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Lst>
  <p:notesMasterIdLst>
    <p:notesMasterId r:id="rId23"/>
  </p:notesMasterIdLst>
  <p:sldIdLst>
    <p:sldId id="256" r:id="rId2"/>
    <p:sldId id="265" r:id="rId3"/>
    <p:sldId id="257" r:id="rId4"/>
    <p:sldId id="264" r:id="rId5"/>
    <p:sldId id="266" r:id="rId6"/>
    <p:sldId id="258" r:id="rId7"/>
    <p:sldId id="280" r:id="rId8"/>
    <p:sldId id="271" r:id="rId9"/>
    <p:sldId id="278" r:id="rId10"/>
    <p:sldId id="272" r:id="rId11"/>
    <p:sldId id="279" r:id="rId12"/>
    <p:sldId id="281" r:id="rId13"/>
    <p:sldId id="267" r:id="rId14"/>
    <p:sldId id="275" r:id="rId15"/>
    <p:sldId id="277" r:id="rId16"/>
    <p:sldId id="276" r:id="rId17"/>
    <p:sldId id="269" r:id="rId18"/>
    <p:sldId id="260" r:id="rId19"/>
    <p:sldId id="259" r:id="rId20"/>
    <p:sldId id="274" r:id="rId21"/>
    <p:sldId id="28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72" y="-44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7CA2AC-6CD1-4269-A438-52E843688CAA}" type="datetimeFigureOut">
              <a:rPr lang="en-US" smtClean="0"/>
              <a:pPr/>
              <a:t>3/8/2012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30AD3F-E090-45EA-A175-C673EAE296A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3A450CB-7472-4B71-9A8E-A1BEA28E09F3}" type="datetime1">
              <a:rPr lang="en-US" smtClean="0"/>
              <a:pPr/>
              <a:t>3/8/2012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smtClean="0"/>
              <a:t>David Mcfarlane (EN/MEF/INJ)</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5F57928-703B-41B3-85A3-CA9EC38A3C7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442B4B8-BB5B-4733-A908-F6473C40EDAB}" type="datetime1">
              <a:rPr lang="en-US" smtClean="0"/>
              <a:pPr/>
              <a:t>3/8/2012</a:t>
            </a:fld>
            <a:endParaRPr lang="en-US"/>
          </a:p>
        </p:txBody>
      </p:sp>
      <p:sp>
        <p:nvSpPr>
          <p:cNvPr id="5" name="Footer Placeholder 4"/>
          <p:cNvSpPr>
            <a:spLocks noGrp="1"/>
          </p:cNvSpPr>
          <p:nvPr>
            <p:ph type="ftr" sz="quarter" idx="11"/>
          </p:nvPr>
        </p:nvSpPr>
        <p:spPr/>
        <p:txBody>
          <a:bodyPr/>
          <a:lstStyle/>
          <a:p>
            <a:r>
              <a:rPr lang="en-US" smtClean="0"/>
              <a:t>David Mcfarlane (EN/MEF/INJ)</a:t>
            </a:r>
            <a:endParaRPr lang="en-US"/>
          </a:p>
        </p:txBody>
      </p:sp>
      <p:sp>
        <p:nvSpPr>
          <p:cNvPr id="6" name="Slide Number Placeholder 5"/>
          <p:cNvSpPr>
            <a:spLocks noGrp="1"/>
          </p:cNvSpPr>
          <p:nvPr>
            <p:ph type="sldNum" sz="quarter" idx="12"/>
          </p:nvPr>
        </p:nvSpPr>
        <p:spPr/>
        <p:txBody>
          <a:bodyPr/>
          <a:lstStyle/>
          <a:p>
            <a:fld id="{25F57928-703B-41B3-85A3-CA9EC38A3C7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5DB6734-6619-4285-8FF3-C8BF005F3843}" type="datetime1">
              <a:rPr lang="en-US" smtClean="0"/>
              <a:pPr/>
              <a:t>3/8/2012</a:t>
            </a:fld>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smtClean="0"/>
              <a:t>David Mcfarlane (EN/MEF/INJ)</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25F57928-703B-41B3-85A3-CA9EC38A3C7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71600" y="53752"/>
            <a:ext cx="7272808" cy="710952"/>
          </a:xfrm>
        </p:spPr>
        <p:txBody>
          <a:bodyPr>
            <a:normAutofit/>
          </a:bodyPr>
          <a:lstStyle>
            <a:lvl1pPr algn="l">
              <a:defRPr sz="3200" b="1" u="none">
                <a:solidFill>
                  <a:srgbClr val="3B3B57"/>
                </a:solidFill>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457200" y="6448251"/>
            <a:ext cx="2133600" cy="365125"/>
          </a:xfrm>
        </p:spPr>
        <p:txBody>
          <a:bodyPr/>
          <a:lstStyle>
            <a:lvl1pPr>
              <a:defRPr i="1">
                <a:solidFill>
                  <a:srgbClr val="8585AD"/>
                </a:solidFill>
              </a:defRPr>
            </a:lvl1pPr>
          </a:lstStyle>
          <a:p>
            <a:fld id="{7C4A7913-F3FC-4090-8549-1F8D4E7E0431}" type="datetime1">
              <a:rPr lang="en-US" smtClean="0"/>
              <a:pPr/>
              <a:t>3/8/2012</a:t>
            </a:fld>
            <a:endParaRPr lang="en-US"/>
          </a:p>
        </p:txBody>
      </p:sp>
      <p:sp>
        <p:nvSpPr>
          <p:cNvPr id="5" name="Footer Placeholder 4"/>
          <p:cNvSpPr>
            <a:spLocks noGrp="1"/>
          </p:cNvSpPr>
          <p:nvPr>
            <p:ph type="ftr" sz="quarter" idx="11"/>
          </p:nvPr>
        </p:nvSpPr>
        <p:spPr>
          <a:xfrm>
            <a:off x="3124200" y="6448251"/>
            <a:ext cx="2895600" cy="365125"/>
          </a:xfrm>
        </p:spPr>
        <p:txBody>
          <a:bodyPr/>
          <a:lstStyle>
            <a:lvl1pPr>
              <a:defRPr i="1">
                <a:solidFill>
                  <a:srgbClr val="8585AD"/>
                </a:solidFill>
              </a:defRPr>
            </a:lvl1pPr>
          </a:lstStyle>
          <a:p>
            <a:r>
              <a:rPr lang="en-US" smtClean="0"/>
              <a:t>David Mcfarlane (EN/MEF/INJ)</a:t>
            </a:r>
            <a:endParaRPr lang="en-US"/>
          </a:p>
        </p:txBody>
      </p:sp>
      <p:sp>
        <p:nvSpPr>
          <p:cNvPr id="6" name="Slide Number Placeholder 5"/>
          <p:cNvSpPr>
            <a:spLocks noGrp="1"/>
          </p:cNvSpPr>
          <p:nvPr>
            <p:ph type="sldNum" sz="quarter" idx="12"/>
          </p:nvPr>
        </p:nvSpPr>
        <p:spPr>
          <a:xfrm>
            <a:off x="6553200" y="6448251"/>
            <a:ext cx="2133600" cy="365125"/>
          </a:xfrm>
        </p:spPr>
        <p:txBody>
          <a:bodyPr/>
          <a:lstStyle>
            <a:lvl1pPr>
              <a:defRPr i="1">
                <a:solidFill>
                  <a:srgbClr val="8585AD"/>
                </a:solidFill>
              </a:defRPr>
            </a:lvl1pPr>
          </a:lstStyle>
          <a:p>
            <a:fld id="{24CC99FA-43BA-4BD0-8CA0-5A75B1FF56EB}" type="slidenum">
              <a:rPr lang="en-US" smtClean="0"/>
              <a:pPr/>
              <a:t>‹#›</a:t>
            </a:fld>
            <a:endParaRPr lang="en-US"/>
          </a:p>
        </p:txBody>
      </p:sp>
      <p:sp>
        <p:nvSpPr>
          <p:cNvPr id="123" name="Oval 122"/>
          <p:cNvSpPr/>
          <p:nvPr userDrawn="1"/>
        </p:nvSpPr>
        <p:spPr>
          <a:xfrm>
            <a:off x="143508" y="35526"/>
            <a:ext cx="576000" cy="576064"/>
          </a:xfrm>
          <a:prstGeom prst="ellipse">
            <a:avLst/>
          </a:prstGeom>
          <a:solidFill>
            <a:srgbClr val="5E5E8C"/>
          </a:solidFill>
          <a:ln>
            <a:noFill/>
          </a:ln>
          <a:effectLst>
            <a:outerShdw blurRad="76200" dist="12700" dir="2700000" sy="-23000" kx="-8004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smtClean="0"/>
              <a:t>EN</a:t>
            </a:r>
            <a:endParaRPr lang="en-US" sz="2000" b="1" dirty="0"/>
          </a:p>
        </p:txBody>
      </p:sp>
      <p:pic>
        <p:nvPicPr>
          <p:cNvPr id="124" name="Picture 123" descr="LHCDipole.gif"/>
          <p:cNvPicPr>
            <a:picLocks noChangeAspect="1"/>
          </p:cNvPicPr>
          <p:nvPr userDrawn="1"/>
        </p:nvPicPr>
        <p:blipFill>
          <a:blip r:embed="rId2" cstate="print"/>
          <a:stretch>
            <a:fillRect/>
          </a:stretch>
        </p:blipFill>
        <p:spPr>
          <a:xfrm>
            <a:off x="8424428" y="56858"/>
            <a:ext cx="533400" cy="533400"/>
          </a:xfrm>
          <a:prstGeom prst="rect">
            <a:avLst/>
          </a:prstGeom>
          <a:effectLst>
            <a:reflection blurRad="6350" stA="50000" endA="300" endPos="55000" dir="5400000" sy="-100000" algn="bl" rotWithShape="0"/>
          </a:effectLst>
        </p:spPr>
      </p:pic>
      <p:cxnSp>
        <p:nvCxnSpPr>
          <p:cNvPr id="126" name="Straight Connector 125"/>
          <p:cNvCxnSpPr/>
          <p:nvPr userDrawn="1"/>
        </p:nvCxnSpPr>
        <p:spPr>
          <a:xfrm>
            <a:off x="1007604" y="764704"/>
            <a:ext cx="7236804" cy="0"/>
          </a:xfrm>
          <a:prstGeom prst="line">
            <a:avLst/>
          </a:prstGeom>
          <a:ln w="28575">
            <a:solidFill>
              <a:srgbClr val="5E5E8C"/>
            </a:solidFill>
          </a:ln>
        </p:spPr>
        <p:style>
          <a:lnRef idx="1">
            <a:schemeClr val="accent1"/>
          </a:lnRef>
          <a:fillRef idx="0">
            <a:schemeClr val="accent1"/>
          </a:fillRef>
          <a:effectRef idx="0">
            <a:schemeClr val="accent1"/>
          </a:effectRef>
          <a:fontRef idx="minor">
            <a:schemeClr val="tx1"/>
          </a:fontRef>
        </p:style>
      </p:cxnSp>
      <p:sp>
        <p:nvSpPr>
          <p:cNvPr id="101" name="Content Placeholder 2"/>
          <p:cNvSpPr>
            <a:spLocks noGrp="1"/>
          </p:cNvSpPr>
          <p:nvPr>
            <p:ph idx="1"/>
          </p:nvPr>
        </p:nvSpPr>
        <p:spPr>
          <a:xfrm>
            <a:off x="971600" y="980728"/>
            <a:ext cx="7272808" cy="4929411"/>
          </a:xfrm>
        </p:spPr>
        <p:txBody>
          <a:bodyPr>
            <a:normAutofit/>
          </a:bodyPr>
          <a:lstStyle>
            <a:lvl1pPr>
              <a:defRPr sz="2000">
                <a:solidFill>
                  <a:srgbClr val="34344E"/>
                </a:solidFill>
              </a:defRPr>
            </a:lvl1pPr>
            <a:lvl2pPr>
              <a:defRPr sz="1800">
                <a:solidFill>
                  <a:srgbClr val="34344E"/>
                </a:solidFill>
              </a:defRPr>
            </a:lvl2pPr>
            <a:lvl3pPr>
              <a:defRPr sz="1600">
                <a:solidFill>
                  <a:srgbClr val="34344E"/>
                </a:solidFill>
              </a:defRPr>
            </a:lvl3pPr>
            <a:lvl4pPr>
              <a:defRPr sz="1400">
                <a:solidFill>
                  <a:srgbClr val="34344E"/>
                </a:solidFill>
              </a:defRPr>
            </a:lvl4pPr>
            <a:lvl5pPr>
              <a:defRPr sz="1400">
                <a:solidFill>
                  <a:srgbClr val="34344E"/>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grpSp>
        <p:nvGrpSpPr>
          <p:cNvPr id="3" name="Group 121"/>
          <p:cNvGrpSpPr/>
          <p:nvPr userDrawn="1"/>
        </p:nvGrpSpPr>
        <p:grpSpPr>
          <a:xfrm>
            <a:off x="1187624" y="1484784"/>
            <a:ext cx="6912768" cy="4680520"/>
            <a:chOff x="1187624" y="1484784"/>
            <a:chExt cx="6912768" cy="4680520"/>
          </a:xfrm>
          <a:noFill/>
        </p:grpSpPr>
        <p:sp>
          <p:nvSpPr>
            <p:cNvPr id="59" name="Rectangle 58"/>
            <p:cNvSpPr/>
            <p:nvPr userDrawn="1"/>
          </p:nvSpPr>
          <p:spPr>
            <a:xfrm>
              <a:off x="1187624" y="148478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60" name="Rectangle 59"/>
            <p:cNvSpPr/>
            <p:nvPr userDrawn="1"/>
          </p:nvSpPr>
          <p:spPr>
            <a:xfrm>
              <a:off x="1187624" y="166482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61" name="Rectangle 60"/>
            <p:cNvSpPr/>
            <p:nvPr userDrawn="1"/>
          </p:nvSpPr>
          <p:spPr>
            <a:xfrm>
              <a:off x="1187624" y="184482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62" name="Rectangle 61"/>
            <p:cNvSpPr/>
            <p:nvPr userDrawn="1"/>
          </p:nvSpPr>
          <p:spPr>
            <a:xfrm>
              <a:off x="1187624" y="202486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63" name="Rectangle 62"/>
            <p:cNvSpPr/>
            <p:nvPr userDrawn="1"/>
          </p:nvSpPr>
          <p:spPr>
            <a:xfrm>
              <a:off x="1187624" y="220490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64" name="Rectangle 63"/>
            <p:cNvSpPr/>
            <p:nvPr userDrawn="1"/>
          </p:nvSpPr>
          <p:spPr>
            <a:xfrm>
              <a:off x="1187624" y="238490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65" name="Rectangle 64"/>
            <p:cNvSpPr/>
            <p:nvPr userDrawn="1"/>
          </p:nvSpPr>
          <p:spPr>
            <a:xfrm>
              <a:off x="1187624" y="256490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66" name="Rectangle 65"/>
            <p:cNvSpPr/>
            <p:nvPr userDrawn="1"/>
          </p:nvSpPr>
          <p:spPr>
            <a:xfrm>
              <a:off x="1187624" y="274494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67" name="Rectangle 66"/>
            <p:cNvSpPr/>
            <p:nvPr userDrawn="1"/>
          </p:nvSpPr>
          <p:spPr>
            <a:xfrm>
              <a:off x="1187624" y="292494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68" name="Rectangle 67"/>
            <p:cNvSpPr/>
            <p:nvPr userDrawn="1"/>
          </p:nvSpPr>
          <p:spPr>
            <a:xfrm>
              <a:off x="1187624" y="310498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69" name="Rectangle 68"/>
            <p:cNvSpPr/>
            <p:nvPr userDrawn="1"/>
          </p:nvSpPr>
          <p:spPr>
            <a:xfrm>
              <a:off x="1187624" y="328502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70" name="Rectangle 69"/>
            <p:cNvSpPr/>
            <p:nvPr userDrawn="1"/>
          </p:nvSpPr>
          <p:spPr>
            <a:xfrm>
              <a:off x="1187624" y="346502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71" name="Rectangle 70"/>
            <p:cNvSpPr/>
            <p:nvPr userDrawn="1"/>
          </p:nvSpPr>
          <p:spPr>
            <a:xfrm>
              <a:off x="1187624" y="364502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72" name="Rectangle 71"/>
            <p:cNvSpPr/>
            <p:nvPr userDrawn="1"/>
          </p:nvSpPr>
          <p:spPr>
            <a:xfrm>
              <a:off x="1187624" y="382506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73" name="Rectangle 72"/>
            <p:cNvSpPr/>
            <p:nvPr userDrawn="1"/>
          </p:nvSpPr>
          <p:spPr>
            <a:xfrm>
              <a:off x="1187624" y="400506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74" name="Rectangle 73"/>
            <p:cNvSpPr/>
            <p:nvPr userDrawn="1"/>
          </p:nvSpPr>
          <p:spPr>
            <a:xfrm>
              <a:off x="1187624" y="418510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75" name="Rectangle 74"/>
            <p:cNvSpPr/>
            <p:nvPr userDrawn="1"/>
          </p:nvSpPr>
          <p:spPr>
            <a:xfrm>
              <a:off x="1187624" y="436514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76" name="Rectangle 75"/>
            <p:cNvSpPr/>
            <p:nvPr userDrawn="1"/>
          </p:nvSpPr>
          <p:spPr>
            <a:xfrm>
              <a:off x="1187624" y="454514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77" name="Rectangle 76"/>
            <p:cNvSpPr/>
            <p:nvPr userDrawn="1"/>
          </p:nvSpPr>
          <p:spPr>
            <a:xfrm>
              <a:off x="1187624" y="472514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78" name="Rectangle 77"/>
            <p:cNvSpPr/>
            <p:nvPr userDrawn="1"/>
          </p:nvSpPr>
          <p:spPr>
            <a:xfrm>
              <a:off x="1187624" y="490518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79" name="Rectangle 78"/>
            <p:cNvSpPr/>
            <p:nvPr userDrawn="1"/>
          </p:nvSpPr>
          <p:spPr>
            <a:xfrm>
              <a:off x="1187624" y="508518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80" name="Rectangle 79"/>
            <p:cNvSpPr/>
            <p:nvPr userDrawn="1"/>
          </p:nvSpPr>
          <p:spPr>
            <a:xfrm>
              <a:off x="1187624" y="526522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81" name="Rectangle 80"/>
            <p:cNvSpPr/>
            <p:nvPr userDrawn="1"/>
          </p:nvSpPr>
          <p:spPr>
            <a:xfrm>
              <a:off x="1187624" y="544526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82" name="Rectangle 81"/>
            <p:cNvSpPr/>
            <p:nvPr userDrawn="1"/>
          </p:nvSpPr>
          <p:spPr>
            <a:xfrm>
              <a:off x="1187624" y="562526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83" name="Rectangle 82"/>
            <p:cNvSpPr/>
            <p:nvPr userDrawn="1"/>
          </p:nvSpPr>
          <p:spPr>
            <a:xfrm>
              <a:off x="1187624" y="580530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sp>
          <p:nvSpPr>
            <p:cNvPr id="84" name="Rectangle 83"/>
            <p:cNvSpPr/>
            <p:nvPr userDrawn="1"/>
          </p:nvSpPr>
          <p:spPr>
            <a:xfrm>
              <a:off x="1187624" y="5985304"/>
              <a:ext cx="6912768" cy="180000"/>
            </a:xfrm>
            <a:prstGeom prst="rect">
              <a:avLst/>
            </a:prstGeom>
            <a:grpFill/>
            <a:ln w="3175">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00" noProof="0" dirty="0"/>
            </a:p>
          </p:txBody>
        </p:sp>
      </p:grpSp>
      <p:grpSp>
        <p:nvGrpSpPr>
          <p:cNvPr id="7" name="Group 98"/>
          <p:cNvGrpSpPr/>
          <p:nvPr userDrawn="1"/>
        </p:nvGrpSpPr>
        <p:grpSpPr>
          <a:xfrm>
            <a:off x="1187624" y="1484784"/>
            <a:ext cx="6912552" cy="4860540"/>
            <a:chOff x="1115688" y="1700808"/>
            <a:chExt cx="6912552" cy="216024"/>
          </a:xfrm>
          <a:noFill/>
        </p:grpSpPr>
        <p:sp>
          <p:nvSpPr>
            <p:cNvPr id="206" name="Rectangle 205"/>
            <p:cNvSpPr/>
            <p:nvPr userDrawn="1"/>
          </p:nvSpPr>
          <p:spPr>
            <a:xfrm>
              <a:off x="1331712" y="1700808"/>
              <a:ext cx="648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07" name="Rectangle 206"/>
            <p:cNvSpPr/>
            <p:nvPr userDrawn="1"/>
          </p:nvSpPr>
          <p:spPr>
            <a:xfrm>
              <a:off x="1115688" y="1700808"/>
              <a:ext cx="216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08" name="Rectangle 207"/>
            <p:cNvSpPr/>
            <p:nvPr userDrawn="1"/>
          </p:nvSpPr>
          <p:spPr>
            <a:xfrm>
              <a:off x="2195808" y="1700808"/>
              <a:ext cx="648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09" name="Rectangle 208"/>
            <p:cNvSpPr/>
            <p:nvPr userDrawn="1"/>
          </p:nvSpPr>
          <p:spPr>
            <a:xfrm>
              <a:off x="1979784" y="1700808"/>
              <a:ext cx="216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10" name="Rectangle 209"/>
            <p:cNvSpPr/>
            <p:nvPr userDrawn="1"/>
          </p:nvSpPr>
          <p:spPr>
            <a:xfrm>
              <a:off x="3059832" y="1700808"/>
              <a:ext cx="648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11" name="Rectangle 210"/>
            <p:cNvSpPr/>
            <p:nvPr userDrawn="1"/>
          </p:nvSpPr>
          <p:spPr>
            <a:xfrm>
              <a:off x="2843808" y="1700808"/>
              <a:ext cx="216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12" name="Rectangle 211"/>
            <p:cNvSpPr/>
            <p:nvPr userDrawn="1"/>
          </p:nvSpPr>
          <p:spPr>
            <a:xfrm>
              <a:off x="3923928" y="1700808"/>
              <a:ext cx="648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13" name="Rectangle 212"/>
            <p:cNvSpPr/>
            <p:nvPr userDrawn="1"/>
          </p:nvSpPr>
          <p:spPr>
            <a:xfrm>
              <a:off x="3707904" y="1700808"/>
              <a:ext cx="216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14" name="Rectangle 213"/>
            <p:cNvSpPr/>
            <p:nvPr userDrawn="1"/>
          </p:nvSpPr>
          <p:spPr>
            <a:xfrm>
              <a:off x="4788024" y="1700808"/>
              <a:ext cx="648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15" name="Rectangle 214"/>
            <p:cNvSpPr/>
            <p:nvPr userDrawn="1"/>
          </p:nvSpPr>
          <p:spPr>
            <a:xfrm>
              <a:off x="4572000" y="1700808"/>
              <a:ext cx="216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16" name="Rectangle 215"/>
            <p:cNvSpPr/>
            <p:nvPr userDrawn="1"/>
          </p:nvSpPr>
          <p:spPr>
            <a:xfrm>
              <a:off x="5652048" y="1700808"/>
              <a:ext cx="648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17" name="Rectangle 216"/>
            <p:cNvSpPr/>
            <p:nvPr userDrawn="1"/>
          </p:nvSpPr>
          <p:spPr>
            <a:xfrm>
              <a:off x="5436024" y="1700808"/>
              <a:ext cx="216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18" name="Rectangle 217"/>
            <p:cNvSpPr/>
            <p:nvPr userDrawn="1"/>
          </p:nvSpPr>
          <p:spPr>
            <a:xfrm>
              <a:off x="6516216" y="1700808"/>
              <a:ext cx="648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19" name="Rectangle 218"/>
            <p:cNvSpPr/>
            <p:nvPr userDrawn="1"/>
          </p:nvSpPr>
          <p:spPr>
            <a:xfrm>
              <a:off x="6300192" y="1700808"/>
              <a:ext cx="216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20" name="Rectangle 219"/>
            <p:cNvSpPr/>
            <p:nvPr userDrawn="1"/>
          </p:nvSpPr>
          <p:spPr>
            <a:xfrm>
              <a:off x="7380240" y="1700808"/>
              <a:ext cx="648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21" name="Rectangle 220"/>
            <p:cNvSpPr/>
            <p:nvPr userDrawn="1"/>
          </p:nvSpPr>
          <p:spPr>
            <a:xfrm>
              <a:off x="7164216" y="1700808"/>
              <a:ext cx="216000" cy="216024"/>
            </a:xfrm>
            <a:prstGeom prst="rect">
              <a:avLst/>
            </a:prstGeom>
            <a:grp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grpSp>
      <p:sp>
        <p:nvSpPr>
          <p:cNvPr id="2" name="Title 1"/>
          <p:cNvSpPr>
            <a:spLocks noGrp="1"/>
          </p:cNvSpPr>
          <p:nvPr>
            <p:ph type="title"/>
          </p:nvPr>
        </p:nvSpPr>
        <p:spPr>
          <a:xfrm>
            <a:off x="971600" y="53752"/>
            <a:ext cx="7272808" cy="710952"/>
          </a:xfrm>
        </p:spPr>
        <p:txBody>
          <a:bodyPr>
            <a:normAutofit/>
          </a:bodyPr>
          <a:lstStyle>
            <a:lvl1pPr algn="l">
              <a:defRPr sz="3200" b="1" u="none">
                <a:solidFill>
                  <a:srgbClr val="3B3B57"/>
                </a:solidFill>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457200" y="6448251"/>
            <a:ext cx="2133600" cy="365125"/>
          </a:xfrm>
        </p:spPr>
        <p:txBody>
          <a:bodyPr/>
          <a:lstStyle>
            <a:lvl1pPr>
              <a:defRPr i="1">
                <a:solidFill>
                  <a:srgbClr val="8585AD"/>
                </a:solidFill>
              </a:defRPr>
            </a:lvl1pPr>
          </a:lstStyle>
          <a:p>
            <a:fld id="{5D9BEFAD-0793-4602-B55E-BD7AD171AFC5}" type="datetime1">
              <a:rPr lang="en-US" smtClean="0"/>
              <a:pPr/>
              <a:t>3/8/2012</a:t>
            </a:fld>
            <a:endParaRPr lang="en-US"/>
          </a:p>
        </p:txBody>
      </p:sp>
      <p:sp>
        <p:nvSpPr>
          <p:cNvPr id="5" name="Footer Placeholder 4"/>
          <p:cNvSpPr>
            <a:spLocks noGrp="1"/>
          </p:cNvSpPr>
          <p:nvPr>
            <p:ph type="ftr" sz="quarter" idx="11"/>
          </p:nvPr>
        </p:nvSpPr>
        <p:spPr>
          <a:xfrm>
            <a:off x="3124200" y="6448251"/>
            <a:ext cx="2895600" cy="365125"/>
          </a:xfrm>
        </p:spPr>
        <p:txBody>
          <a:bodyPr/>
          <a:lstStyle>
            <a:lvl1pPr>
              <a:defRPr i="1">
                <a:solidFill>
                  <a:srgbClr val="8585AD"/>
                </a:solidFill>
              </a:defRPr>
            </a:lvl1pPr>
          </a:lstStyle>
          <a:p>
            <a:r>
              <a:rPr lang="en-US" smtClean="0"/>
              <a:t>David Mcfarlane (EN/MEF/INJ)</a:t>
            </a:r>
            <a:endParaRPr lang="en-US"/>
          </a:p>
        </p:txBody>
      </p:sp>
      <p:sp>
        <p:nvSpPr>
          <p:cNvPr id="6" name="Slide Number Placeholder 5"/>
          <p:cNvSpPr>
            <a:spLocks noGrp="1"/>
          </p:cNvSpPr>
          <p:nvPr>
            <p:ph type="sldNum" sz="quarter" idx="12"/>
          </p:nvPr>
        </p:nvSpPr>
        <p:spPr>
          <a:xfrm>
            <a:off x="6553200" y="6448251"/>
            <a:ext cx="2133600" cy="365125"/>
          </a:xfrm>
        </p:spPr>
        <p:txBody>
          <a:bodyPr/>
          <a:lstStyle>
            <a:lvl1pPr>
              <a:defRPr i="1">
                <a:solidFill>
                  <a:srgbClr val="8585AD"/>
                </a:solidFill>
              </a:defRPr>
            </a:lvl1pPr>
          </a:lstStyle>
          <a:p>
            <a:fld id="{24CC99FA-43BA-4BD0-8CA0-5A75B1FF56EB}" type="slidenum">
              <a:rPr lang="en-US" smtClean="0"/>
              <a:pPr/>
              <a:t>‹#›</a:t>
            </a:fld>
            <a:endParaRPr lang="en-US"/>
          </a:p>
        </p:txBody>
      </p:sp>
      <p:sp>
        <p:nvSpPr>
          <p:cNvPr id="14" name="Rectangle 13"/>
          <p:cNvSpPr/>
          <p:nvPr userDrawn="1"/>
        </p:nvSpPr>
        <p:spPr>
          <a:xfrm>
            <a:off x="1403648" y="1268760"/>
            <a:ext cx="648000" cy="216024"/>
          </a:xfrm>
          <a:prstGeom prst="rect">
            <a:avLst/>
          </a:prstGeom>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S</a:t>
            </a:r>
            <a:r>
              <a:rPr lang="fr-CH" sz="1050" dirty="0" smtClean="0"/>
              <a:t>12</a:t>
            </a:r>
            <a:endParaRPr lang="en-US" sz="1050" dirty="0"/>
          </a:p>
        </p:txBody>
      </p:sp>
      <p:sp>
        <p:nvSpPr>
          <p:cNvPr id="15" name="Rectangle 14"/>
          <p:cNvSpPr/>
          <p:nvPr userDrawn="1"/>
        </p:nvSpPr>
        <p:spPr>
          <a:xfrm>
            <a:off x="1187624" y="1268760"/>
            <a:ext cx="216000" cy="216024"/>
          </a:xfrm>
          <a:prstGeom prst="rect">
            <a:avLst/>
          </a:prstGeom>
          <a:solidFill>
            <a:schemeClr val="accent1">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P</a:t>
            </a:r>
            <a:r>
              <a:rPr lang="fr-CH" sz="1050" dirty="0" smtClean="0"/>
              <a:t>1</a:t>
            </a:r>
            <a:endParaRPr lang="en-US" sz="1050" dirty="0"/>
          </a:p>
        </p:txBody>
      </p:sp>
      <p:sp>
        <p:nvSpPr>
          <p:cNvPr id="17" name="Rectangle 16"/>
          <p:cNvSpPr/>
          <p:nvPr userDrawn="1"/>
        </p:nvSpPr>
        <p:spPr>
          <a:xfrm>
            <a:off x="2267744" y="1268760"/>
            <a:ext cx="648000" cy="216024"/>
          </a:xfrm>
          <a:prstGeom prst="rect">
            <a:avLst/>
          </a:prstGeom>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S</a:t>
            </a:r>
            <a:r>
              <a:rPr lang="fr-CH" sz="1050" dirty="0" smtClean="0"/>
              <a:t>23</a:t>
            </a:r>
            <a:endParaRPr lang="en-US" sz="1050" dirty="0"/>
          </a:p>
        </p:txBody>
      </p:sp>
      <p:sp>
        <p:nvSpPr>
          <p:cNvPr id="18" name="Rectangle 17"/>
          <p:cNvSpPr/>
          <p:nvPr userDrawn="1"/>
        </p:nvSpPr>
        <p:spPr>
          <a:xfrm>
            <a:off x="2051720" y="1268760"/>
            <a:ext cx="216000" cy="216024"/>
          </a:xfrm>
          <a:prstGeom prst="rect">
            <a:avLst/>
          </a:prstGeom>
          <a:solidFill>
            <a:schemeClr val="accent1">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P</a:t>
            </a:r>
            <a:r>
              <a:rPr lang="fr-CH" sz="1050" dirty="0" smtClean="0"/>
              <a:t>2</a:t>
            </a:r>
            <a:endParaRPr lang="en-US" sz="1050" dirty="0"/>
          </a:p>
        </p:txBody>
      </p:sp>
      <p:sp>
        <p:nvSpPr>
          <p:cNvPr id="19" name="Rectangle 18"/>
          <p:cNvSpPr/>
          <p:nvPr userDrawn="1"/>
        </p:nvSpPr>
        <p:spPr>
          <a:xfrm>
            <a:off x="3131768" y="1268760"/>
            <a:ext cx="648000" cy="216024"/>
          </a:xfrm>
          <a:prstGeom prst="rect">
            <a:avLst/>
          </a:prstGeom>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S</a:t>
            </a:r>
            <a:r>
              <a:rPr lang="fr-CH" sz="1050" dirty="0" smtClean="0"/>
              <a:t>34</a:t>
            </a:r>
            <a:endParaRPr lang="en-US" sz="1050" dirty="0"/>
          </a:p>
        </p:txBody>
      </p:sp>
      <p:sp>
        <p:nvSpPr>
          <p:cNvPr id="20" name="Rectangle 19"/>
          <p:cNvSpPr/>
          <p:nvPr userDrawn="1"/>
        </p:nvSpPr>
        <p:spPr>
          <a:xfrm>
            <a:off x="2915744" y="1268760"/>
            <a:ext cx="216000" cy="216024"/>
          </a:xfrm>
          <a:prstGeom prst="rect">
            <a:avLst/>
          </a:prstGeom>
          <a:solidFill>
            <a:schemeClr val="accent1">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P</a:t>
            </a:r>
            <a:r>
              <a:rPr lang="fr-CH" sz="1050" dirty="0" smtClean="0"/>
              <a:t>3</a:t>
            </a:r>
            <a:endParaRPr lang="en-US" sz="1050" dirty="0"/>
          </a:p>
        </p:txBody>
      </p:sp>
      <p:sp>
        <p:nvSpPr>
          <p:cNvPr id="22" name="Rectangle 21"/>
          <p:cNvSpPr/>
          <p:nvPr userDrawn="1"/>
        </p:nvSpPr>
        <p:spPr>
          <a:xfrm>
            <a:off x="3995864" y="1268760"/>
            <a:ext cx="648000" cy="216024"/>
          </a:xfrm>
          <a:prstGeom prst="rect">
            <a:avLst/>
          </a:prstGeom>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S</a:t>
            </a:r>
            <a:r>
              <a:rPr lang="fr-CH" sz="1050" dirty="0" smtClean="0"/>
              <a:t>45</a:t>
            </a:r>
            <a:endParaRPr lang="en-US" sz="1050" dirty="0"/>
          </a:p>
        </p:txBody>
      </p:sp>
      <p:sp>
        <p:nvSpPr>
          <p:cNvPr id="23" name="Rectangle 22"/>
          <p:cNvSpPr/>
          <p:nvPr userDrawn="1"/>
        </p:nvSpPr>
        <p:spPr>
          <a:xfrm>
            <a:off x="3779840" y="1268760"/>
            <a:ext cx="216000" cy="216024"/>
          </a:xfrm>
          <a:prstGeom prst="rect">
            <a:avLst/>
          </a:prstGeom>
          <a:solidFill>
            <a:schemeClr val="accent1">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P</a:t>
            </a:r>
            <a:r>
              <a:rPr lang="fr-CH" sz="1050" dirty="0" smtClean="0"/>
              <a:t>4</a:t>
            </a:r>
            <a:endParaRPr lang="en-US" sz="1050" dirty="0"/>
          </a:p>
        </p:txBody>
      </p:sp>
      <p:sp>
        <p:nvSpPr>
          <p:cNvPr id="24" name="Rectangle 23"/>
          <p:cNvSpPr/>
          <p:nvPr userDrawn="1"/>
        </p:nvSpPr>
        <p:spPr>
          <a:xfrm>
            <a:off x="4859960" y="1268760"/>
            <a:ext cx="648000" cy="216024"/>
          </a:xfrm>
          <a:prstGeom prst="rect">
            <a:avLst/>
          </a:prstGeom>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S</a:t>
            </a:r>
            <a:r>
              <a:rPr lang="fr-CH" sz="1050" dirty="0" smtClean="0"/>
              <a:t>56</a:t>
            </a:r>
            <a:endParaRPr lang="en-US" sz="1050" dirty="0"/>
          </a:p>
        </p:txBody>
      </p:sp>
      <p:sp>
        <p:nvSpPr>
          <p:cNvPr id="25" name="Rectangle 24"/>
          <p:cNvSpPr/>
          <p:nvPr userDrawn="1"/>
        </p:nvSpPr>
        <p:spPr>
          <a:xfrm>
            <a:off x="4643936" y="1268760"/>
            <a:ext cx="216000" cy="216024"/>
          </a:xfrm>
          <a:prstGeom prst="rect">
            <a:avLst/>
          </a:prstGeom>
          <a:solidFill>
            <a:schemeClr val="accent1">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P</a:t>
            </a:r>
            <a:r>
              <a:rPr lang="fr-CH" sz="1050" dirty="0" smtClean="0"/>
              <a:t>5</a:t>
            </a:r>
            <a:endParaRPr lang="en-US" sz="1050" dirty="0"/>
          </a:p>
        </p:txBody>
      </p:sp>
      <p:sp>
        <p:nvSpPr>
          <p:cNvPr id="26" name="Rectangle 25"/>
          <p:cNvSpPr/>
          <p:nvPr userDrawn="1"/>
        </p:nvSpPr>
        <p:spPr>
          <a:xfrm>
            <a:off x="5723984" y="1268760"/>
            <a:ext cx="648000" cy="216024"/>
          </a:xfrm>
          <a:prstGeom prst="rect">
            <a:avLst/>
          </a:prstGeom>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S</a:t>
            </a:r>
            <a:r>
              <a:rPr lang="fr-CH" sz="1050" dirty="0" smtClean="0"/>
              <a:t>67</a:t>
            </a:r>
            <a:endParaRPr lang="en-US" sz="1050" dirty="0"/>
          </a:p>
        </p:txBody>
      </p:sp>
      <p:sp>
        <p:nvSpPr>
          <p:cNvPr id="27" name="Rectangle 26"/>
          <p:cNvSpPr/>
          <p:nvPr userDrawn="1"/>
        </p:nvSpPr>
        <p:spPr>
          <a:xfrm>
            <a:off x="5507960" y="1268760"/>
            <a:ext cx="216000" cy="216024"/>
          </a:xfrm>
          <a:prstGeom prst="rect">
            <a:avLst/>
          </a:prstGeom>
          <a:solidFill>
            <a:schemeClr val="accent1">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P</a:t>
            </a:r>
            <a:r>
              <a:rPr lang="fr-CH" sz="1050" dirty="0" smtClean="0"/>
              <a:t>6</a:t>
            </a:r>
            <a:endParaRPr lang="en-US" sz="1050" dirty="0"/>
          </a:p>
        </p:txBody>
      </p:sp>
      <p:sp>
        <p:nvSpPr>
          <p:cNvPr id="28" name="Rectangle 27"/>
          <p:cNvSpPr/>
          <p:nvPr userDrawn="1"/>
        </p:nvSpPr>
        <p:spPr>
          <a:xfrm>
            <a:off x="6588152" y="1268760"/>
            <a:ext cx="648000" cy="216024"/>
          </a:xfrm>
          <a:prstGeom prst="rect">
            <a:avLst/>
          </a:prstGeom>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S</a:t>
            </a:r>
            <a:r>
              <a:rPr lang="fr-CH" sz="1050" dirty="0" smtClean="0"/>
              <a:t>78</a:t>
            </a:r>
            <a:endParaRPr lang="en-US" sz="1050" dirty="0"/>
          </a:p>
        </p:txBody>
      </p:sp>
      <p:sp>
        <p:nvSpPr>
          <p:cNvPr id="29" name="Rectangle 28"/>
          <p:cNvSpPr/>
          <p:nvPr userDrawn="1"/>
        </p:nvSpPr>
        <p:spPr>
          <a:xfrm>
            <a:off x="6372128" y="1268760"/>
            <a:ext cx="216000" cy="216024"/>
          </a:xfrm>
          <a:prstGeom prst="rect">
            <a:avLst/>
          </a:prstGeom>
          <a:solidFill>
            <a:schemeClr val="accent1">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P</a:t>
            </a:r>
            <a:r>
              <a:rPr lang="fr-CH" sz="1050" dirty="0" smtClean="0"/>
              <a:t>7</a:t>
            </a:r>
            <a:endParaRPr lang="en-US" sz="1050" dirty="0"/>
          </a:p>
        </p:txBody>
      </p:sp>
      <p:sp>
        <p:nvSpPr>
          <p:cNvPr id="30" name="Rectangle 29"/>
          <p:cNvSpPr/>
          <p:nvPr userDrawn="1"/>
        </p:nvSpPr>
        <p:spPr>
          <a:xfrm>
            <a:off x="7452176" y="1268760"/>
            <a:ext cx="648000" cy="216024"/>
          </a:xfrm>
          <a:prstGeom prst="rect">
            <a:avLst/>
          </a:prstGeom>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S</a:t>
            </a:r>
            <a:r>
              <a:rPr lang="fr-CH" sz="1050" dirty="0" smtClean="0"/>
              <a:t>81</a:t>
            </a:r>
            <a:endParaRPr lang="en-US" sz="1050" dirty="0"/>
          </a:p>
        </p:txBody>
      </p:sp>
      <p:sp>
        <p:nvSpPr>
          <p:cNvPr id="31" name="Rectangle 30"/>
          <p:cNvSpPr/>
          <p:nvPr userDrawn="1"/>
        </p:nvSpPr>
        <p:spPr>
          <a:xfrm>
            <a:off x="7236152" y="1268760"/>
            <a:ext cx="216000" cy="216024"/>
          </a:xfrm>
          <a:prstGeom prst="rect">
            <a:avLst/>
          </a:prstGeom>
          <a:solidFill>
            <a:schemeClr val="accent1">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t>P</a:t>
            </a:r>
            <a:r>
              <a:rPr lang="fr-CH" sz="1050" dirty="0" smtClean="0"/>
              <a:t>8</a:t>
            </a:r>
            <a:endParaRPr lang="en-US" sz="1050" dirty="0"/>
          </a:p>
        </p:txBody>
      </p:sp>
      <p:sp>
        <p:nvSpPr>
          <p:cNvPr id="33" name="Rectangle 32"/>
          <p:cNvSpPr/>
          <p:nvPr userDrawn="1"/>
        </p:nvSpPr>
        <p:spPr>
          <a:xfrm>
            <a:off x="755576" y="148478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N</a:t>
            </a:r>
            <a:r>
              <a:rPr lang="en-US" sz="900" noProof="0" dirty="0" smtClean="0"/>
              <a:t>ov.</a:t>
            </a:r>
            <a:endParaRPr lang="en-US" sz="1100" noProof="0" dirty="0"/>
          </a:p>
        </p:txBody>
      </p:sp>
      <p:sp>
        <p:nvSpPr>
          <p:cNvPr id="34" name="Rectangle 33"/>
          <p:cNvSpPr/>
          <p:nvPr userDrawn="1"/>
        </p:nvSpPr>
        <p:spPr>
          <a:xfrm>
            <a:off x="755576" y="166482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D</a:t>
            </a:r>
            <a:r>
              <a:rPr lang="en-US" sz="1000" noProof="0" dirty="0" smtClean="0"/>
              <a:t>ec.</a:t>
            </a:r>
            <a:endParaRPr lang="en-US" sz="1100" noProof="0" dirty="0"/>
          </a:p>
        </p:txBody>
      </p:sp>
      <p:sp>
        <p:nvSpPr>
          <p:cNvPr id="35" name="Rectangle 34"/>
          <p:cNvSpPr/>
          <p:nvPr userDrawn="1"/>
        </p:nvSpPr>
        <p:spPr>
          <a:xfrm>
            <a:off x="755576" y="184482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J</a:t>
            </a:r>
            <a:r>
              <a:rPr lang="en-US" sz="1000" noProof="0" dirty="0" smtClean="0"/>
              <a:t>an.</a:t>
            </a:r>
            <a:endParaRPr lang="en-US" sz="1100" noProof="0" dirty="0"/>
          </a:p>
        </p:txBody>
      </p:sp>
      <p:sp>
        <p:nvSpPr>
          <p:cNvPr id="36" name="Rectangle 35"/>
          <p:cNvSpPr/>
          <p:nvPr userDrawn="1"/>
        </p:nvSpPr>
        <p:spPr>
          <a:xfrm>
            <a:off x="755576" y="202486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F</a:t>
            </a:r>
            <a:r>
              <a:rPr lang="en-US" sz="1000" noProof="0" dirty="0" smtClean="0"/>
              <a:t>eb.</a:t>
            </a:r>
            <a:endParaRPr lang="en-US" sz="1100" noProof="0" dirty="0"/>
          </a:p>
        </p:txBody>
      </p:sp>
      <p:sp>
        <p:nvSpPr>
          <p:cNvPr id="37" name="Rectangle 36"/>
          <p:cNvSpPr/>
          <p:nvPr userDrawn="1"/>
        </p:nvSpPr>
        <p:spPr>
          <a:xfrm>
            <a:off x="755576" y="220490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M</a:t>
            </a:r>
            <a:r>
              <a:rPr lang="en-US" sz="1000" noProof="0" dirty="0" smtClean="0"/>
              <a:t>ar.</a:t>
            </a:r>
            <a:endParaRPr lang="en-US" sz="1100" noProof="0" dirty="0"/>
          </a:p>
        </p:txBody>
      </p:sp>
      <p:sp>
        <p:nvSpPr>
          <p:cNvPr id="38" name="Rectangle 37"/>
          <p:cNvSpPr/>
          <p:nvPr userDrawn="1"/>
        </p:nvSpPr>
        <p:spPr>
          <a:xfrm>
            <a:off x="755576" y="238490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A</a:t>
            </a:r>
            <a:r>
              <a:rPr lang="en-US" sz="1000" noProof="0" dirty="0" smtClean="0"/>
              <a:t>pr.</a:t>
            </a:r>
            <a:endParaRPr lang="en-US" sz="1100" noProof="0" dirty="0"/>
          </a:p>
        </p:txBody>
      </p:sp>
      <p:sp>
        <p:nvSpPr>
          <p:cNvPr id="39" name="Rectangle 38"/>
          <p:cNvSpPr/>
          <p:nvPr userDrawn="1"/>
        </p:nvSpPr>
        <p:spPr>
          <a:xfrm>
            <a:off x="755576" y="256490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M</a:t>
            </a:r>
            <a:r>
              <a:rPr lang="en-US" sz="1000" noProof="0" dirty="0" smtClean="0"/>
              <a:t>ay</a:t>
            </a:r>
            <a:endParaRPr lang="en-US" sz="1100" noProof="0" dirty="0"/>
          </a:p>
        </p:txBody>
      </p:sp>
      <p:sp>
        <p:nvSpPr>
          <p:cNvPr id="40" name="Rectangle 39"/>
          <p:cNvSpPr/>
          <p:nvPr userDrawn="1"/>
        </p:nvSpPr>
        <p:spPr>
          <a:xfrm>
            <a:off x="755576" y="274494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J</a:t>
            </a:r>
            <a:r>
              <a:rPr lang="en-US" sz="1000" noProof="0" dirty="0" smtClean="0"/>
              <a:t>un.</a:t>
            </a:r>
            <a:endParaRPr lang="en-US" sz="1100" noProof="0" dirty="0"/>
          </a:p>
        </p:txBody>
      </p:sp>
      <p:sp>
        <p:nvSpPr>
          <p:cNvPr id="41" name="Rectangle 40"/>
          <p:cNvSpPr/>
          <p:nvPr userDrawn="1"/>
        </p:nvSpPr>
        <p:spPr>
          <a:xfrm>
            <a:off x="755576" y="292498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J</a:t>
            </a:r>
            <a:r>
              <a:rPr lang="en-US" sz="1050" noProof="0" dirty="0" smtClean="0"/>
              <a:t>ul.</a:t>
            </a:r>
            <a:endParaRPr lang="en-US" sz="1100" noProof="0" dirty="0"/>
          </a:p>
        </p:txBody>
      </p:sp>
      <p:sp>
        <p:nvSpPr>
          <p:cNvPr id="42" name="Rectangle 41"/>
          <p:cNvSpPr/>
          <p:nvPr userDrawn="1"/>
        </p:nvSpPr>
        <p:spPr>
          <a:xfrm>
            <a:off x="755576" y="310498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A</a:t>
            </a:r>
            <a:r>
              <a:rPr lang="en-US" sz="1000" noProof="0" dirty="0" smtClean="0"/>
              <a:t>ug.</a:t>
            </a:r>
            <a:endParaRPr lang="en-US" sz="1100" noProof="0" dirty="0"/>
          </a:p>
        </p:txBody>
      </p:sp>
      <p:sp>
        <p:nvSpPr>
          <p:cNvPr id="43" name="Rectangle 42"/>
          <p:cNvSpPr/>
          <p:nvPr userDrawn="1"/>
        </p:nvSpPr>
        <p:spPr>
          <a:xfrm>
            <a:off x="755576" y="328498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S</a:t>
            </a:r>
            <a:r>
              <a:rPr lang="en-US" sz="1000" noProof="0" dirty="0" smtClean="0"/>
              <a:t>ep.</a:t>
            </a:r>
            <a:endParaRPr lang="en-US" sz="1100" noProof="0" dirty="0"/>
          </a:p>
        </p:txBody>
      </p:sp>
      <p:sp>
        <p:nvSpPr>
          <p:cNvPr id="44" name="Rectangle 43"/>
          <p:cNvSpPr/>
          <p:nvPr userDrawn="1"/>
        </p:nvSpPr>
        <p:spPr>
          <a:xfrm>
            <a:off x="755576" y="346502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O</a:t>
            </a:r>
            <a:r>
              <a:rPr lang="en-US" sz="1000" noProof="0" dirty="0" smtClean="0"/>
              <a:t>ct.</a:t>
            </a:r>
            <a:endParaRPr lang="en-US" sz="1100" noProof="0" dirty="0"/>
          </a:p>
        </p:txBody>
      </p:sp>
      <p:sp>
        <p:nvSpPr>
          <p:cNvPr id="85" name="Rectangle 84"/>
          <p:cNvSpPr/>
          <p:nvPr userDrawn="1"/>
        </p:nvSpPr>
        <p:spPr>
          <a:xfrm>
            <a:off x="755576" y="364502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N</a:t>
            </a:r>
            <a:r>
              <a:rPr lang="en-US" sz="900" noProof="0" dirty="0" smtClean="0"/>
              <a:t>ov.</a:t>
            </a:r>
            <a:endParaRPr lang="en-US" sz="1100" noProof="0" dirty="0"/>
          </a:p>
        </p:txBody>
      </p:sp>
      <p:sp>
        <p:nvSpPr>
          <p:cNvPr id="86" name="Rectangle 85"/>
          <p:cNvSpPr/>
          <p:nvPr userDrawn="1"/>
        </p:nvSpPr>
        <p:spPr>
          <a:xfrm>
            <a:off x="755576" y="382506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D</a:t>
            </a:r>
            <a:r>
              <a:rPr lang="en-US" sz="1000" noProof="0" dirty="0" smtClean="0"/>
              <a:t>ec.</a:t>
            </a:r>
            <a:endParaRPr lang="en-US" sz="1100" noProof="0" dirty="0"/>
          </a:p>
        </p:txBody>
      </p:sp>
      <p:sp>
        <p:nvSpPr>
          <p:cNvPr id="87" name="Rectangle 86"/>
          <p:cNvSpPr/>
          <p:nvPr userDrawn="1"/>
        </p:nvSpPr>
        <p:spPr>
          <a:xfrm>
            <a:off x="755576" y="400506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J</a:t>
            </a:r>
            <a:r>
              <a:rPr lang="en-US" sz="1000" noProof="0" dirty="0" smtClean="0"/>
              <a:t>an.</a:t>
            </a:r>
            <a:endParaRPr lang="en-US" sz="1100" noProof="0" dirty="0"/>
          </a:p>
        </p:txBody>
      </p:sp>
      <p:sp>
        <p:nvSpPr>
          <p:cNvPr id="88" name="Rectangle 87"/>
          <p:cNvSpPr/>
          <p:nvPr userDrawn="1"/>
        </p:nvSpPr>
        <p:spPr>
          <a:xfrm>
            <a:off x="755576" y="418510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F</a:t>
            </a:r>
            <a:r>
              <a:rPr lang="en-US" sz="1000" noProof="0" dirty="0" smtClean="0"/>
              <a:t>eb.</a:t>
            </a:r>
            <a:endParaRPr lang="en-US" sz="1100" noProof="0" dirty="0"/>
          </a:p>
        </p:txBody>
      </p:sp>
      <p:sp>
        <p:nvSpPr>
          <p:cNvPr id="89" name="Rectangle 88"/>
          <p:cNvSpPr/>
          <p:nvPr userDrawn="1"/>
        </p:nvSpPr>
        <p:spPr>
          <a:xfrm>
            <a:off x="755576" y="436514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M</a:t>
            </a:r>
            <a:r>
              <a:rPr lang="en-US" sz="1000" noProof="0" dirty="0" smtClean="0"/>
              <a:t>ar.</a:t>
            </a:r>
            <a:endParaRPr lang="en-US" sz="1100" noProof="0" dirty="0"/>
          </a:p>
        </p:txBody>
      </p:sp>
      <p:sp>
        <p:nvSpPr>
          <p:cNvPr id="90" name="Rectangle 89"/>
          <p:cNvSpPr/>
          <p:nvPr userDrawn="1"/>
        </p:nvSpPr>
        <p:spPr>
          <a:xfrm>
            <a:off x="755576" y="454514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A</a:t>
            </a:r>
            <a:r>
              <a:rPr lang="en-US" sz="1000" noProof="0" dirty="0" smtClean="0"/>
              <a:t>pr.</a:t>
            </a:r>
            <a:endParaRPr lang="en-US" sz="1100" noProof="0" dirty="0"/>
          </a:p>
        </p:txBody>
      </p:sp>
      <p:sp>
        <p:nvSpPr>
          <p:cNvPr id="91" name="Rectangle 90"/>
          <p:cNvSpPr/>
          <p:nvPr userDrawn="1"/>
        </p:nvSpPr>
        <p:spPr>
          <a:xfrm>
            <a:off x="755576" y="472514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M</a:t>
            </a:r>
            <a:r>
              <a:rPr lang="en-US" sz="1000" noProof="0" dirty="0" smtClean="0"/>
              <a:t>ay</a:t>
            </a:r>
            <a:endParaRPr lang="en-US" sz="1100" noProof="0" dirty="0"/>
          </a:p>
        </p:txBody>
      </p:sp>
      <p:sp>
        <p:nvSpPr>
          <p:cNvPr id="92" name="Rectangle 91"/>
          <p:cNvSpPr/>
          <p:nvPr userDrawn="1"/>
        </p:nvSpPr>
        <p:spPr>
          <a:xfrm>
            <a:off x="755576" y="490518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J</a:t>
            </a:r>
            <a:r>
              <a:rPr lang="en-US" sz="1000" noProof="0" dirty="0" smtClean="0"/>
              <a:t>un.</a:t>
            </a:r>
            <a:endParaRPr lang="en-US" sz="1100" noProof="0" dirty="0"/>
          </a:p>
        </p:txBody>
      </p:sp>
      <p:sp>
        <p:nvSpPr>
          <p:cNvPr id="93" name="Rectangle 92"/>
          <p:cNvSpPr/>
          <p:nvPr userDrawn="1"/>
        </p:nvSpPr>
        <p:spPr>
          <a:xfrm>
            <a:off x="755576" y="508522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J</a:t>
            </a:r>
            <a:r>
              <a:rPr lang="en-US" sz="1050" noProof="0" dirty="0" smtClean="0"/>
              <a:t>ul.</a:t>
            </a:r>
            <a:endParaRPr lang="en-US" sz="1100" noProof="0" dirty="0"/>
          </a:p>
        </p:txBody>
      </p:sp>
      <p:sp>
        <p:nvSpPr>
          <p:cNvPr id="94" name="Rectangle 93"/>
          <p:cNvSpPr/>
          <p:nvPr userDrawn="1"/>
        </p:nvSpPr>
        <p:spPr>
          <a:xfrm>
            <a:off x="755576" y="526522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A</a:t>
            </a:r>
            <a:r>
              <a:rPr lang="en-US" sz="1000" noProof="0" dirty="0" smtClean="0"/>
              <a:t>ug.</a:t>
            </a:r>
            <a:endParaRPr lang="en-US" sz="1100" noProof="0" dirty="0"/>
          </a:p>
        </p:txBody>
      </p:sp>
      <p:sp>
        <p:nvSpPr>
          <p:cNvPr id="95" name="Rectangle 94"/>
          <p:cNvSpPr/>
          <p:nvPr userDrawn="1"/>
        </p:nvSpPr>
        <p:spPr>
          <a:xfrm>
            <a:off x="755576" y="544522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S</a:t>
            </a:r>
            <a:r>
              <a:rPr lang="en-US" sz="1000" noProof="0" dirty="0" smtClean="0"/>
              <a:t>ep.</a:t>
            </a:r>
            <a:endParaRPr lang="en-US" sz="1100" noProof="0" dirty="0"/>
          </a:p>
        </p:txBody>
      </p:sp>
      <p:sp>
        <p:nvSpPr>
          <p:cNvPr id="96" name="Rectangle 95"/>
          <p:cNvSpPr/>
          <p:nvPr userDrawn="1"/>
        </p:nvSpPr>
        <p:spPr>
          <a:xfrm>
            <a:off x="755576" y="562526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O</a:t>
            </a:r>
            <a:r>
              <a:rPr lang="en-US" sz="1000" noProof="0" dirty="0" smtClean="0"/>
              <a:t>ct.</a:t>
            </a:r>
            <a:endParaRPr lang="en-US" sz="1100" noProof="0" dirty="0"/>
          </a:p>
        </p:txBody>
      </p:sp>
      <p:sp>
        <p:nvSpPr>
          <p:cNvPr id="97" name="Rectangle 96"/>
          <p:cNvSpPr/>
          <p:nvPr userDrawn="1"/>
        </p:nvSpPr>
        <p:spPr>
          <a:xfrm>
            <a:off x="755576" y="580526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N</a:t>
            </a:r>
            <a:r>
              <a:rPr lang="en-US" sz="900" noProof="0" dirty="0" smtClean="0"/>
              <a:t>ov.</a:t>
            </a:r>
            <a:endParaRPr lang="en-US" sz="1100" noProof="0" dirty="0"/>
          </a:p>
        </p:txBody>
      </p:sp>
      <p:sp>
        <p:nvSpPr>
          <p:cNvPr id="98" name="Rectangle 97"/>
          <p:cNvSpPr/>
          <p:nvPr userDrawn="1"/>
        </p:nvSpPr>
        <p:spPr>
          <a:xfrm>
            <a:off x="755576" y="598530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D</a:t>
            </a:r>
            <a:r>
              <a:rPr lang="en-US" sz="1000" noProof="0" dirty="0" smtClean="0"/>
              <a:t>ec.</a:t>
            </a:r>
            <a:endParaRPr lang="en-US" sz="1100" noProof="0" dirty="0"/>
          </a:p>
        </p:txBody>
      </p:sp>
      <p:cxnSp>
        <p:nvCxnSpPr>
          <p:cNvPr id="117" name="Straight Connector 116"/>
          <p:cNvCxnSpPr/>
          <p:nvPr userDrawn="1"/>
        </p:nvCxnSpPr>
        <p:spPr>
          <a:xfrm>
            <a:off x="1187624" y="4005064"/>
            <a:ext cx="6912768"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userDrawn="1"/>
        </p:nvCxnSpPr>
        <p:spPr>
          <a:xfrm>
            <a:off x="1187624" y="1844824"/>
            <a:ext cx="6912768"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userDrawn="1"/>
        </p:nvCxnSpPr>
        <p:spPr>
          <a:xfrm>
            <a:off x="1187624" y="6165304"/>
            <a:ext cx="6912768"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20" name="Rectangle 119"/>
          <p:cNvSpPr/>
          <p:nvPr userDrawn="1"/>
        </p:nvSpPr>
        <p:spPr>
          <a:xfrm>
            <a:off x="547936" y="1844824"/>
            <a:ext cx="207640" cy="2160240"/>
          </a:xfrm>
          <a:prstGeom prst="rect">
            <a:avLst/>
          </a:prstGeom>
          <a:solidFill>
            <a:schemeClr val="tx2">
              <a:lumMod val="7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US" sz="1100" noProof="0" dirty="0" smtClean="0"/>
              <a:t>2013</a:t>
            </a:r>
            <a:endParaRPr lang="en-US" sz="1100" noProof="0" dirty="0"/>
          </a:p>
        </p:txBody>
      </p:sp>
      <p:sp>
        <p:nvSpPr>
          <p:cNvPr id="121" name="Rectangle 120"/>
          <p:cNvSpPr/>
          <p:nvPr userDrawn="1"/>
        </p:nvSpPr>
        <p:spPr>
          <a:xfrm>
            <a:off x="547936" y="4005064"/>
            <a:ext cx="207640" cy="2160240"/>
          </a:xfrm>
          <a:prstGeom prst="rect">
            <a:avLst/>
          </a:prstGeom>
          <a:solidFill>
            <a:schemeClr val="tx2">
              <a:lumMod val="7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US" sz="1100" noProof="0" dirty="0" smtClean="0"/>
              <a:t>2014</a:t>
            </a:r>
            <a:endParaRPr lang="en-US" sz="1100" noProof="0" dirty="0"/>
          </a:p>
        </p:txBody>
      </p:sp>
      <p:sp>
        <p:nvSpPr>
          <p:cNvPr id="116" name="Rectangle 115"/>
          <p:cNvSpPr/>
          <p:nvPr userDrawn="1"/>
        </p:nvSpPr>
        <p:spPr>
          <a:xfrm>
            <a:off x="755576" y="6165304"/>
            <a:ext cx="432048" cy="180000"/>
          </a:xfrm>
          <a:prstGeom prst="rect">
            <a:avLst/>
          </a:prstGeom>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noProof="0" dirty="0" smtClean="0"/>
              <a:t>Jan</a:t>
            </a:r>
            <a:r>
              <a:rPr lang="en-US" sz="1000" noProof="0" dirty="0" smtClean="0"/>
              <a:t>.</a:t>
            </a:r>
            <a:endParaRPr lang="en-US" sz="1100" noProof="0" dirty="0"/>
          </a:p>
        </p:txBody>
      </p:sp>
      <p:sp>
        <p:nvSpPr>
          <p:cNvPr id="123" name="Oval 122"/>
          <p:cNvSpPr/>
          <p:nvPr userDrawn="1"/>
        </p:nvSpPr>
        <p:spPr>
          <a:xfrm>
            <a:off x="143508" y="35526"/>
            <a:ext cx="576000" cy="576064"/>
          </a:xfrm>
          <a:prstGeom prst="ellipse">
            <a:avLst/>
          </a:prstGeom>
          <a:solidFill>
            <a:srgbClr val="5E5E8C"/>
          </a:solidFill>
          <a:ln>
            <a:noFill/>
          </a:ln>
          <a:effectLst>
            <a:outerShdw blurRad="76200" dist="12700" dir="2700000" sy="-23000" kx="-8004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smtClean="0"/>
              <a:t>EN</a:t>
            </a:r>
            <a:endParaRPr lang="en-US" sz="2000" b="1" dirty="0"/>
          </a:p>
        </p:txBody>
      </p:sp>
      <p:pic>
        <p:nvPicPr>
          <p:cNvPr id="124" name="Picture 123" descr="LHCDipole.gif"/>
          <p:cNvPicPr>
            <a:picLocks noChangeAspect="1"/>
          </p:cNvPicPr>
          <p:nvPr userDrawn="1"/>
        </p:nvPicPr>
        <p:blipFill>
          <a:blip r:embed="rId2" cstate="print"/>
          <a:stretch>
            <a:fillRect/>
          </a:stretch>
        </p:blipFill>
        <p:spPr>
          <a:xfrm>
            <a:off x="8424428" y="56858"/>
            <a:ext cx="533400" cy="533400"/>
          </a:xfrm>
          <a:prstGeom prst="rect">
            <a:avLst/>
          </a:prstGeom>
          <a:effectLst>
            <a:reflection blurRad="6350" stA="50000" endA="300" endPos="55000" dir="5400000" sy="-100000" algn="bl" rotWithShape="0"/>
          </a:effectLst>
        </p:spPr>
      </p:pic>
      <p:cxnSp>
        <p:nvCxnSpPr>
          <p:cNvPr id="126" name="Straight Connector 125"/>
          <p:cNvCxnSpPr/>
          <p:nvPr userDrawn="1"/>
        </p:nvCxnSpPr>
        <p:spPr>
          <a:xfrm>
            <a:off x="1007604" y="728700"/>
            <a:ext cx="7236804" cy="0"/>
          </a:xfrm>
          <a:prstGeom prst="line">
            <a:avLst/>
          </a:prstGeom>
          <a:ln w="28575">
            <a:solidFill>
              <a:srgbClr val="5E5E8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4728088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7E2C895-8DA7-492E-BEF3-2F309762AC81}" type="datetime1">
              <a:rPr lang="en-US" smtClean="0"/>
              <a:pPr/>
              <a:t>3/8/2012</a:t>
            </a:fld>
            <a:endParaRPr lang="en-US"/>
          </a:p>
        </p:txBody>
      </p:sp>
      <p:sp>
        <p:nvSpPr>
          <p:cNvPr id="5" name="Footer Placeholder 4"/>
          <p:cNvSpPr>
            <a:spLocks noGrp="1"/>
          </p:cNvSpPr>
          <p:nvPr>
            <p:ph type="ftr" sz="quarter" idx="11"/>
          </p:nvPr>
        </p:nvSpPr>
        <p:spPr/>
        <p:txBody>
          <a:bodyPr/>
          <a:lstStyle/>
          <a:p>
            <a:r>
              <a:rPr lang="en-US" smtClean="0"/>
              <a:t>David Mcfarlane (EN/MEF/INJ)</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5F57928-703B-41B3-85A3-CA9EC38A3C70}"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FB793EA-90F1-4CF6-9083-D0FB0029B9A3}" type="datetime1">
              <a:rPr lang="en-US" smtClean="0"/>
              <a:pPr/>
              <a:t>3/8/2012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5F57928-703B-41B3-85A3-CA9EC38A3C70}" type="slidenum">
              <a:rPr lang="en-US" smtClean="0"/>
              <a:pPr/>
              <a:t>‹#›</a:t>
            </a:fld>
            <a:endParaRPr lang="en-US"/>
          </a:p>
        </p:txBody>
      </p:sp>
      <p:sp>
        <p:nvSpPr>
          <p:cNvPr id="14" name="Footer Placeholder 13"/>
          <p:cNvSpPr>
            <a:spLocks noGrp="1"/>
          </p:cNvSpPr>
          <p:nvPr>
            <p:ph type="ftr" sz="quarter" idx="12"/>
          </p:nvPr>
        </p:nvSpPr>
        <p:spPr/>
        <p:txBody>
          <a:bodyPr/>
          <a:lstStyle/>
          <a:p>
            <a:r>
              <a:rPr lang="en-US" smtClean="0"/>
              <a:t>David Mcfarlane (EN/MEF/INJ)</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11E8D56-DB99-4AD1-9F6A-1B9DDFECA25F}" type="datetime1">
              <a:rPr lang="en-US" smtClean="0"/>
              <a:pPr/>
              <a:t>3/8/2012</a:t>
            </a:fld>
            <a:endParaRPr lang="en-US"/>
          </a:p>
        </p:txBody>
      </p:sp>
      <p:sp>
        <p:nvSpPr>
          <p:cNvPr id="10" name="Slide Number Placeholder 9"/>
          <p:cNvSpPr>
            <a:spLocks noGrp="1"/>
          </p:cNvSpPr>
          <p:nvPr>
            <p:ph type="sldNum" sz="quarter" idx="16"/>
          </p:nvPr>
        </p:nvSpPr>
        <p:spPr/>
        <p:txBody>
          <a:bodyPr rtlCol="0"/>
          <a:lstStyle/>
          <a:p>
            <a:fld id="{25F57928-703B-41B3-85A3-CA9EC38A3C70}" type="slidenum">
              <a:rPr lang="en-US" smtClean="0"/>
              <a:pPr/>
              <a:t>‹#›</a:t>
            </a:fld>
            <a:endParaRPr lang="en-US"/>
          </a:p>
        </p:txBody>
      </p:sp>
      <p:sp>
        <p:nvSpPr>
          <p:cNvPr id="12" name="Footer Placeholder 11"/>
          <p:cNvSpPr>
            <a:spLocks noGrp="1"/>
          </p:cNvSpPr>
          <p:nvPr>
            <p:ph type="ftr" sz="quarter" idx="17"/>
          </p:nvPr>
        </p:nvSpPr>
        <p:spPr/>
        <p:txBody>
          <a:bodyPr rtlCol="0"/>
          <a:lstStyle/>
          <a:p>
            <a:r>
              <a:rPr lang="en-US" smtClean="0"/>
              <a:t>David Mcfarlane (EN/MEF/INJ)</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66A6488-8DB3-45E6-8548-E1E2DAA4F5E5}" type="datetime1">
              <a:rPr lang="en-US" smtClean="0"/>
              <a:pPr/>
              <a:t>3/8/2012</a:t>
            </a:fld>
            <a:endParaRPr lang="en-US"/>
          </a:p>
        </p:txBody>
      </p:sp>
      <p:sp>
        <p:nvSpPr>
          <p:cNvPr id="12" name="Slide Number Placeholder 11"/>
          <p:cNvSpPr>
            <a:spLocks noGrp="1"/>
          </p:cNvSpPr>
          <p:nvPr>
            <p:ph type="sldNum" sz="quarter" idx="16"/>
          </p:nvPr>
        </p:nvSpPr>
        <p:spPr/>
        <p:txBody>
          <a:bodyPr rtlCol="0"/>
          <a:lstStyle/>
          <a:p>
            <a:fld id="{25F57928-703B-41B3-85A3-CA9EC38A3C70}" type="slidenum">
              <a:rPr lang="en-US" smtClean="0"/>
              <a:pPr/>
              <a:t>‹#›</a:t>
            </a:fld>
            <a:endParaRPr lang="en-US"/>
          </a:p>
        </p:txBody>
      </p:sp>
      <p:sp>
        <p:nvSpPr>
          <p:cNvPr id="14" name="Footer Placeholder 13"/>
          <p:cNvSpPr>
            <a:spLocks noGrp="1"/>
          </p:cNvSpPr>
          <p:nvPr>
            <p:ph type="ftr" sz="quarter" idx="17"/>
          </p:nvPr>
        </p:nvSpPr>
        <p:spPr/>
        <p:txBody>
          <a:bodyPr rtlCol="0"/>
          <a:lstStyle/>
          <a:p>
            <a:r>
              <a:rPr lang="en-US" smtClean="0"/>
              <a:t>David Mcfarlane (EN/MEF/INJ)</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DCCF5A0-D0D6-4430-B2F4-AA8EA9860F71}" type="datetime1">
              <a:rPr lang="en-US" smtClean="0"/>
              <a:pPr/>
              <a:t>3/8/2012</a:t>
            </a:fld>
            <a:endParaRPr lang="en-US"/>
          </a:p>
        </p:txBody>
      </p:sp>
      <p:sp>
        <p:nvSpPr>
          <p:cNvPr id="4" name="Footer Placeholder 3"/>
          <p:cNvSpPr>
            <a:spLocks noGrp="1"/>
          </p:cNvSpPr>
          <p:nvPr>
            <p:ph type="ftr" sz="quarter" idx="11"/>
          </p:nvPr>
        </p:nvSpPr>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5F57928-703B-41B3-85A3-CA9EC38A3C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099F63-0923-461D-817A-2C2EF846C9E0}" type="datetime1">
              <a:rPr lang="en-US" smtClean="0"/>
              <a:pPr/>
              <a:t>3/8/2012</a:t>
            </a:fld>
            <a:endParaRPr lang="en-US"/>
          </a:p>
        </p:txBody>
      </p:sp>
      <p:sp>
        <p:nvSpPr>
          <p:cNvPr id="3" name="Footer Placeholder 2"/>
          <p:cNvSpPr>
            <a:spLocks noGrp="1"/>
          </p:cNvSpPr>
          <p:nvPr>
            <p:ph type="ftr" sz="quarter" idx="11"/>
          </p:nvPr>
        </p:nvSpPr>
        <p:spPr/>
        <p:txBody>
          <a:bodyPr/>
          <a:lstStyle/>
          <a:p>
            <a:r>
              <a:rPr lang="en-US" smtClean="0"/>
              <a:t>David Mcfarlane (EN/MEF/INJ)</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5F57928-703B-41B3-85A3-CA9EC38A3C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B2CC886-F077-49AC-8321-4715EA704CB7}" type="datetime1">
              <a:rPr lang="en-US" smtClean="0"/>
              <a:pPr/>
              <a:t>3/8/2012</a:t>
            </a:fld>
            <a:endParaRPr lang="en-US"/>
          </a:p>
        </p:txBody>
      </p:sp>
      <p:sp>
        <p:nvSpPr>
          <p:cNvPr id="6" name="Footer Placeholder 5"/>
          <p:cNvSpPr>
            <a:spLocks noGrp="1"/>
          </p:cNvSpPr>
          <p:nvPr>
            <p:ph type="ftr" sz="quarter" idx="11"/>
          </p:nvPr>
        </p:nvSpPr>
        <p:spPr/>
        <p:txBody>
          <a:bodyPr/>
          <a:lstStyle/>
          <a:p>
            <a:r>
              <a:rPr lang="en-US" smtClean="0"/>
              <a:t>David Mcfarlane (EN/MEF/INJ)</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5F57928-703B-41B3-85A3-CA9EC38A3C70}"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277292ED-703C-4CA6-AB08-5230D9FB4C0F}" type="datetime1">
              <a:rPr lang="en-US" smtClean="0"/>
              <a:pPr/>
              <a:t>3/8/2012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5F57928-703B-41B3-85A3-CA9EC38A3C70}"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smtClean="0"/>
              <a:t>David Mcfarlane (EN/MEF/INJ)</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719E1BC8-81B4-4179-99C5-31F00DF34C45}" type="datetime1">
              <a:rPr lang="en-US" smtClean="0"/>
              <a:pPr/>
              <a:t>3/8/2012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US" smtClean="0"/>
              <a:t>David Mcfarlane (EN/MEF/INJ)</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5F57928-703B-41B3-85A3-CA9EC38A3C7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A global view of the LS1 timeline in the injector chain</a:t>
            </a:r>
            <a:endParaRPr lang="en-US" dirty="0"/>
          </a:p>
        </p:txBody>
      </p:sp>
      <p:sp>
        <p:nvSpPr>
          <p:cNvPr id="3" name="Subtitle 2"/>
          <p:cNvSpPr>
            <a:spLocks noGrp="1"/>
          </p:cNvSpPr>
          <p:nvPr>
            <p:ph type="subTitle" idx="1"/>
          </p:nvPr>
        </p:nvSpPr>
        <p:spPr/>
        <p:txBody>
          <a:bodyPr>
            <a:normAutofit fontScale="77500" lnSpcReduction="20000"/>
          </a:bodyPr>
          <a:lstStyle/>
          <a:p>
            <a:r>
              <a:rPr lang="en-GB" dirty="0" smtClean="0"/>
              <a:t>IEFC Workshop 2012</a:t>
            </a:r>
          </a:p>
          <a:p>
            <a:r>
              <a:rPr lang="en-GB" dirty="0" smtClean="0"/>
              <a:t>Session 5</a:t>
            </a:r>
            <a:endParaRPr lang="en-US" dirty="0"/>
          </a:p>
        </p:txBody>
      </p:sp>
      <p:sp>
        <p:nvSpPr>
          <p:cNvPr id="5" name="Footer Placeholder 4"/>
          <p:cNvSpPr>
            <a:spLocks noGrp="1"/>
          </p:cNvSpPr>
          <p:nvPr>
            <p:ph type="ftr" sz="quarter" idx="11"/>
          </p:nvPr>
        </p:nvSpPr>
        <p:spPr/>
        <p:txBody>
          <a:bodyPr/>
          <a:lstStyle/>
          <a:p>
            <a:r>
              <a:rPr lang="en-US" dirty="0" smtClean="0"/>
              <a:t>David Mcfarlane (EN/MEF/INJ)</a:t>
            </a:r>
            <a:endParaRPr lang="en-US" dirty="0"/>
          </a:p>
        </p:txBody>
      </p:sp>
      <p:sp>
        <p:nvSpPr>
          <p:cNvPr id="4" name="Slide Number Placeholder 3"/>
          <p:cNvSpPr>
            <a:spLocks noGrp="1"/>
          </p:cNvSpPr>
          <p:nvPr>
            <p:ph type="sldNum" sz="quarter" idx="12"/>
          </p:nvPr>
        </p:nvSpPr>
        <p:spPr/>
        <p:txBody>
          <a:bodyPr/>
          <a:lstStyle/>
          <a:p>
            <a:fld id="{25F57928-703B-41B3-85A3-CA9EC38A3C70}"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PS key dates</a:t>
            </a:r>
            <a:endParaRPr lang="en-US" dirty="0"/>
          </a:p>
        </p:txBody>
      </p:sp>
      <p:sp>
        <p:nvSpPr>
          <p:cNvPr id="4" name="Footer Placeholder 3"/>
          <p:cNvSpPr>
            <a:spLocks noGrp="1"/>
          </p:cNvSpPr>
          <p:nvPr>
            <p:ph type="ftr" sz="quarter" idx="11"/>
          </p:nvPr>
        </p:nvSpPr>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10</a:t>
            </a:fld>
            <a:endParaRPr lang="en-US"/>
          </a:p>
        </p:txBody>
      </p:sp>
      <p:graphicFrame>
        <p:nvGraphicFramePr>
          <p:cNvPr id="6" name="Content Placeholder 5"/>
          <p:cNvGraphicFramePr>
            <a:graphicFrameLocks noGrp="1"/>
          </p:cNvGraphicFramePr>
          <p:nvPr>
            <p:ph sz="quarter" idx="1"/>
          </p:nvPr>
        </p:nvGraphicFramePr>
        <p:xfrm>
          <a:off x="446856" y="1975383"/>
          <a:ext cx="8229600" cy="3775370"/>
        </p:xfrm>
        <a:graphic>
          <a:graphicData uri="http://schemas.openxmlformats.org/drawingml/2006/table">
            <a:tbl>
              <a:tblPr firstRow="1" bandRow="1">
                <a:tableStyleId>{5C22544A-7EE6-4342-B048-85BDC9FD1C3A}</a:tableStyleId>
              </a:tblPr>
              <a:tblGrid>
                <a:gridCol w="4557192"/>
                <a:gridCol w="3672408"/>
              </a:tblGrid>
              <a:tr h="377537">
                <a:tc>
                  <a:txBody>
                    <a:bodyPr/>
                    <a:lstStyle/>
                    <a:p>
                      <a:pPr algn="ctr"/>
                      <a:r>
                        <a:rPr lang="en-GB" u="sng" dirty="0" smtClean="0"/>
                        <a:t>Description</a:t>
                      </a:r>
                      <a:endParaRPr lang="en-US" u="sng" dirty="0"/>
                    </a:p>
                  </a:txBody>
                  <a:tcPr/>
                </a:tc>
                <a:tc>
                  <a:txBody>
                    <a:bodyPr/>
                    <a:lstStyle/>
                    <a:p>
                      <a:pPr algn="ctr"/>
                      <a:r>
                        <a:rPr lang="en-GB" u="sng" dirty="0" smtClean="0"/>
                        <a:t>Date</a:t>
                      </a:r>
                      <a:endParaRPr lang="en-US" u="sng" dirty="0"/>
                    </a:p>
                  </a:txBody>
                  <a:tcPr/>
                </a:tc>
              </a:tr>
              <a:tr h="377537">
                <a:tc>
                  <a:txBody>
                    <a:bodyPr/>
                    <a:lstStyle/>
                    <a:p>
                      <a:r>
                        <a:rPr lang="en-GB" sz="1800" dirty="0" smtClean="0">
                          <a:solidFill>
                            <a:schemeClr val="tx1"/>
                          </a:solidFill>
                        </a:rPr>
                        <a:t>End of Physics</a:t>
                      </a:r>
                      <a:endParaRPr lang="en-US" sz="1800" dirty="0">
                        <a:solidFill>
                          <a:schemeClr val="tx1"/>
                        </a:solidFill>
                      </a:endParaRPr>
                    </a:p>
                  </a:txBody>
                  <a:tcPr/>
                </a:tc>
                <a:tc>
                  <a:txBody>
                    <a:bodyPr/>
                    <a:lstStyle/>
                    <a:p>
                      <a:r>
                        <a:rPr lang="en-GB" sz="1800" baseline="0" dirty="0" smtClean="0">
                          <a:solidFill>
                            <a:schemeClr val="tx1"/>
                          </a:solidFill>
                        </a:rPr>
                        <a:t>End November 2012</a:t>
                      </a:r>
                      <a:endParaRPr lang="en-US" sz="1800" dirty="0">
                        <a:solidFill>
                          <a:schemeClr val="tx1"/>
                        </a:solidFill>
                      </a:endParaRPr>
                    </a:p>
                  </a:txBody>
                  <a:tcPr/>
                </a:tc>
              </a:tr>
              <a:tr h="377537">
                <a:tc>
                  <a:txBody>
                    <a:bodyPr/>
                    <a:lstStyle/>
                    <a:p>
                      <a:r>
                        <a:rPr kumimoji="0" lang="en-GB" sz="1800" kern="1200" dirty="0" smtClean="0">
                          <a:solidFill>
                            <a:schemeClr val="dk1"/>
                          </a:solidFill>
                          <a:latin typeface="+mn-lt"/>
                          <a:ea typeface="+mn-ea"/>
                          <a:cs typeface="+mn-cs"/>
                        </a:rPr>
                        <a:t>Pre-LS1 hardware test period</a:t>
                      </a:r>
                      <a:endParaRPr lang="en-US" sz="1800" kern="1200" dirty="0" smtClean="0">
                        <a:solidFill>
                          <a:schemeClr val="tx1"/>
                        </a:solidFill>
                        <a:latin typeface="+mn-lt"/>
                        <a:ea typeface="+mn-ea"/>
                        <a:cs typeface="+mn-cs"/>
                      </a:endParaRPr>
                    </a:p>
                  </a:txBody>
                  <a:tcPr/>
                </a:tc>
                <a:tc>
                  <a:txBody>
                    <a:bodyPr/>
                    <a:lstStyle/>
                    <a:p>
                      <a:r>
                        <a:rPr lang="en-GB" sz="1800" baseline="0" dirty="0" smtClean="0">
                          <a:solidFill>
                            <a:schemeClr val="tx1"/>
                          </a:solidFill>
                        </a:rPr>
                        <a:t>December 2012</a:t>
                      </a:r>
                      <a:endParaRPr lang="en-US" sz="1800" dirty="0">
                        <a:solidFill>
                          <a:srgbClr val="FF0000"/>
                        </a:solidFill>
                      </a:endParaRPr>
                    </a:p>
                  </a:txBody>
                  <a:tcPr/>
                </a:tc>
              </a:tr>
              <a:tr h="377537">
                <a:tc>
                  <a:txBody>
                    <a:bodyPr/>
                    <a:lstStyle/>
                    <a:p>
                      <a:r>
                        <a:rPr lang="en-GB" sz="1800" kern="1200" dirty="0" smtClean="0">
                          <a:solidFill>
                            <a:srgbClr val="00B050"/>
                          </a:solidFill>
                          <a:latin typeface="+mn-lt"/>
                          <a:ea typeface="+mn-ea"/>
                          <a:cs typeface="+mn-cs"/>
                        </a:rPr>
                        <a:t>Start of </a:t>
                      </a:r>
                      <a:r>
                        <a:rPr lang="en-GB" sz="1800" kern="1200" dirty="0" smtClean="0">
                          <a:solidFill>
                            <a:srgbClr val="00B050"/>
                          </a:solidFill>
                          <a:latin typeface="+mn-lt"/>
                          <a:ea typeface="+mn-ea"/>
                          <a:cs typeface="+mn-cs"/>
                        </a:rPr>
                        <a:t>LS1</a:t>
                      </a:r>
                      <a:r>
                        <a:rPr lang="en-GB" sz="1800" kern="1200" baseline="0" dirty="0" smtClean="0">
                          <a:solidFill>
                            <a:srgbClr val="00B050"/>
                          </a:solidFill>
                          <a:latin typeface="+mn-lt"/>
                          <a:ea typeface="+mn-ea"/>
                          <a:cs typeface="+mn-cs"/>
                        </a:rPr>
                        <a:t> works</a:t>
                      </a:r>
                      <a:endParaRPr lang="en-US" sz="1800" kern="1200" dirty="0" smtClean="0">
                        <a:solidFill>
                          <a:srgbClr val="00B050"/>
                        </a:solidFill>
                        <a:latin typeface="+mn-lt"/>
                        <a:ea typeface="+mn-ea"/>
                        <a:cs typeface="+mn-cs"/>
                      </a:endParaRPr>
                    </a:p>
                  </a:txBody>
                  <a:tcPr/>
                </a:tc>
                <a:tc>
                  <a:txBody>
                    <a:bodyPr/>
                    <a:lstStyle/>
                    <a:p>
                      <a:r>
                        <a:rPr lang="en-GB" sz="1800" baseline="0" dirty="0" smtClean="0">
                          <a:solidFill>
                            <a:srgbClr val="00B050"/>
                          </a:solidFill>
                        </a:rPr>
                        <a:t>Beginning January </a:t>
                      </a:r>
                      <a:r>
                        <a:rPr lang="en-GB" sz="1800" baseline="0" dirty="0" smtClean="0">
                          <a:solidFill>
                            <a:srgbClr val="00B050"/>
                          </a:solidFill>
                        </a:rPr>
                        <a:t>2013</a:t>
                      </a:r>
                      <a:endParaRPr lang="en-US" sz="1800" dirty="0">
                        <a:solidFill>
                          <a:srgbClr val="00B050"/>
                        </a:solidFill>
                      </a:endParaRPr>
                    </a:p>
                  </a:txBody>
                  <a:tcPr/>
                </a:tc>
              </a:tr>
              <a:tr h="377537">
                <a:tc>
                  <a:txBody>
                    <a:bodyPr/>
                    <a:lstStyle/>
                    <a:p>
                      <a:r>
                        <a:rPr lang="en-GB" sz="1800" kern="1200" dirty="0" smtClean="0">
                          <a:solidFill>
                            <a:srgbClr val="00B050"/>
                          </a:solidFill>
                          <a:latin typeface="+mn-lt"/>
                          <a:ea typeface="+mn-ea"/>
                          <a:cs typeface="+mn-cs"/>
                        </a:rPr>
                        <a:t>End</a:t>
                      </a:r>
                      <a:r>
                        <a:rPr lang="en-GB" sz="1800" kern="1200" baseline="0" dirty="0" smtClean="0">
                          <a:solidFill>
                            <a:srgbClr val="00B050"/>
                          </a:solidFill>
                          <a:latin typeface="+mn-lt"/>
                          <a:ea typeface="+mn-ea"/>
                          <a:cs typeface="+mn-cs"/>
                        </a:rPr>
                        <a:t> of </a:t>
                      </a:r>
                      <a:r>
                        <a:rPr lang="en-GB" sz="1800" kern="1200" baseline="0" dirty="0" smtClean="0">
                          <a:solidFill>
                            <a:srgbClr val="00B050"/>
                          </a:solidFill>
                          <a:latin typeface="+mn-lt"/>
                          <a:ea typeface="+mn-ea"/>
                          <a:cs typeface="+mn-cs"/>
                        </a:rPr>
                        <a:t>LS1 works</a:t>
                      </a:r>
                      <a:endParaRPr lang="en-US" sz="1800" kern="1200" dirty="0" smtClean="0">
                        <a:solidFill>
                          <a:srgbClr val="00B050"/>
                        </a:solidFill>
                        <a:latin typeface="+mn-lt"/>
                        <a:ea typeface="+mn-ea"/>
                        <a:cs typeface="+mn-cs"/>
                      </a:endParaRPr>
                    </a:p>
                  </a:txBody>
                  <a:tcPr/>
                </a:tc>
                <a:tc>
                  <a:txBody>
                    <a:bodyPr/>
                    <a:lstStyle/>
                    <a:p>
                      <a:r>
                        <a:rPr lang="en-GB" sz="1800" dirty="0" smtClean="0">
                          <a:solidFill>
                            <a:srgbClr val="00B050"/>
                          </a:solidFill>
                        </a:rPr>
                        <a:t>End </a:t>
                      </a:r>
                      <a:r>
                        <a:rPr lang="en-GB" sz="1800" dirty="0" smtClean="0">
                          <a:solidFill>
                            <a:srgbClr val="00B050"/>
                          </a:solidFill>
                        </a:rPr>
                        <a:t>January</a:t>
                      </a:r>
                      <a:r>
                        <a:rPr lang="en-GB" sz="1800" baseline="0" dirty="0" smtClean="0">
                          <a:solidFill>
                            <a:srgbClr val="00B050"/>
                          </a:solidFill>
                        </a:rPr>
                        <a:t> </a:t>
                      </a:r>
                      <a:r>
                        <a:rPr lang="en-GB" sz="1800" baseline="0" dirty="0" smtClean="0">
                          <a:solidFill>
                            <a:srgbClr val="00B050"/>
                          </a:solidFill>
                        </a:rPr>
                        <a:t>2014</a:t>
                      </a:r>
                      <a:endParaRPr lang="en-US" sz="1800" dirty="0">
                        <a:solidFill>
                          <a:srgbClr val="00B050"/>
                        </a:solidFill>
                      </a:endParaRPr>
                    </a:p>
                  </a:txBody>
                  <a:tcPr/>
                </a:tc>
              </a:tr>
              <a:tr h="377537">
                <a:tc>
                  <a:txBody>
                    <a:bodyPr/>
                    <a:lstStyle/>
                    <a:p>
                      <a:r>
                        <a:rPr lang="en-GB" sz="1800" kern="1200" baseline="0" dirty="0" smtClean="0">
                          <a:solidFill>
                            <a:srgbClr val="FF0000"/>
                          </a:solidFill>
                          <a:latin typeface="+mn-lt"/>
                          <a:ea typeface="+mn-ea"/>
                          <a:cs typeface="+mn-cs"/>
                        </a:rPr>
                        <a:t>Closure of the PS</a:t>
                      </a:r>
                      <a:endParaRPr lang="en-US" sz="1800" kern="1200" dirty="0" smtClean="0">
                        <a:solidFill>
                          <a:srgbClr val="FF0000"/>
                        </a:solidFill>
                        <a:latin typeface="+mn-lt"/>
                        <a:ea typeface="+mn-ea"/>
                        <a:cs typeface="+mn-cs"/>
                      </a:endParaRPr>
                    </a:p>
                  </a:txBody>
                  <a:tcPr/>
                </a:tc>
                <a:tc>
                  <a:txBody>
                    <a:bodyPr/>
                    <a:lstStyle/>
                    <a:p>
                      <a:r>
                        <a:rPr lang="en-GB" sz="1800" dirty="0" smtClean="0">
                          <a:solidFill>
                            <a:srgbClr val="FF0000"/>
                          </a:solidFill>
                        </a:rPr>
                        <a:t>End </a:t>
                      </a:r>
                      <a:r>
                        <a:rPr lang="en-GB" sz="1800" dirty="0" smtClean="0">
                          <a:solidFill>
                            <a:srgbClr val="FF0000"/>
                          </a:solidFill>
                        </a:rPr>
                        <a:t>January </a:t>
                      </a:r>
                      <a:r>
                        <a:rPr lang="en-GB" sz="1800" dirty="0" smtClean="0">
                          <a:solidFill>
                            <a:srgbClr val="FF0000"/>
                          </a:solidFill>
                        </a:rPr>
                        <a:t>2014</a:t>
                      </a:r>
                      <a:endParaRPr lang="en-US" sz="1800" dirty="0">
                        <a:solidFill>
                          <a:srgbClr val="FF0000"/>
                        </a:solidFill>
                      </a:endParaRPr>
                    </a:p>
                  </a:txBody>
                  <a:tcPr/>
                </a:tc>
              </a:tr>
              <a:tr h="377537">
                <a:tc>
                  <a:txBody>
                    <a:bodyPr/>
                    <a:lstStyle/>
                    <a:p>
                      <a:r>
                        <a:rPr lang="en-GB" sz="1800" kern="1200" dirty="0" smtClean="0">
                          <a:solidFill>
                            <a:schemeClr val="tx1"/>
                          </a:solidFill>
                          <a:latin typeface="+mn-lt"/>
                          <a:ea typeface="+mn-ea"/>
                          <a:cs typeface="+mn-cs"/>
                        </a:rPr>
                        <a:t>New </a:t>
                      </a:r>
                      <a:r>
                        <a:rPr lang="en-GB" sz="1800" kern="1200" dirty="0" smtClean="0">
                          <a:solidFill>
                            <a:schemeClr val="tx1"/>
                          </a:solidFill>
                          <a:latin typeface="+mn-lt"/>
                          <a:ea typeface="+mn-ea"/>
                          <a:cs typeface="+mn-cs"/>
                        </a:rPr>
                        <a:t>access system</a:t>
                      </a:r>
                      <a:r>
                        <a:rPr lang="en-GB" sz="1800" kern="1200" baseline="0" dirty="0" smtClean="0">
                          <a:solidFill>
                            <a:schemeClr val="tx1"/>
                          </a:solidFill>
                          <a:latin typeface="+mn-lt"/>
                          <a:ea typeface="+mn-ea"/>
                          <a:cs typeface="+mn-cs"/>
                        </a:rPr>
                        <a:t> commissioning</a:t>
                      </a:r>
                      <a:endParaRPr lang="en-US" sz="1800" kern="1200" dirty="0" smtClean="0">
                        <a:solidFill>
                          <a:schemeClr val="tx1"/>
                        </a:solidFill>
                        <a:latin typeface="+mn-lt"/>
                        <a:ea typeface="+mn-ea"/>
                        <a:cs typeface="+mn-cs"/>
                      </a:endParaRPr>
                    </a:p>
                  </a:txBody>
                  <a:tcPr/>
                </a:tc>
                <a:tc>
                  <a:txBody>
                    <a:bodyPr/>
                    <a:lstStyle/>
                    <a:p>
                      <a:r>
                        <a:rPr lang="en-GB" sz="1800" dirty="0" smtClean="0">
                          <a:solidFill>
                            <a:schemeClr val="tx1"/>
                          </a:solidFill>
                        </a:rPr>
                        <a:t>February </a:t>
                      </a:r>
                      <a:r>
                        <a:rPr lang="en-GB" sz="1800" baseline="0" dirty="0" smtClean="0">
                          <a:solidFill>
                            <a:schemeClr val="tx1"/>
                          </a:solidFill>
                        </a:rPr>
                        <a:t>2014</a:t>
                      </a:r>
                      <a:endParaRPr lang="en-US" sz="1800" dirty="0">
                        <a:solidFill>
                          <a:schemeClr val="tx1"/>
                        </a:solidFill>
                      </a:endParaRPr>
                    </a:p>
                  </a:txBody>
                  <a:tcPr/>
                </a:tc>
              </a:tr>
              <a:tr h="377537">
                <a:tc>
                  <a:txBody>
                    <a:bodyPr/>
                    <a:lstStyle/>
                    <a:p>
                      <a:r>
                        <a:rPr lang="en-GB" sz="1800" kern="1200" dirty="0" smtClean="0">
                          <a:solidFill>
                            <a:schemeClr val="tx1"/>
                          </a:solidFill>
                          <a:latin typeface="+mn-lt"/>
                          <a:ea typeface="+mn-ea"/>
                          <a:cs typeface="+mn-cs"/>
                        </a:rPr>
                        <a:t>Shutdown Hardware test period</a:t>
                      </a:r>
                      <a:endParaRPr lang="en-US" sz="1800" kern="1200" dirty="0" smtClean="0">
                        <a:solidFill>
                          <a:schemeClr val="tx1"/>
                        </a:solidFill>
                        <a:latin typeface="+mn-lt"/>
                        <a:ea typeface="+mn-ea"/>
                        <a:cs typeface="+mn-cs"/>
                      </a:endParaRPr>
                    </a:p>
                  </a:txBody>
                  <a:tcPr/>
                </a:tc>
                <a:tc>
                  <a:txBody>
                    <a:bodyPr/>
                    <a:lstStyle/>
                    <a:p>
                      <a:r>
                        <a:rPr lang="en-GB" sz="1800" baseline="0" dirty="0" smtClean="0">
                          <a:solidFill>
                            <a:schemeClr val="tx1"/>
                          </a:solidFill>
                        </a:rPr>
                        <a:t>March </a:t>
                      </a:r>
                      <a:r>
                        <a:rPr lang="en-GB" sz="1800" baseline="0" dirty="0" smtClean="0">
                          <a:solidFill>
                            <a:schemeClr val="tx1"/>
                          </a:solidFill>
                        </a:rPr>
                        <a:t>2014</a:t>
                      </a:r>
                      <a:endParaRPr lang="en-US" sz="1800" dirty="0">
                        <a:solidFill>
                          <a:schemeClr val="tx1"/>
                        </a:solidFill>
                      </a:endParaRPr>
                    </a:p>
                  </a:txBody>
                  <a:tcPr/>
                </a:tc>
              </a:tr>
              <a:tr h="377537">
                <a:tc>
                  <a:txBody>
                    <a:bodyPr/>
                    <a:lstStyle/>
                    <a:p>
                      <a:r>
                        <a:rPr lang="en-GB" sz="1800" kern="1200" dirty="0" smtClean="0">
                          <a:solidFill>
                            <a:schemeClr val="tx1"/>
                          </a:solidFill>
                          <a:latin typeface="+mn-lt"/>
                          <a:ea typeface="+mn-ea"/>
                          <a:cs typeface="+mn-cs"/>
                        </a:rPr>
                        <a:t>Operation Cold Checkout</a:t>
                      </a:r>
                      <a:endParaRPr lang="en-US" sz="1800" kern="1200" dirty="0" smtClean="0">
                        <a:solidFill>
                          <a:schemeClr val="tx1"/>
                        </a:solidFill>
                        <a:latin typeface="+mn-lt"/>
                        <a:ea typeface="+mn-ea"/>
                        <a:cs typeface="+mn-cs"/>
                      </a:endParaRPr>
                    </a:p>
                  </a:txBody>
                  <a:tcPr/>
                </a:tc>
                <a:tc>
                  <a:txBody>
                    <a:bodyPr/>
                    <a:lstStyle/>
                    <a:p>
                      <a:r>
                        <a:rPr lang="en-GB" sz="1800" dirty="0" smtClean="0">
                          <a:solidFill>
                            <a:schemeClr val="tx1"/>
                          </a:solidFill>
                        </a:rPr>
                        <a:t>April 2014</a:t>
                      </a:r>
                      <a:endParaRPr lang="en-US" sz="1800" dirty="0">
                        <a:solidFill>
                          <a:schemeClr val="tx1"/>
                        </a:solidFill>
                      </a:endParaRPr>
                    </a:p>
                  </a:txBody>
                  <a:tcPr/>
                </a:tc>
              </a:tr>
              <a:tr h="377537">
                <a:tc>
                  <a:txBody>
                    <a:bodyPr/>
                    <a:lstStyle/>
                    <a:p>
                      <a:r>
                        <a:rPr lang="en-GB" sz="1800" kern="1200" dirty="0" smtClean="0">
                          <a:solidFill>
                            <a:schemeClr val="tx1"/>
                          </a:solidFill>
                          <a:latin typeface="+mn-lt"/>
                          <a:ea typeface="+mn-ea"/>
                          <a:cs typeface="+mn-cs"/>
                        </a:rPr>
                        <a:t>PS ready with Beam</a:t>
                      </a:r>
                      <a:endParaRPr lang="en-US" sz="1800" kern="1200" dirty="0" smtClean="0">
                        <a:solidFill>
                          <a:schemeClr val="tx1"/>
                        </a:solidFill>
                        <a:latin typeface="+mn-lt"/>
                        <a:ea typeface="+mn-ea"/>
                        <a:cs typeface="+mn-cs"/>
                      </a:endParaRPr>
                    </a:p>
                  </a:txBody>
                  <a:tcPr/>
                </a:tc>
                <a:tc>
                  <a:txBody>
                    <a:bodyPr/>
                    <a:lstStyle/>
                    <a:p>
                      <a:r>
                        <a:rPr lang="en-GB" sz="1800" dirty="0" smtClean="0">
                          <a:solidFill>
                            <a:schemeClr val="tx1"/>
                          </a:solidFill>
                        </a:rPr>
                        <a:t>May 2014</a:t>
                      </a:r>
                      <a:endParaRPr lang="en-US" sz="1800" dirty="0">
                        <a:solidFill>
                          <a:schemeClr val="tx1"/>
                        </a:solidFill>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Known major works in the PS</a:t>
            </a:r>
            <a:endParaRPr lang="en-US" dirty="0"/>
          </a:p>
        </p:txBody>
      </p:sp>
      <p:sp>
        <p:nvSpPr>
          <p:cNvPr id="4" name="Footer Placeholder 3"/>
          <p:cNvSpPr>
            <a:spLocks noGrp="1"/>
          </p:cNvSpPr>
          <p:nvPr>
            <p:ph type="ftr" sz="quarter" idx="11"/>
          </p:nvPr>
        </p:nvSpPr>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11</a:t>
            </a:fld>
            <a:endParaRPr lang="en-US"/>
          </a:p>
        </p:txBody>
      </p:sp>
      <p:sp>
        <p:nvSpPr>
          <p:cNvPr id="3" name="Content Placeholder 2"/>
          <p:cNvSpPr>
            <a:spLocks noGrp="1"/>
          </p:cNvSpPr>
          <p:nvPr>
            <p:ph sz="quarter" idx="1"/>
          </p:nvPr>
        </p:nvSpPr>
        <p:spPr/>
        <p:txBody>
          <a:bodyPr>
            <a:normAutofit lnSpcReduction="10000"/>
          </a:bodyPr>
          <a:lstStyle/>
          <a:p>
            <a:r>
              <a:rPr lang="en-GB" dirty="0" smtClean="0"/>
              <a:t>Upgrade of the RF systems</a:t>
            </a:r>
          </a:p>
          <a:p>
            <a:r>
              <a:rPr lang="en-GB" dirty="0" smtClean="0"/>
              <a:t>Installation of the new access systems</a:t>
            </a:r>
          </a:p>
          <a:p>
            <a:r>
              <a:rPr lang="en-GB" dirty="0" smtClean="0"/>
              <a:t>Renovation of the PS vacuum control system</a:t>
            </a:r>
          </a:p>
          <a:p>
            <a:r>
              <a:rPr lang="en-GB" dirty="0" smtClean="0"/>
              <a:t>Survey alignment maintenance</a:t>
            </a:r>
          </a:p>
          <a:p>
            <a:r>
              <a:rPr lang="en-GB" dirty="0" smtClean="0"/>
              <a:t>Measurement in the vertical and radial and realignment.</a:t>
            </a:r>
          </a:p>
          <a:p>
            <a:r>
              <a:rPr lang="en-GB" dirty="0" smtClean="0"/>
              <a:t>Cooling and ventilation maintenance &amp; renovation</a:t>
            </a:r>
          </a:p>
          <a:p>
            <a:r>
              <a:rPr lang="en-GB" dirty="0" smtClean="0"/>
              <a:t>Improve the radiation shielding over the PS and Septum 16 (12 months)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David Mcfarlane (EN/MEF/INJ)</a:t>
            </a:r>
            <a:endParaRPr lang="en-US"/>
          </a:p>
        </p:txBody>
      </p:sp>
      <p:sp>
        <p:nvSpPr>
          <p:cNvPr id="4" name="Slide Number Placeholder 3"/>
          <p:cNvSpPr>
            <a:spLocks noGrp="1"/>
          </p:cNvSpPr>
          <p:nvPr>
            <p:ph type="sldNum" sz="quarter" idx="12"/>
          </p:nvPr>
        </p:nvSpPr>
        <p:spPr/>
        <p:txBody>
          <a:bodyPr>
            <a:normAutofit fontScale="85000" lnSpcReduction="20000"/>
          </a:bodyPr>
          <a:lstStyle/>
          <a:p>
            <a:fld id="{25F57928-703B-41B3-85A3-CA9EC38A3C70}" type="slidenum">
              <a:rPr lang="en-US" smtClean="0"/>
              <a:pPr/>
              <a:t>12</a:t>
            </a:fld>
            <a:endParaRPr lang="en-US"/>
          </a:p>
        </p:txBody>
      </p:sp>
      <p:pic>
        <p:nvPicPr>
          <p:cNvPr id="30722" name="Picture 2" descr="\\cern.ch\dfs\Users\j\jocksoft\Desktop\ScreenHunter_04 Mar. 07 10.09.gif"/>
          <p:cNvPicPr>
            <a:picLocks noChangeAspect="1" noChangeArrowheads="1"/>
          </p:cNvPicPr>
          <p:nvPr/>
        </p:nvPicPr>
        <p:blipFill>
          <a:blip r:embed="rId2" cstate="print"/>
          <a:srcRect/>
          <a:stretch>
            <a:fillRect/>
          </a:stretch>
        </p:blipFill>
        <p:spPr bwMode="auto">
          <a:xfrm>
            <a:off x="35496" y="506331"/>
            <a:ext cx="9020573" cy="565897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7768"/>
            <a:ext cx="8229600" cy="854968"/>
          </a:xfrm>
        </p:spPr>
        <p:txBody>
          <a:bodyPr/>
          <a:lstStyle/>
          <a:p>
            <a:r>
              <a:rPr lang="en-GB" dirty="0" smtClean="0"/>
              <a:t>SPS LS1 Key Dates</a:t>
            </a:r>
            <a:endParaRPr lang="en-US" dirty="0"/>
          </a:p>
        </p:txBody>
      </p:sp>
      <p:sp>
        <p:nvSpPr>
          <p:cNvPr id="5" name="Footer Placeholder 4"/>
          <p:cNvSpPr>
            <a:spLocks noGrp="1"/>
          </p:cNvSpPr>
          <p:nvPr>
            <p:ph type="ftr" sz="quarter" idx="11"/>
          </p:nvPr>
        </p:nvSpPr>
        <p:spPr/>
        <p:txBody>
          <a:bodyPr/>
          <a:lstStyle/>
          <a:p>
            <a:r>
              <a:rPr lang="en-US" smtClean="0"/>
              <a:t>David Mcfarlane (EN/MEF/INJ)</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D809DC07-D236-4E0B-A4F3-57F4E5A5CF8D}" type="slidenum">
              <a:rPr lang="en-US" smtClean="0"/>
              <a:pPr/>
              <a:t>13</a:t>
            </a:fld>
            <a:endParaRPr lang="en-US"/>
          </a:p>
        </p:txBody>
      </p:sp>
      <p:graphicFrame>
        <p:nvGraphicFramePr>
          <p:cNvPr id="6" name="Content Placeholder 5"/>
          <p:cNvGraphicFramePr>
            <a:graphicFrameLocks noGrp="1"/>
          </p:cNvGraphicFramePr>
          <p:nvPr>
            <p:ph sz="quarter" idx="1"/>
          </p:nvPr>
        </p:nvGraphicFramePr>
        <p:xfrm>
          <a:off x="457200" y="1801336"/>
          <a:ext cx="8229600" cy="3931920"/>
        </p:xfrm>
        <a:graphic>
          <a:graphicData uri="http://schemas.openxmlformats.org/drawingml/2006/table">
            <a:tbl>
              <a:tblPr firstRow="1" bandRow="1">
                <a:tableStyleId>{5C22544A-7EE6-4342-B048-85BDC9FD1C3A}</a:tableStyleId>
              </a:tblPr>
              <a:tblGrid>
                <a:gridCol w="4474840"/>
                <a:gridCol w="3754760"/>
              </a:tblGrid>
              <a:tr h="356567">
                <a:tc>
                  <a:txBody>
                    <a:bodyPr/>
                    <a:lstStyle/>
                    <a:p>
                      <a:pPr algn="ctr"/>
                      <a:r>
                        <a:rPr lang="en-GB" u="sng" dirty="0" smtClean="0"/>
                        <a:t>Description</a:t>
                      </a:r>
                      <a:endParaRPr lang="en-US" u="sng" dirty="0"/>
                    </a:p>
                  </a:txBody>
                  <a:tcPr/>
                </a:tc>
                <a:tc>
                  <a:txBody>
                    <a:bodyPr/>
                    <a:lstStyle/>
                    <a:p>
                      <a:pPr algn="ctr"/>
                      <a:r>
                        <a:rPr lang="en-GB" u="sng" dirty="0" smtClean="0"/>
                        <a:t>Date</a:t>
                      </a:r>
                      <a:endParaRPr lang="en-US" u="sng" dirty="0"/>
                    </a:p>
                  </a:txBody>
                  <a:tcPr/>
                </a:tc>
              </a:tr>
              <a:tr h="326854">
                <a:tc>
                  <a:txBody>
                    <a:bodyPr/>
                    <a:lstStyle/>
                    <a:p>
                      <a:r>
                        <a:rPr lang="en-GB" sz="1800" dirty="0" smtClean="0">
                          <a:solidFill>
                            <a:schemeClr val="tx1"/>
                          </a:solidFill>
                        </a:rPr>
                        <a:t>End of Physics</a:t>
                      </a:r>
                      <a:endParaRPr lang="en-US" sz="1800" dirty="0">
                        <a:solidFill>
                          <a:schemeClr val="tx1"/>
                        </a:solidFill>
                      </a:endParaRPr>
                    </a:p>
                  </a:txBody>
                  <a:tcPr/>
                </a:tc>
                <a:tc>
                  <a:txBody>
                    <a:bodyPr/>
                    <a:lstStyle/>
                    <a:p>
                      <a:r>
                        <a:rPr lang="en-GB" sz="1800" baseline="0" dirty="0" smtClean="0">
                          <a:solidFill>
                            <a:schemeClr val="tx1"/>
                          </a:solidFill>
                        </a:rPr>
                        <a:t>End November 2012</a:t>
                      </a:r>
                      <a:endParaRPr lang="en-US" sz="1800" dirty="0">
                        <a:solidFill>
                          <a:schemeClr val="tx1"/>
                        </a:solidFill>
                      </a:endParaRPr>
                    </a:p>
                  </a:txBody>
                  <a:tcPr/>
                </a:tc>
              </a:tr>
              <a:tr h="326854">
                <a:tc>
                  <a:txBody>
                    <a:bodyPr/>
                    <a:lstStyle/>
                    <a:p>
                      <a:r>
                        <a:rPr kumimoji="0" lang="en-GB" sz="1800" kern="1200" dirty="0" smtClean="0">
                          <a:solidFill>
                            <a:schemeClr val="dk1"/>
                          </a:solidFill>
                          <a:latin typeface="+mn-lt"/>
                          <a:ea typeface="+mn-ea"/>
                          <a:cs typeface="+mn-cs"/>
                        </a:rPr>
                        <a:t>Pre-LS1 hardware test period</a:t>
                      </a:r>
                      <a:endParaRPr lang="en-US" sz="1800" kern="1200" dirty="0" smtClean="0">
                        <a:solidFill>
                          <a:schemeClr val="tx1"/>
                        </a:solidFill>
                        <a:latin typeface="+mn-lt"/>
                        <a:ea typeface="+mn-ea"/>
                        <a:cs typeface="+mn-cs"/>
                      </a:endParaRPr>
                    </a:p>
                  </a:txBody>
                  <a:tcPr/>
                </a:tc>
                <a:tc>
                  <a:txBody>
                    <a:bodyPr/>
                    <a:lstStyle/>
                    <a:p>
                      <a:r>
                        <a:rPr lang="en-GB" sz="1800" baseline="0" dirty="0" smtClean="0">
                          <a:solidFill>
                            <a:schemeClr val="tx1"/>
                          </a:solidFill>
                        </a:rPr>
                        <a:t>December 2012</a:t>
                      </a:r>
                      <a:endParaRPr lang="en-US" sz="1800" dirty="0">
                        <a:solidFill>
                          <a:srgbClr val="FF0000"/>
                        </a:solidFill>
                      </a:endParaRPr>
                    </a:p>
                  </a:txBody>
                  <a:tcPr/>
                </a:tc>
              </a:tr>
              <a:tr h="326854">
                <a:tc>
                  <a:txBody>
                    <a:bodyPr/>
                    <a:lstStyle/>
                    <a:p>
                      <a:r>
                        <a:rPr lang="en-GB" sz="1800" kern="1200" dirty="0" smtClean="0">
                          <a:solidFill>
                            <a:srgbClr val="00B050"/>
                          </a:solidFill>
                          <a:latin typeface="+mn-lt"/>
                          <a:ea typeface="+mn-ea"/>
                          <a:cs typeface="+mn-cs"/>
                        </a:rPr>
                        <a:t>SPS open for General maintenance and works</a:t>
                      </a:r>
                      <a:endParaRPr lang="en-US" sz="1800" kern="1200" dirty="0" smtClean="0">
                        <a:solidFill>
                          <a:srgbClr val="00B050"/>
                        </a:solidFill>
                        <a:latin typeface="+mn-lt"/>
                        <a:ea typeface="+mn-ea"/>
                        <a:cs typeface="+mn-cs"/>
                      </a:endParaRPr>
                    </a:p>
                  </a:txBody>
                  <a:tcPr/>
                </a:tc>
                <a:tc>
                  <a:txBody>
                    <a:bodyPr/>
                    <a:lstStyle/>
                    <a:p>
                      <a:r>
                        <a:rPr lang="en-GB" sz="1800" baseline="0" dirty="0" smtClean="0">
                          <a:solidFill>
                            <a:srgbClr val="00B050"/>
                          </a:solidFill>
                        </a:rPr>
                        <a:t>January 2013</a:t>
                      </a:r>
                      <a:endParaRPr lang="en-US" sz="1800" dirty="0">
                        <a:solidFill>
                          <a:srgbClr val="00B050"/>
                        </a:solidFill>
                      </a:endParaRPr>
                    </a:p>
                  </a:txBody>
                  <a:tcPr/>
                </a:tc>
              </a:tr>
              <a:tr h="326854">
                <a:tc>
                  <a:txBody>
                    <a:bodyPr/>
                    <a:lstStyle/>
                    <a:p>
                      <a:r>
                        <a:rPr lang="en-US" sz="1800" kern="1200" dirty="0" smtClean="0">
                          <a:solidFill>
                            <a:schemeClr val="tx1"/>
                          </a:solidFill>
                          <a:latin typeface="+mn-lt"/>
                          <a:ea typeface="+mn-ea"/>
                          <a:cs typeface="+mn-cs"/>
                        </a:rPr>
                        <a:t>Start</a:t>
                      </a:r>
                      <a:r>
                        <a:rPr lang="en-US" sz="1800" kern="1200" baseline="0" dirty="0" smtClean="0">
                          <a:solidFill>
                            <a:schemeClr val="tx1"/>
                          </a:solidFill>
                          <a:latin typeface="+mn-lt"/>
                          <a:ea typeface="+mn-ea"/>
                          <a:cs typeface="+mn-cs"/>
                        </a:rPr>
                        <a:t> of </a:t>
                      </a:r>
                      <a:r>
                        <a:rPr lang="en-US" sz="1800" kern="1200" dirty="0" smtClean="0">
                          <a:solidFill>
                            <a:schemeClr val="tx1"/>
                          </a:solidFill>
                          <a:latin typeface="+mn-lt"/>
                          <a:ea typeface="+mn-ea"/>
                          <a:cs typeface="+mn-cs"/>
                        </a:rPr>
                        <a:t>SPS </a:t>
                      </a:r>
                      <a:r>
                        <a:rPr lang="en-US" sz="1800" kern="1200" dirty="0" smtClean="0">
                          <a:solidFill>
                            <a:schemeClr val="tx1"/>
                          </a:solidFill>
                          <a:latin typeface="+mn-lt"/>
                          <a:ea typeface="+mn-ea"/>
                          <a:cs typeface="+mn-cs"/>
                        </a:rPr>
                        <a:t>dedicated project</a:t>
                      </a:r>
                      <a:r>
                        <a:rPr lang="en-US" sz="1800" kern="1200" baseline="0" dirty="0" smtClean="0">
                          <a:solidFill>
                            <a:schemeClr val="tx1"/>
                          </a:solidFill>
                          <a:latin typeface="+mn-lt"/>
                          <a:ea typeface="+mn-ea"/>
                          <a:cs typeface="+mn-cs"/>
                        </a:rPr>
                        <a:t> </a:t>
                      </a:r>
                      <a:r>
                        <a:rPr lang="en-US" sz="1800" kern="1200" baseline="0" dirty="0" smtClean="0">
                          <a:solidFill>
                            <a:schemeClr val="tx1"/>
                          </a:solidFill>
                          <a:latin typeface="+mn-lt"/>
                          <a:ea typeface="+mn-ea"/>
                          <a:cs typeface="+mn-cs"/>
                        </a:rPr>
                        <a:t>phase</a:t>
                      </a:r>
                      <a:endParaRPr lang="en-US" sz="1800" kern="1200" dirty="0" smtClean="0">
                        <a:solidFill>
                          <a:schemeClr val="tx1"/>
                        </a:solidFill>
                        <a:latin typeface="+mn-lt"/>
                        <a:ea typeface="+mn-ea"/>
                        <a:cs typeface="+mn-cs"/>
                      </a:endParaRPr>
                    </a:p>
                  </a:txBody>
                  <a:tcPr/>
                </a:tc>
                <a:tc>
                  <a:txBody>
                    <a:bodyPr/>
                    <a:lstStyle/>
                    <a:p>
                      <a:r>
                        <a:rPr lang="en-GB" sz="1800" baseline="0" dirty="0" smtClean="0">
                          <a:solidFill>
                            <a:schemeClr val="tx1"/>
                          </a:solidFill>
                        </a:rPr>
                        <a:t>February 2013</a:t>
                      </a:r>
                      <a:endParaRPr lang="en-US" sz="1800" dirty="0">
                        <a:solidFill>
                          <a:schemeClr val="tx1"/>
                        </a:solidFill>
                      </a:endParaRPr>
                    </a:p>
                  </a:txBody>
                  <a:tcPr/>
                </a:tc>
              </a:tr>
              <a:tr h="326854">
                <a:tc>
                  <a:txBody>
                    <a:bodyPr/>
                    <a:lstStyle/>
                    <a:p>
                      <a:r>
                        <a:rPr lang="en-US" sz="1800" kern="1200" dirty="0" smtClean="0">
                          <a:solidFill>
                            <a:schemeClr val="tx1"/>
                          </a:solidFill>
                          <a:latin typeface="+mn-lt"/>
                          <a:ea typeface="+mn-ea"/>
                          <a:cs typeface="+mn-cs"/>
                        </a:rPr>
                        <a:t>End </a:t>
                      </a:r>
                      <a:r>
                        <a:rPr lang="en-US" sz="1800" kern="1200" baseline="0" dirty="0" smtClean="0">
                          <a:solidFill>
                            <a:schemeClr val="tx1"/>
                          </a:solidFill>
                          <a:latin typeface="+mn-lt"/>
                          <a:ea typeface="+mn-ea"/>
                          <a:cs typeface="+mn-cs"/>
                        </a:rPr>
                        <a:t>of </a:t>
                      </a:r>
                      <a:r>
                        <a:rPr lang="en-US" sz="1800" kern="1200" dirty="0" smtClean="0">
                          <a:solidFill>
                            <a:schemeClr val="tx1"/>
                          </a:solidFill>
                          <a:latin typeface="+mn-lt"/>
                          <a:ea typeface="+mn-ea"/>
                          <a:cs typeface="+mn-cs"/>
                        </a:rPr>
                        <a:t>SPS </a:t>
                      </a:r>
                      <a:r>
                        <a:rPr lang="en-US" sz="1800" kern="1200" dirty="0" smtClean="0">
                          <a:solidFill>
                            <a:schemeClr val="tx1"/>
                          </a:solidFill>
                          <a:latin typeface="+mn-lt"/>
                          <a:ea typeface="+mn-ea"/>
                          <a:cs typeface="+mn-cs"/>
                        </a:rPr>
                        <a:t>dedicated project</a:t>
                      </a:r>
                      <a:r>
                        <a:rPr lang="en-US" sz="1800" kern="1200" baseline="0" dirty="0" smtClean="0">
                          <a:solidFill>
                            <a:schemeClr val="tx1"/>
                          </a:solidFill>
                          <a:latin typeface="+mn-lt"/>
                          <a:ea typeface="+mn-ea"/>
                          <a:cs typeface="+mn-cs"/>
                        </a:rPr>
                        <a:t> </a:t>
                      </a:r>
                      <a:r>
                        <a:rPr lang="en-US" sz="1800" kern="1200" baseline="0" dirty="0" smtClean="0">
                          <a:solidFill>
                            <a:schemeClr val="tx1"/>
                          </a:solidFill>
                          <a:latin typeface="+mn-lt"/>
                          <a:ea typeface="+mn-ea"/>
                          <a:cs typeface="+mn-cs"/>
                        </a:rPr>
                        <a:t>phase</a:t>
                      </a:r>
                      <a:endParaRPr lang="en-US" sz="1800" kern="1200" dirty="0" smtClean="0">
                        <a:solidFill>
                          <a:schemeClr val="tx1"/>
                        </a:solidFill>
                        <a:latin typeface="+mn-lt"/>
                        <a:ea typeface="+mn-ea"/>
                        <a:cs typeface="+mn-cs"/>
                      </a:endParaRPr>
                    </a:p>
                  </a:txBody>
                  <a:tcPr/>
                </a:tc>
                <a:tc>
                  <a:txBody>
                    <a:bodyPr/>
                    <a:lstStyle/>
                    <a:p>
                      <a:r>
                        <a:rPr lang="en-GB" sz="1800" baseline="0" dirty="0" smtClean="0">
                          <a:solidFill>
                            <a:schemeClr val="tx1"/>
                          </a:solidFill>
                        </a:rPr>
                        <a:t>End December 2013</a:t>
                      </a:r>
                      <a:endParaRPr lang="en-US" sz="1800" dirty="0">
                        <a:solidFill>
                          <a:schemeClr val="tx1"/>
                        </a:solidFill>
                      </a:endParaRPr>
                    </a:p>
                  </a:txBody>
                  <a:tcPr/>
                </a:tc>
              </a:tr>
              <a:tr h="326854">
                <a:tc>
                  <a:txBody>
                    <a:bodyPr/>
                    <a:lstStyle/>
                    <a:p>
                      <a:r>
                        <a:rPr lang="en-GB" sz="1800" kern="1200" dirty="0" smtClean="0">
                          <a:solidFill>
                            <a:srgbClr val="00B050"/>
                          </a:solidFill>
                          <a:latin typeface="+mn-lt"/>
                          <a:ea typeface="+mn-ea"/>
                          <a:cs typeface="+mn-cs"/>
                        </a:rPr>
                        <a:t>SPS open for General maintenance and works</a:t>
                      </a:r>
                      <a:endParaRPr lang="en-US" sz="1800" kern="1200" dirty="0" smtClean="0">
                        <a:solidFill>
                          <a:srgbClr val="00B050"/>
                        </a:solidFill>
                        <a:latin typeface="+mn-lt"/>
                        <a:ea typeface="+mn-ea"/>
                        <a:cs typeface="+mn-cs"/>
                      </a:endParaRPr>
                    </a:p>
                  </a:txBody>
                  <a:tcPr anchor="ctr"/>
                </a:tc>
                <a:tc>
                  <a:txBody>
                    <a:bodyPr/>
                    <a:lstStyle/>
                    <a:p>
                      <a:r>
                        <a:rPr lang="en-GB" sz="1800" dirty="0" smtClean="0">
                          <a:solidFill>
                            <a:srgbClr val="00B050"/>
                          </a:solidFill>
                        </a:rPr>
                        <a:t>December 2013 to End February</a:t>
                      </a:r>
                      <a:r>
                        <a:rPr lang="en-GB" sz="1800" baseline="0" dirty="0" smtClean="0">
                          <a:solidFill>
                            <a:srgbClr val="00B050"/>
                          </a:solidFill>
                        </a:rPr>
                        <a:t> 2014</a:t>
                      </a:r>
                      <a:endParaRPr lang="en-US" sz="1800" dirty="0">
                        <a:solidFill>
                          <a:srgbClr val="00B050"/>
                        </a:solidFill>
                      </a:endParaRPr>
                    </a:p>
                  </a:txBody>
                  <a:tcPr anchor="ctr"/>
                </a:tc>
              </a:tr>
              <a:tr h="326854">
                <a:tc>
                  <a:txBody>
                    <a:bodyPr/>
                    <a:lstStyle/>
                    <a:p>
                      <a:r>
                        <a:rPr lang="en-GB" sz="1800" kern="1200" dirty="0" smtClean="0">
                          <a:solidFill>
                            <a:srgbClr val="FF0000"/>
                          </a:solidFill>
                          <a:latin typeface="+mn-lt"/>
                          <a:ea typeface="+mn-ea"/>
                          <a:cs typeface="+mn-cs"/>
                        </a:rPr>
                        <a:t>SPS</a:t>
                      </a:r>
                      <a:r>
                        <a:rPr lang="en-GB" sz="1800" kern="1200" baseline="0" dirty="0" smtClean="0">
                          <a:solidFill>
                            <a:srgbClr val="FF0000"/>
                          </a:solidFill>
                          <a:latin typeface="+mn-lt"/>
                          <a:ea typeface="+mn-ea"/>
                          <a:cs typeface="+mn-cs"/>
                        </a:rPr>
                        <a:t> Closure</a:t>
                      </a:r>
                      <a:endParaRPr lang="en-US" sz="1800" kern="1200" dirty="0" smtClean="0">
                        <a:solidFill>
                          <a:srgbClr val="FF0000"/>
                        </a:solidFill>
                        <a:latin typeface="+mn-lt"/>
                        <a:ea typeface="+mn-ea"/>
                        <a:cs typeface="+mn-cs"/>
                      </a:endParaRPr>
                    </a:p>
                  </a:txBody>
                  <a:tcPr/>
                </a:tc>
                <a:tc>
                  <a:txBody>
                    <a:bodyPr/>
                    <a:lstStyle/>
                    <a:p>
                      <a:r>
                        <a:rPr lang="en-GB" sz="1800" dirty="0" smtClean="0">
                          <a:solidFill>
                            <a:srgbClr val="FF0000"/>
                          </a:solidFill>
                        </a:rPr>
                        <a:t>End February 2014</a:t>
                      </a:r>
                      <a:endParaRPr lang="en-US" sz="1800" dirty="0">
                        <a:solidFill>
                          <a:srgbClr val="FF0000"/>
                        </a:solidFill>
                      </a:endParaRPr>
                    </a:p>
                  </a:txBody>
                  <a:tcPr/>
                </a:tc>
              </a:tr>
              <a:tr h="326854">
                <a:tc>
                  <a:txBody>
                    <a:bodyPr/>
                    <a:lstStyle/>
                    <a:p>
                      <a:r>
                        <a:rPr lang="en-GB" sz="1800" kern="1200" dirty="0" smtClean="0">
                          <a:solidFill>
                            <a:schemeClr val="tx1"/>
                          </a:solidFill>
                          <a:latin typeface="+mn-lt"/>
                          <a:ea typeface="+mn-ea"/>
                          <a:cs typeface="+mn-cs"/>
                        </a:rPr>
                        <a:t>Cold checkout and Start up</a:t>
                      </a:r>
                      <a:endParaRPr lang="en-US" sz="1800" kern="1200" dirty="0" smtClean="0">
                        <a:solidFill>
                          <a:schemeClr val="tx1"/>
                        </a:solidFill>
                        <a:latin typeface="+mn-lt"/>
                        <a:ea typeface="+mn-ea"/>
                        <a:cs typeface="+mn-cs"/>
                      </a:endParaRPr>
                    </a:p>
                  </a:txBody>
                  <a:tcPr/>
                </a:tc>
                <a:tc>
                  <a:txBody>
                    <a:bodyPr/>
                    <a:lstStyle/>
                    <a:p>
                      <a:r>
                        <a:rPr lang="en-GB" sz="1800" baseline="0" dirty="0" smtClean="0">
                          <a:solidFill>
                            <a:schemeClr val="tx1"/>
                          </a:solidFill>
                        </a:rPr>
                        <a:t>March/April/May </a:t>
                      </a:r>
                      <a:r>
                        <a:rPr lang="en-GB" sz="1800" baseline="0" dirty="0" smtClean="0">
                          <a:solidFill>
                            <a:schemeClr val="tx1"/>
                          </a:solidFill>
                        </a:rPr>
                        <a:t>2014</a:t>
                      </a:r>
                      <a:endParaRPr lang="en-US" sz="1800" dirty="0">
                        <a:solidFill>
                          <a:schemeClr val="tx1"/>
                        </a:solidFill>
                      </a:endParaRPr>
                    </a:p>
                  </a:txBody>
                  <a:tcPr/>
                </a:tc>
              </a:tr>
              <a:tr h="326854">
                <a:tc>
                  <a:txBody>
                    <a:bodyPr/>
                    <a:lstStyle/>
                    <a:p>
                      <a:r>
                        <a:rPr lang="en-GB" sz="1800" kern="1200" dirty="0" smtClean="0">
                          <a:solidFill>
                            <a:schemeClr val="tx1"/>
                          </a:solidFill>
                          <a:latin typeface="+mn-lt"/>
                          <a:ea typeface="+mn-ea"/>
                          <a:cs typeface="+mn-cs"/>
                        </a:rPr>
                        <a:t>SPS ready with Beam</a:t>
                      </a:r>
                      <a:endParaRPr lang="en-US" sz="1800" kern="1200" dirty="0" smtClean="0">
                        <a:solidFill>
                          <a:schemeClr val="tx1"/>
                        </a:solidFill>
                        <a:latin typeface="+mn-lt"/>
                        <a:ea typeface="+mn-ea"/>
                        <a:cs typeface="+mn-cs"/>
                      </a:endParaRPr>
                    </a:p>
                  </a:txBody>
                  <a:tcPr/>
                </a:tc>
                <a:tc>
                  <a:txBody>
                    <a:bodyPr/>
                    <a:lstStyle/>
                    <a:p>
                      <a:r>
                        <a:rPr lang="en-GB" sz="1800" b="1" dirty="0" smtClean="0">
                          <a:solidFill>
                            <a:srgbClr val="FF0000"/>
                          </a:solidFill>
                        </a:rPr>
                        <a:t>June 2014</a:t>
                      </a:r>
                      <a:endParaRPr lang="en-US" sz="1800" b="1" dirty="0">
                        <a:solidFill>
                          <a:srgbClr val="FF0000"/>
                        </a:solidFill>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normAutofit fontScale="90000"/>
          </a:bodyPr>
          <a:lstStyle/>
          <a:p>
            <a:r>
              <a:rPr lang="en-US" b="1" dirty="0" smtClean="0"/>
              <a:t>General maintenance works in SPS</a:t>
            </a:r>
            <a:br>
              <a:rPr lang="en-US" b="1" dirty="0" smtClean="0"/>
            </a:br>
            <a:r>
              <a:rPr lang="en-US" b="1" dirty="0" smtClean="0"/>
              <a:t>(at start &amp; end of LS1):</a:t>
            </a:r>
            <a:br>
              <a:rPr lang="en-US" b="1" dirty="0" smtClean="0"/>
            </a:br>
            <a:endParaRPr lang="en-US" dirty="0"/>
          </a:p>
        </p:txBody>
      </p:sp>
      <p:sp>
        <p:nvSpPr>
          <p:cNvPr id="4" name="Footer Placeholder 3"/>
          <p:cNvSpPr>
            <a:spLocks noGrp="1"/>
          </p:cNvSpPr>
          <p:nvPr>
            <p:ph type="ftr" sz="quarter" idx="11"/>
          </p:nvPr>
        </p:nvSpPr>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normAutofit fontScale="85000" lnSpcReduction="20000"/>
          </a:bodyPr>
          <a:lstStyle/>
          <a:p>
            <a:fld id="{350EB0C2-EF9C-4685-B07A-CED681E70035}" type="slidenum">
              <a:rPr lang="en-US" smtClean="0"/>
              <a:pPr/>
              <a:t>14</a:t>
            </a:fld>
            <a:endParaRPr lang="en-US"/>
          </a:p>
        </p:txBody>
      </p:sp>
      <p:sp>
        <p:nvSpPr>
          <p:cNvPr id="3" name="Content Placeholder 2"/>
          <p:cNvSpPr>
            <a:spLocks noGrp="1"/>
          </p:cNvSpPr>
          <p:nvPr>
            <p:ph sz="quarter" idx="1"/>
          </p:nvPr>
        </p:nvSpPr>
        <p:spPr>
          <a:xfrm>
            <a:off x="612648" y="1556792"/>
            <a:ext cx="8153400" cy="4495800"/>
          </a:xfrm>
        </p:spPr>
        <p:txBody>
          <a:bodyPr>
            <a:noAutofit/>
          </a:bodyPr>
          <a:lstStyle/>
          <a:p>
            <a:r>
              <a:rPr lang="en-GB" sz="2000" dirty="0" smtClean="0"/>
              <a:t>It is too </a:t>
            </a:r>
            <a:r>
              <a:rPr lang="en-GB" sz="2000" dirty="0"/>
              <a:t>early to give details on what will be done during the general shutdown periods of LS1, </a:t>
            </a:r>
            <a:r>
              <a:rPr lang="en-GB" sz="2000" dirty="0" smtClean="0"/>
              <a:t>this work will </a:t>
            </a:r>
            <a:r>
              <a:rPr lang="en-GB" sz="2000" dirty="0" smtClean="0"/>
              <a:t>include:</a:t>
            </a:r>
            <a:endParaRPr lang="en-US" sz="2000" dirty="0"/>
          </a:p>
          <a:p>
            <a:pPr lvl="1"/>
            <a:r>
              <a:rPr lang="en-GB" sz="1600" dirty="0"/>
              <a:t>Machine </a:t>
            </a:r>
            <a:r>
              <a:rPr lang="en-GB" sz="1600" dirty="0" smtClean="0"/>
              <a:t>Cool-down </a:t>
            </a:r>
            <a:r>
              <a:rPr lang="en-GB" sz="1600" dirty="0"/>
              <a:t>at START of LS1</a:t>
            </a:r>
            <a:endParaRPr lang="en-US" sz="1600" dirty="0"/>
          </a:p>
          <a:p>
            <a:pPr lvl="1"/>
            <a:r>
              <a:rPr lang="en-GB" sz="1600" dirty="0"/>
              <a:t>Radiation Surveys</a:t>
            </a:r>
            <a:endParaRPr lang="en-US" sz="1600" dirty="0"/>
          </a:p>
          <a:p>
            <a:pPr lvl="1"/>
            <a:r>
              <a:rPr lang="en-GB" sz="1600" dirty="0"/>
              <a:t>Lift maintenance</a:t>
            </a:r>
            <a:endParaRPr lang="en-US" sz="1600" dirty="0"/>
          </a:p>
          <a:p>
            <a:pPr lvl="1"/>
            <a:r>
              <a:rPr lang="en-GB" sz="1600" dirty="0"/>
              <a:t>Magnets works (repair and replace etc)</a:t>
            </a:r>
            <a:endParaRPr lang="en-US" sz="1600" dirty="0"/>
          </a:p>
          <a:p>
            <a:pPr lvl="1"/>
            <a:r>
              <a:rPr lang="en-GB" sz="1600" dirty="0"/>
              <a:t>UA9 works in BA5</a:t>
            </a:r>
            <a:endParaRPr lang="en-US" sz="1600" dirty="0"/>
          </a:p>
          <a:p>
            <a:pPr lvl="1"/>
            <a:r>
              <a:rPr lang="en-GB" sz="1600" dirty="0"/>
              <a:t>General Safety inspections</a:t>
            </a:r>
            <a:endParaRPr lang="en-US" sz="1600" dirty="0"/>
          </a:p>
          <a:p>
            <a:pPr lvl="1"/>
            <a:r>
              <a:rPr lang="en-GB" sz="1600" dirty="0"/>
              <a:t>Lighting </a:t>
            </a:r>
            <a:r>
              <a:rPr lang="en-GB" sz="1600" dirty="0" smtClean="0"/>
              <a:t>campaigns</a:t>
            </a:r>
          </a:p>
          <a:p>
            <a:pPr lvl="1"/>
            <a:r>
              <a:rPr lang="en-GB" sz="1600" dirty="0" smtClean="0"/>
              <a:t>Vacuum maintenance</a:t>
            </a:r>
          </a:p>
          <a:p>
            <a:pPr lvl="1"/>
            <a:r>
              <a:rPr lang="en-GB" sz="1600" dirty="0" smtClean="0"/>
              <a:t>CV maintenance</a:t>
            </a:r>
          </a:p>
          <a:p>
            <a:pPr lvl="1"/>
            <a:r>
              <a:rPr lang="en-GB" sz="1600" dirty="0" smtClean="0"/>
              <a:t>Access systems</a:t>
            </a:r>
            <a:endParaRPr lang="en-GB" sz="1800" dirty="0" smtClean="0"/>
          </a:p>
          <a:p>
            <a:r>
              <a:rPr lang="en-GB" sz="2000" dirty="0" smtClean="0"/>
              <a:t>By concentrating the maintenance works into periods at the beginning and end of the LS1 will help to minimise any conflicts with larger projects and also help to free up personnel for the LHC.</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down)">
                                      <p:cBhvr>
                                        <p:cTn id="25" dur="500"/>
                                        <p:tgtEl>
                                          <p:spTgt spid="3">
                                            <p:txEl>
                                              <p:pRg st="6" end="6"/>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down)">
                                      <p:cBhvr>
                                        <p:cTn id="28" dur="500"/>
                                        <p:tgtEl>
                                          <p:spTgt spid="3">
                                            <p:txEl>
                                              <p:pRg st="7" end="7"/>
                                            </p:txEl>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down)">
                                      <p:cBhvr>
                                        <p:cTn id="31" dur="500"/>
                                        <p:tgtEl>
                                          <p:spTgt spid="3">
                                            <p:txEl>
                                              <p:pRg st="8" end="8"/>
                                            </p:tx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wipe(down)">
                                      <p:cBhvr>
                                        <p:cTn id="34" dur="500"/>
                                        <p:tgtEl>
                                          <p:spTgt spid="3">
                                            <p:txEl>
                                              <p:pRg st="9" end="9"/>
                                            </p:tx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wipe(down)">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wipe(down)">
                                      <p:cBhvr>
                                        <p:cTn id="4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Known Major “Project” Works in the SPS</a:t>
            </a:r>
            <a:endParaRPr lang="en-US" sz="3600" dirty="0"/>
          </a:p>
        </p:txBody>
      </p:sp>
      <p:sp>
        <p:nvSpPr>
          <p:cNvPr id="5" name="Footer Placeholder 4"/>
          <p:cNvSpPr>
            <a:spLocks noGrp="1"/>
          </p:cNvSpPr>
          <p:nvPr>
            <p:ph type="ftr" sz="quarter" idx="11"/>
          </p:nvPr>
        </p:nvSpPr>
        <p:spPr/>
        <p:txBody>
          <a:bodyPr/>
          <a:lstStyle/>
          <a:p>
            <a:r>
              <a:rPr lang="en-US" smtClean="0"/>
              <a:t>David Mcfarlane (EN/MEF/INJ)</a:t>
            </a:r>
            <a:endParaRPr lang="en-US"/>
          </a:p>
        </p:txBody>
      </p:sp>
      <p:sp>
        <p:nvSpPr>
          <p:cNvPr id="4" name="Slide Number Placeholder 3"/>
          <p:cNvSpPr>
            <a:spLocks noGrp="1"/>
          </p:cNvSpPr>
          <p:nvPr>
            <p:ph type="sldNum" sz="quarter" idx="12"/>
          </p:nvPr>
        </p:nvSpPr>
        <p:spPr/>
        <p:txBody>
          <a:bodyPr>
            <a:normAutofit fontScale="85000" lnSpcReduction="20000"/>
          </a:bodyPr>
          <a:lstStyle/>
          <a:p>
            <a:fld id="{350EB0C2-EF9C-4685-B07A-CED681E70035}" type="slidenum">
              <a:rPr lang="en-US" smtClean="0"/>
              <a:pPr/>
              <a:t>15</a:t>
            </a:fld>
            <a:endParaRPr lang="en-US"/>
          </a:p>
        </p:txBody>
      </p:sp>
      <p:sp>
        <p:nvSpPr>
          <p:cNvPr id="3" name="Content Placeholder 2"/>
          <p:cNvSpPr>
            <a:spLocks noGrp="1"/>
          </p:cNvSpPr>
          <p:nvPr>
            <p:ph sz="quarter" idx="1"/>
          </p:nvPr>
        </p:nvSpPr>
        <p:spPr/>
        <p:txBody>
          <a:bodyPr>
            <a:normAutofit fontScale="62500" lnSpcReduction="20000"/>
          </a:bodyPr>
          <a:lstStyle/>
          <a:p>
            <a:r>
              <a:rPr lang="en-GB" b="1" dirty="0" smtClean="0"/>
              <a:t>TE/EPC</a:t>
            </a:r>
          </a:p>
          <a:p>
            <a:pPr lvl="1"/>
            <a:r>
              <a:rPr lang="en-GB" dirty="0" smtClean="0"/>
              <a:t>Consolidation of 18kV transformers</a:t>
            </a:r>
          </a:p>
          <a:p>
            <a:r>
              <a:rPr lang="en-GB" b="1" dirty="0" smtClean="0"/>
              <a:t>EN/EL</a:t>
            </a:r>
          </a:p>
          <a:p>
            <a:pPr lvl="1"/>
            <a:r>
              <a:rPr lang="en-GB" dirty="0" smtClean="0"/>
              <a:t>Replacement of irradiated cables in BA1</a:t>
            </a:r>
          </a:p>
          <a:p>
            <a:pPr lvl="1"/>
            <a:r>
              <a:rPr lang="en-GB" dirty="0" smtClean="0"/>
              <a:t>Replacement of irradiated cables in BA2</a:t>
            </a:r>
          </a:p>
          <a:p>
            <a:pPr lvl="1"/>
            <a:r>
              <a:rPr lang="en-GB" dirty="0" smtClean="0"/>
              <a:t>De-cabling campaign in BA5</a:t>
            </a:r>
          </a:p>
          <a:p>
            <a:pPr lvl="1"/>
            <a:r>
              <a:rPr lang="en-GB" dirty="0" smtClean="0"/>
              <a:t>Installing new Fibres in BA5</a:t>
            </a:r>
          </a:p>
          <a:p>
            <a:r>
              <a:rPr lang="en-GB" b="1" dirty="0" smtClean="0"/>
              <a:t>BE/RF</a:t>
            </a:r>
          </a:p>
          <a:p>
            <a:pPr lvl="1"/>
            <a:r>
              <a:rPr lang="en-GB" dirty="0" smtClean="0"/>
              <a:t>RF upgrade project in BA3</a:t>
            </a:r>
          </a:p>
          <a:p>
            <a:r>
              <a:rPr lang="en-GB" b="1" dirty="0" smtClean="0"/>
              <a:t>BE/ABP</a:t>
            </a:r>
          </a:p>
          <a:p>
            <a:pPr lvl="1"/>
            <a:r>
              <a:rPr lang="en-US" dirty="0"/>
              <a:t>tilt, vertical and radial alignment of </a:t>
            </a:r>
            <a:r>
              <a:rPr lang="en-US" dirty="0" smtClean="0"/>
              <a:t>quads</a:t>
            </a:r>
          </a:p>
          <a:p>
            <a:r>
              <a:rPr lang="en-GB" b="1" dirty="0" smtClean="0"/>
              <a:t>TE/MSC</a:t>
            </a:r>
          </a:p>
          <a:p>
            <a:pPr lvl="1"/>
            <a:r>
              <a:rPr lang="en-GB" dirty="0" smtClean="0"/>
              <a:t>Installing new coated magnets in BA5</a:t>
            </a:r>
          </a:p>
          <a:p>
            <a:r>
              <a:rPr lang="en-GB" b="1" dirty="0" smtClean="0"/>
              <a:t>EN/CV</a:t>
            </a:r>
          </a:p>
          <a:p>
            <a:pPr lvl="1"/>
            <a:r>
              <a:rPr lang="en-GB" dirty="0" smtClean="0"/>
              <a:t>Major upgrades to cooling systems at BA3</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down)">
                                      <p:cBhvr>
                                        <p:cTn id="21" dur="500"/>
                                        <p:tgtEl>
                                          <p:spTgt spid="3">
                                            <p:txEl>
                                              <p:pRg st="4" end="4"/>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ipe(down)">
                                      <p:cBhvr>
                                        <p:cTn id="24" dur="500"/>
                                        <p:tgtEl>
                                          <p:spTgt spid="3">
                                            <p:txEl>
                                              <p:pRg st="5" end="5"/>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wipe(down)">
                                      <p:cBhvr>
                                        <p:cTn id="35" dur="500"/>
                                        <p:tgtEl>
                                          <p:spTgt spid="3">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wipe(down)">
                                      <p:cBhvr>
                                        <p:cTn id="40" dur="500"/>
                                        <p:tgtEl>
                                          <p:spTgt spid="3">
                                            <p:txEl>
                                              <p:pRg st="9" end="9"/>
                                            </p:txEl>
                                          </p:spTgt>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wipe(down)">
                                      <p:cBhvr>
                                        <p:cTn id="43" dur="500"/>
                                        <p:tgtEl>
                                          <p:spTgt spid="3">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3">
                                            <p:txEl>
                                              <p:pRg st="11" end="11"/>
                                            </p:txEl>
                                          </p:spTgt>
                                        </p:tgtEl>
                                        <p:attrNameLst>
                                          <p:attrName>style.visibility</p:attrName>
                                        </p:attrNameLst>
                                      </p:cBhvr>
                                      <p:to>
                                        <p:strVal val="visible"/>
                                      </p:to>
                                    </p:set>
                                    <p:animEffect transition="in" filter="wipe(down)">
                                      <p:cBhvr>
                                        <p:cTn id="48" dur="500"/>
                                        <p:tgtEl>
                                          <p:spTgt spid="3">
                                            <p:txEl>
                                              <p:pRg st="11" end="11"/>
                                            </p:txEl>
                                          </p:spTgt>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animEffect transition="in" filter="wipe(down)">
                                      <p:cBhvr>
                                        <p:cTn id="51" dur="500"/>
                                        <p:tgtEl>
                                          <p:spTgt spid="3">
                                            <p:txEl>
                                              <p:pRg st="12" end="12"/>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3">
                                            <p:txEl>
                                              <p:pRg st="13" end="13"/>
                                            </p:txEl>
                                          </p:spTgt>
                                        </p:tgtEl>
                                        <p:attrNameLst>
                                          <p:attrName>style.visibility</p:attrName>
                                        </p:attrNameLst>
                                      </p:cBhvr>
                                      <p:to>
                                        <p:strVal val="visible"/>
                                      </p:to>
                                    </p:set>
                                    <p:animEffect transition="in" filter="wipe(down)">
                                      <p:cBhvr>
                                        <p:cTn id="56" dur="500"/>
                                        <p:tgtEl>
                                          <p:spTgt spid="3">
                                            <p:txEl>
                                              <p:pRg st="13" end="13"/>
                                            </p:txEl>
                                          </p:spTgt>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
                                            <p:txEl>
                                              <p:pRg st="14" end="14"/>
                                            </p:txEl>
                                          </p:spTgt>
                                        </p:tgtEl>
                                        <p:attrNameLst>
                                          <p:attrName>style.visibility</p:attrName>
                                        </p:attrNameLst>
                                      </p:cBhvr>
                                      <p:to>
                                        <p:strVal val="visible"/>
                                      </p:to>
                                    </p:set>
                                    <p:animEffect transition="in" filter="wipe(down)">
                                      <p:cBhvr>
                                        <p:cTn id="59"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9600" y="6304235"/>
            <a:ext cx="5421083" cy="365125"/>
          </a:xfrm>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16</a:t>
            </a:fld>
            <a:endParaRPr lang="en-US"/>
          </a:p>
        </p:txBody>
      </p:sp>
      <p:graphicFrame>
        <p:nvGraphicFramePr>
          <p:cNvPr id="7" name="Content Placeholder 6"/>
          <p:cNvGraphicFramePr>
            <a:graphicFrameLocks noGrp="1"/>
          </p:cNvGraphicFramePr>
          <p:nvPr>
            <p:ph sz="quarter" idx="1"/>
          </p:nvPr>
        </p:nvGraphicFramePr>
        <p:xfrm>
          <a:off x="467544" y="188640"/>
          <a:ext cx="8177914" cy="6192088"/>
        </p:xfrm>
        <a:graphic>
          <a:graphicData uri="http://schemas.openxmlformats.org/drawingml/2006/table">
            <a:tbl>
              <a:tblPr firstRow="1" bandRow="1">
                <a:tableStyleId>{C4B1156A-380E-4F78-BDF5-A606A8083BF9}</a:tableStyleId>
              </a:tblPr>
              <a:tblGrid>
                <a:gridCol w="216000"/>
                <a:gridCol w="293914"/>
                <a:gridCol w="324000"/>
                <a:gridCol w="324000"/>
                <a:gridCol w="324000"/>
                <a:gridCol w="324000"/>
                <a:gridCol w="324000"/>
                <a:gridCol w="324000"/>
                <a:gridCol w="324000"/>
                <a:gridCol w="324000"/>
                <a:gridCol w="324000"/>
                <a:gridCol w="324000"/>
                <a:gridCol w="72000"/>
                <a:gridCol w="324000"/>
                <a:gridCol w="324000"/>
                <a:gridCol w="324000"/>
                <a:gridCol w="324000"/>
                <a:gridCol w="324000"/>
                <a:gridCol w="324000"/>
                <a:gridCol w="72000"/>
                <a:gridCol w="324000"/>
                <a:gridCol w="324000"/>
                <a:gridCol w="324000"/>
                <a:gridCol w="324000"/>
                <a:gridCol w="72000"/>
                <a:gridCol w="324000"/>
                <a:gridCol w="324000"/>
                <a:gridCol w="324000"/>
              </a:tblGrid>
              <a:tr h="288032">
                <a:tc rowSpan="4">
                  <a:txBody>
                    <a:bodyPr/>
                    <a:lstStyle/>
                    <a:p>
                      <a:pPr algn="ctr"/>
                      <a:r>
                        <a:rPr lang="en-GB" sz="1200" dirty="0" smtClean="0"/>
                        <a:t>2012</a:t>
                      </a:r>
                      <a:endParaRPr lang="en-US" sz="800" b="1" dirty="0"/>
                    </a:p>
                  </a:txBody>
                  <a:tcPr marL="18000" marR="18000" marT="18000" marB="18000" vert="vert270" anchor="ctr"/>
                </a:tc>
                <a:tc rowSpan="2">
                  <a:txBody>
                    <a:bodyPr/>
                    <a:lstStyle/>
                    <a:p>
                      <a:pPr algn="ctr"/>
                      <a:endParaRPr lang="en-US" sz="800" dirty="0"/>
                    </a:p>
                  </a:txBody>
                  <a:tcPr marL="18000" marR="18000" marT="18000" marB="18000" anchor="ctr"/>
                </a:tc>
                <a:tc gridSpan="10">
                  <a:txBody>
                    <a:bodyPr/>
                    <a:lstStyle/>
                    <a:p>
                      <a:pPr algn="ctr"/>
                      <a:r>
                        <a:rPr lang="en-GB" sz="1200" dirty="0" smtClean="0"/>
                        <a:t>SPS</a:t>
                      </a:r>
                      <a:endParaRPr lang="en-US" sz="800" b="1"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rowSpan="22">
                  <a:txBody>
                    <a:bodyPr/>
                    <a:lstStyle/>
                    <a:p>
                      <a:pPr algn="ctr"/>
                      <a:endParaRPr lang="en-US" sz="800" dirty="0"/>
                    </a:p>
                  </a:txBody>
                  <a:tcPr marL="18000" marR="18000" marT="18000" marB="18000" anchor="ctr"/>
                </a:tc>
                <a:tc gridSpan="6">
                  <a:txBody>
                    <a:bodyPr/>
                    <a:lstStyle/>
                    <a:p>
                      <a:pPr algn="ctr"/>
                      <a:r>
                        <a:rPr lang="en-GB" sz="1200" dirty="0" smtClean="0"/>
                        <a:t>PS</a:t>
                      </a:r>
                      <a:endParaRPr lang="en-US" sz="1200" b="1"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rowSpan="22">
                  <a:txBody>
                    <a:bodyPr/>
                    <a:lstStyle/>
                    <a:p>
                      <a:pPr algn="ctr"/>
                      <a:endParaRPr lang="en-US" sz="800" dirty="0"/>
                    </a:p>
                  </a:txBody>
                  <a:tcPr marL="18000" marR="18000" marT="18000" marB="18000" anchor="ctr"/>
                </a:tc>
                <a:tc gridSpan="4">
                  <a:txBody>
                    <a:bodyPr/>
                    <a:lstStyle/>
                    <a:p>
                      <a:pPr algn="ctr"/>
                      <a:r>
                        <a:rPr lang="en-GB" sz="1200" dirty="0" smtClean="0"/>
                        <a:t>PS Booster</a:t>
                      </a:r>
                      <a:endParaRPr lang="en-US" sz="1200" b="1"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rowSpan="22">
                  <a:txBody>
                    <a:bodyPr/>
                    <a:lstStyle/>
                    <a:p>
                      <a:pPr algn="ctr"/>
                      <a:endParaRPr lang="en-US" sz="800" dirty="0"/>
                    </a:p>
                  </a:txBody>
                  <a:tcPr marL="18000" marR="18000" marT="18000" marB="18000" anchor="ctr"/>
                </a:tc>
                <a:tc rowSpan="2">
                  <a:txBody>
                    <a:bodyPr/>
                    <a:lstStyle/>
                    <a:p>
                      <a:pPr algn="ctr"/>
                      <a:r>
                        <a:rPr lang="en-GB" sz="1000" dirty="0" smtClean="0"/>
                        <a:t>LINAC  2</a:t>
                      </a:r>
                      <a:endParaRPr lang="en-US" sz="1000" b="1" dirty="0"/>
                    </a:p>
                  </a:txBody>
                  <a:tcPr marL="18000" marR="18000" marT="18000" marB="18000" vert="vert270" anchor="ctr"/>
                </a:tc>
                <a:tc rowSpan="2">
                  <a:txBody>
                    <a:bodyPr/>
                    <a:lstStyle/>
                    <a:p>
                      <a:pPr algn="ctr"/>
                      <a:r>
                        <a:rPr lang="en-GB" sz="1000" dirty="0" smtClean="0"/>
                        <a:t>LINAC  3</a:t>
                      </a:r>
                      <a:endParaRPr lang="en-US" sz="1000" b="1" dirty="0"/>
                    </a:p>
                  </a:txBody>
                  <a:tcPr marL="18000" marR="18000" marT="18000" marB="18000" vert="vert270" anchor="ctr"/>
                </a:tc>
                <a:tc rowSpan="2">
                  <a:txBody>
                    <a:bodyPr/>
                    <a:lstStyle/>
                    <a:p>
                      <a:pPr algn="ctr"/>
                      <a:r>
                        <a:rPr lang="en-GB" sz="1000" dirty="0" smtClean="0"/>
                        <a:t>LINAC  4</a:t>
                      </a:r>
                      <a:endParaRPr lang="en-US" sz="1000" b="1" dirty="0"/>
                    </a:p>
                  </a:txBody>
                  <a:tcPr marL="18000" marR="18000" marT="18000" marB="18000" vert="vert270" anchor="ctr"/>
                </a:tc>
              </a:tr>
              <a:tr h="504056">
                <a:tc vMerge="1">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r>
                        <a:rPr lang="en-GB" sz="900" dirty="0" smtClean="0"/>
                        <a:t>BA1</a:t>
                      </a:r>
                      <a:endParaRPr lang="en-US" sz="900" b="1" dirty="0"/>
                    </a:p>
                  </a:txBody>
                  <a:tcPr marL="18000" marR="18000" marT="18000" marB="18000" vert="vert270" anchor="ctr"/>
                </a:tc>
                <a:tc>
                  <a:txBody>
                    <a:bodyPr/>
                    <a:lstStyle/>
                    <a:p>
                      <a:pPr algn="ctr"/>
                      <a:r>
                        <a:rPr lang="en-GB" sz="900" dirty="0" smtClean="0"/>
                        <a:t>BA2</a:t>
                      </a:r>
                      <a:endParaRPr lang="en-US" sz="900" b="1" dirty="0"/>
                    </a:p>
                  </a:txBody>
                  <a:tcPr marL="18000" marR="18000" marT="18000" marB="18000" vert="vert270" anchor="ctr"/>
                </a:tc>
                <a:tc>
                  <a:txBody>
                    <a:bodyPr/>
                    <a:lstStyle/>
                    <a:p>
                      <a:pPr algn="ctr"/>
                      <a:r>
                        <a:rPr lang="en-GB" sz="900" dirty="0" smtClean="0"/>
                        <a:t>BA3</a:t>
                      </a:r>
                      <a:endParaRPr lang="en-US" sz="900" b="1" dirty="0"/>
                    </a:p>
                  </a:txBody>
                  <a:tcPr marL="18000" marR="18000" marT="18000" marB="18000" vert="vert270" anchor="ctr"/>
                </a:tc>
                <a:tc>
                  <a:txBody>
                    <a:bodyPr/>
                    <a:lstStyle/>
                    <a:p>
                      <a:pPr algn="ctr"/>
                      <a:r>
                        <a:rPr lang="en-GB" sz="900" dirty="0" smtClean="0"/>
                        <a:t>BA4</a:t>
                      </a:r>
                      <a:endParaRPr lang="en-US" sz="900" b="1" dirty="0"/>
                    </a:p>
                  </a:txBody>
                  <a:tcPr marL="18000" marR="18000" marT="18000" marB="18000" vert="vert270" anchor="ctr"/>
                </a:tc>
                <a:tc>
                  <a:txBody>
                    <a:bodyPr/>
                    <a:lstStyle/>
                    <a:p>
                      <a:pPr algn="ctr"/>
                      <a:r>
                        <a:rPr lang="en-GB" sz="900" dirty="0" smtClean="0"/>
                        <a:t>BA5</a:t>
                      </a:r>
                      <a:endParaRPr lang="en-US" sz="900" b="1" dirty="0"/>
                    </a:p>
                  </a:txBody>
                  <a:tcPr marL="18000" marR="18000" marT="18000" marB="18000" vert="vert270" anchor="ctr"/>
                </a:tc>
                <a:tc>
                  <a:txBody>
                    <a:bodyPr/>
                    <a:lstStyle/>
                    <a:p>
                      <a:pPr algn="ctr"/>
                      <a:r>
                        <a:rPr lang="en-GB" sz="900" dirty="0" smtClean="0"/>
                        <a:t>BA6</a:t>
                      </a:r>
                      <a:endParaRPr lang="en-US" sz="900" b="1" dirty="0"/>
                    </a:p>
                  </a:txBody>
                  <a:tcPr marL="18000" marR="18000" marT="18000" marB="18000" vert="vert270" anchor="ctr"/>
                </a:tc>
                <a:tc>
                  <a:txBody>
                    <a:bodyPr/>
                    <a:lstStyle/>
                    <a:p>
                      <a:pPr algn="ctr"/>
                      <a:r>
                        <a:rPr lang="en-GB" sz="900" dirty="0" smtClean="0"/>
                        <a:t>BA7</a:t>
                      </a:r>
                      <a:endParaRPr lang="en-US" sz="900" b="1" dirty="0"/>
                    </a:p>
                  </a:txBody>
                  <a:tcPr marL="18000" marR="18000" marT="18000" marB="18000" vert="vert270" anchor="ctr"/>
                </a:tc>
                <a:tc>
                  <a:txBody>
                    <a:bodyPr/>
                    <a:lstStyle/>
                    <a:p>
                      <a:pPr algn="ctr"/>
                      <a:r>
                        <a:rPr lang="en-GB" sz="900" dirty="0" smtClean="0"/>
                        <a:t>TI2</a:t>
                      </a:r>
                      <a:endParaRPr lang="en-US" sz="900" b="1" dirty="0"/>
                    </a:p>
                  </a:txBody>
                  <a:tcPr marL="18000" marR="18000" marT="18000" marB="18000" vert="vert270" anchor="ctr"/>
                </a:tc>
                <a:tc>
                  <a:txBody>
                    <a:bodyPr/>
                    <a:lstStyle/>
                    <a:p>
                      <a:pPr algn="ctr"/>
                      <a:r>
                        <a:rPr lang="en-GB" sz="900" dirty="0" smtClean="0"/>
                        <a:t>TI8</a:t>
                      </a:r>
                      <a:endParaRPr lang="en-US" sz="900" b="1" dirty="0"/>
                    </a:p>
                  </a:txBody>
                  <a:tcPr marL="18000" marR="18000" marT="18000" marB="18000" vert="vert270" anchor="ctr"/>
                </a:tc>
                <a:tc>
                  <a:txBody>
                    <a:bodyPr/>
                    <a:lstStyle/>
                    <a:p>
                      <a:pPr algn="ctr"/>
                      <a:r>
                        <a:rPr lang="en-GB" sz="900" dirty="0" smtClean="0"/>
                        <a:t>BA80</a:t>
                      </a:r>
                      <a:endParaRPr lang="en-US" sz="900" b="1" dirty="0"/>
                    </a:p>
                  </a:txBody>
                  <a:tcPr marL="18000" marR="18000" marT="18000" marB="18000" vert="vert270" anchor="ctr"/>
                </a:tc>
                <a:tc vMerge="1">
                  <a:txBody>
                    <a:bodyPr/>
                    <a:lstStyle/>
                    <a:p>
                      <a:pPr algn="ctr"/>
                      <a:endParaRPr lang="en-US" sz="800" dirty="0"/>
                    </a:p>
                  </a:txBody>
                  <a:tcPr marL="18000" marR="18000" marT="18000" marB="18000" anchor="ctr"/>
                </a:tc>
                <a:tc>
                  <a:txBody>
                    <a:bodyPr/>
                    <a:lstStyle/>
                    <a:p>
                      <a:pPr algn="ctr"/>
                      <a:r>
                        <a:rPr lang="en-GB" sz="900" dirty="0" smtClean="0"/>
                        <a:t>Sector 1</a:t>
                      </a:r>
                      <a:endParaRPr lang="en-US" sz="900" b="1" dirty="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2</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3</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4</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5</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6</a:t>
                      </a:r>
                      <a:endParaRPr lang="en-US" sz="900" b="1" dirty="0" smtClean="0"/>
                    </a:p>
                  </a:txBody>
                  <a:tcPr marL="18000" marR="18000" marT="18000" marB="18000" vert="vert270" anchor="ctr"/>
                </a:tc>
                <a:tc vMerge="1">
                  <a:txBody>
                    <a:bodyPr/>
                    <a:lstStyle/>
                    <a:p>
                      <a:pPr algn="ctr"/>
                      <a:endParaRPr lang="en-US" sz="800"/>
                    </a:p>
                  </a:txBody>
                  <a:tcPr marL="18000" marR="18000" marT="18000" marB="18000" anchor="ctr"/>
                </a:tc>
                <a:tc>
                  <a:txBody>
                    <a:bodyPr/>
                    <a:lstStyle/>
                    <a:p>
                      <a:pPr algn="ctr"/>
                      <a:r>
                        <a:rPr lang="en-GB" sz="900" dirty="0" smtClean="0"/>
                        <a:t>Sector 1</a:t>
                      </a:r>
                      <a:endParaRPr lang="en-US" sz="900" b="1" dirty="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2</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3</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4</a:t>
                      </a:r>
                      <a:endParaRPr lang="en-US" sz="900" b="1" dirty="0" smtClean="0"/>
                    </a:p>
                  </a:txBody>
                  <a:tcPr marL="18000" marR="18000" marT="18000" marB="18000" vert="vert270" anchor="ctr"/>
                </a:tc>
                <a:tc vMerge="1">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Nov.</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Dec.</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rowSpan="12">
                  <a:txBody>
                    <a:bodyPr/>
                    <a:lstStyle/>
                    <a:p>
                      <a:pPr algn="ctr"/>
                      <a:r>
                        <a:rPr lang="en-GB" sz="1200" dirty="0" smtClean="0"/>
                        <a:t>2013</a:t>
                      </a:r>
                      <a:endParaRPr lang="en-US" sz="1200" b="1" dirty="0"/>
                    </a:p>
                  </a:txBody>
                  <a:tcPr marL="18000" marR="18000" marT="18000" marB="18000" vert="vert270" anchor="ctr"/>
                </a:tc>
                <a:tc>
                  <a:txBody>
                    <a:bodyPr/>
                    <a:lstStyle/>
                    <a:p>
                      <a:pPr algn="ctr"/>
                      <a:r>
                        <a:rPr lang="en-GB" sz="900" dirty="0" smtClean="0"/>
                        <a:t>Jan.</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Feb.</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Mar.</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Apr.</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May</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Jun.</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r>
              <a:tr h="270000">
                <a:tc vMerge="1">
                  <a:txBody>
                    <a:bodyPr/>
                    <a:lstStyle/>
                    <a:p>
                      <a:pPr algn="ctr"/>
                      <a:endParaRPr lang="en-US" sz="800"/>
                    </a:p>
                  </a:txBody>
                  <a:tcPr marL="18000" marR="18000" marT="18000" marB="18000" anchor="ctr"/>
                </a:tc>
                <a:tc>
                  <a:txBody>
                    <a:bodyPr/>
                    <a:lstStyle/>
                    <a:p>
                      <a:pPr algn="ctr"/>
                      <a:r>
                        <a:rPr lang="en-GB" sz="900" dirty="0" smtClean="0"/>
                        <a:t>Jul.</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Aug.</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Sept.</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Oct.</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Nov.</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Dec.</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rowSpan="6">
                  <a:txBody>
                    <a:bodyPr/>
                    <a:lstStyle/>
                    <a:p>
                      <a:pPr algn="ctr"/>
                      <a:r>
                        <a:rPr lang="en-GB" sz="1200" dirty="0" smtClean="0"/>
                        <a:t>2014</a:t>
                      </a:r>
                      <a:endParaRPr lang="en-US" sz="800" b="1" dirty="0"/>
                    </a:p>
                  </a:txBody>
                  <a:tcPr marL="18000" marR="18000" marT="18000" marB="18000" vert="vert270" anchor="ctr"/>
                </a:tc>
                <a:tc>
                  <a:txBody>
                    <a:bodyPr/>
                    <a:lstStyle/>
                    <a:p>
                      <a:pPr algn="ctr"/>
                      <a:r>
                        <a:rPr lang="en-GB" sz="900" dirty="0" smtClean="0"/>
                        <a:t>Jan</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Feb.</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Mar.</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a:p>
                  </a:txBody>
                  <a:tcPr marL="18000" marR="18000" marT="18000" marB="18000" anchor="ctr"/>
                </a:tc>
                <a:tc>
                  <a:txBody>
                    <a:bodyPr/>
                    <a:lstStyle/>
                    <a:p>
                      <a:pPr algn="ctr"/>
                      <a:r>
                        <a:rPr lang="en-GB" sz="900" dirty="0" smtClean="0"/>
                        <a:t>Apr.</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a:p>
                  </a:txBody>
                  <a:tcPr marL="18000" marR="18000" marT="18000" marB="18000" anchor="ctr"/>
                </a:tc>
                <a:tc>
                  <a:txBody>
                    <a:bodyPr/>
                    <a:lstStyle/>
                    <a:p>
                      <a:pPr algn="ctr"/>
                      <a:r>
                        <a:rPr lang="en-GB" sz="900" dirty="0" smtClean="0"/>
                        <a:t>May.</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Jun.</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r>
            </a:tbl>
          </a:graphicData>
        </a:graphic>
      </p:graphicFrame>
      <p:sp>
        <p:nvSpPr>
          <p:cNvPr id="8" name="Rectangle 7"/>
          <p:cNvSpPr/>
          <p:nvPr/>
        </p:nvSpPr>
        <p:spPr>
          <a:xfrm>
            <a:off x="971600" y="1412776"/>
            <a:ext cx="7704856" cy="144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Christmas Break</a:t>
            </a:r>
            <a:endParaRPr lang="en-US" sz="1400" dirty="0"/>
          </a:p>
        </p:txBody>
      </p:sp>
      <p:sp>
        <p:nvSpPr>
          <p:cNvPr id="10" name="Rectangle 9"/>
          <p:cNvSpPr/>
          <p:nvPr/>
        </p:nvSpPr>
        <p:spPr>
          <a:xfrm>
            <a:off x="971600" y="4653136"/>
            <a:ext cx="7704856" cy="144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Christmas Break</a:t>
            </a:r>
            <a:endParaRPr lang="en-US" sz="1400" dirty="0"/>
          </a:p>
        </p:txBody>
      </p:sp>
      <p:sp>
        <p:nvSpPr>
          <p:cNvPr id="16" name="Up-Down Arrow 15"/>
          <p:cNvSpPr/>
          <p:nvPr/>
        </p:nvSpPr>
        <p:spPr>
          <a:xfrm>
            <a:off x="3583312" y="1556792"/>
            <a:ext cx="484632" cy="3744416"/>
          </a:xfrm>
          <a:prstGeom prst="up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115616" y="1844824"/>
            <a:ext cx="2232248" cy="1015663"/>
          </a:xfrm>
          <a:prstGeom prst="rect">
            <a:avLst/>
          </a:prstGeom>
          <a:noFill/>
        </p:spPr>
        <p:txBody>
          <a:bodyPr wrap="square" rtlCol="0">
            <a:spAutoFit/>
          </a:bodyPr>
          <a:lstStyle/>
          <a:p>
            <a:pPr algn="ctr"/>
            <a:r>
              <a:rPr lang="en-GB" sz="2000" b="1" dirty="0" smtClean="0">
                <a:solidFill>
                  <a:srgbClr val="FF0000"/>
                </a:solidFill>
              </a:rPr>
              <a:t>Duration of the injector chain shutdown!!</a:t>
            </a:r>
          </a:p>
        </p:txBody>
      </p:sp>
      <p:sp>
        <p:nvSpPr>
          <p:cNvPr id="18" name="Flowchart: Process 17"/>
          <p:cNvSpPr/>
          <p:nvPr/>
        </p:nvSpPr>
        <p:spPr>
          <a:xfrm>
            <a:off x="971600" y="5301208"/>
            <a:ext cx="3240360" cy="864096"/>
          </a:xfrm>
          <a:prstGeom prst="flowChart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Cold checkout and start-up</a:t>
            </a:r>
            <a:endParaRPr lang="en-US" dirty="0">
              <a:solidFill>
                <a:schemeClr val="tx1"/>
              </a:solidFill>
            </a:endParaRPr>
          </a:p>
        </p:txBody>
      </p:sp>
      <p:sp>
        <p:nvSpPr>
          <p:cNvPr id="19" name="Flowchart: Process 18"/>
          <p:cNvSpPr/>
          <p:nvPr/>
        </p:nvSpPr>
        <p:spPr>
          <a:xfrm>
            <a:off x="4283968" y="5301208"/>
            <a:ext cx="1944216" cy="576064"/>
          </a:xfrm>
          <a:prstGeom prst="flowChart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chemeClr val="tx1"/>
                </a:solidFill>
              </a:rPr>
              <a:t>Cold checkout and start-up</a:t>
            </a:r>
            <a:endParaRPr lang="en-US" sz="1600" dirty="0">
              <a:solidFill>
                <a:schemeClr val="tx1"/>
              </a:solidFill>
            </a:endParaRPr>
          </a:p>
        </p:txBody>
      </p:sp>
      <p:sp>
        <p:nvSpPr>
          <p:cNvPr id="20" name="Flowchart: Process 19"/>
          <p:cNvSpPr/>
          <p:nvPr/>
        </p:nvSpPr>
        <p:spPr>
          <a:xfrm>
            <a:off x="6300192" y="5301208"/>
            <a:ext cx="1296144" cy="360040"/>
          </a:xfrm>
          <a:prstGeom prst="flowChart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1"/>
                </a:solidFill>
              </a:rPr>
              <a:t>Cold checkout and start-up</a:t>
            </a:r>
            <a:endParaRPr lang="en-US" sz="1200" b="1" dirty="0">
              <a:solidFill>
                <a:schemeClr val="tx1"/>
              </a:solidFill>
            </a:endParaRPr>
          </a:p>
        </p:txBody>
      </p:sp>
      <p:cxnSp>
        <p:nvCxnSpPr>
          <p:cNvPr id="21" name="Straight Connector 20"/>
          <p:cNvCxnSpPr/>
          <p:nvPr/>
        </p:nvCxnSpPr>
        <p:spPr>
          <a:xfrm>
            <a:off x="4283968" y="5877272"/>
            <a:ext cx="194421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300192" y="5661248"/>
            <a:ext cx="129614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971600" y="6165304"/>
            <a:ext cx="32403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Flowchart: Process 27"/>
          <p:cNvSpPr/>
          <p:nvPr/>
        </p:nvSpPr>
        <p:spPr>
          <a:xfrm>
            <a:off x="971600" y="1196752"/>
            <a:ext cx="3240360" cy="216024"/>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solidFill>
                  <a:schemeClr val="dk1"/>
                </a:solidFill>
              </a:rPr>
              <a:t>Pre-LS1 hardware test period</a:t>
            </a:r>
            <a:endParaRPr lang="en-US" sz="1400" dirty="0" smtClean="0">
              <a:solidFill>
                <a:schemeClr val="tx1"/>
              </a:solidFill>
            </a:endParaRPr>
          </a:p>
        </p:txBody>
      </p:sp>
      <p:sp>
        <p:nvSpPr>
          <p:cNvPr id="29" name="Flowchart: Process 28"/>
          <p:cNvSpPr/>
          <p:nvPr/>
        </p:nvSpPr>
        <p:spPr>
          <a:xfrm>
            <a:off x="4283968" y="1196752"/>
            <a:ext cx="1944216" cy="216024"/>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dk1"/>
                </a:solidFill>
              </a:rPr>
              <a:t>Pre-LS1 hardware test period</a:t>
            </a:r>
            <a:endParaRPr lang="en-US" sz="1100" dirty="0" smtClean="0">
              <a:solidFill>
                <a:schemeClr val="tx1"/>
              </a:solidFill>
            </a:endParaRPr>
          </a:p>
        </p:txBody>
      </p:sp>
      <p:sp>
        <p:nvSpPr>
          <p:cNvPr id="30" name="Flowchart: Process 29"/>
          <p:cNvSpPr/>
          <p:nvPr/>
        </p:nvSpPr>
        <p:spPr>
          <a:xfrm>
            <a:off x="6300192" y="1196752"/>
            <a:ext cx="1296144" cy="216024"/>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730" b="1" dirty="0" smtClean="0">
                <a:solidFill>
                  <a:schemeClr val="dk1"/>
                </a:solidFill>
              </a:rPr>
              <a:t>Pre-LS1 hardware test period</a:t>
            </a:r>
            <a:endParaRPr lang="en-US" sz="730" b="1" dirty="0" smtClean="0">
              <a:solidFill>
                <a:schemeClr val="tx1"/>
              </a:solidFill>
            </a:endParaRPr>
          </a:p>
        </p:txBody>
      </p:sp>
      <p:cxnSp>
        <p:nvCxnSpPr>
          <p:cNvPr id="13" name="Straight Connector 12"/>
          <p:cNvCxnSpPr/>
          <p:nvPr/>
        </p:nvCxnSpPr>
        <p:spPr>
          <a:xfrm>
            <a:off x="971600" y="1196752"/>
            <a:ext cx="7704856"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33" name="Oval Callout 32"/>
          <p:cNvSpPr/>
          <p:nvPr/>
        </p:nvSpPr>
        <p:spPr>
          <a:xfrm>
            <a:off x="7092280" y="2132856"/>
            <a:ext cx="1562472" cy="612648"/>
          </a:xfrm>
          <a:prstGeom prst="wedgeEllipseCallout">
            <a:avLst>
              <a:gd name="adj1" fmla="val 23445"/>
              <a:gd name="adj2" fmla="val -204664"/>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End of beam</a:t>
            </a:r>
            <a:endParaRPr lang="en-US" dirty="0"/>
          </a:p>
        </p:txBody>
      </p:sp>
      <p:cxnSp>
        <p:nvCxnSpPr>
          <p:cNvPr id="34" name="Straight Connector 33"/>
          <p:cNvCxnSpPr/>
          <p:nvPr/>
        </p:nvCxnSpPr>
        <p:spPr>
          <a:xfrm>
            <a:off x="971600" y="6237312"/>
            <a:ext cx="7704856"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35" name="Oval Callout 34"/>
          <p:cNvSpPr/>
          <p:nvPr/>
        </p:nvSpPr>
        <p:spPr>
          <a:xfrm>
            <a:off x="7474024" y="3933056"/>
            <a:ext cx="1634480" cy="612648"/>
          </a:xfrm>
          <a:prstGeom prst="wedgeEllipseCallout">
            <a:avLst>
              <a:gd name="adj1" fmla="val -31108"/>
              <a:gd name="adj2" fmla="val 324456"/>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Injector chain ready for physics</a:t>
            </a:r>
            <a:endParaRPr lang="en-US" sz="1400" dirty="0"/>
          </a:p>
        </p:txBody>
      </p:sp>
      <p:sp>
        <p:nvSpPr>
          <p:cNvPr id="36" name="Oval Callout 35"/>
          <p:cNvSpPr/>
          <p:nvPr/>
        </p:nvSpPr>
        <p:spPr>
          <a:xfrm>
            <a:off x="1403648" y="3717032"/>
            <a:ext cx="1440160" cy="612648"/>
          </a:xfrm>
          <a:prstGeom prst="wedgeEllipseCallout">
            <a:avLst>
              <a:gd name="adj1" fmla="val -79370"/>
              <a:gd name="adj2" fmla="val 3464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Machine ready with beam</a:t>
            </a:r>
            <a:endParaRPr lang="en-US" sz="1400" dirty="0"/>
          </a:p>
        </p:txBody>
      </p:sp>
      <p:sp>
        <p:nvSpPr>
          <p:cNvPr id="37" name="Oval Callout 36"/>
          <p:cNvSpPr/>
          <p:nvPr/>
        </p:nvSpPr>
        <p:spPr>
          <a:xfrm>
            <a:off x="4716016" y="3429000"/>
            <a:ext cx="1944216" cy="612648"/>
          </a:xfrm>
          <a:prstGeom prst="wedgeEllipseCallout">
            <a:avLst>
              <a:gd name="adj1" fmla="val -17096"/>
              <a:gd name="adj2" fmla="val 205019"/>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Closure of the injector chain</a:t>
            </a:r>
            <a:endParaRPr lang="en-US" sz="1400" dirty="0"/>
          </a:p>
        </p:txBody>
      </p:sp>
      <p:sp>
        <p:nvSpPr>
          <p:cNvPr id="38" name="TextBox 37"/>
          <p:cNvSpPr txBox="1"/>
          <p:nvPr/>
        </p:nvSpPr>
        <p:spPr>
          <a:xfrm>
            <a:off x="971600" y="2843644"/>
            <a:ext cx="2736304" cy="646331"/>
          </a:xfrm>
          <a:prstGeom prst="rect">
            <a:avLst/>
          </a:prstGeom>
          <a:noFill/>
        </p:spPr>
        <p:txBody>
          <a:bodyPr wrap="square" rtlCol="0">
            <a:spAutoFit/>
          </a:bodyPr>
          <a:lstStyle/>
          <a:p>
            <a:pPr algn="ctr"/>
            <a:r>
              <a:rPr lang="en-GB" b="1" dirty="0" smtClean="0">
                <a:solidFill>
                  <a:srgbClr val="FF0000"/>
                </a:solidFill>
              </a:rPr>
              <a:t>13 Months PS and Booster</a:t>
            </a:r>
          </a:p>
          <a:p>
            <a:pPr algn="ctr"/>
            <a:r>
              <a:rPr lang="en-GB" b="1" dirty="0" smtClean="0">
                <a:solidFill>
                  <a:srgbClr val="FF0000"/>
                </a:solidFill>
              </a:rPr>
              <a:t>14 months</a:t>
            </a:r>
            <a:r>
              <a:rPr lang="en-GB" b="1" dirty="0" smtClean="0">
                <a:solidFill>
                  <a:srgbClr val="FF0000"/>
                </a:solidFill>
              </a:rPr>
              <a:t> </a:t>
            </a:r>
            <a:r>
              <a:rPr lang="en-GB" b="1" dirty="0" smtClean="0">
                <a:solidFill>
                  <a:srgbClr val="FF0000"/>
                </a:solidFill>
              </a:rPr>
              <a:t>SPS</a:t>
            </a:r>
            <a:endParaRPr lang="en-US" b="1" dirty="0">
              <a:solidFill>
                <a:srgbClr val="FF0000"/>
              </a:solidFill>
            </a:endParaRPr>
          </a:p>
        </p:txBody>
      </p:sp>
      <p:cxnSp>
        <p:nvCxnSpPr>
          <p:cNvPr id="31" name="Elbow Connector 30"/>
          <p:cNvCxnSpPr/>
          <p:nvPr/>
        </p:nvCxnSpPr>
        <p:spPr>
          <a:xfrm flipV="1">
            <a:off x="971600" y="5013176"/>
            <a:ext cx="6624736" cy="288032"/>
          </a:xfrm>
          <a:prstGeom prst="bentConnector3">
            <a:avLst>
              <a:gd name="adj1" fmla="val 50000"/>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
        <p:nvSpPr>
          <p:cNvPr id="39" name="Up-Down Arrow 38"/>
          <p:cNvSpPr/>
          <p:nvPr/>
        </p:nvSpPr>
        <p:spPr>
          <a:xfrm>
            <a:off x="4303392" y="1556792"/>
            <a:ext cx="484632" cy="3456384"/>
          </a:xfrm>
          <a:prstGeom prst="up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1000"/>
                                  </p:stCondLst>
                                  <p:childTnLst>
                                    <p:set>
                                      <p:cBhvr>
                                        <p:cTn id="10" dur="1" fill="hold">
                                          <p:stCondLst>
                                            <p:cond delay="0"/>
                                          </p:stCondLst>
                                        </p:cTn>
                                        <p:tgtEl>
                                          <p:spTgt spid="33"/>
                                        </p:tgtEl>
                                        <p:attrNameLst>
                                          <p:attrName>style.visibility</p:attrName>
                                        </p:attrNameLst>
                                      </p:cBhvr>
                                      <p:to>
                                        <p:strVal val="visible"/>
                                      </p:to>
                                    </p:set>
                                    <p:animEffect transition="in" filter="wipe(down)">
                                      <p:cBhvr>
                                        <p:cTn id="11" dur="500"/>
                                        <p:tgtEl>
                                          <p:spTgt spid="3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childTnLst>
                          </p:cTn>
                        </p:par>
                        <p:par>
                          <p:cTn id="17" fill="hold">
                            <p:stCondLst>
                              <p:cond delay="500"/>
                            </p:stCondLst>
                            <p:childTnLst>
                              <p:par>
                                <p:cTn id="18" presetID="22" presetClass="entr" presetSubtype="4" fill="hold" grpId="0" nodeType="afterEffect">
                                  <p:stCondLst>
                                    <p:cond delay="1000"/>
                                  </p:stCondLst>
                                  <p:childTnLst>
                                    <p:set>
                                      <p:cBhvr>
                                        <p:cTn id="19" dur="1" fill="hold">
                                          <p:stCondLst>
                                            <p:cond delay="0"/>
                                          </p:stCondLst>
                                        </p:cTn>
                                        <p:tgtEl>
                                          <p:spTgt spid="35"/>
                                        </p:tgtEl>
                                        <p:attrNameLst>
                                          <p:attrName>style.visibility</p:attrName>
                                        </p:attrNameLst>
                                      </p:cBhvr>
                                      <p:to>
                                        <p:strVal val="visible"/>
                                      </p:to>
                                    </p:set>
                                    <p:animEffect transition="in" filter="wipe(down)">
                                      <p:cBhvr>
                                        <p:cTn id="20" dur="500"/>
                                        <p:tgtEl>
                                          <p:spTgt spid="3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down)">
                                      <p:cBhvr>
                                        <p:cTn id="25" dur="500"/>
                                        <p:tgtEl>
                                          <p:spTgt spid="36"/>
                                        </p:tgtEl>
                                      </p:cBhvr>
                                    </p:animEffect>
                                  </p:childTnLst>
                                </p:cTn>
                              </p:par>
                            </p:childTnLst>
                          </p:cTn>
                        </p:par>
                        <p:par>
                          <p:cTn id="26" fill="hold">
                            <p:stCondLst>
                              <p:cond delay="500"/>
                            </p:stCondLst>
                            <p:childTnLst>
                              <p:par>
                                <p:cTn id="27" presetID="22" presetClass="entr" presetSubtype="4"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500"/>
                                        <p:tgtEl>
                                          <p:spTgt spid="24"/>
                                        </p:tgtEl>
                                      </p:cBhvr>
                                    </p:animEffect>
                                  </p:childTnLst>
                                </p:cTn>
                              </p:par>
                            </p:childTnLst>
                          </p:cTn>
                        </p:par>
                        <p:par>
                          <p:cTn id="30" fill="hold">
                            <p:stCondLst>
                              <p:cond delay="1000"/>
                            </p:stCondLst>
                            <p:childTnLst>
                              <p:par>
                                <p:cTn id="31" presetID="22" presetClass="entr" presetSubtype="4" fill="hold" nodeType="after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wipe(down)">
                                      <p:cBhvr>
                                        <p:cTn id="33" dur="500"/>
                                        <p:tgtEl>
                                          <p:spTgt spid="21"/>
                                        </p:tgtEl>
                                      </p:cBhvr>
                                    </p:animEffect>
                                  </p:childTnLst>
                                </p:cTn>
                              </p:par>
                            </p:childTnLst>
                          </p:cTn>
                        </p:par>
                        <p:par>
                          <p:cTn id="34" fill="hold">
                            <p:stCondLst>
                              <p:cond delay="2000"/>
                            </p:stCondLst>
                            <p:childTnLst>
                              <p:par>
                                <p:cTn id="35" presetID="22" presetClass="entr" presetSubtype="4" fill="hold" nodeType="afterEffect">
                                  <p:stCondLst>
                                    <p:cond delay="500"/>
                                  </p:stCondLst>
                                  <p:childTnLst>
                                    <p:set>
                                      <p:cBhvr>
                                        <p:cTn id="36" dur="1" fill="hold">
                                          <p:stCondLst>
                                            <p:cond delay="0"/>
                                          </p:stCondLst>
                                        </p:cTn>
                                        <p:tgtEl>
                                          <p:spTgt spid="26"/>
                                        </p:tgtEl>
                                        <p:attrNameLst>
                                          <p:attrName>style.visibility</p:attrName>
                                        </p:attrNameLst>
                                      </p:cBhvr>
                                      <p:to>
                                        <p:strVal val="visible"/>
                                      </p:to>
                                    </p:set>
                                    <p:animEffect transition="in" filter="wipe(down)">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down)">
                                      <p:cBhvr>
                                        <p:cTn id="42" dur="500"/>
                                        <p:tgtEl>
                                          <p:spTgt spid="18"/>
                                        </p:tgtEl>
                                      </p:cBhvr>
                                    </p:animEffect>
                                  </p:childTnLst>
                                </p:cTn>
                              </p:par>
                              <p:par>
                                <p:cTn id="43" presetID="22" presetClass="entr" presetSubtype="4"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down)">
                                      <p:cBhvr>
                                        <p:cTn id="45" dur="500"/>
                                        <p:tgtEl>
                                          <p:spTgt spid="3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down)">
                                      <p:cBhvr>
                                        <p:cTn id="48" dur="500"/>
                                        <p:tgtEl>
                                          <p:spTgt spid="19"/>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down)">
                                      <p:cBhvr>
                                        <p:cTn id="51" dur="500"/>
                                        <p:tgtEl>
                                          <p:spTgt spid="20"/>
                                        </p:tgtEl>
                                      </p:cBhvr>
                                    </p:animEffect>
                                  </p:childTnLst>
                                </p:cTn>
                              </p:par>
                            </p:childTnLst>
                          </p:cTn>
                        </p:par>
                        <p:par>
                          <p:cTn id="52" fill="hold">
                            <p:stCondLst>
                              <p:cond delay="500"/>
                            </p:stCondLst>
                            <p:childTnLst>
                              <p:par>
                                <p:cTn id="53" presetID="22" presetClass="entr" presetSubtype="4" fill="hold" grpId="0" nodeType="afterEffect">
                                  <p:stCondLst>
                                    <p:cond delay="1000"/>
                                  </p:stCondLst>
                                  <p:childTnLst>
                                    <p:set>
                                      <p:cBhvr>
                                        <p:cTn id="54" dur="1" fill="hold">
                                          <p:stCondLst>
                                            <p:cond delay="0"/>
                                          </p:stCondLst>
                                        </p:cTn>
                                        <p:tgtEl>
                                          <p:spTgt spid="37"/>
                                        </p:tgtEl>
                                        <p:attrNameLst>
                                          <p:attrName>style.visibility</p:attrName>
                                        </p:attrNameLst>
                                      </p:cBhvr>
                                      <p:to>
                                        <p:strVal val="visible"/>
                                      </p:to>
                                    </p:set>
                                    <p:animEffect transition="in" filter="wipe(down)">
                                      <p:cBhvr>
                                        <p:cTn id="55" dur="500"/>
                                        <p:tgtEl>
                                          <p:spTgt spid="37"/>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down)">
                                      <p:cBhvr>
                                        <p:cTn id="60" dur="500"/>
                                        <p:tgtEl>
                                          <p:spTgt spid="13"/>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wipe(down)">
                                      <p:cBhvr>
                                        <p:cTn id="66" dur="500"/>
                                        <p:tgtEl>
                                          <p:spTgt spid="28"/>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down)">
                                      <p:cBhvr>
                                        <p:cTn id="69" dur="500"/>
                                        <p:tgtEl>
                                          <p:spTgt spid="29"/>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down)">
                                      <p:cBhvr>
                                        <p:cTn id="74" dur="500"/>
                                        <p:tgtEl>
                                          <p:spTgt spid="16"/>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down)">
                                      <p:cBhvr>
                                        <p:cTn id="77" dur="500"/>
                                        <p:tgtEl>
                                          <p:spTgt spid="39"/>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wipe(down)">
                                      <p:cBhvr>
                                        <p:cTn id="82" dur="500"/>
                                        <p:tgtEl>
                                          <p:spTgt spid="17">
                                            <p:txEl>
                                              <p:pRg st="0" end="0"/>
                                            </p:txEl>
                                          </p:spTgt>
                                        </p:tgtEl>
                                      </p:cBhvr>
                                    </p:animEffect>
                                  </p:childTnLst>
                                </p:cTn>
                              </p:par>
                            </p:childTnLst>
                          </p:cTn>
                        </p:par>
                        <p:par>
                          <p:cTn id="83" fill="hold">
                            <p:stCondLst>
                              <p:cond delay="500"/>
                            </p:stCondLst>
                            <p:childTnLst>
                              <p:par>
                                <p:cTn id="84" presetID="2" presetClass="entr" presetSubtype="4" fill="hold" grpId="0" nodeType="afterEffect">
                                  <p:stCondLst>
                                    <p:cond delay="2000"/>
                                  </p:stCondLst>
                                  <p:childTnLst>
                                    <p:set>
                                      <p:cBhvr>
                                        <p:cTn id="85" dur="1" fill="hold">
                                          <p:stCondLst>
                                            <p:cond delay="0"/>
                                          </p:stCondLst>
                                        </p:cTn>
                                        <p:tgtEl>
                                          <p:spTgt spid="38"/>
                                        </p:tgtEl>
                                        <p:attrNameLst>
                                          <p:attrName>style.visibility</p:attrName>
                                        </p:attrNameLst>
                                      </p:cBhvr>
                                      <p:to>
                                        <p:strVal val="visible"/>
                                      </p:to>
                                    </p:set>
                                    <p:anim calcmode="lin" valueType="num">
                                      <p:cBhvr additive="base">
                                        <p:cTn id="86" dur="500" fill="hold"/>
                                        <p:tgtEl>
                                          <p:spTgt spid="38"/>
                                        </p:tgtEl>
                                        <p:attrNameLst>
                                          <p:attrName>ppt_x</p:attrName>
                                        </p:attrNameLst>
                                      </p:cBhvr>
                                      <p:tavLst>
                                        <p:tav tm="0">
                                          <p:val>
                                            <p:strVal val="#ppt_x"/>
                                          </p:val>
                                        </p:tav>
                                        <p:tav tm="100000">
                                          <p:val>
                                            <p:strVal val="#ppt_x"/>
                                          </p:val>
                                        </p:tav>
                                      </p:tavLst>
                                    </p:anim>
                                    <p:anim calcmode="lin" valueType="num">
                                      <p:cBhvr additive="base">
                                        <p:cTn id="87" dur="500" fill="hold"/>
                                        <p:tgtEl>
                                          <p:spTgt spid="38"/>
                                        </p:tgtEl>
                                        <p:attrNameLst>
                                          <p:attrName>ppt_y</p:attrName>
                                        </p:attrNameLst>
                                      </p:cBhvr>
                                      <p:tavLst>
                                        <p:tav tm="0">
                                          <p:val>
                                            <p:strVal val="1+#ppt_h/2"/>
                                          </p:val>
                                        </p:tav>
                                        <p:tav tm="100000">
                                          <p:val>
                                            <p:strVal val="#ppt_y"/>
                                          </p:val>
                                        </p:tav>
                                      </p:tavLst>
                                    </p:anim>
                                  </p:childTnLst>
                                </p:cTn>
                              </p:par>
                            </p:childTnLst>
                          </p:cTn>
                        </p:par>
                        <p:par>
                          <p:cTn id="88" fill="hold">
                            <p:stCondLst>
                              <p:cond delay="3000"/>
                            </p:stCondLst>
                            <p:childTnLst>
                              <p:par>
                                <p:cTn id="89" presetID="6" presetClass="emph" presetSubtype="0" autoRev="1" fill="hold" grpId="1" nodeType="afterEffect">
                                  <p:stCondLst>
                                    <p:cond delay="2000"/>
                                  </p:stCondLst>
                                  <p:childTnLst>
                                    <p:animScale>
                                      <p:cBhvr>
                                        <p:cTn id="90" dur="2000" fill="hold"/>
                                        <p:tgtEl>
                                          <p:spTgt spid="3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allAtOnce"/>
      <p:bldP spid="18" grpId="0" animBg="1"/>
      <p:bldP spid="28" grpId="0" animBg="1"/>
      <p:bldP spid="29" grpId="0" animBg="1"/>
      <p:bldP spid="30" grpId="0" animBg="1"/>
      <p:bldP spid="33" grpId="0" animBg="1"/>
      <p:bldP spid="35" grpId="0" animBg="1"/>
      <p:bldP spid="36" grpId="0" animBg="1"/>
      <p:bldP spid="37" grpId="0" animBg="1"/>
      <p:bldP spid="38" grpId="0"/>
      <p:bldP spid="38" grpId="1"/>
      <p:bldP spid="3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09600" y="6304235"/>
            <a:ext cx="5421083" cy="365125"/>
          </a:xfrm>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17</a:t>
            </a:fld>
            <a:endParaRPr lang="en-US"/>
          </a:p>
        </p:txBody>
      </p:sp>
      <p:graphicFrame>
        <p:nvGraphicFramePr>
          <p:cNvPr id="7" name="Content Placeholder 6"/>
          <p:cNvGraphicFramePr>
            <a:graphicFrameLocks noGrp="1"/>
          </p:cNvGraphicFramePr>
          <p:nvPr>
            <p:ph sz="quarter" idx="1"/>
          </p:nvPr>
        </p:nvGraphicFramePr>
        <p:xfrm>
          <a:off x="467544" y="188640"/>
          <a:ext cx="8177914" cy="6192088"/>
        </p:xfrm>
        <a:graphic>
          <a:graphicData uri="http://schemas.openxmlformats.org/drawingml/2006/table">
            <a:tbl>
              <a:tblPr firstRow="1" bandRow="1">
                <a:tableStyleId>{C4B1156A-380E-4F78-BDF5-A606A8083BF9}</a:tableStyleId>
              </a:tblPr>
              <a:tblGrid>
                <a:gridCol w="216000"/>
                <a:gridCol w="293914"/>
                <a:gridCol w="324000"/>
                <a:gridCol w="324000"/>
                <a:gridCol w="324000"/>
                <a:gridCol w="324000"/>
                <a:gridCol w="324000"/>
                <a:gridCol w="324000"/>
                <a:gridCol w="324000"/>
                <a:gridCol w="324000"/>
                <a:gridCol w="324000"/>
                <a:gridCol w="324000"/>
                <a:gridCol w="72000"/>
                <a:gridCol w="324000"/>
                <a:gridCol w="324000"/>
                <a:gridCol w="324000"/>
                <a:gridCol w="324000"/>
                <a:gridCol w="324000"/>
                <a:gridCol w="324000"/>
                <a:gridCol w="72000"/>
                <a:gridCol w="324000"/>
                <a:gridCol w="324000"/>
                <a:gridCol w="324000"/>
                <a:gridCol w="324000"/>
                <a:gridCol w="72000"/>
                <a:gridCol w="324000"/>
                <a:gridCol w="324000"/>
                <a:gridCol w="324000"/>
              </a:tblGrid>
              <a:tr h="288032">
                <a:tc rowSpan="4">
                  <a:txBody>
                    <a:bodyPr/>
                    <a:lstStyle/>
                    <a:p>
                      <a:pPr algn="ctr"/>
                      <a:r>
                        <a:rPr lang="en-GB" sz="1200" dirty="0" smtClean="0"/>
                        <a:t>2012</a:t>
                      </a:r>
                      <a:endParaRPr lang="en-US" sz="800" b="1" dirty="0"/>
                    </a:p>
                  </a:txBody>
                  <a:tcPr marL="18000" marR="18000" marT="18000" marB="18000" vert="vert270" anchor="ctr"/>
                </a:tc>
                <a:tc rowSpan="2">
                  <a:txBody>
                    <a:bodyPr/>
                    <a:lstStyle/>
                    <a:p>
                      <a:pPr algn="ctr"/>
                      <a:endParaRPr lang="en-US" sz="800" dirty="0"/>
                    </a:p>
                  </a:txBody>
                  <a:tcPr marL="18000" marR="18000" marT="18000" marB="18000" anchor="ctr"/>
                </a:tc>
                <a:tc gridSpan="10">
                  <a:txBody>
                    <a:bodyPr/>
                    <a:lstStyle/>
                    <a:p>
                      <a:pPr algn="ctr"/>
                      <a:r>
                        <a:rPr lang="en-GB" sz="1200" dirty="0" smtClean="0"/>
                        <a:t>SPS</a:t>
                      </a:r>
                      <a:endParaRPr lang="en-US" sz="800" b="1"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rowSpan="22">
                  <a:txBody>
                    <a:bodyPr/>
                    <a:lstStyle/>
                    <a:p>
                      <a:pPr algn="ctr"/>
                      <a:endParaRPr lang="en-US" sz="800" dirty="0"/>
                    </a:p>
                  </a:txBody>
                  <a:tcPr marL="18000" marR="18000" marT="18000" marB="18000" anchor="ctr"/>
                </a:tc>
                <a:tc gridSpan="6">
                  <a:txBody>
                    <a:bodyPr/>
                    <a:lstStyle/>
                    <a:p>
                      <a:pPr algn="ctr"/>
                      <a:r>
                        <a:rPr lang="en-GB" sz="1200" dirty="0" smtClean="0"/>
                        <a:t>PS</a:t>
                      </a:r>
                      <a:endParaRPr lang="en-US" sz="1200" b="1"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rowSpan="22">
                  <a:txBody>
                    <a:bodyPr/>
                    <a:lstStyle/>
                    <a:p>
                      <a:pPr algn="ctr"/>
                      <a:endParaRPr lang="en-US" sz="800" dirty="0"/>
                    </a:p>
                  </a:txBody>
                  <a:tcPr marL="18000" marR="18000" marT="18000" marB="18000" anchor="ctr"/>
                </a:tc>
                <a:tc gridSpan="4">
                  <a:txBody>
                    <a:bodyPr/>
                    <a:lstStyle/>
                    <a:p>
                      <a:pPr algn="ctr"/>
                      <a:r>
                        <a:rPr lang="en-GB" sz="1200" dirty="0" smtClean="0"/>
                        <a:t>PS Booster</a:t>
                      </a:r>
                      <a:endParaRPr lang="en-US" sz="1200" b="1"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hMerge="1">
                  <a:txBody>
                    <a:bodyPr/>
                    <a:lstStyle/>
                    <a:p>
                      <a:pPr algn="ctr"/>
                      <a:endParaRPr lang="en-US" sz="800" dirty="0"/>
                    </a:p>
                  </a:txBody>
                  <a:tcPr marL="18000" marR="18000" marT="18000" marB="18000" anchor="ctr"/>
                </a:tc>
                <a:tc rowSpan="22">
                  <a:txBody>
                    <a:bodyPr/>
                    <a:lstStyle/>
                    <a:p>
                      <a:pPr algn="ctr"/>
                      <a:endParaRPr lang="en-US" sz="800" dirty="0"/>
                    </a:p>
                  </a:txBody>
                  <a:tcPr marL="18000" marR="18000" marT="18000" marB="18000" anchor="ctr"/>
                </a:tc>
                <a:tc rowSpan="2">
                  <a:txBody>
                    <a:bodyPr/>
                    <a:lstStyle/>
                    <a:p>
                      <a:pPr algn="ctr"/>
                      <a:r>
                        <a:rPr lang="en-GB" sz="1000" dirty="0" smtClean="0"/>
                        <a:t>LINAC  2</a:t>
                      </a:r>
                      <a:endParaRPr lang="en-US" sz="1000" b="1" dirty="0"/>
                    </a:p>
                  </a:txBody>
                  <a:tcPr marL="18000" marR="18000" marT="18000" marB="18000" vert="vert270" anchor="ctr"/>
                </a:tc>
                <a:tc rowSpan="2">
                  <a:txBody>
                    <a:bodyPr/>
                    <a:lstStyle/>
                    <a:p>
                      <a:pPr algn="ctr"/>
                      <a:r>
                        <a:rPr lang="en-GB" sz="1000" dirty="0" smtClean="0"/>
                        <a:t>LINAC  3</a:t>
                      </a:r>
                      <a:endParaRPr lang="en-US" sz="1000" b="1" dirty="0"/>
                    </a:p>
                  </a:txBody>
                  <a:tcPr marL="18000" marR="18000" marT="18000" marB="18000" vert="vert270" anchor="ctr"/>
                </a:tc>
                <a:tc rowSpan="2">
                  <a:txBody>
                    <a:bodyPr/>
                    <a:lstStyle/>
                    <a:p>
                      <a:pPr algn="ctr"/>
                      <a:r>
                        <a:rPr lang="en-GB" sz="1000" dirty="0" smtClean="0"/>
                        <a:t>LINAC  4</a:t>
                      </a:r>
                      <a:endParaRPr lang="en-US" sz="1000" b="1" dirty="0"/>
                    </a:p>
                  </a:txBody>
                  <a:tcPr marL="18000" marR="18000" marT="18000" marB="18000" vert="vert270" anchor="ctr"/>
                </a:tc>
              </a:tr>
              <a:tr h="504056">
                <a:tc vMerge="1">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r>
                        <a:rPr lang="en-GB" sz="900" dirty="0" smtClean="0"/>
                        <a:t>BA1</a:t>
                      </a:r>
                      <a:endParaRPr lang="en-US" sz="900" b="1" dirty="0"/>
                    </a:p>
                  </a:txBody>
                  <a:tcPr marL="18000" marR="18000" marT="18000" marB="18000" vert="vert270" anchor="ctr"/>
                </a:tc>
                <a:tc>
                  <a:txBody>
                    <a:bodyPr/>
                    <a:lstStyle/>
                    <a:p>
                      <a:pPr algn="ctr"/>
                      <a:r>
                        <a:rPr lang="en-GB" sz="900" dirty="0" smtClean="0"/>
                        <a:t>BA2</a:t>
                      </a:r>
                      <a:endParaRPr lang="en-US" sz="900" b="1" dirty="0"/>
                    </a:p>
                  </a:txBody>
                  <a:tcPr marL="18000" marR="18000" marT="18000" marB="18000" vert="vert270" anchor="ctr"/>
                </a:tc>
                <a:tc>
                  <a:txBody>
                    <a:bodyPr/>
                    <a:lstStyle/>
                    <a:p>
                      <a:pPr algn="ctr"/>
                      <a:r>
                        <a:rPr lang="en-GB" sz="900" dirty="0" smtClean="0"/>
                        <a:t>BA3</a:t>
                      </a:r>
                      <a:endParaRPr lang="en-US" sz="900" b="1" dirty="0"/>
                    </a:p>
                  </a:txBody>
                  <a:tcPr marL="18000" marR="18000" marT="18000" marB="18000" vert="vert270" anchor="ctr"/>
                </a:tc>
                <a:tc>
                  <a:txBody>
                    <a:bodyPr/>
                    <a:lstStyle/>
                    <a:p>
                      <a:pPr algn="ctr"/>
                      <a:r>
                        <a:rPr lang="en-GB" sz="900" dirty="0" smtClean="0"/>
                        <a:t>BA4</a:t>
                      </a:r>
                      <a:endParaRPr lang="en-US" sz="900" b="1" dirty="0"/>
                    </a:p>
                  </a:txBody>
                  <a:tcPr marL="18000" marR="18000" marT="18000" marB="18000" vert="vert270" anchor="ctr"/>
                </a:tc>
                <a:tc>
                  <a:txBody>
                    <a:bodyPr/>
                    <a:lstStyle/>
                    <a:p>
                      <a:pPr algn="ctr"/>
                      <a:r>
                        <a:rPr lang="en-GB" sz="900" dirty="0" smtClean="0"/>
                        <a:t>BA5</a:t>
                      </a:r>
                      <a:endParaRPr lang="en-US" sz="900" b="1" dirty="0"/>
                    </a:p>
                  </a:txBody>
                  <a:tcPr marL="18000" marR="18000" marT="18000" marB="18000" vert="vert270" anchor="ctr"/>
                </a:tc>
                <a:tc>
                  <a:txBody>
                    <a:bodyPr/>
                    <a:lstStyle/>
                    <a:p>
                      <a:pPr algn="ctr"/>
                      <a:r>
                        <a:rPr lang="en-GB" sz="900" dirty="0" smtClean="0"/>
                        <a:t>BA6</a:t>
                      </a:r>
                      <a:endParaRPr lang="en-US" sz="900" b="1" dirty="0"/>
                    </a:p>
                  </a:txBody>
                  <a:tcPr marL="18000" marR="18000" marT="18000" marB="18000" vert="vert270" anchor="ctr"/>
                </a:tc>
                <a:tc>
                  <a:txBody>
                    <a:bodyPr/>
                    <a:lstStyle/>
                    <a:p>
                      <a:pPr algn="ctr"/>
                      <a:r>
                        <a:rPr lang="en-GB" sz="900" dirty="0" smtClean="0"/>
                        <a:t>BA7</a:t>
                      </a:r>
                      <a:endParaRPr lang="en-US" sz="900" b="1" dirty="0"/>
                    </a:p>
                  </a:txBody>
                  <a:tcPr marL="18000" marR="18000" marT="18000" marB="18000" vert="vert270" anchor="ctr"/>
                </a:tc>
                <a:tc>
                  <a:txBody>
                    <a:bodyPr/>
                    <a:lstStyle/>
                    <a:p>
                      <a:pPr algn="ctr"/>
                      <a:r>
                        <a:rPr lang="en-GB" sz="900" dirty="0" smtClean="0"/>
                        <a:t>TI2</a:t>
                      </a:r>
                      <a:endParaRPr lang="en-US" sz="900" b="1" dirty="0"/>
                    </a:p>
                  </a:txBody>
                  <a:tcPr marL="18000" marR="18000" marT="18000" marB="18000" vert="vert270" anchor="ctr"/>
                </a:tc>
                <a:tc>
                  <a:txBody>
                    <a:bodyPr/>
                    <a:lstStyle/>
                    <a:p>
                      <a:pPr algn="ctr"/>
                      <a:r>
                        <a:rPr lang="en-GB" sz="900" dirty="0" smtClean="0"/>
                        <a:t>TI8</a:t>
                      </a:r>
                      <a:endParaRPr lang="en-US" sz="900" b="1" dirty="0"/>
                    </a:p>
                  </a:txBody>
                  <a:tcPr marL="18000" marR="18000" marT="18000" marB="18000" vert="vert270" anchor="ctr"/>
                </a:tc>
                <a:tc>
                  <a:txBody>
                    <a:bodyPr/>
                    <a:lstStyle/>
                    <a:p>
                      <a:pPr algn="ctr"/>
                      <a:r>
                        <a:rPr lang="en-GB" sz="900" dirty="0" smtClean="0"/>
                        <a:t>BA80</a:t>
                      </a:r>
                      <a:endParaRPr lang="en-US" sz="900" b="1" dirty="0"/>
                    </a:p>
                  </a:txBody>
                  <a:tcPr marL="18000" marR="18000" marT="18000" marB="18000" vert="vert270" anchor="ctr"/>
                </a:tc>
                <a:tc vMerge="1">
                  <a:txBody>
                    <a:bodyPr/>
                    <a:lstStyle/>
                    <a:p>
                      <a:pPr algn="ctr"/>
                      <a:endParaRPr lang="en-US" sz="800" dirty="0"/>
                    </a:p>
                  </a:txBody>
                  <a:tcPr marL="18000" marR="18000" marT="18000" marB="18000" anchor="ctr"/>
                </a:tc>
                <a:tc>
                  <a:txBody>
                    <a:bodyPr/>
                    <a:lstStyle/>
                    <a:p>
                      <a:pPr algn="ctr"/>
                      <a:r>
                        <a:rPr lang="en-GB" sz="900" dirty="0" smtClean="0"/>
                        <a:t>Sector 1</a:t>
                      </a:r>
                      <a:endParaRPr lang="en-US" sz="900" b="1" dirty="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2</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3</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4</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5</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6</a:t>
                      </a:r>
                      <a:endParaRPr lang="en-US" sz="900" b="1" dirty="0" smtClean="0"/>
                    </a:p>
                  </a:txBody>
                  <a:tcPr marL="18000" marR="18000" marT="18000" marB="18000" vert="vert270" anchor="ctr"/>
                </a:tc>
                <a:tc vMerge="1">
                  <a:txBody>
                    <a:bodyPr/>
                    <a:lstStyle/>
                    <a:p>
                      <a:pPr algn="ctr"/>
                      <a:endParaRPr lang="en-US" sz="800"/>
                    </a:p>
                  </a:txBody>
                  <a:tcPr marL="18000" marR="18000" marT="18000" marB="18000" anchor="ctr"/>
                </a:tc>
                <a:tc>
                  <a:txBody>
                    <a:bodyPr/>
                    <a:lstStyle/>
                    <a:p>
                      <a:pPr algn="ctr"/>
                      <a:r>
                        <a:rPr lang="en-GB" sz="900" dirty="0" smtClean="0"/>
                        <a:t>Sector 1</a:t>
                      </a:r>
                      <a:endParaRPr lang="en-US" sz="900" b="1" dirty="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2</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3</a:t>
                      </a:r>
                      <a:endParaRPr lang="en-US" sz="900" b="1" dirty="0" smtClean="0"/>
                    </a:p>
                  </a:txBody>
                  <a:tcPr marL="18000" marR="18000" marT="18000" marB="18000"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dirty="0" smtClean="0"/>
                        <a:t>Sector 4</a:t>
                      </a:r>
                      <a:endParaRPr lang="en-US" sz="900" b="1" dirty="0" smtClean="0"/>
                    </a:p>
                  </a:txBody>
                  <a:tcPr marL="18000" marR="18000" marT="18000" marB="18000" vert="vert270" anchor="ctr"/>
                </a:tc>
                <a:tc vMerge="1">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Nov.</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Dec.</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rowSpan="12">
                  <a:txBody>
                    <a:bodyPr/>
                    <a:lstStyle/>
                    <a:p>
                      <a:pPr algn="ctr"/>
                      <a:r>
                        <a:rPr lang="en-GB" sz="1200" dirty="0" smtClean="0"/>
                        <a:t>2013</a:t>
                      </a:r>
                      <a:endParaRPr lang="en-US" sz="1200" b="1" dirty="0"/>
                    </a:p>
                  </a:txBody>
                  <a:tcPr marL="18000" marR="18000" marT="18000" marB="18000" vert="vert270" anchor="ctr"/>
                </a:tc>
                <a:tc>
                  <a:txBody>
                    <a:bodyPr/>
                    <a:lstStyle/>
                    <a:p>
                      <a:pPr algn="ctr"/>
                      <a:r>
                        <a:rPr lang="en-GB" sz="900" dirty="0" smtClean="0"/>
                        <a:t>Jan.</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Feb.</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Mar.</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Apr.</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May</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Jun.</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a:p>
                  </a:txBody>
                  <a:tcPr marL="18000" marR="18000" marT="18000" marB="18000" anchor="ctr"/>
                </a:tc>
                <a:tc>
                  <a:txBody>
                    <a:bodyPr/>
                    <a:lstStyle/>
                    <a:p>
                      <a:pPr algn="ctr"/>
                      <a:r>
                        <a:rPr lang="en-GB" sz="900" dirty="0" smtClean="0"/>
                        <a:t>Jul.</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Aug.</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Sept.</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Oct.</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Nov.</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Dec.</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rowSpan="6">
                  <a:txBody>
                    <a:bodyPr/>
                    <a:lstStyle/>
                    <a:p>
                      <a:pPr algn="ctr"/>
                      <a:r>
                        <a:rPr lang="en-GB" sz="1200" dirty="0" smtClean="0"/>
                        <a:t>2014</a:t>
                      </a:r>
                      <a:endParaRPr lang="en-US" sz="800" b="1" dirty="0"/>
                    </a:p>
                  </a:txBody>
                  <a:tcPr marL="18000" marR="18000" marT="18000" marB="18000" vert="vert270" anchor="ctr"/>
                </a:tc>
                <a:tc>
                  <a:txBody>
                    <a:bodyPr/>
                    <a:lstStyle/>
                    <a:p>
                      <a:pPr algn="ctr"/>
                      <a:r>
                        <a:rPr lang="en-GB" sz="900" dirty="0" smtClean="0"/>
                        <a:t>Jan</a:t>
                      </a:r>
                      <a:endParaRPr lang="en-US" sz="900" b="1"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Feb.</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Mar.</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a:p>
                  </a:txBody>
                  <a:tcPr marL="18000" marR="18000" marT="18000" marB="18000" anchor="ctr"/>
                </a:tc>
                <a:tc>
                  <a:txBody>
                    <a:bodyPr/>
                    <a:lstStyle/>
                    <a:p>
                      <a:pPr algn="ctr"/>
                      <a:r>
                        <a:rPr lang="en-GB" sz="900" dirty="0" smtClean="0"/>
                        <a:t>Apr.</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a:p>
                  </a:txBody>
                  <a:tcPr marL="18000" marR="18000" marT="18000" marB="18000" anchor="ctr"/>
                </a:tc>
                <a:tc>
                  <a:txBody>
                    <a:bodyPr/>
                    <a:lstStyle/>
                    <a:p>
                      <a:pPr algn="ctr"/>
                      <a:r>
                        <a:rPr lang="en-GB" sz="900" dirty="0" smtClean="0"/>
                        <a:t>May.</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vMerge="1">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r>
              <a:tr h="270000">
                <a:tc vMerge="1">
                  <a:txBody>
                    <a:bodyPr/>
                    <a:lstStyle/>
                    <a:p>
                      <a:pPr algn="ctr"/>
                      <a:endParaRPr lang="en-US" sz="800" dirty="0"/>
                    </a:p>
                  </a:txBody>
                  <a:tcPr marL="18000" marR="18000" marT="18000" marB="18000" anchor="ctr"/>
                </a:tc>
                <a:tc>
                  <a:txBody>
                    <a:bodyPr/>
                    <a:lstStyle/>
                    <a:p>
                      <a:pPr algn="ctr"/>
                      <a:r>
                        <a:rPr lang="en-GB" sz="900" dirty="0" smtClean="0"/>
                        <a:t>Jun.</a:t>
                      </a:r>
                      <a:endParaRPr lang="en-US" sz="900" b="1"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vMerge="1">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c>
                  <a:txBody>
                    <a:bodyPr/>
                    <a:lstStyle/>
                    <a:p>
                      <a:pPr algn="ctr"/>
                      <a:endParaRPr lang="en-US" sz="800" dirty="0"/>
                    </a:p>
                  </a:txBody>
                  <a:tcPr marL="18000" marR="18000" marT="18000" marB="18000" anchor="ctr"/>
                </a:tc>
              </a:tr>
            </a:tbl>
          </a:graphicData>
        </a:graphic>
      </p:graphicFrame>
      <p:sp>
        <p:nvSpPr>
          <p:cNvPr id="11" name="Rectangle 10"/>
          <p:cNvSpPr/>
          <p:nvPr/>
        </p:nvSpPr>
        <p:spPr>
          <a:xfrm>
            <a:off x="1619672" y="1268760"/>
            <a:ext cx="360040" cy="403244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800" b="1" dirty="0">
                <a:solidFill>
                  <a:schemeClr val="tx1"/>
                </a:solidFill>
              </a:rPr>
              <a:t>RF</a:t>
            </a:r>
            <a:r>
              <a:rPr lang="en-US" sz="1800" b="1" baseline="0" dirty="0"/>
              <a:t> </a:t>
            </a:r>
            <a:r>
              <a:rPr lang="en-US" sz="1800" b="1" baseline="0" dirty="0">
                <a:solidFill>
                  <a:schemeClr val="tx1"/>
                </a:solidFill>
              </a:rPr>
              <a:t>Upgrade</a:t>
            </a:r>
            <a:endParaRPr lang="en-US" sz="1800" b="1" dirty="0">
              <a:solidFill>
                <a:schemeClr val="tx1"/>
              </a:solidFill>
            </a:endParaRPr>
          </a:p>
        </p:txBody>
      </p:sp>
      <p:sp>
        <p:nvSpPr>
          <p:cNvPr id="12" name="Rectangle 11"/>
          <p:cNvSpPr/>
          <p:nvPr/>
        </p:nvSpPr>
        <p:spPr>
          <a:xfrm>
            <a:off x="971600" y="1556792"/>
            <a:ext cx="3240360" cy="21602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General shutdown works</a:t>
            </a:r>
            <a:endParaRPr lang="en-US" dirty="0">
              <a:solidFill>
                <a:schemeClr val="tx1"/>
              </a:solidFill>
            </a:endParaRPr>
          </a:p>
        </p:txBody>
      </p:sp>
      <p:sp>
        <p:nvSpPr>
          <p:cNvPr id="13" name="Rectangle 12"/>
          <p:cNvSpPr/>
          <p:nvPr/>
        </p:nvSpPr>
        <p:spPr>
          <a:xfrm>
            <a:off x="971600" y="4509120"/>
            <a:ext cx="3240360" cy="79208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General shutdown works</a:t>
            </a:r>
            <a:endParaRPr lang="en-US" dirty="0">
              <a:solidFill>
                <a:schemeClr val="tx1"/>
              </a:solidFill>
            </a:endParaRPr>
          </a:p>
        </p:txBody>
      </p:sp>
      <p:sp>
        <p:nvSpPr>
          <p:cNvPr id="14" name="Rectangle 13"/>
          <p:cNvSpPr/>
          <p:nvPr/>
        </p:nvSpPr>
        <p:spPr>
          <a:xfrm>
            <a:off x="971600" y="1556792"/>
            <a:ext cx="2232248" cy="288032"/>
          </a:xfrm>
          <a:prstGeom prst="rect">
            <a:avLst/>
          </a:prstGeom>
          <a:solidFill>
            <a:srgbClr val="339966"/>
          </a:solidFill>
        </p:spPr>
        <p:style>
          <a:lnRef idx="2">
            <a:schemeClr val="accent1">
              <a:shade val="50000"/>
            </a:schemeClr>
          </a:lnRef>
          <a:fillRef idx="1">
            <a:schemeClr val="accent1"/>
          </a:fillRef>
          <a:effectRef idx="0">
            <a:schemeClr val="accent1"/>
          </a:effectRef>
          <a:fontRef idx="minor">
            <a:schemeClr val="lt1"/>
          </a:fontRef>
        </p:style>
        <p:txBody>
          <a:bodyPr lIns="0" tIns="36000" rIns="0" bIns="7200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900" b="1" dirty="0"/>
              <a:t> </a:t>
            </a:r>
            <a:r>
              <a:rPr lang="en-US" sz="900" b="1" dirty="0">
                <a:solidFill>
                  <a:schemeClr val="lt1"/>
                </a:solidFill>
              </a:rPr>
              <a:t>SURVEY</a:t>
            </a:r>
          </a:p>
          <a:p>
            <a:pPr algn="ctr"/>
            <a:r>
              <a:rPr lang="en-US" sz="1000" b="1" dirty="0">
                <a:solidFill>
                  <a:schemeClr val="lt1"/>
                </a:solidFill>
              </a:rPr>
              <a:t>Tilt</a:t>
            </a:r>
            <a:r>
              <a:rPr lang="en-US" sz="1000" b="1" baseline="0" dirty="0">
                <a:solidFill>
                  <a:schemeClr val="lt1"/>
                </a:solidFill>
              </a:rPr>
              <a:t> and vertical  : Quads</a:t>
            </a:r>
            <a:endParaRPr lang="en-US" sz="1000" b="1" dirty="0">
              <a:solidFill>
                <a:schemeClr val="lt1"/>
              </a:solidFill>
            </a:endParaRPr>
          </a:p>
        </p:txBody>
      </p:sp>
      <p:sp>
        <p:nvSpPr>
          <p:cNvPr id="15" name="Rectangle 14"/>
          <p:cNvSpPr/>
          <p:nvPr/>
        </p:nvSpPr>
        <p:spPr>
          <a:xfrm>
            <a:off x="3259212" y="1772816"/>
            <a:ext cx="304676" cy="291976"/>
          </a:xfrm>
          <a:prstGeom prst="rect">
            <a:avLst/>
          </a:prstGeom>
          <a:solidFill>
            <a:srgbClr val="339966"/>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800" b="1" dirty="0" smtClean="0"/>
              <a:t>BE/ABP</a:t>
            </a:r>
            <a:endParaRPr lang="en-US" sz="800" b="1" dirty="0"/>
          </a:p>
        </p:txBody>
      </p:sp>
      <p:sp>
        <p:nvSpPr>
          <p:cNvPr id="16" name="Rectangle 15"/>
          <p:cNvSpPr/>
          <p:nvPr/>
        </p:nvSpPr>
        <p:spPr>
          <a:xfrm>
            <a:off x="3907284" y="2056904"/>
            <a:ext cx="304676" cy="796032"/>
          </a:xfrm>
          <a:prstGeom prst="rect">
            <a:avLst/>
          </a:prstGeom>
          <a:solidFill>
            <a:srgbClr val="339966"/>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b="1" dirty="0" smtClean="0"/>
              <a:t>BE/ABP</a:t>
            </a:r>
            <a:endParaRPr lang="en-US" sz="1000" b="1" dirty="0"/>
          </a:p>
        </p:txBody>
      </p:sp>
      <p:sp>
        <p:nvSpPr>
          <p:cNvPr id="17" name="Rectangle 16"/>
          <p:cNvSpPr/>
          <p:nvPr/>
        </p:nvSpPr>
        <p:spPr>
          <a:xfrm>
            <a:off x="3563888" y="2852936"/>
            <a:ext cx="288032" cy="1080120"/>
          </a:xfrm>
          <a:prstGeom prst="rect">
            <a:avLst/>
          </a:prstGeom>
          <a:solidFill>
            <a:srgbClr val="339966"/>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b="1" dirty="0" smtClean="0"/>
              <a:t>BE/ABP</a:t>
            </a:r>
            <a:endParaRPr lang="en-US" sz="1000" b="1" dirty="0"/>
          </a:p>
        </p:txBody>
      </p:sp>
      <p:sp>
        <p:nvSpPr>
          <p:cNvPr id="22" name="Rectangle 21"/>
          <p:cNvSpPr/>
          <p:nvPr/>
        </p:nvSpPr>
        <p:spPr>
          <a:xfrm>
            <a:off x="2267744" y="1268760"/>
            <a:ext cx="288032" cy="266429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600" b="1" dirty="0">
                <a:solidFill>
                  <a:sysClr val="windowText" lastClr="000000"/>
                </a:solidFill>
              </a:rPr>
              <a:t>EN/EL</a:t>
            </a:r>
            <a:r>
              <a:rPr lang="en-US" sz="1600" b="1" baseline="0" dirty="0">
                <a:solidFill>
                  <a:sysClr val="windowText" lastClr="000000"/>
                </a:solidFill>
              </a:rPr>
              <a:t> </a:t>
            </a:r>
            <a:r>
              <a:rPr lang="en-US" sz="1600" b="1" baseline="0" dirty="0" smtClean="0">
                <a:solidFill>
                  <a:sysClr val="windowText" lastClr="000000"/>
                </a:solidFill>
              </a:rPr>
              <a:t>De-cabling </a:t>
            </a:r>
            <a:r>
              <a:rPr lang="en-US" sz="1600" b="1" baseline="0" dirty="0">
                <a:solidFill>
                  <a:sysClr val="windowText" lastClr="000000"/>
                </a:solidFill>
              </a:rPr>
              <a:t>campaign</a:t>
            </a:r>
            <a:endParaRPr lang="en-US" sz="1600" b="1" dirty="0">
              <a:solidFill>
                <a:sysClr val="windowText" lastClr="000000"/>
              </a:solidFill>
            </a:endParaRPr>
          </a:p>
        </p:txBody>
      </p:sp>
      <p:sp>
        <p:nvSpPr>
          <p:cNvPr id="23" name="Rectangle 22"/>
          <p:cNvSpPr/>
          <p:nvPr/>
        </p:nvSpPr>
        <p:spPr>
          <a:xfrm>
            <a:off x="2267744" y="3933056"/>
            <a:ext cx="288032" cy="136815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dirty="0">
                <a:solidFill>
                  <a:sysClr val="windowText" lastClr="000000"/>
                </a:solidFill>
              </a:rPr>
              <a:t>EN/EL</a:t>
            </a:r>
            <a:r>
              <a:rPr lang="en-US" sz="1000" baseline="0" dirty="0">
                <a:solidFill>
                  <a:sysClr val="windowText" lastClr="000000"/>
                </a:solidFill>
              </a:rPr>
              <a:t> new optical </a:t>
            </a:r>
            <a:r>
              <a:rPr lang="en-US" sz="1000" baseline="0" dirty="0" err="1">
                <a:solidFill>
                  <a:sysClr val="windowText" lastClr="000000"/>
                </a:solidFill>
              </a:rPr>
              <a:t>fibre</a:t>
            </a:r>
            <a:r>
              <a:rPr lang="en-US" sz="1000" baseline="0" dirty="0">
                <a:solidFill>
                  <a:sysClr val="windowText" lastClr="000000"/>
                </a:solidFill>
              </a:rPr>
              <a:t> infrastructure</a:t>
            </a:r>
          </a:p>
        </p:txBody>
      </p:sp>
      <p:sp>
        <p:nvSpPr>
          <p:cNvPr id="24" name="Rectangle 23"/>
          <p:cNvSpPr/>
          <p:nvPr/>
        </p:nvSpPr>
        <p:spPr>
          <a:xfrm>
            <a:off x="971600" y="1844824"/>
            <a:ext cx="288032" cy="100811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1000" b="1" dirty="0" smtClean="0">
                <a:solidFill>
                  <a:sysClr val="windowText" lastClr="000000"/>
                </a:solidFill>
              </a:rPr>
              <a:t>Irradiated cables</a:t>
            </a:r>
            <a:endParaRPr lang="en-US" sz="1000" b="1" baseline="0" dirty="0">
              <a:solidFill>
                <a:sysClr val="windowText" lastClr="000000"/>
              </a:solidFill>
            </a:endParaRPr>
          </a:p>
        </p:txBody>
      </p:sp>
      <p:sp>
        <p:nvSpPr>
          <p:cNvPr id="25" name="Rectangle 24"/>
          <p:cNvSpPr/>
          <p:nvPr/>
        </p:nvSpPr>
        <p:spPr>
          <a:xfrm>
            <a:off x="1331640" y="2924944"/>
            <a:ext cx="288032" cy="100811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1000" b="1" dirty="0" smtClean="0">
                <a:solidFill>
                  <a:sysClr val="windowText" lastClr="000000"/>
                </a:solidFill>
              </a:rPr>
              <a:t>Irradiated cables</a:t>
            </a:r>
            <a:endParaRPr lang="en-US" sz="1000" b="1" baseline="0" dirty="0">
              <a:solidFill>
                <a:sysClr val="windowText" lastClr="000000"/>
              </a:solidFill>
            </a:endParaRPr>
          </a:p>
        </p:txBody>
      </p:sp>
      <p:sp>
        <p:nvSpPr>
          <p:cNvPr id="31" name="Rectangle 30"/>
          <p:cNvSpPr/>
          <p:nvPr/>
        </p:nvSpPr>
        <p:spPr>
          <a:xfrm>
            <a:off x="6300192" y="1556792"/>
            <a:ext cx="1296144" cy="79208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chemeClr val="tx1"/>
                </a:solidFill>
              </a:rPr>
              <a:t>TE/MPE Installation of interlocks</a:t>
            </a:r>
            <a:endParaRPr lang="en-US" sz="1600" dirty="0">
              <a:solidFill>
                <a:schemeClr val="tx1"/>
              </a:solidFill>
            </a:endParaRPr>
          </a:p>
        </p:txBody>
      </p:sp>
      <p:sp>
        <p:nvSpPr>
          <p:cNvPr id="32" name="Parallelogram 31"/>
          <p:cNvSpPr/>
          <p:nvPr/>
        </p:nvSpPr>
        <p:spPr>
          <a:xfrm flipH="1">
            <a:off x="4283968" y="1556792"/>
            <a:ext cx="3024336" cy="3456384"/>
          </a:xfrm>
          <a:prstGeom prst="parallelogram">
            <a:avLst>
              <a:gd name="adj" fmla="val 89063"/>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4" name="Parallelogram 33"/>
          <p:cNvSpPr/>
          <p:nvPr/>
        </p:nvSpPr>
        <p:spPr>
          <a:xfrm flipH="1">
            <a:off x="4572000" y="1556792"/>
            <a:ext cx="3024336" cy="3456384"/>
          </a:xfrm>
          <a:prstGeom prst="parallelogram">
            <a:avLst>
              <a:gd name="adj" fmla="val 89063"/>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5" name="TextBox 34"/>
          <p:cNvSpPr txBox="1"/>
          <p:nvPr/>
        </p:nvSpPr>
        <p:spPr>
          <a:xfrm rot="3138346">
            <a:off x="4023221" y="3124900"/>
            <a:ext cx="3568569" cy="307777"/>
          </a:xfrm>
          <a:prstGeom prst="rect">
            <a:avLst/>
          </a:prstGeom>
          <a:noFill/>
        </p:spPr>
        <p:txBody>
          <a:bodyPr wrap="square" rtlCol="0">
            <a:spAutoFit/>
          </a:bodyPr>
          <a:lstStyle/>
          <a:p>
            <a:r>
              <a:rPr lang="en-GB" sz="1400" dirty="0" smtClean="0"/>
              <a:t>GS/ASE installation of new access system</a:t>
            </a:r>
            <a:endParaRPr lang="en-US" sz="1400" dirty="0"/>
          </a:p>
        </p:txBody>
      </p:sp>
      <p:sp>
        <p:nvSpPr>
          <p:cNvPr id="36" name="TextBox 35"/>
          <p:cNvSpPr txBox="1"/>
          <p:nvPr/>
        </p:nvSpPr>
        <p:spPr>
          <a:xfrm rot="3132483">
            <a:off x="4642097" y="3555293"/>
            <a:ext cx="3568569" cy="307777"/>
          </a:xfrm>
          <a:prstGeom prst="rect">
            <a:avLst/>
          </a:prstGeom>
          <a:noFill/>
        </p:spPr>
        <p:txBody>
          <a:bodyPr wrap="square" rtlCol="0">
            <a:spAutoFit/>
          </a:bodyPr>
          <a:lstStyle/>
          <a:p>
            <a:r>
              <a:rPr lang="en-GB" sz="1400" dirty="0" smtClean="0"/>
              <a:t>RF upgrade of systems</a:t>
            </a:r>
            <a:endParaRPr lang="en-US" sz="1400" dirty="0"/>
          </a:p>
        </p:txBody>
      </p:sp>
      <p:sp>
        <p:nvSpPr>
          <p:cNvPr id="37" name="Rectangle 36"/>
          <p:cNvSpPr/>
          <p:nvPr/>
        </p:nvSpPr>
        <p:spPr>
          <a:xfrm>
            <a:off x="4283968" y="5013176"/>
            <a:ext cx="3312368" cy="28803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chemeClr val="tx1"/>
                </a:solidFill>
              </a:rPr>
              <a:t>GS/ASE Access system commissioning</a:t>
            </a:r>
            <a:endParaRPr lang="en-US" sz="1600" dirty="0">
              <a:solidFill>
                <a:schemeClr val="tx1"/>
              </a:solidFill>
            </a:endParaRPr>
          </a:p>
        </p:txBody>
      </p:sp>
      <p:sp>
        <p:nvSpPr>
          <p:cNvPr id="38" name="Rectangle 37"/>
          <p:cNvSpPr/>
          <p:nvPr/>
        </p:nvSpPr>
        <p:spPr>
          <a:xfrm>
            <a:off x="7668345" y="1196752"/>
            <a:ext cx="360040" cy="3456384"/>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400" dirty="0">
                <a:solidFill>
                  <a:schemeClr val="tx1"/>
                </a:solidFill>
              </a:rPr>
              <a:t>Normal</a:t>
            </a:r>
            <a:r>
              <a:rPr lang="en-US" sz="1400" baseline="0" dirty="0">
                <a:solidFill>
                  <a:schemeClr val="tx1"/>
                </a:solidFill>
              </a:rPr>
              <a:t> LINAC 2 shutdown maintenance works</a:t>
            </a:r>
            <a:endParaRPr lang="en-US" sz="1400" dirty="0">
              <a:solidFill>
                <a:schemeClr val="tx1"/>
              </a:solidFill>
            </a:endParaRPr>
          </a:p>
        </p:txBody>
      </p:sp>
      <p:sp>
        <p:nvSpPr>
          <p:cNvPr id="39" name="Rectangle 38"/>
          <p:cNvSpPr/>
          <p:nvPr/>
        </p:nvSpPr>
        <p:spPr>
          <a:xfrm>
            <a:off x="8028384" y="1628800"/>
            <a:ext cx="288032" cy="936104"/>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700" dirty="0">
                <a:solidFill>
                  <a:schemeClr val="tx1"/>
                </a:solidFill>
              </a:rPr>
              <a:t>Set up of Argon and Xenon Beam </a:t>
            </a:r>
            <a:r>
              <a:rPr lang="en-US" sz="700" dirty="0" smtClean="0">
                <a:solidFill>
                  <a:schemeClr val="tx1"/>
                </a:solidFill>
              </a:rPr>
              <a:t>(phase </a:t>
            </a:r>
            <a:r>
              <a:rPr lang="en-US" sz="700" dirty="0">
                <a:solidFill>
                  <a:schemeClr val="tx1"/>
                </a:solidFill>
              </a:rPr>
              <a:t>1)</a:t>
            </a:r>
          </a:p>
        </p:txBody>
      </p:sp>
      <p:sp>
        <p:nvSpPr>
          <p:cNvPr id="40" name="Rectangle 39"/>
          <p:cNvSpPr/>
          <p:nvPr/>
        </p:nvSpPr>
        <p:spPr>
          <a:xfrm>
            <a:off x="8028384" y="3284984"/>
            <a:ext cx="288032" cy="936104"/>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700" dirty="0">
                <a:solidFill>
                  <a:schemeClr val="tx1"/>
                </a:solidFill>
              </a:rPr>
              <a:t>Set up of Argon and Xenon Beam </a:t>
            </a:r>
            <a:r>
              <a:rPr lang="en-US" sz="700" dirty="0" smtClean="0">
                <a:solidFill>
                  <a:schemeClr val="tx1"/>
                </a:solidFill>
              </a:rPr>
              <a:t>(phase </a:t>
            </a:r>
            <a:r>
              <a:rPr lang="en-US" sz="700" dirty="0">
                <a:solidFill>
                  <a:schemeClr val="tx1"/>
                </a:solidFill>
              </a:rPr>
              <a:t>2</a:t>
            </a:r>
            <a:r>
              <a:rPr lang="en-US" sz="700" dirty="0" smtClean="0">
                <a:solidFill>
                  <a:schemeClr val="tx1"/>
                </a:solidFill>
              </a:rPr>
              <a:t>)</a:t>
            </a:r>
            <a:endParaRPr lang="en-US" sz="700" dirty="0">
              <a:solidFill>
                <a:schemeClr val="tx1"/>
              </a:solidFill>
            </a:endParaRPr>
          </a:p>
        </p:txBody>
      </p:sp>
      <p:sp>
        <p:nvSpPr>
          <p:cNvPr id="41" name="Rectangle 40"/>
          <p:cNvSpPr/>
          <p:nvPr/>
        </p:nvSpPr>
        <p:spPr>
          <a:xfrm>
            <a:off x="8316416" y="1196753"/>
            <a:ext cx="360040" cy="4104456"/>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600" b="1" dirty="0">
                <a:solidFill>
                  <a:schemeClr val="tx1"/>
                </a:solidFill>
              </a:rPr>
              <a:t>LINAC 4 </a:t>
            </a:r>
            <a:r>
              <a:rPr lang="en-US" sz="1600" b="1" dirty="0" smtClean="0">
                <a:solidFill>
                  <a:schemeClr val="tx1"/>
                </a:solidFill>
              </a:rPr>
              <a:t>Commissioning</a:t>
            </a:r>
            <a:endParaRPr lang="en-US" sz="1600" b="1" dirty="0">
              <a:solidFill>
                <a:schemeClr val="tx1"/>
              </a:solidFill>
            </a:endParaRPr>
          </a:p>
        </p:txBody>
      </p:sp>
      <p:cxnSp>
        <p:nvCxnSpPr>
          <p:cNvPr id="26" name="Straight Connector 25"/>
          <p:cNvCxnSpPr/>
          <p:nvPr/>
        </p:nvCxnSpPr>
        <p:spPr>
          <a:xfrm>
            <a:off x="971600" y="1196752"/>
            <a:ext cx="7704856"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971600" y="4653136"/>
            <a:ext cx="7704856" cy="144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Christmas Break</a:t>
            </a:r>
            <a:endParaRPr lang="en-US" sz="1400" dirty="0"/>
          </a:p>
        </p:txBody>
      </p:sp>
      <p:sp>
        <p:nvSpPr>
          <p:cNvPr id="8" name="Rectangle 7"/>
          <p:cNvSpPr/>
          <p:nvPr/>
        </p:nvSpPr>
        <p:spPr>
          <a:xfrm>
            <a:off x="971600" y="1412776"/>
            <a:ext cx="7704856" cy="144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Christmas Break</a:t>
            </a:r>
            <a:endParaRPr lang="en-US" sz="1400" dirty="0"/>
          </a:p>
        </p:txBody>
      </p:sp>
      <p:sp>
        <p:nvSpPr>
          <p:cNvPr id="19" name="Rectangle 18"/>
          <p:cNvSpPr/>
          <p:nvPr/>
        </p:nvSpPr>
        <p:spPr>
          <a:xfrm>
            <a:off x="4283968" y="3933056"/>
            <a:ext cx="1944216" cy="720080"/>
          </a:xfrm>
          <a:prstGeom prst="rect">
            <a:avLst/>
          </a:prstGeom>
          <a:solidFill>
            <a:srgbClr val="33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200" b="1" dirty="0"/>
              <a:t>BE/ABP (Survey)</a:t>
            </a:r>
          </a:p>
          <a:p>
            <a:pPr algn="ctr"/>
            <a:r>
              <a:rPr lang="en-US" sz="1200" b="1" dirty="0" smtClean="0"/>
              <a:t>Measurement</a:t>
            </a:r>
            <a:r>
              <a:rPr lang="en-US" sz="1200" b="1" baseline="0" dirty="0" smtClean="0"/>
              <a:t> </a:t>
            </a:r>
            <a:r>
              <a:rPr lang="en-US" sz="1200" b="1" baseline="0" dirty="0"/>
              <a:t>in vertical and radial and realignment</a:t>
            </a:r>
            <a:endParaRPr lang="en-US" sz="1200" b="1" dirty="0"/>
          </a:p>
        </p:txBody>
      </p:sp>
      <p:sp>
        <p:nvSpPr>
          <p:cNvPr id="20" name="Parallelogram 19"/>
          <p:cNvSpPr/>
          <p:nvPr/>
        </p:nvSpPr>
        <p:spPr>
          <a:xfrm flipH="1">
            <a:off x="971600" y="1556792"/>
            <a:ext cx="3240360" cy="2952328"/>
          </a:xfrm>
          <a:prstGeom prst="parallelogram">
            <a:avLst>
              <a:gd name="adj" fmla="val 98309"/>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 </a:t>
            </a:r>
            <a:endParaRPr lang="en-US" dirty="0">
              <a:solidFill>
                <a:schemeClr val="tx1"/>
              </a:solidFill>
            </a:endParaRPr>
          </a:p>
        </p:txBody>
      </p:sp>
      <p:sp>
        <p:nvSpPr>
          <p:cNvPr id="42" name="Flowchart: Process 41"/>
          <p:cNvSpPr/>
          <p:nvPr/>
        </p:nvSpPr>
        <p:spPr>
          <a:xfrm>
            <a:off x="971600" y="5301208"/>
            <a:ext cx="3240360" cy="864096"/>
          </a:xfrm>
          <a:prstGeom prst="flowChart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Cold checkout and start-up</a:t>
            </a:r>
            <a:endParaRPr lang="en-US" dirty="0">
              <a:solidFill>
                <a:schemeClr val="tx1"/>
              </a:solidFill>
            </a:endParaRPr>
          </a:p>
        </p:txBody>
      </p:sp>
      <p:sp>
        <p:nvSpPr>
          <p:cNvPr id="43" name="Flowchart: Process 42"/>
          <p:cNvSpPr/>
          <p:nvPr/>
        </p:nvSpPr>
        <p:spPr>
          <a:xfrm>
            <a:off x="4283968" y="5301208"/>
            <a:ext cx="1944216" cy="576064"/>
          </a:xfrm>
          <a:prstGeom prst="flowChart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chemeClr val="tx1"/>
                </a:solidFill>
              </a:rPr>
              <a:t>Cold checkout and start-up</a:t>
            </a:r>
            <a:endParaRPr lang="en-US" sz="1600" dirty="0">
              <a:solidFill>
                <a:schemeClr val="tx1"/>
              </a:solidFill>
            </a:endParaRPr>
          </a:p>
        </p:txBody>
      </p:sp>
      <p:sp>
        <p:nvSpPr>
          <p:cNvPr id="44" name="Flowchart: Process 43"/>
          <p:cNvSpPr/>
          <p:nvPr/>
        </p:nvSpPr>
        <p:spPr>
          <a:xfrm>
            <a:off x="6300192" y="5301208"/>
            <a:ext cx="1296144" cy="360040"/>
          </a:xfrm>
          <a:prstGeom prst="flowChart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1"/>
                </a:solidFill>
              </a:rPr>
              <a:t>Cold checkout and start-up</a:t>
            </a:r>
            <a:endParaRPr lang="en-US" sz="1200" b="1" dirty="0">
              <a:solidFill>
                <a:schemeClr val="tx1"/>
              </a:solidFill>
            </a:endParaRPr>
          </a:p>
        </p:txBody>
      </p:sp>
      <p:cxnSp>
        <p:nvCxnSpPr>
          <p:cNvPr id="45" name="Straight Connector 44"/>
          <p:cNvCxnSpPr/>
          <p:nvPr/>
        </p:nvCxnSpPr>
        <p:spPr>
          <a:xfrm>
            <a:off x="4283968" y="5877272"/>
            <a:ext cx="194421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6300192" y="5661248"/>
            <a:ext cx="129614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971600" y="6165304"/>
            <a:ext cx="32403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971600" y="6237312"/>
            <a:ext cx="7704856"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rot="2712507">
            <a:off x="851759" y="2921600"/>
            <a:ext cx="3568569" cy="307777"/>
          </a:xfrm>
          <a:prstGeom prst="rect">
            <a:avLst/>
          </a:prstGeom>
          <a:noFill/>
        </p:spPr>
        <p:txBody>
          <a:bodyPr wrap="square" rtlCol="0">
            <a:spAutoFit/>
          </a:bodyPr>
          <a:lstStyle/>
          <a:p>
            <a:r>
              <a:rPr lang="en-GB" sz="1400" dirty="0" smtClean="0"/>
              <a:t>TE/EPC Consolidation of 18kV transformers</a:t>
            </a:r>
            <a:endParaRPr lang="en-US" sz="1400" dirty="0"/>
          </a:p>
        </p:txBody>
      </p:sp>
      <p:sp>
        <p:nvSpPr>
          <p:cNvPr id="49" name="Diagonal Stripe 48"/>
          <p:cNvSpPr/>
          <p:nvPr/>
        </p:nvSpPr>
        <p:spPr>
          <a:xfrm flipH="1">
            <a:off x="4860031" y="1556792"/>
            <a:ext cx="2736304" cy="3456384"/>
          </a:xfrm>
          <a:prstGeom prst="diagStripe">
            <a:avLst>
              <a:gd name="adj" fmla="val 92831"/>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50" name="TextBox 49"/>
          <p:cNvSpPr txBox="1"/>
          <p:nvPr/>
        </p:nvSpPr>
        <p:spPr>
          <a:xfrm rot="3151607">
            <a:off x="4384910" y="2932686"/>
            <a:ext cx="3610347" cy="307777"/>
          </a:xfrm>
          <a:prstGeom prst="rect">
            <a:avLst/>
          </a:prstGeom>
          <a:noFill/>
        </p:spPr>
        <p:txBody>
          <a:bodyPr wrap="none" rtlCol="0">
            <a:spAutoFit/>
          </a:bodyPr>
          <a:lstStyle/>
          <a:p>
            <a:r>
              <a:rPr lang="en-GB" sz="1400" dirty="0" smtClean="0"/>
              <a:t>Cooling &amp; Ventilation maintenance &amp; renovation</a:t>
            </a:r>
            <a:endParaRPr lang="en-GB" sz="1400" i="1" dirty="0"/>
          </a:p>
        </p:txBody>
      </p:sp>
      <p:sp>
        <p:nvSpPr>
          <p:cNvPr id="18" name="Rectangle 17"/>
          <p:cNvSpPr/>
          <p:nvPr/>
        </p:nvSpPr>
        <p:spPr>
          <a:xfrm>
            <a:off x="4283968" y="3581896"/>
            <a:ext cx="3312368" cy="351160"/>
          </a:xfrm>
          <a:prstGeom prst="rect">
            <a:avLst/>
          </a:prstGeom>
          <a:solidFill>
            <a:srgbClr val="33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b="1" dirty="0"/>
              <a:t>BE/ABP (Survey)</a:t>
            </a:r>
          </a:p>
          <a:p>
            <a:pPr algn="ctr"/>
            <a:r>
              <a:rPr lang="en-US" b="1" dirty="0"/>
              <a:t>Alignment</a:t>
            </a:r>
            <a:r>
              <a:rPr lang="en-US" b="1" baseline="0" dirty="0"/>
              <a:t> maintenance</a:t>
            </a:r>
            <a:endParaRPr lang="en-US" b="1" dirty="0"/>
          </a:p>
        </p:txBody>
      </p:sp>
      <p:sp>
        <p:nvSpPr>
          <p:cNvPr id="28" name="Rectangle 27"/>
          <p:cNvSpPr/>
          <p:nvPr/>
        </p:nvSpPr>
        <p:spPr>
          <a:xfrm>
            <a:off x="4283968" y="1556792"/>
            <a:ext cx="1944216" cy="50405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400" b="1" dirty="0">
                <a:solidFill>
                  <a:schemeClr val="tx1"/>
                </a:solidFill>
              </a:rPr>
              <a:t>Renovation of the PS Vacuum control system</a:t>
            </a:r>
          </a:p>
        </p:txBody>
      </p:sp>
      <p:cxnSp>
        <p:nvCxnSpPr>
          <p:cNvPr id="51" name="Elbow Connector 50"/>
          <p:cNvCxnSpPr/>
          <p:nvPr/>
        </p:nvCxnSpPr>
        <p:spPr>
          <a:xfrm flipV="1">
            <a:off x="971600" y="5013176"/>
            <a:ext cx="6624736" cy="288032"/>
          </a:xfrm>
          <a:prstGeom prst="bentConnector3">
            <a:avLst>
              <a:gd name="adj1" fmla="val 50000"/>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down)">
                                      <p:cBhvr>
                                        <p:cTn id="15" dur="500"/>
                                        <p:tgtEl>
                                          <p:spTgt spid="3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down)">
                                      <p:cBhvr>
                                        <p:cTn id="18" dur="500"/>
                                        <p:tgtEl>
                                          <p:spTgt spid="32"/>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down)">
                                      <p:cBhvr>
                                        <p:cTn id="21" dur="5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down)">
                                      <p:cBhvr>
                                        <p:cTn id="26" dur="500"/>
                                        <p:tgtEl>
                                          <p:spTgt spid="36"/>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down)">
                                      <p:cBhvr>
                                        <p:cTn id="29" dur="500"/>
                                        <p:tgtEl>
                                          <p:spTgt spid="34"/>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down)">
                                      <p:cBhvr>
                                        <p:cTn id="37" dur="500"/>
                                        <p:tgtEl>
                                          <p:spTgt spid="49"/>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down)">
                                      <p:cBhvr>
                                        <p:cTn id="40" dur="500"/>
                                        <p:tgtEl>
                                          <p:spTgt spid="5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00"/>
                                        <p:tgtEl>
                                          <p:spTgt spid="14"/>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down)">
                                      <p:cBhvr>
                                        <p:cTn id="48" dur="500"/>
                                        <p:tgtEl>
                                          <p:spTgt spid="15"/>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down)">
                                      <p:cBhvr>
                                        <p:cTn id="51" dur="500"/>
                                        <p:tgtEl>
                                          <p:spTgt spid="16"/>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500"/>
                                        <p:tgtEl>
                                          <p:spTgt spid="17"/>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down)">
                                      <p:cBhvr>
                                        <p:cTn id="57" dur="500"/>
                                        <p:tgtEl>
                                          <p:spTgt spid="18"/>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down)">
                                      <p:cBhvr>
                                        <p:cTn id="60" dur="500"/>
                                        <p:tgtEl>
                                          <p:spTgt spid="19"/>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ipe(down)">
                                      <p:cBhvr>
                                        <p:cTn id="65" dur="500"/>
                                        <p:tgtEl>
                                          <p:spTgt spid="24"/>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wipe(down)">
                                      <p:cBhvr>
                                        <p:cTn id="68" dur="500"/>
                                        <p:tgtEl>
                                          <p:spTgt spid="2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500"/>
                                        <p:tgtEl>
                                          <p:spTgt spid="22"/>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down)">
                                      <p:cBhvr>
                                        <p:cTn id="74" dur="500"/>
                                        <p:tgtEl>
                                          <p:spTgt spid="23"/>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down)">
                                      <p:cBhvr>
                                        <p:cTn id="79" dur="500"/>
                                        <p:tgtEl>
                                          <p:spTgt spid="28"/>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wipe(down)">
                                      <p:cBhvr>
                                        <p:cTn id="84" dur="500"/>
                                        <p:tgtEl>
                                          <p:spTgt spid="31"/>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grpId="0" nodeType="click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wipe(down)">
                                      <p:cBhvr>
                                        <p:cTn id="89" dur="500"/>
                                        <p:tgtEl>
                                          <p:spTgt spid="21"/>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wipe(down)">
                                      <p:cBhvr>
                                        <p:cTn id="92" dur="500"/>
                                        <p:tgtEl>
                                          <p:spTgt spid="20"/>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wipe(down)">
                                      <p:cBhvr>
                                        <p:cTn id="97" dur="500"/>
                                        <p:tgtEl>
                                          <p:spTgt spid="38"/>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wipe(down)">
                                      <p:cBhvr>
                                        <p:cTn id="100" dur="500"/>
                                        <p:tgtEl>
                                          <p:spTgt spid="39"/>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wipe(down)">
                                      <p:cBhvr>
                                        <p:cTn id="103" dur="500"/>
                                        <p:tgtEl>
                                          <p:spTgt spid="40"/>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wipe(down)">
                                      <p:cBhvr>
                                        <p:cTn id="106" dur="500"/>
                                        <p:tgtEl>
                                          <p:spTgt spid="41"/>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4" fill="hold" grpId="0" nodeType="clickEffect">
                                  <p:stCondLst>
                                    <p:cond delay="0"/>
                                  </p:stCondLst>
                                  <p:childTnLst>
                                    <p:set>
                                      <p:cBhvr>
                                        <p:cTn id="110" dur="1" fill="hold">
                                          <p:stCondLst>
                                            <p:cond delay="0"/>
                                          </p:stCondLst>
                                        </p:cTn>
                                        <p:tgtEl>
                                          <p:spTgt spid="42"/>
                                        </p:tgtEl>
                                        <p:attrNameLst>
                                          <p:attrName>style.visibility</p:attrName>
                                        </p:attrNameLst>
                                      </p:cBhvr>
                                      <p:to>
                                        <p:strVal val="visible"/>
                                      </p:to>
                                    </p:set>
                                    <p:animEffect transition="in" filter="wipe(down)">
                                      <p:cBhvr>
                                        <p:cTn id="111" dur="500"/>
                                        <p:tgtEl>
                                          <p:spTgt spid="42"/>
                                        </p:tgtEl>
                                      </p:cBhvr>
                                    </p:animEffect>
                                  </p:childTnLst>
                                </p:cTn>
                              </p:par>
                              <p:par>
                                <p:cTn id="112" presetID="22" presetClass="entr" presetSubtype="4" fill="hold" grpId="0" nodeType="withEffect">
                                  <p:stCondLst>
                                    <p:cond delay="0"/>
                                  </p:stCondLst>
                                  <p:childTnLst>
                                    <p:set>
                                      <p:cBhvr>
                                        <p:cTn id="113" dur="1" fill="hold">
                                          <p:stCondLst>
                                            <p:cond delay="0"/>
                                          </p:stCondLst>
                                        </p:cTn>
                                        <p:tgtEl>
                                          <p:spTgt spid="43"/>
                                        </p:tgtEl>
                                        <p:attrNameLst>
                                          <p:attrName>style.visibility</p:attrName>
                                        </p:attrNameLst>
                                      </p:cBhvr>
                                      <p:to>
                                        <p:strVal val="visible"/>
                                      </p:to>
                                    </p:set>
                                    <p:animEffect transition="in" filter="wipe(down)">
                                      <p:cBhvr>
                                        <p:cTn id="114" dur="500"/>
                                        <p:tgtEl>
                                          <p:spTgt spid="43"/>
                                        </p:tgtEl>
                                      </p:cBhvr>
                                    </p:animEffect>
                                  </p:childTnLst>
                                </p:cTn>
                              </p:par>
                              <p:par>
                                <p:cTn id="115" presetID="22" presetClass="entr" presetSubtype="4" fill="hold" grpId="0" nodeType="withEffect">
                                  <p:stCondLst>
                                    <p:cond delay="0"/>
                                  </p:stCondLst>
                                  <p:childTnLst>
                                    <p:set>
                                      <p:cBhvr>
                                        <p:cTn id="116" dur="1" fill="hold">
                                          <p:stCondLst>
                                            <p:cond delay="0"/>
                                          </p:stCondLst>
                                        </p:cTn>
                                        <p:tgtEl>
                                          <p:spTgt spid="44"/>
                                        </p:tgtEl>
                                        <p:attrNameLst>
                                          <p:attrName>style.visibility</p:attrName>
                                        </p:attrNameLst>
                                      </p:cBhvr>
                                      <p:to>
                                        <p:strVal val="visible"/>
                                      </p:to>
                                    </p:set>
                                    <p:animEffect transition="in" filter="wipe(down)">
                                      <p:cBhvr>
                                        <p:cTn id="117" dur="500"/>
                                        <p:tgtEl>
                                          <p:spTgt spid="44"/>
                                        </p:tgtEl>
                                      </p:cBhvr>
                                    </p:animEffect>
                                  </p:childTnLst>
                                </p:cTn>
                              </p:par>
                              <p:par>
                                <p:cTn id="118" presetID="22" presetClass="entr" presetSubtype="4" fill="hold" nodeType="withEffect">
                                  <p:stCondLst>
                                    <p:cond delay="0"/>
                                  </p:stCondLst>
                                  <p:childTnLst>
                                    <p:set>
                                      <p:cBhvr>
                                        <p:cTn id="119" dur="1" fill="hold">
                                          <p:stCondLst>
                                            <p:cond delay="0"/>
                                          </p:stCondLst>
                                        </p:cTn>
                                        <p:tgtEl>
                                          <p:spTgt spid="48"/>
                                        </p:tgtEl>
                                        <p:attrNameLst>
                                          <p:attrName>style.visibility</p:attrName>
                                        </p:attrNameLst>
                                      </p:cBhvr>
                                      <p:to>
                                        <p:strVal val="visible"/>
                                      </p:to>
                                    </p:set>
                                    <p:animEffect transition="in" filter="wipe(down)">
                                      <p:cBhvr>
                                        <p:cTn id="120" dur="500"/>
                                        <p:tgtEl>
                                          <p:spTgt spid="48"/>
                                        </p:tgtEl>
                                      </p:cBhvr>
                                    </p:animEffect>
                                  </p:childTnLst>
                                </p:cTn>
                              </p:par>
                              <p:par>
                                <p:cTn id="121" presetID="22" presetClass="entr" presetSubtype="4" fill="hold" nodeType="withEffect">
                                  <p:stCondLst>
                                    <p:cond delay="0"/>
                                  </p:stCondLst>
                                  <p:childTnLst>
                                    <p:set>
                                      <p:cBhvr>
                                        <p:cTn id="122" dur="1" fill="hold">
                                          <p:stCondLst>
                                            <p:cond delay="0"/>
                                          </p:stCondLst>
                                        </p:cTn>
                                        <p:tgtEl>
                                          <p:spTgt spid="47"/>
                                        </p:tgtEl>
                                        <p:attrNameLst>
                                          <p:attrName>style.visibility</p:attrName>
                                        </p:attrNameLst>
                                      </p:cBhvr>
                                      <p:to>
                                        <p:strVal val="visible"/>
                                      </p:to>
                                    </p:set>
                                    <p:animEffect transition="in" filter="wipe(down)">
                                      <p:cBhvr>
                                        <p:cTn id="123" dur="500"/>
                                        <p:tgtEl>
                                          <p:spTgt spid="47"/>
                                        </p:tgtEl>
                                      </p:cBhvr>
                                    </p:animEffect>
                                  </p:childTnLst>
                                </p:cTn>
                              </p:par>
                              <p:par>
                                <p:cTn id="124" presetID="22" presetClass="entr" presetSubtype="4" fill="hold" nodeType="withEffect">
                                  <p:stCondLst>
                                    <p:cond delay="0"/>
                                  </p:stCondLst>
                                  <p:childTnLst>
                                    <p:set>
                                      <p:cBhvr>
                                        <p:cTn id="125" dur="1" fill="hold">
                                          <p:stCondLst>
                                            <p:cond delay="0"/>
                                          </p:stCondLst>
                                        </p:cTn>
                                        <p:tgtEl>
                                          <p:spTgt spid="45"/>
                                        </p:tgtEl>
                                        <p:attrNameLst>
                                          <p:attrName>style.visibility</p:attrName>
                                        </p:attrNameLst>
                                      </p:cBhvr>
                                      <p:to>
                                        <p:strVal val="visible"/>
                                      </p:to>
                                    </p:set>
                                    <p:animEffect transition="in" filter="wipe(down)">
                                      <p:cBhvr>
                                        <p:cTn id="126" dur="500"/>
                                        <p:tgtEl>
                                          <p:spTgt spid="45"/>
                                        </p:tgtEl>
                                      </p:cBhvr>
                                    </p:animEffect>
                                  </p:childTnLst>
                                </p:cTn>
                              </p:par>
                              <p:par>
                                <p:cTn id="127" presetID="22" presetClass="entr" presetSubtype="4" fill="hold" nodeType="withEffect">
                                  <p:stCondLst>
                                    <p:cond delay="0"/>
                                  </p:stCondLst>
                                  <p:childTnLst>
                                    <p:set>
                                      <p:cBhvr>
                                        <p:cTn id="128" dur="1" fill="hold">
                                          <p:stCondLst>
                                            <p:cond delay="0"/>
                                          </p:stCondLst>
                                        </p:cTn>
                                        <p:tgtEl>
                                          <p:spTgt spid="46"/>
                                        </p:tgtEl>
                                        <p:attrNameLst>
                                          <p:attrName>style.visibility</p:attrName>
                                        </p:attrNameLst>
                                      </p:cBhvr>
                                      <p:to>
                                        <p:strVal val="visible"/>
                                      </p:to>
                                    </p:set>
                                    <p:animEffect transition="in" filter="wipe(down)">
                                      <p:cBhvr>
                                        <p:cTn id="129" dur="500"/>
                                        <p:tgtEl>
                                          <p:spTgt spid="46"/>
                                        </p:tgtEl>
                                      </p:cBhvr>
                                    </p:animEffect>
                                  </p:childTnLst>
                                </p:cTn>
                              </p:par>
                              <p:par>
                                <p:cTn id="130" presetID="22" presetClass="entr" presetSubtype="4" fill="hold" nodeType="with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wipe(down)">
                                      <p:cBhvr>
                                        <p:cTn id="13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22" grpId="0" animBg="1"/>
      <p:bldP spid="23" grpId="0" animBg="1"/>
      <p:bldP spid="24" grpId="0" animBg="1"/>
      <p:bldP spid="25" grpId="0" animBg="1"/>
      <p:bldP spid="31" grpId="0" animBg="1"/>
      <p:bldP spid="32" grpId="0" animBg="1"/>
      <p:bldP spid="34" grpId="0" animBg="1"/>
      <p:bldP spid="35" grpId="0"/>
      <p:bldP spid="36" grpId="0"/>
      <p:bldP spid="37" grpId="0" animBg="1"/>
      <p:bldP spid="38" grpId="0" animBg="1"/>
      <p:bldP spid="39" grpId="0" animBg="1"/>
      <p:bldP spid="40" grpId="0" animBg="1"/>
      <p:bldP spid="41" grpId="0" animBg="1"/>
      <p:bldP spid="19" grpId="0" animBg="1"/>
      <p:bldP spid="20" grpId="0" animBg="1"/>
      <p:bldP spid="42" grpId="0" animBg="1"/>
      <p:bldP spid="43" grpId="0" animBg="1"/>
      <p:bldP spid="44" grpId="0" animBg="1"/>
      <p:bldP spid="21" grpId="0"/>
      <p:bldP spid="49" grpId="0" animBg="1"/>
      <p:bldP spid="50" grpId="0"/>
      <p:bldP spid="18"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Critical </a:t>
            </a:r>
            <a:r>
              <a:rPr lang="en-GB" dirty="0" smtClean="0"/>
              <a:t>path works</a:t>
            </a:r>
            <a:endParaRPr lang="en-US" dirty="0"/>
          </a:p>
        </p:txBody>
      </p:sp>
      <p:sp>
        <p:nvSpPr>
          <p:cNvPr id="4" name="Footer Placeholder 3"/>
          <p:cNvSpPr>
            <a:spLocks noGrp="1"/>
          </p:cNvSpPr>
          <p:nvPr>
            <p:ph type="ftr" sz="quarter" idx="11"/>
          </p:nvPr>
        </p:nvSpPr>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18</a:t>
            </a:fld>
            <a:endParaRPr lang="en-US"/>
          </a:p>
        </p:txBody>
      </p:sp>
      <p:sp>
        <p:nvSpPr>
          <p:cNvPr id="3" name="Content Placeholder 2"/>
          <p:cNvSpPr>
            <a:spLocks noGrp="1"/>
          </p:cNvSpPr>
          <p:nvPr>
            <p:ph sz="quarter" idx="1"/>
          </p:nvPr>
        </p:nvSpPr>
        <p:spPr>
          <a:xfrm>
            <a:off x="612648" y="1885528"/>
            <a:ext cx="8153400" cy="4495800"/>
          </a:xfrm>
        </p:spPr>
        <p:txBody>
          <a:bodyPr/>
          <a:lstStyle/>
          <a:p>
            <a:r>
              <a:rPr lang="en-GB" dirty="0" smtClean="0"/>
              <a:t>The installation of the new access system in the PS complex.</a:t>
            </a:r>
            <a:endParaRPr lang="en-US" dirty="0" smtClean="0"/>
          </a:p>
          <a:p>
            <a:r>
              <a:rPr lang="en-GB" dirty="0" smtClean="0"/>
              <a:t>RF upgrade work in the PS complex and the SPS.</a:t>
            </a:r>
          </a:p>
          <a:p>
            <a:r>
              <a:rPr lang="en-GB" dirty="0" smtClean="0"/>
              <a:t>Consolidation of the 18kV transformers in the SPS.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Constraints</a:t>
            </a:r>
            <a:endParaRPr lang="en-US" dirty="0"/>
          </a:p>
        </p:txBody>
      </p:sp>
      <p:sp>
        <p:nvSpPr>
          <p:cNvPr id="4" name="Footer Placeholder 3"/>
          <p:cNvSpPr>
            <a:spLocks noGrp="1"/>
          </p:cNvSpPr>
          <p:nvPr>
            <p:ph type="ftr" sz="quarter" idx="11"/>
          </p:nvPr>
        </p:nvSpPr>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19</a:t>
            </a:fld>
            <a:endParaRPr lang="en-US"/>
          </a:p>
        </p:txBody>
      </p:sp>
      <p:sp>
        <p:nvSpPr>
          <p:cNvPr id="3" name="Content Placeholder 2"/>
          <p:cNvSpPr>
            <a:spLocks noGrp="1"/>
          </p:cNvSpPr>
          <p:nvPr>
            <p:ph sz="quarter" idx="1"/>
          </p:nvPr>
        </p:nvSpPr>
        <p:spPr/>
        <p:txBody>
          <a:bodyPr>
            <a:normAutofit lnSpcReduction="10000"/>
          </a:bodyPr>
          <a:lstStyle/>
          <a:p>
            <a:r>
              <a:rPr lang="en-GB" dirty="0" smtClean="0"/>
              <a:t>Will the start of LS1 move?</a:t>
            </a:r>
          </a:p>
          <a:p>
            <a:pPr lvl="1"/>
            <a:r>
              <a:rPr lang="en-GB" dirty="0" smtClean="0"/>
              <a:t>“A strategy to optimise LHC running to deliver the maximum possible amount of data in 2012 before the LHC goes into a long shutdown to prepare for higher energy running. The data target for 2012 is 15 inverse </a:t>
            </a:r>
            <a:r>
              <a:rPr lang="en-GB" dirty="0" err="1" smtClean="0"/>
              <a:t>femtobarns</a:t>
            </a:r>
            <a:r>
              <a:rPr lang="en-GB" dirty="0" smtClean="0"/>
              <a:t> for ATLAS and CMS, three times higher than in 2011.”</a:t>
            </a:r>
          </a:p>
          <a:p>
            <a:r>
              <a:rPr lang="en-GB" dirty="0" smtClean="0"/>
              <a:t>Normal physics in 2014</a:t>
            </a:r>
          </a:p>
          <a:p>
            <a:r>
              <a:rPr lang="en-GB" dirty="0" smtClean="0"/>
              <a:t>Manpower and resources</a:t>
            </a:r>
          </a:p>
          <a:p>
            <a:pPr lvl="1"/>
            <a:r>
              <a:rPr lang="en-GB" dirty="0" smtClean="0"/>
              <a:t>Do we have enough to cover the injector chain AND the LHC?</a:t>
            </a:r>
          </a:p>
          <a:p>
            <a:endParaRPr lang="en-GB"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par>
                          <p:cTn id="8" fill="hold">
                            <p:stCondLst>
                              <p:cond delay="500"/>
                            </p:stCondLst>
                            <p:childTnLst>
                              <p:par>
                                <p:cTn id="9" presetID="22" presetClass="entr" presetSubtype="4" fill="hold" grpId="0" nodeType="afterEffect">
                                  <p:stCondLst>
                                    <p:cond delay="2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down)">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down)">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childTnLst>
                          </p:cTn>
                        </p:par>
                        <p:par>
                          <p:cTn id="22" fill="hold">
                            <p:stCondLst>
                              <p:cond delay="500"/>
                            </p:stCondLst>
                            <p:childTnLst>
                              <p:par>
                                <p:cTn id="23" presetID="22" presetClass="entr" presetSubtype="4" fill="hold" grpId="0" nodeType="afterEffect">
                                  <p:stCondLst>
                                    <p:cond delay="100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US" dirty="0"/>
          </a:p>
        </p:txBody>
      </p:sp>
      <p:sp>
        <p:nvSpPr>
          <p:cNvPr id="4" name="Footer Placeholder 3"/>
          <p:cNvSpPr>
            <a:spLocks noGrp="1"/>
          </p:cNvSpPr>
          <p:nvPr>
            <p:ph type="ftr" sz="quarter" idx="11"/>
          </p:nvPr>
        </p:nvSpPr>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2</a:t>
            </a:fld>
            <a:endParaRPr lang="en-US"/>
          </a:p>
        </p:txBody>
      </p:sp>
      <p:sp>
        <p:nvSpPr>
          <p:cNvPr id="3" name="Content Placeholder 2"/>
          <p:cNvSpPr>
            <a:spLocks noGrp="1"/>
          </p:cNvSpPr>
          <p:nvPr>
            <p:ph sz="quarter" idx="1"/>
          </p:nvPr>
        </p:nvSpPr>
        <p:spPr/>
        <p:txBody>
          <a:bodyPr>
            <a:normAutofit fontScale="70000" lnSpcReduction="20000"/>
          </a:bodyPr>
          <a:lstStyle/>
          <a:p>
            <a:r>
              <a:rPr lang="en-GB" dirty="0" smtClean="0"/>
              <a:t>LS1 in the LHC</a:t>
            </a:r>
          </a:p>
          <a:p>
            <a:pPr lvl="1"/>
            <a:r>
              <a:rPr lang="en-GB" dirty="0" smtClean="0"/>
              <a:t>The key drivers</a:t>
            </a:r>
          </a:p>
          <a:p>
            <a:pPr lvl="1"/>
            <a:r>
              <a:rPr lang="en-GB" dirty="0" smtClean="0"/>
              <a:t>LHC timeline</a:t>
            </a:r>
          </a:p>
          <a:p>
            <a:pPr lvl="1"/>
            <a:r>
              <a:rPr lang="en-GB" dirty="0" smtClean="0"/>
              <a:t>LHC skeleton schedule</a:t>
            </a:r>
          </a:p>
          <a:p>
            <a:r>
              <a:rPr lang="en-GB" dirty="0" smtClean="0"/>
              <a:t>LS1 in the injector chain</a:t>
            </a:r>
          </a:p>
          <a:p>
            <a:pPr lvl="1"/>
            <a:r>
              <a:rPr lang="en-GB" dirty="0" smtClean="0"/>
              <a:t>What is the injector chain?</a:t>
            </a:r>
          </a:p>
          <a:p>
            <a:pPr lvl="1"/>
            <a:r>
              <a:rPr lang="en-GB" dirty="0" smtClean="0"/>
              <a:t>The key drivers</a:t>
            </a:r>
          </a:p>
          <a:p>
            <a:pPr lvl="1"/>
            <a:r>
              <a:rPr lang="en-GB" dirty="0" smtClean="0"/>
              <a:t>PS Booster</a:t>
            </a:r>
          </a:p>
          <a:p>
            <a:pPr lvl="1"/>
            <a:r>
              <a:rPr lang="en-GB" dirty="0" smtClean="0"/>
              <a:t>PS</a:t>
            </a:r>
          </a:p>
          <a:p>
            <a:pPr lvl="1"/>
            <a:r>
              <a:rPr lang="en-GB" dirty="0" smtClean="0"/>
              <a:t>SPS</a:t>
            </a:r>
          </a:p>
          <a:p>
            <a:pPr lvl="1"/>
            <a:r>
              <a:rPr lang="en-GB" dirty="0" smtClean="0"/>
              <a:t>Injector chain timeline</a:t>
            </a:r>
          </a:p>
          <a:p>
            <a:r>
              <a:rPr lang="en-GB" dirty="0" smtClean="0"/>
              <a:t>Critical </a:t>
            </a:r>
            <a:r>
              <a:rPr lang="en-GB" dirty="0" smtClean="0"/>
              <a:t>path works</a:t>
            </a:r>
            <a:endParaRPr lang="en-GB" dirty="0" smtClean="0"/>
          </a:p>
          <a:p>
            <a:r>
              <a:rPr lang="en-GB" dirty="0" smtClean="0"/>
              <a:t>Constraints</a:t>
            </a:r>
          </a:p>
          <a:p>
            <a:r>
              <a:rPr lang="en-GB" dirty="0" smtClean="0"/>
              <a:t>Conclusions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down)">
                                      <p:cBhvr>
                                        <p:cTn id="21" dur="500"/>
                                        <p:tgtEl>
                                          <p:spTgt spid="3">
                                            <p:txEl>
                                              <p:pRg st="4" end="4"/>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ipe(down)">
                                      <p:cBhvr>
                                        <p:cTn id="24" dur="500"/>
                                        <p:tgtEl>
                                          <p:spTgt spid="3">
                                            <p:txEl>
                                              <p:pRg st="5" end="5"/>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wipe(down)">
                                      <p:cBhvr>
                                        <p:cTn id="30" dur="500"/>
                                        <p:tgtEl>
                                          <p:spTgt spid="3">
                                            <p:txEl>
                                              <p:pRg st="7" end="7"/>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wipe(down)">
                                      <p:cBhvr>
                                        <p:cTn id="33" dur="500"/>
                                        <p:tgtEl>
                                          <p:spTgt spid="3">
                                            <p:txEl>
                                              <p:pRg st="8" end="8"/>
                                            </p:tx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wipe(down)">
                                      <p:cBhvr>
                                        <p:cTn id="36" dur="500"/>
                                        <p:tgtEl>
                                          <p:spTgt spid="3">
                                            <p:txEl>
                                              <p:pRg st="9" end="9"/>
                                            </p:txEl>
                                          </p:spTgt>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wipe(down)">
                                      <p:cBhvr>
                                        <p:cTn id="39" dur="500"/>
                                        <p:tgtEl>
                                          <p:spTgt spid="3">
                                            <p:txEl>
                                              <p:pRg st="10" end="1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wipe(down)">
                                      <p:cBhvr>
                                        <p:cTn id="44" dur="500"/>
                                        <p:tgtEl>
                                          <p:spTgt spid="3">
                                            <p:txEl>
                                              <p:pRg st="11" end="1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Effect transition="in" filter="wipe(down)">
                                      <p:cBhvr>
                                        <p:cTn id="49" dur="500"/>
                                        <p:tgtEl>
                                          <p:spTgt spid="3">
                                            <p:txEl>
                                              <p:pRg st="12" end="1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3">
                                            <p:txEl>
                                              <p:pRg st="13" end="13"/>
                                            </p:txEl>
                                          </p:spTgt>
                                        </p:tgtEl>
                                        <p:attrNameLst>
                                          <p:attrName>style.visibility</p:attrName>
                                        </p:attrNameLst>
                                      </p:cBhvr>
                                      <p:to>
                                        <p:strVal val="visible"/>
                                      </p:to>
                                    </p:set>
                                    <p:animEffect transition="in" filter="wipe(down)">
                                      <p:cBhvr>
                                        <p:cTn id="54"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US" dirty="0"/>
          </a:p>
        </p:txBody>
      </p:sp>
      <p:sp>
        <p:nvSpPr>
          <p:cNvPr id="4" name="Footer Placeholder 3"/>
          <p:cNvSpPr>
            <a:spLocks noGrp="1"/>
          </p:cNvSpPr>
          <p:nvPr>
            <p:ph type="ftr" sz="quarter" idx="11"/>
          </p:nvPr>
        </p:nvSpPr>
        <p:spPr/>
        <p:txBody>
          <a:bodyPr/>
          <a:lstStyle/>
          <a:p>
            <a:r>
              <a:rPr lang="en-US" dirty="0" smtClean="0"/>
              <a:t>David Mcfarlane (EN/MEF/INJ)</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20</a:t>
            </a:fld>
            <a:endParaRPr lang="en-US"/>
          </a:p>
        </p:txBody>
      </p:sp>
      <p:sp>
        <p:nvSpPr>
          <p:cNvPr id="3" name="Content Placeholder 2"/>
          <p:cNvSpPr>
            <a:spLocks noGrp="1"/>
          </p:cNvSpPr>
          <p:nvPr>
            <p:ph sz="quarter" idx="1"/>
          </p:nvPr>
        </p:nvSpPr>
        <p:spPr/>
        <p:txBody>
          <a:bodyPr/>
          <a:lstStyle/>
          <a:p>
            <a:r>
              <a:rPr lang="en-GB" dirty="0" smtClean="0"/>
              <a:t> </a:t>
            </a:r>
            <a:r>
              <a:rPr lang="en-GB" dirty="0" smtClean="0"/>
              <a:t>The injector chain LS1 </a:t>
            </a:r>
            <a:r>
              <a:rPr lang="en-GB" dirty="0" smtClean="0"/>
              <a:t>schedule is VERY tight!</a:t>
            </a:r>
          </a:p>
          <a:p>
            <a:r>
              <a:rPr lang="en-GB" dirty="0" smtClean="0"/>
              <a:t>The injector chain can provide beam for physics </a:t>
            </a:r>
            <a:r>
              <a:rPr lang="en-GB" dirty="0" smtClean="0"/>
              <a:t>from</a:t>
            </a:r>
            <a:r>
              <a:rPr lang="en-GB" dirty="0" smtClean="0"/>
              <a:t> </a:t>
            </a:r>
            <a:r>
              <a:rPr lang="en-GB" dirty="0" smtClean="0"/>
              <a:t>June </a:t>
            </a:r>
            <a:r>
              <a:rPr lang="en-GB" dirty="0" smtClean="0"/>
              <a:t>2014 onwards. </a:t>
            </a:r>
            <a:r>
              <a:rPr lang="en-GB" dirty="0" smtClean="0"/>
              <a:t>AND NOT BEFORE!!!</a:t>
            </a:r>
          </a:p>
          <a:p>
            <a:r>
              <a:rPr lang="en-GB" dirty="0" smtClean="0"/>
              <a:t>This planning is still at its very early stages. </a:t>
            </a:r>
          </a:p>
          <a:p>
            <a:r>
              <a:rPr lang="en-GB" dirty="0" smtClean="0"/>
              <a:t>A more detailed schedule will be worked on by the machine technical coordinators over the next few months.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End</a:t>
            </a:r>
            <a:endParaRPr lang="en-US" dirty="0"/>
          </a:p>
        </p:txBody>
      </p:sp>
      <p:sp>
        <p:nvSpPr>
          <p:cNvPr id="3" name="Footer Placeholder 2"/>
          <p:cNvSpPr>
            <a:spLocks noGrp="1"/>
          </p:cNvSpPr>
          <p:nvPr>
            <p:ph type="ftr" sz="quarter" idx="11"/>
          </p:nvPr>
        </p:nvSpPr>
        <p:spPr/>
        <p:txBody>
          <a:bodyPr/>
          <a:lstStyle/>
          <a:p>
            <a:r>
              <a:rPr lang="en-US" smtClean="0"/>
              <a:t>David Mcfarlane (EN/MEF/INJ)</a:t>
            </a:r>
            <a:endParaRPr lang="en-US"/>
          </a:p>
        </p:txBody>
      </p:sp>
      <p:sp>
        <p:nvSpPr>
          <p:cNvPr id="4" name="Slide Number Placeholder 3"/>
          <p:cNvSpPr>
            <a:spLocks noGrp="1"/>
          </p:cNvSpPr>
          <p:nvPr>
            <p:ph type="sldNum" sz="quarter" idx="12"/>
          </p:nvPr>
        </p:nvSpPr>
        <p:spPr/>
        <p:txBody>
          <a:bodyPr>
            <a:normAutofit fontScale="85000" lnSpcReduction="20000"/>
          </a:bodyPr>
          <a:lstStyle/>
          <a:p>
            <a:fld id="{25F57928-703B-41B3-85A3-CA9EC38A3C70}" type="slidenum">
              <a:rPr lang="en-US" smtClean="0"/>
              <a:pPr/>
              <a:t>21</a:t>
            </a:fld>
            <a:endParaRPr lang="en-US"/>
          </a:p>
        </p:txBody>
      </p:sp>
      <p:sp>
        <p:nvSpPr>
          <p:cNvPr id="5" name="Content Placeholder 4"/>
          <p:cNvSpPr>
            <a:spLocks noGrp="1"/>
          </p:cNvSpPr>
          <p:nvPr>
            <p:ph sz="quarter" idx="1"/>
          </p:nvPr>
        </p:nvSpPr>
        <p:spPr/>
        <p:txBody>
          <a:bodyPr/>
          <a:lstStyle/>
          <a:p>
            <a:endParaRPr lang="en-GB" dirty="0" smtClean="0"/>
          </a:p>
          <a:p>
            <a:endParaRPr lang="en-GB" dirty="0" smtClean="0"/>
          </a:p>
          <a:p>
            <a:endParaRPr lang="en-GB" dirty="0" smtClean="0"/>
          </a:p>
          <a:p>
            <a:endParaRPr lang="en-GB" dirty="0" smtClean="0"/>
          </a:p>
          <a:p>
            <a:pPr algn="ctr"/>
            <a:r>
              <a:rPr lang="en-GB" dirty="0" smtClean="0"/>
              <a:t>Thank you</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Time line for the LHC</a:t>
            </a:r>
            <a:endParaRPr lang="en-US" dirty="0"/>
          </a:p>
        </p:txBody>
      </p:sp>
      <p:sp>
        <p:nvSpPr>
          <p:cNvPr id="4" name="Footer Placeholder 3"/>
          <p:cNvSpPr>
            <a:spLocks noGrp="1"/>
          </p:cNvSpPr>
          <p:nvPr>
            <p:ph type="ftr" sz="quarter" idx="11"/>
          </p:nvPr>
        </p:nvSpPr>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3</a:t>
            </a:fld>
            <a:endParaRPr lang="en-US"/>
          </a:p>
        </p:txBody>
      </p:sp>
      <p:sp>
        <p:nvSpPr>
          <p:cNvPr id="6" name="Content Placeholder 2"/>
          <p:cNvSpPr>
            <a:spLocks noGrp="1"/>
          </p:cNvSpPr>
          <p:nvPr>
            <p:ph sz="quarter" idx="1"/>
          </p:nvPr>
        </p:nvSpPr>
        <p:spPr/>
        <p:txBody>
          <a:bodyPr>
            <a:normAutofit fontScale="85000" lnSpcReduction="20000"/>
          </a:bodyPr>
          <a:lstStyle/>
          <a:p>
            <a:r>
              <a:rPr lang="en-US" sz="2600" dirty="0" smtClean="0"/>
              <a:t>Time </a:t>
            </a:r>
            <a:r>
              <a:rPr lang="en-US" sz="2600" b="1" dirty="0" smtClean="0">
                <a:solidFill>
                  <a:schemeClr val="tx2">
                    <a:lumMod val="50000"/>
                  </a:schemeClr>
                </a:solidFill>
              </a:rPr>
              <a:t>key drivers </a:t>
            </a:r>
            <a:r>
              <a:rPr lang="en-US" sz="2600" dirty="0" smtClean="0"/>
              <a:t>in LHC machine</a:t>
            </a:r>
          </a:p>
          <a:p>
            <a:pPr lvl="1"/>
            <a:r>
              <a:rPr lang="en-US" sz="2200" dirty="0" smtClean="0"/>
              <a:t>Superconducting circuits consolidation</a:t>
            </a:r>
          </a:p>
          <a:p>
            <a:pPr lvl="1"/>
            <a:r>
              <a:rPr lang="en-US" sz="2200" dirty="0" smtClean="0"/>
              <a:t>Radiation To Electronics R2E</a:t>
            </a:r>
          </a:p>
          <a:p>
            <a:pPr lvl="1"/>
            <a:r>
              <a:rPr lang="en-US" sz="2200" dirty="0" smtClean="0"/>
              <a:t>Maintenance</a:t>
            </a:r>
          </a:p>
          <a:p>
            <a:pPr lvl="1"/>
            <a:endParaRPr lang="en-US" sz="2200" dirty="0" smtClean="0"/>
          </a:p>
          <a:p>
            <a:pPr lvl="1"/>
            <a:r>
              <a:rPr lang="en-US" sz="2200" dirty="0" smtClean="0"/>
              <a:t>…. And many other activities (already &gt; 100 entries in the db for LHC machine)</a:t>
            </a:r>
          </a:p>
          <a:p>
            <a:r>
              <a:rPr lang="en-US" sz="2600" b="1" dirty="0" smtClean="0">
                <a:solidFill>
                  <a:schemeClr val="tx2">
                    <a:lumMod val="50000"/>
                  </a:schemeClr>
                </a:solidFill>
              </a:rPr>
              <a:t>20 months </a:t>
            </a:r>
            <a:r>
              <a:rPr lang="en-US" sz="2600" dirty="0" smtClean="0">
                <a:solidFill>
                  <a:schemeClr val="tx2">
                    <a:lumMod val="50000"/>
                  </a:schemeClr>
                </a:solidFill>
              </a:rPr>
              <a:t>from Beam OFF to Beam ON</a:t>
            </a:r>
          </a:p>
          <a:p>
            <a:pPr lvl="1">
              <a:spcBef>
                <a:spcPts val="1200"/>
              </a:spcBef>
            </a:pPr>
            <a:r>
              <a:rPr lang="en-US" sz="2200" b="1" dirty="0" smtClean="0">
                <a:solidFill>
                  <a:schemeClr val="tx2">
                    <a:lumMod val="50000"/>
                  </a:schemeClr>
                </a:solidFill>
              </a:rPr>
              <a:t>Actual</a:t>
            </a:r>
            <a:r>
              <a:rPr lang="en-US" sz="2200" dirty="0" smtClean="0">
                <a:solidFill>
                  <a:schemeClr val="tx2">
                    <a:lumMod val="50000"/>
                  </a:schemeClr>
                </a:solidFill>
              </a:rPr>
              <a:t> total duration agreed between experiments and machine</a:t>
            </a:r>
          </a:p>
          <a:p>
            <a:pPr lvl="2" indent="-184150">
              <a:tabLst>
                <a:tab pos="628650" algn="l"/>
                <a:tab pos="2695575" algn="l"/>
              </a:tabLst>
            </a:pPr>
            <a:r>
              <a:rPr lang="en-US" sz="1900" dirty="0" smtClean="0"/>
              <a:t> LHC machine: 	20 months</a:t>
            </a:r>
          </a:p>
          <a:p>
            <a:pPr lvl="2" indent="-184150">
              <a:tabLst>
                <a:tab pos="628650" algn="l"/>
                <a:tab pos="2695575" algn="l"/>
              </a:tabLst>
            </a:pPr>
            <a:r>
              <a:rPr lang="en-US" sz="1900" dirty="0" smtClean="0"/>
              <a:t> ALICE: 	12 months (up to 15 months)</a:t>
            </a:r>
          </a:p>
          <a:p>
            <a:pPr lvl="2" indent="-184150">
              <a:tabLst>
                <a:tab pos="628650" algn="l"/>
                <a:tab pos="2695575" algn="l"/>
              </a:tabLst>
            </a:pPr>
            <a:r>
              <a:rPr lang="en-US" sz="1900" dirty="0" smtClean="0"/>
              <a:t> ATLAS: 	15 months (but from April 2013)</a:t>
            </a:r>
          </a:p>
          <a:p>
            <a:pPr lvl="2" indent="-184150">
              <a:tabLst>
                <a:tab pos="628650" algn="l"/>
                <a:tab pos="2695575" algn="l"/>
              </a:tabLst>
            </a:pPr>
            <a:r>
              <a:rPr lang="en-US" sz="1900" dirty="0" smtClean="0"/>
              <a:t> CMS: 	20 months</a:t>
            </a:r>
          </a:p>
          <a:p>
            <a:pPr lvl="2" indent="-184150">
              <a:tabLst>
                <a:tab pos="628650" algn="l"/>
                <a:tab pos="2695575" algn="l"/>
              </a:tabLst>
            </a:pPr>
            <a:r>
              <a:rPr lang="en-US" sz="1900" dirty="0" smtClean="0"/>
              <a:t> </a:t>
            </a:r>
            <a:r>
              <a:rPr lang="en-US" sz="1900" dirty="0" err="1" smtClean="0"/>
              <a:t>LHCb</a:t>
            </a:r>
            <a:r>
              <a:rPr lang="en-US" sz="1900" dirty="0" smtClean="0"/>
              <a:t>: 	12 months</a:t>
            </a:r>
          </a:p>
          <a:p>
            <a:endParaRPr lang="en-US" sz="2400" b="1" dirty="0" smtClean="0">
              <a:solidFill>
                <a:schemeClr val="tx2">
                  <a:lumMod val="50000"/>
                </a:schemeClr>
              </a:solidFill>
            </a:endParaRPr>
          </a:p>
        </p:txBody>
      </p:sp>
      <p:sp>
        <p:nvSpPr>
          <p:cNvPr id="9" name="Horizontal Scroll 8"/>
          <p:cNvSpPr/>
          <p:nvPr/>
        </p:nvSpPr>
        <p:spPr>
          <a:xfrm>
            <a:off x="6300192" y="6093296"/>
            <a:ext cx="2664296" cy="720080"/>
          </a:xfrm>
          <a:prstGeom prst="horizontalScrol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smtClean="0">
                <a:solidFill>
                  <a:schemeClr val="tx1"/>
                </a:solidFill>
              </a:rPr>
              <a:t>Courtesy K. Foraz</a:t>
            </a:r>
            <a:endParaRPr lang="en-US" b="1" i="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One </a:t>
            </a:r>
            <a:r>
              <a:rPr lang="fr-CH" dirty="0" err="1" smtClean="0"/>
              <a:t>typical</a:t>
            </a:r>
            <a:r>
              <a:rPr lang="fr-CH" dirty="0" smtClean="0"/>
              <a:t> </a:t>
            </a:r>
            <a:r>
              <a:rPr lang="fr-CH" dirty="0" err="1" smtClean="0"/>
              <a:t>sector</a:t>
            </a:r>
            <a:endParaRPr lang="en-US" dirty="0"/>
          </a:p>
        </p:txBody>
      </p:sp>
      <p:sp>
        <p:nvSpPr>
          <p:cNvPr id="35" name="Footer Placeholder 34"/>
          <p:cNvSpPr>
            <a:spLocks noGrp="1"/>
          </p:cNvSpPr>
          <p:nvPr>
            <p:ph type="ftr" sz="quarter" idx="11"/>
          </p:nvPr>
        </p:nvSpPr>
        <p:spPr/>
        <p:txBody>
          <a:bodyPr/>
          <a:lstStyle/>
          <a:p>
            <a:r>
              <a:rPr lang="en-US" smtClean="0"/>
              <a:t>David Mcfarlane (EN/MEF/INJ)</a:t>
            </a:r>
            <a:endParaRPr lang="en-US"/>
          </a:p>
        </p:txBody>
      </p:sp>
      <p:sp>
        <p:nvSpPr>
          <p:cNvPr id="34" name="Slide Number Placeholder 33"/>
          <p:cNvSpPr>
            <a:spLocks noGrp="1"/>
          </p:cNvSpPr>
          <p:nvPr>
            <p:ph type="sldNum" sz="quarter" idx="12"/>
          </p:nvPr>
        </p:nvSpPr>
        <p:spPr/>
        <p:txBody>
          <a:bodyPr/>
          <a:lstStyle/>
          <a:p>
            <a:fld id="{24CC99FA-43BA-4BD0-8CA0-5A75B1FF56EB}" type="slidenum">
              <a:rPr lang="en-US" smtClean="0"/>
              <a:pPr/>
              <a:t>4</a:t>
            </a:fld>
            <a:endParaRPr lang="en-US"/>
          </a:p>
        </p:txBody>
      </p:sp>
      <p:sp>
        <p:nvSpPr>
          <p:cNvPr id="19" name="Chevron 18"/>
          <p:cNvSpPr/>
          <p:nvPr/>
        </p:nvSpPr>
        <p:spPr>
          <a:xfrm>
            <a:off x="1735293" y="5013176"/>
            <a:ext cx="3672408" cy="648072"/>
          </a:xfrm>
          <a:prstGeom prst="chevron">
            <a:avLst/>
          </a:prstGeom>
          <a:solidFill>
            <a:schemeClr val="tx2">
              <a:lumMod val="7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0" name="Chevron 19"/>
          <p:cNvSpPr/>
          <p:nvPr/>
        </p:nvSpPr>
        <p:spPr>
          <a:xfrm>
            <a:off x="5911757" y="5013176"/>
            <a:ext cx="1656184" cy="648072"/>
          </a:xfrm>
          <a:prstGeom prst="chevron">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1" name="Chevron 20"/>
          <p:cNvSpPr/>
          <p:nvPr/>
        </p:nvSpPr>
        <p:spPr>
          <a:xfrm>
            <a:off x="871197" y="5013176"/>
            <a:ext cx="1224136" cy="648072"/>
          </a:xfrm>
          <a:prstGeom prst="chevron">
            <a:avLst/>
          </a:prstGeom>
          <a:gradFill flip="none" rotWithShape="1">
            <a:gsLst>
              <a:gs pos="0">
                <a:srgbClr val="00B0F0"/>
              </a:gs>
              <a:gs pos="100000">
                <a:schemeClr val="bg1"/>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2" name="Chevron 21"/>
          <p:cNvSpPr/>
          <p:nvPr/>
        </p:nvSpPr>
        <p:spPr>
          <a:xfrm>
            <a:off x="5047661" y="5013176"/>
            <a:ext cx="1224136" cy="648072"/>
          </a:xfrm>
          <a:prstGeom prst="chevron">
            <a:avLst/>
          </a:prstGeom>
          <a:gradFill flip="none" rotWithShape="1">
            <a:gsLst>
              <a:gs pos="0">
                <a:schemeClr val="bg1"/>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3" name="Pentagon 22"/>
          <p:cNvSpPr/>
          <p:nvPr/>
        </p:nvSpPr>
        <p:spPr>
          <a:xfrm>
            <a:off x="367141" y="5013176"/>
            <a:ext cx="864096" cy="648072"/>
          </a:xfrm>
          <a:prstGeom prst="homePlate">
            <a:avLst>
              <a:gd name="adj" fmla="val 52777"/>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4" name="TextBox 23"/>
          <p:cNvSpPr txBox="1"/>
          <p:nvPr/>
        </p:nvSpPr>
        <p:spPr>
          <a:xfrm>
            <a:off x="655173" y="1268760"/>
            <a:ext cx="5292615" cy="1200329"/>
          </a:xfrm>
          <a:prstGeom prst="rect">
            <a:avLst/>
          </a:prstGeom>
          <a:noFill/>
        </p:spPr>
        <p:txBody>
          <a:bodyPr wrap="square" rtlCol="0">
            <a:spAutoFit/>
          </a:bodyPr>
          <a:lstStyle/>
          <a:p>
            <a:r>
              <a:rPr lang="en-US" b="1" dirty="0" smtClean="0"/>
              <a:t>Powering and ELQA tests prior to Warm-up (4+4 d)</a:t>
            </a:r>
          </a:p>
          <a:p>
            <a:pPr lvl="1">
              <a:buFont typeface="Arial" pitchFamily="34" charset="0"/>
              <a:buChar char="•"/>
            </a:pPr>
            <a:r>
              <a:rPr lang="en-US" dirty="0" smtClean="0"/>
              <a:t> qualify  circuits except mains to 7TeV</a:t>
            </a:r>
          </a:p>
          <a:p>
            <a:pPr lvl="1">
              <a:buFont typeface="Arial" pitchFamily="34" charset="0"/>
              <a:buChar char="•"/>
            </a:pPr>
            <a:r>
              <a:rPr lang="en-US" dirty="0" smtClean="0"/>
              <a:t> fault localization..</a:t>
            </a:r>
          </a:p>
          <a:p>
            <a:pPr lvl="1">
              <a:buFont typeface="Arial" pitchFamily="34" charset="0"/>
              <a:buChar char="•"/>
            </a:pPr>
            <a:r>
              <a:rPr lang="en-US" dirty="0" smtClean="0"/>
              <a:t> CSCM (1 sector)</a:t>
            </a:r>
            <a:endParaRPr lang="en-US" dirty="0"/>
          </a:p>
        </p:txBody>
      </p:sp>
      <p:sp>
        <p:nvSpPr>
          <p:cNvPr id="25" name="TextBox 24"/>
          <p:cNvSpPr txBox="1"/>
          <p:nvPr/>
        </p:nvSpPr>
        <p:spPr>
          <a:xfrm>
            <a:off x="1375253" y="2663624"/>
            <a:ext cx="6624736" cy="369332"/>
          </a:xfrm>
          <a:prstGeom prst="rect">
            <a:avLst/>
          </a:prstGeom>
          <a:noFill/>
        </p:spPr>
        <p:txBody>
          <a:bodyPr wrap="square" rtlCol="0">
            <a:spAutoFit/>
          </a:bodyPr>
          <a:lstStyle/>
          <a:p>
            <a:r>
              <a:rPr lang="en-US" b="1" dirty="0" smtClean="0"/>
              <a:t>Warm-up: </a:t>
            </a:r>
            <a:r>
              <a:rPr lang="en-US" dirty="0" smtClean="0"/>
              <a:t>incl.  vacuum leak tests at 80K (1wk) to localize leaks</a:t>
            </a:r>
            <a:endParaRPr lang="en-US" dirty="0"/>
          </a:p>
        </p:txBody>
      </p:sp>
      <p:sp>
        <p:nvSpPr>
          <p:cNvPr id="26" name="TextBox 25"/>
          <p:cNvSpPr txBox="1"/>
          <p:nvPr/>
        </p:nvSpPr>
        <p:spPr>
          <a:xfrm>
            <a:off x="2455373" y="3203684"/>
            <a:ext cx="3456384" cy="369332"/>
          </a:xfrm>
          <a:prstGeom prst="rect">
            <a:avLst/>
          </a:prstGeom>
          <a:noFill/>
        </p:spPr>
        <p:txBody>
          <a:bodyPr wrap="square" rtlCol="0">
            <a:spAutoFit/>
          </a:bodyPr>
          <a:lstStyle/>
          <a:p>
            <a:r>
              <a:rPr lang="en-US" b="1" dirty="0" smtClean="0"/>
              <a:t>Maintenance &amp; consolidation</a:t>
            </a:r>
            <a:endParaRPr lang="en-US" b="1" dirty="0"/>
          </a:p>
        </p:txBody>
      </p:sp>
      <p:sp>
        <p:nvSpPr>
          <p:cNvPr id="27" name="TextBox 26"/>
          <p:cNvSpPr txBox="1"/>
          <p:nvPr/>
        </p:nvSpPr>
        <p:spPr>
          <a:xfrm>
            <a:off x="5551717" y="3501008"/>
            <a:ext cx="2736304" cy="646331"/>
          </a:xfrm>
          <a:prstGeom prst="rect">
            <a:avLst/>
          </a:prstGeom>
          <a:noFill/>
        </p:spPr>
        <p:txBody>
          <a:bodyPr wrap="square" rtlCol="0">
            <a:spAutoFit/>
          </a:bodyPr>
          <a:lstStyle/>
          <a:p>
            <a:r>
              <a:rPr lang="en-US" b="1" dirty="0" smtClean="0"/>
              <a:t>Preparation for &amp; </a:t>
            </a:r>
            <a:br>
              <a:rPr lang="en-US" b="1" dirty="0" smtClean="0"/>
            </a:br>
            <a:r>
              <a:rPr lang="en-US" b="1" dirty="0" smtClean="0"/>
              <a:t>cool-down</a:t>
            </a:r>
            <a:endParaRPr lang="en-US" b="1" dirty="0"/>
          </a:p>
        </p:txBody>
      </p:sp>
      <p:sp>
        <p:nvSpPr>
          <p:cNvPr id="28" name="TextBox 27"/>
          <p:cNvSpPr txBox="1"/>
          <p:nvPr/>
        </p:nvSpPr>
        <p:spPr>
          <a:xfrm>
            <a:off x="6631837" y="4365104"/>
            <a:ext cx="1575792" cy="369332"/>
          </a:xfrm>
          <a:prstGeom prst="rect">
            <a:avLst/>
          </a:prstGeom>
          <a:noFill/>
        </p:spPr>
        <p:txBody>
          <a:bodyPr wrap="square" rtlCol="0">
            <a:spAutoFit/>
          </a:bodyPr>
          <a:lstStyle/>
          <a:p>
            <a:r>
              <a:rPr lang="en-US" b="1" dirty="0" smtClean="0"/>
              <a:t>Powering tests</a:t>
            </a:r>
            <a:endParaRPr lang="en-US" b="1" dirty="0"/>
          </a:p>
        </p:txBody>
      </p:sp>
      <p:cxnSp>
        <p:nvCxnSpPr>
          <p:cNvPr id="29" name="Straight Arrow Connector 28"/>
          <p:cNvCxnSpPr/>
          <p:nvPr/>
        </p:nvCxnSpPr>
        <p:spPr>
          <a:xfrm flipH="1">
            <a:off x="655173" y="1412776"/>
            <a:ext cx="0" cy="36000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5" idx="1"/>
          </p:cNvCxnSpPr>
          <p:nvPr/>
        </p:nvCxnSpPr>
        <p:spPr>
          <a:xfrm flipH="1">
            <a:off x="1357251" y="2848290"/>
            <a:ext cx="0" cy="21648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6" idx="1"/>
          </p:cNvCxnSpPr>
          <p:nvPr/>
        </p:nvCxnSpPr>
        <p:spPr>
          <a:xfrm>
            <a:off x="2455373" y="3388350"/>
            <a:ext cx="0" cy="162461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5551717" y="3645024"/>
            <a:ext cx="0" cy="13320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6631837" y="4509120"/>
            <a:ext cx="0" cy="5040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Horizontal Scroll 36"/>
          <p:cNvSpPr/>
          <p:nvPr/>
        </p:nvSpPr>
        <p:spPr>
          <a:xfrm>
            <a:off x="6300192" y="6093296"/>
            <a:ext cx="2664296" cy="720080"/>
          </a:xfrm>
          <a:prstGeom prst="horizontalScrol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smtClean="0">
                <a:solidFill>
                  <a:schemeClr val="tx1"/>
                </a:solidFill>
              </a:rPr>
              <a:t>Courtesy K. Foraz</a:t>
            </a:r>
            <a:endParaRPr lang="en-US" b="1" i="1"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Skeleton schedule – Physics to physics</a:t>
            </a:r>
            <a:endParaRPr lang="en-US" dirty="0"/>
          </a:p>
        </p:txBody>
      </p:sp>
      <p:sp>
        <p:nvSpPr>
          <p:cNvPr id="121" name="Footer Placeholder 120"/>
          <p:cNvSpPr>
            <a:spLocks noGrp="1"/>
          </p:cNvSpPr>
          <p:nvPr>
            <p:ph type="ftr" sz="quarter" idx="11"/>
          </p:nvPr>
        </p:nvSpPr>
        <p:spPr/>
        <p:txBody>
          <a:bodyPr/>
          <a:lstStyle/>
          <a:p>
            <a:r>
              <a:rPr lang="en-US" dirty="0" smtClean="0"/>
              <a:t>David Mcfarlane (EN/MEF/INJ)</a:t>
            </a:r>
            <a:endParaRPr lang="en-US" dirty="0"/>
          </a:p>
        </p:txBody>
      </p:sp>
      <p:sp>
        <p:nvSpPr>
          <p:cNvPr id="120" name="Slide Number Placeholder 119"/>
          <p:cNvSpPr>
            <a:spLocks noGrp="1"/>
          </p:cNvSpPr>
          <p:nvPr>
            <p:ph type="sldNum" sz="quarter" idx="12"/>
          </p:nvPr>
        </p:nvSpPr>
        <p:spPr/>
        <p:txBody>
          <a:bodyPr/>
          <a:lstStyle/>
          <a:p>
            <a:fld id="{24CC99FA-43BA-4BD0-8CA0-5A75B1FF56EB}" type="slidenum">
              <a:rPr lang="en-US" smtClean="0"/>
              <a:pPr/>
              <a:t>5</a:t>
            </a:fld>
            <a:endParaRPr lang="en-US"/>
          </a:p>
        </p:txBody>
      </p:sp>
      <p:grpSp>
        <p:nvGrpSpPr>
          <p:cNvPr id="2" name="Group 3"/>
          <p:cNvGrpSpPr/>
          <p:nvPr/>
        </p:nvGrpSpPr>
        <p:grpSpPr>
          <a:xfrm>
            <a:off x="1403648" y="1556792"/>
            <a:ext cx="6696744" cy="224408"/>
            <a:chOff x="1403648" y="1556792"/>
            <a:chExt cx="6696744" cy="224408"/>
          </a:xfrm>
        </p:grpSpPr>
        <p:sp>
          <p:nvSpPr>
            <p:cNvPr id="5" name="Rectangle 4"/>
            <p:cNvSpPr/>
            <p:nvPr/>
          </p:nvSpPr>
          <p:spPr>
            <a:xfrm>
              <a:off x="1403648" y="1620416"/>
              <a:ext cx="648072" cy="80392"/>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600" dirty="0" smtClean="0"/>
                <a:t>PT</a:t>
              </a:r>
              <a:endParaRPr lang="en-US" sz="600" dirty="0"/>
            </a:p>
          </p:txBody>
        </p:sp>
        <p:sp>
          <p:nvSpPr>
            <p:cNvPr id="6" name="Rectangle 5"/>
            <p:cNvSpPr/>
            <p:nvPr/>
          </p:nvSpPr>
          <p:spPr>
            <a:xfrm>
              <a:off x="2267744" y="1620416"/>
              <a:ext cx="648072" cy="80392"/>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600" dirty="0" smtClean="0"/>
                <a:t>PT</a:t>
              </a:r>
              <a:endParaRPr lang="en-US" sz="600" dirty="0"/>
            </a:p>
          </p:txBody>
        </p:sp>
        <p:sp>
          <p:nvSpPr>
            <p:cNvPr id="7" name="Rectangle 6"/>
            <p:cNvSpPr/>
            <p:nvPr/>
          </p:nvSpPr>
          <p:spPr>
            <a:xfrm>
              <a:off x="3131840" y="1692424"/>
              <a:ext cx="648072" cy="80392"/>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600" dirty="0" smtClean="0"/>
                <a:t>PT</a:t>
              </a:r>
              <a:endParaRPr lang="en-US" sz="600" dirty="0"/>
            </a:p>
          </p:txBody>
        </p:sp>
        <p:sp>
          <p:nvSpPr>
            <p:cNvPr id="8" name="Rectangle 7"/>
            <p:cNvSpPr/>
            <p:nvPr/>
          </p:nvSpPr>
          <p:spPr>
            <a:xfrm>
              <a:off x="3995936" y="1700808"/>
              <a:ext cx="648072" cy="80392"/>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600" dirty="0" smtClean="0"/>
                <a:t>PT</a:t>
              </a:r>
              <a:endParaRPr lang="en-US" sz="600" dirty="0"/>
            </a:p>
          </p:txBody>
        </p:sp>
        <p:sp>
          <p:nvSpPr>
            <p:cNvPr id="9" name="Rectangle 8"/>
            <p:cNvSpPr/>
            <p:nvPr/>
          </p:nvSpPr>
          <p:spPr>
            <a:xfrm>
              <a:off x="4860032" y="1556792"/>
              <a:ext cx="648072" cy="80392"/>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600" dirty="0" smtClean="0"/>
                <a:t>PT</a:t>
              </a:r>
              <a:endParaRPr lang="en-US" sz="600" dirty="0"/>
            </a:p>
          </p:txBody>
        </p:sp>
        <p:sp>
          <p:nvSpPr>
            <p:cNvPr id="10" name="Rectangle 9"/>
            <p:cNvSpPr/>
            <p:nvPr/>
          </p:nvSpPr>
          <p:spPr>
            <a:xfrm>
              <a:off x="5724128" y="1556792"/>
              <a:ext cx="648072" cy="80392"/>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600" dirty="0" smtClean="0"/>
                <a:t>PT</a:t>
              </a:r>
              <a:endParaRPr lang="en-US" sz="600" dirty="0"/>
            </a:p>
          </p:txBody>
        </p:sp>
        <p:sp>
          <p:nvSpPr>
            <p:cNvPr id="11" name="Rectangle 10"/>
            <p:cNvSpPr/>
            <p:nvPr/>
          </p:nvSpPr>
          <p:spPr>
            <a:xfrm>
              <a:off x="6588270" y="1628800"/>
              <a:ext cx="648072" cy="80392"/>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600" dirty="0" smtClean="0"/>
                <a:t>PT</a:t>
              </a:r>
              <a:endParaRPr lang="en-US" sz="600" dirty="0"/>
            </a:p>
          </p:txBody>
        </p:sp>
        <p:sp>
          <p:nvSpPr>
            <p:cNvPr id="12" name="Rectangle 11"/>
            <p:cNvSpPr/>
            <p:nvPr/>
          </p:nvSpPr>
          <p:spPr>
            <a:xfrm>
              <a:off x="7452320" y="1628800"/>
              <a:ext cx="648072" cy="80392"/>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600" dirty="0" smtClean="0"/>
                <a:t>PT</a:t>
              </a:r>
              <a:endParaRPr lang="en-US" sz="600" dirty="0"/>
            </a:p>
          </p:txBody>
        </p:sp>
      </p:grpSp>
      <p:grpSp>
        <p:nvGrpSpPr>
          <p:cNvPr id="4" name="Group 12"/>
          <p:cNvGrpSpPr/>
          <p:nvPr/>
        </p:nvGrpSpPr>
        <p:grpSpPr>
          <a:xfrm>
            <a:off x="1403648" y="3212976"/>
            <a:ext cx="6696744" cy="1332148"/>
            <a:chOff x="1403648" y="3212976"/>
            <a:chExt cx="6696744" cy="1332148"/>
          </a:xfrm>
        </p:grpSpPr>
        <p:sp>
          <p:nvSpPr>
            <p:cNvPr id="14" name="Rectangle 13"/>
            <p:cNvSpPr/>
            <p:nvPr/>
          </p:nvSpPr>
          <p:spPr>
            <a:xfrm>
              <a:off x="1403648" y="3861048"/>
              <a:ext cx="648072" cy="216024"/>
            </a:xfrm>
            <a:prstGeom prst="rect">
              <a:avLst/>
            </a:prstGeom>
            <a:solidFill>
              <a:srgbClr val="D0C8B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15" name="Rectangle 14"/>
            <p:cNvSpPr/>
            <p:nvPr/>
          </p:nvSpPr>
          <p:spPr>
            <a:xfrm>
              <a:off x="2267698" y="4113076"/>
              <a:ext cx="648072" cy="144016"/>
            </a:xfrm>
            <a:prstGeom prst="rect">
              <a:avLst/>
            </a:prstGeom>
            <a:solidFill>
              <a:srgbClr val="D0C8B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16" name="Rectangle 15"/>
            <p:cNvSpPr/>
            <p:nvPr/>
          </p:nvSpPr>
          <p:spPr>
            <a:xfrm>
              <a:off x="3131840" y="4265476"/>
              <a:ext cx="648072" cy="144016"/>
            </a:xfrm>
            <a:prstGeom prst="rect">
              <a:avLst/>
            </a:prstGeom>
            <a:solidFill>
              <a:srgbClr val="D0C8B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17" name="Rectangle 16"/>
            <p:cNvSpPr/>
            <p:nvPr/>
          </p:nvSpPr>
          <p:spPr>
            <a:xfrm>
              <a:off x="3995936" y="4401108"/>
              <a:ext cx="648072" cy="144016"/>
            </a:xfrm>
            <a:prstGeom prst="rect">
              <a:avLst/>
            </a:prstGeom>
            <a:solidFill>
              <a:srgbClr val="D0C8B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18" name="Rectangle 17"/>
            <p:cNvSpPr/>
            <p:nvPr/>
          </p:nvSpPr>
          <p:spPr>
            <a:xfrm>
              <a:off x="4860032" y="3212976"/>
              <a:ext cx="648072" cy="144016"/>
            </a:xfrm>
            <a:prstGeom prst="rect">
              <a:avLst/>
            </a:prstGeom>
            <a:solidFill>
              <a:srgbClr val="D0C8B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19" name="Rectangle 18"/>
            <p:cNvSpPr/>
            <p:nvPr/>
          </p:nvSpPr>
          <p:spPr>
            <a:xfrm>
              <a:off x="5724128" y="3356992"/>
              <a:ext cx="648072" cy="144016"/>
            </a:xfrm>
            <a:prstGeom prst="rect">
              <a:avLst/>
            </a:prstGeom>
            <a:solidFill>
              <a:srgbClr val="D0C8B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0" name="Rectangle 19"/>
            <p:cNvSpPr/>
            <p:nvPr/>
          </p:nvSpPr>
          <p:spPr>
            <a:xfrm>
              <a:off x="6588224" y="3537012"/>
              <a:ext cx="648072" cy="144016"/>
            </a:xfrm>
            <a:prstGeom prst="rect">
              <a:avLst/>
            </a:prstGeom>
            <a:solidFill>
              <a:srgbClr val="D0C8B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sp>
          <p:nvSpPr>
            <p:cNvPr id="21" name="Rectangle 20"/>
            <p:cNvSpPr/>
            <p:nvPr/>
          </p:nvSpPr>
          <p:spPr>
            <a:xfrm>
              <a:off x="7452320" y="3645024"/>
              <a:ext cx="648072" cy="144016"/>
            </a:xfrm>
            <a:prstGeom prst="rect">
              <a:avLst/>
            </a:prstGeom>
            <a:solidFill>
              <a:srgbClr val="D0C8B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p>
          </p:txBody>
        </p:sp>
      </p:grpSp>
      <p:grpSp>
        <p:nvGrpSpPr>
          <p:cNvPr id="13" name="Group 50"/>
          <p:cNvGrpSpPr/>
          <p:nvPr/>
        </p:nvGrpSpPr>
        <p:grpSpPr>
          <a:xfrm>
            <a:off x="1403648" y="1916832"/>
            <a:ext cx="6696744" cy="2448272"/>
            <a:chOff x="1403648" y="1916832"/>
            <a:chExt cx="6696744" cy="2448272"/>
          </a:xfrm>
        </p:grpSpPr>
        <p:grpSp>
          <p:nvGrpSpPr>
            <p:cNvPr id="22" name="Group 111"/>
            <p:cNvGrpSpPr/>
            <p:nvPr/>
          </p:nvGrpSpPr>
          <p:grpSpPr>
            <a:xfrm>
              <a:off x="1403648" y="2420888"/>
              <a:ext cx="648072" cy="1440160"/>
              <a:chOff x="1403648" y="2420888"/>
              <a:chExt cx="648072" cy="1440160"/>
            </a:xfrm>
          </p:grpSpPr>
          <p:sp>
            <p:nvSpPr>
              <p:cNvPr id="86" name="Rectangle 4"/>
              <p:cNvSpPr/>
              <p:nvPr/>
            </p:nvSpPr>
            <p:spPr>
              <a:xfrm>
                <a:off x="1403648" y="2420888"/>
                <a:ext cx="648072" cy="1440160"/>
              </a:xfrm>
              <a:prstGeom prst="rect">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lIns="0" tIns="612000" rIns="0" bIns="0" rtlCol="0" anchor="ctr"/>
              <a:lstStyle/>
              <a:p>
                <a:pPr algn="ctr"/>
                <a:r>
                  <a:rPr lang="en-US" sz="1050" smtClean="0">
                    <a:solidFill>
                      <a:srgbClr val="002060"/>
                    </a:solidFill>
                  </a:rPr>
                  <a:t>Splices</a:t>
                </a:r>
                <a:endParaRPr lang="en-US" sz="1050">
                  <a:solidFill>
                    <a:srgbClr val="002060"/>
                  </a:solidFill>
                </a:endParaRPr>
              </a:p>
            </p:txBody>
          </p:sp>
          <p:sp>
            <p:nvSpPr>
              <p:cNvPr id="87" name="Rectangle 1" descr="Wide upward diagonal"/>
              <p:cNvSpPr>
                <a:spLocks noChangeArrowheads="1"/>
              </p:cNvSpPr>
              <p:nvPr/>
            </p:nvSpPr>
            <p:spPr bwMode="auto">
              <a:xfrm>
                <a:off x="1403648" y="2600908"/>
                <a:ext cx="648072" cy="720080"/>
              </a:xfrm>
              <a:prstGeom prst="rect">
                <a:avLst/>
              </a:prstGeom>
              <a:pattFill prst="wdUpDiag">
                <a:fgClr>
                  <a:srgbClr val="00B0F0">
                    <a:alpha val="28999"/>
                  </a:srgbClr>
                </a:fgClr>
                <a:bgClr>
                  <a:srgbClr val="FFFFFF">
                    <a:alpha val="28999"/>
                  </a:srgbClr>
                </a:bgClr>
              </a:patt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88" name="Straight Connector 87"/>
              <p:cNvCxnSpPr/>
              <p:nvPr/>
            </p:nvCxnSpPr>
            <p:spPr>
              <a:xfrm>
                <a:off x="1439652" y="2456892"/>
                <a:ext cx="576064" cy="72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439652" y="3653420"/>
                <a:ext cx="576064" cy="108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grpSp>
        <p:grpSp>
          <p:nvGrpSpPr>
            <p:cNvPr id="23" name="Group 112"/>
            <p:cNvGrpSpPr/>
            <p:nvPr/>
          </p:nvGrpSpPr>
          <p:grpSpPr>
            <a:xfrm>
              <a:off x="2267698" y="2492870"/>
              <a:ext cx="648118" cy="1620206"/>
              <a:chOff x="2267698" y="2492870"/>
              <a:chExt cx="648118" cy="1620206"/>
            </a:xfrm>
          </p:grpSpPr>
          <p:sp>
            <p:nvSpPr>
              <p:cNvPr id="82" name="Rectangle 81"/>
              <p:cNvSpPr/>
              <p:nvPr/>
            </p:nvSpPr>
            <p:spPr>
              <a:xfrm>
                <a:off x="2267698" y="2492870"/>
                <a:ext cx="648072" cy="1620206"/>
              </a:xfrm>
              <a:prstGeom prst="rect">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lIns="0" tIns="612000" rIns="0" bIns="0" rtlCol="0" anchor="ctr"/>
              <a:lstStyle/>
              <a:p>
                <a:pPr algn="ctr"/>
                <a:r>
                  <a:rPr lang="en-US" sz="1050" smtClean="0">
                    <a:solidFill>
                      <a:srgbClr val="002060"/>
                    </a:solidFill>
                  </a:rPr>
                  <a:t>Splices</a:t>
                </a:r>
                <a:endParaRPr lang="en-US" sz="1050">
                  <a:solidFill>
                    <a:srgbClr val="002060"/>
                  </a:solidFill>
                </a:endParaRPr>
              </a:p>
            </p:txBody>
          </p:sp>
          <p:cxnSp>
            <p:nvCxnSpPr>
              <p:cNvPr id="83" name="Straight Connector 82"/>
              <p:cNvCxnSpPr/>
              <p:nvPr/>
            </p:nvCxnSpPr>
            <p:spPr>
              <a:xfrm>
                <a:off x="2303748" y="2528900"/>
                <a:ext cx="576064" cy="72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2303748" y="3825056"/>
                <a:ext cx="576064" cy="108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sp>
            <p:nvSpPr>
              <p:cNvPr id="85" name="Rectangle 1" descr="Wide upward diagonal"/>
              <p:cNvSpPr>
                <a:spLocks noChangeArrowheads="1"/>
              </p:cNvSpPr>
              <p:nvPr/>
            </p:nvSpPr>
            <p:spPr bwMode="auto">
              <a:xfrm>
                <a:off x="2267744" y="2780928"/>
                <a:ext cx="648072" cy="720080"/>
              </a:xfrm>
              <a:prstGeom prst="rect">
                <a:avLst/>
              </a:prstGeom>
              <a:pattFill prst="wdUpDiag">
                <a:fgClr>
                  <a:srgbClr val="00B0F0">
                    <a:alpha val="28999"/>
                  </a:srgbClr>
                </a:fgClr>
                <a:bgClr>
                  <a:srgbClr val="FFFFFF">
                    <a:alpha val="28999"/>
                  </a:srgbClr>
                </a:bgClr>
              </a:patt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4" name="Group 113"/>
            <p:cNvGrpSpPr/>
            <p:nvPr/>
          </p:nvGrpSpPr>
          <p:grpSpPr>
            <a:xfrm>
              <a:off x="3131794" y="2636912"/>
              <a:ext cx="648118" cy="1548172"/>
              <a:chOff x="3131794" y="2636912"/>
              <a:chExt cx="648118" cy="1548172"/>
            </a:xfrm>
          </p:grpSpPr>
          <p:sp>
            <p:nvSpPr>
              <p:cNvPr id="78" name="Rectangle 77"/>
              <p:cNvSpPr/>
              <p:nvPr/>
            </p:nvSpPr>
            <p:spPr>
              <a:xfrm>
                <a:off x="3131794" y="2636912"/>
                <a:ext cx="648072" cy="1548172"/>
              </a:xfrm>
              <a:prstGeom prst="rect">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lIns="0" tIns="612000" rIns="0" bIns="0" rtlCol="0" anchor="ctr"/>
              <a:lstStyle/>
              <a:p>
                <a:pPr algn="ctr"/>
                <a:r>
                  <a:rPr lang="en-US" sz="1050" smtClean="0">
                    <a:solidFill>
                      <a:srgbClr val="002060"/>
                    </a:solidFill>
                  </a:rPr>
                  <a:t>Splices</a:t>
                </a:r>
                <a:endParaRPr lang="en-US" sz="1050">
                  <a:solidFill>
                    <a:srgbClr val="002060"/>
                  </a:solidFill>
                </a:endParaRPr>
              </a:p>
            </p:txBody>
          </p:sp>
          <p:cxnSp>
            <p:nvCxnSpPr>
              <p:cNvPr id="79" name="Straight Connector 78"/>
              <p:cNvCxnSpPr/>
              <p:nvPr/>
            </p:nvCxnSpPr>
            <p:spPr>
              <a:xfrm>
                <a:off x="3167844" y="2672924"/>
                <a:ext cx="576064" cy="72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3167844" y="3969060"/>
                <a:ext cx="576064" cy="144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sp>
            <p:nvSpPr>
              <p:cNvPr id="81" name="Rectangle 1" descr="Wide upward diagonal"/>
              <p:cNvSpPr>
                <a:spLocks noChangeArrowheads="1"/>
              </p:cNvSpPr>
              <p:nvPr/>
            </p:nvSpPr>
            <p:spPr bwMode="auto">
              <a:xfrm>
                <a:off x="3131840" y="2924944"/>
                <a:ext cx="648072" cy="720080"/>
              </a:xfrm>
              <a:prstGeom prst="rect">
                <a:avLst/>
              </a:prstGeom>
              <a:pattFill prst="wdUpDiag">
                <a:fgClr>
                  <a:srgbClr val="00B0F0">
                    <a:alpha val="28999"/>
                  </a:srgbClr>
                </a:fgClr>
                <a:bgClr>
                  <a:srgbClr val="FFFFFF">
                    <a:alpha val="28999"/>
                  </a:srgbClr>
                </a:bgClr>
              </a:patt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 name="Group 114"/>
            <p:cNvGrpSpPr/>
            <p:nvPr/>
          </p:nvGrpSpPr>
          <p:grpSpPr>
            <a:xfrm>
              <a:off x="3995890" y="2780902"/>
              <a:ext cx="648118" cy="1584202"/>
              <a:chOff x="3995890" y="2780902"/>
              <a:chExt cx="648118" cy="1584202"/>
            </a:xfrm>
          </p:grpSpPr>
          <p:sp>
            <p:nvSpPr>
              <p:cNvPr id="74" name="Rectangle 73"/>
              <p:cNvSpPr/>
              <p:nvPr/>
            </p:nvSpPr>
            <p:spPr>
              <a:xfrm>
                <a:off x="3995890" y="2780902"/>
                <a:ext cx="648072" cy="1584202"/>
              </a:xfrm>
              <a:prstGeom prst="rect">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lIns="0" tIns="612000" rIns="0" bIns="0" rtlCol="0" anchor="ctr"/>
              <a:lstStyle/>
              <a:p>
                <a:pPr algn="ctr"/>
                <a:r>
                  <a:rPr lang="en-US" sz="1050" smtClean="0">
                    <a:solidFill>
                      <a:srgbClr val="002060"/>
                    </a:solidFill>
                  </a:rPr>
                  <a:t>Splices</a:t>
                </a:r>
                <a:endParaRPr lang="en-US" sz="1050">
                  <a:solidFill>
                    <a:srgbClr val="002060"/>
                  </a:solidFill>
                </a:endParaRPr>
              </a:p>
            </p:txBody>
          </p:sp>
          <p:cxnSp>
            <p:nvCxnSpPr>
              <p:cNvPr id="75" name="Straight Connector 74"/>
              <p:cNvCxnSpPr/>
              <p:nvPr/>
            </p:nvCxnSpPr>
            <p:spPr>
              <a:xfrm>
                <a:off x="4031940" y="2816932"/>
                <a:ext cx="576064" cy="72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031940" y="4185084"/>
                <a:ext cx="576064" cy="108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sp>
            <p:nvSpPr>
              <p:cNvPr id="77" name="Rectangle 1" descr="Wide upward diagonal"/>
              <p:cNvSpPr>
                <a:spLocks noChangeArrowheads="1"/>
              </p:cNvSpPr>
              <p:nvPr/>
            </p:nvSpPr>
            <p:spPr bwMode="auto">
              <a:xfrm>
                <a:off x="3995936" y="3077344"/>
                <a:ext cx="648072" cy="720080"/>
              </a:xfrm>
              <a:prstGeom prst="rect">
                <a:avLst/>
              </a:prstGeom>
              <a:pattFill prst="wdUpDiag">
                <a:fgClr>
                  <a:srgbClr val="00B0F0">
                    <a:alpha val="28999"/>
                  </a:srgbClr>
                </a:fgClr>
                <a:bgClr>
                  <a:srgbClr val="FFFFFF">
                    <a:alpha val="28999"/>
                  </a:srgbClr>
                </a:bgClr>
              </a:patt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6" name="Group 115"/>
            <p:cNvGrpSpPr/>
            <p:nvPr/>
          </p:nvGrpSpPr>
          <p:grpSpPr>
            <a:xfrm>
              <a:off x="4860032" y="1916832"/>
              <a:ext cx="648072" cy="1296144"/>
              <a:chOff x="4860032" y="1916832"/>
              <a:chExt cx="648072" cy="1296144"/>
            </a:xfrm>
          </p:grpSpPr>
          <p:sp>
            <p:nvSpPr>
              <p:cNvPr id="71" name="Rectangle 70"/>
              <p:cNvSpPr/>
              <p:nvPr/>
            </p:nvSpPr>
            <p:spPr>
              <a:xfrm>
                <a:off x="4860032" y="1916832"/>
                <a:ext cx="648072" cy="1296144"/>
              </a:xfrm>
              <a:prstGeom prst="rect">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lIns="0" tIns="612000" rIns="0" bIns="0" rtlCol="0" anchor="ctr"/>
              <a:lstStyle/>
              <a:p>
                <a:pPr algn="ctr"/>
                <a:r>
                  <a:rPr lang="en-US" sz="1050" smtClean="0">
                    <a:solidFill>
                      <a:srgbClr val="002060"/>
                    </a:solidFill>
                  </a:rPr>
                  <a:t>Splices</a:t>
                </a:r>
                <a:endParaRPr lang="en-US" sz="1050">
                  <a:solidFill>
                    <a:srgbClr val="002060"/>
                  </a:solidFill>
                </a:endParaRPr>
              </a:p>
            </p:txBody>
          </p:sp>
          <p:sp>
            <p:nvSpPr>
              <p:cNvPr id="72" name="Rectangle 1" descr="Wide upward diagonal"/>
              <p:cNvSpPr>
                <a:spLocks noChangeArrowheads="1"/>
              </p:cNvSpPr>
              <p:nvPr/>
            </p:nvSpPr>
            <p:spPr bwMode="auto">
              <a:xfrm>
                <a:off x="4860032" y="1916832"/>
                <a:ext cx="648072" cy="684076"/>
              </a:xfrm>
              <a:prstGeom prst="rect">
                <a:avLst/>
              </a:prstGeom>
              <a:pattFill prst="wdUpDiag">
                <a:fgClr>
                  <a:srgbClr val="00B0F0">
                    <a:alpha val="28999"/>
                  </a:srgbClr>
                </a:fgClr>
                <a:bgClr>
                  <a:srgbClr val="FFFFFF">
                    <a:alpha val="28999"/>
                  </a:srgbClr>
                </a:bgClr>
              </a:patt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73" name="Straight Connector 72"/>
              <p:cNvCxnSpPr/>
              <p:nvPr/>
            </p:nvCxnSpPr>
            <p:spPr>
              <a:xfrm>
                <a:off x="4896036" y="2960948"/>
                <a:ext cx="576064" cy="108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grpSp>
        <p:grpSp>
          <p:nvGrpSpPr>
            <p:cNvPr id="27" name="Group 116"/>
            <p:cNvGrpSpPr/>
            <p:nvPr/>
          </p:nvGrpSpPr>
          <p:grpSpPr>
            <a:xfrm>
              <a:off x="5724082" y="2024818"/>
              <a:ext cx="648118" cy="1332174"/>
              <a:chOff x="5724082" y="2024818"/>
              <a:chExt cx="648118" cy="1332174"/>
            </a:xfrm>
          </p:grpSpPr>
          <p:sp>
            <p:nvSpPr>
              <p:cNvPr id="68" name="Rectangle 50"/>
              <p:cNvSpPr/>
              <p:nvPr/>
            </p:nvSpPr>
            <p:spPr>
              <a:xfrm>
                <a:off x="5724082" y="2024818"/>
                <a:ext cx="648072" cy="1332174"/>
              </a:xfrm>
              <a:prstGeom prst="rect">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lIns="0" tIns="612000" rIns="0" bIns="0" rtlCol="0" anchor="ctr"/>
              <a:lstStyle/>
              <a:p>
                <a:pPr algn="ctr"/>
                <a:r>
                  <a:rPr lang="en-US" sz="1050" smtClean="0">
                    <a:solidFill>
                      <a:srgbClr val="002060"/>
                    </a:solidFill>
                  </a:rPr>
                  <a:t>Splices</a:t>
                </a:r>
                <a:endParaRPr lang="en-US" sz="1050">
                  <a:solidFill>
                    <a:srgbClr val="002060"/>
                  </a:solidFill>
                </a:endParaRPr>
              </a:p>
            </p:txBody>
          </p:sp>
          <p:cxnSp>
            <p:nvCxnSpPr>
              <p:cNvPr id="69" name="Straight Connector 68"/>
              <p:cNvCxnSpPr/>
              <p:nvPr/>
            </p:nvCxnSpPr>
            <p:spPr>
              <a:xfrm>
                <a:off x="5760132" y="3140980"/>
                <a:ext cx="576064" cy="108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sp>
            <p:nvSpPr>
              <p:cNvPr id="70" name="Rectangle 1" descr="Wide upward diagonal"/>
              <p:cNvSpPr>
                <a:spLocks noChangeArrowheads="1"/>
              </p:cNvSpPr>
              <p:nvPr/>
            </p:nvSpPr>
            <p:spPr bwMode="auto">
              <a:xfrm>
                <a:off x="5724128" y="2060848"/>
                <a:ext cx="648072" cy="684076"/>
              </a:xfrm>
              <a:prstGeom prst="rect">
                <a:avLst/>
              </a:prstGeom>
              <a:pattFill prst="wdUpDiag">
                <a:fgClr>
                  <a:srgbClr val="00B0F0">
                    <a:alpha val="28999"/>
                  </a:srgbClr>
                </a:fgClr>
                <a:bgClr>
                  <a:srgbClr val="FFFFFF">
                    <a:alpha val="28999"/>
                  </a:srgbClr>
                </a:bgClr>
              </a:patt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8" name="Group 117"/>
            <p:cNvGrpSpPr/>
            <p:nvPr/>
          </p:nvGrpSpPr>
          <p:grpSpPr>
            <a:xfrm>
              <a:off x="6588224" y="2168860"/>
              <a:ext cx="648072" cy="1368152"/>
              <a:chOff x="6588224" y="2168860"/>
              <a:chExt cx="648072" cy="1368152"/>
            </a:xfrm>
          </p:grpSpPr>
          <p:sp>
            <p:nvSpPr>
              <p:cNvPr id="64" name="Rectangle 56"/>
              <p:cNvSpPr/>
              <p:nvPr/>
            </p:nvSpPr>
            <p:spPr>
              <a:xfrm>
                <a:off x="6588224" y="2168860"/>
                <a:ext cx="648072" cy="1368152"/>
              </a:xfrm>
              <a:prstGeom prst="rect">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lIns="0" tIns="612000" rIns="0" bIns="0" rtlCol="0" anchor="ctr"/>
              <a:lstStyle/>
              <a:p>
                <a:pPr algn="ctr"/>
                <a:r>
                  <a:rPr lang="en-US" sz="1050" smtClean="0">
                    <a:solidFill>
                      <a:srgbClr val="002060"/>
                    </a:solidFill>
                  </a:rPr>
                  <a:t>Splices</a:t>
                </a:r>
                <a:endParaRPr lang="en-US" sz="1050">
                  <a:solidFill>
                    <a:srgbClr val="002060"/>
                  </a:solidFill>
                </a:endParaRPr>
              </a:p>
            </p:txBody>
          </p:sp>
          <p:cxnSp>
            <p:nvCxnSpPr>
              <p:cNvPr id="65" name="Straight Connector 64"/>
              <p:cNvCxnSpPr/>
              <p:nvPr/>
            </p:nvCxnSpPr>
            <p:spPr>
              <a:xfrm>
                <a:off x="6624228" y="2204864"/>
                <a:ext cx="576064" cy="72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6624228" y="3321000"/>
                <a:ext cx="576064" cy="108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sp>
            <p:nvSpPr>
              <p:cNvPr id="67" name="Rectangle 1" descr="Wide upward diagonal"/>
              <p:cNvSpPr>
                <a:spLocks noChangeArrowheads="1"/>
              </p:cNvSpPr>
              <p:nvPr/>
            </p:nvSpPr>
            <p:spPr bwMode="auto">
              <a:xfrm>
                <a:off x="6588224" y="2240868"/>
                <a:ext cx="648072" cy="684076"/>
              </a:xfrm>
              <a:prstGeom prst="rect">
                <a:avLst/>
              </a:prstGeom>
              <a:pattFill prst="wdUpDiag">
                <a:fgClr>
                  <a:srgbClr val="00B0F0">
                    <a:alpha val="28999"/>
                  </a:srgbClr>
                </a:fgClr>
                <a:bgClr>
                  <a:srgbClr val="FFFFFF">
                    <a:alpha val="28999"/>
                  </a:srgbClr>
                </a:bgClr>
              </a:patt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118"/>
            <p:cNvGrpSpPr/>
            <p:nvPr/>
          </p:nvGrpSpPr>
          <p:grpSpPr>
            <a:xfrm>
              <a:off x="7452274" y="2312876"/>
              <a:ext cx="648118" cy="1332148"/>
              <a:chOff x="7452274" y="2312876"/>
              <a:chExt cx="648118" cy="1332148"/>
            </a:xfrm>
          </p:grpSpPr>
          <p:sp>
            <p:nvSpPr>
              <p:cNvPr id="60" name="Rectangle 62"/>
              <p:cNvSpPr/>
              <p:nvPr/>
            </p:nvSpPr>
            <p:spPr>
              <a:xfrm>
                <a:off x="7452274" y="2312876"/>
                <a:ext cx="648072" cy="1332148"/>
              </a:xfrm>
              <a:prstGeom prst="rect">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lIns="0" tIns="612000" rIns="0" bIns="0" rtlCol="0" anchor="ctr"/>
              <a:lstStyle/>
              <a:p>
                <a:pPr algn="ctr"/>
                <a:r>
                  <a:rPr lang="en-US" sz="1050" dirty="0" smtClean="0">
                    <a:solidFill>
                      <a:srgbClr val="002060"/>
                    </a:solidFill>
                  </a:rPr>
                  <a:t>Splices</a:t>
                </a:r>
                <a:endParaRPr lang="en-US" sz="1050" dirty="0">
                  <a:solidFill>
                    <a:srgbClr val="002060"/>
                  </a:solidFill>
                </a:endParaRPr>
              </a:p>
            </p:txBody>
          </p:sp>
          <p:cxnSp>
            <p:nvCxnSpPr>
              <p:cNvPr id="61" name="Straight Connector 60"/>
              <p:cNvCxnSpPr/>
              <p:nvPr/>
            </p:nvCxnSpPr>
            <p:spPr>
              <a:xfrm>
                <a:off x="7488324" y="2348880"/>
                <a:ext cx="576064" cy="72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7488324" y="3501020"/>
                <a:ext cx="576064" cy="108000"/>
              </a:xfrm>
              <a:prstGeom prst="line">
                <a:avLst/>
              </a:prstGeom>
              <a:ln w="57150" cap="rnd">
                <a:solidFill>
                  <a:srgbClr val="29C7FF"/>
                </a:solidFill>
              </a:ln>
            </p:spPr>
            <p:style>
              <a:lnRef idx="1">
                <a:schemeClr val="accent1"/>
              </a:lnRef>
              <a:fillRef idx="0">
                <a:schemeClr val="accent1"/>
              </a:fillRef>
              <a:effectRef idx="0">
                <a:schemeClr val="accent1"/>
              </a:effectRef>
              <a:fontRef idx="minor">
                <a:schemeClr val="tx1"/>
              </a:fontRef>
            </p:style>
          </p:cxnSp>
          <p:sp>
            <p:nvSpPr>
              <p:cNvPr id="63" name="Rectangle 1" descr="Wide upward diagonal"/>
              <p:cNvSpPr>
                <a:spLocks noChangeArrowheads="1"/>
              </p:cNvSpPr>
              <p:nvPr/>
            </p:nvSpPr>
            <p:spPr bwMode="auto">
              <a:xfrm>
                <a:off x="7452320" y="2420888"/>
                <a:ext cx="648072" cy="648072"/>
              </a:xfrm>
              <a:prstGeom prst="rect">
                <a:avLst/>
              </a:prstGeom>
              <a:pattFill prst="wdUpDiag">
                <a:fgClr>
                  <a:srgbClr val="00B0F0">
                    <a:alpha val="28999"/>
                  </a:srgbClr>
                </a:fgClr>
                <a:bgClr>
                  <a:srgbClr val="FFFFFF">
                    <a:alpha val="28999"/>
                  </a:srgbClr>
                </a:bgClr>
              </a:patt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0" name="Group 89"/>
          <p:cNvGrpSpPr/>
          <p:nvPr/>
        </p:nvGrpSpPr>
        <p:grpSpPr>
          <a:xfrm>
            <a:off x="2051720" y="1880828"/>
            <a:ext cx="5400600" cy="2088232"/>
            <a:chOff x="2051720" y="1880828"/>
            <a:chExt cx="5400600" cy="2088232"/>
          </a:xfrm>
        </p:grpSpPr>
        <p:sp>
          <p:nvSpPr>
            <p:cNvPr id="91" name="Rectangle 90"/>
            <p:cNvSpPr/>
            <p:nvPr/>
          </p:nvSpPr>
          <p:spPr>
            <a:xfrm>
              <a:off x="5508104" y="1880828"/>
              <a:ext cx="216024" cy="792088"/>
            </a:xfrm>
            <a:prstGeom prst="rect">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US" sz="900" dirty="0" smtClean="0">
                  <a:solidFill>
                    <a:srgbClr val="002060"/>
                  </a:solidFill>
                </a:rPr>
                <a:t>Cryo </a:t>
              </a:r>
              <a:r>
                <a:rPr lang="en-US" sz="900" dirty="0" err="1" smtClean="0">
                  <a:solidFill>
                    <a:srgbClr val="002060"/>
                  </a:solidFill>
                </a:rPr>
                <a:t>Maint</a:t>
              </a:r>
              <a:r>
                <a:rPr lang="en-US" sz="900" dirty="0" smtClean="0">
                  <a:solidFill>
                    <a:srgbClr val="002060"/>
                  </a:solidFill>
                </a:rPr>
                <a:t>.</a:t>
              </a:r>
              <a:endParaRPr lang="en-US" sz="900" dirty="0">
                <a:solidFill>
                  <a:srgbClr val="002060"/>
                </a:solidFill>
              </a:endParaRPr>
            </a:p>
          </p:txBody>
        </p:sp>
        <p:sp>
          <p:nvSpPr>
            <p:cNvPr id="92" name="Rectangle 91"/>
            <p:cNvSpPr/>
            <p:nvPr/>
          </p:nvSpPr>
          <p:spPr>
            <a:xfrm>
              <a:off x="7236296" y="2420888"/>
              <a:ext cx="216024" cy="792088"/>
            </a:xfrm>
            <a:prstGeom prst="rect">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US" sz="900" dirty="0" smtClean="0">
                  <a:solidFill>
                    <a:srgbClr val="002060"/>
                  </a:solidFill>
                </a:rPr>
                <a:t>Cryo </a:t>
              </a:r>
              <a:r>
                <a:rPr lang="en-US" sz="900" dirty="0" err="1" smtClean="0">
                  <a:solidFill>
                    <a:srgbClr val="002060"/>
                  </a:solidFill>
                </a:rPr>
                <a:t>Maint</a:t>
              </a:r>
              <a:r>
                <a:rPr lang="en-US" sz="900" dirty="0" smtClean="0">
                  <a:solidFill>
                    <a:srgbClr val="002060"/>
                  </a:solidFill>
                </a:rPr>
                <a:t>.</a:t>
              </a:r>
              <a:endParaRPr lang="en-US" sz="900" dirty="0">
                <a:solidFill>
                  <a:srgbClr val="002060"/>
                </a:solidFill>
              </a:endParaRPr>
            </a:p>
          </p:txBody>
        </p:sp>
        <p:sp>
          <p:nvSpPr>
            <p:cNvPr id="93" name="Rectangle 92"/>
            <p:cNvSpPr/>
            <p:nvPr/>
          </p:nvSpPr>
          <p:spPr>
            <a:xfrm>
              <a:off x="2051720" y="2996952"/>
              <a:ext cx="216024" cy="792088"/>
            </a:xfrm>
            <a:prstGeom prst="rect">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US" sz="900" dirty="0" smtClean="0">
                  <a:solidFill>
                    <a:srgbClr val="002060"/>
                  </a:solidFill>
                </a:rPr>
                <a:t>Cryo </a:t>
              </a:r>
              <a:r>
                <a:rPr lang="en-US" sz="900" dirty="0" err="1" smtClean="0">
                  <a:solidFill>
                    <a:srgbClr val="002060"/>
                  </a:solidFill>
                </a:rPr>
                <a:t>Maint</a:t>
              </a:r>
              <a:r>
                <a:rPr lang="en-US" sz="900" dirty="0" smtClean="0">
                  <a:solidFill>
                    <a:srgbClr val="002060"/>
                  </a:solidFill>
                </a:rPr>
                <a:t>.</a:t>
              </a:r>
              <a:endParaRPr lang="en-US" sz="900" dirty="0">
                <a:solidFill>
                  <a:srgbClr val="002060"/>
                </a:solidFill>
              </a:endParaRPr>
            </a:p>
          </p:txBody>
        </p:sp>
        <p:sp>
          <p:nvSpPr>
            <p:cNvPr id="94" name="Rectangle 93"/>
            <p:cNvSpPr/>
            <p:nvPr/>
          </p:nvSpPr>
          <p:spPr>
            <a:xfrm>
              <a:off x="3779912" y="3176972"/>
              <a:ext cx="216024" cy="792088"/>
            </a:xfrm>
            <a:prstGeom prst="rect">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r>
                <a:rPr lang="en-US" sz="900" dirty="0" smtClean="0">
                  <a:solidFill>
                    <a:srgbClr val="002060"/>
                  </a:solidFill>
                </a:rPr>
                <a:t>Cryo </a:t>
              </a:r>
              <a:r>
                <a:rPr lang="en-US" sz="900" dirty="0" err="1" smtClean="0">
                  <a:solidFill>
                    <a:srgbClr val="002060"/>
                  </a:solidFill>
                </a:rPr>
                <a:t>Maint</a:t>
              </a:r>
              <a:r>
                <a:rPr lang="en-US" sz="900" dirty="0" smtClean="0">
                  <a:solidFill>
                    <a:srgbClr val="002060"/>
                  </a:solidFill>
                </a:rPr>
                <a:t>.</a:t>
              </a:r>
              <a:endParaRPr lang="en-US" sz="900" dirty="0">
                <a:solidFill>
                  <a:srgbClr val="002060"/>
                </a:solidFill>
              </a:endParaRPr>
            </a:p>
          </p:txBody>
        </p:sp>
      </p:grpSp>
      <p:grpSp>
        <p:nvGrpSpPr>
          <p:cNvPr id="31" name="Group 1"/>
          <p:cNvGrpSpPr/>
          <p:nvPr/>
        </p:nvGrpSpPr>
        <p:grpSpPr>
          <a:xfrm>
            <a:off x="1403648" y="4545124"/>
            <a:ext cx="6696744" cy="576064"/>
            <a:chOff x="1403648" y="4437112"/>
            <a:chExt cx="6696744" cy="576064"/>
          </a:xfrm>
        </p:grpSpPr>
        <p:grpSp>
          <p:nvGrpSpPr>
            <p:cNvPr id="32" name="Group 110"/>
            <p:cNvGrpSpPr/>
            <p:nvPr/>
          </p:nvGrpSpPr>
          <p:grpSpPr>
            <a:xfrm>
              <a:off x="1403648" y="4823441"/>
              <a:ext cx="1512168" cy="189735"/>
              <a:chOff x="1403648" y="4797152"/>
              <a:chExt cx="1512168" cy="189735"/>
            </a:xfrm>
          </p:grpSpPr>
          <p:sp>
            <p:nvSpPr>
              <p:cNvPr id="96" name="Rectangle 95"/>
              <p:cNvSpPr/>
              <p:nvPr/>
            </p:nvSpPr>
            <p:spPr>
              <a:xfrm>
                <a:off x="1403648" y="4797152"/>
                <a:ext cx="648072" cy="36000"/>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rgbClr val="002060"/>
                  </a:solidFill>
                </a:endParaRPr>
              </a:p>
            </p:txBody>
          </p:sp>
          <p:sp>
            <p:nvSpPr>
              <p:cNvPr id="97" name="Rectangle 96"/>
              <p:cNvSpPr/>
              <p:nvPr/>
            </p:nvSpPr>
            <p:spPr>
              <a:xfrm>
                <a:off x="2267744" y="4797152"/>
                <a:ext cx="648072" cy="36000"/>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rgbClr val="002060"/>
                  </a:solidFill>
                </a:endParaRPr>
              </a:p>
            </p:txBody>
          </p:sp>
          <p:sp>
            <p:nvSpPr>
              <p:cNvPr id="98" name="Rectangle 97"/>
              <p:cNvSpPr/>
              <p:nvPr/>
            </p:nvSpPr>
            <p:spPr>
              <a:xfrm>
                <a:off x="2051720" y="4833156"/>
                <a:ext cx="216024" cy="108012"/>
              </a:xfrm>
              <a:prstGeom prst="rect">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endParaRPr lang="en-US" sz="900" dirty="0">
                  <a:solidFill>
                    <a:srgbClr val="002060"/>
                  </a:solidFill>
                </a:endParaRPr>
              </a:p>
            </p:txBody>
          </p:sp>
          <p:sp>
            <p:nvSpPr>
              <p:cNvPr id="99" name="Rectangle 98"/>
              <p:cNvSpPr/>
              <p:nvPr/>
            </p:nvSpPr>
            <p:spPr>
              <a:xfrm>
                <a:off x="1403648" y="4941168"/>
                <a:ext cx="648072" cy="45719"/>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chemeClr val="tx1"/>
                  </a:solidFill>
                </a:endParaRPr>
              </a:p>
            </p:txBody>
          </p:sp>
          <p:sp>
            <p:nvSpPr>
              <p:cNvPr id="100" name="Rectangle 99"/>
              <p:cNvSpPr/>
              <p:nvPr/>
            </p:nvSpPr>
            <p:spPr>
              <a:xfrm>
                <a:off x="2267744" y="4941168"/>
                <a:ext cx="648072" cy="45719"/>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chemeClr val="tx1"/>
                  </a:solidFill>
                </a:endParaRPr>
              </a:p>
            </p:txBody>
          </p:sp>
        </p:grpSp>
        <p:grpSp>
          <p:nvGrpSpPr>
            <p:cNvPr id="33" name="Group 111"/>
            <p:cNvGrpSpPr/>
            <p:nvPr/>
          </p:nvGrpSpPr>
          <p:grpSpPr>
            <a:xfrm>
              <a:off x="4860032" y="4437112"/>
              <a:ext cx="1512168" cy="189735"/>
              <a:chOff x="4860032" y="4437112"/>
              <a:chExt cx="1512168" cy="189735"/>
            </a:xfrm>
          </p:grpSpPr>
          <p:sp>
            <p:nvSpPr>
              <p:cNvPr id="101" name="Rectangle 100"/>
              <p:cNvSpPr/>
              <p:nvPr/>
            </p:nvSpPr>
            <p:spPr>
              <a:xfrm>
                <a:off x="4860032" y="4437112"/>
                <a:ext cx="648072" cy="36000"/>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rgbClr val="002060"/>
                  </a:solidFill>
                </a:endParaRPr>
              </a:p>
            </p:txBody>
          </p:sp>
          <p:sp>
            <p:nvSpPr>
              <p:cNvPr id="102" name="Rectangle 101"/>
              <p:cNvSpPr/>
              <p:nvPr/>
            </p:nvSpPr>
            <p:spPr>
              <a:xfrm>
                <a:off x="5724128" y="4437112"/>
                <a:ext cx="648072" cy="36000"/>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rgbClr val="002060"/>
                  </a:solidFill>
                </a:endParaRPr>
              </a:p>
            </p:txBody>
          </p:sp>
          <p:sp>
            <p:nvSpPr>
              <p:cNvPr id="103" name="Rectangle 102"/>
              <p:cNvSpPr/>
              <p:nvPr/>
            </p:nvSpPr>
            <p:spPr>
              <a:xfrm>
                <a:off x="5508104" y="4473116"/>
                <a:ext cx="216024" cy="108012"/>
              </a:xfrm>
              <a:prstGeom prst="rect">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endParaRPr lang="en-US" sz="900" dirty="0">
                  <a:solidFill>
                    <a:srgbClr val="002060"/>
                  </a:solidFill>
                </a:endParaRPr>
              </a:p>
            </p:txBody>
          </p:sp>
          <p:sp>
            <p:nvSpPr>
              <p:cNvPr id="104" name="Rectangle 103"/>
              <p:cNvSpPr/>
              <p:nvPr/>
            </p:nvSpPr>
            <p:spPr>
              <a:xfrm>
                <a:off x="4860032" y="4581128"/>
                <a:ext cx="648072" cy="45719"/>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chemeClr val="tx1"/>
                  </a:solidFill>
                </a:endParaRPr>
              </a:p>
            </p:txBody>
          </p:sp>
          <p:sp>
            <p:nvSpPr>
              <p:cNvPr id="105" name="Rectangle 104"/>
              <p:cNvSpPr/>
              <p:nvPr/>
            </p:nvSpPr>
            <p:spPr>
              <a:xfrm>
                <a:off x="5724128" y="4581128"/>
                <a:ext cx="648072" cy="45719"/>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chemeClr val="tx1"/>
                  </a:solidFill>
                </a:endParaRPr>
              </a:p>
            </p:txBody>
          </p:sp>
        </p:grpSp>
        <p:grpSp>
          <p:nvGrpSpPr>
            <p:cNvPr id="34" name="Group 112"/>
            <p:cNvGrpSpPr/>
            <p:nvPr/>
          </p:nvGrpSpPr>
          <p:grpSpPr>
            <a:xfrm>
              <a:off x="6588224" y="4535409"/>
              <a:ext cx="1512168" cy="189735"/>
              <a:chOff x="6588224" y="4535409"/>
              <a:chExt cx="1512168" cy="189735"/>
            </a:xfrm>
          </p:grpSpPr>
          <p:sp>
            <p:nvSpPr>
              <p:cNvPr id="106" name="Rectangle 105"/>
              <p:cNvSpPr/>
              <p:nvPr/>
            </p:nvSpPr>
            <p:spPr>
              <a:xfrm>
                <a:off x="6588224" y="4535409"/>
                <a:ext cx="648072" cy="36000"/>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rgbClr val="002060"/>
                  </a:solidFill>
                </a:endParaRPr>
              </a:p>
            </p:txBody>
          </p:sp>
          <p:sp>
            <p:nvSpPr>
              <p:cNvPr id="107" name="Rectangle 106"/>
              <p:cNvSpPr/>
              <p:nvPr/>
            </p:nvSpPr>
            <p:spPr>
              <a:xfrm>
                <a:off x="7452320" y="4535409"/>
                <a:ext cx="648072" cy="36000"/>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rgbClr val="002060"/>
                  </a:solidFill>
                </a:endParaRPr>
              </a:p>
            </p:txBody>
          </p:sp>
          <p:sp>
            <p:nvSpPr>
              <p:cNvPr id="108" name="Rectangle 107"/>
              <p:cNvSpPr/>
              <p:nvPr/>
            </p:nvSpPr>
            <p:spPr>
              <a:xfrm>
                <a:off x="7236296" y="4571413"/>
                <a:ext cx="216024" cy="108012"/>
              </a:xfrm>
              <a:prstGeom prst="rect">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ctr"/>
                <a:endParaRPr lang="en-US" sz="900" dirty="0">
                  <a:solidFill>
                    <a:srgbClr val="002060"/>
                  </a:solidFill>
                </a:endParaRPr>
              </a:p>
            </p:txBody>
          </p:sp>
          <p:sp>
            <p:nvSpPr>
              <p:cNvPr id="109" name="Rectangle 108"/>
              <p:cNvSpPr/>
              <p:nvPr/>
            </p:nvSpPr>
            <p:spPr>
              <a:xfrm>
                <a:off x="6588224" y="4679425"/>
                <a:ext cx="648072" cy="45719"/>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chemeClr val="tx1"/>
                  </a:solidFill>
                </a:endParaRPr>
              </a:p>
            </p:txBody>
          </p:sp>
          <p:sp>
            <p:nvSpPr>
              <p:cNvPr id="110" name="Rectangle 109"/>
              <p:cNvSpPr/>
              <p:nvPr/>
            </p:nvSpPr>
            <p:spPr>
              <a:xfrm>
                <a:off x="7452320" y="4679425"/>
                <a:ext cx="648072" cy="45719"/>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chemeClr val="tx1"/>
                  </a:solidFill>
                </a:endParaRPr>
              </a:p>
            </p:txBody>
          </p:sp>
        </p:grpSp>
      </p:grpSp>
      <p:sp>
        <p:nvSpPr>
          <p:cNvPr id="115" name="Rectangle 114"/>
          <p:cNvSpPr/>
          <p:nvPr/>
        </p:nvSpPr>
        <p:spPr>
          <a:xfrm>
            <a:off x="1187624" y="5121188"/>
            <a:ext cx="6912768" cy="756084"/>
          </a:xfrm>
          <a:prstGeom prst="rect">
            <a:avLst/>
          </a:prstGeom>
          <a:solidFill>
            <a:srgbClr val="DFFEC2"/>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smtClean="0">
                <a:solidFill>
                  <a:schemeClr val="accent3">
                    <a:lumMod val="50000"/>
                  </a:schemeClr>
                </a:solidFill>
              </a:rPr>
              <a:t>Cold check-out &amp; Beam Commissioning</a:t>
            </a:r>
            <a:endParaRPr lang="en-US" sz="1600" b="1" dirty="0">
              <a:solidFill>
                <a:schemeClr val="accent3">
                  <a:lumMod val="50000"/>
                </a:schemeClr>
              </a:solidFill>
            </a:endParaRPr>
          </a:p>
        </p:txBody>
      </p:sp>
      <p:sp>
        <p:nvSpPr>
          <p:cNvPr id="116" name="Rectangle 115"/>
          <p:cNvSpPr/>
          <p:nvPr/>
        </p:nvSpPr>
        <p:spPr>
          <a:xfrm>
            <a:off x="1187624" y="5877272"/>
            <a:ext cx="6912768" cy="252028"/>
          </a:xfrm>
          <a:prstGeom prst="rect">
            <a:avLst/>
          </a:prstGeom>
          <a:solidFill>
            <a:srgbClr val="F1C2FE"/>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smtClean="0">
                <a:solidFill>
                  <a:schemeClr val="tx1"/>
                </a:solidFill>
              </a:rPr>
              <a:t>Physics</a:t>
            </a:r>
            <a:endParaRPr lang="en-US" sz="1600" b="1" dirty="0">
              <a:solidFill>
                <a:schemeClr val="tx1"/>
              </a:solidFill>
            </a:endParaRPr>
          </a:p>
        </p:txBody>
      </p:sp>
      <p:sp>
        <p:nvSpPr>
          <p:cNvPr id="117" name="Rectangle 116"/>
          <p:cNvSpPr/>
          <p:nvPr/>
        </p:nvSpPr>
        <p:spPr>
          <a:xfrm>
            <a:off x="1187624" y="6165304"/>
            <a:ext cx="6912768" cy="180020"/>
          </a:xfrm>
          <a:prstGeom prst="rect">
            <a:avLst/>
          </a:prstGeom>
          <a:solidFill>
            <a:srgbClr val="F1C2FE"/>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b="1" dirty="0">
              <a:solidFill>
                <a:schemeClr val="tx1"/>
              </a:solidFill>
            </a:endParaRPr>
          </a:p>
        </p:txBody>
      </p:sp>
      <p:grpSp>
        <p:nvGrpSpPr>
          <p:cNvPr id="35" name="Group 137"/>
          <p:cNvGrpSpPr/>
          <p:nvPr/>
        </p:nvGrpSpPr>
        <p:grpSpPr>
          <a:xfrm>
            <a:off x="3131840" y="1772816"/>
            <a:ext cx="648072" cy="252020"/>
            <a:chOff x="3131840" y="1772816"/>
            <a:chExt cx="648072" cy="252020"/>
          </a:xfrm>
        </p:grpSpPr>
        <p:sp>
          <p:nvSpPr>
            <p:cNvPr id="139" name="Rectangle 138"/>
            <p:cNvSpPr/>
            <p:nvPr/>
          </p:nvSpPr>
          <p:spPr>
            <a:xfrm>
              <a:off x="3131840" y="1772816"/>
              <a:ext cx="648072" cy="108012"/>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800" dirty="0" smtClean="0">
                  <a:solidFill>
                    <a:srgbClr val="002060"/>
                  </a:solidFill>
                </a:rPr>
                <a:t>-&gt; 10K</a:t>
              </a:r>
              <a:endParaRPr lang="en-US" sz="800" dirty="0">
                <a:solidFill>
                  <a:srgbClr val="002060"/>
                </a:solidFill>
              </a:endParaRPr>
            </a:p>
          </p:txBody>
        </p:sp>
        <p:sp>
          <p:nvSpPr>
            <p:cNvPr id="140" name="Rectangle 139"/>
            <p:cNvSpPr/>
            <p:nvPr/>
          </p:nvSpPr>
          <p:spPr>
            <a:xfrm>
              <a:off x="3131840" y="1952836"/>
              <a:ext cx="648072" cy="72000"/>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600" dirty="0" smtClean="0"/>
                <a:t>CSCM</a:t>
              </a:r>
              <a:endParaRPr lang="en-US" sz="600" dirty="0"/>
            </a:p>
          </p:txBody>
        </p:sp>
        <p:sp>
          <p:nvSpPr>
            <p:cNvPr id="141" name="Rectangle 140"/>
            <p:cNvSpPr/>
            <p:nvPr/>
          </p:nvSpPr>
          <p:spPr>
            <a:xfrm>
              <a:off x="3131840" y="1880994"/>
              <a:ext cx="648072" cy="72000"/>
            </a:xfrm>
            <a:prstGeom prst="rect">
              <a:avLst/>
            </a:prstGeom>
            <a:solidFill>
              <a:srgbClr val="F8C8D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600" dirty="0" smtClean="0">
                  <a:solidFill>
                    <a:srgbClr val="FF0000"/>
                  </a:solidFill>
                </a:rPr>
                <a:t>CSCM </a:t>
              </a:r>
              <a:r>
                <a:rPr lang="fr-CH" sz="600" dirty="0" err="1" smtClean="0">
                  <a:solidFill>
                    <a:srgbClr val="FF0000"/>
                  </a:solidFill>
                </a:rPr>
                <a:t>preparation</a:t>
              </a:r>
              <a:endParaRPr lang="en-US" sz="600" dirty="0">
                <a:solidFill>
                  <a:srgbClr val="FF0000"/>
                </a:solidFill>
              </a:endParaRPr>
            </a:p>
          </p:txBody>
        </p:sp>
      </p:grpSp>
      <p:grpSp>
        <p:nvGrpSpPr>
          <p:cNvPr id="36" name="Group 141"/>
          <p:cNvGrpSpPr/>
          <p:nvPr/>
        </p:nvGrpSpPr>
        <p:grpSpPr>
          <a:xfrm>
            <a:off x="1403648" y="1637184"/>
            <a:ext cx="6696744" cy="639680"/>
            <a:chOff x="1403648" y="1637184"/>
            <a:chExt cx="6696744" cy="639680"/>
          </a:xfrm>
        </p:grpSpPr>
        <p:sp>
          <p:nvSpPr>
            <p:cNvPr id="143" name="Rectangle 142"/>
            <p:cNvSpPr/>
            <p:nvPr/>
          </p:nvSpPr>
          <p:spPr>
            <a:xfrm>
              <a:off x="7452320" y="1709192"/>
              <a:ext cx="648072" cy="279648"/>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rgbClr val="002060"/>
                  </a:solidFill>
                </a:rPr>
                <a:t>Warm-up</a:t>
              </a:r>
              <a:endParaRPr lang="en-US" sz="1050" dirty="0">
                <a:solidFill>
                  <a:srgbClr val="002060"/>
                </a:solidFill>
              </a:endParaRPr>
            </a:p>
          </p:txBody>
        </p:sp>
        <p:grpSp>
          <p:nvGrpSpPr>
            <p:cNvPr id="37" name="Group 143"/>
            <p:cNvGrpSpPr/>
            <p:nvPr/>
          </p:nvGrpSpPr>
          <p:grpSpPr>
            <a:xfrm>
              <a:off x="1403648" y="1637184"/>
              <a:ext cx="5832694" cy="639680"/>
              <a:chOff x="1403648" y="1637184"/>
              <a:chExt cx="5832694" cy="639680"/>
            </a:xfrm>
          </p:grpSpPr>
          <p:sp>
            <p:nvSpPr>
              <p:cNvPr id="145" name="Rectangle 144"/>
              <p:cNvSpPr/>
              <p:nvPr/>
            </p:nvSpPr>
            <p:spPr>
              <a:xfrm>
                <a:off x="1403648" y="1700808"/>
                <a:ext cx="648072" cy="360040"/>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rgbClr val="002060"/>
                    </a:solidFill>
                  </a:rPr>
                  <a:t>Warm-up</a:t>
                </a:r>
                <a:endParaRPr lang="en-US" sz="1050" dirty="0">
                  <a:solidFill>
                    <a:srgbClr val="002060"/>
                  </a:solidFill>
                </a:endParaRPr>
              </a:p>
            </p:txBody>
          </p:sp>
          <p:sp>
            <p:nvSpPr>
              <p:cNvPr id="146" name="Rectangle 145"/>
              <p:cNvSpPr/>
              <p:nvPr/>
            </p:nvSpPr>
            <p:spPr>
              <a:xfrm>
                <a:off x="2267744" y="1700808"/>
                <a:ext cx="648072" cy="360040"/>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rgbClr val="002060"/>
                    </a:solidFill>
                  </a:rPr>
                  <a:t>Warm-up</a:t>
                </a:r>
                <a:endParaRPr lang="en-US" sz="1050" dirty="0">
                  <a:solidFill>
                    <a:srgbClr val="002060"/>
                  </a:solidFill>
                </a:endParaRPr>
              </a:p>
            </p:txBody>
          </p:sp>
          <p:sp>
            <p:nvSpPr>
              <p:cNvPr id="147" name="Rectangle 146"/>
              <p:cNvSpPr/>
              <p:nvPr/>
            </p:nvSpPr>
            <p:spPr>
              <a:xfrm>
                <a:off x="3995936" y="1781200"/>
                <a:ext cx="648072" cy="360040"/>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rgbClr val="002060"/>
                    </a:solidFill>
                  </a:rPr>
                  <a:t>Warm-up</a:t>
                </a:r>
                <a:endParaRPr lang="en-US" sz="1050" dirty="0">
                  <a:solidFill>
                    <a:srgbClr val="002060"/>
                  </a:solidFill>
                </a:endParaRPr>
              </a:p>
            </p:txBody>
          </p:sp>
          <p:sp>
            <p:nvSpPr>
              <p:cNvPr id="148" name="Rectangle 147"/>
              <p:cNvSpPr/>
              <p:nvPr/>
            </p:nvSpPr>
            <p:spPr>
              <a:xfrm>
                <a:off x="4860032" y="1637184"/>
                <a:ext cx="648072" cy="279648"/>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rgbClr val="002060"/>
                    </a:solidFill>
                  </a:rPr>
                  <a:t>Warm-up</a:t>
                </a:r>
                <a:endParaRPr lang="en-US" sz="1050" dirty="0">
                  <a:solidFill>
                    <a:srgbClr val="002060"/>
                  </a:solidFill>
                </a:endParaRPr>
              </a:p>
            </p:txBody>
          </p:sp>
          <p:sp>
            <p:nvSpPr>
              <p:cNvPr id="149" name="Rectangle 148"/>
              <p:cNvSpPr/>
              <p:nvPr/>
            </p:nvSpPr>
            <p:spPr>
              <a:xfrm>
                <a:off x="5724128" y="1637184"/>
                <a:ext cx="648072" cy="279648"/>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rgbClr val="002060"/>
                    </a:solidFill>
                  </a:rPr>
                  <a:t>Warm-up</a:t>
                </a:r>
                <a:endParaRPr lang="en-US" sz="1050" dirty="0">
                  <a:solidFill>
                    <a:srgbClr val="002060"/>
                  </a:solidFill>
                </a:endParaRPr>
              </a:p>
            </p:txBody>
          </p:sp>
          <p:sp>
            <p:nvSpPr>
              <p:cNvPr id="150" name="Rectangle 149"/>
              <p:cNvSpPr/>
              <p:nvPr/>
            </p:nvSpPr>
            <p:spPr>
              <a:xfrm>
                <a:off x="6588270" y="1709192"/>
                <a:ext cx="648072" cy="279648"/>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rgbClr val="002060"/>
                    </a:solidFill>
                  </a:rPr>
                  <a:t>Warm-up</a:t>
                </a:r>
                <a:endParaRPr lang="en-US" sz="1050" dirty="0">
                  <a:solidFill>
                    <a:srgbClr val="002060"/>
                  </a:solidFill>
                </a:endParaRPr>
              </a:p>
            </p:txBody>
          </p:sp>
          <p:sp>
            <p:nvSpPr>
              <p:cNvPr id="151" name="Rectangle 150"/>
              <p:cNvSpPr/>
              <p:nvPr/>
            </p:nvSpPr>
            <p:spPr>
              <a:xfrm>
                <a:off x="3131794" y="2024844"/>
                <a:ext cx="648072" cy="252020"/>
              </a:xfrm>
              <a:prstGeom prst="rect">
                <a:avLst/>
              </a:prstGeom>
              <a:gradFill flip="none" rotWithShape="1">
                <a:gsLst>
                  <a:gs pos="0">
                    <a:srgbClr val="00B0F0"/>
                  </a:gs>
                  <a:gs pos="63000">
                    <a:schemeClr val="bg1"/>
                  </a:gs>
                  <a:gs pos="100000">
                    <a:schemeClr val="accent1">
                      <a:lumMod val="20000"/>
                      <a:lumOff val="80000"/>
                    </a:schemeClr>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rgbClr val="002060"/>
                    </a:solidFill>
                  </a:rPr>
                  <a:t>Warm-up</a:t>
                </a:r>
                <a:endParaRPr lang="en-US" sz="1050" dirty="0">
                  <a:solidFill>
                    <a:srgbClr val="002060"/>
                  </a:solidFill>
                </a:endParaRPr>
              </a:p>
            </p:txBody>
          </p:sp>
        </p:grpSp>
      </p:grpSp>
      <p:grpSp>
        <p:nvGrpSpPr>
          <p:cNvPr id="38" name="Group 151"/>
          <p:cNvGrpSpPr/>
          <p:nvPr/>
        </p:nvGrpSpPr>
        <p:grpSpPr>
          <a:xfrm>
            <a:off x="1403648" y="3717032"/>
            <a:ext cx="6696744" cy="1404156"/>
            <a:chOff x="1403648" y="3717032"/>
            <a:chExt cx="6696744" cy="1404156"/>
          </a:xfrm>
        </p:grpSpPr>
        <p:sp>
          <p:nvSpPr>
            <p:cNvPr id="153" name="Rectangle 152"/>
            <p:cNvSpPr/>
            <p:nvPr/>
          </p:nvSpPr>
          <p:spPr>
            <a:xfrm>
              <a:off x="1403648" y="4293096"/>
              <a:ext cx="648072" cy="324036"/>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smtClean="0"/>
                <a:t>Powering Tests</a:t>
              </a:r>
              <a:endParaRPr lang="en-US" sz="900" dirty="0"/>
            </a:p>
          </p:txBody>
        </p:sp>
        <p:sp>
          <p:nvSpPr>
            <p:cNvPr id="154" name="Rectangle 153"/>
            <p:cNvSpPr/>
            <p:nvPr/>
          </p:nvSpPr>
          <p:spPr>
            <a:xfrm>
              <a:off x="2267698" y="4473116"/>
              <a:ext cx="648072" cy="360040"/>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smtClean="0"/>
                <a:t>Powering Tests</a:t>
              </a:r>
              <a:endParaRPr lang="en-US" sz="900"/>
            </a:p>
          </p:txBody>
        </p:sp>
        <p:sp>
          <p:nvSpPr>
            <p:cNvPr id="155" name="Rectangle 154"/>
            <p:cNvSpPr/>
            <p:nvPr/>
          </p:nvSpPr>
          <p:spPr>
            <a:xfrm>
              <a:off x="3131840" y="4625516"/>
              <a:ext cx="648072" cy="360040"/>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smtClean="0"/>
                <a:t>Powering Tests</a:t>
              </a:r>
              <a:endParaRPr lang="en-US" sz="900"/>
            </a:p>
          </p:txBody>
        </p:sp>
        <p:sp>
          <p:nvSpPr>
            <p:cNvPr id="156" name="Rectangle 155"/>
            <p:cNvSpPr/>
            <p:nvPr/>
          </p:nvSpPr>
          <p:spPr>
            <a:xfrm>
              <a:off x="3995936" y="4761148"/>
              <a:ext cx="648072" cy="360040"/>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smtClean="0"/>
                <a:t>Powering Tests</a:t>
              </a:r>
              <a:endParaRPr lang="en-US" sz="900" dirty="0"/>
            </a:p>
          </p:txBody>
        </p:sp>
        <p:sp>
          <p:nvSpPr>
            <p:cNvPr id="157" name="Rectangle 156"/>
            <p:cNvSpPr/>
            <p:nvPr/>
          </p:nvSpPr>
          <p:spPr>
            <a:xfrm>
              <a:off x="4860032" y="4185084"/>
              <a:ext cx="648072" cy="360040"/>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smtClean="0"/>
                <a:t>Powering Tests</a:t>
              </a:r>
              <a:endParaRPr lang="en-US" sz="900" dirty="0"/>
            </a:p>
          </p:txBody>
        </p:sp>
        <p:sp>
          <p:nvSpPr>
            <p:cNvPr id="158" name="Rectangle 157"/>
            <p:cNvSpPr/>
            <p:nvPr/>
          </p:nvSpPr>
          <p:spPr>
            <a:xfrm>
              <a:off x="5724128" y="3717032"/>
              <a:ext cx="648072" cy="522052"/>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smtClean="0"/>
                <a:t>Powering Tests</a:t>
              </a:r>
              <a:endParaRPr lang="en-US" sz="900" dirty="0"/>
            </a:p>
          </p:txBody>
        </p:sp>
        <p:sp>
          <p:nvSpPr>
            <p:cNvPr id="159" name="Rectangle 158"/>
            <p:cNvSpPr/>
            <p:nvPr/>
          </p:nvSpPr>
          <p:spPr>
            <a:xfrm>
              <a:off x="6588270" y="4113076"/>
              <a:ext cx="648072" cy="324036"/>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dirty="0" smtClean="0"/>
                <a:t>Powering Tests</a:t>
              </a:r>
              <a:endParaRPr lang="en-US" sz="900" dirty="0"/>
            </a:p>
          </p:txBody>
        </p:sp>
        <p:sp>
          <p:nvSpPr>
            <p:cNvPr id="160" name="Rectangle 159"/>
            <p:cNvSpPr/>
            <p:nvPr/>
          </p:nvSpPr>
          <p:spPr>
            <a:xfrm>
              <a:off x="7452320" y="4185084"/>
              <a:ext cx="648072" cy="360040"/>
            </a:xfrm>
            <a:prstGeom prst="rect">
              <a:avLst/>
            </a:prstGeom>
            <a:solidFill>
              <a:srgbClr val="FF0000"/>
            </a:soli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smtClean="0"/>
                <a:t>Powering Tests</a:t>
              </a:r>
              <a:endParaRPr lang="en-US" sz="900"/>
            </a:p>
          </p:txBody>
        </p:sp>
      </p:grpSp>
      <p:grpSp>
        <p:nvGrpSpPr>
          <p:cNvPr id="39" name="Group 160"/>
          <p:cNvGrpSpPr/>
          <p:nvPr/>
        </p:nvGrpSpPr>
        <p:grpSpPr>
          <a:xfrm>
            <a:off x="1403648" y="3501008"/>
            <a:ext cx="6696744" cy="1260140"/>
            <a:chOff x="1403648" y="3501008"/>
            <a:chExt cx="6696744" cy="1260140"/>
          </a:xfrm>
        </p:grpSpPr>
        <p:grpSp>
          <p:nvGrpSpPr>
            <p:cNvPr id="40" name="Group 161"/>
            <p:cNvGrpSpPr/>
            <p:nvPr/>
          </p:nvGrpSpPr>
          <p:grpSpPr>
            <a:xfrm>
              <a:off x="1403648" y="3501008"/>
              <a:ext cx="6696744" cy="1260140"/>
              <a:chOff x="1403648" y="3501008"/>
              <a:chExt cx="6696744" cy="1260140"/>
            </a:xfrm>
          </p:grpSpPr>
          <p:sp>
            <p:nvSpPr>
              <p:cNvPr id="165" name="Rectangle 164"/>
              <p:cNvSpPr/>
              <p:nvPr/>
            </p:nvSpPr>
            <p:spPr>
              <a:xfrm>
                <a:off x="1403648" y="4077072"/>
                <a:ext cx="648072" cy="216024"/>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chemeClr val="tx1"/>
                    </a:solidFill>
                  </a:rPr>
                  <a:t>Cool-down</a:t>
                </a:r>
                <a:endParaRPr lang="en-US" sz="1050" dirty="0">
                  <a:solidFill>
                    <a:schemeClr val="tx1"/>
                  </a:solidFill>
                </a:endParaRPr>
              </a:p>
            </p:txBody>
          </p:sp>
          <p:sp>
            <p:nvSpPr>
              <p:cNvPr id="166" name="Rectangle 165"/>
              <p:cNvSpPr/>
              <p:nvPr/>
            </p:nvSpPr>
            <p:spPr>
              <a:xfrm>
                <a:off x="2267698" y="4257092"/>
                <a:ext cx="648072" cy="216024"/>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chemeClr val="tx1"/>
                    </a:solidFill>
                  </a:rPr>
                  <a:t>Cool-down</a:t>
                </a:r>
                <a:endParaRPr lang="en-US" sz="1050" dirty="0">
                  <a:solidFill>
                    <a:schemeClr val="tx1"/>
                  </a:solidFill>
                </a:endParaRPr>
              </a:p>
            </p:txBody>
          </p:sp>
          <p:sp>
            <p:nvSpPr>
              <p:cNvPr id="167" name="Rectangle 166"/>
              <p:cNvSpPr/>
              <p:nvPr/>
            </p:nvSpPr>
            <p:spPr>
              <a:xfrm>
                <a:off x="3131840" y="4409492"/>
                <a:ext cx="648072" cy="216024"/>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chemeClr val="tx1"/>
                    </a:solidFill>
                  </a:rPr>
                  <a:t>Cool-down</a:t>
                </a:r>
                <a:endParaRPr lang="en-US" sz="1050" dirty="0">
                  <a:solidFill>
                    <a:schemeClr val="tx1"/>
                  </a:solidFill>
                </a:endParaRPr>
              </a:p>
            </p:txBody>
          </p:sp>
          <p:sp>
            <p:nvSpPr>
              <p:cNvPr id="168" name="Rectangle 167"/>
              <p:cNvSpPr/>
              <p:nvPr/>
            </p:nvSpPr>
            <p:spPr>
              <a:xfrm>
                <a:off x="3995936" y="4545124"/>
                <a:ext cx="648072" cy="216024"/>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chemeClr val="tx1"/>
                    </a:solidFill>
                  </a:rPr>
                  <a:t>Cool-down</a:t>
                </a:r>
                <a:endParaRPr lang="en-US" sz="1050" dirty="0">
                  <a:solidFill>
                    <a:schemeClr val="tx1"/>
                  </a:solidFill>
                </a:endParaRPr>
              </a:p>
            </p:txBody>
          </p:sp>
          <p:sp>
            <p:nvSpPr>
              <p:cNvPr id="169" name="Rectangle 168"/>
              <p:cNvSpPr/>
              <p:nvPr/>
            </p:nvSpPr>
            <p:spPr>
              <a:xfrm>
                <a:off x="4860032" y="3681028"/>
                <a:ext cx="648072" cy="396044"/>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chemeClr val="tx1"/>
                    </a:solidFill>
                  </a:rPr>
                  <a:t>Cool-down</a:t>
                </a:r>
                <a:endParaRPr lang="en-US" sz="1050" dirty="0">
                  <a:solidFill>
                    <a:schemeClr val="tx1"/>
                  </a:solidFill>
                </a:endParaRPr>
              </a:p>
            </p:txBody>
          </p:sp>
          <p:sp>
            <p:nvSpPr>
              <p:cNvPr id="170" name="Rectangle 169"/>
              <p:cNvSpPr/>
              <p:nvPr/>
            </p:nvSpPr>
            <p:spPr>
              <a:xfrm>
                <a:off x="5724128" y="3501008"/>
                <a:ext cx="648072" cy="216024"/>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chemeClr val="tx1"/>
                    </a:solidFill>
                  </a:rPr>
                  <a:t>Cool-down</a:t>
                </a:r>
                <a:endParaRPr lang="en-US" sz="1050" dirty="0">
                  <a:solidFill>
                    <a:schemeClr val="tx1"/>
                  </a:solidFill>
                </a:endParaRPr>
              </a:p>
            </p:txBody>
          </p:sp>
          <p:sp>
            <p:nvSpPr>
              <p:cNvPr id="171" name="Rectangle 170"/>
              <p:cNvSpPr/>
              <p:nvPr/>
            </p:nvSpPr>
            <p:spPr>
              <a:xfrm>
                <a:off x="6588270" y="3681028"/>
                <a:ext cx="648072" cy="432048"/>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chemeClr val="tx1"/>
                    </a:solidFill>
                  </a:rPr>
                  <a:t>Cool-down</a:t>
                </a:r>
                <a:endParaRPr lang="en-US" sz="1050" dirty="0">
                  <a:solidFill>
                    <a:schemeClr val="tx1"/>
                  </a:solidFill>
                </a:endParaRPr>
              </a:p>
            </p:txBody>
          </p:sp>
          <p:sp>
            <p:nvSpPr>
              <p:cNvPr id="172" name="Rectangle 171"/>
              <p:cNvSpPr/>
              <p:nvPr/>
            </p:nvSpPr>
            <p:spPr>
              <a:xfrm>
                <a:off x="7452320" y="3861074"/>
                <a:ext cx="648072" cy="324010"/>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CH" sz="1050" dirty="0" smtClean="0">
                    <a:solidFill>
                      <a:schemeClr val="tx1"/>
                    </a:solidFill>
                  </a:rPr>
                  <a:t>Cool-down</a:t>
                </a:r>
                <a:endParaRPr lang="en-US" sz="1050" dirty="0">
                  <a:solidFill>
                    <a:schemeClr val="tx1"/>
                  </a:solidFill>
                </a:endParaRPr>
              </a:p>
            </p:txBody>
          </p:sp>
        </p:grpSp>
        <p:sp>
          <p:nvSpPr>
            <p:cNvPr id="163" name="Rectangle 162"/>
            <p:cNvSpPr/>
            <p:nvPr/>
          </p:nvSpPr>
          <p:spPr>
            <a:xfrm>
              <a:off x="5724708" y="3933056"/>
              <a:ext cx="648072" cy="45719"/>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chemeClr val="tx1"/>
                </a:solidFill>
              </a:endParaRPr>
            </a:p>
          </p:txBody>
        </p:sp>
        <p:sp>
          <p:nvSpPr>
            <p:cNvPr id="164" name="Rectangle 163"/>
            <p:cNvSpPr/>
            <p:nvPr/>
          </p:nvSpPr>
          <p:spPr>
            <a:xfrm>
              <a:off x="5724128" y="4041068"/>
              <a:ext cx="648072" cy="45719"/>
            </a:xfrm>
            <a:prstGeom prst="rect">
              <a:avLst/>
            </a:prstGeom>
            <a:gradFill flip="none" rotWithShape="1">
              <a:gsLst>
                <a:gs pos="0">
                  <a:schemeClr val="bg1"/>
                </a:gs>
                <a:gs pos="70000">
                  <a:srgbClr val="00B0F0"/>
                </a:gs>
                <a:gs pos="100000">
                  <a:srgbClr val="00B0F0"/>
                </a:gs>
              </a:gsLst>
              <a:path path="circle">
                <a:fillToRect l="50000" t="50000" r="50000" b="50000"/>
              </a:path>
              <a:tileRect/>
            </a:grad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50" dirty="0">
                <a:solidFill>
                  <a:schemeClr val="tx1"/>
                </a:solidFill>
              </a:endParaRPr>
            </a:p>
          </p:txBody>
        </p:sp>
      </p:grpSp>
      <p:cxnSp>
        <p:nvCxnSpPr>
          <p:cNvPr id="95" name="Straight Connector 94"/>
          <p:cNvCxnSpPr/>
          <p:nvPr/>
        </p:nvCxnSpPr>
        <p:spPr>
          <a:xfrm>
            <a:off x="1187624" y="4005064"/>
            <a:ext cx="6912768"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28" name="Horizontal Scroll 127"/>
          <p:cNvSpPr/>
          <p:nvPr/>
        </p:nvSpPr>
        <p:spPr>
          <a:xfrm>
            <a:off x="6300192" y="6093296"/>
            <a:ext cx="2664296" cy="720080"/>
          </a:xfrm>
          <a:prstGeom prst="horizontalScrol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smtClean="0">
                <a:solidFill>
                  <a:schemeClr val="tx1"/>
                </a:solidFill>
              </a:rPr>
              <a:t>Courtesy K. Foraz</a:t>
            </a:r>
            <a:endParaRPr lang="en-US" b="1" i="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animBg="1"/>
      <p:bldP spid="116" grpId="0" animBg="1"/>
      <p:bldP spid="1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injector chain</a:t>
            </a:r>
            <a:endParaRPr lang="en-US" dirty="0"/>
          </a:p>
        </p:txBody>
      </p:sp>
      <p:sp>
        <p:nvSpPr>
          <p:cNvPr id="4" name="Footer Placeholder 3"/>
          <p:cNvSpPr>
            <a:spLocks noGrp="1"/>
          </p:cNvSpPr>
          <p:nvPr>
            <p:ph type="ftr" sz="quarter" idx="11"/>
          </p:nvPr>
        </p:nvSpPr>
        <p:spPr/>
        <p:txBody>
          <a:bodyPr/>
          <a:lstStyle/>
          <a:p>
            <a:r>
              <a:rPr lang="en-US" dirty="0" smtClean="0"/>
              <a:t>David Mcfarlane (EN/MEF/INJ)</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6</a:t>
            </a:fld>
            <a:endParaRPr lang="en-US"/>
          </a:p>
        </p:txBody>
      </p:sp>
      <p:sp>
        <p:nvSpPr>
          <p:cNvPr id="3" name="Content Placeholder 2"/>
          <p:cNvSpPr>
            <a:spLocks noGrp="1"/>
          </p:cNvSpPr>
          <p:nvPr>
            <p:ph sz="quarter" idx="1"/>
          </p:nvPr>
        </p:nvSpPr>
        <p:spPr/>
        <p:txBody>
          <a:bodyPr>
            <a:normAutofit lnSpcReduction="10000"/>
          </a:bodyPr>
          <a:lstStyle/>
          <a:p>
            <a:r>
              <a:rPr lang="en-GB" dirty="0" smtClean="0"/>
              <a:t>The injector chain is the machines and transfer lines that feed the beam from its inception up until the LHC.</a:t>
            </a:r>
          </a:p>
          <a:p>
            <a:pPr lvl="1"/>
            <a:r>
              <a:rPr lang="en-GB" dirty="0" smtClean="0"/>
              <a:t>Protons</a:t>
            </a:r>
          </a:p>
          <a:p>
            <a:pPr lvl="2"/>
            <a:r>
              <a:rPr lang="en-GB" dirty="0" smtClean="0"/>
              <a:t>LINAC 2</a:t>
            </a:r>
          </a:p>
          <a:p>
            <a:pPr lvl="2"/>
            <a:r>
              <a:rPr lang="en-GB" dirty="0" smtClean="0"/>
              <a:t>PS Booster</a:t>
            </a:r>
          </a:p>
          <a:p>
            <a:pPr lvl="2"/>
            <a:r>
              <a:rPr lang="en-GB" dirty="0" smtClean="0"/>
              <a:t>PS</a:t>
            </a:r>
          </a:p>
          <a:p>
            <a:pPr lvl="2"/>
            <a:r>
              <a:rPr lang="en-GB" dirty="0" smtClean="0"/>
              <a:t>SPS</a:t>
            </a:r>
          </a:p>
          <a:p>
            <a:pPr lvl="1"/>
            <a:r>
              <a:rPr lang="en-GB" dirty="0" smtClean="0"/>
              <a:t>Ions</a:t>
            </a:r>
          </a:p>
          <a:p>
            <a:pPr lvl="2"/>
            <a:r>
              <a:rPr lang="en-GB" dirty="0" smtClean="0"/>
              <a:t>LINAC 3</a:t>
            </a:r>
          </a:p>
          <a:p>
            <a:pPr lvl="2"/>
            <a:r>
              <a:rPr lang="en-GB" dirty="0" smtClean="0"/>
              <a:t>LEIR</a:t>
            </a:r>
            <a:endParaRPr lang="en-US" dirty="0"/>
          </a:p>
        </p:txBody>
      </p:sp>
      <p:pic>
        <p:nvPicPr>
          <p:cNvPr id="14339" name="Picture 3" descr="\\cern.ch\dfs\Users\j\jocksoft\Desktop\ScreenHunter_03 Mar. 07 09.49.gif"/>
          <p:cNvPicPr>
            <a:picLocks noChangeAspect="1" noChangeArrowheads="1"/>
          </p:cNvPicPr>
          <p:nvPr/>
        </p:nvPicPr>
        <p:blipFill>
          <a:blip r:embed="rId2" cstate="print"/>
          <a:srcRect/>
          <a:stretch>
            <a:fillRect/>
          </a:stretch>
        </p:blipFill>
        <p:spPr bwMode="auto">
          <a:xfrm>
            <a:off x="2915816" y="2457902"/>
            <a:ext cx="5904656" cy="385141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339"/>
                                        </p:tgtEl>
                                        <p:attrNameLst>
                                          <p:attrName>style.visibility</p:attrName>
                                        </p:attrNameLst>
                                      </p:cBhvr>
                                      <p:to>
                                        <p:strVal val="visible"/>
                                      </p:to>
                                    </p:set>
                                    <p:animEffect transition="in" filter="wipe(down)">
                                      <p:cBhvr>
                                        <p:cTn id="12" dur="500"/>
                                        <p:tgtEl>
                                          <p:spTgt spid="1433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500"/>
                                        <p:tgtEl>
                                          <p:spTgt spid="3">
                                            <p:txEl>
                                              <p:pRg st="2" end="2"/>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down)">
                                      <p:cBhvr>
                                        <p:cTn id="26" dur="500"/>
                                        <p:tgtEl>
                                          <p:spTgt spid="3">
                                            <p:txEl>
                                              <p:pRg st="4" end="4"/>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down)">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down)">
                                      <p:cBhvr>
                                        <p:cTn id="34" dur="500"/>
                                        <p:tgtEl>
                                          <p:spTgt spid="3">
                                            <p:txEl>
                                              <p:pRg st="6" end="6"/>
                                            </p:tx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down)">
                                      <p:cBhvr>
                                        <p:cTn id="37" dur="500"/>
                                        <p:tgtEl>
                                          <p:spTgt spid="3">
                                            <p:txEl>
                                              <p:pRg st="7" end="7"/>
                                            </p:txEl>
                                          </p:spTgt>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wipe(down)">
                                      <p:cBhvr>
                                        <p:cTn id="4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Key drivers for LS1 in the injector chain</a:t>
            </a:r>
            <a:endParaRPr lang="en-US" dirty="0"/>
          </a:p>
        </p:txBody>
      </p:sp>
      <p:sp>
        <p:nvSpPr>
          <p:cNvPr id="3" name="Footer Placeholder 2"/>
          <p:cNvSpPr>
            <a:spLocks noGrp="1"/>
          </p:cNvSpPr>
          <p:nvPr>
            <p:ph type="ftr" sz="quarter" idx="11"/>
          </p:nvPr>
        </p:nvSpPr>
        <p:spPr/>
        <p:txBody>
          <a:bodyPr/>
          <a:lstStyle/>
          <a:p>
            <a:r>
              <a:rPr lang="en-US" smtClean="0"/>
              <a:t>David Mcfarlane (EN/MEF/INJ)</a:t>
            </a:r>
            <a:endParaRPr lang="en-US"/>
          </a:p>
        </p:txBody>
      </p:sp>
      <p:sp>
        <p:nvSpPr>
          <p:cNvPr id="4" name="Slide Number Placeholder 3"/>
          <p:cNvSpPr>
            <a:spLocks noGrp="1"/>
          </p:cNvSpPr>
          <p:nvPr>
            <p:ph type="sldNum" sz="quarter" idx="12"/>
          </p:nvPr>
        </p:nvSpPr>
        <p:spPr/>
        <p:txBody>
          <a:bodyPr>
            <a:normAutofit fontScale="85000" lnSpcReduction="20000"/>
          </a:bodyPr>
          <a:lstStyle/>
          <a:p>
            <a:fld id="{25F57928-703B-41B3-85A3-CA9EC38A3C70}" type="slidenum">
              <a:rPr lang="en-US" smtClean="0"/>
              <a:pPr/>
              <a:t>7</a:t>
            </a:fld>
            <a:endParaRPr lang="en-US"/>
          </a:p>
        </p:txBody>
      </p:sp>
      <p:sp>
        <p:nvSpPr>
          <p:cNvPr id="5" name="Content Placeholder 4"/>
          <p:cNvSpPr>
            <a:spLocks noGrp="1"/>
          </p:cNvSpPr>
          <p:nvPr>
            <p:ph sz="quarter" idx="1"/>
          </p:nvPr>
        </p:nvSpPr>
        <p:spPr/>
        <p:txBody>
          <a:bodyPr/>
          <a:lstStyle/>
          <a:p>
            <a:r>
              <a:rPr lang="en-GB" dirty="0" smtClean="0"/>
              <a:t>Several years of very short winter stops.</a:t>
            </a:r>
          </a:p>
          <a:p>
            <a:pPr lvl="1"/>
            <a:r>
              <a:rPr lang="en-GB" dirty="0" smtClean="0"/>
              <a:t>Only enough time for the bare minimum of maintenance.</a:t>
            </a:r>
          </a:p>
          <a:p>
            <a:r>
              <a:rPr lang="en-GB" dirty="0" smtClean="0"/>
              <a:t>Essential consolidation works required.</a:t>
            </a:r>
          </a:p>
          <a:p>
            <a:r>
              <a:rPr lang="en-GB" dirty="0" smtClean="0"/>
              <a:t>No physics in 2013</a:t>
            </a:r>
          </a:p>
          <a:p>
            <a:pPr lvl="1"/>
            <a:r>
              <a:rPr lang="en-GB" dirty="0" smtClean="0"/>
              <a:t>The LHC can not run without the injector chain, but the injector chain can run without the LHC.</a:t>
            </a:r>
          </a:p>
          <a:p>
            <a:r>
              <a:rPr lang="en-GB" dirty="0" smtClean="0"/>
              <a:t>Duration can not exceed LS1 of the LHC.</a:t>
            </a:r>
          </a:p>
          <a:p>
            <a:r>
              <a:rPr lang="en-GB" dirty="0" smtClean="0"/>
              <a:t>Physics in 2014!!!!!</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down)">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wipe(down)">
                                      <p:cBhvr>
                                        <p:cTn id="15" dur="5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wipe(down)">
                                      <p:cBhvr>
                                        <p:cTn id="20" dur="500"/>
                                        <p:tgtEl>
                                          <p:spTgt spid="5">
                                            <p:txEl>
                                              <p:pRg st="3" end="3"/>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wipe(down)">
                                      <p:cBhvr>
                                        <p:cTn id="23" dur="5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wipe(down)">
                                      <p:cBhvr>
                                        <p:cTn id="28" dur="500"/>
                                        <p:tgtEl>
                                          <p:spTgt spid="5">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Effect transition="in" filter="wipe(down)">
                                      <p:cBhvr>
                                        <p:cTn id="33"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PS Booster key dates</a:t>
            </a:r>
            <a:endParaRPr lang="en-US" dirty="0"/>
          </a:p>
        </p:txBody>
      </p:sp>
      <p:sp>
        <p:nvSpPr>
          <p:cNvPr id="4" name="Footer Placeholder 3"/>
          <p:cNvSpPr>
            <a:spLocks noGrp="1"/>
          </p:cNvSpPr>
          <p:nvPr>
            <p:ph type="ftr" sz="quarter" idx="11"/>
          </p:nvPr>
        </p:nvSpPr>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8</a:t>
            </a:fld>
            <a:endParaRPr lang="en-US"/>
          </a:p>
        </p:txBody>
      </p:sp>
      <p:graphicFrame>
        <p:nvGraphicFramePr>
          <p:cNvPr id="6" name="Content Placeholder 5"/>
          <p:cNvGraphicFramePr>
            <a:graphicFrameLocks noGrp="1"/>
          </p:cNvGraphicFramePr>
          <p:nvPr>
            <p:ph sz="quarter" idx="1"/>
          </p:nvPr>
        </p:nvGraphicFramePr>
        <p:xfrm>
          <a:off x="446856" y="1903375"/>
          <a:ext cx="8229600" cy="3397833"/>
        </p:xfrm>
        <a:graphic>
          <a:graphicData uri="http://schemas.openxmlformats.org/drawingml/2006/table">
            <a:tbl>
              <a:tblPr firstRow="1" bandRow="1">
                <a:tableStyleId>{5C22544A-7EE6-4342-B048-85BDC9FD1C3A}</a:tableStyleId>
              </a:tblPr>
              <a:tblGrid>
                <a:gridCol w="4557192"/>
                <a:gridCol w="3672408"/>
              </a:tblGrid>
              <a:tr h="377537">
                <a:tc>
                  <a:txBody>
                    <a:bodyPr/>
                    <a:lstStyle/>
                    <a:p>
                      <a:pPr algn="ctr"/>
                      <a:r>
                        <a:rPr lang="en-GB" u="sng" dirty="0" smtClean="0"/>
                        <a:t>Description</a:t>
                      </a:r>
                      <a:endParaRPr lang="en-US" u="sng" dirty="0"/>
                    </a:p>
                  </a:txBody>
                  <a:tcPr/>
                </a:tc>
                <a:tc>
                  <a:txBody>
                    <a:bodyPr/>
                    <a:lstStyle/>
                    <a:p>
                      <a:pPr algn="ctr"/>
                      <a:r>
                        <a:rPr lang="en-GB" u="sng" dirty="0" smtClean="0"/>
                        <a:t>Date</a:t>
                      </a:r>
                      <a:endParaRPr lang="en-US" u="sng" dirty="0"/>
                    </a:p>
                  </a:txBody>
                  <a:tcPr/>
                </a:tc>
              </a:tr>
              <a:tr h="377537">
                <a:tc>
                  <a:txBody>
                    <a:bodyPr/>
                    <a:lstStyle/>
                    <a:p>
                      <a:r>
                        <a:rPr lang="en-GB" sz="1800" dirty="0" smtClean="0">
                          <a:solidFill>
                            <a:schemeClr val="tx1"/>
                          </a:solidFill>
                        </a:rPr>
                        <a:t>End of Physics</a:t>
                      </a:r>
                      <a:endParaRPr lang="en-US" sz="1800" dirty="0">
                        <a:solidFill>
                          <a:schemeClr val="tx1"/>
                        </a:solidFill>
                      </a:endParaRPr>
                    </a:p>
                  </a:txBody>
                  <a:tcPr/>
                </a:tc>
                <a:tc>
                  <a:txBody>
                    <a:bodyPr/>
                    <a:lstStyle/>
                    <a:p>
                      <a:r>
                        <a:rPr lang="en-GB" sz="1800" baseline="0" dirty="0" smtClean="0">
                          <a:solidFill>
                            <a:schemeClr val="tx1"/>
                          </a:solidFill>
                        </a:rPr>
                        <a:t>End November 2012</a:t>
                      </a:r>
                      <a:endParaRPr lang="en-US" sz="1800" dirty="0">
                        <a:solidFill>
                          <a:schemeClr val="tx1"/>
                        </a:solidFill>
                      </a:endParaRPr>
                    </a:p>
                  </a:txBody>
                  <a:tcPr/>
                </a:tc>
              </a:tr>
              <a:tr h="377537">
                <a:tc>
                  <a:txBody>
                    <a:bodyPr/>
                    <a:lstStyle/>
                    <a:p>
                      <a:r>
                        <a:rPr kumimoji="0" lang="en-GB" sz="1800" kern="1200" dirty="0" smtClean="0">
                          <a:solidFill>
                            <a:schemeClr val="dk1"/>
                          </a:solidFill>
                          <a:latin typeface="+mn-lt"/>
                          <a:ea typeface="+mn-ea"/>
                          <a:cs typeface="+mn-cs"/>
                        </a:rPr>
                        <a:t>Pre-LS1 hardware test period</a:t>
                      </a:r>
                      <a:endParaRPr lang="en-US" sz="1800" kern="1200" dirty="0" smtClean="0">
                        <a:solidFill>
                          <a:schemeClr val="tx1"/>
                        </a:solidFill>
                        <a:latin typeface="+mn-lt"/>
                        <a:ea typeface="+mn-ea"/>
                        <a:cs typeface="+mn-cs"/>
                      </a:endParaRPr>
                    </a:p>
                  </a:txBody>
                  <a:tcPr/>
                </a:tc>
                <a:tc>
                  <a:txBody>
                    <a:bodyPr/>
                    <a:lstStyle/>
                    <a:p>
                      <a:r>
                        <a:rPr lang="en-GB" sz="1800" baseline="0" dirty="0" smtClean="0">
                          <a:solidFill>
                            <a:schemeClr val="tx1"/>
                          </a:solidFill>
                        </a:rPr>
                        <a:t>December 2012</a:t>
                      </a:r>
                      <a:endParaRPr lang="en-US" sz="1800" dirty="0">
                        <a:solidFill>
                          <a:srgbClr val="FF0000"/>
                        </a:solidFill>
                      </a:endParaRPr>
                    </a:p>
                  </a:txBody>
                  <a:tcPr/>
                </a:tc>
              </a:tr>
              <a:tr h="377537">
                <a:tc>
                  <a:txBody>
                    <a:bodyPr/>
                    <a:lstStyle/>
                    <a:p>
                      <a:r>
                        <a:rPr lang="en-GB" sz="1800" kern="1200" dirty="0" smtClean="0">
                          <a:solidFill>
                            <a:srgbClr val="00B050"/>
                          </a:solidFill>
                          <a:latin typeface="+mn-lt"/>
                          <a:ea typeface="+mn-ea"/>
                          <a:cs typeface="+mn-cs"/>
                        </a:rPr>
                        <a:t>Start of general maintenance and work period</a:t>
                      </a:r>
                      <a:endParaRPr lang="en-US" sz="1800" kern="1200" dirty="0" smtClean="0">
                        <a:solidFill>
                          <a:srgbClr val="00B050"/>
                        </a:solidFill>
                        <a:latin typeface="+mn-lt"/>
                        <a:ea typeface="+mn-ea"/>
                        <a:cs typeface="+mn-cs"/>
                      </a:endParaRPr>
                    </a:p>
                  </a:txBody>
                  <a:tcPr/>
                </a:tc>
                <a:tc>
                  <a:txBody>
                    <a:bodyPr/>
                    <a:lstStyle/>
                    <a:p>
                      <a:r>
                        <a:rPr lang="en-GB" sz="1800" baseline="0" dirty="0" smtClean="0">
                          <a:solidFill>
                            <a:srgbClr val="00B050"/>
                          </a:solidFill>
                        </a:rPr>
                        <a:t>January 2013</a:t>
                      </a:r>
                      <a:endParaRPr lang="en-US" sz="1800" dirty="0">
                        <a:solidFill>
                          <a:srgbClr val="00B050"/>
                        </a:solidFill>
                      </a:endParaRPr>
                    </a:p>
                  </a:txBody>
                  <a:tcPr/>
                </a:tc>
              </a:tr>
              <a:tr h="377537">
                <a:tc>
                  <a:txBody>
                    <a:bodyPr/>
                    <a:lstStyle/>
                    <a:p>
                      <a:r>
                        <a:rPr lang="en-GB" sz="1800" kern="1200" dirty="0" smtClean="0">
                          <a:solidFill>
                            <a:srgbClr val="00B050"/>
                          </a:solidFill>
                          <a:latin typeface="+mn-lt"/>
                          <a:ea typeface="+mn-ea"/>
                          <a:cs typeface="+mn-cs"/>
                        </a:rPr>
                        <a:t>End</a:t>
                      </a:r>
                      <a:r>
                        <a:rPr lang="en-GB" sz="1800" kern="1200" baseline="0" dirty="0" smtClean="0">
                          <a:solidFill>
                            <a:srgbClr val="00B050"/>
                          </a:solidFill>
                          <a:latin typeface="+mn-lt"/>
                          <a:ea typeface="+mn-ea"/>
                          <a:cs typeface="+mn-cs"/>
                        </a:rPr>
                        <a:t> of general </a:t>
                      </a:r>
                      <a:r>
                        <a:rPr lang="en-GB" sz="1800" kern="1200" dirty="0" smtClean="0">
                          <a:solidFill>
                            <a:srgbClr val="00B050"/>
                          </a:solidFill>
                          <a:latin typeface="+mn-lt"/>
                          <a:ea typeface="+mn-ea"/>
                          <a:cs typeface="+mn-cs"/>
                        </a:rPr>
                        <a:t>maintenance and works period</a:t>
                      </a:r>
                      <a:endParaRPr lang="en-US" sz="1800" kern="1200" dirty="0" smtClean="0">
                        <a:solidFill>
                          <a:srgbClr val="00B050"/>
                        </a:solidFill>
                        <a:latin typeface="+mn-lt"/>
                        <a:ea typeface="+mn-ea"/>
                        <a:cs typeface="+mn-cs"/>
                      </a:endParaRPr>
                    </a:p>
                  </a:txBody>
                  <a:tcPr/>
                </a:tc>
                <a:tc>
                  <a:txBody>
                    <a:bodyPr/>
                    <a:lstStyle/>
                    <a:p>
                      <a:r>
                        <a:rPr lang="en-GB" sz="1800" dirty="0" smtClean="0">
                          <a:solidFill>
                            <a:srgbClr val="00B050"/>
                          </a:solidFill>
                        </a:rPr>
                        <a:t>End </a:t>
                      </a:r>
                      <a:r>
                        <a:rPr lang="en-GB" sz="1800" dirty="0" smtClean="0">
                          <a:solidFill>
                            <a:srgbClr val="00B050"/>
                          </a:solidFill>
                        </a:rPr>
                        <a:t>January</a:t>
                      </a:r>
                      <a:r>
                        <a:rPr lang="en-GB" sz="1800" baseline="0" dirty="0" smtClean="0">
                          <a:solidFill>
                            <a:srgbClr val="00B050"/>
                          </a:solidFill>
                        </a:rPr>
                        <a:t> </a:t>
                      </a:r>
                      <a:r>
                        <a:rPr lang="en-GB" sz="1800" baseline="0" dirty="0" smtClean="0">
                          <a:solidFill>
                            <a:srgbClr val="00B050"/>
                          </a:solidFill>
                        </a:rPr>
                        <a:t>2014</a:t>
                      </a:r>
                      <a:endParaRPr lang="en-US" sz="1800" dirty="0">
                        <a:solidFill>
                          <a:srgbClr val="00B050"/>
                        </a:solidFill>
                      </a:endParaRPr>
                    </a:p>
                  </a:txBody>
                  <a:tcPr/>
                </a:tc>
              </a:tr>
              <a:tr h="377537">
                <a:tc>
                  <a:txBody>
                    <a:bodyPr/>
                    <a:lstStyle/>
                    <a:p>
                      <a:r>
                        <a:rPr lang="en-GB" sz="1800" kern="1200" baseline="0" dirty="0" smtClean="0">
                          <a:solidFill>
                            <a:srgbClr val="FF0000"/>
                          </a:solidFill>
                          <a:latin typeface="+mn-lt"/>
                          <a:ea typeface="+mn-ea"/>
                          <a:cs typeface="+mn-cs"/>
                        </a:rPr>
                        <a:t>Closure of PS Booster </a:t>
                      </a:r>
                      <a:endParaRPr lang="en-US" sz="1800" kern="1200" dirty="0" smtClean="0">
                        <a:solidFill>
                          <a:srgbClr val="FF0000"/>
                        </a:solidFill>
                        <a:latin typeface="+mn-lt"/>
                        <a:ea typeface="+mn-ea"/>
                        <a:cs typeface="+mn-cs"/>
                      </a:endParaRPr>
                    </a:p>
                  </a:txBody>
                  <a:tcPr/>
                </a:tc>
                <a:tc>
                  <a:txBody>
                    <a:bodyPr/>
                    <a:lstStyle/>
                    <a:p>
                      <a:r>
                        <a:rPr lang="en-GB" sz="1800" dirty="0" smtClean="0">
                          <a:solidFill>
                            <a:srgbClr val="FF0000"/>
                          </a:solidFill>
                        </a:rPr>
                        <a:t>End </a:t>
                      </a:r>
                      <a:r>
                        <a:rPr lang="en-GB" sz="1800" dirty="0" smtClean="0">
                          <a:solidFill>
                            <a:srgbClr val="FF0000"/>
                          </a:solidFill>
                        </a:rPr>
                        <a:t>January </a:t>
                      </a:r>
                      <a:r>
                        <a:rPr lang="en-GB" sz="1800" dirty="0" smtClean="0">
                          <a:solidFill>
                            <a:srgbClr val="FF0000"/>
                          </a:solidFill>
                        </a:rPr>
                        <a:t>2014</a:t>
                      </a:r>
                      <a:endParaRPr lang="en-US" sz="1800" dirty="0">
                        <a:solidFill>
                          <a:srgbClr val="FF0000"/>
                        </a:solidFill>
                      </a:endParaRPr>
                    </a:p>
                  </a:txBody>
                  <a:tcPr/>
                </a:tc>
              </a:tr>
              <a:tr h="377537">
                <a:tc>
                  <a:txBody>
                    <a:bodyPr/>
                    <a:lstStyle/>
                    <a:p>
                      <a:r>
                        <a:rPr lang="en-GB" sz="1800" kern="1200" dirty="0" smtClean="0">
                          <a:solidFill>
                            <a:schemeClr val="tx1"/>
                          </a:solidFill>
                          <a:latin typeface="+mn-lt"/>
                          <a:ea typeface="+mn-ea"/>
                          <a:cs typeface="+mn-cs"/>
                        </a:rPr>
                        <a:t>new </a:t>
                      </a:r>
                      <a:r>
                        <a:rPr lang="en-GB" sz="1800" kern="1200" dirty="0" smtClean="0">
                          <a:solidFill>
                            <a:schemeClr val="tx1"/>
                          </a:solidFill>
                          <a:latin typeface="+mn-lt"/>
                          <a:ea typeface="+mn-ea"/>
                          <a:cs typeface="+mn-cs"/>
                        </a:rPr>
                        <a:t>access system</a:t>
                      </a:r>
                      <a:r>
                        <a:rPr lang="en-GB" sz="1800" kern="1200" baseline="0" dirty="0" smtClean="0">
                          <a:solidFill>
                            <a:schemeClr val="tx1"/>
                          </a:solidFill>
                          <a:latin typeface="+mn-lt"/>
                          <a:ea typeface="+mn-ea"/>
                          <a:cs typeface="+mn-cs"/>
                        </a:rPr>
                        <a:t> commissioning</a:t>
                      </a:r>
                      <a:endParaRPr lang="en-US" sz="1800" kern="1200" dirty="0" smtClean="0">
                        <a:solidFill>
                          <a:schemeClr val="tx1"/>
                        </a:solidFill>
                        <a:latin typeface="+mn-lt"/>
                        <a:ea typeface="+mn-ea"/>
                        <a:cs typeface="+mn-cs"/>
                      </a:endParaRPr>
                    </a:p>
                  </a:txBody>
                  <a:tcPr/>
                </a:tc>
                <a:tc>
                  <a:txBody>
                    <a:bodyPr/>
                    <a:lstStyle/>
                    <a:p>
                      <a:r>
                        <a:rPr lang="en-GB" sz="1800" baseline="0" dirty="0" smtClean="0">
                          <a:solidFill>
                            <a:schemeClr val="tx1"/>
                          </a:solidFill>
                        </a:rPr>
                        <a:t>February </a:t>
                      </a:r>
                      <a:r>
                        <a:rPr lang="en-GB" sz="1800" baseline="0" dirty="0" smtClean="0">
                          <a:solidFill>
                            <a:schemeClr val="tx1"/>
                          </a:solidFill>
                        </a:rPr>
                        <a:t>2014</a:t>
                      </a:r>
                      <a:endParaRPr lang="en-US" sz="1800" dirty="0">
                        <a:solidFill>
                          <a:schemeClr val="tx1"/>
                        </a:solidFill>
                      </a:endParaRPr>
                    </a:p>
                  </a:txBody>
                  <a:tcPr/>
                </a:tc>
              </a:tr>
              <a:tr h="377537">
                <a:tc>
                  <a:txBody>
                    <a:bodyPr/>
                    <a:lstStyle/>
                    <a:p>
                      <a:r>
                        <a:rPr lang="en-GB" sz="1800" kern="1200" dirty="0" smtClean="0">
                          <a:solidFill>
                            <a:schemeClr val="tx1"/>
                          </a:solidFill>
                          <a:latin typeface="+mn-lt"/>
                          <a:ea typeface="+mn-ea"/>
                          <a:cs typeface="+mn-cs"/>
                        </a:rPr>
                        <a:t>Cold checkout and Start up</a:t>
                      </a:r>
                      <a:endParaRPr lang="en-US" sz="1800" kern="1200" dirty="0" smtClean="0">
                        <a:solidFill>
                          <a:schemeClr val="tx1"/>
                        </a:solidFill>
                        <a:latin typeface="+mn-lt"/>
                        <a:ea typeface="+mn-ea"/>
                        <a:cs typeface="+mn-cs"/>
                      </a:endParaRPr>
                    </a:p>
                  </a:txBody>
                  <a:tcPr/>
                </a:tc>
                <a:tc>
                  <a:txBody>
                    <a:bodyPr/>
                    <a:lstStyle/>
                    <a:p>
                      <a:r>
                        <a:rPr lang="en-GB" sz="1800" baseline="0" dirty="0" smtClean="0">
                          <a:solidFill>
                            <a:schemeClr val="tx1"/>
                          </a:solidFill>
                        </a:rPr>
                        <a:t>March </a:t>
                      </a:r>
                      <a:r>
                        <a:rPr lang="en-GB" sz="1800" baseline="0" dirty="0" smtClean="0">
                          <a:solidFill>
                            <a:schemeClr val="tx1"/>
                          </a:solidFill>
                        </a:rPr>
                        <a:t>2014</a:t>
                      </a:r>
                      <a:endParaRPr lang="en-US" sz="1800" dirty="0">
                        <a:solidFill>
                          <a:schemeClr val="tx1"/>
                        </a:solidFill>
                      </a:endParaRPr>
                    </a:p>
                  </a:txBody>
                  <a:tcPr/>
                </a:tc>
              </a:tr>
              <a:tr h="377537">
                <a:tc>
                  <a:txBody>
                    <a:bodyPr/>
                    <a:lstStyle/>
                    <a:p>
                      <a:r>
                        <a:rPr lang="en-GB" sz="1800" kern="1200" dirty="0" smtClean="0">
                          <a:solidFill>
                            <a:schemeClr val="tx1"/>
                          </a:solidFill>
                          <a:latin typeface="+mn-lt"/>
                          <a:ea typeface="+mn-ea"/>
                          <a:cs typeface="+mn-cs"/>
                        </a:rPr>
                        <a:t>PS</a:t>
                      </a:r>
                      <a:r>
                        <a:rPr lang="en-GB" sz="1800" kern="1200" baseline="0" dirty="0" smtClean="0">
                          <a:solidFill>
                            <a:schemeClr val="tx1"/>
                          </a:solidFill>
                          <a:latin typeface="+mn-lt"/>
                          <a:ea typeface="+mn-ea"/>
                          <a:cs typeface="+mn-cs"/>
                        </a:rPr>
                        <a:t> Booster</a:t>
                      </a:r>
                      <a:r>
                        <a:rPr lang="en-GB" sz="1800" kern="1200" dirty="0" smtClean="0">
                          <a:solidFill>
                            <a:schemeClr val="tx1"/>
                          </a:solidFill>
                          <a:latin typeface="+mn-lt"/>
                          <a:ea typeface="+mn-ea"/>
                          <a:cs typeface="+mn-cs"/>
                        </a:rPr>
                        <a:t> ready for Beam</a:t>
                      </a:r>
                      <a:endParaRPr lang="en-US" sz="1800" kern="1200" dirty="0" smtClean="0">
                        <a:solidFill>
                          <a:schemeClr val="tx1"/>
                        </a:solidFill>
                        <a:latin typeface="+mn-lt"/>
                        <a:ea typeface="+mn-ea"/>
                        <a:cs typeface="+mn-cs"/>
                      </a:endParaRPr>
                    </a:p>
                  </a:txBody>
                  <a:tcPr/>
                </a:tc>
                <a:tc>
                  <a:txBody>
                    <a:bodyPr/>
                    <a:lstStyle/>
                    <a:p>
                      <a:r>
                        <a:rPr lang="en-GB" sz="1800" dirty="0" smtClean="0">
                          <a:solidFill>
                            <a:schemeClr val="tx1"/>
                          </a:solidFill>
                        </a:rPr>
                        <a:t>April 2014</a:t>
                      </a:r>
                      <a:endParaRPr lang="en-US" sz="1800" dirty="0">
                        <a:solidFill>
                          <a:schemeClr val="tx1"/>
                        </a:solidFill>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Known major works in the PS Booster</a:t>
            </a:r>
            <a:endParaRPr lang="en-US" dirty="0"/>
          </a:p>
        </p:txBody>
      </p:sp>
      <p:sp>
        <p:nvSpPr>
          <p:cNvPr id="4" name="Footer Placeholder 3"/>
          <p:cNvSpPr>
            <a:spLocks noGrp="1"/>
          </p:cNvSpPr>
          <p:nvPr>
            <p:ph type="ftr" sz="quarter" idx="11"/>
          </p:nvPr>
        </p:nvSpPr>
        <p:spPr/>
        <p:txBody>
          <a:bodyPr/>
          <a:lstStyle/>
          <a:p>
            <a:r>
              <a:rPr lang="en-US" smtClean="0"/>
              <a:t>David Mcfarlane (EN/MEF/INJ)</a:t>
            </a:r>
            <a:endParaRPr lang="en-US"/>
          </a:p>
        </p:txBody>
      </p:sp>
      <p:sp>
        <p:nvSpPr>
          <p:cNvPr id="5" name="Slide Number Placeholder 4"/>
          <p:cNvSpPr>
            <a:spLocks noGrp="1"/>
          </p:cNvSpPr>
          <p:nvPr>
            <p:ph type="sldNum" sz="quarter" idx="12"/>
          </p:nvPr>
        </p:nvSpPr>
        <p:spPr/>
        <p:txBody>
          <a:bodyPr>
            <a:normAutofit fontScale="85000" lnSpcReduction="20000"/>
          </a:bodyPr>
          <a:lstStyle/>
          <a:p>
            <a:fld id="{25F57928-703B-41B3-85A3-CA9EC38A3C70}" type="slidenum">
              <a:rPr lang="en-US" smtClean="0"/>
              <a:pPr/>
              <a:t>9</a:t>
            </a:fld>
            <a:endParaRPr lang="en-US"/>
          </a:p>
        </p:txBody>
      </p:sp>
      <p:sp>
        <p:nvSpPr>
          <p:cNvPr id="3" name="Content Placeholder 2"/>
          <p:cNvSpPr>
            <a:spLocks noGrp="1"/>
          </p:cNvSpPr>
          <p:nvPr>
            <p:ph sz="quarter" idx="1"/>
          </p:nvPr>
        </p:nvSpPr>
        <p:spPr>
          <a:xfrm>
            <a:off x="612648" y="1813520"/>
            <a:ext cx="8153400" cy="4495800"/>
          </a:xfrm>
        </p:spPr>
        <p:txBody>
          <a:bodyPr/>
          <a:lstStyle/>
          <a:p>
            <a:r>
              <a:rPr lang="en-GB" dirty="0" smtClean="0"/>
              <a:t>Installation of interlocks</a:t>
            </a:r>
          </a:p>
          <a:p>
            <a:r>
              <a:rPr lang="en-GB" dirty="0" smtClean="0"/>
              <a:t>Upgrade of the RF systems</a:t>
            </a:r>
          </a:p>
          <a:p>
            <a:r>
              <a:rPr lang="en-GB" dirty="0" smtClean="0"/>
              <a:t>Installation of the new access systems</a:t>
            </a:r>
          </a:p>
          <a:p>
            <a:r>
              <a:rPr lang="en-GB" dirty="0" smtClean="0"/>
              <a:t>Survey alignment maintenance</a:t>
            </a:r>
          </a:p>
          <a:p>
            <a:r>
              <a:rPr lang="en-GB" dirty="0" smtClean="0"/>
              <a:t>Cooling and ventilation maintenance &amp; </a:t>
            </a:r>
            <a:r>
              <a:rPr lang="en-GB" dirty="0" smtClean="0"/>
              <a:t>renovation</a:t>
            </a:r>
          </a:p>
          <a:p>
            <a:r>
              <a:rPr lang="en-GB" dirty="0" smtClean="0"/>
              <a:t>....</a:t>
            </a:r>
            <a:endParaRPr lang="en-GB"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3558</TotalTime>
  <Words>1465</Words>
  <Application>Microsoft Office PowerPoint</Application>
  <PresentationFormat>On-screen Show (4:3)</PresentationFormat>
  <Paragraphs>426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Median</vt:lpstr>
      <vt:lpstr>A global view of the LS1 timeline in the injector chain</vt:lpstr>
      <vt:lpstr>Outline</vt:lpstr>
      <vt:lpstr>The Time line for the LHC</vt:lpstr>
      <vt:lpstr>One typical sector</vt:lpstr>
      <vt:lpstr>Skeleton schedule – Physics to physics</vt:lpstr>
      <vt:lpstr>The injector chain</vt:lpstr>
      <vt:lpstr>Key drivers for LS1 in the injector chain</vt:lpstr>
      <vt:lpstr>PS Booster key dates</vt:lpstr>
      <vt:lpstr>Known major works in the PS Booster</vt:lpstr>
      <vt:lpstr>PS key dates</vt:lpstr>
      <vt:lpstr>Known major works in the PS</vt:lpstr>
      <vt:lpstr>Slide 12</vt:lpstr>
      <vt:lpstr>SPS LS1 Key Dates</vt:lpstr>
      <vt:lpstr>General maintenance works in SPS (at start &amp; end of LS1): </vt:lpstr>
      <vt:lpstr>Known Major “Project” Works in the SPS</vt:lpstr>
      <vt:lpstr>Slide 16</vt:lpstr>
      <vt:lpstr>Slide 17</vt:lpstr>
      <vt:lpstr>Critical path works</vt:lpstr>
      <vt:lpstr>Constraints</vt:lpstr>
      <vt:lpstr>Conclusions</vt:lpstr>
      <vt:lpstr>The End</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jocksoft</dc:creator>
  <cp:lastModifiedBy>jocksoft</cp:lastModifiedBy>
  <cp:revision>240</cp:revision>
  <dcterms:created xsi:type="dcterms:W3CDTF">2012-03-01T12:58:35Z</dcterms:created>
  <dcterms:modified xsi:type="dcterms:W3CDTF">2012-03-08T14:48:05Z</dcterms:modified>
</cp:coreProperties>
</file>