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27"/>
  </p:notesMasterIdLst>
  <p:handoutMasterIdLst>
    <p:handoutMasterId r:id="rId28"/>
  </p:handoutMasterIdLst>
  <p:sldIdLst>
    <p:sldId id="256" r:id="rId2"/>
    <p:sldId id="344" r:id="rId3"/>
    <p:sldId id="371" r:id="rId4"/>
    <p:sldId id="373" r:id="rId5"/>
    <p:sldId id="372" r:id="rId6"/>
    <p:sldId id="378" r:id="rId7"/>
    <p:sldId id="391" r:id="rId8"/>
    <p:sldId id="385" r:id="rId9"/>
    <p:sldId id="374" r:id="rId10"/>
    <p:sldId id="377" r:id="rId11"/>
    <p:sldId id="395" r:id="rId12"/>
    <p:sldId id="396" r:id="rId13"/>
    <p:sldId id="375" r:id="rId14"/>
    <p:sldId id="388" r:id="rId15"/>
    <p:sldId id="387" r:id="rId16"/>
    <p:sldId id="386" r:id="rId17"/>
    <p:sldId id="390" r:id="rId18"/>
    <p:sldId id="389" r:id="rId19"/>
    <p:sldId id="384" r:id="rId20"/>
    <p:sldId id="376" r:id="rId21"/>
    <p:sldId id="393" r:id="rId22"/>
    <p:sldId id="394" r:id="rId23"/>
    <p:sldId id="397" r:id="rId24"/>
    <p:sldId id="383" r:id="rId25"/>
    <p:sldId id="392" r:id="rId26"/>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ende Steerenberg" initials="R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733" autoAdjust="0"/>
    <p:restoredTop sz="94704" autoAdjust="0"/>
  </p:normalViewPr>
  <p:slideViewPr>
    <p:cSldViewPr>
      <p:cViewPr>
        <p:scale>
          <a:sx n="100" d="100"/>
          <a:sy n="100" d="100"/>
        </p:scale>
        <p:origin x="-1024" y="-672"/>
      </p:cViewPr>
      <p:guideLst>
        <p:guide orient="horz" pos="2160"/>
        <p:guide pos="2880"/>
      </p:guideLst>
    </p:cSldViewPr>
  </p:slideViewPr>
  <p:outlineViewPr>
    <p:cViewPr>
      <p:scale>
        <a:sx n="33" d="100"/>
        <a:sy n="33" d="100"/>
      </p:scale>
      <p:origin x="48" y="5286"/>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commentAuthors" Target="commentAuthors.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E96307DE-700A-4D4A-BC98-160C656788CB}" type="datetimeFigureOut">
              <a:rPr lang="en-US" smtClean="0"/>
              <a:t>/6/3/12</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72FF607A-E2DD-8B4F-8DF8-4A39E6960690}" type="slidenum">
              <a:rPr lang="en-US" smtClean="0"/>
              <a:t>‹#›</a:t>
            </a:fld>
            <a:endParaRPr lang="en-US"/>
          </a:p>
        </p:txBody>
      </p:sp>
    </p:spTree>
    <p:extLst>
      <p:ext uri="{BB962C8B-B14F-4D97-AF65-F5344CB8AC3E}">
        <p14:creationId xmlns:p14="http://schemas.microsoft.com/office/powerpoint/2010/main" val="20173383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0774C4D2-29C1-4738-BEBA-594052AF6A4A}" type="datetimeFigureOut">
              <a:rPr lang="en-US" smtClean="0"/>
              <a:pPr/>
              <a:t>/6/3/12</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7915B59D-6042-4858-A405-CD5333E2FEF4}" type="slidenum">
              <a:rPr lang="en-US" smtClean="0"/>
              <a:pPr/>
              <a:t>‹#›</a:t>
            </a:fld>
            <a:endParaRPr lang="en-US"/>
          </a:p>
        </p:txBody>
      </p:sp>
    </p:spTree>
    <p:extLst>
      <p:ext uri="{BB962C8B-B14F-4D97-AF65-F5344CB8AC3E}">
        <p14:creationId xmlns:p14="http://schemas.microsoft.com/office/powerpoint/2010/main" val="377330486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r>
              <a:rPr lang="en-US" smtClean="0"/>
              <a:t>IEFC Workshop, 8 March 2012</a:t>
            </a:r>
            <a:endParaRPr lang="en-US"/>
          </a:p>
        </p:txBody>
      </p:sp>
      <p:sp>
        <p:nvSpPr>
          <p:cNvPr id="17" name="Footer Placeholder 16"/>
          <p:cNvSpPr>
            <a:spLocks noGrp="1"/>
          </p:cNvSpPr>
          <p:nvPr>
            <p:ph type="ftr" sz="quarter" idx="11"/>
          </p:nvPr>
        </p:nvSpPr>
        <p:spPr/>
        <p:txBody>
          <a:bodyPr/>
          <a:lstStyle>
            <a:extLst/>
          </a:lstStyle>
          <a:p>
            <a:r>
              <a:rPr lang="en-GB" smtClean="0"/>
              <a:t>Rende Steerenberg, CERN Switzerland</a:t>
            </a:r>
            <a:endParaRPr lang="en-US"/>
          </a:p>
        </p:txBody>
      </p:sp>
      <p:sp>
        <p:nvSpPr>
          <p:cNvPr id="29" name="Slide Number Placeholder 28"/>
          <p:cNvSpPr>
            <a:spLocks noGrp="1"/>
          </p:cNvSpPr>
          <p:nvPr>
            <p:ph type="sldNum" sz="quarter" idx="12"/>
          </p:nvPr>
        </p:nvSpPr>
        <p:spPr/>
        <p:txBody>
          <a:bodyPr/>
          <a:lstStyle>
            <a:extLst/>
          </a:lstStyle>
          <a:p>
            <a:fld id="{4E315206-2E36-4FFE-82C9-2E8A6DA88696}"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IEFC Workshop, 8 March 2012</a:t>
            </a:r>
            <a:endParaRPr lang="en-US"/>
          </a:p>
        </p:txBody>
      </p:sp>
      <p:sp>
        <p:nvSpPr>
          <p:cNvPr id="5" name="Footer Placeholder 4"/>
          <p:cNvSpPr>
            <a:spLocks noGrp="1"/>
          </p:cNvSpPr>
          <p:nvPr>
            <p:ph type="ftr" sz="quarter" idx="11"/>
          </p:nvPr>
        </p:nvSpPr>
        <p:spPr/>
        <p:txBody>
          <a:bodyPr/>
          <a:lstStyle>
            <a:extLst/>
          </a:lstStyle>
          <a:p>
            <a:r>
              <a:rPr lang="en-GB" smtClean="0"/>
              <a:t>Rende Steerenberg, CERN Switzerland</a:t>
            </a:r>
            <a:endParaRPr lang="en-US"/>
          </a:p>
        </p:txBody>
      </p:sp>
      <p:sp>
        <p:nvSpPr>
          <p:cNvPr id="6" name="Slide Number Placeholder 5"/>
          <p:cNvSpPr>
            <a:spLocks noGrp="1"/>
          </p:cNvSpPr>
          <p:nvPr>
            <p:ph type="sldNum" sz="quarter" idx="12"/>
          </p:nvPr>
        </p:nvSpPr>
        <p:spPr/>
        <p:txBody>
          <a:bodyPr/>
          <a:lstStyle>
            <a:extLst/>
          </a:lstStyle>
          <a:p>
            <a:fld id="{4E315206-2E36-4FFE-82C9-2E8A6DA886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IEFC Workshop, 8 March 2012</a:t>
            </a:r>
            <a:endParaRPr lang="en-US"/>
          </a:p>
        </p:txBody>
      </p:sp>
      <p:sp>
        <p:nvSpPr>
          <p:cNvPr id="5" name="Footer Placeholder 4"/>
          <p:cNvSpPr>
            <a:spLocks noGrp="1"/>
          </p:cNvSpPr>
          <p:nvPr>
            <p:ph type="ftr" sz="quarter" idx="11"/>
          </p:nvPr>
        </p:nvSpPr>
        <p:spPr/>
        <p:txBody>
          <a:bodyPr/>
          <a:lstStyle>
            <a:extLst/>
          </a:lstStyle>
          <a:p>
            <a:r>
              <a:rPr lang="en-GB" smtClean="0"/>
              <a:t>Rende Steerenberg, CERN Switzerland</a:t>
            </a:r>
            <a:endParaRPr lang="en-US"/>
          </a:p>
        </p:txBody>
      </p:sp>
      <p:sp>
        <p:nvSpPr>
          <p:cNvPr id="6" name="Slide Number Placeholder 5"/>
          <p:cNvSpPr>
            <a:spLocks noGrp="1"/>
          </p:cNvSpPr>
          <p:nvPr>
            <p:ph type="sldNum" sz="quarter" idx="12"/>
          </p:nvPr>
        </p:nvSpPr>
        <p:spPr/>
        <p:txBody>
          <a:bodyPr/>
          <a:lstStyle>
            <a:extLst/>
          </a:lstStyle>
          <a:p>
            <a:fld id="{4E315206-2E36-4FFE-82C9-2E8A6DA886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a:xfrm>
            <a:off x="3131839" y="6421461"/>
            <a:ext cx="3735415" cy="365125"/>
          </a:xfrm>
        </p:spPr>
        <p:txBody>
          <a:bodyPr/>
          <a:lstStyle>
            <a:extLst/>
          </a:lstStyle>
          <a:p>
            <a:pPr algn="ctr"/>
            <a:r>
              <a:rPr lang="en-US" smtClean="0"/>
              <a:t>IEFC Workshop, 8 March 2012</a:t>
            </a:r>
            <a:endParaRPr lang="en-US" dirty="0"/>
          </a:p>
        </p:txBody>
      </p:sp>
      <p:sp>
        <p:nvSpPr>
          <p:cNvPr id="5" name="Footer Placeholder 4"/>
          <p:cNvSpPr>
            <a:spLocks noGrp="1"/>
          </p:cNvSpPr>
          <p:nvPr>
            <p:ph type="ftr" sz="quarter" idx="11"/>
          </p:nvPr>
        </p:nvSpPr>
        <p:spPr>
          <a:xfrm>
            <a:off x="338336" y="6416675"/>
            <a:ext cx="2793504" cy="365125"/>
          </a:xfrm>
        </p:spPr>
        <p:txBody>
          <a:bodyPr/>
          <a:lstStyle>
            <a:extLst/>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a:xfrm>
            <a:off x="8286776" y="6416675"/>
            <a:ext cx="781024" cy="365125"/>
          </a:xfrm>
        </p:spPr>
        <p:txBody>
          <a:bodyPr/>
          <a:lstStyle>
            <a:extLst/>
          </a:lstStyle>
          <a:p>
            <a:fld id="{4E315206-2E36-4FFE-82C9-2E8A6DA8869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r>
              <a:rPr lang="en-US" smtClean="0"/>
              <a:t>IEFC Workshop, 8 March 2012</a:t>
            </a:r>
            <a:endParaRPr lang="en-US"/>
          </a:p>
        </p:txBody>
      </p:sp>
      <p:sp>
        <p:nvSpPr>
          <p:cNvPr id="5" name="Footer Placeholder 4"/>
          <p:cNvSpPr>
            <a:spLocks noGrp="1"/>
          </p:cNvSpPr>
          <p:nvPr>
            <p:ph type="ftr" sz="quarter" idx="11"/>
          </p:nvPr>
        </p:nvSpPr>
        <p:spPr/>
        <p:txBody>
          <a:bodyPr/>
          <a:lstStyle>
            <a:extLst/>
          </a:lstStyle>
          <a:p>
            <a:r>
              <a:rPr lang="en-GB" smtClean="0"/>
              <a:t>Rende Steerenberg, CERN Switzerland</a:t>
            </a:r>
            <a:endParaRPr lang="en-US"/>
          </a:p>
        </p:txBody>
      </p:sp>
      <p:sp>
        <p:nvSpPr>
          <p:cNvPr id="6" name="Slide Number Placeholder 5"/>
          <p:cNvSpPr>
            <a:spLocks noGrp="1"/>
          </p:cNvSpPr>
          <p:nvPr>
            <p:ph type="sldNum" sz="quarter" idx="12"/>
          </p:nvPr>
        </p:nvSpPr>
        <p:spPr/>
        <p:txBody>
          <a:bodyPr/>
          <a:lstStyle>
            <a:extLst/>
          </a:lstStyle>
          <a:p>
            <a:fld id="{4E315206-2E36-4FFE-82C9-2E8A6DA88696}"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n-US" smtClean="0"/>
              <a:t>IEFC Workshop, 8 March 2012</a:t>
            </a:r>
            <a:endParaRPr lang="en-US"/>
          </a:p>
        </p:txBody>
      </p:sp>
      <p:sp>
        <p:nvSpPr>
          <p:cNvPr id="6" name="Footer Placeholder 5"/>
          <p:cNvSpPr>
            <a:spLocks noGrp="1"/>
          </p:cNvSpPr>
          <p:nvPr>
            <p:ph type="ftr" sz="quarter" idx="11"/>
          </p:nvPr>
        </p:nvSpPr>
        <p:spPr/>
        <p:txBody>
          <a:bodyPr/>
          <a:lstStyle>
            <a:extLst/>
          </a:lstStyle>
          <a:p>
            <a:r>
              <a:rPr lang="en-GB" smtClean="0"/>
              <a:t>Rende Steerenberg, CERN Switzerland</a:t>
            </a:r>
            <a:endParaRPr lang="en-US"/>
          </a:p>
        </p:txBody>
      </p:sp>
      <p:sp>
        <p:nvSpPr>
          <p:cNvPr id="7" name="Slide Number Placeholder 6"/>
          <p:cNvSpPr>
            <a:spLocks noGrp="1"/>
          </p:cNvSpPr>
          <p:nvPr>
            <p:ph type="sldNum" sz="quarter" idx="12"/>
          </p:nvPr>
        </p:nvSpPr>
        <p:spPr/>
        <p:txBody>
          <a:bodyPr/>
          <a:lstStyle>
            <a:extLst/>
          </a:lstStyle>
          <a:p>
            <a:fld id="{4E315206-2E36-4FFE-82C9-2E8A6DA886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r>
              <a:rPr lang="en-US" smtClean="0"/>
              <a:t>IEFC Workshop, 8 March 2012</a:t>
            </a:r>
            <a:endParaRPr lang="en-US"/>
          </a:p>
        </p:txBody>
      </p:sp>
      <p:sp>
        <p:nvSpPr>
          <p:cNvPr id="8" name="Footer Placeholder 7"/>
          <p:cNvSpPr>
            <a:spLocks noGrp="1"/>
          </p:cNvSpPr>
          <p:nvPr>
            <p:ph type="ftr" sz="quarter" idx="11"/>
          </p:nvPr>
        </p:nvSpPr>
        <p:spPr/>
        <p:txBody>
          <a:bodyPr/>
          <a:lstStyle>
            <a:extLst/>
          </a:lstStyle>
          <a:p>
            <a:r>
              <a:rPr lang="en-GB" smtClean="0"/>
              <a:t>Rende Steerenberg, CERN Switzerland</a:t>
            </a:r>
            <a:endParaRPr lang="en-US"/>
          </a:p>
        </p:txBody>
      </p:sp>
      <p:sp>
        <p:nvSpPr>
          <p:cNvPr id="9" name="Slide Number Placeholder 8"/>
          <p:cNvSpPr>
            <a:spLocks noGrp="1"/>
          </p:cNvSpPr>
          <p:nvPr>
            <p:ph type="sldNum" sz="quarter" idx="12"/>
          </p:nvPr>
        </p:nvSpPr>
        <p:spPr/>
        <p:txBody>
          <a:bodyPr/>
          <a:lstStyle>
            <a:extLst/>
          </a:lstStyle>
          <a:p>
            <a:fld id="{4E315206-2E36-4FFE-82C9-2E8A6DA88696}"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r>
              <a:rPr lang="en-US" smtClean="0"/>
              <a:t>IEFC Workshop, 8 March 2012</a:t>
            </a:r>
            <a:endParaRPr lang="en-US"/>
          </a:p>
        </p:txBody>
      </p:sp>
      <p:sp>
        <p:nvSpPr>
          <p:cNvPr id="4" name="Footer Placeholder 3"/>
          <p:cNvSpPr>
            <a:spLocks noGrp="1"/>
          </p:cNvSpPr>
          <p:nvPr>
            <p:ph type="ftr" sz="quarter" idx="11"/>
          </p:nvPr>
        </p:nvSpPr>
        <p:spPr/>
        <p:txBody>
          <a:bodyPr/>
          <a:lstStyle>
            <a:extLst/>
          </a:lstStyle>
          <a:p>
            <a:r>
              <a:rPr lang="en-GB" smtClean="0"/>
              <a:t>Rende Steerenberg, CERN Switzerland</a:t>
            </a:r>
            <a:endParaRPr lang="en-US"/>
          </a:p>
        </p:txBody>
      </p:sp>
      <p:sp>
        <p:nvSpPr>
          <p:cNvPr id="5" name="Slide Number Placeholder 4"/>
          <p:cNvSpPr>
            <a:spLocks noGrp="1"/>
          </p:cNvSpPr>
          <p:nvPr>
            <p:ph type="sldNum" sz="quarter" idx="12"/>
          </p:nvPr>
        </p:nvSpPr>
        <p:spPr/>
        <p:txBody>
          <a:bodyPr/>
          <a:lstStyle>
            <a:extLst/>
          </a:lstStyle>
          <a:p>
            <a:fld id="{4E315206-2E36-4FFE-82C9-2E8A6DA886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n-US" smtClean="0"/>
              <a:t>IEFC Workshop, 8 March 2012</a:t>
            </a:r>
            <a:endParaRPr lang="en-US"/>
          </a:p>
        </p:txBody>
      </p:sp>
      <p:sp>
        <p:nvSpPr>
          <p:cNvPr id="3" name="Footer Placeholder 2"/>
          <p:cNvSpPr>
            <a:spLocks noGrp="1"/>
          </p:cNvSpPr>
          <p:nvPr>
            <p:ph type="ftr" sz="quarter" idx="11"/>
          </p:nvPr>
        </p:nvSpPr>
        <p:spPr/>
        <p:txBody>
          <a:bodyPr/>
          <a:lstStyle>
            <a:extLst/>
          </a:lstStyle>
          <a:p>
            <a:r>
              <a:rPr lang="en-GB" smtClean="0"/>
              <a:t>Rende Steerenberg, CERN Switzerland</a:t>
            </a:r>
            <a:endParaRPr lang="en-US"/>
          </a:p>
        </p:txBody>
      </p:sp>
      <p:sp>
        <p:nvSpPr>
          <p:cNvPr id="4" name="Slide Number Placeholder 3"/>
          <p:cNvSpPr>
            <a:spLocks noGrp="1"/>
          </p:cNvSpPr>
          <p:nvPr>
            <p:ph type="sldNum" sz="quarter" idx="12"/>
          </p:nvPr>
        </p:nvSpPr>
        <p:spPr/>
        <p:txBody>
          <a:bodyPr/>
          <a:lstStyle>
            <a:extLst/>
          </a:lstStyle>
          <a:p>
            <a:fld id="{4E315206-2E36-4FFE-82C9-2E8A6DA886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n-US" smtClean="0"/>
              <a:t>IEFC Workshop, 8 March 2012</a:t>
            </a:r>
            <a:endParaRPr lang="en-US"/>
          </a:p>
        </p:txBody>
      </p:sp>
      <p:sp>
        <p:nvSpPr>
          <p:cNvPr id="6" name="Footer Placeholder 5"/>
          <p:cNvSpPr>
            <a:spLocks noGrp="1"/>
          </p:cNvSpPr>
          <p:nvPr>
            <p:ph type="ftr" sz="quarter" idx="11"/>
          </p:nvPr>
        </p:nvSpPr>
        <p:spPr/>
        <p:txBody>
          <a:bodyPr/>
          <a:lstStyle>
            <a:extLst/>
          </a:lstStyle>
          <a:p>
            <a:r>
              <a:rPr lang="en-GB" smtClean="0"/>
              <a:t>Rende Steerenberg, CERN Switzerland</a:t>
            </a:r>
            <a:endParaRPr lang="en-US"/>
          </a:p>
        </p:txBody>
      </p:sp>
      <p:sp>
        <p:nvSpPr>
          <p:cNvPr id="7" name="Slide Number Placeholder 6"/>
          <p:cNvSpPr>
            <a:spLocks noGrp="1"/>
          </p:cNvSpPr>
          <p:nvPr>
            <p:ph type="sldNum" sz="quarter" idx="12"/>
          </p:nvPr>
        </p:nvSpPr>
        <p:spPr/>
        <p:txBody>
          <a:bodyPr/>
          <a:lstStyle>
            <a:extLst/>
          </a:lstStyle>
          <a:p>
            <a:fld id="{4E315206-2E36-4FFE-82C9-2E8A6DA886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r>
              <a:rPr lang="en-US" smtClean="0"/>
              <a:t>IEFC Workshop, 8 March 2012</a:t>
            </a:r>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r>
              <a:rPr lang="en-GB" smtClean="0"/>
              <a:t>Rende Steerenberg, CERN Switzerland</a:t>
            </a:r>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4E315206-2E36-4FFE-82C9-2E8A6DA8869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r>
              <a:rPr lang="en-US" smtClean="0"/>
              <a:t>IEFC Workshop, 8 March 2012</a:t>
            </a:r>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r>
              <a:rPr lang="en-GB" smtClean="0"/>
              <a:t>Rende Steerenberg, CERN Switzerland</a:t>
            </a: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4E315206-2E36-4FFE-82C9-2E8A6DA8869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2.gif"/></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18.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158" y="1553040"/>
            <a:ext cx="8501122" cy="1785950"/>
          </a:xfrm>
        </p:spPr>
        <p:txBody>
          <a:bodyPr>
            <a:noAutofit/>
          </a:bodyPr>
          <a:lstStyle/>
          <a:p>
            <a:r>
              <a:rPr lang="en-US" dirty="0" smtClean="0">
                <a:latin typeface="Constantia"/>
                <a:cs typeface="Constantia"/>
              </a:rPr>
              <a:t>LHC Beams Production</a:t>
            </a:r>
            <a:br>
              <a:rPr lang="en-US" dirty="0" smtClean="0">
                <a:latin typeface="Constantia"/>
                <a:cs typeface="Constantia"/>
              </a:rPr>
            </a:br>
            <a:r>
              <a:rPr lang="en-US" sz="2000" dirty="0" smtClean="0">
                <a:latin typeface="Constantia"/>
                <a:cs typeface="Constantia"/>
              </a:rPr>
              <a:t/>
            </a:r>
            <a:br>
              <a:rPr lang="en-US" sz="2000" dirty="0" smtClean="0">
                <a:latin typeface="Constantia"/>
                <a:cs typeface="Constantia"/>
              </a:rPr>
            </a:br>
            <a:r>
              <a:rPr lang="en-US" sz="2000" dirty="0" smtClean="0">
                <a:latin typeface="Constantia"/>
                <a:cs typeface="Constantia"/>
              </a:rPr>
              <a:t>Losses and impact on NON-LHC physics</a:t>
            </a:r>
            <a:endParaRPr lang="en-US" sz="1600" dirty="0">
              <a:effectLst>
                <a:reflection blurRad="6350" stA="50000" endA="300" endPos="50000" dist="29997" dir="5400000" sy="-100000" algn="bl" rotWithShape="0"/>
              </a:effectLst>
              <a:latin typeface="Constantia"/>
              <a:cs typeface="Constantia"/>
            </a:endParaRPr>
          </a:p>
        </p:txBody>
      </p:sp>
      <p:sp>
        <p:nvSpPr>
          <p:cNvPr id="3" name="Subtitle 2"/>
          <p:cNvSpPr>
            <a:spLocks noGrp="1"/>
          </p:cNvSpPr>
          <p:nvPr>
            <p:ph type="subTitle" idx="1"/>
          </p:nvPr>
        </p:nvSpPr>
        <p:spPr>
          <a:xfrm>
            <a:off x="791580" y="3564015"/>
            <a:ext cx="8095984" cy="2160240"/>
          </a:xfrm>
        </p:spPr>
        <p:txBody>
          <a:bodyPr>
            <a:normAutofit fontScale="92500" lnSpcReduction="20000"/>
          </a:bodyPr>
          <a:lstStyle/>
          <a:p>
            <a:r>
              <a:rPr lang="en-GB" sz="2400" dirty="0" smtClean="0">
                <a:effectLst>
                  <a:reflection blurRad="6350" stA="55000" endA="300" endPos="45500" dir="5400000" sy="-100000" algn="bl" rotWithShape="0"/>
                </a:effectLst>
              </a:rPr>
              <a:t> </a:t>
            </a:r>
          </a:p>
          <a:p>
            <a:r>
              <a:rPr lang="en-GB" sz="2100" dirty="0" smtClean="0">
                <a:effectLst>
                  <a:reflection blurRad="6350" stA="55000" endA="300" endPos="45500" dir="5400000" sy="-100000" algn="bl" rotWithShape="0"/>
                </a:effectLst>
              </a:rPr>
              <a:t>With the help of:</a:t>
            </a:r>
          </a:p>
          <a:p>
            <a:endParaRPr lang="en-GB" sz="900" dirty="0" smtClean="0">
              <a:effectLst>
                <a:reflection blurRad="6350" stA="55000" endA="300" endPos="45500" dir="5400000" sy="-100000" algn="bl" rotWithShape="0"/>
              </a:effectLst>
            </a:endParaRPr>
          </a:p>
          <a:p>
            <a:r>
              <a:rPr lang="en-GB" sz="2200" dirty="0" err="1" smtClean="0">
                <a:effectLst>
                  <a:reflection blurRad="6350" stA="55000" endA="300" endPos="45500" dir="5400000" sy="-100000" algn="bl" rotWithShape="0"/>
                </a:effectLst>
              </a:rPr>
              <a:t>Hannes</a:t>
            </a:r>
            <a:r>
              <a:rPr lang="en-GB" sz="2200" dirty="0" smtClean="0">
                <a:effectLst>
                  <a:reflection blurRad="6350" stA="55000" endA="300" endPos="45500" dir="5400000" sy="-100000" algn="bl" rotWithShape="0"/>
                </a:effectLst>
              </a:rPr>
              <a:t> </a:t>
            </a:r>
            <a:r>
              <a:rPr lang="en-GB" sz="2200" dirty="0" err="1" smtClean="0">
                <a:effectLst>
                  <a:reflection blurRad="6350" stA="55000" endA="300" endPos="45500" dir="5400000" sy="-100000" algn="bl" rotWithShape="0"/>
                </a:effectLst>
              </a:rPr>
              <a:t>Bartosik</a:t>
            </a:r>
            <a:r>
              <a:rPr lang="en-GB" sz="2200" dirty="0" smtClean="0">
                <a:effectLst>
                  <a:reflection blurRad="6350" stA="55000" endA="300" endPos="45500" dir="5400000" sy="-100000" algn="bl" rotWithShape="0"/>
                </a:effectLst>
              </a:rPr>
              <a:t>, </a:t>
            </a:r>
            <a:r>
              <a:rPr lang="en-GB" sz="2200" dirty="0" err="1" smtClean="0">
                <a:effectLst>
                  <a:reflection blurRad="6350" stA="55000" endA="300" endPos="45500" dir="5400000" sy="-100000" algn="bl" rotWithShape="0"/>
                </a:effectLst>
              </a:rPr>
              <a:t>Karel</a:t>
            </a:r>
            <a:r>
              <a:rPr lang="en-GB" sz="2200" dirty="0" smtClean="0">
                <a:effectLst>
                  <a:reflection blurRad="6350" stA="55000" endA="300" endPos="45500" dir="5400000" sy="-100000" algn="bl" rotWithShape="0"/>
                </a:effectLst>
              </a:rPr>
              <a:t> </a:t>
            </a:r>
            <a:r>
              <a:rPr lang="en-GB" sz="2200" dirty="0" err="1" smtClean="0">
                <a:effectLst>
                  <a:reflection blurRad="6350" stA="55000" endA="300" endPos="45500" dir="5400000" sy="-100000" algn="bl" rotWithShape="0"/>
                </a:effectLst>
              </a:rPr>
              <a:t>Cornelis</a:t>
            </a:r>
            <a:r>
              <a:rPr lang="en-GB" sz="2200" dirty="0" smtClean="0">
                <a:effectLst>
                  <a:reflection blurRad="6350" stA="55000" endA="300" endPos="45500" dir="5400000" sy="-100000" algn="bl" rotWithShape="0"/>
                </a:effectLst>
              </a:rPr>
              <a:t>, </a:t>
            </a:r>
            <a:r>
              <a:rPr lang="en-GB" sz="2200" dirty="0" err="1" smtClean="0">
                <a:effectLst>
                  <a:reflection blurRad="6350" stA="55000" endA="300" endPos="45500" dir="5400000" sy="-100000" algn="bl" rotWithShape="0"/>
                </a:effectLst>
              </a:rPr>
              <a:t>Heiko</a:t>
            </a:r>
            <a:r>
              <a:rPr lang="en-GB" sz="2200" dirty="0" smtClean="0">
                <a:effectLst>
                  <a:reflection blurRad="6350" stA="55000" endA="300" endPos="45500" dir="5400000" sy="-100000" algn="bl" rotWithShape="0"/>
                </a:effectLst>
              </a:rPr>
              <a:t> </a:t>
            </a:r>
            <a:r>
              <a:rPr lang="en-GB" sz="2200" dirty="0" err="1" smtClean="0">
                <a:effectLst>
                  <a:reflection blurRad="6350" stA="55000" endA="300" endPos="45500" dir="5400000" sy="-100000" algn="bl" rotWithShape="0"/>
                </a:effectLst>
              </a:rPr>
              <a:t>Damerau</a:t>
            </a:r>
            <a:r>
              <a:rPr lang="en-GB" sz="2200" dirty="0" smtClean="0">
                <a:effectLst>
                  <a:reflection blurRad="6350" stA="55000" endA="300" endPos="45500" dir="5400000" sy="-100000" algn="bl" rotWithShape="0"/>
                </a:effectLst>
              </a:rPr>
              <a:t>, </a:t>
            </a:r>
            <a:r>
              <a:rPr lang="en-GB" sz="2200" dirty="0" err="1" smtClean="0">
                <a:effectLst>
                  <a:reflection blurRad="6350" stA="55000" endA="300" endPos="45500" dir="5400000" sy="-100000" algn="bl" rotWithShape="0"/>
                </a:effectLst>
              </a:rPr>
              <a:t>Detlef</a:t>
            </a:r>
            <a:r>
              <a:rPr lang="en-GB" sz="2200" dirty="0" smtClean="0">
                <a:effectLst>
                  <a:reflection blurRad="6350" stA="55000" endA="300" endPos="45500" dir="5400000" sy="-100000" algn="bl" rotWithShape="0"/>
                </a:effectLst>
              </a:rPr>
              <a:t> </a:t>
            </a:r>
            <a:r>
              <a:rPr lang="en-GB" sz="2200" u="sng" dirty="0" err="1" smtClean="0">
                <a:effectLst>
                  <a:reflection blurRad="6350" stA="55000" endA="300" endPos="45500" dir="5400000" sy="-100000" algn="bl" rotWithShape="0"/>
                </a:effectLst>
              </a:rPr>
              <a:t>Küchler</a:t>
            </a:r>
            <a:r>
              <a:rPr lang="en-GB" sz="2200" u="sng" dirty="0" smtClean="0">
                <a:effectLst>
                  <a:reflection blurRad="6350" stA="55000" endA="300" endPos="45500" dir="5400000" sy="-100000" algn="bl" rotWithShape="0"/>
                </a:effectLst>
              </a:rPr>
              <a:t>, Gabriel </a:t>
            </a:r>
            <a:r>
              <a:rPr lang="en-GB" sz="2200" u="sng" dirty="0" err="1" smtClean="0">
                <a:effectLst>
                  <a:reflection blurRad="6350" stA="55000" endA="300" endPos="45500" dir="5400000" sy="-100000" algn="bl" rotWithShape="0"/>
                </a:effectLst>
              </a:rPr>
              <a:t>Metral</a:t>
            </a:r>
            <a:r>
              <a:rPr lang="en-GB" sz="2200" u="sng" dirty="0" smtClean="0">
                <a:effectLst>
                  <a:reflection blurRad="6350" stA="55000" endA="300" endPos="45500" dir="5400000" sy="-100000" algn="bl" rotWithShape="0"/>
                </a:effectLst>
              </a:rPr>
              <a:t>, Bettina</a:t>
            </a:r>
            <a:r>
              <a:rPr lang="en-GB" sz="2200" dirty="0" smtClean="0">
                <a:effectLst>
                  <a:reflection blurRad="6350" stA="55000" endA="300" endPos="45500" dir="5400000" sy="-100000" algn="bl" rotWithShape="0"/>
                </a:effectLst>
              </a:rPr>
              <a:t> </a:t>
            </a:r>
            <a:r>
              <a:rPr lang="en-GB" sz="2200" dirty="0" err="1" smtClean="0">
                <a:effectLst>
                  <a:reflection blurRad="6350" stA="55000" endA="300" endPos="45500" dir="5400000" sy="-100000" algn="bl" rotWithShape="0"/>
                </a:effectLst>
              </a:rPr>
              <a:t>Mikulec</a:t>
            </a:r>
            <a:r>
              <a:rPr lang="en-GB" sz="2200" dirty="0" smtClean="0">
                <a:effectLst>
                  <a:reflection blurRad="6350" stA="55000" endA="300" endPos="45500" dir="5400000" sy="-100000" algn="bl" rotWithShape="0"/>
                </a:effectLst>
              </a:rPr>
              <a:t>, </a:t>
            </a:r>
            <a:r>
              <a:rPr lang="en-GB" sz="2200" dirty="0" err="1" smtClean="0">
                <a:effectLst>
                  <a:reflection blurRad="6350" stA="55000" endA="300" endPos="45500" dir="5400000" sy="-100000" algn="bl" rotWithShape="0"/>
                </a:effectLst>
              </a:rPr>
              <a:t>Yannis</a:t>
            </a:r>
            <a:r>
              <a:rPr lang="en-GB" sz="2200" dirty="0" smtClean="0">
                <a:effectLst>
                  <a:reflection blurRad="6350" stA="55000" endA="300" endPos="45500" dir="5400000" sy="-100000" algn="bl" rotWithShape="0"/>
                </a:effectLst>
              </a:rPr>
              <a:t> </a:t>
            </a:r>
            <a:r>
              <a:rPr lang="en-GB" sz="2200" dirty="0" err="1" smtClean="0">
                <a:effectLst>
                  <a:reflection blurRad="6350" stA="55000" endA="300" endPos="45500" dir="5400000" sy="-100000" algn="bl" rotWithShape="0"/>
                </a:effectLst>
              </a:rPr>
              <a:t>Papaphilippou</a:t>
            </a:r>
            <a:endParaRPr lang="en-GB" sz="2200" dirty="0" smtClean="0">
              <a:effectLst>
                <a:reflection blurRad="6350" stA="55000" endA="300" endPos="45500" dir="5400000" sy="-100000" algn="bl" rotWithShape="0"/>
              </a:effectLst>
            </a:endParaRPr>
          </a:p>
          <a:p>
            <a:endParaRPr lang="en-GB" sz="2400" dirty="0">
              <a:effectLst>
                <a:reflection blurRad="6350" stA="55000" endA="300" endPos="45500" dir="5400000" sy="-100000" algn="bl" rotWithShape="0"/>
              </a:effectLst>
            </a:endParaRPr>
          </a:p>
          <a:p>
            <a:r>
              <a:rPr lang="en-GB" sz="2200" dirty="0" smtClean="0">
                <a:effectLst>
                  <a:reflection blurRad="6350" stA="55000" endA="300" endPos="45500" dir="5400000" sy="-100000" algn="bl" rotWithShape="0"/>
                </a:effectLst>
              </a:rPr>
              <a:t>With thanks to the OP-teams and Machine supervisor teams </a:t>
            </a:r>
          </a:p>
          <a:p>
            <a:r>
              <a:rPr lang="en-GB" sz="2400" dirty="0" smtClean="0">
                <a:effectLst>
                  <a:reflection blurRad="6350" stA="55000" endA="300" endPos="45500" dir="5400000" sy="-100000" algn="bl" rotWithShape="0"/>
                </a:effectLst>
              </a:rPr>
              <a:t>	   </a:t>
            </a:r>
            <a:endParaRPr lang="en-US" sz="2400" dirty="0">
              <a:effectLst>
                <a:reflection blurRad="6350" stA="55000" endA="300" endPos="45500" dir="5400000" sy="-100000" algn="bl" rotWithShape="0"/>
              </a:effectLst>
            </a:endParaRPr>
          </a:p>
        </p:txBody>
      </p:sp>
      <p:sp>
        <p:nvSpPr>
          <p:cNvPr id="4" name="TextBox 3"/>
          <p:cNvSpPr txBox="1"/>
          <p:nvPr/>
        </p:nvSpPr>
        <p:spPr>
          <a:xfrm>
            <a:off x="1286635" y="5717576"/>
            <a:ext cx="7020780" cy="861774"/>
          </a:xfrm>
          <a:prstGeom prst="rect">
            <a:avLst/>
          </a:prstGeom>
          <a:noFill/>
          <a:scene3d>
            <a:camera prst="orthographicFront"/>
            <a:lightRig rig="threePt" dir="t"/>
          </a:scene3d>
          <a:sp3d>
            <a:bevelT/>
          </a:sp3d>
        </p:spPr>
        <p:txBody>
          <a:bodyPr wrap="square" rtlCol="0">
            <a:spAutoFit/>
          </a:bodyPr>
          <a:lstStyle/>
          <a:p>
            <a:pPr algn="ctr"/>
            <a:r>
              <a:rPr lang="en-US" sz="3200" b="1" dirty="0" smtClean="0">
                <a:effectLst>
                  <a:reflection blurRad="6350" stA="55000" endA="300" endPos="45500" dir="5400000" sy="-100000" algn="bl" rotWithShape="0"/>
                </a:effectLst>
              </a:rPr>
              <a:t>IEF</a:t>
            </a:r>
            <a:r>
              <a:rPr lang="en-US" sz="3200" b="1" dirty="0" smtClean="0">
                <a:effectLst>
                  <a:reflection blurRad="6350" stA="55000" endA="300" endPos="45500" dir="5400000" sy="-100000" algn="bl" rotWithShape="0"/>
                </a:effectLst>
              </a:rPr>
              <a:t>C</a:t>
            </a:r>
            <a:r>
              <a:rPr lang="en-US" sz="2400" dirty="0" smtClean="0">
                <a:effectLst>
                  <a:reflection blurRad="6350" stA="55000" endA="300" endPos="45500" dir="5400000" sy="-100000" algn="bl" rotWithShape="0"/>
                </a:effectLst>
              </a:rPr>
              <a:t> </a:t>
            </a:r>
            <a:r>
              <a:rPr lang="en-US" sz="3200" b="1" dirty="0" smtClean="0">
                <a:effectLst>
                  <a:reflection blurRad="6350" stA="55000" endA="300" endPos="45500" dir="5400000" sy="-100000" algn="bl" rotWithShape="0"/>
                </a:effectLst>
              </a:rPr>
              <a:t>W</a:t>
            </a:r>
            <a:r>
              <a:rPr lang="en-US" sz="2400" dirty="0" smtClean="0">
                <a:effectLst>
                  <a:reflection blurRad="6350" stA="55000" endA="300" endPos="45500" dir="5400000" sy="-100000" algn="bl" rotWithShape="0"/>
                </a:effectLst>
              </a:rPr>
              <a:t>orkshop </a:t>
            </a:r>
            <a:r>
              <a:rPr lang="en-US" sz="3200" b="1" dirty="0" smtClean="0">
                <a:effectLst>
                  <a:reflection blurRad="6350" stA="55000" endA="300" endPos="45500" dir="5400000" sy="-100000" algn="bl" rotWithShape="0"/>
                </a:effectLst>
              </a:rPr>
              <a:t>2012</a:t>
            </a:r>
            <a:r>
              <a:rPr lang="en-US" sz="2400" b="1" dirty="0" smtClean="0">
                <a:effectLst>
                  <a:reflection blurRad="6350" stA="55000" endA="300" endPos="45500" dir="5400000" sy="-100000" algn="bl" rotWithShape="0"/>
                </a:effectLst>
              </a:rPr>
              <a:t> </a:t>
            </a:r>
            <a:r>
              <a:rPr lang="en-US" dirty="0" smtClean="0">
                <a:effectLst>
                  <a:reflection blurRad="6350" stA="55000" endA="300" endPos="45500" dir="5400000" sy="-100000" algn="bl" rotWithShape="0"/>
                </a:effectLst>
              </a:rPr>
              <a:t> </a:t>
            </a:r>
          </a:p>
          <a:p>
            <a:pPr algn="ctr"/>
            <a:r>
              <a:rPr lang="en-US" dirty="0" smtClean="0">
                <a:effectLst>
                  <a:reflection blurRad="6350" stA="55000" endA="300" endPos="45500" dir="5400000" sy="-100000" algn="bl" rotWithShape="0"/>
                </a:effectLst>
              </a:rPr>
              <a:t> </a:t>
            </a:r>
            <a:r>
              <a:rPr lang="en-US" dirty="0" smtClean="0">
                <a:effectLst>
                  <a:reflection blurRad="6350" stA="55000" endA="300" endPos="45500" dir="5400000" sy="-100000" algn="bl" rotWithShape="0"/>
                </a:effectLst>
              </a:rPr>
              <a:t>7 </a:t>
            </a:r>
            <a:r>
              <a:rPr lang="en-US" dirty="0" smtClean="0">
                <a:effectLst>
                  <a:reflection blurRad="6350" stA="55000" endA="300" endPos="45500" dir="5400000" sy="-100000" algn="bl" rotWithShape="0"/>
                </a:effectLst>
              </a:rPr>
              <a:t>– </a:t>
            </a:r>
            <a:r>
              <a:rPr lang="en-US" dirty="0">
                <a:effectLst>
                  <a:reflection blurRad="6350" stA="55000" endA="300" endPos="45500" dir="5400000" sy="-100000" algn="bl" rotWithShape="0"/>
                </a:effectLst>
              </a:rPr>
              <a:t>9</a:t>
            </a:r>
            <a:r>
              <a:rPr lang="en-US" dirty="0" smtClean="0">
                <a:effectLst>
                  <a:reflection blurRad="6350" stA="55000" endA="300" endPos="45500" dir="5400000" sy="-100000" algn="bl" rotWithShape="0"/>
                </a:effectLst>
              </a:rPr>
              <a:t> March </a:t>
            </a:r>
            <a:r>
              <a:rPr lang="en-US" dirty="0" smtClean="0">
                <a:effectLst>
                  <a:reflection blurRad="6350" stA="55000" endA="300" endPos="45500" dir="5400000" sy="-100000" algn="bl" rotWithShape="0"/>
                </a:effectLst>
              </a:rPr>
              <a:t>2012</a:t>
            </a:r>
            <a:endParaRPr lang="en-US" dirty="0">
              <a:effectLst>
                <a:reflection blurRad="6350" stA="55000" endA="300" endPos="45500" dir="5400000" sy="-100000" algn="bl" rotWithShape="0"/>
              </a:effectLst>
            </a:endParaRPr>
          </a:p>
        </p:txBody>
      </p: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7308304" y="332656"/>
            <a:ext cx="1356444" cy="1356444"/>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7" name="Subtitle 2"/>
          <p:cNvSpPr txBox="1">
            <a:spLocks/>
          </p:cNvSpPr>
          <p:nvPr/>
        </p:nvSpPr>
        <p:spPr>
          <a:xfrm>
            <a:off x="476545" y="3248980"/>
            <a:ext cx="8095984" cy="720080"/>
          </a:xfrm>
          <a:prstGeom prst="rect">
            <a:avLst/>
          </a:prstGeom>
        </p:spPr>
        <p:txBody>
          <a:bodyPr vert="horz" lIns="100584" tIns="45720" anchor="b">
            <a:normAutofit fontScale="92500" lnSpcReduction="10000"/>
          </a:bodyPr>
          <a:lstStyle>
            <a:lvl1pPr marL="0" indent="0" algn="l" rtl="0" eaLnBrk="1" latinLnBrk="0" hangingPunct="1">
              <a:spcBef>
                <a:spcPts val="0"/>
              </a:spcBef>
              <a:buClr>
                <a:schemeClr val="tx2"/>
              </a:buClr>
              <a:buSzPct val="95000"/>
              <a:buFont typeface="Wingdings"/>
              <a:buNone/>
              <a:defRPr kumimoji="0" sz="2000" kern="1200">
                <a:solidFill>
                  <a:schemeClr val="tx1"/>
                </a:solidFill>
                <a:latin typeface="+mn-lt"/>
                <a:ea typeface="+mn-ea"/>
                <a:cs typeface="+mn-cs"/>
              </a:defRPr>
            </a:lvl1pPr>
            <a:lvl2pPr marL="457200" indent="0" algn="ctr" rtl="0" eaLnBrk="1" latinLnBrk="0" hangingPunct="1">
              <a:spcBef>
                <a:spcPct val="20000"/>
              </a:spcBef>
              <a:buClr>
                <a:schemeClr val="accent2"/>
              </a:buClr>
              <a:buSzPct val="90000"/>
              <a:buFont typeface="Wingdings"/>
              <a:buNone/>
              <a:defRPr kumimoji="0" sz="2600" kern="1200">
                <a:solidFill>
                  <a:schemeClr val="tx1"/>
                </a:solidFill>
                <a:latin typeface="+mn-lt"/>
                <a:ea typeface="+mn-ea"/>
                <a:cs typeface="+mn-cs"/>
              </a:defRPr>
            </a:lvl2pPr>
            <a:lvl3pPr marL="914400" indent="0" algn="ctr" rtl="0" eaLnBrk="1" latinLnBrk="0" hangingPunct="1">
              <a:spcBef>
                <a:spcPct val="20000"/>
              </a:spcBef>
              <a:buClr>
                <a:schemeClr val="accent2"/>
              </a:buClr>
              <a:buFont typeface="Wingdings 2"/>
              <a:buNone/>
              <a:defRPr kumimoji="0" sz="2400" kern="1200">
                <a:solidFill>
                  <a:schemeClr val="tx1"/>
                </a:solidFill>
                <a:latin typeface="+mn-lt"/>
                <a:ea typeface="+mn-ea"/>
                <a:cs typeface="+mn-cs"/>
              </a:defRPr>
            </a:lvl3pPr>
            <a:lvl4pPr marL="1371600" indent="0" algn="ctr" rtl="0" eaLnBrk="1" latinLnBrk="0" hangingPunct="1">
              <a:spcBef>
                <a:spcPct val="20000"/>
              </a:spcBef>
              <a:buClr>
                <a:schemeClr val="accent3"/>
              </a:buClr>
              <a:buFont typeface="Wingdings 3"/>
              <a:buNone/>
              <a:defRPr kumimoji="0" sz="2200" kern="1200">
                <a:solidFill>
                  <a:schemeClr val="tx1"/>
                </a:solidFill>
                <a:latin typeface="+mn-lt"/>
                <a:ea typeface="+mn-ea"/>
                <a:cs typeface="+mn-cs"/>
              </a:defRPr>
            </a:lvl4pPr>
            <a:lvl5pPr marL="1828800" indent="0" algn="ctr" rtl="0" eaLnBrk="1" latinLnBrk="0" hangingPunct="1">
              <a:spcBef>
                <a:spcPct val="20000"/>
              </a:spcBef>
              <a:buClr>
                <a:schemeClr val="accent3"/>
              </a:buClr>
              <a:buFont typeface="Wingdings 2"/>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accent4"/>
              </a:buClr>
              <a:buFont typeface="Wingdings 2"/>
              <a:buNone/>
              <a:defRPr kumimoji="0" sz="1600" kern="1200">
                <a:solidFill>
                  <a:schemeClr val="tx1"/>
                </a:solidFill>
                <a:latin typeface="+mn-lt"/>
                <a:ea typeface="+mn-ea"/>
                <a:cs typeface="+mn-cs"/>
              </a:defRPr>
            </a:lvl7pPr>
            <a:lvl8pPr marL="3200400" indent="0" algn="ctr" rtl="0" eaLnBrk="1" latinLnBrk="0" hangingPunct="1">
              <a:spcBef>
                <a:spcPct val="20000"/>
              </a:spcBef>
              <a:buClr>
                <a:schemeClr val="accent4"/>
              </a:buClr>
              <a:buFont typeface="Wingdings 2"/>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4"/>
              </a:buClr>
              <a:buFont typeface="Wingdings 2"/>
              <a:buNone/>
              <a:defRPr kumimoji="0" sz="1600" kern="1200">
                <a:solidFill>
                  <a:schemeClr val="tx1"/>
                </a:solidFill>
                <a:latin typeface="+mn-lt"/>
                <a:ea typeface="+mn-ea"/>
                <a:cs typeface="+mn-cs"/>
              </a:defRPr>
            </a:lvl9pPr>
            <a:extLst/>
          </a:lstStyle>
          <a:p>
            <a:r>
              <a:rPr lang="en-GB" sz="2400" dirty="0" smtClean="0">
                <a:effectLst>
                  <a:reflection blurRad="6350" stA="55000" endA="300" endPos="45500" dir="5400000" sy="-100000" algn="bl" rotWithShape="0"/>
                </a:effectLst>
              </a:rPr>
              <a:t>Rende Steerenberg</a:t>
            </a:r>
          </a:p>
          <a:p>
            <a:r>
              <a:rPr lang="en-GB" sz="2400" dirty="0" smtClean="0">
                <a:effectLst>
                  <a:reflection blurRad="6350" stA="55000" endA="300" endPos="45500" dir="5400000" sy="-100000" algn="bl" rotWithShape="0"/>
                </a:effectLst>
              </a:rPr>
              <a:t> </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a:off x="4687257" y="1943835"/>
            <a:ext cx="4390954" cy="3150350"/>
          </a:xfrm>
          <a:prstGeom prst="rect">
            <a:avLst/>
          </a:prstGeom>
        </p:spPr>
      </p:pic>
      <p:sp>
        <p:nvSpPr>
          <p:cNvPr id="2" name="Title 1"/>
          <p:cNvSpPr>
            <a:spLocks noGrp="1"/>
          </p:cNvSpPr>
          <p:nvPr>
            <p:ph type="title"/>
          </p:nvPr>
        </p:nvSpPr>
        <p:spPr/>
        <p:txBody>
          <a:bodyPr/>
          <a:lstStyle/>
          <a:p>
            <a:r>
              <a:rPr lang="en-US" dirty="0" smtClean="0"/>
              <a:t>LHC 50 ns Double Batch Production</a:t>
            </a:r>
            <a:endParaRPr lang="en-GB"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10</a:t>
            </a:fld>
            <a:endParaRPr lang="en-US" dirty="0"/>
          </a:p>
        </p:txBody>
      </p:sp>
      <p:cxnSp>
        <p:nvCxnSpPr>
          <p:cNvPr id="7" name="Straight Connector 6"/>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8" name="Picture 3" descr="J:\Documents\Desk_Tools\CERN_logos\icon-lhc-pho-1999-087.gif"/>
          <p:cNvPicPr>
            <a:picLocks noChangeAspect="1" noChangeArrowheads="1"/>
          </p:cNvPicPr>
          <p:nvPr/>
        </p:nvPicPr>
        <p:blipFill>
          <a:blip r:embed="rId3"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3" name="Content Placeholder 2"/>
          <p:cNvSpPr txBox="1">
            <a:spLocks/>
          </p:cNvSpPr>
          <p:nvPr/>
        </p:nvSpPr>
        <p:spPr>
          <a:xfrm>
            <a:off x="386535" y="1133744"/>
            <a:ext cx="8325925" cy="3870431"/>
          </a:xfrm>
          <a:prstGeom prst="rect">
            <a:avLst/>
          </a:prstGeom>
        </p:spPr>
        <p:txBody>
          <a:bodyPr vert="horz">
            <a:normAutofit fontScale="77500" lnSpcReduction="2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r>
              <a:rPr lang="en-GB" dirty="0" smtClean="0"/>
              <a:t>Double </a:t>
            </a:r>
            <a:r>
              <a:rPr lang="en-GB" dirty="0" smtClean="0"/>
              <a:t>batch injection from </a:t>
            </a:r>
            <a:r>
              <a:rPr lang="en-GB" dirty="0" smtClean="0"/>
              <a:t>PSB.</a:t>
            </a:r>
            <a:endParaRPr lang="en-GB" dirty="0" smtClean="0"/>
          </a:p>
          <a:p>
            <a:r>
              <a:rPr lang="en-GB" dirty="0" smtClean="0"/>
              <a:t>Single Bunch per PSB </a:t>
            </a:r>
            <a:r>
              <a:rPr lang="en-GB" dirty="0" smtClean="0"/>
              <a:t>ring:</a:t>
            </a:r>
            <a:endParaRPr lang="en-GB" dirty="0" smtClean="0"/>
          </a:p>
          <a:p>
            <a:pPr lvl="1"/>
            <a:r>
              <a:rPr lang="en-GB" dirty="0" smtClean="0"/>
              <a:t>1</a:t>
            </a:r>
            <a:r>
              <a:rPr lang="en-GB" baseline="30000" dirty="0" smtClean="0"/>
              <a:t>st</a:t>
            </a:r>
            <a:r>
              <a:rPr lang="en-GB" dirty="0" smtClean="0"/>
              <a:t> batch </a:t>
            </a:r>
            <a:r>
              <a:rPr lang="en-GB" dirty="0" smtClean="0">
                <a:sym typeface="Wingdings"/>
              </a:rPr>
              <a:t> 4 </a:t>
            </a:r>
            <a:r>
              <a:rPr lang="en-GB" dirty="0" smtClean="0">
                <a:sym typeface="Wingdings"/>
              </a:rPr>
              <a:t>bunches.</a:t>
            </a:r>
            <a:endParaRPr lang="en-GB" dirty="0" smtClean="0">
              <a:sym typeface="Wingdings"/>
            </a:endParaRPr>
          </a:p>
          <a:p>
            <a:pPr lvl="1"/>
            <a:r>
              <a:rPr lang="en-GB" dirty="0" smtClean="0">
                <a:sym typeface="Wingdings"/>
              </a:rPr>
              <a:t>2</a:t>
            </a:r>
            <a:r>
              <a:rPr lang="en-GB" baseline="30000" dirty="0" smtClean="0">
                <a:sym typeface="Wingdings"/>
              </a:rPr>
              <a:t>nd</a:t>
            </a:r>
            <a:r>
              <a:rPr lang="en-GB" dirty="0" smtClean="0">
                <a:sym typeface="Wingdings"/>
              </a:rPr>
              <a:t> batch  2 </a:t>
            </a:r>
            <a:r>
              <a:rPr lang="en-GB" dirty="0" smtClean="0">
                <a:sym typeface="Wingdings"/>
              </a:rPr>
              <a:t>bunches</a:t>
            </a:r>
            <a:r>
              <a:rPr lang="en-GB" dirty="0">
                <a:sym typeface="Wingdings"/>
              </a:rPr>
              <a:t>.</a:t>
            </a:r>
            <a:endParaRPr lang="en-GB" dirty="0" smtClean="0"/>
          </a:p>
          <a:p>
            <a:r>
              <a:rPr lang="en-GB" dirty="0" smtClean="0"/>
              <a:t>Triple splitting in </a:t>
            </a:r>
            <a:r>
              <a:rPr lang="en-GB" dirty="0" smtClean="0"/>
              <a:t>PS.</a:t>
            </a:r>
            <a:endParaRPr lang="en-GB" dirty="0" smtClean="0"/>
          </a:p>
          <a:p>
            <a:r>
              <a:rPr lang="en-GB" dirty="0" smtClean="0"/>
              <a:t>Acceleration.</a:t>
            </a:r>
            <a:endParaRPr lang="en-GB" dirty="0" smtClean="0"/>
          </a:p>
          <a:p>
            <a:r>
              <a:rPr lang="en-GB" dirty="0" smtClean="0"/>
              <a:t>Double splitting in </a:t>
            </a:r>
            <a:r>
              <a:rPr lang="en-GB" dirty="0" smtClean="0"/>
              <a:t>PS.</a:t>
            </a:r>
            <a:endParaRPr lang="en-GB" dirty="0" smtClean="0"/>
          </a:p>
          <a:p>
            <a:r>
              <a:rPr lang="en-GB" dirty="0" smtClean="0"/>
              <a:t>Bunch rotation in </a:t>
            </a:r>
            <a:r>
              <a:rPr lang="en-GB" dirty="0" smtClean="0"/>
              <a:t>PS.</a:t>
            </a:r>
            <a:endParaRPr lang="en-GB" dirty="0" smtClean="0"/>
          </a:p>
          <a:p>
            <a:pPr lvl="0"/>
            <a:r>
              <a:rPr lang="en-GB" dirty="0" err="1">
                <a:cs typeface="Calibri"/>
              </a:rPr>
              <a:t>ɛ</a:t>
            </a:r>
            <a:r>
              <a:rPr lang="en-GB" baseline="-25000" dirty="0" err="1"/>
              <a:t>Long</a:t>
            </a:r>
            <a:r>
              <a:rPr lang="en-GB" baseline="-25000" dirty="0"/>
              <a:t> final</a:t>
            </a:r>
            <a:r>
              <a:rPr lang="en-GB" dirty="0"/>
              <a:t> = </a:t>
            </a:r>
            <a:r>
              <a:rPr lang="en-GB" dirty="0" err="1">
                <a:cs typeface="Calibri"/>
              </a:rPr>
              <a:t>ɛ</a:t>
            </a:r>
            <a:r>
              <a:rPr lang="en-GB" baseline="-25000" dirty="0" err="1"/>
              <a:t>Long</a:t>
            </a:r>
            <a:r>
              <a:rPr lang="en-GB" baseline="-25000" dirty="0"/>
              <a:t> </a:t>
            </a:r>
            <a:r>
              <a:rPr lang="en-GB" baseline="-25000" dirty="0" err="1"/>
              <a:t>init</a:t>
            </a:r>
            <a:r>
              <a:rPr lang="en-GB" dirty="0"/>
              <a:t> x 2.33/</a:t>
            </a:r>
            <a:r>
              <a:rPr lang="en-GB" dirty="0" smtClean="0"/>
              <a:t>6.</a:t>
            </a:r>
            <a:endParaRPr lang="en-GB" dirty="0" smtClean="0"/>
          </a:p>
          <a:p>
            <a:pPr lvl="0"/>
            <a:r>
              <a:rPr lang="en-GB" dirty="0" err="1">
                <a:cs typeface="Calibri"/>
              </a:rPr>
              <a:t>Ɛ</a:t>
            </a:r>
            <a:r>
              <a:rPr lang="en-GB" baseline="-25000" dirty="0" err="1">
                <a:cs typeface="Calibri"/>
              </a:rPr>
              <a:t>h</a:t>
            </a:r>
            <a:r>
              <a:rPr lang="en-GB" baseline="-25000" dirty="0">
                <a:cs typeface="Calibri"/>
              </a:rPr>
              <a:t>/v </a:t>
            </a:r>
            <a:r>
              <a:rPr lang="en-GB" dirty="0">
                <a:cs typeface="Calibri"/>
              </a:rPr>
              <a:t> &lt; </a:t>
            </a:r>
            <a:r>
              <a:rPr lang="en-GB" dirty="0" err="1">
                <a:cs typeface="Calibri"/>
              </a:rPr>
              <a:t>Ɛ</a:t>
            </a:r>
            <a:r>
              <a:rPr lang="en-GB" baseline="-25000" dirty="0" err="1">
                <a:cs typeface="Calibri"/>
              </a:rPr>
              <a:t>nom</a:t>
            </a:r>
            <a:r>
              <a:rPr lang="en-GB" baseline="-25000" dirty="0">
                <a:cs typeface="Calibri"/>
              </a:rPr>
              <a:t> </a:t>
            </a:r>
            <a:r>
              <a:rPr lang="en-GB" dirty="0">
                <a:cs typeface="Calibri"/>
              </a:rPr>
              <a:t>and well </a:t>
            </a:r>
            <a:r>
              <a:rPr lang="en-GB" dirty="0" smtClean="0">
                <a:cs typeface="Calibri"/>
              </a:rPr>
              <a:t>preserved. </a:t>
            </a:r>
            <a:endParaRPr lang="en-GB" dirty="0"/>
          </a:p>
          <a:p>
            <a:endParaRPr lang="en-GB" dirty="0"/>
          </a:p>
        </p:txBody>
      </p:sp>
      <p:sp>
        <p:nvSpPr>
          <p:cNvPr id="17" name="TextBox 16"/>
          <p:cNvSpPr txBox="1"/>
          <p:nvPr/>
        </p:nvSpPr>
        <p:spPr>
          <a:xfrm>
            <a:off x="7272300" y="5087216"/>
            <a:ext cx="1808186" cy="276999"/>
          </a:xfrm>
          <a:prstGeom prst="rect">
            <a:avLst/>
          </a:prstGeom>
          <a:noFill/>
        </p:spPr>
        <p:txBody>
          <a:bodyPr wrap="square" rtlCol="0">
            <a:spAutoFit/>
          </a:bodyPr>
          <a:lstStyle/>
          <a:p>
            <a:r>
              <a:rPr lang="en-GB" sz="1200" dirty="0" smtClean="0"/>
              <a:t>Courtesy of H. Damerau</a:t>
            </a:r>
            <a:endParaRPr lang="en-GB" sz="1200" dirty="0"/>
          </a:p>
        </p:txBody>
      </p:sp>
      <p:sp>
        <p:nvSpPr>
          <p:cNvPr id="19" name="Content Placeholder 2"/>
          <p:cNvSpPr txBox="1">
            <a:spLocks/>
          </p:cNvSpPr>
          <p:nvPr/>
        </p:nvSpPr>
        <p:spPr>
          <a:xfrm>
            <a:off x="386535" y="4824154"/>
            <a:ext cx="8550950" cy="1575175"/>
          </a:xfrm>
          <a:prstGeom prst="rect">
            <a:avLst/>
          </a:prstGeom>
        </p:spPr>
        <p:txBody>
          <a:bodyPr vert="horz">
            <a:normAutofit fontScale="77500" lnSpcReduction="2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r>
              <a:rPr lang="en-GB" dirty="0" smtClean="0"/>
              <a:t>Potential issues:</a:t>
            </a:r>
          </a:p>
          <a:p>
            <a:pPr lvl="1"/>
            <a:r>
              <a:rPr lang="en-GB" baseline="-25000" dirty="0" smtClean="0">
                <a:cs typeface="Calibri"/>
              </a:rPr>
              <a:t> </a:t>
            </a:r>
            <a:r>
              <a:rPr lang="en-GB" dirty="0" smtClean="0"/>
              <a:t>Space </a:t>
            </a:r>
            <a:r>
              <a:rPr lang="en-GB" dirty="0" smtClean="0"/>
              <a:t>charge at </a:t>
            </a:r>
            <a:r>
              <a:rPr lang="en-GB" dirty="0" smtClean="0"/>
              <a:t>injection.</a:t>
            </a:r>
          </a:p>
          <a:p>
            <a:pPr lvl="1"/>
            <a:r>
              <a:rPr lang="en-GB" dirty="0" smtClean="0"/>
              <a:t>CBI </a:t>
            </a:r>
            <a:r>
              <a:rPr lang="en-GB" dirty="0" smtClean="0"/>
              <a:t>after </a:t>
            </a:r>
            <a:r>
              <a:rPr lang="en-GB" dirty="0" err="1" smtClean="0"/>
              <a:t>γ</a:t>
            </a:r>
            <a:r>
              <a:rPr lang="en-GB" dirty="0" smtClean="0"/>
              <a:t>-jump </a:t>
            </a:r>
            <a:r>
              <a:rPr lang="en-GB" dirty="0" smtClean="0">
                <a:sym typeface="Wingdings"/>
              </a:rPr>
              <a:t> </a:t>
            </a:r>
            <a:r>
              <a:rPr lang="en-GB" dirty="0" err="1" smtClean="0">
                <a:cs typeface="Calibri"/>
              </a:rPr>
              <a:t>ɛ</a:t>
            </a:r>
            <a:r>
              <a:rPr lang="en-GB" baseline="-25000" dirty="0" err="1" smtClean="0"/>
              <a:t>Long</a:t>
            </a:r>
            <a:r>
              <a:rPr lang="en-GB" dirty="0" smtClean="0"/>
              <a:t>, </a:t>
            </a:r>
            <a:r>
              <a:rPr lang="en-GB" dirty="0" err="1" smtClean="0"/>
              <a:t>τ</a:t>
            </a:r>
            <a:r>
              <a:rPr lang="en-GB" baseline="-25000" dirty="0" err="1" smtClean="0"/>
              <a:t>bunch</a:t>
            </a:r>
            <a:r>
              <a:rPr lang="en-GB" dirty="0" smtClean="0"/>
              <a:t>, bunch-to-bunch intensity </a:t>
            </a:r>
            <a:r>
              <a:rPr lang="en-GB" dirty="0" smtClean="0"/>
              <a:t>variations </a:t>
            </a:r>
            <a:r>
              <a:rPr lang="en-GB" dirty="0" smtClean="0"/>
              <a:t>(feedback available</a:t>
            </a:r>
            <a:r>
              <a:rPr lang="en-GB" dirty="0" smtClean="0"/>
              <a:t>).</a:t>
            </a:r>
            <a:endParaRPr lang="en-GB" dirty="0" smtClean="0"/>
          </a:p>
          <a:p>
            <a:pPr lvl="1"/>
            <a:r>
              <a:rPr lang="en-GB" dirty="0" smtClean="0"/>
              <a:t>Satellites in kicker gap.</a:t>
            </a:r>
            <a:endParaRPr lang="en-GB" dirty="0" smtClean="0"/>
          </a:p>
        </p:txBody>
      </p:sp>
      <p:sp>
        <p:nvSpPr>
          <p:cNvPr id="14" name="TextBox 13"/>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53441442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1" y="512064"/>
            <a:ext cx="8255260" cy="914400"/>
          </a:xfrm>
        </p:spPr>
        <p:txBody>
          <a:bodyPr/>
          <a:lstStyle/>
          <a:p>
            <a:r>
              <a:rPr lang="en-US" sz="4400" dirty="0" smtClean="0"/>
              <a:t>Loss Sources of the LHC 50 ns beam</a:t>
            </a:r>
            <a:endParaRPr lang="en-US" dirty="0"/>
          </a:p>
        </p:txBody>
      </p:sp>
      <p:sp>
        <p:nvSpPr>
          <p:cNvPr id="3" name="Content Placeholder 2"/>
          <p:cNvSpPr>
            <a:spLocks noGrp="1"/>
          </p:cNvSpPr>
          <p:nvPr>
            <p:ph idx="1"/>
          </p:nvPr>
        </p:nvSpPr>
        <p:spPr>
          <a:xfrm>
            <a:off x="6552219" y="1268760"/>
            <a:ext cx="2591781" cy="2745305"/>
          </a:xfrm>
        </p:spPr>
        <p:txBody>
          <a:bodyPr>
            <a:normAutofit fontScale="77500" lnSpcReduction="20000"/>
          </a:bodyPr>
          <a:lstStyle/>
          <a:p>
            <a:r>
              <a:rPr lang="en-US" dirty="0" smtClean="0"/>
              <a:t>Slow losses more or less constant along the cycle.</a:t>
            </a:r>
          </a:p>
          <a:p>
            <a:r>
              <a:rPr lang="en-US" dirty="0"/>
              <a:t>No </a:t>
            </a:r>
            <a:r>
              <a:rPr lang="en-US" dirty="0" smtClean="0"/>
              <a:t>noticeable additional </a:t>
            </a:r>
            <a:r>
              <a:rPr lang="en-US" dirty="0"/>
              <a:t>losses during RF manipulations</a:t>
            </a:r>
            <a:r>
              <a:rPr lang="en-US" dirty="0" smtClean="0"/>
              <a:t>.</a:t>
            </a:r>
            <a:endParaRPr lang="en-US" dirty="0" smtClean="0"/>
          </a:p>
          <a:p>
            <a:endParaRPr lang="en-US"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11</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grpSp>
        <p:nvGrpSpPr>
          <p:cNvPr id="22" name="Group 21"/>
          <p:cNvGrpSpPr/>
          <p:nvPr/>
        </p:nvGrpSpPr>
        <p:grpSpPr>
          <a:xfrm>
            <a:off x="411772" y="1223756"/>
            <a:ext cx="6230458" cy="3420379"/>
            <a:chOff x="579663" y="1223756"/>
            <a:chExt cx="6230458" cy="3420379"/>
          </a:xfrm>
        </p:grpSpPr>
        <p:pic>
          <p:nvPicPr>
            <p:cNvPr id="7" name="Picture 6"/>
            <p:cNvPicPr>
              <a:picLocks noChangeAspect="1"/>
            </p:cNvPicPr>
            <p:nvPr/>
          </p:nvPicPr>
          <p:blipFill>
            <a:blip r:embed="rId3"/>
            <a:stretch>
              <a:fillRect/>
            </a:stretch>
          </p:blipFill>
          <p:spPr>
            <a:xfrm>
              <a:off x="579663" y="1223756"/>
              <a:ext cx="6230458" cy="3420379"/>
            </a:xfrm>
            <a:prstGeom prst="rect">
              <a:avLst/>
            </a:prstGeom>
          </p:spPr>
        </p:pic>
        <p:sp>
          <p:nvSpPr>
            <p:cNvPr id="10" name="TextBox 9"/>
            <p:cNvSpPr txBox="1"/>
            <p:nvPr/>
          </p:nvSpPr>
          <p:spPr>
            <a:xfrm rot="16200000">
              <a:off x="5873660" y="2435406"/>
              <a:ext cx="1170130" cy="276999"/>
            </a:xfrm>
            <a:prstGeom prst="rect">
              <a:avLst/>
            </a:prstGeom>
            <a:solidFill>
              <a:schemeClr val="accent1"/>
            </a:solidFill>
          </p:spPr>
          <p:txBody>
            <a:bodyPr wrap="square" rtlCol="0">
              <a:spAutoFit/>
            </a:bodyPr>
            <a:lstStyle/>
            <a:p>
              <a:r>
                <a:rPr lang="en-US" sz="1200" dirty="0" smtClean="0">
                  <a:solidFill>
                    <a:schemeClr val="accent2"/>
                  </a:solidFill>
                </a:rPr>
                <a:t>Arbitrary units</a:t>
              </a:r>
              <a:endParaRPr lang="en-US" sz="1200" dirty="0">
                <a:solidFill>
                  <a:schemeClr val="accent2"/>
                </a:solidFill>
              </a:endParaRPr>
            </a:p>
          </p:txBody>
        </p:sp>
        <p:sp>
          <p:nvSpPr>
            <p:cNvPr id="12" name="Oval 11"/>
            <p:cNvSpPr/>
            <p:nvPr/>
          </p:nvSpPr>
          <p:spPr>
            <a:xfrm>
              <a:off x="1151620" y="3654025"/>
              <a:ext cx="315035" cy="675075"/>
            </a:xfrm>
            <a:prstGeom prst="ellipse">
              <a:avLst/>
            </a:prstGeom>
            <a:noFill/>
            <a:ln w="31750">
              <a:solidFill>
                <a:schemeClr val="accent2">
                  <a:alpha val="99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446875" y="3113965"/>
              <a:ext cx="225025" cy="540060"/>
            </a:xfrm>
            <a:prstGeom prst="ellipse">
              <a:avLst/>
            </a:prstGeom>
            <a:noFill/>
            <a:ln w="31750">
              <a:solidFill>
                <a:schemeClr val="accent2">
                  <a:alpha val="99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3761911" y="2528901"/>
              <a:ext cx="180020" cy="810090"/>
            </a:xfrm>
            <a:prstGeom prst="ellipse">
              <a:avLst/>
            </a:prstGeom>
            <a:noFill/>
            <a:ln w="31750">
              <a:solidFill>
                <a:schemeClr val="accent2">
                  <a:alpha val="99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5517105" y="2033844"/>
              <a:ext cx="225025" cy="540061"/>
            </a:xfrm>
            <a:prstGeom prst="ellipse">
              <a:avLst/>
            </a:prstGeom>
            <a:noFill/>
            <a:ln w="31750">
              <a:solidFill>
                <a:schemeClr val="accent2">
                  <a:alpha val="99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1106615" y="3293985"/>
              <a:ext cx="945105" cy="276999"/>
            </a:xfrm>
            <a:prstGeom prst="rect">
              <a:avLst/>
            </a:prstGeom>
            <a:solidFill>
              <a:schemeClr val="accent1"/>
            </a:solidFill>
          </p:spPr>
          <p:txBody>
            <a:bodyPr wrap="square" rtlCol="0">
              <a:spAutoFit/>
            </a:bodyPr>
            <a:lstStyle/>
            <a:p>
              <a:pPr algn="ctr"/>
              <a:r>
                <a:rPr lang="en-US" sz="1200" dirty="0" smtClean="0">
                  <a:solidFill>
                    <a:schemeClr val="accent2"/>
                  </a:solidFill>
                </a:rPr>
                <a:t>1</a:t>
              </a:r>
              <a:r>
                <a:rPr lang="en-US" sz="1200" baseline="30000" dirty="0" smtClean="0">
                  <a:solidFill>
                    <a:schemeClr val="accent2"/>
                  </a:solidFill>
                </a:rPr>
                <a:t>st</a:t>
              </a:r>
              <a:r>
                <a:rPr lang="en-US" sz="1200" dirty="0" smtClean="0">
                  <a:solidFill>
                    <a:schemeClr val="accent2"/>
                  </a:solidFill>
                </a:rPr>
                <a:t> injection</a:t>
              </a:r>
              <a:endParaRPr lang="en-US" sz="1200" dirty="0">
                <a:solidFill>
                  <a:schemeClr val="accent2"/>
                </a:solidFill>
              </a:endParaRPr>
            </a:p>
          </p:txBody>
        </p:sp>
        <p:sp>
          <p:nvSpPr>
            <p:cNvPr id="17" name="TextBox 16"/>
            <p:cNvSpPr txBox="1"/>
            <p:nvPr/>
          </p:nvSpPr>
          <p:spPr>
            <a:xfrm>
              <a:off x="3041830" y="3692061"/>
              <a:ext cx="990110" cy="276999"/>
            </a:xfrm>
            <a:prstGeom prst="rect">
              <a:avLst/>
            </a:prstGeom>
            <a:solidFill>
              <a:schemeClr val="accent1"/>
            </a:solidFill>
          </p:spPr>
          <p:txBody>
            <a:bodyPr wrap="square" rtlCol="0">
              <a:spAutoFit/>
            </a:bodyPr>
            <a:lstStyle/>
            <a:p>
              <a:pPr algn="ctr"/>
              <a:r>
                <a:rPr lang="en-US" sz="1200" dirty="0" smtClean="0">
                  <a:solidFill>
                    <a:schemeClr val="accent2"/>
                  </a:solidFill>
                </a:rPr>
                <a:t>2</a:t>
              </a:r>
              <a:r>
                <a:rPr lang="en-US" sz="1200" baseline="30000" dirty="0" smtClean="0">
                  <a:solidFill>
                    <a:schemeClr val="accent2"/>
                  </a:solidFill>
                </a:rPr>
                <a:t>st</a:t>
              </a:r>
              <a:r>
                <a:rPr lang="en-US" sz="1200" dirty="0" smtClean="0">
                  <a:solidFill>
                    <a:schemeClr val="accent2"/>
                  </a:solidFill>
                </a:rPr>
                <a:t> injection</a:t>
              </a:r>
              <a:endParaRPr lang="en-US" sz="1200" dirty="0">
                <a:solidFill>
                  <a:schemeClr val="accent2"/>
                </a:solidFill>
              </a:endParaRPr>
            </a:p>
          </p:txBody>
        </p:sp>
        <p:sp>
          <p:nvSpPr>
            <p:cNvPr id="18" name="TextBox 17"/>
            <p:cNvSpPr txBox="1"/>
            <p:nvPr/>
          </p:nvSpPr>
          <p:spPr>
            <a:xfrm>
              <a:off x="2996825" y="2258870"/>
              <a:ext cx="900100" cy="276999"/>
            </a:xfrm>
            <a:prstGeom prst="rect">
              <a:avLst/>
            </a:prstGeom>
            <a:solidFill>
              <a:schemeClr val="accent1"/>
            </a:solidFill>
          </p:spPr>
          <p:txBody>
            <a:bodyPr wrap="square" rtlCol="0">
              <a:spAutoFit/>
            </a:bodyPr>
            <a:lstStyle/>
            <a:p>
              <a:pPr algn="ctr"/>
              <a:r>
                <a:rPr lang="en-US" sz="1200" dirty="0" smtClean="0">
                  <a:solidFill>
                    <a:schemeClr val="accent2"/>
                  </a:solidFill>
                </a:rPr>
                <a:t>B increase</a:t>
              </a:r>
              <a:endParaRPr lang="en-US" sz="1200" dirty="0">
                <a:solidFill>
                  <a:schemeClr val="accent2"/>
                </a:solidFill>
              </a:endParaRPr>
            </a:p>
          </p:txBody>
        </p:sp>
        <p:sp>
          <p:nvSpPr>
            <p:cNvPr id="19" name="TextBox 18"/>
            <p:cNvSpPr txBox="1"/>
            <p:nvPr/>
          </p:nvSpPr>
          <p:spPr>
            <a:xfrm>
              <a:off x="5067055" y="2611941"/>
              <a:ext cx="900100" cy="276999"/>
            </a:xfrm>
            <a:prstGeom prst="rect">
              <a:avLst/>
            </a:prstGeom>
            <a:solidFill>
              <a:schemeClr val="accent1"/>
            </a:solidFill>
          </p:spPr>
          <p:txBody>
            <a:bodyPr wrap="square" rtlCol="0">
              <a:spAutoFit/>
            </a:bodyPr>
            <a:lstStyle/>
            <a:p>
              <a:pPr algn="ctr"/>
              <a:r>
                <a:rPr lang="en-US" sz="1200" dirty="0" smtClean="0">
                  <a:solidFill>
                    <a:schemeClr val="accent2"/>
                  </a:solidFill>
                </a:rPr>
                <a:t>Extraction</a:t>
              </a:r>
              <a:endParaRPr lang="en-US" sz="1200" dirty="0">
                <a:solidFill>
                  <a:schemeClr val="accent2"/>
                </a:solidFill>
              </a:endParaRPr>
            </a:p>
          </p:txBody>
        </p:sp>
      </p:grpSp>
      <p:sp>
        <p:nvSpPr>
          <p:cNvPr id="21" name="TextBox 20"/>
          <p:cNvSpPr txBox="1"/>
          <p:nvPr/>
        </p:nvSpPr>
        <p:spPr>
          <a:xfrm>
            <a:off x="5517105" y="3924055"/>
            <a:ext cx="2610290" cy="276999"/>
          </a:xfrm>
          <a:prstGeom prst="rect">
            <a:avLst/>
          </a:prstGeom>
          <a:solidFill>
            <a:schemeClr val="accent1"/>
          </a:solidFill>
        </p:spPr>
        <p:txBody>
          <a:bodyPr wrap="square" rtlCol="0">
            <a:spAutoFit/>
          </a:bodyPr>
          <a:lstStyle/>
          <a:p>
            <a:pPr algn="ctr"/>
            <a:r>
              <a:rPr lang="en-US" sz="1200" dirty="0" smtClean="0">
                <a:solidFill>
                  <a:schemeClr val="accent2"/>
                </a:solidFill>
              </a:rPr>
              <a:t>Operation Display</a:t>
            </a:r>
            <a:endParaRPr lang="en-US" sz="1200" dirty="0">
              <a:solidFill>
                <a:schemeClr val="accent2"/>
              </a:solidFill>
            </a:endParaRPr>
          </a:p>
        </p:txBody>
      </p:sp>
      <p:pic>
        <p:nvPicPr>
          <p:cNvPr id="23" name="Picture 22"/>
          <p:cNvPicPr>
            <a:picLocks noChangeAspect="1"/>
          </p:cNvPicPr>
          <p:nvPr/>
        </p:nvPicPr>
        <p:blipFill>
          <a:blip r:embed="rId4"/>
          <a:stretch>
            <a:fillRect/>
          </a:stretch>
        </p:blipFill>
        <p:spPr>
          <a:xfrm>
            <a:off x="3896925" y="4160043"/>
            <a:ext cx="5185795" cy="2194282"/>
          </a:xfrm>
          <a:prstGeom prst="rect">
            <a:avLst/>
          </a:prstGeom>
        </p:spPr>
      </p:pic>
      <p:sp>
        <p:nvSpPr>
          <p:cNvPr id="24" name="Oval 23"/>
          <p:cNvSpPr/>
          <p:nvPr/>
        </p:nvSpPr>
        <p:spPr>
          <a:xfrm>
            <a:off x="8442430" y="4059070"/>
            <a:ext cx="450050" cy="2475275"/>
          </a:xfrm>
          <a:prstGeom prst="ellipse">
            <a:avLst/>
          </a:prstGeom>
          <a:noFill/>
          <a:ln w="31750">
            <a:solidFill>
              <a:schemeClr val="accent2">
                <a:alpha val="99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7182290" y="6072680"/>
            <a:ext cx="1800199" cy="461665"/>
          </a:xfrm>
          <a:prstGeom prst="rect">
            <a:avLst/>
          </a:prstGeom>
          <a:solidFill>
            <a:schemeClr val="accent1"/>
          </a:solidFill>
        </p:spPr>
        <p:txBody>
          <a:bodyPr wrap="square" rtlCol="0">
            <a:spAutoFit/>
          </a:bodyPr>
          <a:lstStyle/>
          <a:p>
            <a:pPr algn="ctr"/>
            <a:r>
              <a:rPr lang="en-US" sz="1200" dirty="0" smtClean="0">
                <a:solidFill>
                  <a:schemeClr val="accent2"/>
                </a:solidFill>
              </a:rPr>
              <a:t>Very good transmission efficiency</a:t>
            </a:r>
            <a:endParaRPr lang="en-US" sz="1200" dirty="0">
              <a:solidFill>
                <a:schemeClr val="accent2"/>
              </a:solidFill>
            </a:endParaRPr>
          </a:p>
        </p:txBody>
      </p:sp>
      <p:pic>
        <p:nvPicPr>
          <p:cNvPr id="26" name="Picture 25"/>
          <p:cNvPicPr>
            <a:picLocks noChangeAspect="1"/>
          </p:cNvPicPr>
          <p:nvPr/>
        </p:nvPicPr>
        <p:blipFill>
          <a:blip r:embed="rId5"/>
          <a:stretch>
            <a:fillRect/>
          </a:stretch>
        </p:blipFill>
        <p:spPr>
          <a:xfrm>
            <a:off x="881590" y="4959170"/>
            <a:ext cx="2624091" cy="1580142"/>
          </a:xfrm>
          <a:prstGeom prst="rect">
            <a:avLst/>
          </a:prstGeom>
        </p:spPr>
      </p:pic>
      <p:sp>
        <p:nvSpPr>
          <p:cNvPr id="27" name="TextBox 26"/>
          <p:cNvSpPr txBox="1"/>
          <p:nvPr/>
        </p:nvSpPr>
        <p:spPr>
          <a:xfrm>
            <a:off x="881590" y="4734145"/>
            <a:ext cx="2610290" cy="276999"/>
          </a:xfrm>
          <a:prstGeom prst="rect">
            <a:avLst/>
          </a:prstGeom>
          <a:solidFill>
            <a:schemeClr val="accent1"/>
          </a:solidFill>
        </p:spPr>
        <p:txBody>
          <a:bodyPr wrap="square" rtlCol="0">
            <a:spAutoFit/>
          </a:bodyPr>
          <a:lstStyle/>
          <a:p>
            <a:pPr algn="ctr"/>
            <a:r>
              <a:rPr lang="en-US" sz="1200" dirty="0" smtClean="0">
                <a:solidFill>
                  <a:schemeClr val="accent2"/>
                </a:solidFill>
              </a:rPr>
              <a:t>Wall Current Monitor  last turns</a:t>
            </a:r>
            <a:endParaRPr lang="en-US" sz="1200" dirty="0">
              <a:solidFill>
                <a:schemeClr val="accent2"/>
              </a:solidFill>
            </a:endParaRPr>
          </a:p>
        </p:txBody>
      </p:sp>
      <p:sp>
        <p:nvSpPr>
          <p:cNvPr id="28" name="TextBox 27"/>
          <p:cNvSpPr txBox="1"/>
          <p:nvPr/>
        </p:nvSpPr>
        <p:spPr>
          <a:xfrm>
            <a:off x="791580" y="1763815"/>
            <a:ext cx="2925325" cy="276999"/>
          </a:xfrm>
          <a:prstGeom prst="rect">
            <a:avLst/>
          </a:prstGeom>
          <a:solidFill>
            <a:schemeClr val="accent1"/>
          </a:solidFill>
        </p:spPr>
        <p:txBody>
          <a:bodyPr wrap="square" rtlCol="0">
            <a:spAutoFit/>
          </a:bodyPr>
          <a:lstStyle/>
          <a:p>
            <a:pPr algn="ctr"/>
            <a:r>
              <a:rPr lang="en-US" sz="1200" dirty="0" smtClean="0">
                <a:solidFill>
                  <a:schemeClr val="accent2"/>
                </a:solidFill>
              </a:rPr>
              <a:t>Low Energy</a:t>
            </a:r>
            <a:endParaRPr lang="en-US" sz="1200" dirty="0">
              <a:solidFill>
                <a:schemeClr val="accent2"/>
              </a:solidFill>
            </a:endParaRPr>
          </a:p>
        </p:txBody>
      </p:sp>
    </p:spTree>
    <p:extLst>
      <p:ext uri="{BB962C8B-B14F-4D97-AF65-F5344CB8AC3E}">
        <p14:creationId xmlns:p14="http://schemas.microsoft.com/office/powerpoint/2010/main" val="369609704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Improved Operability</a:t>
            </a:r>
            <a:endParaRPr lang="en-US" dirty="0"/>
          </a:p>
        </p:txBody>
      </p:sp>
      <p:sp>
        <p:nvSpPr>
          <p:cNvPr id="3" name="Content Placeholder 2"/>
          <p:cNvSpPr>
            <a:spLocks noGrp="1"/>
          </p:cNvSpPr>
          <p:nvPr>
            <p:ph idx="1"/>
          </p:nvPr>
        </p:nvSpPr>
        <p:spPr>
          <a:xfrm>
            <a:off x="656565" y="1358770"/>
            <a:ext cx="8042430" cy="5130570"/>
          </a:xfrm>
        </p:spPr>
        <p:txBody>
          <a:bodyPr>
            <a:normAutofit fontScale="92500"/>
          </a:bodyPr>
          <a:lstStyle/>
          <a:p>
            <a:r>
              <a:rPr lang="en-US" dirty="0" smtClean="0"/>
              <a:t>The 50 ns double batch beam only became really operational in 2011.</a:t>
            </a:r>
          </a:p>
          <a:p>
            <a:r>
              <a:rPr lang="en-US" dirty="0" smtClean="0"/>
              <a:t>Two dedicated users for 12 and 36 bunch version were introduced:</a:t>
            </a:r>
          </a:p>
          <a:p>
            <a:pPr lvl="1"/>
            <a:r>
              <a:rPr lang="en-US" dirty="0" smtClean="0"/>
              <a:t>More cycles/beams to maintain (identical).</a:t>
            </a:r>
          </a:p>
          <a:p>
            <a:pPr lvl="1"/>
            <a:r>
              <a:rPr lang="en-US" dirty="0" smtClean="0"/>
              <a:t>Improved stability/reproducibility.</a:t>
            </a:r>
          </a:p>
          <a:p>
            <a:pPr lvl="1"/>
            <a:r>
              <a:rPr lang="en-US" dirty="0" smtClean="0"/>
              <a:t>Reduced switching time.</a:t>
            </a:r>
          </a:p>
          <a:p>
            <a:r>
              <a:rPr lang="en-US" dirty="0" smtClean="0"/>
              <a:t>Continuous improvement on the RF beam control system improved stability.</a:t>
            </a:r>
          </a:p>
          <a:p>
            <a:r>
              <a:rPr lang="en-US" dirty="0" smtClean="0"/>
              <a:t>The </a:t>
            </a:r>
            <a:r>
              <a:rPr lang="en-US" dirty="0" smtClean="0"/>
              <a:t>Operations teams became more and more autonomous in adjustments and optimization.</a:t>
            </a:r>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12</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121273356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Content</a:t>
            </a:r>
            <a:endParaRPr lang="en-US" dirty="0"/>
          </a:p>
        </p:txBody>
      </p:sp>
      <p:sp>
        <p:nvSpPr>
          <p:cNvPr id="3" name="Content Placeholder 2"/>
          <p:cNvSpPr>
            <a:spLocks noGrp="1"/>
          </p:cNvSpPr>
          <p:nvPr>
            <p:ph idx="1"/>
          </p:nvPr>
        </p:nvSpPr>
        <p:spPr/>
        <p:txBody>
          <a:bodyPr>
            <a:normAutofit/>
          </a:bodyPr>
          <a:lstStyle/>
          <a:p>
            <a:r>
              <a:rPr lang="en-US" dirty="0" smtClean="0"/>
              <a:t>The LHC beams produced</a:t>
            </a:r>
            <a:endParaRPr lang="en-US" dirty="0" smtClean="0"/>
          </a:p>
          <a:p>
            <a:r>
              <a:rPr lang="en-US" dirty="0" smtClean="0"/>
              <a:t>LINAC2 &amp;</a:t>
            </a:r>
            <a:r>
              <a:rPr lang="en-US" dirty="0" smtClean="0"/>
              <a:t> PSB</a:t>
            </a:r>
          </a:p>
          <a:p>
            <a:r>
              <a:rPr lang="en-US" dirty="0" smtClean="0">
                <a:solidFill>
                  <a:srgbClr val="FFFFFF"/>
                </a:solidFill>
              </a:rPr>
              <a:t>The PS</a:t>
            </a:r>
          </a:p>
          <a:p>
            <a:r>
              <a:rPr lang="en-US" dirty="0" smtClean="0">
                <a:solidFill>
                  <a:schemeClr val="accent1"/>
                </a:solidFill>
              </a:rPr>
              <a:t>The SPS</a:t>
            </a:r>
          </a:p>
          <a:p>
            <a:r>
              <a:rPr lang="en-US" dirty="0" smtClean="0"/>
              <a:t>Super Cycles and N0n-LHC physics</a:t>
            </a:r>
            <a:endParaRPr lang="en-US" dirty="0" smtClean="0"/>
          </a:p>
          <a:p>
            <a:r>
              <a:rPr lang="en-US" dirty="0" smtClean="0"/>
              <a:t>Conclusions</a:t>
            </a:r>
            <a:endParaRPr lang="en-US"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13</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120482730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LHC Beams and Losses in the SPS</a:t>
            </a:r>
            <a:endParaRPr lang="en-US" dirty="0"/>
          </a:p>
        </p:txBody>
      </p:sp>
      <p:sp>
        <p:nvSpPr>
          <p:cNvPr id="3" name="Content Placeholder 2"/>
          <p:cNvSpPr>
            <a:spLocks noGrp="1"/>
          </p:cNvSpPr>
          <p:nvPr>
            <p:ph idx="1"/>
          </p:nvPr>
        </p:nvSpPr>
        <p:spPr>
          <a:xfrm>
            <a:off x="521549" y="1313765"/>
            <a:ext cx="8460941" cy="2655295"/>
          </a:xfrm>
        </p:spPr>
        <p:txBody>
          <a:bodyPr>
            <a:normAutofit/>
          </a:bodyPr>
          <a:lstStyle/>
          <a:p>
            <a:r>
              <a:rPr lang="en-GB" dirty="0" smtClean="0"/>
              <a:t>During </a:t>
            </a:r>
            <a:r>
              <a:rPr lang="en-GB" dirty="0"/>
              <a:t>setting up and LHC filling preparation the beam is systematically dumped at 450 </a:t>
            </a:r>
            <a:r>
              <a:rPr lang="en-GB" dirty="0" err="1"/>
              <a:t>GeV</a:t>
            </a:r>
            <a:r>
              <a:rPr lang="en-GB" dirty="0"/>
              <a:t> on the TIDV</a:t>
            </a:r>
            <a:r>
              <a:rPr lang="en-GB" dirty="0" smtClean="0"/>
              <a:t>.</a:t>
            </a:r>
          </a:p>
          <a:p>
            <a:r>
              <a:rPr lang="en-GB" dirty="0"/>
              <a:t>A few % of the beam is systematically scraped away</a:t>
            </a:r>
            <a:r>
              <a:rPr lang="en-GB" dirty="0" smtClean="0"/>
              <a:t>.</a:t>
            </a:r>
            <a:endParaRPr lang="en-GB"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14</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pic>
        <p:nvPicPr>
          <p:cNvPr id="7" name="Picture 6"/>
          <p:cNvPicPr>
            <a:picLocks noChangeAspect="1"/>
          </p:cNvPicPr>
          <p:nvPr/>
        </p:nvPicPr>
        <p:blipFill>
          <a:blip r:embed="rId3"/>
          <a:stretch>
            <a:fillRect/>
          </a:stretch>
        </p:blipFill>
        <p:spPr>
          <a:xfrm>
            <a:off x="4909408" y="3474005"/>
            <a:ext cx="3803052" cy="2970330"/>
          </a:xfrm>
          <a:prstGeom prst="rect">
            <a:avLst/>
          </a:prstGeom>
        </p:spPr>
      </p:pic>
      <p:sp>
        <p:nvSpPr>
          <p:cNvPr id="12" name="Content Placeholder 2"/>
          <p:cNvSpPr txBox="1">
            <a:spLocks/>
          </p:cNvSpPr>
          <p:nvPr/>
        </p:nvSpPr>
        <p:spPr>
          <a:xfrm>
            <a:off x="476545" y="3834045"/>
            <a:ext cx="4860540" cy="2430270"/>
          </a:xfrm>
          <a:prstGeom prst="rect">
            <a:avLst/>
          </a:prstGeom>
        </p:spPr>
        <p:txBody>
          <a:bodyPr vert="horz">
            <a:norm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r>
              <a:rPr lang="en-GB" dirty="0" smtClean="0"/>
              <a:t>During 2011 run, new scrapers were used in LSS1 instead of the old ones in LSS5.</a:t>
            </a:r>
          </a:p>
        </p:txBody>
      </p:sp>
    </p:spTree>
    <p:extLst>
      <p:ext uri="{BB962C8B-B14F-4D97-AF65-F5344CB8AC3E}">
        <p14:creationId xmlns:p14="http://schemas.microsoft.com/office/powerpoint/2010/main" val="418380349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535" y="512064"/>
            <a:ext cx="7997425" cy="914400"/>
          </a:xfrm>
        </p:spPr>
        <p:txBody>
          <a:bodyPr/>
          <a:lstStyle/>
          <a:p>
            <a:r>
              <a:rPr lang="en-US" sz="3600" dirty="0" smtClean="0"/>
              <a:t>LHC Beams in SPS compared to FT and CNGS</a:t>
            </a:r>
            <a:endParaRPr lang="en-US" sz="3600"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15</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graphicFrame>
        <p:nvGraphicFramePr>
          <p:cNvPr id="11" name="Tableau 4"/>
          <p:cNvGraphicFramePr>
            <a:graphicFrameLocks noGrp="1"/>
          </p:cNvGraphicFramePr>
          <p:nvPr>
            <p:extLst>
              <p:ext uri="{D42A27DB-BD31-4B8C-83A1-F6EECF244321}">
                <p14:modId xmlns:p14="http://schemas.microsoft.com/office/powerpoint/2010/main" val="1045739589"/>
              </p:ext>
            </p:extLst>
          </p:nvPr>
        </p:nvGraphicFramePr>
        <p:xfrm>
          <a:off x="1016605" y="1673805"/>
          <a:ext cx="7239125" cy="1752600"/>
        </p:xfrm>
        <a:graphic>
          <a:graphicData uri="http://schemas.openxmlformats.org/drawingml/2006/table">
            <a:tbl>
              <a:tblPr firstRow="1" bandRow="1">
                <a:tableStyleId>{5C22544A-7EE6-4342-B048-85BDC9FD1C3A}</a:tableStyleId>
              </a:tblPr>
              <a:tblGrid>
                <a:gridCol w="1447825"/>
                <a:gridCol w="1447825"/>
                <a:gridCol w="1447825"/>
                <a:gridCol w="1447825"/>
                <a:gridCol w="1447825"/>
              </a:tblGrid>
              <a:tr h="370840">
                <a:tc>
                  <a:txBody>
                    <a:bodyPr/>
                    <a:lstStyle/>
                    <a:p>
                      <a:endParaRPr lang="en-GB" dirty="0"/>
                    </a:p>
                  </a:txBody>
                  <a:tcPr/>
                </a:tc>
                <a:tc>
                  <a:txBody>
                    <a:bodyPr/>
                    <a:lstStyle/>
                    <a:p>
                      <a:r>
                        <a:rPr lang="en-GB" dirty="0" smtClean="0"/>
                        <a:t>Total accelerated</a:t>
                      </a:r>
                      <a:endParaRPr lang="en-GB" dirty="0"/>
                    </a:p>
                  </a:txBody>
                  <a:tcPr/>
                </a:tc>
                <a:tc>
                  <a:txBody>
                    <a:bodyPr/>
                    <a:lstStyle/>
                    <a:p>
                      <a:r>
                        <a:rPr lang="en-GB" dirty="0" smtClean="0"/>
                        <a:t>dumped</a:t>
                      </a:r>
                      <a:endParaRPr lang="en-GB" dirty="0"/>
                    </a:p>
                  </a:txBody>
                  <a:tcPr/>
                </a:tc>
                <a:tc>
                  <a:txBody>
                    <a:bodyPr/>
                    <a:lstStyle/>
                    <a:p>
                      <a:r>
                        <a:rPr lang="en-GB" dirty="0" smtClean="0"/>
                        <a:t>scraped</a:t>
                      </a:r>
                      <a:endParaRPr lang="en-GB" dirty="0"/>
                    </a:p>
                  </a:txBody>
                  <a:tcPr/>
                </a:tc>
                <a:tc>
                  <a:txBody>
                    <a:bodyPr/>
                    <a:lstStyle/>
                    <a:p>
                      <a:r>
                        <a:rPr lang="en-GB" dirty="0" smtClean="0"/>
                        <a:t>Total</a:t>
                      </a:r>
                      <a:r>
                        <a:rPr lang="en-GB" baseline="0" dirty="0" smtClean="0"/>
                        <a:t> cycle losses</a:t>
                      </a:r>
                      <a:endParaRPr lang="en-GB" dirty="0"/>
                    </a:p>
                  </a:txBody>
                  <a:tcPr/>
                </a:tc>
              </a:tr>
              <a:tr h="370840">
                <a:tc>
                  <a:txBody>
                    <a:bodyPr/>
                    <a:lstStyle/>
                    <a:p>
                      <a:r>
                        <a:rPr lang="en-GB" dirty="0" smtClean="0"/>
                        <a:t>FT</a:t>
                      </a:r>
                      <a:endParaRPr lang="en-GB" dirty="0"/>
                    </a:p>
                  </a:txBody>
                  <a:tcPr/>
                </a:tc>
                <a:tc>
                  <a:txBody>
                    <a:bodyPr/>
                    <a:lstStyle/>
                    <a:p>
                      <a:r>
                        <a:rPr lang="en-GB" dirty="0" smtClean="0"/>
                        <a:t>5.85 x </a:t>
                      </a:r>
                      <a:r>
                        <a:rPr lang="en-GB" dirty="0" smtClean="0"/>
                        <a:t>10</a:t>
                      </a:r>
                      <a:r>
                        <a:rPr lang="en-GB" baseline="30000" dirty="0" smtClean="0"/>
                        <a:t>18</a:t>
                      </a:r>
                      <a:endParaRPr lang="en-GB" baseline="30000" dirty="0"/>
                    </a:p>
                  </a:txBody>
                  <a:tcPr/>
                </a:tc>
                <a:tc>
                  <a:txBody>
                    <a:bodyPr/>
                    <a:lstStyle/>
                    <a:p>
                      <a:r>
                        <a:rPr lang="en-GB" dirty="0" smtClean="0"/>
                        <a:t>4</a:t>
                      </a:r>
                      <a:r>
                        <a:rPr lang="en-GB" baseline="0" dirty="0" smtClean="0"/>
                        <a:t> </a:t>
                      </a:r>
                      <a:r>
                        <a:rPr lang="en-GB" baseline="0" dirty="0" smtClean="0"/>
                        <a:t>x 10</a:t>
                      </a:r>
                      <a:r>
                        <a:rPr lang="en-GB" baseline="30000" dirty="0" smtClean="0"/>
                        <a:t>17</a:t>
                      </a:r>
                      <a:endParaRPr lang="en-GB" baseline="30000" dirty="0"/>
                    </a:p>
                  </a:txBody>
                  <a:tcPr/>
                </a:tc>
                <a:tc>
                  <a:txBody>
                    <a:bodyPr/>
                    <a:lstStyle/>
                    <a:p>
                      <a:r>
                        <a:rPr lang="en-GB" dirty="0" smtClean="0"/>
                        <a:t>0</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9 </a:t>
                      </a:r>
                      <a:r>
                        <a:rPr lang="en-GB" dirty="0" smtClean="0"/>
                        <a:t>x 10</a:t>
                      </a:r>
                      <a:r>
                        <a:rPr lang="en-GB" baseline="30000" dirty="0" smtClean="0"/>
                        <a:t>17</a:t>
                      </a:r>
                      <a:endParaRPr lang="en-GB" baseline="30000" dirty="0" smtClean="0"/>
                    </a:p>
                  </a:txBody>
                  <a:tcPr/>
                </a:tc>
              </a:tr>
              <a:tr h="370840">
                <a:tc>
                  <a:txBody>
                    <a:bodyPr/>
                    <a:lstStyle/>
                    <a:p>
                      <a:r>
                        <a:rPr lang="en-GB" dirty="0" smtClean="0"/>
                        <a:t>CNGS</a:t>
                      </a:r>
                      <a:endParaRPr lang="en-GB" dirty="0"/>
                    </a:p>
                  </a:txBody>
                  <a:tcPr/>
                </a:tc>
                <a:tc>
                  <a:txBody>
                    <a:bodyPr/>
                    <a:lstStyle/>
                    <a:p>
                      <a:r>
                        <a:rPr lang="en-GB" dirty="0" smtClean="0"/>
                        <a:t>4.82 x </a:t>
                      </a:r>
                      <a:r>
                        <a:rPr lang="en-GB" dirty="0" smtClean="0"/>
                        <a:t>10</a:t>
                      </a:r>
                      <a:r>
                        <a:rPr lang="en-GB" baseline="30000" dirty="0" smtClean="0"/>
                        <a:t>19</a:t>
                      </a:r>
                      <a:endParaRPr lang="en-GB" baseline="30000" dirty="0"/>
                    </a:p>
                  </a:txBody>
                  <a:tcPr/>
                </a:tc>
                <a:tc>
                  <a:txBody>
                    <a:bodyPr/>
                    <a:lstStyle/>
                    <a:p>
                      <a:r>
                        <a:rPr lang="en-GB" dirty="0" smtClean="0"/>
                        <a:t>6 x </a:t>
                      </a:r>
                      <a:r>
                        <a:rPr lang="en-GB" dirty="0" smtClean="0"/>
                        <a:t>10</a:t>
                      </a:r>
                      <a:r>
                        <a:rPr lang="en-GB" baseline="30000" dirty="0" smtClean="0"/>
                        <a:t>17</a:t>
                      </a:r>
                      <a:endParaRPr lang="en-GB" baseline="30000" dirty="0"/>
                    </a:p>
                  </a:txBody>
                  <a:tcPr/>
                </a:tc>
                <a:tc>
                  <a:txBody>
                    <a:bodyPr/>
                    <a:lstStyle/>
                    <a:p>
                      <a:r>
                        <a:rPr lang="en-GB" dirty="0" smtClean="0"/>
                        <a:t>0</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2.5 x </a:t>
                      </a:r>
                      <a:r>
                        <a:rPr lang="en-GB" dirty="0" smtClean="0"/>
                        <a:t>10</a:t>
                      </a:r>
                      <a:r>
                        <a:rPr lang="en-GB" baseline="30000" dirty="0" smtClean="0"/>
                        <a:t>18</a:t>
                      </a:r>
                    </a:p>
                  </a:txBody>
                  <a:tcPr/>
                </a:tc>
              </a:tr>
              <a:tr h="370840">
                <a:tc>
                  <a:txBody>
                    <a:bodyPr/>
                    <a:lstStyle/>
                    <a:p>
                      <a:r>
                        <a:rPr lang="en-GB" dirty="0" smtClean="0">
                          <a:solidFill>
                            <a:srgbClr val="FF0000"/>
                          </a:solidFill>
                        </a:rPr>
                        <a:t>LHC cycles </a:t>
                      </a:r>
                      <a:endParaRPr lang="en-GB" dirty="0">
                        <a:solidFill>
                          <a:srgbClr val="FF0000"/>
                        </a:solidFill>
                      </a:endParaRPr>
                    </a:p>
                  </a:txBody>
                  <a:tcPr/>
                </a:tc>
                <a:tc>
                  <a:txBody>
                    <a:bodyPr/>
                    <a:lstStyle/>
                    <a:p>
                      <a:r>
                        <a:rPr lang="en-GB" dirty="0" smtClean="0">
                          <a:solidFill>
                            <a:srgbClr val="FF0000"/>
                          </a:solidFill>
                        </a:rPr>
                        <a:t>7.3</a:t>
                      </a:r>
                      <a:r>
                        <a:rPr lang="en-GB" baseline="0" dirty="0" smtClean="0">
                          <a:solidFill>
                            <a:srgbClr val="FF0000"/>
                          </a:solidFill>
                        </a:rPr>
                        <a:t> x 10</a:t>
                      </a:r>
                      <a:r>
                        <a:rPr lang="en-GB" baseline="30000" dirty="0" smtClean="0">
                          <a:solidFill>
                            <a:srgbClr val="FF0000"/>
                          </a:solidFill>
                        </a:rPr>
                        <a:t>17</a:t>
                      </a:r>
                      <a:endParaRPr lang="en-GB" baseline="30000" dirty="0">
                        <a:solidFill>
                          <a:srgbClr val="FF0000"/>
                        </a:solidFill>
                      </a:endParaRPr>
                    </a:p>
                  </a:txBody>
                  <a:tcPr/>
                </a:tc>
                <a:tc>
                  <a:txBody>
                    <a:bodyPr/>
                    <a:lstStyle/>
                    <a:p>
                      <a:r>
                        <a:rPr lang="en-GB" dirty="0" smtClean="0">
                          <a:solidFill>
                            <a:srgbClr val="FF0000"/>
                          </a:solidFill>
                        </a:rPr>
                        <a:t>5.8 x </a:t>
                      </a:r>
                      <a:r>
                        <a:rPr lang="en-GB" dirty="0" smtClean="0">
                          <a:solidFill>
                            <a:srgbClr val="FF0000"/>
                          </a:solidFill>
                        </a:rPr>
                        <a:t>10</a:t>
                      </a:r>
                      <a:r>
                        <a:rPr lang="en-GB" baseline="30000" dirty="0" smtClean="0">
                          <a:solidFill>
                            <a:srgbClr val="FF0000"/>
                          </a:solidFill>
                        </a:rPr>
                        <a:t>17</a:t>
                      </a:r>
                      <a:endParaRPr lang="en-GB" baseline="30000" dirty="0">
                        <a:solidFill>
                          <a:srgbClr val="FF0000"/>
                        </a:solidFill>
                      </a:endParaRPr>
                    </a:p>
                  </a:txBody>
                  <a:tcPr/>
                </a:tc>
                <a:tc>
                  <a:txBody>
                    <a:bodyPr/>
                    <a:lstStyle/>
                    <a:p>
                      <a:r>
                        <a:rPr lang="en-GB" dirty="0" smtClean="0">
                          <a:solidFill>
                            <a:srgbClr val="FF0000"/>
                          </a:solidFill>
                        </a:rPr>
                        <a:t>1 x </a:t>
                      </a:r>
                      <a:r>
                        <a:rPr lang="en-GB" dirty="0" smtClean="0">
                          <a:solidFill>
                            <a:srgbClr val="FF0000"/>
                          </a:solidFill>
                        </a:rPr>
                        <a:t>10</a:t>
                      </a:r>
                      <a:r>
                        <a:rPr lang="en-GB" baseline="30000" dirty="0" smtClean="0">
                          <a:solidFill>
                            <a:srgbClr val="FF0000"/>
                          </a:solidFill>
                        </a:rPr>
                        <a:t>16</a:t>
                      </a:r>
                      <a:endParaRPr lang="en-GB" baseline="30000"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FF0000"/>
                          </a:solidFill>
                        </a:rPr>
                        <a:t>5 </a:t>
                      </a:r>
                      <a:r>
                        <a:rPr lang="en-GB" dirty="0" smtClean="0">
                          <a:solidFill>
                            <a:srgbClr val="FF0000"/>
                          </a:solidFill>
                        </a:rPr>
                        <a:t>x</a:t>
                      </a:r>
                      <a:r>
                        <a:rPr lang="en-GB" baseline="0" dirty="0" smtClean="0">
                          <a:solidFill>
                            <a:srgbClr val="FF0000"/>
                          </a:solidFill>
                        </a:rPr>
                        <a:t> </a:t>
                      </a:r>
                      <a:r>
                        <a:rPr lang="en-GB" dirty="0" smtClean="0">
                          <a:solidFill>
                            <a:srgbClr val="FF0000"/>
                          </a:solidFill>
                        </a:rPr>
                        <a:t>10</a:t>
                      </a:r>
                      <a:r>
                        <a:rPr lang="en-GB" baseline="30000" dirty="0" smtClean="0">
                          <a:solidFill>
                            <a:srgbClr val="FF0000"/>
                          </a:solidFill>
                        </a:rPr>
                        <a:t>15</a:t>
                      </a:r>
                      <a:endParaRPr lang="en-GB" baseline="30000" dirty="0" smtClean="0">
                        <a:solidFill>
                          <a:srgbClr val="FF0000"/>
                        </a:solidFill>
                      </a:endParaRPr>
                    </a:p>
                  </a:txBody>
                  <a:tcPr/>
                </a:tc>
              </a:tr>
            </a:tbl>
          </a:graphicData>
        </a:graphic>
      </p:graphicFrame>
      <p:sp>
        <p:nvSpPr>
          <p:cNvPr id="12" name="Content Placeholder 2"/>
          <p:cNvSpPr txBox="1">
            <a:spLocks/>
          </p:cNvSpPr>
          <p:nvPr/>
        </p:nvSpPr>
        <p:spPr>
          <a:xfrm>
            <a:off x="566555" y="3924055"/>
            <a:ext cx="8390275" cy="1935215"/>
          </a:xfrm>
          <a:prstGeom prst="rect">
            <a:avLst/>
          </a:prstGeom>
        </p:spPr>
        <p:txBody>
          <a:bodyPr vert="horz">
            <a:normAutofit fontScale="92500" lnSpcReduction="200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r>
              <a:rPr lang="en-GB" sz="2800" dirty="0"/>
              <a:t>Although much less protons are accelerated on LHC type cycles, the amount of protons on the beam dump is comparable to CNGS</a:t>
            </a:r>
            <a:r>
              <a:rPr lang="en-GB" sz="2800" dirty="0" smtClean="0"/>
              <a:t>.</a:t>
            </a:r>
          </a:p>
          <a:p>
            <a:r>
              <a:rPr lang="en-GB" sz="2800" dirty="0"/>
              <a:t>With the scrapers in LSS1, the lost beam is mainly </a:t>
            </a:r>
            <a:r>
              <a:rPr lang="en-GB" sz="2800" dirty="0" smtClean="0"/>
              <a:t>intercepted </a:t>
            </a:r>
            <a:r>
              <a:rPr lang="en-GB" sz="2800" dirty="0"/>
              <a:t>by TIDH and TIDV.</a:t>
            </a:r>
          </a:p>
          <a:p>
            <a:endParaRPr lang="en-GB" sz="2800" dirty="0"/>
          </a:p>
        </p:txBody>
      </p:sp>
      <p:sp>
        <p:nvSpPr>
          <p:cNvPr id="14" name="TextBox 13"/>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172695256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575" y="512064"/>
            <a:ext cx="7772400" cy="914400"/>
          </a:xfrm>
        </p:spPr>
        <p:txBody>
          <a:bodyPr/>
          <a:lstStyle/>
          <a:p>
            <a:r>
              <a:rPr lang="en-US" sz="3600" dirty="0" smtClean="0"/>
              <a:t>Impact of Scraper on the Radiation in LSS1</a:t>
            </a:r>
            <a:endParaRPr lang="en-US" sz="3200"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16</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5" name="Content Placeholder 2"/>
          <p:cNvSpPr>
            <a:spLocks noGrp="1"/>
          </p:cNvSpPr>
          <p:nvPr>
            <p:ph idx="1"/>
          </p:nvPr>
        </p:nvSpPr>
        <p:spPr>
          <a:xfrm>
            <a:off x="5202070" y="2573905"/>
            <a:ext cx="3754760" cy="2115235"/>
          </a:xfrm>
        </p:spPr>
        <p:txBody>
          <a:bodyPr>
            <a:normAutofit lnSpcReduction="10000"/>
          </a:bodyPr>
          <a:lstStyle/>
          <a:p>
            <a:pPr marL="0" indent="0">
              <a:buNone/>
            </a:pPr>
            <a:r>
              <a:rPr lang="en-GB" sz="2400" dirty="0"/>
              <a:t>Comparison between 2010 (no scraper) and 2011 (scraper) surveys  shows little impact from the scraper losses on LSS1 radiation levels.</a:t>
            </a:r>
            <a:endParaRPr lang="en-GB" sz="2400" dirty="0"/>
          </a:p>
        </p:txBody>
      </p:sp>
      <p:pic>
        <p:nvPicPr>
          <p:cNvPr id="3" name="Picture 2"/>
          <p:cNvPicPr>
            <a:picLocks noChangeAspect="1"/>
          </p:cNvPicPr>
          <p:nvPr/>
        </p:nvPicPr>
        <p:blipFill>
          <a:blip r:embed="rId3"/>
          <a:stretch>
            <a:fillRect/>
          </a:stretch>
        </p:blipFill>
        <p:spPr>
          <a:xfrm>
            <a:off x="701570" y="1673805"/>
            <a:ext cx="4330700" cy="3911600"/>
          </a:xfrm>
          <a:prstGeom prst="rect">
            <a:avLst/>
          </a:prstGeom>
        </p:spPr>
      </p:pic>
      <p:sp>
        <p:nvSpPr>
          <p:cNvPr id="16" name="TextBox 15"/>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277045606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535" y="503675"/>
            <a:ext cx="7920880" cy="914400"/>
          </a:xfrm>
        </p:spPr>
        <p:txBody>
          <a:bodyPr/>
          <a:lstStyle/>
          <a:p>
            <a:r>
              <a:rPr lang="en-US" dirty="0" smtClean="0"/>
              <a:t>Impact of LHC Filling on SPS Physics  1/2</a:t>
            </a:r>
            <a:endParaRPr lang="en-US" sz="3600"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17</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5" name="Content Placeholder 2"/>
          <p:cNvSpPr>
            <a:spLocks noGrp="1"/>
          </p:cNvSpPr>
          <p:nvPr>
            <p:ph idx="1"/>
          </p:nvPr>
        </p:nvSpPr>
        <p:spPr>
          <a:xfrm>
            <a:off x="611560" y="1898830"/>
            <a:ext cx="8055895" cy="3915435"/>
          </a:xfrm>
        </p:spPr>
        <p:txBody>
          <a:bodyPr>
            <a:normAutofit/>
          </a:bodyPr>
          <a:lstStyle/>
          <a:p>
            <a:r>
              <a:rPr lang="en-GB" sz="2400" dirty="0"/>
              <a:t>In 2011, the FT cycle was kept during the LHC filling, but the CNGS duty cycle was reduced from 65% to 15%.</a:t>
            </a:r>
          </a:p>
          <a:p>
            <a:r>
              <a:rPr lang="en-GB" sz="2400" dirty="0"/>
              <a:t>With the very intense </a:t>
            </a:r>
            <a:r>
              <a:rPr lang="en-GB" sz="2400" dirty="0" smtClean="0"/>
              <a:t>50 ns </a:t>
            </a:r>
            <a:r>
              <a:rPr lang="en-GB" sz="2400" dirty="0"/>
              <a:t>beam at the end of 2011, the ZS suffered from sparking and the voltage had to be reduced so that slow extraction was off during LHC filling</a:t>
            </a:r>
            <a:r>
              <a:rPr lang="en-GB" sz="2400" dirty="0" smtClean="0"/>
              <a:t>.</a:t>
            </a:r>
          </a:p>
          <a:p>
            <a:r>
              <a:rPr lang="en-GB" sz="2400" dirty="0"/>
              <a:t>If ZS sparking problem persists with high intensities, we can consider removing the  FT cycle out of the filling super cycle in 2012</a:t>
            </a:r>
            <a:r>
              <a:rPr lang="en-GB" sz="2400" dirty="0" smtClean="0"/>
              <a:t>.</a:t>
            </a:r>
            <a:endParaRPr lang="en-GB" sz="2400" dirty="0"/>
          </a:p>
        </p:txBody>
      </p:sp>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96279560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535" y="503675"/>
            <a:ext cx="8055895" cy="914400"/>
          </a:xfrm>
        </p:spPr>
        <p:txBody>
          <a:bodyPr/>
          <a:lstStyle/>
          <a:p>
            <a:r>
              <a:rPr lang="en-US" dirty="0" smtClean="0"/>
              <a:t>Impact of LHC Filling on SPS Physics  2/2</a:t>
            </a:r>
            <a:endParaRPr lang="en-US" sz="3600"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18</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5" name="Content Placeholder 2"/>
          <p:cNvSpPr>
            <a:spLocks noGrp="1"/>
          </p:cNvSpPr>
          <p:nvPr>
            <p:ph idx="1"/>
          </p:nvPr>
        </p:nvSpPr>
        <p:spPr>
          <a:xfrm>
            <a:off x="611561" y="1223755"/>
            <a:ext cx="8190909" cy="5220580"/>
          </a:xfrm>
        </p:spPr>
        <p:txBody>
          <a:bodyPr>
            <a:normAutofit/>
          </a:bodyPr>
          <a:lstStyle/>
          <a:p>
            <a:r>
              <a:rPr lang="en-GB" sz="2400" dirty="0"/>
              <a:t>Removing the FT cycle from the SC has some </a:t>
            </a:r>
            <a:r>
              <a:rPr lang="en-GB" sz="2400" dirty="0" smtClean="0"/>
              <a:t>undesired </a:t>
            </a:r>
            <a:r>
              <a:rPr lang="en-GB" sz="2400" dirty="0"/>
              <a:t>operational consequences :</a:t>
            </a:r>
          </a:p>
          <a:p>
            <a:pPr lvl="1"/>
            <a:r>
              <a:rPr lang="en-GB" sz="2000" dirty="0"/>
              <a:t>The NA users will clearly have less beam.</a:t>
            </a:r>
          </a:p>
          <a:p>
            <a:pPr lvl="1"/>
            <a:r>
              <a:rPr lang="en-GB" sz="2000" dirty="0"/>
              <a:t>During the LHC filling, the NA timing events will have to continue.</a:t>
            </a:r>
          </a:p>
          <a:p>
            <a:pPr lvl="1"/>
            <a:r>
              <a:rPr lang="en-GB" sz="2000" dirty="0"/>
              <a:t>For the super cycle with FT, they want the NA timing events only during FT cycle.</a:t>
            </a:r>
          </a:p>
          <a:p>
            <a:pPr lvl="1"/>
            <a:r>
              <a:rPr lang="en-GB" sz="2000" dirty="0"/>
              <a:t>Interlocks will have to be disabled during LHC filling and re-enabled for FT physics.</a:t>
            </a:r>
          </a:p>
          <a:p>
            <a:pPr lvl="1"/>
            <a:r>
              <a:rPr lang="en-GB" sz="2000" dirty="0"/>
              <a:t>Fooling around with timing events and interlocks will increase the risk of mistakes and damage. </a:t>
            </a:r>
            <a:r>
              <a:rPr lang="en-GB" sz="2000" dirty="0" smtClean="0"/>
              <a:t>Work </a:t>
            </a:r>
            <a:r>
              <a:rPr lang="en-GB" sz="2000" dirty="0"/>
              <a:t>on sequencer tasks to reduce those </a:t>
            </a:r>
            <a:r>
              <a:rPr lang="en-GB" sz="2000" dirty="0" smtClean="0"/>
              <a:t>risks is </a:t>
            </a:r>
            <a:r>
              <a:rPr lang="en-GB" sz="2000" dirty="0" err="1" smtClean="0"/>
              <a:t>ongoing</a:t>
            </a:r>
            <a:r>
              <a:rPr lang="en-GB" sz="2000" dirty="0" smtClean="0"/>
              <a:t>.</a:t>
            </a:r>
            <a:endParaRPr lang="en-GB" sz="2000" dirty="0"/>
          </a:p>
          <a:p>
            <a:pPr lvl="1"/>
            <a:r>
              <a:rPr lang="en-GB" sz="2000" dirty="0"/>
              <a:t>The FT cycle is not very demanding for PS and PSB (only two short cycles in 15.6 seconds). Taking it out will have certainly an effect on PS and PSB users</a:t>
            </a:r>
            <a:r>
              <a:rPr lang="en-GB" sz="2000" dirty="0" smtClean="0"/>
              <a:t>.</a:t>
            </a:r>
            <a:endParaRPr lang="en-GB" sz="2000" dirty="0"/>
          </a:p>
        </p:txBody>
      </p:sp>
      <p:sp>
        <p:nvSpPr>
          <p:cNvPr id="13" name="TextBox 12"/>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195466271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Transmission in the SPS with Q20 </a:t>
            </a:r>
            <a:endParaRPr lang="en-US"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19</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5" name="Content Placeholder 2"/>
          <p:cNvSpPr>
            <a:spLocks noGrp="1"/>
          </p:cNvSpPr>
          <p:nvPr>
            <p:ph idx="1"/>
          </p:nvPr>
        </p:nvSpPr>
        <p:spPr>
          <a:xfrm>
            <a:off x="611560" y="1268760"/>
            <a:ext cx="8390275" cy="1935215"/>
          </a:xfrm>
        </p:spPr>
        <p:txBody>
          <a:bodyPr>
            <a:normAutofit fontScale="92500" lnSpcReduction="20000"/>
          </a:bodyPr>
          <a:lstStyle/>
          <a:p>
            <a:r>
              <a:rPr lang="en-US" sz="2500" dirty="0"/>
              <a:t>Higher transmission (less losses) with Q20 low gamma transition optics compared to nominal optics due </a:t>
            </a:r>
            <a:r>
              <a:rPr lang="en-US" sz="2500" dirty="0" smtClean="0"/>
              <a:t>to:</a:t>
            </a:r>
            <a:endParaRPr lang="en-US" sz="2500" dirty="0"/>
          </a:p>
          <a:p>
            <a:pPr lvl="1"/>
            <a:r>
              <a:rPr lang="en-US" sz="2000" dirty="0"/>
              <a:t>Higher stability </a:t>
            </a:r>
            <a:r>
              <a:rPr lang="en-US" sz="2000" dirty="0">
                <a:sym typeface="Wingdings"/>
              </a:rPr>
              <a:t> l</a:t>
            </a:r>
            <a:r>
              <a:rPr lang="en-US" sz="2000" dirty="0"/>
              <a:t>ow chromaticity </a:t>
            </a:r>
            <a:r>
              <a:rPr lang="en-US" sz="2000" dirty="0" smtClean="0"/>
              <a:t>sufficient.</a:t>
            </a:r>
            <a:endParaRPr lang="en-US" sz="2000" dirty="0"/>
          </a:p>
          <a:p>
            <a:pPr lvl="1"/>
            <a:r>
              <a:rPr lang="en-US" sz="2000" dirty="0"/>
              <a:t>Smaller </a:t>
            </a:r>
            <a:r>
              <a:rPr lang="en-US" sz="2000" dirty="0" err="1"/>
              <a:t>sextupole</a:t>
            </a:r>
            <a:r>
              <a:rPr lang="en-US" sz="2000" dirty="0"/>
              <a:t> gradients for chromaticity correction due to higher </a:t>
            </a:r>
            <a:r>
              <a:rPr lang="en-US" sz="2000" dirty="0" smtClean="0"/>
              <a:t>dispersion.</a:t>
            </a:r>
            <a:endParaRPr lang="en-US" sz="2000" dirty="0"/>
          </a:p>
          <a:p>
            <a:r>
              <a:rPr lang="en-US" sz="2400" dirty="0"/>
              <a:t>Injection to the LHC (at least in MD) to be tried this </a:t>
            </a:r>
            <a:r>
              <a:rPr lang="en-US" sz="2400" dirty="0" smtClean="0"/>
              <a:t>year.</a:t>
            </a:r>
            <a:endParaRPr lang="en-US" dirty="0" smtClean="0"/>
          </a:p>
        </p:txBody>
      </p:sp>
      <p:pic>
        <p:nvPicPr>
          <p:cNvPr id="11" name="Picture 10" descr="Q20Transmission9.11.2011.eps"/>
          <p:cNvPicPr>
            <a:picLocks noChangeAspect="1"/>
          </p:cNvPicPr>
          <p:nvPr/>
        </p:nvPicPr>
        <p:blipFill rotWithShape="1">
          <a:blip r:embed="rId3"/>
          <a:srcRect l="3775" t="2142"/>
          <a:stretch/>
        </p:blipFill>
        <p:spPr>
          <a:xfrm>
            <a:off x="2726795" y="3194532"/>
            <a:ext cx="4126931" cy="3157094"/>
          </a:xfrm>
          <a:prstGeom prst="rect">
            <a:avLst/>
          </a:prstGeom>
        </p:spPr>
      </p:pic>
      <p:sp>
        <p:nvSpPr>
          <p:cNvPr id="12" name="TextBox 11"/>
          <p:cNvSpPr txBox="1"/>
          <p:nvPr/>
        </p:nvSpPr>
        <p:spPr>
          <a:xfrm>
            <a:off x="6957265" y="4194085"/>
            <a:ext cx="1845205" cy="584776"/>
          </a:xfrm>
          <a:prstGeom prst="rect">
            <a:avLst/>
          </a:prstGeom>
          <a:solidFill>
            <a:srgbClr val="FF6600"/>
          </a:solidFill>
        </p:spPr>
        <p:txBody>
          <a:bodyPr wrap="square" rtlCol="0">
            <a:spAutoFit/>
          </a:bodyPr>
          <a:lstStyle/>
          <a:p>
            <a:pPr algn="ctr"/>
            <a:r>
              <a:rPr lang="en-US" sz="1600" dirty="0" smtClean="0">
                <a:solidFill>
                  <a:schemeClr val="bg1"/>
                </a:solidFill>
              </a:rPr>
              <a:t>Q20 – low </a:t>
            </a:r>
            <a:r>
              <a:rPr lang="en-US" sz="1600" dirty="0" err="1" smtClean="0">
                <a:solidFill>
                  <a:schemeClr val="bg1"/>
                </a:solidFill>
              </a:rPr>
              <a:t>γ</a:t>
            </a:r>
            <a:r>
              <a:rPr lang="en-US" sz="1600" baseline="-25000" dirty="0" err="1" smtClean="0">
                <a:solidFill>
                  <a:schemeClr val="bg1"/>
                </a:solidFill>
              </a:rPr>
              <a:t>t</a:t>
            </a:r>
            <a:r>
              <a:rPr lang="en-US" sz="1600" dirty="0" smtClean="0">
                <a:solidFill>
                  <a:schemeClr val="bg1"/>
                </a:solidFill>
              </a:rPr>
              <a:t> optics</a:t>
            </a:r>
          </a:p>
          <a:p>
            <a:pPr algn="ctr"/>
            <a:r>
              <a:rPr lang="en-US" sz="1600" dirty="0" smtClean="0">
                <a:solidFill>
                  <a:schemeClr val="bg1"/>
                </a:solidFill>
              </a:rPr>
              <a:t>50 ns LHC beam</a:t>
            </a:r>
            <a:endParaRPr lang="en-US" sz="1600" dirty="0">
              <a:solidFill>
                <a:schemeClr val="bg1"/>
              </a:solidFill>
            </a:endParaRPr>
          </a:p>
        </p:txBody>
      </p:sp>
      <p:sp>
        <p:nvSpPr>
          <p:cNvPr id="13" name="TextBox 12"/>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12072513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Content</a:t>
            </a:r>
            <a:endParaRPr lang="en-US" dirty="0"/>
          </a:p>
        </p:txBody>
      </p:sp>
      <p:sp>
        <p:nvSpPr>
          <p:cNvPr id="3" name="Content Placeholder 2"/>
          <p:cNvSpPr>
            <a:spLocks noGrp="1"/>
          </p:cNvSpPr>
          <p:nvPr>
            <p:ph idx="1"/>
          </p:nvPr>
        </p:nvSpPr>
        <p:spPr/>
        <p:txBody>
          <a:bodyPr>
            <a:normAutofit/>
          </a:bodyPr>
          <a:lstStyle/>
          <a:p>
            <a:r>
              <a:rPr lang="en-US" dirty="0" smtClean="0">
                <a:solidFill>
                  <a:schemeClr val="accent1"/>
                </a:solidFill>
              </a:rPr>
              <a:t>The LHC beams produced</a:t>
            </a:r>
            <a:endParaRPr lang="en-US" dirty="0" smtClean="0"/>
          </a:p>
          <a:p>
            <a:r>
              <a:rPr lang="en-US" dirty="0" smtClean="0"/>
              <a:t>LINAC2 &amp;</a:t>
            </a:r>
            <a:r>
              <a:rPr lang="en-US" dirty="0" smtClean="0"/>
              <a:t> PSB</a:t>
            </a:r>
          </a:p>
          <a:p>
            <a:r>
              <a:rPr lang="en-US" dirty="0" smtClean="0"/>
              <a:t>The PS</a:t>
            </a:r>
          </a:p>
          <a:p>
            <a:r>
              <a:rPr lang="en-US" dirty="0" smtClean="0"/>
              <a:t>The SPS</a:t>
            </a:r>
          </a:p>
          <a:p>
            <a:r>
              <a:rPr lang="en-US" dirty="0" smtClean="0"/>
              <a:t>Super Cycles and N0n-LHC physics</a:t>
            </a:r>
            <a:endParaRPr lang="en-US" dirty="0" smtClean="0"/>
          </a:p>
          <a:p>
            <a:r>
              <a:rPr lang="en-US" dirty="0" smtClean="0"/>
              <a:t>Conclusions</a:t>
            </a:r>
            <a:endParaRPr lang="en-US"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2</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2" name="TextBox 11"/>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Content</a:t>
            </a:r>
            <a:endParaRPr lang="en-US" dirty="0"/>
          </a:p>
        </p:txBody>
      </p:sp>
      <p:sp>
        <p:nvSpPr>
          <p:cNvPr id="3" name="Content Placeholder 2"/>
          <p:cNvSpPr>
            <a:spLocks noGrp="1"/>
          </p:cNvSpPr>
          <p:nvPr>
            <p:ph idx="1"/>
          </p:nvPr>
        </p:nvSpPr>
        <p:spPr/>
        <p:txBody>
          <a:bodyPr>
            <a:normAutofit/>
          </a:bodyPr>
          <a:lstStyle/>
          <a:p>
            <a:r>
              <a:rPr lang="en-US" dirty="0" smtClean="0"/>
              <a:t>The LHC beams produced</a:t>
            </a:r>
            <a:endParaRPr lang="en-US" dirty="0" smtClean="0"/>
          </a:p>
          <a:p>
            <a:r>
              <a:rPr lang="en-US" dirty="0" smtClean="0"/>
              <a:t>LINAC2 &amp;</a:t>
            </a:r>
            <a:r>
              <a:rPr lang="en-US" dirty="0" smtClean="0"/>
              <a:t> PSB</a:t>
            </a:r>
          </a:p>
          <a:p>
            <a:r>
              <a:rPr lang="en-US" dirty="0" smtClean="0">
                <a:solidFill>
                  <a:srgbClr val="FFFFFF"/>
                </a:solidFill>
              </a:rPr>
              <a:t>The PS</a:t>
            </a:r>
          </a:p>
          <a:p>
            <a:r>
              <a:rPr lang="en-US" dirty="0" smtClean="0"/>
              <a:t>The SPS</a:t>
            </a:r>
          </a:p>
          <a:p>
            <a:r>
              <a:rPr lang="en-US" dirty="0" smtClean="0">
                <a:solidFill>
                  <a:srgbClr val="7FD13B"/>
                </a:solidFill>
              </a:rPr>
              <a:t>Super Cycles and N0n-LHC physics</a:t>
            </a:r>
            <a:endParaRPr lang="en-US" dirty="0" smtClean="0">
              <a:solidFill>
                <a:srgbClr val="7FD13B"/>
              </a:solidFill>
            </a:endParaRPr>
          </a:p>
          <a:p>
            <a:r>
              <a:rPr lang="en-US" dirty="0" smtClean="0"/>
              <a:t>Conclusions</a:t>
            </a:r>
            <a:endParaRPr lang="en-US"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20</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160376587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Parallel Versus Dedicated Filling</a:t>
            </a:r>
            <a:endParaRPr lang="en-US"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21</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5" name="Content Placeholder 2"/>
          <p:cNvSpPr>
            <a:spLocks noGrp="1"/>
          </p:cNvSpPr>
          <p:nvPr>
            <p:ph idx="1"/>
          </p:nvPr>
        </p:nvSpPr>
        <p:spPr>
          <a:xfrm>
            <a:off x="611560" y="1223756"/>
            <a:ext cx="8390275" cy="5355594"/>
          </a:xfrm>
        </p:spPr>
        <p:txBody>
          <a:bodyPr>
            <a:normAutofit fontScale="77500" lnSpcReduction="20000"/>
          </a:bodyPr>
          <a:lstStyle/>
          <a:p>
            <a:r>
              <a:rPr lang="en-US" dirty="0" smtClean="0"/>
              <a:t>Assumption: 2 hours filling per 24 hours.</a:t>
            </a:r>
          </a:p>
          <a:p>
            <a:r>
              <a:rPr lang="en-US" dirty="0" smtClean="0"/>
              <a:t>During parallel filling (~ 8.5% of the time):</a:t>
            </a:r>
          </a:p>
          <a:p>
            <a:pPr lvl="1"/>
            <a:r>
              <a:rPr lang="en-US" dirty="0" smtClean="0"/>
              <a:t>NA physics can continue, provided ZS does not spark.</a:t>
            </a:r>
          </a:p>
          <a:p>
            <a:pPr lvl="1"/>
            <a:r>
              <a:rPr lang="en-US" dirty="0" smtClean="0"/>
              <a:t>CNGS reduced from ~65% to ~15% duty cycle.</a:t>
            </a:r>
          </a:p>
          <a:p>
            <a:pPr lvl="1"/>
            <a:r>
              <a:rPr lang="en-US" dirty="0" smtClean="0"/>
              <a:t>ISOLDE reduced from ~37% to ~34% duty cycle.</a:t>
            </a:r>
          </a:p>
          <a:p>
            <a:pPr lvl="1"/>
            <a:r>
              <a:rPr lang="en-US" dirty="0" smtClean="0"/>
              <a:t>TOF and EAST no notable change.</a:t>
            </a:r>
          </a:p>
          <a:p>
            <a:pPr lvl="1"/>
            <a:r>
              <a:rPr lang="en-US" dirty="0" smtClean="0"/>
              <a:t>AD not affected.</a:t>
            </a:r>
          </a:p>
          <a:p>
            <a:pPr lvl="1"/>
            <a:endParaRPr lang="en-US" sz="1200" dirty="0" smtClean="0"/>
          </a:p>
          <a:p>
            <a:r>
              <a:rPr lang="en-US" dirty="0" smtClean="0"/>
              <a:t>During dedicated filling (problematic for SPS ZS too):</a:t>
            </a:r>
          </a:p>
          <a:p>
            <a:pPr lvl="1"/>
            <a:r>
              <a:rPr lang="en-US" dirty="0" smtClean="0"/>
              <a:t>No NA physics, no CNGS.</a:t>
            </a:r>
          </a:p>
          <a:p>
            <a:pPr lvl="1"/>
            <a:r>
              <a:rPr lang="en-US" dirty="0" smtClean="0"/>
              <a:t>ISOLDE from ~37% to ~39%.</a:t>
            </a:r>
          </a:p>
          <a:p>
            <a:pPr lvl="1"/>
            <a:r>
              <a:rPr lang="en-US" dirty="0" smtClean="0"/>
              <a:t>TOF reduced from ~8% to ~6%.</a:t>
            </a:r>
          </a:p>
          <a:p>
            <a:pPr lvl="1"/>
            <a:r>
              <a:rPr lang="en-US" dirty="0" smtClean="0"/>
              <a:t>EAST reduced from ~30% to ~10%.</a:t>
            </a:r>
          </a:p>
          <a:p>
            <a:pPr lvl="1"/>
            <a:r>
              <a:rPr lang="en-US" dirty="0" smtClean="0"/>
              <a:t>AD not affected.</a:t>
            </a:r>
          </a:p>
          <a:p>
            <a:pPr lvl="1"/>
            <a:endParaRPr lang="en-US" sz="1800" dirty="0" smtClean="0"/>
          </a:p>
          <a:p>
            <a:r>
              <a:rPr lang="en-US" dirty="0" smtClean="0"/>
              <a:t>Relatively little impact for majority of the PS/PSB users, but….</a:t>
            </a:r>
          </a:p>
          <a:p>
            <a:endParaRPr lang="en-US" dirty="0" smtClean="0"/>
          </a:p>
          <a:p>
            <a:endParaRPr lang="en-US" dirty="0" smtClean="0"/>
          </a:p>
          <a:p>
            <a:endParaRPr lang="en-US" dirty="0" smtClean="0"/>
          </a:p>
        </p:txBody>
      </p:sp>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23128050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dissolve">
                                      <p:cBhvr>
                                        <p:cTn id="12" dur="500"/>
                                        <p:tgtEl>
                                          <p:spTgt spid="15">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animEffect transition="in" filter="dissolve">
                                      <p:cBhvr>
                                        <p:cTn id="15" dur="500"/>
                                        <p:tgtEl>
                                          <p:spTgt spid="15">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5">
                                            <p:txEl>
                                              <p:pRg st="3" end="3"/>
                                            </p:txEl>
                                          </p:spTgt>
                                        </p:tgtEl>
                                        <p:attrNameLst>
                                          <p:attrName>style.visibility</p:attrName>
                                        </p:attrNameLst>
                                      </p:cBhvr>
                                      <p:to>
                                        <p:strVal val="visible"/>
                                      </p:to>
                                    </p:set>
                                    <p:animEffect transition="in" filter="dissolve">
                                      <p:cBhvr>
                                        <p:cTn id="18" dur="500"/>
                                        <p:tgtEl>
                                          <p:spTgt spid="15">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5">
                                            <p:txEl>
                                              <p:pRg st="4" end="4"/>
                                            </p:txEl>
                                          </p:spTgt>
                                        </p:tgtEl>
                                        <p:attrNameLst>
                                          <p:attrName>style.visibility</p:attrName>
                                        </p:attrNameLst>
                                      </p:cBhvr>
                                      <p:to>
                                        <p:strVal val="visible"/>
                                      </p:to>
                                    </p:set>
                                    <p:animEffect transition="in" filter="dissolve">
                                      <p:cBhvr>
                                        <p:cTn id="21" dur="500"/>
                                        <p:tgtEl>
                                          <p:spTgt spid="15">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5">
                                            <p:txEl>
                                              <p:pRg st="5" end="5"/>
                                            </p:txEl>
                                          </p:spTgt>
                                        </p:tgtEl>
                                        <p:attrNameLst>
                                          <p:attrName>style.visibility</p:attrName>
                                        </p:attrNameLst>
                                      </p:cBhvr>
                                      <p:to>
                                        <p:strVal val="visible"/>
                                      </p:to>
                                    </p:set>
                                    <p:animEffect transition="in" filter="dissolve">
                                      <p:cBhvr>
                                        <p:cTn id="24" dur="500"/>
                                        <p:tgtEl>
                                          <p:spTgt spid="15">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5">
                                            <p:txEl>
                                              <p:pRg st="6" end="6"/>
                                            </p:txEl>
                                          </p:spTgt>
                                        </p:tgtEl>
                                        <p:attrNameLst>
                                          <p:attrName>style.visibility</p:attrName>
                                        </p:attrNameLst>
                                      </p:cBhvr>
                                      <p:to>
                                        <p:strVal val="visible"/>
                                      </p:to>
                                    </p:set>
                                    <p:animEffect transition="in" filter="dissolve">
                                      <p:cBhvr>
                                        <p:cTn id="27" dur="500"/>
                                        <p:tgtEl>
                                          <p:spTgt spid="1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5">
                                            <p:txEl>
                                              <p:pRg st="8" end="8"/>
                                            </p:txEl>
                                          </p:spTgt>
                                        </p:tgtEl>
                                        <p:attrNameLst>
                                          <p:attrName>style.visibility</p:attrName>
                                        </p:attrNameLst>
                                      </p:cBhvr>
                                      <p:to>
                                        <p:strVal val="visible"/>
                                      </p:to>
                                    </p:set>
                                    <p:animEffect transition="in" filter="dissolve">
                                      <p:cBhvr>
                                        <p:cTn id="32" dur="500"/>
                                        <p:tgtEl>
                                          <p:spTgt spid="15">
                                            <p:txEl>
                                              <p:pRg st="8" end="8"/>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5">
                                            <p:txEl>
                                              <p:pRg st="9" end="9"/>
                                            </p:txEl>
                                          </p:spTgt>
                                        </p:tgtEl>
                                        <p:attrNameLst>
                                          <p:attrName>style.visibility</p:attrName>
                                        </p:attrNameLst>
                                      </p:cBhvr>
                                      <p:to>
                                        <p:strVal val="visible"/>
                                      </p:to>
                                    </p:set>
                                    <p:animEffect transition="in" filter="dissolve">
                                      <p:cBhvr>
                                        <p:cTn id="35" dur="500"/>
                                        <p:tgtEl>
                                          <p:spTgt spid="15">
                                            <p:txEl>
                                              <p:pRg st="9" end="9"/>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5">
                                            <p:txEl>
                                              <p:pRg st="10" end="10"/>
                                            </p:txEl>
                                          </p:spTgt>
                                        </p:tgtEl>
                                        <p:attrNameLst>
                                          <p:attrName>style.visibility</p:attrName>
                                        </p:attrNameLst>
                                      </p:cBhvr>
                                      <p:to>
                                        <p:strVal val="visible"/>
                                      </p:to>
                                    </p:set>
                                    <p:animEffect transition="in" filter="dissolve">
                                      <p:cBhvr>
                                        <p:cTn id="38" dur="500"/>
                                        <p:tgtEl>
                                          <p:spTgt spid="15">
                                            <p:txEl>
                                              <p:pRg st="10" end="10"/>
                                            </p:txEl>
                                          </p:spTgt>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15">
                                            <p:txEl>
                                              <p:pRg st="11" end="11"/>
                                            </p:txEl>
                                          </p:spTgt>
                                        </p:tgtEl>
                                        <p:attrNameLst>
                                          <p:attrName>style.visibility</p:attrName>
                                        </p:attrNameLst>
                                      </p:cBhvr>
                                      <p:to>
                                        <p:strVal val="visible"/>
                                      </p:to>
                                    </p:set>
                                    <p:animEffect transition="in" filter="dissolve">
                                      <p:cBhvr>
                                        <p:cTn id="41" dur="500"/>
                                        <p:tgtEl>
                                          <p:spTgt spid="15">
                                            <p:txEl>
                                              <p:pRg st="11" end="11"/>
                                            </p:txEl>
                                          </p:spTgt>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5">
                                            <p:txEl>
                                              <p:pRg st="12" end="12"/>
                                            </p:txEl>
                                          </p:spTgt>
                                        </p:tgtEl>
                                        <p:attrNameLst>
                                          <p:attrName>style.visibility</p:attrName>
                                        </p:attrNameLst>
                                      </p:cBhvr>
                                      <p:to>
                                        <p:strVal val="visible"/>
                                      </p:to>
                                    </p:set>
                                    <p:animEffect transition="in" filter="dissolve">
                                      <p:cBhvr>
                                        <p:cTn id="44" dur="500"/>
                                        <p:tgtEl>
                                          <p:spTgt spid="15">
                                            <p:txEl>
                                              <p:pRg st="12" end="12"/>
                                            </p:txEl>
                                          </p:spTgt>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5">
                                            <p:txEl>
                                              <p:pRg st="13" end="13"/>
                                            </p:txEl>
                                          </p:spTgt>
                                        </p:tgtEl>
                                        <p:attrNameLst>
                                          <p:attrName>style.visibility</p:attrName>
                                        </p:attrNameLst>
                                      </p:cBhvr>
                                      <p:to>
                                        <p:strVal val="visible"/>
                                      </p:to>
                                    </p:set>
                                    <p:animEffect transition="in" filter="dissolve">
                                      <p:cBhvr>
                                        <p:cTn id="47" dur="500"/>
                                        <p:tgtEl>
                                          <p:spTgt spid="15">
                                            <p:txEl>
                                              <p:pRg st="13" end="1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5">
                                            <p:txEl>
                                              <p:pRg st="15" end="15"/>
                                            </p:txEl>
                                          </p:spTgt>
                                        </p:tgtEl>
                                        <p:attrNameLst>
                                          <p:attrName>style.visibility</p:attrName>
                                        </p:attrNameLst>
                                      </p:cBhvr>
                                      <p:to>
                                        <p:strVal val="visible"/>
                                      </p:to>
                                    </p:set>
                                    <p:animEffect transition="in" filter="dissolve">
                                      <p:cBhvr>
                                        <p:cTn id="52" dur="500"/>
                                        <p:tgtEl>
                                          <p:spTgt spid="1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512064"/>
            <a:ext cx="8255260" cy="914400"/>
          </a:xfrm>
        </p:spPr>
        <p:txBody>
          <a:bodyPr/>
          <a:lstStyle/>
          <a:p>
            <a:r>
              <a:rPr lang="en-US" sz="3600" dirty="0" smtClean="0"/>
              <a:t>Impact of High </a:t>
            </a:r>
            <a:r>
              <a:rPr lang="en-US" sz="3600" dirty="0"/>
              <a:t>I</a:t>
            </a:r>
            <a:r>
              <a:rPr lang="en-US" sz="3600" dirty="0" smtClean="0"/>
              <a:t>ntensity LHC Beams on NA</a:t>
            </a:r>
            <a:endParaRPr lang="en-US" sz="3200"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22</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5" name="Content Placeholder 2"/>
          <p:cNvSpPr>
            <a:spLocks noGrp="1"/>
          </p:cNvSpPr>
          <p:nvPr>
            <p:ph idx="1"/>
          </p:nvPr>
        </p:nvSpPr>
        <p:spPr>
          <a:xfrm>
            <a:off x="611560" y="1313765"/>
            <a:ext cx="8390275" cy="5040560"/>
          </a:xfrm>
        </p:spPr>
        <p:txBody>
          <a:bodyPr>
            <a:normAutofit fontScale="85000" lnSpcReduction="10000"/>
          </a:bodyPr>
          <a:lstStyle/>
          <a:p>
            <a:r>
              <a:rPr lang="en-US" dirty="0" smtClean="0"/>
              <a:t>For intensities &gt; 1.4x10</a:t>
            </a:r>
            <a:r>
              <a:rPr lang="en-US" baseline="30000" dirty="0" smtClean="0"/>
              <a:t>11</a:t>
            </a:r>
            <a:r>
              <a:rPr lang="en-US" dirty="0" smtClean="0"/>
              <a:t> ppb the SPS ZS voltage will have to be reduced </a:t>
            </a:r>
            <a:r>
              <a:rPr lang="en-US" dirty="0" smtClean="0">
                <a:sym typeface="Wingdings"/>
              </a:rPr>
              <a:t> no NA physics possible:</a:t>
            </a:r>
          </a:p>
          <a:p>
            <a:pPr lvl="1"/>
            <a:r>
              <a:rPr lang="en-US" dirty="0" smtClean="0">
                <a:sym typeface="Wingdings"/>
              </a:rPr>
              <a:t>During </a:t>
            </a:r>
            <a:r>
              <a:rPr lang="en-US" dirty="0" smtClean="0"/>
              <a:t>parallel and dedicated filling.</a:t>
            </a:r>
          </a:p>
          <a:p>
            <a:pPr lvl="1"/>
            <a:r>
              <a:rPr lang="en-US" dirty="0" smtClean="0"/>
              <a:t>Also during the parallel MD’s with high intensity LHC beams.</a:t>
            </a:r>
          </a:p>
          <a:p>
            <a:pPr lvl="1"/>
            <a:r>
              <a:rPr lang="en-US" dirty="0" smtClean="0"/>
              <a:t>No NA cycle results in a major reduction for EAST in PS, but more or less neutral for ISOLDE.</a:t>
            </a:r>
          </a:p>
          <a:p>
            <a:r>
              <a:rPr lang="en-US" dirty="0" smtClean="0"/>
              <a:t>LHC filling represents ~ 8.5% of the time.</a:t>
            </a:r>
          </a:p>
          <a:p>
            <a:r>
              <a:rPr lang="en-US" dirty="0" smtClean="0"/>
              <a:t>Parallel MD’s:</a:t>
            </a:r>
          </a:p>
          <a:p>
            <a:pPr lvl="1"/>
            <a:r>
              <a:rPr lang="en-US" dirty="0" smtClean="0"/>
              <a:t>Only during day time (~ 40% of the time).</a:t>
            </a:r>
          </a:p>
          <a:p>
            <a:pPr lvl="1"/>
            <a:r>
              <a:rPr lang="en-US" dirty="0" smtClean="0"/>
              <a:t>Assume ¼ of all parallel MD’s to use high intensity LHC beams (~ 10% of the time).</a:t>
            </a:r>
          </a:p>
          <a:p>
            <a:r>
              <a:rPr lang="en-US" dirty="0" smtClean="0"/>
              <a:t>This means a reduction of ~ 20% in the NA beam time.</a:t>
            </a:r>
          </a:p>
          <a:p>
            <a:pPr lvl="1"/>
            <a:endParaRPr lang="en-US" dirty="0" smtClean="0"/>
          </a:p>
          <a:p>
            <a:endParaRPr lang="en-US" dirty="0" smtClean="0"/>
          </a:p>
          <a:p>
            <a:endParaRPr lang="en-US" dirty="0" smtClean="0"/>
          </a:p>
          <a:p>
            <a:endParaRPr lang="en-US" dirty="0" smtClean="0"/>
          </a:p>
          <a:p>
            <a:endParaRPr lang="en-US" dirty="0" smtClean="0"/>
          </a:p>
        </p:txBody>
      </p:sp>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971496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5">
                                            <p:txEl>
                                              <p:pRg st="1" end="1"/>
                                            </p:txEl>
                                          </p:spTgt>
                                        </p:tgtEl>
                                        <p:attrNameLst>
                                          <p:attrName>style.visibility</p:attrName>
                                        </p:attrNameLst>
                                      </p:cBhvr>
                                      <p:to>
                                        <p:strVal val="visible"/>
                                      </p:to>
                                    </p:set>
                                    <p:animEffect transition="in" filter="dissolve">
                                      <p:cBhvr>
                                        <p:cTn id="10" dur="500"/>
                                        <p:tgtEl>
                                          <p:spTgt spid="15">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animEffect transition="in" filter="dissolve">
                                      <p:cBhvr>
                                        <p:cTn id="13" dur="500"/>
                                        <p:tgtEl>
                                          <p:spTgt spid="15">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5">
                                            <p:txEl>
                                              <p:pRg st="3" end="3"/>
                                            </p:txEl>
                                          </p:spTgt>
                                        </p:tgtEl>
                                        <p:attrNameLst>
                                          <p:attrName>style.visibility</p:attrName>
                                        </p:attrNameLst>
                                      </p:cBhvr>
                                      <p:to>
                                        <p:strVal val="visible"/>
                                      </p:to>
                                    </p:set>
                                    <p:animEffect transition="in" filter="dissolve">
                                      <p:cBhvr>
                                        <p:cTn id="16" dur="500"/>
                                        <p:tgtEl>
                                          <p:spTgt spid="1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5">
                                            <p:txEl>
                                              <p:pRg st="4" end="4"/>
                                            </p:txEl>
                                          </p:spTgt>
                                        </p:tgtEl>
                                        <p:attrNameLst>
                                          <p:attrName>style.visibility</p:attrName>
                                        </p:attrNameLst>
                                      </p:cBhvr>
                                      <p:to>
                                        <p:strVal val="visible"/>
                                      </p:to>
                                    </p:set>
                                    <p:animEffect transition="in" filter="dissolve">
                                      <p:cBhvr>
                                        <p:cTn id="21" dur="500"/>
                                        <p:tgtEl>
                                          <p:spTgt spid="15">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5">
                                            <p:txEl>
                                              <p:pRg st="5" end="5"/>
                                            </p:txEl>
                                          </p:spTgt>
                                        </p:tgtEl>
                                        <p:attrNameLst>
                                          <p:attrName>style.visibility</p:attrName>
                                        </p:attrNameLst>
                                      </p:cBhvr>
                                      <p:to>
                                        <p:strVal val="visible"/>
                                      </p:to>
                                    </p:set>
                                    <p:animEffect transition="in" filter="dissolve">
                                      <p:cBhvr>
                                        <p:cTn id="26" dur="500"/>
                                        <p:tgtEl>
                                          <p:spTgt spid="15">
                                            <p:txEl>
                                              <p:pRg st="5" end="5"/>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5">
                                            <p:txEl>
                                              <p:pRg st="6" end="6"/>
                                            </p:txEl>
                                          </p:spTgt>
                                        </p:tgtEl>
                                        <p:attrNameLst>
                                          <p:attrName>style.visibility</p:attrName>
                                        </p:attrNameLst>
                                      </p:cBhvr>
                                      <p:to>
                                        <p:strVal val="visible"/>
                                      </p:to>
                                    </p:set>
                                    <p:animEffect transition="in" filter="dissolve">
                                      <p:cBhvr>
                                        <p:cTn id="29" dur="500"/>
                                        <p:tgtEl>
                                          <p:spTgt spid="15">
                                            <p:txEl>
                                              <p:pRg st="6" end="6"/>
                                            </p:txEl>
                                          </p:spTgt>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5">
                                            <p:txEl>
                                              <p:pRg st="7" end="7"/>
                                            </p:txEl>
                                          </p:spTgt>
                                        </p:tgtEl>
                                        <p:attrNameLst>
                                          <p:attrName>style.visibility</p:attrName>
                                        </p:attrNameLst>
                                      </p:cBhvr>
                                      <p:to>
                                        <p:strVal val="visible"/>
                                      </p:to>
                                    </p:set>
                                    <p:animEffect transition="in" filter="dissolve">
                                      <p:cBhvr>
                                        <p:cTn id="32" dur="500"/>
                                        <p:tgtEl>
                                          <p:spTgt spid="15">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5">
                                            <p:txEl>
                                              <p:pRg st="8" end="8"/>
                                            </p:txEl>
                                          </p:spTgt>
                                        </p:tgtEl>
                                        <p:attrNameLst>
                                          <p:attrName>style.visibility</p:attrName>
                                        </p:attrNameLst>
                                      </p:cBhvr>
                                      <p:to>
                                        <p:strVal val="visible"/>
                                      </p:to>
                                    </p:set>
                                    <p:animEffect transition="in" filter="dissolve">
                                      <p:cBhvr>
                                        <p:cTn id="37" dur="500"/>
                                        <p:tgtEl>
                                          <p:spTgt spid="1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Super Cycle Example</a:t>
            </a:r>
            <a:endParaRPr lang="en-GB"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23</a:t>
            </a:fld>
            <a:endParaRPr lang="en-US" dirty="0"/>
          </a:p>
        </p:txBody>
      </p:sp>
      <p:pic>
        <p:nvPicPr>
          <p:cNvPr id="66"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cxnSp>
        <p:nvCxnSpPr>
          <p:cNvPr id="67" name="Straight Connector 66"/>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69" name="Content Placeholder 19"/>
          <p:cNvSpPr txBox="1">
            <a:spLocks/>
          </p:cNvSpPr>
          <p:nvPr/>
        </p:nvSpPr>
        <p:spPr>
          <a:xfrm>
            <a:off x="836585" y="4689140"/>
            <a:ext cx="7965885" cy="1710190"/>
          </a:xfrm>
          <a:prstGeom prst="rect">
            <a:avLst/>
          </a:prstGeom>
        </p:spPr>
        <p:txBody>
          <a:bodyPr vert="horz">
            <a:normAutofit fontScale="92500" lnSpcReduction="20000"/>
          </a:bodyPr>
          <a:lstStyle/>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r>
              <a:rPr kumimoji="0" lang="en-GB" sz="3000" b="0" i="0" u="none" strike="noStrike" kern="1200" cap="none" spc="0" normalizeH="0" baseline="0" noProof="0" dirty="0" smtClean="0">
                <a:ln>
                  <a:noFill/>
                </a:ln>
                <a:solidFill>
                  <a:schemeClr val="tx1"/>
                </a:solidFill>
                <a:effectLst/>
                <a:uLnTx/>
                <a:uFillTx/>
                <a:latin typeface="+mn-lt"/>
                <a:ea typeface="+mn-ea"/>
                <a:cs typeface="+mn-cs"/>
              </a:rPr>
              <a:t>Removing the Fixed target cycle</a:t>
            </a:r>
            <a:r>
              <a:rPr kumimoji="0" lang="en-GB" sz="3000" b="0" i="0" u="none" strike="noStrike" kern="1200" cap="none" spc="0" normalizeH="0" noProof="0" dirty="0" smtClean="0">
                <a:ln>
                  <a:noFill/>
                </a:ln>
                <a:solidFill>
                  <a:schemeClr val="tx1"/>
                </a:solidFill>
                <a:effectLst/>
                <a:uLnTx/>
                <a:uFillTx/>
                <a:latin typeface="+mn-lt"/>
                <a:ea typeface="+mn-ea"/>
                <a:cs typeface="+mn-cs"/>
              </a:rPr>
              <a:t> has knock-on effects in the PS and possi</a:t>
            </a:r>
            <a:r>
              <a:rPr kumimoji="0" lang="en-GB" sz="3000" b="0" i="0" u="none" strike="noStrike" kern="1200" cap="none" spc="0" normalizeH="0" baseline="0" noProof="0" dirty="0" smtClean="0">
                <a:ln>
                  <a:noFill/>
                </a:ln>
                <a:solidFill>
                  <a:schemeClr val="tx1"/>
                </a:solidFill>
                <a:effectLst/>
                <a:uLnTx/>
                <a:uFillTx/>
                <a:latin typeface="+mn-lt"/>
                <a:ea typeface="+mn-ea"/>
                <a:cs typeface="+mn-cs"/>
              </a:rPr>
              <a:t>bly in the PS</a:t>
            </a:r>
            <a:r>
              <a:rPr kumimoji="0" lang="en-GB" sz="3000" b="0" i="0" u="none" strike="noStrike" kern="1200" cap="none" spc="0" normalizeH="0" noProof="0" dirty="0" smtClean="0">
                <a:ln>
                  <a:noFill/>
                </a:ln>
                <a:solidFill>
                  <a:schemeClr val="tx1"/>
                </a:solidFill>
                <a:effectLst/>
                <a:uLnTx/>
                <a:uFillTx/>
                <a:latin typeface="+mn-lt"/>
                <a:ea typeface="+mn-ea"/>
                <a:cs typeface="+mn-cs"/>
              </a:rPr>
              <a:t> booster</a:t>
            </a:r>
            <a:r>
              <a:rPr lang="en-GB" sz="3000" dirty="0" smtClean="0"/>
              <a:t>.</a:t>
            </a:r>
          </a:p>
          <a:p>
            <a:pPr marL="868680" lvl="1" indent="-342900">
              <a:spcBef>
                <a:spcPts val="700"/>
              </a:spcBef>
              <a:buClr>
                <a:schemeClr val="tx2"/>
              </a:buClr>
              <a:buSzPct val="95000"/>
              <a:buFont typeface="Wingdings"/>
              <a:buChar char=""/>
              <a:defRPr/>
            </a:pPr>
            <a:r>
              <a:rPr lang="en-GB" sz="3000" dirty="0" smtClean="0"/>
              <a:t>EAST (DIRAC) will suffer.</a:t>
            </a:r>
          </a:p>
          <a:p>
            <a:pPr marL="868680" lvl="1" indent="-342900">
              <a:spcBef>
                <a:spcPts val="700"/>
              </a:spcBef>
              <a:buClr>
                <a:schemeClr val="tx2"/>
              </a:buClr>
              <a:buSzPct val="95000"/>
              <a:buFont typeface="Wingdings"/>
              <a:buChar char=""/>
              <a:defRPr/>
            </a:pPr>
            <a:r>
              <a:rPr lang="en-GB" sz="3000" dirty="0" smtClean="0"/>
              <a:t>Reshuffling will distribute the burden.</a:t>
            </a:r>
          </a:p>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endParaRPr kumimoji="0" lang="en-GB" sz="30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3" name="Group 2"/>
          <p:cNvGrpSpPr/>
          <p:nvPr/>
        </p:nvGrpSpPr>
        <p:grpSpPr>
          <a:xfrm>
            <a:off x="386535" y="1673805"/>
            <a:ext cx="8595956" cy="2707269"/>
            <a:chOff x="341530" y="2550675"/>
            <a:chExt cx="8595956" cy="2707269"/>
          </a:xfrm>
        </p:grpSpPr>
        <p:pic>
          <p:nvPicPr>
            <p:cNvPr id="2052" name="Picture 4"/>
            <p:cNvPicPr>
              <a:picLocks noChangeAspect="1" noChangeArrowheads="1"/>
            </p:cNvPicPr>
            <p:nvPr/>
          </p:nvPicPr>
          <p:blipFill>
            <a:blip r:embed="rId3" cstate="print"/>
            <a:srcRect/>
            <a:stretch>
              <a:fillRect/>
            </a:stretch>
          </p:blipFill>
          <p:spPr bwMode="auto">
            <a:xfrm>
              <a:off x="938927" y="2550675"/>
              <a:ext cx="3003003" cy="1260000"/>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746575" y="3990835"/>
              <a:ext cx="7972425" cy="933450"/>
            </a:xfrm>
            <a:prstGeom prst="rect">
              <a:avLst/>
            </a:prstGeom>
            <a:noFill/>
            <a:ln w="9525">
              <a:noFill/>
              <a:miter lim="800000"/>
              <a:headEnd/>
              <a:tailEnd/>
            </a:ln>
          </p:spPr>
        </p:pic>
        <p:sp>
          <p:nvSpPr>
            <p:cNvPr id="21" name="TextBox 20"/>
            <p:cNvSpPr txBox="1"/>
            <p:nvPr/>
          </p:nvSpPr>
          <p:spPr>
            <a:xfrm>
              <a:off x="341530" y="4341583"/>
              <a:ext cx="495055" cy="369332"/>
            </a:xfrm>
            <a:prstGeom prst="rect">
              <a:avLst/>
            </a:prstGeom>
            <a:noFill/>
          </p:spPr>
          <p:txBody>
            <a:bodyPr wrap="square" rtlCol="0">
              <a:spAutoFit/>
            </a:bodyPr>
            <a:lstStyle/>
            <a:p>
              <a:r>
                <a:rPr lang="en-GB" dirty="0" smtClean="0"/>
                <a:t>PS</a:t>
              </a:r>
              <a:endParaRPr lang="en-GB" dirty="0"/>
            </a:p>
          </p:txBody>
        </p:sp>
        <p:sp>
          <p:nvSpPr>
            <p:cNvPr id="22" name="TextBox 21"/>
            <p:cNvSpPr txBox="1"/>
            <p:nvPr/>
          </p:nvSpPr>
          <p:spPr>
            <a:xfrm>
              <a:off x="386535" y="3000725"/>
              <a:ext cx="630070" cy="369332"/>
            </a:xfrm>
            <a:prstGeom prst="rect">
              <a:avLst/>
            </a:prstGeom>
            <a:noFill/>
          </p:spPr>
          <p:txBody>
            <a:bodyPr wrap="square" rtlCol="0">
              <a:spAutoFit/>
            </a:bodyPr>
            <a:lstStyle/>
            <a:p>
              <a:r>
                <a:rPr lang="en-GB" dirty="0" smtClean="0"/>
                <a:t>SPS</a:t>
              </a:r>
              <a:endParaRPr lang="en-GB" dirty="0"/>
            </a:p>
          </p:txBody>
        </p:sp>
        <p:cxnSp>
          <p:nvCxnSpPr>
            <p:cNvPr id="24" name="Straight Arrow Connector 23"/>
            <p:cNvCxnSpPr/>
            <p:nvPr/>
          </p:nvCxnSpPr>
          <p:spPr>
            <a:xfrm rot="5400000" flipH="1" flipV="1">
              <a:off x="836587" y="4080845"/>
              <a:ext cx="270028" cy="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724072" y="3743308"/>
              <a:ext cx="1035116"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5" cstate="print"/>
            <a:srcRect/>
            <a:stretch>
              <a:fillRect/>
            </a:stretch>
          </p:blipFill>
          <p:spPr bwMode="auto">
            <a:xfrm>
              <a:off x="3896926" y="2550675"/>
              <a:ext cx="5040560" cy="1260000"/>
            </a:xfrm>
            <a:prstGeom prst="rect">
              <a:avLst/>
            </a:prstGeom>
            <a:noFill/>
            <a:ln w="9525">
              <a:noFill/>
              <a:miter lim="800000"/>
              <a:headEnd/>
              <a:tailEnd/>
            </a:ln>
          </p:spPr>
        </p:pic>
        <p:cxnSp>
          <p:nvCxnSpPr>
            <p:cNvPr id="31" name="Straight Arrow Connector 30"/>
            <p:cNvCxnSpPr/>
            <p:nvPr/>
          </p:nvCxnSpPr>
          <p:spPr>
            <a:xfrm rot="5400000" flipH="1" flipV="1">
              <a:off x="5112060" y="4080845"/>
              <a:ext cx="270028" cy="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flipH="1" flipV="1">
              <a:off x="3851919" y="4080843"/>
              <a:ext cx="270028" cy="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flipH="1" flipV="1">
              <a:off x="7587334" y="4035838"/>
              <a:ext cx="270028" cy="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5400000" flipH="1" flipV="1">
              <a:off x="6327195" y="4080843"/>
              <a:ext cx="270028" cy="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flipH="1" flipV="1">
              <a:off x="7496531" y="3720012"/>
              <a:ext cx="900101"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5400000" flipH="1" flipV="1">
              <a:off x="3762704" y="3720012"/>
              <a:ext cx="900101"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5400000" flipH="1" flipV="1">
              <a:off x="5022844" y="3720012"/>
              <a:ext cx="900101"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5400000" flipH="1" flipV="1">
              <a:off x="6281395" y="3720012"/>
              <a:ext cx="900101"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2053" name="Picture 5"/>
            <p:cNvPicPr>
              <a:picLocks noChangeAspect="1" noChangeArrowheads="1"/>
            </p:cNvPicPr>
            <p:nvPr/>
          </p:nvPicPr>
          <p:blipFill>
            <a:blip r:embed="rId6" cstate="print"/>
            <a:srcRect/>
            <a:stretch>
              <a:fillRect/>
            </a:stretch>
          </p:blipFill>
          <p:spPr bwMode="auto">
            <a:xfrm>
              <a:off x="8037385" y="3945830"/>
              <a:ext cx="209550" cy="942975"/>
            </a:xfrm>
            <a:prstGeom prst="rect">
              <a:avLst/>
            </a:prstGeom>
            <a:noFill/>
            <a:ln w="9525">
              <a:noFill/>
              <a:miter lim="800000"/>
              <a:headEnd/>
              <a:tailEnd/>
            </a:ln>
          </p:spPr>
        </p:pic>
        <p:pic>
          <p:nvPicPr>
            <p:cNvPr id="2054" name="Picture 6"/>
            <p:cNvPicPr>
              <a:picLocks noChangeAspect="1" noChangeArrowheads="1"/>
            </p:cNvPicPr>
            <p:nvPr/>
          </p:nvPicPr>
          <p:blipFill>
            <a:blip r:embed="rId6" cstate="print"/>
            <a:srcRect/>
            <a:stretch>
              <a:fillRect/>
            </a:stretch>
          </p:blipFill>
          <p:spPr bwMode="auto">
            <a:xfrm>
              <a:off x="6822250" y="3947960"/>
              <a:ext cx="270030" cy="942975"/>
            </a:xfrm>
            <a:prstGeom prst="rect">
              <a:avLst/>
            </a:prstGeom>
            <a:noFill/>
            <a:ln w="9525">
              <a:noFill/>
              <a:miter lim="800000"/>
              <a:headEnd/>
              <a:tailEnd/>
            </a:ln>
          </p:spPr>
        </p:pic>
        <p:cxnSp>
          <p:nvCxnSpPr>
            <p:cNvPr id="47" name="Straight Arrow Connector 46"/>
            <p:cNvCxnSpPr/>
            <p:nvPr/>
          </p:nvCxnSpPr>
          <p:spPr>
            <a:xfrm rot="16200000" flipV="1">
              <a:off x="1264134" y="4913436"/>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16200000" flipV="1">
              <a:off x="1714185" y="4913436"/>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16200000" flipV="1">
              <a:off x="2164231" y="4913436"/>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6200000" flipV="1">
              <a:off x="2614285" y="4913436"/>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16200000" flipV="1">
              <a:off x="3109340" y="4913436"/>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rot="16200000" flipV="1">
              <a:off x="4549499" y="4913436"/>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16200000" flipV="1">
              <a:off x="5764634" y="4920405"/>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16200000" flipV="1">
              <a:off x="3424371" y="4913436"/>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16200000" flipV="1">
              <a:off x="6619730" y="4920405"/>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16200000" flipV="1">
              <a:off x="7024775" y="4920405"/>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16200000" flipV="1">
              <a:off x="7834865" y="4920405"/>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16200000" flipV="1">
              <a:off x="8239910" y="4920405"/>
              <a:ext cx="675074" cy="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556665" y="3180745"/>
              <a:ext cx="1215135" cy="523220"/>
            </a:xfrm>
            <a:prstGeom prst="rect">
              <a:avLst/>
            </a:prstGeom>
            <a:noFill/>
          </p:spPr>
          <p:txBody>
            <a:bodyPr wrap="square" rtlCol="0">
              <a:spAutoFit/>
            </a:bodyPr>
            <a:lstStyle/>
            <a:p>
              <a:pPr algn="ctr"/>
              <a:r>
                <a:rPr lang="en-GB" sz="1400" dirty="0" smtClean="0"/>
                <a:t>Fixed target </a:t>
              </a:r>
            </a:p>
            <a:p>
              <a:pPr algn="ctr"/>
              <a:r>
                <a:rPr lang="en-GB" sz="1400" dirty="0" smtClean="0"/>
                <a:t>physics</a:t>
              </a:r>
              <a:endParaRPr lang="en-GB" sz="1400" dirty="0"/>
            </a:p>
          </p:txBody>
        </p:sp>
        <p:sp>
          <p:nvSpPr>
            <p:cNvPr id="62" name="TextBox 61"/>
            <p:cNvSpPr txBox="1"/>
            <p:nvPr/>
          </p:nvSpPr>
          <p:spPr>
            <a:xfrm>
              <a:off x="4166955" y="2730695"/>
              <a:ext cx="675074" cy="307777"/>
            </a:xfrm>
            <a:prstGeom prst="rect">
              <a:avLst/>
            </a:prstGeom>
            <a:noFill/>
          </p:spPr>
          <p:txBody>
            <a:bodyPr wrap="square" rtlCol="0">
              <a:spAutoFit/>
            </a:bodyPr>
            <a:lstStyle/>
            <a:p>
              <a:pPr algn="ctr"/>
              <a:r>
                <a:rPr lang="en-GB" sz="1400" dirty="0" smtClean="0"/>
                <a:t>CNGS</a:t>
              </a:r>
              <a:endParaRPr lang="en-GB" sz="1400" dirty="0"/>
            </a:p>
          </p:txBody>
        </p:sp>
        <p:sp>
          <p:nvSpPr>
            <p:cNvPr id="63" name="TextBox 62"/>
            <p:cNvSpPr txBox="1"/>
            <p:nvPr/>
          </p:nvSpPr>
          <p:spPr>
            <a:xfrm>
              <a:off x="5472101" y="2685690"/>
              <a:ext cx="675074" cy="307777"/>
            </a:xfrm>
            <a:prstGeom prst="rect">
              <a:avLst/>
            </a:prstGeom>
            <a:noFill/>
          </p:spPr>
          <p:txBody>
            <a:bodyPr wrap="square" rtlCol="0">
              <a:spAutoFit/>
            </a:bodyPr>
            <a:lstStyle/>
            <a:p>
              <a:pPr algn="ctr"/>
              <a:r>
                <a:rPr lang="en-GB" sz="1400" dirty="0" smtClean="0"/>
                <a:t>CNGS</a:t>
              </a:r>
              <a:endParaRPr lang="en-GB" sz="1400" dirty="0"/>
            </a:p>
          </p:txBody>
        </p:sp>
        <p:sp>
          <p:nvSpPr>
            <p:cNvPr id="64" name="TextBox 63"/>
            <p:cNvSpPr txBox="1"/>
            <p:nvPr/>
          </p:nvSpPr>
          <p:spPr>
            <a:xfrm>
              <a:off x="6687235" y="2640685"/>
              <a:ext cx="675074" cy="307777"/>
            </a:xfrm>
            <a:prstGeom prst="rect">
              <a:avLst/>
            </a:prstGeom>
            <a:noFill/>
          </p:spPr>
          <p:txBody>
            <a:bodyPr wrap="square" rtlCol="0">
              <a:spAutoFit/>
            </a:bodyPr>
            <a:lstStyle/>
            <a:p>
              <a:pPr algn="ctr"/>
              <a:r>
                <a:rPr lang="en-GB" sz="1400" dirty="0" smtClean="0"/>
                <a:t>CNGS</a:t>
              </a:r>
              <a:endParaRPr lang="en-GB" sz="1400" dirty="0"/>
            </a:p>
          </p:txBody>
        </p:sp>
        <p:sp>
          <p:nvSpPr>
            <p:cNvPr id="65" name="TextBox 64"/>
            <p:cNvSpPr txBox="1"/>
            <p:nvPr/>
          </p:nvSpPr>
          <p:spPr>
            <a:xfrm>
              <a:off x="7947376" y="2647943"/>
              <a:ext cx="675074" cy="307777"/>
            </a:xfrm>
            <a:prstGeom prst="rect">
              <a:avLst/>
            </a:prstGeom>
            <a:noFill/>
          </p:spPr>
          <p:txBody>
            <a:bodyPr wrap="square" rtlCol="0">
              <a:spAutoFit/>
            </a:bodyPr>
            <a:lstStyle/>
            <a:p>
              <a:pPr algn="ctr"/>
              <a:r>
                <a:rPr lang="en-GB" sz="1400" dirty="0" smtClean="0"/>
                <a:t>CNGS</a:t>
              </a:r>
              <a:endParaRPr lang="en-GB" sz="1400" dirty="0"/>
            </a:p>
          </p:txBody>
        </p:sp>
        <p:sp>
          <p:nvSpPr>
            <p:cNvPr id="48" name="TextBox 47"/>
            <p:cNvSpPr txBox="1"/>
            <p:nvPr/>
          </p:nvSpPr>
          <p:spPr>
            <a:xfrm rot="16200000">
              <a:off x="1196625" y="4243300"/>
              <a:ext cx="630070" cy="261610"/>
            </a:xfrm>
            <a:prstGeom prst="rect">
              <a:avLst/>
            </a:prstGeom>
            <a:noFill/>
          </p:spPr>
          <p:txBody>
            <a:bodyPr wrap="square" rtlCol="0">
              <a:spAutoFit/>
            </a:bodyPr>
            <a:lstStyle/>
            <a:p>
              <a:pPr algn="ctr"/>
              <a:r>
                <a:rPr lang="en-GB" sz="1100" dirty="0" smtClean="0"/>
                <a:t>DIRAC</a:t>
              </a:r>
              <a:endParaRPr lang="en-GB" sz="1400" dirty="0"/>
            </a:p>
          </p:txBody>
        </p:sp>
        <p:sp>
          <p:nvSpPr>
            <p:cNvPr id="70" name="TextBox 69"/>
            <p:cNvSpPr txBox="1"/>
            <p:nvPr/>
          </p:nvSpPr>
          <p:spPr>
            <a:xfrm rot="16200000">
              <a:off x="4571999" y="4190600"/>
              <a:ext cx="450051" cy="276999"/>
            </a:xfrm>
            <a:prstGeom prst="rect">
              <a:avLst/>
            </a:prstGeom>
            <a:noFill/>
          </p:spPr>
          <p:txBody>
            <a:bodyPr wrap="square" rtlCol="0">
              <a:spAutoFit/>
            </a:bodyPr>
            <a:lstStyle/>
            <a:p>
              <a:pPr algn="ctr"/>
              <a:r>
                <a:rPr lang="en-GB" sz="1200" dirty="0" smtClean="0"/>
                <a:t>EA</a:t>
              </a:r>
              <a:endParaRPr lang="en-GB" sz="1400" dirty="0"/>
            </a:p>
          </p:txBody>
        </p:sp>
        <p:sp>
          <p:nvSpPr>
            <p:cNvPr id="75" name="TextBox 74"/>
            <p:cNvSpPr txBox="1"/>
            <p:nvPr/>
          </p:nvSpPr>
          <p:spPr>
            <a:xfrm rot="16200000">
              <a:off x="2145940" y="4243300"/>
              <a:ext cx="630070" cy="261610"/>
            </a:xfrm>
            <a:prstGeom prst="rect">
              <a:avLst/>
            </a:prstGeom>
            <a:noFill/>
          </p:spPr>
          <p:txBody>
            <a:bodyPr wrap="square" rtlCol="0">
              <a:spAutoFit/>
            </a:bodyPr>
            <a:lstStyle/>
            <a:p>
              <a:pPr algn="ctr"/>
              <a:r>
                <a:rPr lang="en-GB" sz="1100" dirty="0" smtClean="0"/>
                <a:t>DIRAC</a:t>
              </a:r>
              <a:endParaRPr lang="en-GB" sz="1400" dirty="0"/>
            </a:p>
          </p:txBody>
        </p:sp>
        <p:sp>
          <p:nvSpPr>
            <p:cNvPr id="76" name="TextBox 75"/>
            <p:cNvSpPr txBox="1"/>
            <p:nvPr/>
          </p:nvSpPr>
          <p:spPr>
            <a:xfrm rot="16200000">
              <a:off x="2595990" y="4243300"/>
              <a:ext cx="630070" cy="261610"/>
            </a:xfrm>
            <a:prstGeom prst="rect">
              <a:avLst/>
            </a:prstGeom>
            <a:noFill/>
          </p:spPr>
          <p:txBody>
            <a:bodyPr wrap="square" rtlCol="0">
              <a:spAutoFit/>
            </a:bodyPr>
            <a:lstStyle/>
            <a:p>
              <a:pPr algn="ctr"/>
              <a:r>
                <a:rPr lang="en-GB" sz="1100" dirty="0" smtClean="0"/>
                <a:t>DIRAC</a:t>
              </a:r>
              <a:endParaRPr lang="en-GB" sz="1400" dirty="0"/>
            </a:p>
          </p:txBody>
        </p:sp>
        <p:sp>
          <p:nvSpPr>
            <p:cNvPr id="77" name="TextBox 76"/>
            <p:cNvSpPr txBox="1"/>
            <p:nvPr/>
          </p:nvSpPr>
          <p:spPr>
            <a:xfrm rot="16200000">
              <a:off x="3091045" y="4243300"/>
              <a:ext cx="630070" cy="261610"/>
            </a:xfrm>
            <a:prstGeom prst="rect">
              <a:avLst/>
            </a:prstGeom>
            <a:noFill/>
          </p:spPr>
          <p:txBody>
            <a:bodyPr wrap="square" rtlCol="0">
              <a:spAutoFit/>
            </a:bodyPr>
            <a:lstStyle/>
            <a:p>
              <a:pPr algn="ctr"/>
              <a:r>
                <a:rPr lang="en-GB" sz="1100" dirty="0" smtClean="0"/>
                <a:t>DIRAC</a:t>
              </a:r>
              <a:endParaRPr lang="en-GB" sz="1400" dirty="0"/>
            </a:p>
          </p:txBody>
        </p:sp>
        <p:sp>
          <p:nvSpPr>
            <p:cNvPr id="78" name="TextBox 77"/>
            <p:cNvSpPr txBox="1"/>
            <p:nvPr/>
          </p:nvSpPr>
          <p:spPr>
            <a:xfrm rot="16200000">
              <a:off x="1695890" y="4243300"/>
              <a:ext cx="630070" cy="261610"/>
            </a:xfrm>
            <a:prstGeom prst="rect">
              <a:avLst/>
            </a:prstGeom>
            <a:noFill/>
          </p:spPr>
          <p:txBody>
            <a:bodyPr wrap="square" rtlCol="0">
              <a:spAutoFit/>
            </a:bodyPr>
            <a:lstStyle/>
            <a:p>
              <a:pPr algn="ctr"/>
              <a:r>
                <a:rPr lang="en-GB" sz="1100" dirty="0" smtClean="0"/>
                <a:t>DIRAC</a:t>
              </a:r>
              <a:endParaRPr lang="en-GB" sz="1400" dirty="0"/>
            </a:p>
          </p:txBody>
        </p:sp>
        <p:sp>
          <p:nvSpPr>
            <p:cNvPr id="79" name="TextBox 78"/>
            <p:cNvSpPr txBox="1"/>
            <p:nvPr/>
          </p:nvSpPr>
          <p:spPr>
            <a:xfrm rot="16200000">
              <a:off x="5828655" y="4190602"/>
              <a:ext cx="450051" cy="276999"/>
            </a:xfrm>
            <a:prstGeom prst="rect">
              <a:avLst/>
            </a:prstGeom>
            <a:noFill/>
          </p:spPr>
          <p:txBody>
            <a:bodyPr wrap="square" rtlCol="0">
              <a:spAutoFit/>
            </a:bodyPr>
            <a:lstStyle/>
            <a:p>
              <a:pPr algn="ctr"/>
              <a:r>
                <a:rPr lang="en-GB" sz="1200" dirty="0" smtClean="0"/>
                <a:t>EA</a:t>
              </a:r>
              <a:endParaRPr lang="en-GB" sz="1400" dirty="0"/>
            </a:p>
          </p:txBody>
        </p:sp>
        <p:sp>
          <p:nvSpPr>
            <p:cNvPr id="80" name="TextBox 79"/>
            <p:cNvSpPr txBox="1"/>
            <p:nvPr/>
          </p:nvSpPr>
          <p:spPr>
            <a:xfrm rot="16200000">
              <a:off x="7088795" y="4190602"/>
              <a:ext cx="450051" cy="276999"/>
            </a:xfrm>
            <a:prstGeom prst="rect">
              <a:avLst/>
            </a:prstGeom>
            <a:noFill/>
          </p:spPr>
          <p:txBody>
            <a:bodyPr wrap="square" rtlCol="0">
              <a:spAutoFit/>
            </a:bodyPr>
            <a:lstStyle/>
            <a:p>
              <a:pPr algn="ctr"/>
              <a:r>
                <a:rPr lang="en-GB" sz="1200" dirty="0" smtClean="0"/>
                <a:t>EA</a:t>
              </a:r>
              <a:endParaRPr lang="en-GB" sz="1400" dirty="0"/>
            </a:p>
          </p:txBody>
        </p:sp>
        <p:sp>
          <p:nvSpPr>
            <p:cNvPr id="81" name="TextBox 80"/>
            <p:cNvSpPr txBox="1"/>
            <p:nvPr/>
          </p:nvSpPr>
          <p:spPr>
            <a:xfrm rot="16200000">
              <a:off x="8265894" y="4235606"/>
              <a:ext cx="450051" cy="276999"/>
            </a:xfrm>
            <a:prstGeom prst="rect">
              <a:avLst/>
            </a:prstGeom>
            <a:noFill/>
          </p:spPr>
          <p:txBody>
            <a:bodyPr wrap="square" rtlCol="0">
              <a:spAutoFit/>
            </a:bodyPr>
            <a:lstStyle/>
            <a:p>
              <a:pPr algn="ctr"/>
              <a:r>
                <a:rPr lang="en-GB" sz="1200" dirty="0" smtClean="0"/>
                <a:t>EA</a:t>
              </a:r>
              <a:endParaRPr lang="en-GB" sz="1400" dirty="0"/>
            </a:p>
          </p:txBody>
        </p:sp>
        <p:sp>
          <p:nvSpPr>
            <p:cNvPr id="82" name="TextBox 81"/>
            <p:cNvSpPr txBox="1"/>
            <p:nvPr/>
          </p:nvSpPr>
          <p:spPr>
            <a:xfrm rot="16200000">
              <a:off x="4117740" y="4558335"/>
              <a:ext cx="630070" cy="261610"/>
            </a:xfrm>
            <a:prstGeom prst="rect">
              <a:avLst/>
            </a:prstGeom>
            <a:noFill/>
          </p:spPr>
          <p:txBody>
            <a:bodyPr wrap="square" rtlCol="0">
              <a:spAutoFit/>
            </a:bodyPr>
            <a:lstStyle/>
            <a:p>
              <a:pPr algn="ctr"/>
              <a:r>
                <a:rPr lang="en-GB" sz="1100" dirty="0" err="1" smtClean="0"/>
                <a:t>nTOF</a:t>
              </a:r>
              <a:endParaRPr lang="en-GB" sz="1400" dirty="0"/>
            </a:p>
          </p:txBody>
        </p:sp>
        <p:sp>
          <p:nvSpPr>
            <p:cNvPr id="84" name="TextBox 83"/>
            <p:cNvSpPr txBox="1"/>
            <p:nvPr/>
          </p:nvSpPr>
          <p:spPr>
            <a:xfrm rot="16200000">
              <a:off x="5386300" y="4558335"/>
              <a:ext cx="630070" cy="261610"/>
            </a:xfrm>
            <a:prstGeom prst="rect">
              <a:avLst/>
            </a:prstGeom>
            <a:noFill/>
          </p:spPr>
          <p:txBody>
            <a:bodyPr wrap="square" rtlCol="0">
              <a:spAutoFit/>
            </a:bodyPr>
            <a:lstStyle/>
            <a:p>
              <a:pPr algn="ctr"/>
              <a:r>
                <a:rPr lang="en-GB" sz="1100" dirty="0" err="1" smtClean="0"/>
                <a:t>nTOF</a:t>
              </a:r>
              <a:endParaRPr lang="en-GB" sz="1400" dirty="0"/>
            </a:p>
          </p:txBody>
        </p:sp>
      </p:grpSp>
      <p:sp>
        <p:nvSpPr>
          <p:cNvPr id="71" name="TextBox 7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412795761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Content</a:t>
            </a:r>
            <a:endParaRPr lang="en-US" dirty="0"/>
          </a:p>
        </p:txBody>
      </p:sp>
      <p:sp>
        <p:nvSpPr>
          <p:cNvPr id="3" name="Content Placeholder 2"/>
          <p:cNvSpPr>
            <a:spLocks noGrp="1"/>
          </p:cNvSpPr>
          <p:nvPr>
            <p:ph idx="1"/>
          </p:nvPr>
        </p:nvSpPr>
        <p:spPr/>
        <p:txBody>
          <a:bodyPr>
            <a:normAutofit/>
          </a:bodyPr>
          <a:lstStyle/>
          <a:p>
            <a:r>
              <a:rPr lang="en-US" dirty="0" smtClean="0"/>
              <a:t>The LHC beams produced</a:t>
            </a:r>
            <a:endParaRPr lang="en-US" dirty="0" smtClean="0"/>
          </a:p>
          <a:p>
            <a:r>
              <a:rPr lang="en-US" dirty="0" smtClean="0"/>
              <a:t>LINAC2 &amp;</a:t>
            </a:r>
            <a:r>
              <a:rPr lang="en-US" dirty="0" smtClean="0"/>
              <a:t> PSB</a:t>
            </a:r>
          </a:p>
          <a:p>
            <a:r>
              <a:rPr lang="en-US" dirty="0" smtClean="0">
                <a:solidFill>
                  <a:srgbClr val="FFFFFF"/>
                </a:solidFill>
              </a:rPr>
              <a:t>The PS</a:t>
            </a:r>
          </a:p>
          <a:p>
            <a:r>
              <a:rPr lang="en-US" dirty="0" smtClean="0"/>
              <a:t>The SPS</a:t>
            </a:r>
          </a:p>
          <a:p>
            <a:r>
              <a:rPr lang="en-US" dirty="0" smtClean="0">
                <a:solidFill>
                  <a:srgbClr val="FFFFFF"/>
                </a:solidFill>
              </a:rPr>
              <a:t>Super Cycles and N0n-LHC physics</a:t>
            </a:r>
            <a:endParaRPr lang="en-US" dirty="0" smtClean="0">
              <a:solidFill>
                <a:srgbClr val="FFFFFF"/>
              </a:solidFill>
            </a:endParaRPr>
          </a:p>
          <a:p>
            <a:r>
              <a:rPr lang="en-US" dirty="0" smtClean="0">
                <a:solidFill>
                  <a:schemeClr val="accent1"/>
                </a:solidFill>
              </a:rPr>
              <a:t>Conclusions</a:t>
            </a:r>
            <a:endParaRPr lang="en-US" dirty="0">
              <a:solidFill>
                <a:schemeClr val="accent1"/>
              </a:solidFill>
            </a:endParaRPr>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24</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121824199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Conclusions &amp; Questions</a:t>
            </a:r>
            <a:endParaRPr lang="en-US" dirty="0"/>
          </a:p>
        </p:txBody>
      </p:sp>
      <p:sp>
        <p:nvSpPr>
          <p:cNvPr id="3" name="Content Placeholder 2"/>
          <p:cNvSpPr>
            <a:spLocks noGrp="1"/>
          </p:cNvSpPr>
          <p:nvPr>
            <p:ph idx="1"/>
          </p:nvPr>
        </p:nvSpPr>
        <p:spPr>
          <a:xfrm>
            <a:off x="476546" y="1313765"/>
            <a:ext cx="8415934" cy="5040560"/>
          </a:xfrm>
        </p:spPr>
        <p:txBody>
          <a:bodyPr>
            <a:normAutofit fontScale="92500" lnSpcReduction="20000"/>
          </a:bodyPr>
          <a:lstStyle/>
          <a:p>
            <a:r>
              <a:rPr lang="en-US" dirty="0" smtClean="0"/>
              <a:t>The number of protons produced for LHC is less than 1% of the total amount of protons produced.</a:t>
            </a:r>
          </a:p>
          <a:p>
            <a:r>
              <a:rPr lang="en-US" dirty="0" smtClean="0"/>
              <a:t>The LHC beam sizes are small:</a:t>
            </a:r>
          </a:p>
          <a:p>
            <a:pPr lvl="1"/>
            <a:r>
              <a:rPr lang="en-US" dirty="0" smtClean="0"/>
              <a:t>Therefore they produce few losses.</a:t>
            </a:r>
          </a:p>
          <a:p>
            <a:pPr lvl="1"/>
            <a:r>
              <a:rPr lang="en-US" dirty="0" smtClean="0"/>
              <a:t>The majority of the losses are made “on purpose” to obtain the correct beam characteristics.</a:t>
            </a:r>
          </a:p>
          <a:p>
            <a:pPr lvl="1"/>
            <a:r>
              <a:rPr lang="en-US" dirty="0" smtClean="0"/>
              <a:t>Many of them are at low energy, apart from SPS scraping and beam dumping.</a:t>
            </a:r>
          </a:p>
          <a:p>
            <a:pPr lvl="1"/>
            <a:r>
              <a:rPr lang="en-US" dirty="0" smtClean="0"/>
              <a:t>Other beam loss sources on LHC beams are actually due to equipment failures (see G. </a:t>
            </a:r>
            <a:r>
              <a:rPr lang="en-US" dirty="0" err="1" smtClean="0"/>
              <a:t>Metral</a:t>
            </a:r>
            <a:r>
              <a:rPr lang="en-US" dirty="0" smtClean="0"/>
              <a:t> talk earlier).</a:t>
            </a:r>
          </a:p>
          <a:p>
            <a:r>
              <a:rPr lang="en-US" dirty="0" smtClean="0"/>
              <a:t>LHC beam with 1.4x10</a:t>
            </a:r>
            <a:r>
              <a:rPr lang="en-US" baseline="30000" dirty="0" smtClean="0"/>
              <a:t>11</a:t>
            </a:r>
            <a:r>
              <a:rPr lang="en-US" dirty="0" smtClean="0"/>
              <a:t> ppb means no NA.</a:t>
            </a:r>
          </a:p>
          <a:p>
            <a:pPr lvl="1"/>
            <a:r>
              <a:rPr lang="en-US" dirty="0" smtClean="0"/>
              <a:t>This results in approximately 20% less FT physics time.</a:t>
            </a:r>
          </a:p>
          <a:p>
            <a:r>
              <a:rPr lang="en-US" dirty="0" smtClean="0">
                <a:solidFill>
                  <a:schemeClr val="accent1"/>
                </a:solidFill>
              </a:rPr>
              <a:t>Are there mitigation measures for ZS sparking ?</a:t>
            </a:r>
          </a:p>
          <a:p>
            <a:pPr lvl="1"/>
            <a:endParaRPr lang="en-US" dirty="0" smtClean="0"/>
          </a:p>
          <a:p>
            <a:endParaRPr lang="en-US" dirty="0" smtClean="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25</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28195671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LHC Beams Menu</a:t>
            </a:r>
            <a:endParaRPr lang="en-GB"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3</a:t>
            </a:fld>
            <a:endParaRPr lang="en-US" dirty="0"/>
          </a:p>
        </p:txBody>
      </p:sp>
      <p:cxnSp>
        <p:nvCxnSpPr>
          <p:cNvPr id="7" name="Straight Connector 6"/>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8"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graphicFrame>
        <p:nvGraphicFramePr>
          <p:cNvPr id="13" name="Table 12"/>
          <p:cNvGraphicFramePr>
            <a:graphicFrameLocks noGrp="1"/>
          </p:cNvGraphicFramePr>
          <p:nvPr>
            <p:extLst>
              <p:ext uri="{D42A27DB-BD31-4B8C-83A1-F6EECF244321}">
                <p14:modId xmlns:p14="http://schemas.microsoft.com/office/powerpoint/2010/main" val="2478605453"/>
              </p:ext>
            </p:extLst>
          </p:nvPr>
        </p:nvGraphicFramePr>
        <p:xfrm>
          <a:off x="476545" y="1898830"/>
          <a:ext cx="8505946" cy="2735825"/>
        </p:xfrm>
        <a:graphic>
          <a:graphicData uri="http://schemas.openxmlformats.org/drawingml/2006/table">
            <a:tbl>
              <a:tblPr/>
              <a:tblGrid>
                <a:gridCol w="855095"/>
                <a:gridCol w="720080"/>
                <a:gridCol w="810090"/>
                <a:gridCol w="540060"/>
                <a:gridCol w="585065"/>
                <a:gridCol w="720080"/>
                <a:gridCol w="765085"/>
                <a:gridCol w="630070"/>
                <a:gridCol w="675075"/>
                <a:gridCol w="863693"/>
                <a:gridCol w="651881"/>
                <a:gridCol w="689672"/>
              </a:tblGrid>
              <a:tr h="225025">
                <a:tc>
                  <a:txBody>
                    <a:bodyPr/>
                    <a:lstStyle/>
                    <a:p>
                      <a:pPr algn="l" fontAlgn="b"/>
                      <a:r>
                        <a:rPr lang="en-GB" sz="1100" b="0"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gridSpan="11">
                  <a:txBody>
                    <a:bodyPr/>
                    <a:lstStyle/>
                    <a:p>
                      <a:pPr algn="ctr" fontAlgn="b"/>
                      <a:r>
                        <a:rPr lang="en-GB" sz="1600" b="0" i="0" u="none" strike="noStrike" dirty="0" smtClean="0">
                          <a:solidFill>
                            <a:srgbClr val="006100"/>
                          </a:solidFill>
                          <a:latin typeface="Calibri"/>
                        </a:rPr>
                        <a:t>Overview</a:t>
                      </a:r>
                      <a:r>
                        <a:rPr lang="en-GB" sz="1600" b="0" i="0" u="none" strike="noStrike" baseline="0" dirty="0" smtClean="0">
                          <a:solidFill>
                            <a:srgbClr val="006100"/>
                          </a:solidFill>
                          <a:latin typeface="Calibri"/>
                        </a:rPr>
                        <a:t> of </a:t>
                      </a:r>
                      <a:r>
                        <a:rPr lang="en-GB" sz="1600" b="0" i="0" u="none" strike="noStrike" dirty="0" smtClean="0">
                          <a:solidFill>
                            <a:srgbClr val="006100"/>
                          </a:solidFill>
                          <a:latin typeface="Calibri"/>
                        </a:rPr>
                        <a:t>LHC beams</a:t>
                      </a:r>
                      <a:endParaRPr lang="en-GB" sz="1600" b="0" i="0" u="none" strike="noStrike" dirty="0">
                        <a:solidFill>
                          <a:srgbClr val="0061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54432">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b"/>
                      <a:r>
                        <a:rPr lang="en-GB" sz="1100" b="1" i="0" u="none" strike="noStrike" dirty="0">
                          <a:solidFill>
                            <a:srgbClr val="000000"/>
                          </a:solidFill>
                          <a:latin typeface="Calibri"/>
                        </a:rPr>
                        <a:t>PSB extraction</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lgn="ctr" fontAlgn="b"/>
                      <a:r>
                        <a:rPr lang="en-GB" sz="1100" b="1" i="0" u="none" strike="noStrike">
                          <a:solidFill>
                            <a:srgbClr val="000000"/>
                          </a:solidFill>
                          <a:latin typeface="Calibri"/>
                        </a:rPr>
                        <a:t>PS extraction</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gridSpan="4">
                  <a:txBody>
                    <a:bodyPr/>
                    <a:lstStyle/>
                    <a:p>
                      <a:pPr algn="ctr" fontAlgn="b"/>
                      <a:r>
                        <a:rPr lang="en-GB" sz="1100" b="1" i="0" u="none" strike="noStrike">
                          <a:solidFill>
                            <a:srgbClr val="000000"/>
                          </a:solidFill>
                          <a:latin typeface="Calibri"/>
                        </a:rPr>
                        <a:t>SPS extraction</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60039">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100" b="1" i="0" u="none" strike="noStrike" dirty="0" err="1">
                          <a:solidFill>
                            <a:srgbClr val="000000"/>
                          </a:solidFill>
                          <a:latin typeface="Calibri"/>
                        </a:rPr>
                        <a:t>Ip</a:t>
                      </a:r>
                      <a:r>
                        <a:rPr lang="en-GB" sz="1100" b="1" i="0" u="none" strike="noStrike" dirty="0">
                          <a:solidFill>
                            <a:srgbClr val="000000"/>
                          </a:solidFill>
                          <a:latin typeface="Calibri"/>
                        </a:rPr>
                        <a:t> / </a:t>
                      </a:r>
                      <a:r>
                        <a:rPr lang="en-GB" sz="1100" b="1" i="0" u="none" strike="noStrike" dirty="0" smtClean="0">
                          <a:solidFill>
                            <a:srgbClr val="000000"/>
                          </a:solidFill>
                          <a:latin typeface="Calibri"/>
                        </a:rPr>
                        <a:t>ring</a:t>
                      </a:r>
                      <a:endParaRPr lang="en-GB" sz="1100" b="1"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h</a:t>
                      </a:r>
                      <a:r>
                        <a:rPr lang="en-GB" sz="1100" b="1" i="0" u="none" strike="noStrike" dirty="0">
                          <a:solidFill>
                            <a:srgbClr val="000000"/>
                          </a:solidFill>
                          <a:latin typeface="Calibri"/>
                        </a:rPr>
                        <a:t> and </a:t>
                      </a:r>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v</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nb</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nb</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Ip</a:t>
                      </a:r>
                      <a:r>
                        <a:rPr lang="en-GB" sz="1100" b="1" i="0" u="none" strike="noStrike" dirty="0">
                          <a:solidFill>
                            <a:srgbClr val="000000"/>
                          </a:solidFill>
                          <a:latin typeface="Calibri"/>
                        </a:rPr>
                        <a:t> / bunch</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h</a:t>
                      </a:r>
                      <a:r>
                        <a:rPr lang="en-GB" sz="1100" b="1" i="0" u="none" strike="noStrike" dirty="0">
                          <a:solidFill>
                            <a:srgbClr val="000000"/>
                          </a:solidFill>
                          <a:latin typeface="Calibri"/>
                        </a:rPr>
                        <a:t> and </a:t>
                      </a:r>
                      <a:r>
                        <a:rPr lang="en-GB" sz="1100" b="1" i="0" u="none" strike="noStrike" dirty="0" err="1">
                          <a:solidFill>
                            <a:srgbClr val="000000"/>
                          </a:solidFill>
                          <a:latin typeface="Calibri"/>
                        </a:rPr>
                        <a:t>ɛ</a:t>
                      </a:r>
                      <a:r>
                        <a:rPr lang="en-GB" sz="1100" b="1" i="0" u="none" strike="noStrike" baseline="-25000" dirty="0" err="1">
                          <a:solidFill>
                            <a:srgbClr val="000000"/>
                          </a:solidFill>
                          <a:latin typeface="Calibri"/>
                        </a:rPr>
                        <a:t>v</a:t>
                      </a:r>
                      <a:endParaRPr lang="en-GB" sz="11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nb</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Ip / bunch</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ɛ</a:t>
                      </a:r>
                      <a:r>
                        <a:rPr lang="en-GB" sz="1100" b="1" i="0" u="none" strike="noStrike" baseline="-25000">
                          <a:solidFill>
                            <a:srgbClr val="000000"/>
                          </a:solidFill>
                          <a:latin typeface="Calibri"/>
                        </a:rPr>
                        <a:t>h</a:t>
                      </a:r>
                      <a:r>
                        <a:rPr lang="en-GB" sz="1100" b="1" i="0" u="none" strike="noStrike">
                          <a:solidFill>
                            <a:srgbClr val="000000"/>
                          </a:solidFill>
                          <a:latin typeface="Calibri"/>
                        </a:rPr>
                        <a:t> and ɛ</a:t>
                      </a:r>
                      <a:r>
                        <a:rPr lang="en-GB" sz="1100" b="1" i="0" u="none" strike="noStrike" baseline="-25000">
                          <a:solidFill>
                            <a:srgbClr val="000000"/>
                          </a:solidFill>
                          <a:latin typeface="Calibri"/>
                        </a:rPr>
                        <a:t>v</a:t>
                      </a:r>
                      <a:endParaRPr lang="en-GB" sz="1100" b="1" i="0" u="none" strike="noStrike">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ɛ</a:t>
                      </a:r>
                      <a:r>
                        <a:rPr lang="en-GB" sz="1100" b="1" i="0" u="none" strike="noStrike" baseline="-25000">
                          <a:solidFill>
                            <a:srgbClr val="000000"/>
                          </a:solidFill>
                          <a:latin typeface="Calibri"/>
                        </a:rPr>
                        <a:t>longit</a:t>
                      </a:r>
                      <a:endParaRPr lang="en-GB" sz="1100" b="1" i="0" u="none" strike="noStrike">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100" b="1" i="0" u="none" strike="noStrike">
                          <a:solidFill>
                            <a:srgbClr val="000000"/>
                          </a:solidFill>
                          <a:latin typeface="Calibri"/>
                        </a:rPr>
                        <a:t>nb</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65646">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100" b="1" i="0" u="none" strike="noStrike" dirty="0">
                          <a:solidFill>
                            <a:srgbClr val="000000"/>
                          </a:solidFill>
                          <a:latin typeface="Calibri"/>
                        </a:rPr>
                        <a:t>[x10</a:t>
                      </a:r>
                      <a:r>
                        <a:rPr lang="en-GB" sz="1100" b="1" i="0" u="none" strike="noStrike" baseline="30000" dirty="0">
                          <a:solidFill>
                            <a:srgbClr val="000000"/>
                          </a:solidFill>
                          <a:latin typeface="Calibri"/>
                        </a:rPr>
                        <a:t>11</a:t>
                      </a:r>
                      <a:r>
                        <a:rPr lang="en-GB" sz="1100" b="1" i="0" u="none" strike="noStrike" dirty="0">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[mm ∙ </a:t>
                      </a:r>
                      <a:r>
                        <a:rPr lang="en-GB" sz="1100" b="1" i="0" u="none" strike="noStrike" dirty="0" err="1">
                          <a:solidFill>
                            <a:srgbClr val="000000"/>
                          </a:solidFill>
                          <a:latin typeface="Calibri"/>
                        </a:rPr>
                        <a:t>mrad</a:t>
                      </a:r>
                      <a:r>
                        <a:rPr lang="en-GB" sz="11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batches</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[x10</a:t>
                      </a:r>
                      <a:r>
                        <a:rPr lang="en-GB" sz="1100" b="1" i="0" u="none" strike="noStrike" baseline="30000" dirty="0">
                          <a:solidFill>
                            <a:srgbClr val="000000"/>
                          </a:solidFill>
                          <a:latin typeface="Calibri"/>
                        </a:rPr>
                        <a:t>11</a:t>
                      </a:r>
                      <a:r>
                        <a:rPr lang="en-GB" sz="1100" b="1" i="0" u="none" strike="noStrike" dirty="0">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dirty="0">
                          <a:solidFill>
                            <a:srgbClr val="000000"/>
                          </a:solidFill>
                          <a:latin typeface="Calibri"/>
                        </a:rPr>
                        <a:t>[mm ∙ </a:t>
                      </a:r>
                      <a:r>
                        <a:rPr lang="en-GB" sz="1100" b="1" i="0" u="none" strike="noStrike" dirty="0" err="1">
                          <a:solidFill>
                            <a:srgbClr val="000000"/>
                          </a:solidFill>
                          <a:latin typeface="Calibri"/>
                        </a:rPr>
                        <a:t>mrad</a:t>
                      </a:r>
                      <a:r>
                        <a:rPr lang="en-GB" sz="11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[x10</a:t>
                      </a:r>
                      <a:r>
                        <a:rPr lang="en-GB" sz="1100" b="1" i="0" u="none" strike="noStrike" baseline="30000">
                          <a:solidFill>
                            <a:srgbClr val="000000"/>
                          </a:solidFill>
                          <a:latin typeface="Calibri"/>
                        </a:rPr>
                        <a:t>11</a:t>
                      </a:r>
                      <a:r>
                        <a:rPr lang="en-GB" sz="1100" b="1" i="0" u="none" strike="noStrike">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[mm ∙ mrad]</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[eVs]</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100" b="1" i="0" u="none" strike="noStrike">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126248">
                <a:tc>
                  <a:txBody>
                    <a:bodyPr/>
                    <a:lstStyle/>
                    <a:p>
                      <a:pPr algn="l" fontAlgn="b"/>
                      <a:r>
                        <a:rPr lang="en-GB" sz="11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GB" sz="1100" b="1" i="0" u="none" strike="noStrike" dirty="0">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100" b="1" i="0" u="none" strike="noStrike" dirty="0">
                          <a:solidFill>
                            <a:srgbClr val="000000"/>
                          </a:solidFill>
                          <a:latin typeface="Calibri"/>
                        </a:rPr>
                        <a:t>1σ, </a:t>
                      </a:r>
                      <a:r>
                        <a:rPr lang="en-GB" sz="1100" b="1" i="0" u="none" strike="noStrike" dirty="0">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100" b="1" i="0" u="none" strike="noStrike" dirty="0">
                          <a:solidFill>
                            <a:srgbClr val="000000"/>
                          </a:solidFill>
                          <a:latin typeface="Calibri"/>
                        </a:rPr>
                        <a:t>1σ, </a:t>
                      </a:r>
                      <a:r>
                        <a:rPr lang="en-GB" sz="1100" b="1" i="0" u="none" strike="noStrike" dirty="0">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100" b="1" i="0" u="none" strike="noStrike">
                          <a:solidFill>
                            <a:srgbClr val="000000"/>
                          </a:solidFill>
                          <a:latin typeface="Calibri"/>
                        </a:rPr>
                        <a:t>1σ, </a:t>
                      </a:r>
                      <a:r>
                        <a:rPr lang="en-GB" sz="1100" b="1" i="0" u="none" strike="noStrike">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r>
              <a:tr h="176860">
                <a:tc>
                  <a:txBody>
                    <a:bodyPr/>
                    <a:lstStyle/>
                    <a:p>
                      <a:pPr algn="l" fontAlgn="b"/>
                      <a:r>
                        <a:rPr lang="en-GB" sz="1100" b="0" i="0" u="none" strike="noStrike" dirty="0" smtClean="0">
                          <a:solidFill>
                            <a:srgbClr val="FF0000"/>
                          </a:solidFill>
                          <a:latin typeface="Calibri"/>
                        </a:rPr>
                        <a:t>LHCPROBE</a:t>
                      </a:r>
                      <a:endParaRPr lang="en-GB" sz="1100" b="0"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0.05 - 0.2</a:t>
                      </a:r>
                    </a:p>
                  </a:txBody>
                  <a:tcPr marL="7246" marR="7246" marT="724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1</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a:t>
                      </a:r>
                    </a:p>
                  </a:txBody>
                  <a:tcPr marL="7246" marR="7246" marT="724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0.05 - 0.2</a:t>
                      </a:r>
                    </a:p>
                  </a:txBody>
                  <a:tcPr marL="7246" marR="7246" marT="724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1</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a:t>
                      </a:r>
                    </a:p>
                  </a:txBody>
                  <a:tcPr marL="7246" marR="7246" marT="724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0.05 - 0.2</a:t>
                      </a:r>
                    </a:p>
                  </a:txBody>
                  <a:tcPr marL="7246" marR="7246" marT="724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1</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0.3</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7246" marR="7246" marT="724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860">
                <a:tc>
                  <a:txBody>
                    <a:bodyPr/>
                    <a:lstStyle/>
                    <a:p>
                      <a:pPr algn="l" fontAlgn="b"/>
                      <a:r>
                        <a:rPr lang="en-GB" sz="1100" b="0" i="0" u="none" strike="noStrike" dirty="0" smtClean="0">
                          <a:solidFill>
                            <a:srgbClr val="000000"/>
                          </a:solidFill>
                          <a:latin typeface="Calibri"/>
                        </a:rPr>
                        <a:t>LHCPILOT</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0.05</a:t>
                      </a:r>
                    </a:p>
                  </a:txBody>
                  <a:tcPr marL="7246" marR="7246" marT="724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2.5</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1</a:t>
                      </a:r>
                    </a:p>
                  </a:txBody>
                  <a:tcPr marL="7246" marR="7246" marT="724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0.05</a:t>
                      </a:r>
                    </a:p>
                  </a:txBody>
                  <a:tcPr marL="7246" marR="7246" marT="724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3</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7246" marR="7246" marT="724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0.05</a:t>
                      </a:r>
                    </a:p>
                  </a:txBody>
                  <a:tcPr marL="7246" marR="7246" marT="724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3.5</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7246" marR="7246" marT="724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860">
                <a:tc>
                  <a:txBody>
                    <a:bodyPr/>
                    <a:lstStyle/>
                    <a:p>
                      <a:pPr algn="l" fontAlgn="b"/>
                      <a:r>
                        <a:rPr lang="en-GB" sz="1100" b="0" i="0" u="none" strike="noStrike" dirty="0" smtClean="0">
                          <a:solidFill>
                            <a:srgbClr val="FF0000"/>
                          </a:solidFill>
                          <a:latin typeface="Calibri"/>
                        </a:rPr>
                        <a:t>LHCINDIV</a:t>
                      </a:r>
                      <a:endParaRPr lang="en-GB" sz="1100" b="0"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7246" marR="7246" marT="724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2.5</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to 4</a:t>
                      </a:r>
                    </a:p>
                  </a:txBody>
                  <a:tcPr marL="7246" marR="7246" marT="724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7246" marR="7246" marT="724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3</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to 4</a:t>
                      </a:r>
                    </a:p>
                  </a:txBody>
                  <a:tcPr marL="7246" marR="7246" marT="724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7246" marR="7246" marT="724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3.5</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7246" marR="7246" marT="72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4 or 16</a:t>
                      </a:r>
                    </a:p>
                  </a:txBody>
                  <a:tcPr marL="7246" marR="7246" marT="724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6860">
                <a:tc>
                  <a:txBody>
                    <a:bodyPr/>
                    <a:lstStyle/>
                    <a:p>
                      <a:pPr algn="l" fontAlgn="b"/>
                      <a:r>
                        <a:rPr lang="en-GB" sz="1100" b="0" i="0" u="none" strike="noStrike" dirty="0" smtClean="0">
                          <a:solidFill>
                            <a:srgbClr val="000000"/>
                          </a:solidFill>
                          <a:latin typeface="Calibri"/>
                        </a:rPr>
                        <a:t>LHCINDIV (HI)</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2.5</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 to 4</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2.5</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 to 4</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2.5</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 4 or 16</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a:solidFill>
                            <a:srgbClr val="000000"/>
                          </a:solidFill>
                          <a:latin typeface="Calibri"/>
                        </a:rPr>
                        <a:t>LHC150</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5</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&lt; 1.5</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&lt;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1.1</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&lt; 2.5 (1.6)</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1 - 4 x 12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smtClean="0">
                          <a:solidFill>
                            <a:srgbClr val="000000"/>
                          </a:solidFill>
                          <a:latin typeface="Calibri"/>
                        </a:rPr>
                        <a:t>LHC100</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11">
                  <a:txBody>
                    <a:bodyPr/>
                    <a:lstStyle/>
                    <a:p>
                      <a:pPr algn="ctr" fontAlgn="b"/>
                      <a:r>
                        <a:rPr lang="en-GB" sz="1100" b="0" i="0" u="none" strike="noStrike" dirty="0" smtClean="0">
                          <a:solidFill>
                            <a:srgbClr val="000000"/>
                          </a:solidFill>
                          <a:latin typeface="Calibri"/>
                        </a:rPr>
                        <a:t>Is</a:t>
                      </a:r>
                      <a:r>
                        <a:rPr lang="en-GB" sz="1100" b="0" i="0" u="none" strike="noStrike" baseline="0" dirty="0" smtClean="0">
                          <a:solidFill>
                            <a:srgbClr val="000000"/>
                          </a:solidFill>
                          <a:latin typeface="Calibri"/>
                        </a:rPr>
                        <a:t> being reviewed</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GB" sz="1100" b="0" i="0" u="none" strike="noStrike" dirty="0" smtClean="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GB" sz="1100" b="0" i="0" u="none" strike="noStrike" dirty="0" smtClean="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a:solidFill>
                            <a:srgbClr val="000000"/>
                          </a:solidFill>
                          <a:latin typeface="Calibri"/>
                        </a:rPr>
                        <a:t>LHC75 (SB)</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11</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1.8</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24</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1.2</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1 - 4 x 24</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a:solidFill>
                            <a:srgbClr val="000000"/>
                          </a:solidFill>
                          <a:latin typeface="Calibri"/>
                        </a:rPr>
                        <a:t>LHC50 (SB)</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24</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3</a:t>
                      </a:r>
                      <a:r>
                        <a:rPr lang="en-GB" sz="1100" b="0" i="0" u="none" strike="noStrike" dirty="0" smtClean="0">
                          <a:solidFill>
                            <a:srgbClr val="000000"/>
                          </a:solidFill>
                          <a:latin typeface="Calibri"/>
                        </a:rPr>
                        <a:t>.5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3</a:t>
                      </a:r>
                      <a:r>
                        <a:rPr lang="en-GB" sz="1100" b="0" i="0" u="none" strike="noStrike" baseline="0" dirty="0" smtClean="0">
                          <a:solidFill>
                            <a:srgbClr val="000000"/>
                          </a:solidFill>
                          <a:latin typeface="Calibri"/>
                        </a:rPr>
                        <a:t> x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1.75</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3</a:t>
                      </a:r>
                      <a:r>
                        <a:rPr lang="en-GB" sz="1100" b="0" i="0" u="none" strike="noStrike" dirty="0" smtClean="0">
                          <a:solidFill>
                            <a:srgbClr val="000000"/>
                          </a:solidFill>
                          <a:latin typeface="Calibri"/>
                        </a:rPr>
                        <a:t>.5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1.45</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3.5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1 - 4 x 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a:solidFill>
                            <a:srgbClr val="FF0000"/>
                          </a:solidFill>
                          <a:latin typeface="Calibri"/>
                        </a:rPr>
                        <a:t>LHC50 </a:t>
                      </a:r>
                      <a:r>
                        <a:rPr lang="en-GB" sz="1100" b="0" i="0" u="none" strike="noStrike" dirty="0" smtClean="0">
                          <a:solidFill>
                            <a:srgbClr val="FF0000"/>
                          </a:solidFill>
                          <a:latin typeface="Calibri"/>
                        </a:rPr>
                        <a:t>(DB</a:t>
                      </a:r>
                      <a:r>
                        <a:rPr lang="en-GB" sz="1100" b="0" i="0" u="none" strike="noStrike" dirty="0">
                          <a:solidFill>
                            <a:srgbClr val="FF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10</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1.4</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4 + 2</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1.6</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1.6</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smtClean="0">
                          <a:solidFill>
                            <a:srgbClr val="FF0000"/>
                          </a:solidFill>
                          <a:latin typeface="Calibri"/>
                        </a:rPr>
                        <a:t>1.5</a:t>
                      </a:r>
                      <a:endParaRPr lang="en-GB" sz="11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1" i="0" u="none" strike="noStrike" dirty="0" smtClean="0">
                          <a:solidFill>
                            <a:srgbClr val="FF0000"/>
                          </a:solidFill>
                          <a:latin typeface="Calibri"/>
                        </a:rPr>
                        <a:t> </a:t>
                      </a:r>
                      <a:r>
                        <a:rPr lang="en-GB" sz="1100" b="1" i="0" u="none" strike="noStrike" baseline="0" dirty="0" smtClean="0">
                          <a:solidFill>
                            <a:srgbClr val="FF0000"/>
                          </a:solidFill>
                          <a:latin typeface="Calibri"/>
                        </a:rPr>
                        <a:t> 1.9</a:t>
                      </a:r>
                      <a:endParaRPr lang="en-GB" sz="1100" b="1" i="0" u="none" strike="noStrike" dirty="0">
                        <a:solidFill>
                          <a:srgbClr val="FF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1 - 4 x 36</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020">
                <a:tc>
                  <a:txBody>
                    <a:bodyPr/>
                    <a:lstStyle/>
                    <a:p>
                      <a:pPr algn="l" fontAlgn="b"/>
                      <a:r>
                        <a:rPr lang="en-GB" sz="1100" b="0" i="0" u="none" strike="noStrike" dirty="0" smtClean="0">
                          <a:solidFill>
                            <a:srgbClr val="000000"/>
                          </a:solidFill>
                          <a:latin typeface="Calibri"/>
                        </a:rPr>
                        <a:t>LHC25 (DB)</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16</a:t>
                      </a:r>
                      <a:r>
                        <a:rPr lang="en-GB" sz="1100" b="0" i="0" u="none" strike="noStrike" dirty="0">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2.5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2</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4 + 2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1.3</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2.5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72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1.1</a:t>
                      </a:r>
                      <a:r>
                        <a:rPr lang="en-GB" sz="1100" b="0" i="0" u="none" strike="noStrike" dirty="0">
                          <a:solidFill>
                            <a:srgbClr val="000000"/>
                          </a:solidFill>
                          <a:latin typeface="Calibri"/>
                        </a:rPr>
                        <a:t> </a:t>
                      </a:r>
                      <a:r>
                        <a:rPr lang="en-GB" sz="1100" b="0" i="0" u="none" strike="noStrike" dirty="0" smtClean="0">
                          <a:solidFill>
                            <a:srgbClr val="000000"/>
                          </a:solidFill>
                          <a:latin typeface="Calibri"/>
                        </a:rPr>
                        <a:t>5</a:t>
                      </a:r>
                      <a:endParaRPr lang="en-GB" sz="11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 </a:t>
                      </a:r>
                      <a:r>
                        <a:rPr lang="en-GB" sz="1100" b="0" i="0" u="none" strike="noStrike" dirty="0" smtClean="0">
                          <a:solidFill>
                            <a:srgbClr val="000000"/>
                          </a:solidFill>
                          <a:latin typeface="Calibri"/>
                        </a:rPr>
                        <a:t>3.5</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smtClean="0">
                          <a:solidFill>
                            <a:srgbClr val="000000"/>
                          </a:solidFill>
                          <a:latin typeface="Calibri"/>
                        </a:rPr>
                        <a:t>0.7</a:t>
                      </a:r>
                      <a:endParaRPr lang="en-GB" sz="11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100" b="0" i="0" u="none" strike="noStrike" dirty="0">
                          <a:solidFill>
                            <a:srgbClr val="000000"/>
                          </a:solidFill>
                          <a:latin typeface="Calibri"/>
                        </a:rPr>
                        <a:t>1 - 4 x 72</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15" name="Rounded Rectangle 14"/>
          <p:cNvSpPr/>
          <p:nvPr/>
        </p:nvSpPr>
        <p:spPr>
          <a:xfrm>
            <a:off x="6102170" y="4284095"/>
            <a:ext cx="1530170" cy="180020"/>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Content Placeholder 2"/>
          <p:cNvSpPr txBox="1">
            <a:spLocks/>
          </p:cNvSpPr>
          <p:nvPr/>
        </p:nvSpPr>
        <p:spPr>
          <a:xfrm>
            <a:off x="296525" y="1178750"/>
            <a:ext cx="8415934" cy="810090"/>
          </a:xfrm>
          <a:prstGeom prst="rect">
            <a:avLst/>
          </a:prstGeom>
        </p:spPr>
        <p:txBody>
          <a:bodyPr vert="horz">
            <a:no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a:lnSpc>
                <a:spcPct val="90000"/>
              </a:lnSpc>
            </a:pPr>
            <a:r>
              <a:rPr lang="en-US" sz="2000" dirty="0" smtClean="0"/>
              <a:t>There are at least 10 </a:t>
            </a:r>
            <a:r>
              <a:rPr lang="en-US" sz="2000" dirty="0" err="1" smtClean="0"/>
              <a:t>flavours</a:t>
            </a:r>
            <a:r>
              <a:rPr lang="en-US" sz="2000" dirty="0" smtClean="0"/>
              <a:t> of LHC beams that have </a:t>
            </a:r>
            <a:r>
              <a:rPr lang="en-US" sz="2000" dirty="0" smtClean="0"/>
              <a:t>been produced </a:t>
            </a:r>
            <a:r>
              <a:rPr lang="en-US" sz="2000" dirty="0" smtClean="0"/>
              <a:t>in the injectors, </a:t>
            </a:r>
            <a:r>
              <a:rPr lang="en-US" sz="2000" dirty="0"/>
              <a:t>n</a:t>
            </a:r>
            <a:r>
              <a:rPr lang="en-US" sz="2000" dirty="0" smtClean="0"/>
              <a:t>ot all beams are readily available.</a:t>
            </a:r>
            <a:endParaRPr lang="en-US" sz="2000" dirty="0" smtClean="0"/>
          </a:p>
        </p:txBody>
      </p:sp>
      <p:sp>
        <p:nvSpPr>
          <p:cNvPr id="18" name="Content Placeholder 2"/>
          <p:cNvSpPr txBox="1">
            <a:spLocks/>
          </p:cNvSpPr>
          <p:nvPr/>
        </p:nvSpPr>
        <p:spPr>
          <a:xfrm>
            <a:off x="341530" y="4689140"/>
            <a:ext cx="4455495" cy="1845205"/>
          </a:xfrm>
          <a:prstGeom prst="rect">
            <a:avLst/>
          </a:prstGeom>
        </p:spPr>
        <p:txBody>
          <a:bodyPr vert="horz">
            <a:no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a:lnSpc>
                <a:spcPct val="90000"/>
              </a:lnSpc>
            </a:pPr>
            <a:r>
              <a:rPr lang="en-US" sz="2000" dirty="0" smtClean="0"/>
              <a:t>The ones used are:</a:t>
            </a:r>
          </a:p>
          <a:p>
            <a:pPr lvl="1">
              <a:lnSpc>
                <a:spcPct val="90000"/>
              </a:lnSpc>
            </a:pPr>
            <a:r>
              <a:rPr lang="en-US" sz="1600" dirty="0" smtClean="0"/>
              <a:t>LHCPROBE</a:t>
            </a:r>
          </a:p>
          <a:p>
            <a:pPr lvl="1">
              <a:lnSpc>
                <a:spcPct val="90000"/>
              </a:lnSpc>
            </a:pPr>
            <a:r>
              <a:rPr lang="en-US" sz="1600" dirty="0" smtClean="0"/>
              <a:t>LHCINDIV (normal and high intensity)</a:t>
            </a:r>
          </a:p>
          <a:p>
            <a:pPr lvl="1">
              <a:lnSpc>
                <a:spcPct val="90000"/>
              </a:lnSpc>
            </a:pPr>
            <a:r>
              <a:rPr lang="en-US" sz="1600" dirty="0" smtClean="0"/>
              <a:t>LHC50 (DB) with 12 and 36 bunches </a:t>
            </a:r>
          </a:p>
          <a:p>
            <a:pPr lvl="1">
              <a:lnSpc>
                <a:spcPct val="90000"/>
              </a:lnSpc>
            </a:pPr>
            <a:r>
              <a:rPr lang="en-US" sz="1600" dirty="0" smtClean="0"/>
              <a:t>LHC100 for p-</a:t>
            </a:r>
            <a:r>
              <a:rPr lang="en-US" sz="1600" dirty="0" err="1" smtClean="0"/>
              <a:t>pb</a:t>
            </a:r>
            <a:r>
              <a:rPr lang="en-US" sz="1600" dirty="0" smtClean="0"/>
              <a:t> collisions (low int.)</a:t>
            </a:r>
          </a:p>
          <a:p>
            <a:pPr lvl="1">
              <a:lnSpc>
                <a:spcPct val="90000"/>
              </a:lnSpc>
            </a:pPr>
            <a:r>
              <a:rPr lang="en-US" sz="1600" dirty="0" smtClean="0"/>
              <a:t>LHC25 (mainly for scrubbing and MD’s)</a:t>
            </a:r>
            <a:endParaRPr lang="en-US" sz="1600" dirty="0" smtClean="0"/>
          </a:p>
        </p:txBody>
      </p:sp>
      <p:sp>
        <p:nvSpPr>
          <p:cNvPr id="19" name="Content Placeholder 2"/>
          <p:cNvSpPr txBox="1">
            <a:spLocks/>
          </p:cNvSpPr>
          <p:nvPr/>
        </p:nvSpPr>
        <p:spPr>
          <a:xfrm>
            <a:off x="4662010" y="4689140"/>
            <a:ext cx="4455495" cy="1845205"/>
          </a:xfrm>
          <a:prstGeom prst="rect">
            <a:avLst/>
          </a:prstGeom>
        </p:spPr>
        <p:txBody>
          <a:bodyPr vert="horz">
            <a:no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a:lnSpc>
                <a:spcPct val="90000"/>
              </a:lnSpc>
            </a:pPr>
            <a:r>
              <a:rPr lang="en-US" sz="2000" dirty="0" smtClean="0"/>
              <a:t>Considered no longer necessary:</a:t>
            </a:r>
          </a:p>
          <a:p>
            <a:pPr lvl="1">
              <a:lnSpc>
                <a:spcPct val="90000"/>
              </a:lnSpc>
            </a:pPr>
            <a:r>
              <a:rPr lang="en-US" sz="1600" dirty="0" smtClean="0"/>
              <a:t>LHCPILOT</a:t>
            </a:r>
          </a:p>
          <a:p>
            <a:pPr lvl="1">
              <a:lnSpc>
                <a:spcPct val="90000"/>
              </a:lnSpc>
            </a:pPr>
            <a:r>
              <a:rPr lang="en-US" sz="1600" dirty="0" smtClean="0"/>
              <a:t>LHC50 (SB) </a:t>
            </a:r>
          </a:p>
          <a:p>
            <a:pPr lvl="1">
              <a:lnSpc>
                <a:spcPct val="90000"/>
              </a:lnSpc>
            </a:pPr>
            <a:r>
              <a:rPr lang="en-US" sz="1600" dirty="0" smtClean="0"/>
              <a:t>LHC75</a:t>
            </a:r>
          </a:p>
          <a:p>
            <a:pPr lvl="1">
              <a:lnSpc>
                <a:spcPct val="90000"/>
              </a:lnSpc>
            </a:pPr>
            <a:r>
              <a:rPr lang="en-US" sz="1600" dirty="0" smtClean="0"/>
              <a:t>LHC150</a:t>
            </a:r>
            <a:endParaRPr lang="en-US" sz="1600" dirty="0" smtClean="0"/>
          </a:p>
        </p:txBody>
      </p:sp>
      <p:sp>
        <p:nvSpPr>
          <p:cNvPr id="20" name="TextBox 19"/>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354174940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protons were produced</a:t>
            </a:r>
            <a:endParaRPr lang="en-GB"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4</a:t>
            </a:fld>
            <a:endParaRPr lang="en-US" dirty="0"/>
          </a:p>
        </p:txBody>
      </p:sp>
      <p:cxnSp>
        <p:nvCxnSpPr>
          <p:cNvPr id="7" name="Straight Connector 6"/>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8"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6" name="Content Placeholder 2"/>
          <p:cNvSpPr txBox="1">
            <a:spLocks/>
          </p:cNvSpPr>
          <p:nvPr/>
        </p:nvSpPr>
        <p:spPr>
          <a:xfrm>
            <a:off x="566556" y="1178750"/>
            <a:ext cx="8415934" cy="1350151"/>
          </a:xfrm>
          <a:prstGeom prst="rect">
            <a:avLst/>
          </a:prstGeom>
        </p:spPr>
        <p:txBody>
          <a:bodyPr vert="horz">
            <a:no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a:lnSpc>
                <a:spcPct val="90000"/>
              </a:lnSpc>
            </a:pPr>
            <a:r>
              <a:rPr lang="en-US" sz="2400" dirty="0" smtClean="0"/>
              <a:t>LHC </a:t>
            </a:r>
            <a:r>
              <a:rPr lang="en-US" sz="2400" dirty="0" smtClean="0"/>
              <a:t>beams represent less than 1% of the total intensity produced by the PS.</a:t>
            </a:r>
            <a:endParaRPr lang="en-US" sz="2400" dirty="0" smtClean="0"/>
          </a:p>
        </p:txBody>
      </p:sp>
      <p:sp>
        <p:nvSpPr>
          <p:cNvPr id="12" name="Content Placeholder 2"/>
          <p:cNvSpPr txBox="1">
            <a:spLocks/>
          </p:cNvSpPr>
          <p:nvPr/>
        </p:nvSpPr>
        <p:spPr>
          <a:xfrm>
            <a:off x="566555" y="4239090"/>
            <a:ext cx="8415934" cy="2205245"/>
          </a:xfrm>
          <a:prstGeom prst="rect">
            <a:avLst/>
          </a:prstGeom>
        </p:spPr>
        <p:txBody>
          <a:bodyPr vert="horz">
            <a:no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a:lnSpc>
                <a:spcPct val="90000"/>
              </a:lnSpc>
            </a:pPr>
            <a:r>
              <a:rPr lang="en-US" sz="2400" dirty="0" smtClean="0"/>
              <a:t>To put this in perspective </a:t>
            </a:r>
            <a:r>
              <a:rPr lang="en-US" sz="2400" dirty="0"/>
              <a:t>7.5x10</a:t>
            </a:r>
            <a:r>
              <a:rPr lang="en-US" sz="2400" baseline="30000" dirty="0"/>
              <a:t>17</a:t>
            </a:r>
            <a:r>
              <a:rPr lang="en-US" sz="2400" dirty="0" smtClean="0"/>
              <a:t> is less than 1 year of integrated PS extraction losses on the present CNGS beam.</a:t>
            </a:r>
          </a:p>
          <a:p>
            <a:pPr>
              <a:lnSpc>
                <a:spcPct val="90000"/>
              </a:lnSpc>
            </a:pPr>
            <a:r>
              <a:rPr lang="en-US" sz="2400" dirty="0" smtClean="0"/>
              <a:t>Due to their low </a:t>
            </a:r>
            <a:r>
              <a:rPr lang="en-US" sz="2400" dirty="0" err="1" smtClean="0"/>
              <a:t>emittances</a:t>
            </a:r>
            <a:r>
              <a:rPr lang="en-US" sz="2400" dirty="0" smtClean="0"/>
              <a:t> the LHC beams generate little uncontrolled losses in the whole accelerator chain.</a:t>
            </a:r>
          </a:p>
          <a:p>
            <a:pPr>
              <a:lnSpc>
                <a:spcPct val="90000"/>
              </a:lnSpc>
            </a:pPr>
            <a:r>
              <a:rPr lang="en-US" sz="2400" dirty="0" smtClean="0"/>
              <a:t>The majority of the losses are voluntary to tailor the beam to the required characteristics.</a:t>
            </a:r>
            <a:endParaRPr lang="en-US" sz="2400" dirty="0" smtClean="0"/>
          </a:p>
        </p:txBody>
      </p:sp>
      <p:sp>
        <p:nvSpPr>
          <p:cNvPr id="14" name="TextBox 13"/>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pic>
        <p:nvPicPr>
          <p:cNvPr id="9" name="Picture 8"/>
          <p:cNvPicPr>
            <a:picLocks noChangeAspect="1"/>
          </p:cNvPicPr>
          <p:nvPr/>
        </p:nvPicPr>
        <p:blipFill>
          <a:blip r:embed="rId3"/>
          <a:stretch>
            <a:fillRect/>
          </a:stretch>
        </p:blipFill>
        <p:spPr>
          <a:xfrm>
            <a:off x="4531732" y="1853825"/>
            <a:ext cx="3865693" cy="2295255"/>
          </a:xfrm>
          <a:prstGeom prst="rect">
            <a:avLst/>
          </a:prstGeom>
        </p:spPr>
      </p:pic>
      <p:sp>
        <p:nvSpPr>
          <p:cNvPr id="18" name="TextBox 17"/>
          <p:cNvSpPr txBox="1"/>
          <p:nvPr/>
        </p:nvSpPr>
        <p:spPr>
          <a:xfrm>
            <a:off x="791580" y="2483895"/>
            <a:ext cx="3735415" cy="830997"/>
          </a:xfrm>
          <a:prstGeom prst="rect">
            <a:avLst/>
          </a:prstGeom>
          <a:solidFill>
            <a:srgbClr val="7FD13B"/>
          </a:solidFill>
        </p:spPr>
        <p:txBody>
          <a:bodyPr wrap="square" rtlCol="0">
            <a:spAutoFit/>
          </a:bodyPr>
          <a:lstStyle/>
          <a:p>
            <a:pPr algn="ctr"/>
            <a:r>
              <a:rPr lang="en-US" sz="2400" dirty="0" smtClean="0">
                <a:solidFill>
                  <a:srgbClr val="EA157A"/>
                </a:solidFill>
              </a:rPr>
              <a:t>8.7x10</a:t>
            </a:r>
            <a:r>
              <a:rPr lang="en-US" sz="2400" baseline="30000" dirty="0" smtClean="0">
                <a:solidFill>
                  <a:srgbClr val="EA157A"/>
                </a:solidFill>
              </a:rPr>
              <a:t>19</a:t>
            </a:r>
            <a:r>
              <a:rPr lang="en-US" sz="2400" dirty="0" smtClean="0">
                <a:solidFill>
                  <a:srgbClr val="EA157A"/>
                </a:solidFill>
              </a:rPr>
              <a:t> of which ~7.5x10</a:t>
            </a:r>
            <a:r>
              <a:rPr lang="en-US" sz="2400" baseline="30000" dirty="0" smtClean="0">
                <a:solidFill>
                  <a:srgbClr val="EA157A"/>
                </a:solidFill>
              </a:rPr>
              <a:t>17</a:t>
            </a:r>
          </a:p>
          <a:p>
            <a:pPr algn="ctr"/>
            <a:r>
              <a:rPr lang="en-US" sz="2400" dirty="0" smtClean="0">
                <a:solidFill>
                  <a:srgbClr val="EA157A"/>
                </a:solidFill>
              </a:rPr>
              <a:t> for LHC beams to SPS</a:t>
            </a:r>
            <a:endParaRPr lang="en-US" sz="2400" dirty="0">
              <a:solidFill>
                <a:srgbClr val="EA157A"/>
              </a:solidFill>
            </a:endParaRPr>
          </a:p>
        </p:txBody>
      </p:sp>
    </p:spTree>
    <p:extLst>
      <p:ext uri="{BB962C8B-B14F-4D97-AF65-F5344CB8AC3E}">
        <p14:creationId xmlns:p14="http://schemas.microsoft.com/office/powerpoint/2010/main" val="347214501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Content</a:t>
            </a:r>
            <a:endParaRPr lang="en-US" dirty="0"/>
          </a:p>
        </p:txBody>
      </p:sp>
      <p:sp>
        <p:nvSpPr>
          <p:cNvPr id="3" name="Content Placeholder 2"/>
          <p:cNvSpPr>
            <a:spLocks noGrp="1"/>
          </p:cNvSpPr>
          <p:nvPr>
            <p:ph idx="1"/>
          </p:nvPr>
        </p:nvSpPr>
        <p:spPr/>
        <p:txBody>
          <a:bodyPr>
            <a:normAutofit/>
          </a:bodyPr>
          <a:lstStyle/>
          <a:p>
            <a:r>
              <a:rPr lang="en-US" dirty="0" smtClean="0"/>
              <a:t>The LHC beams produced</a:t>
            </a:r>
            <a:endParaRPr lang="en-US" dirty="0" smtClean="0"/>
          </a:p>
          <a:p>
            <a:r>
              <a:rPr lang="en-US" dirty="0" smtClean="0">
                <a:solidFill>
                  <a:schemeClr val="accent1"/>
                </a:solidFill>
              </a:rPr>
              <a:t>LINAC2 &amp;</a:t>
            </a:r>
            <a:r>
              <a:rPr lang="en-US" dirty="0" smtClean="0">
                <a:solidFill>
                  <a:schemeClr val="accent1"/>
                </a:solidFill>
              </a:rPr>
              <a:t> PSB</a:t>
            </a:r>
          </a:p>
          <a:p>
            <a:r>
              <a:rPr lang="en-US" dirty="0" smtClean="0"/>
              <a:t>The PS</a:t>
            </a:r>
          </a:p>
          <a:p>
            <a:r>
              <a:rPr lang="en-US" dirty="0" smtClean="0"/>
              <a:t>The SPS</a:t>
            </a:r>
          </a:p>
          <a:p>
            <a:r>
              <a:rPr lang="en-US" dirty="0" smtClean="0"/>
              <a:t>Super Cycles and N0n-LHC physics</a:t>
            </a:r>
            <a:endParaRPr lang="en-US" dirty="0" smtClean="0"/>
          </a:p>
          <a:p>
            <a:r>
              <a:rPr lang="en-US" dirty="0" smtClean="0"/>
              <a:t>Conclusions</a:t>
            </a:r>
            <a:endParaRPr lang="en-US"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5</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15137702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LINAC2 and PS Booste</a:t>
            </a:r>
            <a:r>
              <a:rPr lang="en-US" dirty="0" smtClean="0"/>
              <a:t>r Injection</a:t>
            </a:r>
            <a:endParaRPr lang="en-GB"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6</a:t>
            </a:fld>
            <a:endParaRPr lang="en-US" dirty="0"/>
          </a:p>
        </p:txBody>
      </p:sp>
      <p:cxnSp>
        <p:nvCxnSpPr>
          <p:cNvPr id="7" name="Straight Connector 6"/>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8"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grpSp>
        <p:nvGrpSpPr>
          <p:cNvPr id="21" name="Group 20"/>
          <p:cNvGrpSpPr/>
          <p:nvPr/>
        </p:nvGrpSpPr>
        <p:grpSpPr>
          <a:xfrm>
            <a:off x="4797025" y="3564015"/>
            <a:ext cx="4230470" cy="2925325"/>
            <a:chOff x="1781690" y="3158970"/>
            <a:chExt cx="4418476" cy="3105345"/>
          </a:xfrm>
        </p:grpSpPr>
        <p:sp>
          <p:nvSpPr>
            <p:cNvPr id="17" name="TextBox 16"/>
            <p:cNvSpPr txBox="1"/>
            <p:nvPr/>
          </p:nvSpPr>
          <p:spPr>
            <a:xfrm>
              <a:off x="4391980" y="5987316"/>
              <a:ext cx="1808186" cy="276999"/>
            </a:xfrm>
            <a:prstGeom prst="rect">
              <a:avLst/>
            </a:prstGeom>
            <a:noFill/>
          </p:spPr>
          <p:txBody>
            <a:bodyPr wrap="square" rtlCol="0">
              <a:spAutoFit/>
            </a:bodyPr>
            <a:lstStyle/>
            <a:p>
              <a:r>
                <a:rPr lang="en-GB" sz="1200" dirty="0" smtClean="0"/>
                <a:t>Courtesy of PSB team</a:t>
              </a:r>
              <a:endParaRPr lang="en-GB" sz="1200" dirty="0"/>
            </a:p>
          </p:txBody>
        </p:sp>
        <p:grpSp>
          <p:nvGrpSpPr>
            <p:cNvPr id="20" name="Group 19"/>
            <p:cNvGrpSpPr/>
            <p:nvPr/>
          </p:nvGrpSpPr>
          <p:grpSpPr>
            <a:xfrm>
              <a:off x="1781690" y="3158970"/>
              <a:ext cx="4157123" cy="2865680"/>
              <a:chOff x="4707015" y="2483895"/>
              <a:chExt cx="4157123" cy="2865680"/>
            </a:xfrm>
          </p:grpSpPr>
          <p:pic>
            <p:nvPicPr>
              <p:cNvPr id="11"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07015" y="2483895"/>
                <a:ext cx="4157123" cy="2865680"/>
              </a:xfrm>
              <a:prstGeom prst="rect">
                <a:avLst/>
              </a:prstGeom>
              <a:solidFill>
                <a:schemeClr val="tx1"/>
              </a:solidFill>
              <a:ln>
                <a:noFill/>
              </a:ln>
              <a:effectLst/>
              <a:extLst/>
            </p:spPr>
          </p:pic>
          <p:sp>
            <p:nvSpPr>
              <p:cNvPr id="18" name="Oval 17"/>
              <p:cNvSpPr/>
              <p:nvPr/>
            </p:nvSpPr>
            <p:spPr>
              <a:xfrm>
                <a:off x="7587335" y="3744035"/>
                <a:ext cx="495055" cy="225025"/>
              </a:xfrm>
              <a:prstGeom prst="ellipse">
                <a:avLst/>
              </a:prstGeom>
              <a:noFill/>
              <a:ln w="2540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19" name="Content Placeholder 18"/>
          <p:cNvSpPr>
            <a:spLocks noGrp="1"/>
          </p:cNvSpPr>
          <p:nvPr>
            <p:ph idx="1"/>
          </p:nvPr>
        </p:nvSpPr>
        <p:spPr>
          <a:xfrm>
            <a:off x="881590" y="1223755"/>
            <a:ext cx="7772400" cy="2655296"/>
          </a:xfrm>
        </p:spPr>
        <p:txBody>
          <a:bodyPr>
            <a:normAutofit fontScale="92500" lnSpcReduction="20000"/>
          </a:bodyPr>
          <a:lstStyle/>
          <a:p>
            <a:r>
              <a:rPr lang="en-US" dirty="0" smtClean="0"/>
              <a:t>LINAC2 will work around 165 mA.</a:t>
            </a:r>
          </a:p>
          <a:p>
            <a:pPr lvl="1"/>
            <a:r>
              <a:rPr lang="en-US" dirty="0" smtClean="0"/>
              <a:t>Tests to run at 175 mA showed too little gain in brightness.</a:t>
            </a:r>
          </a:p>
          <a:p>
            <a:r>
              <a:rPr lang="en-US" dirty="0" smtClean="0"/>
              <a:t>The PS Booster uses at present a multi turn injection.</a:t>
            </a:r>
          </a:p>
          <a:p>
            <a:pPr lvl="1"/>
            <a:r>
              <a:rPr lang="en-US" dirty="0" smtClean="0"/>
              <a:t>Intrinsically </a:t>
            </a:r>
            <a:r>
              <a:rPr lang="en-US" dirty="0" err="1" smtClean="0"/>
              <a:t>lossy</a:t>
            </a:r>
            <a:r>
              <a:rPr lang="en-US" dirty="0" smtClean="0"/>
              <a:t> (50 MeV).</a:t>
            </a:r>
          </a:p>
          <a:p>
            <a:pPr lvl="1"/>
            <a:r>
              <a:rPr lang="el-GR" dirty="0" smtClean="0"/>
              <a:t>ε</a:t>
            </a:r>
            <a:r>
              <a:rPr lang="en-US" baseline="-25000" dirty="0" smtClean="0"/>
              <a:t>h</a:t>
            </a:r>
            <a:r>
              <a:rPr lang="en-US" dirty="0" smtClean="0"/>
              <a:t> + </a:t>
            </a:r>
            <a:r>
              <a:rPr lang="el-GR" dirty="0"/>
              <a:t>ε</a:t>
            </a:r>
            <a:r>
              <a:rPr lang="en-US" baseline="-25000" dirty="0"/>
              <a:t>h</a:t>
            </a:r>
            <a:r>
              <a:rPr lang="en-US" dirty="0"/>
              <a:t> </a:t>
            </a:r>
            <a:r>
              <a:rPr lang="en-US" dirty="0" smtClean="0"/>
              <a:t>= f (intensity). </a:t>
            </a:r>
          </a:p>
          <a:p>
            <a:pPr lvl="1"/>
            <a:endParaRPr lang="en-US" dirty="0"/>
          </a:p>
        </p:txBody>
      </p:sp>
      <p:sp>
        <p:nvSpPr>
          <p:cNvPr id="22" name="TextBox 21"/>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pic>
        <p:nvPicPr>
          <p:cNvPr id="23" name="Picture 22"/>
          <p:cNvPicPr>
            <a:picLocks noChangeAspect="1"/>
          </p:cNvPicPr>
          <p:nvPr/>
        </p:nvPicPr>
        <p:blipFill>
          <a:blip r:embed="rId4"/>
          <a:stretch>
            <a:fillRect/>
          </a:stretch>
        </p:blipFill>
        <p:spPr>
          <a:xfrm>
            <a:off x="1106615" y="4014065"/>
            <a:ext cx="3048490" cy="2258850"/>
          </a:xfrm>
          <a:prstGeom prst="rect">
            <a:avLst/>
          </a:prstGeom>
        </p:spPr>
      </p:pic>
    </p:spTree>
    <p:extLst>
      <p:ext uri="{BB962C8B-B14F-4D97-AF65-F5344CB8AC3E}">
        <p14:creationId xmlns:p14="http://schemas.microsoft.com/office/powerpoint/2010/main" val="94310131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6585" y="512064"/>
            <a:ext cx="7817405" cy="914400"/>
          </a:xfrm>
        </p:spPr>
        <p:txBody>
          <a:bodyPr/>
          <a:lstStyle/>
          <a:p>
            <a:r>
              <a:rPr lang="en-US" dirty="0" smtClean="0"/>
              <a:t>PSB LHCINDIV Beam</a:t>
            </a:r>
            <a:endParaRPr lang="en-US" sz="3600"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7</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5" name="Content Placeholder 2"/>
          <p:cNvSpPr>
            <a:spLocks noGrp="1"/>
          </p:cNvSpPr>
          <p:nvPr>
            <p:ph idx="1"/>
          </p:nvPr>
        </p:nvSpPr>
        <p:spPr>
          <a:xfrm>
            <a:off x="566555" y="1178750"/>
            <a:ext cx="8390275" cy="1935215"/>
          </a:xfrm>
        </p:spPr>
        <p:txBody>
          <a:bodyPr>
            <a:normAutofit fontScale="70000" lnSpcReduction="20000"/>
          </a:bodyPr>
          <a:lstStyle/>
          <a:p>
            <a:pPr lvl="0"/>
            <a:r>
              <a:rPr lang="en-US" dirty="0" smtClean="0"/>
              <a:t>Injection: </a:t>
            </a:r>
            <a:r>
              <a:rPr lang="en-US" dirty="0"/>
              <a:t>~</a:t>
            </a:r>
            <a:r>
              <a:rPr lang="en-US" dirty="0" smtClean="0"/>
              <a:t>1.2x10</a:t>
            </a:r>
            <a:r>
              <a:rPr lang="en-US" baseline="30000" dirty="0" smtClean="0"/>
              <a:t>12</a:t>
            </a:r>
            <a:r>
              <a:rPr lang="en-US" dirty="0" smtClean="0"/>
              <a:t> protons.</a:t>
            </a:r>
          </a:p>
          <a:p>
            <a:pPr lvl="0"/>
            <a:r>
              <a:rPr lang="en-US" dirty="0" smtClean="0"/>
              <a:t>Intentionally badly captured </a:t>
            </a:r>
            <a:r>
              <a:rPr lang="en-US" dirty="0"/>
              <a:t>(reduced long. </a:t>
            </a:r>
            <a:r>
              <a:rPr lang="en-US" dirty="0" smtClean="0"/>
              <a:t>Acceptance).</a:t>
            </a:r>
            <a:endParaRPr lang="en-US" dirty="0"/>
          </a:p>
          <a:p>
            <a:pPr lvl="0"/>
            <a:r>
              <a:rPr lang="en-US" dirty="0"/>
              <a:t>A</a:t>
            </a:r>
            <a:r>
              <a:rPr lang="en-US" dirty="0" smtClean="0"/>
              <a:t>dditional </a:t>
            </a:r>
            <a:r>
              <a:rPr lang="en-US" dirty="0"/>
              <a:t>longitudinal </a:t>
            </a:r>
            <a:r>
              <a:rPr lang="en-US" dirty="0" smtClean="0"/>
              <a:t>shaving, </a:t>
            </a:r>
            <a:r>
              <a:rPr lang="en-US" dirty="0"/>
              <a:t>reduces intensity from </a:t>
            </a:r>
            <a:r>
              <a:rPr lang="en-US" dirty="0" smtClean="0"/>
              <a:t>~2x10</a:t>
            </a:r>
            <a:r>
              <a:rPr lang="en-US" baseline="30000" dirty="0" smtClean="0"/>
              <a:t>11</a:t>
            </a:r>
            <a:r>
              <a:rPr lang="en-US" dirty="0" smtClean="0"/>
              <a:t> </a:t>
            </a:r>
            <a:r>
              <a:rPr lang="en-US" dirty="0"/>
              <a:t>to </a:t>
            </a:r>
            <a:r>
              <a:rPr lang="en-US" dirty="0" smtClean="0"/>
              <a:t>~0.2</a:t>
            </a:r>
            <a:r>
              <a:rPr lang="en-US" dirty="0"/>
              <a:t>-</a:t>
            </a:r>
            <a:r>
              <a:rPr lang="en-US" dirty="0" smtClean="0"/>
              <a:t>1.2x10</a:t>
            </a:r>
            <a:r>
              <a:rPr lang="en-US" baseline="30000" dirty="0" smtClean="0"/>
              <a:t>10</a:t>
            </a:r>
            <a:r>
              <a:rPr lang="en-US" dirty="0" smtClean="0"/>
              <a:t> protons:</a:t>
            </a:r>
          </a:p>
          <a:p>
            <a:pPr lvl="1"/>
            <a:r>
              <a:rPr lang="en-US" dirty="0" smtClean="0"/>
              <a:t>Starts at  </a:t>
            </a:r>
            <a:r>
              <a:rPr lang="en-US" dirty="0"/>
              <a:t>~</a:t>
            </a:r>
            <a:r>
              <a:rPr lang="en-US" dirty="0" smtClean="0"/>
              <a:t>350 </a:t>
            </a:r>
            <a:r>
              <a:rPr lang="en-US" dirty="0" err="1" smtClean="0"/>
              <a:t>ms</a:t>
            </a:r>
            <a:r>
              <a:rPr lang="en-US" dirty="0" smtClean="0"/>
              <a:t> after start of cycle.</a:t>
            </a:r>
          </a:p>
          <a:p>
            <a:pPr lvl="1"/>
            <a:r>
              <a:rPr lang="en-US" dirty="0" smtClean="0"/>
              <a:t>Duration: ~70 </a:t>
            </a:r>
            <a:r>
              <a:rPr lang="en-US" dirty="0" err="1" smtClean="0"/>
              <a:t>ms</a:t>
            </a:r>
            <a:r>
              <a:rPr lang="en-US" dirty="0" smtClean="0"/>
              <a:t> (depending on </a:t>
            </a:r>
            <a:r>
              <a:rPr lang="en-US" dirty="0"/>
              <a:t>final </a:t>
            </a:r>
            <a:r>
              <a:rPr lang="en-US" dirty="0" smtClean="0"/>
              <a:t>intensity requirement)</a:t>
            </a:r>
            <a:r>
              <a:rPr lang="en-US" dirty="0"/>
              <a:t>.</a:t>
            </a:r>
          </a:p>
          <a:p>
            <a:endParaRPr lang="en-US" dirty="0" smtClean="0"/>
          </a:p>
        </p:txBody>
      </p:sp>
      <p:grpSp>
        <p:nvGrpSpPr>
          <p:cNvPr id="3" name="Group 2"/>
          <p:cNvGrpSpPr/>
          <p:nvPr/>
        </p:nvGrpSpPr>
        <p:grpSpPr>
          <a:xfrm>
            <a:off x="476545" y="3203975"/>
            <a:ext cx="4005445" cy="3285365"/>
            <a:chOff x="2816805" y="3068960"/>
            <a:chExt cx="4005445" cy="3285365"/>
          </a:xfrm>
        </p:grpSpPr>
        <p:pic>
          <p:nvPicPr>
            <p:cNvPr id="12" name="Picture 11"/>
            <p:cNvPicPr/>
            <p:nvPr/>
          </p:nvPicPr>
          <p:blipFill>
            <a:blip r:embed="rId3">
              <a:extLst>
                <a:ext uri="{28A0092B-C50C-407E-A947-70E740481C1C}">
                  <a14:useLocalDpi xmlns:a14="http://schemas.microsoft.com/office/drawing/2010/main" val="0"/>
                </a:ext>
              </a:extLst>
            </a:blip>
            <a:srcRect/>
            <a:stretch>
              <a:fillRect/>
            </a:stretch>
          </p:blipFill>
          <p:spPr bwMode="auto">
            <a:xfrm>
              <a:off x="2816805" y="3068960"/>
              <a:ext cx="4005445" cy="3285365"/>
            </a:xfrm>
            <a:prstGeom prst="rect">
              <a:avLst/>
            </a:prstGeom>
            <a:noFill/>
            <a:ln>
              <a:noFill/>
            </a:ln>
          </p:spPr>
        </p:pic>
        <p:sp>
          <p:nvSpPr>
            <p:cNvPr id="13" name="TextBox 12"/>
            <p:cNvSpPr txBox="1"/>
            <p:nvPr/>
          </p:nvSpPr>
          <p:spPr>
            <a:xfrm>
              <a:off x="3086835" y="4329100"/>
              <a:ext cx="765085" cy="276999"/>
            </a:xfrm>
            <a:prstGeom prst="rect">
              <a:avLst/>
            </a:prstGeom>
            <a:solidFill>
              <a:schemeClr val="accent1"/>
            </a:solidFill>
          </p:spPr>
          <p:txBody>
            <a:bodyPr wrap="square" rtlCol="0">
              <a:spAutoFit/>
            </a:bodyPr>
            <a:lstStyle/>
            <a:p>
              <a:pPr algn="ctr"/>
              <a:r>
                <a:rPr lang="en-US" sz="1200" dirty="0" smtClean="0">
                  <a:solidFill>
                    <a:schemeClr val="accent2"/>
                  </a:solidFill>
                </a:rPr>
                <a:t>Capture</a:t>
              </a:r>
              <a:endParaRPr lang="en-US" sz="1200" dirty="0">
                <a:solidFill>
                  <a:schemeClr val="accent2"/>
                </a:solidFill>
              </a:endParaRPr>
            </a:p>
          </p:txBody>
        </p:sp>
        <p:sp>
          <p:nvSpPr>
            <p:cNvPr id="14" name="Oval 13"/>
            <p:cNvSpPr/>
            <p:nvPr/>
          </p:nvSpPr>
          <p:spPr>
            <a:xfrm rot="16200000">
              <a:off x="3244353" y="3856546"/>
              <a:ext cx="720080" cy="225025"/>
            </a:xfrm>
            <a:prstGeom prst="ellipse">
              <a:avLst/>
            </a:prstGeom>
            <a:noFill/>
            <a:ln w="2540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4481990" y="3834045"/>
              <a:ext cx="1170130" cy="276999"/>
            </a:xfrm>
            <a:prstGeom prst="rect">
              <a:avLst/>
            </a:prstGeom>
            <a:solidFill>
              <a:schemeClr val="accent1"/>
            </a:solidFill>
          </p:spPr>
          <p:txBody>
            <a:bodyPr wrap="square" rtlCol="0">
              <a:spAutoFit/>
            </a:bodyPr>
            <a:lstStyle/>
            <a:p>
              <a:pPr algn="ctr"/>
              <a:r>
                <a:rPr lang="en-US" sz="1200" dirty="0" smtClean="0">
                  <a:solidFill>
                    <a:schemeClr val="accent2"/>
                  </a:solidFill>
                </a:rPr>
                <a:t>Long. shaving</a:t>
              </a:r>
              <a:endParaRPr lang="en-US" sz="1200" dirty="0">
                <a:solidFill>
                  <a:schemeClr val="accent2"/>
                </a:solidFill>
              </a:endParaRPr>
            </a:p>
          </p:txBody>
        </p:sp>
        <p:sp>
          <p:nvSpPr>
            <p:cNvPr id="17" name="Oval 16"/>
            <p:cNvSpPr/>
            <p:nvPr/>
          </p:nvSpPr>
          <p:spPr>
            <a:xfrm rot="16200000">
              <a:off x="3806915" y="3744033"/>
              <a:ext cx="765085" cy="675075"/>
            </a:xfrm>
            <a:prstGeom prst="ellipse">
              <a:avLst/>
            </a:prstGeom>
            <a:noFill/>
            <a:ln w="2540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2" name="Group 21"/>
          <p:cNvGrpSpPr/>
          <p:nvPr/>
        </p:nvGrpSpPr>
        <p:grpSpPr>
          <a:xfrm>
            <a:off x="3581890" y="4464115"/>
            <a:ext cx="2700300" cy="1958285"/>
            <a:chOff x="3581890" y="4464115"/>
            <a:chExt cx="2700300" cy="1958285"/>
          </a:xfrm>
        </p:grpSpPr>
        <p:pic>
          <p:nvPicPr>
            <p:cNvPr id="7" name="Picture 6"/>
            <p:cNvPicPr>
              <a:picLocks noChangeAspect="1"/>
            </p:cNvPicPr>
            <p:nvPr/>
          </p:nvPicPr>
          <p:blipFill>
            <a:blip r:embed="rId4"/>
            <a:stretch>
              <a:fillRect/>
            </a:stretch>
          </p:blipFill>
          <p:spPr>
            <a:xfrm>
              <a:off x="3581890" y="4734145"/>
              <a:ext cx="2700300" cy="1688255"/>
            </a:xfrm>
            <a:prstGeom prst="rect">
              <a:avLst/>
            </a:prstGeom>
          </p:spPr>
        </p:pic>
        <p:sp>
          <p:nvSpPr>
            <p:cNvPr id="18" name="Oval 17"/>
            <p:cNvSpPr/>
            <p:nvPr/>
          </p:nvSpPr>
          <p:spPr>
            <a:xfrm rot="16200000">
              <a:off x="4369478" y="5341712"/>
              <a:ext cx="360041" cy="585065"/>
            </a:xfrm>
            <a:prstGeom prst="ellipse">
              <a:avLst/>
            </a:prstGeom>
            <a:noFill/>
            <a:ln w="2540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3986935" y="5229200"/>
              <a:ext cx="1170130" cy="276999"/>
            </a:xfrm>
            <a:prstGeom prst="rect">
              <a:avLst/>
            </a:prstGeom>
            <a:solidFill>
              <a:schemeClr val="accent1"/>
            </a:solidFill>
          </p:spPr>
          <p:txBody>
            <a:bodyPr wrap="square" rtlCol="0">
              <a:spAutoFit/>
            </a:bodyPr>
            <a:lstStyle/>
            <a:p>
              <a:pPr algn="ctr"/>
              <a:r>
                <a:rPr lang="en-US" sz="1200" dirty="0" smtClean="0">
                  <a:solidFill>
                    <a:schemeClr val="accent2"/>
                  </a:solidFill>
                </a:rPr>
                <a:t>Long. shaving</a:t>
              </a:r>
              <a:endParaRPr lang="en-US" sz="1200" dirty="0">
                <a:solidFill>
                  <a:schemeClr val="accent2"/>
                </a:solidFill>
              </a:endParaRPr>
            </a:p>
          </p:txBody>
        </p:sp>
        <p:sp>
          <p:nvSpPr>
            <p:cNvPr id="20" name="TextBox 19"/>
            <p:cNvSpPr txBox="1"/>
            <p:nvPr/>
          </p:nvSpPr>
          <p:spPr>
            <a:xfrm>
              <a:off x="3626895" y="4464115"/>
              <a:ext cx="1980220" cy="276999"/>
            </a:xfrm>
            <a:prstGeom prst="rect">
              <a:avLst/>
            </a:prstGeom>
            <a:solidFill>
              <a:schemeClr val="accent1"/>
            </a:solidFill>
          </p:spPr>
          <p:txBody>
            <a:bodyPr wrap="square" rtlCol="0">
              <a:spAutoFit/>
            </a:bodyPr>
            <a:lstStyle/>
            <a:p>
              <a:pPr algn="ctr"/>
              <a:r>
                <a:rPr lang="en-US" sz="1200" dirty="0" smtClean="0">
                  <a:solidFill>
                    <a:schemeClr val="accent2"/>
                  </a:solidFill>
                </a:rPr>
                <a:t>RF voltage function Ring 3</a:t>
              </a:r>
              <a:endParaRPr lang="en-US" sz="1200" dirty="0">
                <a:solidFill>
                  <a:schemeClr val="accent2"/>
                </a:solidFill>
              </a:endParaRPr>
            </a:p>
          </p:txBody>
        </p:sp>
      </p:grpSp>
      <p:sp>
        <p:nvSpPr>
          <p:cNvPr id="21" name="TextBox 20"/>
          <p:cNvSpPr txBox="1"/>
          <p:nvPr/>
        </p:nvSpPr>
        <p:spPr>
          <a:xfrm>
            <a:off x="1106615" y="3106996"/>
            <a:ext cx="2610290" cy="276999"/>
          </a:xfrm>
          <a:prstGeom prst="rect">
            <a:avLst/>
          </a:prstGeom>
          <a:solidFill>
            <a:schemeClr val="accent1"/>
          </a:solidFill>
        </p:spPr>
        <p:txBody>
          <a:bodyPr wrap="square" rtlCol="0">
            <a:spAutoFit/>
          </a:bodyPr>
          <a:lstStyle/>
          <a:p>
            <a:pPr algn="ctr"/>
            <a:r>
              <a:rPr lang="en-US" sz="1200" dirty="0" smtClean="0">
                <a:solidFill>
                  <a:schemeClr val="accent2"/>
                </a:solidFill>
              </a:rPr>
              <a:t>Beam Current Transformers</a:t>
            </a:r>
            <a:endParaRPr lang="en-US" sz="1200" dirty="0">
              <a:solidFill>
                <a:schemeClr val="accent2"/>
              </a:solidFill>
            </a:endParaRPr>
          </a:p>
        </p:txBody>
      </p:sp>
      <p:sp>
        <p:nvSpPr>
          <p:cNvPr id="24" name="TextBox 23"/>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grpSp>
        <p:nvGrpSpPr>
          <p:cNvPr id="28" name="Group 27"/>
          <p:cNvGrpSpPr/>
          <p:nvPr/>
        </p:nvGrpSpPr>
        <p:grpSpPr>
          <a:xfrm>
            <a:off x="6147175" y="3106996"/>
            <a:ext cx="2610290" cy="3472354"/>
            <a:chOff x="6147175" y="3106996"/>
            <a:chExt cx="2610290" cy="3472354"/>
          </a:xfrm>
        </p:grpSpPr>
        <p:sp>
          <p:nvSpPr>
            <p:cNvPr id="23" name="TextBox 22"/>
            <p:cNvSpPr txBox="1"/>
            <p:nvPr/>
          </p:nvSpPr>
          <p:spPr>
            <a:xfrm>
              <a:off x="6147175" y="3106996"/>
              <a:ext cx="2610290" cy="276999"/>
            </a:xfrm>
            <a:prstGeom prst="rect">
              <a:avLst/>
            </a:prstGeom>
            <a:solidFill>
              <a:schemeClr val="accent1"/>
            </a:solidFill>
          </p:spPr>
          <p:txBody>
            <a:bodyPr wrap="square" rtlCol="0">
              <a:spAutoFit/>
            </a:bodyPr>
            <a:lstStyle/>
            <a:p>
              <a:pPr algn="ctr"/>
              <a:r>
                <a:rPr lang="en-US" sz="1200" dirty="0" smtClean="0">
                  <a:solidFill>
                    <a:schemeClr val="accent2"/>
                  </a:solidFill>
                </a:rPr>
                <a:t>Operation Display</a:t>
              </a:r>
              <a:endParaRPr lang="en-US" sz="1200" dirty="0">
                <a:solidFill>
                  <a:schemeClr val="accent2"/>
                </a:solidFill>
              </a:endParaRPr>
            </a:p>
          </p:txBody>
        </p:sp>
        <p:pic>
          <p:nvPicPr>
            <p:cNvPr id="25" name="Picture 24"/>
            <p:cNvPicPr>
              <a:picLocks noChangeAspect="1"/>
            </p:cNvPicPr>
            <p:nvPr/>
          </p:nvPicPr>
          <p:blipFill>
            <a:blip r:embed="rId5"/>
            <a:stretch>
              <a:fillRect/>
            </a:stretch>
          </p:blipFill>
          <p:spPr>
            <a:xfrm>
              <a:off x="7497325" y="3338990"/>
              <a:ext cx="961186" cy="3240360"/>
            </a:xfrm>
            <a:prstGeom prst="rect">
              <a:avLst/>
            </a:prstGeom>
          </p:spPr>
        </p:pic>
        <p:pic>
          <p:nvPicPr>
            <p:cNvPr id="26" name="Picture 25"/>
            <p:cNvPicPr>
              <a:picLocks noChangeAspect="1"/>
            </p:cNvPicPr>
            <p:nvPr/>
          </p:nvPicPr>
          <p:blipFill>
            <a:blip r:embed="rId6"/>
            <a:stretch>
              <a:fillRect/>
            </a:stretch>
          </p:blipFill>
          <p:spPr>
            <a:xfrm>
              <a:off x="6547595" y="3338989"/>
              <a:ext cx="949729" cy="3175429"/>
            </a:xfrm>
            <a:prstGeom prst="rect">
              <a:avLst/>
            </a:prstGeom>
          </p:spPr>
        </p:pic>
        <p:sp>
          <p:nvSpPr>
            <p:cNvPr id="27" name="Oval 26"/>
            <p:cNvSpPr/>
            <p:nvPr/>
          </p:nvSpPr>
          <p:spPr>
            <a:xfrm rot="16200000">
              <a:off x="7159789" y="3136468"/>
              <a:ext cx="630069" cy="2115235"/>
            </a:xfrm>
            <a:prstGeom prst="ellipse">
              <a:avLst/>
            </a:prstGeom>
            <a:noFill/>
            <a:ln w="2540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719795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5">
                                            <p:txEl>
                                              <p:pRg st="1" end="1"/>
                                            </p:txEl>
                                          </p:spTgt>
                                        </p:tgtEl>
                                        <p:attrNameLst>
                                          <p:attrName>style.visibility</p:attrName>
                                        </p:attrNameLst>
                                      </p:cBhvr>
                                      <p:to>
                                        <p:strVal val="visible"/>
                                      </p:to>
                                    </p:set>
                                    <p:animEffect transition="in" filter="dissolve">
                                      <p:cBhvr>
                                        <p:cTn id="10" dur="500"/>
                                        <p:tgtEl>
                                          <p:spTgt spid="15">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animEffect transition="in" filter="dissolve">
                                      <p:cBhvr>
                                        <p:cTn id="13" dur="500"/>
                                        <p:tgtEl>
                                          <p:spTgt spid="15">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5">
                                            <p:txEl>
                                              <p:pRg st="3" end="3"/>
                                            </p:txEl>
                                          </p:spTgt>
                                        </p:tgtEl>
                                        <p:attrNameLst>
                                          <p:attrName>style.visibility</p:attrName>
                                        </p:attrNameLst>
                                      </p:cBhvr>
                                      <p:to>
                                        <p:strVal val="visible"/>
                                      </p:to>
                                    </p:set>
                                    <p:animEffect transition="in" filter="dissolve">
                                      <p:cBhvr>
                                        <p:cTn id="16" dur="500"/>
                                        <p:tgtEl>
                                          <p:spTgt spid="15">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5">
                                            <p:txEl>
                                              <p:pRg st="4" end="4"/>
                                            </p:txEl>
                                          </p:spTgt>
                                        </p:tgtEl>
                                        <p:attrNameLst>
                                          <p:attrName>style.visibility</p:attrName>
                                        </p:attrNameLst>
                                      </p:cBhvr>
                                      <p:to>
                                        <p:strVal val="visible"/>
                                      </p:to>
                                    </p:set>
                                    <p:animEffect transition="in" filter="dissolve">
                                      <p:cBhvr>
                                        <p:cTn id="19" dur="500"/>
                                        <p:tgtEl>
                                          <p:spTgt spid="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590" y="512064"/>
            <a:ext cx="7772400" cy="914400"/>
          </a:xfrm>
        </p:spPr>
        <p:txBody>
          <a:bodyPr/>
          <a:lstStyle/>
          <a:p>
            <a:r>
              <a:rPr lang="en-US" sz="4400" dirty="0" smtClean="0"/>
              <a:t>PSB LHC 50 ns beam</a:t>
            </a:r>
            <a:endParaRPr lang="en-US"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8</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5" name="Content Placeholder 2"/>
          <p:cNvSpPr>
            <a:spLocks noGrp="1"/>
          </p:cNvSpPr>
          <p:nvPr>
            <p:ph idx="1"/>
          </p:nvPr>
        </p:nvSpPr>
        <p:spPr>
          <a:xfrm>
            <a:off x="611560" y="1223755"/>
            <a:ext cx="8390275" cy="1575175"/>
          </a:xfrm>
        </p:spPr>
        <p:txBody>
          <a:bodyPr>
            <a:normAutofit fontScale="77500" lnSpcReduction="20000"/>
          </a:bodyPr>
          <a:lstStyle/>
          <a:p>
            <a:pPr lvl="0"/>
            <a:r>
              <a:rPr lang="en-US" dirty="0" smtClean="0"/>
              <a:t>Injection: </a:t>
            </a:r>
            <a:r>
              <a:rPr lang="en-US" dirty="0"/>
              <a:t>~</a:t>
            </a:r>
            <a:r>
              <a:rPr lang="en-US" dirty="0" smtClean="0"/>
              <a:t>1.5x10</a:t>
            </a:r>
            <a:r>
              <a:rPr lang="en-US" baseline="30000" dirty="0" smtClean="0"/>
              <a:t>12</a:t>
            </a:r>
            <a:r>
              <a:rPr lang="en-US" dirty="0" smtClean="0"/>
              <a:t> protons.</a:t>
            </a:r>
          </a:p>
          <a:p>
            <a:pPr lvl="0"/>
            <a:r>
              <a:rPr lang="en-US" dirty="0"/>
              <a:t>T</a:t>
            </a:r>
            <a:r>
              <a:rPr lang="en-US" dirty="0" smtClean="0"/>
              <a:t>ransverse </a:t>
            </a:r>
            <a:r>
              <a:rPr lang="en-US" dirty="0"/>
              <a:t>shaving </a:t>
            </a:r>
            <a:r>
              <a:rPr lang="en-US" dirty="0" smtClean="0"/>
              <a:t>reduces intensity to 8.5x10</a:t>
            </a:r>
            <a:r>
              <a:rPr lang="en-US" baseline="30000" dirty="0" smtClean="0"/>
              <a:t>11</a:t>
            </a:r>
            <a:r>
              <a:rPr lang="en-US" dirty="0" smtClean="0"/>
              <a:t> protons:</a:t>
            </a:r>
          </a:p>
          <a:p>
            <a:pPr lvl="1"/>
            <a:r>
              <a:rPr lang="en-US" dirty="0" smtClean="0"/>
              <a:t>starts </a:t>
            </a:r>
            <a:r>
              <a:rPr lang="en-US" dirty="0"/>
              <a:t>at </a:t>
            </a:r>
            <a:r>
              <a:rPr lang="en-US" dirty="0" smtClean="0"/>
              <a:t>305 </a:t>
            </a:r>
            <a:r>
              <a:rPr lang="en-US" dirty="0" err="1" smtClean="0"/>
              <a:t>ms</a:t>
            </a:r>
            <a:r>
              <a:rPr lang="en-US" dirty="0" smtClean="0"/>
              <a:t> after start of cycle.</a:t>
            </a:r>
          </a:p>
          <a:p>
            <a:pPr lvl="1"/>
            <a:r>
              <a:rPr lang="en-US" dirty="0" smtClean="0"/>
              <a:t>Duration: </a:t>
            </a:r>
            <a:r>
              <a:rPr lang="en-US" dirty="0"/>
              <a:t>~10 </a:t>
            </a:r>
            <a:r>
              <a:rPr lang="en-US" dirty="0" err="1" smtClean="0"/>
              <a:t>ms.</a:t>
            </a:r>
            <a:endParaRPr lang="en-US" dirty="0"/>
          </a:p>
        </p:txBody>
      </p:sp>
      <p:grpSp>
        <p:nvGrpSpPr>
          <p:cNvPr id="3" name="Group 2"/>
          <p:cNvGrpSpPr/>
          <p:nvPr/>
        </p:nvGrpSpPr>
        <p:grpSpPr>
          <a:xfrm>
            <a:off x="476545" y="2888940"/>
            <a:ext cx="4044785" cy="3465385"/>
            <a:chOff x="1241630" y="3023955"/>
            <a:chExt cx="4044785" cy="3465385"/>
          </a:xfrm>
        </p:grpSpPr>
        <p:pic>
          <p:nvPicPr>
            <p:cNvPr id="11" name="Picture 10"/>
            <p:cNvPicPr/>
            <p:nvPr/>
          </p:nvPicPr>
          <p:blipFill>
            <a:blip r:embed="rId3">
              <a:extLst>
                <a:ext uri="{28A0092B-C50C-407E-A947-70E740481C1C}">
                  <a14:useLocalDpi xmlns:a14="http://schemas.microsoft.com/office/drawing/2010/main" val="0"/>
                </a:ext>
              </a:extLst>
            </a:blip>
            <a:srcRect/>
            <a:stretch>
              <a:fillRect/>
            </a:stretch>
          </p:blipFill>
          <p:spPr bwMode="auto">
            <a:xfrm>
              <a:off x="1241630" y="3023955"/>
              <a:ext cx="4044785" cy="3465385"/>
            </a:xfrm>
            <a:prstGeom prst="rect">
              <a:avLst/>
            </a:prstGeom>
            <a:noFill/>
            <a:ln>
              <a:noFill/>
            </a:ln>
          </p:spPr>
        </p:pic>
        <p:sp>
          <p:nvSpPr>
            <p:cNvPr id="12" name="TextBox 11"/>
            <p:cNvSpPr txBox="1"/>
            <p:nvPr/>
          </p:nvSpPr>
          <p:spPr>
            <a:xfrm>
              <a:off x="2186735" y="5094185"/>
              <a:ext cx="1215135" cy="276999"/>
            </a:xfrm>
            <a:prstGeom prst="rect">
              <a:avLst/>
            </a:prstGeom>
            <a:solidFill>
              <a:schemeClr val="accent1"/>
            </a:solidFill>
          </p:spPr>
          <p:txBody>
            <a:bodyPr wrap="square" rtlCol="0">
              <a:spAutoFit/>
            </a:bodyPr>
            <a:lstStyle/>
            <a:p>
              <a:pPr algn="ctr"/>
              <a:r>
                <a:rPr lang="en-US" sz="1200" dirty="0" smtClean="0">
                  <a:solidFill>
                    <a:schemeClr val="accent2"/>
                  </a:solidFill>
                </a:rPr>
                <a:t>Trans. shaving</a:t>
              </a:r>
              <a:endParaRPr lang="en-US" sz="1200" dirty="0">
                <a:solidFill>
                  <a:schemeClr val="accent2"/>
                </a:solidFill>
              </a:endParaRPr>
            </a:p>
          </p:txBody>
        </p:sp>
        <p:sp>
          <p:nvSpPr>
            <p:cNvPr id="13" name="Oval 12"/>
            <p:cNvSpPr/>
            <p:nvPr/>
          </p:nvSpPr>
          <p:spPr>
            <a:xfrm rot="16200000">
              <a:off x="1804194" y="4801652"/>
              <a:ext cx="585064" cy="180022"/>
            </a:xfrm>
            <a:prstGeom prst="ellipse">
              <a:avLst/>
            </a:prstGeom>
            <a:noFill/>
            <a:ln w="2540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rot="16200000">
              <a:off x="1714183" y="4531622"/>
              <a:ext cx="405044" cy="180020"/>
            </a:xfrm>
            <a:prstGeom prst="ellipse">
              <a:avLst/>
            </a:prstGeom>
            <a:noFill/>
            <a:ln w="2540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1556665" y="4149080"/>
              <a:ext cx="900100" cy="276999"/>
            </a:xfrm>
            <a:prstGeom prst="rect">
              <a:avLst/>
            </a:prstGeom>
            <a:solidFill>
              <a:schemeClr val="accent1"/>
            </a:solidFill>
          </p:spPr>
          <p:txBody>
            <a:bodyPr wrap="square" rtlCol="0">
              <a:spAutoFit/>
            </a:bodyPr>
            <a:lstStyle/>
            <a:p>
              <a:pPr algn="ctr"/>
              <a:r>
                <a:rPr lang="en-US" sz="1200" dirty="0" smtClean="0">
                  <a:solidFill>
                    <a:schemeClr val="accent2"/>
                  </a:solidFill>
                </a:rPr>
                <a:t>Injection</a:t>
              </a:r>
              <a:endParaRPr lang="en-US" sz="1200" dirty="0">
                <a:solidFill>
                  <a:schemeClr val="accent2"/>
                </a:solidFill>
              </a:endParaRPr>
            </a:p>
          </p:txBody>
        </p:sp>
      </p:grpSp>
      <p:sp>
        <p:nvSpPr>
          <p:cNvPr id="17" name="TextBox 16"/>
          <p:cNvSpPr txBox="1"/>
          <p:nvPr/>
        </p:nvSpPr>
        <p:spPr>
          <a:xfrm>
            <a:off x="1196625" y="2933945"/>
            <a:ext cx="2610290" cy="276999"/>
          </a:xfrm>
          <a:prstGeom prst="rect">
            <a:avLst/>
          </a:prstGeom>
          <a:solidFill>
            <a:schemeClr val="accent1"/>
          </a:solidFill>
        </p:spPr>
        <p:txBody>
          <a:bodyPr wrap="square" rtlCol="0">
            <a:spAutoFit/>
          </a:bodyPr>
          <a:lstStyle/>
          <a:p>
            <a:pPr algn="ctr"/>
            <a:r>
              <a:rPr lang="en-US" sz="1200" dirty="0" smtClean="0">
                <a:solidFill>
                  <a:schemeClr val="accent2"/>
                </a:solidFill>
              </a:rPr>
              <a:t>Beam Current Transformers</a:t>
            </a:r>
            <a:endParaRPr lang="en-US" sz="1200" dirty="0">
              <a:solidFill>
                <a:schemeClr val="accent2"/>
              </a:solidFill>
            </a:endParaRPr>
          </a:p>
        </p:txBody>
      </p:sp>
      <p:sp>
        <p:nvSpPr>
          <p:cNvPr id="18" name="TextBox 17"/>
          <p:cNvSpPr txBox="1"/>
          <p:nvPr/>
        </p:nvSpPr>
        <p:spPr>
          <a:xfrm>
            <a:off x="5652120" y="2798930"/>
            <a:ext cx="2610290" cy="276999"/>
          </a:xfrm>
          <a:prstGeom prst="rect">
            <a:avLst/>
          </a:prstGeom>
          <a:solidFill>
            <a:schemeClr val="accent1"/>
          </a:solidFill>
        </p:spPr>
        <p:txBody>
          <a:bodyPr wrap="square" rtlCol="0">
            <a:spAutoFit/>
          </a:bodyPr>
          <a:lstStyle/>
          <a:p>
            <a:pPr algn="ctr"/>
            <a:r>
              <a:rPr lang="en-US" sz="1200" dirty="0" smtClean="0">
                <a:solidFill>
                  <a:schemeClr val="accent2"/>
                </a:solidFill>
              </a:rPr>
              <a:t>Operation Display</a:t>
            </a:r>
            <a:endParaRPr lang="en-US" sz="1200" dirty="0">
              <a:solidFill>
                <a:schemeClr val="accent2"/>
              </a:solidFill>
            </a:endParaRPr>
          </a:p>
        </p:txBody>
      </p:sp>
      <p:sp>
        <p:nvSpPr>
          <p:cNvPr id="19" name="TextBox 18"/>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pic>
        <p:nvPicPr>
          <p:cNvPr id="7" name="Picture 6"/>
          <p:cNvPicPr>
            <a:picLocks noChangeAspect="1"/>
          </p:cNvPicPr>
          <p:nvPr/>
        </p:nvPicPr>
        <p:blipFill>
          <a:blip r:embed="rId4"/>
          <a:stretch>
            <a:fillRect/>
          </a:stretch>
        </p:blipFill>
        <p:spPr>
          <a:xfrm>
            <a:off x="4797025" y="3068960"/>
            <a:ext cx="4223490" cy="3105345"/>
          </a:xfrm>
          <a:prstGeom prst="rect">
            <a:avLst/>
          </a:prstGeom>
        </p:spPr>
      </p:pic>
      <p:sp>
        <p:nvSpPr>
          <p:cNvPr id="20" name="Rectangle 19"/>
          <p:cNvSpPr/>
          <p:nvPr/>
        </p:nvSpPr>
        <p:spPr>
          <a:xfrm>
            <a:off x="4797025" y="4419110"/>
            <a:ext cx="4230470" cy="135015"/>
          </a:xfrm>
          <a:prstGeom prst="rect">
            <a:avLst/>
          </a:prstGeom>
          <a:noFill/>
          <a:ln w="317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4797025" y="4194085"/>
            <a:ext cx="4230470" cy="135015"/>
          </a:xfrm>
          <a:prstGeom prst="rect">
            <a:avLst/>
          </a:prstGeom>
          <a:noFill/>
          <a:ln w="317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97189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5">
                                            <p:txEl>
                                              <p:pRg st="1" end="1"/>
                                            </p:txEl>
                                          </p:spTgt>
                                        </p:tgtEl>
                                        <p:attrNameLst>
                                          <p:attrName>style.visibility</p:attrName>
                                        </p:attrNameLst>
                                      </p:cBhvr>
                                      <p:to>
                                        <p:strVal val="visible"/>
                                      </p:to>
                                    </p:set>
                                    <p:animEffect transition="in" filter="dissolve">
                                      <p:cBhvr>
                                        <p:cTn id="10" dur="500"/>
                                        <p:tgtEl>
                                          <p:spTgt spid="15">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animEffect transition="in" filter="dissolve">
                                      <p:cBhvr>
                                        <p:cTn id="13" dur="500"/>
                                        <p:tgtEl>
                                          <p:spTgt spid="15">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5">
                                            <p:txEl>
                                              <p:pRg st="3" end="3"/>
                                            </p:txEl>
                                          </p:spTgt>
                                        </p:tgtEl>
                                        <p:attrNameLst>
                                          <p:attrName>style.visibility</p:attrName>
                                        </p:attrNameLst>
                                      </p:cBhvr>
                                      <p:to>
                                        <p:strVal val="visible"/>
                                      </p:to>
                                    </p:set>
                                    <p:animEffect transition="in" filter="dissolve">
                                      <p:cBhvr>
                                        <p:cTn id="16" dur="500"/>
                                        <p:tgtEl>
                                          <p:spTgt spid="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Content</a:t>
            </a:r>
            <a:endParaRPr lang="en-US" dirty="0"/>
          </a:p>
        </p:txBody>
      </p:sp>
      <p:sp>
        <p:nvSpPr>
          <p:cNvPr id="3" name="Content Placeholder 2"/>
          <p:cNvSpPr>
            <a:spLocks noGrp="1"/>
          </p:cNvSpPr>
          <p:nvPr>
            <p:ph idx="1"/>
          </p:nvPr>
        </p:nvSpPr>
        <p:spPr/>
        <p:txBody>
          <a:bodyPr>
            <a:normAutofit/>
          </a:bodyPr>
          <a:lstStyle/>
          <a:p>
            <a:r>
              <a:rPr lang="en-US" dirty="0" smtClean="0"/>
              <a:t>The LHC beams produced</a:t>
            </a:r>
            <a:endParaRPr lang="en-US" dirty="0" smtClean="0"/>
          </a:p>
          <a:p>
            <a:r>
              <a:rPr lang="en-US" dirty="0" smtClean="0"/>
              <a:t>LINAC2 &amp;</a:t>
            </a:r>
            <a:r>
              <a:rPr lang="en-US" dirty="0" smtClean="0"/>
              <a:t> PSB</a:t>
            </a:r>
          </a:p>
          <a:p>
            <a:r>
              <a:rPr lang="en-US" dirty="0" smtClean="0">
                <a:solidFill>
                  <a:srgbClr val="7FD13B"/>
                </a:solidFill>
              </a:rPr>
              <a:t>The PS</a:t>
            </a:r>
          </a:p>
          <a:p>
            <a:r>
              <a:rPr lang="en-US" dirty="0" smtClean="0"/>
              <a:t>The SPS</a:t>
            </a:r>
          </a:p>
          <a:p>
            <a:r>
              <a:rPr lang="en-US" dirty="0" smtClean="0"/>
              <a:t>Super Cycles and N0n-LHC physics</a:t>
            </a:r>
            <a:endParaRPr lang="en-US" dirty="0" smtClean="0"/>
          </a:p>
          <a:p>
            <a:r>
              <a:rPr lang="en-US" dirty="0" smtClean="0"/>
              <a:t>Conclusions</a:t>
            </a:r>
            <a:endParaRPr lang="en-US" dirty="0"/>
          </a:p>
        </p:txBody>
      </p:sp>
      <p:sp>
        <p:nvSpPr>
          <p:cNvPr id="4" name="Date Placeholder 3"/>
          <p:cNvSpPr>
            <a:spLocks noGrp="1"/>
          </p:cNvSpPr>
          <p:nvPr>
            <p:ph type="dt" sz="half" idx="10"/>
          </p:nvPr>
        </p:nvSpPr>
        <p:spPr/>
        <p:txBody>
          <a:bodyPr/>
          <a:lstStyle/>
          <a:p>
            <a:pPr algn="ctr"/>
            <a:r>
              <a:rPr lang="en-US" smtClean="0"/>
              <a:t>IEFC Workshop, 8 March 2012</a:t>
            </a:r>
            <a:endParaRPr lang="en-US" dirty="0"/>
          </a:p>
        </p:txBody>
      </p:sp>
      <p:sp>
        <p:nvSpPr>
          <p:cNvPr id="5" name="Footer Placeholder 4"/>
          <p:cNvSpPr>
            <a:spLocks noGrp="1"/>
          </p:cNvSpPr>
          <p:nvPr>
            <p:ph type="ftr" sz="quarter" idx="11"/>
          </p:nvPr>
        </p:nvSpPr>
        <p:spPr/>
        <p:txBody>
          <a:bodyPr/>
          <a:lstStyle/>
          <a:p>
            <a:pPr algn="l"/>
            <a:r>
              <a:rPr lang="en-GB" smtClean="0"/>
              <a:t>Rende Steerenberg, CERN Switzerland</a:t>
            </a:r>
            <a:endParaRPr lang="en-US" dirty="0"/>
          </a:p>
        </p:txBody>
      </p:sp>
      <p:sp>
        <p:nvSpPr>
          <p:cNvPr id="6" name="Slide Number Placeholder 5"/>
          <p:cNvSpPr>
            <a:spLocks noGrp="1"/>
          </p:cNvSpPr>
          <p:nvPr>
            <p:ph type="sldNum" sz="quarter" idx="12"/>
          </p:nvPr>
        </p:nvSpPr>
        <p:spPr/>
        <p:txBody>
          <a:bodyPr/>
          <a:lstStyle/>
          <a:p>
            <a:fld id="{4E315206-2E36-4FFE-82C9-2E8A6DA88696}" type="slidenum">
              <a:rPr lang="en-US" smtClean="0"/>
              <a:pPr/>
              <a:t>9</a:t>
            </a:fld>
            <a:endParaRPr lang="en-US" dirty="0"/>
          </a:p>
        </p:txBody>
      </p:sp>
      <p:cxnSp>
        <p:nvCxnSpPr>
          <p:cNvPr id="8" name="Straight Connector 7"/>
          <p:cNvCxnSpPr/>
          <p:nvPr/>
        </p:nvCxnSpPr>
        <p:spPr>
          <a:xfrm>
            <a:off x="1000100" y="1142984"/>
            <a:ext cx="7500990" cy="0"/>
          </a:xfrm>
          <a:prstGeom prst="line">
            <a:avLst/>
          </a:prstGeom>
          <a:ln w="15875">
            <a:gradFill flip="none" rotWithShape="1">
              <a:gsLst>
                <a:gs pos="0">
                  <a:srgbClr val="000000"/>
                </a:gs>
                <a:gs pos="39999">
                  <a:srgbClr val="0A128C"/>
                </a:gs>
                <a:gs pos="70000">
                  <a:srgbClr val="181CC7"/>
                </a:gs>
                <a:gs pos="88000">
                  <a:srgbClr val="7005D4"/>
                </a:gs>
                <a:gs pos="100000">
                  <a:srgbClr val="8C3D91"/>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9" name="Picture 3" descr="J:\Documents\Desk_Tools\CERN_logos\icon-lhc-pho-1999-087.gif"/>
          <p:cNvPicPr>
            <a:picLocks noChangeAspect="1" noChangeArrowheads="1"/>
          </p:cNvPicPr>
          <p:nvPr/>
        </p:nvPicPr>
        <p:blipFill>
          <a:blip r:embed="rId2" cstate="print"/>
          <a:srcRect/>
          <a:stretch>
            <a:fillRect/>
          </a:stretch>
        </p:blipFill>
        <p:spPr bwMode="auto">
          <a:xfrm>
            <a:off x="8172400" y="188640"/>
            <a:ext cx="792088" cy="792088"/>
          </a:xfrm>
          <a:prstGeom prst="rect">
            <a:avLst/>
          </a:prstGeom>
          <a:ln>
            <a:noFill/>
          </a:ln>
          <a:effectLst>
            <a:reflection blurRad="12700" stA="30000" endPos="30000" dist="5000" dir="5400000" sy="-100000" algn="bl" rotWithShape="0"/>
          </a:effectLst>
          <a:scene3d>
            <a:camera prst="perspectiveContrastingLeftFacing" fov="5400000">
              <a:rot lat="0" lon="1824389" rev="21594035"/>
            </a:camera>
            <a:lightRig rig="threePt" dir="t">
              <a:rot lat="0" lon="0" rev="2700000"/>
            </a:lightRig>
          </a:scene3d>
          <a:sp3d>
            <a:bevelT w="63500" h="50800"/>
          </a:sp3d>
        </p:spPr>
      </p:pic>
      <p:sp>
        <p:nvSpPr>
          <p:cNvPr id="11" name="TextBox 10"/>
          <p:cNvSpPr txBox="1"/>
          <p:nvPr/>
        </p:nvSpPr>
        <p:spPr>
          <a:xfrm rot="16200000">
            <a:off x="-3293834" y="3228945"/>
            <a:ext cx="6858000" cy="400110"/>
          </a:xfrm>
          <a:prstGeom prst="rect">
            <a:avLst/>
          </a:prstGeom>
          <a:noFill/>
        </p:spPr>
        <p:txBody>
          <a:bodyPr wrap="square" rtlCol="0">
            <a:spAutoFit/>
          </a:bodyPr>
          <a:lstStyle/>
          <a:p>
            <a:pPr algn="ctr"/>
            <a:r>
              <a:rPr lang="en-GB" sz="2000" b="1" dirty="0" smtClean="0">
                <a:solidFill>
                  <a:srgbClr val="002060"/>
                </a:solidFill>
                <a:latin typeface="+mj-lt"/>
              </a:rPr>
              <a:t>LHC BEAMS PRODUCTION </a:t>
            </a:r>
            <a:endParaRPr lang="en-US" sz="2000" b="1" dirty="0">
              <a:solidFill>
                <a:srgbClr val="002060"/>
              </a:solidFill>
              <a:latin typeface="+mj-lt"/>
            </a:endParaRPr>
          </a:p>
        </p:txBody>
      </p:sp>
    </p:spTree>
    <p:extLst>
      <p:ext uri="{BB962C8B-B14F-4D97-AF65-F5344CB8AC3E}">
        <p14:creationId xmlns:p14="http://schemas.microsoft.com/office/powerpoint/2010/main" val="7803297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emplate>
  <TotalTime>28068</TotalTime>
  <Words>2260</Words>
  <Application>Microsoft Macintosh PowerPoint</Application>
  <PresentationFormat>On-screen Show (4:3)</PresentationFormat>
  <Paragraphs>497</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Metro</vt:lpstr>
      <vt:lpstr>LHC Beams Production  Losses and impact on NON-LHC physics</vt:lpstr>
      <vt:lpstr>Content</vt:lpstr>
      <vt:lpstr>The LHC Beams Menu</vt:lpstr>
      <vt:lpstr>How much protons were produced</vt:lpstr>
      <vt:lpstr>Content</vt:lpstr>
      <vt:lpstr>LINAC2 and PS Booster Injection</vt:lpstr>
      <vt:lpstr>PSB LHCINDIV Beam</vt:lpstr>
      <vt:lpstr>PSB LHC 50 ns beam</vt:lpstr>
      <vt:lpstr>Content</vt:lpstr>
      <vt:lpstr>LHC 50 ns Double Batch Production</vt:lpstr>
      <vt:lpstr>Loss Sources of the LHC 50 ns beam</vt:lpstr>
      <vt:lpstr>Improved Operability</vt:lpstr>
      <vt:lpstr>Content</vt:lpstr>
      <vt:lpstr>LHC Beams and Losses in the SPS</vt:lpstr>
      <vt:lpstr>LHC Beams in SPS compared to FT and CNGS</vt:lpstr>
      <vt:lpstr>Impact of Scraper on the Radiation in LSS1</vt:lpstr>
      <vt:lpstr>Impact of LHC Filling on SPS Physics  1/2</vt:lpstr>
      <vt:lpstr>Impact of LHC Filling on SPS Physics  2/2</vt:lpstr>
      <vt:lpstr>Transmission in the SPS with Q20 </vt:lpstr>
      <vt:lpstr>Content</vt:lpstr>
      <vt:lpstr>Parallel Versus Dedicated Filling</vt:lpstr>
      <vt:lpstr>Impact of High Intensity LHC Beams on NA</vt:lpstr>
      <vt:lpstr>A Super Cycle Example</vt:lpstr>
      <vt:lpstr>Content</vt:lpstr>
      <vt:lpstr>Conclusions &amp; Questions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 Requests vs What Can Be Delivered  (protons and ions)</dc:title>
  <dc:creator>Rende Steerenberg</dc:creator>
  <cp:lastModifiedBy>Rende Steerenberg</cp:lastModifiedBy>
  <cp:revision>636</cp:revision>
  <dcterms:created xsi:type="dcterms:W3CDTF">2009-11-06T13:20:51Z</dcterms:created>
  <dcterms:modified xsi:type="dcterms:W3CDTF">2012-03-08T08:59:02Z</dcterms:modified>
</cp:coreProperties>
</file>