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37"/>
  </p:notesMasterIdLst>
  <p:handoutMasterIdLst>
    <p:handoutMasterId r:id="rId38"/>
  </p:handoutMasterIdLst>
  <p:sldIdLst>
    <p:sldId id="315" r:id="rId2"/>
    <p:sldId id="379" r:id="rId3"/>
    <p:sldId id="386" r:id="rId4"/>
    <p:sldId id="387" r:id="rId5"/>
    <p:sldId id="385" r:id="rId6"/>
    <p:sldId id="388" r:id="rId7"/>
    <p:sldId id="408" r:id="rId8"/>
    <p:sldId id="383" r:id="rId9"/>
    <p:sldId id="405" r:id="rId10"/>
    <p:sldId id="390" r:id="rId11"/>
    <p:sldId id="391" r:id="rId12"/>
    <p:sldId id="380" r:id="rId13"/>
    <p:sldId id="409" r:id="rId14"/>
    <p:sldId id="381" r:id="rId15"/>
    <p:sldId id="382" r:id="rId16"/>
    <p:sldId id="412" r:id="rId17"/>
    <p:sldId id="413" r:id="rId18"/>
    <p:sldId id="414" r:id="rId19"/>
    <p:sldId id="415" r:id="rId20"/>
    <p:sldId id="384" r:id="rId21"/>
    <p:sldId id="395" r:id="rId22"/>
    <p:sldId id="394" r:id="rId23"/>
    <p:sldId id="396" r:id="rId24"/>
    <p:sldId id="400" r:id="rId25"/>
    <p:sldId id="397" r:id="rId26"/>
    <p:sldId id="398" r:id="rId27"/>
    <p:sldId id="392" r:id="rId28"/>
    <p:sldId id="402" r:id="rId29"/>
    <p:sldId id="410" r:id="rId30"/>
    <p:sldId id="403" r:id="rId31"/>
    <p:sldId id="407" r:id="rId32"/>
    <p:sldId id="404" r:id="rId33"/>
    <p:sldId id="411" r:id="rId34"/>
    <p:sldId id="401" r:id="rId35"/>
    <p:sldId id="406" r:id="rId36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8B1716"/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639" autoAdjust="0"/>
    <p:restoredTop sz="98842" autoAdjust="0"/>
  </p:normalViewPr>
  <p:slideViewPr>
    <p:cSldViewPr snapToGrid="0" snapToObjects="1" showGuides="1">
      <p:cViewPr>
        <p:scale>
          <a:sx n="100" d="100"/>
          <a:sy n="100" d="100"/>
        </p:scale>
        <p:origin x="-928" y="-840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ISOLDE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ALARA level III</c:v>
                </c:pt>
                <c:pt idx="1">
                  <c:v>ALARA level II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16.0</c:v>
                </c:pt>
                <c:pt idx="1">
                  <c:v>33.0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Others</c:v>
                </c:pt>
              </c:strCache>
            </c:strRef>
          </c:tx>
          <c:invertIfNegative val="0"/>
          <c:cat>
            <c:strRef>
              <c:f>Sheet1!$A$2:$A$3</c:f>
              <c:strCache>
                <c:ptCount val="2"/>
                <c:pt idx="0">
                  <c:v>ALARA level III</c:v>
                </c:pt>
                <c:pt idx="1">
                  <c:v>ALARA level II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4.0</c:v>
                </c:pt>
                <c:pt idx="1">
                  <c:v>37.0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97420904"/>
        <c:axId val="497422456"/>
        <c:axId val="0"/>
      </c:bar3DChart>
      <c:catAx>
        <c:axId val="497420904"/>
        <c:scaling>
          <c:orientation val="minMax"/>
        </c:scaling>
        <c:delete val="0"/>
        <c:axPos val="b"/>
        <c:majorTickMark val="out"/>
        <c:minorTickMark val="none"/>
        <c:tickLblPos val="nextTo"/>
        <c:crossAx val="497422456"/>
        <c:crosses val="autoZero"/>
        <c:auto val="1"/>
        <c:lblAlgn val="ctr"/>
        <c:lblOffset val="100"/>
        <c:noMultiLvlLbl val="0"/>
      </c:catAx>
      <c:valAx>
        <c:axId val="49742245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974209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A7EDF2-1927-E849-93CB-CF7012132524}" type="doc">
      <dgm:prSet loTypeId="urn:microsoft.com/office/officeart/2005/8/layout/arrow2" loCatId="" qsTypeId="urn:microsoft.com/office/officeart/2005/8/quickstyle/simple4" qsCatId="simple" csTypeId="urn:microsoft.com/office/officeart/2005/8/colors/accent1_2" csCatId="accent1" phldr="1"/>
      <dgm:spPr/>
    </dgm:pt>
    <dgm:pt modelId="{9D4763B1-E756-734D-9AD3-0E2A1466B048}">
      <dgm:prSet phldrT="[Text]"/>
      <dgm:spPr/>
      <dgm:t>
        <a:bodyPr/>
        <a:lstStyle/>
        <a:p>
          <a:r>
            <a:rPr lang="en-GB" noProof="0" dirty="0" smtClean="0"/>
            <a:t>Shut-down 2008-2009</a:t>
          </a:r>
        </a:p>
        <a:p>
          <a:r>
            <a:rPr lang="en-GB" noProof="0" dirty="0" smtClean="0"/>
            <a:t>Extraction electrode changed manually – </a:t>
          </a:r>
        </a:p>
        <a:p>
          <a:r>
            <a:rPr lang="en-GB" noProof="0" dirty="0" smtClean="0">
              <a:solidFill>
                <a:srgbClr val="FF0000"/>
              </a:solidFill>
            </a:rPr>
            <a:t>Dosimeter ring: 4.5 </a:t>
          </a:r>
          <a:r>
            <a:rPr lang="en-GB" noProof="0" dirty="0" err="1" smtClean="0">
              <a:solidFill>
                <a:srgbClr val="FF0000"/>
              </a:solidFill>
            </a:rPr>
            <a:t>mSv</a:t>
          </a:r>
          <a:r>
            <a:rPr lang="en-GB" noProof="0" dirty="0" smtClean="0">
              <a:solidFill>
                <a:srgbClr val="FF0000"/>
              </a:solidFill>
            </a:rPr>
            <a:t> (finger contact limit value = 500 </a:t>
          </a:r>
          <a:r>
            <a:rPr lang="en-GB" noProof="0" dirty="0" err="1" smtClean="0">
              <a:solidFill>
                <a:srgbClr val="FF0000"/>
              </a:solidFill>
            </a:rPr>
            <a:t>mSv</a:t>
          </a:r>
          <a:r>
            <a:rPr lang="en-GB" noProof="0" dirty="0" smtClean="0">
              <a:solidFill>
                <a:srgbClr val="FF0000"/>
              </a:solidFill>
            </a:rPr>
            <a:t>)</a:t>
          </a:r>
          <a:endParaRPr lang="en-GB" noProof="0" dirty="0">
            <a:solidFill>
              <a:srgbClr val="FF0000"/>
            </a:solidFill>
          </a:endParaRPr>
        </a:p>
      </dgm:t>
    </dgm:pt>
    <dgm:pt modelId="{5149CCEF-7EE7-1440-8CF2-CCE6B4FBDD6F}" type="parTrans" cxnId="{9CEC0A46-B330-CC4F-BF15-1A5E52A5CCF9}">
      <dgm:prSet/>
      <dgm:spPr/>
      <dgm:t>
        <a:bodyPr/>
        <a:lstStyle/>
        <a:p>
          <a:endParaRPr lang="en-US"/>
        </a:p>
      </dgm:t>
    </dgm:pt>
    <dgm:pt modelId="{DF77CC06-9D72-2843-9FFB-7E4ACBEE57D7}" type="sibTrans" cxnId="{9CEC0A46-B330-CC4F-BF15-1A5E52A5CCF9}">
      <dgm:prSet/>
      <dgm:spPr/>
      <dgm:t>
        <a:bodyPr/>
        <a:lstStyle/>
        <a:p>
          <a:endParaRPr lang="en-US"/>
        </a:p>
      </dgm:t>
    </dgm:pt>
    <dgm:pt modelId="{F85E442E-37C2-F74F-B6B0-091151E4C2EE}">
      <dgm:prSet phldrT="[Text]"/>
      <dgm:spPr/>
      <dgm:t>
        <a:bodyPr/>
        <a:lstStyle/>
        <a:p>
          <a:r>
            <a:rPr lang="en-US" dirty="0" smtClean="0"/>
            <a:t>Shut-Down 2009 -2010</a:t>
          </a:r>
        </a:p>
        <a:p>
          <a:r>
            <a:rPr lang="en-US" dirty="0" smtClean="0"/>
            <a:t>Specific tool development on RP demand</a:t>
          </a:r>
        </a:p>
        <a:p>
          <a:r>
            <a:rPr lang="en-US" dirty="0" smtClean="0"/>
            <a:t>Feed-back 2011 higher risk of dropping the electrode</a:t>
          </a:r>
          <a:endParaRPr lang="en-US" dirty="0"/>
        </a:p>
      </dgm:t>
    </dgm:pt>
    <dgm:pt modelId="{1B9AF598-7B53-764F-BBCA-341F18BC0862}" type="parTrans" cxnId="{10A68321-3EF1-DF44-AC91-FF63E748A0CF}">
      <dgm:prSet/>
      <dgm:spPr/>
      <dgm:t>
        <a:bodyPr/>
        <a:lstStyle/>
        <a:p>
          <a:endParaRPr lang="en-US"/>
        </a:p>
      </dgm:t>
    </dgm:pt>
    <dgm:pt modelId="{BB49A4AF-D430-DE43-B8CD-E4787602DDFF}" type="sibTrans" cxnId="{10A68321-3EF1-DF44-AC91-FF63E748A0CF}">
      <dgm:prSet/>
      <dgm:spPr/>
      <dgm:t>
        <a:bodyPr/>
        <a:lstStyle/>
        <a:p>
          <a:endParaRPr lang="en-US"/>
        </a:p>
      </dgm:t>
    </dgm:pt>
    <dgm:pt modelId="{A32CD203-48E9-CD41-853C-D67E11B1D769}">
      <dgm:prSet phldrT="[Text]"/>
      <dgm:spPr/>
      <dgm:t>
        <a:bodyPr/>
        <a:lstStyle/>
        <a:p>
          <a:r>
            <a:rPr lang="en-US" dirty="0" smtClean="0"/>
            <a:t>Shut-down 2011-2012</a:t>
          </a:r>
        </a:p>
        <a:p>
          <a:r>
            <a:rPr lang="en-US" dirty="0" smtClean="0"/>
            <a:t>Tool improvement to reduce the risk of dropping the electrode</a:t>
          </a:r>
          <a:endParaRPr lang="en-US" dirty="0"/>
        </a:p>
      </dgm:t>
    </dgm:pt>
    <dgm:pt modelId="{67BE236E-31DB-0A42-825E-E12FD0AD6200}" type="parTrans" cxnId="{FE9C82A9-7BE6-EE44-95BB-A7BEEAB54BE1}">
      <dgm:prSet/>
      <dgm:spPr/>
      <dgm:t>
        <a:bodyPr/>
        <a:lstStyle/>
        <a:p>
          <a:endParaRPr lang="en-US"/>
        </a:p>
      </dgm:t>
    </dgm:pt>
    <dgm:pt modelId="{D35C320D-15C4-AA47-B0CF-9DD37B14D62F}" type="sibTrans" cxnId="{FE9C82A9-7BE6-EE44-95BB-A7BEEAB54BE1}">
      <dgm:prSet/>
      <dgm:spPr/>
      <dgm:t>
        <a:bodyPr/>
        <a:lstStyle/>
        <a:p>
          <a:endParaRPr lang="en-US"/>
        </a:p>
      </dgm:t>
    </dgm:pt>
    <dgm:pt modelId="{07BBD0D9-9AFD-144B-8545-D3193985614F}" type="pres">
      <dgm:prSet presAssocID="{31A7EDF2-1927-E849-93CB-CF7012132524}" presName="arrowDiagram" presStyleCnt="0">
        <dgm:presLayoutVars>
          <dgm:chMax val="5"/>
          <dgm:dir/>
          <dgm:resizeHandles val="exact"/>
        </dgm:presLayoutVars>
      </dgm:prSet>
      <dgm:spPr/>
    </dgm:pt>
    <dgm:pt modelId="{F5CA36E0-7197-9244-A3C5-73C4FF96EF4C}" type="pres">
      <dgm:prSet presAssocID="{31A7EDF2-1927-E849-93CB-CF7012132524}" presName="arrow" presStyleLbl="bgShp" presStyleIdx="0" presStyleCnt="1"/>
      <dgm:spPr/>
    </dgm:pt>
    <dgm:pt modelId="{29FB414E-4534-0944-9185-63480079AE3D}" type="pres">
      <dgm:prSet presAssocID="{31A7EDF2-1927-E849-93CB-CF7012132524}" presName="arrowDiagram3" presStyleCnt="0"/>
      <dgm:spPr/>
    </dgm:pt>
    <dgm:pt modelId="{CC37B534-E708-E84C-94D2-D86E0A2F78DC}" type="pres">
      <dgm:prSet presAssocID="{9D4763B1-E756-734D-9AD3-0E2A1466B048}" presName="bullet3a" presStyleLbl="node1" presStyleIdx="0" presStyleCnt="3"/>
      <dgm:spPr/>
    </dgm:pt>
    <dgm:pt modelId="{897C1F83-5EB0-614E-B590-C9C436EAC063}" type="pres">
      <dgm:prSet presAssocID="{9D4763B1-E756-734D-9AD3-0E2A1466B048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09AE8F0-86A1-E94E-80A3-014673CC14D8}" type="pres">
      <dgm:prSet presAssocID="{F85E442E-37C2-F74F-B6B0-091151E4C2EE}" presName="bullet3b" presStyleLbl="node1" presStyleIdx="1" presStyleCnt="3"/>
      <dgm:spPr/>
    </dgm:pt>
    <dgm:pt modelId="{93ABB21F-D0B5-DA42-81A8-92113FC2C9FA}" type="pres">
      <dgm:prSet presAssocID="{F85E442E-37C2-F74F-B6B0-091151E4C2EE}" presName="textBox3b" presStyleLbl="revTx" presStyleIdx="1" presStyleCnt="3" custScaleX="147188" custLinFactNeighborX="2264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00031F-B2C5-BA4C-9E6D-D9D10F8E40DA}" type="pres">
      <dgm:prSet presAssocID="{A32CD203-48E9-CD41-853C-D67E11B1D769}" presName="bullet3c" presStyleLbl="node1" presStyleIdx="2" presStyleCnt="3"/>
      <dgm:spPr/>
    </dgm:pt>
    <dgm:pt modelId="{0C5C06C9-B4F5-7047-97DD-65A1858E5A8B}" type="pres">
      <dgm:prSet presAssocID="{A32CD203-48E9-CD41-853C-D67E11B1D769}" presName="textBox3c" presStyleLbl="revTx" presStyleIdx="2" presStyleCnt="3" custScaleX="143690" custLinFactNeighborX="3396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D338D9-D9C2-0C41-9771-40D709425BF1}" type="presOf" srcId="{F85E442E-37C2-F74F-B6B0-091151E4C2EE}" destId="{93ABB21F-D0B5-DA42-81A8-92113FC2C9FA}" srcOrd="0" destOrd="0" presId="urn:microsoft.com/office/officeart/2005/8/layout/arrow2"/>
    <dgm:cxn modelId="{FE9C82A9-7BE6-EE44-95BB-A7BEEAB54BE1}" srcId="{31A7EDF2-1927-E849-93CB-CF7012132524}" destId="{A32CD203-48E9-CD41-853C-D67E11B1D769}" srcOrd="2" destOrd="0" parTransId="{67BE236E-31DB-0A42-825E-E12FD0AD6200}" sibTransId="{D35C320D-15C4-AA47-B0CF-9DD37B14D62F}"/>
    <dgm:cxn modelId="{6C840E99-9B60-DA44-993A-2E8F78CF5298}" type="presOf" srcId="{31A7EDF2-1927-E849-93CB-CF7012132524}" destId="{07BBD0D9-9AFD-144B-8545-D3193985614F}" srcOrd="0" destOrd="0" presId="urn:microsoft.com/office/officeart/2005/8/layout/arrow2"/>
    <dgm:cxn modelId="{7CE45EE0-7972-CB4F-9308-684B746C4F43}" type="presOf" srcId="{9D4763B1-E756-734D-9AD3-0E2A1466B048}" destId="{897C1F83-5EB0-614E-B590-C9C436EAC063}" srcOrd="0" destOrd="0" presId="urn:microsoft.com/office/officeart/2005/8/layout/arrow2"/>
    <dgm:cxn modelId="{10A68321-3EF1-DF44-AC91-FF63E748A0CF}" srcId="{31A7EDF2-1927-E849-93CB-CF7012132524}" destId="{F85E442E-37C2-F74F-B6B0-091151E4C2EE}" srcOrd="1" destOrd="0" parTransId="{1B9AF598-7B53-764F-BBCA-341F18BC0862}" sibTransId="{BB49A4AF-D430-DE43-B8CD-E4787602DDFF}"/>
    <dgm:cxn modelId="{9CEC0A46-B330-CC4F-BF15-1A5E52A5CCF9}" srcId="{31A7EDF2-1927-E849-93CB-CF7012132524}" destId="{9D4763B1-E756-734D-9AD3-0E2A1466B048}" srcOrd="0" destOrd="0" parTransId="{5149CCEF-7EE7-1440-8CF2-CCE6B4FBDD6F}" sibTransId="{DF77CC06-9D72-2843-9FFB-7E4ACBEE57D7}"/>
    <dgm:cxn modelId="{6E9A8180-1D9C-604D-8B1D-830A7E14BA94}" type="presOf" srcId="{A32CD203-48E9-CD41-853C-D67E11B1D769}" destId="{0C5C06C9-B4F5-7047-97DD-65A1858E5A8B}" srcOrd="0" destOrd="0" presId="urn:microsoft.com/office/officeart/2005/8/layout/arrow2"/>
    <dgm:cxn modelId="{31D44519-0B38-7E46-B5F7-8565506AFB8C}" type="presParOf" srcId="{07BBD0D9-9AFD-144B-8545-D3193985614F}" destId="{F5CA36E0-7197-9244-A3C5-73C4FF96EF4C}" srcOrd="0" destOrd="0" presId="urn:microsoft.com/office/officeart/2005/8/layout/arrow2"/>
    <dgm:cxn modelId="{19373C83-A37F-6740-825F-250BB920757D}" type="presParOf" srcId="{07BBD0D9-9AFD-144B-8545-D3193985614F}" destId="{29FB414E-4534-0944-9185-63480079AE3D}" srcOrd="1" destOrd="0" presId="urn:microsoft.com/office/officeart/2005/8/layout/arrow2"/>
    <dgm:cxn modelId="{1F27B74D-515A-C04C-A18B-F0F6E6ECC740}" type="presParOf" srcId="{29FB414E-4534-0944-9185-63480079AE3D}" destId="{CC37B534-E708-E84C-94D2-D86E0A2F78DC}" srcOrd="0" destOrd="0" presId="urn:microsoft.com/office/officeart/2005/8/layout/arrow2"/>
    <dgm:cxn modelId="{A1DDC5E5-3946-8C4F-A411-35E3B81EF238}" type="presParOf" srcId="{29FB414E-4534-0944-9185-63480079AE3D}" destId="{897C1F83-5EB0-614E-B590-C9C436EAC063}" srcOrd="1" destOrd="0" presId="urn:microsoft.com/office/officeart/2005/8/layout/arrow2"/>
    <dgm:cxn modelId="{DD893F8F-00FB-8144-9C14-67DC5F244B65}" type="presParOf" srcId="{29FB414E-4534-0944-9185-63480079AE3D}" destId="{E09AE8F0-86A1-E94E-80A3-014673CC14D8}" srcOrd="2" destOrd="0" presId="urn:microsoft.com/office/officeart/2005/8/layout/arrow2"/>
    <dgm:cxn modelId="{D61194B1-EC08-8A4C-BA90-87E7879F2CBB}" type="presParOf" srcId="{29FB414E-4534-0944-9185-63480079AE3D}" destId="{93ABB21F-D0B5-DA42-81A8-92113FC2C9FA}" srcOrd="3" destOrd="0" presId="urn:microsoft.com/office/officeart/2005/8/layout/arrow2"/>
    <dgm:cxn modelId="{E08D74FD-6160-814F-B9ED-FF38FF0ABDA8}" type="presParOf" srcId="{29FB414E-4534-0944-9185-63480079AE3D}" destId="{3900031F-B2C5-BA4C-9E6D-D9D10F8E40DA}" srcOrd="4" destOrd="0" presId="urn:microsoft.com/office/officeart/2005/8/layout/arrow2"/>
    <dgm:cxn modelId="{45835A17-A957-1F4A-969E-637946861BA2}" type="presParOf" srcId="{29FB414E-4534-0944-9185-63480079AE3D}" destId="{0C5C06C9-B4F5-7047-97DD-65A1858E5A8B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8DA7794-8453-5043-8385-1026786CF8B1}" type="doc">
      <dgm:prSet loTypeId="urn:microsoft.com/office/officeart/2005/8/layout/arrow2" loCatId="" qsTypeId="urn:microsoft.com/office/officeart/2005/8/quickstyle/simple4" qsCatId="simple" csTypeId="urn:microsoft.com/office/officeart/2005/8/colors/accent1_2" csCatId="accent1" phldr="1"/>
      <dgm:spPr/>
    </dgm:pt>
    <dgm:pt modelId="{EBF4010B-432E-2E4E-94B4-26C1080B1F42}">
      <dgm:prSet phldrT="[Text]" custT="1"/>
      <dgm:spPr/>
      <dgm:t>
        <a:bodyPr/>
        <a:lstStyle/>
        <a:p>
          <a:r>
            <a:rPr lang="en-US" sz="1800" dirty="0" smtClean="0"/>
            <a:t>Targets handled by hand</a:t>
          </a:r>
        </a:p>
        <a:p>
          <a:r>
            <a:rPr lang="en-US" sz="1800" dirty="0" smtClean="0">
              <a:solidFill>
                <a:srgbClr val="FF0000"/>
              </a:solidFill>
            </a:rPr>
            <a:t>537</a:t>
          </a:r>
          <a:r>
            <a:rPr lang="en-US" sz="1800" dirty="0" smtClean="0"/>
            <a:t> </a:t>
          </a:r>
          <a:r>
            <a:rPr lang="en-US" sz="1800" dirty="0" err="1" smtClean="0">
              <a:solidFill>
                <a:srgbClr val="FF0000"/>
              </a:solidFill>
            </a:rPr>
            <a:t>μSv</a:t>
          </a:r>
          <a:r>
            <a:rPr lang="en-US" sz="1800" dirty="0" smtClean="0">
              <a:solidFill>
                <a:srgbClr val="FF0000"/>
              </a:solidFill>
            </a:rPr>
            <a:t> recorded</a:t>
          </a:r>
          <a:r>
            <a:rPr lang="en-US" sz="1800" dirty="0" smtClean="0"/>
            <a:t> </a:t>
          </a:r>
        </a:p>
        <a:p>
          <a:r>
            <a:rPr lang="en-US" sz="1800" dirty="0" smtClean="0"/>
            <a:t>Before shut-down 2011</a:t>
          </a:r>
          <a:endParaRPr lang="en-US" sz="1800" dirty="0"/>
        </a:p>
      </dgm:t>
    </dgm:pt>
    <dgm:pt modelId="{316B82D7-9490-844E-B97F-E8A618FE1470}" type="parTrans" cxnId="{4467B135-C468-CF42-AEC8-F152073B68E9}">
      <dgm:prSet/>
      <dgm:spPr/>
      <dgm:t>
        <a:bodyPr/>
        <a:lstStyle/>
        <a:p>
          <a:endParaRPr lang="en-US"/>
        </a:p>
      </dgm:t>
    </dgm:pt>
    <dgm:pt modelId="{397E791E-DAE0-974D-B528-A629C1D3ECD9}" type="sibTrans" cxnId="{4467B135-C468-CF42-AEC8-F152073B68E9}">
      <dgm:prSet/>
      <dgm:spPr/>
      <dgm:t>
        <a:bodyPr/>
        <a:lstStyle/>
        <a:p>
          <a:endParaRPr lang="en-US"/>
        </a:p>
      </dgm:t>
    </dgm:pt>
    <dgm:pt modelId="{D5D7ADFF-6640-CA41-AD74-5828E138B937}">
      <dgm:prSet phldrT="[Text]" custT="1"/>
      <dgm:spPr/>
      <dgm:t>
        <a:bodyPr/>
        <a:lstStyle/>
        <a:p>
          <a:pPr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Targets handled by hand and by robot </a:t>
          </a:r>
        </a:p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dirty="0" smtClean="0">
              <a:solidFill>
                <a:srgbClr val="FF0000"/>
              </a:solidFill>
            </a:rPr>
            <a:t>239 </a:t>
          </a:r>
          <a:r>
            <a:rPr lang="en-US" sz="1800" dirty="0" err="1" smtClean="0">
              <a:solidFill>
                <a:srgbClr val="FF0000"/>
              </a:solidFill>
            </a:rPr>
            <a:t>μSv</a:t>
          </a:r>
          <a:r>
            <a:rPr lang="en-US" sz="1800" dirty="0" smtClean="0">
              <a:solidFill>
                <a:srgbClr val="FF0000"/>
              </a:solidFill>
            </a:rPr>
            <a:t> </a:t>
          </a:r>
          <a:r>
            <a:rPr lang="en-US" sz="1800" dirty="0" smtClean="0">
              <a:solidFill>
                <a:srgbClr val="FF0000"/>
              </a:solidFill>
            </a:rPr>
            <a:t>recorded</a:t>
          </a:r>
          <a:endParaRPr lang="en-US" sz="1800" dirty="0" smtClean="0">
            <a:solidFill>
              <a:srgbClr val="FF0000"/>
            </a:solidFill>
          </a:endParaRPr>
        </a:p>
        <a:p>
          <a:pPr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dirty="0" smtClean="0"/>
            <a:t>Shut</a:t>
          </a:r>
          <a:r>
            <a:rPr lang="en-US" sz="1800" dirty="0" smtClean="0"/>
            <a:t>-down 2012</a:t>
          </a:r>
        </a:p>
      </dgm:t>
    </dgm:pt>
    <dgm:pt modelId="{4245488F-FA6E-2C41-900A-35FD91DBF0E6}" type="parTrans" cxnId="{01CD7C29-EEC9-E74E-A918-505994A8D36E}">
      <dgm:prSet/>
      <dgm:spPr/>
      <dgm:t>
        <a:bodyPr/>
        <a:lstStyle/>
        <a:p>
          <a:endParaRPr lang="en-US"/>
        </a:p>
      </dgm:t>
    </dgm:pt>
    <dgm:pt modelId="{A71DA046-8149-D149-9450-F84020B3F893}" type="sibTrans" cxnId="{01CD7C29-EEC9-E74E-A918-505994A8D36E}">
      <dgm:prSet/>
      <dgm:spPr/>
      <dgm:t>
        <a:bodyPr/>
        <a:lstStyle/>
        <a:p>
          <a:endParaRPr lang="en-US"/>
        </a:p>
      </dgm:t>
    </dgm:pt>
    <dgm:pt modelId="{9E321398-02EE-494D-8871-1CB222B4DC36}">
      <dgm:prSet phldrT="[Text]" custT="1"/>
      <dgm:spPr/>
      <dgm:t>
        <a:bodyPr/>
        <a:lstStyle/>
        <a:p>
          <a:r>
            <a:rPr lang="en-US" sz="1800" dirty="0" smtClean="0"/>
            <a:t>Targets handled by robot only</a:t>
          </a:r>
        </a:p>
        <a:p>
          <a:endParaRPr lang="en-US" sz="1800" dirty="0" smtClean="0"/>
        </a:p>
        <a:p>
          <a:r>
            <a:rPr lang="en-US" sz="1800" dirty="0" smtClean="0">
              <a:solidFill>
                <a:srgbClr val="FF0000"/>
              </a:solidFill>
            </a:rPr>
            <a:t>Dose phase I &lt;&lt; </a:t>
          </a:r>
          <a:r>
            <a:rPr lang="en-US" sz="1800" dirty="0" smtClean="0">
              <a:solidFill>
                <a:srgbClr val="FF0000"/>
              </a:solidFill>
            </a:rPr>
            <a:t>239 </a:t>
          </a:r>
          <a:r>
            <a:rPr lang="en-US" sz="1800" dirty="0" err="1" smtClean="0">
              <a:solidFill>
                <a:srgbClr val="FF0000"/>
              </a:solidFill>
            </a:rPr>
            <a:t>μSv</a:t>
          </a:r>
          <a:r>
            <a:rPr lang="en-US" sz="1800" dirty="0" smtClean="0">
              <a:solidFill>
                <a:srgbClr val="FF0000"/>
              </a:solidFill>
            </a:rPr>
            <a:t> </a:t>
          </a:r>
          <a:endParaRPr lang="en-US" sz="1800" dirty="0" smtClean="0"/>
        </a:p>
        <a:p>
          <a:r>
            <a:rPr lang="en-US" sz="1800" dirty="0" smtClean="0"/>
            <a:t>After LS1 </a:t>
          </a:r>
        </a:p>
        <a:p>
          <a:r>
            <a:rPr lang="en-US" sz="1800" dirty="0" smtClean="0"/>
            <a:t>Shut-down 2014</a:t>
          </a:r>
          <a:endParaRPr lang="en-US" sz="1800" dirty="0"/>
        </a:p>
      </dgm:t>
    </dgm:pt>
    <dgm:pt modelId="{59A8CA38-8421-A041-B0F9-B81ED5C36C50}" type="parTrans" cxnId="{3064AC28-FC3F-014C-83E3-4A2209CD1402}">
      <dgm:prSet/>
      <dgm:spPr/>
      <dgm:t>
        <a:bodyPr/>
        <a:lstStyle/>
        <a:p>
          <a:endParaRPr lang="en-US"/>
        </a:p>
      </dgm:t>
    </dgm:pt>
    <dgm:pt modelId="{044A77CF-CBE6-BE42-BF25-9D486E7252BD}" type="sibTrans" cxnId="{3064AC28-FC3F-014C-83E3-4A2209CD1402}">
      <dgm:prSet/>
      <dgm:spPr/>
      <dgm:t>
        <a:bodyPr/>
        <a:lstStyle/>
        <a:p>
          <a:endParaRPr lang="en-US"/>
        </a:p>
      </dgm:t>
    </dgm:pt>
    <dgm:pt modelId="{8043CECA-9CB3-8248-AB1A-A4CC9E11F31B}" type="pres">
      <dgm:prSet presAssocID="{D8DA7794-8453-5043-8385-1026786CF8B1}" presName="arrowDiagram" presStyleCnt="0">
        <dgm:presLayoutVars>
          <dgm:chMax val="5"/>
          <dgm:dir/>
          <dgm:resizeHandles val="exact"/>
        </dgm:presLayoutVars>
      </dgm:prSet>
      <dgm:spPr/>
    </dgm:pt>
    <dgm:pt modelId="{9B6191FB-1F5D-F54E-9B5B-778FDCDEA317}" type="pres">
      <dgm:prSet presAssocID="{D8DA7794-8453-5043-8385-1026786CF8B1}" presName="arrow" presStyleLbl="bgShp" presStyleIdx="0" presStyleCnt="1"/>
      <dgm:spPr/>
    </dgm:pt>
    <dgm:pt modelId="{11B22E71-047C-C246-B2AB-010637EFB461}" type="pres">
      <dgm:prSet presAssocID="{D8DA7794-8453-5043-8385-1026786CF8B1}" presName="arrowDiagram3" presStyleCnt="0"/>
      <dgm:spPr/>
    </dgm:pt>
    <dgm:pt modelId="{FBE953B2-2F37-AE48-B742-90D7CA9DC433}" type="pres">
      <dgm:prSet presAssocID="{EBF4010B-432E-2E4E-94B4-26C1080B1F42}" presName="bullet3a" presStyleLbl="node1" presStyleIdx="0" presStyleCnt="3"/>
      <dgm:spPr/>
    </dgm:pt>
    <dgm:pt modelId="{4D2D203F-6EA7-7345-9C8A-B051851F402D}" type="pres">
      <dgm:prSet presAssocID="{EBF4010B-432E-2E4E-94B4-26C1080B1F42}" presName="textBox3a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69F24D-C547-E048-ADA7-9D9FC7028372}" type="pres">
      <dgm:prSet presAssocID="{D5D7ADFF-6640-CA41-AD74-5828E138B937}" presName="bullet3b" presStyleLbl="node1" presStyleIdx="1" presStyleCnt="3"/>
      <dgm:spPr/>
    </dgm:pt>
    <dgm:pt modelId="{45B5D2E0-CD1E-8643-B316-85E302A9DFBB}" type="pres">
      <dgm:prSet presAssocID="{D5D7ADFF-6640-CA41-AD74-5828E138B937}" presName="textBox3b" presStyleLbl="revTx" presStyleIdx="1" presStyleCnt="3" custScaleX="115563" custLinFactNeighborY="258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DC8BBB-6919-0546-A8DE-9A529D5B495F}" type="pres">
      <dgm:prSet presAssocID="{9E321398-02EE-494D-8871-1CB222B4DC36}" presName="bullet3c" presStyleLbl="node1" presStyleIdx="2" presStyleCnt="3"/>
      <dgm:spPr/>
    </dgm:pt>
    <dgm:pt modelId="{3F9E7E52-04D6-5441-BB0D-9941353FCB7F}" type="pres">
      <dgm:prSet presAssocID="{9E321398-02EE-494D-8871-1CB222B4DC36}" presName="textBox3c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1CD7C29-EEC9-E74E-A918-505994A8D36E}" srcId="{D8DA7794-8453-5043-8385-1026786CF8B1}" destId="{D5D7ADFF-6640-CA41-AD74-5828E138B937}" srcOrd="1" destOrd="0" parTransId="{4245488F-FA6E-2C41-900A-35FD91DBF0E6}" sibTransId="{A71DA046-8149-D149-9450-F84020B3F893}"/>
    <dgm:cxn modelId="{6419DAC6-454E-C34E-B215-9E1CCAE05A9A}" type="presOf" srcId="{D5D7ADFF-6640-CA41-AD74-5828E138B937}" destId="{45B5D2E0-CD1E-8643-B316-85E302A9DFBB}" srcOrd="0" destOrd="0" presId="urn:microsoft.com/office/officeart/2005/8/layout/arrow2"/>
    <dgm:cxn modelId="{3064AC28-FC3F-014C-83E3-4A2209CD1402}" srcId="{D8DA7794-8453-5043-8385-1026786CF8B1}" destId="{9E321398-02EE-494D-8871-1CB222B4DC36}" srcOrd="2" destOrd="0" parTransId="{59A8CA38-8421-A041-B0F9-B81ED5C36C50}" sibTransId="{044A77CF-CBE6-BE42-BF25-9D486E7252BD}"/>
    <dgm:cxn modelId="{F5D5CFF7-F60D-CB41-B228-62B7A950EAEE}" type="presOf" srcId="{D8DA7794-8453-5043-8385-1026786CF8B1}" destId="{8043CECA-9CB3-8248-AB1A-A4CC9E11F31B}" srcOrd="0" destOrd="0" presId="urn:microsoft.com/office/officeart/2005/8/layout/arrow2"/>
    <dgm:cxn modelId="{82D284EB-E92A-6D46-A35A-1DC877C49964}" type="presOf" srcId="{EBF4010B-432E-2E4E-94B4-26C1080B1F42}" destId="{4D2D203F-6EA7-7345-9C8A-B051851F402D}" srcOrd="0" destOrd="0" presId="urn:microsoft.com/office/officeart/2005/8/layout/arrow2"/>
    <dgm:cxn modelId="{E66AAFCD-381E-DF42-BA77-85713EF431B7}" type="presOf" srcId="{9E321398-02EE-494D-8871-1CB222B4DC36}" destId="{3F9E7E52-04D6-5441-BB0D-9941353FCB7F}" srcOrd="0" destOrd="0" presId="urn:microsoft.com/office/officeart/2005/8/layout/arrow2"/>
    <dgm:cxn modelId="{4467B135-C468-CF42-AEC8-F152073B68E9}" srcId="{D8DA7794-8453-5043-8385-1026786CF8B1}" destId="{EBF4010B-432E-2E4E-94B4-26C1080B1F42}" srcOrd="0" destOrd="0" parTransId="{316B82D7-9490-844E-B97F-E8A618FE1470}" sibTransId="{397E791E-DAE0-974D-B528-A629C1D3ECD9}"/>
    <dgm:cxn modelId="{2DDA701E-E2AC-2B41-9595-BC5BC369499F}" type="presParOf" srcId="{8043CECA-9CB3-8248-AB1A-A4CC9E11F31B}" destId="{9B6191FB-1F5D-F54E-9B5B-778FDCDEA317}" srcOrd="0" destOrd="0" presId="urn:microsoft.com/office/officeart/2005/8/layout/arrow2"/>
    <dgm:cxn modelId="{BF0245BC-76D4-5E45-A822-9E6AC67FEAA1}" type="presParOf" srcId="{8043CECA-9CB3-8248-AB1A-A4CC9E11F31B}" destId="{11B22E71-047C-C246-B2AB-010637EFB461}" srcOrd="1" destOrd="0" presId="urn:microsoft.com/office/officeart/2005/8/layout/arrow2"/>
    <dgm:cxn modelId="{916612D4-41F4-9542-BB19-36499A2310CB}" type="presParOf" srcId="{11B22E71-047C-C246-B2AB-010637EFB461}" destId="{FBE953B2-2F37-AE48-B742-90D7CA9DC433}" srcOrd="0" destOrd="0" presId="urn:microsoft.com/office/officeart/2005/8/layout/arrow2"/>
    <dgm:cxn modelId="{27230082-1E5C-3640-ACFB-95F0731120B6}" type="presParOf" srcId="{11B22E71-047C-C246-B2AB-010637EFB461}" destId="{4D2D203F-6EA7-7345-9C8A-B051851F402D}" srcOrd="1" destOrd="0" presId="urn:microsoft.com/office/officeart/2005/8/layout/arrow2"/>
    <dgm:cxn modelId="{84388129-9CC3-244A-BB7C-29A905CD036A}" type="presParOf" srcId="{11B22E71-047C-C246-B2AB-010637EFB461}" destId="{9C69F24D-C547-E048-ADA7-9D9FC7028372}" srcOrd="2" destOrd="0" presId="urn:microsoft.com/office/officeart/2005/8/layout/arrow2"/>
    <dgm:cxn modelId="{D6DEB3A9-BA4B-3441-AA49-D15E28F7027B}" type="presParOf" srcId="{11B22E71-047C-C246-B2AB-010637EFB461}" destId="{45B5D2E0-CD1E-8643-B316-85E302A9DFBB}" srcOrd="3" destOrd="0" presId="urn:microsoft.com/office/officeart/2005/8/layout/arrow2"/>
    <dgm:cxn modelId="{A470EAB9-38F8-274A-8743-9FDCD55AB55E}" type="presParOf" srcId="{11B22E71-047C-C246-B2AB-010637EFB461}" destId="{39DC8BBB-6919-0546-A8DE-9A529D5B495F}" srcOrd="4" destOrd="0" presId="urn:microsoft.com/office/officeart/2005/8/layout/arrow2"/>
    <dgm:cxn modelId="{72C24873-B873-A84D-9EE0-1435FA727EE8}" type="presParOf" srcId="{11B22E71-047C-C246-B2AB-010637EFB461}" destId="{3F9E7E52-04D6-5441-BB0D-9941353FCB7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CA36E0-7197-9244-A3C5-73C4FF96EF4C}">
      <dsp:nvSpPr>
        <dsp:cNvPr id="0" name=""/>
        <dsp:cNvSpPr/>
      </dsp:nvSpPr>
      <dsp:spPr>
        <a:xfrm>
          <a:off x="324035" y="0"/>
          <a:ext cx="8640960" cy="54006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tint val="4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C37B534-E708-E84C-94D2-D86E0A2F78DC}">
      <dsp:nvSpPr>
        <dsp:cNvPr id="0" name=""/>
        <dsp:cNvSpPr/>
      </dsp:nvSpPr>
      <dsp:spPr>
        <a:xfrm>
          <a:off x="1421437" y="3727494"/>
          <a:ext cx="224664" cy="22466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97C1F83-5EB0-614E-B590-C9C436EAC063}">
      <dsp:nvSpPr>
        <dsp:cNvPr id="0" name=""/>
        <dsp:cNvSpPr/>
      </dsp:nvSpPr>
      <dsp:spPr>
        <a:xfrm>
          <a:off x="1533770" y="3839826"/>
          <a:ext cx="2013343" cy="15607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9045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Shut-down 2008-2009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/>
            <a:t>Extraction electrode changed manually – 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noProof="0" dirty="0" smtClean="0">
              <a:solidFill>
                <a:srgbClr val="FF0000"/>
              </a:solidFill>
            </a:rPr>
            <a:t>Dosimeter ring: 4.5 </a:t>
          </a:r>
          <a:r>
            <a:rPr lang="en-GB" sz="1600" kern="1200" noProof="0" dirty="0" err="1" smtClean="0">
              <a:solidFill>
                <a:srgbClr val="FF0000"/>
              </a:solidFill>
            </a:rPr>
            <a:t>mSv</a:t>
          </a:r>
          <a:r>
            <a:rPr lang="en-GB" sz="1600" kern="1200" noProof="0" dirty="0" smtClean="0">
              <a:solidFill>
                <a:srgbClr val="FF0000"/>
              </a:solidFill>
            </a:rPr>
            <a:t> (finger contact limit value = 500 </a:t>
          </a:r>
          <a:r>
            <a:rPr lang="en-GB" sz="1600" kern="1200" noProof="0" dirty="0" err="1" smtClean="0">
              <a:solidFill>
                <a:srgbClr val="FF0000"/>
              </a:solidFill>
            </a:rPr>
            <a:t>mSv</a:t>
          </a:r>
          <a:r>
            <a:rPr lang="en-GB" sz="1600" kern="1200" noProof="0" dirty="0" smtClean="0">
              <a:solidFill>
                <a:srgbClr val="FF0000"/>
              </a:solidFill>
            </a:rPr>
            <a:t>)</a:t>
          </a:r>
          <a:endParaRPr lang="en-GB" sz="1600" kern="1200" noProof="0" dirty="0">
            <a:solidFill>
              <a:srgbClr val="FF0000"/>
            </a:solidFill>
          </a:endParaRPr>
        </a:p>
      </dsp:txBody>
      <dsp:txXfrm>
        <a:off x="1533770" y="3839826"/>
        <a:ext cx="2013343" cy="1560773"/>
      </dsp:txXfrm>
    </dsp:sp>
    <dsp:sp modelId="{E09AE8F0-86A1-E94E-80A3-014673CC14D8}">
      <dsp:nvSpPr>
        <dsp:cNvPr id="0" name=""/>
        <dsp:cNvSpPr/>
      </dsp:nvSpPr>
      <dsp:spPr>
        <a:xfrm>
          <a:off x="3404538" y="2259611"/>
          <a:ext cx="406125" cy="40612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3ABB21F-D0B5-DA42-81A8-92113FC2C9FA}">
      <dsp:nvSpPr>
        <dsp:cNvPr id="0" name=""/>
        <dsp:cNvSpPr/>
      </dsp:nvSpPr>
      <dsp:spPr>
        <a:xfrm>
          <a:off x="3587961" y="2462673"/>
          <a:ext cx="3052429" cy="29379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5197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Shut-Down 2009 -2010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Specific tool development on RP demand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Feed-back 2011 higher risk of dropping the electrode</a:t>
          </a:r>
          <a:endParaRPr lang="en-US" sz="1600" kern="1200" dirty="0"/>
        </a:p>
      </dsp:txBody>
      <dsp:txXfrm>
        <a:off x="3587961" y="2462673"/>
        <a:ext cx="3052429" cy="2937926"/>
      </dsp:txXfrm>
    </dsp:sp>
    <dsp:sp modelId="{3900031F-B2C5-BA4C-9E6D-D9D10F8E40DA}">
      <dsp:nvSpPr>
        <dsp:cNvPr id="0" name=""/>
        <dsp:cNvSpPr/>
      </dsp:nvSpPr>
      <dsp:spPr>
        <a:xfrm>
          <a:off x="5789443" y="1366351"/>
          <a:ext cx="561662" cy="56166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C5C06C9-B4F5-7047-97DD-65A1858E5A8B}">
      <dsp:nvSpPr>
        <dsp:cNvPr id="0" name=""/>
        <dsp:cNvSpPr/>
      </dsp:nvSpPr>
      <dsp:spPr>
        <a:xfrm>
          <a:off x="6309145" y="1647183"/>
          <a:ext cx="2979886" cy="37534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7613" tIns="0" rIns="0" bIns="0" numCol="1" spcCol="1270" anchor="t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Shut-down 2011-2012</a:t>
          </a:r>
        </a:p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Tool improvement to reduce the risk of dropping the electrode</a:t>
          </a:r>
          <a:endParaRPr lang="en-US" sz="1600" kern="1200" dirty="0"/>
        </a:p>
      </dsp:txBody>
      <dsp:txXfrm>
        <a:off x="6309145" y="1647183"/>
        <a:ext cx="2979886" cy="375341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6191FB-1F5D-F54E-9B5B-778FDCDEA317}">
      <dsp:nvSpPr>
        <dsp:cNvPr id="0" name=""/>
        <dsp:cNvSpPr/>
      </dsp:nvSpPr>
      <dsp:spPr>
        <a:xfrm>
          <a:off x="320181" y="0"/>
          <a:ext cx="8180108" cy="5112568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tint val="4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BE953B2-2F37-AE48-B742-90D7CA9DC433}">
      <dsp:nvSpPr>
        <dsp:cNvPr id="0" name=""/>
        <dsp:cNvSpPr/>
      </dsp:nvSpPr>
      <dsp:spPr>
        <a:xfrm>
          <a:off x="1359055" y="3528694"/>
          <a:ext cx="212682" cy="21268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2D203F-6EA7-7345-9C8A-B051851F402D}">
      <dsp:nvSpPr>
        <dsp:cNvPr id="0" name=""/>
        <dsp:cNvSpPr/>
      </dsp:nvSpPr>
      <dsp:spPr>
        <a:xfrm>
          <a:off x="1465396" y="3635035"/>
          <a:ext cx="1905965" cy="14775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269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Targets handled by hand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FF0000"/>
              </a:solidFill>
            </a:rPr>
            <a:t>537</a:t>
          </a:r>
          <a:r>
            <a:rPr lang="en-US" sz="1800" kern="1200" dirty="0" smtClean="0"/>
            <a:t> </a:t>
          </a:r>
          <a:r>
            <a:rPr lang="en-US" sz="1800" kern="1200" dirty="0" err="1" smtClean="0">
              <a:solidFill>
                <a:srgbClr val="FF0000"/>
              </a:solidFill>
            </a:rPr>
            <a:t>μSv</a:t>
          </a:r>
          <a:r>
            <a:rPr lang="en-US" sz="1800" kern="1200" dirty="0" smtClean="0">
              <a:solidFill>
                <a:srgbClr val="FF0000"/>
              </a:solidFill>
            </a:rPr>
            <a:t> recorded</a:t>
          </a:r>
          <a:r>
            <a:rPr lang="en-US" sz="1800" kern="1200" dirty="0" smtClean="0"/>
            <a:t>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Before shut-down 2011</a:t>
          </a:r>
          <a:endParaRPr lang="en-US" sz="1800" kern="1200" dirty="0"/>
        </a:p>
      </dsp:txBody>
      <dsp:txXfrm>
        <a:off x="1465396" y="3635035"/>
        <a:ext cx="1905965" cy="1477532"/>
      </dsp:txXfrm>
    </dsp:sp>
    <dsp:sp modelId="{9C69F24D-C547-E048-ADA7-9D9FC7028372}">
      <dsp:nvSpPr>
        <dsp:cNvPr id="0" name=""/>
        <dsp:cNvSpPr/>
      </dsp:nvSpPr>
      <dsp:spPr>
        <a:xfrm>
          <a:off x="3236390" y="2139098"/>
          <a:ext cx="384465" cy="38446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5B5D2E0-CD1E-8643-B316-85E302A9DFBB}">
      <dsp:nvSpPr>
        <dsp:cNvPr id="0" name=""/>
        <dsp:cNvSpPr/>
      </dsp:nvSpPr>
      <dsp:spPr>
        <a:xfrm>
          <a:off x="3275854" y="2331331"/>
          <a:ext cx="2268762" cy="2781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372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Targets handled by hand and by robot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sz="1800" kern="1200" dirty="0" smtClean="0">
              <a:solidFill>
                <a:srgbClr val="FF0000"/>
              </a:solidFill>
            </a:rPr>
            <a:t>239 </a:t>
          </a:r>
          <a:r>
            <a:rPr lang="en-US" sz="1800" kern="1200" dirty="0" err="1" smtClean="0">
              <a:solidFill>
                <a:srgbClr val="FF0000"/>
              </a:solidFill>
            </a:rPr>
            <a:t>μSv</a:t>
          </a:r>
          <a:r>
            <a:rPr lang="en-US" sz="1800" kern="1200" dirty="0" smtClean="0">
              <a:solidFill>
                <a:srgbClr val="FF0000"/>
              </a:solidFill>
            </a:rPr>
            <a:t> </a:t>
          </a:r>
          <a:r>
            <a:rPr lang="en-US" sz="1800" kern="1200" dirty="0" smtClean="0">
              <a:solidFill>
                <a:srgbClr val="FF0000"/>
              </a:solidFill>
            </a:rPr>
            <a:t>recorded</a:t>
          </a:r>
          <a:endParaRPr lang="en-US" sz="1800" kern="1200" dirty="0" smtClean="0">
            <a:solidFill>
              <a:srgbClr val="FF0000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Shut</a:t>
          </a:r>
          <a:r>
            <a:rPr lang="en-US" sz="1800" kern="1200" dirty="0" smtClean="0"/>
            <a:t>-down 2012</a:t>
          </a:r>
        </a:p>
      </dsp:txBody>
      <dsp:txXfrm>
        <a:off x="3275854" y="2331331"/>
        <a:ext cx="2268762" cy="2781236"/>
      </dsp:txXfrm>
    </dsp:sp>
    <dsp:sp modelId="{39DC8BBB-6919-0546-A8DE-9A529D5B495F}">
      <dsp:nvSpPr>
        <dsp:cNvPr id="0" name=""/>
        <dsp:cNvSpPr/>
      </dsp:nvSpPr>
      <dsp:spPr>
        <a:xfrm>
          <a:off x="5494100" y="1293479"/>
          <a:ext cx="531707" cy="531707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F9E7E52-04D6-5441-BB0D-9941353FCB7F}">
      <dsp:nvSpPr>
        <dsp:cNvPr id="0" name=""/>
        <dsp:cNvSpPr/>
      </dsp:nvSpPr>
      <dsp:spPr>
        <a:xfrm>
          <a:off x="5759953" y="1559333"/>
          <a:ext cx="1963226" cy="355323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1741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Targets handled by robot only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rgbClr val="FF0000"/>
              </a:solidFill>
            </a:rPr>
            <a:t>Dose phase I &lt;&lt; </a:t>
          </a:r>
          <a:r>
            <a:rPr lang="en-US" sz="1800" kern="1200" dirty="0" smtClean="0">
              <a:solidFill>
                <a:srgbClr val="FF0000"/>
              </a:solidFill>
            </a:rPr>
            <a:t>239 </a:t>
          </a:r>
          <a:r>
            <a:rPr lang="en-US" sz="1800" kern="1200" dirty="0" err="1" smtClean="0">
              <a:solidFill>
                <a:srgbClr val="FF0000"/>
              </a:solidFill>
            </a:rPr>
            <a:t>μSv</a:t>
          </a:r>
          <a:r>
            <a:rPr lang="en-US" sz="1800" kern="1200" dirty="0" smtClean="0">
              <a:solidFill>
                <a:srgbClr val="FF0000"/>
              </a:solidFill>
            </a:rPr>
            <a:t> </a:t>
          </a:r>
          <a:endParaRPr lang="en-US" sz="1800" kern="1200" dirty="0" smtClean="0"/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After LS1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Shut-down 2014</a:t>
          </a:r>
          <a:endParaRPr lang="en-US" sz="1800" kern="1200" dirty="0"/>
        </a:p>
      </dsp:txBody>
      <dsp:txXfrm>
        <a:off x="5759953" y="1559333"/>
        <a:ext cx="1963226" cy="35532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07/03/12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07/03/12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noProof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092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092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092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092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092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D2179E-CBBF-43FD-A9CA-0A3A954D7CE9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5092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CH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A0BB470A-41E8-4EE2-8DCC-9EC78AEE434F}" type="datetime1">
              <a:rPr lang="en-US" smtClean="0"/>
              <a:t>07/03/12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fr-CH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noProof="0" smtClean="0"/>
              <a:t>Click to edit Master text styles</a:t>
            </a:r>
          </a:p>
          <a:p>
            <a:pPr lvl="1" eaLnBrk="1" latinLnBrk="0" hangingPunct="1"/>
            <a:r>
              <a:rPr kumimoji="0" lang="fr-CH" noProof="0" smtClean="0"/>
              <a:t>Second level</a:t>
            </a:r>
          </a:p>
          <a:p>
            <a:pPr lvl="2" eaLnBrk="1" latinLnBrk="0" hangingPunct="1"/>
            <a:r>
              <a:rPr kumimoji="0" lang="fr-CH" noProof="0" smtClean="0"/>
              <a:t>Third level</a:t>
            </a:r>
          </a:p>
          <a:p>
            <a:pPr lvl="3" eaLnBrk="1" latinLnBrk="0" hangingPunct="1"/>
            <a:r>
              <a:rPr kumimoji="0" lang="fr-CH" noProof="0" smtClean="0"/>
              <a:t>Fourth level</a:t>
            </a:r>
          </a:p>
          <a:p>
            <a:pPr lvl="4" eaLnBrk="1" latinLnBrk="0" hangingPunct="1"/>
            <a:r>
              <a:rPr kumimoji="0" lang="fr-CH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D63D733D-0E34-4F25-BC7F-871409054313}" type="datetime1">
              <a:rPr lang="en-US" smtClean="0"/>
              <a:t>07/03/12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5.jpeg"/><Relationship Id="rId12" Type="http://schemas.microsoft.com/office/2007/relationships/hdphoto" Target="../media/hdphoto5.wdp"/><Relationship Id="rId13" Type="http://schemas.openxmlformats.org/officeDocument/2006/relationships/image" Target="../media/image26.jpeg"/><Relationship Id="rId14" Type="http://schemas.microsoft.com/office/2007/relationships/hdphoto" Target="../media/hdphoto6.wdp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23.jpeg"/><Relationship Id="rId8" Type="http://schemas.microsoft.com/office/2007/relationships/hdphoto" Target="../media/hdphoto3.wdp"/><Relationship Id="rId9" Type="http://schemas.openxmlformats.org/officeDocument/2006/relationships/image" Target="../media/image24.jpeg"/><Relationship Id="rId10" Type="http://schemas.microsoft.com/office/2007/relationships/hdphoto" Target="../media/hdphoto4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27.jpg"/><Relationship Id="rId8" Type="http://schemas.openxmlformats.org/officeDocument/2006/relationships/image" Target="../media/image28.png"/><Relationship Id="rId9" Type="http://schemas.openxmlformats.org/officeDocument/2006/relationships/image" Target="../media/image29.png"/><Relationship Id="rId10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28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3.jp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0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eg"/><Relationship Id="rId3" Type="http://schemas.openxmlformats.org/officeDocument/2006/relationships/image" Target="../media/image47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microsoft.com/office/2007/relationships/hdphoto" Target="../media/hdphoto1.wdp"/><Relationship Id="rId5" Type="http://schemas.openxmlformats.org/officeDocument/2006/relationships/hyperlink" Target="http://www.myl-france.com/index-4.html" TargetMode="External"/><Relationship Id="rId6" Type="http://schemas.openxmlformats.org/officeDocument/2006/relationships/image" Target="../media/image7.jpeg"/><Relationship Id="rId7" Type="http://schemas.openxmlformats.org/officeDocument/2006/relationships/hyperlink" Target="http://smslo.hit-logo-klingelton.com/3-015/de_de/1/54925/drapeaux-suisse.html" TargetMode="External"/><Relationship Id="rId8" Type="http://schemas.openxmlformats.org/officeDocument/2006/relationships/image" Target="../media/image8.jpeg"/><Relationship Id="rId9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microsoft.com/office/2007/relationships/hdphoto" Target="../media/hdphoto2.wdp"/><Relationship Id="rId5" Type="http://schemas.openxmlformats.org/officeDocument/2006/relationships/oleObject" Target="../embeddings/oleObject1.bin"/><Relationship Id="rId6" Type="http://schemas.openxmlformats.org/officeDocument/2006/relationships/image" Target="../media/image10.png"/><Relationship Id="rId7" Type="http://schemas.openxmlformats.org/officeDocument/2006/relationships/hyperlink" Target="http://upload.wikimedia.org/wikipedia/commons/b/b5/Radioactive.svg" TargetMode="External"/><Relationship Id="rId8" Type="http://schemas.openxmlformats.org/officeDocument/2006/relationships/image" Target="../media/image1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hyperlink" Target="http://upload.wikimedia.org/wikipedia/commons/b/b5/Radioactive.svg" TargetMode="External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1335024" y="2835056"/>
            <a:ext cx="6742176" cy="193416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199" y="2272223"/>
            <a:ext cx="7123723" cy="565714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ISOLDE feed-back on ALARA process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400" i="1" dirty="0" err="1" smtClean="0"/>
              <a:t>AP.Bernardes</a:t>
            </a:r>
            <a:r>
              <a:rPr lang="en-US" sz="1400" i="1" dirty="0" smtClean="0"/>
              <a:t> on behalf EN-STI-RBS team</a:t>
            </a:r>
          </a:p>
          <a:p>
            <a:r>
              <a:rPr lang="en-US" sz="1400" i="1" dirty="0" smtClean="0"/>
              <a:t>IEFC -  07 March 2012 </a:t>
            </a:r>
            <a:endParaRPr lang="en-US" sz="1400" i="1" dirty="0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65596" y="1320800"/>
            <a:ext cx="825742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32639"/>
            <a:ext cx="8229600" cy="4746187"/>
          </a:xfrm>
        </p:spPr>
        <p:txBody>
          <a:bodyPr>
            <a:normAutofit/>
          </a:bodyPr>
          <a:lstStyle/>
          <a:p>
            <a:r>
              <a:rPr lang="en-US" dirty="0" smtClean="0"/>
              <a:t>ALARA tools at CERN </a:t>
            </a:r>
            <a:r>
              <a:rPr lang="en-US" sz="1200" i="1" dirty="0" smtClean="0"/>
              <a:t>(DGS-RP site: </a:t>
            </a:r>
            <a:r>
              <a:rPr lang="en-US" sz="1200" i="1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https</a:t>
            </a:r>
            <a:r>
              <a:rPr lang="en-US" sz="1200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://</a:t>
            </a:r>
            <a:r>
              <a:rPr lang="en-US" sz="1200" i="1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espace.cern.ch</a:t>
            </a:r>
            <a:r>
              <a:rPr lang="en-US" sz="1200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200" i="1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rpps</a:t>
            </a:r>
            <a:r>
              <a:rPr lang="en-US" sz="1200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200" i="1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wd</a:t>
            </a:r>
            <a:r>
              <a:rPr lang="en-US" sz="12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p</a:t>
            </a:r>
            <a:r>
              <a:rPr 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default.aspx</a:t>
            </a:r>
            <a:r>
              <a:rPr lang="en-US" sz="1200" i="1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032033" y="191030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ALARA Principle</a:t>
            </a:r>
            <a:endParaRPr lang="en-US" dirty="0"/>
          </a:p>
        </p:txBody>
      </p:sp>
      <p:pic>
        <p:nvPicPr>
          <p:cNvPr id="23" name="Picture 22" descr="Screen shot 2012-03-05 at 13.57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21547"/>
            <a:ext cx="9144000" cy="3129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70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62739"/>
            <a:ext cx="8229600" cy="4746187"/>
          </a:xfrm>
        </p:spPr>
        <p:txBody>
          <a:bodyPr>
            <a:normAutofit/>
          </a:bodyPr>
          <a:lstStyle/>
          <a:p>
            <a:r>
              <a:rPr lang="en-US" dirty="0" smtClean="0"/>
              <a:t>ALARA tools at CERN </a:t>
            </a:r>
            <a:r>
              <a:rPr lang="en-US" sz="1200" i="1" dirty="0" smtClean="0"/>
              <a:t>(DGS-RP site: </a:t>
            </a:r>
            <a:r>
              <a:rPr lang="en-US" sz="1200" i="1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https</a:t>
            </a:r>
            <a:r>
              <a:rPr lang="en-US" sz="1200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://</a:t>
            </a:r>
            <a:r>
              <a:rPr lang="en-US" sz="1200" i="1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espace.cern.ch</a:t>
            </a:r>
            <a:r>
              <a:rPr lang="en-US" sz="1200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200" i="1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rpps</a:t>
            </a:r>
            <a:r>
              <a:rPr lang="en-US" sz="1200" i="1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200" i="1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wd</a:t>
            </a:r>
            <a:r>
              <a:rPr lang="en-US" sz="12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p</a:t>
            </a:r>
            <a:r>
              <a:rPr lang="en-US" sz="12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2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default.aspx</a:t>
            </a:r>
            <a:r>
              <a:rPr lang="en-US" sz="1200" i="1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5032033" y="191030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ALARA Principle</a:t>
            </a:r>
            <a:endParaRPr lang="en-US" dirty="0"/>
          </a:p>
        </p:txBody>
      </p:sp>
      <p:pic>
        <p:nvPicPr>
          <p:cNvPr id="25" name="Picture 24" descr="Screen shot 2012-03-05 at 14.00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" y="1505226"/>
            <a:ext cx="4577000" cy="2921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87900" y="1797326"/>
            <a:ext cx="4102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WDP: W</a:t>
            </a:r>
            <a:r>
              <a:rPr lang="en-US" dirty="0" smtClean="0"/>
              <a:t>ork and</a:t>
            </a:r>
            <a:r>
              <a:rPr lang="en-US" b="1" dirty="0" smtClean="0"/>
              <a:t> D</a:t>
            </a:r>
            <a:r>
              <a:rPr lang="en-US" dirty="0" smtClean="0"/>
              <a:t>ose</a:t>
            </a:r>
            <a:r>
              <a:rPr lang="en-US" b="1" dirty="0" smtClean="0"/>
              <a:t> </a:t>
            </a:r>
            <a:r>
              <a:rPr lang="en-US" b="1" dirty="0" smtClean="0"/>
              <a:t>P</a:t>
            </a:r>
            <a:r>
              <a:rPr lang="en-US" dirty="0" smtClean="0"/>
              <a:t>lanning (define which ALARA level I, II or III)</a:t>
            </a:r>
            <a:endParaRPr lang="en-US" dirty="0"/>
          </a:p>
        </p:txBody>
      </p:sp>
      <p:sp>
        <p:nvSpPr>
          <p:cNvPr id="6" name="Bent-Up Arrow 5"/>
          <p:cNvSpPr/>
          <p:nvPr/>
        </p:nvSpPr>
        <p:spPr>
          <a:xfrm>
            <a:off x="4787900" y="2458758"/>
            <a:ext cx="876300" cy="246342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3281958"/>
            <a:ext cx="9144001" cy="3034984"/>
            <a:chOff x="0" y="3281958"/>
            <a:chExt cx="9144001" cy="3034984"/>
          </a:xfrm>
        </p:grpSpPr>
        <p:pic>
          <p:nvPicPr>
            <p:cNvPr id="24" name="Picture 23" descr="Screen shot 2012-03-05 at 13.59.4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94101" y="3281958"/>
              <a:ext cx="5549900" cy="2953742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0" y="5105400"/>
              <a:ext cx="359410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/>
                <a:t>RWP: R</a:t>
              </a:r>
              <a:r>
                <a:rPr lang="en-US" dirty="0" smtClean="0"/>
                <a:t>adiological</a:t>
              </a:r>
              <a:r>
                <a:rPr lang="en-US" b="1" dirty="0" smtClean="0"/>
                <a:t> W</a:t>
              </a:r>
              <a:r>
                <a:rPr lang="en-US" dirty="0" smtClean="0"/>
                <a:t>ork</a:t>
              </a:r>
              <a:r>
                <a:rPr lang="en-US" b="1" dirty="0" smtClean="0"/>
                <a:t> P</a:t>
              </a:r>
              <a:r>
                <a:rPr lang="en-US" dirty="0" smtClean="0"/>
                <a:t>ermit (As well called </a:t>
              </a:r>
              <a:r>
                <a:rPr lang="en-US" b="1" dirty="0" smtClean="0"/>
                <a:t>DIMR “D</a:t>
              </a:r>
              <a:r>
                <a:rPr lang="en-US" dirty="0" smtClean="0"/>
                <a:t>ossier </a:t>
              </a:r>
              <a:r>
                <a:rPr lang="en-US" b="1" dirty="0" err="1" smtClean="0"/>
                <a:t>d’I</a:t>
              </a:r>
              <a:r>
                <a:rPr lang="en-US" dirty="0" err="1" smtClean="0"/>
                <a:t>ntervention</a:t>
              </a:r>
              <a:r>
                <a:rPr lang="en-US" b="1" dirty="0" smtClean="0"/>
                <a:t> </a:t>
              </a:r>
              <a:r>
                <a:rPr lang="en-US" dirty="0" smtClean="0"/>
                <a:t>en</a:t>
              </a:r>
              <a:r>
                <a:rPr lang="en-US" b="1" dirty="0" smtClean="0"/>
                <a:t> M</a:t>
              </a:r>
              <a:r>
                <a:rPr lang="en-US" dirty="0" smtClean="0"/>
                <a:t>ilieu</a:t>
              </a:r>
              <a:r>
                <a:rPr lang="en-US" b="1" dirty="0" smtClean="0"/>
                <a:t> </a:t>
              </a:r>
              <a:r>
                <a:rPr lang="en-US" b="1" dirty="0" err="1" smtClean="0"/>
                <a:t>R</a:t>
              </a:r>
              <a:r>
                <a:rPr lang="en-US" dirty="0" err="1" smtClean="0"/>
                <a:t>adioactif</a:t>
              </a:r>
              <a:r>
                <a:rPr lang="en-US" b="1" dirty="0" smtClean="0"/>
                <a:t>”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4" name="Bent-Up Arrow 13"/>
            <p:cNvSpPr/>
            <p:nvPr/>
          </p:nvSpPr>
          <p:spPr>
            <a:xfrm flipH="1">
              <a:off x="2593848" y="6070600"/>
              <a:ext cx="876300" cy="246342"/>
            </a:xfrm>
            <a:prstGeom prst="bentUp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21743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7" name="Content Placeholder 6" title="ALARA procedure number since 2010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007609701"/>
              </p:ext>
            </p:extLst>
          </p:nvPr>
        </p:nvGraphicFramePr>
        <p:xfrm>
          <a:off x="457200" y="1470025"/>
          <a:ext cx="8229600" cy="4746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07</a:t>
            </a:r>
            <a:r>
              <a:rPr lang="en-US" dirty="0"/>
              <a:t>/03/2012</a:t>
            </a:r>
          </a:p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83790"/>
            <a:ext cx="9144000" cy="1025526"/>
          </a:xfrm>
        </p:spPr>
        <p:txBody>
          <a:bodyPr>
            <a:normAutofit/>
          </a:bodyPr>
          <a:lstStyle/>
          <a:p>
            <a:pPr algn="ctr"/>
            <a:r>
              <a:rPr lang="en-US" sz="18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Number of ALARA </a:t>
            </a:r>
            <a:r>
              <a:rPr lang="en-US" sz="18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at </a:t>
            </a:r>
            <a:r>
              <a:rPr lang="en-US" sz="18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CERN since 2010</a:t>
            </a:r>
            <a:br>
              <a:rPr lang="en-US" sz="18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</a:br>
            <a:r>
              <a:rPr lang="en-US" sz="18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Data extracted from </a:t>
            </a:r>
            <a:r>
              <a:rPr lang="en-US" sz="1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RWP directory (https://</a:t>
            </a:r>
            <a:r>
              <a:rPr lang="en-US" sz="10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espace.cern.ch</a:t>
            </a:r>
            <a:r>
              <a:rPr lang="en-US" sz="1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0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rpps</a:t>
            </a:r>
            <a:r>
              <a:rPr lang="en-US" sz="1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000" dirty="0" err="1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wdp</a:t>
            </a:r>
            <a:r>
              <a:rPr lang="en-US" sz="1000" dirty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/</a:t>
            </a:r>
            <a:r>
              <a:rPr lang="en-US" sz="1000" dirty="0" err="1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default.aspx</a:t>
            </a:r>
            <a:r>
              <a:rPr lang="en-US" sz="10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)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3619500" y="4275832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80%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3450" y="3724930"/>
            <a:ext cx="673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47 %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5032033" y="191030"/>
            <a:ext cx="4111967" cy="102552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/>
              <a:t>ALARA Principle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07200" y="4991100"/>
            <a:ext cx="218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Data based on WDP/RWP stored on RWP </a:t>
            </a:r>
            <a:r>
              <a:rPr lang="en-US" dirty="0" err="1">
                <a:solidFill>
                  <a:srgbClr val="FF0000"/>
                </a:solidFill>
              </a:rPr>
              <a:t>S</a:t>
            </a:r>
            <a:r>
              <a:rPr lang="en-US" dirty="0" err="1" smtClean="0">
                <a:solidFill>
                  <a:srgbClr val="FF0000"/>
                </a:solidFill>
              </a:rPr>
              <a:t>harepoint</a:t>
            </a:r>
            <a:r>
              <a:rPr lang="en-US" dirty="0" smtClean="0">
                <a:solidFill>
                  <a:srgbClr val="FF0000"/>
                </a:solidFill>
              </a:rPr>
              <a:t> directory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0412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9D9D9"/>
                </a:solidFill>
              </a:rPr>
              <a:t>Introduction to ISOLDE primary Area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ALARA principle</a:t>
            </a:r>
          </a:p>
          <a:p>
            <a:r>
              <a:rPr lang="en-US" dirty="0" smtClean="0"/>
              <a:t>ALARA implementation for EN/STI/RBS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Feed-Back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Conclusion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9" y="141535"/>
            <a:ext cx="4111967" cy="1025526"/>
          </a:xfrm>
        </p:spPr>
        <p:txBody>
          <a:bodyPr/>
          <a:lstStyle/>
          <a:p>
            <a:pPr>
              <a:lnSpc>
                <a:spcPct val="0"/>
              </a:lnSpc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6553200" y="6394106"/>
            <a:ext cx="2289048" cy="289903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457200" rtl="0" eaLnBrk="1" latinLnBrk="0" hangingPunct="1"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07/03/2012 - IEFC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472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EN/STI/RBS ALARA Implementation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ALARA at ISOLDE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ALARA Level I </a:t>
            </a:r>
            <a:r>
              <a:rPr lang="en-US" dirty="0" smtClean="0"/>
              <a:t>: Formal WDP is </a:t>
            </a:r>
            <a:r>
              <a:rPr lang="en-US" dirty="0" smtClean="0"/>
              <a:t>optional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ALARA level II </a:t>
            </a:r>
            <a:r>
              <a:rPr lang="en-US" dirty="0" smtClean="0"/>
              <a:t>: </a:t>
            </a:r>
            <a:r>
              <a:rPr lang="en-US" b="1" dirty="0" smtClean="0"/>
              <a:t>R</a:t>
            </a:r>
            <a:r>
              <a:rPr lang="en-US" dirty="0" smtClean="0"/>
              <a:t>adiological </a:t>
            </a:r>
            <a:r>
              <a:rPr lang="en-US" b="1" dirty="0" smtClean="0"/>
              <a:t>W</a:t>
            </a:r>
            <a:r>
              <a:rPr lang="en-US" dirty="0" smtClean="0"/>
              <a:t>ork </a:t>
            </a:r>
            <a:r>
              <a:rPr lang="en-US" b="1" dirty="0" smtClean="0"/>
              <a:t>P</a:t>
            </a:r>
            <a:r>
              <a:rPr lang="en-US" dirty="0" smtClean="0"/>
              <a:t>ermit and 	</a:t>
            </a:r>
            <a:r>
              <a:rPr lang="en-US" b="1" dirty="0" smtClean="0"/>
              <a:t>W</a:t>
            </a:r>
            <a:r>
              <a:rPr lang="en-US" dirty="0" smtClean="0"/>
              <a:t>ork and </a:t>
            </a:r>
            <a:r>
              <a:rPr lang="en-US" b="1" dirty="0" smtClean="0"/>
              <a:t>D</a:t>
            </a:r>
            <a:r>
              <a:rPr lang="en-US" dirty="0" smtClean="0"/>
              <a:t>ose </a:t>
            </a:r>
            <a:r>
              <a:rPr lang="en-US" b="1" dirty="0" smtClean="0"/>
              <a:t>P</a:t>
            </a:r>
            <a:r>
              <a:rPr lang="en-US" dirty="0" smtClean="0"/>
              <a:t>ermit </a:t>
            </a:r>
            <a:r>
              <a:rPr lang="en-US" dirty="0" smtClean="0">
                <a:sym typeface="Wingdings"/>
              </a:rPr>
              <a:t> Submitted to DGS/RP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u="sng" dirty="0" smtClean="0"/>
              <a:t>ALARA level III</a:t>
            </a:r>
            <a:r>
              <a:rPr lang="en-US" dirty="0" smtClean="0"/>
              <a:t> :</a:t>
            </a:r>
          </a:p>
          <a:p>
            <a:pPr marL="0" indent="0">
              <a:buNone/>
            </a:pPr>
            <a:r>
              <a:rPr lang="en-US" dirty="0" smtClean="0"/>
              <a:t>	- </a:t>
            </a:r>
            <a:r>
              <a:rPr lang="en-US" b="1" dirty="0" smtClean="0"/>
              <a:t>RWP</a:t>
            </a:r>
            <a:r>
              <a:rPr lang="en-US" dirty="0" smtClean="0"/>
              <a:t> and </a:t>
            </a:r>
            <a:r>
              <a:rPr lang="en-US" b="1" dirty="0" smtClean="0"/>
              <a:t>WDP</a:t>
            </a:r>
            <a:r>
              <a:rPr lang="en-US" dirty="0" smtClean="0"/>
              <a:t> done </a:t>
            </a:r>
            <a:r>
              <a:rPr lang="en-US" dirty="0" smtClean="0">
                <a:sym typeface="Wingdings"/>
              </a:rPr>
              <a:t> Submitted to DGS/RP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- Presentation of ALARA principle during ENTM in 	 	  presence of EN safety Officers (RSO and DSO)</a:t>
            </a:r>
          </a:p>
          <a:p>
            <a:pPr marL="0" indent="0">
              <a:buNone/>
            </a:pPr>
            <a:r>
              <a:rPr lang="en-US" dirty="0" smtClean="0"/>
              <a:t>	- Approval request at the ALARA level III committee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926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Content Placeholder 6" descr="Screen shot 2012-03-01 at 16.36.48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56" r="-22356"/>
          <a:stretch>
            <a:fillRect/>
          </a:stretch>
        </p:blipFill>
        <p:spPr>
          <a:xfrm>
            <a:off x="457199" y="1574441"/>
            <a:ext cx="8049789" cy="4642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12648" y="1189822"/>
            <a:ext cx="2959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RWP</a:t>
            </a:r>
            <a:r>
              <a:rPr lang="en-US" dirty="0"/>
              <a:t> and </a:t>
            </a:r>
            <a:r>
              <a:rPr lang="en-US" b="1" dirty="0"/>
              <a:t>WDP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ALARA </a:t>
            </a:r>
            <a:r>
              <a:rPr lang="en-US" dirty="0"/>
              <a:t>level III committee</a:t>
            </a:r>
          </a:p>
          <a:p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458" y="4186892"/>
            <a:ext cx="3825542" cy="17543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Identification of different scenarios</a:t>
            </a:r>
          </a:p>
          <a:p>
            <a:endParaRPr lang="en-US" dirty="0"/>
          </a:p>
          <a:p>
            <a:r>
              <a:rPr lang="en-US" b="1" dirty="0" smtClean="0"/>
              <a:t>Test of the different scenarios </a:t>
            </a:r>
            <a:r>
              <a:rPr lang="en-US" dirty="0" smtClean="0"/>
              <a:t>identified or suggested</a:t>
            </a:r>
          </a:p>
          <a:p>
            <a:endParaRPr lang="en-US" dirty="0" smtClean="0"/>
          </a:p>
          <a:p>
            <a:r>
              <a:rPr lang="en-US" b="1" dirty="0" smtClean="0"/>
              <a:t>Specific equipment development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EN/STI/RBS ALARA 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48448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graphicFrame>
        <p:nvGraphicFramePr>
          <p:cNvPr id="23" name="Diagram 22"/>
          <p:cNvGraphicFramePr/>
          <p:nvPr>
            <p:extLst>
              <p:ext uri="{D42A27DB-BD31-4B8C-83A1-F6EECF244321}">
                <p14:modId xmlns:p14="http://schemas.microsoft.com/office/powerpoint/2010/main" val="3328440925"/>
              </p:ext>
            </p:extLst>
          </p:nvPr>
        </p:nvGraphicFramePr>
        <p:xfrm>
          <a:off x="-252536" y="1340768"/>
          <a:ext cx="9289032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5" name="Picture 24" descr="\\cernhomeE.cern.ch\E\emacario\Public\Procedures\Outil électrode\DSC_0183.JPG"/>
          <p:cNvPicPr/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256" t="17946" b="27551"/>
          <a:stretch/>
        </p:blipFill>
        <p:spPr bwMode="auto">
          <a:xfrm>
            <a:off x="6228184" y="1319312"/>
            <a:ext cx="2712616" cy="151216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8" name="Picture 27" descr="DSC_0018.jpeg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195736" y="1052736"/>
            <a:ext cx="2808312" cy="1855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Picture 28"/>
          <p:cNvPicPr/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94258" y="3177649"/>
            <a:ext cx="2749550" cy="154749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4610100" y="5785875"/>
            <a:ext cx="421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Example 1: </a:t>
            </a:r>
            <a:r>
              <a:rPr lang="en-US" u="sng" dirty="0"/>
              <a:t>Specific equipment development</a:t>
            </a:r>
          </a:p>
          <a:p>
            <a:endParaRPr lang="en-US" dirty="0"/>
          </a:p>
        </p:txBody>
      </p:sp>
      <p:pic>
        <p:nvPicPr>
          <p:cNvPr id="30" name="Picture 2" descr="\\cernhomeE.cern.ch\E\emacario\Public\Procedures\Outil électrode\DSC_0187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4" t="42276" b="28862"/>
          <a:stretch/>
        </p:blipFill>
        <p:spPr bwMode="auto">
          <a:xfrm>
            <a:off x="4151498" y="254000"/>
            <a:ext cx="4992502" cy="9817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tx1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00752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749919484"/>
              </p:ext>
            </p:extLst>
          </p:nvPr>
        </p:nvGraphicFramePr>
        <p:xfrm>
          <a:off x="179512" y="1412776"/>
          <a:ext cx="882047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95598" y="5785875"/>
            <a:ext cx="501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u="sng" dirty="0" smtClean="0"/>
              <a:t>Example 2 : </a:t>
            </a:r>
            <a:r>
              <a:rPr lang="en-US" u="sng" dirty="0"/>
              <a:t>Specific equipment </a:t>
            </a:r>
            <a:r>
              <a:rPr lang="en-US" u="sng" dirty="0" smtClean="0"/>
              <a:t>investment</a:t>
            </a:r>
            <a:endParaRPr lang="en-US" u="sng" dirty="0"/>
          </a:p>
          <a:p>
            <a:pPr algn="r"/>
            <a:endParaRPr lang="en-US" dirty="0"/>
          </a:p>
        </p:txBody>
      </p:sp>
      <p:pic>
        <p:nvPicPr>
          <p:cNvPr id="12" name="Picture 11" descr="2011-06-29 15.18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2266" y="1412776"/>
            <a:ext cx="1920213" cy="1440160"/>
          </a:xfrm>
          <a:prstGeom prst="rect">
            <a:avLst/>
          </a:prstGeom>
        </p:spPr>
      </p:pic>
      <p:pic>
        <p:nvPicPr>
          <p:cNvPr id="13" name="Picture 12" descr="Screen shot 2012-01-09 at 12.45.51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501008"/>
            <a:ext cx="2244323" cy="1387500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547812" y="805030"/>
            <a:ext cx="4721719" cy="2827170"/>
            <a:chOff x="547812" y="805030"/>
            <a:chExt cx="4721719" cy="2827170"/>
          </a:xfrm>
        </p:grpSpPr>
        <p:pic>
          <p:nvPicPr>
            <p:cNvPr id="15" name="Picture 14" descr="Screen shot 2012-01-16 at 11.40.09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66658" y="805030"/>
              <a:ext cx="1836575" cy="2452569"/>
            </a:xfrm>
            <a:prstGeom prst="rect">
              <a:avLst/>
            </a:prstGeom>
          </p:spPr>
        </p:pic>
        <p:pic>
          <p:nvPicPr>
            <p:cNvPr id="2" name="Picture 1" descr="Screen shot 2012-03-07 at 08.21.20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61149" y="813470"/>
              <a:ext cx="1308382" cy="2444129"/>
            </a:xfrm>
            <a:prstGeom prst="rect">
              <a:avLst/>
            </a:prstGeom>
          </p:spPr>
        </p:pic>
        <p:pic>
          <p:nvPicPr>
            <p:cNvPr id="19" name="Picture 18" descr="Screen shot 2012-03-07 at 08.21.20.pn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812" y="1355329"/>
              <a:ext cx="1218846" cy="2276871"/>
            </a:xfrm>
            <a:prstGeom prst="rect">
              <a:avLst/>
            </a:prstGeom>
          </p:spPr>
        </p:pic>
        <p:sp>
          <p:nvSpPr>
            <p:cNvPr id="4" name="Plus 3"/>
            <p:cNvSpPr/>
            <p:nvPr/>
          </p:nvSpPr>
          <p:spPr>
            <a:xfrm>
              <a:off x="3572500" y="1887735"/>
              <a:ext cx="396298" cy="404663"/>
            </a:xfrm>
            <a:prstGeom prst="mathPlus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3353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95598" y="5785875"/>
            <a:ext cx="501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u="sng" dirty="0" smtClean="0"/>
              <a:t>Example 2 : </a:t>
            </a:r>
            <a:r>
              <a:rPr lang="en-US" u="sng" dirty="0"/>
              <a:t>Specific equipment </a:t>
            </a:r>
            <a:r>
              <a:rPr lang="en-US" u="sng" dirty="0" smtClean="0"/>
              <a:t>investment</a:t>
            </a:r>
            <a:endParaRPr lang="en-US" u="sng" dirty="0"/>
          </a:p>
          <a:p>
            <a:pPr algn="r"/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-25400" y="1213440"/>
            <a:ext cx="9144001" cy="3710792"/>
            <a:chOff x="-1" y="0"/>
            <a:chExt cx="9144001" cy="3710792"/>
          </a:xfrm>
        </p:grpSpPr>
        <p:pic>
          <p:nvPicPr>
            <p:cNvPr id="16" name="Picture 15" descr="Screen shot 2012-03-07 at 08.25.4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3710792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-1" y="3321099"/>
              <a:ext cx="4515867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Thanks to the collaboration of EN/HE/HT</a:t>
              </a:r>
              <a:endParaRPr lang="en-US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6008682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pic>
        <p:nvPicPr>
          <p:cNvPr id="2" name="Picture 1" descr="Screen shot 2012-03-07 at 08.33.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100" y="1066800"/>
            <a:ext cx="4400755" cy="520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124200" y="5785875"/>
            <a:ext cx="57878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u="sng" dirty="0" smtClean="0"/>
              <a:t>Example 3 : </a:t>
            </a:r>
            <a:r>
              <a:rPr lang="en-US" u="sng" dirty="0"/>
              <a:t>Specific equipment </a:t>
            </a:r>
            <a:r>
              <a:rPr lang="en-US" u="sng" dirty="0" smtClean="0"/>
              <a:t>development and investment</a:t>
            </a:r>
            <a:endParaRPr lang="en-US" u="sng" dirty="0"/>
          </a:p>
          <a:p>
            <a:pPr algn="r"/>
            <a:endParaRPr lang="en-US" dirty="0"/>
          </a:p>
        </p:txBody>
      </p:sp>
      <p:grpSp>
        <p:nvGrpSpPr>
          <p:cNvPr id="11" name="Group 10"/>
          <p:cNvGrpSpPr/>
          <p:nvPr/>
        </p:nvGrpSpPr>
        <p:grpSpPr>
          <a:xfrm>
            <a:off x="4183187" y="1841500"/>
            <a:ext cx="4719504" cy="3664600"/>
            <a:chOff x="467544" y="2348880"/>
            <a:chExt cx="5852160" cy="4389120"/>
          </a:xfrm>
        </p:grpSpPr>
        <p:pic>
          <p:nvPicPr>
            <p:cNvPr id="12" name="Picture 11" descr="100_0343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348880"/>
              <a:ext cx="5852160" cy="4389120"/>
            </a:xfrm>
            <a:prstGeom prst="rect">
              <a:avLst/>
            </a:prstGeom>
          </p:spPr>
        </p:pic>
        <p:cxnSp>
          <p:nvCxnSpPr>
            <p:cNvPr id="13" name="Straight Arrow Connector 12"/>
            <p:cNvCxnSpPr/>
            <p:nvPr/>
          </p:nvCxnSpPr>
          <p:spPr>
            <a:xfrm>
              <a:off x="1475656" y="4941168"/>
              <a:ext cx="3528392" cy="14401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 rot="193478">
              <a:off x="3053299" y="5127145"/>
              <a:ext cx="1135411" cy="4423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5 m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380322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smtClean="0"/>
              <a:t>ISOLDE target </a:t>
            </a:r>
            <a:r>
              <a:rPr lang="en-US" dirty="0" smtClean="0"/>
              <a:t>Area</a:t>
            </a:r>
          </a:p>
          <a:p>
            <a:r>
              <a:rPr lang="en-US" dirty="0" smtClean="0"/>
              <a:t>ALARA principle</a:t>
            </a:r>
          </a:p>
          <a:p>
            <a:r>
              <a:rPr lang="en-US" dirty="0" smtClean="0"/>
              <a:t>ALARA implementation for EN/STI/RBS</a:t>
            </a:r>
          </a:p>
          <a:p>
            <a:r>
              <a:rPr lang="en-US" dirty="0" smtClean="0"/>
              <a:t>Feed-Back</a:t>
            </a:r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9" y="141535"/>
            <a:ext cx="4111967" cy="1025526"/>
          </a:xfrm>
        </p:spPr>
        <p:txBody>
          <a:bodyPr/>
          <a:lstStyle/>
          <a:p>
            <a:pPr>
              <a:lnSpc>
                <a:spcPct val="0"/>
              </a:lnSpc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6553200" y="6394106"/>
            <a:ext cx="2289048" cy="289903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457200" rtl="0" eaLnBrk="1" latinLnBrk="0" hangingPunct="1"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07/03/2012 - IEFC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pic>
        <p:nvPicPr>
          <p:cNvPr id="13" name="Picture 12" descr="Screen shot 2012-01-16 at 12.02.4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258889"/>
            <a:ext cx="4506720" cy="3212976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71623" y="1262916"/>
            <a:ext cx="6542332" cy="4818392"/>
            <a:chOff x="147052" y="566759"/>
            <a:chExt cx="6542332" cy="4818392"/>
          </a:xfrm>
        </p:grpSpPr>
        <p:grpSp>
          <p:nvGrpSpPr>
            <p:cNvPr id="17" name="Group 16"/>
            <p:cNvGrpSpPr/>
            <p:nvPr/>
          </p:nvGrpSpPr>
          <p:grpSpPr>
            <a:xfrm>
              <a:off x="159753" y="3140620"/>
              <a:ext cx="6529631" cy="2244531"/>
              <a:chOff x="159753" y="3140620"/>
              <a:chExt cx="6529631" cy="2244531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4745168" y="3140620"/>
                <a:ext cx="194421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ISR 3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159753" y="3325286"/>
                <a:ext cx="4071965" cy="2059865"/>
                <a:chOff x="159753" y="3325286"/>
                <a:chExt cx="4071965" cy="2059865"/>
              </a:xfrm>
            </p:grpSpPr>
            <p:pic>
              <p:nvPicPr>
                <p:cNvPr id="21" name="Picture 20" descr="Screen shot 2012-01-17 at 12.06.04.png"/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9753" y="3325286"/>
                  <a:ext cx="4071965" cy="2059865"/>
                </a:xfrm>
                <a:prstGeom prst="rect">
                  <a:avLst/>
                </a:prstGeom>
              </p:spPr>
            </p:pic>
            <p:sp>
              <p:nvSpPr>
                <p:cNvPr id="22" name="TextBox 21"/>
                <p:cNvSpPr txBox="1"/>
                <p:nvPr/>
              </p:nvSpPr>
              <p:spPr>
                <a:xfrm>
                  <a:off x="159753" y="5015819"/>
                  <a:ext cx="136815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dirty="0" smtClean="0"/>
                    <a:t>179 building </a:t>
                  </a:r>
                  <a:endParaRPr lang="en-US" dirty="0"/>
                </a:p>
              </p:txBody>
            </p:sp>
          </p:grpSp>
        </p:grpSp>
        <p:sp>
          <p:nvSpPr>
            <p:cNvPr id="18" name="TextBox 17"/>
            <p:cNvSpPr txBox="1"/>
            <p:nvPr/>
          </p:nvSpPr>
          <p:spPr>
            <a:xfrm>
              <a:off x="147052" y="566759"/>
              <a:ext cx="432257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 smtClean="0"/>
                <a:t>Example </a:t>
              </a:r>
              <a:r>
                <a:rPr lang="en-US" u="sng" dirty="0" smtClean="0"/>
                <a:t>4 </a:t>
              </a:r>
              <a:r>
                <a:rPr lang="en-US" u="sng" dirty="0" smtClean="0"/>
                <a:t>: ISOLDE target transport during shut-down </a:t>
              </a:r>
              <a:endParaRPr lang="en-US" u="sng" dirty="0"/>
            </a:p>
          </p:txBody>
        </p:sp>
      </p:grpSp>
      <p:pic>
        <p:nvPicPr>
          <p:cNvPr id="31" name="Picture 30" descr="Screen shot 2012-01-09 at 12.45.5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848" y="5335297"/>
            <a:ext cx="609290" cy="376679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851399" y="233363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EN/STI/RBS ALARA Implementation</a:t>
            </a:r>
            <a:endParaRPr lang="en-US" dirty="0"/>
          </a:p>
        </p:txBody>
      </p:sp>
      <p:pic>
        <p:nvPicPr>
          <p:cNvPr id="27" name="Picture 26" descr="Screen shot 2012-01-09 at 12.45.5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1847" y="2731797"/>
            <a:ext cx="609290" cy="376679"/>
          </a:xfrm>
          <a:prstGeom prst="rect">
            <a:avLst/>
          </a:prstGeom>
        </p:spPr>
      </p:pic>
      <p:pic>
        <p:nvPicPr>
          <p:cNvPr id="26" name="Picture 25" descr="Screen shot 2012-03-05 at 14.23.5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4400" y="5080000"/>
            <a:ext cx="1810547" cy="1125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30748" y="5080000"/>
            <a:ext cx="2959100" cy="369332"/>
          </a:xfrm>
          <a:prstGeom prst="rect">
            <a:avLst/>
          </a:prstGeom>
          <a:solidFill>
            <a:srgbClr val="AAB0C8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Several option were possible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5789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8.51852E-6 L 0.1797 -0.02314 " pathEditMode="relative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0087 0.01064 L 0.38576 -0.49121 " pathEditMode="relative" ptsTypes="AA">
                                      <p:cBhvr>
                                        <p:cTn id="12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8576 -0.49121 C 0.38472 -0.45857 0.3842 -0.42593 0.38298 -0.39306 C 0.38211 -0.37246 0.36562 -0.33635 0.3552 -0.32084 C 0.35156 -0.31575 0.34687 -0.31204 0.34409 -0.30602 C 0.3375 -0.29306 0.34132 -0.29746 0.33437 -0.29121 C 0.30555 -0.29237 0.2802 -0.29538 0.25243 -0.29862 C 0.24635 -0.30024 0.24027 -0.3007 0.23437 -0.30232 C 0.23142 -0.30325 0.22604 -0.30602 0.22604 -0.30602 C 0.22066 -0.31667 0.21041 -0.32431 0.20243 -0.3301 C 0.19948 -0.33241 0.19722 -0.33612 0.19409 -0.3375 C 0.19132 -0.33889 0.18576 -0.34121 0.18576 -0.34121 C 0.18402 -0.34792 0.18264 -0.36019 0.17882 -0.36528 " pathEditMode="relative" ptsTypes="fffffffffffA">
                                      <p:cBhvr>
                                        <p:cTn id="16" dur="3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1.48148E-6 L -0.03195 0.14607 " pathEditMode="relative" ptsTypes="AA">
                                      <p:cBhvr>
                                        <p:cTn id="2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2-01-10 at 10.20.3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556792"/>
            <a:ext cx="5303310" cy="4135226"/>
          </a:xfrm>
          <a:prstGeom prst="rect">
            <a:avLst/>
          </a:prstGeom>
        </p:spPr>
      </p:pic>
      <p:pic>
        <p:nvPicPr>
          <p:cNvPr id="6" name="Picture 5" descr="Screen shot 2012-01-10 at 12.45.0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888089"/>
            <a:ext cx="5255568" cy="390351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64088" y="1772816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Container located at ground level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908720"/>
            <a:ext cx="87839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FF0000"/>
                </a:solidFill>
              </a:rPr>
              <a:t>Option N°1: Transport 179 to ISR3</a:t>
            </a:r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496" y="5943600"/>
            <a:ext cx="3291904" cy="5232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8000"/>
                </a:solidFill>
              </a:rPr>
              <a:t>Thanks to the collaboration of EN-</a:t>
            </a:r>
            <a:r>
              <a:rPr lang="en-US" sz="1400" i="1" dirty="0" smtClean="0">
                <a:solidFill>
                  <a:srgbClr val="008000"/>
                </a:solidFill>
              </a:rPr>
              <a:t>HE-HH </a:t>
            </a:r>
            <a:r>
              <a:rPr lang="en-US" sz="1400" i="1" dirty="0" smtClean="0">
                <a:solidFill>
                  <a:srgbClr val="008000"/>
                </a:solidFill>
              </a:rPr>
              <a:t>and DGS-RP</a:t>
            </a:r>
            <a:endParaRPr lang="en-US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3751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556792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Target box handled with remote handling device</a:t>
            </a:r>
            <a:endParaRPr lang="en-US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467544" y="2348880"/>
            <a:ext cx="5852160" cy="4389120"/>
            <a:chOff x="467544" y="2348880"/>
            <a:chExt cx="5852160" cy="4389120"/>
          </a:xfrm>
        </p:grpSpPr>
        <p:pic>
          <p:nvPicPr>
            <p:cNvPr id="3" name="Picture 2" descr="100_0343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2348880"/>
              <a:ext cx="5852160" cy="4389120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1475656" y="4941168"/>
              <a:ext cx="3528392" cy="144016"/>
            </a:xfrm>
            <a:prstGeom prst="straightConnector1">
              <a:avLst/>
            </a:prstGeom>
            <a:ln>
              <a:solidFill>
                <a:srgbClr val="000000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193478">
              <a:off x="3352040" y="4556875"/>
              <a:ext cx="54231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5 m</a:t>
              </a:r>
              <a:endParaRPr lang="en-US" dirty="0"/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6335688" y="2276872"/>
            <a:ext cx="2808312" cy="10212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rgbClr val="FFFFFF"/>
                </a:solidFill>
              </a:rPr>
              <a:t>Estimated collective dose :</a:t>
            </a:r>
          </a:p>
          <a:p>
            <a:pPr algn="ctr"/>
            <a:r>
              <a:rPr lang="fr-CH" dirty="0" smtClean="0">
                <a:solidFill>
                  <a:srgbClr val="FFFFFF"/>
                </a:solidFill>
              </a:rPr>
              <a:t>≈ 290 </a:t>
            </a:r>
            <a:r>
              <a:rPr lang="fr-CH" dirty="0" smtClean="0"/>
              <a:t>man.µSv</a:t>
            </a:r>
            <a:endParaRPr lang="fr-CH" dirty="0"/>
          </a:p>
        </p:txBody>
      </p:sp>
      <p:sp>
        <p:nvSpPr>
          <p:cNvPr id="11" name="TextBox 10"/>
          <p:cNvSpPr txBox="1"/>
          <p:nvPr/>
        </p:nvSpPr>
        <p:spPr>
          <a:xfrm>
            <a:off x="35496" y="908720"/>
            <a:ext cx="87839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FF0000"/>
                </a:solidFill>
              </a:rPr>
              <a:t>Option N°1A: </a:t>
            </a:r>
            <a:r>
              <a:rPr lang="fr-CH" sz="3200" dirty="0">
                <a:solidFill>
                  <a:srgbClr val="FF0000"/>
                </a:solidFill>
              </a:rPr>
              <a:t>Transport 179 to </a:t>
            </a:r>
            <a:r>
              <a:rPr lang="fr-CH" sz="3200" dirty="0" smtClean="0">
                <a:solidFill>
                  <a:srgbClr val="FF0000"/>
                </a:solidFill>
              </a:rPr>
              <a:t>ISR3</a:t>
            </a:r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37796" y="6205210"/>
            <a:ext cx="3291904" cy="5232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8000"/>
                </a:solidFill>
              </a:rPr>
              <a:t>Thanks to the collaboration of EN-</a:t>
            </a:r>
            <a:r>
              <a:rPr lang="en-US" sz="1400" i="1" dirty="0" smtClean="0">
                <a:solidFill>
                  <a:srgbClr val="008000"/>
                </a:solidFill>
              </a:rPr>
              <a:t>HE-HH </a:t>
            </a:r>
            <a:r>
              <a:rPr lang="en-US" sz="1400" i="1" dirty="0" smtClean="0">
                <a:solidFill>
                  <a:srgbClr val="008000"/>
                </a:solidFill>
              </a:rPr>
              <a:t>and DGS-RP</a:t>
            </a:r>
            <a:endParaRPr lang="en-US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2593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01-10 at 12.46.2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6336704" cy="4697750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6084168" y="1772816"/>
            <a:ext cx="2808312" cy="10212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Estimated collective dose :</a:t>
            </a:r>
          </a:p>
          <a:p>
            <a:pPr algn="ctr"/>
            <a:r>
              <a:rPr lang="fr-CH" dirty="0" smtClean="0">
                <a:solidFill>
                  <a:srgbClr val="FFFFFF"/>
                </a:solidFill>
              </a:rPr>
              <a:t>≈ 290 </a:t>
            </a:r>
            <a:r>
              <a:rPr lang="fr-CH" dirty="0" smtClean="0"/>
              <a:t>man.µSv</a:t>
            </a:r>
            <a:endParaRPr lang="fr-CH" dirty="0"/>
          </a:p>
        </p:txBody>
      </p:sp>
      <p:sp>
        <p:nvSpPr>
          <p:cNvPr id="13" name="TextBox 12"/>
          <p:cNvSpPr txBox="1"/>
          <p:nvPr/>
        </p:nvSpPr>
        <p:spPr>
          <a:xfrm>
            <a:off x="179512" y="1556792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Target box handled with pallet truck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5496" y="908720"/>
            <a:ext cx="87839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FF0000"/>
                </a:solidFill>
              </a:rPr>
              <a:t>Option N°1B: </a:t>
            </a:r>
            <a:r>
              <a:rPr lang="fr-CH" sz="3200" dirty="0">
                <a:solidFill>
                  <a:srgbClr val="FF0000"/>
                </a:solidFill>
              </a:rPr>
              <a:t>Transport 179 to </a:t>
            </a:r>
            <a:r>
              <a:rPr lang="fr-CH" sz="3200" dirty="0" smtClean="0">
                <a:solidFill>
                  <a:srgbClr val="FF0000"/>
                </a:solidFill>
              </a:rPr>
              <a:t>ISR3</a:t>
            </a:r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52096" y="6260778"/>
            <a:ext cx="3291904" cy="5232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8000"/>
                </a:solidFill>
              </a:rPr>
              <a:t>Thanks to the collaboration of EN-</a:t>
            </a:r>
            <a:r>
              <a:rPr lang="en-US" sz="1400" i="1" dirty="0" smtClean="0">
                <a:solidFill>
                  <a:srgbClr val="008000"/>
                </a:solidFill>
              </a:rPr>
              <a:t>HE-HH </a:t>
            </a:r>
            <a:r>
              <a:rPr lang="en-US" sz="1400" i="1" dirty="0" smtClean="0">
                <a:solidFill>
                  <a:srgbClr val="008000"/>
                </a:solidFill>
              </a:rPr>
              <a:t>and DGS-RP</a:t>
            </a:r>
            <a:endParaRPr lang="en-US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7007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64088" y="1772816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Container on trailer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908720"/>
            <a:ext cx="87839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FF0000"/>
                </a:solidFill>
              </a:rPr>
              <a:t>Option N°2: </a:t>
            </a:r>
            <a:r>
              <a:rPr lang="fr-CH" sz="3200" dirty="0">
                <a:solidFill>
                  <a:srgbClr val="FF0000"/>
                </a:solidFill>
              </a:rPr>
              <a:t>Transport 179 to </a:t>
            </a:r>
            <a:r>
              <a:rPr lang="fr-CH" sz="3200" dirty="0" smtClean="0">
                <a:solidFill>
                  <a:srgbClr val="FF0000"/>
                </a:solidFill>
              </a:rPr>
              <a:t>ISR3</a:t>
            </a:r>
            <a:endParaRPr lang="fr-CH" sz="3200" dirty="0">
              <a:solidFill>
                <a:srgbClr val="FF0000"/>
              </a:solidFill>
            </a:endParaRPr>
          </a:p>
        </p:txBody>
      </p:sp>
      <p:pic>
        <p:nvPicPr>
          <p:cNvPr id="2" name="Picture 1" descr="Screen shot 2012-03-05 at 15.12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23800"/>
            <a:ext cx="9144000" cy="28518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5943600"/>
            <a:ext cx="4219004" cy="3077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8000"/>
                </a:solidFill>
              </a:rPr>
              <a:t>Thanks to the collaboration of EN-</a:t>
            </a:r>
            <a:r>
              <a:rPr lang="en-US" sz="1400" i="1" dirty="0" smtClean="0">
                <a:solidFill>
                  <a:srgbClr val="008000"/>
                </a:solidFill>
              </a:rPr>
              <a:t>HE-HH </a:t>
            </a:r>
            <a:r>
              <a:rPr lang="en-US" sz="1400" i="1" dirty="0" smtClean="0">
                <a:solidFill>
                  <a:srgbClr val="008000"/>
                </a:solidFill>
              </a:rPr>
              <a:t>and DGS-RP</a:t>
            </a:r>
            <a:endParaRPr lang="en-US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317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6307460" y="2191771"/>
            <a:ext cx="2808312" cy="10212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Estimated collective dose :</a:t>
            </a:r>
          </a:p>
          <a:p>
            <a:pPr algn="ctr"/>
            <a:r>
              <a:rPr lang="fr-CH" dirty="0" smtClean="0">
                <a:solidFill>
                  <a:srgbClr val="FFFFFF"/>
                </a:solidFill>
              </a:rPr>
              <a:t>≈ 190 </a:t>
            </a:r>
            <a:r>
              <a:rPr lang="fr-CH" dirty="0" smtClean="0"/>
              <a:t>man.µSv</a:t>
            </a:r>
            <a:endParaRPr lang="fr-CH" dirty="0"/>
          </a:p>
        </p:txBody>
      </p:sp>
      <p:pic>
        <p:nvPicPr>
          <p:cNvPr id="5" name="Picture 4" descr="Screen shot 2012-01-10 at 13.11.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570472"/>
            <a:ext cx="5857280" cy="40268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84168" y="3873822"/>
            <a:ext cx="3059832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8 transports needed. Handling of one box at a time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07504" y="1628800"/>
            <a:ext cx="8352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One target box handled with remote handling device with class A container on truck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5496" y="908720"/>
            <a:ext cx="87839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FF0000"/>
                </a:solidFill>
              </a:rPr>
              <a:t>Option N°2A: </a:t>
            </a:r>
            <a:r>
              <a:rPr lang="fr-CH" sz="3200" dirty="0">
                <a:solidFill>
                  <a:srgbClr val="FF0000"/>
                </a:solidFill>
              </a:rPr>
              <a:t>Transport 179 to </a:t>
            </a:r>
            <a:r>
              <a:rPr lang="fr-CH" sz="3200" dirty="0" smtClean="0">
                <a:solidFill>
                  <a:srgbClr val="FF0000"/>
                </a:solidFill>
              </a:rPr>
              <a:t>ISR3</a:t>
            </a:r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2096" y="6205210"/>
            <a:ext cx="3291904" cy="5232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8000"/>
                </a:solidFill>
              </a:rPr>
              <a:t>Thanks to the collaboration of EN-</a:t>
            </a:r>
            <a:r>
              <a:rPr lang="en-US" sz="1400" i="1" dirty="0" smtClean="0">
                <a:solidFill>
                  <a:srgbClr val="008000"/>
                </a:solidFill>
              </a:rPr>
              <a:t>HE-HH </a:t>
            </a:r>
            <a:r>
              <a:rPr lang="en-US" sz="1400" i="1" dirty="0" smtClean="0">
                <a:solidFill>
                  <a:srgbClr val="008000"/>
                </a:solidFill>
              </a:rPr>
              <a:t>and DGS-RP</a:t>
            </a:r>
            <a:endParaRPr lang="en-US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78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6156176" y="1700808"/>
            <a:ext cx="2808312" cy="102120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Estimated collective dose :</a:t>
            </a:r>
          </a:p>
          <a:p>
            <a:pPr algn="ctr"/>
            <a:r>
              <a:rPr lang="fr-CH" dirty="0" smtClean="0">
                <a:solidFill>
                  <a:srgbClr val="FFFFFF"/>
                </a:solidFill>
              </a:rPr>
              <a:t>≈ 120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man.µSv</a:t>
            </a:r>
            <a:endParaRPr lang="fr-CH" dirty="0"/>
          </a:p>
        </p:txBody>
      </p:sp>
      <p:pic>
        <p:nvPicPr>
          <p:cNvPr id="3" name="Picture 2" descr="Screen shot 2012-01-10 at 12.45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501008"/>
            <a:ext cx="4933116" cy="3242940"/>
          </a:xfrm>
          <a:prstGeom prst="rect">
            <a:avLst/>
          </a:prstGeom>
        </p:spPr>
      </p:pic>
      <p:pic>
        <p:nvPicPr>
          <p:cNvPr id="6" name="Picture 5" descr="Screen shot 2012-01-10 at 10.09.2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060848"/>
            <a:ext cx="4620319" cy="302433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79512" y="1556792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Target boxes handled with forklift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5496" y="908720"/>
            <a:ext cx="8783960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FF0000"/>
                </a:solidFill>
              </a:rPr>
              <a:t>Option N°2B: </a:t>
            </a:r>
            <a:r>
              <a:rPr lang="fr-CH" sz="3200" dirty="0">
                <a:solidFill>
                  <a:srgbClr val="FF0000"/>
                </a:solidFill>
              </a:rPr>
              <a:t>Transport 179 to </a:t>
            </a:r>
            <a:r>
              <a:rPr lang="fr-CH" sz="3200" dirty="0" smtClean="0">
                <a:solidFill>
                  <a:srgbClr val="FF0000"/>
                </a:solidFill>
              </a:rPr>
              <a:t>ISR3</a:t>
            </a:r>
            <a:endParaRPr lang="fr-CH" sz="32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496" y="5943600"/>
            <a:ext cx="3291904" cy="5232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8000"/>
                </a:solidFill>
              </a:rPr>
              <a:t>Thanks to the collaboration of EN-</a:t>
            </a:r>
            <a:r>
              <a:rPr lang="en-US" sz="1400" i="1" dirty="0" smtClean="0">
                <a:solidFill>
                  <a:srgbClr val="008000"/>
                </a:solidFill>
              </a:rPr>
              <a:t>HE-HH </a:t>
            </a:r>
            <a:r>
              <a:rPr lang="en-US" sz="1400" i="1" dirty="0" smtClean="0">
                <a:solidFill>
                  <a:srgbClr val="008000"/>
                </a:solidFill>
              </a:rPr>
              <a:t>and DGS-RP</a:t>
            </a:r>
            <a:endParaRPr lang="en-US" sz="1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2876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107504" y="904404"/>
            <a:ext cx="8856984" cy="584776"/>
          </a:xfrm>
          <a:prstGeom prst="rect">
            <a:avLst/>
          </a:prstGeom>
          <a:gradFill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lin ang="16200000" scaled="0"/>
          </a:gradFill>
          <a:ln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chemeClr val="tx1"/>
                </a:solidFill>
              </a:rPr>
              <a:t>Simulation results</a:t>
            </a:r>
            <a:endParaRPr lang="fr-CH" sz="3200" dirty="0">
              <a:solidFill>
                <a:schemeClr val="tx1"/>
              </a:solidFill>
            </a:endParaRP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0746467"/>
              </p:ext>
            </p:extLst>
          </p:nvPr>
        </p:nvGraphicFramePr>
        <p:xfrm>
          <a:off x="238820" y="1607592"/>
          <a:ext cx="8568952" cy="3205479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6552728"/>
                <a:gridCol w="201622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Intervention description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Estimation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Target box handled with remote handling device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000000"/>
                          </a:solidFill>
                        </a:rPr>
                        <a:t>≈ 290</a:t>
                      </a: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smtClean="0"/>
                        <a:t>man.µSv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Target box handled with pallet truck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000000"/>
                          </a:solidFill>
                        </a:rPr>
                        <a:t>≈ 290</a:t>
                      </a: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smtClean="0"/>
                        <a:t>man.µSv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2 target boxes handled with remote handling device with class A container on truck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≈ 160</a:t>
                      </a: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smtClean="0"/>
                        <a:t>man.µSv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Target boxes handled with forklift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smtClean="0">
                          <a:solidFill>
                            <a:schemeClr val="tx1"/>
                          </a:solidFill>
                        </a:rPr>
                        <a:t>≈ 120</a:t>
                      </a: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dirty="0" smtClean="0"/>
                        <a:t>man.µSv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2" name="Oval 31"/>
          <p:cNvSpPr/>
          <p:nvPr/>
        </p:nvSpPr>
        <p:spPr>
          <a:xfrm>
            <a:off x="6516216" y="3861048"/>
            <a:ext cx="2627784" cy="936104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Screen shot 2012-03-05 at 14.29.2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323" y="4864229"/>
            <a:ext cx="2813050" cy="19937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56100" y="5397500"/>
            <a:ext cx="4787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≈ Expected dose save 150</a:t>
            </a:r>
            <a:r>
              <a:rPr lang="fr-CH" dirty="0" smtClean="0"/>
              <a:t>µSv compare to 2011</a:t>
            </a:r>
          </a:p>
          <a:p>
            <a:r>
              <a:rPr lang="en-US" dirty="0" smtClean="0"/>
              <a:t>≈</a:t>
            </a:r>
            <a:r>
              <a:rPr lang="fr-CH" dirty="0" smtClean="0">
                <a:sym typeface="Wingdings"/>
              </a:rPr>
              <a:t> In reality </a:t>
            </a:r>
            <a:r>
              <a:rPr lang="en-US" dirty="0" smtClean="0"/>
              <a:t>90 </a:t>
            </a:r>
            <a:r>
              <a:rPr lang="fr-CH" dirty="0" smtClean="0"/>
              <a:t>µSv saved compare to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5285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7" name="Content Placeholder 6" descr="Screen shot 2012-03-01 at 16.36.48.png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56" r="-22356"/>
          <a:stretch>
            <a:fillRect/>
          </a:stretch>
        </p:blipFill>
        <p:spPr>
          <a:xfrm>
            <a:off x="457199" y="1574441"/>
            <a:ext cx="8049789" cy="46424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12648" y="1189822"/>
            <a:ext cx="29596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RWP</a:t>
            </a:r>
            <a:r>
              <a:rPr lang="en-US" dirty="0"/>
              <a:t> and </a:t>
            </a:r>
            <a:r>
              <a:rPr lang="en-US" b="1" dirty="0"/>
              <a:t>WDP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ALARA </a:t>
            </a:r>
            <a:r>
              <a:rPr lang="en-US" dirty="0"/>
              <a:t>level III committee</a:t>
            </a:r>
          </a:p>
          <a:p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35291" y="2573992"/>
            <a:ext cx="3059151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Test of the different scenario </a:t>
            </a:r>
            <a:r>
              <a:rPr lang="en-US" dirty="0" smtClean="0"/>
              <a:t>:</a:t>
            </a:r>
            <a:endParaRPr lang="en-US" dirty="0"/>
          </a:p>
          <a:p>
            <a:pPr marL="285750" indent="-285750">
              <a:buFontTx/>
              <a:buChar char="-"/>
            </a:pPr>
            <a:r>
              <a:rPr lang="en-US" dirty="0" smtClean="0"/>
              <a:t>1 day coordination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2 x 1 day for rehearsal and preparation</a:t>
            </a:r>
          </a:p>
          <a:p>
            <a:pPr lvl="1"/>
            <a:r>
              <a:rPr lang="en-US" dirty="0" smtClean="0"/>
              <a:t>2 person from DGS/RP</a:t>
            </a:r>
          </a:p>
          <a:p>
            <a:pPr lvl="1"/>
            <a:r>
              <a:rPr lang="en-US" dirty="0" smtClean="0"/>
              <a:t>3 person from EN/STI</a:t>
            </a:r>
          </a:p>
          <a:p>
            <a:pPr lvl="1"/>
            <a:r>
              <a:rPr lang="en-US" dirty="0" smtClean="0"/>
              <a:t>4 person from EN/</a:t>
            </a:r>
            <a:r>
              <a:rPr lang="en-US" dirty="0" smtClean="0"/>
              <a:t>HE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5935291" y="4724776"/>
            <a:ext cx="305915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Equipment investment</a:t>
            </a:r>
          </a:p>
          <a:p>
            <a:r>
              <a:rPr lang="en-US" dirty="0" smtClean="0"/>
              <a:t>Equipment development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221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D9D9D9"/>
                </a:solidFill>
              </a:rPr>
              <a:t>Introduction to ISOLDE primary Area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ALARA principle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ALARA implementation for EN/STI/RBS</a:t>
            </a:r>
          </a:p>
          <a:p>
            <a:r>
              <a:rPr lang="en-US" dirty="0" smtClean="0"/>
              <a:t>Feed-Back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Conclusion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9" y="141535"/>
            <a:ext cx="4111967" cy="1025526"/>
          </a:xfrm>
        </p:spPr>
        <p:txBody>
          <a:bodyPr/>
          <a:lstStyle/>
          <a:p>
            <a:pPr>
              <a:lnSpc>
                <a:spcPct val="0"/>
              </a:lnSpc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6553200" y="6394106"/>
            <a:ext cx="2289048" cy="289903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457200" rtl="0" eaLnBrk="1" latinLnBrk="0" hangingPunct="1"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07/03/2012 - IEFC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537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07/03/2012 - IEFC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EN/STI/RBS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24000" y="939800"/>
            <a:ext cx="6477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7434851">
            <a:off x="2640351" y="2793906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prstClr val="black"/>
                </a:solidFill>
              </a:rPr>
              <a:t>Isolde</a:t>
            </a:r>
            <a:r>
              <a:rPr lang="en-US" sz="1200" b="1" dirty="0">
                <a:solidFill>
                  <a:prstClr val="black"/>
                </a:solidFill>
              </a:rPr>
              <a:t> Experimental hall 170 </a:t>
            </a:r>
          </a:p>
        </p:txBody>
      </p:sp>
      <p:sp>
        <p:nvSpPr>
          <p:cNvPr id="9" name="TextBox 8"/>
          <p:cNvSpPr txBox="1"/>
          <p:nvPr/>
        </p:nvSpPr>
        <p:spPr>
          <a:xfrm rot="1232887">
            <a:off x="3707268" y="4622147"/>
            <a:ext cx="236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>
                <a:solidFill>
                  <a:srgbClr val="FFFF00"/>
                </a:solidFill>
              </a:rPr>
              <a:t>Isolde</a:t>
            </a:r>
            <a:r>
              <a:rPr lang="en-US" sz="1200" b="1" dirty="0">
                <a:solidFill>
                  <a:srgbClr val="FFFF00"/>
                </a:solidFill>
              </a:rPr>
              <a:t> Target Area 179 </a:t>
            </a:r>
          </a:p>
        </p:txBody>
      </p:sp>
      <p:sp>
        <p:nvSpPr>
          <p:cNvPr id="10" name="Rounded Rectangle 9"/>
          <p:cNvSpPr/>
          <p:nvPr/>
        </p:nvSpPr>
        <p:spPr>
          <a:xfrm rot="1271823">
            <a:off x="2221506" y="1600106"/>
            <a:ext cx="4245356" cy="3704551"/>
          </a:xfrm>
          <a:prstGeom prst="roundRect">
            <a:avLst>
              <a:gd name="adj" fmla="val 13441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TextBox 10"/>
          <p:cNvSpPr txBox="1"/>
          <p:nvPr/>
        </p:nvSpPr>
        <p:spPr>
          <a:xfrm>
            <a:off x="304800" y="914400"/>
            <a:ext cx="861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b="1" dirty="0" smtClean="0"/>
              <a:t>Isolde area :</a:t>
            </a:r>
            <a:endParaRPr lang="fr-CH" sz="2400" b="1" dirty="0"/>
          </a:p>
        </p:txBody>
      </p:sp>
      <p:sp>
        <p:nvSpPr>
          <p:cNvPr id="13" name="TextBox 12"/>
          <p:cNvSpPr txBox="1"/>
          <p:nvPr/>
        </p:nvSpPr>
        <p:spPr>
          <a:xfrm rot="1281876">
            <a:off x="3436484" y="5388469"/>
            <a:ext cx="1776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Route </a:t>
            </a:r>
            <a:r>
              <a:rPr lang="en-US" dirty="0" err="1" smtClean="0"/>
              <a:t>Democrite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930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62739"/>
            <a:ext cx="8229600" cy="3710861"/>
          </a:xfrm>
        </p:spPr>
        <p:txBody>
          <a:bodyPr>
            <a:normAutofit/>
          </a:bodyPr>
          <a:lstStyle/>
          <a:p>
            <a:r>
              <a:rPr lang="en-US" dirty="0" smtClean="0"/>
              <a:t>ALARA tools feed-Back : WDP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pic>
        <p:nvPicPr>
          <p:cNvPr id="25" name="Picture 24" descr="Screen shot 2012-03-05 at 14.00.1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399" y="1512640"/>
            <a:ext cx="4953000" cy="3160960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902199" y="169863"/>
            <a:ext cx="4111967" cy="102552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Feed-Back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14300" y="4673600"/>
            <a:ext cx="8346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008000"/>
                </a:solidFill>
                <a:sym typeface="Wingdings"/>
              </a:rPr>
              <a:t>WDP very appropriate, very practical, simple 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008000"/>
                </a:solidFill>
                <a:sym typeface="Wingdings"/>
              </a:rPr>
              <a:t>Good help for the </a:t>
            </a:r>
            <a:r>
              <a:rPr lang="en-US" dirty="0" err="1" smtClean="0">
                <a:solidFill>
                  <a:srgbClr val="008000"/>
                </a:solidFill>
                <a:sym typeface="Wingdings"/>
              </a:rPr>
              <a:t>optimisation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 process, useful to compare different scenarios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700" y="5470962"/>
            <a:ext cx="8346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WDP not appropriate for operation with only contamination. WDP should not be requested in that case.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803400" y="2657227"/>
            <a:ext cx="5486400" cy="646331"/>
          </a:xfrm>
          <a:prstGeom prst="rect">
            <a:avLst/>
          </a:prstGeom>
          <a:solidFill>
            <a:srgbClr val="9FB8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Proposition from ARWG (</a:t>
            </a:r>
            <a:r>
              <a:rPr lang="en-US" dirty="0" err="1" smtClean="0"/>
              <a:t>Alara</a:t>
            </a:r>
            <a:r>
              <a:rPr lang="en-US" dirty="0" smtClean="0"/>
              <a:t> Review Working Group) under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19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Feed-Back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"/>
          </p:nvPr>
        </p:nvSpPr>
        <p:spPr>
          <a:xfrm>
            <a:off x="451318" y="962739"/>
            <a:ext cx="8229600" cy="4746187"/>
          </a:xfrm>
        </p:spPr>
        <p:txBody>
          <a:bodyPr>
            <a:normAutofit/>
          </a:bodyPr>
          <a:lstStyle/>
          <a:p>
            <a:r>
              <a:rPr lang="en-US" dirty="0" smtClean="0"/>
              <a:t>Other ALARA Feed-back</a:t>
            </a:r>
          </a:p>
          <a:p>
            <a:pPr marL="0" indent="0">
              <a:buNone/>
            </a:pP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People </a:t>
            </a:r>
            <a:r>
              <a:rPr lang="en-US" dirty="0"/>
              <a:t>should be encouraged to </a:t>
            </a:r>
            <a:r>
              <a:rPr lang="en-US" dirty="0">
                <a:solidFill>
                  <a:srgbClr val="FF0000"/>
                </a:solidFill>
              </a:rPr>
              <a:t>give realistic numbers on the WDP</a:t>
            </a:r>
            <a:r>
              <a:rPr lang="en-US" dirty="0"/>
              <a:t> and not to </a:t>
            </a:r>
            <a:r>
              <a:rPr lang="en-US" dirty="0">
                <a:solidFill>
                  <a:srgbClr val="FF0000"/>
                </a:solidFill>
              </a:rPr>
              <a:t>over estimate the dose or </a:t>
            </a:r>
            <a:r>
              <a:rPr lang="en-US" dirty="0" smtClean="0">
                <a:solidFill>
                  <a:srgbClr val="FF0000"/>
                </a:solidFill>
              </a:rPr>
              <a:t>time </a:t>
            </a:r>
            <a:r>
              <a:rPr lang="en-US" dirty="0" smtClean="0"/>
              <a:t>to allow </a:t>
            </a:r>
            <a:r>
              <a:rPr lang="en-US" dirty="0" err="1" smtClean="0"/>
              <a:t>optimisation</a:t>
            </a:r>
            <a:r>
              <a:rPr lang="en-US" dirty="0" smtClean="0"/>
              <a:t> to take place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12194" y="5158233"/>
            <a:ext cx="3163307" cy="16256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" name="TextBox 3"/>
          <p:cNvSpPr txBox="1"/>
          <p:nvPr/>
        </p:nvSpPr>
        <p:spPr>
          <a:xfrm>
            <a:off x="451318" y="4965700"/>
            <a:ext cx="848948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ym typeface="Wingdings"/>
              </a:rPr>
              <a:t> </a:t>
            </a:r>
            <a:r>
              <a:rPr lang="en-US" sz="2600" dirty="0" smtClean="0"/>
              <a:t>Tolerance </a:t>
            </a:r>
            <a:r>
              <a:rPr lang="en-US" sz="2600" dirty="0"/>
              <a:t>of 150% is used by </a:t>
            </a:r>
            <a:r>
              <a:rPr lang="en-US" sz="2600" dirty="0" smtClean="0"/>
              <a:t>ISOLDE - Feed</a:t>
            </a:r>
            <a:r>
              <a:rPr lang="en-US" sz="2600" dirty="0"/>
              <a:t>-back </a:t>
            </a:r>
            <a:r>
              <a:rPr lang="en-US" sz="2600" dirty="0" smtClean="0"/>
              <a:t>by </a:t>
            </a:r>
            <a:r>
              <a:rPr lang="en-US" sz="2600" dirty="0"/>
              <a:t>RP </a:t>
            </a:r>
            <a:r>
              <a:rPr lang="en-US" sz="2600" dirty="0" smtClean="0"/>
              <a:t>welcome to explain difference and investigate if future changes are needed </a:t>
            </a:r>
            <a:endParaRPr lang="en-US" sz="2600" dirty="0"/>
          </a:p>
        </p:txBody>
      </p:sp>
      <p:pic>
        <p:nvPicPr>
          <p:cNvPr id="17" name="Picture 16" descr="Screen shot 2012-03-05 at 18.40.4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044" y="2839650"/>
            <a:ext cx="5505354" cy="2037150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5715000" y="2616200"/>
            <a:ext cx="1549400" cy="234950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416800" y="3492500"/>
            <a:ext cx="162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Comparative approach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8853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62739"/>
            <a:ext cx="8229600" cy="3710861"/>
          </a:xfrm>
        </p:spPr>
        <p:txBody>
          <a:bodyPr>
            <a:normAutofit/>
          </a:bodyPr>
          <a:lstStyle/>
          <a:p>
            <a:r>
              <a:rPr lang="en-US" dirty="0" smtClean="0"/>
              <a:t>ALARA tools feed-Back : RWP 	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pic>
        <p:nvPicPr>
          <p:cNvPr id="24" name="Picture 23" descr="Screen shot 2012-03-05 at 13.59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1571298"/>
            <a:ext cx="4508500" cy="3102302"/>
          </a:xfrm>
          <a:prstGeom prst="rect">
            <a:avLst/>
          </a:prstGeom>
        </p:spPr>
      </p:pic>
      <p:sp>
        <p:nvSpPr>
          <p:cNvPr id="15" name="Title 1"/>
          <p:cNvSpPr txBox="1">
            <a:spLocks/>
          </p:cNvSpPr>
          <p:nvPr/>
        </p:nvSpPr>
        <p:spPr>
          <a:xfrm>
            <a:off x="4902199" y="169863"/>
            <a:ext cx="4111967" cy="102552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Feed-Back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7800" y="4711700"/>
            <a:ext cx="8346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008000"/>
                </a:solidFill>
                <a:sym typeface="Wingdings"/>
              </a:rPr>
              <a:t>RWP good summary of the operation  </a:t>
            </a:r>
          </a:p>
          <a:p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9700" y="5318562"/>
            <a:ext cx="83469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Process of approval not defined, not clear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FF0000"/>
                </a:solidFill>
                <a:sym typeface="Wingdings"/>
              </a:rPr>
              <a:t>Follow-up of recommendations and comments not 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pratical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, recommendation may appear at different places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68501" y="2607796"/>
            <a:ext cx="4698999" cy="646331"/>
          </a:xfrm>
          <a:prstGeom prst="rect">
            <a:avLst/>
          </a:prstGeom>
          <a:solidFill>
            <a:srgbClr val="9FB8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Proposition from ARWG (</a:t>
            </a:r>
            <a:r>
              <a:rPr lang="en-US" dirty="0" err="1" smtClean="0"/>
              <a:t>Alara</a:t>
            </a:r>
            <a:r>
              <a:rPr lang="en-US" dirty="0" smtClean="0"/>
              <a:t> Review Working Group) under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9711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1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42207" y="6437457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886539"/>
            <a:ext cx="8556966" cy="4746187"/>
          </a:xfrm>
        </p:spPr>
        <p:txBody>
          <a:bodyPr>
            <a:normAutofit/>
          </a:bodyPr>
          <a:lstStyle/>
          <a:p>
            <a:r>
              <a:rPr lang="en-US" dirty="0" smtClean="0"/>
              <a:t>ALARA criteria</a:t>
            </a:r>
          </a:p>
          <a:p>
            <a:pPr marL="0" indent="0">
              <a:buNone/>
            </a:pPr>
            <a:r>
              <a:rPr lang="en-US" dirty="0" smtClean="0"/>
              <a:t>Criteria should be considered as a help </a:t>
            </a:r>
            <a:r>
              <a:rPr lang="en-US" dirty="0" smtClean="0">
                <a:solidFill>
                  <a:srgbClr val="FF0000"/>
                </a:solidFill>
              </a:rPr>
              <a:t>to assess </a:t>
            </a:r>
            <a:r>
              <a:rPr lang="en-US" dirty="0" smtClean="0"/>
              <a:t>the severity of the operation perhaps not as </a:t>
            </a:r>
            <a:r>
              <a:rPr lang="en-US" dirty="0" smtClean="0">
                <a:solidFill>
                  <a:srgbClr val="FF0000"/>
                </a:solidFill>
              </a:rPr>
              <a:t>a management tool, or as an approval process definition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330359" y="6437457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23407" y="6437457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24" name="Title 1"/>
          <p:cNvSpPr txBox="1">
            <a:spLocks/>
          </p:cNvSpPr>
          <p:nvPr/>
        </p:nvSpPr>
        <p:spPr>
          <a:xfrm>
            <a:off x="4902199" y="169863"/>
            <a:ext cx="4111967" cy="102552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Feed-Back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177800" y="3312523"/>
            <a:ext cx="8998883" cy="2563399"/>
            <a:chOff x="237056" y="2415657"/>
            <a:chExt cx="8939627" cy="3917466"/>
          </a:xfrm>
        </p:grpSpPr>
        <p:pic>
          <p:nvPicPr>
            <p:cNvPr id="5" name="Picture 4" descr="Screen shot 2012-03-05 at 10.44.2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00" y="2415657"/>
              <a:ext cx="5461000" cy="763826"/>
            </a:xfrm>
            <a:prstGeom prst="rect">
              <a:avLst/>
            </a:prstGeom>
          </p:spPr>
        </p:pic>
        <p:pic>
          <p:nvPicPr>
            <p:cNvPr id="6" name="Picture 5" descr="Screen shot 2012-03-05 at 10.45.5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00" y="5664869"/>
              <a:ext cx="5461000" cy="668254"/>
            </a:xfrm>
            <a:prstGeom prst="rect">
              <a:avLst/>
            </a:prstGeom>
          </p:spPr>
        </p:pic>
        <p:pic>
          <p:nvPicPr>
            <p:cNvPr id="7" name="Picture 6" descr="Screen shot 2012-03-05 at 10.45.5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5683" y="4865325"/>
              <a:ext cx="5461000" cy="638671"/>
            </a:xfrm>
            <a:prstGeom prst="rect">
              <a:avLst/>
            </a:prstGeom>
          </p:spPr>
        </p:pic>
        <p:pic>
          <p:nvPicPr>
            <p:cNvPr id="10" name="Picture 9" descr="Screen shot 2012-03-05 at 10.45.4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7234" y="4016780"/>
              <a:ext cx="5461000" cy="747594"/>
            </a:xfrm>
            <a:prstGeom prst="rect">
              <a:avLst/>
            </a:prstGeom>
          </p:spPr>
        </p:pic>
        <p:pic>
          <p:nvPicPr>
            <p:cNvPr id="12" name="Picture 11" descr="Screen shot 2012-03-05 at 10.45.4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9934" y="3165883"/>
              <a:ext cx="5461000" cy="7385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45533" y="2616198"/>
              <a:ext cx="2556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Dose rate (H)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7062" y="3400392"/>
              <a:ext cx="2556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Individual Dose (H</a:t>
              </a:r>
              <a:r>
                <a:rPr lang="en-US" baseline="-25000" dirty="0" smtClean="0"/>
                <a:t>i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7056" y="4275666"/>
              <a:ext cx="2556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Collective Dose (</a:t>
              </a:r>
              <a:r>
                <a:rPr lang="en-US" dirty="0" err="1" smtClean="0"/>
                <a:t>H</a:t>
              </a:r>
              <a:r>
                <a:rPr lang="en-US" baseline="-25000" dirty="0" err="1"/>
                <a:t>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5533" y="5071532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Atmospheric Contamination (CA)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7062" y="5895193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Surface Contamination (CS)</a:t>
              </a:r>
              <a:endParaRPr lang="en-US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583085" y="2096624"/>
            <a:ext cx="5593598" cy="3916821"/>
            <a:chOff x="3583085" y="2096624"/>
            <a:chExt cx="5593598" cy="3916821"/>
          </a:xfrm>
        </p:grpSpPr>
        <p:sp>
          <p:nvSpPr>
            <p:cNvPr id="11" name="Rounded Rectangle 10"/>
            <p:cNvSpPr/>
            <p:nvPr/>
          </p:nvSpPr>
          <p:spPr>
            <a:xfrm>
              <a:off x="7620000" y="3312523"/>
              <a:ext cx="1470366" cy="2662483"/>
            </a:xfrm>
            <a:prstGeom prst="round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679485" y="3312523"/>
              <a:ext cx="1470366" cy="2662483"/>
            </a:xfrm>
            <a:prstGeom prst="roundRect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83085" y="2602692"/>
              <a:ext cx="17272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No management involvement </a:t>
              </a:r>
              <a:endParaRPr lang="en-US" dirty="0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5432084" y="3350962"/>
              <a:ext cx="1997415" cy="2662483"/>
            </a:xfrm>
            <a:prstGeom prst="roundRect">
              <a:avLst/>
            </a:prstGeom>
            <a:noFill/>
            <a:ln w="28575" cmpd="sng">
              <a:solidFill>
                <a:srgbClr val="FF66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449483" y="2096624"/>
              <a:ext cx="17272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Director </a:t>
              </a:r>
              <a:r>
                <a:rPr lang="en-US" dirty="0" smtClean="0"/>
                <a:t>for </a:t>
              </a:r>
              <a:r>
                <a:rPr lang="en-US" dirty="0"/>
                <a:t>Accelerators and </a:t>
              </a:r>
              <a:r>
                <a:rPr lang="en-US" dirty="0" smtClean="0"/>
                <a:t>Technology</a:t>
              </a:r>
            </a:p>
            <a:p>
              <a:pPr algn="ctr"/>
              <a:r>
                <a:rPr lang="en-US" dirty="0" err="1" smtClean="0"/>
                <a:t>authorisation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537200" y="2437592"/>
              <a:ext cx="17272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Section or group leader involvement</a:t>
              </a:r>
              <a:endParaRPr lang="en-US" dirty="0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5310285" y="6013445"/>
            <a:ext cx="37038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II and III operation may be very similar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152901" y="4260731"/>
            <a:ext cx="4698999" cy="646331"/>
          </a:xfrm>
          <a:prstGeom prst="rect">
            <a:avLst/>
          </a:prstGeom>
          <a:solidFill>
            <a:srgbClr val="9FB8C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Proposition from ARWG (</a:t>
            </a:r>
            <a:r>
              <a:rPr lang="en-US" dirty="0" err="1" smtClean="0"/>
              <a:t>Alara</a:t>
            </a:r>
            <a:r>
              <a:rPr lang="en-US" dirty="0" smtClean="0"/>
              <a:t> Review Working Group) under 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170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6" grpId="0" animBg="1"/>
      <p:bldP spid="26" grpId="1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051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051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Feed-Back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"/>
          </p:nvPr>
        </p:nvSpPr>
        <p:spPr>
          <a:xfrm>
            <a:off x="451318" y="962739"/>
            <a:ext cx="8229600" cy="4746187"/>
          </a:xfrm>
        </p:spPr>
        <p:txBody>
          <a:bodyPr>
            <a:normAutofit/>
          </a:bodyPr>
          <a:lstStyle/>
          <a:p>
            <a:r>
              <a:rPr lang="en-US" dirty="0" smtClean="0"/>
              <a:t>Other ALARA Feed-back	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457200" y="1674624"/>
            <a:ext cx="823264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charset="0"/>
              <a:buChar char="à"/>
            </a:pPr>
            <a:r>
              <a:rPr lang="en-US" sz="2600" dirty="0" smtClean="0">
                <a:sym typeface="Wingdings"/>
              </a:rPr>
              <a:t>ALA</a:t>
            </a:r>
            <a:r>
              <a:rPr lang="en-US" sz="2600" dirty="0" smtClean="0">
                <a:solidFill>
                  <a:srgbClr val="FF0000"/>
                </a:solidFill>
                <a:sym typeface="Wingdings"/>
              </a:rPr>
              <a:t>R</a:t>
            </a:r>
            <a:r>
              <a:rPr lang="en-US" sz="2600" dirty="0" smtClean="0">
                <a:sym typeface="Wingdings"/>
              </a:rPr>
              <a:t>A </a:t>
            </a:r>
            <a:r>
              <a:rPr lang="en-US" sz="2600" dirty="0" smtClean="0">
                <a:solidFill>
                  <a:srgbClr val="FF0000"/>
                </a:solidFill>
                <a:sym typeface="Wingdings"/>
              </a:rPr>
              <a:t>reasonable </a:t>
            </a:r>
            <a:r>
              <a:rPr lang="en-US" sz="2600" dirty="0" smtClean="0">
                <a:sym typeface="Wingdings"/>
              </a:rPr>
              <a:t>should not be forgotten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012194" y="4777233"/>
            <a:ext cx="3163307" cy="1625600"/>
          </a:xfrm>
          <a:prstGeom prst="rect">
            <a:avLst/>
          </a:pr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5" name="Group 4"/>
          <p:cNvGrpSpPr/>
          <p:nvPr/>
        </p:nvGrpSpPr>
        <p:grpSpPr>
          <a:xfrm>
            <a:off x="4928446" y="3119174"/>
            <a:ext cx="3402754" cy="3507894"/>
            <a:chOff x="4928446" y="3500174"/>
            <a:chExt cx="3402754" cy="3507894"/>
          </a:xfrm>
        </p:grpSpPr>
        <p:pic>
          <p:nvPicPr>
            <p:cNvPr id="14" name="Picture 2" descr="C:\Users\emacario\AppData\Local\Microsoft\Windows\Temporary Internet Files\Content.Outlook\WS1XTRG2\DSC_0121.jpe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61" t="28377" r="10652" b="4028"/>
            <a:stretch/>
          </p:blipFill>
          <p:spPr bwMode="auto">
            <a:xfrm>
              <a:off x="4928446" y="3500174"/>
              <a:ext cx="3325810" cy="1820699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/>
          </p:spPr>
        </p:pic>
        <p:sp>
          <p:nvSpPr>
            <p:cNvPr id="18" name="TextBox 17"/>
            <p:cNvSpPr txBox="1"/>
            <p:nvPr/>
          </p:nvSpPr>
          <p:spPr>
            <a:xfrm>
              <a:off x="5104656" y="5530740"/>
              <a:ext cx="3226544" cy="14773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/>
              <a:r>
                <a:rPr lang="en-US" dirty="0"/>
                <a:t>Transport with </a:t>
              </a:r>
              <a:r>
                <a:rPr lang="en-US" b="1" dirty="0" smtClean="0"/>
                <a:t>container type A</a:t>
              </a:r>
              <a:r>
                <a:rPr lang="en-US" dirty="0" smtClean="0"/>
                <a:t> </a:t>
              </a:r>
              <a:r>
                <a:rPr lang="en-US" dirty="0"/>
                <a:t>on trailer</a:t>
              </a:r>
            </a:p>
            <a:p>
              <a:pPr algn="ctr"/>
              <a:r>
                <a:rPr lang="en-US" dirty="0">
                  <a:solidFill>
                    <a:srgbClr val="FF0000"/>
                  </a:solidFill>
                </a:rPr>
                <a:t>Measured 302 </a:t>
              </a:r>
              <a:r>
                <a:rPr lang="fr-CH" i="1" dirty="0" smtClean="0">
                  <a:solidFill>
                    <a:srgbClr val="FF0000"/>
                  </a:solidFill>
                </a:rPr>
                <a:t>µSv</a:t>
              </a:r>
              <a:r>
                <a:rPr lang="en-US" dirty="0" smtClean="0">
                  <a:solidFill>
                    <a:srgbClr val="FF0000"/>
                  </a:solidFill>
                </a:rPr>
                <a:t> </a:t>
              </a:r>
              <a:endParaRPr lang="en-US" dirty="0">
                <a:solidFill>
                  <a:srgbClr val="FF0000"/>
                </a:solidFill>
              </a:endParaRPr>
            </a:p>
            <a:p>
              <a:pPr lvl="0" algn="ctr"/>
              <a:r>
                <a:rPr lang="en-US" dirty="0"/>
                <a:t>Shut-down 2011</a:t>
              </a:r>
            </a:p>
            <a:p>
              <a:pPr algn="ctr"/>
              <a:endParaRPr lang="en-US" dirty="0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32794" y="2492183"/>
            <a:ext cx="3163307" cy="4063050"/>
            <a:chOff x="732794" y="2873183"/>
            <a:chExt cx="3163307" cy="4063050"/>
          </a:xfrm>
        </p:grpSpPr>
        <p:pic>
          <p:nvPicPr>
            <p:cNvPr id="11" name="Picture 10" descr="Screen shot 2010-12-16 at 16.56.3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44267" y="2873183"/>
              <a:ext cx="2160239" cy="2911943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1" name="Rectangle 20"/>
            <p:cNvSpPr/>
            <p:nvPr/>
          </p:nvSpPr>
          <p:spPr>
            <a:xfrm>
              <a:off x="732794" y="5310633"/>
              <a:ext cx="3163307" cy="16256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42240" tIns="142240" rIns="142240" bIns="142240" numCol="1" spcCol="1270" anchor="b" anchorCtr="0">
              <a:noAutofit/>
            </a:bodyPr>
            <a:lstStyle/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Transport with “</a:t>
              </a:r>
              <a:r>
                <a:rPr lang="en-US" kern="1200" dirty="0" err="1" smtClean="0"/>
                <a:t>surbaissé</a:t>
              </a:r>
              <a:r>
                <a:rPr lang="en-US" kern="1200" dirty="0" smtClean="0"/>
                <a:t>”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>
                  <a:solidFill>
                    <a:srgbClr val="FF0000"/>
                  </a:solidFill>
                </a:rPr>
                <a:t>80</a:t>
              </a:r>
              <a:r>
                <a:rPr lang="en-US" kern="1200" dirty="0" smtClean="0"/>
                <a:t> </a:t>
              </a:r>
              <a:r>
                <a:rPr lang="fr-CH" i="1" dirty="0">
                  <a:solidFill>
                    <a:srgbClr val="FF0000"/>
                  </a:solidFill>
                </a:rPr>
                <a:t>µSv</a:t>
              </a:r>
              <a:r>
                <a:rPr lang="en-US" kern="1200" dirty="0" smtClean="0">
                  <a:solidFill>
                    <a:srgbClr val="FF0000"/>
                  </a:solidFill>
                </a:rPr>
                <a:t> measured </a:t>
              </a:r>
              <a:r>
                <a:rPr lang="en-US" kern="1200" dirty="0" smtClean="0"/>
                <a:t> </a:t>
              </a:r>
            </a:p>
            <a:p>
              <a:pPr lvl="0" algn="ctr" defTabSz="889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kern="1200" dirty="0" smtClean="0"/>
                <a:t>Until shut-down 2010</a:t>
              </a:r>
              <a:endParaRPr lang="en-US" kern="1200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98918" y="4866261"/>
            <a:ext cx="8737600" cy="92333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Acceptance by the management to increase the collective dose of the operation to secure transport by using a container type A on road and to reduce the consequences of a road accident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197557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950039"/>
            <a:ext cx="8229600" cy="213606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ALARA very good </a:t>
            </a:r>
            <a:r>
              <a:rPr lang="en-US" dirty="0" smtClean="0"/>
              <a:t>principle – </a:t>
            </a:r>
            <a:r>
              <a:rPr lang="en-US" b="1" dirty="0" smtClean="0">
                <a:solidFill>
                  <a:srgbClr val="FF0000"/>
                </a:solidFill>
              </a:rPr>
              <a:t>Request resources and investment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WDP very </a:t>
            </a:r>
            <a:r>
              <a:rPr lang="en-US" dirty="0" smtClean="0"/>
              <a:t>useful</a:t>
            </a:r>
            <a:endParaRPr lang="en-US" dirty="0" smtClean="0"/>
          </a:p>
          <a:p>
            <a:r>
              <a:rPr lang="en-US" dirty="0" smtClean="0"/>
              <a:t>RWP to be improved</a:t>
            </a:r>
          </a:p>
          <a:p>
            <a:r>
              <a:rPr lang="en-US" dirty="0" smtClean="0"/>
              <a:t>RP participation very important and very much appreciate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457200" y="3606800"/>
            <a:ext cx="8496300" cy="352404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/>
            </a:lvl1pPr>
            <a:lvl2pPr marL="548640" indent="-274320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>
                <a:solidFill>
                  <a:schemeClr val="tx2"/>
                </a:solidFill>
              </a:defRPr>
            </a:lvl2pPr>
            <a:lvl3pPr marL="822960" indent="-228600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/>
            </a:lvl3pPr>
            <a:lvl4pPr marL="1097280" indent="-228600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/>
            </a:lvl4pPr>
            <a:lvl5pPr marL="1371600" indent="-228600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/>
            </a:lvl5pPr>
            <a:lvl6pPr marL="1645920" indent="-182880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smtClean="0"/>
            </a:lvl6pPr>
            <a:lvl7pPr marL="1828800" indent="-182880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smtClean="0"/>
            </a:lvl7pPr>
            <a:lvl8pPr marL="2011680" indent="-182880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smtClean="0"/>
            </a:lvl8pPr>
            <a:lvl9pPr marL="2194560" indent="-182880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smtClean="0"/>
            </a:lvl9pPr>
          </a:lstStyle>
          <a:p>
            <a:r>
              <a:rPr lang="en-US" dirty="0"/>
              <a:t>Improvement of ALARA criteria on going thanks to </a:t>
            </a:r>
            <a:r>
              <a:rPr lang="en-US" dirty="0" smtClean="0"/>
              <a:t>ARWG (Test in </a:t>
            </a:r>
            <a:r>
              <a:rPr lang="en-US" dirty="0"/>
              <a:t>field before validation of new approach very much appreciated)</a:t>
            </a:r>
          </a:p>
          <a:p>
            <a:r>
              <a:rPr lang="en-US" dirty="0" smtClean="0"/>
              <a:t>Help </a:t>
            </a:r>
            <a:r>
              <a:rPr lang="en-US" dirty="0"/>
              <a:t>to users on recommendations and feed-back follow-up (tool?) would be very much </a:t>
            </a:r>
            <a:r>
              <a:rPr lang="en-US" dirty="0" smtClean="0"/>
              <a:t>appreciated </a:t>
            </a:r>
            <a:r>
              <a:rPr lang="en-US" dirty="0" smtClean="0">
                <a:sym typeface="Wingdings"/>
              </a:rPr>
              <a:t> ARWG proposition under </a:t>
            </a:r>
            <a:r>
              <a:rPr lang="en-US" dirty="0" smtClean="0">
                <a:sym typeface="Wingdings"/>
              </a:rPr>
              <a:t>preparation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992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CH" dirty="0"/>
              <a:t>EN/STI/RBS</a:t>
            </a:r>
            <a:endParaRPr lang="en-US" dirty="0"/>
          </a:p>
        </p:txBody>
      </p:sp>
      <p:sp>
        <p:nvSpPr>
          <p:cNvPr id="14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07/03/2012 - IEFC</a:t>
            </a:r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 rot="1271823">
            <a:off x="3558697" y="2515836"/>
            <a:ext cx="3091032" cy="2216613"/>
          </a:xfrm>
          <a:prstGeom prst="roundRect">
            <a:avLst>
              <a:gd name="adj" fmla="val 13441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pSp>
        <p:nvGrpSpPr>
          <p:cNvPr id="25" name="Group 24"/>
          <p:cNvGrpSpPr/>
          <p:nvPr/>
        </p:nvGrpSpPr>
        <p:grpSpPr>
          <a:xfrm>
            <a:off x="1219200" y="723901"/>
            <a:ext cx="6642100" cy="5683396"/>
            <a:chOff x="1219200" y="723901"/>
            <a:chExt cx="6642100" cy="5683396"/>
          </a:xfrm>
        </p:grpSpPr>
        <p:grpSp>
          <p:nvGrpSpPr>
            <p:cNvPr id="21" name="Group 20"/>
            <p:cNvGrpSpPr/>
            <p:nvPr/>
          </p:nvGrpSpPr>
          <p:grpSpPr>
            <a:xfrm>
              <a:off x="1219200" y="723901"/>
              <a:ext cx="6642100" cy="5683396"/>
              <a:chOff x="838200" y="175097"/>
              <a:chExt cx="7543800" cy="6420255"/>
            </a:xfrm>
          </p:grpSpPr>
          <p:pic>
            <p:nvPicPr>
              <p:cNvPr id="15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838200" y="175097"/>
                <a:ext cx="7543800" cy="642025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6" name="Picture 2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23889" b="82315" l="49375" r="69896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 rot="17574093">
                <a:off x="3989205" y="1764740"/>
                <a:ext cx="2273178" cy="36199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" name="Picture 12" descr="http://www.myl-france.com/../../images/drapeau_francais.jpg">
                <a:hlinkClick r:id="rId5"/>
              </p:cNvPr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5181600" y="2286000"/>
                <a:ext cx="485775" cy="314326"/>
              </a:xfrm>
              <a:prstGeom prst="rect">
                <a:avLst/>
              </a:prstGeom>
              <a:noFill/>
            </p:spPr>
          </p:pic>
          <p:pic>
            <p:nvPicPr>
              <p:cNvPr id="18" name="Picture 14" descr="Farbiges Logo Drapeaux Suisse">
                <a:hlinkClick r:id="rId7"/>
              </p:cNvPr>
              <p:cNvPicPr>
                <a:picLocks noChangeAspect="1" noChangeArrowheads="1"/>
              </p:cNvPicPr>
              <p:nvPr/>
            </p:nvPicPr>
            <p:blipFill>
              <a:blip r:embed="rId8" cstate="screen"/>
              <a:srcRect/>
              <a:stretch>
                <a:fillRect/>
              </a:stretch>
            </p:blipFill>
            <p:spPr bwMode="auto">
              <a:xfrm>
                <a:off x="5638800" y="2895600"/>
                <a:ext cx="381000" cy="381000"/>
              </a:xfrm>
              <a:prstGeom prst="rect">
                <a:avLst/>
              </a:prstGeom>
              <a:noFill/>
            </p:spPr>
          </p:pic>
        </p:grpSp>
        <p:pic>
          <p:nvPicPr>
            <p:cNvPr id="24" name="Picture 23" descr="Screen shot 2012-03-05 at 09.26.11.png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7167119">
              <a:off x="4740799" y="3806183"/>
              <a:ext cx="455998" cy="665392"/>
            </a:xfrm>
            <a:prstGeom prst="rect">
              <a:avLst/>
            </a:prstGeom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5240068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BB470A-41E8-4EE2-8DCC-9EC78AEE434F}" type="datetime1">
              <a:rPr lang="en-US" smtClean="0"/>
              <a:t>07/03/12</a:t>
            </a:fld>
            <a:endParaRPr lang="en-US" dirty="0"/>
          </a:p>
        </p:txBody>
      </p:sp>
      <p:pic>
        <p:nvPicPr>
          <p:cNvPr id="7" name="Picture 6" descr="image001.jpg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52600"/>
            <a:ext cx="8950157" cy="4953000"/>
          </a:xfrm>
          <a:prstGeom prst="rect">
            <a:avLst/>
          </a:prstGeom>
        </p:spPr>
      </p:pic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-8921" y="2133600"/>
            <a:ext cx="2133600" cy="10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Protons from Booster</a:t>
            </a:r>
          </a:p>
          <a:p>
            <a:pPr algn="ctr">
              <a:spcBef>
                <a:spcPct val="50000"/>
              </a:spcBef>
            </a:pPr>
            <a:r>
              <a:rPr lang="en-US" dirty="0" smtClean="0">
                <a:solidFill>
                  <a:srgbClr val="FF0000"/>
                </a:solidFill>
              </a:rPr>
              <a:t> 1.4GeV@</a:t>
            </a:r>
            <a:r>
              <a:rPr lang="en-US" dirty="0">
                <a:solidFill>
                  <a:srgbClr val="FF0000"/>
                </a:solidFill>
              </a:rPr>
              <a:t>2</a:t>
            </a:r>
            <a:r>
              <a:rPr lang="en-US" dirty="0" smtClean="0">
                <a:solidFill>
                  <a:srgbClr val="FF0000"/>
                </a:solidFill>
              </a:rPr>
              <a:t>μA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00" y="6172200"/>
            <a:ext cx="3124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bg1"/>
                </a:solidFill>
              </a:rPr>
              <a:t>Picture from V.Barozier 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65200"/>
            <a:ext cx="8229600" cy="7239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>
                <a:solidFill>
                  <a:srgbClr val="0D3A7E"/>
                </a:solidFill>
              </a:rPr>
              <a:t>On-Line Isotope Mass Separator</a:t>
            </a:r>
          </a:p>
        </p:txBody>
      </p:sp>
      <p:sp>
        <p:nvSpPr>
          <p:cNvPr id="33" name="Slide Number Placeholder 2"/>
          <p:cNvSpPr txBox="1">
            <a:spLocks/>
          </p:cNvSpPr>
          <p:nvPr/>
        </p:nvSpPr>
        <p:spPr>
          <a:xfrm>
            <a:off x="6934200" y="6534150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48" name="Slide Number Placeholder 2"/>
          <p:cNvSpPr txBox="1">
            <a:spLocks/>
          </p:cNvSpPr>
          <p:nvPr/>
        </p:nvSpPr>
        <p:spPr>
          <a:xfrm>
            <a:off x="6934200" y="6534150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aphicFrame>
        <p:nvGraphicFramePr>
          <p:cNvPr id="5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6988463"/>
              </p:ext>
            </p:extLst>
          </p:nvPr>
        </p:nvGraphicFramePr>
        <p:xfrm>
          <a:off x="3396790" y="2521584"/>
          <a:ext cx="756110" cy="11055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9" name="Photo Editor Photo" r:id="rId5" imgW="3524742" imgH="5152381" progId="MSPhotoEd.3">
                  <p:embed/>
                </p:oleObj>
              </mc:Choice>
              <mc:Fallback>
                <p:oleObj name="Photo Editor Photo" r:id="rId5" imgW="3524742" imgH="5152381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6790" y="2521584"/>
                        <a:ext cx="756110" cy="11055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6" name="Group 25"/>
          <p:cNvGrpSpPr/>
          <p:nvPr/>
        </p:nvGrpSpPr>
        <p:grpSpPr>
          <a:xfrm>
            <a:off x="1156643" y="1972505"/>
            <a:ext cx="537948" cy="333846"/>
            <a:chOff x="1156643" y="1972505"/>
            <a:chExt cx="537948" cy="333846"/>
          </a:xfrm>
        </p:grpSpPr>
        <p:sp>
          <p:nvSpPr>
            <p:cNvPr id="22" name="Oval 21"/>
            <p:cNvSpPr/>
            <p:nvPr/>
          </p:nvSpPr>
          <p:spPr>
            <a:xfrm>
              <a:off x="1156643" y="1972505"/>
              <a:ext cx="124736" cy="124743"/>
            </a:xfrm>
            <a:prstGeom prst="ellipse">
              <a:avLst/>
            </a:prstGeom>
            <a:solidFill>
              <a:srgbClr val="FF3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1569855" y="2181608"/>
              <a:ext cx="124736" cy="124743"/>
            </a:xfrm>
            <a:prstGeom prst="ellipse">
              <a:avLst/>
            </a:prstGeom>
            <a:solidFill>
              <a:srgbClr val="FF3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1433779" y="2119237"/>
              <a:ext cx="124736" cy="124743"/>
            </a:xfrm>
            <a:prstGeom prst="ellipse">
              <a:avLst/>
            </a:prstGeom>
            <a:solidFill>
              <a:srgbClr val="FF3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/>
            <p:cNvSpPr/>
            <p:nvPr/>
          </p:nvSpPr>
          <p:spPr>
            <a:xfrm>
              <a:off x="1279995" y="2039168"/>
              <a:ext cx="124736" cy="124743"/>
            </a:xfrm>
            <a:prstGeom prst="ellipse">
              <a:avLst/>
            </a:prstGeom>
            <a:solidFill>
              <a:srgbClr val="FF33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Explosion 1 11"/>
          <p:cNvSpPr/>
          <p:nvPr/>
        </p:nvSpPr>
        <p:spPr>
          <a:xfrm rot="220067">
            <a:off x="3445225" y="3078451"/>
            <a:ext cx="471994" cy="233957"/>
          </a:xfrm>
          <a:prstGeom prst="irregularSeal1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63" name="Picture 39" descr="Image:Radioactive.sv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524" y="2742884"/>
            <a:ext cx="366713" cy="32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4" name="Picture 39" descr="Image:Radioactive.sv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7037" y="3279359"/>
            <a:ext cx="366713" cy="32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2" name="Group 71"/>
          <p:cNvGrpSpPr/>
          <p:nvPr/>
        </p:nvGrpSpPr>
        <p:grpSpPr>
          <a:xfrm>
            <a:off x="4191000" y="2949292"/>
            <a:ext cx="304800" cy="317367"/>
            <a:chOff x="4191000" y="2860392"/>
            <a:chExt cx="304800" cy="317367"/>
          </a:xfrm>
        </p:grpSpPr>
        <p:grpSp>
          <p:nvGrpSpPr>
            <p:cNvPr id="68" name="Group 67"/>
            <p:cNvGrpSpPr/>
            <p:nvPr/>
          </p:nvGrpSpPr>
          <p:grpSpPr>
            <a:xfrm>
              <a:off x="4191000" y="3004929"/>
              <a:ext cx="241300" cy="172830"/>
              <a:chOff x="4191000" y="3004929"/>
              <a:chExt cx="241300" cy="172830"/>
            </a:xfrm>
          </p:grpSpPr>
          <p:sp>
            <p:nvSpPr>
              <p:cNvPr id="66" name="Oval 65"/>
              <p:cNvSpPr/>
              <p:nvPr/>
            </p:nvSpPr>
            <p:spPr>
              <a:xfrm>
                <a:off x="4191000" y="3093829"/>
                <a:ext cx="88900" cy="8393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Oval 66"/>
              <p:cNvSpPr/>
              <p:nvPr/>
            </p:nvSpPr>
            <p:spPr>
              <a:xfrm>
                <a:off x="4343400" y="3004929"/>
                <a:ext cx="88900" cy="83930"/>
              </a:xfrm>
              <a:prstGeom prst="ellipse">
                <a:avLst/>
              </a:prstGeom>
              <a:solidFill>
                <a:srgbClr val="FFFF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9" name="Group 68"/>
            <p:cNvGrpSpPr/>
            <p:nvPr/>
          </p:nvGrpSpPr>
          <p:grpSpPr>
            <a:xfrm>
              <a:off x="4254500" y="2860392"/>
              <a:ext cx="241300" cy="172830"/>
              <a:chOff x="4191000" y="3004929"/>
              <a:chExt cx="241300" cy="172830"/>
            </a:xfrm>
            <a:solidFill>
              <a:srgbClr val="FFCCFF"/>
            </a:solidFill>
          </p:grpSpPr>
          <p:sp>
            <p:nvSpPr>
              <p:cNvPr id="70" name="Oval 69"/>
              <p:cNvSpPr/>
              <p:nvPr/>
            </p:nvSpPr>
            <p:spPr>
              <a:xfrm>
                <a:off x="4191000" y="3093829"/>
                <a:ext cx="88900" cy="83930"/>
              </a:xfrm>
              <a:prstGeom prst="ellipse">
                <a:avLst/>
              </a:prstGeom>
              <a:grp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Oval 70"/>
              <p:cNvSpPr/>
              <p:nvPr/>
            </p:nvSpPr>
            <p:spPr>
              <a:xfrm>
                <a:off x="4343400" y="3004929"/>
                <a:ext cx="88900" cy="83930"/>
              </a:xfrm>
              <a:prstGeom prst="ellipse">
                <a:avLst/>
              </a:prstGeom>
              <a:grp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2478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1.11111E-6 L 0.20834 0.13703 " pathEditMode="relative" ptsTypes="AA">
                                      <p:cBhvr>
                                        <p:cTn id="10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6" descr="image001.jpg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752600"/>
            <a:ext cx="8950157" cy="4953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09600" y="6172200"/>
            <a:ext cx="31242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>
                <a:solidFill>
                  <a:schemeClr val="bg1"/>
                </a:solidFill>
              </a:rPr>
              <a:t>Picture from V.Barozier </a:t>
            </a:r>
            <a:endParaRPr lang="fr-CH" dirty="0">
              <a:solidFill>
                <a:schemeClr val="bg1"/>
              </a:solidFill>
            </a:endParaRPr>
          </a:p>
        </p:txBody>
      </p:sp>
      <p:sp>
        <p:nvSpPr>
          <p:cNvPr id="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65200"/>
            <a:ext cx="8229600" cy="7239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dirty="0">
                <a:solidFill>
                  <a:srgbClr val="0D3A7E"/>
                </a:solidFill>
              </a:rPr>
              <a:t>On-Line Isotope Mass Separator</a:t>
            </a:r>
          </a:p>
        </p:txBody>
      </p:sp>
      <p:sp>
        <p:nvSpPr>
          <p:cNvPr id="33" name="Slide Number Placeholder 2"/>
          <p:cNvSpPr txBox="1">
            <a:spLocks/>
          </p:cNvSpPr>
          <p:nvPr/>
        </p:nvSpPr>
        <p:spPr>
          <a:xfrm>
            <a:off x="6934200" y="6534150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2324100" y="2667000"/>
            <a:ext cx="2463800" cy="1346200"/>
            <a:chOff x="2324100" y="2667000"/>
            <a:chExt cx="2463800" cy="1346200"/>
          </a:xfrm>
        </p:grpSpPr>
        <p:sp>
          <p:nvSpPr>
            <p:cNvPr id="4" name="Oval 3"/>
            <p:cNvSpPr/>
            <p:nvPr/>
          </p:nvSpPr>
          <p:spPr>
            <a:xfrm>
              <a:off x="2324100" y="2667000"/>
              <a:ext cx="2463800" cy="1346200"/>
            </a:xfrm>
            <a:prstGeom prst="ellipse">
              <a:avLst/>
            </a:prstGeom>
            <a:noFill/>
            <a:ln w="38100" cmpd="sng"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E9AF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362200" y="3021568"/>
              <a:ext cx="2425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ALARA level II or III</a:t>
              </a:r>
              <a:endParaRPr lang="en-US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876799" y="1739900"/>
            <a:ext cx="4149557" cy="646331"/>
            <a:chOff x="4876799" y="1739900"/>
            <a:chExt cx="4149557" cy="646331"/>
          </a:xfrm>
        </p:grpSpPr>
        <p:sp>
          <p:nvSpPr>
            <p:cNvPr id="2" name="TextBox 1"/>
            <p:cNvSpPr txBox="1"/>
            <p:nvPr/>
          </p:nvSpPr>
          <p:spPr>
            <a:xfrm>
              <a:off x="4876799" y="1739900"/>
              <a:ext cx="4149557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- High dose rate</a:t>
              </a:r>
            </a:p>
            <a:p>
              <a:r>
                <a:rPr lang="en-US" dirty="0" smtClean="0"/>
                <a:t>- Contamination</a:t>
              </a:r>
              <a:endParaRPr lang="en-US" dirty="0"/>
            </a:p>
          </p:txBody>
        </p:sp>
        <p:pic>
          <p:nvPicPr>
            <p:cNvPr id="13" name="Picture 39" descr="Image:Radioactive.svg">
              <a:hlinkClick r:id="rId4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92900" y="1831559"/>
              <a:ext cx="366713" cy="3207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71202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85000"/>
                  </a:schemeClr>
                </a:solidFill>
              </a:rPr>
              <a:t>Introduction to ISOLDE primary Area</a:t>
            </a:r>
          </a:p>
          <a:p>
            <a:r>
              <a:rPr lang="en-US" dirty="0" smtClean="0"/>
              <a:t>ALARA principle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ALARA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D9D9D9"/>
                </a:solidFill>
              </a:rPr>
              <a:t>implementation for EN/STI/RBS</a:t>
            </a:r>
          </a:p>
          <a:p>
            <a:r>
              <a:rPr lang="en-US" dirty="0" smtClean="0">
                <a:solidFill>
                  <a:srgbClr val="D9D9D9"/>
                </a:solidFill>
              </a:rPr>
              <a:t>Feed-Back</a:t>
            </a:r>
          </a:p>
          <a:p>
            <a:r>
              <a:rPr lang="en-US" dirty="0">
                <a:solidFill>
                  <a:srgbClr val="D9D9D9"/>
                </a:solidFill>
              </a:rPr>
              <a:t>C</a:t>
            </a:r>
            <a:r>
              <a:rPr lang="en-US" dirty="0" smtClean="0">
                <a:solidFill>
                  <a:srgbClr val="D9D9D9"/>
                </a:solidFill>
              </a:rPr>
              <a:t>onclusion</a:t>
            </a:r>
            <a:endParaRPr lang="en-US" dirty="0">
              <a:solidFill>
                <a:srgbClr val="D9D9D9"/>
              </a:solidFill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1999" y="141535"/>
            <a:ext cx="4111967" cy="1025526"/>
          </a:xfrm>
        </p:spPr>
        <p:txBody>
          <a:bodyPr/>
          <a:lstStyle/>
          <a:p>
            <a:pPr>
              <a:lnSpc>
                <a:spcPct val="0"/>
              </a:lnSpc>
            </a:pPr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9" name="Date Placeholder 4"/>
          <p:cNvSpPr txBox="1">
            <a:spLocks/>
          </p:cNvSpPr>
          <p:nvPr/>
        </p:nvSpPr>
        <p:spPr>
          <a:xfrm>
            <a:off x="6553200" y="6394106"/>
            <a:ext cx="2289048" cy="289903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457200" rtl="0" eaLnBrk="1" latinLnBrk="0" hangingPunct="1"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07/03/2012 - IEFC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757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6592888" y="6427099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442658" y="1722439"/>
            <a:ext cx="8501190" cy="16049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>
                <a:latin typeface="Arial" charset="0"/>
              </a:rPr>
              <a:t>ALARA principle </a:t>
            </a:r>
            <a:r>
              <a:rPr lang="fr-CH" i="1" dirty="0" smtClean="0">
                <a:latin typeface="Arial" charset="0"/>
              </a:rPr>
              <a:t>(As Low As Reasonably Achievable)</a:t>
            </a:r>
          </a:p>
          <a:p>
            <a:r>
              <a:rPr lang="fr-CH" dirty="0" smtClean="0">
                <a:latin typeface="Arial" charset="0"/>
              </a:rPr>
              <a:t>Optimisation process</a:t>
            </a:r>
          </a:p>
          <a:p>
            <a:r>
              <a:rPr lang="fr-FR" dirty="0" err="1" smtClean="0">
                <a:latin typeface="Arial" charset="0"/>
              </a:rPr>
              <a:t>Reduction</a:t>
            </a:r>
            <a:r>
              <a:rPr lang="fr-FR" dirty="0" smtClean="0">
                <a:latin typeface="Arial" charset="0"/>
              </a:rPr>
              <a:t> of </a:t>
            </a:r>
            <a:r>
              <a:rPr lang="fr-FR" dirty="0" err="1" smtClean="0">
                <a:latin typeface="Arial" charset="0"/>
              </a:rPr>
              <a:t>individual</a:t>
            </a:r>
            <a:r>
              <a:rPr lang="fr-FR" dirty="0" smtClean="0">
                <a:latin typeface="Arial" charset="0"/>
              </a:rPr>
              <a:t> and collective doses</a:t>
            </a:r>
            <a:endParaRPr lang="fr-CH" dirty="0">
              <a:latin typeface="Arial" charset="0"/>
            </a:endParaRPr>
          </a:p>
        </p:txBody>
      </p: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965200"/>
            <a:ext cx="8229600" cy="723900"/>
          </a:xfrm>
          <a:solidFill>
            <a:srgbClr val="FFFFFF"/>
          </a:solidFill>
          <a:ln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4000" dirty="0" smtClean="0">
                <a:solidFill>
                  <a:srgbClr val="0D3A7E"/>
                </a:solidFill>
              </a:rPr>
              <a:t>ALARA</a:t>
            </a:r>
            <a:endParaRPr lang="en-US" sz="4000" dirty="0">
              <a:solidFill>
                <a:srgbClr val="0D3A7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2658" y="6067426"/>
            <a:ext cx="43436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RPE course extract</a:t>
            </a:r>
            <a:endParaRPr lang="en-US" sz="1400" i="1" dirty="0"/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5032033" y="191030"/>
            <a:ext cx="4111967" cy="102552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mtClean="0"/>
              <a:t>ALARA Principle</a:t>
            </a:r>
            <a:endParaRPr lang="en-US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t="16884"/>
          <a:stretch/>
        </p:blipFill>
        <p:spPr bwMode="auto">
          <a:xfrm>
            <a:off x="1967577" y="3200401"/>
            <a:ext cx="4984283" cy="3104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2250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542207" y="6437457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886539"/>
            <a:ext cx="8556966" cy="4746187"/>
          </a:xfrm>
        </p:spPr>
        <p:txBody>
          <a:bodyPr>
            <a:normAutofit/>
          </a:bodyPr>
          <a:lstStyle/>
          <a:p>
            <a:r>
              <a:rPr lang="en-US" dirty="0" smtClean="0"/>
              <a:t>CERN ALARA criteria</a:t>
            </a:r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sz="2000" dirty="0" smtClean="0"/>
              <a:t>5 Criteria defined in EDMS 810176 “</a:t>
            </a:r>
            <a:r>
              <a:rPr lang="en-US" sz="2000" dirty="0" err="1" smtClean="0"/>
              <a:t>Critères</a:t>
            </a:r>
            <a:r>
              <a:rPr lang="en-US" sz="2000" dirty="0" smtClean="0"/>
              <a:t> et </a:t>
            </a:r>
            <a:r>
              <a:rPr lang="en-US" sz="2000" dirty="0" err="1" smtClean="0"/>
              <a:t>exigences</a:t>
            </a:r>
            <a:r>
              <a:rPr lang="en-US" sz="2000" dirty="0" smtClean="0"/>
              <a:t> ALARA”</a:t>
            </a:r>
            <a:endParaRPr lang="en-US" sz="2000" i="1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6330359" y="6437457"/>
            <a:ext cx="2289048" cy="289903"/>
          </a:xfrm>
        </p:spPr>
        <p:txBody>
          <a:bodyPr/>
          <a:lstStyle/>
          <a:p>
            <a:r>
              <a:rPr lang="en-US" dirty="0" smtClean="0"/>
              <a:t>07/03/2012</a:t>
            </a:r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2523407" y="6437457"/>
            <a:ext cx="3810000" cy="289903"/>
          </a:xfrm>
        </p:spPr>
        <p:txBody>
          <a:bodyPr/>
          <a:lstStyle/>
          <a:p>
            <a:r>
              <a:rPr lang="fr-CH" dirty="0" smtClean="0"/>
              <a:t>EN/STI/RBS</a:t>
            </a:r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0" y="2159001"/>
            <a:ext cx="9176683" cy="3564522"/>
            <a:chOff x="237056" y="2415657"/>
            <a:chExt cx="8939627" cy="3917466"/>
          </a:xfrm>
        </p:grpSpPr>
        <p:pic>
          <p:nvPicPr>
            <p:cNvPr id="5" name="Picture 4" descr="Screen shot 2012-03-05 at 10.44.20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00" y="2415657"/>
              <a:ext cx="5461000" cy="763826"/>
            </a:xfrm>
            <a:prstGeom prst="rect">
              <a:avLst/>
            </a:prstGeom>
          </p:spPr>
        </p:pic>
        <p:pic>
          <p:nvPicPr>
            <p:cNvPr id="6" name="Picture 5" descr="Screen shot 2012-03-05 at 10.45.58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3000" y="5664869"/>
              <a:ext cx="5461000" cy="668254"/>
            </a:xfrm>
            <a:prstGeom prst="rect">
              <a:avLst/>
            </a:prstGeom>
          </p:spPr>
        </p:pic>
        <p:pic>
          <p:nvPicPr>
            <p:cNvPr id="7" name="Picture 6" descr="Screen shot 2012-03-05 at 10.45.5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5683" y="4865325"/>
              <a:ext cx="5461000" cy="638671"/>
            </a:xfrm>
            <a:prstGeom prst="rect">
              <a:avLst/>
            </a:prstGeom>
          </p:spPr>
        </p:pic>
        <p:pic>
          <p:nvPicPr>
            <p:cNvPr id="10" name="Picture 9" descr="Screen shot 2012-03-05 at 10.45.46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7234" y="4016780"/>
              <a:ext cx="5461000" cy="747594"/>
            </a:xfrm>
            <a:prstGeom prst="rect">
              <a:avLst/>
            </a:prstGeom>
          </p:spPr>
        </p:pic>
        <p:pic>
          <p:nvPicPr>
            <p:cNvPr id="12" name="Picture 11" descr="Screen shot 2012-03-05 at 10.45.40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99934" y="3165883"/>
              <a:ext cx="5461000" cy="738549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245533" y="2616198"/>
              <a:ext cx="2556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Dose rate (H)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7062" y="3400392"/>
              <a:ext cx="2556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Individual Dose (H</a:t>
              </a:r>
              <a:r>
                <a:rPr lang="en-US" baseline="-25000" dirty="0" smtClean="0"/>
                <a:t>i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7056" y="4275666"/>
              <a:ext cx="25569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Collective Dose (</a:t>
              </a:r>
              <a:r>
                <a:rPr lang="en-US" dirty="0" err="1" smtClean="0"/>
                <a:t>H</a:t>
              </a:r>
              <a:r>
                <a:rPr lang="en-US" baseline="-25000" dirty="0" err="1"/>
                <a:t>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45533" y="5071532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Atmospheric Contamination (CA)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37062" y="5895193"/>
              <a:ext cx="3733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Surface Contamination (CS)</a:t>
              </a:r>
              <a:endParaRPr lang="en-US" dirty="0"/>
            </a:p>
          </p:txBody>
        </p:sp>
      </p:grp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5032033" y="191030"/>
            <a:ext cx="4111967" cy="1025526"/>
          </a:xfrm>
        </p:spPr>
        <p:txBody>
          <a:bodyPr/>
          <a:lstStyle/>
          <a:p>
            <a:pPr algn="ctr"/>
            <a:r>
              <a:rPr lang="en-US" dirty="0" smtClean="0"/>
              <a:t>ALARA Principle</a:t>
            </a:r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7543800" y="1854200"/>
            <a:ext cx="1599334" cy="3806905"/>
            <a:chOff x="7543800" y="1854200"/>
            <a:chExt cx="1599334" cy="3806905"/>
          </a:xfrm>
        </p:grpSpPr>
        <p:sp>
          <p:nvSpPr>
            <p:cNvPr id="27" name="Oval 26"/>
            <p:cNvSpPr/>
            <p:nvPr/>
          </p:nvSpPr>
          <p:spPr>
            <a:xfrm>
              <a:off x="7543800" y="2392274"/>
              <a:ext cx="1599334" cy="33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7543800" y="5325048"/>
              <a:ext cx="1599334" cy="336057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645400" y="1854200"/>
              <a:ext cx="13687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ISOLDE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0479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EFC_ALARA_07_03_2012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IEFC_ALARA_07_03_2012.potx</Template>
  <TotalTime>5332</TotalTime>
  <Words>1549</Words>
  <Application>Microsoft Macintosh PowerPoint</Application>
  <PresentationFormat>On-screen Show (4:3)</PresentationFormat>
  <Paragraphs>307</Paragraphs>
  <Slides>35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7" baseType="lpstr">
      <vt:lpstr>IEFC_ALARA_07_03_2012</vt:lpstr>
      <vt:lpstr>Photo Editor Photo</vt:lpstr>
      <vt:lpstr>ISOLDE feed-back on ALARA process</vt:lpstr>
      <vt:lpstr>OUTLINE</vt:lpstr>
      <vt:lpstr>PowerPoint Presentation</vt:lpstr>
      <vt:lpstr>PowerPoint Presentation</vt:lpstr>
      <vt:lpstr>On-Line Isotope Mass Separator</vt:lpstr>
      <vt:lpstr>On-Line Isotope Mass Separator</vt:lpstr>
      <vt:lpstr>OUTLINE</vt:lpstr>
      <vt:lpstr>ALARA</vt:lpstr>
      <vt:lpstr>ALARA Principle</vt:lpstr>
      <vt:lpstr>ALARA Principle</vt:lpstr>
      <vt:lpstr>ALARA Principle</vt:lpstr>
      <vt:lpstr>Number of ALARA at CERN since 2010  Data extracted from RWP directory (https://espace.cern.ch/rpps/wdp/default.aspx)</vt:lpstr>
      <vt:lpstr>OUTLINE</vt:lpstr>
      <vt:lpstr>EN/STI/RBS ALARA Implementation</vt:lpstr>
      <vt:lpstr>EN/STI/RBS ALARA Implementation</vt:lpstr>
      <vt:lpstr>PowerPoint Presentation</vt:lpstr>
      <vt:lpstr>PowerPoint Presentation</vt:lpstr>
      <vt:lpstr>PowerPoint Presentation</vt:lpstr>
      <vt:lpstr>PowerPoint Presentation</vt:lpstr>
      <vt:lpstr>EN/STI/RBS ALARA Implementation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Feed-Back</vt:lpstr>
      <vt:lpstr>PowerPoint Presentation</vt:lpstr>
      <vt:lpstr>PowerPoint Presentation</vt:lpstr>
      <vt:lpstr>Feed-Back</vt:lpstr>
      <vt:lpstr>Conclusion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Roberto Saban</dc:creator>
  <cp:lastModifiedBy>apberna</cp:lastModifiedBy>
  <cp:revision>531</cp:revision>
  <cp:lastPrinted>2012-03-05T14:51:03Z</cp:lastPrinted>
  <dcterms:created xsi:type="dcterms:W3CDTF">2010-07-29T08:17:20Z</dcterms:created>
  <dcterms:modified xsi:type="dcterms:W3CDTF">2012-03-07T08:07:21Z</dcterms:modified>
</cp:coreProperties>
</file>