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 id="2147483693" r:id="rId2"/>
  </p:sldMasterIdLst>
  <p:notesMasterIdLst>
    <p:notesMasterId r:id="rId22"/>
  </p:notesMasterIdLst>
  <p:handoutMasterIdLst>
    <p:handoutMasterId r:id="rId23"/>
  </p:handoutMasterIdLst>
  <p:sldIdLst>
    <p:sldId id="260" r:id="rId3"/>
    <p:sldId id="299" r:id="rId4"/>
    <p:sldId id="297" r:id="rId5"/>
    <p:sldId id="300" r:id="rId6"/>
    <p:sldId id="301" r:id="rId7"/>
    <p:sldId id="302" r:id="rId8"/>
    <p:sldId id="293" r:id="rId9"/>
    <p:sldId id="294" r:id="rId10"/>
    <p:sldId id="296" r:id="rId11"/>
    <p:sldId id="307" r:id="rId12"/>
    <p:sldId id="272" r:id="rId13"/>
    <p:sldId id="262" r:id="rId14"/>
    <p:sldId id="303" r:id="rId15"/>
    <p:sldId id="304" r:id="rId16"/>
    <p:sldId id="305" r:id="rId17"/>
    <p:sldId id="306" r:id="rId18"/>
    <p:sldId id="290" r:id="rId19"/>
    <p:sldId id="288" r:id="rId20"/>
    <p:sldId id="289" r:id="rId21"/>
  </p:sldIdLst>
  <p:sldSz cx="9144000" cy="6858000" type="screen4x3"/>
  <p:notesSz cx="7315200" cy="9601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55A0"/>
    <a:srgbClr val="6E0A49"/>
    <a:srgbClr val="3F062A"/>
    <a:srgbClr val="FFB2EB"/>
    <a:srgbClr val="16308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78" autoAdjust="0"/>
    <p:restoredTop sz="96011" autoAdjust="0"/>
  </p:normalViewPr>
  <p:slideViewPr>
    <p:cSldViewPr snapToGrid="0" snapToObjects="1">
      <p:cViewPr varScale="1">
        <p:scale>
          <a:sx n="64" d="100"/>
          <a:sy n="64" d="100"/>
        </p:scale>
        <p:origin x="-608" y="-64"/>
      </p:cViewPr>
      <p:guideLst>
        <p:guide orient="horz" pos="2160"/>
        <p:guide pos="2880"/>
      </p:guideLst>
    </p:cSldViewPr>
  </p:slideViewPr>
  <p:outlineViewPr>
    <p:cViewPr>
      <p:scale>
        <a:sx n="33" d="100"/>
        <a:sy n="33" d="100"/>
      </p:scale>
      <p:origin x="0" y="521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113" d="100"/>
          <a:sy n="113" d="100"/>
        </p:scale>
        <p:origin x="-4216" y="-96"/>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69521B26-9659-8D44-A5C9-F7CE912C5589}" type="datetimeFigureOut">
              <a:rPr lang="en-US" smtClean="0"/>
              <a:pPr/>
              <a:t>3/7/2012</a:t>
            </a:fld>
            <a:endParaRPr lang="en-US"/>
          </a:p>
        </p:txBody>
      </p:sp>
      <p:sp>
        <p:nvSpPr>
          <p:cNvPr id="4" name="Footer Placeholder 3"/>
          <p:cNvSpPr>
            <a:spLocks noGrp="1"/>
          </p:cNvSpPr>
          <p:nvPr>
            <p:ph type="ftr" sz="quarter" idx="2"/>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5" name="Slide Number Placeholder 4"/>
          <p:cNvSpPr>
            <a:spLocks noGrp="1"/>
          </p:cNvSpPr>
          <p:nvPr>
            <p:ph type="sldNum" sz="quarter" idx="3"/>
          </p:nvPr>
        </p:nvSpPr>
        <p:spPr>
          <a:xfrm>
            <a:off x="4143587" y="9119474"/>
            <a:ext cx="3169920" cy="480060"/>
          </a:xfrm>
          <a:prstGeom prst="rect">
            <a:avLst/>
          </a:prstGeom>
        </p:spPr>
        <p:txBody>
          <a:bodyPr vert="horz" lIns="96661" tIns="48331" rIns="96661" bIns="48331" rtlCol="0" anchor="b"/>
          <a:lstStyle>
            <a:lvl1pPr algn="r">
              <a:defRPr sz="1300"/>
            </a:lvl1pPr>
          </a:lstStyle>
          <a:p>
            <a:fld id="{53BF3C35-583F-AA47-BA24-3A804663135B}" type="slidenum">
              <a:rPr lang="en-US" smtClean="0"/>
              <a:pPr/>
              <a:t>‹#›</a:t>
            </a:fld>
            <a:endParaRPr lang="en-US"/>
          </a:p>
        </p:txBody>
      </p:sp>
    </p:spTree>
    <p:extLst>
      <p:ext uri="{BB962C8B-B14F-4D97-AF65-F5344CB8AC3E}">
        <p14:creationId xmlns:p14="http://schemas.microsoft.com/office/powerpoint/2010/main" xmlns=""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B26EDFFC-A7F5-9646-BF44-6505053A4CCB}" type="datetimeFigureOut">
              <a:rPr lang="en-US" smtClean="0"/>
              <a:pPr/>
              <a:t>3/7/2012</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6DAE11AB-0296-3E4F-BC81-E4B843AB54FF}" type="slidenum">
              <a:rPr lang="en-US" smtClean="0"/>
              <a:pPr/>
              <a:t>‹#›</a:t>
            </a:fld>
            <a:endParaRPr lang="en-US"/>
          </a:p>
        </p:txBody>
      </p:sp>
    </p:spTree>
    <p:extLst>
      <p:ext uri="{BB962C8B-B14F-4D97-AF65-F5344CB8AC3E}">
        <p14:creationId xmlns:p14="http://schemas.microsoft.com/office/powerpoint/2010/main" xmlns=""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xmlns="" val="0"/>
              </a:ext>
            </a:extLst>
          </a:blip>
          <a:stretch>
            <a:fillRect/>
          </a:stretch>
        </p:blipFill>
        <p:spPr>
          <a:xfrm>
            <a:off x="3305407" y="326212"/>
            <a:ext cx="2290064" cy="1293696"/>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xmlns=""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xmlns="" val="0"/>
              </a:ext>
            </a:extLst>
          </a:blip>
          <a:stretch>
            <a:fillRect/>
          </a:stretch>
        </p:blipFill>
        <p:spPr>
          <a:xfrm>
            <a:off x="202667" y="274638"/>
            <a:ext cx="619098" cy="747654"/>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
        <p:nvSpPr>
          <p:cNvPr id="3" name="TextBox 2"/>
          <p:cNvSpPr txBox="1"/>
          <p:nvPr userDrawn="1"/>
        </p:nvSpPr>
        <p:spPr>
          <a:xfrm>
            <a:off x="586441" y="4811058"/>
            <a:ext cx="7971118" cy="523220"/>
          </a:xfrm>
          <a:prstGeom prst="rect">
            <a:avLst/>
          </a:prstGeom>
          <a:noFill/>
        </p:spPr>
        <p:txBody>
          <a:bodyPr wrap="square" rtlCol="0">
            <a:spAutoFit/>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0" lang="fr-CH" sz="2800" b="1" i="0" u="none" strike="noStrike" kern="1200" cap="none" spc="0" normalizeH="0" baseline="0" noProof="0" dirty="0" smtClean="0">
                <a:ln>
                  <a:noFill/>
                </a:ln>
                <a:solidFill>
                  <a:srgbClr val="0055A0"/>
                </a:solidFill>
                <a:effectLst/>
                <a:uLnTx/>
                <a:uFillTx/>
                <a:latin typeface="+mn-lt"/>
                <a:ea typeface="+mj-ea"/>
                <a:cs typeface="+mj-cs"/>
              </a:rPr>
              <a:t>THANK YOU FOR YOUR ATTENTION!</a:t>
            </a:r>
          </a:p>
        </p:txBody>
      </p:sp>
    </p:spTree>
    <p:extLst>
      <p:ext uri="{BB962C8B-B14F-4D97-AF65-F5344CB8AC3E}">
        <p14:creationId xmlns:p14="http://schemas.microsoft.com/office/powerpoint/2010/main" xmlns="" val="3495267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4F6E238-89E1-4C83-9762-8DBDA909F8FD}" type="datetimeFigureOut">
              <a:rPr lang="en-GB" smtClean="0"/>
              <a:pPr/>
              <a:t>07/03/2012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A961DF6-097D-4A3D-B0BB-BD7F1E795A54}"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err="1" smtClean="0"/>
              <a:t>Third</a:t>
            </a:r>
            <a:r>
              <a:rPr lang="fr-CH" dirty="0" smtClean="0"/>
              <a:t> </a:t>
            </a:r>
            <a:r>
              <a:rPr lang="fr-CH" dirty="0" err="1" smtClean="0"/>
              <a:t>level</a:t>
            </a:r>
            <a:endParaRPr lang="fr-CH" dirty="0" smtClean="0"/>
          </a:p>
          <a:p>
            <a:pPr lvl="3"/>
            <a:r>
              <a:rPr lang="fr-CH" dirty="0" err="1" smtClean="0"/>
              <a:t>Fourth</a:t>
            </a:r>
            <a:r>
              <a:rPr lang="fr-CH" dirty="0" smtClean="0"/>
              <a:t> </a:t>
            </a:r>
            <a:r>
              <a:rPr lang="fr-CH" dirty="0" err="1" smtClean="0"/>
              <a:t>level</a:t>
            </a:r>
            <a:endParaRPr lang="fr-CH" dirty="0" smtClean="0"/>
          </a:p>
        </p:txBody>
      </p:sp>
      <p:sp>
        <p:nvSpPr>
          <p:cNvPr id="4" name="Content Placeholder 3"/>
          <p:cNvSpPr txBox="1">
            <a:spLocks/>
          </p:cNvSpPr>
          <p:nvPr userDrawn="1"/>
        </p:nvSpPr>
        <p:spPr>
          <a:xfrm>
            <a:off x="39575" y="6535555"/>
            <a:ext cx="5244699" cy="255069"/>
          </a:xfrm>
          <a:prstGeom prst="rect">
            <a:avLst/>
          </a:prstGeom>
        </p:spPr>
        <p:txBody>
          <a:bodyPr/>
          <a:lstStyle/>
          <a:p>
            <a:pPr marL="0" marR="0" lvl="0" indent="0" algn="l" defTabSz="457200" rtl="0" eaLnBrk="1" fontAlgn="auto" latinLnBrk="0" hangingPunct="1">
              <a:lnSpc>
                <a:spcPct val="100000"/>
              </a:lnSpc>
              <a:spcBef>
                <a:spcPct val="20000"/>
              </a:spcBef>
              <a:spcAft>
                <a:spcPts val="0"/>
              </a:spcAft>
              <a:buClr>
                <a:srgbClr val="0055A0"/>
              </a:buClr>
              <a:buSzTx/>
              <a:buFont typeface="Wingdings" pitchFamily="2" charset="2"/>
              <a:buNone/>
              <a:tabLst/>
              <a:defRPr/>
            </a:pPr>
            <a:r>
              <a:rPr kumimoji="0" lang="en-US" sz="1200" b="0" i="0" u="none" strike="noStrike" kern="1200" cap="none" spc="0" normalizeH="0" baseline="0" noProof="0" dirty="0" err="1" smtClean="0">
                <a:ln>
                  <a:noFill/>
                </a:ln>
                <a:solidFill>
                  <a:schemeClr val="tx2">
                    <a:lumMod val="60000"/>
                    <a:lumOff val="40000"/>
                  </a:schemeClr>
                </a:solidFill>
                <a:effectLst/>
                <a:uLnTx/>
                <a:uFillTx/>
                <a:latin typeface="Arial"/>
                <a:ea typeface="+mn-ea"/>
                <a:cs typeface="Arial"/>
              </a:rPr>
              <a:t>D.Manglunki</a:t>
            </a:r>
            <a:r>
              <a:rPr kumimoji="0" lang="en-US" sz="1200" b="0" i="0" u="none" strike="noStrike" kern="1200" cap="none" spc="0" normalizeH="0" baseline="0" noProof="0" dirty="0" smtClean="0">
                <a:ln>
                  <a:noFill/>
                </a:ln>
                <a:solidFill>
                  <a:schemeClr val="tx2">
                    <a:lumMod val="60000"/>
                    <a:lumOff val="40000"/>
                  </a:schemeClr>
                </a:solidFill>
                <a:effectLst/>
                <a:uLnTx/>
                <a:uFillTx/>
                <a:latin typeface="Arial"/>
                <a:ea typeface="+mn-ea"/>
                <a:cs typeface="Arial"/>
              </a:rPr>
              <a:t>, IEFC Workshop, 7 March 2012</a:t>
            </a:r>
            <a:endParaRPr kumimoji="0" lang="en-US" sz="1200" b="0" i="0" u="none" strike="noStrike" kern="1200" cap="none" spc="0" normalizeH="0" baseline="0" noProof="0" dirty="0">
              <a:ln>
                <a:noFill/>
              </a:ln>
              <a:solidFill>
                <a:schemeClr val="tx2">
                  <a:lumMod val="60000"/>
                  <a:lumOff val="40000"/>
                </a:schemeClr>
              </a:solidFill>
              <a:effectLst/>
              <a:uLnTx/>
              <a:uFillTx/>
              <a:latin typeface="Arial"/>
              <a:ea typeface="+mn-ea"/>
              <a:cs typeface="Arial"/>
            </a:endParaRPr>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2" r:id="rId4"/>
  </p:sldLayoutIdLst>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 typeface="Wingdings" pitchFamily="2" charset="2"/>
        <a:buChar char="q"/>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F6E238-89E1-4C83-9762-8DBDA909F8FD}" type="datetimeFigureOut">
              <a:rPr lang="en-GB" smtClean="0"/>
              <a:pPr/>
              <a:t>07/03/2012</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961DF6-097D-4A3D-B0BB-BD7F1E795A54}"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sz="3200" dirty="0" smtClean="0"/>
              <a:t>Ion sources, Linac3, LEIR</a:t>
            </a:r>
            <a:r>
              <a:rPr lang="en-US" sz="3600" dirty="0" smtClean="0"/>
              <a:t/>
            </a:r>
            <a:br>
              <a:rPr lang="en-US" sz="3600" dirty="0" smtClean="0"/>
            </a:br>
            <a:r>
              <a:rPr lang="en-US" sz="2800" b="0" dirty="0" smtClean="0"/>
              <a:t> </a:t>
            </a:r>
            <a:r>
              <a:rPr lang="en-US" sz="2800" b="0" dirty="0" err="1" smtClean="0"/>
              <a:t>D.Manglunki</a:t>
            </a:r>
            <a:r>
              <a:rPr lang="en-US" sz="2800" b="0" dirty="0" smtClean="0"/>
              <a:t> </a:t>
            </a:r>
            <a:br>
              <a:rPr lang="en-US" sz="2800" b="0" dirty="0" smtClean="0"/>
            </a:br>
            <a:r>
              <a:rPr lang="en-US" sz="2200" b="0" dirty="0" smtClean="0"/>
              <a:t/>
            </a:r>
            <a:br>
              <a:rPr lang="en-US" sz="2200" b="0" dirty="0" smtClean="0"/>
            </a:br>
            <a:r>
              <a:rPr lang="en-US" sz="2200" b="0" dirty="0" smtClean="0"/>
              <a:t>Special acknowledgements to  </a:t>
            </a:r>
            <a:r>
              <a:rPr lang="en-US" sz="2200" b="0" dirty="0" err="1" smtClean="0"/>
              <a:t>C.Carli</a:t>
            </a:r>
            <a:r>
              <a:rPr lang="en-US" sz="2200" b="0" dirty="0" smtClean="0"/>
              <a:t> &amp; </a:t>
            </a:r>
            <a:r>
              <a:rPr lang="en-US" sz="2200" b="0" dirty="0" err="1" smtClean="0"/>
              <a:t>D.Küchler</a:t>
            </a:r>
            <a:r>
              <a:rPr lang="en-US" sz="2800" b="0" dirty="0" smtClean="0"/>
              <a:t> </a:t>
            </a:r>
            <a:endParaRPr lang="en-US" b="0" dirty="0"/>
          </a:p>
        </p:txBody>
      </p:sp>
      <p:sp>
        <p:nvSpPr>
          <p:cNvPr id="3" name="Subtitle 2"/>
          <p:cNvSpPr>
            <a:spLocks noGrp="1"/>
          </p:cNvSpPr>
          <p:nvPr>
            <p:ph type="subTitle" idx="1"/>
          </p:nvPr>
        </p:nvSpPr>
        <p:spPr>
          <a:xfrm>
            <a:off x="1775974" y="4437530"/>
            <a:ext cx="5929192" cy="1279809"/>
          </a:xfrm>
        </p:spPr>
        <p:txBody>
          <a:bodyPr>
            <a:normAutofit fontScale="77500" lnSpcReduction="20000"/>
          </a:bodyPr>
          <a:lstStyle/>
          <a:p>
            <a:pPr algn="l"/>
            <a:r>
              <a:rPr lang="en-US" dirty="0" smtClean="0"/>
              <a:t>List of actions and planning of implementation</a:t>
            </a:r>
          </a:p>
          <a:p>
            <a:pPr algn="l"/>
            <a:r>
              <a:rPr lang="en-US" dirty="0" smtClean="0"/>
              <a:t>Studies </a:t>
            </a:r>
          </a:p>
          <a:p>
            <a:pPr algn="l"/>
            <a:r>
              <a:rPr lang="en-US" dirty="0" smtClean="0"/>
              <a:t>Impact on other users</a:t>
            </a:r>
          </a:p>
          <a:p>
            <a:pPr algn="l"/>
            <a:r>
              <a:rPr lang="en-US" dirty="0" smtClean="0"/>
              <a:t>Performance for LHC and other users in the different scenarios</a:t>
            </a:r>
          </a:p>
          <a:p>
            <a:pPr algn="l"/>
            <a:r>
              <a:rPr lang="en-US" dirty="0" smtClean="0"/>
              <a:t>Potential risks </a:t>
            </a:r>
            <a:endParaRPr lang="en-GB" dirty="0"/>
          </a:p>
        </p:txBody>
      </p:sp>
    </p:spTree>
    <p:extLst>
      <p:ext uri="{BB962C8B-B14F-4D97-AF65-F5344CB8AC3E}">
        <p14:creationId xmlns:p14="http://schemas.microsoft.com/office/powerpoint/2010/main" xmlns="" val="3599614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options for deuterons</a:t>
            </a:r>
            <a:endParaRPr lang="en-GB" dirty="0"/>
          </a:p>
        </p:txBody>
      </p:sp>
      <p:sp>
        <p:nvSpPr>
          <p:cNvPr id="3" name="Text Placeholder 2"/>
          <p:cNvSpPr>
            <a:spLocks noGrp="1"/>
          </p:cNvSpPr>
          <p:nvPr>
            <p:ph type="body" sz="quarter" idx="10"/>
          </p:nvPr>
        </p:nvSpPr>
        <p:spPr>
          <a:xfrm>
            <a:off x="203199" y="1920981"/>
            <a:ext cx="8763034" cy="2283271"/>
          </a:xfrm>
        </p:spPr>
        <p:txBody>
          <a:bodyPr>
            <a:normAutofit/>
          </a:bodyPr>
          <a:lstStyle/>
          <a:p>
            <a:r>
              <a:rPr lang="en-US" dirty="0" smtClean="0"/>
              <a:t>ALICE will tell by the end of 2012 if d-</a:t>
            </a:r>
            <a:r>
              <a:rPr lang="en-US" dirty="0" err="1" smtClean="0"/>
              <a:t>Pb</a:t>
            </a:r>
            <a:r>
              <a:rPr lang="en-US" dirty="0" smtClean="0"/>
              <a:t> is requested after LS3</a:t>
            </a:r>
          </a:p>
          <a:p>
            <a:r>
              <a:rPr lang="en-US" dirty="0" smtClean="0"/>
              <a:t>Option 1: New source, LEBT and RFQ; re-use Linac3 IH for final energy</a:t>
            </a:r>
          </a:p>
          <a:p>
            <a:r>
              <a:rPr lang="en-US" dirty="0" smtClean="0"/>
              <a:t>Option 2: New source, LEBT and RFQ, which goes to final energy </a:t>
            </a:r>
          </a:p>
          <a:p>
            <a:r>
              <a:rPr lang="en-US" dirty="0" smtClean="0"/>
              <a:t>Option 3: Completely new </a:t>
            </a:r>
            <a:r>
              <a:rPr lang="en-US" dirty="0" err="1" smtClean="0"/>
              <a:t>linac</a:t>
            </a:r>
            <a:r>
              <a:rPr lang="en-US" dirty="0" smtClean="0"/>
              <a:t> (5?)</a:t>
            </a:r>
          </a:p>
          <a:p>
            <a:r>
              <a:rPr lang="en-US" dirty="0" smtClean="0"/>
              <a:t>Option 4: Cyclotron</a:t>
            </a:r>
          </a:p>
          <a:p>
            <a:endParaRPr lang="en-US" dirty="0" smtClean="0"/>
          </a:p>
          <a:p>
            <a:endParaRPr lang="en-US" dirty="0" smtClean="0"/>
          </a:p>
          <a:p>
            <a:endParaRPr lang="en-US" dirty="0" smtClean="0"/>
          </a:p>
          <a:p>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9900" y="274638"/>
            <a:ext cx="5191020" cy="747654"/>
          </a:xfrm>
        </p:spPr>
        <p:txBody>
          <a:bodyPr/>
          <a:lstStyle/>
          <a:p>
            <a:r>
              <a:rPr lang="en-US" sz="3600" dirty="0" smtClean="0"/>
              <a:t>Conclusions</a:t>
            </a:r>
            <a:endParaRPr lang="en-GB" dirty="0"/>
          </a:p>
        </p:txBody>
      </p:sp>
      <p:sp>
        <p:nvSpPr>
          <p:cNvPr id="3" name="Text Placeholder 2"/>
          <p:cNvSpPr>
            <a:spLocks noGrp="1"/>
          </p:cNvSpPr>
          <p:nvPr>
            <p:ph type="body" sz="quarter" idx="10"/>
          </p:nvPr>
        </p:nvSpPr>
        <p:spPr>
          <a:xfrm>
            <a:off x="89454" y="1103244"/>
            <a:ext cx="8975034" cy="5337313"/>
          </a:xfrm>
        </p:spPr>
        <p:txBody>
          <a:bodyPr>
            <a:noAutofit/>
          </a:bodyPr>
          <a:lstStyle/>
          <a:p>
            <a:r>
              <a:rPr lang="en-US" sz="2400" dirty="0" smtClean="0"/>
              <a:t>LHC and SPS fixed target </a:t>
            </a:r>
            <a:r>
              <a:rPr lang="en-US" sz="2400" dirty="0" err="1" smtClean="0"/>
              <a:t>programmes</a:t>
            </a:r>
            <a:r>
              <a:rPr lang="en-US" sz="2400" dirty="0" smtClean="0"/>
              <a:t>, as currently defined until LS3 are manageable with a single source</a:t>
            </a:r>
          </a:p>
          <a:p>
            <a:r>
              <a:rPr lang="en-US" sz="2400" dirty="0" err="1" smtClean="0"/>
              <a:t>Ar</a:t>
            </a:r>
            <a:r>
              <a:rPr lang="en-US" sz="2400" dirty="0" smtClean="0"/>
              <a:t> and </a:t>
            </a:r>
            <a:r>
              <a:rPr lang="en-US" sz="2400" dirty="0" err="1" smtClean="0"/>
              <a:t>Xe</a:t>
            </a:r>
            <a:r>
              <a:rPr lang="en-US" sz="2400" dirty="0" smtClean="0"/>
              <a:t> will be available after LS1</a:t>
            </a:r>
          </a:p>
          <a:p>
            <a:r>
              <a:rPr lang="en-US" sz="2400" dirty="0" smtClean="0"/>
              <a:t>Present performance needs at least doubling for HL-LHC</a:t>
            </a:r>
          </a:p>
          <a:p>
            <a:pPr lvl="1"/>
            <a:r>
              <a:rPr lang="en-US" sz="2400" dirty="0" smtClean="0"/>
              <a:t>Although 10 years from now, no guaranteed route exists</a:t>
            </a:r>
          </a:p>
          <a:p>
            <a:r>
              <a:rPr lang="en-US" sz="2400" dirty="0" smtClean="0"/>
              <a:t>No current schedule for medical ions</a:t>
            </a:r>
          </a:p>
          <a:p>
            <a:pPr lvl="1"/>
            <a:r>
              <a:rPr lang="en-US" sz="2400" dirty="0" smtClean="0"/>
              <a:t>Scheduling problem especially with a single source</a:t>
            </a:r>
          </a:p>
          <a:p>
            <a:pPr lvl="1"/>
            <a:r>
              <a:rPr lang="en-US" sz="2400" dirty="0" smtClean="0"/>
              <a:t>Study of medical ions </a:t>
            </a:r>
            <a:r>
              <a:rPr lang="en-US" sz="2400" dirty="0" smtClean="0"/>
              <a:t>in </a:t>
            </a:r>
            <a:r>
              <a:rPr lang="en-US" sz="2400" dirty="0" smtClean="0"/>
              <a:t>injector chain would make them available for fixed target SPS </a:t>
            </a:r>
            <a:r>
              <a:rPr lang="en-US" sz="2400" dirty="0" smtClean="0"/>
              <a:t>experiments (but currently no request for O, C…)</a:t>
            </a:r>
            <a:endParaRPr lang="en-US" sz="2400" dirty="0" smtClean="0"/>
          </a:p>
          <a:p>
            <a:r>
              <a:rPr lang="en-US" sz="2400" dirty="0" smtClean="0"/>
              <a:t>Deuterons would need a large investment</a:t>
            </a:r>
          </a:p>
          <a:p>
            <a:endParaRPr lang="en-US" dirty="0" smtClean="0"/>
          </a:p>
          <a:p>
            <a:endParaRPr lang="en-US" sz="2400" dirty="0" smtClean="0"/>
          </a:p>
          <a:p>
            <a:endParaRPr lang="en-US" sz="2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options for deuterons</a:t>
            </a:r>
            <a:endParaRPr lang="en-GB" dirty="0"/>
          </a:p>
        </p:txBody>
      </p:sp>
      <p:sp>
        <p:nvSpPr>
          <p:cNvPr id="3" name="Text Placeholder 2"/>
          <p:cNvSpPr>
            <a:spLocks noGrp="1"/>
          </p:cNvSpPr>
          <p:nvPr>
            <p:ph type="body" sz="quarter" idx="10"/>
          </p:nvPr>
        </p:nvSpPr>
        <p:spPr/>
        <p:txBody>
          <a:bodyPr>
            <a:normAutofit lnSpcReduction="10000"/>
          </a:bodyPr>
          <a:lstStyle/>
          <a:p>
            <a:r>
              <a:rPr lang="en-US" dirty="0" smtClean="0"/>
              <a:t>ALICE will tell by the end of 2012 if d-</a:t>
            </a:r>
            <a:r>
              <a:rPr lang="en-US" dirty="0" err="1" smtClean="0"/>
              <a:t>Pb</a:t>
            </a:r>
            <a:r>
              <a:rPr lang="en-US" dirty="0" smtClean="0"/>
              <a:t> is desirable after LS3</a:t>
            </a:r>
          </a:p>
          <a:p>
            <a:r>
              <a:rPr lang="en-US" dirty="0" smtClean="0"/>
              <a:t>Option 1: New source, LEBT and RFQ; re-use Linac3 IH for final energy</a:t>
            </a:r>
          </a:p>
          <a:p>
            <a:pPr lvl="1"/>
            <a:r>
              <a:rPr lang="en-US" dirty="0" smtClean="0">
                <a:solidFill>
                  <a:srgbClr val="00B050"/>
                </a:solidFill>
              </a:rPr>
              <a:t>re-use of existing hardware</a:t>
            </a:r>
            <a:endParaRPr lang="en-GB" dirty="0" smtClean="0">
              <a:solidFill>
                <a:srgbClr val="00B050"/>
              </a:solidFill>
            </a:endParaRPr>
          </a:p>
          <a:p>
            <a:pPr lvl="1"/>
            <a:r>
              <a:rPr lang="en-US" dirty="0" smtClean="0">
                <a:solidFill>
                  <a:srgbClr val="00B050"/>
                </a:solidFill>
              </a:rPr>
              <a:t>RFQ needs to go only to 250keV</a:t>
            </a:r>
          </a:p>
          <a:p>
            <a:pPr lvl="1"/>
            <a:r>
              <a:rPr lang="en-US" dirty="0" smtClean="0">
                <a:solidFill>
                  <a:srgbClr val="FF0000"/>
                </a:solidFill>
              </a:rPr>
              <a:t>switchyard needed to combine the two low beam lines in front of the IH structure</a:t>
            </a:r>
            <a:endParaRPr lang="en-GB" dirty="0" smtClean="0">
              <a:solidFill>
                <a:srgbClr val="FF0000"/>
              </a:solidFill>
            </a:endParaRPr>
          </a:p>
          <a:p>
            <a:pPr lvl="1"/>
            <a:r>
              <a:rPr lang="en-US" dirty="0" smtClean="0">
                <a:solidFill>
                  <a:srgbClr val="FF0000"/>
                </a:solidFill>
              </a:rPr>
              <a:t>space very limited in the Linac3 hall for new hardware</a:t>
            </a:r>
            <a:endParaRPr lang="en-GB" dirty="0" smtClean="0">
              <a:solidFill>
                <a:srgbClr val="FF0000"/>
              </a:solidFill>
            </a:endParaRPr>
          </a:p>
          <a:p>
            <a:pPr lvl="1"/>
            <a:r>
              <a:rPr lang="en-US" dirty="0" smtClean="0">
                <a:solidFill>
                  <a:srgbClr val="FF0000"/>
                </a:solidFill>
              </a:rPr>
              <a:t>ion current limitation due to space charge limit of the IH structure</a:t>
            </a:r>
            <a:endParaRPr lang="en-GB" dirty="0" smtClean="0">
              <a:solidFill>
                <a:srgbClr val="FF0000"/>
              </a:solidFill>
            </a:endParaRPr>
          </a:p>
          <a:p>
            <a:pPr lvl="1"/>
            <a:r>
              <a:rPr lang="en-US" dirty="0" smtClean="0">
                <a:solidFill>
                  <a:srgbClr val="FF0000"/>
                </a:solidFill>
              </a:rPr>
              <a:t>new radioprotection policy needed due to possible activation at final energy</a:t>
            </a:r>
            <a:endParaRPr lang="en-GB" dirty="0" smtClean="0">
              <a:solidFill>
                <a:srgbClr val="FF0000"/>
              </a:solidFill>
            </a:endParaRPr>
          </a:p>
          <a:p>
            <a:pPr lvl="1"/>
            <a:r>
              <a:rPr lang="en-US" dirty="0" smtClean="0">
                <a:solidFill>
                  <a:srgbClr val="FF0000"/>
                </a:solidFill>
              </a:rPr>
              <a:t>installation and commissioning only during period when Linac3 does not deliver beam</a:t>
            </a:r>
            <a:endParaRPr lang="en-GB" dirty="0" smtClean="0">
              <a:solidFill>
                <a:srgbClr val="FF0000"/>
              </a:solidFill>
            </a:endParaRPr>
          </a:p>
          <a:p>
            <a:pPr lvl="2"/>
            <a:endParaRPr lang="en-US" dirty="0" smtClean="0"/>
          </a:p>
          <a:p>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options for deuterons</a:t>
            </a:r>
            <a:endParaRPr lang="en-GB" dirty="0"/>
          </a:p>
        </p:txBody>
      </p:sp>
      <p:sp>
        <p:nvSpPr>
          <p:cNvPr id="3" name="Text Placeholder 2"/>
          <p:cNvSpPr>
            <a:spLocks noGrp="1"/>
          </p:cNvSpPr>
          <p:nvPr>
            <p:ph type="body" sz="quarter" idx="10"/>
          </p:nvPr>
        </p:nvSpPr>
        <p:spPr/>
        <p:txBody>
          <a:bodyPr>
            <a:normAutofit/>
          </a:bodyPr>
          <a:lstStyle/>
          <a:p>
            <a:r>
              <a:rPr lang="en-US" dirty="0" smtClean="0"/>
              <a:t>Option 2: New source, LEBT and RFQ, which goes to final energy </a:t>
            </a:r>
          </a:p>
          <a:p>
            <a:pPr lvl="1"/>
            <a:r>
              <a:rPr lang="en-US" dirty="0" smtClean="0">
                <a:solidFill>
                  <a:srgbClr val="00B050"/>
                </a:solidFill>
              </a:rPr>
              <a:t>no limitation due to IH structure</a:t>
            </a:r>
            <a:endParaRPr lang="en-GB" dirty="0" smtClean="0">
              <a:solidFill>
                <a:srgbClr val="00B050"/>
              </a:solidFill>
            </a:endParaRPr>
          </a:p>
          <a:p>
            <a:pPr lvl="1"/>
            <a:r>
              <a:rPr lang="en-US" dirty="0" smtClean="0">
                <a:solidFill>
                  <a:srgbClr val="00B050"/>
                </a:solidFill>
              </a:rPr>
              <a:t>higher intensities possible</a:t>
            </a:r>
          </a:p>
          <a:p>
            <a:pPr lvl="1"/>
            <a:r>
              <a:rPr lang="en-US" dirty="0" smtClean="0">
                <a:solidFill>
                  <a:srgbClr val="00B050"/>
                </a:solidFill>
              </a:rPr>
              <a:t>deuterons and heavy ions can run in parallel</a:t>
            </a:r>
            <a:endParaRPr lang="en-GB" dirty="0" smtClean="0">
              <a:solidFill>
                <a:srgbClr val="00B050"/>
              </a:solidFill>
            </a:endParaRPr>
          </a:p>
          <a:p>
            <a:pPr lvl="1"/>
            <a:r>
              <a:rPr lang="en-US" dirty="0" smtClean="0">
                <a:solidFill>
                  <a:srgbClr val="FF0000"/>
                </a:solidFill>
              </a:rPr>
              <a:t>RFQ becomes very long and expensive</a:t>
            </a:r>
            <a:endParaRPr lang="en-GB" dirty="0" smtClean="0">
              <a:solidFill>
                <a:srgbClr val="FF0000"/>
              </a:solidFill>
            </a:endParaRPr>
          </a:p>
          <a:p>
            <a:pPr lvl="1"/>
            <a:r>
              <a:rPr lang="en-US" dirty="0" smtClean="0">
                <a:solidFill>
                  <a:srgbClr val="FF0000"/>
                </a:solidFill>
              </a:rPr>
              <a:t>New location needed </a:t>
            </a:r>
            <a:endParaRPr lang="en-GB" dirty="0" smtClean="0">
              <a:solidFill>
                <a:srgbClr val="FF0000"/>
              </a:solidFill>
            </a:endParaRPr>
          </a:p>
          <a:p>
            <a:pPr lvl="1"/>
            <a:r>
              <a:rPr lang="en-US" dirty="0" smtClean="0">
                <a:solidFill>
                  <a:srgbClr val="FF0000"/>
                </a:solidFill>
              </a:rPr>
              <a:t>No use of existing hardware	</a:t>
            </a:r>
            <a:endParaRPr lang="en-GB" dirty="0" smtClean="0">
              <a:solidFill>
                <a:srgbClr val="FF0000"/>
              </a:solidFill>
            </a:endParaRPr>
          </a:p>
          <a:p>
            <a:pPr lvl="2"/>
            <a:endParaRPr lang="en-US" dirty="0" smtClean="0"/>
          </a:p>
          <a:p>
            <a:endParaRPr lang="en-GB"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options for deuterons</a:t>
            </a:r>
            <a:endParaRPr lang="en-GB" dirty="0"/>
          </a:p>
        </p:txBody>
      </p:sp>
      <p:sp>
        <p:nvSpPr>
          <p:cNvPr id="3" name="Text Placeholder 2"/>
          <p:cNvSpPr>
            <a:spLocks noGrp="1"/>
          </p:cNvSpPr>
          <p:nvPr>
            <p:ph type="body" sz="quarter" idx="10"/>
          </p:nvPr>
        </p:nvSpPr>
        <p:spPr/>
        <p:txBody>
          <a:bodyPr>
            <a:normAutofit/>
          </a:bodyPr>
          <a:lstStyle/>
          <a:p>
            <a:r>
              <a:rPr lang="en-US" dirty="0" smtClean="0"/>
              <a:t>Option 3: Completely new </a:t>
            </a:r>
            <a:r>
              <a:rPr lang="en-US" dirty="0" err="1" smtClean="0"/>
              <a:t>linac</a:t>
            </a:r>
            <a:r>
              <a:rPr lang="en-US" dirty="0" smtClean="0"/>
              <a:t> (5?)</a:t>
            </a:r>
          </a:p>
          <a:p>
            <a:pPr lvl="1"/>
            <a:r>
              <a:rPr lang="en-US" dirty="0" smtClean="0">
                <a:solidFill>
                  <a:srgbClr val="00B050"/>
                </a:solidFill>
              </a:rPr>
              <a:t>no limitations due to IH structure</a:t>
            </a:r>
            <a:endParaRPr lang="en-GB" dirty="0" smtClean="0">
              <a:solidFill>
                <a:srgbClr val="00B050"/>
              </a:solidFill>
            </a:endParaRPr>
          </a:p>
          <a:p>
            <a:pPr lvl="1"/>
            <a:r>
              <a:rPr lang="en-US" dirty="0" smtClean="0">
                <a:solidFill>
                  <a:srgbClr val="00B050"/>
                </a:solidFill>
              </a:rPr>
              <a:t>higher intensities possible</a:t>
            </a:r>
            <a:endParaRPr lang="en-GB" dirty="0" smtClean="0">
              <a:solidFill>
                <a:srgbClr val="00B050"/>
              </a:solidFill>
            </a:endParaRPr>
          </a:p>
          <a:p>
            <a:pPr lvl="1"/>
            <a:r>
              <a:rPr lang="en-US" dirty="0" smtClean="0">
                <a:solidFill>
                  <a:srgbClr val="00B050"/>
                </a:solidFill>
              </a:rPr>
              <a:t>design can be optimized for intensity and also for the injection energy into LEIR</a:t>
            </a:r>
          </a:p>
          <a:p>
            <a:pPr lvl="1"/>
            <a:r>
              <a:rPr lang="en-US" dirty="0" smtClean="0">
                <a:solidFill>
                  <a:srgbClr val="00B050"/>
                </a:solidFill>
              </a:rPr>
              <a:t>deuterons and heavy ions can run in parallel</a:t>
            </a:r>
            <a:endParaRPr lang="en-GB" dirty="0" smtClean="0">
              <a:solidFill>
                <a:srgbClr val="00B050"/>
              </a:solidFill>
            </a:endParaRPr>
          </a:p>
          <a:p>
            <a:pPr lvl="1"/>
            <a:r>
              <a:rPr lang="en-US" dirty="0" smtClean="0">
                <a:solidFill>
                  <a:srgbClr val="FF0000"/>
                </a:solidFill>
              </a:rPr>
              <a:t>no use of existing hardware</a:t>
            </a:r>
            <a:endParaRPr lang="en-GB" dirty="0" smtClean="0">
              <a:solidFill>
                <a:srgbClr val="FF0000"/>
              </a:solidFill>
            </a:endParaRPr>
          </a:p>
          <a:p>
            <a:pPr lvl="1"/>
            <a:r>
              <a:rPr lang="en-US" dirty="0" smtClean="0">
                <a:solidFill>
                  <a:srgbClr val="FF0000"/>
                </a:solidFill>
              </a:rPr>
              <a:t>new location needed</a:t>
            </a:r>
            <a:endParaRPr lang="en-GB" dirty="0" smtClean="0">
              <a:solidFill>
                <a:srgbClr val="FF0000"/>
              </a:solidFill>
            </a:endParaRPr>
          </a:p>
          <a:p>
            <a:pPr lvl="2"/>
            <a:endParaRPr lang="en-US" dirty="0" smtClean="0"/>
          </a:p>
          <a:p>
            <a:endParaRPr lang="en-GB"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four options for deuterons</a:t>
            </a:r>
            <a:endParaRPr lang="en-GB" dirty="0"/>
          </a:p>
        </p:txBody>
      </p:sp>
      <p:sp>
        <p:nvSpPr>
          <p:cNvPr id="3" name="Text Placeholder 2"/>
          <p:cNvSpPr>
            <a:spLocks noGrp="1"/>
          </p:cNvSpPr>
          <p:nvPr>
            <p:ph type="body" sz="quarter" idx="10"/>
          </p:nvPr>
        </p:nvSpPr>
        <p:spPr/>
        <p:txBody>
          <a:bodyPr>
            <a:normAutofit/>
          </a:bodyPr>
          <a:lstStyle/>
          <a:p>
            <a:r>
              <a:rPr lang="en-US" dirty="0" smtClean="0"/>
              <a:t>Option 4: Cyclotron</a:t>
            </a:r>
          </a:p>
          <a:p>
            <a:pPr lvl="1"/>
            <a:r>
              <a:rPr lang="en-US" dirty="0" smtClean="0">
                <a:solidFill>
                  <a:srgbClr val="00B050"/>
                </a:solidFill>
              </a:rPr>
              <a:t>no limitations due to IH structure</a:t>
            </a:r>
            <a:endParaRPr lang="en-GB" dirty="0" smtClean="0">
              <a:solidFill>
                <a:srgbClr val="00B050"/>
              </a:solidFill>
            </a:endParaRPr>
          </a:p>
          <a:p>
            <a:pPr lvl="1"/>
            <a:r>
              <a:rPr lang="en-US" dirty="0" smtClean="0">
                <a:solidFill>
                  <a:srgbClr val="00B050"/>
                </a:solidFill>
              </a:rPr>
              <a:t>design can be optimized for intensity and also for the injection energy into LEIR</a:t>
            </a:r>
            <a:endParaRPr lang="en-GB" dirty="0" smtClean="0">
              <a:solidFill>
                <a:srgbClr val="00B050"/>
              </a:solidFill>
            </a:endParaRPr>
          </a:p>
          <a:p>
            <a:pPr lvl="1"/>
            <a:r>
              <a:rPr lang="en-US" dirty="0" smtClean="0">
                <a:solidFill>
                  <a:srgbClr val="00B050"/>
                </a:solidFill>
              </a:rPr>
              <a:t>a cyclotron for this energy range is very compact</a:t>
            </a:r>
            <a:endParaRPr lang="en-GB" dirty="0" smtClean="0">
              <a:solidFill>
                <a:srgbClr val="00B050"/>
              </a:solidFill>
            </a:endParaRPr>
          </a:p>
          <a:p>
            <a:pPr lvl="1"/>
            <a:r>
              <a:rPr lang="en-US" dirty="0" smtClean="0">
                <a:solidFill>
                  <a:srgbClr val="00B050"/>
                </a:solidFill>
              </a:rPr>
              <a:t>could be placed near to LEIR injection</a:t>
            </a:r>
          </a:p>
          <a:p>
            <a:pPr lvl="1"/>
            <a:r>
              <a:rPr lang="en-US" dirty="0" smtClean="0">
                <a:solidFill>
                  <a:srgbClr val="00B050"/>
                </a:solidFill>
              </a:rPr>
              <a:t>deuterons and heavy ions can run in parallel</a:t>
            </a:r>
          </a:p>
          <a:p>
            <a:pPr lvl="1"/>
            <a:r>
              <a:rPr lang="en-US" dirty="0" smtClean="0">
                <a:solidFill>
                  <a:srgbClr val="FF0000"/>
                </a:solidFill>
              </a:rPr>
              <a:t>no use of existing hardware</a:t>
            </a:r>
            <a:endParaRPr lang="en-GB" dirty="0" smtClean="0">
              <a:solidFill>
                <a:srgbClr val="FF0000"/>
              </a:solidFill>
            </a:endParaRPr>
          </a:p>
          <a:p>
            <a:pPr lvl="1"/>
            <a:r>
              <a:rPr lang="en-US" dirty="0" smtClean="0">
                <a:solidFill>
                  <a:srgbClr val="FF0000"/>
                </a:solidFill>
              </a:rPr>
              <a:t>new location needed</a:t>
            </a:r>
            <a:endParaRPr lang="en-GB" dirty="0" smtClean="0">
              <a:solidFill>
                <a:srgbClr val="FF0000"/>
              </a:solidFill>
            </a:endParaRPr>
          </a:p>
          <a:p>
            <a:pPr lvl="1"/>
            <a:r>
              <a:rPr lang="en-US" dirty="0" smtClean="0">
                <a:solidFill>
                  <a:srgbClr val="FF0000"/>
                </a:solidFill>
              </a:rPr>
              <a:t>new technology not common at CERN</a:t>
            </a:r>
            <a:endParaRPr lang="en-GB" dirty="0" smtClean="0">
              <a:solidFill>
                <a:srgbClr val="FF0000"/>
              </a:solidFill>
            </a:endParaRPr>
          </a:p>
          <a:p>
            <a:pPr lvl="2"/>
            <a:endParaRPr lang="en-US" dirty="0" smtClean="0"/>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001059" y="274638"/>
            <a:ext cx="4837034" cy="747654"/>
          </a:xfrm>
        </p:spPr>
        <p:txBody>
          <a:bodyPr/>
          <a:lstStyle/>
          <a:p>
            <a:r>
              <a:rPr lang="en-US" dirty="0" smtClean="0"/>
              <a:t>Possible scheme for 2015</a:t>
            </a:r>
            <a:endParaRPr lang="en-GB" dirty="0"/>
          </a:p>
        </p:txBody>
      </p:sp>
      <p:grpSp>
        <p:nvGrpSpPr>
          <p:cNvPr id="3" name="Group 188"/>
          <p:cNvGrpSpPr>
            <a:grpSpLocks/>
          </p:cNvGrpSpPr>
          <p:nvPr/>
        </p:nvGrpSpPr>
        <p:grpSpPr bwMode="auto">
          <a:xfrm>
            <a:off x="3798277" y="2438400"/>
            <a:ext cx="1688123" cy="304800"/>
            <a:chOff x="1920" y="1920"/>
            <a:chExt cx="1056" cy="192"/>
          </a:xfrm>
        </p:grpSpPr>
        <p:grpSp>
          <p:nvGrpSpPr>
            <p:cNvPr id="4" name="Group 189"/>
            <p:cNvGrpSpPr>
              <a:grpSpLocks/>
            </p:cNvGrpSpPr>
            <p:nvPr/>
          </p:nvGrpSpPr>
          <p:grpSpPr bwMode="auto">
            <a:xfrm>
              <a:off x="1920" y="1920"/>
              <a:ext cx="1056" cy="192"/>
              <a:chOff x="1920" y="1920"/>
              <a:chExt cx="1056" cy="192"/>
            </a:xfrm>
          </p:grpSpPr>
          <p:grpSp>
            <p:nvGrpSpPr>
              <p:cNvPr id="5" name="Group 190"/>
              <p:cNvGrpSpPr>
                <a:grpSpLocks/>
              </p:cNvGrpSpPr>
              <p:nvPr/>
            </p:nvGrpSpPr>
            <p:grpSpPr bwMode="auto">
              <a:xfrm>
                <a:off x="1920" y="1920"/>
                <a:ext cx="528" cy="192"/>
                <a:chOff x="2976" y="2736"/>
                <a:chExt cx="768" cy="192"/>
              </a:xfrm>
            </p:grpSpPr>
            <p:sp>
              <p:nvSpPr>
                <p:cNvPr id="19" name="Arc 19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0" name="Arc 19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1" name="Line 19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2" name="Line 19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 name="Group 195"/>
              <p:cNvGrpSpPr>
                <a:grpSpLocks/>
              </p:cNvGrpSpPr>
              <p:nvPr/>
            </p:nvGrpSpPr>
            <p:grpSpPr bwMode="auto">
              <a:xfrm>
                <a:off x="2448" y="1920"/>
                <a:ext cx="528" cy="192"/>
                <a:chOff x="2976" y="2736"/>
                <a:chExt cx="768" cy="192"/>
              </a:xfrm>
            </p:grpSpPr>
            <p:sp>
              <p:nvSpPr>
                <p:cNvPr id="15" name="Arc 19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6" name="Arc 19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7" name="Line 19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8" name="Line 19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 name="Group 200"/>
            <p:cNvGrpSpPr>
              <a:grpSpLocks/>
            </p:cNvGrpSpPr>
            <p:nvPr/>
          </p:nvGrpSpPr>
          <p:grpSpPr bwMode="auto">
            <a:xfrm>
              <a:off x="1920" y="1920"/>
              <a:ext cx="528" cy="192"/>
              <a:chOff x="2976" y="2736"/>
              <a:chExt cx="768" cy="192"/>
            </a:xfrm>
          </p:grpSpPr>
          <p:sp>
            <p:nvSpPr>
              <p:cNvPr id="9" name="Arc 2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 name="Arc 2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 name="Line 2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2" name="Line 2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 name="Group 223"/>
          <p:cNvGrpSpPr>
            <a:grpSpLocks/>
          </p:cNvGrpSpPr>
          <p:nvPr/>
        </p:nvGrpSpPr>
        <p:grpSpPr bwMode="auto">
          <a:xfrm>
            <a:off x="4693628" y="3124200"/>
            <a:ext cx="863111" cy="304800"/>
            <a:chOff x="1920" y="1920"/>
            <a:chExt cx="1056" cy="192"/>
          </a:xfrm>
        </p:grpSpPr>
        <p:grpSp>
          <p:nvGrpSpPr>
            <p:cNvPr id="13" name="Group 224"/>
            <p:cNvGrpSpPr>
              <a:grpSpLocks/>
            </p:cNvGrpSpPr>
            <p:nvPr/>
          </p:nvGrpSpPr>
          <p:grpSpPr bwMode="auto">
            <a:xfrm>
              <a:off x="1920" y="1920"/>
              <a:ext cx="1056" cy="192"/>
              <a:chOff x="1920" y="1920"/>
              <a:chExt cx="1056" cy="192"/>
            </a:xfrm>
          </p:grpSpPr>
          <p:grpSp>
            <p:nvGrpSpPr>
              <p:cNvPr id="14" name="Group 225"/>
              <p:cNvGrpSpPr>
                <a:grpSpLocks/>
              </p:cNvGrpSpPr>
              <p:nvPr/>
            </p:nvGrpSpPr>
            <p:grpSpPr bwMode="auto">
              <a:xfrm>
                <a:off x="1920" y="1920"/>
                <a:ext cx="528" cy="192"/>
                <a:chOff x="2976" y="2736"/>
                <a:chExt cx="768" cy="192"/>
              </a:xfrm>
            </p:grpSpPr>
            <p:sp>
              <p:nvSpPr>
                <p:cNvPr id="36"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7"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8"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9"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23" name="Group 230"/>
              <p:cNvGrpSpPr>
                <a:grpSpLocks/>
              </p:cNvGrpSpPr>
              <p:nvPr/>
            </p:nvGrpSpPr>
            <p:grpSpPr bwMode="auto">
              <a:xfrm>
                <a:off x="2448" y="1920"/>
                <a:ext cx="528" cy="192"/>
                <a:chOff x="2976" y="2736"/>
                <a:chExt cx="768" cy="192"/>
              </a:xfrm>
            </p:grpSpPr>
            <p:sp>
              <p:nvSpPr>
                <p:cNvPr id="32"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3"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4"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5"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24" name="Group 235"/>
            <p:cNvGrpSpPr>
              <a:grpSpLocks/>
            </p:cNvGrpSpPr>
            <p:nvPr/>
          </p:nvGrpSpPr>
          <p:grpSpPr bwMode="auto">
            <a:xfrm>
              <a:off x="1920" y="1920"/>
              <a:ext cx="528" cy="192"/>
              <a:chOff x="2976" y="2736"/>
              <a:chExt cx="768" cy="192"/>
            </a:xfrm>
          </p:grpSpPr>
          <p:sp>
            <p:nvSpPr>
              <p:cNvPr id="26"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7"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8"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9"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sp>
        <p:nvSpPr>
          <p:cNvPr id="40" name="Rectangle 314"/>
          <p:cNvSpPr>
            <a:spLocks noChangeArrowheads="1"/>
          </p:cNvSpPr>
          <p:nvPr/>
        </p:nvSpPr>
        <p:spPr bwMode="auto">
          <a:xfrm>
            <a:off x="351692" y="2590800"/>
            <a:ext cx="633046" cy="4572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LEIR</a:t>
            </a:r>
          </a:p>
        </p:txBody>
      </p:sp>
      <p:sp>
        <p:nvSpPr>
          <p:cNvPr id="41" name="Rectangle 315"/>
          <p:cNvSpPr>
            <a:spLocks noChangeArrowheads="1"/>
          </p:cNvSpPr>
          <p:nvPr/>
        </p:nvSpPr>
        <p:spPr bwMode="auto">
          <a:xfrm>
            <a:off x="422031" y="3200400"/>
            <a:ext cx="2602523" cy="609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 batch compression </a:t>
            </a:r>
            <a:r>
              <a:rPr lang="en-US" sz="1300" dirty="0">
                <a:solidFill>
                  <a:schemeClr val="tx2"/>
                </a:solidFill>
                <a:latin typeface="Comic Sans MS" pitchFamily="66" charset="0"/>
              </a:rPr>
              <a:t/>
            </a:r>
            <a:br>
              <a:rPr lang="en-US" sz="1300" dirty="0">
                <a:solidFill>
                  <a:schemeClr val="tx2"/>
                </a:solidFill>
                <a:latin typeface="Comic Sans MS" pitchFamily="66" charset="0"/>
              </a:rPr>
            </a:br>
            <a:r>
              <a:rPr lang="en-US" sz="1300" dirty="0">
                <a:solidFill>
                  <a:schemeClr val="tx2"/>
                </a:solidFill>
                <a:latin typeface="Comic Sans MS" pitchFamily="66" charset="0"/>
              </a:rPr>
              <a:t>bunch spacing = </a:t>
            </a:r>
            <a:r>
              <a:rPr lang="en-US" sz="1300" dirty="0" smtClean="0">
                <a:solidFill>
                  <a:schemeClr val="tx2"/>
                </a:solidFill>
                <a:latin typeface="Comic Sans MS" pitchFamily="66" charset="0"/>
              </a:rPr>
              <a:t>100ns</a:t>
            </a:r>
            <a:endParaRPr lang="en-US" sz="1300" dirty="0">
              <a:solidFill>
                <a:schemeClr val="tx2"/>
              </a:solidFill>
              <a:latin typeface="Comic Sans MS" pitchFamily="66" charset="0"/>
            </a:endParaRPr>
          </a:p>
        </p:txBody>
      </p:sp>
      <p:sp>
        <p:nvSpPr>
          <p:cNvPr id="42" name="Rectangle 469"/>
          <p:cNvSpPr>
            <a:spLocks noChangeArrowheads="1"/>
          </p:cNvSpPr>
          <p:nvPr/>
        </p:nvSpPr>
        <p:spPr bwMode="auto">
          <a:xfrm>
            <a:off x="328246" y="3763475"/>
            <a:ext cx="2485292" cy="609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SPS at  extraction,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12 transfers from </a:t>
            </a:r>
            <a:r>
              <a:rPr lang="en-US" sz="1000" dirty="0" smtClean="0">
                <a:solidFill>
                  <a:schemeClr val="tx2"/>
                </a:solidFill>
                <a:latin typeface="Comic Sans MS" pitchFamily="66" charset="0"/>
              </a:rPr>
              <a:t>PS,</a:t>
            </a:r>
          </a:p>
          <a:p>
            <a:r>
              <a:rPr lang="en-US" sz="1000" dirty="0" smtClean="0">
                <a:solidFill>
                  <a:schemeClr val="tx2"/>
                </a:solidFill>
                <a:latin typeface="Comic Sans MS" pitchFamily="66" charset="0"/>
              </a:rPr>
              <a:t>Batch spacing = 200 ns ( </a:t>
            </a:r>
            <a:r>
              <a:rPr lang="en-US" sz="1000" dirty="0" err="1" smtClean="0">
                <a:solidFill>
                  <a:schemeClr val="tx2"/>
                </a:solidFill>
                <a:latin typeface="Comic Sans MS" pitchFamily="66" charset="0"/>
              </a:rPr>
              <a:t>resp</a:t>
            </a:r>
            <a:r>
              <a:rPr lang="en-US" sz="1000" dirty="0" smtClean="0">
                <a:solidFill>
                  <a:schemeClr val="tx2"/>
                </a:solidFill>
                <a:latin typeface="Comic Sans MS" pitchFamily="66" charset="0"/>
              </a:rPr>
              <a:t> 150ns)</a:t>
            </a:r>
            <a:endParaRPr lang="en-US" sz="1000" dirty="0">
              <a:solidFill>
                <a:schemeClr val="tx2"/>
              </a:solidFill>
              <a:latin typeface="Comic Sans MS" pitchFamily="66" charset="0"/>
            </a:endParaRPr>
          </a:p>
        </p:txBody>
      </p:sp>
      <p:sp>
        <p:nvSpPr>
          <p:cNvPr id="43" name="Rectangle 470"/>
          <p:cNvSpPr>
            <a:spLocks noChangeArrowheads="1"/>
          </p:cNvSpPr>
          <p:nvPr/>
        </p:nvSpPr>
        <p:spPr bwMode="auto">
          <a:xfrm>
            <a:off x="211015" y="4533900"/>
            <a:ext cx="2703635" cy="3810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LHC at injection,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a:t>
            </a:r>
            <a:r>
              <a:rPr lang="en-US" sz="1000" dirty="0" smtClean="0">
                <a:solidFill>
                  <a:schemeClr val="tx2"/>
                </a:solidFill>
                <a:latin typeface="Comic Sans MS" pitchFamily="66" charset="0"/>
              </a:rPr>
              <a:t>19 (</a:t>
            </a:r>
            <a:r>
              <a:rPr lang="en-US" sz="1000" dirty="0" err="1" smtClean="0">
                <a:solidFill>
                  <a:schemeClr val="tx2"/>
                </a:solidFill>
                <a:latin typeface="Comic Sans MS" pitchFamily="66" charset="0"/>
              </a:rPr>
              <a:t>resp</a:t>
            </a:r>
            <a:r>
              <a:rPr lang="en-US" sz="1000" dirty="0" smtClean="0">
                <a:solidFill>
                  <a:schemeClr val="tx2"/>
                </a:solidFill>
                <a:latin typeface="Comic Sans MS" pitchFamily="66" charset="0"/>
              </a:rPr>
              <a:t> 22) transfers </a:t>
            </a:r>
            <a:r>
              <a:rPr lang="en-US" sz="1000" dirty="0">
                <a:solidFill>
                  <a:schemeClr val="tx2"/>
                </a:solidFill>
                <a:latin typeface="Comic Sans MS" pitchFamily="66" charset="0"/>
              </a:rPr>
              <a:t>from SPS</a:t>
            </a:r>
          </a:p>
        </p:txBody>
      </p:sp>
      <p:grpSp>
        <p:nvGrpSpPr>
          <p:cNvPr id="25" name="Group 471"/>
          <p:cNvGrpSpPr>
            <a:grpSpLocks/>
          </p:cNvGrpSpPr>
          <p:nvPr/>
        </p:nvGrpSpPr>
        <p:grpSpPr bwMode="auto">
          <a:xfrm>
            <a:off x="3868615" y="3810000"/>
            <a:ext cx="3376246" cy="304800"/>
            <a:chOff x="2496" y="2688"/>
            <a:chExt cx="2304" cy="192"/>
          </a:xfrm>
        </p:grpSpPr>
        <p:grpSp>
          <p:nvGrpSpPr>
            <p:cNvPr id="30" name="Group 472"/>
            <p:cNvGrpSpPr>
              <a:grpSpLocks/>
            </p:cNvGrpSpPr>
            <p:nvPr/>
          </p:nvGrpSpPr>
          <p:grpSpPr bwMode="auto">
            <a:xfrm>
              <a:off x="2496" y="2688"/>
              <a:ext cx="1056" cy="192"/>
              <a:chOff x="1968" y="3504"/>
              <a:chExt cx="1056" cy="192"/>
            </a:xfrm>
          </p:grpSpPr>
          <p:grpSp>
            <p:nvGrpSpPr>
              <p:cNvPr id="31" name="Group 473"/>
              <p:cNvGrpSpPr>
                <a:grpSpLocks/>
              </p:cNvGrpSpPr>
              <p:nvPr/>
            </p:nvGrpSpPr>
            <p:grpSpPr bwMode="auto">
              <a:xfrm>
                <a:off x="1968" y="3504"/>
                <a:ext cx="480" cy="192"/>
                <a:chOff x="5136" y="3312"/>
                <a:chExt cx="480" cy="192"/>
              </a:xfrm>
            </p:grpSpPr>
            <p:grpSp>
              <p:nvGrpSpPr>
                <p:cNvPr id="44" name="Group 474"/>
                <p:cNvGrpSpPr>
                  <a:grpSpLocks/>
                </p:cNvGrpSpPr>
                <p:nvPr/>
              </p:nvGrpSpPr>
              <p:grpSpPr bwMode="auto">
                <a:xfrm>
                  <a:off x="5136" y="3312"/>
                  <a:ext cx="192" cy="192"/>
                  <a:chOff x="2976" y="2736"/>
                  <a:chExt cx="768" cy="192"/>
                </a:xfrm>
              </p:grpSpPr>
              <p:sp>
                <p:nvSpPr>
                  <p:cNvPr id="94" name="Arc 475"/>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5" name="Arc 476"/>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6" name="Line 477"/>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97" name="Line 478"/>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5" name="Group 479"/>
                <p:cNvGrpSpPr>
                  <a:grpSpLocks/>
                </p:cNvGrpSpPr>
                <p:nvPr/>
              </p:nvGrpSpPr>
              <p:grpSpPr bwMode="auto">
                <a:xfrm>
                  <a:off x="5424" y="3312"/>
                  <a:ext cx="192" cy="192"/>
                  <a:chOff x="2976" y="2736"/>
                  <a:chExt cx="768" cy="192"/>
                </a:xfrm>
              </p:grpSpPr>
              <p:sp>
                <p:nvSpPr>
                  <p:cNvPr id="90" name="Arc 480"/>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1" name="Arc 481"/>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2" name="Line 482"/>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93" name="Line 483"/>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89" name="Line 484"/>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46" name="Group 485"/>
              <p:cNvGrpSpPr>
                <a:grpSpLocks/>
              </p:cNvGrpSpPr>
              <p:nvPr/>
            </p:nvGrpSpPr>
            <p:grpSpPr bwMode="auto">
              <a:xfrm>
                <a:off x="2544" y="3504"/>
                <a:ext cx="480" cy="192"/>
                <a:chOff x="5136" y="3312"/>
                <a:chExt cx="480" cy="192"/>
              </a:xfrm>
            </p:grpSpPr>
            <p:grpSp>
              <p:nvGrpSpPr>
                <p:cNvPr id="48" name="Group 486"/>
                <p:cNvGrpSpPr>
                  <a:grpSpLocks/>
                </p:cNvGrpSpPr>
                <p:nvPr/>
              </p:nvGrpSpPr>
              <p:grpSpPr bwMode="auto">
                <a:xfrm>
                  <a:off x="5136" y="3312"/>
                  <a:ext cx="192" cy="192"/>
                  <a:chOff x="2976" y="2736"/>
                  <a:chExt cx="768" cy="192"/>
                </a:xfrm>
              </p:grpSpPr>
              <p:sp>
                <p:nvSpPr>
                  <p:cNvPr id="83" name="Arc 487"/>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4" name="Arc 488"/>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 name="Line 489"/>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6" name="Line 490"/>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9" name="Group 491"/>
                <p:cNvGrpSpPr>
                  <a:grpSpLocks/>
                </p:cNvGrpSpPr>
                <p:nvPr/>
              </p:nvGrpSpPr>
              <p:grpSpPr bwMode="auto">
                <a:xfrm>
                  <a:off x="5424" y="3312"/>
                  <a:ext cx="192" cy="192"/>
                  <a:chOff x="2976" y="2736"/>
                  <a:chExt cx="768" cy="192"/>
                </a:xfrm>
              </p:grpSpPr>
              <p:sp>
                <p:nvSpPr>
                  <p:cNvPr id="79" name="Arc 492"/>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 name="Arc 493"/>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1" name="Line 494"/>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2" name="Line 495"/>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78" name="Line 496"/>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75" name="Line 497"/>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grpSp>
          <p:nvGrpSpPr>
            <p:cNvPr id="51" name="Group 498"/>
            <p:cNvGrpSpPr>
              <a:grpSpLocks/>
            </p:cNvGrpSpPr>
            <p:nvPr/>
          </p:nvGrpSpPr>
          <p:grpSpPr bwMode="auto">
            <a:xfrm>
              <a:off x="3744" y="2688"/>
              <a:ext cx="1056" cy="192"/>
              <a:chOff x="1968" y="3504"/>
              <a:chExt cx="1056" cy="192"/>
            </a:xfrm>
          </p:grpSpPr>
          <p:grpSp>
            <p:nvGrpSpPr>
              <p:cNvPr id="52" name="Group 499"/>
              <p:cNvGrpSpPr>
                <a:grpSpLocks/>
              </p:cNvGrpSpPr>
              <p:nvPr/>
            </p:nvGrpSpPr>
            <p:grpSpPr bwMode="auto">
              <a:xfrm>
                <a:off x="1968" y="3504"/>
                <a:ext cx="480" cy="192"/>
                <a:chOff x="5136" y="3312"/>
                <a:chExt cx="480" cy="192"/>
              </a:xfrm>
            </p:grpSpPr>
            <p:grpSp>
              <p:nvGrpSpPr>
                <p:cNvPr id="62" name="Group 500"/>
                <p:cNvGrpSpPr>
                  <a:grpSpLocks/>
                </p:cNvGrpSpPr>
                <p:nvPr/>
              </p:nvGrpSpPr>
              <p:grpSpPr bwMode="auto">
                <a:xfrm>
                  <a:off x="5136" y="3312"/>
                  <a:ext cx="192" cy="192"/>
                  <a:chOff x="2976" y="2736"/>
                  <a:chExt cx="768" cy="192"/>
                </a:xfrm>
              </p:grpSpPr>
              <p:sp>
                <p:nvSpPr>
                  <p:cNvPr id="69" name="Arc 5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0" name="Arc 5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 name="Line 5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2" name="Line 5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3" name="Group 505"/>
                <p:cNvGrpSpPr>
                  <a:grpSpLocks/>
                </p:cNvGrpSpPr>
                <p:nvPr/>
              </p:nvGrpSpPr>
              <p:grpSpPr bwMode="auto">
                <a:xfrm>
                  <a:off x="5424" y="3312"/>
                  <a:ext cx="192" cy="192"/>
                  <a:chOff x="2976" y="2736"/>
                  <a:chExt cx="768" cy="192"/>
                </a:xfrm>
              </p:grpSpPr>
              <p:sp>
                <p:nvSpPr>
                  <p:cNvPr id="65" name="Arc 50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6" name="Arc 50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 name="Line 50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8" name="Line 50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64" name="Line 510"/>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73" name="Group 511"/>
              <p:cNvGrpSpPr>
                <a:grpSpLocks/>
              </p:cNvGrpSpPr>
              <p:nvPr/>
            </p:nvGrpSpPr>
            <p:grpSpPr bwMode="auto">
              <a:xfrm>
                <a:off x="2544" y="3504"/>
                <a:ext cx="480" cy="192"/>
                <a:chOff x="5136" y="3312"/>
                <a:chExt cx="480" cy="192"/>
              </a:xfrm>
            </p:grpSpPr>
            <p:grpSp>
              <p:nvGrpSpPr>
                <p:cNvPr id="74" name="Group 512"/>
                <p:cNvGrpSpPr>
                  <a:grpSpLocks/>
                </p:cNvGrpSpPr>
                <p:nvPr/>
              </p:nvGrpSpPr>
              <p:grpSpPr bwMode="auto">
                <a:xfrm>
                  <a:off x="5136" y="3312"/>
                  <a:ext cx="192" cy="192"/>
                  <a:chOff x="2976" y="2736"/>
                  <a:chExt cx="768" cy="192"/>
                </a:xfrm>
              </p:grpSpPr>
              <p:sp>
                <p:nvSpPr>
                  <p:cNvPr id="58" name="Arc 513"/>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9" name="Arc 514"/>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 name="Line 515"/>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1" name="Line 516"/>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6" name="Group 517"/>
                <p:cNvGrpSpPr>
                  <a:grpSpLocks/>
                </p:cNvGrpSpPr>
                <p:nvPr/>
              </p:nvGrpSpPr>
              <p:grpSpPr bwMode="auto">
                <a:xfrm>
                  <a:off x="5424" y="3312"/>
                  <a:ext cx="192" cy="192"/>
                  <a:chOff x="2976" y="2736"/>
                  <a:chExt cx="768" cy="192"/>
                </a:xfrm>
              </p:grpSpPr>
              <p:sp>
                <p:nvSpPr>
                  <p:cNvPr id="54" name="Arc 518"/>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5" name="Arc 519"/>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6" name="Line 520"/>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7" name="Line 521"/>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53" name="Line 522"/>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50" name="Line 523"/>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sp>
          <p:nvSpPr>
            <p:cNvPr id="47" name="Line 524"/>
            <p:cNvSpPr>
              <a:spLocks noChangeShapeType="1"/>
            </p:cNvSpPr>
            <p:nvPr/>
          </p:nvSpPr>
          <p:spPr bwMode="auto">
            <a:xfrm>
              <a:off x="3552" y="2880"/>
              <a:ext cx="192" cy="0"/>
            </a:xfrm>
            <a:prstGeom prst="line">
              <a:avLst/>
            </a:prstGeom>
            <a:noFill/>
            <a:ln w="9525">
              <a:solidFill>
                <a:schemeClr val="tx1"/>
              </a:solidFill>
              <a:prstDash val="dash"/>
              <a:round/>
              <a:headEnd/>
              <a:tailEnd/>
            </a:ln>
          </p:spPr>
          <p:txBody>
            <a:bodyPr/>
            <a:lstStyle/>
            <a:p>
              <a:endParaRPr lang="en-GB"/>
            </a:p>
          </p:txBody>
        </p:sp>
      </p:grpSp>
      <p:grpSp>
        <p:nvGrpSpPr>
          <p:cNvPr id="77" name="Group 525"/>
          <p:cNvGrpSpPr>
            <a:grpSpLocks/>
          </p:cNvGrpSpPr>
          <p:nvPr/>
        </p:nvGrpSpPr>
        <p:grpSpPr bwMode="auto">
          <a:xfrm>
            <a:off x="3868615" y="4419600"/>
            <a:ext cx="3798277" cy="304800"/>
            <a:chOff x="2496" y="3072"/>
            <a:chExt cx="2592" cy="192"/>
          </a:xfrm>
        </p:grpSpPr>
        <p:grpSp>
          <p:nvGrpSpPr>
            <p:cNvPr id="87" name="Group 526"/>
            <p:cNvGrpSpPr>
              <a:grpSpLocks/>
            </p:cNvGrpSpPr>
            <p:nvPr/>
          </p:nvGrpSpPr>
          <p:grpSpPr bwMode="auto">
            <a:xfrm>
              <a:off x="2496" y="3072"/>
              <a:ext cx="1008" cy="192"/>
              <a:chOff x="1968" y="3888"/>
              <a:chExt cx="1008" cy="192"/>
            </a:xfrm>
          </p:grpSpPr>
          <p:grpSp>
            <p:nvGrpSpPr>
              <p:cNvPr id="88" name="Group 527"/>
              <p:cNvGrpSpPr>
                <a:grpSpLocks/>
              </p:cNvGrpSpPr>
              <p:nvPr/>
            </p:nvGrpSpPr>
            <p:grpSpPr bwMode="auto">
              <a:xfrm>
                <a:off x="1968" y="3888"/>
                <a:ext cx="432" cy="192"/>
                <a:chOff x="5232" y="3696"/>
                <a:chExt cx="432" cy="192"/>
              </a:xfrm>
            </p:grpSpPr>
            <p:grpSp>
              <p:nvGrpSpPr>
                <p:cNvPr id="98" name="Group 528"/>
                <p:cNvGrpSpPr>
                  <a:grpSpLocks/>
                </p:cNvGrpSpPr>
                <p:nvPr/>
              </p:nvGrpSpPr>
              <p:grpSpPr bwMode="auto">
                <a:xfrm>
                  <a:off x="5232" y="3696"/>
                  <a:ext cx="144" cy="192"/>
                  <a:chOff x="2976" y="2736"/>
                  <a:chExt cx="768" cy="192"/>
                </a:xfrm>
              </p:grpSpPr>
              <p:sp>
                <p:nvSpPr>
                  <p:cNvPr id="148" name="Arc 529"/>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49" name="Arc 530"/>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50" name="Line 531"/>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51" name="Line 532"/>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99" name="Group 533"/>
                <p:cNvGrpSpPr>
                  <a:grpSpLocks/>
                </p:cNvGrpSpPr>
                <p:nvPr/>
              </p:nvGrpSpPr>
              <p:grpSpPr bwMode="auto">
                <a:xfrm>
                  <a:off x="5520" y="3696"/>
                  <a:ext cx="144" cy="192"/>
                  <a:chOff x="2976" y="2736"/>
                  <a:chExt cx="768" cy="192"/>
                </a:xfrm>
              </p:grpSpPr>
              <p:sp>
                <p:nvSpPr>
                  <p:cNvPr id="144" name="Arc 534"/>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45" name="Arc 535"/>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46" name="Line 536"/>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47" name="Line 537"/>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143" name="Line 538"/>
                <p:cNvSpPr>
                  <a:spLocks noChangeShapeType="1"/>
                </p:cNvSpPr>
                <p:nvPr/>
              </p:nvSpPr>
              <p:spPr bwMode="auto">
                <a:xfrm>
                  <a:off x="5376" y="3888"/>
                  <a:ext cx="144" cy="0"/>
                </a:xfrm>
                <a:prstGeom prst="line">
                  <a:avLst/>
                </a:prstGeom>
                <a:noFill/>
                <a:ln w="9525">
                  <a:solidFill>
                    <a:schemeClr val="tx1"/>
                  </a:solidFill>
                  <a:round/>
                  <a:headEnd/>
                  <a:tailEnd/>
                </a:ln>
              </p:spPr>
              <p:txBody>
                <a:bodyPr/>
                <a:lstStyle/>
                <a:p>
                  <a:endParaRPr lang="en-GB"/>
                </a:p>
              </p:txBody>
            </p:sp>
          </p:grpSp>
          <p:grpSp>
            <p:nvGrpSpPr>
              <p:cNvPr id="100" name="Group 539"/>
              <p:cNvGrpSpPr>
                <a:grpSpLocks/>
              </p:cNvGrpSpPr>
              <p:nvPr/>
            </p:nvGrpSpPr>
            <p:grpSpPr bwMode="auto">
              <a:xfrm>
                <a:off x="2544" y="3888"/>
                <a:ext cx="432" cy="192"/>
                <a:chOff x="5232" y="3696"/>
                <a:chExt cx="432" cy="192"/>
              </a:xfrm>
            </p:grpSpPr>
            <p:grpSp>
              <p:nvGrpSpPr>
                <p:cNvPr id="102" name="Group 540"/>
                <p:cNvGrpSpPr>
                  <a:grpSpLocks/>
                </p:cNvGrpSpPr>
                <p:nvPr/>
              </p:nvGrpSpPr>
              <p:grpSpPr bwMode="auto">
                <a:xfrm>
                  <a:off x="5232" y="3696"/>
                  <a:ext cx="144" cy="192"/>
                  <a:chOff x="2976" y="2736"/>
                  <a:chExt cx="768" cy="192"/>
                </a:xfrm>
              </p:grpSpPr>
              <p:sp>
                <p:nvSpPr>
                  <p:cNvPr id="137" name="Arc 54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38" name="Arc 54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39" name="Line 54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40" name="Line 54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03" name="Group 545"/>
                <p:cNvGrpSpPr>
                  <a:grpSpLocks/>
                </p:cNvGrpSpPr>
                <p:nvPr/>
              </p:nvGrpSpPr>
              <p:grpSpPr bwMode="auto">
                <a:xfrm>
                  <a:off x="5520" y="3696"/>
                  <a:ext cx="144" cy="192"/>
                  <a:chOff x="2976" y="2736"/>
                  <a:chExt cx="768" cy="192"/>
                </a:xfrm>
              </p:grpSpPr>
              <p:sp>
                <p:nvSpPr>
                  <p:cNvPr id="133" name="Arc 54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34" name="Arc 54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35" name="Line 54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36" name="Line 54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132" name="Line 550"/>
                <p:cNvSpPr>
                  <a:spLocks noChangeShapeType="1"/>
                </p:cNvSpPr>
                <p:nvPr/>
              </p:nvSpPr>
              <p:spPr bwMode="auto">
                <a:xfrm>
                  <a:off x="5376" y="3888"/>
                  <a:ext cx="144" cy="0"/>
                </a:xfrm>
                <a:prstGeom prst="line">
                  <a:avLst/>
                </a:prstGeom>
                <a:noFill/>
                <a:ln w="9525">
                  <a:solidFill>
                    <a:schemeClr val="tx1"/>
                  </a:solidFill>
                  <a:round/>
                  <a:headEnd/>
                  <a:tailEnd/>
                </a:ln>
              </p:spPr>
              <p:txBody>
                <a:bodyPr/>
                <a:lstStyle/>
                <a:p>
                  <a:endParaRPr lang="en-GB"/>
                </a:p>
              </p:txBody>
            </p:sp>
          </p:grpSp>
          <p:sp>
            <p:nvSpPr>
              <p:cNvPr id="129" name="Line 551"/>
              <p:cNvSpPr>
                <a:spLocks noChangeShapeType="1"/>
              </p:cNvSpPr>
              <p:nvPr/>
            </p:nvSpPr>
            <p:spPr bwMode="auto">
              <a:xfrm>
                <a:off x="2400" y="4080"/>
                <a:ext cx="144" cy="0"/>
              </a:xfrm>
              <a:prstGeom prst="line">
                <a:avLst/>
              </a:prstGeom>
              <a:noFill/>
              <a:ln w="9525">
                <a:solidFill>
                  <a:schemeClr val="tx1"/>
                </a:solidFill>
                <a:round/>
                <a:headEnd/>
                <a:tailEnd/>
              </a:ln>
            </p:spPr>
            <p:txBody>
              <a:bodyPr/>
              <a:lstStyle/>
              <a:p>
                <a:endParaRPr lang="en-GB"/>
              </a:p>
            </p:txBody>
          </p:sp>
        </p:grpSp>
        <p:grpSp>
          <p:nvGrpSpPr>
            <p:cNvPr id="105" name="Group 552"/>
            <p:cNvGrpSpPr>
              <a:grpSpLocks/>
            </p:cNvGrpSpPr>
            <p:nvPr/>
          </p:nvGrpSpPr>
          <p:grpSpPr bwMode="auto">
            <a:xfrm>
              <a:off x="4080" y="3072"/>
              <a:ext cx="1008" cy="192"/>
              <a:chOff x="1968" y="3888"/>
              <a:chExt cx="1008" cy="192"/>
            </a:xfrm>
          </p:grpSpPr>
          <p:grpSp>
            <p:nvGrpSpPr>
              <p:cNvPr id="106" name="Group 553"/>
              <p:cNvGrpSpPr>
                <a:grpSpLocks/>
              </p:cNvGrpSpPr>
              <p:nvPr/>
            </p:nvGrpSpPr>
            <p:grpSpPr bwMode="auto">
              <a:xfrm>
                <a:off x="1968" y="3888"/>
                <a:ext cx="432" cy="192"/>
                <a:chOff x="5232" y="3696"/>
                <a:chExt cx="432" cy="192"/>
              </a:xfrm>
            </p:grpSpPr>
            <p:grpSp>
              <p:nvGrpSpPr>
                <p:cNvPr id="116" name="Group 554"/>
                <p:cNvGrpSpPr>
                  <a:grpSpLocks/>
                </p:cNvGrpSpPr>
                <p:nvPr/>
              </p:nvGrpSpPr>
              <p:grpSpPr bwMode="auto">
                <a:xfrm>
                  <a:off x="5232" y="3696"/>
                  <a:ext cx="144" cy="192"/>
                  <a:chOff x="2976" y="2736"/>
                  <a:chExt cx="768" cy="192"/>
                </a:xfrm>
              </p:grpSpPr>
              <p:sp>
                <p:nvSpPr>
                  <p:cNvPr id="123" name="Arc 555"/>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24" name="Arc 556"/>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25" name="Line 557"/>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26" name="Line 558"/>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17" name="Group 559"/>
                <p:cNvGrpSpPr>
                  <a:grpSpLocks/>
                </p:cNvGrpSpPr>
                <p:nvPr/>
              </p:nvGrpSpPr>
              <p:grpSpPr bwMode="auto">
                <a:xfrm>
                  <a:off x="5520" y="3696"/>
                  <a:ext cx="144" cy="192"/>
                  <a:chOff x="2976" y="2736"/>
                  <a:chExt cx="768" cy="192"/>
                </a:xfrm>
              </p:grpSpPr>
              <p:sp>
                <p:nvSpPr>
                  <p:cNvPr id="119" name="Arc 560"/>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20" name="Arc 561"/>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21" name="Line 562"/>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22" name="Line 563"/>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118" name="Line 564"/>
                <p:cNvSpPr>
                  <a:spLocks noChangeShapeType="1"/>
                </p:cNvSpPr>
                <p:nvPr/>
              </p:nvSpPr>
              <p:spPr bwMode="auto">
                <a:xfrm>
                  <a:off x="5376" y="3888"/>
                  <a:ext cx="144" cy="0"/>
                </a:xfrm>
                <a:prstGeom prst="line">
                  <a:avLst/>
                </a:prstGeom>
                <a:noFill/>
                <a:ln w="9525">
                  <a:solidFill>
                    <a:schemeClr val="tx1"/>
                  </a:solidFill>
                  <a:round/>
                  <a:headEnd/>
                  <a:tailEnd/>
                </a:ln>
              </p:spPr>
              <p:txBody>
                <a:bodyPr/>
                <a:lstStyle/>
                <a:p>
                  <a:endParaRPr lang="en-GB"/>
                </a:p>
              </p:txBody>
            </p:sp>
          </p:grpSp>
          <p:grpSp>
            <p:nvGrpSpPr>
              <p:cNvPr id="127" name="Group 565"/>
              <p:cNvGrpSpPr>
                <a:grpSpLocks/>
              </p:cNvGrpSpPr>
              <p:nvPr/>
            </p:nvGrpSpPr>
            <p:grpSpPr bwMode="auto">
              <a:xfrm>
                <a:off x="2544" y="3888"/>
                <a:ext cx="432" cy="192"/>
                <a:chOff x="5232" y="3696"/>
                <a:chExt cx="432" cy="192"/>
              </a:xfrm>
            </p:grpSpPr>
            <p:grpSp>
              <p:nvGrpSpPr>
                <p:cNvPr id="128" name="Group 566"/>
                <p:cNvGrpSpPr>
                  <a:grpSpLocks/>
                </p:cNvGrpSpPr>
                <p:nvPr/>
              </p:nvGrpSpPr>
              <p:grpSpPr bwMode="auto">
                <a:xfrm>
                  <a:off x="5232" y="3696"/>
                  <a:ext cx="144" cy="192"/>
                  <a:chOff x="2976" y="2736"/>
                  <a:chExt cx="768" cy="192"/>
                </a:xfrm>
              </p:grpSpPr>
              <p:sp>
                <p:nvSpPr>
                  <p:cNvPr id="112" name="Arc 567"/>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3" name="Arc 568"/>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4" name="Line 569"/>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15" name="Line 570"/>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30" name="Group 571"/>
                <p:cNvGrpSpPr>
                  <a:grpSpLocks/>
                </p:cNvGrpSpPr>
                <p:nvPr/>
              </p:nvGrpSpPr>
              <p:grpSpPr bwMode="auto">
                <a:xfrm>
                  <a:off x="5520" y="3696"/>
                  <a:ext cx="144" cy="192"/>
                  <a:chOff x="2976" y="2736"/>
                  <a:chExt cx="768" cy="192"/>
                </a:xfrm>
              </p:grpSpPr>
              <p:sp>
                <p:nvSpPr>
                  <p:cNvPr id="108" name="Arc 572"/>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9" name="Arc 573"/>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0" name="Line 574"/>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11" name="Line 575"/>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107" name="Line 576"/>
                <p:cNvSpPr>
                  <a:spLocks noChangeShapeType="1"/>
                </p:cNvSpPr>
                <p:nvPr/>
              </p:nvSpPr>
              <p:spPr bwMode="auto">
                <a:xfrm>
                  <a:off x="5376" y="3888"/>
                  <a:ext cx="144" cy="0"/>
                </a:xfrm>
                <a:prstGeom prst="line">
                  <a:avLst/>
                </a:prstGeom>
                <a:noFill/>
                <a:ln w="9525">
                  <a:solidFill>
                    <a:schemeClr val="tx1"/>
                  </a:solidFill>
                  <a:round/>
                  <a:headEnd/>
                  <a:tailEnd/>
                </a:ln>
              </p:spPr>
              <p:txBody>
                <a:bodyPr/>
                <a:lstStyle/>
                <a:p>
                  <a:endParaRPr lang="en-GB"/>
                </a:p>
              </p:txBody>
            </p:sp>
          </p:grpSp>
          <p:sp>
            <p:nvSpPr>
              <p:cNvPr id="104" name="Line 577"/>
              <p:cNvSpPr>
                <a:spLocks noChangeShapeType="1"/>
              </p:cNvSpPr>
              <p:nvPr/>
            </p:nvSpPr>
            <p:spPr bwMode="auto">
              <a:xfrm>
                <a:off x="2400" y="4080"/>
                <a:ext cx="144" cy="0"/>
              </a:xfrm>
              <a:prstGeom prst="line">
                <a:avLst/>
              </a:prstGeom>
              <a:noFill/>
              <a:ln w="9525">
                <a:solidFill>
                  <a:schemeClr val="tx1"/>
                </a:solidFill>
                <a:round/>
                <a:headEnd/>
                <a:tailEnd/>
              </a:ln>
            </p:spPr>
            <p:txBody>
              <a:bodyPr/>
              <a:lstStyle/>
              <a:p>
                <a:endParaRPr lang="en-GB"/>
              </a:p>
            </p:txBody>
          </p:sp>
        </p:grpSp>
        <p:sp>
          <p:nvSpPr>
            <p:cNvPr id="101" name="Line 578"/>
            <p:cNvSpPr>
              <a:spLocks noChangeShapeType="1"/>
            </p:cNvSpPr>
            <p:nvPr/>
          </p:nvSpPr>
          <p:spPr bwMode="auto">
            <a:xfrm>
              <a:off x="3504" y="3264"/>
              <a:ext cx="576" cy="0"/>
            </a:xfrm>
            <a:prstGeom prst="line">
              <a:avLst/>
            </a:prstGeom>
            <a:noFill/>
            <a:ln w="9525">
              <a:solidFill>
                <a:schemeClr val="tx1"/>
              </a:solidFill>
              <a:prstDash val="dash"/>
              <a:round/>
              <a:headEnd/>
              <a:tailEnd/>
            </a:ln>
          </p:spPr>
          <p:txBody>
            <a:bodyPr/>
            <a:lstStyle/>
            <a:p>
              <a:endParaRPr lang="en-GB"/>
            </a:p>
          </p:txBody>
        </p:sp>
      </p:grpSp>
      <p:sp>
        <p:nvSpPr>
          <p:cNvPr id="152" name="Rectangle 579"/>
          <p:cNvSpPr>
            <a:spLocks noChangeArrowheads="1"/>
          </p:cNvSpPr>
          <p:nvPr/>
        </p:nvSpPr>
        <p:spPr bwMode="auto">
          <a:xfrm>
            <a:off x="984737" y="2590800"/>
            <a:ext cx="1969477" cy="228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(9 10</a:t>
            </a:r>
            <a:r>
              <a:rPr lang="en-US" sz="1300" baseline="30000" dirty="0">
                <a:solidFill>
                  <a:schemeClr val="tx2"/>
                </a:solidFill>
                <a:latin typeface="Comic Sans MS" pitchFamily="66" charset="0"/>
              </a:rPr>
              <a:t>8  </a:t>
            </a:r>
            <a:r>
              <a:rPr lang="en-US" sz="1300" dirty="0" err="1">
                <a:solidFill>
                  <a:schemeClr val="tx2"/>
                </a:solidFill>
                <a:latin typeface="Comic Sans MS" pitchFamily="66" charset="0"/>
              </a:rPr>
              <a:t>Pb</a:t>
            </a:r>
            <a:r>
              <a:rPr lang="en-US" sz="1300" dirty="0">
                <a:solidFill>
                  <a:schemeClr val="tx2"/>
                </a:solidFill>
                <a:latin typeface="Comic Sans MS" pitchFamily="66" charset="0"/>
              </a:rPr>
              <a:t> ions / 3.6 s)</a:t>
            </a:r>
          </a:p>
        </p:txBody>
      </p:sp>
      <p:sp>
        <p:nvSpPr>
          <p:cNvPr id="153" name="Rectangle 582"/>
          <p:cNvSpPr>
            <a:spLocks noChangeArrowheads="1"/>
          </p:cNvSpPr>
          <p:nvPr/>
        </p:nvSpPr>
        <p:spPr bwMode="auto">
          <a:xfrm>
            <a:off x="5134708" y="1905000"/>
            <a:ext cx="1688123" cy="228600"/>
          </a:xfrm>
          <a:prstGeom prst="rect">
            <a:avLst/>
          </a:prstGeom>
          <a:solidFill>
            <a:srgbClr val="FFFFFF"/>
          </a:solidFill>
          <a:ln w="9525">
            <a:noFill/>
            <a:miter lim="800000"/>
            <a:headEnd/>
            <a:tailEnd/>
          </a:ln>
        </p:spPr>
        <p:txBody>
          <a:bodyPr/>
          <a:lstStyle/>
          <a:p>
            <a:pPr algn="ctr"/>
            <a:r>
              <a:rPr lang="en-US" sz="1300">
                <a:solidFill>
                  <a:schemeClr val="accent2"/>
                </a:solidFill>
                <a:latin typeface="Comic Sans MS" pitchFamily="66" charset="0"/>
              </a:rPr>
              <a:t>Pb ions /</a:t>
            </a:r>
            <a:br>
              <a:rPr lang="en-US" sz="1300">
                <a:solidFill>
                  <a:schemeClr val="accent2"/>
                </a:solidFill>
                <a:latin typeface="Comic Sans MS" pitchFamily="66" charset="0"/>
              </a:rPr>
            </a:br>
            <a:r>
              <a:rPr lang="en-US" sz="1300">
                <a:solidFill>
                  <a:schemeClr val="accent2"/>
                </a:solidFill>
                <a:latin typeface="Comic Sans MS" pitchFamily="66" charset="0"/>
              </a:rPr>
              <a:t> (future) LHC bunch</a:t>
            </a:r>
          </a:p>
        </p:txBody>
      </p:sp>
      <p:sp>
        <p:nvSpPr>
          <p:cNvPr id="154" name="Rectangle 587"/>
          <p:cNvSpPr>
            <a:spLocks noChangeArrowheads="1"/>
          </p:cNvSpPr>
          <p:nvPr/>
        </p:nvSpPr>
        <p:spPr bwMode="auto">
          <a:xfrm>
            <a:off x="5345723" y="3657600"/>
            <a:ext cx="773723" cy="228600"/>
          </a:xfrm>
          <a:prstGeom prst="rect">
            <a:avLst/>
          </a:prstGeom>
          <a:solidFill>
            <a:srgbClr val="FFFFFF"/>
          </a:solidFill>
          <a:ln w="9525">
            <a:noFill/>
            <a:miter lim="800000"/>
            <a:headEnd/>
            <a:tailEnd/>
          </a:ln>
        </p:spPr>
        <p:txBody>
          <a:bodyPr/>
          <a:lstStyle/>
          <a:p>
            <a:r>
              <a:rPr lang="en-US" sz="1300">
                <a:solidFill>
                  <a:schemeClr val="accent2"/>
                </a:solidFill>
                <a:latin typeface="Comic Sans MS" pitchFamily="66" charset="0"/>
              </a:rPr>
              <a:t>1.4 10</a:t>
            </a:r>
            <a:r>
              <a:rPr lang="en-US" sz="1300" baseline="30000">
                <a:solidFill>
                  <a:schemeClr val="accent2"/>
                </a:solidFill>
                <a:latin typeface="Comic Sans MS" pitchFamily="66" charset="0"/>
              </a:rPr>
              <a:t>8</a:t>
            </a:r>
          </a:p>
        </p:txBody>
      </p:sp>
      <p:sp>
        <p:nvSpPr>
          <p:cNvPr id="155" name="Rectangle 588"/>
          <p:cNvSpPr>
            <a:spLocks noChangeArrowheads="1"/>
          </p:cNvSpPr>
          <p:nvPr/>
        </p:nvSpPr>
        <p:spPr bwMode="auto">
          <a:xfrm>
            <a:off x="5345723" y="4267200"/>
            <a:ext cx="773723" cy="228600"/>
          </a:xfrm>
          <a:prstGeom prst="rect">
            <a:avLst/>
          </a:prstGeom>
          <a:solidFill>
            <a:srgbClr val="FFFFFF"/>
          </a:solidFill>
          <a:ln w="9525">
            <a:noFill/>
            <a:miter lim="800000"/>
            <a:headEnd/>
            <a:tailEnd/>
          </a:ln>
        </p:spPr>
        <p:txBody>
          <a:bodyPr/>
          <a:lstStyle/>
          <a:p>
            <a:r>
              <a:rPr lang="en-US" sz="1300">
                <a:solidFill>
                  <a:schemeClr val="accent2"/>
                </a:solidFill>
                <a:latin typeface="Comic Sans MS" pitchFamily="66" charset="0"/>
              </a:rPr>
              <a:t>1.2 10</a:t>
            </a:r>
            <a:r>
              <a:rPr lang="en-US" sz="1300" baseline="30000">
                <a:solidFill>
                  <a:schemeClr val="accent2"/>
                </a:solidFill>
                <a:latin typeface="Comic Sans MS" pitchFamily="66" charset="0"/>
              </a:rPr>
              <a:t>8</a:t>
            </a:r>
          </a:p>
        </p:txBody>
      </p:sp>
      <p:sp>
        <p:nvSpPr>
          <p:cNvPr id="156" name="Line 589"/>
          <p:cNvSpPr>
            <a:spLocks noChangeShapeType="1"/>
          </p:cNvSpPr>
          <p:nvPr/>
        </p:nvSpPr>
        <p:spPr bwMode="auto">
          <a:xfrm flipV="1">
            <a:off x="5275385" y="3810000"/>
            <a:ext cx="140677" cy="152400"/>
          </a:xfrm>
          <a:prstGeom prst="line">
            <a:avLst/>
          </a:prstGeom>
          <a:noFill/>
          <a:ln w="9525">
            <a:solidFill>
              <a:schemeClr val="accent2"/>
            </a:solidFill>
            <a:round/>
            <a:headEnd/>
            <a:tailEnd/>
          </a:ln>
        </p:spPr>
        <p:txBody>
          <a:bodyPr/>
          <a:lstStyle/>
          <a:p>
            <a:endParaRPr lang="en-GB"/>
          </a:p>
        </p:txBody>
      </p:sp>
      <p:sp>
        <p:nvSpPr>
          <p:cNvPr id="157" name="Line 590"/>
          <p:cNvSpPr>
            <a:spLocks noChangeShapeType="1"/>
          </p:cNvSpPr>
          <p:nvPr/>
        </p:nvSpPr>
        <p:spPr bwMode="auto">
          <a:xfrm flipV="1">
            <a:off x="5275385" y="4419600"/>
            <a:ext cx="140677" cy="152400"/>
          </a:xfrm>
          <a:prstGeom prst="line">
            <a:avLst/>
          </a:prstGeom>
          <a:noFill/>
          <a:ln w="9525">
            <a:solidFill>
              <a:schemeClr val="accent2"/>
            </a:solidFill>
            <a:round/>
            <a:headEnd/>
            <a:tailEnd/>
          </a:ln>
        </p:spPr>
        <p:txBody>
          <a:bodyPr/>
          <a:lstStyle/>
          <a:p>
            <a:endParaRPr lang="en-GB"/>
          </a:p>
        </p:txBody>
      </p:sp>
      <p:sp>
        <p:nvSpPr>
          <p:cNvPr id="158" name="Rectangle 599"/>
          <p:cNvSpPr>
            <a:spLocks noChangeArrowheads="1"/>
          </p:cNvSpPr>
          <p:nvPr/>
        </p:nvSpPr>
        <p:spPr bwMode="auto">
          <a:xfrm>
            <a:off x="2432561" y="5257799"/>
            <a:ext cx="3083124" cy="646043"/>
          </a:xfrm>
          <a:prstGeom prst="rect">
            <a:avLst/>
          </a:prstGeom>
          <a:solidFill>
            <a:srgbClr val="FFFFFF"/>
          </a:solidFill>
          <a:ln w="9525">
            <a:noFill/>
            <a:miter lim="800000"/>
            <a:headEnd/>
            <a:tailEnd/>
          </a:ln>
        </p:spPr>
        <p:txBody>
          <a:bodyPr/>
          <a:lstStyle/>
          <a:p>
            <a:pPr algn="r"/>
            <a:r>
              <a:rPr lang="en-US" sz="1000" b="1" dirty="0">
                <a:latin typeface="Symbol" pitchFamily="18" charset="2"/>
              </a:rPr>
              <a:t>b</a:t>
            </a:r>
            <a:r>
              <a:rPr lang="en-US" sz="1000" b="1" dirty="0">
                <a:latin typeface="Comic Sans MS" pitchFamily="66" charset="0"/>
              </a:rPr>
              <a:t>* =</a:t>
            </a:r>
            <a:r>
              <a:rPr lang="en-US" sz="1000" b="1" dirty="0">
                <a:solidFill>
                  <a:srgbClr val="FF3300"/>
                </a:solidFill>
                <a:latin typeface="Comic Sans MS" pitchFamily="66" charset="0"/>
              </a:rPr>
              <a:t> </a:t>
            </a:r>
            <a:r>
              <a:rPr lang="en-US" sz="1000" b="1" dirty="0" smtClean="0">
                <a:solidFill>
                  <a:srgbClr val="FF3300"/>
                </a:solidFill>
                <a:latin typeface="Comic Sans MS" pitchFamily="66" charset="0"/>
              </a:rPr>
              <a:t>0.5 </a:t>
            </a:r>
            <a:r>
              <a:rPr lang="en-US" sz="1000" b="1" dirty="0">
                <a:solidFill>
                  <a:srgbClr val="FF3300"/>
                </a:solidFill>
                <a:latin typeface="Comic Sans MS" pitchFamily="66" charset="0"/>
              </a:rPr>
              <a:t>m  </a:t>
            </a:r>
            <a:r>
              <a:rPr lang="en-US" sz="1000" b="1" dirty="0">
                <a:latin typeface="Comic Sans MS" pitchFamily="66" charset="0"/>
              </a:rPr>
              <a:t>-&gt; L =</a:t>
            </a:r>
            <a:r>
              <a:rPr lang="en-US" sz="1000" b="1" dirty="0">
                <a:solidFill>
                  <a:srgbClr val="FF3300"/>
                </a:solidFill>
                <a:latin typeface="Comic Sans MS" pitchFamily="66" charset="0"/>
              </a:rPr>
              <a:t> </a:t>
            </a:r>
            <a:r>
              <a:rPr lang="en-US" sz="1000" b="1" dirty="0" smtClean="0">
                <a:solidFill>
                  <a:srgbClr val="FF3300"/>
                </a:solidFill>
                <a:latin typeface="Comic Sans MS" pitchFamily="66" charset="0"/>
              </a:rPr>
              <a:t>2.5x10</a:t>
            </a:r>
            <a:r>
              <a:rPr lang="en-US" sz="1000" b="1" baseline="30000" dirty="0" smtClean="0">
                <a:solidFill>
                  <a:srgbClr val="FF3300"/>
                </a:solidFill>
                <a:latin typeface="Comic Sans MS" pitchFamily="66" charset="0"/>
              </a:rPr>
              <a:t>27 </a:t>
            </a:r>
            <a:r>
              <a:rPr lang="en-US" sz="1000" b="1" dirty="0">
                <a:latin typeface="Comic Sans MS" pitchFamily="66" charset="0"/>
              </a:rPr>
              <a:t>cm</a:t>
            </a:r>
            <a:r>
              <a:rPr lang="en-US" sz="1000" b="1" baseline="30000" dirty="0">
                <a:latin typeface="Comic Sans MS" pitchFamily="66" charset="0"/>
              </a:rPr>
              <a:t>-2</a:t>
            </a:r>
            <a:r>
              <a:rPr lang="en-US" sz="1000" b="1" dirty="0">
                <a:latin typeface="Comic Sans MS" pitchFamily="66" charset="0"/>
              </a:rPr>
              <a:t> </a:t>
            </a:r>
            <a:r>
              <a:rPr lang="en-US" sz="1000" b="1" dirty="0" smtClean="0">
                <a:latin typeface="Comic Sans MS" pitchFamily="66" charset="0"/>
              </a:rPr>
              <a:t>s</a:t>
            </a:r>
            <a:r>
              <a:rPr lang="en-US" sz="1000" b="1" baseline="30000" dirty="0" smtClean="0">
                <a:latin typeface="Comic Sans MS" pitchFamily="66" charset="0"/>
              </a:rPr>
              <a:t>-1</a:t>
            </a:r>
            <a:br>
              <a:rPr lang="en-US" sz="1000" b="1" baseline="30000" dirty="0" smtClean="0">
                <a:latin typeface="Comic Sans MS" pitchFamily="66" charset="0"/>
              </a:rPr>
            </a:br>
            <a:r>
              <a:rPr lang="en-US" sz="1000" b="1" dirty="0" smtClean="0">
                <a:latin typeface="Comic Sans MS" pitchFamily="66" charset="0"/>
              </a:rPr>
              <a:t>(</a:t>
            </a:r>
            <a:r>
              <a:rPr lang="en-US" sz="1000" b="1" dirty="0" err="1" smtClean="0">
                <a:latin typeface="Comic Sans MS" pitchFamily="66" charset="0"/>
              </a:rPr>
              <a:t>resp</a:t>
            </a:r>
            <a:r>
              <a:rPr lang="en-US" sz="1000" b="1" dirty="0" smtClean="0">
                <a:latin typeface="Comic Sans MS" pitchFamily="66" charset="0"/>
              </a:rPr>
              <a:t> L=</a:t>
            </a:r>
            <a:r>
              <a:rPr lang="en-US" sz="1000" b="1" dirty="0" smtClean="0">
                <a:solidFill>
                  <a:srgbClr val="FF3300"/>
                </a:solidFill>
                <a:latin typeface="Comic Sans MS" pitchFamily="66" charset="0"/>
              </a:rPr>
              <a:t> 3.0x10</a:t>
            </a:r>
            <a:r>
              <a:rPr lang="en-US" sz="1000" b="1" baseline="30000" dirty="0" smtClean="0">
                <a:solidFill>
                  <a:srgbClr val="FF3300"/>
                </a:solidFill>
                <a:latin typeface="Comic Sans MS" pitchFamily="66" charset="0"/>
              </a:rPr>
              <a:t>27 </a:t>
            </a:r>
            <a:r>
              <a:rPr lang="en-US" sz="1000" b="1" dirty="0" smtClean="0">
                <a:latin typeface="Comic Sans MS" pitchFamily="66" charset="0"/>
              </a:rPr>
              <a:t>cm</a:t>
            </a:r>
            <a:r>
              <a:rPr lang="en-US" sz="1000" b="1" baseline="30000" dirty="0" smtClean="0">
                <a:latin typeface="Comic Sans MS" pitchFamily="66" charset="0"/>
              </a:rPr>
              <a:t>-2</a:t>
            </a:r>
            <a:r>
              <a:rPr lang="en-US" sz="1000" b="1" dirty="0" smtClean="0">
                <a:latin typeface="Comic Sans MS" pitchFamily="66" charset="0"/>
              </a:rPr>
              <a:t> s</a:t>
            </a:r>
            <a:r>
              <a:rPr lang="en-US" sz="1000" b="1" baseline="30000" dirty="0" smtClean="0">
                <a:latin typeface="Comic Sans MS" pitchFamily="66" charset="0"/>
              </a:rPr>
              <a:t>-1</a:t>
            </a:r>
            <a:r>
              <a:rPr lang="en-US" sz="1000" b="1" dirty="0" smtClean="0">
                <a:latin typeface="Comic Sans MS" pitchFamily="66" charset="0"/>
              </a:rPr>
              <a:t>)</a:t>
            </a:r>
            <a:r>
              <a:rPr lang="en-US" sz="1000" b="1" baseline="30000" dirty="0" smtClean="0">
                <a:latin typeface="Comic Sans MS" pitchFamily="66" charset="0"/>
              </a:rPr>
              <a:t/>
            </a:r>
            <a:br>
              <a:rPr lang="en-US" sz="1000" b="1" baseline="30000" dirty="0" smtClean="0">
                <a:latin typeface="Comic Sans MS" pitchFamily="66" charset="0"/>
              </a:rPr>
            </a:br>
            <a:r>
              <a:rPr lang="en-US" sz="1000" b="1" baseline="30000" dirty="0">
                <a:latin typeface="Comic Sans MS" pitchFamily="66" charset="0"/>
              </a:rPr>
              <a:t/>
            </a:r>
            <a:br>
              <a:rPr lang="en-US" sz="1000" b="1" baseline="30000" dirty="0">
                <a:latin typeface="Comic Sans MS" pitchFamily="66" charset="0"/>
              </a:rPr>
            </a:br>
            <a:r>
              <a:rPr lang="en-US" sz="1000" b="1" dirty="0">
                <a:latin typeface="Comic Sans MS" pitchFamily="66" charset="0"/>
              </a:rPr>
              <a:t/>
            </a:r>
            <a:br>
              <a:rPr lang="en-US" sz="1000" b="1" dirty="0">
                <a:latin typeface="Comic Sans MS" pitchFamily="66" charset="0"/>
              </a:rPr>
            </a:br>
            <a:endParaRPr lang="en-US" sz="1000" dirty="0">
              <a:solidFill>
                <a:schemeClr val="tx2"/>
              </a:solidFill>
              <a:latin typeface="Comic Sans MS" pitchFamily="66" charset="0"/>
            </a:endParaRPr>
          </a:p>
        </p:txBody>
      </p:sp>
      <p:grpSp>
        <p:nvGrpSpPr>
          <p:cNvPr id="131" name="Group 600"/>
          <p:cNvGrpSpPr>
            <a:grpSpLocks/>
          </p:cNvGrpSpPr>
          <p:nvPr/>
        </p:nvGrpSpPr>
        <p:grpSpPr bwMode="auto">
          <a:xfrm>
            <a:off x="7807569" y="2057400"/>
            <a:ext cx="1336431" cy="2590800"/>
            <a:chOff x="5184" y="1056"/>
            <a:chExt cx="912" cy="1632"/>
          </a:xfrm>
        </p:grpSpPr>
        <p:sp>
          <p:nvSpPr>
            <p:cNvPr id="160" name="Rectangle 601"/>
            <p:cNvSpPr>
              <a:spLocks noChangeArrowheads="1"/>
            </p:cNvSpPr>
            <p:nvPr/>
          </p:nvSpPr>
          <p:spPr bwMode="auto">
            <a:xfrm>
              <a:off x="5376" y="1056"/>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Harmonic number / Frequency</a:t>
              </a:r>
            </a:p>
          </p:txBody>
        </p:sp>
        <p:sp>
          <p:nvSpPr>
            <p:cNvPr id="161" name="Rectangle 602"/>
            <p:cNvSpPr>
              <a:spLocks noChangeArrowheads="1"/>
            </p:cNvSpPr>
            <p:nvPr/>
          </p:nvSpPr>
          <p:spPr bwMode="auto">
            <a:xfrm>
              <a:off x="5520" y="1440"/>
              <a:ext cx="288"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a:t>
              </a:r>
            </a:p>
          </p:txBody>
        </p:sp>
        <p:sp>
          <p:nvSpPr>
            <p:cNvPr id="162" name="Rectangle 603"/>
            <p:cNvSpPr>
              <a:spLocks noChangeArrowheads="1"/>
            </p:cNvSpPr>
            <p:nvPr/>
          </p:nvSpPr>
          <p:spPr bwMode="auto">
            <a:xfrm>
              <a:off x="5280" y="1824"/>
              <a:ext cx="768"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-169</a:t>
              </a:r>
              <a:endParaRPr lang="en-US" sz="1000" b="1" dirty="0">
                <a:solidFill>
                  <a:schemeClr val="accent1"/>
                </a:solidFill>
                <a:latin typeface="Comic Sans MS" pitchFamily="66" charset="0"/>
              </a:endParaRPr>
            </a:p>
          </p:txBody>
        </p:sp>
        <p:sp>
          <p:nvSpPr>
            <p:cNvPr id="163" name="Rectangle 604"/>
            <p:cNvSpPr>
              <a:spLocks noChangeArrowheads="1"/>
            </p:cNvSpPr>
            <p:nvPr/>
          </p:nvSpPr>
          <p:spPr bwMode="auto">
            <a:xfrm>
              <a:off x="5184" y="1680"/>
              <a:ext cx="912"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16–18-21</a:t>
              </a:r>
              <a:endParaRPr lang="en-US" sz="1000" b="1" dirty="0">
                <a:solidFill>
                  <a:schemeClr val="accent1"/>
                </a:solidFill>
                <a:latin typeface="Comic Sans MS" pitchFamily="66" charset="0"/>
              </a:endParaRPr>
            </a:p>
          </p:txBody>
        </p:sp>
        <p:sp>
          <p:nvSpPr>
            <p:cNvPr id="164" name="Rectangle 606"/>
            <p:cNvSpPr>
              <a:spLocks noChangeArrowheads="1"/>
            </p:cNvSpPr>
            <p:nvPr/>
          </p:nvSpPr>
          <p:spPr bwMode="auto">
            <a:xfrm>
              <a:off x="5424" y="2160"/>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200 MHz</a:t>
              </a:r>
            </a:p>
          </p:txBody>
        </p:sp>
        <p:sp>
          <p:nvSpPr>
            <p:cNvPr id="165" name="Rectangle 607"/>
            <p:cNvSpPr>
              <a:spLocks noChangeArrowheads="1"/>
            </p:cNvSpPr>
            <p:nvPr/>
          </p:nvSpPr>
          <p:spPr bwMode="auto">
            <a:xfrm>
              <a:off x="5424" y="2544"/>
              <a:ext cx="672"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400 MHz</a:t>
              </a:r>
            </a:p>
          </p:txBody>
        </p:sp>
      </p:grpSp>
      <p:grpSp>
        <p:nvGrpSpPr>
          <p:cNvPr id="141" name="Group 612"/>
          <p:cNvGrpSpPr>
            <a:grpSpLocks/>
          </p:cNvGrpSpPr>
          <p:nvPr/>
        </p:nvGrpSpPr>
        <p:grpSpPr bwMode="auto">
          <a:xfrm>
            <a:off x="211015" y="1447800"/>
            <a:ext cx="1477108" cy="1143000"/>
            <a:chOff x="96" y="720"/>
            <a:chExt cx="1008" cy="720"/>
          </a:xfrm>
        </p:grpSpPr>
        <p:grpSp>
          <p:nvGrpSpPr>
            <p:cNvPr id="142" name="Group 613"/>
            <p:cNvGrpSpPr>
              <a:grpSpLocks/>
            </p:cNvGrpSpPr>
            <p:nvPr/>
          </p:nvGrpSpPr>
          <p:grpSpPr bwMode="auto">
            <a:xfrm>
              <a:off x="96" y="720"/>
              <a:ext cx="1008" cy="528"/>
              <a:chOff x="96" y="720"/>
              <a:chExt cx="1008" cy="528"/>
            </a:xfrm>
          </p:grpSpPr>
          <p:grpSp>
            <p:nvGrpSpPr>
              <p:cNvPr id="159" name="Group 614"/>
              <p:cNvGrpSpPr>
                <a:grpSpLocks/>
              </p:cNvGrpSpPr>
              <p:nvPr/>
            </p:nvGrpSpPr>
            <p:grpSpPr bwMode="auto">
              <a:xfrm>
                <a:off x="96" y="720"/>
                <a:ext cx="1008" cy="528"/>
                <a:chOff x="96" y="720"/>
                <a:chExt cx="1008" cy="528"/>
              </a:xfrm>
            </p:grpSpPr>
            <p:grpSp>
              <p:nvGrpSpPr>
                <p:cNvPr id="166" name="Group 615"/>
                <p:cNvGrpSpPr>
                  <a:grpSpLocks/>
                </p:cNvGrpSpPr>
                <p:nvPr/>
              </p:nvGrpSpPr>
              <p:grpSpPr bwMode="auto">
                <a:xfrm>
                  <a:off x="96" y="720"/>
                  <a:ext cx="480" cy="240"/>
                  <a:chOff x="96" y="432"/>
                  <a:chExt cx="768" cy="384"/>
                </a:xfrm>
              </p:grpSpPr>
              <p:grpSp>
                <p:nvGrpSpPr>
                  <p:cNvPr id="167" name="Group 616"/>
                  <p:cNvGrpSpPr>
                    <a:grpSpLocks/>
                  </p:cNvGrpSpPr>
                  <p:nvPr/>
                </p:nvGrpSpPr>
                <p:grpSpPr bwMode="auto">
                  <a:xfrm>
                    <a:off x="192" y="480"/>
                    <a:ext cx="480" cy="192"/>
                    <a:chOff x="240" y="1104"/>
                    <a:chExt cx="5760" cy="1536"/>
                  </a:xfrm>
                </p:grpSpPr>
                <p:grpSp>
                  <p:nvGrpSpPr>
                    <p:cNvPr id="169" name="Group 617"/>
                    <p:cNvGrpSpPr>
                      <a:grpSpLocks/>
                    </p:cNvGrpSpPr>
                    <p:nvPr/>
                  </p:nvGrpSpPr>
                  <p:grpSpPr bwMode="auto">
                    <a:xfrm>
                      <a:off x="240" y="1440"/>
                      <a:ext cx="2448" cy="1200"/>
                      <a:chOff x="816" y="1344"/>
                      <a:chExt cx="2448" cy="1200"/>
                    </a:xfrm>
                  </p:grpSpPr>
                  <p:grpSp>
                    <p:nvGrpSpPr>
                      <p:cNvPr id="171" name="Group 618"/>
                      <p:cNvGrpSpPr>
                        <a:grpSpLocks/>
                      </p:cNvGrpSpPr>
                      <p:nvPr/>
                    </p:nvGrpSpPr>
                    <p:grpSpPr bwMode="auto">
                      <a:xfrm>
                        <a:off x="816" y="2016"/>
                        <a:ext cx="816" cy="528"/>
                        <a:chOff x="816" y="2016"/>
                        <a:chExt cx="816" cy="528"/>
                      </a:xfrm>
                    </p:grpSpPr>
                    <p:sp>
                      <p:nvSpPr>
                        <p:cNvPr id="198" name="Arc 619"/>
                        <p:cNvSpPr>
                          <a:spLocks/>
                        </p:cNvSpPr>
                        <p:nvPr/>
                      </p:nvSpPr>
                      <p:spPr bwMode="auto">
                        <a:xfrm flipH="1" flipV="1">
                          <a:off x="1200" y="2016"/>
                          <a:ext cx="432"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99" name="Arc 620"/>
                        <p:cNvSpPr>
                          <a:spLocks/>
                        </p:cNvSpPr>
                        <p:nvPr/>
                      </p:nvSpPr>
                      <p:spPr bwMode="auto">
                        <a:xfrm flipH="1">
                          <a:off x="816" y="2016"/>
                          <a:ext cx="384"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grpSp>
                  <p:grpSp>
                    <p:nvGrpSpPr>
                      <p:cNvPr id="172" name="Group 621"/>
                      <p:cNvGrpSpPr>
                        <a:grpSpLocks/>
                      </p:cNvGrpSpPr>
                      <p:nvPr/>
                    </p:nvGrpSpPr>
                    <p:grpSpPr bwMode="auto">
                      <a:xfrm>
                        <a:off x="1632" y="1680"/>
                        <a:ext cx="816" cy="528"/>
                        <a:chOff x="816" y="2016"/>
                        <a:chExt cx="816" cy="528"/>
                      </a:xfrm>
                    </p:grpSpPr>
                    <p:sp>
                      <p:nvSpPr>
                        <p:cNvPr id="196" name="Arc 622"/>
                        <p:cNvSpPr>
                          <a:spLocks/>
                        </p:cNvSpPr>
                        <p:nvPr/>
                      </p:nvSpPr>
                      <p:spPr bwMode="auto">
                        <a:xfrm flipH="1" flipV="1">
                          <a:off x="1200" y="2016"/>
                          <a:ext cx="432"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97" name="Arc 623"/>
                        <p:cNvSpPr>
                          <a:spLocks/>
                        </p:cNvSpPr>
                        <p:nvPr/>
                      </p:nvSpPr>
                      <p:spPr bwMode="auto">
                        <a:xfrm flipH="1">
                          <a:off x="816" y="2016"/>
                          <a:ext cx="384"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grpSp>
                  <p:grpSp>
                    <p:nvGrpSpPr>
                      <p:cNvPr id="173" name="Group 624"/>
                      <p:cNvGrpSpPr>
                        <a:grpSpLocks/>
                      </p:cNvGrpSpPr>
                      <p:nvPr/>
                    </p:nvGrpSpPr>
                    <p:grpSpPr bwMode="auto">
                      <a:xfrm>
                        <a:off x="2448" y="1344"/>
                        <a:ext cx="816" cy="528"/>
                        <a:chOff x="816" y="2016"/>
                        <a:chExt cx="816" cy="528"/>
                      </a:xfrm>
                    </p:grpSpPr>
                    <p:sp>
                      <p:nvSpPr>
                        <p:cNvPr id="194" name="Arc 625"/>
                        <p:cNvSpPr>
                          <a:spLocks/>
                        </p:cNvSpPr>
                        <p:nvPr/>
                      </p:nvSpPr>
                      <p:spPr bwMode="auto">
                        <a:xfrm flipH="1" flipV="1">
                          <a:off x="1200" y="2016"/>
                          <a:ext cx="432"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95" name="Arc 626"/>
                        <p:cNvSpPr>
                          <a:spLocks/>
                        </p:cNvSpPr>
                        <p:nvPr/>
                      </p:nvSpPr>
                      <p:spPr bwMode="auto">
                        <a:xfrm flipH="1">
                          <a:off x="816" y="2016"/>
                          <a:ext cx="384"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grpSp>
                </p:grpSp>
                <p:grpSp>
                  <p:nvGrpSpPr>
                    <p:cNvPr id="185" name="Group 627"/>
                    <p:cNvGrpSpPr>
                      <a:grpSpLocks/>
                    </p:cNvGrpSpPr>
                    <p:nvPr/>
                  </p:nvGrpSpPr>
                  <p:grpSpPr bwMode="auto">
                    <a:xfrm>
                      <a:off x="2688" y="1104"/>
                      <a:ext cx="3312" cy="528"/>
                      <a:chOff x="2688" y="1104"/>
                      <a:chExt cx="3312" cy="528"/>
                    </a:xfrm>
                  </p:grpSpPr>
                  <p:sp>
                    <p:nvSpPr>
                      <p:cNvPr id="189" name="Arc 628"/>
                      <p:cNvSpPr>
                        <a:spLocks/>
                      </p:cNvSpPr>
                      <p:nvPr/>
                    </p:nvSpPr>
                    <p:spPr bwMode="auto">
                      <a:xfrm flipH="1" flipV="1">
                        <a:off x="3072" y="1104"/>
                        <a:ext cx="2928" cy="384"/>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90" name="Arc 629"/>
                      <p:cNvSpPr>
                        <a:spLocks/>
                      </p:cNvSpPr>
                      <p:nvPr/>
                    </p:nvSpPr>
                    <p:spPr bwMode="auto">
                      <a:xfrm flipH="1">
                        <a:off x="2688" y="1104"/>
                        <a:ext cx="384" cy="528"/>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grpSp>
              </p:grpSp>
              <p:sp>
                <p:nvSpPr>
                  <p:cNvPr id="186" name="Oval 630"/>
                  <p:cNvSpPr>
                    <a:spLocks noChangeArrowheads="1"/>
                  </p:cNvSpPr>
                  <p:nvPr/>
                </p:nvSpPr>
                <p:spPr bwMode="auto">
                  <a:xfrm>
                    <a:off x="96" y="432"/>
                    <a:ext cx="768" cy="384"/>
                  </a:xfrm>
                  <a:prstGeom prst="ellipse">
                    <a:avLst/>
                  </a:prstGeom>
                  <a:noFill/>
                  <a:ln w="9525">
                    <a:solidFill>
                      <a:schemeClr val="tx1"/>
                    </a:solidFill>
                    <a:prstDash val="sysDot"/>
                    <a:round/>
                    <a:headEnd/>
                    <a:tailEnd/>
                  </a:ln>
                </p:spPr>
                <p:txBody>
                  <a:bodyPr wrap="none" anchor="ctr"/>
                  <a:lstStyle/>
                  <a:p>
                    <a:endParaRPr lang="en-GB"/>
                  </a:p>
                </p:txBody>
              </p:sp>
            </p:grpSp>
            <p:grpSp>
              <p:nvGrpSpPr>
                <p:cNvPr id="187" name="Group 631"/>
                <p:cNvGrpSpPr>
                  <a:grpSpLocks/>
                </p:cNvGrpSpPr>
                <p:nvPr/>
              </p:nvGrpSpPr>
              <p:grpSpPr bwMode="auto">
                <a:xfrm>
                  <a:off x="384" y="960"/>
                  <a:ext cx="720" cy="288"/>
                  <a:chOff x="576" y="2880"/>
                  <a:chExt cx="960" cy="288"/>
                </a:xfrm>
              </p:grpSpPr>
              <p:grpSp>
                <p:nvGrpSpPr>
                  <p:cNvPr id="188" name="Group 632"/>
                  <p:cNvGrpSpPr>
                    <a:grpSpLocks/>
                  </p:cNvGrpSpPr>
                  <p:nvPr/>
                </p:nvGrpSpPr>
                <p:grpSpPr bwMode="auto">
                  <a:xfrm>
                    <a:off x="576" y="2880"/>
                    <a:ext cx="960" cy="288"/>
                    <a:chOff x="912" y="2496"/>
                    <a:chExt cx="2832" cy="1008"/>
                  </a:xfrm>
                </p:grpSpPr>
                <p:sp>
                  <p:nvSpPr>
                    <p:cNvPr id="178" name="Line 633"/>
                    <p:cNvSpPr>
                      <a:spLocks noChangeShapeType="1"/>
                    </p:cNvSpPr>
                    <p:nvPr/>
                  </p:nvSpPr>
                  <p:spPr bwMode="auto">
                    <a:xfrm flipV="1">
                      <a:off x="1392" y="3312"/>
                      <a:ext cx="96" cy="192"/>
                    </a:xfrm>
                    <a:prstGeom prst="line">
                      <a:avLst/>
                    </a:prstGeom>
                    <a:noFill/>
                    <a:ln w="9525">
                      <a:solidFill>
                        <a:schemeClr val="tx1"/>
                      </a:solidFill>
                      <a:round/>
                      <a:headEnd/>
                      <a:tailEnd/>
                    </a:ln>
                  </p:spPr>
                  <p:txBody>
                    <a:bodyPr/>
                    <a:lstStyle/>
                    <a:p>
                      <a:endParaRPr lang="en-GB"/>
                    </a:p>
                  </p:txBody>
                </p:sp>
                <p:sp>
                  <p:nvSpPr>
                    <p:cNvPr id="179" name="Line 634"/>
                    <p:cNvSpPr>
                      <a:spLocks noChangeShapeType="1"/>
                    </p:cNvSpPr>
                    <p:nvPr/>
                  </p:nvSpPr>
                  <p:spPr bwMode="auto">
                    <a:xfrm>
                      <a:off x="1488" y="3312"/>
                      <a:ext cx="480" cy="0"/>
                    </a:xfrm>
                    <a:prstGeom prst="line">
                      <a:avLst/>
                    </a:prstGeom>
                    <a:noFill/>
                    <a:ln w="9525">
                      <a:solidFill>
                        <a:schemeClr val="tx1"/>
                      </a:solidFill>
                      <a:round/>
                      <a:headEnd/>
                      <a:tailEnd/>
                    </a:ln>
                  </p:spPr>
                  <p:txBody>
                    <a:bodyPr/>
                    <a:lstStyle/>
                    <a:p>
                      <a:endParaRPr lang="en-GB"/>
                    </a:p>
                  </p:txBody>
                </p:sp>
                <p:sp>
                  <p:nvSpPr>
                    <p:cNvPr id="180" name="Line 635"/>
                    <p:cNvSpPr>
                      <a:spLocks noChangeShapeType="1"/>
                    </p:cNvSpPr>
                    <p:nvPr/>
                  </p:nvSpPr>
                  <p:spPr bwMode="auto">
                    <a:xfrm flipV="1">
                      <a:off x="1968" y="2496"/>
                      <a:ext cx="384" cy="816"/>
                    </a:xfrm>
                    <a:prstGeom prst="line">
                      <a:avLst/>
                    </a:prstGeom>
                    <a:noFill/>
                    <a:ln w="9525">
                      <a:solidFill>
                        <a:schemeClr val="tx1"/>
                      </a:solidFill>
                      <a:round/>
                      <a:headEnd/>
                      <a:tailEnd/>
                    </a:ln>
                  </p:spPr>
                  <p:txBody>
                    <a:bodyPr/>
                    <a:lstStyle/>
                    <a:p>
                      <a:endParaRPr lang="en-GB"/>
                    </a:p>
                  </p:txBody>
                </p:sp>
                <p:sp>
                  <p:nvSpPr>
                    <p:cNvPr id="181" name="Line 636"/>
                    <p:cNvSpPr>
                      <a:spLocks noChangeShapeType="1"/>
                    </p:cNvSpPr>
                    <p:nvPr/>
                  </p:nvSpPr>
                  <p:spPr bwMode="auto">
                    <a:xfrm>
                      <a:off x="2352" y="2496"/>
                      <a:ext cx="288" cy="0"/>
                    </a:xfrm>
                    <a:prstGeom prst="line">
                      <a:avLst/>
                    </a:prstGeom>
                    <a:noFill/>
                    <a:ln w="9525">
                      <a:solidFill>
                        <a:schemeClr val="tx1"/>
                      </a:solidFill>
                      <a:round/>
                      <a:headEnd/>
                      <a:tailEnd/>
                    </a:ln>
                  </p:spPr>
                  <p:txBody>
                    <a:bodyPr/>
                    <a:lstStyle/>
                    <a:p>
                      <a:endParaRPr lang="en-GB"/>
                    </a:p>
                  </p:txBody>
                </p:sp>
                <p:sp>
                  <p:nvSpPr>
                    <p:cNvPr id="182" name="Line 637"/>
                    <p:cNvSpPr>
                      <a:spLocks noChangeShapeType="1"/>
                    </p:cNvSpPr>
                    <p:nvPr/>
                  </p:nvSpPr>
                  <p:spPr bwMode="auto">
                    <a:xfrm>
                      <a:off x="2640" y="2496"/>
                      <a:ext cx="528" cy="1008"/>
                    </a:xfrm>
                    <a:prstGeom prst="line">
                      <a:avLst/>
                    </a:prstGeom>
                    <a:noFill/>
                    <a:ln w="9525">
                      <a:solidFill>
                        <a:schemeClr val="tx1"/>
                      </a:solidFill>
                      <a:round/>
                      <a:headEnd/>
                      <a:tailEnd/>
                    </a:ln>
                  </p:spPr>
                  <p:txBody>
                    <a:bodyPr/>
                    <a:lstStyle/>
                    <a:p>
                      <a:endParaRPr lang="en-GB"/>
                    </a:p>
                  </p:txBody>
                </p:sp>
                <p:sp>
                  <p:nvSpPr>
                    <p:cNvPr id="183" name="Line 638"/>
                    <p:cNvSpPr>
                      <a:spLocks noChangeShapeType="1"/>
                    </p:cNvSpPr>
                    <p:nvPr/>
                  </p:nvSpPr>
                  <p:spPr bwMode="auto">
                    <a:xfrm>
                      <a:off x="912" y="3504"/>
                      <a:ext cx="480" cy="0"/>
                    </a:xfrm>
                    <a:prstGeom prst="line">
                      <a:avLst/>
                    </a:prstGeom>
                    <a:noFill/>
                    <a:ln w="9525">
                      <a:solidFill>
                        <a:schemeClr val="tx1"/>
                      </a:solidFill>
                      <a:round/>
                      <a:headEnd/>
                      <a:tailEnd/>
                    </a:ln>
                  </p:spPr>
                  <p:txBody>
                    <a:bodyPr/>
                    <a:lstStyle/>
                    <a:p>
                      <a:endParaRPr lang="en-GB"/>
                    </a:p>
                  </p:txBody>
                </p:sp>
                <p:sp>
                  <p:nvSpPr>
                    <p:cNvPr id="184" name="Line 639"/>
                    <p:cNvSpPr>
                      <a:spLocks noChangeShapeType="1"/>
                    </p:cNvSpPr>
                    <p:nvPr/>
                  </p:nvSpPr>
                  <p:spPr bwMode="auto">
                    <a:xfrm>
                      <a:off x="3168" y="3504"/>
                      <a:ext cx="576" cy="0"/>
                    </a:xfrm>
                    <a:prstGeom prst="line">
                      <a:avLst/>
                    </a:prstGeom>
                    <a:noFill/>
                    <a:ln w="9525">
                      <a:solidFill>
                        <a:schemeClr val="tx1"/>
                      </a:solidFill>
                      <a:round/>
                      <a:headEnd/>
                      <a:tailEnd/>
                    </a:ln>
                  </p:spPr>
                  <p:txBody>
                    <a:bodyPr/>
                    <a:lstStyle/>
                    <a:p>
                      <a:endParaRPr lang="en-GB"/>
                    </a:p>
                  </p:txBody>
                </p:sp>
              </p:grpSp>
              <p:sp>
                <p:nvSpPr>
                  <p:cNvPr id="174" name="Line 640"/>
                  <p:cNvSpPr>
                    <a:spLocks noChangeShapeType="1"/>
                  </p:cNvSpPr>
                  <p:nvPr/>
                </p:nvSpPr>
                <p:spPr bwMode="auto">
                  <a:xfrm flipH="1" flipV="1">
                    <a:off x="768" y="3072"/>
                    <a:ext cx="0" cy="48"/>
                  </a:xfrm>
                  <a:prstGeom prst="line">
                    <a:avLst/>
                  </a:prstGeom>
                  <a:noFill/>
                  <a:ln w="9525">
                    <a:solidFill>
                      <a:schemeClr val="tx1"/>
                    </a:solidFill>
                    <a:round/>
                    <a:headEnd/>
                    <a:tailEnd/>
                  </a:ln>
                </p:spPr>
                <p:txBody>
                  <a:bodyPr/>
                  <a:lstStyle/>
                  <a:p>
                    <a:endParaRPr lang="en-GB"/>
                  </a:p>
                </p:txBody>
              </p:sp>
              <p:sp>
                <p:nvSpPr>
                  <p:cNvPr id="175" name="Line 641"/>
                  <p:cNvSpPr>
                    <a:spLocks noChangeShapeType="1"/>
                  </p:cNvSpPr>
                  <p:nvPr/>
                </p:nvSpPr>
                <p:spPr bwMode="auto">
                  <a:xfrm flipH="1" flipV="1">
                    <a:off x="816" y="3072"/>
                    <a:ext cx="0" cy="48"/>
                  </a:xfrm>
                  <a:prstGeom prst="line">
                    <a:avLst/>
                  </a:prstGeom>
                  <a:noFill/>
                  <a:ln w="9525">
                    <a:solidFill>
                      <a:schemeClr val="tx1"/>
                    </a:solidFill>
                    <a:round/>
                    <a:headEnd/>
                    <a:tailEnd/>
                  </a:ln>
                </p:spPr>
                <p:txBody>
                  <a:bodyPr/>
                  <a:lstStyle/>
                  <a:p>
                    <a:endParaRPr lang="en-GB"/>
                  </a:p>
                </p:txBody>
              </p:sp>
              <p:sp>
                <p:nvSpPr>
                  <p:cNvPr id="176" name="Line 642"/>
                  <p:cNvSpPr>
                    <a:spLocks noChangeShapeType="1"/>
                  </p:cNvSpPr>
                  <p:nvPr/>
                </p:nvSpPr>
                <p:spPr bwMode="auto">
                  <a:xfrm flipH="1" flipV="1">
                    <a:off x="864" y="3072"/>
                    <a:ext cx="0" cy="48"/>
                  </a:xfrm>
                  <a:prstGeom prst="line">
                    <a:avLst/>
                  </a:prstGeom>
                  <a:noFill/>
                  <a:ln w="9525">
                    <a:solidFill>
                      <a:schemeClr val="tx1"/>
                    </a:solidFill>
                    <a:round/>
                    <a:headEnd/>
                    <a:tailEnd/>
                  </a:ln>
                </p:spPr>
                <p:txBody>
                  <a:bodyPr/>
                  <a:lstStyle/>
                  <a:p>
                    <a:endParaRPr lang="en-GB"/>
                  </a:p>
                </p:txBody>
              </p:sp>
              <p:sp>
                <p:nvSpPr>
                  <p:cNvPr id="177" name="Line 643"/>
                  <p:cNvSpPr>
                    <a:spLocks noChangeShapeType="1"/>
                  </p:cNvSpPr>
                  <p:nvPr/>
                </p:nvSpPr>
                <p:spPr bwMode="auto">
                  <a:xfrm flipH="1" flipV="1">
                    <a:off x="912" y="3072"/>
                    <a:ext cx="0" cy="48"/>
                  </a:xfrm>
                  <a:prstGeom prst="line">
                    <a:avLst/>
                  </a:prstGeom>
                  <a:noFill/>
                  <a:ln w="9525">
                    <a:solidFill>
                      <a:schemeClr val="tx1"/>
                    </a:solidFill>
                    <a:round/>
                    <a:headEnd/>
                    <a:tailEnd/>
                  </a:ln>
                </p:spPr>
                <p:txBody>
                  <a:bodyPr/>
                  <a:lstStyle/>
                  <a:p>
                    <a:endParaRPr lang="en-GB"/>
                  </a:p>
                </p:txBody>
              </p:sp>
            </p:grpSp>
          </p:grpSp>
          <p:sp>
            <p:nvSpPr>
              <p:cNvPr id="170" name="Arc 644"/>
              <p:cNvSpPr>
                <a:spLocks/>
              </p:cNvSpPr>
              <p:nvPr/>
            </p:nvSpPr>
            <p:spPr bwMode="auto">
              <a:xfrm flipH="1" flipV="1">
                <a:off x="432" y="960"/>
                <a:ext cx="96"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prstDash val="dash"/>
                <a:round/>
                <a:headEnd/>
                <a:tailEnd/>
              </a:ln>
            </p:spPr>
            <p:txBody>
              <a:bodyPr wrap="none" anchor="ctr"/>
              <a:lstStyle/>
              <a:p>
                <a:endParaRPr lang="en-GB"/>
              </a:p>
            </p:txBody>
          </p:sp>
        </p:grpSp>
        <p:sp>
          <p:nvSpPr>
            <p:cNvPr id="168" name="Rectangle 645"/>
            <p:cNvSpPr>
              <a:spLocks noChangeArrowheads="1"/>
            </p:cNvSpPr>
            <p:nvPr/>
          </p:nvSpPr>
          <p:spPr bwMode="auto">
            <a:xfrm>
              <a:off x="480" y="1296"/>
              <a:ext cx="480" cy="144"/>
            </a:xfrm>
            <a:prstGeom prst="rect">
              <a:avLst/>
            </a:prstGeom>
            <a:solidFill>
              <a:srgbClr val="FFFFFF"/>
            </a:solidFill>
            <a:ln w="9525">
              <a:noFill/>
              <a:miter lim="800000"/>
              <a:headEnd/>
              <a:tailEnd/>
            </a:ln>
          </p:spPr>
          <p:txBody>
            <a:bodyPr/>
            <a:lstStyle/>
            <a:p>
              <a:pPr>
                <a:lnSpc>
                  <a:spcPct val="70000"/>
                </a:lnSpc>
              </a:pPr>
              <a:r>
                <a:rPr lang="en-US" sz="800">
                  <a:solidFill>
                    <a:schemeClr val="tx2"/>
                  </a:solidFill>
                  <a:latin typeface="Comic Sans MS" pitchFamily="66" charset="0"/>
                </a:rPr>
                <a:t>7 injections</a:t>
              </a:r>
            </a:p>
          </p:txBody>
        </p:sp>
      </p:grpSp>
      <p:grpSp>
        <p:nvGrpSpPr>
          <p:cNvPr id="191" name="Group 82"/>
          <p:cNvGrpSpPr>
            <a:grpSpLocks/>
          </p:cNvGrpSpPr>
          <p:nvPr/>
        </p:nvGrpSpPr>
        <p:grpSpPr bwMode="auto">
          <a:xfrm>
            <a:off x="2813538" y="1981200"/>
            <a:ext cx="914400" cy="2743200"/>
            <a:chOff x="1632" y="1104"/>
            <a:chExt cx="624" cy="1728"/>
          </a:xfrm>
        </p:grpSpPr>
        <p:sp>
          <p:nvSpPr>
            <p:cNvPr id="201" name="Rectangle 83"/>
            <p:cNvSpPr>
              <a:spLocks noChangeArrowheads="1"/>
            </p:cNvSpPr>
            <p:nvPr/>
          </p:nvSpPr>
          <p:spPr bwMode="auto">
            <a:xfrm>
              <a:off x="1872" y="1440"/>
              <a:ext cx="192"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202"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203" name="Rectangle 85"/>
            <p:cNvSpPr>
              <a:spLocks noChangeArrowheads="1"/>
            </p:cNvSpPr>
            <p:nvPr/>
          </p:nvSpPr>
          <p:spPr bwMode="auto">
            <a:xfrm>
              <a:off x="1632" y="1104"/>
              <a:ext cx="624" cy="144"/>
            </a:xfrm>
            <a:prstGeom prst="rect">
              <a:avLst/>
            </a:prstGeom>
            <a:solidFill>
              <a:srgbClr val="FFFFFF"/>
            </a:solidFill>
            <a:ln w="9525">
              <a:noFill/>
              <a:miter lim="800000"/>
              <a:headEnd/>
              <a:tailEnd/>
            </a:ln>
          </p:spPr>
          <p:txBody>
            <a:bodyPr/>
            <a:lstStyle/>
            <a:p>
              <a:pPr algn="ctr"/>
              <a:r>
                <a:rPr lang="en-US" sz="1200">
                  <a:solidFill>
                    <a:schemeClr val="accent2"/>
                  </a:solidFill>
                  <a:latin typeface="Comic Sans MS" pitchFamily="66" charset="0"/>
                </a:rPr>
                <a:t>Nb of bunches</a:t>
              </a:r>
              <a:endParaRPr lang="en-US" sz="1000" b="1">
                <a:solidFill>
                  <a:schemeClr val="accent2"/>
                </a:solidFill>
                <a:latin typeface="Comic Sans MS" pitchFamily="66" charset="0"/>
              </a:endParaRPr>
            </a:p>
          </p:txBody>
        </p:sp>
        <p:sp>
          <p:nvSpPr>
            <p:cNvPr id="204" name="Rectangle 86"/>
            <p:cNvSpPr>
              <a:spLocks noChangeArrowheads="1"/>
            </p:cNvSpPr>
            <p:nvPr/>
          </p:nvSpPr>
          <p:spPr bwMode="auto">
            <a:xfrm>
              <a:off x="1776" y="1872"/>
              <a:ext cx="384"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205" name="Rectangle 88"/>
            <p:cNvSpPr>
              <a:spLocks noChangeArrowheads="1"/>
            </p:cNvSpPr>
            <p:nvPr/>
          </p:nvSpPr>
          <p:spPr bwMode="auto">
            <a:xfrm>
              <a:off x="1728" y="2304"/>
              <a:ext cx="480"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24</a:t>
              </a:r>
            </a:p>
          </p:txBody>
        </p:sp>
        <p:sp>
          <p:nvSpPr>
            <p:cNvPr id="206" name="Rectangle 89"/>
            <p:cNvSpPr>
              <a:spLocks noChangeArrowheads="1"/>
            </p:cNvSpPr>
            <p:nvPr/>
          </p:nvSpPr>
          <p:spPr bwMode="auto">
            <a:xfrm>
              <a:off x="1680" y="2688"/>
              <a:ext cx="528" cy="144"/>
            </a:xfrm>
            <a:prstGeom prst="rect">
              <a:avLst/>
            </a:prstGeom>
            <a:solidFill>
              <a:srgbClr val="FFFFFF"/>
            </a:solidFill>
            <a:ln w="9525">
              <a:noFill/>
              <a:miter lim="800000"/>
              <a:headEnd/>
              <a:tailEnd/>
            </a:ln>
          </p:spPr>
          <p:txBody>
            <a:bodyPr/>
            <a:lstStyle/>
            <a:p>
              <a:pPr algn="ctr"/>
              <a:r>
                <a:rPr lang="en-US" sz="1000" dirty="0" smtClean="0">
                  <a:solidFill>
                    <a:schemeClr val="accent2"/>
                  </a:solidFill>
                  <a:latin typeface="Comic Sans MS" pitchFamily="66" charset="0"/>
                </a:rPr>
                <a:t>~460</a:t>
              </a:r>
              <a:br>
                <a:rPr lang="en-US" sz="1000" dirty="0" smtClean="0">
                  <a:solidFill>
                    <a:schemeClr val="accent2"/>
                  </a:solidFill>
                  <a:latin typeface="Comic Sans MS" pitchFamily="66" charset="0"/>
                </a:rPr>
              </a:br>
              <a:r>
                <a:rPr lang="en-US" sz="1000" dirty="0" smtClean="0">
                  <a:solidFill>
                    <a:schemeClr val="accent2"/>
                  </a:solidFill>
                  <a:latin typeface="Comic Sans MS" pitchFamily="66" charset="0"/>
                </a:rPr>
                <a:t>(530)</a:t>
              </a:r>
              <a:r>
                <a:rPr lang="en-US" sz="1000" dirty="0" smtClean="0">
                  <a:solidFill>
                    <a:schemeClr val="tx2"/>
                  </a:solidFill>
                  <a:latin typeface="Comic Sans MS" pitchFamily="66" charset="0"/>
                </a:rPr>
                <a:t> </a:t>
              </a:r>
              <a:endParaRPr lang="en-US" sz="1000" dirty="0">
                <a:solidFill>
                  <a:schemeClr val="tx2"/>
                </a:solidFill>
                <a:latin typeface="Comic Sans MS" pitchFamily="66" charset="0"/>
              </a:endParaRPr>
            </a:p>
          </p:txBody>
        </p:sp>
      </p:gr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
            </a:r>
            <a:r>
              <a:rPr lang="en-US" dirty="0" err="1" smtClean="0"/>
              <a:t>Pb</a:t>
            </a:r>
            <a:r>
              <a:rPr lang="en-US" dirty="0" smtClean="0"/>
              <a:t> 200ns scheme in 2012</a:t>
            </a:r>
            <a:endParaRPr lang="en-GB" dirty="0"/>
          </a:p>
        </p:txBody>
      </p:sp>
      <p:grpSp>
        <p:nvGrpSpPr>
          <p:cNvPr id="3" name="Group 188"/>
          <p:cNvGrpSpPr>
            <a:grpSpLocks/>
          </p:cNvGrpSpPr>
          <p:nvPr/>
        </p:nvGrpSpPr>
        <p:grpSpPr bwMode="auto">
          <a:xfrm>
            <a:off x="4285288" y="4595163"/>
            <a:ext cx="1688123" cy="304800"/>
            <a:chOff x="1920" y="1920"/>
            <a:chExt cx="1056" cy="192"/>
          </a:xfrm>
        </p:grpSpPr>
        <p:grpSp>
          <p:nvGrpSpPr>
            <p:cNvPr id="4" name="Group 189"/>
            <p:cNvGrpSpPr>
              <a:grpSpLocks/>
            </p:cNvGrpSpPr>
            <p:nvPr/>
          </p:nvGrpSpPr>
          <p:grpSpPr bwMode="auto">
            <a:xfrm>
              <a:off x="1920" y="1920"/>
              <a:ext cx="1056" cy="192"/>
              <a:chOff x="1920" y="1920"/>
              <a:chExt cx="1056" cy="192"/>
            </a:xfrm>
          </p:grpSpPr>
          <p:grpSp>
            <p:nvGrpSpPr>
              <p:cNvPr id="5" name="Group 190"/>
              <p:cNvGrpSpPr>
                <a:grpSpLocks/>
              </p:cNvGrpSpPr>
              <p:nvPr/>
            </p:nvGrpSpPr>
            <p:grpSpPr bwMode="auto">
              <a:xfrm>
                <a:off x="1920" y="1920"/>
                <a:ext cx="528" cy="192"/>
                <a:chOff x="2976" y="2736"/>
                <a:chExt cx="768" cy="192"/>
              </a:xfrm>
            </p:grpSpPr>
            <p:sp>
              <p:nvSpPr>
                <p:cNvPr id="19" name="Arc 19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0" name="Arc 19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1" name="Line 19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2" name="Line 19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 name="Group 195"/>
              <p:cNvGrpSpPr>
                <a:grpSpLocks/>
              </p:cNvGrpSpPr>
              <p:nvPr/>
            </p:nvGrpSpPr>
            <p:grpSpPr bwMode="auto">
              <a:xfrm>
                <a:off x="2448" y="1920"/>
                <a:ext cx="528" cy="192"/>
                <a:chOff x="2976" y="2736"/>
                <a:chExt cx="768" cy="192"/>
              </a:xfrm>
            </p:grpSpPr>
            <p:sp>
              <p:nvSpPr>
                <p:cNvPr id="15" name="Arc 19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6" name="Arc 19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7" name="Line 19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8" name="Line 19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 name="Group 200"/>
            <p:cNvGrpSpPr>
              <a:grpSpLocks/>
            </p:cNvGrpSpPr>
            <p:nvPr/>
          </p:nvGrpSpPr>
          <p:grpSpPr bwMode="auto">
            <a:xfrm>
              <a:off x="1920" y="1920"/>
              <a:ext cx="528" cy="192"/>
              <a:chOff x="2976" y="2736"/>
              <a:chExt cx="768" cy="192"/>
            </a:xfrm>
          </p:grpSpPr>
          <p:sp>
            <p:nvSpPr>
              <p:cNvPr id="9" name="Arc 2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 name="Arc 2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 name="Line 2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2" name="Line 2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 name="Group 223"/>
          <p:cNvGrpSpPr>
            <a:grpSpLocks/>
          </p:cNvGrpSpPr>
          <p:nvPr/>
        </p:nvGrpSpPr>
        <p:grpSpPr bwMode="auto">
          <a:xfrm>
            <a:off x="4693628" y="5280963"/>
            <a:ext cx="863111" cy="304800"/>
            <a:chOff x="1920" y="1920"/>
            <a:chExt cx="1056" cy="192"/>
          </a:xfrm>
        </p:grpSpPr>
        <p:grpSp>
          <p:nvGrpSpPr>
            <p:cNvPr id="13" name="Group 224"/>
            <p:cNvGrpSpPr>
              <a:grpSpLocks/>
            </p:cNvGrpSpPr>
            <p:nvPr/>
          </p:nvGrpSpPr>
          <p:grpSpPr bwMode="auto">
            <a:xfrm>
              <a:off x="1920" y="1920"/>
              <a:ext cx="1056" cy="192"/>
              <a:chOff x="1920" y="1920"/>
              <a:chExt cx="1056" cy="192"/>
            </a:xfrm>
          </p:grpSpPr>
          <p:grpSp>
            <p:nvGrpSpPr>
              <p:cNvPr id="14" name="Group 225"/>
              <p:cNvGrpSpPr>
                <a:grpSpLocks/>
              </p:cNvGrpSpPr>
              <p:nvPr/>
            </p:nvGrpSpPr>
            <p:grpSpPr bwMode="auto">
              <a:xfrm>
                <a:off x="1920" y="1920"/>
                <a:ext cx="528" cy="192"/>
                <a:chOff x="2976" y="2736"/>
                <a:chExt cx="768" cy="192"/>
              </a:xfrm>
            </p:grpSpPr>
            <p:sp>
              <p:nvSpPr>
                <p:cNvPr id="36"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7"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8"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9"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23" name="Group 230"/>
              <p:cNvGrpSpPr>
                <a:grpSpLocks/>
              </p:cNvGrpSpPr>
              <p:nvPr/>
            </p:nvGrpSpPr>
            <p:grpSpPr bwMode="auto">
              <a:xfrm>
                <a:off x="2448" y="1920"/>
                <a:ext cx="528" cy="192"/>
                <a:chOff x="2976" y="2736"/>
                <a:chExt cx="768" cy="192"/>
              </a:xfrm>
            </p:grpSpPr>
            <p:sp>
              <p:nvSpPr>
                <p:cNvPr id="32"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3"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4"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5"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24" name="Group 235"/>
            <p:cNvGrpSpPr>
              <a:grpSpLocks/>
            </p:cNvGrpSpPr>
            <p:nvPr/>
          </p:nvGrpSpPr>
          <p:grpSpPr bwMode="auto">
            <a:xfrm>
              <a:off x="1920" y="1920"/>
              <a:ext cx="528" cy="192"/>
              <a:chOff x="2976" y="2736"/>
              <a:chExt cx="768" cy="192"/>
            </a:xfrm>
          </p:grpSpPr>
          <p:sp>
            <p:nvSpPr>
              <p:cNvPr id="26"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7"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8"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9"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sp>
        <p:nvSpPr>
          <p:cNvPr id="40" name="Rectangle 314"/>
          <p:cNvSpPr>
            <a:spLocks noChangeArrowheads="1"/>
          </p:cNvSpPr>
          <p:nvPr/>
        </p:nvSpPr>
        <p:spPr bwMode="auto">
          <a:xfrm>
            <a:off x="351692" y="4747563"/>
            <a:ext cx="633046" cy="4572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LEIR</a:t>
            </a:r>
          </a:p>
        </p:txBody>
      </p:sp>
      <p:sp>
        <p:nvSpPr>
          <p:cNvPr id="41" name="Rectangle 315"/>
          <p:cNvSpPr>
            <a:spLocks noChangeArrowheads="1"/>
          </p:cNvSpPr>
          <p:nvPr/>
        </p:nvSpPr>
        <p:spPr bwMode="auto">
          <a:xfrm>
            <a:off x="422031" y="5357163"/>
            <a:ext cx="2602523" cy="609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 batch expansion </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bunch </a:t>
            </a:r>
            <a:r>
              <a:rPr lang="en-US" sz="1300" dirty="0">
                <a:solidFill>
                  <a:schemeClr val="tx2"/>
                </a:solidFill>
                <a:latin typeface="Comic Sans MS" pitchFamily="66" charset="0"/>
              </a:rPr>
              <a:t>spacing = 200ns</a:t>
            </a:r>
          </a:p>
        </p:txBody>
      </p:sp>
      <p:sp>
        <p:nvSpPr>
          <p:cNvPr id="42" name="Rectangle 469"/>
          <p:cNvSpPr>
            <a:spLocks noChangeArrowheads="1"/>
          </p:cNvSpPr>
          <p:nvPr/>
        </p:nvSpPr>
        <p:spPr bwMode="auto">
          <a:xfrm>
            <a:off x="328246" y="5979872"/>
            <a:ext cx="2180492" cy="609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SPS at  extraction,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12 transfers from </a:t>
            </a:r>
            <a:r>
              <a:rPr lang="en-US" sz="1000" dirty="0" smtClean="0">
                <a:solidFill>
                  <a:schemeClr val="tx2"/>
                </a:solidFill>
                <a:latin typeface="Comic Sans MS" pitchFamily="66" charset="0"/>
              </a:rPr>
              <a:t>PS,</a:t>
            </a:r>
          </a:p>
          <a:p>
            <a:r>
              <a:rPr lang="en-US" sz="1000" b="1" dirty="0" smtClean="0">
                <a:solidFill>
                  <a:schemeClr val="tx2"/>
                </a:solidFill>
                <a:latin typeface="Comic Sans MS" pitchFamily="66" charset="0"/>
              </a:rPr>
              <a:t>Batch spacing = 225 ns minimum</a:t>
            </a:r>
            <a:endParaRPr lang="en-US" sz="1000" b="1" dirty="0">
              <a:solidFill>
                <a:schemeClr val="tx2"/>
              </a:solidFill>
              <a:latin typeface="Comic Sans MS" pitchFamily="66" charset="0"/>
            </a:endParaRPr>
          </a:p>
        </p:txBody>
      </p:sp>
      <p:grpSp>
        <p:nvGrpSpPr>
          <p:cNvPr id="25" name="Group 471"/>
          <p:cNvGrpSpPr>
            <a:grpSpLocks/>
          </p:cNvGrpSpPr>
          <p:nvPr/>
        </p:nvGrpSpPr>
        <p:grpSpPr bwMode="auto">
          <a:xfrm>
            <a:off x="3868615" y="6026397"/>
            <a:ext cx="3376246" cy="304800"/>
            <a:chOff x="2496" y="2688"/>
            <a:chExt cx="2304" cy="192"/>
          </a:xfrm>
        </p:grpSpPr>
        <p:grpSp>
          <p:nvGrpSpPr>
            <p:cNvPr id="30" name="Group 472"/>
            <p:cNvGrpSpPr>
              <a:grpSpLocks/>
            </p:cNvGrpSpPr>
            <p:nvPr/>
          </p:nvGrpSpPr>
          <p:grpSpPr bwMode="auto">
            <a:xfrm>
              <a:off x="2496" y="2688"/>
              <a:ext cx="1056" cy="192"/>
              <a:chOff x="1968" y="3504"/>
              <a:chExt cx="1056" cy="192"/>
            </a:xfrm>
          </p:grpSpPr>
          <p:grpSp>
            <p:nvGrpSpPr>
              <p:cNvPr id="31" name="Group 473"/>
              <p:cNvGrpSpPr>
                <a:grpSpLocks/>
              </p:cNvGrpSpPr>
              <p:nvPr/>
            </p:nvGrpSpPr>
            <p:grpSpPr bwMode="auto">
              <a:xfrm>
                <a:off x="1968" y="3504"/>
                <a:ext cx="480" cy="192"/>
                <a:chOff x="5136" y="3312"/>
                <a:chExt cx="480" cy="192"/>
              </a:xfrm>
            </p:grpSpPr>
            <p:grpSp>
              <p:nvGrpSpPr>
                <p:cNvPr id="43" name="Group 474"/>
                <p:cNvGrpSpPr>
                  <a:grpSpLocks/>
                </p:cNvGrpSpPr>
                <p:nvPr/>
              </p:nvGrpSpPr>
              <p:grpSpPr bwMode="auto">
                <a:xfrm>
                  <a:off x="5136" y="3312"/>
                  <a:ext cx="192" cy="192"/>
                  <a:chOff x="2976" y="2736"/>
                  <a:chExt cx="768" cy="192"/>
                </a:xfrm>
              </p:grpSpPr>
              <p:sp>
                <p:nvSpPr>
                  <p:cNvPr id="94" name="Arc 475"/>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5" name="Arc 476"/>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6" name="Line 477"/>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97" name="Line 478"/>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4" name="Group 479"/>
                <p:cNvGrpSpPr>
                  <a:grpSpLocks/>
                </p:cNvGrpSpPr>
                <p:nvPr/>
              </p:nvGrpSpPr>
              <p:grpSpPr bwMode="auto">
                <a:xfrm>
                  <a:off x="5424" y="3312"/>
                  <a:ext cx="192" cy="192"/>
                  <a:chOff x="2976" y="2736"/>
                  <a:chExt cx="768" cy="192"/>
                </a:xfrm>
              </p:grpSpPr>
              <p:sp>
                <p:nvSpPr>
                  <p:cNvPr id="90" name="Arc 480"/>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1" name="Arc 481"/>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92" name="Line 482"/>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93" name="Line 483"/>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89" name="Line 484"/>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45" name="Group 485"/>
              <p:cNvGrpSpPr>
                <a:grpSpLocks/>
              </p:cNvGrpSpPr>
              <p:nvPr/>
            </p:nvGrpSpPr>
            <p:grpSpPr bwMode="auto">
              <a:xfrm>
                <a:off x="2544" y="3504"/>
                <a:ext cx="480" cy="192"/>
                <a:chOff x="5136" y="3312"/>
                <a:chExt cx="480" cy="192"/>
              </a:xfrm>
            </p:grpSpPr>
            <p:grpSp>
              <p:nvGrpSpPr>
                <p:cNvPr id="46" name="Group 486"/>
                <p:cNvGrpSpPr>
                  <a:grpSpLocks/>
                </p:cNvGrpSpPr>
                <p:nvPr/>
              </p:nvGrpSpPr>
              <p:grpSpPr bwMode="auto">
                <a:xfrm>
                  <a:off x="5136" y="3312"/>
                  <a:ext cx="192" cy="192"/>
                  <a:chOff x="2976" y="2736"/>
                  <a:chExt cx="768" cy="192"/>
                </a:xfrm>
              </p:grpSpPr>
              <p:sp>
                <p:nvSpPr>
                  <p:cNvPr id="83" name="Arc 487"/>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4" name="Arc 488"/>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 name="Line 489"/>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6" name="Line 490"/>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8" name="Group 491"/>
                <p:cNvGrpSpPr>
                  <a:grpSpLocks/>
                </p:cNvGrpSpPr>
                <p:nvPr/>
              </p:nvGrpSpPr>
              <p:grpSpPr bwMode="auto">
                <a:xfrm>
                  <a:off x="5424" y="3312"/>
                  <a:ext cx="192" cy="192"/>
                  <a:chOff x="2976" y="2736"/>
                  <a:chExt cx="768" cy="192"/>
                </a:xfrm>
              </p:grpSpPr>
              <p:sp>
                <p:nvSpPr>
                  <p:cNvPr id="79" name="Arc 492"/>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 name="Arc 493"/>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1" name="Line 494"/>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2" name="Line 495"/>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78" name="Line 496"/>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75" name="Line 497"/>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grpSp>
          <p:nvGrpSpPr>
            <p:cNvPr id="49" name="Group 498"/>
            <p:cNvGrpSpPr>
              <a:grpSpLocks/>
            </p:cNvGrpSpPr>
            <p:nvPr/>
          </p:nvGrpSpPr>
          <p:grpSpPr bwMode="auto">
            <a:xfrm>
              <a:off x="3744" y="2688"/>
              <a:ext cx="1056" cy="192"/>
              <a:chOff x="1968" y="3504"/>
              <a:chExt cx="1056" cy="192"/>
            </a:xfrm>
          </p:grpSpPr>
          <p:grpSp>
            <p:nvGrpSpPr>
              <p:cNvPr id="51" name="Group 499"/>
              <p:cNvGrpSpPr>
                <a:grpSpLocks/>
              </p:cNvGrpSpPr>
              <p:nvPr/>
            </p:nvGrpSpPr>
            <p:grpSpPr bwMode="auto">
              <a:xfrm>
                <a:off x="1968" y="3504"/>
                <a:ext cx="480" cy="192"/>
                <a:chOff x="5136" y="3312"/>
                <a:chExt cx="480" cy="192"/>
              </a:xfrm>
            </p:grpSpPr>
            <p:grpSp>
              <p:nvGrpSpPr>
                <p:cNvPr id="52" name="Group 500"/>
                <p:cNvGrpSpPr>
                  <a:grpSpLocks/>
                </p:cNvGrpSpPr>
                <p:nvPr/>
              </p:nvGrpSpPr>
              <p:grpSpPr bwMode="auto">
                <a:xfrm>
                  <a:off x="5136" y="3312"/>
                  <a:ext cx="192" cy="192"/>
                  <a:chOff x="2976" y="2736"/>
                  <a:chExt cx="768" cy="192"/>
                </a:xfrm>
              </p:grpSpPr>
              <p:sp>
                <p:nvSpPr>
                  <p:cNvPr id="69" name="Arc 5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0" name="Arc 5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 name="Line 5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2" name="Line 5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2" name="Group 505"/>
                <p:cNvGrpSpPr>
                  <a:grpSpLocks/>
                </p:cNvGrpSpPr>
                <p:nvPr/>
              </p:nvGrpSpPr>
              <p:grpSpPr bwMode="auto">
                <a:xfrm>
                  <a:off x="5424" y="3312"/>
                  <a:ext cx="192" cy="192"/>
                  <a:chOff x="2976" y="2736"/>
                  <a:chExt cx="768" cy="192"/>
                </a:xfrm>
              </p:grpSpPr>
              <p:sp>
                <p:nvSpPr>
                  <p:cNvPr id="65" name="Arc 50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6" name="Arc 50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 name="Line 50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8" name="Line 50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64" name="Line 510"/>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63" name="Group 511"/>
              <p:cNvGrpSpPr>
                <a:grpSpLocks/>
              </p:cNvGrpSpPr>
              <p:nvPr/>
            </p:nvGrpSpPr>
            <p:grpSpPr bwMode="auto">
              <a:xfrm>
                <a:off x="2544" y="3504"/>
                <a:ext cx="480" cy="192"/>
                <a:chOff x="5136" y="3312"/>
                <a:chExt cx="480" cy="192"/>
              </a:xfrm>
            </p:grpSpPr>
            <p:grpSp>
              <p:nvGrpSpPr>
                <p:cNvPr id="73" name="Group 512"/>
                <p:cNvGrpSpPr>
                  <a:grpSpLocks/>
                </p:cNvGrpSpPr>
                <p:nvPr/>
              </p:nvGrpSpPr>
              <p:grpSpPr bwMode="auto">
                <a:xfrm>
                  <a:off x="5136" y="3312"/>
                  <a:ext cx="192" cy="192"/>
                  <a:chOff x="2976" y="2736"/>
                  <a:chExt cx="768" cy="192"/>
                </a:xfrm>
              </p:grpSpPr>
              <p:sp>
                <p:nvSpPr>
                  <p:cNvPr id="58" name="Arc 513"/>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9" name="Arc 514"/>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 name="Line 515"/>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1" name="Line 516"/>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4" name="Group 517"/>
                <p:cNvGrpSpPr>
                  <a:grpSpLocks/>
                </p:cNvGrpSpPr>
                <p:nvPr/>
              </p:nvGrpSpPr>
              <p:grpSpPr bwMode="auto">
                <a:xfrm>
                  <a:off x="5424" y="3312"/>
                  <a:ext cx="192" cy="192"/>
                  <a:chOff x="2976" y="2736"/>
                  <a:chExt cx="768" cy="192"/>
                </a:xfrm>
              </p:grpSpPr>
              <p:sp>
                <p:nvSpPr>
                  <p:cNvPr id="54" name="Arc 518"/>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5" name="Arc 519"/>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6" name="Line 520"/>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7" name="Line 521"/>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53" name="Line 522"/>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50" name="Line 523"/>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sp>
          <p:nvSpPr>
            <p:cNvPr id="47" name="Line 524"/>
            <p:cNvSpPr>
              <a:spLocks noChangeShapeType="1"/>
            </p:cNvSpPr>
            <p:nvPr/>
          </p:nvSpPr>
          <p:spPr bwMode="auto">
            <a:xfrm>
              <a:off x="3552" y="2880"/>
              <a:ext cx="192" cy="0"/>
            </a:xfrm>
            <a:prstGeom prst="line">
              <a:avLst/>
            </a:prstGeom>
            <a:noFill/>
            <a:ln w="9525">
              <a:solidFill>
                <a:schemeClr val="tx1"/>
              </a:solidFill>
              <a:prstDash val="dash"/>
              <a:round/>
              <a:headEnd/>
              <a:tailEnd/>
            </a:ln>
          </p:spPr>
          <p:txBody>
            <a:bodyPr/>
            <a:lstStyle/>
            <a:p>
              <a:endParaRPr lang="en-GB"/>
            </a:p>
          </p:txBody>
        </p:sp>
      </p:grpSp>
      <p:sp>
        <p:nvSpPr>
          <p:cNvPr id="152" name="Rectangle 579"/>
          <p:cNvSpPr>
            <a:spLocks noChangeArrowheads="1"/>
          </p:cNvSpPr>
          <p:nvPr/>
        </p:nvSpPr>
        <p:spPr bwMode="auto">
          <a:xfrm>
            <a:off x="984737" y="4747563"/>
            <a:ext cx="1969477" cy="228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(9 10</a:t>
            </a:r>
            <a:r>
              <a:rPr lang="en-US" sz="1300" baseline="30000" dirty="0">
                <a:solidFill>
                  <a:schemeClr val="tx2"/>
                </a:solidFill>
                <a:latin typeface="Comic Sans MS" pitchFamily="66" charset="0"/>
              </a:rPr>
              <a:t>8  </a:t>
            </a:r>
            <a:r>
              <a:rPr lang="en-US" sz="1300" dirty="0" err="1">
                <a:solidFill>
                  <a:schemeClr val="tx2"/>
                </a:solidFill>
                <a:latin typeface="Comic Sans MS" pitchFamily="66" charset="0"/>
              </a:rPr>
              <a:t>Pb</a:t>
            </a:r>
            <a:r>
              <a:rPr lang="en-US" sz="1300" dirty="0">
                <a:solidFill>
                  <a:schemeClr val="tx2"/>
                </a:solidFill>
                <a:latin typeface="Comic Sans MS" pitchFamily="66" charset="0"/>
              </a:rPr>
              <a:t> ions / 3.6 s)</a:t>
            </a:r>
          </a:p>
        </p:txBody>
      </p:sp>
      <p:sp>
        <p:nvSpPr>
          <p:cNvPr id="154" name="Rectangle 587"/>
          <p:cNvSpPr>
            <a:spLocks noChangeArrowheads="1"/>
          </p:cNvSpPr>
          <p:nvPr/>
        </p:nvSpPr>
        <p:spPr bwMode="auto">
          <a:xfrm>
            <a:off x="5345723" y="5814363"/>
            <a:ext cx="773723" cy="228600"/>
          </a:xfrm>
          <a:prstGeom prst="rect">
            <a:avLst/>
          </a:prstGeom>
          <a:solidFill>
            <a:srgbClr val="FFFFFF"/>
          </a:solidFill>
          <a:ln w="9525">
            <a:noFill/>
            <a:miter lim="800000"/>
            <a:headEnd/>
            <a:tailEnd/>
          </a:ln>
        </p:spPr>
        <p:txBody>
          <a:bodyPr/>
          <a:lstStyle/>
          <a:p>
            <a:r>
              <a:rPr lang="en-US" sz="1300">
                <a:solidFill>
                  <a:schemeClr val="accent2"/>
                </a:solidFill>
                <a:latin typeface="Comic Sans MS" pitchFamily="66" charset="0"/>
              </a:rPr>
              <a:t>1.4 10</a:t>
            </a:r>
            <a:r>
              <a:rPr lang="en-US" sz="1300" baseline="30000">
                <a:solidFill>
                  <a:schemeClr val="accent2"/>
                </a:solidFill>
                <a:latin typeface="Comic Sans MS" pitchFamily="66" charset="0"/>
              </a:rPr>
              <a:t>8</a:t>
            </a:r>
          </a:p>
        </p:txBody>
      </p:sp>
      <p:sp>
        <p:nvSpPr>
          <p:cNvPr id="156" name="Line 589"/>
          <p:cNvSpPr>
            <a:spLocks noChangeShapeType="1"/>
          </p:cNvSpPr>
          <p:nvPr/>
        </p:nvSpPr>
        <p:spPr bwMode="auto">
          <a:xfrm flipV="1">
            <a:off x="5275385" y="6026397"/>
            <a:ext cx="140677" cy="152400"/>
          </a:xfrm>
          <a:prstGeom prst="line">
            <a:avLst/>
          </a:prstGeom>
          <a:noFill/>
          <a:ln w="9525">
            <a:solidFill>
              <a:schemeClr val="accent2"/>
            </a:solidFill>
            <a:round/>
            <a:headEnd/>
            <a:tailEnd/>
          </a:ln>
        </p:spPr>
        <p:txBody>
          <a:bodyPr/>
          <a:lstStyle/>
          <a:p>
            <a:endParaRPr lang="en-GB"/>
          </a:p>
        </p:txBody>
      </p:sp>
      <p:grpSp>
        <p:nvGrpSpPr>
          <p:cNvPr id="76" name="Group 600"/>
          <p:cNvGrpSpPr>
            <a:grpSpLocks/>
          </p:cNvGrpSpPr>
          <p:nvPr/>
        </p:nvGrpSpPr>
        <p:grpSpPr bwMode="auto">
          <a:xfrm>
            <a:off x="7807569" y="4214163"/>
            <a:ext cx="1336431" cy="1981200"/>
            <a:chOff x="5184" y="1056"/>
            <a:chExt cx="912" cy="1248"/>
          </a:xfrm>
        </p:grpSpPr>
        <p:sp>
          <p:nvSpPr>
            <p:cNvPr id="160" name="Rectangle 601"/>
            <p:cNvSpPr>
              <a:spLocks noChangeArrowheads="1"/>
            </p:cNvSpPr>
            <p:nvPr/>
          </p:nvSpPr>
          <p:spPr bwMode="auto">
            <a:xfrm>
              <a:off x="5376" y="1056"/>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Harmonic number / Frequency</a:t>
              </a:r>
            </a:p>
          </p:txBody>
        </p:sp>
        <p:sp>
          <p:nvSpPr>
            <p:cNvPr id="161" name="Rectangle 602"/>
            <p:cNvSpPr>
              <a:spLocks noChangeArrowheads="1"/>
            </p:cNvSpPr>
            <p:nvPr/>
          </p:nvSpPr>
          <p:spPr bwMode="auto">
            <a:xfrm>
              <a:off x="5520" y="1440"/>
              <a:ext cx="288"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a:t>
              </a:r>
            </a:p>
          </p:txBody>
        </p:sp>
        <p:sp>
          <p:nvSpPr>
            <p:cNvPr id="162" name="Rectangle 603"/>
            <p:cNvSpPr>
              <a:spLocks noChangeArrowheads="1"/>
            </p:cNvSpPr>
            <p:nvPr/>
          </p:nvSpPr>
          <p:spPr bwMode="auto">
            <a:xfrm>
              <a:off x="5280" y="1824"/>
              <a:ext cx="768" cy="144"/>
            </a:xfrm>
            <a:prstGeom prst="rect">
              <a:avLst/>
            </a:prstGeom>
            <a:solidFill>
              <a:srgbClr val="FFFFFF"/>
            </a:solidFill>
            <a:ln w="9525">
              <a:noFill/>
              <a:miter lim="800000"/>
              <a:headEnd/>
              <a:tailEnd/>
            </a:ln>
          </p:spPr>
          <p:txBody>
            <a:bodyPr/>
            <a:lstStyle/>
            <a:p>
              <a:pPr algn="ctr"/>
              <a:r>
                <a:rPr lang="en-US" sz="1000" b="1" dirty="0">
                  <a:solidFill>
                    <a:schemeClr val="accent1"/>
                  </a:solidFill>
                  <a:latin typeface="Comic Sans MS" pitchFamily="66" charset="0"/>
                </a:rPr>
                <a:t>24-21</a:t>
              </a:r>
              <a:br>
                <a:rPr lang="en-US" sz="1000" b="1" dirty="0">
                  <a:solidFill>
                    <a:schemeClr val="accent1"/>
                  </a:solidFill>
                  <a:latin typeface="Comic Sans MS" pitchFamily="66" charset="0"/>
                </a:rPr>
              </a:br>
              <a:r>
                <a:rPr lang="en-US" sz="1000" b="1" dirty="0">
                  <a:solidFill>
                    <a:schemeClr val="accent1"/>
                  </a:solidFill>
                  <a:latin typeface="Comic Sans MS" pitchFamily="66" charset="0"/>
                </a:rPr>
                <a:t>-</a:t>
              </a:r>
              <a:r>
                <a:rPr lang="en-US" sz="1000" b="1" dirty="0" smtClean="0">
                  <a:solidFill>
                    <a:schemeClr val="accent1"/>
                  </a:solidFill>
                  <a:latin typeface="Comic Sans MS" pitchFamily="66" charset="0"/>
                </a:rPr>
                <a:t>169</a:t>
              </a:r>
              <a:endParaRPr lang="en-US" sz="1000" b="1" dirty="0">
                <a:solidFill>
                  <a:schemeClr val="accent1"/>
                </a:solidFill>
                <a:latin typeface="Comic Sans MS" pitchFamily="66" charset="0"/>
              </a:endParaRPr>
            </a:p>
          </p:txBody>
        </p:sp>
        <p:sp>
          <p:nvSpPr>
            <p:cNvPr id="163" name="Rectangle 604"/>
            <p:cNvSpPr>
              <a:spLocks noChangeArrowheads="1"/>
            </p:cNvSpPr>
            <p:nvPr/>
          </p:nvSpPr>
          <p:spPr bwMode="auto">
            <a:xfrm>
              <a:off x="5184" y="1680"/>
              <a:ext cx="912" cy="144"/>
            </a:xfrm>
            <a:prstGeom prst="rect">
              <a:avLst/>
            </a:prstGeom>
            <a:solidFill>
              <a:srgbClr val="FFFFFF"/>
            </a:solidFill>
            <a:ln w="9525">
              <a:noFill/>
              <a:miter lim="800000"/>
              <a:headEnd/>
              <a:tailEnd/>
            </a:ln>
          </p:spPr>
          <p:txBody>
            <a:bodyPr/>
            <a:lstStyle/>
            <a:p>
              <a:pPr algn="ctr"/>
              <a:r>
                <a:rPr lang="en-US" sz="1000" b="1" dirty="0">
                  <a:solidFill>
                    <a:schemeClr val="accent1"/>
                  </a:solidFill>
                  <a:latin typeface="Comic Sans MS" pitchFamily="66" charset="0"/>
                </a:rPr>
                <a:t>16–14-12-24</a:t>
              </a:r>
            </a:p>
          </p:txBody>
        </p:sp>
        <p:sp>
          <p:nvSpPr>
            <p:cNvPr id="164" name="Rectangle 606"/>
            <p:cNvSpPr>
              <a:spLocks noChangeArrowheads="1"/>
            </p:cNvSpPr>
            <p:nvPr/>
          </p:nvSpPr>
          <p:spPr bwMode="auto">
            <a:xfrm>
              <a:off x="5424" y="2160"/>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200 MHz</a:t>
              </a:r>
            </a:p>
          </p:txBody>
        </p:sp>
      </p:grpSp>
      <p:grpSp>
        <p:nvGrpSpPr>
          <p:cNvPr id="107" name="Group 82"/>
          <p:cNvGrpSpPr>
            <a:grpSpLocks/>
          </p:cNvGrpSpPr>
          <p:nvPr/>
        </p:nvGrpSpPr>
        <p:grpSpPr bwMode="auto">
          <a:xfrm>
            <a:off x="2813538" y="4137963"/>
            <a:ext cx="914400" cy="2133600"/>
            <a:chOff x="1632" y="1104"/>
            <a:chExt cx="624" cy="1344"/>
          </a:xfrm>
        </p:grpSpPr>
        <p:sp>
          <p:nvSpPr>
            <p:cNvPr id="201" name="Rectangle 83"/>
            <p:cNvSpPr>
              <a:spLocks noChangeArrowheads="1"/>
            </p:cNvSpPr>
            <p:nvPr/>
          </p:nvSpPr>
          <p:spPr bwMode="auto">
            <a:xfrm>
              <a:off x="1872" y="1440"/>
              <a:ext cx="192"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202"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203" name="Rectangle 85"/>
            <p:cNvSpPr>
              <a:spLocks noChangeArrowheads="1"/>
            </p:cNvSpPr>
            <p:nvPr/>
          </p:nvSpPr>
          <p:spPr bwMode="auto">
            <a:xfrm>
              <a:off x="1632" y="1104"/>
              <a:ext cx="624" cy="144"/>
            </a:xfrm>
            <a:prstGeom prst="rect">
              <a:avLst/>
            </a:prstGeom>
            <a:solidFill>
              <a:srgbClr val="FFFFFF"/>
            </a:solidFill>
            <a:ln w="9525">
              <a:noFill/>
              <a:miter lim="800000"/>
              <a:headEnd/>
              <a:tailEnd/>
            </a:ln>
          </p:spPr>
          <p:txBody>
            <a:bodyPr/>
            <a:lstStyle/>
            <a:p>
              <a:pPr algn="ctr"/>
              <a:r>
                <a:rPr lang="en-US" sz="1200">
                  <a:solidFill>
                    <a:schemeClr val="accent2"/>
                  </a:solidFill>
                  <a:latin typeface="Comic Sans MS" pitchFamily="66" charset="0"/>
                </a:rPr>
                <a:t>Nb of bunches</a:t>
              </a:r>
              <a:endParaRPr lang="en-US" sz="1000" b="1">
                <a:solidFill>
                  <a:schemeClr val="accent2"/>
                </a:solidFill>
                <a:latin typeface="Comic Sans MS" pitchFamily="66" charset="0"/>
              </a:endParaRPr>
            </a:p>
          </p:txBody>
        </p:sp>
        <p:sp>
          <p:nvSpPr>
            <p:cNvPr id="204" name="Rectangle 86"/>
            <p:cNvSpPr>
              <a:spLocks noChangeArrowheads="1"/>
            </p:cNvSpPr>
            <p:nvPr/>
          </p:nvSpPr>
          <p:spPr bwMode="auto">
            <a:xfrm>
              <a:off x="1776" y="1872"/>
              <a:ext cx="384"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205" name="Rectangle 88"/>
            <p:cNvSpPr>
              <a:spLocks noChangeArrowheads="1"/>
            </p:cNvSpPr>
            <p:nvPr/>
          </p:nvSpPr>
          <p:spPr bwMode="auto">
            <a:xfrm>
              <a:off x="1728" y="2304"/>
              <a:ext cx="480" cy="144"/>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24</a:t>
              </a:r>
            </a:p>
          </p:txBody>
        </p:sp>
      </p:grpSp>
      <p:grpSp>
        <p:nvGrpSpPr>
          <p:cNvPr id="355" name="Group 188"/>
          <p:cNvGrpSpPr>
            <a:grpSpLocks/>
          </p:cNvGrpSpPr>
          <p:nvPr/>
        </p:nvGrpSpPr>
        <p:grpSpPr bwMode="auto">
          <a:xfrm>
            <a:off x="4235593" y="1494195"/>
            <a:ext cx="1688123" cy="304800"/>
            <a:chOff x="1920" y="1920"/>
            <a:chExt cx="1056" cy="192"/>
          </a:xfrm>
        </p:grpSpPr>
        <p:grpSp>
          <p:nvGrpSpPr>
            <p:cNvPr id="356" name="Group 189"/>
            <p:cNvGrpSpPr>
              <a:grpSpLocks/>
            </p:cNvGrpSpPr>
            <p:nvPr/>
          </p:nvGrpSpPr>
          <p:grpSpPr bwMode="auto">
            <a:xfrm>
              <a:off x="1920" y="1920"/>
              <a:ext cx="1056" cy="192"/>
              <a:chOff x="1920" y="1920"/>
              <a:chExt cx="1056" cy="192"/>
            </a:xfrm>
          </p:grpSpPr>
          <p:grpSp>
            <p:nvGrpSpPr>
              <p:cNvPr id="374" name="Group 190"/>
              <p:cNvGrpSpPr>
                <a:grpSpLocks/>
              </p:cNvGrpSpPr>
              <p:nvPr/>
            </p:nvGrpSpPr>
            <p:grpSpPr bwMode="auto">
              <a:xfrm>
                <a:off x="1920" y="1920"/>
                <a:ext cx="528" cy="192"/>
                <a:chOff x="2976" y="2736"/>
                <a:chExt cx="768" cy="192"/>
              </a:xfrm>
            </p:grpSpPr>
            <p:sp>
              <p:nvSpPr>
                <p:cNvPr id="400" name="Arc 19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01" name="Arc 19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02" name="Line 19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03" name="Line 19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375" name="Group 195"/>
              <p:cNvGrpSpPr>
                <a:grpSpLocks/>
              </p:cNvGrpSpPr>
              <p:nvPr/>
            </p:nvGrpSpPr>
            <p:grpSpPr bwMode="auto">
              <a:xfrm>
                <a:off x="2448" y="1920"/>
                <a:ext cx="528" cy="192"/>
                <a:chOff x="2976" y="2736"/>
                <a:chExt cx="768" cy="192"/>
              </a:xfrm>
            </p:grpSpPr>
            <p:sp>
              <p:nvSpPr>
                <p:cNvPr id="384" name="Arc 19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85" name="Arc 19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90" name="Line 19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91" name="Line 19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365" name="Group 200"/>
            <p:cNvGrpSpPr>
              <a:grpSpLocks/>
            </p:cNvGrpSpPr>
            <p:nvPr/>
          </p:nvGrpSpPr>
          <p:grpSpPr bwMode="auto">
            <a:xfrm>
              <a:off x="1920" y="1920"/>
              <a:ext cx="528" cy="192"/>
              <a:chOff x="2976" y="2736"/>
              <a:chExt cx="768" cy="192"/>
            </a:xfrm>
          </p:grpSpPr>
          <p:sp>
            <p:nvSpPr>
              <p:cNvPr id="366" name="Arc 2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67" name="Arc 2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68" name="Line 2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69" name="Line 2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404" name="Group 223"/>
          <p:cNvGrpSpPr>
            <a:grpSpLocks/>
          </p:cNvGrpSpPr>
          <p:nvPr/>
        </p:nvGrpSpPr>
        <p:grpSpPr bwMode="auto">
          <a:xfrm>
            <a:off x="4693628" y="2179995"/>
            <a:ext cx="863111" cy="304800"/>
            <a:chOff x="1920" y="1920"/>
            <a:chExt cx="1056" cy="192"/>
          </a:xfrm>
        </p:grpSpPr>
        <p:grpSp>
          <p:nvGrpSpPr>
            <p:cNvPr id="409" name="Group 224"/>
            <p:cNvGrpSpPr>
              <a:grpSpLocks/>
            </p:cNvGrpSpPr>
            <p:nvPr/>
          </p:nvGrpSpPr>
          <p:grpSpPr bwMode="auto">
            <a:xfrm>
              <a:off x="1920" y="1920"/>
              <a:ext cx="1056" cy="192"/>
              <a:chOff x="1920" y="1920"/>
              <a:chExt cx="1056" cy="192"/>
            </a:xfrm>
          </p:grpSpPr>
          <p:grpSp>
            <p:nvGrpSpPr>
              <p:cNvPr id="435" name="Group 225"/>
              <p:cNvGrpSpPr>
                <a:grpSpLocks/>
              </p:cNvGrpSpPr>
              <p:nvPr/>
            </p:nvGrpSpPr>
            <p:grpSpPr bwMode="auto">
              <a:xfrm>
                <a:off x="1920" y="1920"/>
                <a:ext cx="528" cy="192"/>
                <a:chOff x="2976" y="2736"/>
                <a:chExt cx="768" cy="192"/>
              </a:xfrm>
            </p:grpSpPr>
            <p:sp>
              <p:nvSpPr>
                <p:cNvPr id="445"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54"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55"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60"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36" name="Group 230"/>
              <p:cNvGrpSpPr>
                <a:grpSpLocks/>
              </p:cNvGrpSpPr>
              <p:nvPr/>
            </p:nvGrpSpPr>
            <p:grpSpPr bwMode="auto">
              <a:xfrm>
                <a:off x="2448" y="1920"/>
                <a:ext cx="528" cy="192"/>
                <a:chOff x="2976" y="2736"/>
                <a:chExt cx="768" cy="192"/>
              </a:xfrm>
            </p:grpSpPr>
            <p:sp>
              <p:nvSpPr>
                <p:cNvPr id="437"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38"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39"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44"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410" name="Group 235"/>
            <p:cNvGrpSpPr>
              <a:grpSpLocks/>
            </p:cNvGrpSpPr>
            <p:nvPr/>
          </p:nvGrpSpPr>
          <p:grpSpPr bwMode="auto">
            <a:xfrm>
              <a:off x="1920" y="1920"/>
              <a:ext cx="528" cy="192"/>
              <a:chOff x="2976" y="2736"/>
              <a:chExt cx="768" cy="192"/>
            </a:xfrm>
          </p:grpSpPr>
          <p:sp>
            <p:nvSpPr>
              <p:cNvPr id="419"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20"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2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26"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sp>
        <p:nvSpPr>
          <p:cNvPr id="461" name="Rectangle 314"/>
          <p:cNvSpPr>
            <a:spLocks noChangeArrowheads="1"/>
          </p:cNvSpPr>
          <p:nvPr/>
        </p:nvSpPr>
        <p:spPr bwMode="auto">
          <a:xfrm>
            <a:off x="351692" y="1646595"/>
            <a:ext cx="633046" cy="4572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PSB</a:t>
            </a:r>
            <a:endParaRPr lang="en-US" sz="1300" dirty="0">
              <a:solidFill>
                <a:schemeClr val="tx2"/>
              </a:solidFill>
              <a:latin typeface="Comic Sans MS" pitchFamily="66" charset="0"/>
            </a:endParaRPr>
          </a:p>
        </p:txBody>
      </p:sp>
      <p:sp>
        <p:nvSpPr>
          <p:cNvPr id="473" name="Rectangle 315"/>
          <p:cNvSpPr>
            <a:spLocks noChangeArrowheads="1"/>
          </p:cNvSpPr>
          <p:nvPr/>
        </p:nvSpPr>
        <p:spPr bwMode="auto">
          <a:xfrm>
            <a:off x="422031" y="2256195"/>
            <a:ext cx="2602523" cy="609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 batch compression</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bunch </a:t>
            </a:r>
            <a:r>
              <a:rPr lang="en-US" sz="1300" dirty="0">
                <a:solidFill>
                  <a:schemeClr val="tx2"/>
                </a:solidFill>
                <a:latin typeface="Comic Sans MS" pitchFamily="66" charset="0"/>
              </a:rPr>
              <a:t>spacing = 200ns</a:t>
            </a:r>
          </a:p>
        </p:txBody>
      </p:sp>
      <p:sp>
        <p:nvSpPr>
          <p:cNvPr id="474" name="Rectangle 469"/>
          <p:cNvSpPr>
            <a:spLocks noChangeArrowheads="1"/>
          </p:cNvSpPr>
          <p:nvPr/>
        </p:nvSpPr>
        <p:spPr bwMode="auto">
          <a:xfrm>
            <a:off x="328246" y="2878904"/>
            <a:ext cx="2180492" cy="609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SPS at  extraction,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12 transfers from </a:t>
            </a:r>
            <a:r>
              <a:rPr lang="en-US" sz="1000" dirty="0" smtClean="0">
                <a:solidFill>
                  <a:schemeClr val="tx2"/>
                </a:solidFill>
                <a:latin typeface="Comic Sans MS" pitchFamily="66" charset="0"/>
              </a:rPr>
              <a:t>PS,</a:t>
            </a:r>
          </a:p>
          <a:p>
            <a:r>
              <a:rPr lang="en-US" sz="1000" b="1" dirty="0" smtClean="0">
                <a:solidFill>
                  <a:schemeClr val="tx2"/>
                </a:solidFill>
                <a:latin typeface="Comic Sans MS" pitchFamily="66" charset="0"/>
              </a:rPr>
              <a:t>Batch spacing = 225 ns minimum</a:t>
            </a:r>
            <a:endParaRPr lang="en-US" sz="1000" b="1" dirty="0">
              <a:solidFill>
                <a:schemeClr val="tx2"/>
              </a:solidFill>
              <a:latin typeface="Comic Sans MS" pitchFamily="66" charset="0"/>
            </a:endParaRPr>
          </a:p>
        </p:txBody>
      </p:sp>
      <p:grpSp>
        <p:nvGrpSpPr>
          <p:cNvPr id="475" name="Group 471"/>
          <p:cNvGrpSpPr>
            <a:grpSpLocks/>
          </p:cNvGrpSpPr>
          <p:nvPr/>
        </p:nvGrpSpPr>
        <p:grpSpPr bwMode="auto">
          <a:xfrm>
            <a:off x="3868615" y="2925429"/>
            <a:ext cx="3376246" cy="304800"/>
            <a:chOff x="2496" y="2688"/>
            <a:chExt cx="2304" cy="192"/>
          </a:xfrm>
        </p:grpSpPr>
        <p:grpSp>
          <p:nvGrpSpPr>
            <p:cNvPr id="476" name="Group 472"/>
            <p:cNvGrpSpPr>
              <a:grpSpLocks/>
            </p:cNvGrpSpPr>
            <p:nvPr/>
          </p:nvGrpSpPr>
          <p:grpSpPr bwMode="auto">
            <a:xfrm>
              <a:off x="2496" y="2688"/>
              <a:ext cx="1056" cy="192"/>
              <a:chOff x="1968" y="3504"/>
              <a:chExt cx="1056" cy="192"/>
            </a:xfrm>
          </p:grpSpPr>
          <p:grpSp>
            <p:nvGrpSpPr>
              <p:cNvPr id="504" name="Group 473"/>
              <p:cNvGrpSpPr>
                <a:grpSpLocks/>
              </p:cNvGrpSpPr>
              <p:nvPr/>
            </p:nvGrpSpPr>
            <p:grpSpPr bwMode="auto">
              <a:xfrm>
                <a:off x="1968" y="3504"/>
                <a:ext cx="480" cy="192"/>
                <a:chOff x="5136" y="3312"/>
                <a:chExt cx="480" cy="192"/>
              </a:xfrm>
            </p:grpSpPr>
            <p:grpSp>
              <p:nvGrpSpPr>
                <p:cNvPr id="518" name="Group 474"/>
                <p:cNvGrpSpPr>
                  <a:grpSpLocks/>
                </p:cNvGrpSpPr>
                <p:nvPr/>
              </p:nvGrpSpPr>
              <p:grpSpPr bwMode="auto">
                <a:xfrm>
                  <a:off x="5136" y="3312"/>
                  <a:ext cx="192" cy="192"/>
                  <a:chOff x="2976" y="2736"/>
                  <a:chExt cx="768" cy="192"/>
                </a:xfrm>
              </p:grpSpPr>
              <p:sp>
                <p:nvSpPr>
                  <p:cNvPr id="525" name="Arc 475"/>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26" name="Arc 476"/>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27" name="Line 477"/>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28" name="Line 478"/>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519" name="Group 479"/>
                <p:cNvGrpSpPr>
                  <a:grpSpLocks/>
                </p:cNvGrpSpPr>
                <p:nvPr/>
              </p:nvGrpSpPr>
              <p:grpSpPr bwMode="auto">
                <a:xfrm>
                  <a:off x="5424" y="3312"/>
                  <a:ext cx="192" cy="192"/>
                  <a:chOff x="2976" y="2736"/>
                  <a:chExt cx="768" cy="192"/>
                </a:xfrm>
              </p:grpSpPr>
              <p:sp>
                <p:nvSpPr>
                  <p:cNvPr id="521" name="Arc 480"/>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22" name="Arc 481"/>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23" name="Line 482"/>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24" name="Line 483"/>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520" name="Line 484"/>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505" name="Group 485"/>
              <p:cNvGrpSpPr>
                <a:grpSpLocks/>
              </p:cNvGrpSpPr>
              <p:nvPr/>
            </p:nvGrpSpPr>
            <p:grpSpPr bwMode="auto">
              <a:xfrm>
                <a:off x="2544" y="3504"/>
                <a:ext cx="480" cy="192"/>
                <a:chOff x="5136" y="3312"/>
                <a:chExt cx="480" cy="192"/>
              </a:xfrm>
            </p:grpSpPr>
            <p:grpSp>
              <p:nvGrpSpPr>
                <p:cNvPr id="507" name="Group 486"/>
                <p:cNvGrpSpPr>
                  <a:grpSpLocks/>
                </p:cNvGrpSpPr>
                <p:nvPr/>
              </p:nvGrpSpPr>
              <p:grpSpPr bwMode="auto">
                <a:xfrm>
                  <a:off x="5136" y="3312"/>
                  <a:ext cx="192" cy="192"/>
                  <a:chOff x="2976" y="2736"/>
                  <a:chExt cx="768" cy="192"/>
                </a:xfrm>
              </p:grpSpPr>
              <p:sp>
                <p:nvSpPr>
                  <p:cNvPr id="514" name="Arc 487"/>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15" name="Arc 488"/>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16" name="Line 489"/>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17" name="Line 490"/>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508" name="Group 491"/>
                <p:cNvGrpSpPr>
                  <a:grpSpLocks/>
                </p:cNvGrpSpPr>
                <p:nvPr/>
              </p:nvGrpSpPr>
              <p:grpSpPr bwMode="auto">
                <a:xfrm>
                  <a:off x="5424" y="3312"/>
                  <a:ext cx="192" cy="192"/>
                  <a:chOff x="2976" y="2736"/>
                  <a:chExt cx="768" cy="192"/>
                </a:xfrm>
              </p:grpSpPr>
              <p:sp>
                <p:nvSpPr>
                  <p:cNvPr id="510" name="Arc 492"/>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11" name="Arc 493"/>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12" name="Line 494"/>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13" name="Line 495"/>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509" name="Line 496"/>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506" name="Line 497"/>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grpSp>
          <p:nvGrpSpPr>
            <p:cNvPr id="477" name="Group 498"/>
            <p:cNvGrpSpPr>
              <a:grpSpLocks/>
            </p:cNvGrpSpPr>
            <p:nvPr/>
          </p:nvGrpSpPr>
          <p:grpSpPr bwMode="auto">
            <a:xfrm>
              <a:off x="3744" y="2688"/>
              <a:ext cx="1056" cy="192"/>
              <a:chOff x="1968" y="3504"/>
              <a:chExt cx="1056" cy="192"/>
            </a:xfrm>
          </p:grpSpPr>
          <p:grpSp>
            <p:nvGrpSpPr>
              <p:cNvPr id="479" name="Group 499"/>
              <p:cNvGrpSpPr>
                <a:grpSpLocks/>
              </p:cNvGrpSpPr>
              <p:nvPr/>
            </p:nvGrpSpPr>
            <p:grpSpPr bwMode="auto">
              <a:xfrm>
                <a:off x="1968" y="3504"/>
                <a:ext cx="480" cy="192"/>
                <a:chOff x="5136" y="3312"/>
                <a:chExt cx="480" cy="192"/>
              </a:xfrm>
            </p:grpSpPr>
            <p:grpSp>
              <p:nvGrpSpPr>
                <p:cNvPr id="493" name="Group 500"/>
                <p:cNvGrpSpPr>
                  <a:grpSpLocks/>
                </p:cNvGrpSpPr>
                <p:nvPr/>
              </p:nvGrpSpPr>
              <p:grpSpPr bwMode="auto">
                <a:xfrm>
                  <a:off x="5136" y="3312"/>
                  <a:ext cx="192" cy="192"/>
                  <a:chOff x="2976" y="2736"/>
                  <a:chExt cx="768" cy="192"/>
                </a:xfrm>
              </p:grpSpPr>
              <p:sp>
                <p:nvSpPr>
                  <p:cNvPr id="500" name="Arc 5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01" name="Arc 5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02" name="Line 5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503" name="Line 5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94" name="Group 505"/>
                <p:cNvGrpSpPr>
                  <a:grpSpLocks/>
                </p:cNvGrpSpPr>
                <p:nvPr/>
              </p:nvGrpSpPr>
              <p:grpSpPr bwMode="auto">
                <a:xfrm>
                  <a:off x="5424" y="3312"/>
                  <a:ext cx="192" cy="192"/>
                  <a:chOff x="2976" y="2736"/>
                  <a:chExt cx="768" cy="192"/>
                </a:xfrm>
              </p:grpSpPr>
              <p:sp>
                <p:nvSpPr>
                  <p:cNvPr id="496" name="Arc 50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97" name="Arc 50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98" name="Line 50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99" name="Line 50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495" name="Line 510"/>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grpSp>
            <p:nvGrpSpPr>
              <p:cNvPr id="480" name="Group 511"/>
              <p:cNvGrpSpPr>
                <a:grpSpLocks/>
              </p:cNvGrpSpPr>
              <p:nvPr/>
            </p:nvGrpSpPr>
            <p:grpSpPr bwMode="auto">
              <a:xfrm>
                <a:off x="2544" y="3504"/>
                <a:ext cx="480" cy="192"/>
                <a:chOff x="5136" y="3312"/>
                <a:chExt cx="480" cy="192"/>
              </a:xfrm>
            </p:grpSpPr>
            <p:grpSp>
              <p:nvGrpSpPr>
                <p:cNvPr id="482" name="Group 512"/>
                <p:cNvGrpSpPr>
                  <a:grpSpLocks/>
                </p:cNvGrpSpPr>
                <p:nvPr/>
              </p:nvGrpSpPr>
              <p:grpSpPr bwMode="auto">
                <a:xfrm>
                  <a:off x="5136" y="3312"/>
                  <a:ext cx="192" cy="192"/>
                  <a:chOff x="2976" y="2736"/>
                  <a:chExt cx="768" cy="192"/>
                </a:xfrm>
              </p:grpSpPr>
              <p:sp>
                <p:nvSpPr>
                  <p:cNvPr id="489" name="Arc 513"/>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90" name="Arc 514"/>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91" name="Line 515"/>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92" name="Line 516"/>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83" name="Group 517"/>
                <p:cNvGrpSpPr>
                  <a:grpSpLocks/>
                </p:cNvGrpSpPr>
                <p:nvPr/>
              </p:nvGrpSpPr>
              <p:grpSpPr bwMode="auto">
                <a:xfrm>
                  <a:off x="5424" y="3312"/>
                  <a:ext cx="192" cy="192"/>
                  <a:chOff x="2976" y="2736"/>
                  <a:chExt cx="768" cy="192"/>
                </a:xfrm>
              </p:grpSpPr>
              <p:sp>
                <p:nvSpPr>
                  <p:cNvPr id="485" name="Arc 518"/>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86" name="Arc 519"/>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87" name="Line 520"/>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88" name="Line 521"/>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sp>
              <p:nvSpPr>
                <p:cNvPr id="484" name="Line 522"/>
                <p:cNvSpPr>
                  <a:spLocks noChangeShapeType="1"/>
                </p:cNvSpPr>
                <p:nvPr/>
              </p:nvSpPr>
              <p:spPr bwMode="auto">
                <a:xfrm>
                  <a:off x="5328" y="3504"/>
                  <a:ext cx="96" cy="0"/>
                </a:xfrm>
                <a:prstGeom prst="line">
                  <a:avLst/>
                </a:prstGeom>
                <a:noFill/>
                <a:ln w="9525">
                  <a:solidFill>
                    <a:schemeClr val="tx1"/>
                  </a:solidFill>
                  <a:round/>
                  <a:headEnd/>
                  <a:tailEnd/>
                </a:ln>
              </p:spPr>
              <p:txBody>
                <a:bodyPr/>
                <a:lstStyle/>
                <a:p>
                  <a:endParaRPr lang="en-GB"/>
                </a:p>
              </p:txBody>
            </p:sp>
          </p:grpSp>
          <p:sp>
            <p:nvSpPr>
              <p:cNvPr id="481" name="Line 523"/>
              <p:cNvSpPr>
                <a:spLocks noChangeShapeType="1"/>
              </p:cNvSpPr>
              <p:nvPr/>
            </p:nvSpPr>
            <p:spPr bwMode="auto">
              <a:xfrm>
                <a:off x="2448" y="3696"/>
                <a:ext cx="96" cy="0"/>
              </a:xfrm>
              <a:prstGeom prst="line">
                <a:avLst/>
              </a:prstGeom>
              <a:noFill/>
              <a:ln w="9525">
                <a:solidFill>
                  <a:schemeClr val="tx1"/>
                </a:solidFill>
                <a:round/>
                <a:headEnd/>
                <a:tailEnd/>
              </a:ln>
            </p:spPr>
            <p:txBody>
              <a:bodyPr/>
              <a:lstStyle/>
              <a:p>
                <a:endParaRPr lang="en-GB"/>
              </a:p>
            </p:txBody>
          </p:sp>
        </p:grpSp>
        <p:sp>
          <p:nvSpPr>
            <p:cNvPr id="478" name="Line 524"/>
            <p:cNvSpPr>
              <a:spLocks noChangeShapeType="1"/>
            </p:cNvSpPr>
            <p:nvPr/>
          </p:nvSpPr>
          <p:spPr bwMode="auto">
            <a:xfrm>
              <a:off x="3552" y="2880"/>
              <a:ext cx="192" cy="0"/>
            </a:xfrm>
            <a:prstGeom prst="line">
              <a:avLst/>
            </a:prstGeom>
            <a:noFill/>
            <a:ln w="9525">
              <a:solidFill>
                <a:schemeClr val="tx1"/>
              </a:solidFill>
              <a:prstDash val="dash"/>
              <a:round/>
              <a:headEnd/>
              <a:tailEnd/>
            </a:ln>
          </p:spPr>
          <p:txBody>
            <a:bodyPr/>
            <a:lstStyle/>
            <a:p>
              <a:endParaRPr lang="en-GB"/>
            </a:p>
          </p:txBody>
        </p:sp>
      </p:grpSp>
      <p:sp>
        <p:nvSpPr>
          <p:cNvPr id="529" name="Rectangle 579"/>
          <p:cNvSpPr>
            <a:spLocks noChangeArrowheads="1"/>
          </p:cNvSpPr>
          <p:nvPr/>
        </p:nvSpPr>
        <p:spPr bwMode="auto">
          <a:xfrm>
            <a:off x="914400" y="1646595"/>
            <a:ext cx="2039815" cy="3810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(3 10</a:t>
            </a:r>
            <a:r>
              <a:rPr lang="en-US" sz="1300" baseline="30000" dirty="0" smtClean="0">
                <a:solidFill>
                  <a:schemeClr val="tx2"/>
                </a:solidFill>
                <a:latin typeface="Comic Sans MS" pitchFamily="66" charset="0"/>
              </a:rPr>
              <a:t>10  </a:t>
            </a:r>
            <a:r>
              <a:rPr lang="en-US" sz="1300" dirty="0" smtClean="0">
                <a:solidFill>
                  <a:schemeClr val="tx2"/>
                </a:solidFill>
                <a:latin typeface="Comic Sans MS" pitchFamily="66" charset="0"/>
              </a:rPr>
              <a:t>protons)</a:t>
            </a:r>
            <a:endParaRPr lang="en-US" sz="1300" dirty="0">
              <a:solidFill>
                <a:schemeClr val="tx2"/>
              </a:solidFill>
              <a:latin typeface="Comic Sans MS" pitchFamily="66" charset="0"/>
            </a:endParaRPr>
          </a:p>
        </p:txBody>
      </p:sp>
      <p:sp>
        <p:nvSpPr>
          <p:cNvPr id="530" name="Rectangle 587"/>
          <p:cNvSpPr>
            <a:spLocks noChangeArrowheads="1"/>
          </p:cNvSpPr>
          <p:nvPr/>
        </p:nvSpPr>
        <p:spPr bwMode="auto">
          <a:xfrm>
            <a:off x="5345723" y="2713395"/>
            <a:ext cx="773723" cy="228600"/>
          </a:xfrm>
          <a:prstGeom prst="rect">
            <a:avLst/>
          </a:prstGeom>
          <a:solidFill>
            <a:srgbClr val="FFFFFF"/>
          </a:solidFill>
          <a:ln w="9525">
            <a:noFill/>
            <a:miter lim="800000"/>
            <a:headEnd/>
            <a:tailEnd/>
          </a:ln>
        </p:spPr>
        <p:txBody>
          <a:bodyPr/>
          <a:lstStyle/>
          <a:p>
            <a:r>
              <a:rPr lang="en-US" sz="1300" dirty="0" smtClean="0">
                <a:solidFill>
                  <a:schemeClr val="accent2"/>
                </a:solidFill>
                <a:latin typeface="Comic Sans MS" pitchFamily="66" charset="0"/>
              </a:rPr>
              <a:t>1.2 10</a:t>
            </a:r>
            <a:r>
              <a:rPr lang="en-US" sz="1300" baseline="30000" dirty="0" smtClean="0">
                <a:solidFill>
                  <a:schemeClr val="accent2"/>
                </a:solidFill>
                <a:latin typeface="Comic Sans MS" pitchFamily="66" charset="0"/>
              </a:rPr>
              <a:t>10</a:t>
            </a:r>
            <a:endParaRPr lang="en-US" sz="1300" baseline="30000" dirty="0">
              <a:solidFill>
                <a:schemeClr val="accent2"/>
              </a:solidFill>
              <a:latin typeface="Comic Sans MS" pitchFamily="66" charset="0"/>
            </a:endParaRPr>
          </a:p>
        </p:txBody>
      </p:sp>
      <p:sp>
        <p:nvSpPr>
          <p:cNvPr id="531" name="Line 589"/>
          <p:cNvSpPr>
            <a:spLocks noChangeShapeType="1"/>
          </p:cNvSpPr>
          <p:nvPr/>
        </p:nvSpPr>
        <p:spPr bwMode="auto">
          <a:xfrm flipV="1">
            <a:off x="5275385" y="2925429"/>
            <a:ext cx="140677" cy="152400"/>
          </a:xfrm>
          <a:prstGeom prst="line">
            <a:avLst/>
          </a:prstGeom>
          <a:noFill/>
          <a:ln w="9525">
            <a:solidFill>
              <a:schemeClr val="accent2"/>
            </a:solidFill>
            <a:round/>
            <a:headEnd/>
            <a:tailEnd/>
          </a:ln>
        </p:spPr>
        <p:txBody>
          <a:bodyPr/>
          <a:lstStyle/>
          <a:p>
            <a:endParaRPr lang="en-GB"/>
          </a:p>
        </p:txBody>
      </p:sp>
      <p:grpSp>
        <p:nvGrpSpPr>
          <p:cNvPr id="532" name="Group 600"/>
          <p:cNvGrpSpPr>
            <a:grpSpLocks/>
          </p:cNvGrpSpPr>
          <p:nvPr/>
        </p:nvGrpSpPr>
        <p:grpSpPr bwMode="auto">
          <a:xfrm>
            <a:off x="7807569" y="1113195"/>
            <a:ext cx="1336431" cy="1981200"/>
            <a:chOff x="5184" y="1056"/>
            <a:chExt cx="912" cy="1248"/>
          </a:xfrm>
        </p:grpSpPr>
        <p:sp>
          <p:nvSpPr>
            <p:cNvPr id="533" name="Rectangle 601"/>
            <p:cNvSpPr>
              <a:spLocks noChangeArrowheads="1"/>
            </p:cNvSpPr>
            <p:nvPr/>
          </p:nvSpPr>
          <p:spPr bwMode="auto">
            <a:xfrm>
              <a:off x="5376" y="1056"/>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Harmonic number / Frequency</a:t>
              </a:r>
            </a:p>
          </p:txBody>
        </p:sp>
        <p:sp>
          <p:nvSpPr>
            <p:cNvPr id="534" name="Rectangle 602"/>
            <p:cNvSpPr>
              <a:spLocks noChangeArrowheads="1"/>
            </p:cNvSpPr>
            <p:nvPr/>
          </p:nvSpPr>
          <p:spPr bwMode="auto">
            <a:xfrm>
              <a:off x="5520" y="1440"/>
              <a:ext cx="288"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2+1</a:t>
              </a:r>
              <a:endParaRPr lang="en-US" sz="1000" b="1" dirty="0">
                <a:solidFill>
                  <a:schemeClr val="accent1"/>
                </a:solidFill>
                <a:latin typeface="Comic Sans MS" pitchFamily="66" charset="0"/>
              </a:endParaRPr>
            </a:p>
          </p:txBody>
        </p:sp>
        <p:sp>
          <p:nvSpPr>
            <p:cNvPr id="535" name="Rectangle 603"/>
            <p:cNvSpPr>
              <a:spLocks noChangeArrowheads="1"/>
            </p:cNvSpPr>
            <p:nvPr/>
          </p:nvSpPr>
          <p:spPr bwMode="auto">
            <a:xfrm>
              <a:off x="5280" y="1824"/>
              <a:ext cx="768"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20-21</a:t>
              </a:r>
              <a:br>
                <a:rPr lang="en-US" sz="1000" b="1" dirty="0" smtClean="0">
                  <a:solidFill>
                    <a:schemeClr val="accent1"/>
                  </a:solidFill>
                  <a:latin typeface="Comic Sans MS" pitchFamily="66" charset="0"/>
                </a:rPr>
              </a:br>
              <a:r>
                <a:rPr lang="en-US" sz="1000" b="1" dirty="0" smtClean="0">
                  <a:solidFill>
                    <a:schemeClr val="accent1"/>
                  </a:solidFill>
                  <a:latin typeface="Comic Sans MS" pitchFamily="66" charset="0"/>
                </a:rPr>
                <a:t>-84</a:t>
              </a:r>
              <a:endParaRPr lang="en-US" sz="1000" b="1" dirty="0">
                <a:solidFill>
                  <a:schemeClr val="accent1"/>
                </a:solidFill>
                <a:latin typeface="Comic Sans MS" pitchFamily="66" charset="0"/>
              </a:endParaRPr>
            </a:p>
          </p:txBody>
        </p:sp>
        <p:sp>
          <p:nvSpPr>
            <p:cNvPr id="536" name="Rectangle 604"/>
            <p:cNvSpPr>
              <a:spLocks noChangeArrowheads="1"/>
            </p:cNvSpPr>
            <p:nvPr/>
          </p:nvSpPr>
          <p:spPr bwMode="auto">
            <a:xfrm>
              <a:off x="5184" y="1680"/>
              <a:ext cx="912"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9-10</a:t>
              </a:r>
              <a:endParaRPr lang="en-US" sz="1000" b="1" dirty="0">
                <a:solidFill>
                  <a:schemeClr val="accent1"/>
                </a:solidFill>
                <a:latin typeface="Comic Sans MS" pitchFamily="66" charset="0"/>
              </a:endParaRPr>
            </a:p>
          </p:txBody>
        </p:sp>
        <p:sp>
          <p:nvSpPr>
            <p:cNvPr id="537" name="Rectangle 606"/>
            <p:cNvSpPr>
              <a:spLocks noChangeArrowheads="1"/>
            </p:cNvSpPr>
            <p:nvPr/>
          </p:nvSpPr>
          <p:spPr bwMode="auto">
            <a:xfrm>
              <a:off x="5424" y="2160"/>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200 MHz</a:t>
              </a:r>
            </a:p>
          </p:txBody>
        </p:sp>
      </p:grpSp>
      <p:grpSp>
        <p:nvGrpSpPr>
          <p:cNvPr id="538" name="Group 82"/>
          <p:cNvGrpSpPr>
            <a:grpSpLocks/>
          </p:cNvGrpSpPr>
          <p:nvPr/>
        </p:nvGrpSpPr>
        <p:grpSpPr bwMode="auto">
          <a:xfrm>
            <a:off x="2813538" y="1036995"/>
            <a:ext cx="914400" cy="2133600"/>
            <a:chOff x="1632" y="1104"/>
            <a:chExt cx="624" cy="1344"/>
          </a:xfrm>
        </p:grpSpPr>
        <p:sp>
          <p:nvSpPr>
            <p:cNvPr id="539" name="Rectangle 83"/>
            <p:cNvSpPr>
              <a:spLocks noChangeArrowheads="1"/>
            </p:cNvSpPr>
            <p:nvPr/>
          </p:nvSpPr>
          <p:spPr bwMode="auto">
            <a:xfrm>
              <a:off x="1872" y="1440"/>
              <a:ext cx="192" cy="144"/>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2</a:t>
              </a:r>
            </a:p>
          </p:txBody>
        </p:sp>
        <p:sp>
          <p:nvSpPr>
            <p:cNvPr id="540"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541" name="Rectangle 85"/>
            <p:cNvSpPr>
              <a:spLocks noChangeArrowheads="1"/>
            </p:cNvSpPr>
            <p:nvPr/>
          </p:nvSpPr>
          <p:spPr bwMode="auto">
            <a:xfrm>
              <a:off x="1632" y="1104"/>
              <a:ext cx="624" cy="144"/>
            </a:xfrm>
            <a:prstGeom prst="rect">
              <a:avLst/>
            </a:prstGeom>
            <a:solidFill>
              <a:srgbClr val="FFFFFF"/>
            </a:solidFill>
            <a:ln w="9525">
              <a:noFill/>
              <a:miter lim="800000"/>
              <a:headEnd/>
              <a:tailEnd/>
            </a:ln>
          </p:spPr>
          <p:txBody>
            <a:bodyPr/>
            <a:lstStyle/>
            <a:p>
              <a:pPr algn="ctr"/>
              <a:r>
                <a:rPr lang="en-US" sz="1200" dirty="0" err="1">
                  <a:solidFill>
                    <a:schemeClr val="accent2"/>
                  </a:solidFill>
                  <a:latin typeface="Comic Sans MS" pitchFamily="66" charset="0"/>
                </a:rPr>
                <a:t>Nb</a:t>
              </a:r>
              <a:r>
                <a:rPr lang="en-US" sz="1200" dirty="0">
                  <a:solidFill>
                    <a:schemeClr val="accent2"/>
                  </a:solidFill>
                  <a:latin typeface="Comic Sans MS" pitchFamily="66" charset="0"/>
                </a:rPr>
                <a:t> of bunches</a:t>
              </a:r>
              <a:endParaRPr lang="en-US" sz="1000" b="1" dirty="0">
                <a:solidFill>
                  <a:schemeClr val="accent2"/>
                </a:solidFill>
                <a:latin typeface="Comic Sans MS" pitchFamily="66" charset="0"/>
              </a:endParaRPr>
            </a:p>
          </p:txBody>
        </p:sp>
        <p:sp>
          <p:nvSpPr>
            <p:cNvPr id="542" name="Rectangle 86"/>
            <p:cNvSpPr>
              <a:spLocks noChangeArrowheads="1"/>
            </p:cNvSpPr>
            <p:nvPr/>
          </p:nvSpPr>
          <p:spPr bwMode="auto">
            <a:xfrm>
              <a:off x="1776" y="1872"/>
              <a:ext cx="384"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543" name="Rectangle 88"/>
            <p:cNvSpPr>
              <a:spLocks noChangeArrowheads="1"/>
            </p:cNvSpPr>
            <p:nvPr/>
          </p:nvSpPr>
          <p:spPr bwMode="auto">
            <a:xfrm>
              <a:off x="1728" y="2304"/>
              <a:ext cx="480" cy="144"/>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24</a:t>
              </a:r>
            </a:p>
          </p:txBody>
        </p:sp>
      </p:grpSp>
      <p:sp>
        <p:nvSpPr>
          <p:cNvPr id="544" name="Rectangle 587"/>
          <p:cNvSpPr>
            <a:spLocks noChangeArrowheads="1"/>
          </p:cNvSpPr>
          <p:nvPr/>
        </p:nvSpPr>
        <p:spPr bwMode="auto">
          <a:xfrm>
            <a:off x="5597513" y="1086714"/>
            <a:ext cx="773723" cy="228600"/>
          </a:xfrm>
          <a:prstGeom prst="rect">
            <a:avLst/>
          </a:prstGeom>
          <a:solidFill>
            <a:srgbClr val="FFFFFF"/>
          </a:solidFill>
          <a:ln w="9525">
            <a:noFill/>
            <a:miter lim="800000"/>
            <a:headEnd/>
            <a:tailEnd/>
          </a:ln>
        </p:spPr>
        <p:txBody>
          <a:bodyPr/>
          <a:lstStyle/>
          <a:p>
            <a:r>
              <a:rPr lang="en-US" sz="1300" dirty="0" smtClean="0">
                <a:solidFill>
                  <a:schemeClr val="accent2"/>
                </a:solidFill>
                <a:latin typeface="Comic Sans MS" pitchFamily="66" charset="0"/>
              </a:rPr>
              <a:t>1.5 10</a:t>
            </a:r>
            <a:r>
              <a:rPr lang="en-US" sz="1300" baseline="30000" dirty="0" smtClean="0">
                <a:solidFill>
                  <a:schemeClr val="accent2"/>
                </a:solidFill>
                <a:latin typeface="Comic Sans MS" pitchFamily="66" charset="0"/>
              </a:rPr>
              <a:t>10</a:t>
            </a:r>
            <a:endParaRPr lang="en-US" sz="1300" baseline="30000" dirty="0">
              <a:solidFill>
                <a:schemeClr val="accent2"/>
              </a:solidFill>
              <a:latin typeface="Comic Sans MS" pitchFamily="66" charset="0"/>
            </a:endParaRPr>
          </a:p>
        </p:txBody>
      </p:sp>
      <p:sp>
        <p:nvSpPr>
          <p:cNvPr id="545" name="Line 589"/>
          <p:cNvSpPr>
            <a:spLocks noChangeShapeType="1"/>
          </p:cNvSpPr>
          <p:nvPr/>
        </p:nvSpPr>
        <p:spPr bwMode="auto">
          <a:xfrm flipV="1">
            <a:off x="5527175" y="1298748"/>
            <a:ext cx="140677" cy="152400"/>
          </a:xfrm>
          <a:prstGeom prst="line">
            <a:avLst/>
          </a:prstGeom>
          <a:noFill/>
          <a:ln w="9525">
            <a:solidFill>
              <a:schemeClr val="accent2"/>
            </a:solidFill>
            <a:round/>
            <a:headEnd/>
            <a:tailEnd/>
          </a:ln>
        </p:spPr>
        <p:txBody>
          <a:bodyPr/>
          <a:lstStyle/>
          <a:p>
            <a:endParaRPr lang="en-GB"/>
          </a:p>
        </p:txBody>
      </p:sp>
      <p:sp>
        <p:nvSpPr>
          <p:cNvPr id="546" name="Rectangle 545"/>
          <p:cNvSpPr/>
          <p:nvPr/>
        </p:nvSpPr>
        <p:spPr>
          <a:xfrm>
            <a:off x="560152" y="3613666"/>
            <a:ext cx="7977810" cy="369332"/>
          </a:xfrm>
          <a:prstGeom prst="rect">
            <a:avLst/>
          </a:prstGeom>
        </p:spPr>
        <p:txBody>
          <a:bodyPr wrap="square">
            <a:spAutoFit/>
          </a:bodyPr>
          <a:lstStyle/>
          <a:p>
            <a:r>
              <a:rPr lang="en-US" dirty="0" smtClean="0">
                <a:solidFill>
                  <a:srgbClr val="FF0000"/>
                </a:solidFill>
              </a:rPr>
              <a:t>note: minimum batch spacing of 225ns dictated by protons injection at 26GeV/c</a:t>
            </a:r>
            <a:endParaRPr lang="en-GB" dirty="0">
              <a:solidFill>
                <a:srgbClr val="FF0000"/>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
            </a:r>
            <a:r>
              <a:rPr lang="en-US" dirty="0" err="1" smtClean="0"/>
              <a:t>Pb</a:t>
            </a:r>
            <a:r>
              <a:rPr lang="en-US" dirty="0" smtClean="0"/>
              <a:t> 100ns scheme in 2012</a:t>
            </a:r>
            <a:endParaRPr lang="en-GB" dirty="0"/>
          </a:p>
        </p:txBody>
      </p:sp>
      <p:grpSp>
        <p:nvGrpSpPr>
          <p:cNvPr id="3" name="Group 188"/>
          <p:cNvGrpSpPr>
            <a:grpSpLocks/>
          </p:cNvGrpSpPr>
          <p:nvPr/>
        </p:nvGrpSpPr>
        <p:grpSpPr bwMode="auto">
          <a:xfrm>
            <a:off x="3798277" y="1394805"/>
            <a:ext cx="1688123" cy="304800"/>
            <a:chOff x="1920" y="1920"/>
            <a:chExt cx="1056" cy="192"/>
          </a:xfrm>
        </p:grpSpPr>
        <p:grpSp>
          <p:nvGrpSpPr>
            <p:cNvPr id="4" name="Group 189"/>
            <p:cNvGrpSpPr>
              <a:grpSpLocks/>
            </p:cNvGrpSpPr>
            <p:nvPr/>
          </p:nvGrpSpPr>
          <p:grpSpPr bwMode="auto">
            <a:xfrm>
              <a:off x="1920" y="1920"/>
              <a:ext cx="1056" cy="192"/>
              <a:chOff x="1920" y="1920"/>
              <a:chExt cx="1056" cy="192"/>
            </a:xfrm>
          </p:grpSpPr>
          <p:grpSp>
            <p:nvGrpSpPr>
              <p:cNvPr id="5" name="Group 190"/>
              <p:cNvGrpSpPr>
                <a:grpSpLocks/>
              </p:cNvGrpSpPr>
              <p:nvPr/>
            </p:nvGrpSpPr>
            <p:grpSpPr bwMode="auto">
              <a:xfrm>
                <a:off x="1920" y="1920"/>
                <a:ext cx="528" cy="192"/>
                <a:chOff x="2976" y="2736"/>
                <a:chExt cx="768" cy="192"/>
              </a:xfrm>
            </p:grpSpPr>
            <p:sp>
              <p:nvSpPr>
                <p:cNvPr id="19" name="Arc 19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0" name="Arc 19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1" name="Line 19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2" name="Line 19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 name="Group 195"/>
              <p:cNvGrpSpPr>
                <a:grpSpLocks/>
              </p:cNvGrpSpPr>
              <p:nvPr/>
            </p:nvGrpSpPr>
            <p:grpSpPr bwMode="auto">
              <a:xfrm>
                <a:off x="2448" y="1920"/>
                <a:ext cx="528" cy="192"/>
                <a:chOff x="2976" y="2736"/>
                <a:chExt cx="768" cy="192"/>
              </a:xfrm>
            </p:grpSpPr>
            <p:sp>
              <p:nvSpPr>
                <p:cNvPr id="15" name="Arc 19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6" name="Arc 19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7" name="Line 19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8" name="Line 19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 name="Group 200"/>
            <p:cNvGrpSpPr>
              <a:grpSpLocks/>
            </p:cNvGrpSpPr>
            <p:nvPr/>
          </p:nvGrpSpPr>
          <p:grpSpPr bwMode="auto">
            <a:xfrm>
              <a:off x="1920" y="1920"/>
              <a:ext cx="528" cy="192"/>
              <a:chOff x="2976" y="2736"/>
              <a:chExt cx="768" cy="192"/>
            </a:xfrm>
          </p:grpSpPr>
          <p:sp>
            <p:nvSpPr>
              <p:cNvPr id="9" name="Arc 2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 name="Arc 2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1" name="Line 2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2" name="Line 2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 name="Group 223"/>
          <p:cNvGrpSpPr>
            <a:grpSpLocks/>
          </p:cNvGrpSpPr>
          <p:nvPr/>
        </p:nvGrpSpPr>
        <p:grpSpPr bwMode="auto">
          <a:xfrm>
            <a:off x="4504787" y="1852008"/>
            <a:ext cx="863111" cy="304800"/>
            <a:chOff x="1920" y="1920"/>
            <a:chExt cx="1056" cy="192"/>
          </a:xfrm>
        </p:grpSpPr>
        <p:grpSp>
          <p:nvGrpSpPr>
            <p:cNvPr id="13" name="Group 224"/>
            <p:cNvGrpSpPr>
              <a:grpSpLocks/>
            </p:cNvGrpSpPr>
            <p:nvPr/>
          </p:nvGrpSpPr>
          <p:grpSpPr bwMode="auto">
            <a:xfrm>
              <a:off x="1920" y="1920"/>
              <a:ext cx="1056" cy="192"/>
              <a:chOff x="1920" y="1920"/>
              <a:chExt cx="1056" cy="192"/>
            </a:xfrm>
          </p:grpSpPr>
          <p:grpSp>
            <p:nvGrpSpPr>
              <p:cNvPr id="14" name="Group 225"/>
              <p:cNvGrpSpPr>
                <a:grpSpLocks/>
              </p:cNvGrpSpPr>
              <p:nvPr/>
            </p:nvGrpSpPr>
            <p:grpSpPr bwMode="auto">
              <a:xfrm>
                <a:off x="1920" y="1920"/>
                <a:ext cx="528" cy="192"/>
                <a:chOff x="2976" y="2736"/>
                <a:chExt cx="768" cy="192"/>
              </a:xfrm>
            </p:grpSpPr>
            <p:sp>
              <p:nvSpPr>
                <p:cNvPr id="36"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7"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8"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9"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23" name="Group 230"/>
              <p:cNvGrpSpPr>
                <a:grpSpLocks/>
              </p:cNvGrpSpPr>
              <p:nvPr/>
            </p:nvGrpSpPr>
            <p:grpSpPr bwMode="auto">
              <a:xfrm>
                <a:off x="2448" y="1920"/>
                <a:ext cx="528" cy="192"/>
                <a:chOff x="2976" y="2736"/>
                <a:chExt cx="768" cy="192"/>
              </a:xfrm>
            </p:grpSpPr>
            <p:sp>
              <p:nvSpPr>
                <p:cNvPr id="32"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3"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4"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5"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24" name="Group 235"/>
            <p:cNvGrpSpPr>
              <a:grpSpLocks/>
            </p:cNvGrpSpPr>
            <p:nvPr/>
          </p:nvGrpSpPr>
          <p:grpSpPr bwMode="auto">
            <a:xfrm>
              <a:off x="1920" y="1920"/>
              <a:ext cx="528" cy="192"/>
              <a:chOff x="2976" y="2736"/>
              <a:chExt cx="768" cy="192"/>
            </a:xfrm>
          </p:grpSpPr>
          <p:sp>
            <p:nvSpPr>
              <p:cNvPr id="26"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7"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28"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29"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sp>
        <p:nvSpPr>
          <p:cNvPr id="40" name="Rectangle 314"/>
          <p:cNvSpPr>
            <a:spLocks noChangeArrowheads="1"/>
          </p:cNvSpPr>
          <p:nvPr/>
        </p:nvSpPr>
        <p:spPr bwMode="auto">
          <a:xfrm>
            <a:off x="351692" y="1547205"/>
            <a:ext cx="633046" cy="4572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PSB</a:t>
            </a:r>
            <a:endParaRPr lang="en-US" sz="1300" dirty="0">
              <a:solidFill>
                <a:schemeClr val="tx2"/>
              </a:solidFill>
              <a:latin typeface="Comic Sans MS" pitchFamily="66" charset="0"/>
            </a:endParaRPr>
          </a:p>
        </p:txBody>
      </p:sp>
      <p:sp>
        <p:nvSpPr>
          <p:cNvPr id="41" name="Rectangle 315"/>
          <p:cNvSpPr>
            <a:spLocks noChangeArrowheads="1"/>
          </p:cNvSpPr>
          <p:nvPr/>
        </p:nvSpPr>
        <p:spPr bwMode="auto">
          <a:xfrm>
            <a:off x="422031" y="2156805"/>
            <a:ext cx="2602523" cy="609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 batch compression</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+splitting ; </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bunch </a:t>
            </a:r>
            <a:r>
              <a:rPr lang="en-US" sz="1300" dirty="0">
                <a:solidFill>
                  <a:schemeClr val="tx2"/>
                </a:solidFill>
                <a:latin typeface="Comic Sans MS" pitchFamily="66" charset="0"/>
              </a:rPr>
              <a:t>spacing = </a:t>
            </a:r>
            <a:r>
              <a:rPr lang="en-US" sz="1300" dirty="0" smtClean="0">
                <a:solidFill>
                  <a:schemeClr val="tx2"/>
                </a:solidFill>
                <a:latin typeface="Comic Sans MS" pitchFamily="66" charset="0"/>
              </a:rPr>
              <a:t>100ns</a:t>
            </a:r>
            <a:endParaRPr lang="en-US" sz="1300" dirty="0">
              <a:solidFill>
                <a:schemeClr val="tx2"/>
              </a:solidFill>
              <a:latin typeface="Comic Sans MS" pitchFamily="66" charset="0"/>
            </a:endParaRPr>
          </a:p>
        </p:txBody>
      </p:sp>
      <p:sp>
        <p:nvSpPr>
          <p:cNvPr id="42" name="Rectangle 469"/>
          <p:cNvSpPr>
            <a:spLocks noChangeArrowheads="1"/>
          </p:cNvSpPr>
          <p:nvPr/>
        </p:nvSpPr>
        <p:spPr bwMode="auto">
          <a:xfrm>
            <a:off x="281353" y="2859026"/>
            <a:ext cx="2227385" cy="609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SPS at  extraction,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12 transfers from </a:t>
            </a:r>
            <a:r>
              <a:rPr lang="en-US" sz="1000" dirty="0" smtClean="0">
                <a:solidFill>
                  <a:schemeClr val="tx2"/>
                </a:solidFill>
                <a:latin typeface="Comic Sans MS" pitchFamily="66" charset="0"/>
              </a:rPr>
              <a:t>PS,</a:t>
            </a:r>
          </a:p>
          <a:p>
            <a:r>
              <a:rPr lang="en-US" sz="1000" b="1" dirty="0" smtClean="0">
                <a:solidFill>
                  <a:schemeClr val="tx2"/>
                </a:solidFill>
                <a:latin typeface="Comic Sans MS" pitchFamily="66" charset="0"/>
              </a:rPr>
              <a:t>Minimum batch spacing = 225 ns</a:t>
            </a:r>
            <a:endParaRPr lang="en-US" sz="1000" b="1" dirty="0">
              <a:solidFill>
                <a:schemeClr val="tx2"/>
              </a:solidFill>
              <a:latin typeface="Comic Sans MS" pitchFamily="66" charset="0"/>
            </a:endParaRPr>
          </a:p>
        </p:txBody>
      </p:sp>
      <p:sp>
        <p:nvSpPr>
          <p:cNvPr id="152" name="Rectangle 579"/>
          <p:cNvSpPr>
            <a:spLocks noChangeArrowheads="1"/>
          </p:cNvSpPr>
          <p:nvPr/>
        </p:nvSpPr>
        <p:spPr bwMode="auto">
          <a:xfrm>
            <a:off x="984737" y="1547205"/>
            <a:ext cx="1969477" cy="228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(6 10</a:t>
            </a:r>
            <a:r>
              <a:rPr lang="en-US" sz="1300" baseline="30000" dirty="0" smtClean="0">
                <a:solidFill>
                  <a:schemeClr val="tx2"/>
                </a:solidFill>
                <a:latin typeface="Comic Sans MS" pitchFamily="66" charset="0"/>
              </a:rPr>
              <a:t>10  </a:t>
            </a:r>
            <a:r>
              <a:rPr lang="en-US" sz="1300" dirty="0" smtClean="0">
                <a:solidFill>
                  <a:schemeClr val="tx2"/>
                </a:solidFill>
                <a:latin typeface="Comic Sans MS" pitchFamily="66" charset="0"/>
              </a:rPr>
              <a:t>protons )</a:t>
            </a:r>
            <a:endParaRPr lang="en-US" sz="1300" dirty="0">
              <a:solidFill>
                <a:schemeClr val="tx2"/>
              </a:solidFill>
              <a:latin typeface="Comic Sans MS" pitchFamily="66" charset="0"/>
            </a:endParaRPr>
          </a:p>
        </p:txBody>
      </p:sp>
      <p:sp>
        <p:nvSpPr>
          <p:cNvPr id="154" name="Rectangle 587"/>
          <p:cNvSpPr>
            <a:spLocks noChangeArrowheads="1"/>
          </p:cNvSpPr>
          <p:nvPr/>
        </p:nvSpPr>
        <p:spPr bwMode="auto">
          <a:xfrm>
            <a:off x="5345723" y="2614005"/>
            <a:ext cx="773723" cy="228600"/>
          </a:xfrm>
          <a:prstGeom prst="rect">
            <a:avLst/>
          </a:prstGeom>
          <a:solidFill>
            <a:srgbClr val="FFFFFF"/>
          </a:solidFill>
          <a:ln w="9525">
            <a:noFill/>
            <a:miter lim="800000"/>
            <a:headEnd/>
            <a:tailEnd/>
          </a:ln>
        </p:spPr>
        <p:txBody>
          <a:bodyPr/>
          <a:lstStyle/>
          <a:p>
            <a:r>
              <a:rPr lang="en-US" sz="1300" dirty="0" smtClean="0">
                <a:solidFill>
                  <a:schemeClr val="accent2"/>
                </a:solidFill>
                <a:latin typeface="Comic Sans MS" pitchFamily="66" charset="0"/>
              </a:rPr>
              <a:t>1.2 10</a:t>
            </a:r>
            <a:r>
              <a:rPr lang="en-US" sz="1300" baseline="30000" dirty="0" smtClean="0">
                <a:solidFill>
                  <a:schemeClr val="accent2"/>
                </a:solidFill>
                <a:latin typeface="Comic Sans MS" pitchFamily="66" charset="0"/>
              </a:rPr>
              <a:t>10</a:t>
            </a:r>
            <a:endParaRPr lang="en-US" sz="1300" baseline="30000" dirty="0">
              <a:solidFill>
                <a:schemeClr val="accent2"/>
              </a:solidFill>
              <a:latin typeface="Comic Sans MS" pitchFamily="66" charset="0"/>
            </a:endParaRPr>
          </a:p>
        </p:txBody>
      </p:sp>
      <p:sp>
        <p:nvSpPr>
          <p:cNvPr id="156" name="Line 589"/>
          <p:cNvSpPr>
            <a:spLocks noChangeShapeType="1"/>
          </p:cNvSpPr>
          <p:nvPr/>
        </p:nvSpPr>
        <p:spPr bwMode="auto">
          <a:xfrm flipV="1">
            <a:off x="5275385" y="2826039"/>
            <a:ext cx="140677" cy="152400"/>
          </a:xfrm>
          <a:prstGeom prst="line">
            <a:avLst/>
          </a:prstGeom>
          <a:noFill/>
          <a:ln w="9525">
            <a:solidFill>
              <a:schemeClr val="accent2"/>
            </a:solidFill>
            <a:round/>
            <a:headEnd/>
            <a:tailEnd/>
          </a:ln>
        </p:spPr>
        <p:txBody>
          <a:bodyPr/>
          <a:lstStyle/>
          <a:p>
            <a:endParaRPr lang="en-GB"/>
          </a:p>
        </p:txBody>
      </p:sp>
      <p:sp>
        <p:nvSpPr>
          <p:cNvPr id="160" name="Rectangle 601"/>
          <p:cNvSpPr>
            <a:spLocks noChangeArrowheads="1"/>
          </p:cNvSpPr>
          <p:nvPr/>
        </p:nvSpPr>
        <p:spPr bwMode="auto">
          <a:xfrm>
            <a:off x="8088923" y="1013805"/>
            <a:ext cx="914400" cy="228600"/>
          </a:xfrm>
          <a:prstGeom prst="rect">
            <a:avLst/>
          </a:prstGeom>
          <a:solidFill>
            <a:srgbClr val="FFFFFF"/>
          </a:solidFill>
          <a:ln w="9525">
            <a:noFill/>
            <a:miter lim="800000"/>
            <a:headEnd/>
            <a:tailEnd/>
          </a:ln>
        </p:spPr>
        <p:txBody>
          <a:bodyPr/>
          <a:lstStyle/>
          <a:p>
            <a:pPr algn="ctr"/>
            <a:r>
              <a:rPr lang="en-US" sz="1000" b="1" dirty="0">
                <a:solidFill>
                  <a:schemeClr val="accent1"/>
                </a:solidFill>
                <a:latin typeface="Comic Sans MS" pitchFamily="66" charset="0"/>
              </a:rPr>
              <a:t>Harmonic number / Frequency</a:t>
            </a:r>
          </a:p>
        </p:txBody>
      </p:sp>
      <p:grpSp>
        <p:nvGrpSpPr>
          <p:cNvPr id="77" name="Group 82"/>
          <p:cNvGrpSpPr>
            <a:grpSpLocks/>
          </p:cNvGrpSpPr>
          <p:nvPr/>
        </p:nvGrpSpPr>
        <p:grpSpPr bwMode="auto">
          <a:xfrm>
            <a:off x="2813538" y="937605"/>
            <a:ext cx="914400" cy="457200"/>
            <a:chOff x="1632" y="1104"/>
            <a:chExt cx="624" cy="768"/>
          </a:xfrm>
        </p:grpSpPr>
        <p:sp>
          <p:nvSpPr>
            <p:cNvPr id="202"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203" name="Rectangle 85"/>
            <p:cNvSpPr>
              <a:spLocks noChangeArrowheads="1"/>
            </p:cNvSpPr>
            <p:nvPr/>
          </p:nvSpPr>
          <p:spPr bwMode="auto">
            <a:xfrm>
              <a:off x="1632" y="1104"/>
              <a:ext cx="624" cy="144"/>
            </a:xfrm>
            <a:prstGeom prst="rect">
              <a:avLst/>
            </a:prstGeom>
            <a:solidFill>
              <a:srgbClr val="FFFFFF"/>
            </a:solidFill>
            <a:ln w="9525">
              <a:noFill/>
              <a:miter lim="800000"/>
              <a:headEnd/>
              <a:tailEnd/>
            </a:ln>
          </p:spPr>
          <p:txBody>
            <a:bodyPr/>
            <a:lstStyle/>
            <a:p>
              <a:pPr algn="ctr"/>
              <a:r>
                <a:rPr lang="en-US" sz="1200" dirty="0" err="1">
                  <a:solidFill>
                    <a:schemeClr val="accent2"/>
                  </a:solidFill>
                  <a:latin typeface="Comic Sans MS" pitchFamily="66" charset="0"/>
                </a:rPr>
                <a:t>Nb</a:t>
              </a:r>
              <a:r>
                <a:rPr lang="en-US" sz="1200" dirty="0">
                  <a:solidFill>
                    <a:schemeClr val="accent2"/>
                  </a:solidFill>
                  <a:latin typeface="Comic Sans MS" pitchFamily="66" charset="0"/>
                </a:rPr>
                <a:t> of bunches</a:t>
              </a:r>
              <a:endParaRPr lang="en-US" sz="1000" b="1" dirty="0">
                <a:solidFill>
                  <a:schemeClr val="accent2"/>
                </a:solidFill>
                <a:latin typeface="Comic Sans MS" pitchFamily="66" charset="0"/>
              </a:endParaRPr>
            </a:p>
          </p:txBody>
        </p:sp>
      </p:grpSp>
      <p:grpSp>
        <p:nvGrpSpPr>
          <p:cNvPr id="339" name="Group 188"/>
          <p:cNvGrpSpPr>
            <a:grpSpLocks/>
          </p:cNvGrpSpPr>
          <p:nvPr/>
        </p:nvGrpSpPr>
        <p:grpSpPr bwMode="auto">
          <a:xfrm>
            <a:off x="3798277" y="4555407"/>
            <a:ext cx="1688123" cy="304800"/>
            <a:chOff x="1920" y="1920"/>
            <a:chExt cx="1056" cy="192"/>
          </a:xfrm>
        </p:grpSpPr>
        <p:grpSp>
          <p:nvGrpSpPr>
            <p:cNvPr id="340" name="Group 189"/>
            <p:cNvGrpSpPr>
              <a:grpSpLocks/>
            </p:cNvGrpSpPr>
            <p:nvPr/>
          </p:nvGrpSpPr>
          <p:grpSpPr bwMode="auto">
            <a:xfrm>
              <a:off x="1920" y="1920"/>
              <a:ext cx="1056" cy="192"/>
              <a:chOff x="1920" y="1920"/>
              <a:chExt cx="1056" cy="192"/>
            </a:xfrm>
          </p:grpSpPr>
          <p:grpSp>
            <p:nvGrpSpPr>
              <p:cNvPr id="374" name="Group 190"/>
              <p:cNvGrpSpPr>
                <a:grpSpLocks/>
              </p:cNvGrpSpPr>
              <p:nvPr/>
            </p:nvGrpSpPr>
            <p:grpSpPr bwMode="auto">
              <a:xfrm>
                <a:off x="1920" y="1920"/>
                <a:ext cx="528" cy="192"/>
                <a:chOff x="2976" y="2736"/>
                <a:chExt cx="768" cy="192"/>
              </a:xfrm>
            </p:grpSpPr>
            <p:sp>
              <p:nvSpPr>
                <p:cNvPr id="426" name="Arc 19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35" name="Arc 19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36" name="Line 19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37" name="Line 19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375" name="Group 195"/>
              <p:cNvGrpSpPr>
                <a:grpSpLocks/>
              </p:cNvGrpSpPr>
              <p:nvPr/>
            </p:nvGrpSpPr>
            <p:grpSpPr bwMode="auto">
              <a:xfrm>
                <a:off x="2448" y="1920"/>
                <a:ext cx="528" cy="192"/>
                <a:chOff x="2976" y="2736"/>
                <a:chExt cx="768" cy="192"/>
              </a:xfrm>
            </p:grpSpPr>
            <p:sp>
              <p:nvSpPr>
                <p:cNvPr id="410" name="Arc 19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19" name="Arc 19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20" name="Line 19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25" name="Line 19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349" name="Group 200"/>
            <p:cNvGrpSpPr>
              <a:grpSpLocks/>
            </p:cNvGrpSpPr>
            <p:nvPr/>
          </p:nvGrpSpPr>
          <p:grpSpPr bwMode="auto">
            <a:xfrm>
              <a:off x="1920" y="1920"/>
              <a:ext cx="528" cy="192"/>
              <a:chOff x="2976" y="2736"/>
              <a:chExt cx="768" cy="192"/>
            </a:xfrm>
          </p:grpSpPr>
          <p:sp>
            <p:nvSpPr>
              <p:cNvPr id="350" name="Arc 20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55" name="Arc 20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356" name="Line 20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365" name="Line 20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438" name="Group 223"/>
          <p:cNvGrpSpPr>
            <a:grpSpLocks/>
          </p:cNvGrpSpPr>
          <p:nvPr/>
        </p:nvGrpSpPr>
        <p:grpSpPr bwMode="auto">
          <a:xfrm>
            <a:off x="4693628" y="5052366"/>
            <a:ext cx="863111" cy="304800"/>
            <a:chOff x="1920" y="1920"/>
            <a:chExt cx="1056" cy="192"/>
          </a:xfrm>
        </p:grpSpPr>
        <p:grpSp>
          <p:nvGrpSpPr>
            <p:cNvPr id="439" name="Group 224"/>
            <p:cNvGrpSpPr>
              <a:grpSpLocks/>
            </p:cNvGrpSpPr>
            <p:nvPr/>
          </p:nvGrpSpPr>
          <p:grpSpPr bwMode="auto">
            <a:xfrm>
              <a:off x="1920" y="1920"/>
              <a:ext cx="1056" cy="192"/>
              <a:chOff x="1920" y="1920"/>
              <a:chExt cx="1056" cy="192"/>
            </a:xfrm>
          </p:grpSpPr>
          <p:grpSp>
            <p:nvGrpSpPr>
              <p:cNvPr id="461" name="Group 225"/>
              <p:cNvGrpSpPr>
                <a:grpSpLocks/>
              </p:cNvGrpSpPr>
              <p:nvPr/>
            </p:nvGrpSpPr>
            <p:grpSpPr bwMode="auto">
              <a:xfrm>
                <a:off x="1920" y="1920"/>
                <a:ext cx="528" cy="192"/>
                <a:chOff x="2976" y="2736"/>
                <a:chExt cx="768" cy="192"/>
              </a:xfrm>
            </p:grpSpPr>
            <p:sp>
              <p:nvSpPr>
                <p:cNvPr id="478"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79"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80"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81"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473" name="Group 230"/>
              <p:cNvGrpSpPr>
                <a:grpSpLocks/>
              </p:cNvGrpSpPr>
              <p:nvPr/>
            </p:nvGrpSpPr>
            <p:grpSpPr bwMode="auto">
              <a:xfrm>
                <a:off x="2448" y="1920"/>
                <a:ext cx="528" cy="192"/>
                <a:chOff x="2976" y="2736"/>
                <a:chExt cx="768" cy="192"/>
              </a:xfrm>
            </p:grpSpPr>
            <p:sp>
              <p:nvSpPr>
                <p:cNvPr id="474"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75"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76"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77"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444" name="Group 235"/>
            <p:cNvGrpSpPr>
              <a:grpSpLocks/>
            </p:cNvGrpSpPr>
            <p:nvPr/>
          </p:nvGrpSpPr>
          <p:grpSpPr bwMode="auto">
            <a:xfrm>
              <a:off x="1920" y="1920"/>
              <a:ext cx="528" cy="192"/>
              <a:chOff x="2976" y="2736"/>
              <a:chExt cx="768" cy="192"/>
            </a:xfrm>
          </p:grpSpPr>
          <p:sp>
            <p:nvSpPr>
              <p:cNvPr id="445"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54"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45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460"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sp>
        <p:nvSpPr>
          <p:cNvPr id="482" name="Rectangle 314"/>
          <p:cNvSpPr>
            <a:spLocks noChangeArrowheads="1"/>
          </p:cNvSpPr>
          <p:nvPr/>
        </p:nvSpPr>
        <p:spPr bwMode="auto">
          <a:xfrm>
            <a:off x="351692" y="4707807"/>
            <a:ext cx="633046" cy="4572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LEIR</a:t>
            </a:r>
          </a:p>
        </p:txBody>
      </p:sp>
      <p:sp>
        <p:nvSpPr>
          <p:cNvPr id="484" name="Rectangle 469"/>
          <p:cNvSpPr>
            <a:spLocks noChangeArrowheads="1"/>
          </p:cNvSpPr>
          <p:nvPr/>
        </p:nvSpPr>
        <p:spPr bwMode="auto">
          <a:xfrm>
            <a:off x="337926" y="5940116"/>
            <a:ext cx="2508738" cy="609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SPS at  extraction,</a:t>
            </a:r>
            <a:br>
              <a:rPr lang="en-US" sz="1300" dirty="0">
                <a:solidFill>
                  <a:schemeClr val="tx2"/>
                </a:solidFill>
                <a:latin typeface="Comic Sans MS" pitchFamily="66" charset="0"/>
              </a:rPr>
            </a:br>
            <a:r>
              <a:rPr lang="en-US" sz="1000" dirty="0">
                <a:solidFill>
                  <a:schemeClr val="tx2"/>
                </a:solidFill>
                <a:latin typeface="Comic Sans MS" pitchFamily="66" charset="0"/>
              </a:rPr>
              <a:t>after 12 transfers from </a:t>
            </a:r>
            <a:r>
              <a:rPr lang="en-US" sz="1000" dirty="0" smtClean="0">
                <a:solidFill>
                  <a:schemeClr val="tx2"/>
                </a:solidFill>
                <a:latin typeface="Comic Sans MS" pitchFamily="66" charset="0"/>
              </a:rPr>
              <a:t>PS,</a:t>
            </a:r>
          </a:p>
          <a:p>
            <a:r>
              <a:rPr lang="en-US" sz="1000" b="1" dirty="0" smtClean="0">
                <a:solidFill>
                  <a:schemeClr val="tx2"/>
                </a:solidFill>
                <a:latin typeface="Comic Sans MS" pitchFamily="66" charset="0"/>
              </a:rPr>
              <a:t>Minimum batch spacing = 225 ns</a:t>
            </a:r>
            <a:endParaRPr lang="en-US" sz="1000" b="1" dirty="0">
              <a:solidFill>
                <a:schemeClr val="tx2"/>
              </a:solidFill>
              <a:latin typeface="Comic Sans MS" pitchFamily="66" charset="0"/>
            </a:endParaRPr>
          </a:p>
        </p:txBody>
      </p:sp>
      <p:sp>
        <p:nvSpPr>
          <p:cNvPr id="539" name="Rectangle 579"/>
          <p:cNvSpPr>
            <a:spLocks noChangeArrowheads="1"/>
          </p:cNvSpPr>
          <p:nvPr/>
        </p:nvSpPr>
        <p:spPr bwMode="auto">
          <a:xfrm>
            <a:off x="984737" y="4707807"/>
            <a:ext cx="1969477" cy="228600"/>
          </a:xfrm>
          <a:prstGeom prst="rect">
            <a:avLst/>
          </a:prstGeom>
          <a:solidFill>
            <a:srgbClr val="FFFFFF"/>
          </a:solidFill>
          <a:ln w="9525">
            <a:noFill/>
            <a:miter lim="800000"/>
            <a:headEnd/>
            <a:tailEnd/>
          </a:ln>
        </p:spPr>
        <p:txBody>
          <a:bodyPr/>
          <a:lstStyle/>
          <a:p>
            <a:r>
              <a:rPr lang="en-US" sz="1300" dirty="0">
                <a:solidFill>
                  <a:schemeClr val="tx2"/>
                </a:solidFill>
                <a:latin typeface="Comic Sans MS" pitchFamily="66" charset="0"/>
              </a:rPr>
              <a:t>(9 10</a:t>
            </a:r>
            <a:r>
              <a:rPr lang="en-US" sz="1300" baseline="30000" dirty="0">
                <a:solidFill>
                  <a:schemeClr val="tx2"/>
                </a:solidFill>
                <a:latin typeface="Comic Sans MS" pitchFamily="66" charset="0"/>
              </a:rPr>
              <a:t>8  </a:t>
            </a:r>
            <a:r>
              <a:rPr lang="en-US" sz="1300" dirty="0" err="1">
                <a:solidFill>
                  <a:schemeClr val="tx2"/>
                </a:solidFill>
                <a:latin typeface="Comic Sans MS" pitchFamily="66" charset="0"/>
              </a:rPr>
              <a:t>Pb</a:t>
            </a:r>
            <a:r>
              <a:rPr lang="en-US" sz="1300" dirty="0">
                <a:solidFill>
                  <a:schemeClr val="tx2"/>
                </a:solidFill>
                <a:latin typeface="Comic Sans MS" pitchFamily="66" charset="0"/>
              </a:rPr>
              <a:t> ions / 3.6 s)</a:t>
            </a:r>
          </a:p>
        </p:txBody>
      </p:sp>
      <p:sp>
        <p:nvSpPr>
          <p:cNvPr id="540" name="Rectangle 587"/>
          <p:cNvSpPr>
            <a:spLocks noChangeArrowheads="1"/>
          </p:cNvSpPr>
          <p:nvPr/>
        </p:nvSpPr>
        <p:spPr bwMode="auto">
          <a:xfrm>
            <a:off x="5345723" y="5774607"/>
            <a:ext cx="773723" cy="228600"/>
          </a:xfrm>
          <a:prstGeom prst="rect">
            <a:avLst/>
          </a:prstGeom>
          <a:solidFill>
            <a:srgbClr val="FFFFFF"/>
          </a:solidFill>
          <a:ln w="9525">
            <a:noFill/>
            <a:miter lim="800000"/>
            <a:headEnd/>
            <a:tailEnd/>
          </a:ln>
        </p:spPr>
        <p:txBody>
          <a:bodyPr/>
          <a:lstStyle/>
          <a:p>
            <a:r>
              <a:rPr lang="en-US" sz="1300">
                <a:solidFill>
                  <a:schemeClr val="accent2"/>
                </a:solidFill>
                <a:latin typeface="Comic Sans MS" pitchFamily="66" charset="0"/>
              </a:rPr>
              <a:t>1.4 10</a:t>
            </a:r>
            <a:r>
              <a:rPr lang="en-US" sz="1300" baseline="30000">
                <a:solidFill>
                  <a:schemeClr val="accent2"/>
                </a:solidFill>
                <a:latin typeface="Comic Sans MS" pitchFamily="66" charset="0"/>
              </a:rPr>
              <a:t>8</a:t>
            </a:r>
          </a:p>
        </p:txBody>
      </p:sp>
      <p:grpSp>
        <p:nvGrpSpPr>
          <p:cNvPr id="542" name="Group 600"/>
          <p:cNvGrpSpPr>
            <a:grpSpLocks/>
          </p:cNvGrpSpPr>
          <p:nvPr/>
        </p:nvGrpSpPr>
        <p:grpSpPr bwMode="auto">
          <a:xfrm>
            <a:off x="7807569" y="4174407"/>
            <a:ext cx="1336431" cy="1981200"/>
            <a:chOff x="5184" y="1056"/>
            <a:chExt cx="912" cy="1248"/>
          </a:xfrm>
        </p:grpSpPr>
        <p:sp>
          <p:nvSpPr>
            <p:cNvPr id="543" name="Rectangle 601"/>
            <p:cNvSpPr>
              <a:spLocks noChangeArrowheads="1"/>
            </p:cNvSpPr>
            <p:nvPr/>
          </p:nvSpPr>
          <p:spPr bwMode="auto">
            <a:xfrm>
              <a:off x="5376" y="1056"/>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Harmonic number / Frequency</a:t>
              </a:r>
            </a:p>
          </p:txBody>
        </p:sp>
        <p:sp>
          <p:nvSpPr>
            <p:cNvPr id="544" name="Rectangle 602"/>
            <p:cNvSpPr>
              <a:spLocks noChangeArrowheads="1"/>
            </p:cNvSpPr>
            <p:nvPr/>
          </p:nvSpPr>
          <p:spPr bwMode="auto">
            <a:xfrm>
              <a:off x="5520" y="1440"/>
              <a:ext cx="288"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a:t>
              </a:r>
            </a:p>
          </p:txBody>
        </p:sp>
        <p:sp>
          <p:nvSpPr>
            <p:cNvPr id="545" name="Rectangle 603"/>
            <p:cNvSpPr>
              <a:spLocks noChangeArrowheads="1"/>
            </p:cNvSpPr>
            <p:nvPr/>
          </p:nvSpPr>
          <p:spPr bwMode="auto">
            <a:xfrm>
              <a:off x="5280" y="1824"/>
              <a:ext cx="768" cy="144"/>
            </a:xfrm>
            <a:prstGeom prst="rect">
              <a:avLst/>
            </a:prstGeom>
            <a:solidFill>
              <a:srgbClr val="FFFFFF"/>
            </a:solidFill>
            <a:ln w="9525">
              <a:noFill/>
              <a:miter lim="800000"/>
              <a:headEnd/>
              <a:tailEnd/>
            </a:ln>
          </p:spPr>
          <p:txBody>
            <a:bodyPr/>
            <a:lstStyle/>
            <a:p>
              <a:pPr algn="ctr"/>
              <a:r>
                <a:rPr lang="en-US" sz="1000" b="1" dirty="0">
                  <a:solidFill>
                    <a:schemeClr val="accent1"/>
                  </a:solidFill>
                  <a:latin typeface="Comic Sans MS" pitchFamily="66" charset="0"/>
                </a:rPr>
                <a:t>24-21</a:t>
              </a:r>
              <a:br>
                <a:rPr lang="en-US" sz="1000" b="1" dirty="0">
                  <a:solidFill>
                    <a:schemeClr val="accent1"/>
                  </a:solidFill>
                  <a:latin typeface="Comic Sans MS" pitchFamily="66" charset="0"/>
                </a:rPr>
              </a:br>
              <a:r>
                <a:rPr lang="en-US" sz="1000" b="1" dirty="0">
                  <a:solidFill>
                    <a:schemeClr val="accent1"/>
                  </a:solidFill>
                  <a:latin typeface="Comic Sans MS" pitchFamily="66" charset="0"/>
                </a:rPr>
                <a:t>-</a:t>
              </a:r>
              <a:r>
                <a:rPr lang="en-US" sz="1000" b="1" dirty="0" smtClean="0">
                  <a:solidFill>
                    <a:schemeClr val="accent1"/>
                  </a:solidFill>
                  <a:latin typeface="Comic Sans MS" pitchFamily="66" charset="0"/>
                </a:rPr>
                <a:t>169</a:t>
              </a:r>
              <a:endParaRPr lang="en-US" sz="1000" b="1" dirty="0">
                <a:solidFill>
                  <a:schemeClr val="accent1"/>
                </a:solidFill>
                <a:latin typeface="Comic Sans MS" pitchFamily="66" charset="0"/>
              </a:endParaRPr>
            </a:p>
          </p:txBody>
        </p:sp>
        <p:sp>
          <p:nvSpPr>
            <p:cNvPr id="546" name="Rectangle 604"/>
            <p:cNvSpPr>
              <a:spLocks noChangeArrowheads="1"/>
            </p:cNvSpPr>
            <p:nvPr/>
          </p:nvSpPr>
          <p:spPr bwMode="auto">
            <a:xfrm>
              <a:off x="5184" y="1680"/>
              <a:ext cx="912" cy="144"/>
            </a:xfrm>
            <a:prstGeom prst="rect">
              <a:avLst/>
            </a:prstGeom>
            <a:solidFill>
              <a:srgbClr val="FFFFFF"/>
            </a:solidFill>
            <a:ln w="9525">
              <a:noFill/>
              <a:miter lim="800000"/>
              <a:headEnd/>
              <a:tailEnd/>
            </a:ln>
          </p:spPr>
          <p:txBody>
            <a:bodyPr/>
            <a:lstStyle/>
            <a:p>
              <a:pPr algn="ctr"/>
              <a:r>
                <a:rPr lang="en-US" sz="1000" b="1" dirty="0">
                  <a:solidFill>
                    <a:schemeClr val="accent1"/>
                  </a:solidFill>
                  <a:latin typeface="Comic Sans MS" pitchFamily="66" charset="0"/>
                </a:rPr>
                <a:t>16–14-12-24</a:t>
              </a:r>
            </a:p>
          </p:txBody>
        </p:sp>
        <p:sp>
          <p:nvSpPr>
            <p:cNvPr id="547" name="Rectangle 606"/>
            <p:cNvSpPr>
              <a:spLocks noChangeArrowheads="1"/>
            </p:cNvSpPr>
            <p:nvPr/>
          </p:nvSpPr>
          <p:spPr bwMode="auto">
            <a:xfrm>
              <a:off x="5424" y="2160"/>
              <a:ext cx="624" cy="144"/>
            </a:xfrm>
            <a:prstGeom prst="rect">
              <a:avLst/>
            </a:prstGeom>
            <a:solidFill>
              <a:srgbClr val="FFFFFF"/>
            </a:solidFill>
            <a:ln w="9525">
              <a:noFill/>
              <a:miter lim="800000"/>
              <a:headEnd/>
              <a:tailEnd/>
            </a:ln>
          </p:spPr>
          <p:txBody>
            <a:bodyPr/>
            <a:lstStyle/>
            <a:p>
              <a:pPr algn="ctr"/>
              <a:r>
                <a:rPr lang="en-US" sz="1000" b="1">
                  <a:solidFill>
                    <a:schemeClr val="accent1"/>
                  </a:solidFill>
                  <a:latin typeface="Comic Sans MS" pitchFamily="66" charset="0"/>
                </a:rPr>
                <a:t>200 MHz</a:t>
              </a:r>
            </a:p>
          </p:txBody>
        </p:sp>
      </p:grpSp>
      <p:grpSp>
        <p:nvGrpSpPr>
          <p:cNvPr id="582" name="Group 82"/>
          <p:cNvGrpSpPr>
            <a:grpSpLocks/>
          </p:cNvGrpSpPr>
          <p:nvPr/>
        </p:nvGrpSpPr>
        <p:grpSpPr bwMode="auto">
          <a:xfrm>
            <a:off x="2813538" y="4098207"/>
            <a:ext cx="914400" cy="2168525"/>
            <a:chOff x="1632" y="1104"/>
            <a:chExt cx="624" cy="1366"/>
          </a:xfrm>
        </p:grpSpPr>
        <p:sp>
          <p:nvSpPr>
            <p:cNvPr id="583" name="Rectangle 83"/>
            <p:cNvSpPr>
              <a:spLocks noChangeArrowheads="1"/>
            </p:cNvSpPr>
            <p:nvPr/>
          </p:nvSpPr>
          <p:spPr bwMode="auto">
            <a:xfrm>
              <a:off x="1872" y="1440"/>
              <a:ext cx="192" cy="144"/>
            </a:xfrm>
            <a:prstGeom prst="rect">
              <a:avLst/>
            </a:prstGeom>
            <a:solidFill>
              <a:srgbClr val="FFFFFF"/>
            </a:solidFill>
            <a:ln w="9525">
              <a:noFill/>
              <a:miter lim="800000"/>
              <a:headEnd/>
              <a:tailEnd/>
            </a:ln>
          </p:spPr>
          <p:txBody>
            <a:bodyPr/>
            <a:lstStyle/>
            <a:p>
              <a:pPr algn="ctr"/>
              <a:r>
                <a:rPr lang="en-US" sz="1000">
                  <a:solidFill>
                    <a:schemeClr val="accent2"/>
                  </a:solidFill>
                  <a:latin typeface="Comic Sans MS" pitchFamily="66" charset="0"/>
                </a:rPr>
                <a:t>2</a:t>
              </a:r>
            </a:p>
          </p:txBody>
        </p:sp>
        <p:sp>
          <p:nvSpPr>
            <p:cNvPr id="584"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585" name="Rectangle 85"/>
            <p:cNvSpPr>
              <a:spLocks noChangeArrowheads="1"/>
            </p:cNvSpPr>
            <p:nvPr/>
          </p:nvSpPr>
          <p:spPr bwMode="auto">
            <a:xfrm>
              <a:off x="1632" y="1104"/>
              <a:ext cx="624" cy="144"/>
            </a:xfrm>
            <a:prstGeom prst="rect">
              <a:avLst/>
            </a:prstGeom>
            <a:solidFill>
              <a:srgbClr val="FFFFFF"/>
            </a:solidFill>
            <a:ln w="9525">
              <a:noFill/>
              <a:miter lim="800000"/>
              <a:headEnd/>
              <a:tailEnd/>
            </a:ln>
          </p:spPr>
          <p:txBody>
            <a:bodyPr/>
            <a:lstStyle/>
            <a:p>
              <a:pPr algn="ctr"/>
              <a:r>
                <a:rPr lang="en-US" sz="1200">
                  <a:solidFill>
                    <a:schemeClr val="accent2"/>
                  </a:solidFill>
                  <a:latin typeface="Comic Sans MS" pitchFamily="66" charset="0"/>
                </a:rPr>
                <a:t>Nb of bunches</a:t>
              </a:r>
              <a:endParaRPr lang="en-US" sz="1000" b="1">
                <a:solidFill>
                  <a:schemeClr val="accent2"/>
                </a:solidFill>
                <a:latin typeface="Comic Sans MS" pitchFamily="66" charset="0"/>
              </a:endParaRPr>
            </a:p>
          </p:txBody>
        </p:sp>
        <p:sp>
          <p:nvSpPr>
            <p:cNvPr id="586" name="Rectangle 86"/>
            <p:cNvSpPr>
              <a:spLocks noChangeArrowheads="1"/>
            </p:cNvSpPr>
            <p:nvPr/>
          </p:nvSpPr>
          <p:spPr bwMode="auto">
            <a:xfrm>
              <a:off x="1776" y="1872"/>
              <a:ext cx="384" cy="144"/>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4</a:t>
              </a:r>
            </a:p>
          </p:txBody>
        </p:sp>
        <p:sp>
          <p:nvSpPr>
            <p:cNvPr id="587" name="Rectangle 88"/>
            <p:cNvSpPr>
              <a:spLocks noChangeArrowheads="1"/>
            </p:cNvSpPr>
            <p:nvPr/>
          </p:nvSpPr>
          <p:spPr bwMode="auto">
            <a:xfrm>
              <a:off x="1673" y="2326"/>
              <a:ext cx="480" cy="144"/>
            </a:xfrm>
            <a:prstGeom prst="rect">
              <a:avLst/>
            </a:prstGeom>
            <a:solidFill>
              <a:srgbClr val="FFFFFF"/>
            </a:solidFill>
            <a:ln w="9525">
              <a:noFill/>
              <a:miter lim="800000"/>
              <a:headEnd/>
              <a:tailEnd/>
            </a:ln>
          </p:spPr>
          <p:txBody>
            <a:bodyPr/>
            <a:lstStyle/>
            <a:p>
              <a:pPr algn="ctr"/>
              <a:r>
                <a:rPr lang="en-US" sz="1000" dirty="0" smtClean="0">
                  <a:solidFill>
                    <a:schemeClr val="accent2"/>
                  </a:solidFill>
                  <a:latin typeface="Comic Sans MS" pitchFamily="66" charset="0"/>
                </a:rPr>
                <a:t>48</a:t>
              </a:r>
              <a:endParaRPr lang="en-US" sz="1000" dirty="0">
                <a:solidFill>
                  <a:schemeClr val="accent2"/>
                </a:solidFill>
                <a:latin typeface="Comic Sans MS" pitchFamily="66" charset="0"/>
              </a:endParaRPr>
            </a:p>
          </p:txBody>
        </p:sp>
      </p:grpSp>
      <p:grpSp>
        <p:nvGrpSpPr>
          <p:cNvPr id="588" name="Group 82"/>
          <p:cNvGrpSpPr>
            <a:grpSpLocks/>
          </p:cNvGrpSpPr>
          <p:nvPr/>
        </p:nvGrpSpPr>
        <p:grpSpPr bwMode="auto">
          <a:xfrm>
            <a:off x="2883876" y="1994469"/>
            <a:ext cx="703385" cy="1143000"/>
            <a:chOff x="1728" y="1728"/>
            <a:chExt cx="480" cy="720"/>
          </a:xfrm>
        </p:grpSpPr>
        <p:sp>
          <p:nvSpPr>
            <p:cNvPr id="589" name="Rectangle 84"/>
            <p:cNvSpPr>
              <a:spLocks noChangeArrowheads="1"/>
            </p:cNvSpPr>
            <p:nvPr/>
          </p:nvSpPr>
          <p:spPr bwMode="auto">
            <a:xfrm>
              <a:off x="1776" y="1728"/>
              <a:ext cx="384" cy="144"/>
            </a:xfrm>
            <a:prstGeom prst="rect">
              <a:avLst/>
            </a:prstGeom>
            <a:solidFill>
              <a:srgbClr val="FFFFFF"/>
            </a:solidFill>
            <a:ln w="9525">
              <a:noFill/>
              <a:miter lim="800000"/>
              <a:headEnd/>
              <a:tailEnd/>
            </a:ln>
          </p:spPr>
          <p:txBody>
            <a:bodyPr/>
            <a:lstStyle/>
            <a:p>
              <a:pPr algn="ctr"/>
              <a:endParaRPr lang="en-US" sz="1000">
                <a:solidFill>
                  <a:schemeClr val="accent2"/>
                </a:solidFill>
                <a:latin typeface="Comic Sans MS" pitchFamily="66" charset="0"/>
              </a:endParaRPr>
            </a:p>
          </p:txBody>
        </p:sp>
        <p:sp>
          <p:nvSpPr>
            <p:cNvPr id="590" name="Rectangle 86"/>
            <p:cNvSpPr>
              <a:spLocks noChangeArrowheads="1"/>
            </p:cNvSpPr>
            <p:nvPr/>
          </p:nvSpPr>
          <p:spPr bwMode="auto">
            <a:xfrm>
              <a:off x="1776" y="1872"/>
              <a:ext cx="384" cy="144"/>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4</a:t>
              </a:r>
            </a:p>
          </p:txBody>
        </p:sp>
        <p:sp>
          <p:nvSpPr>
            <p:cNvPr id="591" name="Rectangle 88"/>
            <p:cNvSpPr>
              <a:spLocks noChangeArrowheads="1"/>
            </p:cNvSpPr>
            <p:nvPr/>
          </p:nvSpPr>
          <p:spPr bwMode="auto">
            <a:xfrm>
              <a:off x="1728" y="2304"/>
              <a:ext cx="480" cy="144"/>
            </a:xfrm>
            <a:prstGeom prst="rect">
              <a:avLst/>
            </a:prstGeom>
            <a:solidFill>
              <a:srgbClr val="FFFFFF"/>
            </a:solidFill>
            <a:ln w="9525">
              <a:noFill/>
              <a:miter lim="800000"/>
              <a:headEnd/>
              <a:tailEnd/>
            </a:ln>
          </p:spPr>
          <p:txBody>
            <a:bodyPr/>
            <a:lstStyle/>
            <a:p>
              <a:pPr algn="ctr"/>
              <a:r>
                <a:rPr lang="en-US" sz="1000" dirty="0" smtClean="0">
                  <a:solidFill>
                    <a:schemeClr val="accent2"/>
                  </a:solidFill>
                  <a:latin typeface="Comic Sans MS" pitchFamily="66" charset="0"/>
                </a:rPr>
                <a:t>48</a:t>
              </a:r>
              <a:endParaRPr lang="en-US" sz="1000" dirty="0">
                <a:solidFill>
                  <a:schemeClr val="accent2"/>
                </a:solidFill>
                <a:latin typeface="Comic Sans MS" pitchFamily="66" charset="0"/>
              </a:endParaRPr>
            </a:p>
          </p:txBody>
        </p:sp>
      </p:grpSp>
      <p:grpSp>
        <p:nvGrpSpPr>
          <p:cNvPr id="593" name="Group 329"/>
          <p:cNvGrpSpPr/>
          <p:nvPr/>
        </p:nvGrpSpPr>
        <p:grpSpPr>
          <a:xfrm>
            <a:off x="4524867" y="2975124"/>
            <a:ext cx="839336" cy="311421"/>
            <a:chOff x="4879744" y="5158386"/>
            <a:chExt cx="438712" cy="311421"/>
          </a:xfrm>
        </p:grpSpPr>
        <p:grpSp>
          <p:nvGrpSpPr>
            <p:cNvPr id="594" name="Group 223"/>
            <p:cNvGrpSpPr>
              <a:grpSpLocks/>
            </p:cNvGrpSpPr>
            <p:nvPr/>
          </p:nvGrpSpPr>
          <p:grpSpPr bwMode="auto">
            <a:xfrm>
              <a:off x="4879744" y="5158386"/>
              <a:ext cx="215778" cy="304800"/>
              <a:chOff x="1920" y="1920"/>
              <a:chExt cx="1056" cy="192"/>
            </a:xfrm>
          </p:grpSpPr>
          <p:grpSp>
            <p:nvGrpSpPr>
              <p:cNvPr id="612" name="Group 224"/>
              <p:cNvGrpSpPr>
                <a:grpSpLocks/>
              </p:cNvGrpSpPr>
              <p:nvPr/>
            </p:nvGrpSpPr>
            <p:grpSpPr bwMode="auto">
              <a:xfrm>
                <a:off x="1920" y="1920"/>
                <a:ext cx="1056" cy="192"/>
                <a:chOff x="1920" y="1920"/>
                <a:chExt cx="1056" cy="192"/>
              </a:xfrm>
            </p:grpSpPr>
            <p:grpSp>
              <p:nvGrpSpPr>
                <p:cNvPr id="618" name="Group 225"/>
                <p:cNvGrpSpPr>
                  <a:grpSpLocks/>
                </p:cNvGrpSpPr>
                <p:nvPr/>
              </p:nvGrpSpPr>
              <p:grpSpPr bwMode="auto">
                <a:xfrm>
                  <a:off x="1920" y="1920"/>
                  <a:ext cx="528" cy="192"/>
                  <a:chOff x="2976" y="2736"/>
                  <a:chExt cx="768" cy="192"/>
                </a:xfrm>
              </p:grpSpPr>
              <p:sp>
                <p:nvSpPr>
                  <p:cNvPr id="624"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25"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26"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27"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19" name="Group 230"/>
                <p:cNvGrpSpPr>
                  <a:grpSpLocks/>
                </p:cNvGrpSpPr>
                <p:nvPr/>
              </p:nvGrpSpPr>
              <p:grpSpPr bwMode="auto">
                <a:xfrm>
                  <a:off x="2448" y="1920"/>
                  <a:ext cx="528" cy="192"/>
                  <a:chOff x="2976" y="2736"/>
                  <a:chExt cx="768" cy="192"/>
                </a:xfrm>
              </p:grpSpPr>
              <p:sp>
                <p:nvSpPr>
                  <p:cNvPr id="620"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21"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22"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23"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13" name="Group 235"/>
              <p:cNvGrpSpPr>
                <a:grpSpLocks/>
              </p:cNvGrpSpPr>
              <p:nvPr/>
            </p:nvGrpSpPr>
            <p:grpSpPr bwMode="auto">
              <a:xfrm>
                <a:off x="1920" y="1920"/>
                <a:ext cx="528" cy="192"/>
                <a:chOff x="2976" y="2736"/>
                <a:chExt cx="768" cy="192"/>
              </a:xfrm>
            </p:grpSpPr>
            <p:sp>
              <p:nvSpPr>
                <p:cNvPr id="614"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15"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16"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17"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595" name="Group 223"/>
            <p:cNvGrpSpPr>
              <a:grpSpLocks/>
            </p:cNvGrpSpPr>
            <p:nvPr/>
          </p:nvGrpSpPr>
          <p:grpSpPr bwMode="auto">
            <a:xfrm>
              <a:off x="5102678" y="5165007"/>
              <a:ext cx="215778" cy="304800"/>
              <a:chOff x="1920" y="1920"/>
              <a:chExt cx="1056" cy="192"/>
            </a:xfrm>
          </p:grpSpPr>
          <p:grpSp>
            <p:nvGrpSpPr>
              <p:cNvPr id="596" name="Group 224"/>
              <p:cNvGrpSpPr>
                <a:grpSpLocks/>
              </p:cNvGrpSpPr>
              <p:nvPr/>
            </p:nvGrpSpPr>
            <p:grpSpPr bwMode="auto">
              <a:xfrm>
                <a:off x="1920" y="1920"/>
                <a:ext cx="1056" cy="192"/>
                <a:chOff x="1920" y="1920"/>
                <a:chExt cx="1056" cy="192"/>
              </a:xfrm>
            </p:grpSpPr>
            <p:grpSp>
              <p:nvGrpSpPr>
                <p:cNvPr id="602" name="Group 225"/>
                <p:cNvGrpSpPr>
                  <a:grpSpLocks/>
                </p:cNvGrpSpPr>
                <p:nvPr/>
              </p:nvGrpSpPr>
              <p:grpSpPr bwMode="auto">
                <a:xfrm>
                  <a:off x="1920" y="1920"/>
                  <a:ext cx="528" cy="192"/>
                  <a:chOff x="2976" y="2736"/>
                  <a:chExt cx="768" cy="192"/>
                </a:xfrm>
              </p:grpSpPr>
              <p:sp>
                <p:nvSpPr>
                  <p:cNvPr id="608"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9"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10"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11"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03" name="Group 230"/>
                <p:cNvGrpSpPr>
                  <a:grpSpLocks/>
                </p:cNvGrpSpPr>
                <p:nvPr/>
              </p:nvGrpSpPr>
              <p:grpSpPr bwMode="auto">
                <a:xfrm>
                  <a:off x="2448" y="1920"/>
                  <a:ext cx="528" cy="192"/>
                  <a:chOff x="2976" y="2736"/>
                  <a:chExt cx="768" cy="192"/>
                </a:xfrm>
              </p:grpSpPr>
              <p:sp>
                <p:nvSpPr>
                  <p:cNvPr id="604"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5"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6"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07"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597" name="Group 235"/>
              <p:cNvGrpSpPr>
                <a:grpSpLocks/>
              </p:cNvGrpSpPr>
              <p:nvPr/>
            </p:nvGrpSpPr>
            <p:grpSpPr bwMode="auto">
              <a:xfrm>
                <a:off x="1920" y="1920"/>
                <a:ext cx="528" cy="192"/>
                <a:chOff x="2976" y="2736"/>
                <a:chExt cx="768" cy="192"/>
              </a:xfrm>
            </p:grpSpPr>
            <p:sp>
              <p:nvSpPr>
                <p:cNvPr id="598"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599"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00"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01"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628" name="Group 364"/>
          <p:cNvGrpSpPr/>
          <p:nvPr/>
        </p:nvGrpSpPr>
        <p:grpSpPr>
          <a:xfrm>
            <a:off x="3473497" y="2971806"/>
            <a:ext cx="839336" cy="311421"/>
            <a:chOff x="4879744" y="5158386"/>
            <a:chExt cx="438712" cy="311421"/>
          </a:xfrm>
        </p:grpSpPr>
        <p:grpSp>
          <p:nvGrpSpPr>
            <p:cNvPr id="629" name="Group 223"/>
            <p:cNvGrpSpPr>
              <a:grpSpLocks/>
            </p:cNvGrpSpPr>
            <p:nvPr/>
          </p:nvGrpSpPr>
          <p:grpSpPr bwMode="auto">
            <a:xfrm>
              <a:off x="4879744" y="5158386"/>
              <a:ext cx="215778" cy="304800"/>
              <a:chOff x="1920" y="1920"/>
              <a:chExt cx="1056" cy="192"/>
            </a:xfrm>
          </p:grpSpPr>
          <p:grpSp>
            <p:nvGrpSpPr>
              <p:cNvPr id="647" name="Group 224"/>
              <p:cNvGrpSpPr>
                <a:grpSpLocks/>
              </p:cNvGrpSpPr>
              <p:nvPr/>
            </p:nvGrpSpPr>
            <p:grpSpPr bwMode="auto">
              <a:xfrm>
                <a:off x="1920" y="1920"/>
                <a:ext cx="1056" cy="192"/>
                <a:chOff x="1920" y="1920"/>
                <a:chExt cx="1056" cy="192"/>
              </a:xfrm>
            </p:grpSpPr>
            <p:grpSp>
              <p:nvGrpSpPr>
                <p:cNvPr id="653" name="Group 225"/>
                <p:cNvGrpSpPr>
                  <a:grpSpLocks/>
                </p:cNvGrpSpPr>
                <p:nvPr/>
              </p:nvGrpSpPr>
              <p:grpSpPr bwMode="auto">
                <a:xfrm>
                  <a:off x="1920" y="1920"/>
                  <a:ext cx="528" cy="192"/>
                  <a:chOff x="2976" y="2736"/>
                  <a:chExt cx="768" cy="192"/>
                </a:xfrm>
              </p:grpSpPr>
              <p:sp>
                <p:nvSpPr>
                  <p:cNvPr id="659"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60"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61"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62"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54" name="Group 230"/>
                <p:cNvGrpSpPr>
                  <a:grpSpLocks/>
                </p:cNvGrpSpPr>
                <p:nvPr/>
              </p:nvGrpSpPr>
              <p:grpSpPr bwMode="auto">
                <a:xfrm>
                  <a:off x="2448" y="1920"/>
                  <a:ext cx="528" cy="192"/>
                  <a:chOff x="2976" y="2736"/>
                  <a:chExt cx="768" cy="192"/>
                </a:xfrm>
              </p:grpSpPr>
              <p:sp>
                <p:nvSpPr>
                  <p:cNvPr id="655"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56"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57"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58"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48" name="Group 235"/>
              <p:cNvGrpSpPr>
                <a:grpSpLocks/>
              </p:cNvGrpSpPr>
              <p:nvPr/>
            </p:nvGrpSpPr>
            <p:grpSpPr bwMode="auto">
              <a:xfrm>
                <a:off x="1920" y="1920"/>
                <a:ext cx="528" cy="192"/>
                <a:chOff x="2976" y="2736"/>
                <a:chExt cx="768" cy="192"/>
              </a:xfrm>
            </p:grpSpPr>
            <p:sp>
              <p:nvSpPr>
                <p:cNvPr id="649"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50"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51"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52"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30" name="Group 223"/>
            <p:cNvGrpSpPr>
              <a:grpSpLocks/>
            </p:cNvGrpSpPr>
            <p:nvPr/>
          </p:nvGrpSpPr>
          <p:grpSpPr bwMode="auto">
            <a:xfrm>
              <a:off x="5102678" y="5165007"/>
              <a:ext cx="215778" cy="304800"/>
              <a:chOff x="1920" y="1920"/>
              <a:chExt cx="1056" cy="192"/>
            </a:xfrm>
          </p:grpSpPr>
          <p:grpSp>
            <p:nvGrpSpPr>
              <p:cNvPr id="631" name="Group 224"/>
              <p:cNvGrpSpPr>
                <a:grpSpLocks/>
              </p:cNvGrpSpPr>
              <p:nvPr/>
            </p:nvGrpSpPr>
            <p:grpSpPr bwMode="auto">
              <a:xfrm>
                <a:off x="1920" y="1920"/>
                <a:ext cx="1056" cy="192"/>
                <a:chOff x="1920" y="1920"/>
                <a:chExt cx="1056" cy="192"/>
              </a:xfrm>
            </p:grpSpPr>
            <p:grpSp>
              <p:nvGrpSpPr>
                <p:cNvPr id="637" name="Group 225"/>
                <p:cNvGrpSpPr>
                  <a:grpSpLocks/>
                </p:cNvGrpSpPr>
                <p:nvPr/>
              </p:nvGrpSpPr>
              <p:grpSpPr bwMode="auto">
                <a:xfrm>
                  <a:off x="1920" y="1920"/>
                  <a:ext cx="528" cy="192"/>
                  <a:chOff x="2976" y="2736"/>
                  <a:chExt cx="768" cy="192"/>
                </a:xfrm>
              </p:grpSpPr>
              <p:sp>
                <p:nvSpPr>
                  <p:cNvPr id="643"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44"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45"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46"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38" name="Group 230"/>
                <p:cNvGrpSpPr>
                  <a:grpSpLocks/>
                </p:cNvGrpSpPr>
                <p:nvPr/>
              </p:nvGrpSpPr>
              <p:grpSpPr bwMode="auto">
                <a:xfrm>
                  <a:off x="2448" y="1920"/>
                  <a:ext cx="528" cy="192"/>
                  <a:chOff x="2976" y="2736"/>
                  <a:chExt cx="768" cy="192"/>
                </a:xfrm>
              </p:grpSpPr>
              <p:sp>
                <p:nvSpPr>
                  <p:cNvPr id="639"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40"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41"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42"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32" name="Group 235"/>
              <p:cNvGrpSpPr>
                <a:grpSpLocks/>
              </p:cNvGrpSpPr>
              <p:nvPr/>
            </p:nvGrpSpPr>
            <p:grpSpPr bwMode="auto">
              <a:xfrm>
                <a:off x="1920" y="1920"/>
                <a:ext cx="528" cy="192"/>
                <a:chOff x="2976" y="2736"/>
                <a:chExt cx="768" cy="192"/>
              </a:xfrm>
            </p:grpSpPr>
            <p:sp>
              <p:nvSpPr>
                <p:cNvPr id="633"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34"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3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36"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663" name="Group 399"/>
          <p:cNvGrpSpPr/>
          <p:nvPr/>
        </p:nvGrpSpPr>
        <p:grpSpPr>
          <a:xfrm>
            <a:off x="5568462" y="2985063"/>
            <a:ext cx="839336" cy="311421"/>
            <a:chOff x="4879744" y="5158386"/>
            <a:chExt cx="438712" cy="311421"/>
          </a:xfrm>
        </p:grpSpPr>
        <p:grpSp>
          <p:nvGrpSpPr>
            <p:cNvPr id="664" name="Group 223"/>
            <p:cNvGrpSpPr>
              <a:grpSpLocks/>
            </p:cNvGrpSpPr>
            <p:nvPr/>
          </p:nvGrpSpPr>
          <p:grpSpPr bwMode="auto">
            <a:xfrm>
              <a:off x="4879744" y="5158386"/>
              <a:ext cx="215778" cy="304800"/>
              <a:chOff x="1920" y="1920"/>
              <a:chExt cx="1056" cy="192"/>
            </a:xfrm>
          </p:grpSpPr>
          <p:grpSp>
            <p:nvGrpSpPr>
              <p:cNvPr id="682" name="Group 224"/>
              <p:cNvGrpSpPr>
                <a:grpSpLocks/>
              </p:cNvGrpSpPr>
              <p:nvPr/>
            </p:nvGrpSpPr>
            <p:grpSpPr bwMode="auto">
              <a:xfrm>
                <a:off x="1920" y="1920"/>
                <a:ext cx="1056" cy="192"/>
                <a:chOff x="1920" y="1920"/>
                <a:chExt cx="1056" cy="192"/>
              </a:xfrm>
            </p:grpSpPr>
            <p:grpSp>
              <p:nvGrpSpPr>
                <p:cNvPr id="688" name="Group 225"/>
                <p:cNvGrpSpPr>
                  <a:grpSpLocks/>
                </p:cNvGrpSpPr>
                <p:nvPr/>
              </p:nvGrpSpPr>
              <p:grpSpPr bwMode="auto">
                <a:xfrm>
                  <a:off x="1920" y="1920"/>
                  <a:ext cx="528" cy="192"/>
                  <a:chOff x="2976" y="2736"/>
                  <a:chExt cx="768" cy="192"/>
                </a:xfrm>
              </p:grpSpPr>
              <p:sp>
                <p:nvSpPr>
                  <p:cNvPr id="694"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95"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96"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97"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89" name="Group 230"/>
                <p:cNvGrpSpPr>
                  <a:grpSpLocks/>
                </p:cNvGrpSpPr>
                <p:nvPr/>
              </p:nvGrpSpPr>
              <p:grpSpPr bwMode="auto">
                <a:xfrm>
                  <a:off x="2448" y="1920"/>
                  <a:ext cx="528" cy="192"/>
                  <a:chOff x="2976" y="2736"/>
                  <a:chExt cx="768" cy="192"/>
                </a:xfrm>
              </p:grpSpPr>
              <p:sp>
                <p:nvSpPr>
                  <p:cNvPr id="690"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91"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92"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93"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83" name="Group 235"/>
              <p:cNvGrpSpPr>
                <a:grpSpLocks/>
              </p:cNvGrpSpPr>
              <p:nvPr/>
            </p:nvGrpSpPr>
            <p:grpSpPr bwMode="auto">
              <a:xfrm>
                <a:off x="1920" y="1920"/>
                <a:ext cx="528" cy="192"/>
                <a:chOff x="2976" y="2736"/>
                <a:chExt cx="768" cy="192"/>
              </a:xfrm>
            </p:grpSpPr>
            <p:sp>
              <p:nvSpPr>
                <p:cNvPr id="684"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85"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86"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87"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65" name="Group 223"/>
            <p:cNvGrpSpPr>
              <a:grpSpLocks/>
            </p:cNvGrpSpPr>
            <p:nvPr/>
          </p:nvGrpSpPr>
          <p:grpSpPr bwMode="auto">
            <a:xfrm>
              <a:off x="5102678" y="5165007"/>
              <a:ext cx="215778" cy="304800"/>
              <a:chOff x="1920" y="1920"/>
              <a:chExt cx="1056" cy="192"/>
            </a:xfrm>
          </p:grpSpPr>
          <p:grpSp>
            <p:nvGrpSpPr>
              <p:cNvPr id="666" name="Group 224"/>
              <p:cNvGrpSpPr>
                <a:grpSpLocks/>
              </p:cNvGrpSpPr>
              <p:nvPr/>
            </p:nvGrpSpPr>
            <p:grpSpPr bwMode="auto">
              <a:xfrm>
                <a:off x="1920" y="1920"/>
                <a:ext cx="1056" cy="192"/>
                <a:chOff x="1920" y="1920"/>
                <a:chExt cx="1056" cy="192"/>
              </a:xfrm>
            </p:grpSpPr>
            <p:grpSp>
              <p:nvGrpSpPr>
                <p:cNvPr id="672" name="Group 225"/>
                <p:cNvGrpSpPr>
                  <a:grpSpLocks/>
                </p:cNvGrpSpPr>
                <p:nvPr/>
              </p:nvGrpSpPr>
              <p:grpSpPr bwMode="auto">
                <a:xfrm>
                  <a:off x="1920" y="1920"/>
                  <a:ext cx="528" cy="192"/>
                  <a:chOff x="2976" y="2736"/>
                  <a:chExt cx="768" cy="192"/>
                </a:xfrm>
              </p:grpSpPr>
              <p:sp>
                <p:nvSpPr>
                  <p:cNvPr id="678"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9"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80"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81"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673" name="Group 230"/>
                <p:cNvGrpSpPr>
                  <a:grpSpLocks/>
                </p:cNvGrpSpPr>
                <p:nvPr/>
              </p:nvGrpSpPr>
              <p:grpSpPr bwMode="auto">
                <a:xfrm>
                  <a:off x="2448" y="1920"/>
                  <a:ext cx="528" cy="192"/>
                  <a:chOff x="2976" y="2736"/>
                  <a:chExt cx="768" cy="192"/>
                </a:xfrm>
              </p:grpSpPr>
              <p:sp>
                <p:nvSpPr>
                  <p:cNvPr id="674"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5"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6"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77"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667" name="Group 235"/>
              <p:cNvGrpSpPr>
                <a:grpSpLocks/>
              </p:cNvGrpSpPr>
              <p:nvPr/>
            </p:nvGrpSpPr>
            <p:grpSpPr bwMode="auto">
              <a:xfrm>
                <a:off x="1920" y="1920"/>
                <a:ext cx="528" cy="192"/>
                <a:chOff x="2976" y="2736"/>
                <a:chExt cx="768" cy="192"/>
              </a:xfrm>
            </p:grpSpPr>
            <p:sp>
              <p:nvSpPr>
                <p:cNvPr id="668"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69"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670"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671"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698" name="Group 434"/>
          <p:cNvGrpSpPr/>
          <p:nvPr/>
        </p:nvGrpSpPr>
        <p:grpSpPr>
          <a:xfrm>
            <a:off x="6592179" y="2995002"/>
            <a:ext cx="839336" cy="311421"/>
            <a:chOff x="4879744" y="5158386"/>
            <a:chExt cx="438712" cy="311421"/>
          </a:xfrm>
        </p:grpSpPr>
        <p:grpSp>
          <p:nvGrpSpPr>
            <p:cNvPr id="699" name="Group 223"/>
            <p:cNvGrpSpPr>
              <a:grpSpLocks/>
            </p:cNvGrpSpPr>
            <p:nvPr/>
          </p:nvGrpSpPr>
          <p:grpSpPr bwMode="auto">
            <a:xfrm>
              <a:off x="4879744" y="5158386"/>
              <a:ext cx="215778" cy="304800"/>
              <a:chOff x="1920" y="1920"/>
              <a:chExt cx="1056" cy="192"/>
            </a:xfrm>
          </p:grpSpPr>
          <p:grpSp>
            <p:nvGrpSpPr>
              <p:cNvPr id="717" name="Group 224"/>
              <p:cNvGrpSpPr>
                <a:grpSpLocks/>
              </p:cNvGrpSpPr>
              <p:nvPr/>
            </p:nvGrpSpPr>
            <p:grpSpPr bwMode="auto">
              <a:xfrm>
                <a:off x="1920" y="1920"/>
                <a:ext cx="1056" cy="192"/>
                <a:chOff x="1920" y="1920"/>
                <a:chExt cx="1056" cy="192"/>
              </a:xfrm>
            </p:grpSpPr>
            <p:grpSp>
              <p:nvGrpSpPr>
                <p:cNvPr id="723" name="Group 225"/>
                <p:cNvGrpSpPr>
                  <a:grpSpLocks/>
                </p:cNvGrpSpPr>
                <p:nvPr/>
              </p:nvGrpSpPr>
              <p:grpSpPr bwMode="auto">
                <a:xfrm>
                  <a:off x="1920" y="1920"/>
                  <a:ext cx="528" cy="192"/>
                  <a:chOff x="2976" y="2736"/>
                  <a:chExt cx="768" cy="192"/>
                </a:xfrm>
              </p:grpSpPr>
              <p:sp>
                <p:nvSpPr>
                  <p:cNvPr id="729"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30"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31"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32"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24" name="Group 230"/>
                <p:cNvGrpSpPr>
                  <a:grpSpLocks/>
                </p:cNvGrpSpPr>
                <p:nvPr/>
              </p:nvGrpSpPr>
              <p:grpSpPr bwMode="auto">
                <a:xfrm>
                  <a:off x="2448" y="1920"/>
                  <a:ext cx="528" cy="192"/>
                  <a:chOff x="2976" y="2736"/>
                  <a:chExt cx="768" cy="192"/>
                </a:xfrm>
              </p:grpSpPr>
              <p:sp>
                <p:nvSpPr>
                  <p:cNvPr id="725"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26"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27"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28"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18" name="Group 235"/>
              <p:cNvGrpSpPr>
                <a:grpSpLocks/>
              </p:cNvGrpSpPr>
              <p:nvPr/>
            </p:nvGrpSpPr>
            <p:grpSpPr bwMode="auto">
              <a:xfrm>
                <a:off x="1920" y="1920"/>
                <a:ext cx="528" cy="192"/>
                <a:chOff x="2976" y="2736"/>
                <a:chExt cx="768" cy="192"/>
              </a:xfrm>
            </p:grpSpPr>
            <p:sp>
              <p:nvSpPr>
                <p:cNvPr id="719"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20"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21"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22"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00" name="Group 223"/>
            <p:cNvGrpSpPr>
              <a:grpSpLocks/>
            </p:cNvGrpSpPr>
            <p:nvPr/>
          </p:nvGrpSpPr>
          <p:grpSpPr bwMode="auto">
            <a:xfrm>
              <a:off x="5102678" y="5165007"/>
              <a:ext cx="215778" cy="304800"/>
              <a:chOff x="1920" y="1920"/>
              <a:chExt cx="1056" cy="192"/>
            </a:xfrm>
          </p:grpSpPr>
          <p:grpSp>
            <p:nvGrpSpPr>
              <p:cNvPr id="701" name="Group 224"/>
              <p:cNvGrpSpPr>
                <a:grpSpLocks/>
              </p:cNvGrpSpPr>
              <p:nvPr/>
            </p:nvGrpSpPr>
            <p:grpSpPr bwMode="auto">
              <a:xfrm>
                <a:off x="1920" y="1920"/>
                <a:ext cx="1056" cy="192"/>
                <a:chOff x="1920" y="1920"/>
                <a:chExt cx="1056" cy="192"/>
              </a:xfrm>
            </p:grpSpPr>
            <p:grpSp>
              <p:nvGrpSpPr>
                <p:cNvPr id="707" name="Group 225"/>
                <p:cNvGrpSpPr>
                  <a:grpSpLocks/>
                </p:cNvGrpSpPr>
                <p:nvPr/>
              </p:nvGrpSpPr>
              <p:grpSpPr bwMode="auto">
                <a:xfrm>
                  <a:off x="1920" y="1920"/>
                  <a:ext cx="528" cy="192"/>
                  <a:chOff x="2976" y="2736"/>
                  <a:chExt cx="768" cy="192"/>
                </a:xfrm>
              </p:grpSpPr>
              <p:sp>
                <p:nvSpPr>
                  <p:cNvPr id="713"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4"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5"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16"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08" name="Group 230"/>
                <p:cNvGrpSpPr>
                  <a:grpSpLocks/>
                </p:cNvGrpSpPr>
                <p:nvPr/>
              </p:nvGrpSpPr>
              <p:grpSpPr bwMode="auto">
                <a:xfrm>
                  <a:off x="2448" y="1920"/>
                  <a:ext cx="528" cy="192"/>
                  <a:chOff x="2976" y="2736"/>
                  <a:chExt cx="768" cy="192"/>
                </a:xfrm>
              </p:grpSpPr>
              <p:sp>
                <p:nvSpPr>
                  <p:cNvPr id="709"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0"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11"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12"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02" name="Group 235"/>
              <p:cNvGrpSpPr>
                <a:grpSpLocks/>
              </p:cNvGrpSpPr>
              <p:nvPr/>
            </p:nvGrpSpPr>
            <p:grpSpPr bwMode="auto">
              <a:xfrm>
                <a:off x="1920" y="1920"/>
                <a:ext cx="528" cy="192"/>
                <a:chOff x="2976" y="2736"/>
                <a:chExt cx="768" cy="192"/>
              </a:xfrm>
            </p:grpSpPr>
            <p:sp>
              <p:nvSpPr>
                <p:cNvPr id="703"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04"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0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06"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sp>
        <p:nvSpPr>
          <p:cNvPr id="733" name="Line 639"/>
          <p:cNvSpPr>
            <a:spLocks noChangeShapeType="1"/>
          </p:cNvSpPr>
          <p:nvPr/>
        </p:nvSpPr>
        <p:spPr bwMode="auto">
          <a:xfrm>
            <a:off x="4318293" y="3279918"/>
            <a:ext cx="214592" cy="0"/>
          </a:xfrm>
          <a:prstGeom prst="line">
            <a:avLst/>
          </a:prstGeom>
          <a:noFill/>
          <a:ln w="9525">
            <a:solidFill>
              <a:schemeClr val="tx1"/>
            </a:solidFill>
            <a:round/>
            <a:headEnd/>
            <a:tailEnd/>
          </a:ln>
        </p:spPr>
        <p:txBody>
          <a:bodyPr/>
          <a:lstStyle/>
          <a:p>
            <a:endParaRPr lang="en-GB"/>
          </a:p>
        </p:txBody>
      </p:sp>
      <p:sp>
        <p:nvSpPr>
          <p:cNvPr id="734" name="Line 639"/>
          <p:cNvSpPr>
            <a:spLocks noChangeShapeType="1"/>
          </p:cNvSpPr>
          <p:nvPr/>
        </p:nvSpPr>
        <p:spPr bwMode="auto">
          <a:xfrm>
            <a:off x="5364204" y="3286557"/>
            <a:ext cx="214592" cy="0"/>
          </a:xfrm>
          <a:prstGeom prst="line">
            <a:avLst/>
          </a:prstGeom>
          <a:noFill/>
          <a:ln w="9525">
            <a:solidFill>
              <a:schemeClr val="tx1"/>
            </a:solidFill>
            <a:round/>
            <a:headEnd/>
            <a:tailEnd/>
          </a:ln>
        </p:spPr>
        <p:txBody>
          <a:bodyPr/>
          <a:lstStyle/>
          <a:p>
            <a:endParaRPr lang="en-GB"/>
          </a:p>
        </p:txBody>
      </p:sp>
      <p:sp>
        <p:nvSpPr>
          <p:cNvPr id="735" name="Line 639"/>
          <p:cNvSpPr>
            <a:spLocks noChangeShapeType="1"/>
          </p:cNvSpPr>
          <p:nvPr/>
        </p:nvSpPr>
        <p:spPr bwMode="auto">
          <a:xfrm>
            <a:off x="6380785" y="3296484"/>
            <a:ext cx="214592" cy="0"/>
          </a:xfrm>
          <a:prstGeom prst="line">
            <a:avLst/>
          </a:prstGeom>
          <a:noFill/>
          <a:ln w="9525">
            <a:solidFill>
              <a:schemeClr val="tx1"/>
            </a:solidFill>
            <a:round/>
            <a:headEnd/>
            <a:tailEnd/>
          </a:ln>
        </p:spPr>
        <p:txBody>
          <a:bodyPr/>
          <a:lstStyle/>
          <a:p>
            <a:endParaRPr lang="en-GB"/>
          </a:p>
        </p:txBody>
      </p:sp>
      <p:sp>
        <p:nvSpPr>
          <p:cNvPr id="736" name="Line 589"/>
          <p:cNvSpPr>
            <a:spLocks noChangeShapeType="1"/>
          </p:cNvSpPr>
          <p:nvPr/>
        </p:nvSpPr>
        <p:spPr bwMode="auto">
          <a:xfrm flipV="1">
            <a:off x="5427785" y="5999895"/>
            <a:ext cx="140677" cy="152400"/>
          </a:xfrm>
          <a:prstGeom prst="line">
            <a:avLst/>
          </a:prstGeom>
          <a:noFill/>
          <a:ln w="9525">
            <a:solidFill>
              <a:schemeClr val="accent2"/>
            </a:solidFill>
            <a:round/>
            <a:headEnd/>
            <a:tailEnd/>
          </a:ln>
        </p:spPr>
        <p:txBody>
          <a:bodyPr/>
          <a:lstStyle/>
          <a:p>
            <a:endParaRPr lang="en-GB"/>
          </a:p>
        </p:txBody>
      </p:sp>
      <p:grpSp>
        <p:nvGrpSpPr>
          <p:cNvPr id="737" name="Group 329"/>
          <p:cNvGrpSpPr/>
          <p:nvPr/>
        </p:nvGrpSpPr>
        <p:grpSpPr>
          <a:xfrm>
            <a:off x="4892997" y="6066150"/>
            <a:ext cx="839336" cy="311421"/>
            <a:chOff x="4879744" y="5158386"/>
            <a:chExt cx="438712" cy="311421"/>
          </a:xfrm>
        </p:grpSpPr>
        <p:grpSp>
          <p:nvGrpSpPr>
            <p:cNvPr id="738" name="Group 223"/>
            <p:cNvGrpSpPr>
              <a:grpSpLocks/>
            </p:cNvGrpSpPr>
            <p:nvPr/>
          </p:nvGrpSpPr>
          <p:grpSpPr bwMode="auto">
            <a:xfrm>
              <a:off x="4879744" y="5158386"/>
              <a:ext cx="215778" cy="304800"/>
              <a:chOff x="1920" y="1920"/>
              <a:chExt cx="1056" cy="192"/>
            </a:xfrm>
          </p:grpSpPr>
          <p:grpSp>
            <p:nvGrpSpPr>
              <p:cNvPr id="756" name="Group 224"/>
              <p:cNvGrpSpPr>
                <a:grpSpLocks/>
              </p:cNvGrpSpPr>
              <p:nvPr/>
            </p:nvGrpSpPr>
            <p:grpSpPr bwMode="auto">
              <a:xfrm>
                <a:off x="1920" y="1920"/>
                <a:ext cx="1056" cy="192"/>
                <a:chOff x="1920" y="1920"/>
                <a:chExt cx="1056" cy="192"/>
              </a:xfrm>
            </p:grpSpPr>
            <p:grpSp>
              <p:nvGrpSpPr>
                <p:cNvPr id="762" name="Group 225"/>
                <p:cNvGrpSpPr>
                  <a:grpSpLocks/>
                </p:cNvGrpSpPr>
                <p:nvPr/>
              </p:nvGrpSpPr>
              <p:grpSpPr bwMode="auto">
                <a:xfrm>
                  <a:off x="1920" y="1920"/>
                  <a:ext cx="528" cy="192"/>
                  <a:chOff x="2976" y="2736"/>
                  <a:chExt cx="768" cy="192"/>
                </a:xfrm>
              </p:grpSpPr>
              <p:sp>
                <p:nvSpPr>
                  <p:cNvPr id="768"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69"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70"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71"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63" name="Group 230"/>
                <p:cNvGrpSpPr>
                  <a:grpSpLocks/>
                </p:cNvGrpSpPr>
                <p:nvPr/>
              </p:nvGrpSpPr>
              <p:grpSpPr bwMode="auto">
                <a:xfrm>
                  <a:off x="2448" y="1920"/>
                  <a:ext cx="528" cy="192"/>
                  <a:chOff x="2976" y="2736"/>
                  <a:chExt cx="768" cy="192"/>
                </a:xfrm>
              </p:grpSpPr>
              <p:sp>
                <p:nvSpPr>
                  <p:cNvPr id="764"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65"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66"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67"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57" name="Group 235"/>
              <p:cNvGrpSpPr>
                <a:grpSpLocks/>
              </p:cNvGrpSpPr>
              <p:nvPr/>
            </p:nvGrpSpPr>
            <p:grpSpPr bwMode="auto">
              <a:xfrm>
                <a:off x="1920" y="1920"/>
                <a:ext cx="528" cy="192"/>
                <a:chOff x="2976" y="2736"/>
                <a:chExt cx="768" cy="192"/>
              </a:xfrm>
            </p:grpSpPr>
            <p:sp>
              <p:nvSpPr>
                <p:cNvPr id="758"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59"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60"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61"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39" name="Group 223"/>
            <p:cNvGrpSpPr>
              <a:grpSpLocks/>
            </p:cNvGrpSpPr>
            <p:nvPr/>
          </p:nvGrpSpPr>
          <p:grpSpPr bwMode="auto">
            <a:xfrm>
              <a:off x="5102678" y="5165007"/>
              <a:ext cx="215778" cy="304800"/>
              <a:chOff x="1920" y="1920"/>
              <a:chExt cx="1056" cy="192"/>
            </a:xfrm>
          </p:grpSpPr>
          <p:grpSp>
            <p:nvGrpSpPr>
              <p:cNvPr id="740" name="Group 224"/>
              <p:cNvGrpSpPr>
                <a:grpSpLocks/>
              </p:cNvGrpSpPr>
              <p:nvPr/>
            </p:nvGrpSpPr>
            <p:grpSpPr bwMode="auto">
              <a:xfrm>
                <a:off x="1920" y="1920"/>
                <a:ext cx="1056" cy="192"/>
                <a:chOff x="1920" y="1920"/>
                <a:chExt cx="1056" cy="192"/>
              </a:xfrm>
            </p:grpSpPr>
            <p:grpSp>
              <p:nvGrpSpPr>
                <p:cNvPr id="746" name="Group 225"/>
                <p:cNvGrpSpPr>
                  <a:grpSpLocks/>
                </p:cNvGrpSpPr>
                <p:nvPr/>
              </p:nvGrpSpPr>
              <p:grpSpPr bwMode="auto">
                <a:xfrm>
                  <a:off x="1920" y="1920"/>
                  <a:ext cx="528" cy="192"/>
                  <a:chOff x="2976" y="2736"/>
                  <a:chExt cx="768" cy="192"/>
                </a:xfrm>
              </p:grpSpPr>
              <p:sp>
                <p:nvSpPr>
                  <p:cNvPr id="752"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53"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54"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55"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47" name="Group 230"/>
                <p:cNvGrpSpPr>
                  <a:grpSpLocks/>
                </p:cNvGrpSpPr>
                <p:nvPr/>
              </p:nvGrpSpPr>
              <p:grpSpPr bwMode="auto">
                <a:xfrm>
                  <a:off x="2448" y="1920"/>
                  <a:ext cx="528" cy="192"/>
                  <a:chOff x="2976" y="2736"/>
                  <a:chExt cx="768" cy="192"/>
                </a:xfrm>
              </p:grpSpPr>
              <p:sp>
                <p:nvSpPr>
                  <p:cNvPr id="748"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49"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50"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51"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41" name="Group 235"/>
              <p:cNvGrpSpPr>
                <a:grpSpLocks/>
              </p:cNvGrpSpPr>
              <p:nvPr/>
            </p:nvGrpSpPr>
            <p:grpSpPr bwMode="auto">
              <a:xfrm>
                <a:off x="1920" y="1920"/>
                <a:ext cx="528" cy="192"/>
                <a:chOff x="2976" y="2736"/>
                <a:chExt cx="768" cy="192"/>
              </a:xfrm>
            </p:grpSpPr>
            <p:sp>
              <p:nvSpPr>
                <p:cNvPr id="742"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43"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44"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45"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772" name="Group 364"/>
          <p:cNvGrpSpPr/>
          <p:nvPr/>
        </p:nvGrpSpPr>
        <p:grpSpPr>
          <a:xfrm>
            <a:off x="3841627" y="6062832"/>
            <a:ext cx="839336" cy="311421"/>
            <a:chOff x="4879744" y="5158386"/>
            <a:chExt cx="438712" cy="311421"/>
          </a:xfrm>
        </p:grpSpPr>
        <p:grpSp>
          <p:nvGrpSpPr>
            <p:cNvPr id="773" name="Group 223"/>
            <p:cNvGrpSpPr>
              <a:grpSpLocks/>
            </p:cNvGrpSpPr>
            <p:nvPr/>
          </p:nvGrpSpPr>
          <p:grpSpPr bwMode="auto">
            <a:xfrm>
              <a:off x="4879744" y="5158386"/>
              <a:ext cx="215778" cy="304800"/>
              <a:chOff x="1920" y="1920"/>
              <a:chExt cx="1056" cy="192"/>
            </a:xfrm>
          </p:grpSpPr>
          <p:grpSp>
            <p:nvGrpSpPr>
              <p:cNvPr id="791" name="Group 224"/>
              <p:cNvGrpSpPr>
                <a:grpSpLocks/>
              </p:cNvGrpSpPr>
              <p:nvPr/>
            </p:nvGrpSpPr>
            <p:grpSpPr bwMode="auto">
              <a:xfrm>
                <a:off x="1920" y="1920"/>
                <a:ext cx="1056" cy="192"/>
                <a:chOff x="1920" y="1920"/>
                <a:chExt cx="1056" cy="192"/>
              </a:xfrm>
            </p:grpSpPr>
            <p:grpSp>
              <p:nvGrpSpPr>
                <p:cNvPr id="797" name="Group 225"/>
                <p:cNvGrpSpPr>
                  <a:grpSpLocks/>
                </p:cNvGrpSpPr>
                <p:nvPr/>
              </p:nvGrpSpPr>
              <p:grpSpPr bwMode="auto">
                <a:xfrm>
                  <a:off x="1920" y="1920"/>
                  <a:ext cx="528" cy="192"/>
                  <a:chOff x="2976" y="2736"/>
                  <a:chExt cx="768" cy="192"/>
                </a:xfrm>
              </p:grpSpPr>
              <p:sp>
                <p:nvSpPr>
                  <p:cNvPr id="803"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4"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5"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06"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98" name="Group 230"/>
                <p:cNvGrpSpPr>
                  <a:grpSpLocks/>
                </p:cNvGrpSpPr>
                <p:nvPr/>
              </p:nvGrpSpPr>
              <p:grpSpPr bwMode="auto">
                <a:xfrm>
                  <a:off x="2448" y="1920"/>
                  <a:ext cx="528" cy="192"/>
                  <a:chOff x="2976" y="2736"/>
                  <a:chExt cx="768" cy="192"/>
                </a:xfrm>
              </p:grpSpPr>
              <p:sp>
                <p:nvSpPr>
                  <p:cNvPr id="799"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0"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01"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02"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92" name="Group 235"/>
              <p:cNvGrpSpPr>
                <a:grpSpLocks/>
              </p:cNvGrpSpPr>
              <p:nvPr/>
            </p:nvGrpSpPr>
            <p:grpSpPr bwMode="auto">
              <a:xfrm>
                <a:off x="1920" y="1920"/>
                <a:ext cx="528" cy="192"/>
                <a:chOff x="2976" y="2736"/>
                <a:chExt cx="768" cy="192"/>
              </a:xfrm>
            </p:grpSpPr>
            <p:sp>
              <p:nvSpPr>
                <p:cNvPr id="793"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94"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9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96"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74" name="Group 223"/>
            <p:cNvGrpSpPr>
              <a:grpSpLocks/>
            </p:cNvGrpSpPr>
            <p:nvPr/>
          </p:nvGrpSpPr>
          <p:grpSpPr bwMode="auto">
            <a:xfrm>
              <a:off x="5102678" y="5165007"/>
              <a:ext cx="215778" cy="304800"/>
              <a:chOff x="1920" y="1920"/>
              <a:chExt cx="1056" cy="192"/>
            </a:xfrm>
          </p:grpSpPr>
          <p:grpSp>
            <p:nvGrpSpPr>
              <p:cNvPr id="775" name="Group 224"/>
              <p:cNvGrpSpPr>
                <a:grpSpLocks/>
              </p:cNvGrpSpPr>
              <p:nvPr/>
            </p:nvGrpSpPr>
            <p:grpSpPr bwMode="auto">
              <a:xfrm>
                <a:off x="1920" y="1920"/>
                <a:ext cx="1056" cy="192"/>
                <a:chOff x="1920" y="1920"/>
                <a:chExt cx="1056" cy="192"/>
              </a:xfrm>
            </p:grpSpPr>
            <p:grpSp>
              <p:nvGrpSpPr>
                <p:cNvPr id="781" name="Group 225"/>
                <p:cNvGrpSpPr>
                  <a:grpSpLocks/>
                </p:cNvGrpSpPr>
                <p:nvPr/>
              </p:nvGrpSpPr>
              <p:grpSpPr bwMode="auto">
                <a:xfrm>
                  <a:off x="1920" y="1920"/>
                  <a:ext cx="528" cy="192"/>
                  <a:chOff x="2976" y="2736"/>
                  <a:chExt cx="768" cy="192"/>
                </a:xfrm>
              </p:grpSpPr>
              <p:sp>
                <p:nvSpPr>
                  <p:cNvPr id="787"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88"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89"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90"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782" name="Group 230"/>
                <p:cNvGrpSpPr>
                  <a:grpSpLocks/>
                </p:cNvGrpSpPr>
                <p:nvPr/>
              </p:nvGrpSpPr>
              <p:grpSpPr bwMode="auto">
                <a:xfrm>
                  <a:off x="2448" y="1920"/>
                  <a:ext cx="528" cy="192"/>
                  <a:chOff x="2976" y="2736"/>
                  <a:chExt cx="768" cy="192"/>
                </a:xfrm>
              </p:grpSpPr>
              <p:sp>
                <p:nvSpPr>
                  <p:cNvPr id="783"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84"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85"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86"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776" name="Group 235"/>
              <p:cNvGrpSpPr>
                <a:grpSpLocks/>
              </p:cNvGrpSpPr>
              <p:nvPr/>
            </p:nvGrpSpPr>
            <p:grpSpPr bwMode="auto">
              <a:xfrm>
                <a:off x="1920" y="1920"/>
                <a:ext cx="528" cy="192"/>
                <a:chOff x="2976" y="2736"/>
                <a:chExt cx="768" cy="192"/>
              </a:xfrm>
            </p:grpSpPr>
            <p:sp>
              <p:nvSpPr>
                <p:cNvPr id="777"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78"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779"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780"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807" name="Group 399"/>
          <p:cNvGrpSpPr/>
          <p:nvPr/>
        </p:nvGrpSpPr>
        <p:grpSpPr>
          <a:xfrm>
            <a:off x="5936592" y="6076089"/>
            <a:ext cx="839336" cy="311421"/>
            <a:chOff x="4879744" y="5158386"/>
            <a:chExt cx="438712" cy="311421"/>
          </a:xfrm>
        </p:grpSpPr>
        <p:grpSp>
          <p:nvGrpSpPr>
            <p:cNvPr id="808" name="Group 223"/>
            <p:cNvGrpSpPr>
              <a:grpSpLocks/>
            </p:cNvGrpSpPr>
            <p:nvPr/>
          </p:nvGrpSpPr>
          <p:grpSpPr bwMode="auto">
            <a:xfrm>
              <a:off x="4879744" y="5158386"/>
              <a:ext cx="215778" cy="304800"/>
              <a:chOff x="1920" y="1920"/>
              <a:chExt cx="1056" cy="192"/>
            </a:xfrm>
          </p:grpSpPr>
          <p:grpSp>
            <p:nvGrpSpPr>
              <p:cNvPr id="826" name="Group 224"/>
              <p:cNvGrpSpPr>
                <a:grpSpLocks/>
              </p:cNvGrpSpPr>
              <p:nvPr/>
            </p:nvGrpSpPr>
            <p:grpSpPr bwMode="auto">
              <a:xfrm>
                <a:off x="1920" y="1920"/>
                <a:ext cx="1056" cy="192"/>
                <a:chOff x="1920" y="1920"/>
                <a:chExt cx="1056" cy="192"/>
              </a:xfrm>
            </p:grpSpPr>
            <p:grpSp>
              <p:nvGrpSpPr>
                <p:cNvPr id="832" name="Group 225"/>
                <p:cNvGrpSpPr>
                  <a:grpSpLocks/>
                </p:cNvGrpSpPr>
                <p:nvPr/>
              </p:nvGrpSpPr>
              <p:grpSpPr bwMode="auto">
                <a:xfrm>
                  <a:off x="1920" y="1920"/>
                  <a:ext cx="528" cy="192"/>
                  <a:chOff x="2976" y="2736"/>
                  <a:chExt cx="768" cy="192"/>
                </a:xfrm>
              </p:grpSpPr>
              <p:sp>
                <p:nvSpPr>
                  <p:cNvPr id="838"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39"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40"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41"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833" name="Group 230"/>
                <p:cNvGrpSpPr>
                  <a:grpSpLocks/>
                </p:cNvGrpSpPr>
                <p:nvPr/>
              </p:nvGrpSpPr>
              <p:grpSpPr bwMode="auto">
                <a:xfrm>
                  <a:off x="2448" y="1920"/>
                  <a:ext cx="528" cy="192"/>
                  <a:chOff x="2976" y="2736"/>
                  <a:chExt cx="768" cy="192"/>
                </a:xfrm>
              </p:grpSpPr>
              <p:sp>
                <p:nvSpPr>
                  <p:cNvPr id="834"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35"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36"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37"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27" name="Group 235"/>
              <p:cNvGrpSpPr>
                <a:grpSpLocks/>
              </p:cNvGrpSpPr>
              <p:nvPr/>
            </p:nvGrpSpPr>
            <p:grpSpPr bwMode="auto">
              <a:xfrm>
                <a:off x="1920" y="1920"/>
                <a:ext cx="528" cy="192"/>
                <a:chOff x="2976" y="2736"/>
                <a:chExt cx="768" cy="192"/>
              </a:xfrm>
            </p:grpSpPr>
            <p:sp>
              <p:nvSpPr>
                <p:cNvPr id="828"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29"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30"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31"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09" name="Group 223"/>
            <p:cNvGrpSpPr>
              <a:grpSpLocks/>
            </p:cNvGrpSpPr>
            <p:nvPr/>
          </p:nvGrpSpPr>
          <p:grpSpPr bwMode="auto">
            <a:xfrm>
              <a:off x="5102678" y="5165007"/>
              <a:ext cx="215778" cy="304800"/>
              <a:chOff x="1920" y="1920"/>
              <a:chExt cx="1056" cy="192"/>
            </a:xfrm>
          </p:grpSpPr>
          <p:grpSp>
            <p:nvGrpSpPr>
              <p:cNvPr id="810" name="Group 224"/>
              <p:cNvGrpSpPr>
                <a:grpSpLocks/>
              </p:cNvGrpSpPr>
              <p:nvPr/>
            </p:nvGrpSpPr>
            <p:grpSpPr bwMode="auto">
              <a:xfrm>
                <a:off x="1920" y="1920"/>
                <a:ext cx="1056" cy="192"/>
                <a:chOff x="1920" y="1920"/>
                <a:chExt cx="1056" cy="192"/>
              </a:xfrm>
            </p:grpSpPr>
            <p:grpSp>
              <p:nvGrpSpPr>
                <p:cNvPr id="816" name="Group 225"/>
                <p:cNvGrpSpPr>
                  <a:grpSpLocks/>
                </p:cNvGrpSpPr>
                <p:nvPr/>
              </p:nvGrpSpPr>
              <p:grpSpPr bwMode="auto">
                <a:xfrm>
                  <a:off x="1920" y="1920"/>
                  <a:ext cx="528" cy="192"/>
                  <a:chOff x="2976" y="2736"/>
                  <a:chExt cx="768" cy="192"/>
                </a:xfrm>
              </p:grpSpPr>
              <p:sp>
                <p:nvSpPr>
                  <p:cNvPr id="822"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23"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24"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25"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817" name="Group 230"/>
                <p:cNvGrpSpPr>
                  <a:grpSpLocks/>
                </p:cNvGrpSpPr>
                <p:nvPr/>
              </p:nvGrpSpPr>
              <p:grpSpPr bwMode="auto">
                <a:xfrm>
                  <a:off x="2448" y="1920"/>
                  <a:ext cx="528" cy="192"/>
                  <a:chOff x="2976" y="2736"/>
                  <a:chExt cx="768" cy="192"/>
                </a:xfrm>
              </p:grpSpPr>
              <p:sp>
                <p:nvSpPr>
                  <p:cNvPr id="818"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19"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20"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21"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11" name="Group 235"/>
              <p:cNvGrpSpPr>
                <a:grpSpLocks/>
              </p:cNvGrpSpPr>
              <p:nvPr/>
            </p:nvGrpSpPr>
            <p:grpSpPr bwMode="auto">
              <a:xfrm>
                <a:off x="1920" y="1920"/>
                <a:ext cx="528" cy="192"/>
                <a:chOff x="2976" y="2736"/>
                <a:chExt cx="768" cy="192"/>
              </a:xfrm>
            </p:grpSpPr>
            <p:sp>
              <p:nvSpPr>
                <p:cNvPr id="812"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13"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14"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15"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842" name="Group 434"/>
          <p:cNvGrpSpPr/>
          <p:nvPr/>
        </p:nvGrpSpPr>
        <p:grpSpPr>
          <a:xfrm>
            <a:off x="6960309" y="6086028"/>
            <a:ext cx="839336" cy="311421"/>
            <a:chOff x="4879744" y="5158386"/>
            <a:chExt cx="438712" cy="311421"/>
          </a:xfrm>
        </p:grpSpPr>
        <p:grpSp>
          <p:nvGrpSpPr>
            <p:cNvPr id="843" name="Group 223"/>
            <p:cNvGrpSpPr>
              <a:grpSpLocks/>
            </p:cNvGrpSpPr>
            <p:nvPr/>
          </p:nvGrpSpPr>
          <p:grpSpPr bwMode="auto">
            <a:xfrm>
              <a:off x="4879744" y="5158386"/>
              <a:ext cx="215778" cy="304800"/>
              <a:chOff x="1920" y="1920"/>
              <a:chExt cx="1056" cy="192"/>
            </a:xfrm>
          </p:grpSpPr>
          <p:grpSp>
            <p:nvGrpSpPr>
              <p:cNvPr id="861" name="Group 224"/>
              <p:cNvGrpSpPr>
                <a:grpSpLocks/>
              </p:cNvGrpSpPr>
              <p:nvPr/>
            </p:nvGrpSpPr>
            <p:grpSpPr bwMode="auto">
              <a:xfrm>
                <a:off x="1920" y="1920"/>
                <a:ext cx="1056" cy="192"/>
                <a:chOff x="1920" y="1920"/>
                <a:chExt cx="1056" cy="192"/>
              </a:xfrm>
            </p:grpSpPr>
            <p:grpSp>
              <p:nvGrpSpPr>
                <p:cNvPr id="867" name="Group 225"/>
                <p:cNvGrpSpPr>
                  <a:grpSpLocks/>
                </p:cNvGrpSpPr>
                <p:nvPr/>
              </p:nvGrpSpPr>
              <p:grpSpPr bwMode="auto">
                <a:xfrm>
                  <a:off x="1920" y="1920"/>
                  <a:ext cx="528" cy="192"/>
                  <a:chOff x="2976" y="2736"/>
                  <a:chExt cx="768" cy="192"/>
                </a:xfrm>
              </p:grpSpPr>
              <p:sp>
                <p:nvSpPr>
                  <p:cNvPr id="873"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74"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75"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76"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868" name="Group 230"/>
                <p:cNvGrpSpPr>
                  <a:grpSpLocks/>
                </p:cNvGrpSpPr>
                <p:nvPr/>
              </p:nvGrpSpPr>
              <p:grpSpPr bwMode="auto">
                <a:xfrm>
                  <a:off x="2448" y="1920"/>
                  <a:ext cx="528" cy="192"/>
                  <a:chOff x="2976" y="2736"/>
                  <a:chExt cx="768" cy="192"/>
                </a:xfrm>
              </p:grpSpPr>
              <p:sp>
                <p:nvSpPr>
                  <p:cNvPr id="869"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70"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71"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72"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62" name="Group 235"/>
              <p:cNvGrpSpPr>
                <a:grpSpLocks/>
              </p:cNvGrpSpPr>
              <p:nvPr/>
            </p:nvGrpSpPr>
            <p:grpSpPr bwMode="auto">
              <a:xfrm>
                <a:off x="1920" y="1920"/>
                <a:ext cx="528" cy="192"/>
                <a:chOff x="2976" y="2736"/>
                <a:chExt cx="768" cy="192"/>
              </a:xfrm>
            </p:grpSpPr>
            <p:sp>
              <p:nvSpPr>
                <p:cNvPr id="863"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64"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65"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66"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44" name="Group 223"/>
            <p:cNvGrpSpPr>
              <a:grpSpLocks/>
            </p:cNvGrpSpPr>
            <p:nvPr/>
          </p:nvGrpSpPr>
          <p:grpSpPr bwMode="auto">
            <a:xfrm>
              <a:off x="5102678" y="5165007"/>
              <a:ext cx="215778" cy="304800"/>
              <a:chOff x="1920" y="1920"/>
              <a:chExt cx="1056" cy="192"/>
            </a:xfrm>
          </p:grpSpPr>
          <p:grpSp>
            <p:nvGrpSpPr>
              <p:cNvPr id="845" name="Group 224"/>
              <p:cNvGrpSpPr>
                <a:grpSpLocks/>
              </p:cNvGrpSpPr>
              <p:nvPr/>
            </p:nvGrpSpPr>
            <p:grpSpPr bwMode="auto">
              <a:xfrm>
                <a:off x="1920" y="1920"/>
                <a:ext cx="1056" cy="192"/>
                <a:chOff x="1920" y="1920"/>
                <a:chExt cx="1056" cy="192"/>
              </a:xfrm>
            </p:grpSpPr>
            <p:grpSp>
              <p:nvGrpSpPr>
                <p:cNvPr id="851" name="Group 225"/>
                <p:cNvGrpSpPr>
                  <a:grpSpLocks/>
                </p:cNvGrpSpPr>
                <p:nvPr/>
              </p:nvGrpSpPr>
              <p:grpSpPr bwMode="auto">
                <a:xfrm>
                  <a:off x="1920" y="1920"/>
                  <a:ext cx="528" cy="192"/>
                  <a:chOff x="2976" y="2736"/>
                  <a:chExt cx="768" cy="192"/>
                </a:xfrm>
              </p:grpSpPr>
              <p:sp>
                <p:nvSpPr>
                  <p:cNvPr id="857"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8"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9"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60"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852" name="Group 230"/>
                <p:cNvGrpSpPr>
                  <a:grpSpLocks/>
                </p:cNvGrpSpPr>
                <p:nvPr/>
              </p:nvGrpSpPr>
              <p:grpSpPr bwMode="auto">
                <a:xfrm>
                  <a:off x="2448" y="1920"/>
                  <a:ext cx="528" cy="192"/>
                  <a:chOff x="2976" y="2736"/>
                  <a:chExt cx="768" cy="192"/>
                </a:xfrm>
              </p:grpSpPr>
              <p:sp>
                <p:nvSpPr>
                  <p:cNvPr id="853"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4"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55"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56"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846" name="Group 235"/>
              <p:cNvGrpSpPr>
                <a:grpSpLocks/>
              </p:cNvGrpSpPr>
              <p:nvPr/>
            </p:nvGrpSpPr>
            <p:grpSpPr bwMode="auto">
              <a:xfrm>
                <a:off x="1920" y="1920"/>
                <a:ext cx="528" cy="192"/>
                <a:chOff x="2976" y="2736"/>
                <a:chExt cx="768" cy="192"/>
              </a:xfrm>
            </p:grpSpPr>
            <p:sp>
              <p:nvSpPr>
                <p:cNvPr id="847"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48"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849"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850"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sp>
        <p:nvSpPr>
          <p:cNvPr id="877" name="Line 639"/>
          <p:cNvSpPr>
            <a:spLocks noChangeShapeType="1"/>
          </p:cNvSpPr>
          <p:nvPr/>
        </p:nvSpPr>
        <p:spPr bwMode="auto">
          <a:xfrm>
            <a:off x="4686423" y="6370944"/>
            <a:ext cx="214592" cy="0"/>
          </a:xfrm>
          <a:prstGeom prst="line">
            <a:avLst/>
          </a:prstGeom>
          <a:noFill/>
          <a:ln w="9525">
            <a:solidFill>
              <a:schemeClr val="tx1"/>
            </a:solidFill>
            <a:round/>
            <a:headEnd/>
            <a:tailEnd/>
          </a:ln>
        </p:spPr>
        <p:txBody>
          <a:bodyPr/>
          <a:lstStyle/>
          <a:p>
            <a:endParaRPr lang="en-GB"/>
          </a:p>
        </p:txBody>
      </p:sp>
      <p:sp>
        <p:nvSpPr>
          <p:cNvPr id="878" name="Line 639"/>
          <p:cNvSpPr>
            <a:spLocks noChangeShapeType="1"/>
          </p:cNvSpPr>
          <p:nvPr/>
        </p:nvSpPr>
        <p:spPr bwMode="auto">
          <a:xfrm>
            <a:off x="5732334" y="6377583"/>
            <a:ext cx="214592" cy="0"/>
          </a:xfrm>
          <a:prstGeom prst="line">
            <a:avLst/>
          </a:prstGeom>
          <a:noFill/>
          <a:ln w="9525">
            <a:solidFill>
              <a:schemeClr val="tx1"/>
            </a:solidFill>
            <a:round/>
            <a:headEnd/>
            <a:tailEnd/>
          </a:ln>
        </p:spPr>
        <p:txBody>
          <a:bodyPr/>
          <a:lstStyle/>
          <a:p>
            <a:endParaRPr lang="en-GB"/>
          </a:p>
        </p:txBody>
      </p:sp>
      <p:sp>
        <p:nvSpPr>
          <p:cNvPr id="879" name="Line 639"/>
          <p:cNvSpPr>
            <a:spLocks noChangeShapeType="1"/>
          </p:cNvSpPr>
          <p:nvPr/>
        </p:nvSpPr>
        <p:spPr bwMode="auto">
          <a:xfrm>
            <a:off x="6748915" y="6387510"/>
            <a:ext cx="214592" cy="0"/>
          </a:xfrm>
          <a:prstGeom prst="line">
            <a:avLst/>
          </a:prstGeom>
          <a:noFill/>
          <a:ln w="9525">
            <a:solidFill>
              <a:schemeClr val="tx1"/>
            </a:solidFill>
            <a:round/>
            <a:headEnd/>
            <a:tailEnd/>
          </a:ln>
        </p:spPr>
        <p:txBody>
          <a:bodyPr/>
          <a:lstStyle/>
          <a:p>
            <a:endParaRPr lang="en-GB"/>
          </a:p>
        </p:txBody>
      </p:sp>
      <p:grpSp>
        <p:nvGrpSpPr>
          <p:cNvPr id="1024" name="Group 328"/>
          <p:cNvGrpSpPr/>
          <p:nvPr/>
        </p:nvGrpSpPr>
        <p:grpSpPr>
          <a:xfrm>
            <a:off x="4501626" y="2295958"/>
            <a:ext cx="839336" cy="311421"/>
            <a:chOff x="4879744" y="5158386"/>
            <a:chExt cx="438712" cy="311421"/>
          </a:xfrm>
        </p:grpSpPr>
        <p:grpSp>
          <p:nvGrpSpPr>
            <p:cNvPr id="1025" name="Group 223"/>
            <p:cNvGrpSpPr>
              <a:grpSpLocks/>
            </p:cNvGrpSpPr>
            <p:nvPr/>
          </p:nvGrpSpPr>
          <p:grpSpPr bwMode="auto">
            <a:xfrm>
              <a:off x="4879744" y="5158386"/>
              <a:ext cx="215778" cy="304800"/>
              <a:chOff x="1920" y="1920"/>
              <a:chExt cx="1056" cy="192"/>
            </a:xfrm>
          </p:grpSpPr>
          <p:grpSp>
            <p:nvGrpSpPr>
              <p:cNvPr id="1043" name="Group 224"/>
              <p:cNvGrpSpPr>
                <a:grpSpLocks/>
              </p:cNvGrpSpPr>
              <p:nvPr/>
            </p:nvGrpSpPr>
            <p:grpSpPr bwMode="auto">
              <a:xfrm>
                <a:off x="1920" y="1920"/>
                <a:ext cx="1056" cy="192"/>
                <a:chOff x="1920" y="1920"/>
                <a:chExt cx="1056" cy="192"/>
              </a:xfrm>
            </p:grpSpPr>
            <p:grpSp>
              <p:nvGrpSpPr>
                <p:cNvPr id="1049" name="Group 225"/>
                <p:cNvGrpSpPr>
                  <a:grpSpLocks/>
                </p:cNvGrpSpPr>
                <p:nvPr/>
              </p:nvGrpSpPr>
              <p:grpSpPr bwMode="auto">
                <a:xfrm>
                  <a:off x="1920" y="1920"/>
                  <a:ext cx="528" cy="192"/>
                  <a:chOff x="2976" y="2736"/>
                  <a:chExt cx="768" cy="192"/>
                </a:xfrm>
              </p:grpSpPr>
              <p:sp>
                <p:nvSpPr>
                  <p:cNvPr id="1055"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56"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57"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58"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050" name="Group 230"/>
                <p:cNvGrpSpPr>
                  <a:grpSpLocks/>
                </p:cNvGrpSpPr>
                <p:nvPr/>
              </p:nvGrpSpPr>
              <p:grpSpPr bwMode="auto">
                <a:xfrm>
                  <a:off x="2448" y="1920"/>
                  <a:ext cx="528" cy="192"/>
                  <a:chOff x="2976" y="2736"/>
                  <a:chExt cx="768" cy="192"/>
                </a:xfrm>
              </p:grpSpPr>
              <p:sp>
                <p:nvSpPr>
                  <p:cNvPr id="1051"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52"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53"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54"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44" name="Group 235"/>
              <p:cNvGrpSpPr>
                <a:grpSpLocks/>
              </p:cNvGrpSpPr>
              <p:nvPr/>
            </p:nvGrpSpPr>
            <p:grpSpPr bwMode="auto">
              <a:xfrm>
                <a:off x="1920" y="1920"/>
                <a:ext cx="528" cy="192"/>
                <a:chOff x="2976" y="2736"/>
                <a:chExt cx="768" cy="192"/>
              </a:xfrm>
            </p:grpSpPr>
            <p:sp>
              <p:nvSpPr>
                <p:cNvPr id="1045"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46"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47"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48"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26" name="Group 223"/>
            <p:cNvGrpSpPr>
              <a:grpSpLocks/>
            </p:cNvGrpSpPr>
            <p:nvPr/>
          </p:nvGrpSpPr>
          <p:grpSpPr bwMode="auto">
            <a:xfrm>
              <a:off x="5102678" y="5165007"/>
              <a:ext cx="215778" cy="304800"/>
              <a:chOff x="1920" y="1920"/>
              <a:chExt cx="1056" cy="192"/>
            </a:xfrm>
          </p:grpSpPr>
          <p:grpSp>
            <p:nvGrpSpPr>
              <p:cNvPr id="1027" name="Group 224"/>
              <p:cNvGrpSpPr>
                <a:grpSpLocks/>
              </p:cNvGrpSpPr>
              <p:nvPr/>
            </p:nvGrpSpPr>
            <p:grpSpPr bwMode="auto">
              <a:xfrm>
                <a:off x="1920" y="1920"/>
                <a:ext cx="1056" cy="192"/>
                <a:chOff x="1920" y="1920"/>
                <a:chExt cx="1056" cy="192"/>
              </a:xfrm>
            </p:grpSpPr>
            <p:grpSp>
              <p:nvGrpSpPr>
                <p:cNvPr id="1033" name="Group 225"/>
                <p:cNvGrpSpPr>
                  <a:grpSpLocks/>
                </p:cNvGrpSpPr>
                <p:nvPr/>
              </p:nvGrpSpPr>
              <p:grpSpPr bwMode="auto">
                <a:xfrm>
                  <a:off x="1920" y="1920"/>
                  <a:ext cx="528" cy="192"/>
                  <a:chOff x="2976" y="2736"/>
                  <a:chExt cx="768" cy="192"/>
                </a:xfrm>
              </p:grpSpPr>
              <p:sp>
                <p:nvSpPr>
                  <p:cNvPr id="1039"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40"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41"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42"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034" name="Group 230"/>
                <p:cNvGrpSpPr>
                  <a:grpSpLocks/>
                </p:cNvGrpSpPr>
                <p:nvPr/>
              </p:nvGrpSpPr>
              <p:grpSpPr bwMode="auto">
                <a:xfrm>
                  <a:off x="2448" y="1920"/>
                  <a:ext cx="528" cy="192"/>
                  <a:chOff x="2976" y="2736"/>
                  <a:chExt cx="768" cy="192"/>
                </a:xfrm>
              </p:grpSpPr>
              <p:sp>
                <p:nvSpPr>
                  <p:cNvPr id="1035"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36"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37"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38"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28" name="Group 235"/>
              <p:cNvGrpSpPr>
                <a:grpSpLocks/>
              </p:cNvGrpSpPr>
              <p:nvPr/>
            </p:nvGrpSpPr>
            <p:grpSpPr bwMode="auto">
              <a:xfrm>
                <a:off x="1920" y="1920"/>
                <a:ext cx="528" cy="192"/>
                <a:chOff x="2976" y="2736"/>
                <a:chExt cx="768" cy="192"/>
              </a:xfrm>
            </p:grpSpPr>
            <p:sp>
              <p:nvSpPr>
                <p:cNvPr id="1029"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30"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31"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32"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grpSp>
        <p:nvGrpSpPr>
          <p:cNvPr id="1059" name="Group 328"/>
          <p:cNvGrpSpPr/>
          <p:nvPr/>
        </p:nvGrpSpPr>
        <p:grpSpPr>
          <a:xfrm>
            <a:off x="4690902" y="5396922"/>
            <a:ext cx="839336" cy="311421"/>
            <a:chOff x="4879744" y="5158386"/>
            <a:chExt cx="438712" cy="311421"/>
          </a:xfrm>
        </p:grpSpPr>
        <p:grpSp>
          <p:nvGrpSpPr>
            <p:cNvPr id="1060" name="Group 223"/>
            <p:cNvGrpSpPr>
              <a:grpSpLocks/>
            </p:cNvGrpSpPr>
            <p:nvPr/>
          </p:nvGrpSpPr>
          <p:grpSpPr bwMode="auto">
            <a:xfrm>
              <a:off x="4879744" y="5158386"/>
              <a:ext cx="215778" cy="304800"/>
              <a:chOff x="1920" y="1920"/>
              <a:chExt cx="1056" cy="192"/>
            </a:xfrm>
          </p:grpSpPr>
          <p:grpSp>
            <p:nvGrpSpPr>
              <p:cNvPr id="1078" name="Group 224"/>
              <p:cNvGrpSpPr>
                <a:grpSpLocks/>
              </p:cNvGrpSpPr>
              <p:nvPr/>
            </p:nvGrpSpPr>
            <p:grpSpPr bwMode="auto">
              <a:xfrm>
                <a:off x="1920" y="1920"/>
                <a:ext cx="1056" cy="192"/>
                <a:chOff x="1920" y="1920"/>
                <a:chExt cx="1056" cy="192"/>
              </a:xfrm>
            </p:grpSpPr>
            <p:grpSp>
              <p:nvGrpSpPr>
                <p:cNvPr id="1084" name="Group 225"/>
                <p:cNvGrpSpPr>
                  <a:grpSpLocks/>
                </p:cNvGrpSpPr>
                <p:nvPr/>
              </p:nvGrpSpPr>
              <p:grpSpPr bwMode="auto">
                <a:xfrm>
                  <a:off x="1920" y="1920"/>
                  <a:ext cx="528" cy="192"/>
                  <a:chOff x="2976" y="2736"/>
                  <a:chExt cx="768" cy="192"/>
                </a:xfrm>
              </p:grpSpPr>
              <p:sp>
                <p:nvSpPr>
                  <p:cNvPr id="1090"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91"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92"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93"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085" name="Group 230"/>
                <p:cNvGrpSpPr>
                  <a:grpSpLocks/>
                </p:cNvGrpSpPr>
                <p:nvPr/>
              </p:nvGrpSpPr>
              <p:grpSpPr bwMode="auto">
                <a:xfrm>
                  <a:off x="2448" y="1920"/>
                  <a:ext cx="528" cy="192"/>
                  <a:chOff x="2976" y="2736"/>
                  <a:chExt cx="768" cy="192"/>
                </a:xfrm>
              </p:grpSpPr>
              <p:sp>
                <p:nvSpPr>
                  <p:cNvPr id="1086"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87"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88"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89"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79" name="Group 235"/>
              <p:cNvGrpSpPr>
                <a:grpSpLocks/>
              </p:cNvGrpSpPr>
              <p:nvPr/>
            </p:nvGrpSpPr>
            <p:grpSpPr bwMode="auto">
              <a:xfrm>
                <a:off x="1920" y="1920"/>
                <a:ext cx="528" cy="192"/>
                <a:chOff x="2976" y="2736"/>
                <a:chExt cx="768" cy="192"/>
              </a:xfrm>
            </p:grpSpPr>
            <p:sp>
              <p:nvSpPr>
                <p:cNvPr id="1080"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81"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82"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83"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61" name="Group 223"/>
            <p:cNvGrpSpPr>
              <a:grpSpLocks/>
            </p:cNvGrpSpPr>
            <p:nvPr/>
          </p:nvGrpSpPr>
          <p:grpSpPr bwMode="auto">
            <a:xfrm>
              <a:off x="5102678" y="5165007"/>
              <a:ext cx="215778" cy="304800"/>
              <a:chOff x="1920" y="1920"/>
              <a:chExt cx="1056" cy="192"/>
            </a:xfrm>
          </p:grpSpPr>
          <p:grpSp>
            <p:nvGrpSpPr>
              <p:cNvPr id="1062" name="Group 224"/>
              <p:cNvGrpSpPr>
                <a:grpSpLocks/>
              </p:cNvGrpSpPr>
              <p:nvPr/>
            </p:nvGrpSpPr>
            <p:grpSpPr bwMode="auto">
              <a:xfrm>
                <a:off x="1920" y="1920"/>
                <a:ext cx="1056" cy="192"/>
                <a:chOff x="1920" y="1920"/>
                <a:chExt cx="1056" cy="192"/>
              </a:xfrm>
            </p:grpSpPr>
            <p:grpSp>
              <p:nvGrpSpPr>
                <p:cNvPr id="1068" name="Group 225"/>
                <p:cNvGrpSpPr>
                  <a:grpSpLocks/>
                </p:cNvGrpSpPr>
                <p:nvPr/>
              </p:nvGrpSpPr>
              <p:grpSpPr bwMode="auto">
                <a:xfrm>
                  <a:off x="1920" y="1920"/>
                  <a:ext cx="528" cy="192"/>
                  <a:chOff x="2976" y="2736"/>
                  <a:chExt cx="768" cy="192"/>
                </a:xfrm>
              </p:grpSpPr>
              <p:sp>
                <p:nvSpPr>
                  <p:cNvPr id="1074" name="Arc 22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75" name="Arc 22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76" name="Line 22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77" name="Line 22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nvGrpSpPr>
                <p:cNvPr id="1069" name="Group 230"/>
                <p:cNvGrpSpPr>
                  <a:grpSpLocks/>
                </p:cNvGrpSpPr>
                <p:nvPr/>
              </p:nvGrpSpPr>
              <p:grpSpPr bwMode="auto">
                <a:xfrm>
                  <a:off x="2448" y="1920"/>
                  <a:ext cx="528" cy="192"/>
                  <a:chOff x="2976" y="2736"/>
                  <a:chExt cx="768" cy="192"/>
                </a:xfrm>
              </p:grpSpPr>
              <p:sp>
                <p:nvSpPr>
                  <p:cNvPr id="1070" name="Arc 231"/>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71" name="Arc 232"/>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72" name="Line 233"/>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73" name="Line 234"/>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nvGrpSpPr>
              <p:cNvPr id="1063" name="Group 235"/>
              <p:cNvGrpSpPr>
                <a:grpSpLocks/>
              </p:cNvGrpSpPr>
              <p:nvPr/>
            </p:nvGrpSpPr>
            <p:grpSpPr bwMode="auto">
              <a:xfrm>
                <a:off x="1920" y="1920"/>
                <a:ext cx="528" cy="192"/>
                <a:chOff x="2976" y="2736"/>
                <a:chExt cx="768" cy="192"/>
              </a:xfrm>
            </p:grpSpPr>
            <p:sp>
              <p:nvSpPr>
                <p:cNvPr id="1064" name="Arc 236"/>
                <p:cNvSpPr>
                  <a:spLocks/>
                </p:cNvSpPr>
                <p:nvPr/>
              </p:nvSpPr>
              <p:spPr bwMode="auto">
                <a:xfrm>
                  <a:off x="3360"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65" name="Arc 237"/>
                <p:cNvSpPr>
                  <a:spLocks/>
                </p:cNvSpPr>
                <p:nvPr/>
              </p:nvSpPr>
              <p:spPr bwMode="auto">
                <a:xfrm flipH="1">
                  <a:off x="3216" y="2736"/>
                  <a:ext cx="144"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p:spPr>
              <p:txBody>
                <a:bodyPr wrap="none" anchor="ctr"/>
                <a:lstStyle/>
                <a:p>
                  <a:endParaRPr lang="en-GB"/>
                </a:p>
              </p:txBody>
            </p:sp>
            <p:sp>
              <p:nvSpPr>
                <p:cNvPr id="1066" name="Line 238"/>
                <p:cNvSpPr>
                  <a:spLocks noChangeShapeType="1"/>
                </p:cNvSpPr>
                <p:nvPr/>
              </p:nvSpPr>
              <p:spPr bwMode="auto">
                <a:xfrm>
                  <a:off x="2976" y="2928"/>
                  <a:ext cx="240" cy="0"/>
                </a:xfrm>
                <a:prstGeom prst="line">
                  <a:avLst/>
                </a:prstGeom>
                <a:noFill/>
                <a:ln w="9525">
                  <a:solidFill>
                    <a:schemeClr val="tx1"/>
                  </a:solidFill>
                  <a:round/>
                  <a:headEnd/>
                  <a:tailEnd/>
                </a:ln>
              </p:spPr>
              <p:txBody>
                <a:bodyPr/>
                <a:lstStyle/>
                <a:p>
                  <a:endParaRPr lang="en-GB"/>
                </a:p>
              </p:txBody>
            </p:sp>
            <p:sp>
              <p:nvSpPr>
                <p:cNvPr id="1067" name="Line 239"/>
                <p:cNvSpPr>
                  <a:spLocks noChangeShapeType="1"/>
                </p:cNvSpPr>
                <p:nvPr/>
              </p:nvSpPr>
              <p:spPr bwMode="auto">
                <a:xfrm>
                  <a:off x="3504" y="2928"/>
                  <a:ext cx="240" cy="0"/>
                </a:xfrm>
                <a:prstGeom prst="line">
                  <a:avLst/>
                </a:prstGeom>
                <a:noFill/>
                <a:ln w="9525">
                  <a:solidFill>
                    <a:schemeClr val="tx1"/>
                  </a:solidFill>
                  <a:round/>
                  <a:headEnd/>
                  <a:tailEnd/>
                </a:ln>
              </p:spPr>
              <p:txBody>
                <a:bodyPr/>
                <a:lstStyle/>
                <a:p>
                  <a:endParaRPr lang="en-GB"/>
                </a:p>
              </p:txBody>
            </p:sp>
          </p:grpSp>
        </p:grpSp>
      </p:grpSp>
      <p:sp>
        <p:nvSpPr>
          <p:cNvPr id="1094" name="Rectangle 315"/>
          <p:cNvSpPr>
            <a:spLocks noChangeArrowheads="1"/>
          </p:cNvSpPr>
          <p:nvPr/>
        </p:nvSpPr>
        <p:spPr bwMode="auto">
          <a:xfrm>
            <a:off x="281353" y="5131869"/>
            <a:ext cx="2602523" cy="609600"/>
          </a:xfrm>
          <a:prstGeom prst="rect">
            <a:avLst/>
          </a:prstGeom>
          <a:solidFill>
            <a:srgbClr val="FFFFFF"/>
          </a:solidFill>
          <a:ln w="9525">
            <a:noFill/>
            <a:miter lim="800000"/>
            <a:headEnd/>
            <a:tailEnd/>
          </a:ln>
        </p:spPr>
        <p:txBody>
          <a:bodyPr/>
          <a:lstStyle/>
          <a:p>
            <a:r>
              <a:rPr lang="en-US" sz="1300" dirty="0" smtClean="0">
                <a:solidFill>
                  <a:schemeClr val="tx2"/>
                </a:solidFill>
                <a:latin typeface="Comic Sans MS" pitchFamily="66" charset="0"/>
              </a:rPr>
              <a:t>PS batch compression</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+splitting ; </a:t>
            </a:r>
            <a:br>
              <a:rPr lang="en-US" sz="1300" dirty="0" smtClean="0">
                <a:solidFill>
                  <a:schemeClr val="tx2"/>
                </a:solidFill>
                <a:latin typeface="Comic Sans MS" pitchFamily="66" charset="0"/>
              </a:rPr>
            </a:br>
            <a:r>
              <a:rPr lang="en-US" sz="1300" dirty="0" smtClean="0">
                <a:solidFill>
                  <a:schemeClr val="tx2"/>
                </a:solidFill>
                <a:latin typeface="Comic Sans MS" pitchFamily="66" charset="0"/>
              </a:rPr>
              <a:t>bunch </a:t>
            </a:r>
            <a:r>
              <a:rPr lang="en-US" sz="1300" dirty="0">
                <a:solidFill>
                  <a:schemeClr val="tx2"/>
                </a:solidFill>
                <a:latin typeface="Comic Sans MS" pitchFamily="66" charset="0"/>
              </a:rPr>
              <a:t>spacing = </a:t>
            </a:r>
            <a:r>
              <a:rPr lang="en-US" sz="1300" dirty="0" smtClean="0">
                <a:solidFill>
                  <a:schemeClr val="tx2"/>
                </a:solidFill>
                <a:latin typeface="Comic Sans MS" pitchFamily="66" charset="0"/>
              </a:rPr>
              <a:t>100ns</a:t>
            </a:r>
            <a:endParaRPr lang="en-US" sz="1300" dirty="0">
              <a:solidFill>
                <a:schemeClr val="tx2"/>
              </a:solidFill>
              <a:latin typeface="Comic Sans MS" pitchFamily="66" charset="0"/>
            </a:endParaRPr>
          </a:p>
        </p:txBody>
      </p:sp>
      <p:sp>
        <p:nvSpPr>
          <p:cNvPr id="1095" name="Rectangle 86"/>
          <p:cNvSpPr>
            <a:spLocks noChangeArrowheads="1"/>
          </p:cNvSpPr>
          <p:nvPr/>
        </p:nvSpPr>
        <p:spPr bwMode="auto">
          <a:xfrm>
            <a:off x="3003302" y="1583652"/>
            <a:ext cx="562708" cy="228600"/>
          </a:xfrm>
          <a:prstGeom prst="rect">
            <a:avLst/>
          </a:prstGeom>
          <a:solidFill>
            <a:srgbClr val="FFFFFF"/>
          </a:solidFill>
          <a:ln w="9525">
            <a:noFill/>
            <a:miter lim="800000"/>
            <a:headEnd/>
            <a:tailEnd/>
          </a:ln>
        </p:spPr>
        <p:txBody>
          <a:bodyPr/>
          <a:lstStyle/>
          <a:p>
            <a:pPr algn="ctr"/>
            <a:r>
              <a:rPr lang="en-US" sz="1000" dirty="0">
                <a:solidFill>
                  <a:schemeClr val="accent2"/>
                </a:solidFill>
                <a:latin typeface="Comic Sans MS" pitchFamily="66" charset="0"/>
              </a:rPr>
              <a:t>2</a:t>
            </a:r>
          </a:p>
        </p:txBody>
      </p:sp>
      <p:grpSp>
        <p:nvGrpSpPr>
          <p:cNvPr id="1096" name="Group 600"/>
          <p:cNvGrpSpPr>
            <a:grpSpLocks/>
          </p:cNvGrpSpPr>
          <p:nvPr/>
        </p:nvGrpSpPr>
        <p:grpSpPr bwMode="auto">
          <a:xfrm>
            <a:off x="7734872" y="1548859"/>
            <a:ext cx="1336431" cy="753719"/>
            <a:chOff x="5197" y="1056"/>
            <a:chExt cx="912" cy="683"/>
          </a:xfrm>
        </p:grpSpPr>
        <p:sp>
          <p:nvSpPr>
            <p:cNvPr id="1097" name="Rectangle 601"/>
            <p:cNvSpPr>
              <a:spLocks noChangeArrowheads="1"/>
            </p:cNvSpPr>
            <p:nvPr/>
          </p:nvSpPr>
          <p:spPr bwMode="auto">
            <a:xfrm>
              <a:off x="5376" y="1056"/>
              <a:ext cx="624" cy="144"/>
            </a:xfrm>
            <a:prstGeom prst="rect">
              <a:avLst/>
            </a:prstGeom>
            <a:solidFill>
              <a:srgbClr val="FFFFFF"/>
            </a:solidFill>
            <a:ln w="9525">
              <a:noFill/>
              <a:miter lim="800000"/>
              <a:headEnd/>
              <a:tailEnd/>
            </a:ln>
          </p:spPr>
          <p:txBody>
            <a:bodyPr/>
            <a:lstStyle/>
            <a:p>
              <a:pPr algn="ctr"/>
              <a:endParaRPr lang="en-US" sz="1000" b="1" dirty="0">
                <a:solidFill>
                  <a:schemeClr val="accent1"/>
                </a:solidFill>
                <a:latin typeface="Comic Sans MS" pitchFamily="66" charset="0"/>
              </a:endParaRPr>
            </a:p>
          </p:txBody>
        </p:sp>
        <p:sp>
          <p:nvSpPr>
            <p:cNvPr id="1098" name="Rectangle 603"/>
            <p:cNvSpPr>
              <a:spLocks noChangeArrowheads="1"/>
            </p:cNvSpPr>
            <p:nvPr/>
          </p:nvSpPr>
          <p:spPr bwMode="auto">
            <a:xfrm>
              <a:off x="5280" y="1595"/>
              <a:ext cx="768"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20-21</a:t>
              </a:r>
              <a:br>
                <a:rPr lang="en-US" sz="1000" b="1" dirty="0" smtClean="0">
                  <a:solidFill>
                    <a:schemeClr val="accent1"/>
                  </a:solidFill>
                  <a:latin typeface="Comic Sans MS" pitchFamily="66" charset="0"/>
                </a:rPr>
              </a:br>
              <a:r>
                <a:rPr lang="en-US" sz="1000" b="1" dirty="0" smtClean="0">
                  <a:solidFill>
                    <a:schemeClr val="accent1"/>
                  </a:solidFill>
                  <a:latin typeface="Comic Sans MS" pitchFamily="66" charset="0"/>
                </a:rPr>
                <a:t>-84</a:t>
              </a:r>
              <a:endParaRPr lang="en-US" sz="1000" b="1" dirty="0">
                <a:solidFill>
                  <a:schemeClr val="accent1"/>
                </a:solidFill>
                <a:latin typeface="Comic Sans MS" pitchFamily="66" charset="0"/>
              </a:endParaRPr>
            </a:p>
          </p:txBody>
        </p:sp>
        <p:sp>
          <p:nvSpPr>
            <p:cNvPr id="1099" name="Rectangle 604"/>
            <p:cNvSpPr>
              <a:spLocks noChangeArrowheads="1"/>
            </p:cNvSpPr>
            <p:nvPr/>
          </p:nvSpPr>
          <p:spPr bwMode="auto">
            <a:xfrm>
              <a:off x="5197" y="1187"/>
              <a:ext cx="912" cy="144"/>
            </a:xfrm>
            <a:prstGeom prst="rect">
              <a:avLst/>
            </a:prstGeom>
            <a:solidFill>
              <a:srgbClr val="FFFFFF"/>
            </a:solidFill>
            <a:ln w="9525">
              <a:noFill/>
              <a:miter lim="800000"/>
              <a:headEnd/>
              <a:tailEnd/>
            </a:ln>
          </p:spPr>
          <p:txBody>
            <a:bodyPr/>
            <a:lstStyle/>
            <a:p>
              <a:pPr algn="ctr"/>
              <a:r>
                <a:rPr lang="en-US" sz="1000" b="1" dirty="0" smtClean="0">
                  <a:solidFill>
                    <a:schemeClr val="accent1"/>
                  </a:solidFill>
                  <a:latin typeface="Comic Sans MS" pitchFamily="66" charset="0"/>
                </a:rPr>
                <a:t>9-10</a:t>
              </a:r>
              <a:endParaRPr lang="en-US" sz="1000" b="1" dirty="0">
                <a:solidFill>
                  <a:schemeClr val="accent1"/>
                </a:solidFill>
                <a:latin typeface="Comic Sans MS" pitchFamily="66" charset="0"/>
              </a:endParaRPr>
            </a:p>
          </p:txBody>
        </p:sp>
      </p:grpSp>
      <p:sp>
        <p:nvSpPr>
          <p:cNvPr id="1100" name="Rectangle 587"/>
          <p:cNvSpPr>
            <a:spLocks noChangeArrowheads="1"/>
          </p:cNvSpPr>
          <p:nvPr/>
        </p:nvSpPr>
        <p:spPr bwMode="auto">
          <a:xfrm>
            <a:off x="5156882" y="984009"/>
            <a:ext cx="773723" cy="228600"/>
          </a:xfrm>
          <a:prstGeom prst="rect">
            <a:avLst/>
          </a:prstGeom>
          <a:solidFill>
            <a:srgbClr val="FFFFFF"/>
          </a:solidFill>
          <a:ln w="9525">
            <a:noFill/>
            <a:miter lim="800000"/>
            <a:headEnd/>
            <a:tailEnd/>
          </a:ln>
        </p:spPr>
        <p:txBody>
          <a:bodyPr/>
          <a:lstStyle/>
          <a:p>
            <a:r>
              <a:rPr lang="en-US" sz="1300" dirty="0" smtClean="0">
                <a:solidFill>
                  <a:schemeClr val="accent2"/>
                </a:solidFill>
                <a:latin typeface="Comic Sans MS" pitchFamily="66" charset="0"/>
              </a:rPr>
              <a:t>3 10</a:t>
            </a:r>
            <a:r>
              <a:rPr lang="en-US" sz="1300" baseline="30000" dirty="0" smtClean="0">
                <a:solidFill>
                  <a:schemeClr val="accent2"/>
                </a:solidFill>
                <a:latin typeface="Comic Sans MS" pitchFamily="66" charset="0"/>
              </a:rPr>
              <a:t>10</a:t>
            </a:r>
            <a:endParaRPr lang="en-US" sz="1300" baseline="30000" dirty="0">
              <a:solidFill>
                <a:schemeClr val="accent2"/>
              </a:solidFill>
              <a:latin typeface="Comic Sans MS" pitchFamily="66" charset="0"/>
            </a:endParaRPr>
          </a:p>
        </p:txBody>
      </p:sp>
      <p:sp>
        <p:nvSpPr>
          <p:cNvPr id="1101" name="Line 589"/>
          <p:cNvSpPr>
            <a:spLocks noChangeShapeType="1"/>
          </p:cNvSpPr>
          <p:nvPr/>
        </p:nvSpPr>
        <p:spPr bwMode="auto">
          <a:xfrm flipV="1">
            <a:off x="5086544" y="1196043"/>
            <a:ext cx="140677" cy="152400"/>
          </a:xfrm>
          <a:prstGeom prst="line">
            <a:avLst/>
          </a:prstGeom>
          <a:noFill/>
          <a:ln w="9525">
            <a:solidFill>
              <a:schemeClr val="accent2"/>
            </a:solidFill>
            <a:round/>
            <a:headEnd/>
            <a:tailEnd/>
          </a:ln>
        </p:spPr>
        <p:txBody>
          <a:bodyPr/>
          <a:lstStyle/>
          <a:p>
            <a:endParaRPr lang="en-GB"/>
          </a:p>
        </p:txBody>
      </p:sp>
      <p:sp>
        <p:nvSpPr>
          <p:cNvPr id="1102" name="Rectangle 587"/>
          <p:cNvSpPr>
            <a:spLocks noChangeArrowheads="1"/>
          </p:cNvSpPr>
          <p:nvPr/>
        </p:nvSpPr>
        <p:spPr bwMode="auto">
          <a:xfrm>
            <a:off x="5196638" y="4154550"/>
            <a:ext cx="773723" cy="228600"/>
          </a:xfrm>
          <a:prstGeom prst="rect">
            <a:avLst/>
          </a:prstGeom>
          <a:solidFill>
            <a:srgbClr val="FFFFFF"/>
          </a:solidFill>
          <a:ln w="9525">
            <a:noFill/>
            <a:miter lim="800000"/>
            <a:headEnd/>
            <a:tailEnd/>
          </a:ln>
        </p:spPr>
        <p:txBody>
          <a:bodyPr/>
          <a:lstStyle/>
          <a:p>
            <a:r>
              <a:rPr lang="en-US" sz="1300" dirty="0" smtClean="0">
                <a:solidFill>
                  <a:schemeClr val="accent2"/>
                </a:solidFill>
                <a:latin typeface="Comic Sans MS" pitchFamily="66" charset="0"/>
              </a:rPr>
              <a:t>4.5 10</a:t>
            </a:r>
            <a:r>
              <a:rPr lang="en-US" sz="1300" baseline="30000" dirty="0" smtClean="0">
                <a:solidFill>
                  <a:schemeClr val="accent2"/>
                </a:solidFill>
                <a:latin typeface="Comic Sans MS" pitchFamily="66" charset="0"/>
              </a:rPr>
              <a:t>8</a:t>
            </a:r>
            <a:endParaRPr lang="en-US" sz="1300" baseline="30000" dirty="0">
              <a:solidFill>
                <a:schemeClr val="accent2"/>
              </a:solidFill>
              <a:latin typeface="Comic Sans MS" pitchFamily="66" charset="0"/>
            </a:endParaRPr>
          </a:p>
        </p:txBody>
      </p:sp>
      <p:sp>
        <p:nvSpPr>
          <p:cNvPr id="1103" name="Line 589"/>
          <p:cNvSpPr>
            <a:spLocks noChangeShapeType="1"/>
          </p:cNvSpPr>
          <p:nvPr/>
        </p:nvSpPr>
        <p:spPr bwMode="auto">
          <a:xfrm flipV="1">
            <a:off x="5126300" y="4366584"/>
            <a:ext cx="140677" cy="152400"/>
          </a:xfrm>
          <a:prstGeom prst="line">
            <a:avLst/>
          </a:prstGeom>
          <a:noFill/>
          <a:ln w="9525">
            <a:solidFill>
              <a:schemeClr val="accent2"/>
            </a:solidFill>
            <a:round/>
            <a:headEnd/>
            <a:tailEnd/>
          </a:ln>
        </p:spPr>
        <p:txBody>
          <a:bodyPr/>
          <a:lstStyle/>
          <a:p>
            <a:endParaRPr lang="en-GB"/>
          </a:p>
        </p:txBody>
      </p:sp>
      <p:sp>
        <p:nvSpPr>
          <p:cNvPr id="1104" name="Rectangle 1103"/>
          <p:cNvSpPr/>
          <p:nvPr/>
        </p:nvSpPr>
        <p:spPr>
          <a:xfrm>
            <a:off x="834987" y="3634191"/>
            <a:ext cx="7737232" cy="369332"/>
          </a:xfrm>
          <a:prstGeom prst="rect">
            <a:avLst/>
          </a:prstGeom>
        </p:spPr>
        <p:txBody>
          <a:bodyPr wrap="square">
            <a:spAutoFit/>
          </a:bodyPr>
          <a:lstStyle/>
          <a:p>
            <a:r>
              <a:rPr lang="en-US" dirty="0" smtClean="0">
                <a:solidFill>
                  <a:srgbClr val="FF0000"/>
                </a:solidFill>
              </a:rPr>
              <a:t>Note: minimum batch spacing of 225ns dictated by protons injection at 26GeV/c</a:t>
            </a:r>
            <a:endParaRPr lang="en-GB" dirty="0">
              <a:solidFill>
                <a:srgbClr val="FF0000"/>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GB" dirty="0"/>
          </a:p>
        </p:txBody>
      </p:sp>
      <p:sp>
        <p:nvSpPr>
          <p:cNvPr id="3" name="Text Placeholder 2"/>
          <p:cNvSpPr>
            <a:spLocks noGrp="1"/>
          </p:cNvSpPr>
          <p:nvPr>
            <p:ph type="body" sz="quarter" idx="10"/>
          </p:nvPr>
        </p:nvSpPr>
        <p:spPr>
          <a:xfrm>
            <a:off x="55282" y="2017063"/>
            <a:ext cx="3279589" cy="3109632"/>
          </a:xfrm>
        </p:spPr>
        <p:txBody>
          <a:bodyPr>
            <a:normAutofit fontScale="92500"/>
          </a:bodyPr>
          <a:lstStyle/>
          <a:p>
            <a:r>
              <a:rPr lang="en-US" dirty="0" smtClean="0"/>
              <a:t>Studies and upgrades needed in Linac3 and LEIR,  in view of the LHC and SPS fixed target </a:t>
            </a:r>
            <a:r>
              <a:rPr lang="en-US" dirty="0" err="1" smtClean="0"/>
              <a:t>programmes</a:t>
            </a:r>
            <a:r>
              <a:rPr lang="en-US" dirty="0" smtClean="0"/>
              <a:t>:</a:t>
            </a:r>
          </a:p>
          <a:p>
            <a:pPr lvl="1"/>
            <a:r>
              <a:rPr lang="en-US" dirty="0" err="1" smtClean="0"/>
              <a:t>Ar</a:t>
            </a:r>
            <a:r>
              <a:rPr lang="en-US" dirty="0" smtClean="0"/>
              <a:t> and </a:t>
            </a:r>
            <a:r>
              <a:rPr lang="en-US" dirty="0" err="1" smtClean="0"/>
              <a:t>Xe</a:t>
            </a:r>
            <a:endParaRPr lang="en-US" dirty="0" smtClean="0"/>
          </a:p>
          <a:p>
            <a:pPr lvl="1"/>
            <a:r>
              <a:rPr lang="en-US" dirty="0" smtClean="0"/>
              <a:t>HL </a:t>
            </a:r>
            <a:r>
              <a:rPr lang="en-US" dirty="0" err="1" smtClean="0"/>
              <a:t>Pb-Pb</a:t>
            </a:r>
            <a:r>
              <a:rPr lang="en-US" dirty="0" smtClean="0"/>
              <a:t> </a:t>
            </a:r>
            <a:br>
              <a:rPr lang="en-US" dirty="0" smtClean="0"/>
            </a:br>
            <a:endParaRPr lang="en-US" dirty="0" smtClean="0"/>
          </a:p>
          <a:p>
            <a:r>
              <a:rPr lang="en-US" dirty="0" smtClean="0"/>
              <a:t>Medical ions only mentioned </a:t>
            </a:r>
          </a:p>
        </p:txBody>
      </p:sp>
      <p:graphicFrame>
        <p:nvGraphicFramePr>
          <p:cNvPr id="4" name="Table 3"/>
          <p:cNvGraphicFramePr>
            <a:graphicFrameLocks noGrp="1"/>
          </p:cNvGraphicFramePr>
          <p:nvPr/>
        </p:nvGraphicFramePr>
        <p:xfrm>
          <a:off x="3375180" y="944220"/>
          <a:ext cx="5620870" cy="4754880"/>
        </p:xfrm>
        <a:graphic>
          <a:graphicData uri="http://schemas.openxmlformats.org/drawingml/2006/table">
            <a:tbl>
              <a:tblPr firstRow="1" bandRow="1">
                <a:tableStyleId>{5C22544A-7EE6-4342-B048-85BDC9FD1C3A}</a:tableStyleId>
              </a:tblPr>
              <a:tblGrid>
                <a:gridCol w="740821"/>
                <a:gridCol w="2208088"/>
                <a:gridCol w="2671961"/>
              </a:tblGrid>
              <a:tr h="275793">
                <a:tc>
                  <a:txBody>
                    <a:bodyPr/>
                    <a:lstStyle/>
                    <a:p>
                      <a:endParaRPr lang="en-GB" sz="1800" dirty="0"/>
                    </a:p>
                  </a:txBody>
                  <a:tcPr/>
                </a:tc>
                <a:tc>
                  <a:txBody>
                    <a:bodyPr/>
                    <a:lstStyle/>
                    <a:p>
                      <a:r>
                        <a:rPr lang="en-US" sz="1800" dirty="0" smtClean="0"/>
                        <a:t>LHC</a:t>
                      </a:r>
                      <a:endParaRPr lang="en-GB" sz="1800" dirty="0"/>
                    </a:p>
                  </a:txBody>
                  <a:tcPr/>
                </a:tc>
                <a:tc>
                  <a:txBody>
                    <a:bodyPr/>
                    <a:lstStyle/>
                    <a:p>
                      <a:r>
                        <a:rPr lang="en-US" sz="1800" dirty="0" smtClean="0"/>
                        <a:t>SPS fixed target</a:t>
                      </a:r>
                      <a:endParaRPr lang="en-GB" sz="1800" dirty="0"/>
                    </a:p>
                  </a:txBody>
                  <a:tcPr/>
                </a:tc>
              </a:tr>
              <a:tr h="363611">
                <a:tc>
                  <a:txBody>
                    <a:bodyPr/>
                    <a:lstStyle/>
                    <a:p>
                      <a:r>
                        <a:rPr lang="en-US" sz="1800" dirty="0" smtClean="0"/>
                        <a:t>2012</a:t>
                      </a:r>
                      <a:endParaRPr lang="en-GB" sz="1800" dirty="0"/>
                    </a:p>
                  </a:txBody>
                  <a:tcPr/>
                </a:tc>
                <a:tc>
                  <a:txBody>
                    <a:bodyPr/>
                    <a:lstStyle/>
                    <a:p>
                      <a:r>
                        <a:rPr lang="en-US" sz="1800" dirty="0" err="1" smtClean="0"/>
                        <a:t>Pb</a:t>
                      </a:r>
                      <a:r>
                        <a:rPr lang="en-US" sz="1800" dirty="0" smtClean="0"/>
                        <a:t>-</a:t>
                      </a:r>
                      <a:r>
                        <a:rPr lang="en-US" sz="1800" baseline="0" dirty="0" smtClean="0"/>
                        <a:t>p</a:t>
                      </a:r>
                      <a:endParaRPr lang="en-GB" sz="1800" dirty="0"/>
                    </a:p>
                  </a:txBody>
                  <a:tcPr/>
                </a:tc>
                <a:tc>
                  <a:txBody>
                    <a:bodyPr/>
                    <a:lstStyle/>
                    <a:p>
                      <a:r>
                        <a:rPr lang="en-US" sz="1800" dirty="0" smtClean="0"/>
                        <a:t>Be (fragmented </a:t>
                      </a:r>
                      <a:r>
                        <a:rPr lang="en-US" sz="1800" dirty="0" err="1" smtClean="0"/>
                        <a:t>Pb</a:t>
                      </a:r>
                      <a:r>
                        <a:rPr lang="en-US" sz="1800" dirty="0" smtClean="0"/>
                        <a:t>)</a:t>
                      </a:r>
                      <a:endParaRPr lang="en-GB" sz="1800" dirty="0"/>
                    </a:p>
                  </a:txBody>
                  <a:tcPr/>
                </a:tc>
              </a:tr>
              <a:tr h="275793">
                <a:tc>
                  <a:txBody>
                    <a:bodyPr/>
                    <a:lstStyle/>
                    <a:p>
                      <a:r>
                        <a:rPr lang="en-US" sz="1800" dirty="0" smtClean="0"/>
                        <a:t>2013</a:t>
                      </a:r>
                      <a:endParaRPr lang="en-GB" sz="1800" dirty="0"/>
                    </a:p>
                  </a:txBody>
                  <a:tcPr/>
                </a:tc>
                <a:tc gridSpan="2">
                  <a:txBody>
                    <a:bodyPr/>
                    <a:lstStyle/>
                    <a:p>
                      <a:pPr algn="l"/>
                      <a:r>
                        <a:rPr lang="en-US" sz="1800" dirty="0" smtClean="0"/>
                        <a:t>                                      LS1</a:t>
                      </a:r>
                      <a:endParaRPr lang="en-GB" sz="1800" dirty="0"/>
                    </a:p>
                  </a:txBody>
                  <a:tcPr/>
                </a:tc>
                <a:tc hMerge="1">
                  <a:txBody>
                    <a:bodyPr/>
                    <a:lstStyle/>
                    <a:p>
                      <a:endParaRPr lang="en-GB" sz="2000" dirty="0"/>
                    </a:p>
                  </a:txBody>
                  <a:tcPr/>
                </a:tc>
              </a:tr>
              <a:tr h="275793">
                <a:tc>
                  <a:txBody>
                    <a:bodyPr/>
                    <a:lstStyle/>
                    <a:p>
                      <a:r>
                        <a:rPr lang="en-US" sz="1800" dirty="0" smtClean="0"/>
                        <a:t>2014</a:t>
                      </a:r>
                      <a:endParaRPr lang="en-GB" sz="1800" dirty="0"/>
                    </a:p>
                  </a:txBody>
                  <a:tcPr/>
                </a:tc>
                <a:tc>
                  <a:txBody>
                    <a:bodyPr/>
                    <a:lstStyle/>
                    <a:p>
                      <a:endParaRPr lang="en-GB" sz="1800" dirty="0"/>
                    </a:p>
                  </a:txBody>
                  <a:tcPr/>
                </a:tc>
                <a:tc>
                  <a:txBody>
                    <a:bodyPr/>
                    <a:lstStyle/>
                    <a:p>
                      <a:r>
                        <a:rPr lang="en-US" sz="1800" dirty="0" smtClean="0">
                          <a:solidFill>
                            <a:srgbClr val="FF0000"/>
                          </a:solidFill>
                        </a:rPr>
                        <a:t>Primary </a:t>
                      </a:r>
                      <a:r>
                        <a:rPr lang="en-US" sz="1800" dirty="0" err="1" smtClean="0">
                          <a:solidFill>
                            <a:srgbClr val="FF0000"/>
                          </a:solidFill>
                        </a:rPr>
                        <a:t>Ar</a:t>
                      </a:r>
                      <a:endParaRPr lang="en-GB" sz="1800" dirty="0">
                        <a:solidFill>
                          <a:srgbClr val="FF0000"/>
                        </a:solidFill>
                      </a:endParaRPr>
                    </a:p>
                  </a:txBody>
                  <a:tcPr/>
                </a:tc>
              </a:tr>
              <a:tr h="275793">
                <a:tc>
                  <a:txBody>
                    <a:bodyPr/>
                    <a:lstStyle/>
                    <a:p>
                      <a:r>
                        <a:rPr lang="en-US" sz="1800" dirty="0" smtClean="0"/>
                        <a:t>2015</a:t>
                      </a:r>
                      <a:endParaRPr lang="en-GB" sz="1800" dirty="0"/>
                    </a:p>
                  </a:txBody>
                  <a:tcPr/>
                </a:tc>
                <a:tc>
                  <a:txBody>
                    <a:bodyPr/>
                    <a:lstStyle/>
                    <a:p>
                      <a:r>
                        <a:rPr lang="en-US" sz="1800" dirty="0" err="1" smtClean="0"/>
                        <a:t>Pb-Pb</a:t>
                      </a:r>
                      <a:endParaRPr lang="en-GB" sz="1800" dirty="0"/>
                    </a:p>
                  </a:txBody>
                  <a:tcPr/>
                </a:tc>
                <a:tc>
                  <a:txBody>
                    <a:bodyPr/>
                    <a:lstStyle/>
                    <a:p>
                      <a:r>
                        <a:rPr lang="en-US" sz="1800" dirty="0" smtClean="0">
                          <a:solidFill>
                            <a:srgbClr val="FF0000"/>
                          </a:solidFill>
                        </a:rPr>
                        <a:t>Primary </a:t>
                      </a:r>
                      <a:r>
                        <a:rPr lang="en-US" sz="1800" dirty="0" err="1" smtClean="0">
                          <a:solidFill>
                            <a:srgbClr val="FF0000"/>
                          </a:solidFill>
                        </a:rPr>
                        <a:t>Xe</a:t>
                      </a:r>
                      <a:endParaRPr lang="en-GB" sz="1800" dirty="0">
                        <a:solidFill>
                          <a:srgbClr val="FF0000"/>
                        </a:solidFill>
                      </a:endParaRPr>
                    </a:p>
                  </a:txBody>
                  <a:tcPr/>
                </a:tc>
              </a:tr>
              <a:tr h="275793">
                <a:tc>
                  <a:txBody>
                    <a:bodyPr/>
                    <a:lstStyle/>
                    <a:p>
                      <a:r>
                        <a:rPr lang="en-US" sz="1800" dirty="0" smtClean="0"/>
                        <a:t>2016</a:t>
                      </a:r>
                      <a:endParaRPr lang="en-GB" sz="1800" dirty="0"/>
                    </a:p>
                  </a:txBody>
                  <a:tcPr/>
                </a:tc>
                <a:tc>
                  <a:txBody>
                    <a:bodyPr/>
                    <a:lstStyle/>
                    <a:p>
                      <a:r>
                        <a:rPr lang="en-US" sz="1800" dirty="0" err="1" smtClean="0"/>
                        <a:t>Pb-Pb</a:t>
                      </a:r>
                      <a:endParaRPr lang="en-GB" sz="1800" dirty="0"/>
                    </a:p>
                  </a:txBody>
                  <a:tcPr/>
                </a:tc>
                <a:tc>
                  <a:txBody>
                    <a:bodyPr/>
                    <a:lstStyle/>
                    <a:p>
                      <a:r>
                        <a:rPr lang="en-US" sz="1800" dirty="0" smtClean="0"/>
                        <a:t>Primary </a:t>
                      </a:r>
                      <a:r>
                        <a:rPr lang="en-US" sz="1800" dirty="0" err="1" smtClean="0"/>
                        <a:t>Pb</a:t>
                      </a:r>
                      <a:endParaRPr lang="en-GB" sz="1800" dirty="0"/>
                    </a:p>
                  </a:txBody>
                  <a:tcPr/>
                </a:tc>
              </a:tr>
              <a:tr h="275793">
                <a:tc>
                  <a:txBody>
                    <a:bodyPr/>
                    <a:lstStyle/>
                    <a:p>
                      <a:r>
                        <a:rPr lang="en-US" sz="1800" dirty="0" smtClean="0"/>
                        <a:t>2017</a:t>
                      </a:r>
                      <a:endParaRPr lang="en-GB" sz="1800" dirty="0"/>
                    </a:p>
                  </a:txBody>
                  <a:tcPr/>
                </a:tc>
                <a:tc>
                  <a:txBody>
                    <a:bodyPr/>
                    <a:lstStyle/>
                    <a:p>
                      <a:r>
                        <a:rPr lang="en-US" sz="1800" dirty="0" err="1" smtClean="0"/>
                        <a:t>Pb</a:t>
                      </a:r>
                      <a:r>
                        <a:rPr lang="en-US" sz="1800" dirty="0" smtClean="0"/>
                        <a:t>-p</a:t>
                      </a:r>
                      <a:endParaRPr lang="en-GB" sz="1800" dirty="0"/>
                    </a:p>
                  </a:txBody>
                  <a:tcPr/>
                </a:tc>
                <a:tc>
                  <a:txBody>
                    <a:bodyPr/>
                    <a:lstStyle/>
                    <a:p>
                      <a:r>
                        <a:rPr lang="en-US" sz="1800" dirty="0" smtClean="0"/>
                        <a:t>“</a:t>
                      </a:r>
                    </a:p>
                  </a:txBody>
                  <a:tcPr/>
                </a:tc>
              </a:tr>
              <a:tr h="275793">
                <a:tc>
                  <a:txBody>
                    <a:bodyPr/>
                    <a:lstStyle/>
                    <a:p>
                      <a:r>
                        <a:rPr lang="en-US" sz="1800" dirty="0" smtClean="0"/>
                        <a:t>2018</a:t>
                      </a:r>
                      <a:endParaRPr lang="en-GB" sz="1800" dirty="0"/>
                    </a:p>
                  </a:txBody>
                  <a:tcPr/>
                </a:tc>
                <a:tc gridSpan="2">
                  <a:txBody>
                    <a:bodyPr/>
                    <a:lstStyle/>
                    <a:p>
                      <a:pPr algn="l"/>
                      <a:r>
                        <a:rPr lang="en-US" sz="1800" dirty="0" smtClean="0"/>
                        <a:t>                                      LS2</a:t>
                      </a:r>
                      <a:endParaRPr lang="en-GB" sz="1800" dirty="0"/>
                    </a:p>
                  </a:txBody>
                  <a:tcPr/>
                </a:tc>
                <a:tc hMerge="1">
                  <a:txBody>
                    <a:bodyPr/>
                    <a:lstStyle/>
                    <a:p>
                      <a:endParaRPr lang="en-GB" sz="2000" dirty="0"/>
                    </a:p>
                  </a:txBody>
                  <a:tcPr/>
                </a:tc>
              </a:tr>
              <a:tr h="275793">
                <a:tc>
                  <a:txBody>
                    <a:bodyPr/>
                    <a:lstStyle/>
                    <a:p>
                      <a:r>
                        <a:rPr lang="en-US" sz="1800" dirty="0" smtClean="0"/>
                        <a:t>2019</a:t>
                      </a:r>
                      <a:endParaRPr lang="en-GB" sz="1800" dirty="0"/>
                    </a:p>
                  </a:txBody>
                  <a:tcPr/>
                </a:tc>
                <a:tc>
                  <a:txBody>
                    <a:bodyPr/>
                    <a:lstStyle/>
                    <a:p>
                      <a:r>
                        <a:rPr lang="en-US" sz="1800" dirty="0" err="1" smtClean="0"/>
                        <a:t>Pb-Pb</a:t>
                      </a:r>
                      <a:endParaRPr lang="en-GB" sz="1800" dirty="0"/>
                    </a:p>
                  </a:txBody>
                  <a:tcPr/>
                </a:tc>
                <a:tc>
                  <a:txBody>
                    <a:bodyPr/>
                    <a:lstStyle/>
                    <a:p>
                      <a:r>
                        <a:rPr lang="en-US" sz="1800" dirty="0" smtClean="0"/>
                        <a:t>Primary </a:t>
                      </a:r>
                      <a:r>
                        <a:rPr lang="en-US" sz="1800" dirty="0" err="1" smtClean="0"/>
                        <a:t>Pb</a:t>
                      </a:r>
                      <a:endParaRPr lang="en-GB" sz="1800" dirty="0"/>
                    </a:p>
                  </a:txBody>
                  <a:tcPr/>
                </a:tc>
              </a:tr>
              <a:tr h="275793">
                <a:tc>
                  <a:txBody>
                    <a:bodyPr/>
                    <a:lstStyle/>
                    <a:p>
                      <a:r>
                        <a:rPr lang="en-US" sz="1800" dirty="0" smtClean="0"/>
                        <a:t>2020</a:t>
                      </a:r>
                      <a:endParaRPr lang="en-GB" sz="1800" dirty="0"/>
                    </a:p>
                  </a:txBody>
                  <a:tcPr/>
                </a:tc>
                <a:tc>
                  <a:txBody>
                    <a:bodyPr/>
                    <a:lstStyle/>
                    <a:p>
                      <a:r>
                        <a:rPr lang="en-US" sz="1800" dirty="0" err="1" smtClean="0"/>
                        <a:t>Pb</a:t>
                      </a:r>
                      <a:r>
                        <a:rPr lang="en-US" sz="1800" dirty="0" smtClean="0"/>
                        <a:t>-p</a:t>
                      </a:r>
                    </a:p>
                  </a:txBody>
                  <a:tcPr/>
                </a:tc>
                <a:tc>
                  <a:txBody>
                    <a:bodyPr/>
                    <a:lstStyle/>
                    <a:p>
                      <a:r>
                        <a:rPr lang="en-US" sz="1800" dirty="0" smtClean="0"/>
                        <a:t>“</a:t>
                      </a:r>
                      <a:endParaRPr lang="en-GB" sz="1800" dirty="0"/>
                    </a:p>
                  </a:txBody>
                  <a:tcPr/>
                </a:tc>
              </a:tr>
              <a:tr h="275793">
                <a:tc>
                  <a:txBody>
                    <a:bodyPr/>
                    <a:lstStyle/>
                    <a:p>
                      <a:r>
                        <a:rPr lang="en-US" sz="1800" dirty="0" smtClean="0"/>
                        <a:t>2021</a:t>
                      </a:r>
                      <a:endParaRPr lang="en-GB" sz="1800" dirty="0"/>
                    </a:p>
                  </a:txBody>
                  <a:tcPr/>
                </a:tc>
                <a:tc>
                  <a:txBody>
                    <a:bodyPr/>
                    <a:lstStyle/>
                    <a:p>
                      <a:r>
                        <a:rPr lang="en-US" sz="1800" dirty="0" err="1" smtClean="0">
                          <a:solidFill>
                            <a:srgbClr val="FF0000"/>
                          </a:solidFill>
                        </a:rPr>
                        <a:t>Ar-Ar</a:t>
                      </a:r>
                      <a:endParaRPr lang="en-GB" sz="1800" dirty="0">
                        <a:solidFill>
                          <a:srgbClr val="FF0000"/>
                        </a:solidFill>
                      </a:endParaRPr>
                    </a:p>
                  </a:txBody>
                  <a:tcPr/>
                </a:tc>
                <a:tc>
                  <a:txBody>
                    <a:bodyPr/>
                    <a:lstStyle/>
                    <a:p>
                      <a:r>
                        <a:rPr lang="en-US" sz="1800" dirty="0" smtClean="0"/>
                        <a:t>“</a:t>
                      </a:r>
                      <a:endParaRPr lang="en-GB" sz="1800" dirty="0"/>
                    </a:p>
                  </a:txBody>
                  <a:tcPr/>
                </a:tc>
              </a:tr>
              <a:tr h="275793">
                <a:tc>
                  <a:txBody>
                    <a:bodyPr/>
                    <a:lstStyle/>
                    <a:p>
                      <a:r>
                        <a:rPr lang="en-US" sz="1800" dirty="0" smtClean="0"/>
                        <a:t>2022</a:t>
                      </a:r>
                      <a:endParaRPr lang="en-GB" sz="1800" dirty="0"/>
                    </a:p>
                  </a:txBody>
                  <a:tcPr/>
                </a:tc>
                <a:tc gridSpan="2">
                  <a:txBody>
                    <a:bodyPr/>
                    <a:lstStyle/>
                    <a:p>
                      <a:pPr algn="l"/>
                      <a:r>
                        <a:rPr lang="en-US" sz="1800" dirty="0" smtClean="0"/>
                        <a:t>                                      LS3</a:t>
                      </a:r>
                      <a:endParaRPr lang="en-GB" sz="1800" dirty="0"/>
                    </a:p>
                  </a:txBody>
                  <a:tcPr/>
                </a:tc>
                <a:tc hMerge="1">
                  <a:txBody>
                    <a:bodyPr/>
                    <a:lstStyle/>
                    <a:p>
                      <a:endParaRPr lang="en-GB" sz="2000" dirty="0"/>
                    </a:p>
                  </a:txBody>
                  <a:tcPr/>
                </a:tc>
              </a:tr>
              <a:tr h="275793">
                <a:tc>
                  <a:txBody>
                    <a:bodyPr/>
                    <a:lstStyle/>
                    <a:p>
                      <a:r>
                        <a:rPr lang="en-US" sz="1800" dirty="0" smtClean="0"/>
                        <a:t>2023</a:t>
                      </a:r>
                      <a:endParaRPr lang="en-GB" sz="1800" dirty="0"/>
                    </a:p>
                  </a:txBody>
                  <a:tcPr/>
                </a:tc>
                <a:tc>
                  <a:txBody>
                    <a:bodyPr/>
                    <a:lstStyle/>
                    <a:p>
                      <a:r>
                        <a:rPr lang="en-US" sz="1800" dirty="0" smtClean="0">
                          <a:solidFill>
                            <a:srgbClr val="FF0000"/>
                          </a:solidFill>
                        </a:rPr>
                        <a:t>HL </a:t>
                      </a:r>
                      <a:r>
                        <a:rPr lang="en-US" sz="1800" dirty="0" err="1" smtClean="0">
                          <a:solidFill>
                            <a:srgbClr val="FF0000"/>
                          </a:solidFill>
                        </a:rPr>
                        <a:t>Pb-Pb</a:t>
                      </a:r>
                      <a:r>
                        <a:rPr lang="en-US" sz="1800" dirty="0" smtClean="0">
                          <a:solidFill>
                            <a:srgbClr val="FF0000"/>
                          </a:solidFill>
                        </a:rPr>
                        <a:t> (&amp; d-</a:t>
                      </a:r>
                      <a:r>
                        <a:rPr lang="en-US" sz="1800" dirty="0" err="1" smtClean="0">
                          <a:solidFill>
                            <a:srgbClr val="FF0000"/>
                          </a:solidFill>
                        </a:rPr>
                        <a:t>Pb</a:t>
                      </a:r>
                      <a:r>
                        <a:rPr lang="en-US" sz="1800" dirty="0" smtClean="0">
                          <a:solidFill>
                            <a:srgbClr val="FF0000"/>
                          </a:solidFill>
                        </a:rPr>
                        <a:t>?)</a:t>
                      </a:r>
                      <a:endParaRPr lang="en-GB" sz="1800" dirty="0">
                        <a:solidFill>
                          <a:srgbClr val="FF0000"/>
                        </a:solidFill>
                      </a:endParaRPr>
                    </a:p>
                  </a:txBody>
                  <a:tcPr/>
                </a:tc>
                <a:tc>
                  <a:txBody>
                    <a:bodyPr/>
                    <a:lstStyle/>
                    <a:p>
                      <a:r>
                        <a:rPr lang="en-US" sz="1800" dirty="0" smtClean="0"/>
                        <a:t>???</a:t>
                      </a:r>
                      <a:endParaRPr lang="en-GB" sz="18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route to 50ns</a:t>
            </a:r>
            <a:endParaRPr lang="en-GB" dirty="0"/>
          </a:p>
        </p:txBody>
      </p:sp>
      <p:sp>
        <p:nvSpPr>
          <p:cNvPr id="3" name="Text Placeholder 2"/>
          <p:cNvSpPr>
            <a:spLocks noGrp="1"/>
          </p:cNvSpPr>
          <p:nvPr>
            <p:ph type="body" sz="quarter" idx="10"/>
          </p:nvPr>
        </p:nvSpPr>
        <p:spPr>
          <a:xfrm>
            <a:off x="203200" y="1022293"/>
            <a:ext cx="8763034" cy="5835708"/>
          </a:xfrm>
        </p:spPr>
        <p:txBody>
          <a:bodyPr>
            <a:normAutofit fontScale="92500" lnSpcReduction="10000"/>
          </a:bodyPr>
          <a:lstStyle/>
          <a:p>
            <a:r>
              <a:rPr lang="en-US" dirty="0" smtClean="0"/>
              <a:t>Design current from </a:t>
            </a:r>
            <a:r>
              <a:rPr lang="en-US" dirty="0" err="1" smtClean="0"/>
              <a:t>Linac</a:t>
            </a:r>
            <a:r>
              <a:rPr lang="en-US" dirty="0" smtClean="0"/>
              <a:t> 3 (~50</a:t>
            </a:r>
            <a:r>
              <a:rPr lang="en-US" dirty="0" smtClean="0">
                <a:latin typeface="Symbol" pitchFamily="18" charset="2"/>
              </a:rPr>
              <a:t>m</a:t>
            </a:r>
            <a:r>
              <a:rPr lang="en-US" dirty="0" smtClean="0"/>
              <a:t>A)</a:t>
            </a:r>
          </a:p>
          <a:p>
            <a:r>
              <a:rPr lang="en-US" dirty="0" smtClean="0"/>
              <a:t>LEIR</a:t>
            </a:r>
          </a:p>
          <a:p>
            <a:pPr lvl="1"/>
            <a:r>
              <a:rPr lang="en-US" dirty="0" smtClean="0"/>
              <a:t>Produce 2 bunches of ~10</a:t>
            </a:r>
            <a:r>
              <a:rPr lang="en-US" baseline="30000" dirty="0" smtClean="0"/>
              <a:t>9</a:t>
            </a:r>
            <a:r>
              <a:rPr lang="en-US" dirty="0" smtClean="0"/>
              <a:t> Pb</a:t>
            </a:r>
            <a:r>
              <a:rPr lang="en-US" baseline="30000" dirty="0" smtClean="0"/>
              <a:t>54+</a:t>
            </a:r>
            <a:r>
              <a:rPr lang="en-US" dirty="0" smtClean="0"/>
              <a:t> in same </a:t>
            </a:r>
            <a:r>
              <a:rPr lang="en-US" dirty="0" err="1" smtClean="0"/>
              <a:t>emittance</a:t>
            </a:r>
            <a:r>
              <a:rPr lang="en-US" dirty="0" smtClean="0"/>
              <a:t> (i.e. twice today)</a:t>
            </a:r>
            <a:endParaRPr lang="en-US" baseline="30000" dirty="0" smtClean="0"/>
          </a:p>
          <a:p>
            <a:r>
              <a:rPr lang="en-US" dirty="0" smtClean="0">
                <a:solidFill>
                  <a:schemeClr val="bg1">
                    <a:lumMod val="65000"/>
                  </a:schemeClr>
                </a:solidFill>
              </a:rPr>
              <a:t>PS gymnastics </a:t>
            </a:r>
          </a:p>
          <a:p>
            <a:pPr lvl="1"/>
            <a:r>
              <a:rPr lang="en-US" dirty="0" smtClean="0">
                <a:solidFill>
                  <a:schemeClr val="bg1">
                    <a:lumMod val="65000"/>
                  </a:schemeClr>
                </a:solidFill>
              </a:rPr>
              <a:t>Batch compression to 100ns    h = 16 -&gt; 18 -&gt; 21</a:t>
            </a:r>
            <a:br>
              <a:rPr lang="en-US" dirty="0" smtClean="0">
                <a:solidFill>
                  <a:schemeClr val="bg1">
                    <a:lumMod val="65000"/>
                  </a:schemeClr>
                </a:solidFill>
              </a:rPr>
            </a:br>
            <a:r>
              <a:rPr lang="en-US" dirty="0" smtClean="0">
                <a:solidFill>
                  <a:schemeClr val="bg1">
                    <a:lumMod val="65000"/>
                  </a:schemeClr>
                </a:solidFill>
              </a:rPr>
              <a:t>(no need for new cavities, 10MHz system exists)</a:t>
            </a:r>
          </a:p>
          <a:p>
            <a:pPr lvl="1"/>
            <a:r>
              <a:rPr lang="en-US" dirty="0" smtClean="0">
                <a:solidFill>
                  <a:schemeClr val="bg1">
                    <a:lumMod val="65000"/>
                  </a:schemeClr>
                </a:solidFill>
              </a:rPr>
              <a:t>Splitting h = 21 -&gt; 42</a:t>
            </a:r>
            <a:br>
              <a:rPr lang="en-US" dirty="0" smtClean="0">
                <a:solidFill>
                  <a:schemeClr val="bg1">
                    <a:lumMod val="65000"/>
                  </a:schemeClr>
                </a:solidFill>
              </a:rPr>
            </a:br>
            <a:r>
              <a:rPr lang="en-US" dirty="0" smtClean="0">
                <a:solidFill>
                  <a:schemeClr val="bg1">
                    <a:lumMod val="65000"/>
                  </a:schemeClr>
                </a:solidFill>
              </a:rPr>
              <a:t> (20MHz system exists but V</a:t>
            </a:r>
            <a:r>
              <a:rPr lang="en-US" baseline="-25000" dirty="0" smtClean="0">
                <a:solidFill>
                  <a:schemeClr val="bg1">
                    <a:lumMod val="65000"/>
                  </a:schemeClr>
                </a:solidFill>
              </a:rPr>
              <a:t>RF</a:t>
            </a:r>
            <a:r>
              <a:rPr lang="en-US" dirty="0" smtClean="0">
                <a:solidFill>
                  <a:schemeClr val="bg1">
                    <a:lumMod val="65000"/>
                  </a:schemeClr>
                </a:solidFill>
              </a:rPr>
              <a:t> acceptance to be checked)</a:t>
            </a:r>
          </a:p>
          <a:p>
            <a:pPr lvl="1"/>
            <a:r>
              <a:rPr lang="en-US" dirty="0" smtClean="0">
                <a:solidFill>
                  <a:schemeClr val="bg1">
                    <a:lumMod val="65000"/>
                  </a:schemeClr>
                </a:solidFill>
              </a:rPr>
              <a:t>4 bunches  &gt; 1.4 x10</a:t>
            </a:r>
            <a:r>
              <a:rPr lang="en-US" baseline="30000" dirty="0" smtClean="0">
                <a:solidFill>
                  <a:schemeClr val="bg1">
                    <a:lumMod val="65000"/>
                  </a:schemeClr>
                </a:solidFill>
              </a:rPr>
              <a:t>8</a:t>
            </a:r>
            <a:r>
              <a:rPr lang="en-US" dirty="0" smtClean="0">
                <a:solidFill>
                  <a:schemeClr val="bg1">
                    <a:lumMod val="65000"/>
                  </a:schemeClr>
                </a:solidFill>
              </a:rPr>
              <a:t> Pb</a:t>
            </a:r>
            <a:r>
              <a:rPr lang="en-US" baseline="30000" dirty="0" smtClean="0">
                <a:solidFill>
                  <a:schemeClr val="bg1">
                    <a:lumMod val="65000"/>
                  </a:schemeClr>
                </a:solidFill>
              </a:rPr>
              <a:t>82+ </a:t>
            </a:r>
            <a:r>
              <a:rPr lang="en-US" dirty="0" smtClean="0">
                <a:solidFill>
                  <a:schemeClr val="bg1">
                    <a:lumMod val="65000"/>
                  </a:schemeClr>
                </a:solidFill>
              </a:rPr>
              <a:t>into SPS</a:t>
            </a:r>
          </a:p>
          <a:p>
            <a:r>
              <a:rPr lang="en-US" dirty="0" smtClean="0">
                <a:solidFill>
                  <a:schemeClr val="bg1">
                    <a:lumMod val="65000"/>
                  </a:schemeClr>
                </a:solidFill>
              </a:rPr>
              <a:t>12 SPS injections spaced by 50ns</a:t>
            </a:r>
          </a:p>
          <a:p>
            <a:pPr lvl="1"/>
            <a:r>
              <a:rPr lang="en-US" dirty="0" smtClean="0">
                <a:solidFill>
                  <a:schemeClr val="bg1">
                    <a:lumMod val="65000"/>
                  </a:schemeClr>
                </a:solidFill>
              </a:rPr>
              <a:t>Similar bunch quality as present beam</a:t>
            </a:r>
          </a:p>
          <a:p>
            <a:pPr lvl="1"/>
            <a:r>
              <a:rPr lang="en-US" dirty="0" smtClean="0">
                <a:solidFill>
                  <a:schemeClr val="bg1">
                    <a:lumMod val="65000"/>
                  </a:schemeClr>
                </a:solidFill>
              </a:rPr>
              <a:t>48 bunches of ~1.4x10</a:t>
            </a:r>
            <a:r>
              <a:rPr lang="en-US" baseline="30000" dirty="0" smtClean="0">
                <a:solidFill>
                  <a:schemeClr val="bg1">
                    <a:lumMod val="65000"/>
                  </a:schemeClr>
                </a:solidFill>
              </a:rPr>
              <a:t>8</a:t>
            </a:r>
            <a:r>
              <a:rPr lang="en-US" dirty="0" smtClean="0">
                <a:solidFill>
                  <a:schemeClr val="bg1">
                    <a:lumMod val="65000"/>
                  </a:schemeClr>
                </a:solidFill>
              </a:rPr>
              <a:t> Pb</a:t>
            </a:r>
            <a:r>
              <a:rPr lang="en-US" baseline="30000" dirty="0" smtClean="0">
                <a:solidFill>
                  <a:schemeClr val="bg1">
                    <a:lumMod val="65000"/>
                  </a:schemeClr>
                </a:solidFill>
              </a:rPr>
              <a:t>82+</a:t>
            </a:r>
            <a:r>
              <a:rPr lang="en-US" dirty="0" smtClean="0">
                <a:solidFill>
                  <a:schemeClr val="bg1">
                    <a:lumMod val="65000"/>
                  </a:schemeClr>
                </a:solidFill>
              </a:rPr>
              <a:t> </a:t>
            </a:r>
            <a:endParaRPr lang="en-US" baseline="30000" dirty="0" smtClean="0">
              <a:solidFill>
                <a:schemeClr val="bg1">
                  <a:lumMod val="65000"/>
                </a:schemeClr>
              </a:solidFill>
            </a:endParaRPr>
          </a:p>
          <a:p>
            <a:pPr lvl="1"/>
            <a:r>
              <a:rPr lang="en-US" dirty="0" smtClean="0">
                <a:solidFill>
                  <a:schemeClr val="bg1">
                    <a:lumMod val="65000"/>
                  </a:schemeClr>
                </a:solidFill>
              </a:rPr>
              <a:t>Transverse </a:t>
            </a:r>
            <a:r>
              <a:rPr lang="en-US" dirty="0" err="1" smtClean="0">
                <a:solidFill>
                  <a:schemeClr val="bg1">
                    <a:lumMod val="65000"/>
                  </a:schemeClr>
                </a:solidFill>
              </a:rPr>
              <a:t>emittances</a:t>
            </a:r>
            <a:r>
              <a:rPr lang="en-US" dirty="0" smtClean="0">
                <a:solidFill>
                  <a:schemeClr val="bg1">
                    <a:lumMod val="65000"/>
                  </a:schemeClr>
                </a:solidFill>
              </a:rPr>
              <a:t> ~0.85</a:t>
            </a:r>
            <a:r>
              <a:rPr lang="en-US" dirty="0" smtClean="0">
                <a:solidFill>
                  <a:schemeClr val="bg1">
                    <a:lumMod val="65000"/>
                  </a:schemeClr>
                </a:solidFill>
                <a:latin typeface="Symbol" pitchFamily="18" charset="2"/>
              </a:rPr>
              <a:t>m</a:t>
            </a:r>
            <a:r>
              <a:rPr lang="en-US" dirty="0" smtClean="0">
                <a:solidFill>
                  <a:schemeClr val="bg1">
                    <a:lumMod val="65000"/>
                  </a:schemeClr>
                </a:solidFill>
              </a:rPr>
              <a:t>m</a:t>
            </a:r>
          </a:p>
          <a:p>
            <a:pPr lvl="1"/>
            <a:r>
              <a:rPr lang="en-US" dirty="0" smtClean="0">
                <a:solidFill>
                  <a:schemeClr val="bg1">
                    <a:lumMod val="65000"/>
                  </a:schemeClr>
                </a:solidFill>
              </a:rPr>
              <a:t>But with 50ns spacing and hopefully less spread in  bunch population</a:t>
            </a:r>
          </a:p>
          <a:p>
            <a:pPr lvl="1"/>
            <a:r>
              <a:rPr lang="en-US" dirty="0" smtClean="0">
                <a:solidFill>
                  <a:schemeClr val="bg1">
                    <a:lumMod val="65000"/>
                  </a:schemeClr>
                </a:solidFill>
              </a:rPr>
              <a:t>Note: longer LHC injection time</a:t>
            </a:r>
            <a:endParaRPr lang="en-GB" dirty="0" smtClean="0">
              <a:solidFill>
                <a:schemeClr val="bg1">
                  <a:lumMod val="65000"/>
                </a:schemeClr>
              </a:solidFill>
            </a:endParaRPr>
          </a:p>
          <a:p>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ECR ion source: studies of </a:t>
            </a:r>
            <a:r>
              <a:rPr lang="en-US" dirty="0" err="1" smtClean="0"/>
              <a:t>Ar</a:t>
            </a:r>
            <a:r>
              <a:rPr lang="en-US" dirty="0" smtClean="0"/>
              <a:t> and </a:t>
            </a:r>
            <a:r>
              <a:rPr lang="en-US" dirty="0" err="1" smtClean="0"/>
              <a:t>Xe</a:t>
            </a:r>
            <a:endParaRPr lang="en-GB" dirty="0"/>
          </a:p>
        </p:txBody>
      </p:sp>
      <p:sp>
        <p:nvSpPr>
          <p:cNvPr id="3" name="Text Placeholder 2"/>
          <p:cNvSpPr>
            <a:spLocks noGrp="1"/>
          </p:cNvSpPr>
          <p:nvPr>
            <p:ph type="body" sz="quarter" idx="10"/>
          </p:nvPr>
        </p:nvSpPr>
        <p:spPr>
          <a:xfrm>
            <a:off x="203200" y="1255059"/>
            <a:ext cx="8718199" cy="5046350"/>
          </a:xfrm>
        </p:spPr>
        <p:txBody>
          <a:bodyPr>
            <a:normAutofit fontScale="92500" lnSpcReduction="20000"/>
          </a:bodyPr>
          <a:lstStyle/>
          <a:p>
            <a:r>
              <a:rPr lang="en-US" dirty="0" smtClean="0"/>
              <a:t> Since 2010: Collaboration with </a:t>
            </a:r>
            <a:br>
              <a:rPr lang="en-US" dirty="0" smtClean="0"/>
            </a:br>
            <a:r>
              <a:rPr lang="en-US" dirty="0" err="1" smtClean="0"/>
              <a:t>iThemba</a:t>
            </a:r>
            <a:r>
              <a:rPr lang="en-US" dirty="0" smtClean="0"/>
              <a:t> laboratory (South Africa)</a:t>
            </a:r>
          </a:p>
          <a:p>
            <a:pPr lvl="1"/>
            <a:r>
              <a:rPr lang="en-US" dirty="0" smtClean="0"/>
              <a:t>Identical ECR source preparing </a:t>
            </a:r>
            <a:r>
              <a:rPr lang="en-US" dirty="0" err="1" smtClean="0"/>
              <a:t>Ar</a:t>
            </a:r>
            <a:r>
              <a:rPr lang="en-US" dirty="0" smtClean="0"/>
              <a:t/>
            </a:r>
            <a:br>
              <a:rPr lang="en-US" dirty="0" smtClean="0"/>
            </a:br>
            <a:r>
              <a:rPr lang="en-US" dirty="0" smtClean="0"/>
              <a:t> and </a:t>
            </a:r>
            <a:r>
              <a:rPr lang="en-US" dirty="0" err="1" smtClean="0"/>
              <a:t>Xe</a:t>
            </a:r>
            <a:endParaRPr lang="en-US" dirty="0" smtClean="0"/>
          </a:p>
          <a:p>
            <a:pPr lvl="1"/>
            <a:r>
              <a:rPr lang="en-US" dirty="0" smtClean="0"/>
              <a:t>Expect results by end 2012</a:t>
            </a:r>
          </a:p>
          <a:p>
            <a:pPr lvl="1"/>
            <a:r>
              <a:rPr lang="en-US" dirty="0" smtClean="0"/>
              <a:t>Training expert from </a:t>
            </a:r>
            <a:r>
              <a:rPr lang="en-US" dirty="0" err="1" smtClean="0"/>
              <a:t>iThemba</a:t>
            </a:r>
            <a:r>
              <a:rPr lang="en-US" dirty="0" smtClean="0"/>
              <a:t> </a:t>
            </a:r>
            <a:br>
              <a:rPr lang="en-US" dirty="0" smtClean="0"/>
            </a:br>
            <a:r>
              <a:rPr lang="en-US" dirty="0" smtClean="0"/>
              <a:t>on “afterglow mode” at CERN</a:t>
            </a:r>
            <a:br>
              <a:rPr lang="en-US" dirty="0" smtClean="0"/>
            </a:br>
            <a:r>
              <a:rPr lang="en-US" dirty="0" smtClean="0"/>
              <a:t> in 2012, will provide additional</a:t>
            </a:r>
            <a:br>
              <a:rPr lang="en-US" dirty="0" smtClean="0"/>
            </a:br>
            <a:r>
              <a:rPr lang="en-US" dirty="0" smtClean="0"/>
              <a:t> manpower during ion run	</a:t>
            </a:r>
          </a:p>
          <a:p>
            <a:r>
              <a:rPr lang="en-US" dirty="0" smtClean="0"/>
              <a:t> 2013: asked for “derogation” from LS1</a:t>
            </a:r>
          </a:p>
          <a:p>
            <a:pPr lvl="1"/>
            <a:r>
              <a:rPr lang="en-US" dirty="0" smtClean="0"/>
              <a:t>Source + RFQ + </a:t>
            </a:r>
            <a:r>
              <a:rPr lang="en-US" dirty="0" err="1" smtClean="0"/>
              <a:t>Linac</a:t>
            </a:r>
            <a:r>
              <a:rPr lang="en-US" dirty="0" smtClean="0"/>
              <a:t> will run for 2x13 weeks to prepare </a:t>
            </a:r>
            <a:r>
              <a:rPr lang="en-US" dirty="0" err="1" smtClean="0"/>
              <a:t>Ar</a:t>
            </a:r>
            <a:r>
              <a:rPr lang="en-US" dirty="0" smtClean="0"/>
              <a:t> and </a:t>
            </a:r>
            <a:r>
              <a:rPr lang="en-US" dirty="0" err="1" smtClean="0"/>
              <a:t>Xe</a:t>
            </a:r>
            <a:r>
              <a:rPr lang="en-US" dirty="0" smtClean="0"/>
              <a:t> at CERN, explore parameter space, and generally get operational confidence in new species</a:t>
            </a:r>
          </a:p>
          <a:p>
            <a:r>
              <a:rPr lang="en-US" dirty="0" smtClean="0"/>
              <a:t> 2014: </a:t>
            </a:r>
            <a:r>
              <a:rPr lang="en-US" dirty="0" err="1" smtClean="0"/>
              <a:t>Ar</a:t>
            </a:r>
            <a:r>
              <a:rPr lang="en-US" dirty="0" smtClean="0"/>
              <a:t> run alone for SPS</a:t>
            </a:r>
          </a:p>
          <a:p>
            <a:r>
              <a:rPr lang="en-US" dirty="0" smtClean="0"/>
              <a:t> 2015: </a:t>
            </a:r>
            <a:r>
              <a:rPr lang="en-US" dirty="0" err="1" smtClean="0"/>
              <a:t>Xe</a:t>
            </a:r>
            <a:r>
              <a:rPr lang="en-US" dirty="0" smtClean="0"/>
              <a:t> run before LHC </a:t>
            </a:r>
            <a:r>
              <a:rPr lang="en-US" dirty="0" err="1" smtClean="0"/>
              <a:t>Pb</a:t>
            </a:r>
            <a:r>
              <a:rPr lang="en-US" dirty="0" smtClean="0"/>
              <a:t> run</a:t>
            </a:r>
          </a:p>
          <a:p>
            <a:r>
              <a:rPr lang="en-US" dirty="0" smtClean="0"/>
              <a:t> Currently no schedule for other species </a:t>
            </a:r>
          </a:p>
          <a:p>
            <a:pPr lvl="1"/>
            <a:endParaRPr lang="en-GB" dirty="0"/>
          </a:p>
        </p:txBody>
      </p:sp>
      <p:pic>
        <p:nvPicPr>
          <p:cNvPr id="4" name="Picture 3" descr="IMAG0253.jp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4602849" y="1181315"/>
            <a:ext cx="4467635" cy="267506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ECR ion source</a:t>
            </a:r>
            <a:endParaRPr lang="en-GB" dirty="0"/>
          </a:p>
        </p:txBody>
      </p:sp>
      <p:sp>
        <p:nvSpPr>
          <p:cNvPr id="3" name="Text Placeholder 2"/>
          <p:cNvSpPr>
            <a:spLocks noGrp="1"/>
          </p:cNvSpPr>
          <p:nvPr>
            <p:ph type="body" sz="quarter" idx="10"/>
          </p:nvPr>
        </p:nvSpPr>
        <p:spPr>
          <a:xfrm>
            <a:off x="203200" y="1255059"/>
            <a:ext cx="8718199" cy="5046350"/>
          </a:xfrm>
        </p:spPr>
        <p:txBody>
          <a:bodyPr>
            <a:normAutofit fontScale="92500" lnSpcReduction="10000"/>
          </a:bodyPr>
          <a:lstStyle/>
          <a:p>
            <a:pPr>
              <a:lnSpc>
                <a:spcPct val="120000"/>
              </a:lnSpc>
            </a:pPr>
            <a:r>
              <a:rPr lang="en-US" dirty="0" smtClean="0"/>
              <a:t>Design current </a:t>
            </a:r>
            <a:r>
              <a:rPr lang="en-US" dirty="0" smtClean="0"/>
              <a:t>out of Linac3 (50</a:t>
            </a:r>
            <a:r>
              <a:rPr lang="en-US" dirty="0" smtClean="0">
                <a:latin typeface="Symbol" pitchFamily="18" charset="2"/>
              </a:rPr>
              <a:t>m</a:t>
            </a:r>
            <a:r>
              <a:rPr lang="en-US" dirty="0" smtClean="0"/>
              <a:t>A</a:t>
            </a:r>
            <a:r>
              <a:rPr lang="en-US" dirty="0" smtClean="0"/>
              <a:t>) needed for HL-LHC after </a:t>
            </a:r>
            <a:r>
              <a:rPr lang="en-US" dirty="0" smtClean="0"/>
              <a:t>LS3…source? </a:t>
            </a:r>
            <a:endParaRPr lang="en-US" dirty="0" smtClean="0"/>
          </a:p>
          <a:p>
            <a:pPr>
              <a:lnSpc>
                <a:spcPct val="120000"/>
              </a:lnSpc>
            </a:pPr>
            <a:r>
              <a:rPr lang="en-US" dirty="0" smtClean="0"/>
              <a:t>All improvements of 2011 (new connection of intermediate electrode, new gas feedback loop, new oven filling scheme) towards better reliability, stability, and shorter filling time. Future improvements should aim at increasing the intensity without sacrificing the stability.</a:t>
            </a:r>
          </a:p>
          <a:p>
            <a:pPr>
              <a:lnSpc>
                <a:spcPct val="120000"/>
              </a:lnSpc>
            </a:pPr>
            <a:r>
              <a:rPr lang="en-US" dirty="0" smtClean="0"/>
              <a:t>Plasma chamber coating</a:t>
            </a:r>
          </a:p>
          <a:p>
            <a:pPr lvl="1">
              <a:lnSpc>
                <a:spcPct val="120000"/>
              </a:lnSpc>
            </a:pPr>
            <a:r>
              <a:rPr lang="en-US" dirty="0" err="1" smtClean="0"/>
              <a:t>Aluminium</a:t>
            </a:r>
            <a:r>
              <a:rPr lang="en-US" dirty="0" smtClean="0"/>
              <a:t> chambers gave a high intensity but a terrible beam stability, while the stainless steel chamber delivers a much better beam stability, hence the idea of coating a stainless steel chamber with Al, combining the advantages of both chamber types.</a:t>
            </a:r>
          </a:p>
          <a:p>
            <a:pPr lvl="1">
              <a:lnSpc>
                <a:spcPct val="120000"/>
              </a:lnSpc>
            </a:pPr>
            <a:r>
              <a:rPr lang="en-US" dirty="0" smtClean="0"/>
              <a:t> Will need time for testing the chamber</a:t>
            </a:r>
          </a:p>
          <a:p>
            <a:pPr>
              <a:lnSpc>
                <a:spcPct val="120000"/>
              </a:lnSpc>
            </a:pPr>
            <a:r>
              <a:rPr lang="en-US" dirty="0" smtClean="0"/>
              <a:t> 18GHz tests </a:t>
            </a:r>
          </a:p>
          <a:p>
            <a:pPr lvl="1">
              <a:lnSpc>
                <a:spcPct val="120000"/>
              </a:lnSpc>
            </a:pPr>
            <a:r>
              <a:rPr lang="en-US" dirty="0" smtClean="0"/>
              <a:t>Did not give expected (150%) results, conversion into spare for 14.5GHz</a:t>
            </a:r>
          </a:p>
          <a:p>
            <a:pPr>
              <a:lnSpc>
                <a:spcPct val="120000"/>
              </a:lnSpc>
            </a:pPr>
            <a:endParaRPr lang="en-US" dirty="0" smtClean="0"/>
          </a:p>
          <a:p>
            <a:pPr lvl="1">
              <a:lnSpc>
                <a:spcPct val="120000"/>
              </a:lnSpc>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Linac</a:t>
            </a:r>
            <a:r>
              <a:rPr lang="en-US" dirty="0" smtClean="0"/>
              <a:t> 3</a:t>
            </a:r>
            <a:endParaRPr lang="en-GB" dirty="0"/>
          </a:p>
        </p:txBody>
      </p:sp>
      <p:sp>
        <p:nvSpPr>
          <p:cNvPr id="3" name="Text Placeholder 2"/>
          <p:cNvSpPr>
            <a:spLocks noGrp="1"/>
          </p:cNvSpPr>
          <p:nvPr>
            <p:ph type="body" sz="quarter" idx="10"/>
          </p:nvPr>
        </p:nvSpPr>
        <p:spPr>
          <a:xfrm>
            <a:off x="0" y="1421296"/>
            <a:ext cx="8966233" cy="5056505"/>
          </a:xfrm>
        </p:spPr>
        <p:txBody>
          <a:bodyPr>
            <a:noAutofit/>
          </a:bodyPr>
          <a:lstStyle/>
          <a:p>
            <a:r>
              <a:rPr lang="en-US" dirty="0" smtClean="0"/>
              <a:t>Design current out of Linac3 (50</a:t>
            </a:r>
            <a:r>
              <a:rPr lang="en-US" dirty="0" smtClean="0">
                <a:latin typeface="Symbol" pitchFamily="18" charset="2"/>
              </a:rPr>
              <a:t>m</a:t>
            </a:r>
            <a:r>
              <a:rPr lang="en-US" dirty="0" smtClean="0"/>
              <a:t>A) needed for HL-LHC after </a:t>
            </a:r>
            <a:r>
              <a:rPr lang="en-US" dirty="0" smtClean="0"/>
              <a:t>LS3</a:t>
            </a:r>
          </a:p>
          <a:p>
            <a:pPr lvl="1"/>
            <a:r>
              <a:rPr lang="en-US" dirty="0" smtClean="0"/>
              <a:t> Is Linac3 the bottleneck</a:t>
            </a:r>
            <a:r>
              <a:rPr lang="en-US" dirty="0" smtClean="0"/>
              <a:t>? Can it transmit a higher intensity from the source?</a:t>
            </a:r>
            <a:endParaRPr lang="en-US" dirty="0" smtClean="0"/>
          </a:p>
          <a:p>
            <a:r>
              <a:rPr lang="en-US" dirty="0" smtClean="0"/>
              <a:t>Multiple </a:t>
            </a:r>
            <a:r>
              <a:rPr lang="en-US" dirty="0" smtClean="0"/>
              <a:t>charge acceleration</a:t>
            </a:r>
          </a:p>
          <a:p>
            <a:pPr lvl="1"/>
            <a:r>
              <a:rPr lang="en-US" dirty="0" smtClean="0"/>
              <a:t>RFQ/</a:t>
            </a:r>
            <a:r>
              <a:rPr lang="en-US" dirty="0" err="1" smtClean="0"/>
              <a:t>Linac</a:t>
            </a:r>
            <a:r>
              <a:rPr lang="en-US" dirty="0" smtClean="0"/>
              <a:t>  can in principle accelerate Pb</a:t>
            </a:r>
            <a:r>
              <a:rPr lang="en-US" baseline="30000" dirty="0" smtClean="0"/>
              <a:t>28+</a:t>
            </a:r>
            <a:r>
              <a:rPr lang="en-US" dirty="0" smtClean="0"/>
              <a:t> and Pb</a:t>
            </a:r>
            <a:r>
              <a:rPr lang="en-US" baseline="30000" dirty="0" smtClean="0"/>
              <a:t>30+</a:t>
            </a:r>
            <a:r>
              <a:rPr lang="en-US" dirty="0" smtClean="0"/>
              <a:t> in addition to Pb</a:t>
            </a:r>
            <a:r>
              <a:rPr lang="en-US" baseline="30000" dirty="0" smtClean="0"/>
              <a:t>29+</a:t>
            </a:r>
            <a:r>
              <a:rPr lang="en-US" dirty="0" smtClean="0"/>
              <a:t>, then strip to Pb</a:t>
            </a:r>
            <a:r>
              <a:rPr lang="en-US" baseline="30000" dirty="0" smtClean="0"/>
              <a:t>54+</a:t>
            </a:r>
          </a:p>
          <a:p>
            <a:pPr lvl="1"/>
            <a:r>
              <a:rPr lang="en-US" dirty="0" smtClean="0"/>
              <a:t>First (limited) </a:t>
            </a:r>
            <a:r>
              <a:rPr lang="en-US" dirty="0" smtClean="0"/>
              <a:t>tests at CERN date from </a:t>
            </a:r>
            <a:r>
              <a:rPr lang="en-US" dirty="0" smtClean="0"/>
              <a:t>2001-2003 (transmission </a:t>
            </a:r>
            <a:r>
              <a:rPr lang="en-US" dirty="0" smtClean="0"/>
              <a:t>of Pb</a:t>
            </a:r>
            <a:r>
              <a:rPr lang="en-US" baseline="30000" dirty="0" smtClean="0"/>
              <a:t>28+</a:t>
            </a:r>
            <a:r>
              <a:rPr lang="en-US" dirty="0" smtClean="0"/>
              <a:t> through Linac3 tuned </a:t>
            </a:r>
            <a:r>
              <a:rPr lang="en-US" dirty="0" smtClean="0"/>
              <a:t>to </a:t>
            </a:r>
            <a:r>
              <a:rPr lang="en-US" dirty="0" smtClean="0"/>
              <a:t>Pb</a:t>
            </a:r>
            <a:r>
              <a:rPr lang="en-US" baseline="30000" dirty="0" smtClean="0"/>
              <a:t>27+</a:t>
            </a:r>
            <a:r>
              <a:rPr lang="en-US" dirty="0" smtClean="0"/>
              <a:t> acceleration)</a:t>
            </a:r>
          </a:p>
          <a:p>
            <a:r>
              <a:rPr lang="en-US" dirty="0" smtClean="0"/>
              <a:t> Faster </a:t>
            </a:r>
            <a:r>
              <a:rPr lang="en-US" dirty="0" err="1" smtClean="0"/>
              <a:t>Linac</a:t>
            </a:r>
            <a:r>
              <a:rPr lang="en-US" dirty="0" smtClean="0"/>
              <a:t> repetition rate</a:t>
            </a:r>
          </a:p>
          <a:p>
            <a:pPr lvl="1"/>
            <a:r>
              <a:rPr lang="en-US" dirty="0" smtClean="0"/>
              <a:t>Currently </a:t>
            </a:r>
            <a:r>
              <a:rPr lang="en-US" dirty="0" smtClean="0"/>
              <a:t>5Hz but 10Hz design (no HW limitation in principle)</a:t>
            </a:r>
            <a:endParaRPr lang="en-US" dirty="0" smtClean="0"/>
          </a:p>
          <a:p>
            <a:pPr lvl="1"/>
            <a:r>
              <a:rPr lang="en-US" dirty="0" smtClean="0"/>
              <a:t>ECR source is already pulsing at 10Hz</a:t>
            </a:r>
          </a:p>
          <a:p>
            <a:pPr lvl="1"/>
            <a:r>
              <a:rPr lang="en-US" dirty="0" smtClean="0"/>
              <a:t>Possibility to double rep rate, and thus number of injections, but cooling in LEIR has to follow </a:t>
            </a:r>
          </a:p>
          <a:p>
            <a:pPr lvl="1"/>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LEIR loss at the beginning of the ramp</a:t>
            </a:r>
            <a:endParaRPr lang="en-GB" dirty="0"/>
          </a:p>
        </p:txBody>
      </p:sp>
      <p:sp>
        <p:nvSpPr>
          <p:cNvPr id="3" name="Text Placeholder 2"/>
          <p:cNvSpPr>
            <a:spLocks noGrp="1"/>
          </p:cNvSpPr>
          <p:nvPr>
            <p:ph type="body" sz="quarter" idx="10"/>
          </p:nvPr>
        </p:nvSpPr>
        <p:spPr>
          <a:xfrm>
            <a:off x="0" y="1510748"/>
            <a:ext cx="8966233" cy="4745691"/>
          </a:xfrm>
        </p:spPr>
        <p:txBody>
          <a:bodyPr>
            <a:normAutofit lnSpcReduction="10000"/>
          </a:bodyPr>
          <a:lstStyle/>
          <a:p>
            <a:r>
              <a:rPr lang="en-US" dirty="0" smtClean="0"/>
              <a:t>Limitations due to direct space charge?</a:t>
            </a:r>
          </a:p>
          <a:p>
            <a:pPr lvl="1"/>
            <a:r>
              <a:rPr lang="en-US" dirty="0" smtClean="0"/>
              <a:t>limit with irregular lattice lower than</a:t>
            </a:r>
            <a:br>
              <a:rPr lang="en-US" dirty="0" smtClean="0"/>
            </a:br>
            <a:r>
              <a:rPr lang="en-US" dirty="0" smtClean="0"/>
              <a:t> expected</a:t>
            </a:r>
          </a:p>
          <a:p>
            <a:r>
              <a:rPr lang="en-US" dirty="0" smtClean="0"/>
              <a:t>How small are </a:t>
            </a:r>
            <a:r>
              <a:rPr lang="en-US" dirty="0" err="1" smtClean="0"/>
              <a:t>emittances</a:t>
            </a:r>
            <a:r>
              <a:rPr lang="en-US" dirty="0" smtClean="0"/>
              <a:t> after cooling? </a:t>
            </a:r>
          </a:p>
          <a:p>
            <a:pPr lvl="1"/>
            <a:r>
              <a:rPr lang="en-US" dirty="0" smtClean="0"/>
              <a:t>should we make them larger? </a:t>
            </a:r>
          </a:p>
          <a:p>
            <a:r>
              <a:rPr lang="en-US" dirty="0" smtClean="0"/>
              <a:t>Impact of </a:t>
            </a:r>
            <a:r>
              <a:rPr lang="en-US" dirty="0" err="1" smtClean="0"/>
              <a:t>Bdot</a:t>
            </a:r>
            <a:endParaRPr lang="en-US" dirty="0" smtClean="0"/>
          </a:p>
          <a:p>
            <a:pPr lvl="1"/>
            <a:r>
              <a:rPr lang="en-US" dirty="0" smtClean="0"/>
              <a:t>should we accelerate faster to decrease time spent with bunched beams at low energy?</a:t>
            </a:r>
          </a:p>
          <a:p>
            <a:pPr lvl="1"/>
            <a:r>
              <a:rPr lang="en-US" dirty="0" smtClean="0"/>
              <a:t> or slower to reduce dynamic effects? </a:t>
            </a:r>
          </a:p>
          <a:p>
            <a:r>
              <a:rPr lang="en-US" dirty="0" smtClean="0"/>
              <a:t> Instabilities?</a:t>
            </a:r>
          </a:p>
          <a:p>
            <a:pPr lvl="1"/>
            <a:r>
              <a:rPr lang="en-US" dirty="0" smtClean="0"/>
              <a:t>probably not an issue with present intensities</a:t>
            </a:r>
          </a:p>
          <a:p>
            <a:r>
              <a:rPr lang="en-US" dirty="0" smtClean="0"/>
              <a:t>… a lot of studies with beam </a:t>
            </a:r>
            <a:br>
              <a:rPr lang="en-US" dirty="0" smtClean="0"/>
            </a:br>
            <a:r>
              <a:rPr lang="en-US" dirty="0" smtClean="0"/>
              <a:t> </a:t>
            </a:r>
            <a:endParaRPr lang="en-GB" dirty="0"/>
          </a:p>
        </p:txBody>
      </p:sp>
      <p:pic>
        <p:nvPicPr>
          <p:cNvPr id="4" name="Picture 3"/>
          <p:cNvPicPr>
            <a:picLocks noChangeAspect="1" noChangeArrowheads="1"/>
          </p:cNvPicPr>
          <p:nvPr/>
        </p:nvPicPr>
        <p:blipFill>
          <a:blip r:embed="rId2"/>
          <a:srcRect/>
          <a:stretch>
            <a:fillRect/>
          </a:stretch>
        </p:blipFill>
        <p:spPr bwMode="auto">
          <a:xfrm>
            <a:off x="4939749" y="1265586"/>
            <a:ext cx="4134678" cy="2085852"/>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LEIR Instrumentation &amp; operation</a:t>
            </a:r>
            <a:endParaRPr lang="en-GB" dirty="0"/>
          </a:p>
        </p:txBody>
      </p:sp>
      <p:sp>
        <p:nvSpPr>
          <p:cNvPr id="3" name="Text Placeholder 2"/>
          <p:cNvSpPr>
            <a:spLocks noGrp="1"/>
          </p:cNvSpPr>
          <p:nvPr>
            <p:ph type="body" sz="quarter" idx="10"/>
          </p:nvPr>
        </p:nvSpPr>
        <p:spPr>
          <a:xfrm>
            <a:off x="203200" y="1791772"/>
            <a:ext cx="8763034" cy="4499698"/>
          </a:xfrm>
        </p:spPr>
        <p:txBody>
          <a:bodyPr>
            <a:normAutofit lnSpcReduction="10000"/>
          </a:bodyPr>
          <a:lstStyle/>
          <a:p>
            <a:r>
              <a:rPr lang="en-US" dirty="0" smtClean="0"/>
              <a:t>  SEMs with electronics to see the injected beam</a:t>
            </a:r>
          </a:p>
          <a:p>
            <a:pPr lvl="1"/>
            <a:r>
              <a:rPr lang="en-US" dirty="0" smtClean="0"/>
              <a:t>matching and </a:t>
            </a:r>
            <a:r>
              <a:rPr lang="en-US" dirty="0" err="1" smtClean="0"/>
              <a:t>emittance</a:t>
            </a:r>
            <a:r>
              <a:rPr lang="en-US" dirty="0" smtClean="0"/>
              <a:t> measurements of the injected beam</a:t>
            </a:r>
          </a:p>
          <a:p>
            <a:r>
              <a:rPr lang="en-US" dirty="0" smtClean="0"/>
              <a:t> Scrapers for </a:t>
            </a:r>
            <a:r>
              <a:rPr lang="en-US" dirty="0" err="1" smtClean="0"/>
              <a:t>emittance</a:t>
            </a:r>
            <a:r>
              <a:rPr lang="en-US" dirty="0" smtClean="0"/>
              <a:t> measurements </a:t>
            </a:r>
          </a:p>
          <a:p>
            <a:pPr lvl="1"/>
            <a:r>
              <a:rPr lang="en-US" dirty="0" smtClean="0"/>
              <a:t>Need refurbishing of controls hardware, and </a:t>
            </a:r>
            <a:r>
              <a:rPr lang="en-US" dirty="0" err="1" smtClean="0"/>
              <a:t>writng</a:t>
            </a:r>
            <a:r>
              <a:rPr lang="en-US" dirty="0" smtClean="0"/>
              <a:t> an </a:t>
            </a:r>
            <a:r>
              <a:rPr lang="en-US" dirty="0" err="1" smtClean="0"/>
              <a:t>emittance</a:t>
            </a:r>
            <a:r>
              <a:rPr lang="en-US" dirty="0" smtClean="0"/>
              <a:t> measurement application</a:t>
            </a:r>
          </a:p>
          <a:p>
            <a:r>
              <a:rPr lang="en-US" dirty="0" smtClean="0"/>
              <a:t>Make BIPM measurements Operational </a:t>
            </a:r>
          </a:p>
          <a:p>
            <a:pPr lvl="1"/>
            <a:r>
              <a:rPr lang="en-US" dirty="0" smtClean="0"/>
              <a:t>Still a specialist tool for the moment</a:t>
            </a:r>
          </a:p>
          <a:p>
            <a:r>
              <a:rPr lang="en-US" dirty="0" smtClean="0"/>
              <a:t> Modify security chain </a:t>
            </a:r>
          </a:p>
          <a:p>
            <a:pPr lvl="1"/>
            <a:r>
              <a:rPr lang="en-US" dirty="0" smtClean="0"/>
              <a:t>Allow injection of ions into LEIR even during PS access</a:t>
            </a:r>
          </a:p>
          <a:p>
            <a:r>
              <a:rPr lang="en-US" dirty="0" smtClean="0"/>
              <a:t> Increase ECOOL’s electron current</a:t>
            </a:r>
          </a:p>
          <a:p>
            <a:pPr lvl="1"/>
            <a:r>
              <a:rPr lang="en-US" dirty="0" smtClean="0"/>
              <a:t>to compensate increased LINAC3 repetition rate</a:t>
            </a:r>
            <a:br>
              <a:rPr lang="en-US" dirty="0" smtClean="0"/>
            </a:br>
            <a:r>
              <a:rPr lang="en-US" dirty="0" smtClean="0"/>
              <a:t> </a:t>
            </a:r>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LEIR: other ion species</a:t>
            </a:r>
            <a:endParaRPr lang="en-GB" dirty="0"/>
          </a:p>
        </p:txBody>
      </p:sp>
      <p:sp>
        <p:nvSpPr>
          <p:cNvPr id="3" name="Text Placeholder 2"/>
          <p:cNvSpPr>
            <a:spLocks noGrp="1"/>
          </p:cNvSpPr>
          <p:nvPr>
            <p:ph type="body" sz="quarter" idx="10"/>
          </p:nvPr>
        </p:nvSpPr>
        <p:spPr/>
        <p:txBody>
          <a:bodyPr>
            <a:normAutofit lnSpcReduction="10000"/>
          </a:bodyPr>
          <a:lstStyle/>
          <a:p>
            <a:r>
              <a:rPr lang="en-US" dirty="0" smtClean="0"/>
              <a:t> Proposal by JINR (I. </a:t>
            </a:r>
            <a:r>
              <a:rPr lang="en-US" dirty="0" err="1" smtClean="0"/>
              <a:t>Meskov</a:t>
            </a:r>
            <a:r>
              <a:rPr lang="en-US" dirty="0" smtClean="0"/>
              <a:t>) for recombination tests with lower </a:t>
            </a:r>
            <a:r>
              <a:rPr lang="en-US" dirty="0" err="1" smtClean="0"/>
              <a:t>Pb</a:t>
            </a:r>
            <a:r>
              <a:rPr lang="en-US" dirty="0" smtClean="0"/>
              <a:t> charge states</a:t>
            </a:r>
          </a:p>
          <a:p>
            <a:pPr lvl="1"/>
            <a:r>
              <a:rPr lang="en-US" dirty="0" smtClean="0"/>
              <a:t>Help us understanding recombination process</a:t>
            </a:r>
          </a:p>
          <a:p>
            <a:r>
              <a:rPr lang="en-US" dirty="0" smtClean="0"/>
              <a:t> </a:t>
            </a:r>
            <a:r>
              <a:rPr lang="en-US" dirty="0" err="1" smtClean="0"/>
              <a:t>Ar</a:t>
            </a:r>
            <a:r>
              <a:rPr lang="en-US" dirty="0" smtClean="0"/>
              <a:t> and </a:t>
            </a:r>
            <a:r>
              <a:rPr lang="en-US" dirty="0" err="1" smtClean="0"/>
              <a:t>Xe</a:t>
            </a:r>
            <a:r>
              <a:rPr lang="en-US" dirty="0" smtClean="0"/>
              <a:t> to provide beams for SPS fixed target (and LHC in 2021)</a:t>
            </a:r>
          </a:p>
          <a:p>
            <a:pPr lvl="1"/>
            <a:r>
              <a:rPr lang="en-US" dirty="0" smtClean="0"/>
              <a:t>Program different magnetic cycles (started in 2011)</a:t>
            </a:r>
            <a:endParaRPr lang="en-GB" dirty="0" smtClean="0"/>
          </a:p>
          <a:p>
            <a:r>
              <a:rPr lang="en-US" dirty="0" smtClean="0"/>
              <a:t>Ions of interest for medical studies (C, O)</a:t>
            </a:r>
          </a:p>
          <a:p>
            <a:pPr lvl="1"/>
            <a:r>
              <a:rPr lang="en-US" dirty="0" smtClean="0"/>
              <a:t>significantly higher energies per nucleon in case of fully stripped ions at the end of Linac3 (up to 430 </a:t>
            </a:r>
            <a:r>
              <a:rPr lang="en-US" dirty="0" err="1" smtClean="0"/>
              <a:t>MeV</a:t>
            </a:r>
            <a:r>
              <a:rPr lang="en-US" dirty="0" smtClean="0"/>
              <a:t>/nucleon with a new main power supply) Radio-protection issues to be studied. (Concrete ceiling?) </a:t>
            </a:r>
          </a:p>
          <a:p>
            <a:pPr lvl="1"/>
            <a:r>
              <a:rPr lang="en-US" dirty="0" smtClean="0"/>
              <a:t>Reimplementation of a slow ejection</a:t>
            </a:r>
          </a:p>
          <a:p>
            <a:pPr lvl="1"/>
            <a:r>
              <a:rPr lang="en-US" dirty="0" smtClean="0"/>
              <a:t>New ejection channel in section 40 </a:t>
            </a:r>
          </a:p>
          <a:p>
            <a:pPr lvl="1"/>
            <a:r>
              <a:rPr lang="en-US" dirty="0" smtClean="0"/>
              <a:t>Note:  Higher electron currents would also be beneficial for light ions (Slower cooling time for lower charge)</a:t>
            </a:r>
          </a:p>
        </p:txBody>
      </p:sp>
    </p:spTree>
  </p:cSld>
  <p:clrMapOvr>
    <a:masterClrMapping/>
  </p:clrMapOvr>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Template>
  <TotalTime>7451</TotalTime>
  <Words>1239</Words>
  <Application>Microsoft Office PowerPoint</Application>
  <PresentationFormat>On-screen Show (4:3)</PresentationFormat>
  <Paragraphs>261</Paragraphs>
  <Slides>19</Slides>
  <Notes>0</Notes>
  <HiddenSlides>3</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LIU_PowerPoint_Template</vt:lpstr>
      <vt:lpstr>Custom Design</vt:lpstr>
      <vt:lpstr>Ion sources, Linac3, LEIR  D.Manglunki   Special acknowledgements to  C.Carli &amp; D.Küchler </vt:lpstr>
      <vt:lpstr>Scope</vt:lpstr>
      <vt:lpstr>Possible route to 50ns</vt:lpstr>
      <vt:lpstr>ECR ion source: studies of Ar and Xe</vt:lpstr>
      <vt:lpstr>ECR ion source</vt:lpstr>
      <vt:lpstr>Linac 3</vt:lpstr>
      <vt:lpstr>LEIR loss at the beginning of the ramp</vt:lpstr>
      <vt:lpstr>LEIR Instrumentation &amp; operation</vt:lpstr>
      <vt:lpstr>LEIR: other ion species</vt:lpstr>
      <vt:lpstr>The four options for deuterons</vt:lpstr>
      <vt:lpstr>Conclusions</vt:lpstr>
      <vt:lpstr>Slide 12</vt:lpstr>
      <vt:lpstr>The four options for deuterons</vt:lpstr>
      <vt:lpstr>The four options for deuterons</vt:lpstr>
      <vt:lpstr>The four options for deuterons</vt:lpstr>
      <vt:lpstr>The four options for deuterons</vt:lpstr>
      <vt:lpstr>Possible scheme for 2015</vt:lpstr>
      <vt:lpstr>p-Pb 200ns scheme in 2012</vt:lpstr>
      <vt:lpstr>p-Pb 100ns scheme in 2012</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django</cp:lastModifiedBy>
  <cp:revision>211</cp:revision>
  <dcterms:created xsi:type="dcterms:W3CDTF">2011-05-16T09:28:26Z</dcterms:created>
  <dcterms:modified xsi:type="dcterms:W3CDTF">2012-03-07T08:30:53Z</dcterms:modified>
</cp:coreProperties>
</file>