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98.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diagrams/drawing3.xml" ContentType="application/vnd.ms-office.drawingml.diagramDrawing+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notesSlides/notesSlide87.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slides/slide79.xml" ContentType="application/vnd.openxmlformats-officedocument.presentationml.slid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diagrams/drawing5.xml" ContentType="application/vnd.ms-office.drawingml.diagramDrawing+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70.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Layouts/slideLayout99.xml" ContentType="application/vnd.openxmlformats-officedocument.presentationml.slideLayout+xml"/>
  <Override PartName="/ppt/diagrams/data3.xml" ContentType="application/vnd.openxmlformats-officedocument.drawingml.diagramData+xml"/>
  <Override PartName="/ppt/diagrams/colors5.xml" ContentType="application/vnd.openxmlformats-officedocument.drawingml.diagramColors+xml"/>
  <Override PartName="/ppt/slides/slide78.xml" ContentType="application/vnd.openxmlformats-officedocument.presentationml.slide+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ppt/theme/theme11.xml" ContentType="application/vnd.openxmlformats-officedocument.them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Layouts/slideLayout100.xml" ContentType="application/vnd.openxmlformats-officedocument.presentationml.slideLayout+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diagrams/colors2.xml" ContentType="application/vnd.openxmlformats-officedocument.drawingml.diagramColors+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notesSlides/notesSlide55.xml" ContentType="application/vnd.openxmlformats-officedocument.presentationml.notesSlide+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5" r:id="rId2"/>
    <p:sldMasterId id="2147483682" r:id="rId3"/>
    <p:sldMasterId id="2147483685" r:id="rId4"/>
    <p:sldMasterId id="2147483702" r:id="rId5"/>
    <p:sldMasterId id="2147483705" r:id="rId6"/>
    <p:sldMasterId id="2147483722" r:id="rId7"/>
    <p:sldMasterId id="2147483725" r:id="rId8"/>
    <p:sldMasterId id="2147483742" r:id="rId9"/>
    <p:sldMasterId id="2147483745" r:id="rId10"/>
    <p:sldMasterId id="2147483762" r:id="rId11"/>
    <p:sldMasterId id="2147483765" r:id="rId12"/>
  </p:sldMasterIdLst>
  <p:notesMasterIdLst>
    <p:notesMasterId r:id="rId106"/>
  </p:notesMasterIdLst>
  <p:handoutMasterIdLst>
    <p:handoutMasterId r:id="rId107"/>
  </p:handoutMasterIdLst>
  <p:sldIdLst>
    <p:sldId id="281" r:id="rId13"/>
    <p:sldId id="429" r:id="rId14"/>
    <p:sldId id="283" r:id="rId15"/>
    <p:sldId id="408" r:id="rId16"/>
    <p:sldId id="308" r:id="rId17"/>
    <p:sldId id="312" r:id="rId18"/>
    <p:sldId id="313" r:id="rId19"/>
    <p:sldId id="309" r:id="rId20"/>
    <p:sldId id="430" r:id="rId21"/>
    <p:sldId id="305" r:id="rId22"/>
    <p:sldId id="409" r:id="rId23"/>
    <p:sldId id="315" r:id="rId24"/>
    <p:sldId id="321" r:id="rId25"/>
    <p:sldId id="322" r:id="rId26"/>
    <p:sldId id="318" r:id="rId27"/>
    <p:sldId id="319" r:id="rId28"/>
    <p:sldId id="320" r:id="rId29"/>
    <p:sldId id="325" r:id="rId30"/>
    <p:sldId id="323" r:id="rId31"/>
    <p:sldId id="314" r:id="rId32"/>
    <p:sldId id="328" r:id="rId33"/>
    <p:sldId id="329" r:id="rId34"/>
    <p:sldId id="330" r:id="rId35"/>
    <p:sldId id="331" r:id="rId36"/>
    <p:sldId id="332" r:id="rId37"/>
    <p:sldId id="333" r:id="rId38"/>
    <p:sldId id="335" r:id="rId39"/>
    <p:sldId id="334" r:id="rId40"/>
    <p:sldId id="433" r:id="rId41"/>
    <p:sldId id="336" r:id="rId42"/>
    <p:sldId id="337" r:id="rId43"/>
    <p:sldId id="338" r:id="rId44"/>
    <p:sldId id="339" r:id="rId45"/>
    <p:sldId id="340" r:id="rId46"/>
    <p:sldId id="431" r:id="rId47"/>
    <p:sldId id="341" r:id="rId48"/>
    <p:sldId id="342" r:id="rId49"/>
    <p:sldId id="343" r:id="rId50"/>
    <p:sldId id="344" r:id="rId51"/>
    <p:sldId id="345" r:id="rId52"/>
    <p:sldId id="346" r:id="rId53"/>
    <p:sldId id="347" r:id="rId54"/>
    <p:sldId id="348" r:id="rId55"/>
    <p:sldId id="349" r:id="rId56"/>
    <p:sldId id="350" r:id="rId57"/>
    <p:sldId id="432" r:id="rId58"/>
    <p:sldId id="351" r:id="rId59"/>
    <p:sldId id="352" r:id="rId60"/>
    <p:sldId id="353" r:id="rId61"/>
    <p:sldId id="354" r:id="rId62"/>
    <p:sldId id="355" r:id="rId63"/>
    <p:sldId id="356" r:id="rId64"/>
    <p:sldId id="357" r:id="rId65"/>
    <p:sldId id="358" r:id="rId66"/>
    <p:sldId id="359" r:id="rId67"/>
    <p:sldId id="360" r:id="rId68"/>
    <p:sldId id="361" r:id="rId69"/>
    <p:sldId id="362" r:id="rId70"/>
    <p:sldId id="363" r:id="rId71"/>
    <p:sldId id="364" r:id="rId72"/>
    <p:sldId id="365" r:id="rId73"/>
    <p:sldId id="366" r:id="rId74"/>
    <p:sldId id="367" r:id="rId75"/>
    <p:sldId id="368" r:id="rId76"/>
    <p:sldId id="369" r:id="rId77"/>
    <p:sldId id="370" r:id="rId78"/>
    <p:sldId id="371" r:id="rId79"/>
    <p:sldId id="372" r:id="rId80"/>
    <p:sldId id="373" r:id="rId81"/>
    <p:sldId id="424" r:id="rId82"/>
    <p:sldId id="384" r:id="rId83"/>
    <p:sldId id="406" r:id="rId84"/>
    <p:sldId id="407" r:id="rId85"/>
    <p:sldId id="410" r:id="rId86"/>
    <p:sldId id="311" r:id="rId87"/>
    <p:sldId id="327" r:id="rId88"/>
    <p:sldId id="326" r:id="rId89"/>
    <p:sldId id="412" r:id="rId90"/>
    <p:sldId id="413" r:id="rId91"/>
    <p:sldId id="411" r:id="rId92"/>
    <p:sldId id="414" r:id="rId93"/>
    <p:sldId id="416" r:id="rId94"/>
    <p:sldId id="417" r:id="rId95"/>
    <p:sldId id="418" r:id="rId96"/>
    <p:sldId id="419" r:id="rId97"/>
    <p:sldId id="420" r:id="rId98"/>
    <p:sldId id="421" r:id="rId99"/>
    <p:sldId id="422" r:id="rId100"/>
    <p:sldId id="423" r:id="rId101"/>
    <p:sldId id="425" r:id="rId102"/>
    <p:sldId id="426" r:id="rId103"/>
    <p:sldId id="427" r:id="rId104"/>
    <p:sldId id="428" r:id="rId105"/>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90418" autoAdjust="0"/>
  </p:normalViewPr>
  <p:slideViewPr>
    <p:cSldViewPr>
      <p:cViewPr>
        <p:scale>
          <a:sx n="75" d="100"/>
          <a:sy n="75" d="100"/>
        </p:scale>
        <p:origin x="-1104" y="-5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84" Type="http://schemas.openxmlformats.org/officeDocument/2006/relationships/slide" Target="slides/slide72.xml"/><Relationship Id="rId89" Type="http://schemas.openxmlformats.org/officeDocument/2006/relationships/slide" Target="slides/slide7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07" Type="http://schemas.openxmlformats.org/officeDocument/2006/relationships/handoutMaster" Target="handoutMasters/handoutMaster1.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slide" Target="slides/slide62.xml"/><Relationship Id="rId79" Type="http://schemas.openxmlformats.org/officeDocument/2006/relationships/slide" Target="slides/slide67.xml"/><Relationship Id="rId87" Type="http://schemas.openxmlformats.org/officeDocument/2006/relationships/slide" Target="slides/slide75.xml"/><Relationship Id="rId102" Type="http://schemas.openxmlformats.org/officeDocument/2006/relationships/slide" Target="slides/slide90.xml"/><Relationship Id="rId110"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9.xml"/><Relationship Id="rId82" Type="http://schemas.openxmlformats.org/officeDocument/2006/relationships/slide" Target="slides/slide70.xml"/><Relationship Id="rId90" Type="http://schemas.openxmlformats.org/officeDocument/2006/relationships/slide" Target="slides/slide78.xml"/><Relationship Id="rId95" Type="http://schemas.openxmlformats.org/officeDocument/2006/relationships/slide" Target="slides/slide83.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77" Type="http://schemas.openxmlformats.org/officeDocument/2006/relationships/slide" Target="slides/slide65.xml"/><Relationship Id="rId100" Type="http://schemas.openxmlformats.org/officeDocument/2006/relationships/slide" Target="slides/slide88.xml"/><Relationship Id="rId105" Type="http://schemas.openxmlformats.org/officeDocument/2006/relationships/slide" Target="slides/slide93.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slide" Target="slides/slide73.xml"/><Relationship Id="rId93" Type="http://schemas.openxmlformats.org/officeDocument/2006/relationships/slide" Target="slides/slide81.xml"/><Relationship Id="rId98" Type="http://schemas.openxmlformats.org/officeDocument/2006/relationships/slide" Target="slides/slide8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103" Type="http://schemas.openxmlformats.org/officeDocument/2006/relationships/slide" Target="slides/slide91.xml"/><Relationship Id="rId108" Type="http://schemas.openxmlformats.org/officeDocument/2006/relationships/presProps" Target="presProps.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slide" Target="slides/slide76.xml"/><Relationship Id="rId91" Type="http://schemas.openxmlformats.org/officeDocument/2006/relationships/slide" Target="slides/slide79.xml"/><Relationship Id="rId96" Type="http://schemas.openxmlformats.org/officeDocument/2006/relationships/slide" Target="slides/slide84.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6" Type="http://schemas.openxmlformats.org/officeDocument/2006/relationships/notesMaster" Target="notesMasters/notesMaster1.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94" Type="http://schemas.openxmlformats.org/officeDocument/2006/relationships/slide" Target="slides/slide82.xml"/><Relationship Id="rId99" Type="http://schemas.openxmlformats.org/officeDocument/2006/relationships/slide" Target="slides/slide87.xml"/><Relationship Id="rId101" Type="http://schemas.openxmlformats.org/officeDocument/2006/relationships/slide" Target="slides/slide89.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109" Type="http://schemas.openxmlformats.org/officeDocument/2006/relationships/viewProps" Target="viewProps.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slide" Target="slides/slide64.xml"/><Relationship Id="rId97" Type="http://schemas.openxmlformats.org/officeDocument/2006/relationships/slide" Target="slides/slide85.xml"/><Relationship Id="rId104" Type="http://schemas.openxmlformats.org/officeDocument/2006/relationships/slide" Target="slides/slide92.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slide" Target="slides/slide80.xml"/></Relationships>
</file>

<file path=ppt/charts/_rels/chart1.xml.rels><?xml version="1.0" encoding="UTF-8" standalone="yes"?>
<Relationships xmlns="http://schemas.openxmlformats.org/package/2006/relationships"><Relationship Id="rId1" Type="http://schemas.openxmlformats.org/officeDocument/2006/relationships/oleObject" Target="file:///\\Global.arup.com\london\G_E\Jobs\200000\216967-00%20-%20%20CERN%20LINAC%20TUNNELS\20_Input_data\04.10.2011%20Point%205~Ground%20Model\Borehole%20Logs\Borehole%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scatterChart>
        <c:scatterStyle val="lineMarker"/>
        <c:ser>
          <c:idx val="0"/>
          <c:order val="0"/>
          <c:tx>
            <c:v>SLHC 30</c:v>
          </c:tx>
          <c:spPr>
            <a:ln w="28575">
              <a:noFill/>
            </a:ln>
          </c:spPr>
          <c:xVal>
            <c:numRef>
              <c:f>'Limestone horizons'!$B$2:$B$4</c:f>
              <c:numCache>
                <c:formatCode>General</c:formatCode>
                <c:ptCount val="3"/>
                <c:pt idx="0">
                  <c:v>30</c:v>
                </c:pt>
                <c:pt idx="1">
                  <c:v>30</c:v>
                </c:pt>
                <c:pt idx="2">
                  <c:v>30</c:v>
                </c:pt>
              </c:numCache>
            </c:numRef>
          </c:xVal>
          <c:yVal>
            <c:numRef>
              <c:f>'Limestone horizons'!$E$2:$E$4</c:f>
              <c:numCache>
                <c:formatCode>General</c:formatCode>
                <c:ptCount val="3"/>
                <c:pt idx="0">
                  <c:v>437.2</c:v>
                </c:pt>
                <c:pt idx="1">
                  <c:v>436.35</c:v>
                </c:pt>
                <c:pt idx="2">
                  <c:v>413.4</c:v>
                </c:pt>
              </c:numCache>
            </c:numRef>
          </c:yVal>
        </c:ser>
        <c:ser>
          <c:idx val="1"/>
          <c:order val="1"/>
          <c:tx>
            <c:v>SLHC 31</c:v>
          </c:tx>
          <c:spPr>
            <a:ln w="28575">
              <a:noFill/>
            </a:ln>
          </c:spPr>
          <c:marker>
            <c:symbol val="diamond"/>
            <c:size val="7"/>
            <c:spPr>
              <a:solidFill>
                <a:schemeClr val="accent1"/>
              </a:solidFill>
              <a:ln>
                <a:solidFill>
                  <a:schemeClr val="accent1"/>
                </a:solidFill>
              </a:ln>
            </c:spPr>
          </c:marker>
          <c:xVal>
            <c:numRef>
              <c:f>'Limestone horizons'!$B$7:$B$10</c:f>
              <c:numCache>
                <c:formatCode>General</c:formatCode>
                <c:ptCount val="4"/>
                <c:pt idx="0">
                  <c:v>31</c:v>
                </c:pt>
                <c:pt idx="1">
                  <c:v>31</c:v>
                </c:pt>
                <c:pt idx="2">
                  <c:v>31</c:v>
                </c:pt>
                <c:pt idx="3">
                  <c:v>31</c:v>
                </c:pt>
              </c:numCache>
            </c:numRef>
          </c:xVal>
          <c:yVal>
            <c:numRef>
              <c:f>'Limestone horizons'!$E$7:$E$10</c:f>
              <c:numCache>
                <c:formatCode>General</c:formatCode>
                <c:ptCount val="4"/>
                <c:pt idx="0">
                  <c:v>435.6</c:v>
                </c:pt>
                <c:pt idx="1">
                  <c:v>434.9</c:v>
                </c:pt>
                <c:pt idx="2">
                  <c:v>424.5</c:v>
                </c:pt>
                <c:pt idx="3">
                  <c:v>412.1</c:v>
                </c:pt>
              </c:numCache>
            </c:numRef>
          </c:yVal>
        </c:ser>
        <c:ser>
          <c:idx val="2"/>
          <c:order val="2"/>
          <c:tx>
            <c:v>SLHC 32</c:v>
          </c:tx>
          <c:spPr>
            <a:ln w="28575">
              <a:noFill/>
            </a:ln>
          </c:spPr>
          <c:marker>
            <c:symbol val="diamond"/>
            <c:size val="7"/>
            <c:spPr>
              <a:solidFill>
                <a:srgbClr val="4F81BD"/>
              </a:solidFill>
              <a:ln>
                <a:solidFill>
                  <a:srgbClr val="4F81BD"/>
                </a:solidFill>
              </a:ln>
            </c:spPr>
          </c:marker>
          <c:xVal>
            <c:numRef>
              <c:f>'Limestone horizons'!$B$13:$B$15</c:f>
              <c:numCache>
                <c:formatCode>General</c:formatCode>
                <c:ptCount val="3"/>
                <c:pt idx="0">
                  <c:v>32</c:v>
                </c:pt>
                <c:pt idx="1">
                  <c:v>32</c:v>
                </c:pt>
                <c:pt idx="2">
                  <c:v>32</c:v>
                </c:pt>
              </c:numCache>
            </c:numRef>
          </c:xVal>
          <c:yVal>
            <c:numRef>
              <c:f>'Limestone horizons'!$E$13:$E$15</c:f>
              <c:numCache>
                <c:formatCode>General</c:formatCode>
                <c:ptCount val="3"/>
                <c:pt idx="0">
                  <c:v>435.6</c:v>
                </c:pt>
                <c:pt idx="1">
                  <c:v>434.85</c:v>
                </c:pt>
                <c:pt idx="2">
                  <c:v>411.7</c:v>
                </c:pt>
              </c:numCache>
            </c:numRef>
          </c:yVal>
        </c:ser>
        <c:ser>
          <c:idx val="3"/>
          <c:order val="3"/>
          <c:tx>
            <c:v>SLHC 33</c:v>
          </c:tx>
          <c:spPr>
            <a:ln w="28575">
              <a:noFill/>
            </a:ln>
          </c:spPr>
          <c:marker>
            <c:symbol val="diamond"/>
            <c:size val="7"/>
            <c:spPr>
              <a:solidFill>
                <a:srgbClr val="4F81BD"/>
              </a:solidFill>
              <a:ln>
                <a:solidFill>
                  <a:srgbClr val="4F81BD"/>
                </a:solidFill>
              </a:ln>
            </c:spPr>
          </c:marker>
          <c:xVal>
            <c:numRef>
              <c:f>'Limestone horizons'!$B$18:$B$21</c:f>
              <c:numCache>
                <c:formatCode>General</c:formatCode>
                <c:ptCount val="4"/>
                <c:pt idx="0">
                  <c:v>33</c:v>
                </c:pt>
                <c:pt idx="1">
                  <c:v>33</c:v>
                </c:pt>
                <c:pt idx="2">
                  <c:v>33</c:v>
                </c:pt>
                <c:pt idx="3">
                  <c:v>33</c:v>
                </c:pt>
              </c:numCache>
            </c:numRef>
          </c:xVal>
          <c:yVal>
            <c:numRef>
              <c:f>'Limestone horizons'!$E$18:$E$21</c:f>
              <c:numCache>
                <c:formatCode>General</c:formatCode>
                <c:ptCount val="4"/>
                <c:pt idx="0">
                  <c:v>433.25</c:v>
                </c:pt>
                <c:pt idx="1">
                  <c:v>432.45000000000005</c:v>
                </c:pt>
                <c:pt idx="2">
                  <c:v>422.1</c:v>
                </c:pt>
                <c:pt idx="3">
                  <c:v>410.20000000000005</c:v>
                </c:pt>
              </c:numCache>
            </c:numRef>
          </c:yVal>
        </c:ser>
        <c:ser>
          <c:idx val="4"/>
          <c:order val="4"/>
          <c:tx>
            <c:v>SLHC 34</c:v>
          </c:tx>
          <c:spPr>
            <a:ln w="28575">
              <a:noFill/>
            </a:ln>
          </c:spPr>
          <c:marker>
            <c:symbol val="diamond"/>
            <c:size val="7"/>
            <c:spPr>
              <a:solidFill>
                <a:srgbClr val="4F81BD"/>
              </a:solidFill>
            </c:spPr>
          </c:marker>
          <c:xVal>
            <c:numRef>
              <c:f>'Limestone horizons'!$B$24</c:f>
              <c:numCache>
                <c:formatCode>General</c:formatCode>
                <c:ptCount val="1"/>
                <c:pt idx="0">
                  <c:v>34</c:v>
                </c:pt>
              </c:numCache>
            </c:numRef>
          </c:xVal>
          <c:yVal>
            <c:numRef>
              <c:f>'Limestone horizons'!$E$24</c:f>
              <c:numCache>
                <c:formatCode>General</c:formatCode>
                <c:ptCount val="1"/>
                <c:pt idx="0">
                  <c:v>434</c:v>
                </c:pt>
              </c:numCache>
            </c:numRef>
          </c:yVal>
        </c:ser>
        <c:ser>
          <c:idx val="5"/>
          <c:order val="5"/>
          <c:tx>
            <c:v>SLHC 35</c:v>
          </c:tx>
          <c:spPr>
            <a:ln w="28575">
              <a:noFill/>
            </a:ln>
          </c:spPr>
          <c:marker>
            <c:symbol val="diamond"/>
            <c:size val="7"/>
            <c:spPr>
              <a:solidFill>
                <a:srgbClr val="4F81BD"/>
              </a:solidFill>
              <a:ln>
                <a:solidFill>
                  <a:srgbClr val="4F81BD"/>
                </a:solidFill>
              </a:ln>
            </c:spPr>
          </c:marker>
          <c:xVal>
            <c:numRef>
              <c:f>'Limestone horizons'!$B$27:$B$32</c:f>
              <c:numCache>
                <c:formatCode>General</c:formatCode>
                <c:ptCount val="6"/>
                <c:pt idx="0">
                  <c:v>35</c:v>
                </c:pt>
                <c:pt idx="1">
                  <c:v>35</c:v>
                </c:pt>
                <c:pt idx="2">
                  <c:v>35</c:v>
                </c:pt>
                <c:pt idx="3">
                  <c:v>35</c:v>
                </c:pt>
                <c:pt idx="4">
                  <c:v>35</c:v>
                </c:pt>
                <c:pt idx="5">
                  <c:v>35</c:v>
                </c:pt>
              </c:numCache>
            </c:numRef>
          </c:xVal>
          <c:yVal>
            <c:numRef>
              <c:f>'Limestone horizons'!$E$27:$E$32</c:f>
              <c:numCache>
                <c:formatCode>General</c:formatCode>
                <c:ptCount val="6"/>
                <c:pt idx="0">
                  <c:v>457.35</c:v>
                </c:pt>
                <c:pt idx="1">
                  <c:v>430.70000000000005</c:v>
                </c:pt>
                <c:pt idx="2">
                  <c:v>419.9</c:v>
                </c:pt>
                <c:pt idx="3">
                  <c:v>408.25</c:v>
                </c:pt>
                <c:pt idx="4">
                  <c:v>407.85</c:v>
                </c:pt>
                <c:pt idx="5">
                  <c:v>407.5</c:v>
                </c:pt>
              </c:numCache>
            </c:numRef>
          </c:yVal>
        </c:ser>
        <c:ser>
          <c:idx val="6"/>
          <c:order val="6"/>
          <c:tx>
            <c:v>SLHC 36</c:v>
          </c:tx>
          <c:spPr>
            <a:ln w="28575">
              <a:noFill/>
            </a:ln>
          </c:spPr>
          <c:marker>
            <c:symbol val="diamond"/>
            <c:size val="7"/>
            <c:spPr>
              <a:solidFill>
                <a:srgbClr val="4F81BD"/>
              </a:solidFill>
              <a:ln>
                <a:solidFill>
                  <a:srgbClr val="4F81BD"/>
                </a:solidFill>
              </a:ln>
            </c:spPr>
          </c:marker>
          <c:xVal>
            <c:numRef>
              <c:f>'Limestone horizons'!$B$35:$B$39</c:f>
              <c:numCache>
                <c:formatCode>General</c:formatCode>
                <c:ptCount val="5"/>
                <c:pt idx="0">
                  <c:v>36</c:v>
                </c:pt>
                <c:pt idx="1">
                  <c:v>36</c:v>
                </c:pt>
                <c:pt idx="2">
                  <c:v>36</c:v>
                </c:pt>
                <c:pt idx="3">
                  <c:v>36</c:v>
                </c:pt>
                <c:pt idx="4">
                  <c:v>36</c:v>
                </c:pt>
              </c:numCache>
            </c:numRef>
          </c:xVal>
          <c:yVal>
            <c:numRef>
              <c:f>'Limestone horizons'!$E$35:$E$39</c:f>
              <c:numCache>
                <c:formatCode>General</c:formatCode>
                <c:ptCount val="5"/>
                <c:pt idx="0">
                  <c:v>455.35</c:v>
                </c:pt>
                <c:pt idx="1">
                  <c:v>448.55</c:v>
                </c:pt>
                <c:pt idx="2">
                  <c:v>443.65000000000015</c:v>
                </c:pt>
                <c:pt idx="3">
                  <c:v>406.95000000000005</c:v>
                </c:pt>
                <c:pt idx="4">
                  <c:v>405.45000000000005</c:v>
                </c:pt>
              </c:numCache>
            </c:numRef>
          </c:yVal>
        </c:ser>
        <c:ser>
          <c:idx val="7"/>
          <c:order val="7"/>
          <c:tx>
            <c:v>SLHC 30 </c:v>
          </c:tx>
          <c:spPr>
            <a:ln w="28575">
              <a:noFill/>
            </a:ln>
          </c:spPr>
          <c:marker>
            <c:symbol val="x"/>
            <c:size val="7"/>
            <c:spPr>
              <a:noFill/>
              <a:ln>
                <a:solidFill>
                  <a:srgbClr val="FF0000"/>
                </a:solidFill>
              </a:ln>
            </c:spPr>
          </c:marker>
          <c:xVal>
            <c:numRef>
              <c:f>'Limestone horizons'!$B$2:$B$4</c:f>
              <c:numCache>
                <c:formatCode>General</c:formatCode>
                <c:ptCount val="3"/>
                <c:pt idx="0">
                  <c:v>30</c:v>
                </c:pt>
                <c:pt idx="1">
                  <c:v>30</c:v>
                </c:pt>
                <c:pt idx="2">
                  <c:v>30</c:v>
                </c:pt>
              </c:numCache>
            </c:numRef>
          </c:xVal>
          <c:yVal>
            <c:numRef>
              <c:f>'Limestone horizons'!$F$2:$F$4</c:f>
              <c:numCache>
                <c:formatCode>General</c:formatCode>
                <c:ptCount val="3"/>
                <c:pt idx="0">
                  <c:v>436.7</c:v>
                </c:pt>
                <c:pt idx="1">
                  <c:v>436.15000000000009</c:v>
                </c:pt>
                <c:pt idx="2">
                  <c:v>413.3</c:v>
                </c:pt>
              </c:numCache>
            </c:numRef>
          </c:yVal>
        </c:ser>
        <c:ser>
          <c:idx val="8"/>
          <c:order val="8"/>
          <c:tx>
            <c:v>SLHC 31</c:v>
          </c:tx>
          <c:spPr>
            <a:ln w="28575">
              <a:noFill/>
            </a:ln>
          </c:spPr>
          <c:marker>
            <c:symbol val="x"/>
            <c:size val="7"/>
            <c:spPr>
              <a:ln>
                <a:solidFill>
                  <a:srgbClr val="FF0000"/>
                </a:solidFill>
              </a:ln>
            </c:spPr>
          </c:marker>
          <c:xVal>
            <c:numRef>
              <c:f>'Limestone horizons'!$B$7:$B$10</c:f>
              <c:numCache>
                <c:formatCode>General</c:formatCode>
                <c:ptCount val="4"/>
                <c:pt idx="0">
                  <c:v>31</c:v>
                </c:pt>
                <c:pt idx="1">
                  <c:v>31</c:v>
                </c:pt>
                <c:pt idx="2">
                  <c:v>31</c:v>
                </c:pt>
                <c:pt idx="3">
                  <c:v>31</c:v>
                </c:pt>
              </c:numCache>
            </c:numRef>
          </c:xVal>
          <c:yVal>
            <c:numRef>
              <c:f>'Limestone horizons'!$F$7:$F$10</c:f>
              <c:numCache>
                <c:formatCode>General</c:formatCode>
                <c:ptCount val="4"/>
                <c:pt idx="0">
                  <c:v>435.29999999999984</c:v>
                </c:pt>
                <c:pt idx="1">
                  <c:v>434.65000000000009</c:v>
                </c:pt>
                <c:pt idx="2">
                  <c:v>422.4</c:v>
                </c:pt>
                <c:pt idx="3">
                  <c:v>411.7</c:v>
                </c:pt>
              </c:numCache>
            </c:numRef>
          </c:yVal>
        </c:ser>
        <c:ser>
          <c:idx val="9"/>
          <c:order val="9"/>
          <c:tx>
            <c:v>SLHC 32</c:v>
          </c:tx>
          <c:spPr>
            <a:ln w="28575">
              <a:noFill/>
            </a:ln>
          </c:spPr>
          <c:marker>
            <c:symbol val="x"/>
            <c:size val="7"/>
            <c:spPr>
              <a:ln>
                <a:solidFill>
                  <a:srgbClr val="FF0000"/>
                </a:solidFill>
              </a:ln>
            </c:spPr>
          </c:marker>
          <c:xVal>
            <c:numRef>
              <c:f>'Limestone horizons'!$B$13:$B$15</c:f>
              <c:numCache>
                <c:formatCode>General</c:formatCode>
                <c:ptCount val="3"/>
                <c:pt idx="0">
                  <c:v>32</c:v>
                </c:pt>
                <c:pt idx="1">
                  <c:v>32</c:v>
                </c:pt>
                <c:pt idx="2">
                  <c:v>32</c:v>
                </c:pt>
              </c:numCache>
            </c:numRef>
          </c:xVal>
          <c:yVal>
            <c:numRef>
              <c:f>'Limestone horizons'!$F$13:$F$15</c:f>
              <c:numCache>
                <c:formatCode>General</c:formatCode>
                <c:ptCount val="3"/>
                <c:pt idx="0">
                  <c:v>434.85</c:v>
                </c:pt>
                <c:pt idx="1">
                  <c:v>434.6</c:v>
                </c:pt>
                <c:pt idx="2">
                  <c:v>410.5</c:v>
                </c:pt>
              </c:numCache>
            </c:numRef>
          </c:yVal>
        </c:ser>
        <c:ser>
          <c:idx val="10"/>
          <c:order val="10"/>
          <c:tx>
            <c:v>SLHC 33</c:v>
          </c:tx>
          <c:spPr>
            <a:ln w="28575">
              <a:noFill/>
            </a:ln>
          </c:spPr>
          <c:marker>
            <c:symbol val="x"/>
            <c:size val="7"/>
            <c:spPr>
              <a:ln>
                <a:solidFill>
                  <a:srgbClr val="FF0000"/>
                </a:solidFill>
              </a:ln>
            </c:spPr>
          </c:marker>
          <c:xVal>
            <c:numRef>
              <c:f>'Limestone horizons'!$B$18:$B$21</c:f>
              <c:numCache>
                <c:formatCode>General</c:formatCode>
                <c:ptCount val="4"/>
                <c:pt idx="0">
                  <c:v>33</c:v>
                </c:pt>
                <c:pt idx="1">
                  <c:v>33</c:v>
                </c:pt>
                <c:pt idx="2">
                  <c:v>33</c:v>
                </c:pt>
                <c:pt idx="3">
                  <c:v>33</c:v>
                </c:pt>
              </c:numCache>
            </c:numRef>
          </c:xVal>
          <c:yVal>
            <c:numRef>
              <c:f>'Limestone horizons'!$F$18:$F$21</c:f>
              <c:numCache>
                <c:formatCode>General</c:formatCode>
                <c:ptCount val="4"/>
                <c:pt idx="0">
                  <c:v>432.9</c:v>
                </c:pt>
                <c:pt idx="1">
                  <c:v>432.20000000000005</c:v>
                </c:pt>
                <c:pt idx="2">
                  <c:v>420.4</c:v>
                </c:pt>
                <c:pt idx="3">
                  <c:v>409.45000000000005</c:v>
                </c:pt>
              </c:numCache>
            </c:numRef>
          </c:yVal>
        </c:ser>
        <c:ser>
          <c:idx val="11"/>
          <c:order val="11"/>
          <c:tx>
            <c:v>SLCH 34</c:v>
          </c:tx>
          <c:spPr>
            <a:ln w="28575">
              <a:noFill/>
            </a:ln>
          </c:spPr>
          <c:marker>
            <c:symbol val="x"/>
            <c:size val="7"/>
            <c:spPr>
              <a:ln>
                <a:solidFill>
                  <a:srgbClr val="FF0000"/>
                </a:solidFill>
              </a:ln>
            </c:spPr>
          </c:marker>
          <c:xVal>
            <c:numRef>
              <c:f>'Limestone horizons'!$B$24</c:f>
              <c:numCache>
                <c:formatCode>General</c:formatCode>
                <c:ptCount val="1"/>
                <c:pt idx="0">
                  <c:v>34</c:v>
                </c:pt>
              </c:numCache>
            </c:numRef>
          </c:xVal>
          <c:yVal>
            <c:numRef>
              <c:f>'Limestone horizons'!$F$24</c:f>
              <c:numCache>
                <c:formatCode>General</c:formatCode>
                <c:ptCount val="1"/>
                <c:pt idx="0">
                  <c:v>433.15000000000009</c:v>
                </c:pt>
              </c:numCache>
            </c:numRef>
          </c:yVal>
        </c:ser>
        <c:ser>
          <c:idx val="12"/>
          <c:order val="12"/>
          <c:tx>
            <c:v>SLHC 35</c:v>
          </c:tx>
          <c:spPr>
            <a:ln w="28575">
              <a:noFill/>
            </a:ln>
          </c:spPr>
          <c:marker>
            <c:symbol val="x"/>
            <c:size val="7"/>
            <c:spPr>
              <a:ln>
                <a:solidFill>
                  <a:srgbClr val="FF0000"/>
                </a:solidFill>
              </a:ln>
            </c:spPr>
          </c:marker>
          <c:xVal>
            <c:numRef>
              <c:f>'Limestone horizons'!$B$27:$B$32</c:f>
              <c:numCache>
                <c:formatCode>General</c:formatCode>
                <c:ptCount val="6"/>
                <c:pt idx="0">
                  <c:v>35</c:v>
                </c:pt>
                <c:pt idx="1">
                  <c:v>35</c:v>
                </c:pt>
                <c:pt idx="2">
                  <c:v>35</c:v>
                </c:pt>
                <c:pt idx="3">
                  <c:v>35</c:v>
                </c:pt>
                <c:pt idx="4">
                  <c:v>35</c:v>
                </c:pt>
                <c:pt idx="5">
                  <c:v>35</c:v>
                </c:pt>
              </c:numCache>
            </c:numRef>
          </c:xVal>
          <c:yVal>
            <c:numRef>
              <c:f>'Limestone horizons'!$F$27:$F$32</c:f>
              <c:numCache>
                <c:formatCode>General</c:formatCode>
                <c:ptCount val="6"/>
                <c:pt idx="0">
                  <c:v>456</c:v>
                </c:pt>
                <c:pt idx="1">
                  <c:v>430.25</c:v>
                </c:pt>
                <c:pt idx="2">
                  <c:v>419.85</c:v>
                </c:pt>
                <c:pt idx="3">
                  <c:v>407.85</c:v>
                </c:pt>
                <c:pt idx="4">
                  <c:v>407.8</c:v>
                </c:pt>
                <c:pt idx="5">
                  <c:v>406.5</c:v>
                </c:pt>
              </c:numCache>
            </c:numRef>
          </c:yVal>
        </c:ser>
        <c:ser>
          <c:idx val="13"/>
          <c:order val="13"/>
          <c:tx>
            <c:v>SLHC 36</c:v>
          </c:tx>
          <c:spPr>
            <a:ln w="28575">
              <a:noFill/>
            </a:ln>
          </c:spPr>
          <c:marker>
            <c:symbol val="x"/>
            <c:size val="7"/>
            <c:spPr>
              <a:ln>
                <a:solidFill>
                  <a:srgbClr val="FF0000"/>
                </a:solidFill>
              </a:ln>
            </c:spPr>
          </c:marker>
          <c:xVal>
            <c:numRef>
              <c:f>'Limestone horizons'!$B$35:$B$39</c:f>
              <c:numCache>
                <c:formatCode>General</c:formatCode>
                <c:ptCount val="5"/>
                <c:pt idx="0">
                  <c:v>36</c:v>
                </c:pt>
                <c:pt idx="1">
                  <c:v>36</c:v>
                </c:pt>
                <c:pt idx="2">
                  <c:v>36</c:v>
                </c:pt>
                <c:pt idx="3">
                  <c:v>36</c:v>
                </c:pt>
                <c:pt idx="4">
                  <c:v>36</c:v>
                </c:pt>
              </c:numCache>
            </c:numRef>
          </c:xVal>
          <c:yVal>
            <c:numRef>
              <c:f>'Limestone horizons'!$F$35:$F$39</c:f>
              <c:numCache>
                <c:formatCode>General</c:formatCode>
                <c:ptCount val="5"/>
                <c:pt idx="0">
                  <c:v>453.6</c:v>
                </c:pt>
                <c:pt idx="1">
                  <c:v>447.25</c:v>
                </c:pt>
                <c:pt idx="2">
                  <c:v>443.25</c:v>
                </c:pt>
                <c:pt idx="3">
                  <c:v>405.65000000000015</c:v>
                </c:pt>
                <c:pt idx="4">
                  <c:v>405.35</c:v>
                </c:pt>
              </c:numCache>
            </c:numRef>
          </c:yVal>
        </c:ser>
        <c:axId val="100706176"/>
        <c:axId val="100712448"/>
      </c:scatterChart>
      <c:valAx>
        <c:axId val="100706176"/>
        <c:scaling>
          <c:orientation val="minMax"/>
          <c:max val="36"/>
          <c:min val="30"/>
        </c:scaling>
        <c:axPos val="b"/>
        <c:majorGridlines/>
        <c:minorGridlines/>
        <c:numFmt formatCode="General" sourceLinked="1"/>
        <c:tickLblPos val="nextTo"/>
        <c:crossAx val="100712448"/>
        <c:crosses val="autoZero"/>
        <c:crossBetween val="midCat"/>
      </c:valAx>
      <c:valAx>
        <c:axId val="100712448"/>
        <c:scaling>
          <c:orientation val="minMax"/>
        </c:scaling>
        <c:axPos val="l"/>
        <c:majorGridlines/>
        <c:minorGridlines/>
        <c:numFmt formatCode="General" sourceLinked="1"/>
        <c:tickLblPos val="nextTo"/>
        <c:crossAx val="100706176"/>
        <c:crosses val="autoZero"/>
        <c:crossBetween val="midCat"/>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39FFD-E858-4326-A04F-84DE2D09559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B85DFACF-8429-4538-A6D1-3506DE8424C0}">
      <dgm:prSet phldrT="[Text]"/>
      <dgm:spPr>
        <a:solidFill>
          <a:schemeClr val="accent6">
            <a:lumMod val="75000"/>
          </a:schemeClr>
        </a:solidFill>
      </dgm:spPr>
      <dgm:t>
        <a:bodyPr/>
        <a:lstStyle/>
        <a:p>
          <a:r>
            <a:rPr lang="en-GB" dirty="0" smtClean="0"/>
            <a:t>Geometry </a:t>
          </a:r>
          <a:endParaRPr lang="en-GB" dirty="0"/>
        </a:p>
      </dgm:t>
    </dgm:pt>
    <dgm:pt modelId="{2B7BA579-DBE2-4B19-B928-A8B0E83D679C}" type="parTrans" cxnId="{EC8AD804-10EE-44AA-ABEA-C7873BCBE699}">
      <dgm:prSet/>
      <dgm:spPr/>
      <dgm:t>
        <a:bodyPr/>
        <a:lstStyle/>
        <a:p>
          <a:endParaRPr lang="en-GB"/>
        </a:p>
      </dgm:t>
    </dgm:pt>
    <dgm:pt modelId="{3478D9E6-EB48-4D6D-B27B-1588A12FDB03}" type="sibTrans" cxnId="{EC8AD804-10EE-44AA-ABEA-C7873BCBE699}">
      <dgm:prSet/>
      <dgm:spPr/>
      <dgm:t>
        <a:bodyPr/>
        <a:lstStyle/>
        <a:p>
          <a:endParaRPr lang="en-GB"/>
        </a:p>
      </dgm:t>
    </dgm:pt>
    <dgm:pt modelId="{09E28453-A92D-42E6-A1DA-E94ABB74668F}">
      <dgm:prSet phldrT="[Text]"/>
      <dgm:spPr>
        <a:solidFill>
          <a:schemeClr val="accent6">
            <a:lumMod val="75000"/>
          </a:schemeClr>
        </a:solidFill>
      </dgm:spPr>
      <dgm:t>
        <a:bodyPr/>
        <a:lstStyle/>
        <a:p>
          <a:r>
            <a:rPr lang="en-GB" dirty="0" smtClean="0"/>
            <a:t>3D Stress Analysis</a:t>
          </a:r>
          <a:endParaRPr lang="en-GB" dirty="0"/>
        </a:p>
      </dgm:t>
    </dgm:pt>
    <dgm:pt modelId="{EE005867-31FB-438D-B995-C21ACBE07A95}" type="parTrans" cxnId="{09A0F14E-A97A-498F-859E-4C643AB64C65}">
      <dgm:prSet/>
      <dgm:spPr/>
      <dgm:t>
        <a:bodyPr/>
        <a:lstStyle/>
        <a:p>
          <a:endParaRPr lang="en-GB"/>
        </a:p>
      </dgm:t>
    </dgm:pt>
    <dgm:pt modelId="{59F73392-D697-49FB-A435-2F35047FD5DA}" type="sibTrans" cxnId="{09A0F14E-A97A-498F-859E-4C643AB64C65}">
      <dgm:prSet/>
      <dgm:spPr/>
      <dgm:t>
        <a:bodyPr/>
        <a:lstStyle/>
        <a:p>
          <a:endParaRPr lang="en-GB"/>
        </a:p>
      </dgm:t>
    </dgm:pt>
    <dgm:pt modelId="{F8263240-6E59-4CBC-9812-9B595944EE7D}">
      <dgm:prSet phldrT="[Text]"/>
      <dgm:spPr>
        <a:solidFill>
          <a:schemeClr val="accent6">
            <a:lumMod val="75000"/>
          </a:schemeClr>
        </a:solidFill>
      </dgm:spPr>
      <dgm:t>
        <a:bodyPr/>
        <a:lstStyle/>
        <a:p>
          <a:r>
            <a:rPr lang="en-GB" dirty="0" smtClean="0"/>
            <a:t>Estimated Support Pressure</a:t>
          </a:r>
          <a:endParaRPr lang="en-GB" dirty="0"/>
        </a:p>
      </dgm:t>
    </dgm:pt>
    <dgm:pt modelId="{A4640FD9-A6AE-4CF7-8D96-64EB2C6A9EDA}" type="parTrans" cxnId="{BA8AFFE6-8CE7-4EB8-8F2B-2C5026BA89D7}">
      <dgm:prSet/>
      <dgm:spPr/>
      <dgm:t>
        <a:bodyPr/>
        <a:lstStyle/>
        <a:p>
          <a:endParaRPr lang="en-GB"/>
        </a:p>
      </dgm:t>
    </dgm:pt>
    <dgm:pt modelId="{427988F5-C84F-4512-B988-A4373641328A}" type="sibTrans" cxnId="{BA8AFFE6-8CE7-4EB8-8F2B-2C5026BA89D7}">
      <dgm:prSet/>
      <dgm:spPr/>
      <dgm:t>
        <a:bodyPr/>
        <a:lstStyle/>
        <a:p>
          <a:endParaRPr lang="en-GB"/>
        </a:p>
      </dgm:t>
    </dgm:pt>
    <dgm:pt modelId="{5A8ED0FB-6109-4175-8FCC-F11218597F53}">
      <dgm:prSet phldrT="[Text]"/>
      <dgm:spPr>
        <a:solidFill>
          <a:schemeClr val="accent6">
            <a:lumMod val="75000"/>
          </a:schemeClr>
        </a:solidFill>
      </dgm:spPr>
      <dgm:t>
        <a:bodyPr/>
        <a:lstStyle/>
        <a:p>
          <a:r>
            <a:rPr lang="en-GB" dirty="0" smtClean="0"/>
            <a:t>Conservative 2D FE Model</a:t>
          </a:r>
          <a:endParaRPr lang="en-GB" dirty="0"/>
        </a:p>
      </dgm:t>
    </dgm:pt>
    <dgm:pt modelId="{F92B3E26-9F44-42C9-9650-11425F1DBB15}" type="parTrans" cxnId="{F0741B30-5FAE-49CA-8A0F-1F9C92EF678F}">
      <dgm:prSet/>
      <dgm:spPr/>
      <dgm:t>
        <a:bodyPr/>
        <a:lstStyle/>
        <a:p>
          <a:endParaRPr lang="en-GB"/>
        </a:p>
      </dgm:t>
    </dgm:pt>
    <dgm:pt modelId="{D82D68F0-72CD-4326-8A50-18B0696B1D93}" type="sibTrans" cxnId="{F0741B30-5FAE-49CA-8A0F-1F9C92EF678F}">
      <dgm:prSet/>
      <dgm:spPr/>
      <dgm:t>
        <a:bodyPr/>
        <a:lstStyle/>
        <a:p>
          <a:endParaRPr lang="en-GB"/>
        </a:p>
      </dgm:t>
    </dgm:pt>
    <dgm:pt modelId="{D7F0F5AE-09F3-40DE-9EC5-F3C05766238A}">
      <dgm:prSet/>
      <dgm:spPr>
        <a:solidFill>
          <a:schemeClr val="accent5"/>
        </a:solidFill>
      </dgm:spPr>
      <dgm:t>
        <a:bodyPr anchor="ctr"/>
        <a:lstStyle/>
        <a:p>
          <a:pPr algn="l"/>
          <a:r>
            <a:rPr lang="en-GB" dirty="0" smtClean="0">
              <a:solidFill>
                <a:schemeClr val="tx1"/>
              </a:solidFill>
            </a:rPr>
            <a:t>Sequenced Excavation 2D FE Models: </a:t>
          </a:r>
        </a:p>
        <a:p>
          <a:pPr algn="l"/>
          <a:r>
            <a:rPr lang="en-GB" dirty="0" smtClean="0">
              <a:solidFill>
                <a:schemeClr val="tx1"/>
              </a:solidFill>
            </a:rPr>
            <a:t>* Transfer cavern first </a:t>
          </a:r>
        </a:p>
        <a:p>
          <a:pPr algn="l"/>
          <a:r>
            <a:rPr lang="en-GB" dirty="0" smtClean="0">
              <a:solidFill>
                <a:schemeClr val="tx1"/>
              </a:solidFill>
            </a:rPr>
            <a:t>* Transfer cavern after service caverns</a:t>
          </a:r>
        </a:p>
      </dgm:t>
    </dgm:pt>
    <dgm:pt modelId="{FACD82BF-6D68-4368-AD61-BE6092C49264}" type="parTrans" cxnId="{E781E8E4-8BFF-4E82-9888-631507860D97}">
      <dgm:prSet/>
      <dgm:spPr/>
      <dgm:t>
        <a:bodyPr/>
        <a:lstStyle/>
        <a:p>
          <a:endParaRPr lang="en-GB"/>
        </a:p>
      </dgm:t>
    </dgm:pt>
    <dgm:pt modelId="{435DC805-8AFB-4CD7-BBBC-859E98B9DFB5}" type="sibTrans" cxnId="{E781E8E4-8BFF-4E82-9888-631507860D97}">
      <dgm:prSet/>
      <dgm:spPr/>
      <dgm:t>
        <a:bodyPr/>
        <a:lstStyle/>
        <a:p>
          <a:endParaRPr lang="en-GB"/>
        </a:p>
      </dgm:t>
    </dgm:pt>
    <dgm:pt modelId="{CF3E5B1C-889F-4DD8-84C5-A8CA0ACB0F45}">
      <dgm:prSet/>
      <dgm:spPr>
        <a:solidFill>
          <a:srgbClr val="F37553"/>
        </a:solidFill>
      </dgm:spPr>
      <dgm:t>
        <a:bodyPr/>
        <a:lstStyle/>
        <a:p>
          <a:r>
            <a:rPr lang="en-GB" dirty="0" smtClean="0">
              <a:solidFill>
                <a:schemeClr val="tx1"/>
              </a:solidFill>
            </a:rPr>
            <a:t>Yield Control by Cavern Construction Sequence</a:t>
          </a:r>
          <a:endParaRPr lang="en-GB" dirty="0">
            <a:solidFill>
              <a:schemeClr val="tx1"/>
            </a:solidFill>
          </a:endParaRPr>
        </a:p>
      </dgm:t>
    </dgm:pt>
    <dgm:pt modelId="{EA5875B7-B93E-4ECF-A66C-0F81C89B8FA0}" type="parTrans" cxnId="{968CE216-9296-40B6-B3BA-681E67F67900}">
      <dgm:prSet/>
      <dgm:spPr/>
      <dgm:t>
        <a:bodyPr/>
        <a:lstStyle/>
        <a:p>
          <a:endParaRPr lang="en-GB"/>
        </a:p>
      </dgm:t>
    </dgm:pt>
    <dgm:pt modelId="{8E67C5CA-34C1-4762-A5D7-575ACD941B82}" type="sibTrans" cxnId="{968CE216-9296-40B6-B3BA-681E67F67900}">
      <dgm:prSet/>
      <dgm:spPr/>
      <dgm:t>
        <a:bodyPr/>
        <a:lstStyle/>
        <a:p>
          <a:endParaRPr lang="en-GB"/>
        </a:p>
      </dgm:t>
    </dgm:pt>
    <dgm:pt modelId="{BE8B3B77-FE45-4303-ACBA-65C3837DD650}">
      <dgm:prSet/>
      <dgm:spPr>
        <a:solidFill>
          <a:srgbClr val="F37553"/>
        </a:solidFill>
      </dgm:spPr>
      <dgm:t>
        <a:bodyPr/>
        <a:lstStyle/>
        <a:p>
          <a:r>
            <a:rPr lang="en-GB" dirty="0" smtClean="0">
              <a:solidFill>
                <a:schemeClr val="tx1"/>
              </a:solidFill>
            </a:rPr>
            <a:t>Pillar Option </a:t>
          </a:r>
          <a:endParaRPr lang="en-GB" dirty="0">
            <a:solidFill>
              <a:schemeClr val="tx1"/>
            </a:solidFill>
          </a:endParaRPr>
        </a:p>
      </dgm:t>
    </dgm:pt>
    <dgm:pt modelId="{A5220C73-20E4-402C-9AC9-084F46E1899B}" type="parTrans" cxnId="{A0D33901-D1F3-4631-A6B1-021AB1C17970}">
      <dgm:prSet/>
      <dgm:spPr/>
      <dgm:t>
        <a:bodyPr/>
        <a:lstStyle/>
        <a:p>
          <a:endParaRPr lang="en-GB"/>
        </a:p>
      </dgm:t>
    </dgm:pt>
    <dgm:pt modelId="{B7856EC9-7F96-40B5-B098-EF630A70F6B1}" type="sibTrans" cxnId="{A0D33901-D1F3-4631-A6B1-021AB1C17970}">
      <dgm:prSet/>
      <dgm:spPr/>
      <dgm:t>
        <a:bodyPr/>
        <a:lstStyle/>
        <a:p>
          <a:endParaRPr lang="en-GB"/>
        </a:p>
      </dgm:t>
    </dgm:pt>
    <dgm:pt modelId="{BD960667-2747-4D9F-AF19-26A5D37249F9}" type="pres">
      <dgm:prSet presAssocID="{7D139FFD-E858-4326-A04F-84DE2D09559D}" presName="diagram" presStyleCnt="0">
        <dgm:presLayoutVars>
          <dgm:chPref val="1"/>
          <dgm:dir/>
          <dgm:animOne val="branch"/>
          <dgm:animLvl val="lvl"/>
          <dgm:resizeHandles val="exact"/>
        </dgm:presLayoutVars>
      </dgm:prSet>
      <dgm:spPr/>
      <dgm:t>
        <a:bodyPr/>
        <a:lstStyle/>
        <a:p>
          <a:endParaRPr lang="en-GB"/>
        </a:p>
      </dgm:t>
    </dgm:pt>
    <dgm:pt modelId="{B82C2A65-E995-4E02-9E0C-E4EE23685E14}" type="pres">
      <dgm:prSet presAssocID="{B85DFACF-8429-4538-A6D1-3506DE8424C0}" presName="root1" presStyleCnt="0"/>
      <dgm:spPr/>
    </dgm:pt>
    <dgm:pt modelId="{CF27BC00-E911-4636-9FEC-8E929A3AB17E}" type="pres">
      <dgm:prSet presAssocID="{B85DFACF-8429-4538-A6D1-3506DE8424C0}" presName="LevelOneTextNode" presStyleLbl="node0" presStyleIdx="0" presStyleCnt="1">
        <dgm:presLayoutVars>
          <dgm:chPref val="3"/>
        </dgm:presLayoutVars>
      </dgm:prSet>
      <dgm:spPr/>
      <dgm:t>
        <a:bodyPr/>
        <a:lstStyle/>
        <a:p>
          <a:endParaRPr lang="en-GB"/>
        </a:p>
      </dgm:t>
    </dgm:pt>
    <dgm:pt modelId="{0C942C9B-787E-4033-82A7-D1179A33EE95}" type="pres">
      <dgm:prSet presAssocID="{B85DFACF-8429-4538-A6D1-3506DE8424C0}" presName="level2hierChild" presStyleCnt="0"/>
      <dgm:spPr/>
    </dgm:pt>
    <dgm:pt modelId="{1C180A7A-0D7E-4B1A-8FE9-35BBCDA5DB67}" type="pres">
      <dgm:prSet presAssocID="{EE005867-31FB-438D-B995-C21ACBE07A95}" presName="conn2-1" presStyleLbl="parChTrans1D2" presStyleIdx="0" presStyleCnt="1"/>
      <dgm:spPr/>
      <dgm:t>
        <a:bodyPr/>
        <a:lstStyle/>
        <a:p>
          <a:endParaRPr lang="en-GB"/>
        </a:p>
      </dgm:t>
    </dgm:pt>
    <dgm:pt modelId="{01945B19-17AF-4927-921C-870A602A5ACC}" type="pres">
      <dgm:prSet presAssocID="{EE005867-31FB-438D-B995-C21ACBE07A95}" presName="connTx" presStyleLbl="parChTrans1D2" presStyleIdx="0" presStyleCnt="1"/>
      <dgm:spPr/>
      <dgm:t>
        <a:bodyPr/>
        <a:lstStyle/>
        <a:p>
          <a:endParaRPr lang="en-GB"/>
        </a:p>
      </dgm:t>
    </dgm:pt>
    <dgm:pt modelId="{5D2E7838-8923-4589-ABD0-1C744DB61350}" type="pres">
      <dgm:prSet presAssocID="{09E28453-A92D-42E6-A1DA-E94ABB74668F}" presName="root2" presStyleCnt="0"/>
      <dgm:spPr/>
    </dgm:pt>
    <dgm:pt modelId="{859DAF90-E9E3-49B1-8301-20F58C7E81C3}" type="pres">
      <dgm:prSet presAssocID="{09E28453-A92D-42E6-A1DA-E94ABB74668F}" presName="LevelTwoTextNode" presStyleLbl="node2" presStyleIdx="0" presStyleCnt="1" custLinFactNeighborX="-11778" custLinFactNeighborY="1240">
        <dgm:presLayoutVars>
          <dgm:chPref val="3"/>
        </dgm:presLayoutVars>
      </dgm:prSet>
      <dgm:spPr/>
      <dgm:t>
        <a:bodyPr/>
        <a:lstStyle/>
        <a:p>
          <a:endParaRPr lang="en-GB"/>
        </a:p>
      </dgm:t>
    </dgm:pt>
    <dgm:pt modelId="{6BAEB20C-F374-49EF-811E-4CF49242C83C}" type="pres">
      <dgm:prSet presAssocID="{09E28453-A92D-42E6-A1DA-E94ABB74668F}" presName="level3hierChild" presStyleCnt="0"/>
      <dgm:spPr/>
    </dgm:pt>
    <dgm:pt modelId="{659C1E43-DFF1-478D-90D8-E78A77225E1B}" type="pres">
      <dgm:prSet presAssocID="{A4640FD9-A6AE-4CF7-8D96-64EB2C6A9EDA}" presName="conn2-1" presStyleLbl="parChTrans1D3" presStyleIdx="0" presStyleCnt="2"/>
      <dgm:spPr/>
      <dgm:t>
        <a:bodyPr/>
        <a:lstStyle/>
        <a:p>
          <a:endParaRPr lang="en-GB"/>
        </a:p>
      </dgm:t>
    </dgm:pt>
    <dgm:pt modelId="{29DF978D-6A98-4C7B-B778-608CDD77A156}" type="pres">
      <dgm:prSet presAssocID="{A4640FD9-A6AE-4CF7-8D96-64EB2C6A9EDA}" presName="connTx" presStyleLbl="parChTrans1D3" presStyleIdx="0" presStyleCnt="2"/>
      <dgm:spPr/>
      <dgm:t>
        <a:bodyPr/>
        <a:lstStyle/>
        <a:p>
          <a:endParaRPr lang="en-GB"/>
        </a:p>
      </dgm:t>
    </dgm:pt>
    <dgm:pt modelId="{8096A7B7-C2E7-4411-A17B-58D077918BB9}" type="pres">
      <dgm:prSet presAssocID="{F8263240-6E59-4CBC-9812-9B595944EE7D}" presName="root2" presStyleCnt="0"/>
      <dgm:spPr/>
    </dgm:pt>
    <dgm:pt modelId="{486D13A1-4686-4D48-B2CF-C1A5F3F79AD0}" type="pres">
      <dgm:prSet presAssocID="{F8263240-6E59-4CBC-9812-9B595944EE7D}" presName="LevelTwoTextNode" presStyleLbl="node3" presStyleIdx="0" presStyleCnt="2">
        <dgm:presLayoutVars>
          <dgm:chPref val="3"/>
        </dgm:presLayoutVars>
      </dgm:prSet>
      <dgm:spPr/>
      <dgm:t>
        <a:bodyPr/>
        <a:lstStyle/>
        <a:p>
          <a:endParaRPr lang="en-GB"/>
        </a:p>
      </dgm:t>
    </dgm:pt>
    <dgm:pt modelId="{ABD8C3E0-7FCE-4E4C-A008-D6BB960FCDFD}" type="pres">
      <dgm:prSet presAssocID="{F8263240-6E59-4CBC-9812-9B595944EE7D}" presName="level3hierChild" presStyleCnt="0"/>
      <dgm:spPr/>
    </dgm:pt>
    <dgm:pt modelId="{F0856AD1-7342-4C10-B686-2AE801BDAD6F}" type="pres">
      <dgm:prSet presAssocID="{FACD82BF-6D68-4368-AD61-BE6092C49264}" presName="conn2-1" presStyleLbl="parChTrans1D4" presStyleIdx="0" presStyleCnt="3"/>
      <dgm:spPr/>
      <dgm:t>
        <a:bodyPr/>
        <a:lstStyle/>
        <a:p>
          <a:endParaRPr lang="en-GB"/>
        </a:p>
      </dgm:t>
    </dgm:pt>
    <dgm:pt modelId="{A27F9D8D-A599-496F-BE81-C839F80DD0E8}" type="pres">
      <dgm:prSet presAssocID="{FACD82BF-6D68-4368-AD61-BE6092C49264}" presName="connTx" presStyleLbl="parChTrans1D4" presStyleIdx="0" presStyleCnt="3"/>
      <dgm:spPr/>
      <dgm:t>
        <a:bodyPr/>
        <a:lstStyle/>
        <a:p>
          <a:endParaRPr lang="en-GB"/>
        </a:p>
      </dgm:t>
    </dgm:pt>
    <dgm:pt modelId="{D0C84D4F-C42A-46DD-9F09-47434BFCE9B7}" type="pres">
      <dgm:prSet presAssocID="{D7F0F5AE-09F3-40DE-9EC5-F3C05766238A}" presName="root2" presStyleCnt="0"/>
      <dgm:spPr/>
    </dgm:pt>
    <dgm:pt modelId="{459BD826-946F-43D2-81C3-09C895D94F36}" type="pres">
      <dgm:prSet presAssocID="{D7F0F5AE-09F3-40DE-9EC5-F3C05766238A}" presName="LevelTwoTextNode" presStyleLbl="node4" presStyleIdx="0" presStyleCnt="3" custScaleX="120445" custScaleY="198914" custLinFactNeighborY="59425">
        <dgm:presLayoutVars>
          <dgm:chPref val="3"/>
        </dgm:presLayoutVars>
      </dgm:prSet>
      <dgm:spPr/>
      <dgm:t>
        <a:bodyPr/>
        <a:lstStyle/>
        <a:p>
          <a:endParaRPr lang="en-GB"/>
        </a:p>
      </dgm:t>
    </dgm:pt>
    <dgm:pt modelId="{D9DE576E-07C7-4E5C-8356-A627C58D0A92}" type="pres">
      <dgm:prSet presAssocID="{D7F0F5AE-09F3-40DE-9EC5-F3C05766238A}" presName="level3hierChild" presStyleCnt="0"/>
      <dgm:spPr/>
    </dgm:pt>
    <dgm:pt modelId="{52BC766F-7C73-4583-9018-0526599BA5A1}" type="pres">
      <dgm:prSet presAssocID="{EA5875B7-B93E-4ECF-A66C-0F81C89B8FA0}" presName="conn2-1" presStyleLbl="parChTrans1D4" presStyleIdx="1" presStyleCnt="3"/>
      <dgm:spPr/>
      <dgm:t>
        <a:bodyPr/>
        <a:lstStyle/>
        <a:p>
          <a:endParaRPr lang="en-GB"/>
        </a:p>
      </dgm:t>
    </dgm:pt>
    <dgm:pt modelId="{0849FD51-3B68-4207-8EBC-C0FA6B3455A5}" type="pres">
      <dgm:prSet presAssocID="{EA5875B7-B93E-4ECF-A66C-0F81C89B8FA0}" presName="connTx" presStyleLbl="parChTrans1D4" presStyleIdx="1" presStyleCnt="3"/>
      <dgm:spPr/>
      <dgm:t>
        <a:bodyPr/>
        <a:lstStyle/>
        <a:p>
          <a:endParaRPr lang="en-GB"/>
        </a:p>
      </dgm:t>
    </dgm:pt>
    <dgm:pt modelId="{C951662A-09EF-4C10-82B1-EBEA7C199128}" type="pres">
      <dgm:prSet presAssocID="{CF3E5B1C-889F-4DD8-84C5-A8CA0ACB0F45}" presName="root2" presStyleCnt="0"/>
      <dgm:spPr/>
    </dgm:pt>
    <dgm:pt modelId="{9234C760-56EF-49A7-9FAA-8445648C849A}" type="pres">
      <dgm:prSet presAssocID="{CF3E5B1C-889F-4DD8-84C5-A8CA0ACB0F45}" presName="LevelTwoTextNode" presStyleLbl="node4" presStyleIdx="1" presStyleCnt="3" custLinFactNeighborX="-2197" custLinFactNeighborY="49798">
        <dgm:presLayoutVars>
          <dgm:chPref val="3"/>
        </dgm:presLayoutVars>
      </dgm:prSet>
      <dgm:spPr/>
      <dgm:t>
        <a:bodyPr/>
        <a:lstStyle/>
        <a:p>
          <a:endParaRPr lang="en-GB"/>
        </a:p>
      </dgm:t>
    </dgm:pt>
    <dgm:pt modelId="{8771D2AA-7041-4166-9D32-0813CF113358}" type="pres">
      <dgm:prSet presAssocID="{CF3E5B1C-889F-4DD8-84C5-A8CA0ACB0F45}" presName="level3hierChild" presStyleCnt="0"/>
      <dgm:spPr/>
    </dgm:pt>
    <dgm:pt modelId="{5C9168D2-08B7-4580-B6D6-23332F7B40B8}" type="pres">
      <dgm:prSet presAssocID="{A5220C73-20E4-402C-9AC9-084F46E1899B}" presName="conn2-1" presStyleLbl="parChTrans1D4" presStyleIdx="2" presStyleCnt="3"/>
      <dgm:spPr/>
      <dgm:t>
        <a:bodyPr/>
        <a:lstStyle/>
        <a:p>
          <a:endParaRPr lang="en-GB"/>
        </a:p>
      </dgm:t>
    </dgm:pt>
    <dgm:pt modelId="{EA0645F3-FE9F-47E3-A7C0-F6522EFA56DA}" type="pres">
      <dgm:prSet presAssocID="{A5220C73-20E4-402C-9AC9-084F46E1899B}" presName="connTx" presStyleLbl="parChTrans1D4" presStyleIdx="2" presStyleCnt="3"/>
      <dgm:spPr/>
      <dgm:t>
        <a:bodyPr/>
        <a:lstStyle/>
        <a:p>
          <a:endParaRPr lang="en-GB"/>
        </a:p>
      </dgm:t>
    </dgm:pt>
    <dgm:pt modelId="{6E9106DD-3655-4A05-A1EB-250B9AC13412}" type="pres">
      <dgm:prSet presAssocID="{BE8B3B77-FE45-4303-ACBA-65C3837DD650}" presName="root2" presStyleCnt="0"/>
      <dgm:spPr/>
    </dgm:pt>
    <dgm:pt modelId="{0C443DFC-DFC5-473D-A787-AABB1CD148EE}" type="pres">
      <dgm:prSet presAssocID="{BE8B3B77-FE45-4303-ACBA-65C3837DD650}" presName="LevelTwoTextNode" presStyleLbl="node4" presStyleIdx="2" presStyleCnt="3" custLinFactNeighborX="-1183" custLinFactNeighborY="62974">
        <dgm:presLayoutVars>
          <dgm:chPref val="3"/>
        </dgm:presLayoutVars>
      </dgm:prSet>
      <dgm:spPr/>
      <dgm:t>
        <a:bodyPr/>
        <a:lstStyle/>
        <a:p>
          <a:endParaRPr lang="en-GB"/>
        </a:p>
      </dgm:t>
    </dgm:pt>
    <dgm:pt modelId="{C7537748-D713-43AD-AF88-D217F07CDB3B}" type="pres">
      <dgm:prSet presAssocID="{BE8B3B77-FE45-4303-ACBA-65C3837DD650}" presName="level3hierChild" presStyleCnt="0"/>
      <dgm:spPr/>
    </dgm:pt>
    <dgm:pt modelId="{41E131C1-BA47-4BF4-AE85-D5C8DDFD10FE}" type="pres">
      <dgm:prSet presAssocID="{F92B3E26-9F44-42C9-9650-11425F1DBB15}" presName="conn2-1" presStyleLbl="parChTrans1D3" presStyleIdx="1" presStyleCnt="2"/>
      <dgm:spPr/>
      <dgm:t>
        <a:bodyPr/>
        <a:lstStyle/>
        <a:p>
          <a:endParaRPr lang="en-GB"/>
        </a:p>
      </dgm:t>
    </dgm:pt>
    <dgm:pt modelId="{68E5EAE9-A9F7-46BE-B89B-58DC3D5D63F3}" type="pres">
      <dgm:prSet presAssocID="{F92B3E26-9F44-42C9-9650-11425F1DBB15}" presName="connTx" presStyleLbl="parChTrans1D3" presStyleIdx="1" presStyleCnt="2"/>
      <dgm:spPr/>
      <dgm:t>
        <a:bodyPr/>
        <a:lstStyle/>
        <a:p>
          <a:endParaRPr lang="en-GB"/>
        </a:p>
      </dgm:t>
    </dgm:pt>
    <dgm:pt modelId="{9AD7A510-1E9B-436B-B14F-A08C304BBDBB}" type="pres">
      <dgm:prSet presAssocID="{5A8ED0FB-6109-4175-8FCC-F11218597F53}" presName="root2" presStyleCnt="0"/>
      <dgm:spPr/>
    </dgm:pt>
    <dgm:pt modelId="{5546F610-5D74-436D-A5E6-91A0B132188A}" type="pres">
      <dgm:prSet presAssocID="{5A8ED0FB-6109-4175-8FCC-F11218597F53}" presName="LevelTwoTextNode" presStyleLbl="node3" presStyleIdx="1" presStyleCnt="2">
        <dgm:presLayoutVars>
          <dgm:chPref val="3"/>
        </dgm:presLayoutVars>
      </dgm:prSet>
      <dgm:spPr/>
      <dgm:t>
        <a:bodyPr/>
        <a:lstStyle/>
        <a:p>
          <a:endParaRPr lang="en-GB"/>
        </a:p>
      </dgm:t>
    </dgm:pt>
    <dgm:pt modelId="{2A0A792A-6E48-4D07-8B2E-6D1DF368721D}" type="pres">
      <dgm:prSet presAssocID="{5A8ED0FB-6109-4175-8FCC-F11218597F53}" presName="level3hierChild" presStyleCnt="0"/>
      <dgm:spPr/>
    </dgm:pt>
  </dgm:ptLst>
  <dgm:cxnLst>
    <dgm:cxn modelId="{D2275634-285F-45F7-9E40-D623CBE34696}" type="presOf" srcId="{F8263240-6E59-4CBC-9812-9B595944EE7D}" destId="{486D13A1-4686-4D48-B2CF-C1A5F3F79AD0}" srcOrd="0" destOrd="0" presId="urn:microsoft.com/office/officeart/2005/8/layout/hierarchy2"/>
    <dgm:cxn modelId="{CB445A05-A862-479D-96BC-62E4AE53A29A}" type="presOf" srcId="{FACD82BF-6D68-4368-AD61-BE6092C49264}" destId="{A27F9D8D-A599-496F-BE81-C839F80DD0E8}" srcOrd="1" destOrd="0" presId="urn:microsoft.com/office/officeart/2005/8/layout/hierarchy2"/>
    <dgm:cxn modelId="{7439C450-561A-447A-9834-FE82EFC79BE0}" type="presOf" srcId="{F92B3E26-9F44-42C9-9650-11425F1DBB15}" destId="{68E5EAE9-A9F7-46BE-B89B-58DC3D5D63F3}" srcOrd="1" destOrd="0" presId="urn:microsoft.com/office/officeart/2005/8/layout/hierarchy2"/>
    <dgm:cxn modelId="{6F84A8C7-21B0-4726-9E09-137B73BBE08E}" type="presOf" srcId="{A5220C73-20E4-402C-9AC9-084F46E1899B}" destId="{5C9168D2-08B7-4580-B6D6-23332F7B40B8}" srcOrd="0" destOrd="0" presId="urn:microsoft.com/office/officeart/2005/8/layout/hierarchy2"/>
    <dgm:cxn modelId="{09A0F14E-A97A-498F-859E-4C643AB64C65}" srcId="{B85DFACF-8429-4538-A6D1-3506DE8424C0}" destId="{09E28453-A92D-42E6-A1DA-E94ABB74668F}" srcOrd="0" destOrd="0" parTransId="{EE005867-31FB-438D-B995-C21ACBE07A95}" sibTransId="{59F73392-D697-49FB-A435-2F35047FD5DA}"/>
    <dgm:cxn modelId="{E781E8E4-8BFF-4E82-9888-631507860D97}" srcId="{F8263240-6E59-4CBC-9812-9B595944EE7D}" destId="{D7F0F5AE-09F3-40DE-9EC5-F3C05766238A}" srcOrd="0" destOrd="0" parTransId="{FACD82BF-6D68-4368-AD61-BE6092C49264}" sibTransId="{435DC805-8AFB-4CD7-BBBC-859E98B9DFB5}"/>
    <dgm:cxn modelId="{968CE216-9296-40B6-B3BA-681E67F67900}" srcId="{D7F0F5AE-09F3-40DE-9EC5-F3C05766238A}" destId="{CF3E5B1C-889F-4DD8-84C5-A8CA0ACB0F45}" srcOrd="0" destOrd="0" parTransId="{EA5875B7-B93E-4ECF-A66C-0F81C89B8FA0}" sibTransId="{8E67C5CA-34C1-4762-A5D7-575ACD941B82}"/>
    <dgm:cxn modelId="{55D5890B-5567-4FFF-9804-4818A7269EE2}" type="presOf" srcId="{A4640FD9-A6AE-4CF7-8D96-64EB2C6A9EDA}" destId="{659C1E43-DFF1-478D-90D8-E78A77225E1B}" srcOrd="0" destOrd="0" presId="urn:microsoft.com/office/officeart/2005/8/layout/hierarchy2"/>
    <dgm:cxn modelId="{9BE71C60-1819-4992-BAF3-9770A9DA3BCC}" type="presOf" srcId="{09E28453-A92D-42E6-A1DA-E94ABB74668F}" destId="{859DAF90-E9E3-49B1-8301-20F58C7E81C3}" srcOrd="0" destOrd="0" presId="urn:microsoft.com/office/officeart/2005/8/layout/hierarchy2"/>
    <dgm:cxn modelId="{6ABDAB3E-F26B-4E29-9A7C-5431304A55E0}" type="presOf" srcId="{EA5875B7-B93E-4ECF-A66C-0F81C89B8FA0}" destId="{0849FD51-3B68-4207-8EBC-C0FA6B3455A5}" srcOrd="1" destOrd="0" presId="urn:microsoft.com/office/officeart/2005/8/layout/hierarchy2"/>
    <dgm:cxn modelId="{BA8AFFE6-8CE7-4EB8-8F2B-2C5026BA89D7}" srcId="{09E28453-A92D-42E6-A1DA-E94ABB74668F}" destId="{F8263240-6E59-4CBC-9812-9B595944EE7D}" srcOrd="0" destOrd="0" parTransId="{A4640FD9-A6AE-4CF7-8D96-64EB2C6A9EDA}" sibTransId="{427988F5-C84F-4512-B988-A4373641328A}"/>
    <dgm:cxn modelId="{1A7ADE59-DBDE-4A66-9C8B-2D95C4B1DABC}" type="presOf" srcId="{EE005867-31FB-438D-B995-C21ACBE07A95}" destId="{01945B19-17AF-4927-921C-870A602A5ACC}" srcOrd="1" destOrd="0" presId="urn:microsoft.com/office/officeart/2005/8/layout/hierarchy2"/>
    <dgm:cxn modelId="{843DA86A-DCF5-4126-B9F3-6AA1993E528C}" type="presOf" srcId="{EA5875B7-B93E-4ECF-A66C-0F81C89B8FA0}" destId="{52BC766F-7C73-4583-9018-0526599BA5A1}" srcOrd="0" destOrd="0" presId="urn:microsoft.com/office/officeart/2005/8/layout/hierarchy2"/>
    <dgm:cxn modelId="{B0946F81-835F-4C43-A866-742304B3F64F}" type="presOf" srcId="{FACD82BF-6D68-4368-AD61-BE6092C49264}" destId="{F0856AD1-7342-4C10-B686-2AE801BDAD6F}" srcOrd="0" destOrd="0" presId="urn:microsoft.com/office/officeart/2005/8/layout/hierarchy2"/>
    <dgm:cxn modelId="{0A277525-1AAF-460E-9E93-63558889588F}" type="presOf" srcId="{BE8B3B77-FE45-4303-ACBA-65C3837DD650}" destId="{0C443DFC-DFC5-473D-A787-AABB1CD148EE}" srcOrd="0" destOrd="0" presId="urn:microsoft.com/office/officeart/2005/8/layout/hierarchy2"/>
    <dgm:cxn modelId="{C91F141D-F777-4BAF-BE4A-78022B5702ED}" type="presOf" srcId="{5A8ED0FB-6109-4175-8FCC-F11218597F53}" destId="{5546F610-5D74-436D-A5E6-91A0B132188A}" srcOrd="0" destOrd="0" presId="urn:microsoft.com/office/officeart/2005/8/layout/hierarchy2"/>
    <dgm:cxn modelId="{E199BB22-88A9-454B-B2B9-5C1B97272894}" type="presOf" srcId="{7D139FFD-E858-4326-A04F-84DE2D09559D}" destId="{BD960667-2747-4D9F-AF19-26A5D37249F9}" srcOrd="0" destOrd="0" presId="urn:microsoft.com/office/officeart/2005/8/layout/hierarchy2"/>
    <dgm:cxn modelId="{FC18918D-FAEC-4858-9825-122C921620AF}" type="presOf" srcId="{A4640FD9-A6AE-4CF7-8D96-64EB2C6A9EDA}" destId="{29DF978D-6A98-4C7B-B778-608CDD77A156}" srcOrd="1" destOrd="0" presId="urn:microsoft.com/office/officeart/2005/8/layout/hierarchy2"/>
    <dgm:cxn modelId="{A0D33901-D1F3-4631-A6B1-021AB1C17970}" srcId="{D7F0F5AE-09F3-40DE-9EC5-F3C05766238A}" destId="{BE8B3B77-FE45-4303-ACBA-65C3837DD650}" srcOrd="1" destOrd="0" parTransId="{A5220C73-20E4-402C-9AC9-084F46E1899B}" sibTransId="{B7856EC9-7F96-40B5-B098-EF630A70F6B1}"/>
    <dgm:cxn modelId="{F0741B30-5FAE-49CA-8A0F-1F9C92EF678F}" srcId="{09E28453-A92D-42E6-A1DA-E94ABB74668F}" destId="{5A8ED0FB-6109-4175-8FCC-F11218597F53}" srcOrd="1" destOrd="0" parTransId="{F92B3E26-9F44-42C9-9650-11425F1DBB15}" sibTransId="{D82D68F0-72CD-4326-8A50-18B0696B1D93}"/>
    <dgm:cxn modelId="{B8B93590-6C99-4DD8-88BB-0BBF56896C09}" type="presOf" srcId="{D7F0F5AE-09F3-40DE-9EC5-F3C05766238A}" destId="{459BD826-946F-43D2-81C3-09C895D94F36}" srcOrd="0" destOrd="0" presId="urn:microsoft.com/office/officeart/2005/8/layout/hierarchy2"/>
    <dgm:cxn modelId="{D44689B6-7C5B-4F45-A345-9D4E05A17BB4}" type="presOf" srcId="{A5220C73-20E4-402C-9AC9-084F46E1899B}" destId="{EA0645F3-FE9F-47E3-A7C0-F6522EFA56DA}" srcOrd="1" destOrd="0" presId="urn:microsoft.com/office/officeart/2005/8/layout/hierarchy2"/>
    <dgm:cxn modelId="{E6C2C58D-949F-4F13-93C9-37A3C0923AF5}" type="presOf" srcId="{F92B3E26-9F44-42C9-9650-11425F1DBB15}" destId="{41E131C1-BA47-4BF4-AE85-D5C8DDFD10FE}" srcOrd="0" destOrd="0" presId="urn:microsoft.com/office/officeart/2005/8/layout/hierarchy2"/>
    <dgm:cxn modelId="{EC8AD804-10EE-44AA-ABEA-C7873BCBE699}" srcId="{7D139FFD-E858-4326-A04F-84DE2D09559D}" destId="{B85DFACF-8429-4538-A6D1-3506DE8424C0}" srcOrd="0" destOrd="0" parTransId="{2B7BA579-DBE2-4B19-B928-A8B0E83D679C}" sibTransId="{3478D9E6-EB48-4D6D-B27B-1588A12FDB03}"/>
    <dgm:cxn modelId="{F9B335D7-7CA6-4DE1-9E22-915AD6C49B3A}" type="presOf" srcId="{EE005867-31FB-438D-B995-C21ACBE07A95}" destId="{1C180A7A-0D7E-4B1A-8FE9-35BBCDA5DB67}" srcOrd="0" destOrd="0" presId="urn:microsoft.com/office/officeart/2005/8/layout/hierarchy2"/>
    <dgm:cxn modelId="{43F4F91D-1E82-4B2B-BE20-46090A59F494}" type="presOf" srcId="{B85DFACF-8429-4538-A6D1-3506DE8424C0}" destId="{CF27BC00-E911-4636-9FEC-8E929A3AB17E}" srcOrd="0" destOrd="0" presId="urn:microsoft.com/office/officeart/2005/8/layout/hierarchy2"/>
    <dgm:cxn modelId="{1AB65E69-3B00-4429-8972-D9CC92D55BF5}" type="presOf" srcId="{CF3E5B1C-889F-4DD8-84C5-A8CA0ACB0F45}" destId="{9234C760-56EF-49A7-9FAA-8445648C849A}" srcOrd="0" destOrd="0" presId="urn:microsoft.com/office/officeart/2005/8/layout/hierarchy2"/>
    <dgm:cxn modelId="{76E70A4D-8A23-4DA0-9C95-12A46CD38AE4}" type="presParOf" srcId="{BD960667-2747-4D9F-AF19-26A5D37249F9}" destId="{B82C2A65-E995-4E02-9E0C-E4EE23685E14}" srcOrd="0" destOrd="0" presId="urn:microsoft.com/office/officeart/2005/8/layout/hierarchy2"/>
    <dgm:cxn modelId="{0252A1E4-0FC7-477F-9B2A-C2C8F5FA427C}" type="presParOf" srcId="{B82C2A65-E995-4E02-9E0C-E4EE23685E14}" destId="{CF27BC00-E911-4636-9FEC-8E929A3AB17E}" srcOrd="0" destOrd="0" presId="urn:microsoft.com/office/officeart/2005/8/layout/hierarchy2"/>
    <dgm:cxn modelId="{FF40A736-00E8-4658-A05C-26EB05200BD8}" type="presParOf" srcId="{B82C2A65-E995-4E02-9E0C-E4EE23685E14}" destId="{0C942C9B-787E-4033-82A7-D1179A33EE95}" srcOrd="1" destOrd="0" presId="urn:microsoft.com/office/officeart/2005/8/layout/hierarchy2"/>
    <dgm:cxn modelId="{B4BA631A-C6AF-4F80-BF78-0B7FEA19647A}" type="presParOf" srcId="{0C942C9B-787E-4033-82A7-D1179A33EE95}" destId="{1C180A7A-0D7E-4B1A-8FE9-35BBCDA5DB67}" srcOrd="0" destOrd="0" presId="urn:microsoft.com/office/officeart/2005/8/layout/hierarchy2"/>
    <dgm:cxn modelId="{F4530519-B90D-4649-A1F8-E1908ED8F272}" type="presParOf" srcId="{1C180A7A-0D7E-4B1A-8FE9-35BBCDA5DB67}" destId="{01945B19-17AF-4927-921C-870A602A5ACC}" srcOrd="0" destOrd="0" presId="urn:microsoft.com/office/officeart/2005/8/layout/hierarchy2"/>
    <dgm:cxn modelId="{DF118FBA-A1C0-49DF-8378-B2FFF24247F7}" type="presParOf" srcId="{0C942C9B-787E-4033-82A7-D1179A33EE95}" destId="{5D2E7838-8923-4589-ABD0-1C744DB61350}" srcOrd="1" destOrd="0" presId="urn:microsoft.com/office/officeart/2005/8/layout/hierarchy2"/>
    <dgm:cxn modelId="{64BF3313-864C-483E-AA01-1CDD6FC5A12C}" type="presParOf" srcId="{5D2E7838-8923-4589-ABD0-1C744DB61350}" destId="{859DAF90-E9E3-49B1-8301-20F58C7E81C3}" srcOrd="0" destOrd="0" presId="urn:microsoft.com/office/officeart/2005/8/layout/hierarchy2"/>
    <dgm:cxn modelId="{6F795C63-96A2-41E4-A7B6-9E459ACC80C6}" type="presParOf" srcId="{5D2E7838-8923-4589-ABD0-1C744DB61350}" destId="{6BAEB20C-F374-49EF-811E-4CF49242C83C}" srcOrd="1" destOrd="0" presId="urn:microsoft.com/office/officeart/2005/8/layout/hierarchy2"/>
    <dgm:cxn modelId="{05519B2F-9588-4AE6-930F-87618E10AEE2}" type="presParOf" srcId="{6BAEB20C-F374-49EF-811E-4CF49242C83C}" destId="{659C1E43-DFF1-478D-90D8-E78A77225E1B}" srcOrd="0" destOrd="0" presId="urn:microsoft.com/office/officeart/2005/8/layout/hierarchy2"/>
    <dgm:cxn modelId="{DF894BED-3DA0-499D-B7AF-FAFB14035F21}" type="presParOf" srcId="{659C1E43-DFF1-478D-90D8-E78A77225E1B}" destId="{29DF978D-6A98-4C7B-B778-608CDD77A156}" srcOrd="0" destOrd="0" presId="urn:microsoft.com/office/officeart/2005/8/layout/hierarchy2"/>
    <dgm:cxn modelId="{785A63BD-2417-4D81-A3AE-BD4A13B06444}" type="presParOf" srcId="{6BAEB20C-F374-49EF-811E-4CF49242C83C}" destId="{8096A7B7-C2E7-4411-A17B-58D077918BB9}" srcOrd="1" destOrd="0" presId="urn:microsoft.com/office/officeart/2005/8/layout/hierarchy2"/>
    <dgm:cxn modelId="{4B244244-5D0E-401C-BB3A-9697D426E6FB}" type="presParOf" srcId="{8096A7B7-C2E7-4411-A17B-58D077918BB9}" destId="{486D13A1-4686-4D48-B2CF-C1A5F3F79AD0}" srcOrd="0" destOrd="0" presId="urn:microsoft.com/office/officeart/2005/8/layout/hierarchy2"/>
    <dgm:cxn modelId="{65F927C7-52CB-4682-A0DB-464252A48D6A}" type="presParOf" srcId="{8096A7B7-C2E7-4411-A17B-58D077918BB9}" destId="{ABD8C3E0-7FCE-4E4C-A008-D6BB960FCDFD}" srcOrd="1" destOrd="0" presId="urn:microsoft.com/office/officeart/2005/8/layout/hierarchy2"/>
    <dgm:cxn modelId="{99B6BD09-7FB7-49D1-B921-8CA62EB04260}" type="presParOf" srcId="{ABD8C3E0-7FCE-4E4C-A008-D6BB960FCDFD}" destId="{F0856AD1-7342-4C10-B686-2AE801BDAD6F}" srcOrd="0" destOrd="0" presId="urn:microsoft.com/office/officeart/2005/8/layout/hierarchy2"/>
    <dgm:cxn modelId="{8991E27F-46BB-4BF3-B525-551C59B37226}" type="presParOf" srcId="{F0856AD1-7342-4C10-B686-2AE801BDAD6F}" destId="{A27F9D8D-A599-496F-BE81-C839F80DD0E8}" srcOrd="0" destOrd="0" presId="urn:microsoft.com/office/officeart/2005/8/layout/hierarchy2"/>
    <dgm:cxn modelId="{B27DAB56-A66F-4628-A00B-C07AC930C336}" type="presParOf" srcId="{ABD8C3E0-7FCE-4E4C-A008-D6BB960FCDFD}" destId="{D0C84D4F-C42A-46DD-9F09-47434BFCE9B7}" srcOrd="1" destOrd="0" presId="urn:microsoft.com/office/officeart/2005/8/layout/hierarchy2"/>
    <dgm:cxn modelId="{C55341A3-EEE7-4667-9F61-0F2C5EFFD21C}" type="presParOf" srcId="{D0C84D4F-C42A-46DD-9F09-47434BFCE9B7}" destId="{459BD826-946F-43D2-81C3-09C895D94F36}" srcOrd="0" destOrd="0" presId="urn:microsoft.com/office/officeart/2005/8/layout/hierarchy2"/>
    <dgm:cxn modelId="{2E8946D3-ED6C-4CE1-AA91-90891A35899B}" type="presParOf" srcId="{D0C84D4F-C42A-46DD-9F09-47434BFCE9B7}" destId="{D9DE576E-07C7-4E5C-8356-A627C58D0A92}" srcOrd="1" destOrd="0" presId="urn:microsoft.com/office/officeart/2005/8/layout/hierarchy2"/>
    <dgm:cxn modelId="{B7EEAFFF-E959-44F2-9660-E813469958C8}" type="presParOf" srcId="{D9DE576E-07C7-4E5C-8356-A627C58D0A92}" destId="{52BC766F-7C73-4583-9018-0526599BA5A1}" srcOrd="0" destOrd="0" presId="urn:microsoft.com/office/officeart/2005/8/layout/hierarchy2"/>
    <dgm:cxn modelId="{D0669555-77BF-44D8-98E3-ED61A306AA5C}" type="presParOf" srcId="{52BC766F-7C73-4583-9018-0526599BA5A1}" destId="{0849FD51-3B68-4207-8EBC-C0FA6B3455A5}" srcOrd="0" destOrd="0" presId="urn:microsoft.com/office/officeart/2005/8/layout/hierarchy2"/>
    <dgm:cxn modelId="{B65FE6F7-47A8-40BA-812E-F08FE81D9C7D}" type="presParOf" srcId="{D9DE576E-07C7-4E5C-8356-A627C58D0A92}" destId="{C951662A-09EF-4C10-82B1-EBEA7C199128}" srcOrd="1" destOrd="0" presId="urn:microsoft.com/office/officeart/2005/8/layout/hierarchy2"/>
    <dgm:cxn modelId="{0441E2E3-9034-4E96-99AA-3C4A54BCFC8D}" type="presParOf" srcId="{C951662A-09EF-4C10-82B1-EBEA7C199128}" destId="{9234C760-56EF-49A7-9FAA-8445648C849A}" srcOrd="0" destOrd="0" presId="urn:microsoft.com/office/officeart/2005/8/layout/hierarchy2"/>
    <dgm:cxn modelId="{57815A7E-5A0C-4AA9-B26E-072932975D82}" type="presParOf" srcId="{C951662A-09EF-4C10-82B1-EBEA7C199128}" destId="{8771D2AA-7041-4166-9D32-0813CF113358}" srcOrd="1" destOrd="0" presId="urn:microsoft.com/office/officeart/2005/8/layout/hierarchy2"/>
    <dgm:cxn modelId="{29DDDB0A-6174-4862-8502-49E7688D63C0}" type="presParOf" srcId="{D9DE576E-07C7-4E5C-8356-A627C58D0A92}" destId="{5C9168D2-08B7-4580-B6D6-23332F7B40B8}" srcOrd="2" destOrd="0" presId="urn:microsoft.com/office/officeart/2005/8/layout/hierarchy2"/>
    <dgm:cxn modelId="{67ADE70C-779C-456A-B8D1-06DEFD7999D7}" type="presParOf" srcId="{5C9168D2-08B7-4580-B6D6-23332F7B40B8}" destId="{EA0645F3-FE9F-47E3-A7C0-F6522EFA56DA}" srcOrd="0" destOrd="0" presId="urn:microsoft.com/office/officeart/2005/8/layout/hierarchy2"/>
    <dgm:cxn modelId="{37DF7B50-54EC-41E7-A1BA-DFEC4D39CEB4}" type="presParOf" srcId="{D9DE576E-07C7-4E5C-8356-A627C58D0A92}" destId="{6E9106DD-3655-4A05-A1EB-250B9AC13412}" srcOrd="3" destOrd="0" presId="urn:microsoft.com/office/officeart/2005/8/layout/hierarchy2"/>
    <dgm:cxn modelId="{8D0F0BA4-3B3C-44A5-B4AD-F4860C7AFD39}" type="presParOf" srcId="{6E9106DD-3655-4A05-A1EB-250B9AC13412}" destId="{0C443DFC-DFC5-473D-A787-AABB1CD148EE}" srcOrd="0" destOrd="0" presId="urn:microsoft.com/office/officeart/2005/8/layout/hierarchy2"/>
    <dgm:cxn modelId="{407ADADA-2F2F-46ED-8DCC-B41B6751A6DE}" type="presParOf" srcId="{6E9106DD-3655-4A05-A1EB-250B9AC13412}" destId="{C7537748-D713-43AD-AF88-D217F07CDB3B}" srcOrd="1" destOrd="0" presId="urn:microsoft.com/office/officeart/2005/8/layout/hierarchy2"/>
    <dgm:cxn modelId="{D9F445CF-0BCE-435C-9207-37210EDDC579}" type="presParOf" srcId="{6BAEB20C-F374-49EF-811E-4CF49242C83C}" destId="{41E131C1-BA47-4BF4-AE85-D5C8DDFD10FE}" srcOrd="2" destOrd="0" presId="urn:microsoft.com/office/officeart/2005/8/layout/hierarchy2"/>
    <dgm:cxn modelId="{D671301B-0BEF-4C21-AE5C-87942BC29837}" type="presParOf" srcId="{41E131C1-BA47-4BF4-AE85-D5C8DDFD10FE}" destId="{68E5EAE9-A9F7-46BE-B89B-58DC3D5D63F3}" srcOrd="0" destOrd="0" presId="urn:microsoft.com/office/officeart/2005/8/layout/hierarchy2"/>
    <dgm:cxn modelId="{02A7EACB-AE37-4BFD-97F8-4224D1CDB275}" type="presParOf" srcId="{6BAEB20C-F374-49EF-811E-4CF49242C83C}" destId="{9AD7A510-1E9B-436B-B14F-A08C304BBDBB}" srcOrd="3" destOrd="0" presId="urn:microsoft.com/office/officeart/2005/8/layout/hierarchy2"/>
    <dgm:cxn modelId="{801135E9-C6A9-4AE0-AD66-DF4100044571}" type="presParOf" srcId="{9AD7A510-1E9B-436B-B14F-A08C304BBDBB}" destId="{5546F610-5D74-436D-A5E6-91A0B132188A}" srcOrd="0" destOrd="0" presId="urn:microsoft.com/office/officeart/2005/8/layout/hierarchy2"/>
    <dgm:cxn modelId="{85A4B6D2-BC10-4EBD-BBE5-781A36A1E760}" type="presParOf" srcId="{9AD7A510-1E9B-436B-B14F-A08C304BBDBB}" destId="{2A0A792A-6E48-4D07-8B2E-6D1DF368721D}"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D2637D-7241-47BB-9706-992B38631D5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2E8D01F4-A772-40BE-92AF-3DC10EA56F22}">
      <dgm:prSet phldrT="[Text]"/>
      <dgm:spPr>
        <a:solidFill>
          <a:schemeClr val="accent6">
            <a:lumMod val="75000"/>
          </a:schemeClr>
        </a:solidFill>
      </dgm:spPr>
      <dgm:t>
        <a:bodyPr/>
        <a:lstStyle/>
        <a:p>
          <a:r>
            <a:rPr lang="en-GB" dirty="0" smtClean="0"/>
            <a:t>Compile Geotechnical Database</a:t>
          </a:r>
          <a:endParaRPr lang="en-GB" dirty="0"/>
        </a:p>
      </dgm:t>
    </dgm:pt>
    <dgm:pt modelId="{9F088202-9F9A-40F8-BB83-85CAA38E22C9}" type="parTrans" cxnId="{A11F97FF-F0E2-400C-AC8C-E142481A05BC}">
      <dgm:prSet/>
      <dgm:spPr/>
      <dgm:t>
        <a:bodyPr/>
        <a:lstStyle/>
        <a:p>
          <a:endParaRPr lang="en-GB"/>
        </a:p>
      </dgm:t>
    </dgm:pt>
    <dgm:pt modelId="{F1C0AF64-7509-4E5F-B772-AB27E750F18C}" type="sibTrans" cxnId="{A11F97FF-F0E2-400C-AC8C-E142481A05BC}">
      <dgm:prSet/>
      <dgm:spPr/>
      <dgm:t>
        <a:bodyPr/>
        <a:lstStyle/>
        <a:p>
          <a:endParaRPr lang="en-GB"/>
        </a:p>
      </dgm:t>
    </dgm:pt>
    <dgm:pt modelId="{4BBB1E09-FC59-4AF5-A981-3E7FC130CADB}">
      <dgm:prSet phldrT="[Text]"/>
      <dgm:spPr>
        <a:solidFill>
          <a:schemeClr val="accent6">
            <a:lumMod val="75000"/>
          </a:schemeClr>
        </a:solidFill>
      </dgm:spPr>
      <dgm:t>
        <a:bodyPr/>
        <a:lstStyle/>
        <a:p>
          <a:r>
            <a:rPr lang="en-GB" dirty="0" smtClean="0"/>
            <a:t>Review Monitoring Data</a:t>
          </a:r>
          <a:endParaRPr lang="en-GB" dirty="0"/>
        </a:p>
      </dgm:t>
    </dgm:pt>
    <dgm:pt modelId="{A35958C1-DB8D-4FF6-A523-A63A46859474}" type="parTrans" cxnId="{7A45DD2C-6A13-4DC5-AF66-53ABCED5C025}">
      <dgm:prSet/>
      <dgm:spPr/>
      <dgm:t>
        <a:bodyPr/>
        <a:lstStyle/>
        <a:p>
          <a:endParaRPr lang="en-GB"/>
        </a:p>
      </dgm:t>
    </dgm:pt>
    <dgm:pt modelId="{423858FD-29A8-48DB-AA33-33196389B351}" type="sibTrans" cxnId="{7A45DD2C-6A13-4DC5-AF66-53ABCED5C025}">
      <dgm:prSet/>
      <dgm:spPr/>
      <dgm:t>
        <a:bodyPr/>
        <a:lstStyle/>
        <a:p>
          <a:endParaRPr lang="en-GB"/>
        </a:p>
      </dgm:t>
    </dgm:pt>
    <dgm:pt modelId="{0B5C5346-A2C0-464C-AF0B-B3EB72F3B051}">
      <dgm:prSet phldrT="[Text]"/>
      <dgm:spPr>
        <a:solidFill>
          <a:schemeClr val="accent5"/>
        </a:solidFill>
      </dgm:spPr>
      <dgm:t>
        <a:bodyPr/>
        <a:lstStyle/>
        <a:p>
          <a:r>
            <a:rPr lang="en-GB" dirty="0" smtClean="0">
              <a:solidFill>
                <a:schemeClr val="tx1"/>
              </a:solidFill>
            </a:rPr>
            <a:t>Review Geotechnical Testing Data</a:t>
          </a:r>
          <a:endParaRPr lang="en-GB" dirty="0">
            <a:solidFill>
              <a:schemeClr val="tx1"/>
            </a:solidFill>
          </a:endParaRPr>
        </a:p>
      </dgm:t>
    </dgm:pt>
    <dgm:pt modelId="{C3245A63-C8EF-429C-94BF-762ADC8E30B3}" type="parTrans" cxnId="{FA839E11-C9DE-4260-B844-92E50B01125F}">
      <dgm:prSet/>
      <dgm:spPr/>
      <dgm:t>
        <a:bodyPr/>
        <a:lstStyle/>
        <a:p>
          <a:endParaRPr lang="en-GB"/>
        </a:p>
      </dgm:t>
    </dgm:pt>
    <dgm:pt modelId="{7CF5355C-9861-4D8B-8ED9-D19DFB4229AC}" type="sibTrans" cxnId="{FA839E11-C9DE-4260-B844-92E50B01125F}">
      <dgm:prSet/>
      <dgm:spPr/>
      <dgm:t>
        <a:bodyPr/>
        <a:lstStyle/>
        <a:p>
          <a:endParaRPr lang="en-GB"/>
        </a:p>
      </dgm:t>
    </dgm:pt>
    <dgm:pt modelId="{631058B1-F810-4566-8205-4D3398EFB662}">
      <dgm:prSet phldrT="[Text]"/>
      <dgm:spPr>
        <a:solidFill>
          <a:schemeClr val="accent6">
            <a:lumMod val="75000"/>
          </a:schemeClr>
        </a:solidFill>
      </dgm:spPr>
      <dgm:t>
        <a:bodyPr/>
        <a:lstStyle/>
        <a:p>
          <a:r>
            <a:rPr lang="en-GB" dirty="0" smtClean="0"/>
            <a:t>Review Previous Experience</a:t>
          </a:r>
          <a:endParaRPr lang="en-GB" dirty="0"/>
        </a:p>
      </dgm:t>
    </dgm:pt>
    <dgm:pt modelId="{D94FC54D-56DD-4151-85D5-8BE3D7E2ABC5}" type="parTrans" cxnId="{7D2D75CF-4449-407D-8AB0-960FA87B6053}">
      <dgm:prSet/>
      <dgm:spPr/>
      <dgm:t>
        <a:bodyPr/>
        <a:lstStyle/>
        <a:p>
          <a:endParaRPr lang="en-GB"/>
        </a:p>
      </dgm:t>
    </dgm:pt>
    <dgm:pt modelId="{2E508BAD-6D7B-45C1-B605-0C2ABFE7798A}" type="sibTrans" cxnId="{7D2D75CF-4449-407D-8AB0-960FA87B6053}">
      <dgm:prSet/>
      <dgm:spPr/>
      <dgm:t>
        <a:bodyPr/>
        <a:lstStyle/>
        <a:p>
          <a:endParaRPr lang="en-GB"/>
        </a:p>
      </dgm:t>
    </dgm:pt>
    <dgm:pt modelId="{D65B5E50-F45E-407C-971C-A188D697A163}">
      <dgm:prSet/>
      <dgm:spPr>
        <a:solidFill>
          <a:srgbClr val="F37553"/>
        </a:solidFill>
      </dgm:spPr>
      <dgm:t>
        <a:bodyPr/>
        <a:lstStyle/>
        <a:p>
          <a:r>
            <a:rPr lang="en-GB" dirty="0" smtClean="0">
              <a:solidFill>
                <a:schemeClr val="tx1"/>
              </a:solidFill>
            </a:rPr>
            <a:t>Geological correlation between CERN sites</a:t>
          </a:r>
          <a:endParaRPr lang="en-GB" dirty="0">
            <a:solidFill>
              <a:schemeClr val="tx1"/>
            </a:solidFill>
          </a:endParaRPr>
        </a:p>
      </dgm:t>
    </dgm:pt>
    <dgm:pt modelId="{A82F66AC-59CC-4FB7-A6AC-E4E5886728C2}" type="parTrans" cxnId="{8672BD94-8ACC-4374-8F9D-EF3168D89729}">
      <dgm:prSet/>
      <dgm:spPr/>
      <dgm:t>
        <a:bodyPr/>
        <a:lstStyle/>
        <a:p>
          <a:endParaRPr lang="en-GB"/>
        </a:p>
      </dgm:t>
    </dgm:pt>
    <dgm:pt modelId="{D05AC97C-003C-4D29-88EB-5C15A15EB404}" type="sibTrans" cxnId="{8672BD94-8ACC-4374-8F9D-EF3168D89729}">
      <dgm:prSet/>
      <dgm:spPr/>
      <dgm:t>
        <a:bodyPr/>
        <a:lstStyle/>
        <a:p>
          <a:endParaRPr lang="en-GB"/>
        </a:p>
      </dgm:t>
    </dgm:pt>
    <dgm:pt modelId="{9AD77D8E-5772-49F6-9225-86543FC472D5}" type="pres">
      <dgm:prSet presAssocID="{51D2637D-7241-47BB-9706-992B38631D5F}" presName="hierChild1" presStyleCnt="0">
        <dgm:presLayoutVars>
          <dgm:orgChart val="1"/>
          <dgm:chPref val="1"/>
          <dgm:dir/>
          <dgm:animOne val="branch"/>
          <dgm:animLvl val="lvl"/>
          <dgm:resizeHandles/>
        </dgm:presLayoutVars>
      </dgm:prSet>
      <dgm:spPr/>
      <dgm:t>
        <a:bodyPr/>
        <a:lstStyle/>
        <a:p>
          <a:endParaRPr lang="en-GB"/>
        </a:p>
      </dgm:t>
    </dgm:pt>
    <dgm:pt modelId="{24ADF500-440A-42DF-8424-9D394BC1E643}" type="pres">
      <dgm:prSet presAssocID="{2E8D01F4-A772-40BE-92AF-3DC10EA56F22}" presName="hierRoot1" presStyleCnt="0">
        <dgm:presLayoutVars>
          <dgm:hierBranch val="init"/>
        </dgm:presLayoutVars>
      </dgm:prSet>
      <dgm:spPr/>
    </dgm:pt>
    <dgm:pt modelId="{580AFC0A-E098-4A41-BC32-2E95F6FE2B1A}" type="pres">
      <dgm:prSet presAssocID="{2E8D01F4-A772-40BE-92AF-3DC10EA56F22}" presName="rootComposite1" presStyleCnt="0"/>
      <dgm:spPr/>
    </dgm:pt>
    <dgm:pt modelId="{12CD6FB5-1ECE-45F4-831F-D34D0A091021}" type="pres">
      <dgm:prSet presAssocID="{2E8D01F4-A772-40BE-92AF-3DC10EA56F22}" presName="rootText1" presStyleLbl="node0" presStyleIdx="0" presStyleCnt="1">
        <dgm:presLayoutVars>
          <dgm:chPref val="3"/>
        </dgm:presLayoutVars>
      </dgm:prSet>
      <dgm:spPr/>
      <dgm:t>
        <a:bodyPr/>
        <a:lstStyle/>
        <a:p>
          <a:endParaRPr lang="en-GB"/>
        </a:p>
      </dgm:t>
    </dgm:pt>
    <dgm:pt modelId="{4458D1BE-FDD7-468C-AD43-BC6EB7F548A6}" type="pres">
      <dgm:prSet presAssocID="{2E8D01F4-A772-40BE-92AF-3DC10EA56F22}" presName="rootConnector1" presStyleLbl="node1" presStyleIdx="0" presStyleCnt="0"/>
      <dgm:spPr/>
      <dgm:t>
        <a:bodyPr/>
        <a:lstStyle/>
        <a:p>
          <a:endParaRPr lang="en-GB"/>
        </a:p>
      </dgm:t>
    </dgm:pt>
    <dgm:pt modelId="{9D90F7FE-442A-43C8-9A4B-A3037EB67139}" type="pres">
      <dgm:prSet presAssocID="{2E8D01F4-A772-40BE-92AF-3DC10EA56F22}" presName="hierChild2" presStyleCnt="0"/>
      <dgm:spPr/>
    </dgm:pt>
    <dgm:pt modelId="{32EBB7A7-974D-4A2F-BE01-A5F2C60E225C}" type="pres">
      <dgm:prSet presAssocID="{A35958C1-DB8D-4FF6-A523-A63A46859474}" presName="Name37" presStyleLbl="parChTrans1D2" presStyleIdx="0" presStyleCnt="4"/>
      <dgm:spPr/>
      <dgm:t>
        <a:bodyPr/>
        <a:lstStyle/>
        <a:p>
          <a:endParaRPr lang="en-GB"/>
        </a:p>
      </dgm:t>
    </dgm:pt>
    <dgm:pt modelId="{B5269A76-E7D2-4E64-99E8-8EBF25EF6E8E}" type="pres">
      <dgm:prSet presAssocID="{4BBB1E09-FC59-4AF5-A981-3E7FC130CADB}" presName="hierRoot2" presStyleCnt="0">
        <dgm:presLayoutVars>
          <dgm:hierBranch val="init"/>
        </dgm:presLayoutVars>
      </dgm:prSet>
      <dgm:spPr/>
    </dgm:pt>
    <dgm:pt modelId="{F2B749ED-43B3-4270-BDA9-C7263CDF25A6}" type="pres">
      <dgm:prSet presAssocID="{4BBB1E09-FC59-4AF5-A981-3E7FC130CADB}" presName="rootComposite" presStyleCnt="0"/>
      <dgm:spPr/>
    </dgm:pt>
    <dgm:pt modelId="{6AB851B8-8AB8-4213-B9D8-A3F3A55801A1}" type="pres">
      <dgm:prSet presAssocID="{4BBB1E09-FC59-4AF5-A981-3E7FC130CADB}" presName="rootText" presStyleLbl="node2" presStyleIdx="0" presStyleCnt="4">
        <dgm:presLayoutVars>
          <dgm:chPref val="3"/>
        </dgm:presLayoutVars>
      </dgm:prSet>
      <dgm:spPr/>
      <dgm:t>
        <a:bodyPr/>
        <a:lstStyle/>
        <a:p>
          <a:endParaRPr lang="en-GB"/>
        </a:p>
      </dgm:t>
    </dgm:pt>
    <dgm:pt modelId="{EC92CE4B-1564-48F0-AE82-CC3598B603C6}" type="pres">
      <dgm:prSet presAssocID="{4BBB1E09-FC59-4AF5-A981-3E7FC130CADB}" presName="rootConnector" presStyleLbl="node2" presStyleIdx="0" presStyleCnt="4"/>
      <dgm:spPr/>
      <dgm:t>
        <a:bodyPr/>
        <a:lstStyle/>
        <a:p>
          <a:endParaRPr lang="en-GB"/>
        </a:p>
      </dgm:t>
    </dgm:pt>
    <dgm:pt modelId="{12567D69-C046-4EA9-A747-6FB82E12B46C}" type="pres">
      <dgm:prSet presAssocID="{4BBB1E09-FC59-4AF5-A981-3E7FC130CADB}" presName="hierChild4" presStyleCnt="0"/>
      <dgm:spPr/>
    </dgm:pt>
    <dgm:pt modelId="{05CF79C7-0241-41FB-88C6-8B990C2F5296}" type="pres">
      <dgm:prSet presAssocID="{4BBB1E09-FC59-4AF5-A981-3E7FC130CADB}" presName="hierChild5" presStyleCnt="0"/>
      <dgm:spPr/>
    </dgm:pt>
    <dgm:pt modelId="{B5DD5A68-5334-4741-8FA8-91870ABC15EF}" type="pres">
      <dgm:prSet presAssocID="{C3245A63-C8EF-429C-94BF-762ADC8E30B3}" presName="Name37" presStyleLbl="parChTrans1D2" presStyleIdx="1" presStyleCnt="4"/>
      <dgm:spPr/>
      <dgm:t>
        <a:bodyPr/>
        <a:lstStyle/>
        <a:p>
          <a:endParaRPr lang="en-GB"/>
        </a:p>
      </dgm:t>
    </dgm:pt>
    <dgm:pt modelId="{FFC574A9-18EE-4D47-A61B-F999FB75FEA9}" type="pres">
      <dgm:prSet presAssocID="{0B5C5346-A2C0-464C-AF0B-B3EB72F3B051}" presName="hierRoot2" presStyleCnt="0">
        <dgm:presLayoutVars>
          <dgm:hierBranch val="init"/>
        </dgm:presLayoutVars>
      </dgm:prSet>
      <dgm:spPr/>
    </dgm:pt>
    <dgm:pt modelId="{EEC7CF1E-EA16-438B-9F49-E8535A225292}" type="pres">
      <dgm:prSet presAssocID="{0B5C5346-A2C0-464C-AF0B-B3EB72F3B051}" presName="rootComposite" presStyleCnt="0"/>
      <dgm:spPr/>
    </dgm:pt>
    <dgm:pt modelId="{04C7988A-47A1-4EA6-BC03-38E832E11A34}" type="pres">
      <dgm:prSet presAssocID="{0B5C5346-A2C0-464C-AF0B-B3EB72F3B051}" presName="rootText" presStyleLbl="node2" presStyleIdx="1" presStyleCnt="4">
        <dgm:presLayoutVars>
          <dgm:chPref val="3"/>
        </dgm:presLayoutVars>
      </dgm:prSet>
      <dgm:spPr/>
      <dgm:t>
        <a:bodyPr/>
        <a:lstStyle/>
        <a:p>
          <a:endParaRPr lang="en-GB"/>
        </a:p>
      </dgm:t>
    </dgm:pt>
    <dgm:pt modelId="{ADD66CA5-D6DB-486E-9DB4-AE0D33B02E32}" type="pres">
      <dgm:prSet presAssocID="{0B5C5346-A2C0-464C-AF0B-B3EB72F3B051}" presName="rootConnector" presStyleLbl="node2" presStyleIdx="1" presStyleCnt="4"/>
      <dgm:spPr/>
      <dgm:t>
        <a:bodyPr/>
        <a:lstStyle/>
        <a:p>
          <a:endParaRPr lang="en-GB"/>
        </a:p>
      </dgm:t>
    </dgm:pt>
    <dgm:pt modelId="{43891517-BF28-4C2E-B153-5E2D8BF2185C}" type="pres">
      <dgm:prSet presAssocID="{0B5C5346-A2C0-464C-AF0B-B3EB72F3B051}" presName="hierChild4" presStyleCnt="0"/>
      <dgm:spPr/>
    </dgm:pt>
    <dgm:pt modelId="{34D3059F-4C2C-4B69-B00A-FDE2DA67F1D1}" type="pres">
      <dgm:prSet presAssocID="{0B5C5346-A2C0-464C-AF0B-B3EB72F3B051}" presName="hierChild5" presStyleCnt="0"/>
      <dgm:spPr/>
    </dgm:pt>
    <dgm:pt modelId="{A94EEF05-B501-49F8-8BAE-F8D2222CF29F}" type="pres">
      <dgm:prSet presAssocID="{D94FC54D-56DD-4151-85D5-8BE3D7E2ABC5}" presName="Name37" presStyleLbl="parChTrans1D2" presStyleIdx="2" presStyleCnt="4"/>
      <dgm:spPr/>
      <dgm:t>
        <a:bodyPr/>
        <a:lstStyle/>
        <a:p>
          <a:endParaRPr lang="en-GB"/>
        </a:p>
      </dgm:t>
    </dgm:pt>
    <dgm:pt modelId="{B1F1C48C-E67F-4CC3-A3EA-336BD1457E63}" type="pres">
      <dgm:prSet presAssocID="{631058B1-F810-4566-8205-4D3398EFB662}" presName="hierRoot2" presStyleCnt="0">
        <dgm:presLayoutVars>
          <dgm:hierBranch val="init"/>
        </dgm:presLayoutVars>
      </dgm:prSet>
      <dgm:spPr/>
    </dgm:pt>
    <dgm:pt modelId="{AECB7D86-3805-4D3F-BF36-C8F4237E7B80}" type="pres">
      <dgm:prSet presAssocID="{631058B1-F810-4566-8205-4D3398EFB662}" presName="rootComposite" presStyleCnt="0"/>
      <dgm:spPr/>
    </dgm:pt>
    <dgm:pt modelId="{0B3ADEA2-E219-46E1-88D9-6AAD82BD4E07}" type="pres">
      <dgm:prSet presAssocID="{631058B1-F810-4566-8205-4D3398EFB662}" presName="rootText" presStyleLbl="node2" presStyleIdx="2" presStyleCnt="4">
        <dgm:presLayoutVars>
          <dgm:chPref val="3"/>
        </dgm:presLayoutVars>
      </dgm:prSet>
      <dgm:spPr/>
      <dgm:t>
        <a:bodyPr/>
        <a:lstStyle/>
        <a:p>
          <a:endParaRPr lang="en-GB"/>
        </a:p>
      </dgm:t>
    </dgm:pt>
    <dgm:pt modelId="{553013D9-4114-42AF-86B9-595CAE94F228}" type="pres">
      <dgm:prSet presAssocID="{631058B1-F810-4566-8205-4D3398EFB662}" presName="rootConnector" presStyleLbl="node2" presStyleIdx="2" presStyleCnt="4"/>
      <dgm:spPr/>
      <dgm:t>
        <a:bodyPr/>
        <a:lstStyle/>
        <a:p>
          <a:endParaRPr lang="en-GB"/>
        </a:p>
      </dgm:t>
    </dgm:pt>
    <dgm:pt modelId="{80AC9563-801C-42FD-8C1B-B0B1B3773419}" type="pres">
      <dgm:prSet presAssocID="{631058B1-F810-4566-8205-4D3398EFB662}" presName="hierChild4" presStyleCnt="0"/>
      <dgm:spPr/>
    </dgm:pt>
    <dgm:pt modelId="{3A75ED9C-C309-493D-B373-7F88FABDB520}" type="pres">
      <dgm:prSet presAssocID="{631058B1-F810-4566-8205-4D3398EFB662}" presName="hierChild5" presStyleCnt="0"/>
      <dgm:spPr/>
    </dgm:pt>
    <dgm:pt modelId="{414DF9C6-5CE1-4FF3-B6B0-E4A1BD214CFB}" type="pres">
      <dgm:prSet presAssocID="{A82F66AC-59CC-4FB7-A6AC-E4E5886728C2}" presName="Name37" presStyleLbl="parChTrans1D2" presStyleIdx="3" presStyleCnt="4"/>
      <dgm:spPr/>
      <dgm:t>
        <a:bodyPr/>
        <a:lstStyle/>
        <a:p>
          <a:endParaRPr lang="en-GB"/>
        </a:p>
      </dgm:t>
    </dgm:pt>
    <dgm:pt modelId="{0D191A68-C468-463A-87CE-FE0B15721E86}" type="pres">
      <dgm:prSet presAssocID="{D65B5E50-F45E-407C-971C-A188D697A163}" presName="hierRoot2" presStyleCnt="0">
        <dgm:presLayoutVars>
          <dgm:hierBranch val="init"/>
        </dgm:presLayoutVars>
      </dgm:prSet>
      <dgm:spPr/>
    </dgm:pt>
    <dgm:pt modelId="{07F1A239-5D91-4B5A-A5DF-511EEBB8B795}" type="pres">
      <dgm:prSet presAssocID="{D65B5E50-F45E-407C-971C-A188D697A163}" presName="rootComposite" presStyleCnt="0"/>
      <dgm:spPr/>
    </dgm:pt>
    <dgm:pt modelId="{440F75B6-BCA3-4D3B-A840-83644B48EFDB}" type="pres">
      <dgm:prSet presAssocID="{D65B5E50-F45E-407C-971C-A188D697A163}" presName="rootText" presStyleLbl="node2" presStyleIdx="3" presStyleCnt="4">
        <dgm:presLayoutVars>
          <dgm:chPref val="3"/>
        </dgm:presLayoutVars>
      </dgm:prSet>
      <dgm:spPr/>
      <dgm:t>
        <a:bodyPr/>
        <a:lstStyle/>
        <a:p>
          <a:endParaRPr lang="en-GB"/>
        </a:p>
      </dgm:t>
    </dgm:pt>
    <dgm:pt modelId="{0631E993-EB32-40B1-9D76-6FA88F047D54}" type="pres">
      <dgm:prSet presAssocID="{D65B5E50-F45E-407C-971C-A188D697A163}" presName="rootConnector" presStyleLbl="node2" presStyleIdx="3" presStyleCnt="4"/>
      <dgm:spPr/>
      <dgm:t>
        <a:bodyPr/>
        <a:lstStyle/>
        <a:p>
          <a:endParaRPr lang="en-GB"/>
        </a:p>
      </dgm:t>
    </dgm:pt>
    <dgm:pt modelId="{2DB16409-0673-418E-889B-993A9567073A}" type="pres">
      <dgm:prSet presAssocID="{D65B5E50-F45E-407C-971C-A188D697A163}" presName="hierChild4" presStyleCnt="0"/>
      <dgm:spPr/>
    </dgm:pt>
    <dgm:pt modelId="{EF94824C-628F-4FA0-9FD1-3877F3ADE4DB}" type="pres">
      <dgm:prSet presAssocID="{D65B5E50-F45E-407C-971C-A188D697A163}" presName="hierChild5" presStyleCnt="0"/>
      <dgm:spPr/>
    </dgm:pt>
    <dgm:pt modelId="{B16B12EC-8F15-46FE-B5E9-316A29F8381D}" type="pres">
      <dgm:prSet presAssocID="{2E8D01F4-A772-40BE-92AF-3DC10EA56F22}" presName="hierChild3" presStyleCnt="0"/>
      <dgm:spPr/>
    </dgm:pt>
  </dgm:ptLst>
  <dgm:cxnLst>
    <dgm:cxn modelId="{A885BA99-A061-4A1A-99CA-187CC6B1E0FC}" type="presOf" srcId="{2E8D01F4-A772-40BE-92AF-3DC10EA56F22}" destId="{12CD6FB5-1ECE-45F4-831F-D34D0A091021}" srcOrd="0" destOrd="0" presId="urn:microsoft.com/office/officeart/2005/8/layout/orgChart1"/>
    <dgm:cxn modelId="{754FD0D5-A7D8-48A8-A9AD-4111B47EAF17}" type="presOf" srcId="{D65B5E50-F45E-407C-971C-A188D697A163}" destId="{0631E993-EB32-40B1-9D76-6FA88F047D54}" srcOrd="1" destOrd="0" presId="urn:microsoft.com/office/officeart/2005/8/layout/orgChart1"/>
    <dgm:cxn modelId="{A937FA0F-B02E-4FF4-A098-319EDF9C3D09}" type="presOf" srcId="{4BBB1E09-FC59-4AF5-A981-3E7FC130CADB}" destId="{EC92CE4B-1564-48F0-AE82-CC3598B603C6}" srcOrd="1" destOrd="0" presId="urn:microsoft.com/office/officeart/2005/8/layout/orgChart1"/>
    <dgm:cxn modelId="{69D27857-71F0-4D9B-B637-F953852F6146}" type="presOf" srcId="{D65B5E50-F45E-407C-971C-A188D697A163}" destId="{440F75B6-BCA3-4D3B-A840-83644B48EFDB}" srcOrd="0" destOrd="0" presId="urn:microsoft.com/office/officeart/2005/8/layout/orgChart1"/>
    <dgm:cxn modelId="{A11F97FF-F0E2-400C-AC8C-E142481A05BC}" srcId="{51D2637D-7241-47BB-9706-992B38631D5F}" destId="{2E8D01F4-A772-40BE-92AF-3DC10EA56F22}" srcOrd="0" destOrd="0" parTransId="{9F088202-9F9A-40F8-BB83-85CAA38E22C9}" sibTransId="{F1C0AF64-7509-4E5F-B772-AB27E750F18C}"/>
    <dgm:cxn modelId="{12AF5EFC-66C8-4ADC-968A-4C95F959F3C9}" type="presOf" srcId="{51D2637D-7241-47BB-9706-992B38631D5F}" destId="{9AD77D8E-5772-49F6-9225-86543FC472D5}" srcOrd="0" destOrd="0" presId="urn:microsoft.com/office/officeart/2005/8/layout/orgChart1"/>
    <dgm:cxn modelId="{00992EC8-C54B-4816-ABCC-3E2536D35783}" type="presOf" srcId="{A82F66AC-59CC-4FB7-A6AC-E4E5886728C2}" destId="{414DF9C6-5CE1-4FF3-B6B0-E4A1BD214CFB}" srcOrd="0" destOrd="0" presId="urn:microsoft.com/office/officeart/2005/8/layout/orgChart1"/>
    <dgm:cxn modelId="{FA839E11-C9DE-4260-B844-92E50B01125F}" srcId="{2E8D01F4-A772-40BE-92AF-3DC10EA56F22}" destId="{0B5C5346-A2C0-464C-AF0B-B3EB72F3B051}" srcOrd="1" destOrd="0" parTransId="{C3245A63-C8EF-429C-94BF-762ADC8E30B3}" sibTransId="{7CF5355C-9861-4D8B-8ED9-D19DFB4229AC}"/>
    <dgm:cxn modelId="{8D0AFDB7-3D28-4235-B371-709D7B3E6C78}" type="presOf" srcId="{4BBB1E09-FC59-4AF5-A981-3E7FC130CADB}" destId="{6AB851B8-8AB8-4213-B9D8-A3F3A55801A1}" srcOrd="0" destOrd="0" presId="urn:microsoft.com/office/officeart/2005/8/layout/orgChart1"/>
    <dgm:cxn modelId="{F536198D-A3B6-400D-A19C-C62728AF028A}" type="presOf" srcId="{631058B1-F810-4566-8205-4D3398EFB662}" destId="{553013D9-4114-42AF-86B9-595CAE94F228}" srcOrd="1" destOrd="0" presId="urn:microsoft.com/office/officeart/2005/8/layout/orgChart1"/>
    <dgm:cxn modelId="{7D2D75CF-4449-407D-8AB0-960FA87B6053}" srcId="{2E8D01F4-A772-40BE-92AF-3DC10EA56F22}" destId="{631058B1-F810-4566-8205-4D3398EFB662}" srcOrd="2" destOrd="0" parTransId="{D94FC54D-56DD-4151-85D5-8BE3D7E2ABC5}" sibTransId="{2E508BAD-6D7B-45C1-B605-0C2ABFE7798A}"/>
    <dgm:cxn modelId="{9C542C95-6256-4E4B-AC0C-7A69683C20D1}" type="presOf" srcId="{A35958C1-DB8D-4FF6-A523-A63A46859474}" destId="{32EBB7A7-974D-4A2F-BE01-A5F2C60E225C}" srcOrd="0" destOrd="0" presId="urn:microsoft.com/office/officeart/2005/8/layout/orgChart1"/>
    <dgm:cxn modelId="{0EF86D39-D6EC-469C-AE0F-E913B2359564}" type="presOf" srcId="{631058B1-F810-4566-8205-4D3398EFB662}" destId="{0B3ADEA2-E219-46E1-88D9-6AAD82BD4E07}" srcOrd="0" destOrd="0" presId="urn:microsoft.com/office/officeart/2005/8/layout/orgChart1"/>
    <dgm:cxn modelId="{4D3EA052-7C92-4ED7-A79B-90CD845F03EE}" type="presOf" srcId="{0B5C5346-A2C0-464C-AF0B-B3EB72F3B051}" destId="{04C7988A-47A1-4EA6-BC03-38E832E11A34}" srcOrd="0" destOrd="0" presId="urn:microsoft.com/office/officeart/2005/8/layout/orgChart1"/>
    <dgm:cxn modelId="{D4CF9801-7C99-4C85-A1C3-5602E341AF98}" type="presOf" srcId="{C3245A63-C8EF-429C-94BF-762ADC8E30B3}" destId="{B5DD5A68-5334-4741-8FA8-91870ABC15EF}" srcOrd="0" destOrd="0" presId="urn:microsoft.com/office/officeart/2005/8/layout/orgChart1"/>
    <dgm:cxn modelId="{7A45DD2C-6A13-4DC5-AF66-53ABCED5C025}" srcId="{2E8D01F4-A772-40BE-92AF-3DC10EA56F22}" destId="{4BBB1E09-FC59-4AF5-A981-3E7FC130CADB}" srcOrd="0" destOrd="0" parTransId="{A35958C1-DB8D-4FF6-A523-A63A46859474}" sibTransId="{423858FD-29A8-48DB-AA33-33196389B351}"/>
    <dgm:cxn modelId="{BACE32AE-E6AB-46BE-8C79-4A561FDB6A14}" type="presOf" srcId="{0B5C5346-A2C0-464C-AF0B-B3EB72F3B051}" destId="{ADD66CA5-D6DB-486E-9DB4-AE0D33B02E32}" srcOrd="1" destOrd="0" presId="urn:microsoft.com/office/officeart/2005/8/layout/orgChart1"/>
    <dgm:cxn modelId="{88464B82-08D8-463A-B608-16FDD7378D33}" type="presOf" srcId="{D94FC54D-56DD-4151-85D5-8BE3D7E2ABC5}" destId="{A94EEF05-B501-49F8-8BAE-F8D2222CF29F}" srcOrd="0" destOrd="0" presId="urn:microsoft.com/office/officeart/2005/8/layout/orgChart1"/>
    <dgm:cxn modelId="{C5197C95-CC30-488F-919E-52556F528332}" type="presOf" srcId="{2E8D01F4-A772-40BE-92AF-3DC10EA56F22}" destId="{4458D1BE-FDD7-468C-AD43-BC6EB7F548A6}" srcOrd="1" destOrd="0" presId="urn:microsoft.com/office/officeart/2005/8/layout/orgChart1"/>
    <dgm:cxn modelId="{8672BD94-8ACC-4374-8F9D-EF3168D89729}" srcId="{2E8D01F4-A772-40BE-92AF-3DC10EA56F22}" destId="{D65B5E50-F45E-407C-971C-A188D697A163}" srcOrd="3" destOrd="0" parTransId="{A82F66AC-59CC-4FB7-A6AC-E4E5886728C2}" sibTransId="{D05AC97C-003C-4D29-88EB-5C15A15EB404}"/>
    <dgm:cxn modelId="{9FD64478-655B-435E-AFB1-ABEAF39B0145}" type="presParOf" srcId="{9AD77D8E-5772-49F6-9225-86543FC472D5}" destId="{24ADF500-440A-42DF-8424-9D394BC1E643}" srcOrd="0" destOrd="0" presId="urn:microsoft.com/office/officeart/2005/8/layout/orgChart1"/>
    <dgm:cxn modelId="{44169CC3-C0FC-4739-B2DF-DAECC6E2FCB4}" type="presParOf" srcId="{24ADF500-440A-42DF-8424-9D394BC1E643}" destId="{580AFC0A-E098-4A41-BC32-2E95F6FE2B1A}" srcOrd="0" destOrd="0" presId="urn:microsoft.com/office/officeart/2005/8/layout/orgChart1"/>
    <dgm:cxn modelId="{FE67AA77-6324-43A6-A275-A1807D3DE124}" type="presParOf" srcId="{580AFC0A-E098-4A41-BC32-2E95F6FE2B1A}" destId="{12CD6FB5-1ECE-45F4-831F-D34D0A091021}" srcOrd="0" destOrd="0" presId="urn:microsoft.com/office/officeart/2005/8/layout/orgChart1"/>
    <dgm:cxn modelId="{9290F0C1-4F3A-49F5-B26C-ED6D14F0853F}" type="presParOf" srcId="{580AFC0A-E098-4A41-BC32-2E95F6FE2B1A}" destId="{4458D1BE-FDD7-468C-AD43-BC6EB7F548A6}" srcOrd="1" destOrd="0" presId="urn:microsoft.com/office/officeart/2005/8/layout/orgChart1"/>
    <dgm:cxn modelId="{2D6D4275-9241-42A0-AD6A-896ADDC4F294}" type="presParOf" srcId="{24ADF500-440A-42DF-8424-9D394BC1E643}" destId="{9D90F7FE-442A-43C8-9A4B-A3037EB67139}" srcOrd="1" destOrd="0" presId="urn:microsoft.com/office/officeart/2005/8/layout/orgChart1"/>
    <dgm:cxn modelId="{ABC65B4C-F09B-4B99-BDFE-3F36ED961AB2}" type="presParOf" srcId="{9D90F7FE-442A-43C8-9A4B-A3037EB67139}" destId="{32EBB7A7-974D-4A2F-BE01-A5F2C60E225C}" srcOrd="0" destOrd="0" presId="urn:microsoft.com/office/officeart/2005/8/layout/orgChart1"/>
    <dgm:cxn modelId="{33CE84E3-C5B0-4AAD-9C15-57E4AE792E56}" type="presParOf" srcId="{9D90F7FE-442A-43C8-9A4B-A3037EB67139}" destId="{B5269A76-E7D2-4E64-99E8-8EBF25EF6E8E}" srcOrd="1" destOrd="0" presId="urn:microsoft.com/office/officeart/2005/8/layout/orgChart1"/>
    <dgm:cxn modelId="{72DF4014-D46A-4CAE-A4FC-ED3C5229175F}" type="presParOf" srcId="{B5269A76-E7D2-4E64-99E8-8EBF25EF6E8E}" destId="{F2B749ED-43B3-4270-BDA9-C7263CDF25A6}" srcOrd="0" destOrd="0" presId="urn:microsoft.com/office/officeart/2005/8/layout/orgChart1"/>
    <dgm:cxn modelId="{EBAE80A4-155A-429A-85AE-EACF000BDCB0}" type="presParOf" srcId="{F2B749ED-43B3-4270-BDA9-C7263CDF25A6}" destId="{6AB851B8-8AB8-4213-B9D8-A3F3A55801A1}" srcOrd="0" destOrd="0" presId="urn:microsoft.com/office/officeart/2005/8/layout/orgChart1"/>
    <dgm:cxn modelId="{BE0848D4-BC10-463F-B103-A9FBF91D0252}" type="presParOf" srcId="{F2B749ED-43B3-4270-BDA9-C7263CDF25A6}" destId="{EC92CE4B-1564-48F0-AE82-CC3598B603C6}" srcOrd="1" destOrd="0" presId="urn:microsoft.com/office/officeart/2005/8/layout/orgChart1"/>
    <dgm:cxn modelId="{0B22F651-04C2-4FA5-A472-0D33EEED9621}" type="presParOf" srcId="{B5269A76-E7D2-4E64-99E8-8EBF25EF6E8E}" destId="{12567D69-C046-4EA9-A747-6FB82E12B46C}" srcOrd="1" destOrd="0" presId="urn:microsoft.com/office/officeart/2005/8/layout/orgChart1"/>
    <dgm:cxn modelId="{059D1571-E941-4C09-8F55-C4A0B2FF131B}" type="presParOf" srcId="{B5269A76-E7D2-4E64-99E8-8EBF25EF6E8E}" destId="{05CF79C7-0241-41FB-88C6-8B990C2F5296}" srcOrd="2" destOrd="0" presId="urn:microsoft.com/office/officeart/2005/8/layout/orgChart1"/>
    <dgm:cxn modelId="{27BBE018-539B-4207-A003-2ED550769B10}" type="presParOf" srcId="{9D90F7FE-442A-43C8-9A4B-A3037EB67139}" destId="{B5DD5A68-5334-4741-8FA8-91870ABC15EF}" srcOrd="2" destOrd="0" presId="urn:microsoft.com/office/officeart/2005/8/layout/orgChart1"/>
    <dgm:cxn modelId="{2224D9A1-D9BD-4376-8268-2AE086DAD546}" type="presParOf" srcId="{9D90F7FE-442A-43C8-9A4B-A3037EB67139}" destId="{FFC574A9-18EE-4D47-A61B-F999FB75FEA9}" srcOrd="3" destOrd="0" presId="urn:microsoft.com/office/officeart/2005/8/layout/orgChart1"/>
    <dgm:cxn modelId="{5E7648B5-76C6-4A27-8B47-ED492CBF5522}" type="presParOf" srcId="{FFC574A9-18EE-4D47-A61B-F999FB75FEA9}" destId="{EEC7CF1E-EA16-438B-9F49-E8535A225292}" srcOrd="0" destOrd="0" presId="urn:microsoft.com/office/officeart/2005/8/layout/orgChart1"/>
    <dgm:cxn modelId="{FB33E815-F108-4A1F-9DA6-ACA3D0DDD499}" type="presParOf" srcId="{EEC7CF1E-EA16-438B-9F49-E8535A225292}" destId="{04C7988A-47A1-4EA6-BC03-38E832E11A34}" srcOrd="0" destOrd="0" presId="urn:microsoft.com/office/officeart/2005/8/layout/orgChart1"/>
    <dgm:cxn modelId="{8A928C53-88B8-4228-B5B6-1CB49862231E}" type="presParOf" srcId="{EEC7CF1E-EA16-438B-9F49-E8535A225292}" destId="{ADD66CA5-D6DB-486E-9DB4-AE0D33B02E32}" srcOrd="1" destOrd="0" presId="urn:microsoft.com/office/officeart/2005/8/layout/orgChart1"/>
    <dgm:cxn modelId="{0D550CD3-3EE0-4547-88C8-46E00F6373A8}" type="presParOf" srcId="{FFC574A9-18EE-4D47-A61B-F999FB75FEA9}" destId="{43891517-BF28-4C2E-B153-5E2D8BF2185C}" srcOrd="1" destOrd="0" presId="urn:microsoft.com/office/officeart/2005/8/layout/orgChart1"/>
    <dgm:cxn modelId="{E9DA3B73-78B9-4D14-AB3B-B8EEE9B11B3A}" type="presParOf" srcId="{FFC574A9-18EE-4D47-A61B-F999FB75FEA9}" destId="{34D3059F-4C2C-4B69-B00A-FDE2DA67F1D1}" srcOrd="2" destOrd="0" presId="urn:microsoft.com/office/officeart/2005/8/layout/orgChart1"/>
    <dgm:cxn modelId="{AD21C99A-2A87-49FD-8291-4DF7EE1AECE4}" type="presParOf" srcId="{9D90F7FE-442A-43C8-9A4B-A3037EB67139}" destId="{A94EEF05-B501-49F8-8BAE-F8D2222CF29F}" srcOrd="4" destOrd="0" presId="urn:microsoft.com/office/officeart/2005/8/layout/orgChart1"/>
    <dgm:cxn modelId="{B40F8885-ADA2-420C-BFEF-99D1BC332F38}" type="presParOf" srcId="{9D90F7FE-442A-43C8-9A4B-A3037EB67139}" destId="{B1F1C48C-E67F-4CC3-A3EA-336BD1457E63}" srcOrd="5" destOrd="0" presId="urn:microsoft.com/office/officeart/2005/8/layout/orgChart1"/>
    <dgm:cxn modelId="{33F6BDAE-298B-4C32-AC4E-095C7CC938DE}" type="presParOf" srcId="{B1F1C48C-E67F-4CC3-A3EA-336BD1457E63}" destId="{AECB7D86-3805-4D3F-BF36-C8F4237E7B80}" srcOrd="0" destOrd="0" presId="urn:microsoft.com/office/officeart/2005/8/layout/orgChart1"/>
    <dgm:cxn modelId="{EA149B84-6DA2-483D-B7A2-F91DFB0CDC4E}" type="presParOf" srcId="{AECB7D86-3805-4D3F-BF36-C8F4237E7B80}" destId="{0B3ADEA2-E219-46E1-88D9-6AAD82BD4E07}" srcOrd="0" destOrd="0" presId="urn:microsoft.com/office/officeart/2005/8/layout/orgChart1"/>
    <dgm:cxn modelId="{FCA284AC-5D5D-400B-AA77-E8C0F5D03799}" type="presParOf" srcId="{AECB7D86-3805-4D3F-BF36-C8F4237E7B80}" destId="{553013D9-4114-42AF-86B9-595CAE94F228}" srcOrd="1" destOrd="0" presId="urn:microsoft.com/office/officeart/2005/8/layout/orgChart1"/>
    <dgm:cxn modelId="{F34EB5C1-D722-4BE0-A64C-644B7CD4654F}" type="presParOf" srcId="{B1F1C48C-E67F-4CC3-A3EA-336BD1457E63}" destId="{80AC9563-801C-42FD-8C1B-B0B1B3773419}" srcOrd="1" destOrd="0" presId="urn:microsoft.com/office/officeart/2005/8/layout/orgChart1"/>
    <dgm:cxn modelId="{C298E8B3-409D-4881-A17A-D74B1546F2CA}" type="presParOf" srcId="{B1F1C48C-E67F-4CC3-A3EA-336BD1457E63}" destId="{3A75ED9C-C309-493D-B373-7F88FABDB520}" srcOrd="2" destOrd="0" presId="urn:microsoft.com/office/officeart/2005/8/layout/orgChart1"/>
    <dgm:cxn modelId="{31010FE3-6CFF-4E3D-BE33-4D3AFC32A4AA}" type="presParOf" srcId="{9D90F7FE-442A-43C8-9A4B-A3037EB67139}" destId="{414DF9C6-5CE1-4FF3-B6B0-E4A1BD214CFB}" srcOrd="6" destOrd="0" presId="urn:microsoft.com/office/officeart/2005/8/layout/orgChart1"/>
    <dgm:cxn modelId="{52A102BC-5B65-46A9-800E-2175B81DBD95}" type="presParOf" srcId="{9D90F7FE-442A-43C8-9A4B-A3037EB67139}" destId="{0D191A68-C468-463A-87CE-FE0B15721E86}" srcOrd="7" destOrd="0" presId="urn:microsoft.com/office/officeart/2005/8/layout/orgChart1"/>
    <dgm:cxn modelId="{A93224D0-FCD7-47D1-934F-BFF886F268D7}" type="presParOf" srcId="{0D191A68-C468-463A-87CE-FE0B15721E86}" destId="{07F1A239-5D91-4B5A-A5DF-511EEBB8B795}" srcOrd="0" destOrd="0" presId="urn:microsoft.com/office/officeart/2005/8/layout/orgChart1"/>
    <dgm:cxn modelId="{6DF52FF0-8F58-4320-B66C-F3F68FEA101E}" type="presParOf" srcId="{07F1A239-5D91-4B5A-A5DF-511EEBB8B795}" destId="{440F75B6-BCA3-4D3B-A840-83644B48EFDB}" srcOrd="0" destOrd="0" presId="urn:microsoft.com/office/officeart/2005/8/layout/orgChart1"/>
    <dgm:cxn modelId="{DF631E5D-5E95-4572-9679-898EBED5D7CF}" type="presParOf" srcId="{07F1A239-5D91-4B5A-A5DF-511EEBB8B795}" destId="{0631E993-EB32-40B1-9D76-6FA88F047D54}" srcOrd="1" destOrd="0" presId="urn:microsoft.com/office/officeart/2005/8/layout/orgChart1"/>
    <dgm:cxn modelId="{5730AED3-52D6-4601-8057-0AE477E73CE7}" type="presParOf" srcId="{0D191A68-C468-463A-87CE-FE0B15721E86}" destId="{2DB16409-0673-418E-889B-993A9567073A}" srcOrd="1" destOrd="0" presId="urn:microsoft.com/office/officeart/2005/8/layout/orgChart1"/>
    <dgm:cxn modelId="{4486C4D9-4631-41F1-8B3A-360CAAD2799D}" type="presParOf" srcId="{0D191A68-C468-463A-87CE-FE0B15721E86}" destId="{EF94824C-628F-4FA0-9FD1-3877F3ADE4DB}" srcOrd="2" destOrd="0" presId="urn:microsoft.com/office/officeart/2005/8/layout/orgChart1"/>
    <dgm:cxn modelId="{80E8FB21-BE44-4EA9-8B76-6008E0D9CFE5}" type="presParOf" srcId="{24ADF500-440A-42DF-8424-9D394BC1E643}" destId="{B16B12EC-8F15-46FE-B5E9-316A29F8381D}" srcOrd="2" destOrd="0" presId="urn:microsoft.com/office/officeart/2005/8/layout/orgChar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139FFD-E858-4326-A04F-84DE2D09559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B85DFACF-8429-4538-A6D1-3506DE8424C0}">
      <dgm:prSet phldrT="[Text]"/>
      <dgm:spPr>
        <a:solidFill>
          <a:schemeClr val="accent6">
            <a:lumMod val="75000"/>
          </a:schemeClr>
        </a:solidFill>
      </dgm:spPr>
      <dgm:t>
        <a:bodyPr/>
        <a:lstStyle/>
        <a:p>
          <a:r>
            <a:rPr lang="en-GB" dirty="0" smtClean="0"/>
            <a:t>Geometry </a:t>
          </a:r>
          <a:endParaRPr lang="en-GB" dirty="0"/>
        </a:p>
      </dgm:t>
    </dgm:pt>
    <dgm:pt modelId="{2B7BA579-DBE2-4B19-B928-A8B0E83D679C}" type="parTrans" cxnId="{EC8AD804-10EE-44AA-ABEA-C7873BCBE699}">
      <dgm:prSet/>
      <dgm:spPr/>
      <dgm:t>
        <a:bodyPr/>
        <a:lstStyle/>
        <a:p>
          <a:endParaRPr lang="en-GB"/>
        </a:p>
      </dgm:t>
    </dgm:pt>
    <dgm:pt modelId="{3478D9E6-EB48-4D6D-B27B-1588A12FDB03}" type="sibTrans" cxnId="{EC8AD804-10EE-44AA-ABEA-C7873BCBE699}">
      <dgm:prSet/>
      <dgm:spPr/>
      <dgm:t>
        <a:bodyPr/>
        <a:lstStyle/>
        <a:p>
          <a:endParaRPr lang="en-GB"/>
        </a:p>
      </dgm:t>
    </dgm:pt>
    <dgm:pt modelId="{09E28453-A92D-42E6-A1DA-E94ABB74668F}">
      <dgm:prSet phldrT="[Text]"/>
      <dgm:spPr>
        <a:solidFill>
          <a:schemeClr val="accent6">
            <a:lumMod val="75000"/>
          </a:schemeClr>
        </a:solidFill>
      </dgm:spPr>
      <dgm:t>
        <a:bodyPr/>
        <a:lstStyle/>
        <a:p>
          <a:r>
            <a:rPr lang="en-GB" dirty="0" smtClean="0"/>
            <a:t>3D Stress Analysis</a:t>
          </a:r>
          <a:endParaRPr lang="en-GB" dirty="0"/>
        </a:p>
      </dgm:t>
    </dgm:pt>
    <dgm:pt modelId="{EE005867-31FB-438D-B995-C21ACBE07A95}" type="parTrans" cxnId="{09A0F14E-A97A-498F-859E-4C643AB64C65}">
      <dgm:prSet/>
      <dgm:spPr/>
      <dgm:t>
        <a:bodyPr/>
        <a:lstStyle/>
        <a:p>
          <a:endParaRPr lang="en-GB"/>
        </a:p>
      </dgm:t>
    </dgm:pt>
    <dgm:pt modelId="{59F73392-D697-49FB-A435-2F35047FD5DA}" type="sibTrans" cxnId="{09A0F14E-A97A-498F-859E-4C643AB64C65}">
      <dgm:prSet/>
      <dgm:spPr/>
      <dgm:t>
        <a:bodyPr/>
        <a:lstStyle/>
        <a:p>
          <a:endParaRPr lang="en-GB"/>
        </a:p>
      </dgm:t>
    </dgm:pt>
    <dgm:pt modelId="{F8263240-6E59-4CBC-9812-9B595944EE7D}">
      <dgm:prSet phldrT="[Text]"/>
      <dgm:spPr>
        <a:solidFill>
          <a:schemeClr val="accent6">
            <a:lumMod val="75000"/>
          </a:schemeClr>
        </a:solidFill>
      </dgm:spPr>
      <dgm:t>
        <a:bodyPr/>
        <a:lstStyle/>
        <a:p>
          <a:r>
            <a:rPr lang="en-GB" dirty="0" smtClean="0"/>
            <a:t>Estimated Support Pressure</a:t>
          </a:r>
          <a:endParaRPr lang="en-GB" dirty="0"/>
        </a:p>
      </dgm:t>
    </dgm:pt>
    <dgm:pt modelId="{A4640FD9-A6AE-4CF7-8D96-64EB2C6A9EDA}" type="parTrans" cxnId="{BA8AFFE6-8CE7-4EB8-8F2B-2C5026BA89D7}">
      <dgm:prSet/>
      <dgm:spPr/>
      <dgm:t>
        <a:bodyPr/>
        <a:lstStyle/>
        <a:p>
          <a:endParaRPr lang="en-GB"/>
        </a:p>
      </dgm:t>
    </dgm:pt>
    <dgm:pt modelId="{427988F5-C84F-4512-B988-A4373641328A}" type="sibTrans" cxnId="{BA8AFFE6-8CE7-4EB8-8F2B-2C5026BA89D7}">
      <dgm:prSet/>
      <dgm:spPr/>
      <dgm:t>
        <a:bodyPr/>
        <a:lstStyle/>
        <a:p>
          <a:endParaRPr lang="en-GB"/>
        </a:p>
      </dgm:t>
    </dgm:pt>
    <dgm:pt modelId="{5A8ED0FB-6109-4175-8FCC-F11218597F53}">
      <dgm:prSet phldrT="[Text]"/>
      <dgm:spPr>
        <a:solidFill>
          <a:schemeClr val="accent6">
            <a:lumMod val="75000"/>
          </a:schemeClr>
        </a:solidFill>
      </dgm:spPr>
      <dgm:t>
        <a:bodyPr/>
        <a:lstStyle/>
        <a:p>
          <a:r>
            <a:rPr lang="en-GB" dirty="0" smtClean="0"/>
            <a:t>Conservative 2D FE Model</a:t>
          </a:r>
          <a:endParaRPr lang="en-GB" dirty="0"/>
        </a:p>
      </dgm:t>
    </dgm:pt>
    <dgm:pt modelId="{F92B3E26-9F44-42C9-9650-11425F1DBB15}" type="parTrans" cxnId="{F0741B30-5FAE-49CA-8A0F-1F9C92EF678F}">
      <dgm:prSet/>
      <dgm:spPr/>
      <dgm:t>
        <a:bodyPr/>
        <a:lstStyle/>
        <a:p>
          <a:endParaRPr lang="en-GB"/>
        </a:p>
      </dgm:t>
    </dgm:pt>
    <dgm:pt modelId="{D82D68F0-72CD-4326-8A50-18B0696B1D93}" type="sibTrans" cxnId="{F0741B30-5FAE-49CA-8A0F-1F9C92EF678F}">
      <dgm:prSet/>
      <dgm:spPr/>
      <dgm:t>
        <a:bodyPr/>
        <a:lstStyle/>
        <a:p>
          <a:endParaRPr lang="en-GB"/>
        </a:p>
      </dgm:t>
    </dgm:pt>
    <dgm:pt modelId="{D7F0F5AE-09F3-40DE-9EC5-F3C05766238A}">
      <dgm:prSet/>
      <dgm:spPr>
        <a:solidFill>
          <a:schemeClr val="accent6">
            <a:lumMod val="75000"/>
          </a:schemeClr>
        </a:solidFill>
      </dgm:spPr>
      <dgm:t>
        <a:bodyPr anchor="ctr"/>
        <a:lstStyle/>
        <a:p>
          <a:pPr algn="l"/>
          <a:r>
            <a:rPr lang="en-GB" dirty="0" smtClean="0">
              <a:ln>
                <a:noFill/>
              </a:ln>
              <a:solidFill>
                <a:schemeClr val="bg1"/>
              </a:solidFill>
            </a:rPr>
            <a:t>Sequenced Excavation 2D FE Models</a:t>
          </a:r>
        </a:p>
      </dgm:t>
    </dgm:pt>
    <dgm:pt modelId="{FACD82BF-6D68-4368-AD61-BE6092C49264}" type="parTrans" cxnId="{E781E8E4-8BFF-4E82-9888-631507860D97}">
      <dgm:prSet/>
      <dgm:spPr/>
      <dgm:t>
        <a:bodyPr/>
        <a:lstStyle/>
        <a:p>
          <a:endParaRPr lang="en-GB"/>
        </a:p>
      </dgm:t>
    </dgm:pt>
    <dgm:pt modelId="{435DC805-8AFB-4CD7-BBBC-859E98B9DFB5}" type="sibTrans" cxnId="{E781E8E4-8BFF-4E82-9888-631507860D97}">
      <dgm:prSet/>
      <dgm:spPr/>
      <dgm:t>
        <a:bodyPr/>
        <a:lstStyle/>
        <a:p>
          <a:endParaRPr lang="en-GB"/>
        </a:p>
      </dgm:t>
    </dgm:pt>
    <dgm:pt modelId="{CF3E5B1C-889F-4DD8-84C5-A8CA0ACB0F45}">
      <dgm:prSet/>
      <dgm:spPr>
        <a:solidFill>
          <a:schemeClr val="accent6">
            <a:lumMod val="75000"/>
          </a:schemeClr>
        </a:solidFill>
      </dgm:spPr>
      <dgm:t>
        <a:bodyPr/>
        <a:lstStyle/>
        <a:p>
          <a:r>
            <a:rPr lang="en-GB" dirty="0" smtClean="0">
              <a:ln>
                <a:noFill/>
              </a:ln>
              <a:solidFill>
                <a:schemeClr val="bg1"/>
              </a:solidFill>
            </a:rPr>
            <a:t>Yield Control by Cavern Construction Sequence</a:t>
          </a:r>
          <a:endParaRPr lang="en-GB" dirty="0">
            <a:ln>
              <a:noFill/>
            </a:ln>
            <a:solidFill>
              <a:schemeClr val="bg1"/>
            </a:solidFill>
          </a:endParaRPr>
        </a:p>
      </dgm:t>
    </dgm:pt>
    <dgm:pt modelId="{EA5875B7-B93E-4ECF-A66C-0F81C89B8FA0}" type="parTrans" cxnId="{968CE216-9296-40B6-B3BA-681E67F67900}">
      <dgm:prSet/>
      <dgm:spPr/>
      <dgm:t>
        <a:bodyPr/>
        <a:lstStyle/>
        <a:p>
          <a:endParaRPr lang="en-GB"/>
        </a:p>
      </dgm:t>
    </dgm:pt>
    <dgm:pt modelId="{8E67C5CA-34C1-4762-A5D7-575ACD941B82}" type="sibTrans" cxnId="{968CE216-9296-40B6-B3BA-681E67F67900}">
      <dgm:prSet/>
      <dgm:spPr/>
      <dgm:t>
        <a:bodyPr/>
        <a:lstStyle/>
        <a:p>
          <a:endParaRPr lang="en-GB"/>
        </a:p>
      </dgm:t>
    </dgm:pt>
    <dgm:pt modelId="{BE8B3B77-FE45-4303-ACBA-65C3837DD650}">
      <dgm:prSet/>
      <dgm:spPr>
        <a:solidFill>
          <a:srgbClr val="F37553"/>
        </a:solidFill>
      </dgm:spPr>
      <dgm:t>
        <a:bodyPr/>
        <a:lstStyle/>
        <a:p>
          <a:r>
            <a:rPr lang="en-GB" dirty="0" err="1" smtClean="0">
              <a:solidFill>
                <a:schemeClr val="tx1"/>
              </a:solidFill>
            </a:rPr>
            <a:t>Optioneering</a:t>
          </a:r>
          <a:r>
            <a:rPr lang="en-GB" dirty="0" smtClean="0">
              <a:solidFill>
                <a:schemeClr val="tx1"/>
              </a:solidFill>
            </a:rPr>
            <a:t> Design (e.g. Pillar, piling, post-tension)</a:t>
          </a:r>
          <a:endParaRPr lang="en-GB" dirty="0">
            <a:solidFill>
              <a:schemeClr val="tx1"/>
            </a:solidFill>
          </a:endParaRPr>
        </a:p>
      </dgm:t>
    </dgm:pt>
    <dgm:pt modelId="{A5220C73-20E4-402C-9AC9-084F46E1899B}" type="parTrans" cxnId="{A0D33901-D1F3-4631-A6B1-021AB1C17970}">
      <dgm:prSet/>
      <dgm:spPr/>
      <dgm:t>
        <a:bodyPr/>
        <a:lstStyle/>
        <a:p>
          <a:endParaRPr lang="en-GB"/>
        </a:p>
      </dgm:t>
    </dgm:pt>
    <dgm:pt modelId="{B7856EC9-7F96-40B5-B098-EF630A70F6B1}" type="sibTrans" cxnId="{A0D33901-D1F3-4631-A6B1-021AB1C17970}">
      <dgm:prSet/>
      <dgm:spPr/>
      <dgm:t>
        <a:bodyPr/>
        <a:lstStyle/>
        <a:p>
          <a:endParaRPr lang="en-GB"/>
        </a:p>
      </dgm:t>
    </dgm:pt>
    <dgm:pt modelId="{7C4516C7-4CBD-46F1-AFB2-90EDC9BF6E9F}">
      <dgm:prSet/>
      <dgm:spPr>
        <a:solidFill>
          <a:schemeClr val="accent6">
            <a:lumMod val="75000"/>
          </a:schemeClr>
        </a:solidFill>
      </dgm:spPr>
      <dgm:t>
        <a:bodyPr/>
        <a:lstStyle/>
        <a:p>
          <a:r>
            <a:rPr lang="en-GB" dirty="0" smtClean="0"/>
            <a:t>3D bedded spring model</a:t>
          </a:r>
          <a:endParaRPr lang="en-GB" dirty="0"/>
        </a:p>
      </dgm:t>
    </dgm:pt>
    <dgm:pt modelId="{27DAEEC2-99DD-4A0A-B594-F5EDA1FEC960}" type="parTrans" cxnId="{3E532590-3377-4287-9FBD-80E068DDEFB8}">
      <dgm:prSet/>
      <dgm:spPr/>
      <dgm:t>
        <a:bodyPr/>
        <a:lstStyle/>
        <a:p>
          <a:endParaRPr lang="en-GB"/>
        </a:p>
      </dgm:t>
    </dgm:pt>
    <dgm:pt modelId="{1A4016A6-C643-48D2-B517-6749301FE680}" type="sibTrans" cxnId="{3E532590-3377-4287-9FBD-80E068DDEFB8}">
      <dgm:prSet/>
      <dgm:spPr/>
      <dgm:t>
        <a:bodyPr/>
        <a:lstStyle/>
        <a:p>
          <a:endParaRPr lang="en-GB"/>
        </a:p>
      </dgm:t>
    </dgm:pt>
    <dgm:pt modelId="{BD960667-2747-4D9F-AF19-26A5D37249F9}" type="pres">
      <dgm:prSet presAssocID="{7D139FFD-E858-4326-A04F-84DE2D09559D}" presName="diagram" presStyleCnt="0">
        <dgm:presLayoutVars>
          <dgm:chPref val="1"/>
          <dgm:dir/>
          <dgm:animOne val="branch"/>
          <dgm:animLvl val="lvl"/>
          <dgm:resizeHandles val="exact"/>
        </dgm:presLayoutVars>
      </dgm:prSet>
      <dgm:spPr/>
      <dgm:t>
        <a:bodyPr/>
        <a:lstStyle/>
        <a:p>
          <a:endParaRPr lang="en-GB"/>
        </a:p>
      </dgm:t>
    </dgm:pt>
    <dgm:pt modelId="{B82C2A65-E995-4E02-9E0C-E4EE23685E14}" type="pres">
      <dgm:prSet presAssocID="{B85DFACF-8429-4538-A6D1-3506DE8424C0}" presName="root1" presStyleCnt="0"/>
      <dgm:spPr/>
    </dgm:pt>
    <dgm:pt modelId="{CF27BC00-E911-4636-9FEC-8E929A3AB17E}" type="pres">
      <dgm:prSet presAssocID="{B85DFACF-8429-4538-A6D1-3506DE8424C0}" presName="LevelOneTextNode" presStyleLbl="node0" presStyleIdx="0" presStyleCnt="1">
        <dgm:presLayoutVars>
          <dgm:chPref val="3"/>
        </dgm:presLayoutVars>
      </dgm:prSet>
      <dgm:spPr/>
      <dgm:t>
        <a:bodyPr/>
        <a:lstStyle/>
        <a:p>
          <a:endParaRPr lang="en-GB"/>
        </a:p>
      </dgm:t>
    </dgm:pt>
    <dgm:pt modelId="{0C942C9B-787E-4033-82A7-D1179A33EE95}" type="pres">
      <dgm:prSet presAssocID="{B85DFACF-8429-4538-A6D1-3506DE8424C0}" presName="level2hierChild" presStyleCnt="0"/>
      <dgm:spPr/>
    </dgm:pt>
    <dgm:pt modelId="{1C180A7A-0D7E-4B1A-8FE9-35BBCDA5DB67}" type="pres">
      <dgm:prSet presAssocID="{EE005867-31FB-438D-B995-C21ACBE07A95}" presName="conn2-1" presStyleLbl="parChTrans1D2" presStyleIdx="0" presStyleCnt="1"/>
      <dgm:spPr/>
      <dgm:t>
        <a:bodyPr/>
        <a:lstStyle/>
        <a:p>
          <a:endParaRPr lang="en-GB"/>
        </a:p>
      </dgm:t>
    </dgm:pt>
    <dgm:pt modelId="{01945B19-17AF-4927-921C-870A602A5ACC}" type="pres">
      <dgm:prSet presAssocID="{EE005867-31FB-438D-B995-C21ACBE07A95}" presName="connTx" presStyleLbl="parChTrans1D2" presStyleIdx="0" presStyleCnt="1"/>
      <dgm:spPr/>
      <dgm:t>
        <a:bodyPr/>
        <a:lstStyle/>
        <a:p>
          <a:endParaRPr lang="en-GB"/>
        </a:p>
      </dgm:t>
    </dgm:pt>
    <dgm:pt modelId="{5D2E7838-8923-4589-ABD0-1C744DB61350}" type="pres">
      <dgm:prSet presAssocID="{09E28453-A92D-42E6-A1DA-E94ABB74668F}" presName="root2" presStyleCnt="0"/>
      <dgm:spPr/>
    </dgm:pt>
    <dgm:pt modelId="{859DAF90-E9E3-49B1-8301-20F58C7E81C3}" type="pres">
      <dgm:prSet presAssocID="{09E28453-A92D-42E6-A1DA-E94ABB74668F}" presName="LevelTwoTextNode" presStyleLbl="node2" presStyleIdx="0" presStyleCnt="1" custLinFactNeighborX="-24109" custLinFactNeighborY="1240">
        <dgm:presLayoutVars>
          <dgm:chPref val="3"/>
        </dgm:presLayoutVars>
      </dgm:prSet>
      <dgm:spPr/>
      <dgm:t>
        <a:bodyPr/>
        <a:lstStyle/>
        <a:p>
          <a:endParaRPr lang="en-GB"/>
        </a:p>
      </dgm:t>
    </dgm:pt>
    <dgm:pt modelId="{6BAEB20C-F374-49EF-811E-4CF49242C83C}" type="pres">
      <dgm:prSet presAssocID="{09E28453-A92D-42E6-A1DA-E94ABB74668F}" presName="level3hierChild" presStyleCnt="0"/>
      <dgm:spPr/>
    </dgm:pt>
    <dgm:pt modelId="{659C1E43-DFF1-478D-90D8-E78A77225E1B}" type="pres">
      <dgm:prSet presAssocID="{A4640FD9-A6AE-4CF7-8D96-64EB2C6A9EDA}" presName="conn2-1" presStyleLbl="parChTrans1D3" presStyleIdx="0" presStyleCnt="2"/>
      <dgm:spPr/>
      <dgm:t>
        <a:bodyPr/>
        <a:lstStyle/>
        <a:p>
          <a:endParaRPr lang="en-GB"/>
        </a:p>
      </dgm:t>
    </dgm:pt>
    <dgm:pt modelId="{29DF978D-6A98-4C7B-B778-608CDD77A156}" type="pres">
      <dgm:prSet presAssocID="{A4640FD9-A6AE-4CF7-8D96-64EB2C6A9EDA}" presName="connTx" presStyleLbl="parChTrans1D3" presStyleIdx="0" presStyleCnt="2"/>
      <dgm:spPr/>
      <dgm:t>
        <a:bodyPr/>
        <a:lstStyle/>
        <a:p>
          <a:endParaRPr lang="en-GB"/>
        </a:p>
      </dgm:t>
    </dgm:pt>
    <dgm:pt modelId="{8096A7B7-C2E7-4411-A17B-58D077918BB9}" type="pres">
      <dgm:prSet presAssocID="{F8263240-6E59-4CBC-9812-9B595944EE7D}" presName="root2" presStyleCnt="0"/>
      <dgm:spPr/>
    </dgm:pt>
    <dgm:pt modelId="{486D13A1-4686-4D48-B2CF-C1A5F3F79AD0}" type="pres">
      <dgm:prSet presAssocID="{F8263240-6E59-4CBC-9812-9B595944EE7D}" presName="LevelTwoTextNode" presStyleLbl="node3" presStyleIdx="0" presStyleCnt="2" custLinFactNeighborX="-39124">
        <dgm:presLayoutVars>
          <dgm:chPref val="3"/>
        </dgm:presLayoutVars>
      </dgm:prSet>
      <dgm:spPr/>
      <dgm:t>
        <a:bodyPr/>
        <a:lstStyle/>
        <a:p>
          <a:endParaRPr lang="en-GB"/>
        </a:p>
      </dgm:t>
    </dgm:pt>
    <dgm:pt modelId="{ABD8C3E0-7FCE-4E4C-A008-D6BB960FCDFD}" type="pres">
      <dgm:prSet presAssocID="{F8263240-6E59-4CBC-9812-9B595944EE7D}" presName="level3hierChild" presStyleCnt="0"/>
      <dgm:spPr/>
    </dgm:pt>
    <dgm:pt modelId="{F0856AD1-7342-4C10-B686-2AE801BDAD6F}" type="pres">
      <dgm:prSet presAssocID="{FACD82BF-6D68-4368-AD61-BE6092C49264}" presName="conn2-1" presStyleLbl="parChTrans1D4" presStyleIdx="0" presStyleCnt="4"/>
      <dgm:spPr/>
      <dgm:t>
        <a:bodyPr/>
        <a:lstStyle/>
        <a:p>
          <a:endParaRPr lang="en-GB"/>
        </a:p>
      </dgm:t>
    </dgm:pt>
    <dgm:pt modelId="{A27F9D8D-A599-496F-BE81-C839F80DD0E8}" type="pres">
      <dgm:prSet presAssocID="{FACD82BF-6D68-4368-AD61-BE6092C49264}" presName="connTx" presStyleLbl="parChTrans1D4" presStyleIdx="0" presStyleCnt="4"/>
      <dgm:spPr/>
      <dgm:t>
        <a:bodyPr/>
        <a:lstStyle/>
        <a:p>
          <a:endParaRPr lang="en-GB"/>
        </a:p>
      </dgm:t>
    </dgm:pt>
    <dgm:pt modelId="{D0C84D4F-C42A-46DD-9F09-47434BFCE9B7}" type="pres">
      <dgm:prSet presAssocID="{D7F0F5AE-09F3-40DE-9EC5-F3C05766238A}" presName="root2" presStyleCnt="0"/>
      <dgm:spPr/>
    </dgm:pt>
    <dgm:pt modelId="{459BD826-946F-43D2-81C3-09C895D94F36}" type="pres">
      <dgm:prSet presAssocID="{D7F0F5AE-09F3-40DE-9EC5-F3C05766238A}" presName="LevelTwoTextNode" presStyleLbl="node4" presStyleIdx="0" presStyleCnt="4" custScaleX="53297" custScaleY="134523" custLinFactNeighborX="-49093" custLinFactNeighborY="37249">
        <dgm:presLayoutVars>
          <dgm:chPref val="3"/>
        </dgm:presLayoutVars>
      </dgm:prSet>
      <dgm:spPr/>
      <dgm:t>
        <a:bodyPr/>
        <a:lstStyle/>
        <a:p>
          <a:endParaRPr lang="en-GB"/>
        </a:p>
      </dgm:t>
    </dgm:pt>
    <dgm:pt modelId="{D9DE576E-07C7-4E5C-8356-A627C58D0A92}" type="pres">
      <dgm:prSet presAssocID="{D7F0F5AE-09F3-40DE-9EC5-F3C05766238A}" presName="level3hierChild" presStyleCnt="0"/>
      <dgm:spPr/>
    </dgm:pt>
    <dgm:pt modelId="{93037F38-F45D-4A2A-AF9D-6F785AA8A80D}" type="pres">
      <dgm:prSet presAssocID="{27DAEEC2-99DD-4A0A-B594-F5EDA1FEC960}" presName="conn2-1" presStyleLbl="parChTrans1D4" presStyleIdx="1" presStyleCnt="4"/>
      <dgm:spPr/>
      <dgm:t>
        <a:bodyPr/>
        <a:lstStyle/>
        <a:p>
          <a:endParaRPr lang="en-GB"/>
        </a:p>
      </dgm:t>
    </dgm:pt>
    <dgm:pt modelId="{C833D607-18D4-43DB-8CB2-7D8483570B41}" type="pres">
      <dgm:prSet presAssocID="{27DAEEC2-99DD-4A0A-B594-F5EDA1FEC960}" presName="connTx" presStyleLbl="parChTrans1D4" presStyleIdx="1" presStyleCnt="4"/>
      <dgm:spPr/>
      <dgm:t>
        <a:bodyPr/>
        <a:lstStyle/>
        <a:p>
          <a:endParaRPr lang="en-GB"/>
        </a:p>
      </dgm:t>
    </dgm:pt>
    <dgm:pt modelId="{9D716F99-5B10-438B-AFAB-1E17C2388C7F}" type="pres">
      <dgm:prSet presAssocID="{7C4516C7-4CBD-46F1-AFB2-90EDC9BF6E9F}" presName="root2" presStyleCnt="0"/>
      <dgm:spPr/>
    </dgm:pt>
    <dgm:pt modelId="{C1905B82-C179-4BF2-B984-AD6BD47AF3F7}" type="pres">
      <dgm:prSet presAssocID="{7C4516C7-4CBD-46F1-AFB2-90EDC9BF6E9F}" presName="LevelTwoTextNode" presStyleLbl="node4" presStyleIdx="1" presStyleCnt="4" custLinFactNeighborX="-44307" custLinFactNeighborY="36905">
        <dgm:presLayoutVars>
          <dgm:chPref val="3"/>
        </dgm:presLayoutVars>
      </dgm:prSet>
      <dgm:spPr/>
      <dgm:t>
        <a:bodyPr/>
        <a:lstStyle/>
        <a:p>
          <a:endParaRPr lang="en-GB"/>
        </a:p>
      </dgm:t>
    </dgm:pt>
    <dgm:pt modelId="{77DD9810-BF2B-4A06-B4FC-7EF34E54B88E}" type="pres">
      <dgm:prSet presAssocID="{7C4516C7-4CBD-46F1-AFB2-90EDC9BF6E9F}" presName="level3hierChild" presStyleCnt="0"/>
      <dgm:spPr/>
    </dgm:pt>
    <dgm:pt modelId="{52BC766F-7C73-4583-9018-0526599BA5A1}" type="pres">
      <dgm:prSet presAssocID="{EA5875B7-B93E-4ECF-A66C-0F81C89B8FA0}" presName="conn2-1" presStyleLbl="parChTrans1D4" presStyleIdx="2" presStyleCnt="4"/>
      <dgm:spPr/>
      <dgm:t>
        <a:bodyPr/>
        <a:lstStyle/>
        <a:p>
          <a:endParaRPr lang="en-GB"/>
        </a:p>
      </dgm:t>
    </dgm:pt>
    <dgm:pt modelId="{0849FD51-3B68-4207-8EBC-C0FA6B3455A5}" type="pres">
      <dgm:prSet presAssocID="{EA5875B7-B93E-4ECF-A66C-0F81C89B8FA0}" presName="connTx" presStyleLbl="parChTrans1D4" presStyleIdx="2" presStyleCnt="4"/>
      <dgm:spPr/>
      <dgm:t>
        <a:bodyPr/>
        <a:lstStyle/>
        <a:p>
          <a:endParaRPr lang="en-GB"/>
        </a:p>
      </dgm:t>
    </dgm:pt>
    <dgm:pt modelId="{C951662A-09EF-4C10-82B1-EBEA7C199128}" type="pres">
      <dgm:prSet presAssocID="{CF3E5B1C-889F-4DD8-84C5-A8CA0ACB0F45}" presName="root2" presStyleCnt="0"/>
      <dgm:spPr/>
    </dgm:pt>
    <dgm:pt modelId="{9234C760-56EF-49A7-9FAA-8445648C849A}" type="pres">
      <dgm:prSet presAssocID="{CF3E5B1C-889F-4DD8-84C5-A8CA0ACB0F45}" presName="LevelTwoTextNode" presStyleLbl="node4" presStyleIdx="2" presStyleCnt="4" custLinFactNeighborX="-44307" custLinFactNeighborY="39604">
        <dgm:presLayoutVars>
          <dgm:chPref val="3"/>
        </dgm:presLayoutVars>
      </dgm:prSet>
      <dgm:spPr/>
      <dgm:t>
        <a:bodyPr/>
        <a:lstStyle/>
        <a:p>
          <a:endParaRPr lang="en-GB"/>
        </a:p>
      </dgm:t>
    </dgm:pt>
    <dgm:pt modelId="{8771D2AA-7041-4166-9D32-0813CF113358}" type="pres">
      <dgm:prSet presAssocID="{CF3E5B1C-889F-4DD8-84C5-A8CA0ACB0F45}" presName="level3hierChild" presStyleCnt="0"/>
      <dgm:spPr/>
    </dgm:pt>
    <dgm:pt modelId="{5C9168D2-08B7-4580-B6D6-23332F7B40B8}" type="pres">
      <dgm:prSet presAssocID="{A5220C73-20E4-402C-9AC9-084F46E1899B}" presName="conn2-1" presStyleLbl="parChTrans1D4" presStyleIdx="3" presStyleCnt="4"/>
      <dgm:spPr/>
      <dgm:t>
        <a:bodyPr/>
        <a:lstStyle/>
        <a:p>
          <a:endParaRPr lang="en-GB"/>
        </a:p>
      </dgm:t>
    </dgm:pt>
    <dgm:pt modelId="{EA0645F3-FE9F-47E3-A7C0-F6522EFA56DA}" type="pres">
      <dgm:prSet presAssocID="{A5220C73-20E4-402C-9AC9-084F46E1899B}" presName="connTx" presStyleLbl="parChTrans1D4" presStyleIdx="3" presStyleCnt="4"/>
      <dgm:spPr/>
      <dgm:t>
        <a:bodyPr/>
        <a:lstStyle/>
        <a:p>
          <a:endParaRPr lang="en-GB"/>
        </a:p>
      </dgm:t>
    </dgm:pt>
    <dgm:pt modelId="{6E9106DD-3655-4A05-A1EB-250B9AC13412}" type="pres">
      <dgm:prSet presAssocID="{BE8B3B77-FE45-4303-ACBA-65C3837DD650}" presName="root2" presStyleCnt="0"/>
      <dgm:spPr/>
    </dgm:pt>
    <dgm:pt modelId="{0C443DFC-DFC5-473D-A787-AABB1CD148EE}" type="pres">
      <dgm:prSet presAssocID="{BE8B3B77-FE45-4303-ACBA-65C3837DD650}" presName="LevelTwoTextNode" presStyleLbl="node4" presStyleIdx="3" presStyleCnt="4" custLinFactNeighborX="-44307" custLinFactNeighborY="52112">
        <dgm:presLayoutVars>
          <dgm:chPref val="3"/>
        </dgm:presLayoutVars>
      </dgm:prSet>
      <dgm:spPr/>
      <dgm:t>
        <a:bodyPr/>
        <a:lstStyle/>
        <a:p>
          <a:endParaRPr lang="en-GB"/>
        </a:p>
      </dgm:t>
    </dgm:pt>
    <dgm:pt modelId="{C7537748-D713-43AD-AF88-D217F07CDB3B}" type="pres">
      <dgm:prSet presAssocID="{BE8B3B77-FE45-4303-ACBA-65C3837DD650}" presName="level3hierChild" presStyleCnt="0"/>
      <dgm:spPr/>
    </dgm:pt>
    <dgm:pt modelId="{41E131C1-BA47-4BF4-AE85-D5C8DDFD10FE}" type="pres">
      <dgm:prSet presAssocID="{F92B3E26-9F44-42C9-9650-11425F1DBB15}" presName="conn2-1" presStyleLbl="parChTrans1D3" presStyleIdx="1" presStyleCnt="2"/>
      <dgm:spPr/>
      <dgm:t>
        <a:bodyPr/>
        <a:lstStyle/>
        <a:p>
          <a:endParaRPr lang="en-GB"/>
        </a:p>
      </dgm:t>
    </dgm:pt>
    <dgm:pt modelId="{68E5EAE9-A9F7-46BE-B89B-58DC3D5D63F3}" type="pres">
      <dgm:prSet presAssocID="{F92B3E26-9F44-42C9-9650-11425F1DBB15}" presName="connTx" presStyleLbl="parChTrans1D3" presStyleIdx="1" presStyleCnt="2"/>
      <dgm:spPr/>
      <dgm:t>
        <a:bodyPr/>
        <a:lstStyle/>
        <a:p>
          <a:endParaRPr lang="en-GB"/>
        </a:p>
      </dgm:t>
    </dgm:pt>
    <dgm:pt modelId="{9AD7A510-1E9B-436B-B14F-A08C304BBDBB}" type="pres">
      <dgm:prSet presAssocID="{5A8ED0FB-6109-4175-8FCC-F11218597F53}" presName="root2" presStyleCnt="0"/>
      <dgm:spPr/>
    </dgm:pt>
    <dgm:pt modelId="{5546F610-5D74-436D-A5E6-91A0B132188A}" type="pres">
      <dgm:prSet presAssocID="{5A8ED0FB-6109-4175-8FCC-F11218597F53}" presName="LevelTwoTextNode" presStyleLbl="node3" presStyleIdx="1" presStyleCnt="2" custLinFactNeighborX="-39124">
        <dgm:presLayoutVars>
          <dgm:chPref val="3"/>
        </dgm:presLayoutVars>
      </dgm:prSet>
      <dgm:spPr/>
      <dgm:t>
        <a:bodyPr/>
        <a:lstStyle/>
        <a:p>
          <a:endParaRPr lang="en-GB"/>
        </a:p>
      </dgm:t>
    </dgm:pt>
    <dgm:pt modelId="{2A0A792A-6E48-4D07-8B2E-6D1DF368721D}" type="pres">
      <dgm:prSet presAssocID="{5A8ED0FB-6109-4175-8FCC-F11218597F53}" presName="level3hierChild" presStyleCnt="0"/>
      <dgm:spPr/>
    </dgm:pt>
  </dgm:ptLst>
  <dgm:cxnLst>
    <dgm:cxn modelId="{3E532590-3377-4287-9FBD-80E068DDEFB8}" srcId="{D7F0F5AE-09F3-40DE-9EC5-F3C05766238A}" destId="{7C4516C7-4CBD-46F1-AFB2-90EDC9BF6E9F}" srcOrd="0" destOrd="0" parTransId="{27DAEEC2-99DD-4A0A-B594-F5EDA1FEC960}" sibTransId="{1A4016A6-C643-48D2-B517-6749301FE680}"/>
    <dgm:cxn modelId="{B9EA2358-E723-4E7C-ACF2-32F7AFAEAED8}" type="presOf" srcId="{A4640FD9-A6AE-4CF7-8D96-64EB2C6A9EDA}" destId="{659C1E43-DFF1-478D-90D8-E78A77225E1B}" srcOrd="0" destOrd="0" presId="urn:microsoft.com/office/officeart/2005/8/layout/hierarchy2"/>
    <dgm:cxn modelId="{894E4C87-3CF0-467F-A9DD-7CB106E005F2}" type="presOf" srcId="{F8263240-6E59-4CBC-9812-9B595944EE7D}" destId="{486D13A1-4686-4D48-B2CF-C1A5F3F79AD0}" srcOrd="0" destOrd="0" presId="urn:microsoft.com/office/officeart/2005/8/layout/hierarchy2"/>
    <dgm:cxn modelId="{2E77D02B-F888-4FC6-AB05-291C1E17B3E2}" type="presOf" srcId="{EE005867-31FB-438D-B995-C21ACBE07A95}" destId="{01945B19-17AF-4927-921C-870A602A5ACC}" srcOrd="1" destOrd="0" presId="urn:microsoft.com/office/officeart/2005/8/layout/hierarchy2"/>
    <dgm:cxn modelId="{E781E8E4-8BFF-4E82-9888-631507860D97}" srcId="{F8263240-6E59-4CBC-9812-9B595944EE7D}" destId="{D7F0F5AE-09F3-40DE-9EC5-F3C05766238A}" srcOrd="0" destOrd="0" parTransId="{FACD82BF-6D68-4368-AD61-BE6092C49264}" sibTransId="{435DC805-8AFB-4CD7-BBBC-859E98B9DFB5}"/>
    <dgm:cxn modelId="{D00E0CFF-8E37-42D0-84C9-E17F5E51759C}" type="presOf" srcId="{A5220C73-20E4-402C-9AC9-084F46E1899B}" destId="{EA0645F3-FE9F-47E3-A7C0-F6522EFA56DA}" srcOrd="1" destOrd="0" presId="urn:microsoft.com/office/officeart/2005/8/layout/hierarchy2"/>
    <dgm:cxn modelId="{06CFCEE1-CF1F-435C-AF6C-45F987337F5F}" type="presOf" srcId="{EA5875B7-B93E-4ECF-A66C-0F81C89B8FA0}" destId="{0849FD51-3B68-4207-8EBC-C0FA6B3455A5}" srcOrd="1" destOrd="0" presId="urn:microsoft.com/office/officeart/2005/8/layout/hierarchy2"/>
    <dgm:cxn modelId="{B4BDD074-43ED-4A2D-ACC8-32C8F460C1D3}" type="presOf" srcId="{A4640FD9-A6AE-4CF7-8D96-64EB2C6A9EDA}" destId="{29DF978D-6A98-4C7B-B778-608CDD77A156}" srcOrd="1" destOrd="0" presId="urn:microsoft.com/office/officeart/2005/8/layout/hierarchy2"/>
    <dgm:cxn modelId="{81EA67F3-CCDF-4F2E-B550-DCE9DD89FC6B}" type="presOf" srcId="{09E28453-A92D-42E6-A1DA-E94ABB74668F}" destId="{859DAF90-E9E3-49B1-8301-20F58C7E81C3}" srcOrd="0" destOrd="0" presId="urn:microsoft.com/office/officeart/2005/8/layout/hierarchy2"/>
    <dgm:cxn modelId="{4212B827-FC0E-4E6F-81B5-AFB88BC58035}" type="presOf" srcId="{B85DFACF-8429-4538-A6D1-3506DE8424C0}" destId="{CF27BC00-E911-4636-9FEC-8E929A3AB17E}" srcOrd="0" destOrd="0" presId="urn:microsoft.com/office/officeart/2005/8/layout/hierarchy2"/>
    <dgm:cxn modelId="{45CAB9EF-6764-42F5-A687-437569DB83ED}" type="presOf" srcId="{5A8ED0FB-6109-4175-8FCC-F11218597F53}" destId="{5546F610-5D74-436D-A5E6-91A0B132188A}" srcOrd="0" destOrd="0" presId="urn:microsoft.com/office/officeart/2005/8/layout/hierarchy2"/>
    <dgm:cxn modelId="{DA73FA73-744F-4CCE-BA22-905682A53DFF}" type="presOf" srcId="{D7F0F5AE-09F3-40DE-9EC5-F3C05766238A}" destId="{459BD826-946F-43D2-81C3-09C895D94F36}" srcOrd="0" destOrd="0" presId="urn:microsoft.com/office/officeart/2005/8/layout/hierarchy2"/>
    <dgm:cxn modelId="{09A0F14E-A97A-498F-859E-4C643AB64C65}" srcId="{B85DFACF-8429-4538-A6D1-3506DE8424C0}" destId="{09E28453-A92D-42E6-A1DA-E94ABB74668F}" srcOrd="0" destOrd="0" parTransId="{EE005867-31FB-438D-B995-C21ACBE07A95}" sibTransId="{59F73392-D697-49FB-A435-2F35047FD5DA}"/>
    <dgm:cxn modelId="{7F6632E4-194A-4AFB-ABAE-C80F94425ABE}" type="presOf" srcId="{FACD82BF-6D68-4368-AD61-BE6092C49264}" destId="{A27F9D8D-A599-496F-BE81-C839F80DD0E8}" srcOrd="1" destOrd="0" presId="urn:microsoft.com/office/officeart/2005/8/layout/hierarchy2"/>
    <dgm:cxn modelId="{289981BF-016A-4BFF-A613-0494B56DE0B6}" type="presOf" srcId="{27DAEEC2-99DD-4A0A-B594-F5EDA1FEC960}" destId="{C833D607-18D4-43DB-8CB2-7D8483570B41}" srcOrd="1" destOrd="0" presId="urn:microsoft.com/office/officeart/2005/8/layout/hierarchy2"/>
    <dgm:cxn modelId="{5F16F00A-9A03-4E3A-8AC4-D0A7D83D58B0}" type="presOf" srcId="{FACD82BF-6D68-4368-AD61-BE6092C49264}" destId="{F0856AD1-7342-4C10-B686-2AE801BDAD6F}" srcOrd="0" destOrd="0" presId="urn:microsoft.com/office/officeart/2005/8/layout/hierarchy2"/>
    <dgm:cxn modelId="{A0D33901-D1F3-4631-A6B1-021AB1C17970}" srcId="{D7F0F5AE-09F3-40DE-9EC5-F3C05766238A}" destId="{BE8B3B77-FE45-4303-ACBA-65C3837DD650}" srcOrd="2" destOrd="0" parTransId="{A5220C73-20E4-402C-9AC9-084F46E1899B}" sibTransId="{B7856EC9-7F96-40B5-B098-EF630A70F6B1}"/>
    <dgm:cxn modelId="{F0B2ECED-6F54-420A-BDC4-C864EE9D0128}" type="presOf" srcId="{F92B3E26-9F44-42C9-9650-11425F1DBB15}" destId="{41E131C1-BA47-4BF4-AE85-D5C8DDFD10FE}" srcOrd="0" destOrd="0" presId="urn:microsoft.com/office/officeart/2005/8/layout/hierarchy2"/>
    <dgm:cxn modelId="{F0741B30-5FAE-49CA-8A0F-1F9C92EF678F}" srcId="{09E28453-A92D-42E6-A1DA-E94ABB74668F}" destId="{5A8ED0FB-6109-4175-8FCC-F11218597F53}" srcOrd="1" destOrd="0" parTransId="{F92B3E26-9F44-42C9-9650-11425F1DBB15}" sibTransId="{D82D68F0-72CD-4326-8A50-18B0696B1D93}"/>
    <dgm:cxn modelId="{B8996995-23C5-4972-B1B5-4FBAF458EC9D}" type="presOf" srcId="{CF3E5B1C-889F-4DD8-84C5-A8CA0ACB0F45}" destId="{9234C760-56EF-49A7-9FAA-8445648C849A}" srcOrd="0" destOrd="0" presId="urn:microsoft.com/office/officeart/2005/8/layout/hierarchy2"/>
    <dgm:cxn modelId="{E0BE8B8F-C895-4888-8439-E312A11505D4}" type="presOf" srcId="{EE005867-31FB-438D-B995-C21ACBE07A95}" destId="{1C180A7A-0D7E-4B1A-8FE9-35BBCDA5DB67}" srcOrd="0" destOrd="0" presId="urn:microsoft.com/office/officeart/2005/8/layout/hierarchy2"/>
    <dgm:cxn modelId="{88B62252-C55C-4537-AB3D-2590F3C4C1E2}" type="presOf" srcId="{F92B3E26-9F44-42C9-9650-11425F1DBB15}" destId="{68E5EAE9-A9F7-46BE-B89B-58DC3D5D63F3}" srcOrd="1" destOrd="0" presId="urn:microsoft.com/office/officeart/2005/8/layout/hierarchy2"/>
    <dgm:cxn modelId="{EC8AD804-10EE-44AA-ABEA-C7873BCBE699}" srcId="{7D139FFD-E858-4326-A04F-84DE2D09559D}" destId="{B85DFACF-8429-4538-A6D1-3506DE8424C0}" srcOrd="0" destOrd="0" parTransId="{2B7BA579-DBE2-4B19-B928-A8B0E83D679C}" sibTransId="{3478D9E6-EB48-4D6D-B27B-1588A12FDB03}"/>
    <dgm:cxn modelId="{968CE216-9296-40B6-B3BA-681E67F67900}" srcId="{D7F0F5AE-09F3-40DE-9EC5-F3C05766238A}" destId="{CF3E5B1C-889F-4DD8-84C5-A8CA0ACB0F45}" srcOrd="1" destOrd="0" parTransId="{EA5875B7-B93E-4ECF-A66C-0F81C89B8FA0}" sibTransId="{8E67C5CA-34C1-4762-A5D7-575ACD941B82}"/>
    <dgm:cxn modelId="{7520037D-AB3A-4CB5-98C0-7C36782C32CA}" type="presOf" srcId="{BE8B3B77-FE45-4303-ACBA-65C3837DD650}" destId="{0C443DFC-DFC5-473D-A787-AABB1CD148EE}" srcOrd="0" destOrd="0" presId="urn:microsoft.com/office/officeart/2005/8/layout/hierarchy2"/>
    <dgm:cxn modelId="{81771AD1-099F-44D7-9112-8D3AC333D7AE}" type="presOf" srcId="{A5220C73-20E4-402C-9AC9-084F46E1899B}" destId="{5C9168D2-08B7-4580-B6D6-23332F7B40B8}" srcOrd="0" destOrd="0" presId="urn:microsoft.com/office/officeart/2005/8/layout/hierarchy2"/>
    <dgm:cxn modelId="{4D952098-D69C-45DC-856D-7D07D102DE7D}" type="presOf" srcId="{27DAEEC2-99DD-4A0A-B594-F5EDA1FEC960}" destId="{93037F38-F45D-4A2A-AF9D-6F785AA8A80D}" srcOrd="0" destOrd="0" presId="urn:microsoft.com/office/officeart/2005/8/layout/hierarchy2"/>
    <dgm:cxn modelId="{273ECAE2-1C9C-4A70-8544-AF116192D4B2}" type="presOf" srcId="{7C4516C7-4CBD-46F1-AFB2-90EDC9BF6E9F}" destId="{C1905B82-C179-4BF2-B984-AD6BD47AF3F7}" srcOrd="0" destOrd="0" presId="urn:microsoft.com/office/officeart/2005/8/layout/hierarchy2"/>
    <dgm:cxn modelId="{61A83C97-C350-4B01-9979-9DBDD280A1DF}" type="presOf" srcId="{7D139FFD-E858-4326-A04F-84DE2D09559D}" destId="{BD960667-2747-4D9F-AF19-26A5D37249F9}" srcOrd="0" destOrd="0" presId="urn:microsoft.com/office/officeart/2005/8/layout/hierarchy2"/>
    <dgm:cxn modelId="{BA8AFFE6-8CE7-4EB8-8F2B-2C5026BA89D7}" srcId="{09E28453-A92D-42E6-A1DA-E94ABB74668F}" destId="{F8263240-6E59-4CBC-9812-9B595944EE7D}" srcOrd="0" destOrd="0" parTransId="{A4640FD9-A6AE-4CF7-8D96-64EB2C6A9EDA}" sibTransId="{427988F5-C84F-4512-B988-A4373641328A}"/>
    <dgm:cxn modelId="{C3FDB633-8E18-40F1-BE26-434B125F71E6}" type="presOf" srcId="{EA5875B7-B93E-4ECF-A66C-0F81C89B8FA0}" destId="{52BC766F-7C73-4583-9018-0526599BA5A1}" srcOrd="0" destOrd="0" presId="urn:microsoft.com/office/officeart/2005/8/layout/hierarchy2"/>
    <dgm:cxn modelId="{8CB9035C-54C0-4B33-8E55-44AB913CC29E}" type="presParOf" srcId="{BD960667-2747-4D9F-AF19-26A5D37249F9}" destId="{B82C2A65-E995-4E02-9E0C-E4EE23685E14}" srcOrd="0" destOrd="0" presId="urn:microsoft.com/office/officeart/2005/8/layout/hierarchy2"/>
    <dgm:cxn modelId="{CE447DFF-FF7D-464D-9AB4-3D91ED660636}" type="presParOf" srcId="{B82C2A65-E995-4E02-9E0C-E4EE23685E14}" destId="{CF27BC00-E911-4636-9FEC-8E929A3AB17E}" srcOrd="0" destOrd="0" presId="urn:microsoft.com/office/officeart/2005/8/layout/hierarchy2"/>
    <dgm:cxn modelId="{B16D8D79-5D92-44A6-A426-19166207BC44}" type="presParOf" srcId="{B82C2A65-E995-4E02-9E0C-E4EE23685E14}" destId="{0C942C9B-787E-4033-82A7-D1179A33EE95}" srcOrd="1" destOrd="0" presId="urn:microsoft.com/office/officeart/2005/8/layout/hierarchy2"/>
    <dgm:cxn modelId="{E56CE523-C48B-4DCC-8F3E-BBB7A0803AB6}" type="presParOf" srcId="{0C942C9B-787E-4033-82A7-D1179A33EE95}" destId="{1C180A7A-0D7E-4B1A-8FE9-35BBCDA5DB67}" srcOrd="0" destOrd="0" presId="urn:microsoft.com/office/officeart/2005/8/layout/hierarchy2"/>
    <dgm:cxn modelId="{1CF1BBC4-EE0D-45C0-9EE1-CFC99C56684C}" type="presParOf" srcId="{1C180A7A-0D7E-4B1A-8FE9-35BBCDA5DB67}" destId="{01945B19-17AF-4927-921C-870A602A5ACC}" srcOrd="0" destOrd="0" presId="urn:microsoft.com/office/officeart/2005/8/layout/hierarchy2"/>
    <dgm:cxn modelId="{EE812095-CD4C-4369-88D4-1D44467665E0}" type="presParOf" srcId="{0C942C9B-787E-4033-82A7-D1179A33EE95}" destId="{5D2E7838-8923-4589-ABD0-1C744DB61350}" srcOrd="1" destOrd="0" presId="urn:microsoft.com/office/officeart/2005/8/layout/hierarchy2"/>
    <dgm:cxn modelId="{A5467CEE-E960-47E9-8323-A948BC511003}" type="presParOf" srcId="{5D2E7838-8923-4589-ABD0-1C744DB61350}" destId="{859DAF90-E9E3-49B1-8301-20F58C7E81C3}" srcOrd="0" destOrd="0" presId="urn:microsoft.com/office/officeart/2005/8/layout/hierarchy2"/>
    <dgm:cxn modelId="{056E7AC7-B759-4F70-90C0-F7BFF2B8FC17}" type="presParOf" srcId="{5D2E7838-8923-4589-ABD0-1C744DB61350}" destId="{6BAEB20C-F374-49EF-811E-4CF49242C83C}" srcOrd="1" destOrd="0" presId="urn:microsoft.com/office/officeart/2005/8/layout/hierarchy2"/>
    <dgm:cxn modelId="{1DBFBBD8-30F9-4EF9-8EB0-57611E740A9F}" type="presParOf" srcId="{6BAEB20C-F374-49EF-811E-4CF49242C83C}" destId="{659C1E43-DFF1-478D-90D8-E78A77225E1B}" srcOrd="0" destOrd="0" presId="urn:microsoft.com/office/officeart/2005/8/layout/hierarchy2"/>
    <dgm:cxn modelId="{B6CC3684-BA82-471B-BCFF-288B6CF40680}" type="presParOf" srcId="{659C1E43-DFF1-478D-90D8-E78A77225E1B}" destId="{29DF978D-6A98-4C7B-B778-608CDD77A156}" srcOrd="0" destOrd="0" presId="urn:microsoft.com/office/officeart/2005/8/layout/hierarchy2"/>
    <dgm:cxn modelId="{BB155535-C4F6-482C-9A19-52AC4710AB02}" type="presParOf" srcId="{6BAEB20C-F374-49EF-811E-4CF49242C83C}" destId="{8096A7B7-C2E7-4411-A17B-58D077918BB9}" srcOrd="1" destOrd="0" presId="urn:microsoft.com/office/officeart/2005/8/layout/hierarchy2"/>
    <dgm:cxn modelId="{3EC64043-2D14-45E6-AED4-752224F81490}" type="presParOf" srcId="{8096A7B7-C2E7-4411-A17B-58D077918BB9}" destId="{486D13A1-4686-4D48-B2CF-C1A5F3F79AD0}" srcOrd="0" destOrd="0" presId="urn:microsoft.com/office/officeart/2005/8/layout/hierarchy2"/>
    <dgm:cxn modelId="{B9B329AF-78EA-45C3-8489-917657108AF6}" type="presParOf" srcId="{8096A7B7-C2E7-4411-A17B-58D077918BB9}" destId="{ABD8C3E0-7FCE-4E4C-A008-D6BB960FCDFD}" srcOrd="1" destOrd="0" presId="urn:microsoft.com/office/officeart/2005/8/layout/hierarchy2"/>
    <dgm:cxn modelId="{324F5E4C-1AE0-4583-8936-A4F703334014}" type="presParOf" srcId="{ABD8C3E0-7FCE-4E4C-A008-D6BB960FCDFD}" destId="{F0856AD1-7342-4C10-B686-2AE801BDAD6F}" srcOrd="0" destOrd="0" presId="urn:microsoft.com/office/officeart/2005/8/layout/hierarchy2"/>
    <dgm:cxn modelId="{18F2B0A4-114E-49D9-B0AA-2F4606738F9D}" type="presParOf" srcId="{F0856AD1-7342-4C10-B686-2AE801BDAD6F}" destId="{A27F9D8D-A599-496F-BE81-C839F80DD0E8}" srcOrd="0" destOrd="0" presId="urn:microsoft.com/office/officeart/2005/8/layout/hierarchy2"/>
    <dgm:cxn modelId="{20474DDB-F3DA-4167-BF67-4A3BED236709}" type="presParOf" srcId="{ABD8C3E0-7FCE-4E4C-A008-D6BB960FCDFD}" destId="{D0C84D4F-C42A-46DD-9F09-47434BFCE9B7}" srcOrd="1" destOrd="0" presId="urn:microsoft.com/office/officeart/2005/8/layout/hierarchy2"/>
    <dgm:cxn modelId="{FC7439A0-4FD1-4FFA-867A-C081D390B894}" type="presParOf" srcId="{D0C84D4F-C42A-46DD-9F09-47434BFCE9B7}" destId="{459BD826-946F-43D2-81C3-09C895D94F36}" srcOrd="0" destOrd="0" presId="urn:microsoft.com/office/officeart/2005/8/layout/hierarchy2"/>
    <dgm:cxn modelId="{3995E620-EB16-493A-A561-9B8F0C324DCE}" type="presParOf" srcId="{D0C84D4F-C42A-46DD-9F09-47434BFCE9B7}" destId="{D9DE576E-07C7-4E5C-8356-A627C58D0A92}" srcOrd="1" destOrd="0" presId="urn:microsoft.com/office/officeart/2005/8/layout/hierarchy2"/>
    <dgm:cxn modelId="{0A10E2B3-68BE-4A1A-B352-7D2B39737FEB}" type="presParOf" srcId="{D9DE576E-07C7-4E5C-8356-A627C58D0A92}" destId="{93037F38-F45D-4A2A-AF9D-6F785AA8A80D}" srcOrd="0" destOrd="0" presId="urn:microsoft.com/office/officeart/2005/8/layout/hierarchy2"/>
    <dgm:cxn modelId="{0691EF93-4B55-4425-9268-AF51B5599395}" type="presParOf" srcId="{93037F38-F45D-4A2A-AF9D-6F785AA8A80D}" destId="{C833D607-18D4-43DB-8CB2-7D8483570B41}" srcOrd="0" destOrd="0" presId="urn:microsoft.com/office/officeart/2005/8/layout/hierarchy2"/>
    <dgm:cxn modelId="{C0FD156E-DC76-4DD5-97C4-476D1C818081}" type="presParOf" srcId="{D9DE576E-07C7-4E5C-8356-A627C58D0A92}" destId="{9D716F99-5B10-438B-AFAB-1E17C2388C7F}" srcOrd="1" destOrd="0" presId="urn:microsoft.com/office/officeart/2005/8/layout/hierarchy2"/>
    <dgm:cxn modelId="{FA15D631-2737-4F5F-99FB-DD82BD54DF5D}" type="presParOf" srcId="{9D716F99-5B10-438B-AFAB-1E17C2388C7F}" destId="{C1905B82-C179-4BF2-B984-AD6BD47AF3F7}" srcOrd="0" destOrd="0" presId="urn:microsoft.com/office/officeart/2005/8/layout/hierarchy2"/>
    <dgm:cxn modelId="{C19E25EE-7F0F-45B4-A0C5-365AB0FDA5CB}" type="presParOf" srcId="{9D716F99-5B10-438B-AFAB-1E17C2388C7F}" destId="{77DD9810-BF2B-4A06-B4FC-7EF34E54B88E}" srcOrd="1" destOrd="0" presId="urn:microsoft.com/office/officeart/2005/8/layout/hierarchy2"/>
    <dgm:cxn modelId="{E9701D7B-D64F-4089-A290-E5854941299B}" type="presParOf" srcId="{D9DE576E-07C7-4E5C-8356-A627C58D0A92}" destId="{52BC766F-7C73-4583-9018-0526599BA5A1}" srcOrd="2" destOrd="0" presId="urn:microsoft.com/office/officeart/2005/8/layout/hierarchy2"/>
    <dgm:cxn modelId="{2F98CB9A-8F38-438C-B62D-FEC8A0A1BCB6}" type="presParOf" srcId="{52BC766F-7C73-4583-9018-0526599BA5A1}" destId="{0849FD51-3B68-4207-8EBC-C0FA6B3455A5}" srcOrd="0" destOrd="0" presId="urn:microsoft.com/office/officeart/2005/8/layout/hierarchy2"/>
    <dgm:cxn modelId="{EE782C81-3554-4283-8D27-8461F4D2DF0A}" type="presParOf" srcId="{D9DE576E-07C7-4E5C-8356-A627C58D0A92}" destId="{C951662A-09EF-4C10-82B1-EBEA7C199128}" srcOrd="3" destOrd="0" presId="urn:microsoft.com/office/officeart/2005/8/layout/hierarchy2"/>
    <dgm:cxn modelId="{B75D787D-F5C7-4277-BABD-90AE30AA99F5}" type="presParOf" srcId="{C951662A-09EF-4C10-82B1-EBEA7C199128}" destId="{9234C760-56EF-49A7-9FAA-8445648C849A}" srcOrd="0" destOrd="0" presId="urn:microsoft.com/office/officeart/2005/8/layout/hierarchy2"/>
    <dgm:cxn modelId="{432CC240-001B-4A9B-827D-E3A9E8844F94}" type="presParOf" srcId="{C951662A-09EF-4C10-82B1-EBEA7C199128}" destId="{8771D2AA-7041-4166-9D32-0813CF113358}" srcOrd="1" destOrd="0" presId="urn:microsoft.com/office/officeart/2005/8/layout/hierarchy2"/>
    <dgm:cxn modelId="{2798EE5B-0B7D-4228-B7E1-2527CCE92F7F}" type="presParOf" srcId="{D9DE576E-07C7-4E5C-8356-A627C58D0A92}" destId="{5C9168D2-08B7-4580-B6D6-23332F7B40B8}" srcOrd="4" destOrd="0" presId="urn:microsoft.com/office/officeart/2005/8/layout/hierarchy2"/>
    <dgm:cxn modelId="{51407D58-C88C-4C61-8345-9A284D8D7017}" type="presParOf" srcId="{5C9168D2-08B7-4580-B6D6-23332F7B40B8}" destId="{EA0645F3-FE9F-47E3-A7C0-F6522EFA56DA}" srcOrd="0" destOrd="0" presId="urn:microsoft.com/office/officeart/2005/8/layout/hierarchy2"/>
    <dgm:cxn modelId="{A8E0EA7E-19FE-434B-B3B3-6FDCF091053B}" type="presParOf" srcId="{D9DE576E-07C7-4E5C-8356-A627C58D0A92}" destId="{6E9106DD-3655-4A05-A1EB-250B9AC13412}" srcOrd="5" destOrd="0" presId="urn:microsoft.com/office/officeart/2005/8/layout/hierarchy2"/>
    <dgm:cxn modelId="{814FB45F-2487-4325-897F-252995F4909E}" type="presParOf" srcId="{6E9106DD-3655-4A05-A1EB-250B9AC13412}" destId="{0C443DFC-DFC5-473D-A787-AABB1CD148EE}" srcOrd="0" destOrd="0" presId="urn:microsoft.com/office/officeart/2005/8/layout/hierarchy2"/>
    <dgm:cxn modelId="{A710B0C3-CB94-4498-8E1A-5599FA92DE57}" type="presParOf" srcId="{6E9106DD-3655-4A05-A1EB-250B9AC13412}" destId="{C7537748-D713-43AD-AF88-D217F07CDB3B}" srcOrd="1" destOrd="0" presId="urn:microsoft.com/office/officeart/2005/8/layout/hierarchy2"/>
    <dgm:cxn modelId="{7F610CF2-D079-468F-A10B-D02ACACE9D90}" type="presParOf" srcId="{6BAEB20C-F374-49EF-811E-4CF49242C83C}" destId="{41E131C1-BA47-4BF4-AE85-D5C8DDFD10FE}" srcOrd="2" destOrd="0" presId="urn:microsoft.com/office/officeart/2005/8/layout/hierarchy2"/>
    <dgm:cxn modelId="{9439CA4C-B151-40F2-BF7F-B1D27DDEF86F}" type="presParOf" srcId="{41E131C1-BA47-4BF4-AE85-D5C8DDFD10FE}" destId="{68E5EAE9-A9F7-46BE-B89B-58DC3D5D63F3}" srcOrd="0" destOrd="0" presId="urn:microsoft.com/office/officeart/2005/8/layout/hierarchy2"/>
    <dgm:cxn modelId="{FC9A4288-0F8B-4E1F-9B46-AB0D5DC21F67}" type="presParOf" srcId="{6BAEB20C-F374-49EF-811E-4CF49242C83C}" destId="{9AD7A510-1E9B-436B-B14F-A08C304BBDBB}" srcOrd="3" destOrd="0" presId="urn:microsoft.com/office/officeart/2005/8/layout/hierarchy2"/>
    <dgm:cxn modelId="{2ADF7DA0-49CC-48C7-98CC-68E10F9C1207}" type="presParOf" srcId="{9AD7A510-1E9B-436B-B14F-A08C304BBDBB}" destId="{5546F610-5D74-436D-A5E6-91A0B132188A}" srcOrd="0" destOrd="0" presId="urn:microsoft.com/office/officeart/2005/8/layout/hierarchy2"/>
    <dgm:cxn modelId="{B659E50A-FE61-47ED-B660-1894FDDD06C4}" type="presParOf" srcId="{9AD7A510-1E9B-436B-B14F-A08C304BBDBB}" destId="{2A0A792A-6E48-4D07-8B2E-6D1DF368721D}"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D2637D-7241-47BB-9706-992B38631D5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2E8D01F4-A772-40BE-92AF-3DC10EA56F22}">
      <dgm:prSet phldrT="[Text]"/>
      <dgm:spPr>
        <a:solidFill>
          <a:schemeClr val="accent6">
            <a:lumMod val="75000"/>
          </a:schemeClr>
        </a:solidFill>
      </dgm:spPr>
      <dgm:t>
        <a:bodyPr/>
        <a:lstStyle/>
        <a:p>
          <a:r>
            <a:rPr lang="en-GB" dirty="0" smtClean="0"/>
            <a:t>Compile Geotechnical Database</a:t>
          </a:r>
          <a:endParaRPr lang="en-GB" dirty="0"/>
        </a:p>
      </dgm:t>
    </dgm:pt>
    <dgm:pt modelId="{9F088202-9F9A-40F8-BB83-85CAA38E22C9}" type="parTrans" cxnId="{A11F97FF-F0E2-400C-AC8C-E142481A05BC}">
      <dgm:prSet/>
      <dgm:spPr/>
      <dgm:t>
        <a:bodyPr/>
        <a:lstStyle/>
        <a:p>
          <a:endParaRPr lang="en-GB"/>
        </a:p>
      </dgm:t>
    </dgm:pt>
    <dgm:pt modelId="{F1C0AF64-7509-4E5F-B772-AB27E750F18C}" type="sibTrans" cxnId="{A11F97FF-F0E2-400C-AC8C-E142481A05BC}">
      <dgm:prSet/>
      <dgm:spPr/>
      <dgm:t>
        <a:bodyPr/>
        <a:lstStyle/>
        <a:p>
          <a:endParaRPr lang="en-GB"/>
        </a:p>
      </dgm:t>
    </dgm:pt>
    <dgm:pt modelId="{4BBB1E09-FC59-4AF5-A981-3E7FC130CADB}">
      <dgm:prSet phldrT="[Text]"/>
      <dgm:spPr>
        <a:solidFill>
          <a:schemeClr val="accent6">
            <a:lumMod val="75000"/>
          </a:schemeClr>
        </a:solidFill>
      </dgm:spPr>
      <dgm:t>
        <a:bodyPr/>
        <a:lstStyle/>
        <a:p>
          <a:r>
            <a:rPr lang="en-GB" dirty="0" smtClean="0"/>
            <a:t>Review Monitoring Data</a:t>
          </a:r>
          <a:endParaRPr lang="en-GB" dirty="0"/>
        </a:p>
      </dgm:t>
    </dgm:pt>
    <dgm:pt modelId="{A35958C1-DB8D-4FF6-A523-A63A46859474}" type="parTrans" cxnId="{7A45DD2C-6A13-4DC5-AF66-53ABCED5C025}">
      <dgm:prSet/>
      <dgm:spPr/>
      <dgm:t>
        <a:bodyPr/>
        <a:lstStyle/>
        <a:p>
          <a:endParaRPr lang="en-GB"/>
        </a:p>
      </dgm:t>
    </dgm:pt>
    <dgm:pt modelId="{423858FD-29A8-48DB-AA33-33196389B351}" type="sibTrans" cxnId="{7A45DD2C-6A13-4DC5-AF66-53ABCED5C025}">
      <dgm:prSet/>
      <dgm:spPr/>
      <dgm:t>
        <a:bodyPr/>
        <a:lstStyle/>
        <a:p>
          <a:endParaRPr lang="en-GB"/>
        </a:p>
      </dgm:t>
    </dgm:pt>
    <dgm:pt modelId="{0B5C5346-A2C0-464C-AF0B-B3EB72F3B051}">
      <dgm:prSet phldrT="[Text]"/>
      <dgm:spPr>
        <a:solidFill>
          <a:schemeClr val="accent6">
            <a:lumMod val="75000"/>
          </a:schemeClr>
        </a:solidFill>
      </dgm:spPr>
      <dgm:t>
        <a:bodyPr/>
        <a:lstStyle/>
        <a:p>
          <a:r>
            <a:rPr lang="en-GB" dirty="0" smtClean="0">
              <a:solidFill>
                <a:schemeClr val="bg1"/>
              </a:solidFill>
            </a:rPr>
            <a:t>Review Geotechnical Testing Data</a:t>
          </a:r>
          <a:endParaRPr lang="en-GB" dirty="0">
            <a:solidFill>
              <a:schemeClr val="bg1"/>
            </a:solidFill>
          </a:endParaRPr>
        </a:p>
      </dgm:t>
    </dgm:pt>
    <dgm:pt modelId="{C3245A63-C8EF-429C-94BF-762ADC8E30B3}" type="parTrans" cxnId="{FA839E11-C9DE-4260-B844-92E50B01125F}">
      <dgm:prSet/>
      <dgm:spPr/>
      <dgm:t>
        <a:bodyPr/>
        <a:lstStyle/>
        <a:p>
          <a:endParaRPr lang="en-GB"/>
        </a:p>
      </dgm:t>
    </dgm:pt>
    <dgm:pt modelId="{7CF5355C-9861-4D8B-8ED9-D19DFB4229AC}" type="sibTrans" cxnId="{FA839E11-C9DE-4260-B844-92E50B01125F}">
      <dgm:prSet/>
      <dgm:spPr/>
      <dgm:t>
        <a:bodyPr/>
        <a:lstStyle/>
        <a:p>
          <a:endParaRPr lang="en-GB"/>
        </a:p>
      </dgm:t>
    </dgm:pt>
    <dgm:pt modelId="{631058B1-F810-4566-8205-4D3398EFB662}">
      <dgm:prSet phldrT="[Text]"/>
      <dgm:spPr>
        <a:solidFill>
          <a:schemeClr val="accent6">
            <a:lumMod val="75000"/>
          </a:schemeClr>
        </a:solidFill>
      </dgm:spPr>
      <dgm:t>
        <a:bodyPr/>
        <a:lstStyle/>
        <a:p>
          <a:r>
            <a:rPr lang="en-GB" dirty="0" smtClean="0"/>
            <a:t>Review Previous Experience</a:t>
          </a:r>
          <a:endParaRPr lang="en-GB" dirty="0"/>
        </a:p>
      </dgm:t>
    </dgm:pt>
    <dgm:pt modelId="{D94FC54D-56DD-4151-85D5-8BE3D7E2ABC5}" type="parTrans" cxnId="{7D2D75CF-4449-407D-8AB0-960FA87B6053}">
      <dgm:prSet/>
      <dgm:spPr/>
      <dgm:t>
        <a:bodyPr/>
        <a:lstStyle/>
        <a:p>
          <a:endParaRPr lang="en-GB"/>
        </a:p>
      </dgm:t>
    </dgm:pt>
    <dgm:pt modelId="{2E508BAD-6D7B-45C1-B605-0C2ABFE7798A}" type="sibTrans" cxnId="{7D2D75CF-4449-407D-8AB0-960FA87B6053}">
      <dgm:prSet/>
      <dgm:spPr/>
      <dgm:t>
        <a:bodyPr/>
        <a:lstStyle/>
        <a:p>
          <a:endParaRPr lang="en-GB"/>
        </a:p>
      </dgm:t>
    </dgm:pt>
    <dgm:pt modelId="{D65B5E50-F45E-407C-971C-A188D697A163}">
      <dgm:prSet/>
      <dgm:spPr>
        <a:solidFill>
          <a:schemeClr val="accent6">
            <a:lumMod val="75000"/>
          </a:schemeClr>
        </a:solidFill>
      </dgm:spPr>
      <dgm:t>
        <a:bodyPr/>
        <a:lstStyle/>
        <a:p>
          <a:r>
            <a:rPr lang="en-GB" dirty="0" smtClean="0">
              <a:solidFill>
                <a:schemeClr val="bg1"/>
              </a:solidFill>
            </a:rPr>
            <a:t>Geological model and correlation between CERN sites</a:t>
          </a:r>
          <a:endParaRPr lang="en-GB" dirty="0">
            <a:solidFill>
              <a:schemeClr val="bg1"/>
            </a:solidFill>
          </a:endParaRPr>
        </a:p>
      </dgm:t>
    </dgm:pt>
    <dgm:pt modelId="{A82F66AC-59CC-4FB7-A6AC-E4E5886728C2}" type="parTrans" cxnId="{8672BD94-8ACC-4374-8F9D-EF3168D89729}">
      <dgm:prSet/>
      <dgm:spPr/>
      <dgm:t>
        <a:bodyPr/>
        <a:lstStyle/>
        <a:p>
          <a:endParaRPr lang="en-GB"/>
        </a:p>
      </dgm:t>
    </dgm:pt>
    <dgm:pt modelId="{D05AC97C-003C-4D29-88EB-5C15A15EB404}" type="sibTrans" cxnId="{8672BD94-8ACC-4374-8F9D-EF3168D89729}">
      <dgm:prSet/>
      <dgm:spPr/>
      <dgm:t>
        <a:bodyPr/>
        <a:lstStyle/>
        <a:p>
          <a:endParaRPr lang="en-GB"/>
        </a:p>
      </dgm:t>
    </dgm:pt>
    <dgm:pt modelId="{9E4E5C8C-17E7-47C9-870F-5E477B24A499}">
      <dgm:prSet/>
      <dgm:spPr>
        <a:solidFill>
          <a:schemeClr val="accent5"/>
        </a:solidFill>
      </dgm:spPr>
      <dgm:t>
        <a:bodyPr lIns="36000" tIns="36000" rIns="36000" bIns="36000"/>
        <a:lstStyle/>
        <a:p>
          <a:r>
            <a:rPr lang="en-GB" dirty="0" smtClean="0">
              <a:solidFill>
                <a:schemeClr val="tx1"/>
              </a:solidFill>
            </a:rPr>
            <a:t>Secondary Consolidation (Creep and Swelling)</a:t>
          </a:r>
          <a:endParaRPr lang="en-GB" dirty="0">
            <a:solidFill>
              <a:schemeClr val="tx1"/>
            </a:solidFill>
          </a:endParaRPr>
        </a:p>
      </dgm:t>
    </dgm:pt>
    <dgm:pt modelId="{4DA97D4D-5BC1-47AB-AB98-3DABDD0ACF3C}" type="parTrans" cxnId="{0BA0A336-C1C9-4935-92A3-6FF502C70129}">
      <dgm:prSet/>
      <dgm:spPr/>
      <dgm:t>
        <a:bodyPr/>
        <a:lstStyle/>
        <a:p>
          <a:endParaRPr lang="en-GB"/>
        </a:p>
      </dgm:t>
    </dgm:pt>
    <dgm:pt modelId="{8B439964-A644-40DF-9E38-6A828E51E6F9}" type="sibTrans" cxnId="{0BA0A336-C1C9-4935-92A3-6FF502C70129}">
      <dgm:prSet/>
      <dgm:spPr/>
      <dgm:t>
        <a:bodyPr/>
        <a:lstStyle/>
        <a:p>
          <a:endParaRPr lang="en-GB"/>
        </a:p>
      </dgm:t>
    </dgm:pt>
    <dgm:pt modelId="{9AD77D8E-5772-49F6-9225-86543FC472D5}" type="pres">
      <dgm:prSet presAssocID="{51D2637D-7241-47BB-9706-992B38631D5F}" presName="hierChild1" presStyleCnt="0">
        <dgm:presLayoutVars>
          <dgm:orgChart val="1"/>
          <dgm:chPref val="1"/>
          <dgm:dir/>
          <dgm:animOne val="branch"/>
          <dgm:animLvl val="lvl"/>
          <dgm:resizeHandles/>
        </dgm:presLayoutVars>
      </dgm:prSet>
      <dgm:spPr/>
      <dgm:t>
        <a:bodyPr/>
        <a:lstStyle/>
        <a:p>
          <a:endParaRPr lang="en-GB"/>
        </a:p>
      </dgm:t>
    </dgm:pt>
    <dgm:pt modelId="{24ADF500-440A-42DF-8424-9D394BC1E643}" type="pres">
      <dgm:prSet presAssocID="{2E8D01F4-A772-40BE-92AF-3DC10EA56F22}" presName="hierRoot1" presStyleCnt="0">
        <dgm:presLayoutVars>
          <dgm:hierBranch val="init"/>
        </dgm:presLayoutVars>
      </dgm:prSet>
      <dgm:spPr/>
    </dgm:pt>
    <dgm:pt modelId="{580AFC0A-E098-4A41-BC32-2E95F6FE2B1A}" type="pres">
      <dgm:prSet presAssocID="{2E8D01F4-A772-40BE-92AF-3DC10EA56F22}" presName="rootComposite1" presStyleCnt="0"/>
      <dgm:spPr/>
    </dgm:pt>
    <dgm:pt modelId="{12CD6FB5-1ECE-45F4-831F-D34D0A091021}" type="pres">
      <dgm:prSet presAssocID="{2E8D01F4-A772-40BE-92AF-3DC10EA56F22}" presName="rootText1" presStyleLbl="node0" presStyleIdx="0" presStyleCnt="1">
        <dgm:presLayoutVars>
          <dgm:chPref val="3"/>
        </dgm:presLayoutVars>
      </dgm:prSet>
      <dgm:spPr/>
      <dgm:t>
        <a:bodyPr/>
        <a:lstStyle/>
        <a:p>
          <a:endParaRPr lang="en-GB"/>
        </a:p>
      </dgm:t>
    </dgm:pt>
    <dgm:pt modelId="{4458D1BE-FDD7-468C-AD43-BC6EB7F548A6}" type="pres">
      <dgm:prSet presAssocID="{2E8D01F4-A772-40BE-92AF-3DC10EA56F22}" presName="rootConnector1" presStyleLbl="node1" presStyleIdx="0" presStyleCnt="0"/>
      <dgm:spPr/>
      <dgm:t>
        <a:bodyPr/>
        <a:lstStyle/>
        <a:p>
          <a:endParaRPr lang="en-GB"/>
        </a:p>
      </dgm:t>
    </dgm:pt>
    <dgm:pt modelId="{9D90F7FE-442A-43C8-9A4B-A3037EB67139}" type="pres">
      <dgm:prSet presAssocID="{2E8D01F4-A772-40BE-92AF-3DC10EA56F22}" presName="hierChild2" presStyleCnt="0"/>
      <dgm:spPr/>
    </dgm:pt>
    <dgm:pt modelId="{32EBB7A7-974D-4A2F-BE01-A5F2C60E225C}" type="pres">
      <dgm:prSet presAssocID="{A35958C1-DB8D-4FF6-A523-A63A46859474}" presName="Name37" presStyleLbl="parChTrans1D2" presStyleIdx="0" presStyleCnt="5"/>
      <dgm:spPr/>
      <dgm:t>
        <a:bodyPr/>
        <a:lstStyle/>
        <a:p>
          <a:endParaRPr lang="en-GB"/>
        </a:p>
      </dgm:t>
    </dgm:pt>
    <dgm:pt modelId="{B5269A76-E7D2-4E64-99E8-8EBF25EF6E8E}" type="pres">
      <dgm:prSet presAssocID="{4BBB1E09-FC59-4AF5-A981-3E7FC130CADB}" presName="hierRoot2" presStyleCnt="0">
        <dgm:presLayoutVars>
          <dgm:hierBranch val="init"/>
        </dgm:presLayoutVars>
      </dgm:prSet>
      <dgm:spPr/>
    </dgm:pt>
    <dgm:pt modelId="{F2B749ED-43B3-4270-BDA9-C7263CDF25A6}" type="pres">
      <dgm:prSet presAssocID="{4BBB1E09-FC59-4AF5-A981-3E7FC130CADB}" presName="rootComposite" presStyleCnt="0"/>
      <dgm:spPr/>
    </dgm:pt>
    <dgm:pt modelId="{6AB851B8-8AB8-4213-B9D8-A3F3A55801A1}" type="pres">
      <dgm:prSet presAssocID="{4BBB1E09-FC59-4AF5-A981-3E7FC130CADB}" presName="rootText" presStyleLbl="node2" presStyleIdx="0" presStyleCnt="5">
        <dgm:presLayoutVars>
          <dgm:chPref val="3"/>
        </dgm:presLayoutVars>
      </dgm:prSet>
      <dgm:spPr/>
      <dgm:t>
        <a:bodyPr/>
        <a:lstStyle/>
        <a:p>
          <a:endParaRPr lang="en-GB"/>
        </a:p>
      </dgm:t>
    </dgm:pt>
    <dgm:pt modelId="{EC92CE4B-1564-48F0-AE82-CC3598B603C6}" type="pres">
      <dgm:prSet presAssocID="{4BBB1E09-FC59-4AF5-A981-3E7FC130CADB}" presName="rootConnector" presStyleLbl="node2" presStyleIdx="0" presStyleCnt="5"/>
      <dgm:spPr/>
      <dgm:t>
        <a:bodyPr/>
        <a:lstStyle/>
        <a:p>
          <a:endParaRPr lang="en-GB"/>
        </a:p>
      </dgm:t>
    </dgm:pt>
    <dgm:pt modelId="{12567D69-C046-4EA9-A747-6FB82E12B46C}" type="pres">
      <dgm:prSet presAssocID="{4BBB1E09-FC59-4AF5-A981-3E7FC130CADB}" presName="hierChild4" presStyleCnt="0"/>
      <dgm:spPr/>
    </dgm:pt>
    <dgm:pt modelId="{05CF79C7-0241-41FB-88C6-8B990C2F5296}" type="pres">
      <dgm:prSet presAssocID="{4BBB1E09-FC59-4AF5-A981-3E7FC130CADB}" presName="hierChild5" presStyleCnt="0"/>
      <dgm:spPr/>
    </dgm:pt>
    <dgm:pt modelId="{C7E7A237-7A92-43E4-AAA9-60BDB65B81AE}" type="pres">
      <dgm:prSet presAssocID="{4DA97D4D-5BC1-47AB-AB98-3DABDD0ACF3C}" presName="Name37" presStyleLbl="parChTrans1D2" presStyleIdx="1" presStyleCnt="5"/>
      <dgm:spPr/>
      <dgm:t>
        <a:bodyPr/>
        <a:lstStyle/>
        <a:p>
          <a:endParaRPr lang="en-GB"/>
        </a:p>
      </dgm:t>
    </dgm:pt>
    <dgm:pt modelId="{79BDCECA-11FC-4945-8022-AB5A46A28B66}" type="pres">
      <dgm:prSet presAssocID="{9E4E5C8C-17E7-47C9-870F-5E477B24A499}" presName="hierRoot2" presStyleCnt="0">
        <dgm:presLayoutVars>
          <dgm:hierBranch val="init"/>
        </dgm:presLayoutVars>
      </dgm:prSet>
      <dgm:spPr/>
    </dgm:pt>
    <dgm:pt modelId="{5A1D2F32-3A31-4F57-AF8D-EC57EE50DEBC}" type="pres">
      <dgm:prSet presAssocID="{9E4E5C8C-17E7-47C9-870F-5E477B24A499}" presName="rootComposite" presStyleCnt="0"/>
      <dgm:spPr/>
    </dgm:pt>
    <dgm:pt modelId="{AB70970B-A097-4CF7-AA31-A2410B7A2A04}" type="pres">
      <dgm:prSet presAssocID="{9E4E5C8C-17E7-47C9-870F-5E477B24A499}" presName="rootText" presStyleLbl="node2" presStyleIdx="1" presStyleCnt="5">
        <dgm:presLayoutVars>
          <dgm:chPref val="3"/>
        </dgm:presLayoutVars>
      </dgm:prSet>
      <dgm:spPr/>
      <dgm:t>
        <a:bodyPr/>
        <a:lstStyle/>
        <a:p>
          <a:endParaRPr lang="en-GB"/>
        </a:p>
      </dgm:t>
    </dgm:pt>
    <dgm:pt modelId="{165EF403-ED95-48AA-9459-7F4A890F61BC}" type="pres">
      <dgm:prSet presAssocID="{9E4E5C8C-17E7-47C9-870F-5E477B24A499}" presName="rootConnector" presStyleLbl="node2" presStyleIdx="1" presStyleCnt="5"/>
      <dgm:spPr/>
      <dgm:t>
        <a:bodyPr/>
        <a:lstStyle/>
        <a:p>
          <a:endParaRPr lang="en-GB"/>
        </a:p>
      </dgm:t>
    </dgm:pt>
    <dgm:pt modelId="{5731D92A-D10C-4A55-95AB-04B2BFF6C1B3}" type="pres">
      <dgm:prSet presAssocID="{9E4E5C8C-17E7-47C9-870F-5E477B24A499}" presName="hierChild4" presStyleCnt="0"/>
      <dgm:spPr/>
    </dgm:pt>
    <dgm:pt modelId="{65B0C75D-0280-4FB5-8986-47D7E8712483}" type="pres">
      <dgm:prSet presAssocID="{9E4E5C8C-17E7-47C9-870F-5E477B24A499}" presName="hierChild5" presStyleCnt="0"/>
      <dgm:spPr/>
    </dgm:pt>
    <dgm:pt modelId="{B5DD5A68-5334-4741-8FA8-91870ABC15EF}" type="pres">
      <dgm:prSet presAssocID="{C3245A63-C8EF-429C-94BF-762ADC8E30B3}" presName="Name37" presStyleLbl="parChTrans1D2" presStyleIdx="2" presStyleCnt="5"/>
      <dgm:spPr/>
      <dgm:t>
        <a:bodyPr/>
        <a:lstStyle/>
        <a:p>
          <a:endParaRPr lang="en-GB"/>
        </a:p>
      </dgm:t>
    </dgm:pt>
    <dgm:pt modelId="{FFC574A9-18EE-4D47-A61B-F999FB75FEA9}" type="pres">
      <dgm:prSet presAssocID="{0B5C5346-A2C0-464C-AF0B-B3EB72F3B051}" presName="hierRoot2" presStyleCnt="0">
        <dgm:presLayoutVars>
          <dgm:hierBranch val="init"/>
        </dgm:presLayoutVars>
      </dgm:prSet>
      <dgm:spPr/>
    </dgm:pt>
    <dgm:pt modelId="{EEC7CF1E-EA16-438B-9F49-E8535A225292}" type="pres">
      <dgm:prSet presAssocID="{0B5C5346-A2C0-464C-AF0B-B3EB72F3B051}" presName="rootComposite" presStyleCnt="0"/>
      <dgm:spPr/>
    </dgm:pt>
    <dgm:pt modelId="{04C7988A-47A1-4EA6-BC03-38E832E11A34}" type="pres">
      <dgm:prSet presAssocID="{0B5C5346-A2C0-464C-AF0B-B3EB72F3B051}" presName="rootText" presStyleLbl="node2" presStyleIdx="2" presStyleCnt="5">
        <dgm:presLayoutVars>
          <dgm:chPref val="3"/>
        </dgm:presLayoutVars>
      </dgm:prSet>
      <dgm:spPr/>
      <dgm:t>
        <a:bodyPr/>
        <a:lstStyle/>
        <a:p>
          <a:endParaRPr lang="en-GB"/>
        </a:p>
      </dgm:t>
    </dgm:pt>
    <dgm:pt modelId="{ADD66CA5-D6DB-486E-9DB4-AE0D33B02E32}" type="pres">
      <dgm:prSet presAssocID="{0B5C5346-A2C0-464C-AF0B-B3EB72F3B051}" presName="rootConnector" presStyleLbl="node2" presStyleIdx="2" presStyleCnt="5"/>
      <dgm:spPr/>
      <dgm:t>
        <a:bodyPr/>
        <a:lstStyle/>
        <a:p>
          <a:endParaRPr lang="en-GB"/>
        </a:p>
      </dgm:t>
    </dgm:pt>
    <dgm:pt modelId="{43891517-BF28-4C2E-B153-5E2D8BF2185C}" type="pres">
      <dgm:prSet presAssocID="{0B5C5346-A2C0-464C-AF0B-B3EB72F3B051}" presName="hierChild4" presStyleCnt="0"/>
      <dgm:spPr/>
    </dgm:pt>
    <dgm:pt modelId="{34D3059F-4C2C-4B69-B00A-FDE2DA67F1D1}" type="pres">
      <dgm:prSet presAssocID="{0B5C5346-A2C0-464C-AF0B-B3EB72F3B051}" presName="hierChild5" presStyleCnt="0"/>
      <dgm:spPr/>
    </dgm:pt>
    <dgm:pt modelId="{A94EEF05-B501-49F8-8BAE-F8D2222CF29F}" type="pres">
      <dgm:prSet presAssocID="{D94FC54D-56DD-4151-85D5-8BE3D7E2ABC5}" presName="Name37" presStyleLbl="parChTrans1D2" presStyleIdx="3" presStyleCnt="5"/>
      <dgm:spPr/>
      <dgm:t>
        <a:bodyPr/>
        <a:lstStyle/>
        <a:p>
          <a:endParaRPr lang="en-GB"/>
        </a:p>
      </dgm:t>
    </dgm:pt>
    <dgm:pt modelId="{B1F1C48C-E67F-4CC3-A3EA-336BD1457E63}" type="pres">
      <dgm:prSet presAssocID="{631058B1-F810-4566-8205-4D3398EFB662}" presName="hierRoot2" presStyleCnt="0">
        <dgm:presLayoutVars>
          <dgm:hierBranch val="init"/>
        </dgm:presLayoutVars>
      </dgm:prSet>
      <dgm:spPr/>
    </dgm:pt>
    <dgm:pt modelId="{AECB7D86-3805-4D3F-BF36-C8F4237E7B80}" type="pres">
      <dgm:prSet presAssocID="{631058B1-F810-4566-8205-4D3398EFB662}" presName="rootComposite" presStyleCnt="0"/>
      <dgm:spPr/>
    </dgm:pt>
    <dgm:pt modelId="{0B3ADEA2-E219-46E1-88D9-6AAD82BD4E07}" type="pres">
      <dgm:prSet presAssocID="{631058B1-F810-4566-8205-4D3398EFB662}" presName="rootText" presStyleLbl="node2" presStyleIdx="3" presStyleCnt="5">
        <dgm:presLayoutVars>
          <dgm:chPref val="3"/>
        </dgm:presLayoutVars>
      </dgm:prSet>
      <dgm:spPr/>
      <dgm:t>
        <a:bodyPr/>
        <a:lstStyle/>
        <a:p>
          <a:endParaRPr lang="en-GB"/>
        </a:p>
      </dgm:t>
    </dgm:pt>
    <dgm:pt modelId="{553013D9-4114-42AF-86B9-595CAE94F228}" type="pres">
      <dgm:prSet presAssocID="{631058B1-F810-4566-8205-4D3398EFB662}" presName="rootConnector" presStyleLbl="node2" presStyleIdx="3" presStyleCnt="5"/>
      <dgm:spPr/>
      <dgm:t>
        <a:bodyPr/>
        <a:lstStyle/>
        <a:p>
          <a:endParaRPr lang="en-GB"/>
        </a:p>
      </dgm:t>
    </dgm:pt>
    <dgm:pt modelId="{80AC9563-801C-42FD-8C1B-B0B1B3773419}" type="pres">
      <dgm:prSet presAssocID="{631058B1-F810-4566-8205-4D3398EFB662}" presName="hierChild4" presStyleCnt="0"/>
      <dgm:spPr/>
    </dgm:pt>
    <dgm:pt modelId="{3A75ED9C-C309-493D-B373-7F88FABDB520}" type="pres">
      <dgm:prSet presAssocID="{631058B1-F810-4566-8205-4D3398EFB662}" presName="hierChild5" presStyleCnt="0"/>
      <dgm:spPr/>
    </dgm:pt>
    <dgm:pt modelId="{414DF9C6-5CE1-4FF3-B6B0-E4A1BD214CFB}" type="pres">
      <dgm:prSet presAssocID="{A82F66AC-59CC-4FB7-A6AC-E4E5886728C2}" presName="Name37" presStyleLbl="parChTrans1D2" presStyleIdx="4" presStyleCnt="5"/>
      <dgm:spPr/>
      <dgm:t>
        <a:bodyPr/>
        <a:lstStyle/>
        <a:p>
          <a:endParaRPr lang="en-GB"/>
        </a:p>
      </dgm:t>
    </dgm:pt>
    <dgm:pt modelId="{0D191A68-C468-463A-87CE-FE0B15721E86}" type="pres">
      <dgm:prSet presAssocID="{D65B5E50-F45E-407C-971C-A188D697A163}" presName="hierRoot2" presStyleCnt="0">
        <dgm:presLayoutVars>
          <dgm:hierBranch val="init"/>
        </dgm:presLayoutVars>
      </dgm:prSet>
      <dgm:spPr/>
    </dgm:pt>
    <dgm:pt modelId="{07F1A239-5D91-4B5A-A5DF-511EEBB8B795}" type="pres">
      <dgm:prSet presAssocID="{D65B5E50-F45E-407C-971C-A188D697A163}" presName="rootComposite" presStyleCnt="0"/>
      <dgm:spPr/>
    </dgm:pt>
    <dgm:pt modelId="{440F75B6-BCA3-4D3B-A840-83644B48EFDB}" type="pres">
      <dgm:prSet presAssocID="{D65B5E50-F45E-407C-971C-A188D697A163}" presName="rootText" presStyleLbl="node2" presStyleIdx="4" presStyleCnt="5">
        <dgm:presLayoutVars>
          <dgm:chPref val="3"/>
        </dgm:presLayoutVars>
      </dgm:prSet>
      <dgm:spPr/>
      <dgm:t>
        <a:bodyPr/>
        <a:lstStyle/>
        <a:p>
          <a:endParaRPr lang="en-GB"/>
        </a:p>
      </dgm:t>
    </dgm:pt>
    <dgm:pt modelId="{0631E993-EB32-40B1-9D76-6FA88F047D54}" type="pres">
      <dgm:prSet presAssocID="{D65B5E50-F45E-407C-971C-A188D697A163}" presName="rootConnector" presStyleLbl="node2" presStyleIdx="4" presStyleCnt="5"/>
      <dgm:spPr/>
      <dgm:t>
        <a:bodyPr/>
        <a:lstStyle/>
        <a:p>
          <a:endParaRPr lang="en-GB"/>
        </a:p>
      </dgm:t>
    </dgm:pt>
    <dgm:pt modelId="{2DB16409-0673-418E-889B-993A9567073A}" type="pres">
      <dgm:prSet presAssocID="{D65B5E50-F45E-407C-971C-A188D697A163}" presName="hierChild4" presStyleCnt="0"/>
      <dgm:spPr/>
    </dgm:pt>
    <dgm:pt modelId="{EF94824C-628F-4FA0-9FD1-3877F3ADE4DB}" type="pres">
      <dgm:prSet presAssocID="{D65B5E50-F45E-407C-971C-A188D697A163}" presName="hierChild5" presStyleCnt="0"/>
      <dgm:spPr/>
    </dgm:pt>
    <dgm:pt modelId="{B16B12EC-8F15-46FE-B5E9-316A29F8381D}" type="pres">
      <dgm:prSet presAssocID="{2E8D01F4-A772-40BE-92AF-3DC10EA56F22}" presName="hierChild3" presStyleCnt="0"/>
      <dgm:spPr/>
    </dgm:pt>
  </dgm:ptLst>
  <dgm:cxnLst>
    <dgm:cxn modelId="{BAB78764-06A4-49D9-B544-F9604ED85284}" type="presOf" srcId="{A82F66AC-59CC-4FB7-A6AC-E4E5886728C2}" destId="{414DF9C6-5CE1-4FF3-B6B0-E4A1BD214CFB}" srcOrd="0" destOrd="0" presId="urn:microsoft.com/office/officeart/2005/8/layout/orgChart1"/>
    <dgm:cxn modelId="{0BA0A336-C1C9-4935-92A3-6FF502C70129}" srcId="{2E8D01F4-A772-40BE-92AF-3DC10EA56F22}" destId="{9E4E5C8C-17E7-47C9-870F-5E477B24A499}" srcOrd="1" destOrd="0" parTransId="{4DA97D4D-5BC1-47AB-AB98-3DABDD0ACF3C}" sibTransId="{8B439964-A644-40DF-9E38-6A828E51E6F9}"/>
    <dgm:cxn modelId="{0D9254A9-A36F-43FB-AF5D-EC8FB7BB3F70}" type="presOf" srcId="{4BBB1E09-FC59-4AF5-A981-3E7FC130CADB}" destId="{EC92CE4B-1564-48F0-AE82-CC3598B603C6}" srcOrd="1" destOrd="0" presId="urn:microsoft.com/office/officeart/2005/8/layout/orgChart1"/>
    <dgm:cxn modelId="{7D2D75CF-4449-407D-8AB0-960FA87B6053}" srcId="{2E8D01F4-A772-40BE-92AF-3DC10EA56F22}" destId="{631058B1-F810-4566-8205-4D3398EFB662}" srcOrd="3" destOrd="0" parTransId="{D94FC54D-56DD-4151-85D5-8BE3D7E2ABC5}" sibTransId="{2E508BAD-6D7B-45C1-B605-0C2ABFE7798A}"/>
    <dgm:cxn modelId="{91E086A8-93BE-4749-994C-6C4C84D1E005}" type="presOf" srcId="{D94FC54D-56DD-4151-85D5-8BE3D7E2ABC5}" destId="{A94EEF05-B501-49F8-8BAE-F8D2222CF29F}" srcOrd="0" destOrd="0" presId="urn:microsoft.com/office/officeart/2005/8/layout/orgChart1"/>
    <dgm:cxn modelId="{3E5BEA60-DA1C-468C-8F19-322A71FCEFA7}" type="presOf" srcId="{0B5C5346-A2C0-464C-AF0B-B3EB72F3B051}" destId="{04C7988A-47A1-4EA6-BC03-38E832E11A34}" srcOrd="0" destOrd="0" presId="urn:microsoft.com/office/officeart/2005/8/layout/orgChart1"/>
    <dgm:cxn modelId="{68337983-B820-4838-A703-5E5D0C261804}" type="presOf" srcId="{4DA97D4D-5BC1-47AB-AB98-3DABDD0ACF3C}" destId="{C7E7A237-7A92-43E4-AAA9-60BDB65B81AE}" srcOrd="0" destOrd="0" presId="urn:microsoft.com/office/officeart/2005/8/layout/orgChart1"/>
    <dgm:cxn modelId="{7A45DD2C-6A13-4DC5-AF66-53ABCED5C025}" srcId="{2E8D01F4-A772-40BE-92AF-3DC10EA56F22}" destId="{4BBB1E09-FC59-4AF5-A981-3E7FC130CADB}" srcOrd="0" destOrd="0" parTransId="{A35958C1-DB8D-4FF6-A523-A63A46859474}" sibTransId="{423858FD-29A8-48DB-AA33-33196389B351}"/>
    <dgm:cxn modelId="{A98853E7-6DEE-4874-AA2E-93190019134E}" type="presOf" srcId="{D65B5E50-F45E-407C-971C-A188D697A163}" destId="{440F75B6-BCA3-4D3B-A840-83644B48EFDB}" srcOrd="0" destOrd="0" presId="urn:microsoft.com/office/officeart/2005/8/layout/orgChart1"/>
    <dgm:cxn modelId="{246F87F4-35D9-4D21-9FAD-2CE85AD24531}" type="presOf" srcId="{A35958C1-DB8D-4FF6-A523-A63A46859474}" destId="{32EBB7A7-974D-4A2F-BE01-A5F2C60E225C}" srcOrd="0" destOrd="0" presId="urn:microsoft.com/office/officeart/2005/8/layout/orgChart1"/>
    <dgm:cxn modelId="{79F2512A-B224-49DA-A4B8-DFACA4DCC8BE}" type="presOf" srcId="{9E4E5C8C-17E7-47C9-870F-5E477B24A499}" destId="{AB70970B-A097-4CF7-AA31-A2410B7A2A04}" srcOrd="0" destOrd="0" presId="urn:microsoft.com/office/officeart/2005/8/layout/orgChart1"/>
    <dgm:cxn modelId="{9877FA72-71EB-4AFC-80F4-8C3D8BD31B34}" type="presOf" srcId="{C3245A63-C8EF-429C-94BF-762ADC8E30B3}" destId="{B5DD5A68-5334-4741-8FA8-91870ABC15EF}" srcOrd="0" destOrd="0" presId="urn:microsoft.com/office/officeart/2005/8/layout/orgChart1"/>
    <dgm:cxn modelId="{CABC8CCA-7600-41E5-88CA-BC658D04A773}" type="presOf" srcId="{D65B5E50-F45E-407C-971C-A188D697A163}" destId="{0631E993-EB32-40B1-9D76-6FA88F047D54}" srcOrd="1" destOrd="0" presId="urn:microsoft.com/office/officeart/2005/8/layout/orgChart1"/>
    <dgm:cxn modelId="{8672BD94-8ACC-4374-8F9D-EF3168D89729}" srcId="{2E8D01F4-A772-40BE-92AF-3DC10EA56F22}" destId="{D65B5E50-F45E-407C-971C-A188D697A163}" srcOrd="4" destOrd="0" parTransId="{A82F66AC-59CC-4FB7-A6AC-E4E5886728C2}" sibTransId="{D05AC97C-003C-4D29-88EB-5C15A15EB404}"/>
    <dgm:cxn modelId="{9DC73CCB-DFF0-4655-BC53-A1E297AB2B45}" type="presOf" srcId="{2E8D01F4-A772-40BE-92AF-3DC10EA56F22}" destId="{12CD6FB5-1ECE-45F4-831F-D34D0A091021}" srcOrd="0" destOrd="0" presId="urn:microsoft.com/office/officeart/2005/8/layout/orgChart1"/>
    <dgm:cxn modelId="{FA839E11-C9DE-4260-B844-92E50B01125F}" srcId="{2E8D01F4-A772-40BE-92AF-3DC10EA56F22}" destId="{0B5C5346-A2C0-464C-AF0B-B3EB72F3B051}" srcOrd="2" destOrd="0" parTransId="{C3245A63-C8EF-429C-94BF-762ADC8E30B3}" sibTransId="{7CF5355C-9861-4D8B-8ED9-D19DFB4229AC}"/>
    <dgm:cxn modelId="{D8D21FDA-D12A-4712-8264-FC9CC7E2F495}" type="presOf" srcId="{4BBB1E09-FC59-4AF5-A981-3E7FC130CADB}" destId="{6AB851B8-8AB8-4213-B9D8-A3F3A55801A1}" srcOrd="0" destOrd="0" presId="urn:microsoft.com/office/officeart/2005/8/layout/orgChart1"/>
    <dgm:cxn modelId="{A11F97FF-F0E2-400C-AC8C-E142481A05BC}" srcId="{51D2637D-7241-47BB-9706-992B38631D5F}" destId="{2E8D01F4-A772-40BE-92AF-3DC10EA56F22}" srcOrd="0" destOrd="0" parTransId="{9F088202-9F9A-40F8-BB83-85CAA38E22C9}" sibTransId="{F1C0AF64-7509-4E5F-B772-AB27E750F18C}"/>
    <dgm:cxn modelId="{002DFC72-F35B-4C2A-AA4C-893552CFD7C5}" type="presOf" srcId="{631058B1-F810-4566-8205-4D3398EFB662}" destId="{0B3ADEA2-E219-46E1-88D9-6AAD82BD4E07}" srcOrd="0" destOrd="0" presId="urn:microsoft.com/office/officeart/2005/8/layout/orgChart1"/>
    <dgm:cxn modelId="{72382C21-6996-4265-8957-8CD20F71D4B6}" type="presOf" srcId="{631058B1-F810-4566-8205-4D3398EFB662}" destId="{553013D9-4114-42AF-86B9-595CAE94F228}" srcOrd="1" destOrd="0" presId="urn:microsoft.com/office/officeart/2005/8/layout/orgChart1"/>
    <dgm:cxn modelId="{D27C1BDD-15C3-4322-A3CA-A5B3FAE47ABA}" type="presOf" srcId="{0B5C5346-A2C0-464C-AF0B-B3EB72F3B051}" destId="{ADD66CA5-D6DB-486E-9DB4-AE0D33B02E32}" srcOrd="1" destOrd="0" presId="urn:microsoft.com/office/officeart/2005/8/layout/orgChart1"/>
    <dgm:cxn modelId="{0C8C9F95-5AF5-41D6-8FBB-E15D8C62CDBD}" type="presOf" srcId="{51D2637D-7241-47BB-9706-992B38631D5F}" destId="{9AD77D8E-5772-49F6-9225-86543FC472D5}" srcOrd="0" destOrd="0" presId="urn:microsoft.com/office/officeart/2005/8/layout/orgChart1"/>
    <dgm:cxn modelId="{7658D65A-CB57-4B01-B06C-6937C372E7AF}" type="presOf" srcId="{9E4E5C8C-17E7-47C9-870F-5E477B24A499}" destId="{165EF403-ED95-48AA-9459-7F4A890F61BC}" srcOrd="1" destOrd="0" presId="urn:microsoft.com/office/officeart/2005/8/layout/orgChart1"/>
    <dgm:cxn modelId="{88047EC5-2BD9-4A0B-8A67-D9F61DB7A288}" type="presOf" srcId="{2E8D01F4-A772-40BE-92AF-3DC10EA56F22}" destId="{4458D1BE-FDD7-468C-AD43-BC6EB7F548A6}" srcOrd="1" destOrd="0" presId="urn:microsoft.com/office/officeart/2005/8/layout/orgChart1"/>
    <dgm:cxn modelId="{5728A0B7-6954-4AA9-9CE5-D23FA58B2F0B}" type="presParOf" srcId="{9AD77D8E-5772-49F6-9225-86543FC472D5}" destId="{24ADF500-440A-42DF-8424-9D394BC1E643}" srcOrd="0" destOrd="0" presId="urn:microsoft.com/office/officeart/2005/8/layout/orgChart1"/>
    <dgm:cxn modelId="{4B99577E-B3C9-46DD-83C9-0822131ED156}" type="presParOf" srcId="{24ADF500-440A-42DF-8424-9D394BC1E643}" destId="{580AFC0A-E098-4A41-BC32-2E95F6FE2B1A}" srcOrd="0" destOrd="0" presId="urn:microsoft.com/office/officeart/2005/8/layout/orgChart1"/>
    <dgm:cxn modelId="{D77ECFBF-73A2-48AF-9EB1-6FB2402E2F6D}" type="presParOf" srcId="{580AFC0A-E098-4A41-BC32-2E95F6FE2B1A}" destId="{12CD6FB5-1ECE-45F4-831F-D34D0A091021}" srcOrd="0" destOrd="0" presId="urn:microsoft.com/office/officeart/2005/8/layout/orgChart1"/>
    <dgm:cxn modelId="{AB0A7F1B-8D6A-4FCA-A584-7B047D81DC31}" type="presParOf" srcId="{580AFC0A-E098-4A41-BC32-2E95F6FE2B1A}" destId="{4458D1BE-FDD7-468C-AD43-BC6EB7F548A6}" srcOrd="1" destOrd="0" presId="urn:microsoft.com/office/officeart/2005/8/layout/orgChart1"/>
    <dgm:cxn modelId="{30BBD2F3-2E5F-4093-9284-A5AD8045F196}" type="presParOf" srcId="{24ADF500-440A-42DF-8424-9D394BC1E643}" destId="{9D90F7FE-442A-43C8-9A4B-A3037EB67139}" srcOrd="1" destOrd="0" presId="urn:microsoft.com/office/officeart/2005/8/layout/orgChart1"/>
    <dgm:cxn modelId="{36424D16-8B79-46C6-8CBA-00EE5A23B44E}" type="presParOf" srcId="{9D90F7FE-442A-43C8-9A4B-A3037EB67139}" destId="{32EBB7A7-974D-4A2F-BE01-A5F2C60E225C}" srcOrd="0" destOrd="0" presId="urn:microsoft.com/office/officeart/2005/8/layout/orgChart1"/>
    <dgm:cxn modelId="{067278B0-7556-41C1-8A9A-9F21C82E9E16}" type="presParOf" srcId="{9D90F7FE-442A-43C8-9A4B-A3037EB67139}" destId="{B5269A76-E7D2-4E64-99E8-8EBF25EF6E8E}" srcOrd="1" destOrd="0" presId="urn:microsoft.com/office/officeart/2005/8/layout/orgChart1"/>
    <dgm:cxn modelId="{E3665FEE-8822-457F-9A2F-667662415D7F}" type="presParOf" srcId="{B5269A76-E7D2-4E64-99E8-8EBF25EF6E8E}" destId="{F2B749ED-43B3-4270-BDA9-C7263CDF25A6}" srcOrd="0" destOrd="0" presId="urn:microsoft.com/office/officeart/2005/8/layout/orgChart1"/>
    <dgm:cxn modelId="{C2A94D31-CDDA-4528-B0AD-9F9BEBF91821}" type="presParOf" srcId="{F2B749ED-43B3-4270-BDA9-C7263CDF25A6}" destId="{6AB851B8-8AB8-4213-B9D8-A3F3A55801A1}" srcOrd="0" destOrd="0" presId="urn:microsoft.com/office/officeart/2005/8/layout/orgChart1"/>
    <dgm:cxn modelId="{CBCC56C6-AC29-4A11-B18A-9197AA393B3A}" type="presParOf" srcId="{F2B749ED-43B3-4270-BDA9-C7263CDF25A6}" destId="{EC92CE4B-1564-48F0-AE82-CC3598B603C6}" srcOrd="1" destOrd="0" presId="urn:microsoft.com/office/officeart/2005/8/layout/orgChart1"/>
    <dgm:cxn modelId="{57B0ADD2-8F2B-4723-BB34-B12F9237D2E3}" type="presParOf" srcId="{B5269A76-E7D2-4E64-99E8-8EBF25EF6E8E}" destId="{12567D69-C046-4EA9-A747-6FB82E12B46C}" srcOrd="1" destOrd="0" presId="urn:microsoft.com/office/officeart/2005/8/layout/orgChart1"/>
    <dgm:cxn modelId="{42C90014-AF4F-4050-BE56-D67EEBFDE640}" type="presParOf" srcId="{B5269A76-E7D2-4E64-99E8-8EBF25EF6E8E}" destId="{05CF79C7-0241-41FB-88C6-8B990C2F5296}" srcOrd="2" destOrd="0" presId="urn:microsoft.com/office/officeart/2005/8/layout/orgChart1"/>
    <dgm:cxn modelId="{15160D3A-1363-4BFF-8877-0D08FF186EE4}" type="presParOf" srcId="{9D90F7FE-442A-43C8-9A4B-A3037EB67139}" destId="{C7E7A237-7A92-43E4-AAA9-60BDB65B81AE}" srcOrd="2" destOrd="0" presId="urn:microsoft.com/office/officeart/2005/8/layout/orgChart1"/>
    <dgm:cxn modelId="{9CA44770-6B42-4729-B144-C5DF25E0D445}" type="presParOf" srcId="{9D90F7FE-442A-43C8-9A4B-A3037EB67139}" destId="{79BDCECA-11FC-4945-8022-AB5A46A28B66}" srcOrd="3" destOrd="0" presId="urn:microsoft.com/office/officeart/2005/8/layout/orgChart1"/>
    <dgm:cxn modelId="{387E0E68-1DA2-4AAC-BC11-B95695C051D7}" type="presParOf" srcId="{79BDCECA-11FC-4945-8022-AB5A46A28B66}" destId="{5A1D2F32-3A31-4F57-AF8D-EC57EE50DEBC}" srcOrd="0" destOrd="0" presId="urn:microsoft.com/office/officeart/2005/8/layout/orgChart1"/>
    <dgm:cxn modelId="{4EA17A8E-03D6-4080-A8F5-DF153462E5DB}" type="presParOf" srcId="{5A1D2F32-3A31-4F57-AF8D-EC57EE50DEBC}" destId="{AB70970B-A097-4CF7-AA31-A2410B7A2A04}" srcOrd="0" destOrd="0" presId="urn:microsoft.com/office/officeart/2005/8/layout/orgChart1"/>
    <dgm:cxn modelId="{EB9836AE-FDFF-4FC2-88FA-BD91CC552B8F}" type="presParOf" srcId="{5A1D2F32-3A31-4F57-AF8D-EC57EE50DEBC}" destId="{165EF403-ED95-48AA-9459-7F4A890F61BC}" srcOrd="1" destOrd="0" presId="urn:microsoft.com/office/officeart/2005/8/layout/orgChart1"/>
    <dgm:cxn modelId="{1A4D6302-6A93-4AFF-83F2-DC104072A435}" type="presParOf" srcId="{79BDCECA-11FC-4945-8022-AB5A46A28B66}" destId="{5731D92A-D10C-4A55-95AB-04B2BFF6C1B3}" srcOrd="1" destOrd="0" presId="urn:microsoft.com/office/officeart/2005/8/layout/orgChart1"/>
    <dgm:cxn modelId="{9E9A0408-CC9D-4884-83F0-8ABFC4F98888}" type="presParOf" srcId="{79BDCECA-11FC-4945-8022-AB5A46A28B66}" destId="{65B0C75D-0280-4FB5-8986-47D7E8712483}" srcOrd="2" destOrd="0" presId="urn:microsoft.com/office/officeart/2005/8/layout/orgChart1"/>
    <dgm:cxn modelId="{1DE4BF28-D690-40C1-ADB9-1494C7DE2F2C}" type="presParOf" srcId="{9D90F7FE-442A-43C8-9A4B-A3037EB67139}" destId="{B5DD5A68-5334-4741-8FA8-91870ABC15EF}" srcOrd="4" destOrd="0" presId="urn:microsoft.com/office/officeart/2005/8/layout/orgChart1"/>
    <dgm:cxn modelId="{CF82DE7A-8C94-4CB6-98D0-E9F8587297EC}" type="presParOf" srcId="{9D90F7FE-442A-43C8-9A4B-A3037EB67139}" destId="{FFC574A9-18EE-4D47-A61B-F999FB75FEA9}" srcOrd="5" destOrd="0" presId="urn:microsoft.com/office/officeart/2005/8/layout/orgChart1"/>
    <dgm:cxn modelId="{6B8E7A94-59FD-4154-968F-6B75CCBCB947}" type="presParOf" srcId="{FFC574A9-18EE-4D47-A61B-F999FB75FEA9}" destId="{EEC7CF1E-EA16-438B-9F49-E8535A225292}" srcOrd="0" destOrd="0" presId="urn:microsoft.com/office/officeart/2005/8/layout/orgChart1"/>
    <dgm:cxn modelId="{8BB1290E-5698-45E5-943C-F79092D52BF8}" type="presParOf" srcId="{EEC7CF1E-EA16-438B-9F49-E8535A225292}" destId="{04C7988A-47A1-4EA6-BC03-38E832E11A34}" srcOrd="0" destOrd="0" presId="urn:microsoft.com/office/officeart/2005/8/layout/orgChart1"/>
    <dgm:cxn modelId="{C4392FC6-AED6-4668-B223-AB222907A767}" type="presParOf" srcId="{EEC7CF1E-EA16-438B-9F49-E8535A225292}" destId="{ADD66CA5-D6DB-486E-9DB4-AE0D33B02E32}" srcOrd="1" destOrd="0" presId="urn:microsoft.com/office/officeart/2005/8/layout/orgChart1"/>
    <dgm:cxn modelId="{8D948111-3589-4567-AC4E-A11AB6334605}" type="presParOf" srcId="{FFC574A9-18EE-4D47-A61B-F999FB75FEA9}" destId="{43891517-BF28-4C2E-B153-5E2D8BF2185C}" srcOrd="1" destOrd="0" presId="urn:microsoft.com/office/officeart/2005/8/layout/orgChart1"/>
    <dgm:cxn modelId="{9A72DE59-80DA-47E0-BBF4-439C57B7A45A}" type="presParOf" srcId="{FFC574A9-18EE-4D47-A61B-F999FB75FEA9}" destId="{34D3059F-4C2C-4B69-B00A-FDE2DA67F1D1}" srcOrd="2" destOrd="0" presId="urn:microsoft.com/office/officeart/2005/8/layout/orgChart1"/>
    <dgm:cxn modelId="{EF9801CC-CCEF-4201-9F08-D8EEE6BEAE7D}" type="presParOf" srcId="{9D90F7FE-442A-43C8-9A4B-A3037EB67139}" destId="{A94EEF05-B501-49F8-8BAE-F8D2222CF29F}" srcOrd="6" destOrd="0" presId="urn:microsoft.com/office/officeart/2005/8/layout/orgChart1"/>
    <dgm:cxn modelId="{7945D1B8-DE5D-4EB2-BC28-6FACD36BA165}" type="presParOf" srcId="{9D90F7FE-442A-43C8-9A4B-A3037EB67139}" destId="{B1F1C48C-E67F-4CC3-A3EA-336BD1457E63}" srcOrd="7" destOrd="0" presId="urn:microsoft.com/office/officeart/2005/8/layout/orgChart1"/>
    <dgm:cxn modelId="{9499B3A0-7816-4964-B532-3DA3C0A9F2EE}" type="presParOf" srcId="{B1F1C48C-E67F-4CC3-A3EA-336BD1457E63}" destId="{AECB7D86-3805-4D3F-BF36-C8F4237E7B80}" srcOrd="0" destOrd="0" presId="urn:microsoft.com/office/officeart/2005/8/layout/orgChart1"/>
    <dgm:cxn modelId="{D6C01495-1BE1-4B00-BC69-2660FDC10F2F}" type="presParOf" srcId="{AECB7D86-3805-4D3F-BF36-C8F4237E7B80}" destId="{0B3ADEA2-E219-46E1-88D9-6AAD82BD4E07}" srcOrd="0" destOrd="0" presId="urn:microsoft.com/office/officeart/2005/8/layout/orgChart1"/>
    <dgm:cxn modelId="{BD003FAB-FC9F-4215-B9B8-459133A55BC5}" type="presParOf" srcId="{AECB7D86-3805-4D3F-BF36-C8F4237E7B80}" destId="{553013D9-4114-42AF-86B9-595CAE94F228}" srcOrd="1" destOrd="0" presId="urn:microsoft.com/office/officeart/2005/8/layout/orgChart1"/>
    <dgm:cxn modelId="{5C9F832C-57E3-42AD-B2D9-D5D16DDD4258}" type="presParOf" srcId="{B1F1C48C-E67F-4CC3-A3EA-336BD1457E63}" destId="{80AC9563-801C-42FD-8C1B-B0B1B3773419}" srcOrd="1" destOrd="0" presId="urn:microsoft.com/office/officeart/2005/8/layout/orgChart1"/>
    <dgm:cxn modelId="{89B6C016-3E0B-4904-986D-A08BA56B1162}" type="presParOf" srcId="{B1F1C48C-E67F-4CC3-A3EA-336BD1457E63}" destId="{3A75ED9C-C309-493D-B373-7F88FABDB520}" srcOrd="2" destOrd="0" presId="urn:microsoft.com/office/officeart/2005/8/layout/orgChart1"/>
    <dgm:cxn modelId="{31A2D910-A40A-4C3F-9FD5-7078669AFDCF}" type="presParOf" srcId="{9D90F7FE-442A-43C8-9A4B-A3037EB67139}" destId="{414DF9C6-5CE1-4FF3-B6B0-E4A1BD214CFB}" srcOrd="8" destOrd="0" presId="urn:microsoft.com/office/officeart/2005/8/layout/orgChart1"/>
    <dgm:cxn modelId="{D2E6B719-39AB-4225-B849-EB273AE4D829}" type="presParOf" srcId="{9D90F7FE-442A-43C8-9A4B-A3037EB67139}" destId="{0D191A68-C468-463A-87CE-FE0B15721E86}" srcOrd="9" destOrd="0" presId="urn:microsoft.com/office/officeart/2005/8/layout/orgChart1"/>
    <dgm:cxn modelId="{888B2527-D39D-4FD3-9B81-0CBBE1F488F9}" type="presParOf" srcId="{0D191A68-C468-463A-87CE-FE0B15721E86}" destId="{07F1A239-5D91-4B5A-A5DF-511EEBB8B795}" srcOrd="0" destOrd="0" presId="urn:microsoft.com/office/officeart/2005/8/layout/orgChart1"/>
    <dgm:cxn modelId="{0D34C960-9F1A-4A69-9D18-B8B6F4831210}" type="presParOf" srcId="{07F1A239-5D91-4B5A-A5DF-511EEBB8B795}" destId="{440F75B6-BCA3-4D3B-A840-83644B48EFDB}" srcOrd="0" destOrd="0" presId="urn:microsoft.com/office/officeart/2005/8/layout/orgChart1"/>
    <dgm:cxn modelId="{5E9A1995-6921-4E50-BFAE-8BB0C92BC08E}" type="presParOf" srcId="{07F1A239-5D91-4B5A-A5DF-511EEBB8B795}" destId="{0631E993-EB32-40B1-9D76-6FA88F047D54}" srcOrd="1" destOrd="0" presId="urn:microsoft.com/office/officeart/2005/8/layout/orgChart1"/>
    <dgm:cxn modelId="{7B535505-16ED-4483-808B-5EDA39BDA652}" type="presParOf" srcId="{0D191A68-C468-463A-87CE-FE0B15721E86}" destId="{2DB16409-0673-418E-889B-993A9567073A}" srcOrd="1" destOrd="0" presId="urn:microsoft.com/office/officeart/2005/8/layout/orgChart1"/>
    <dgm:cxn modelId="{9268DB79-790F-428B-9835-55F266F7D9F6}" type="presParOf" srcId="{0D191A68-C468-463A-87CE-FE0B15721E86}" destId="{EF94824C-628F-4FA0-9FD1-3877F3ADE4DB}" srcOrd="2" destOrd="0" presId="urn:microsoft.com/office/officeart/2005/8/layout/orgChart1"/>
    <dgm:cxn modelId="{80E2C538-772F-4DE6-A50D-CFC23B544D94}" type="presParOf" srcId="{24ADF500-440A-42DF-8424-9D394BC1E643}" destId="{B16B12EC-8F15-46FE-B5E9-316A29F8381D}" srcOrd="2" destOrd="0" presId="urn:microsoft.com/office/officeart/2005/8/layout/orgChar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3CE93B-A52E-4F8D-B804-D0E46C48DC5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GB"/>
        </a:p>
      </dgm:t>
    </dgm:pt>
    <dgm:pt modelId="{C692776C-50F8-4E6B-9762-E5CA21E1DC19}">
      <dgm:prSet phldrT="[Text]" custT="1"/>
      <dgm:spPr>
        <a:solidFill>
          <a:schemeClr val="accent3"/>
        </a:solidFill>
        <a:ln>
          <a:solidFill>
            <a:schemeClr val="accent3"/>
          </a:solidFill>
        </a:ln>
      </dgm:spPr>
      <dgm:t>
        <a:bodyPr/>
        <a:lstStyle/>
        <a:p>
          <a:r>
            <a:rPr lang="en-GB" sz="1500" b="1" dirty="0" smtClean="0"/>
            <a:t>Regional</a:t>
          </a:r>
          <a:endParaRPr lang="en-GB" sz="1500" b="1" dirty="0"/>
        </a:p>
      </dgm:t>
    </dgm:pt>
    <dgm:pt modelId="{C63F8CDC-0A4A-4055-B084-17C1C0BD2E5C}" type="parTrans" cxnId="{5ACA73CE-9E23-4774-B4E8-1241002A3A93}">
      <dgm:prSet/>
      <dgm:spPr/>
      <dgm:t>
        <a:bodyPr/>
        <a:lstStyle/>
        <a:p>
          <a:endParaRPr lang="en-GB"/>
        </a:p>
      </dgm:t>
    </dgm:pt>
    <dgm:pt modelId="{F72C744B-D467-4ABD-839B-F0F87B2D30ED}" type="sibTrans" cxnId="{5ACA73CE-9E23-4774-B4E8-1241002A3A93}">
      <dgm:prSet/>
      <dgm:spPr/>
      <dgm:t>
        <a:bodyPr/>
        <a:lstStyle/>
        <a:p>
          <a:endParaRPr lang="en-GB"/>
        </a:p>
      </dgm:t>
    </dgm:pt>
    <dgm:pt modelId="{A1EB44F5-43D6-44B1-9C56-E8A56AFCB91B}">
      <dgm:prSet phldrT="[Text]"/>
      <dgm:spPr>
        <a:ln>
          <a:solidFill>
            <a:schemeClr val="accent3"/>
          </a:solidFill>
        </a:ln>
      </dgm:spPr>
      <dgm:t>
        <a:bodyPr/>
        <a:lstStyle/>
        <a:p>
          <a:r>
            <a:rPr lang="en-GB" dirty="0" smtClean="0"/>
            <a:t>Large scale understand the Depositional Environment</a:t>
          </a:r>
          <a:endParaRPr lang="en-GB" dirty="0"/>
        </a:p>
      </dgm:t>
    </dgm:pt>
    <dgm:pt modelId="{968EEE5E-14A3-4BD4-9B97-C7AC352ACC66}" type="parTrans" cxnId="{4F25C1D3-D213-42F2-BB49-3A5A47AA97F4}">
      <dgm:prSet/>
      <dgm:spPr/>
      <dgm:t>
        <a:bodyPr/>
        <a:lstStyle/>
        <a:p>
          <a:endParaRPr lang="en-GB"/>
        </a:p>
      </dgm:t>
    </dgm:pt>
    <dgm:pt modelId="{F5FF8418-9480-4991-8C2E-112885C28FAB}" type="sibTrans" cxnId="{4F25C1D3-D213-42F2-BB49-3A5A47AA97F4}">
      <dgm:prSet/>
      <dgm:spPr/>
      <dgm:t>
        <a:bodyPr/>
        <a:lstStyle/>
        <a:p>
          <a:endParaRPr lang="en-GB"/>
        </a:p>
      </dgm:t>
    </dgm:pt>
    <dgm:pt modelId="{3D3CD080-579D-4B09-ABC2-3B6814A75EA3}">
      <dgm:prSet phldrT="[Text]" custT="1"/>
      <dgm:spPr>
        <a:solidFill>
          <a:schemeClr val="accent3"/>
        </a:solidFill>
        <a:ln>
          <a:solidFill>
            <a:schemeClr val="accent3"/>
          </a:solidFill>
        </a:ln>
      </dgm:spPr>
      <dgm:t>
        <a:bodyPr/>
        <a:lstStyle/>
        <a:p>
          <a:r>
            <a:rPr lang="en-GB" sz="1500" b="1" dirty="0" smtClean="0"/>
            <a:t>Local</a:t>
          </a:r>
          <a:endParaRPr lang="en-GB" sz="1500" b="1" dirty="0"/>
        </a:p>
      </dgm:t>
    </dgm:pt>
    <dgm:pt modelId="{AF1B35D1-CA0E-4850-8FEA-B6F025DA4044}" type="parTrans" cxnId="{BAA20A74-FE38-496D-A705-7BCB45052B30}">
      <dgm:prSet/>
      <dgm:spPr/>
      <dgm:t>
        <a:bodyPr/>
        <a:lstStyle/>
        <a:p>
          <a:endParaRPr lang="en-GB"/>
        </a:p>
      </dgm:t>
    </dgm:pt>
    <dgm:pt modelId="{7826307C-6122-4319-B993-AEFD058ACAD7}" type="sibTrans" cxnId="{BAA20A74-FE38-496D-A705-7BCB45052B30}">
      <dgm:prSet/>
      <dgm:spPr/>
      <dgm:t>
        <a:bodyPr/>
        <a:lstStyle/>
        <a:p>
          <a:endParaRPr lang="en-GB"/>
        </a:p>
      </dgm:t>
    </dgm:pt>
    <dgm:pt modelId="{CD0E166B-3515-4AB2-96E4-DB804F8994F0}">
      <dgm:prSet phldrT="[Text]"/>
      <dgm:spPr>
        <a:ln>
          <a:solidFill>
            <a:schemeClr val="accent3"/>
          </a:solidFill>
        </a:ln>
      </dgm:spPr>
      <dgm:t>
        <a:bodyPr/>
        <a:lstStyle/>
        <a:p>
          <a:r>
            <a:rPr lang="en-GB" dirty="0" smtClean="0"/>
            <a:t>Develop Conceptual Model from existing Site Data/ Plan Site Selection</a:t>
          </a:r>
          <a:endParaRPr lang="en-GB" dirty="0"/>
        </a:p>
      </dgm:t>
    </dgm:pt>
    <dgm:pt modelId="{904AD652-6AC0-4F79-9EB0-BB805D717777}" type="parTrans" cxnId="{258CC5D3-6108-4E69-93BD-D7CFB70B527F}">
      <dgm:prSet/>
      <dgm:spPr/>
      <dgm:t>
        <a:bodyPr/>
        <a:lstStyle/>
        <a:p>
          <a:endParaRPr lang="en-GB"/>
        </a:p>
      </dgm:t>
    </dgm:pt>
    <dgm:pt modelId="{57FE78C4-FCEA-4FC4-9CE5-59EFE9B26F10}" type="sibTrans" cxnId="{258CC5D3-6108-4E69-93BD-D7CFB70B527F}">
      <dgm:prSet/>
      <dgm:spPr/>
      <dgm:t>
        <a:bodyPr/>
        <a:lstStyle/>
        <a:p>
          <a:endParaRPr lang="en-GB"/>
        </a:p>
      </dgm:t>
    </dgm:pt>
    <dgm:pt modelId="{3FA572F2-8950-4F8D-8E1F-CE2256AC52F3}">
      <dgm:prSet phldrT="[Text]" custT="1"/>
      <dgm:spPr>
        <a:solidFill>
          <a:schemeClr val="accent3"/>
        </a:solidFill>
        <a:ln>
          <a:solidFill>
            <a:schemeClr val="accent3"/>
          </a:solidFill>
        </a:ln>
      </dgm:spPr>
      <dgm:t>
        <a:bodyPr/>
        <a:lstStyle/>
        <a:p>
          <a:r>
            <a:rPr lang="en-GB" sz="1500" b="1" dirty="0" smtClean="0"/>
            <a:t>Site </a:t>
          </a:r>
        </a:p>
        <a:p>
          <a:r>
            <a:rPr lang="en-GB" sz="1500" b="1" dirty="0" smtClean="0"/>
            <a:t>Specific</a:t>
          </a:r>
          <a:endParaRPr lang="en-GB" sz="1500" b="1" dirty="0"/>
        </a:p>
      </dgm:t>
    </dgm:pt>
    <dgm:pt modelId="{A941043E-1CFC-4E88-B1D6-48DBAB460CAD}" type="parTrans" cxnId="{9F7F5C7D-F845-4EA6-89F8-E133D4563750}">
      <dgm:prSet/>
      <dgm:spPr/>
      <dgm:t>
        <a:bodyPr/>
        <a:lstStyle/>
        <a:p>
          <a:endParaRPr lang="en-GB"/>
        </a:p>
      </dgm:t>
    </dgm:pt>
    <dgm:pt modelId="{3DC5894E-D48E-427C-A496-59BCFDF2F050}" type="sibTrans" cxnId="{9F7F5C7D-F845-4EA6-89F8-E133D4563750}">
      <dgm:prSet/>
      <dgm:spPr/>
      <dgm:t>
        <a:bodyPr/>
        <a:lstStyle/>
        <a:p>
          <a:endParaRPr lang="en-GB"/>
        </a:p>
      </dgm:t>
    </dgm:pt>
    <dgm:pt modelId="{8DD8ED1F-1712-4D67-B876-5DA11C2AD277}">
      <dgm:prSet phldrT="[Text]"/>
      <dgm:spPr>
        <a:ln>
          <a:solidFill>
            <a:schemeClr val="accent3"/>
          </a:solidFill>
        </a:ln>
      </dgm:spPr>
      <dgm:t>
        <a:bodyPr/>
        <a:lstStyle/>
        <a:p>
          <a:r>
            <a:rPr lang="en-GB" dirty="0" smtClean="0"/>
            <a:t>Characterisation of </a:t>
          </a:r>
          <a:r>
            <a:rPr lang="en-GB" dirty="0" err="1" smtClean="0"/>
            <a:t>stratigraphy</a:t>
          </a:r>
          <a:r>
            <a:rPr lang="en-GB" dirty="0" smtClean="0"/>
            <a:t> and Engineering parameters from detailed investigation using a suite of boreholes, in-situ and laboratory testing and monitoring.</a:t>
          </a:r>
          <a:endParaRPr lang="en-GB" dirty="0"/>
        </a:p>
      </dgm:t>
    </dgm:pt>
    <dgm:pt modelId="{64508F71-7653-44FB-8BA8-996FD1600036}" type="parTrans" cxnId="{1CC9EE83-6E08-462C-98A5-C40182A9A7C1}">
      <dgm:prSet/>
      <dgm:spPr/>
      <dgm:t>
        <a:bodyPr/>
        <a:lstStyle/>
        <a:p>
          <a:endParaRPr lang="en-GB"/>
        </a:p>
      </dgm:t>
    </dgm:pt>
    <dgm:pt modelId="{2AF382A4-3032-4C68-90BB-8A3498005A0D}" type="sibTrans" cxnId="{1CC9EE83-6E08-462C-98A5-C40182A9A7C1}">
      <dgm:prSet/>
      <dgm:spPr/>
      <dgm:t>
        <a:bodyPr/>
        <a:lstStyle/>
        <a:p>
          <a:endParaRPr lang="en-GB"/>
        </a:p>
      </dgm:t>
    </dgm:pt>
    <dgm:pt modelId="{C13103ED-F3A8-4456-B22C-75D1554C0A02}">
      <dgm:prSet phldrT="[Text]" custT="1"/>
      <dgm:spPr>
        <a:solidFill>
          <a:schemeClr val="accent3"/>
        </a:solidFill>
        <a:ln>
          <a:solidFill>
            <a:schemeClr val="accent3"/>
          </a:solidFill>
        </a:ln>
      </dgm:spPr>
      <dgm:t>
        <a:bodyPr/>
        <a:lstStyle/>
        <a:p>
          <a:r>
            <a:rPr lang="en-GB" sz="1500" b="1" dirty="0" smtClean="0"/>
            <a:t>Micro</a:t>
          </a:r>
          <a:endParaRPr lang="en-GB" sz="1500" b="1" dirty="0"/>
        </a:p>
      </dgm:t>
    </dgm:pt>
    <dgm:pt modelId="{24FB6976-A014-433C-AFE9-4E8B5EC76425}" type="parTrans" cxnId="{230472AD-9477-4535-926E-600FA556BCCB}">
      <dgm:prSet/>
      <dgm:spPr/>
      <dgm:t>
        <a:bodyPr/>
        <a:lstStyle/>
        <a:p>
          <a:endParaRPr lang="en-GB"/>
        </a:p>
      </dgm:t>
    </dgm:pt>
    <dgm:pt modelId="{3D45A992-D9DB-4FC2-A955-ECEF1D41DDE6}" type="sibTrans" cxnId="{230472AD-9477-4535-926E-600FA556BCCB}">
      <dgm:prSet/>
      <dgm:spPr/>
      <dgm:t>
        <a:bodyPr/>
        <a:lstStyle/>
        <a:p>
          <a:endParaRPr lang="en-GB"/>
        </a:p>
      </dgm:t>
    </dgm:pt>
    <dgm:pt modelId="{A5BB66D7-F9B0-492D-8EE4-EB24E45A2EEB}">
      <dgm:prSet phldrT="[Text]"/>
      <dgm:spPr>
        <a:ln>
          <a:solidFill>
            <a:schemeClr val="accent3"/>
          </a:solidFill>
        </a:ln>
      </dgm:spPr>
      <dgm:t>
        <a:bodyPr/>
        <a:lstStyle/>
        <a:p>
          <a:r>
            <a:rPr lang="en-GB" dirty="0" smtClean="0"/>
            <a:t>Optimisation of depth and invert conditions based on interpretation and influence of mineralogy/ sedimentary structure/ </a:t>
          </a:r>
          <a:r>
            <a:rPr lang="en-GB" dirty="0" err="1" smtClean="0"/>
            <a:t>lithofacies</a:t>
          </a:r>
          <a:r>
            <a:rPr lang="en-GB" dirty="0" smtClean="0"/>
            <a:t> models and predicted behaviour </a:t>
          </a:r>
          <a:endParaRPr lang="en-GB" dirty="0"/>
        </a:p>
      </dgm:t>
    </dgm:pt>
    <dgm:pt modelId="{18137953-051E-46F2-B3EB-10605306C422}" type="parTrans" cxnId="{444DBF87-CDF1-40C8-A92F-6671BCCC99A2}">
      <dgm:prSet/>
      <dgm:spPr/>
      <dgm:t>
        <a:bodyPr/>
        <a:lstStyle/>
        <a:p>
          <a:endParaRPr lang="en-GB"/>
        </a:p>
      </dgm:t>
    </dgm:pt>
    <dgm:pt modelId="{69EAAC72-EF2F-4A2E-9760-BD69EBE3F2FA}" type="sibTrans" cxnId="{444DBF87-CDF1-40C8-A92F-6671BCCC99A2}">
      <dgm:prSet/>
      <dgm:spPr/>
      <dgm:t>
        <a:bodyPr/>
        <a:lstStyle/>
        <a:p>
          <a:endParaRPr lang="en-GB"/>
        </a:p>
      </dgm:t>
    </dgm:pt>
    <dgm:pt modelId="{9CC54373-9DB1-4A2A-BEBA-F9B06DDF64CE}">
      <dgm:prSet phldrT="[Text]"/>
      <dgm:spPr>
        <a:ln>
          <a:solidFill>
            <a:schemeClr val="accent3"/>
          </a:solidFill>
        </a:ln>
      </dgm:spPr>
      <dgm:t>
        <a:bodyPr/>
        <a:lstStyle/>
        <a:p>
          <a:r>
            <a:rPr lang="en-GB" b="1" dirty="0" smtClean="0"/>
            <a:t>Target the detail!</a:t>
          </a:r>
          <a:endParaRPr lang="en-GB" b="1" dirty="0"/>
        </a:p>
      </dgm:t>
    </dgm:pt>
    <dgm:pt modelId="{5C13AF93-0229-49CD-9334-518C881840AD}" type="parTrans" cxnId="{FCAD252B-BDD6-4334-A4D0-F6E06ECCB54D}">
      <dgm:prSet/>
      <dgm:spPr/>
    </dgm:pt>
    <dgm:pt modelId="{6D6C6A63-437C-4CD9-BC5A-582496F52572}" type="sibTrans" cxnId="{FCAD252B-BDD6-4334-A4D0-F6E06ECCB54D}">
      <dgm:prSet/>
      <dgm:spPr/>
    </dgm:pt>
    <dgm:pt modelId="{C0D035C5-EE3B-4352-AC3F-DF9C76B54406}">
      <dgm:prSet phldrT="[Text]"/>
      <dgm:spPr>
        <a:ln>
          <a:solidFill>
            <a:schemeClr val="accent3"/>
          </a:solidFill>
        </a:ln>
      </dgm:spPr>
      <dgm:t>
        <a:bodyPr/>
        <a:lstStyle/>
        <a:p>
          <a:r>
            <a:rPr lang="en-GB" dirty="0" smtClean="0"/>
            <a:t>Favourable stress orientation for caverns </a:t>
          </a:r>
          <a:endParaRPr lang="en-GB" dirty="0"/>
        </a:p>
      </dgm:t>
    </dgm:pt>
    <dgm:pt modelId="{D68616EB-BF35-4CF8-AE7B-AE433E778562}" type="parTrans" cxnId="{8CDBEEDB-9A58-4CCA-91B3-0D858C110FB9}">
      <dgm:prSet/>
      <dgm:spPr/>
    </dgm:pt>
    <dgm:pt modelId="{ED3B2205-9B68-48C4-B708-93D22D767E60}" type="sibTrans" cxnId="{8CDBEEDB-9A58-4CCA-91B3-0D858C110FB9}">
      <dgm:prSet/>
      <dgm:spPr/>
    </dgm:pt>
    <dgm:pt modelId="{3275C378-C69F-4888-8304-1F29A60A1ABA}">
      <dgm:prSet phldrT="[Text]"/>
      <dgm:spPr>
        <a:ln>
          <a:solidFill>
            <a:schemeClr val="accent3"/>
          </a:solidFill>
        </a:ln>
      </dgm:spPr>
      <dgm:t>
        <a:bodyPr/>
        <a:lstStyle/>
        <a:p>
          <a:r>
            <a:rPr lang="en-GB" dirty="0" smtClean="0"/>
            <a:t>Development of 3D Conceptual model to include all new data sets</a:t>
          </a:r>
          <a:endParaRPr lang="en-GB" dirty="0"/>
        </a:p>
      </dgm:t>
    </dgm:pt>
    <dgm:pt modelId="{A249A78C-8B0F-4648-B9EC-74E0307298B0}" type="parTrans" cxnId="{D51DC849-04BE-423E-A93B-4D349431C532}">
      <dgm:prSet/>
      <dgm:spPr/>
    </dgm:pt>
    <dgm:pt modelId="{C58847A5-A9AA-4EAB-A6DF-81149FBBC5BF}" type="sibTrans" cxnId="{D51DC849-04BE-423E-A93B-4D349431C532}">
      <dgm:prSet/>
      <dgm:spPr/>
    </dgm:pt>
    <dgm:pt modelId="{244780BB-E02C-45A1-9EE6-ED462A734FFB}">
      <dgm:prSet phldrT="[Text]"/>
      <dgm:spPr>
        <a:ln>
          <a:solidFill>
            <a:schemeClr val="accent3"/>
          </a:solidFill>
        </a:ln>
      </dgm:spPr>
      <dgm:t>
        <a:bodyPr/>
        <a:lstStyle/>
        <a:p>
          <a:r>
            <a:rPr lang="en-GB" dirty="0" smtClean="0"/>
            <a:t>Set-up 3D Conceptual model (Elevation data, existing information for planning SI)</a:t>
          </a:r>
          <a:endParaRPr lang="en-GB" dirty="0"/>
        </a:p>
      </dgm:t>
    </dgm:pt>
    <dgm:pt modelId="{6A463A09-F96B-4B04-91D4-CADF5564EBD9}" type="parTrans" cxnId="{8CBC19E0-441E-42AE-9D12-E8B25C9AB728}">
      <dgm:prSet/>
      <dgm:spPr/>
    </dgm:pt>
    <dgm:pt modelId="{91C227A3-EC8D-4A3E-B8C9-F06A1267D093}" type="sibTrans" cxnId="{8CBC19E0-441E-42AE-9D12-E8B25C9AB728}">
      <dgm:prSet/>
      <dgm:spPr/>
    </dgm:pt>
    <dgm:pt modelId="{952B12A2-A884-411A-B19F-F98E0A7944DD}">
      <dgm:prSet phldrT="[Text]"/>
      <dgm:spPr>
        <a:ln>
          <a:solidFill>
            <a:schemeClr val="accent3"/>
          </a:solidFill>
        </a:ln>
      </dgm:spPr>
      <dgm:t>
        <a:bodyPr/>
        <a:lstStyle/>
        <a:p>
          <a:r>
            <a:rPr lang="en-GB" dirty="0" smtClean="0"/>
            <a:t>Predict behaviour, sedimentary structure and variability</a:t>
          </a:r>
          <a:endParaRPr lang="en-GB" dirty="0"/>
        </a:p>
      </dgm:t>
    </dgm:pt>
    <dgm:pt modelId="{EB69B39B-5A73-46D8-A19E-3A4AB4BEE186}" type="parTrans" cxnId="{7E3F0DEB-4A6A-4953-9C62-0508AD47762B}">
      <dgm:prSet/>
      <dgm:spPr/>
    </dgm:pt>
    <dgm:pt modelId="{BB91C3F5-B680-4989-BDCD-F4E96206E045}" type="sibTrans" cxnId="{7E3F0DEB-4A6A-4953-9C62-0508AD47762B}">
      <dgm:prSet/>
      <dgm:spPr/>
    </dgm:pt>
    <dgm:pt modelId="{9A410F45-0F49-4F20-8BC4-8EED26B2CFC9}">
      <dgm:prSet phldrT="[Text]"/>
      <dgm:spPr>
        <a:ln>
          <a:solidFill>
            <a:schemeClr val="accent3"/>
          </a:solidFill>
        </a:ln>
      </dgm:spPr>
      <dgm:t>
        <a:bodyPr/>
        <a:lstStyle/>
        <a:p>
          <a:r>
            <a:rPr lang="en-GB" dirty="0" smtClean="0"/>
            <a:t>Model affects of large scale variability in terms of the affect on cavern feasibility</a:t>
          </a:r>
          <a:endParaRPr lang="en-GB" dirty="0"/>
        </a:p>
      </dgm:t>
    </dgm:pt>
    <dgm:pt modelId="{405458DD-38A4-468B-956A-269259F5EA5A}" type="parTrans" cxnId="{322907D5-517D-402D-A346-0F4930EEDA84}">
      <dgm:prSet/>
      <dgm:spPr/>
    </dgm:pt>
    <dgm:pt modelId="{D9747EE9-F7C7-4838-AB7D-A3EFB9BEEFC4}" type="sibTrans" cxnId="{322907D5-517D-402D-A346-0F4930EEDA84}">
      <dgm:prSet/>
      <dgm:spPr/>
    </dgm:pt>
    <dgm:pt modelId="{112340EC-56DB-47E5-BAE5-A7A177EBB02D}" type="pres">
      <dgm:prSet presAssocID="{E83CE93B-A52E-4F8D-B804-D0E46C48DC53}" presName="linearFlow" presStyleCnt="0">
        <dgm:presLayoutVars>
          <dgm:dir/>
          <dgm:animLvl val="lvl"/>
          <dgm:resizeHandles val="exact"/>
        </dgm:presLayoutVars>
      </dgm:prSet>
      <dgm:spPr/>
      <dgm:t>
        <a:bodyPr/>
        <a:lstStyle/>
        <a:p>
          <a:endParaRPr lang="en-GB"/>
        </a:p>
      </dgm:t>
    </dgm:pt>
    <dgm:pt modelId="{52061A43-A0CE-4830-BC8A-C04CB7AB82FA}" type="pres">
      <dgm:prSet presAssocID="{C692776C-50F8-4E6B-9762-E5CA21E1DC19}" presName="composite" presStyleCnt="0"/>
      <dgm:spPr/>
    </dgm:pt>
    <dgm:pt modelId="{3417E321-6262-4FD2-91A2-43471F9CE79E}" type="pres">
      <dgm:prSet presAssocID="{C692776C-50F8-4E6B-9762-E5CA21E1DC19}" presName="parentText" presStyleLbl="alignNode1" presStyleIdx="0" presStyleCnt="4">
        <dgm:presLayoutVars>
          <dgm:chMax val="1"/>
          <dgm:bulletEnabled val="1"/>
        </dgm:presLayoutVars>
      </dgm:prSet>
      <dgm:spPr/>
      <dgm:t>
        <a:bodyPr/>
        <a:lstStyle/>
        <a:p>
          <a:endParaRPr lang="en-GB"/>
        </a:p>
      </dgm:t>
    </dgm:pt>
    <dgm:pt modelId="{87E8EB4F-FE85-4453-A293-CA2A6D32EAC7}" type="pres">
      <dgm:prSet presAssocID="{C692776C-50F8-4E6B-9762-E5CA21E1DC19}" presName="descendantText" presStyleLbl="alignAcc1" presStyleIdx="0" presStyleCnt="4">
        <dgm:presLayoutVars>
          <dgm:bulletEnabled val="1"/>
        </dgm:presLayoutVars>
      </dgm:prSet>
      <dgm:spPr/>
      <dgm:t>
        <a:bodyPr/>
        <a:lstStyle/>
        <a:p>
          <a:endParaRPr lang="en-GB"/>
        </a:p>
      </dgm:t>
    </dgm:pt>
    <dgm:pt modelId="{4B461DDC-6316-42B4-9127-1E845A1DABEE}" type="pres">
      <dgm:prSet presAssocID="{F72C744B-D467-4ABD-839B-F0F87B2D30ED}" presName="sp" presStyleCnt="0"/>
      <dgm:spPr/>
    </dgm:pt>
    <dgm:pt modelId="{B931E24A-4587-4B7E-A090-25948250B78B}" type="pres">
      <dgm:prSet presAssocID="{3D3CD080-579D-4B09-ABC2-3B6814A75EA3}" presName="composite" presStyleCnt="0"/>
      <dgm:spPr/>
    </dgm:pt>
    <dgm:pt modelId="{9E6FDE6F-0F8A-4C9C-9BD4-D3090B38A491}" type="pres">
      <dgm:prSet presAssocID="{3D3CD080-579D-4B09-ABC2-3B6814A75EA3}" presName="parentText" presStyleLbl="alignNode1" presStyleIdx="1" presStyleCnt="4">
        <dgm:presLayoutVars>
          <dgm:chMax val="1"/>
          <dgm:bulletEnabled val="1"/>
        </dgm:presLayoutVars>
      </dgm:prSet>
      <dgm:spPr/>
      <dgm:t>
        <a:bodyPr/>
        <a:lstStyle/>
        <a:p>
          <a:endParaRPr lang="en-GB"/>
        </a:p>
      </dgm:t>
    </dgm:pt>
    <dgm:pt modelId="{C7E34179-1E36-49FC-AB6B-28FA13CCD4C2}" type="pres">
      <dgm:prSet presAssocID="{3D3CD080-579D-4B09-ABC2-3B6814A75EA3}" presName="descendantText" presStyleLbl="alignAcc1" presStyleIdx="1" presStyleCnt="4">
        <dgm:presLayoutVars>
          <dgm:bulletEnabled val="1"/>
        </dgm:presLayoutVars>
      </dgm:prSet>
      <dgm:spPr/>
      <dgm:t>
        <a:bodyPr/>
        <a:lstStyle/>
        <a:p>
          <a:endParaRPr lang="en-GB"/>
        </a:p>
      </dgm:t>
    </dgm:pt>
    <dgm:pt modelId="{178ECBF7-3005-4066-BBCD-FF6D712750B3}" type="pres">
      <dgm:prSet presAssocID="{7826307C-6122-4319-B993-AEFD058ACAD7}" presName="sp" presStyleCnt="0"/>
      <dgm:spPr/>
    </dgm:pt>
    <dgm:pt modelId="{2057EC61-D40A-41AF-A772-962540839854}" type="pres">
      <dgm:prSet presAssocID="{3FA572F2-8950-4F8D-8E1F-CE2256AC52F3}" presName="composite" presStyleCnt="0"/>
      <dgm:spPr/>
    </dgm:pt>
    <dgm:pt modelId="{71A93863-7F17-4EC9-8746-8F675B974B31}" type="pres">
      <dgm:prSet presAssocID="{3FA572F2-8950-4F8D-8E1F-CE2256AC52F3}" presName="parentText" presStyleLbl="alignNode1" presStyleIdx="2" presStyleCnt="4">
        <dgm:presLayoutVars>
          <dgm:chMax val="1"/>
          <dgm:bulletEnabled val="1"/>
        </dgm:presLayoutVars>
      </dgm:prSet>
      <dgm:spPr/>
      <dgm:t>
        <a:bodyPr/>
        <a:lstStyle/>
        <a:p>
          <a:endParaRPr lang="en-GB"/>
        </a:p>
      </dgm:t>
    </dgm:pt>
    <dgm:pt modelId="{C7CDA6DA-7566-4A42-A7CE-40DE262FA4A8}" type="pres">
      <dgm:prSet presAssocID="{3FA572F2-8950-4F8D-8E1F-CE2256AC52F3}" presName="descendantText" presStyleLbl="alignAcc1" presStyleIdx="2" presStyleCnt="4">
        <dgm:presLayoutVars>
          <dgm:bulletEnabled val="1"/>
        </dgm:presLayoutVars>
      </dgm:prSet>
      <dgm:spPr/>
      <dgm:t>
        <a:bodyPr/>
        <a:lstStyle/>
        <a:p>
          <a:endParaRPr lang="en-GB"/>
        </a:p>
      </dgm:t>
    </dgm:pt>
    <dgm:pt modelId="{D3A1BCBA-8EE4-4DCD-A3A5-530D034B6344}" type="pres">
      <dgm:prSet presAssocID="{3DC5894E-D48E-427C-A496-59BCFDF2F050}" presName="sp" presStyleCnt="0"/>
      <dgm:spPr/>
    </dgm:pt>
    <dgm:pt modelId="{3CE87D50-A9E4-4069-9B5C-27AFA82EEAA4}" type="pres">
      <dgm:prSet presAssocID="{C13103ED-F3A8-4456-B22C-75D1554C0A02}" presName="composite" presStyleCnt="0"/>
      <dgm:spPr/>
    </dgm:pt>
    <dgm:pt modelId="{8E7AAFFD-281B-4E3F-AC49-C724E7554C02}" type="pres">
      <dgm:prSet presAssocID="{C13103ED-F3A8-4456-B22C-75D1554C0A02}" presName="parentText" presStyleLbl="alignNode1" presStyleIdx="3" presStyleCnt="4">
        <dgm:presLayoutVars>
          <dgm:chMax val="1"/>
          <dgm:bulletEnabled val="1"/>
        </dgm:presLayoutVars>
      </dgm:prSet>
      <dgm:spPr/>
      <dgm:t>
        <a:bodyPr/>
        <a:lstStyle/>
        <a:p>
          <a:endParaRPr lang="en-GB"/>
        </a:p>
      </dgm:t>
    </dgm:pt>
    <dgm:pt modelId="{E328BC8C-CFEB-42CC-962B-FA5E5C766BE4}" type="pres">
      <dgm:prSet presAssocID="{C13103ED-F3A8-4456-B22C-75D1554C0A02}" presName="descendantText" presStyleLbl="alignAcc1" presStyleIdx="3" presStyleCnt="4">
        <dgm:presLayoutVars>
          <dgm:bulletEnabled val="1"/>
        </dgm:presLayoutVars>
      </dgm:prSet>
      <dgm:spPr/>
      <dgm:t>
        <a:bodyPr/>
        <a:lstStyle/>
        <a:p>
          <a:endParaRPr lang="en-GB"/>
        </a:p>
      </dgm:t>
    </dgm:pt>
  </dgm:ptLst>
  <dgm:cxnLst>
    <dgm:cxn modelId="{B851F4AC-D84A-4498-B419-8D8F842EC659}" type="presOf" srcId="{9A410F45-0F49-4F20-8BC4-8EED26B2CFC9}" destId="{87E8EB4F-FE85-4453-A293-CA2A6D32EAC7}" srcOrd="0" destOrd="2" presId="urn:microsoft.com/office/officeart/2005/8/layout/chevron2"/>
    <dgm:cxn modelId="{258CC5D3-6108-4E69-93BD-D7CFB70B527F}" srcId="{3D3CD080-579D-4B09-ABC2-3B6814A75EA3}" destId="{CD0E166B-3515-4AB2-96E4-DB804F8994F0}" srcOrd="0" destOrd="0" parTransId="{904AD652-6AC0-4F79-9EB0-BB805D717777}" sibTransId="{57FE78C4-FCEA-4FC4-9CE5-59EFE9B26F10}"/>
    <dgm:cxn modelId="{8CDBEEDB-9A58-4CCA-91B3-0D858C110FB9}" srcId="{3D3CD080-579D-4B09-ABC2-3B6814A75EA3}" destId="{C0D035C5-EE3B-4352-AC3F-DF9C76B54406}" srcOrd="1" destOrd="0" parTransId="{D68616EB-BF35-4CF8-AE7B-AE433E778562}" sibTransId="{ED3B2205-9B68-48C4-B708-93D22D767E60}"/>
    <dgm:cxn modelId="{444DBF87-CDF1-40C8-A92F-6671BCCC99A2}" srcId="{C13103ED-F3A8-4456-B22C-75D1554C0A02}" destId="{A5BB66D7-F9B0-492D-8EE4-EB24E45A2EEB}" srcOrd="0" destOrd="0" parTransId="{18137953-051E-46F2-B3EB-10605306C422}" sibTransId="{69EAAC72-EF2F-4A2E-9760-BD69EBE3F2FA}"/>
    <dgm:cxn modelId="{130C7501-9C53-459D-B6DA-FB56990A2134}" type="presOf" srcId="{3D3CD080-579D-4B09-ABC2-3B6814A75EA3}" destId="{9E6FDE6F-0F8A-4C9C-9BD4-D3090B38A491}" srcOrd="0" destOrd="0" presId="urn:microsoft.com/office/officeart/2005/8/layout/chevron2"/>
    <dgm:cxn modelId="{BB310F2E-5840-493D-B4A7-D6A8163C73FD}" type="presOf" srcId="{E83CE93B-A52E-4F8D-B804-D0E46C48DC53}" destId="{112340EC-56DB-47E5-BAE5-A7A177EBB02D}" srcOrd="0" destOrd="0" presId="urn:microsoft.com/office/officeart/2005/8/layout/chevron2"/>
    <dgm:cxn modelId="{4F25C1D3-D213-42F2-BB49-3A5A47AA97F4}" srcId="{C692776C-50F8-4E6B-9762-E5CA21E1DC19}" destId="{A1EB44F5-43D6-44B1-9C56-E8A56AFCB91B}" srcOrd="0" destOrd="0" parTransId="{968EEE5E-14A3-4BD4-9B97-C7AC352ACC66}" sibTransId="{F5FF8418-9480-4991-8C2E-112885C28FAB}"/>
    <dgm:cxn modelId="{9F7F5C7D-F845-4EA6-89F8-E133D4563750}" srcId="{E83CE93B-A52E-4F8D-B804-D0E46C48DC53}" destId="{3FA572F2-8950-4F8D-8E1F-CE2256AC52F3}" srcOrd="2" destOrd="0" parTransId="{A941043E-1CFC-4E88-B1D6-48DBAB460CAD}" sibTransId="{3DC5894E-D48E-427C-A496-59BCFDF2F050}"/>
    <dgm:cxn modelId="{30E39E8B-4DB1-4F58-B14B-FE98450A88AB}" type="presOf" srcId="{CD0E166B-3515-4AB2-96E4-DB804F8994F0}" destId="{C7E34179-1E36-49FC-AB6B-28FA13CCD4C2}" srcOrd="0" destOrd="0" presId="urn:microsoft.com/office/officeart/2005/8/layout/chevron2"/>
    <dgm:cxn modelId="{72DF338F-3040-4C1A-AE69-DFBEB4C14590}" type="presOf" srcId="{C0D035C5-EE3B-4352-AC3F-DF9C76B54406}" destId="{C7E34179-1E36-49FC-AB6B-28FA13CCD4C2}" srcOrd="0" destOrd="1" presId="urn:microsoft.com/office/officeart/2005/8/layout/chevron2"/>
    <dgm:cxn modelId="{CBA9F106-A03F-4057-ACBC-E2A9438419CD}" type="presOf" srcId="{8DD8ED1F-1712-4D67-B876-5DA11C2AD277}" destId="{C7CDA6DA-7566-4A42-A7CE-40DE262FA4A8}" srcOrd="0" destOrd="0" presId="urn:microsoft.com/office/officeart/2005/8/layout/chevron2"/>
    <dgm:cxn modelId="{FCAD252B-BDD6-4334-A4D0-F6E06ECCB54D}" srcId="{C13103ED-F3A8-4456-B22C-75D1554C0A02}" destId="{9CC54373-9DB1-4A2A-BEBA-F9B06DDF64CE}" srcOrd="1" destOrd="0" parTransId="{5C13AF93-0229-49CD-9334-518C881840AD}" sibTransId="{6D6C6A63-437C-4CD9-BC5A-582496F52572}"/>
    <dgm:cxn modelId="{2919FD47-B47E-471E-A77E-D9BEC84916FE}" type="presOf" srcId="{3275C378-C69F-4888-8304-1F29A60A1ABA}" destId="{C7CDA6DA-7566-4A42-A7CE-40DE262FA4A8}" srcOrd="0" destOrd="1" presId="urn:microsoft.com/office/officeart/2005/8/layout/chevron2"/>
    <dgm:cxn modelId="{322907D5-517D-402D-A346-0F4930EEDA84}" srcId="{C692776C-50F8-4E6B-9762-E5CA21E1DC19}" destId="{9A410F45-0F49-4F20-8BC4-8EED26B2CFC9}" srcOrd="2" destOrd="0" parTransId="{405458DD-38A4-468B-956A-269259F5EA5A}" sibTransId="{D9747EE9-F7C7-4838-AB7D-A3EFB9BEEFC4}"/>
    <dgm:cxn modelId="{D51DC849-04BE-423E-A93B-4D349431C532}" srcId="{3FA572F2-8950-4F8D-8E1F-CE2256AC52F3}" destId="{3275C378-C69F-4888-8304-1F29A60A1ABA}" srcOrd="1" destOrd="0" parTransId="{A249A78C-8B0F-4648-B9EC-74E0307298B0}" sibTransId="{C58847A5-A9AA-4EAB-A6DF-81149FBBC5BF}"/>
    <dgm:cxn modelId="{1CC9EE83-6E08-462C-98A5-C40182A9A7C1}" srcId="{3FA572F2-8950-4F8D-8E1F-CE2256AC52F3}" destId="{8DD8ED1F-1712-4D67-B876-5DA11C2AD277}" srcOrd="0" destOrd="0" parTransId="{64508F71-7653-44FB-8BA8-996FD1600036}" sibTransId="{2AF382A4-3032-4C68-90BB-8A3498005A0D}"/>
    <dgm:cxn modelId="{230472AD-9477-4535-926E-600FA556BCCB}" srcId="{E83CE93B-A52E-4F8D-B804-D0E46C48DC53}" destId="{C13103ED-F3A8-4456-B22C-75D1554C0A02}" srcOrd="3" destOrd="0" parTransId="{24FB6976-A014-433C-AFE9-4E8B5EC76425}" sibTransId="{3D45A992-D9DB-4FC2-A955-ECEF1D41DDE6}"/>
    <dgm:cxn modelId="{A77F17CC-D13F-4256-BF2C-17CD60C738ED}" type="presOf" srcId="{A5BB66D7-F9B0-492D-8EE4-EB24E45A2EEB}" destId="{E328BC8C-CFEB-42CC-962B-FA5E5C766BE4}" srcOrd="0" destOrd="0" presId="urn:microsoft.com/office/officeart/2005/8/layout/chevron2"/>
    <dgm:cxn modelId="{DA5264D4-BF06-479A-8A8B-B1C74D619373}" type="presOf" srcId="{952B12A2-A884-411A-B19F-F98E0A7944DD}" destId="{87E8EB4F-FE85-4453-A293-CA2A6D32EAC7}" srcOrd="0" destOrd="1" presId="urn:microsoft.com/office/officeart/2005/8/layout/chevron2"/>
    <dgm:cxn modelId="{74FEB8A3-E7B3-473B-9358-0BCE9A52B517}" type="presOf" srcId="{9CC54373-9DB1-4A2A-BEBA-F9B06DDF64CE}" destId="{E328BC8C-CFEB-42CC-962B-FA5E5C766BE4}" srcOrd="0" destOrd="1" presId="urn:microsoft.com/office/officeart/2005/8/layout/chevron2"/>
    <dgm:cxn modelId="{F4C8E029-9351-4C72-B96E-DCDF8CFFDA74}" type="presOf" srcId="{C692776C-50F8-4E6B-9762-E5CA21E1DC19}" destId="{3417E321-6262-4FD2-91A2-43471F9CE79E}" srcOrd="0" destOrd="0" presId="urn:microsoft.com/office/officeart/2005/8/layout/chevron2"/>
    <dgm:cxn modelId="{B0C3D4EA-3842-42FC-BE3E-29B7B578AE0E}" type="presOf" srcId="{3FA572F2-8950-4F8D-8E1F-CE2256AC52F3}" destId="{71A93863-7F17-4EC9-8746-8F675B974B31}" srcOrd="0" destOrd="0" presId="urn:microsoft.com/office/officeart/2005/8/layout/chevron2"/>
    <dgm:cxn modelId="{7E3F0DEB-4A6A-4953-9C62-0508AD47762B}" srcId="{C692776C-50F8-4E6B-9762-E5CA21E1DC19}" destId="{952B12A2-A884-411A-B19F-F98E0A7944DD}" srcOrd="1" destOrd="0" parTransId="{EB69B39B-5A73-46D8-A19E-3A4AB4BEE186}" sibTransId="{BB91C3F5-B680-4989-BDCD-F4E96206E045}"/>
    <dgm:cxn modelId="{8CBC19E0-441E-42AE-9D12-E8B25C9AB728}" srcId="{3D3CD080-579D-4B09-ABC2-3B6814A75EA3}" destId="{244780BB-E02C-45A1-9EE6-ED462A734FFB}" srcOrd="2" destOrd="0" parTransId="{6A463A09-F96B-4B04-91D4-CADF5564EBD9}" sibTransId="{91C227A3-EC8D-4A3E-B8C9-F06A1267D093}"/>
    <dgm:cxn modelId="{D74F439D-9F98-45E2-B9D3-6FC3DF40FB8A}" type="presOf" srcId="{244780BB-E02C-45A1-9EE6-ED462A734FFB}" destId="{C7E34179-1E36-49FC-AB6B-28FA13CCD4C2}" srcOrd="0" destOrd="2" presId="urn:microsoft.com/office/officeart/2005/8/layout/chevron2"/>
    <dgm:cxn modelId="{2A5AC2BC-0993-4C32-B019-034481C27CA3}" type="presOf" srcId="{C13103ED-F3A8-4456-B22C-75D1554C0A02}" destId="{8E7AAFFD-281B-4E3F-AC49-C724E7554C02}" srcOrd="0" destOrd="0" presId="urn:microsoft.com/office/officeart/2005/8/layout/chevron2"/>
    <dgm:cxn modelId="{5ACA73CE-9E23-4774-B4E8-1241002A3A93}" srcId="{E83CE93B-A52E-4F8D-B804-D0E46C48DC53}" destId="{C692776C-50F8-4E6B-9762-E5CA21E1DC19}" srcOrd="0" destOrd="0" parTransId="{C63F8CDC-0A4A-4055-B084-17C1C0BD2E5C}" sibTransId="{F72C744B-D467-4ABD-839B-F0F87B2D30ED}"/>
    <dgm:cxn modelId="{CE1DC9EC-C134-4075-9C65-DEDF5805BE90}" type="presOf" srcId="{A1EB44F5-43D6-44B1-9C56-E8A56AFCB91B}" destId="{87E8EB4F-FE85-4453-A293-CA2A6D32EAC7}" srcOrd="0" destOrd="0" presId="urn:microsoft.com/office/officeart/2005/8/layout/chevron2"/>
    <dgm:cxn modelId="{BAA20A74-FE38-496D-A705-7BCB45052B30}" srcId="{E83CE93B-A52E-4F8D-B804-D0E46C48DC53}" destId="{3D3CD080-579D-4B09-ABC2-3B6814A75EA3}" srcOrd="1" destOrd="0" parTransId="{AF1B35D1-CA0E-4850-8FEA-B6F025DA4044}" sibTransId="{7826307C-6122-4319-B993-AEFD058ACAD7}"/>
    <dgm:cxn modelId="{469B172F-C1A2-4BA9-B4E4-CD3782D8751C}" type="presParOf" srcId="{112340EC-56DB-47E5-BAE5-A7A177EBB02D}" destId="{52061A43-A0CE-4830-BC8A-C04CB7AB82FA}" srcOrd="0" destOrd="0" presId="urn:microsoft.com/office/officeart/2005/8/layout/chevron2"/>
    <dgm:cxn modelId="{C0E0340C-6EC3-4CD1-B795-4918FC7EA762}" type="presParOf" srcId="{52061A43-A0CE-4830-BC8A-C04CB7AB82FA}" destId="{3417E321-6262-4FD2-91A2-43471F9CE79E}" srcOrd="0" destOrd="0" presId="urn:microsoft.com/office/officeart/2005/8/layout/chevron2"/>
    <dgm:cxn modelId="{B18D55FB-290A-41D3-80F3-27D9F98F07A3}" type="presParOf" srcId="{52061A43-A0CE-4830-BC8A-C04CB7AB82FA}" destId="{87E8EB4F-FE85-4453-A293-CA2A6D32EAC7}" srcOrd="1" destOrd="0" presId="urn:microsoft.com/office/officeart/2005/8/layout/chevron2"/>
    <dgm:cxn modelId="{D9AE0541-91E8-4908-A101-EFDE3570730C}" type="presParOf" srcId="{112340EC-56DB-47E5-BAE5-A7A177EBB02D}" destId="{4B461DDC-6316-42B4-9127-1E845A1DABEE}" srcOrd="1" destOrd="0" presId="urn:microsoft.com/office/officeart/2005/8/layout/chevron2"/>
    <dgm:cxn modelId="{3486662C-448D-46EC-BD84-84CD31B51CBB}" type="presParOf" srcId="{112340EC-56DB-47E5-BAE5-A7A177EBB02D}" destId="{B931E24A-4587-4B7E-A090-25948250B78B}" srcOrd="2" destOrd="0" presId="urn:microsoft.com/office/officeart/2005/8/layout/chevron2"/>
    <dgm:cxn modelId="{0A612A02-29E2-48E3-98C8-A11CED63D0B2}" type="presParOf" srcId="{B931E24A-4587-4B7E-A090-25948250B78B}" destId="{9E6FDE6F-0F8A-4C9C-9BD4-D3090B38A491}" srcOrd="0" destOrd="0" presId="urn:microsoft.com/office/officeart/2005/8/layout/chevron2"/>
    <dgm:cxn modelId="{84D49D59-D7C3-40C0-A3E7-D3FF72878CC6}" type="presParOf" srcId="{B931E24A-4587-4B7E-A090-25948250B78B}" destId="{C7E34179-1E36-49FC-AB6B-28FA13CCD4C2}" srcOrd="1" destOrd="0" presId="urn:microsoft.com/office/officeart/2005/8/layout/chevron2"/>
    <dgm:cxn modelId="{63B79BF9-BF20-47E4-A242-BAE38FB06DB8}" type="presParOf" srcId="{112340EC-56DB-47E5-BAE5-A7A177EBB02D}" destId="{178ECBF7-3005-4066-BBCD-FF6D712750B3}" srcOrd="3" destOrd="0" presId="urn:microsoft.com/office/officeart/2005/8/layout/chevron2"/>
    <dgm:cxn modelId="{60F3771B-68DB-4B01-AB36-4F6011AC9E73}" type="presParOf" srcId="{112340EC-56DB-47E5-BAE5-A7A177EBB02D}" destId="{2057EC61-D40A-41AF-A772-962540839854}" srcOrd="4" destOrd="0" presId="urn:microsoft.com/office/officeart/2005/8/layout/chevron2"/>
    <dgm:cxn modelId="{FB9408D3-306C-4674-8700-F3FCF5525122}" type="presParOf" srcId="{2057EC61-D40A-41AF-A772-962540839854}" destId="{71A93863-7F17-4EC9-8746-8F675B974B31}" srcOrd="0" destOrd="0" presId="urn:microsoft.com/office/officeart/2005/8/layout/chevron2"/>
    <dgm:cxn modelId="{8C50E6D1-3C0D-4A90-9675-02558A33B725}" type="presParOf" srcId="{2057EC61-D40A-41AF-A772-962540839854}" destId="{C7CDA6DA-7566-4A42-A7CE-40DE262FA4A8}" srcOrd="1" destOrd="0" presId="urn:microsoft.com/office/officeart/2005/8/layout/chevron2"/>
    <dgm:cxn modelId="{73946FF4-9B28-4D38-9238-4276385A5BC2}" type="presParOf" srcId="{112340EC-56DB-47E5-BAE5-A7A177EBB02D}" destId="{D3A1BCBA-8EE4-4DCD-A3A5-530D034B6344}" srcOrd="5" destOrd="0" presId="urn:microsoft.com/office/officeart/2005/8/layout/chevron2"/>
    <dgm:cxn modelId="{659B8B89-42D1-41DB-880C-AFC36EF2A34D}" type="presParOf" srcId="{112340EC-56DB-47E5-BAE5-A7A177EBB02D}" destId="{3CE87D50-A9E4-4069-9B5C-27AFA82EEAA4}" srcOrd="6" destOrd="0" presId="urn:microsoft.com/office/officeart/2005/8/layout/chevron2"/>
    <dgm:cxn modelId="{B6BB466F-23D9-4D2A-8566-76C9FEAEBC56}" type="presParOf" srcId="{3CE87D50-A9E4-4069-9B5C-27AFA82EEAA4}" destId="{8E7AAFFD-281B-4E3F-AC49-C724E7554C02}" srcOrd="0" destOrd="0" presId="urn:microsoft.com/office/officeart/2005/8/layout/chevron2"/>
    <dgm:cxn modelId="{2CD0AB4C-1033-4C5D-BE9A-336079E46425}" type="presParOf" srcId="{3CE87D50-A9E4-4069-9B5C-27AFA82EEAA4}" destId="{E328BC8C-CFEB-42CC-962B-FA5E5C766BE4}" srcOrd="1" destOrd="0" presId="urn:microsoft.com/office/officeart/2005/8/layout/chevron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AA1CE0-63F7-48DA-94BE-9B8F96D03F96}" type="doc">
      <dgm:prSet loTypeId="urn:microsoft.com/office/officeart/2005/8/layout/hierarchy3" loCatId="list" qsTypeId="urn:microsoft.com/office/officeart/2005/8/quickstyle/simple1" qsCatId="simple" csTypeId="urn:microsoft.com/office/officeart/2005/8/colors/accent3_3" csCatId="accent3" phldr="1"/>
      <dgm:spPr/>
      <dgm:t>
        <a:bodyPr/>
        <a:lstStyle/>
        <a:p>
          <a:endParaRPr lang="en-GB"/>
        </a:p>
      </dgm:t>
    </dgm:pt>
    <dgm:pt modelId="{D55CA1F0-7B5F-4EE1-AB6C-CEA29DC5C73C}">
      <dgm:prSet phldrT="[Text]" custT="1"/>
      <dgm:spPr/>
      <dgm:t>
        <a:bodyPr/>
        <a:lstStyle/>
        <a:p>
          <a:r>
            <a:rPr lang="en-GB" sz="1800" dirty="0" err="1" smtClean="0"/>
            <a:t>Stratigraphy</a:t>
          </a:r>
          <a:endParaRPr lang="en-GB" sz="1800" dirty="0"/>
        </a:p>
      </dgm:t>
    </dgm:pt>
    <dgm:pt modelId="{B182D774-2D47-4215-8797-6A8CD057FDCD}" type="parTrans" cxnId="{660B692D-C4BD-4204-B9AE-CC14886B81A8}">
      <dgm:prSet/>
      <dgm:spPr/>
      <dgm:t>
        <a:bodyPr/>
        <a:lstStyle/>
        <a:p>
          <a:endParaRPr lang="en-GB"/>
        </a:p>
      </dgm:t>
    </dgm:pt>
    <dgm:pt modelId="{7ED7E4A5-C94E-4CCE-B2BC-9508F44D3C73}" type="sibTrans" cxnId="{660B692D-C4BD-4204-B9AE-CC14886B81A8}">
      <dgm:prSet/>
      <dgm:spPr/>
      <dgm:t>
        <a:bodyPr/>
        <a:lstStyle/>
        <a:p>
          <a:endParaRPr lang="en-GB"/>
        </a:p>
      </dgm:t>
    </dgm:pt>
    <dgm:pt modelId="{06F62A5B-67A2-4C3D-9B85-54EAF536AA85}">
      <dgm:prSet phldrT="[Text]" custT="1"/>
      <dgm:spPr/>
      <dgm:t>
        <a:bodyPr/>
        <a:lstStyle/>
        <a:p>
          <a:r>
            <a:rPr lang="en-GB" sz="1800" dirty="0" smtClean="0"/>
            <a:t>Sub-surface structure</a:t>
          </a:r>
          <a:endParaRPr lang="en-GB" sz="1800" dirty="0"/>
        </a:p>
      </dgm:t>
    </dgm:pt>
    <dgm:pt modelId="{A4F1BBF8-9701-4F23-932C-6CAE26929FAB}" type="parTrans" cxnId="{09988226-409E-44BA-80F9-98616ED58C73}">
      <dgm:prSet/>
      <dgm:spPr/>
      <dgm:t>
        <a:bodyPr/>
        <a:lstStyle/>
        <a:p>
          <a:endParaRPr lang="en-GB"/>
        </a:p>
      </dgm:t>
    </dgm:pt>
    <dgm:pt modelId="{41458EB2-169A-4898-9486-4DC6FAA66C67}" type="sibTrans" cxnId="{09988226-409E-44BA-80F9-98616ED58C73}">
      <dgm:prSet/>
      <dgm:spPr/>
      <dgm:t>
        <a:bodyPr/>
        <a:lstStyle/>
        <a:p>
          <a:endParaRPr lang="en-GB"/>
        </a:p>
      </dgm:t>
    </dgm:pt>
    <dgm:pt modelId="{919DCB79-F26E-46FE-A5C3-3482443B4C8E}">
      <dgm:prSet phldrT="[Text]" custT="1"/>
      <dgm:spPr/>
      <dgm:t>
        <a:bodyPr/>
        <a:lstStyle/>
        <a:p>
          <a:r>
            <a:rPr lang="en-GB" sz="1800" dirty="0" smtClean="0"/>
            <a:t>Density</a:t>
          </a:r>
          <a:endParaRPr lang="en-GB" sz="1800" dirty="0"/>
        </a:p>
      </dgm:t>
    </dgm:pt>
    <dgm:pt modelId="{B7DDCFC4-BB34-4F1D-8BC7-F5C635A67267}" type="parTrans" cxnId="{AFF9B873-0863-43BD-B569-EF248221BDA2}">
      <dgm:prSet/>
      <dgm:spPr/>
      <dgm:t>
        <a:bodyPr/>
        <a:lstStyle/>
        <a:p>
          <a:endParaRPr lang="en-GB"/>
        </a:p>
      </dgm:t>
    </dgm:pt>
    <dgm:pt modelId="{0A5FB381-C9FA-4332-B458-F924531E2444}" type="sibTrans" cxnId="{AFF9B873-0863-43BD-B569-EF248221BDA2}">
      <dgm:prSet/>
      <dgm:spPr/>
      <dgm:t>
        <a:bodyPr/>
        <a:lstStyle/>
        <a:p>
          <a:endParaRPr lang="en-GB"/>
        </a:p>
      </dgm:t>
    </dgm:pt>
    <dgm:pt modelId="{F66AAA20-AB0A-4265-BDAF-DF88304CB96F}">
      <dgm:prSet phldrT="[Text]"/>
      <dgm:spPr/>
      <dgm:t>
        <a:bodyPr/>
        <a:lstStyle/>
        <a:p>
          <a:r>
            <a:rPr lang="en-GB" dirty="0" smtClean="0"/>
            <a:t>Medium-energy gamma rays using Compton scattering method.</a:t>
          </a:r>
          <a:endParaRPr lang="en-GB" dirty="0"/>
        </a:p>
      </dgm:t>
    </dgm:pt>
    <dgm:pt modelId="{F41781EB-BF96-4867-9876-60FDEF373D47}" type="parTrans" cxnId="{2B88ACF9-AE57-40AA-B043-96677C390969}">
      <dgm:prSet/>
      <dgm:spPr/>
      <dgm:t>
        <a:bodyPr/>
        <a:lstStyle/>
        <a:p>
          <a:endParaRPr lang="en-GB"/>
        </a:p>
      </dgm:t>
    </dgm:pt>
    <dgm:pt modelId="{A74AFF4D-DB3E-40AB-922D-BEC18251BD4D}" type="sibTrans" cxnId="{2B88ACF9-AE57-40AA-B043-96677C390969}">
      <dgm:prSet/>
      <dgm:spPr/>
      <dgm:t>
        <a:bodyPr/>
        <a:lstStyle/>
        <a:p>
          <a:endParaRPr lang="en-GB"/>
        </a:p>
      </dgm:t>
    </dgm:pt>
    <dgm:pt modelId="{9C0C4BC6-67A3-4828-AEF7-0ED8FC50CDCF}">
      <dgm:prSet phldrT="[Text]" custT="1"/>
      <dgm:spPr/>
      <dgm:t>
        <a:bodyPr/>
        <a:lstStyle/>
        <a:p>
          <a:r>
            <a:rPr lang="en-GB" sz="1800" dirty="0" smtClean="0"/>
            <a:t>Small Strain Stiffness</a:t>
          </a:r>
          <a:endParaRPr lang="en-GB" sz="1800" dirty="0"/>
        </a:p>
      </dgm:t>
    </dgm:pt>
    <dgm:pt modelId="{395E1599-6729-4DF8-830E-E08C9EF1F62B}" type="parTrans" cxnId="{51FA8AFA-6220-40DE-86A4-D2BDF0665AA1}">
      <dgm:prSet/>
      <dgm:spPr/>
      <dgm:t>
        <a:bodyPr/>
        <a:lstStyle/>
        <a:p>
          <a:endParaRPr lang="en-GB"/>
        </a:p>
      </dgm:t>
    </dgm:pt>
    <dgm:pt modelId="{D7D96F09-54E7-471D-9095-A4215BB66315}" type="sibTrans" cxnId="{51FA8AFA-6220-40DE-86A4-D2BDF0665AA1}">
      <dgm:prSet/>
      <dgm:spPr/>
      <dgm:t>
        <a:bodyPr/>
        <a:lstStyle/>
        <a:p>
          <a:endParaRPr lang="en-GB"/>
        </a:p>
      </dgm:t>
    </dgm:pt>
    <dgm:pt modelId="{EAFF9C99-CF2A-4EF7-802A-C77FFCA86F14}">
      <dgm:prSet phldrT="[Text]"/>
      <dgm:spPr/>
      <dgm:t>
        <a:bodyPr/>
        <a:lstStyle/>
        <a:p>
          <a:r>
            <a:rPr lang="en-GB" dirty="0" smtClean="0"/>
            <a:t>Measurement of P-waves</a:t>
          </a:r>
        </a:p>
        <a:p>
          <a:r>
            <a:rPr lang="en-GB" dirty="0" smtClean="0"/>
            <a:t>Characterisation of Seismic </a:t>
          </a:r>
          <a:r>
            <a:rPr lang="en-GB" dirty="0" err="1" smtClean="0"/>
            <a:t>Facies</a:t>
          </a:r>
          <a:endParaRPr lang="en-GB" dirty="0"/>
        </a:p>
      </dgm:t>
    </dgm:pt>
    <dgm:pt modelId="{E69D345A-C271-4D55-B744-435A18AD64BB}" type="parTrans" cxnId="{61C6D4F1-3A4B-41E1-A84C-46DD7E53B5E9}">
      <dgm:prSet/>
      <dgm:spPr/>
      <dgm:t>
        <a:bodyPr/>
        <a:lstStyle/>
        <a:p>
          <a:endParaRPr lang="en-GB"/>
        </a:p>
      </dgm:t>
    </dgm:pt>
    <dgm:pt modelId="{6C475007-E261-40F4-A288-27EFC7C26105}" type="sibTrans" cxnId="{61C6D4F1-3A4B-41E1-A84C-46DD7E53B5E9}">
      <dgm:prSet/>
      <dgm:spPr/>
      <dgm:t>
        <a:bodyPr/>
        <a:lstStyle/>
        <a:p>
          <a:endParaRPr lang="en-GB"/>
        </a:p>
      </dgm:t>
    </dgm:pt>
    <dgm:pt modelId="{074D09C4-382E-4681-BE3F-AA11909AB500}">
      <dgm:prSet phldrT="[Text]"/>
      <dgm:spPr/>
      <dgm:t>
        <a:bodyPr/>
        <a:lstStyle/>
        <a:p>
          <a:r>
            <a:rPr lang="en-GB" dirty="0" smtClean="0"/>
            <a:t>Resistivity – depth profile</a:t>
          </a:r>
          <a:endParaRPr lang="en-GB" dirty="0"/>
        </a:p>
      </dgm:t>
    </dgm:pt>
    <dgm:pt modelId="{F013045B-AE81-4B32-821C-416CC4F3EDA4}" type="parTrans" cxnId="{F75682E8-38DF-4C0F-956D-B6B3A2940255}">
      <dgm:prSet/>
      <dgm:spPr/>
      <dgm:t>
        <a:bodyPr/>
        <a:lstStyle/>
        <a:p>
          <a:endParaRPr lang="en-GB"/>
        </a:p>
      </dgm:t>
    </dgm:pt>
    <dgm:pt modelId="{01DBFC5B-AA74-4FB3-93F1-6B891FD2BCFE}" type="sibTrans" cxnId="{F75682E8-38DF-4C0F-956D-B6B3A2940255}">
      <dgm:prSet/>
      <dgm:spPr/>
      <dgm:t>
        <a:bodyPr/>
        <a:lstStyle/>
        <a:p>
          <a:endParaRPr lang="en-GB"/>
        </a:p>
      </dgm:t>
    </dgm:pt>
    <dgm:pt modelId="{DC31D904-B267-4388-9F4B-4181A6E7CF54}">
      <dgm:prSet phldrT="[Text]"/>
      <dgm:spPr/>
      <dgm:t>
        <a:bodyPr/>
        <a:lstStyle/>
        <a:p>
          <a:r>
            <a:rPr lang="en-GB" dirty="0" smtClean="0"/>
            <a:t>Determination of proportion of clay/ alteration zones</a:t>
          </a:r>
          <a:endParaRPr lang="en-GB" dirty="0"/>
        </a:p>
      </dgm:t>
    </dgm:pt>
    <dgm:pt modelId="{736705B7-34C0-4AA2-B187-3B008AAB8A2A}" type="parTrans" cxnId="{0E35B1A9-43C7-46D7-A5B6-BDDA88F03696}">
      <dgm:prSet/>
      <dgm:spPr/>
      <dgm:t>
        <a:bodyPr/>
        <a:lstStyle/>
        <a:p>
          <a:endParaRPr lang="en-GB"/>
        </a:p>
      </dgm:t>
    </dgm:pt>
    <dgm:pt modelId="{B8831629-B256-4234-9F61-68EEB3881D47}" type="sibTrans" cxnId="{0E35B1A9-43C7-46D7-A5B6-BDDA88F03696}">
      <dgm:prSet/>
      <dgm:spPr/>
      <dgm:t>
        <a:bodyPr/>
        <a:lstStyle/>
        <a:p>
          <a:endParaRPr lang="en-GB"/>
        </a:p>
      </dgm:t>
    </dgm:pt>
    <dgm:pt modelId="{2C06E7E4-D56F-4F45-ACB2-BF537539A002}" type="pres">
      <dgm:prSet presAssocID="{39AA1CE0-63F7-48DA-94BE-9B8F96D03F96}" presName="diagram" presStyleCnt="0">
        <dgm:presLayoutVars>
          <dgm:chPref val="1"/>
          <dgm:dir/>
          <dgm:animOne val="branch"/>
          <dgm:animLvl val="lvl"/>
          <dgm:resizeHandles/>
        </dgm:presLayoutVars>
      </dgm:prSet>
      <dgm:spPr/>
      <dgm:t>
        <a:bodyPr/>
        <a:lstStyle/>
        <a:p>
          <a:endParaRPr lang="en-GB"/>
        </a:p>
      </dgm:t>
    </dgm:pt>
    <dgm:pt modelId="{17EDF8B1-72EC-4006-A0CE-00B2DB0F9077}" type="pres">
      <dgm:prSet presAssocID="{D55CA1F0-7B5F-4EE1-AB6C-CEA29DC5C73C}" presName="root" presStyleCnt="0"/>
      <dgm:spPr/>
    </dgm:pt>
    <dgm:pt modelId="{F8D73450-9B47-4717-9D05-829878B03CF3}" type="pres">
      <dgm:prSet presAssocID="{D55CA1F0-7B5F-4EE1-AB6C-CEA29DC5C73C}" presName="rootComposite" presStyleCnt="0"/>
      <dgm:spPr/>
    </dgm:pt>
    <dgm:pt modelId="{D1929A37-CB6F-4F49-BEB6-26336F6A2B5D}" type="pres">
      <dgm:prSet presAssocID="{D55CA1F0-7B5F-4EE1-AB6C-CEA29DC5C73C}" presName="rootText" presStyleLbl="node1" presStyleIdx="0" presStyleCnt="4"/>
      <dgm:spPr/>
      <dgm:t>
        <a:bodyPr/>
        <a:lstStyle/>
        <a:p>
          <a:endParaRPr lang="en-GB"/>
        </a:p>
      </dgm:t>
    </dgm:pt>
    <dgm:pt modelId="{765D4095-A51C-44D0-B1F7-92BADE20898E}" type="pres">
      <dgm:prSet presAssocID="{D55CA1F0-7B5F-4EE1-AB6C-CEA29DC5C73C}" presName="rootConnector" presStyleLbl="node1" presStyleIdx="0" presStyleCnt="4"/>
      <dgm:spPr/>
      <dgm:t>
        <a:bodyPr/>
        <a:lstStyle/>
        <a:p>
          <a:endParaRPr lang="en-GB"/>
        </a:p>
      </dgm:t>
    </dgm:pt>
    <dgm:pt modelId="{5A63F27E-8D4D-4861-8EED-C6C147E27423}" type="pres">
      <dgm:prSet presAssocID="{D55CA1F0-7B5F-4EE1-AB6C-CEA29DC5C73C}" presName="childShape" presStyleCnt="0"/>
      <dgm:spPr/>
    </dgm:pt>
    <dgm:pt modelId="{2A00ABB0-6850-40DC-B608-CC6F24551744}" type="pres">
      <dgm:prSet presAssocID="{736705B7-34C0-4AA2-B187-3B008AAB8A2A}" presName="Name13" presStyleLbl="parChTrans1D2" presStyleIdx="0" presStyleCnt="4"/>
      <dgm:spPr/>
      <dgm:t>
        <a:bodyPr/>
        <a:lstStyle/>
        <a:p>
          <a:endParaRPr lang="en-GB"/>
        </a:p>
      </dgm:t>
    </dgm:pt>
    <dgm:pt modelId="{F206736A-8DAA-4023-B5A5-32CA92C40CC7}" type="pres">
      <dgm:prSet presAssocID="{DC31D904-B267-4388-9F4B-4181A6E7CF54}" presName="childText" presStyleLbl="bgAcc1" presStyleIdx="0" presStyleCnt="4">
        <dgm:presLayoutVars>
          <dgm:bulletEnabled val="1"/>
        </dgm:presLayoutVars>
      </dgm:prSet>
      <dgm:spPr/>
      <dgm:t>
        <a:bodyPr/>
        <a:lstStyle/>
        <a:p>
          <a:endParaRPr lang="en-GB"/>
        </a:p>
      </dgm:t>
    </dgm:pt>
    <dgm:pt modelId="{6343E680-4172-4A0C-A972-F70E7DFE840E}" type="pres">
      <dgm:prSet presAssocID="{06F62A5B-67A2-4C3D-9B85-54EAF536AA85}" presName="root" presStyleCnt="0"/>
      <dgm:spPr/>
    </dgm:pt>
    <dgm:pt modelId="{8BF9485D-9A7D-4F65-B470-E18B2FBBB889}" type="pres">
      <dgm:prSet presAssocID="{06F62A5B-67A2-4C3D-9B85-54EAF536AA85}" presName="rootComposite" presStyleCnt="0"/>
      <dgm:spPr/>
    </dgm:pt>
    <dgm:pt modelId="{E9A99DD2-0DE2-4DD0-BACB-89CEEC3D5D54}" type="pres">
      <dgm:prSet presAssocID="{06F62A5B-67A2-4C3D-9B85-54EAF536AA85}" presName="rootText" presStyleLbl="node1" presStyleIdx="1" presStyleCnt="4"/>
      <dgm:spPr/>
      <dgm:t>
        <a:bodyPr/>
        <a:lstStyle/>
        <a:p>
          <a:endParaRPr lang="en-GB"/>
        </a:p>
      </dgm:t>
    </dgm:pt>
    <dgm:pt modelId="{95F142B5-1787-407E-921C-32747C6CE46E}" type="pres">
      <dgm:prSet presAssocID="{06F62A5B-67A2-4C3D-9B85-54EAF536AA85}" presName="rootConnector" presStyleLbl="node1" presStyleIdx="1" presStyleCnt="4"/>
      <dgm:spPr/>
      <dgm:t>
        <a:bodyPr/>
        <a:lstStyle/>
        <a:p>
          <a:endParaRPr lang="en-GB"/>
        </a:p>
      </dgm:t>
    </dgm:pt>
    <dgm:pt modelId="{D15254D2-53AA-41AD-A053-EF4378C3C433}" type="pres">
      <dgm:prSet presAssocID="{06F62A5B-67A2-4C3D-9B85-54EAF536AA85}" presName="childShape" presStyleCnt="0"/>
      <dgm:spPr/>
    </dgm:pt>
    <dgm:pt modelId="{60FA1326-F453-41B4-8330-D14C093F6412}" type="pres">
      <dgm:prSet presAssocID="{F013045B-AE81-4B32-821C-416CC4F3EDA4}" presName="Name13" presStyleLbl="parChTrans1D2" presStyleIdx="1" presStyleCnt="4"/>
      <dgm:spPr/>
      <dgm:t>
        <a:bodyPr/>
        <a:lstStyle/>
        <a:p>
          <a:endParaRPr lang="en-GB"/>
        </a:p>
      </dgm:t>
    </dgm:pt>
    <dgm:pt modelId="{CECC85EA-4CE3-48F8-88B6-6A6E053CABC2}" type="pres">
      <dgm:prSet presAssocID="{074D09C4-382E-4681-BE3F-AA11909AB500}" presName="childText" presStyleLbl="bgAcc1" presStyleIdx="1" presStyleCnt="4">
        <dgm:presLayoutVars>
          <dgm:bulletEnabled val="1"/>
        </dgm:presLayoutVars>
      </dgm:prSet>
      <dgm:spPr/>
      <dgm:t>
        <a:bodyPr/>
        <a:lstStyle/>
        <a:p>
          <a:endParaRPr lang="en-GB"/>
        </a:p>
      </dgm:t>
    </dgm:pt>
    <dgm:pt modelId="{C9F33890-CF17-45B5-88DF-DD23700B77DF}" type="pres">
      <dgm:prSet presAssocID="{919DCB79-F26E-46FE-A5C3-3482443B4C8E}" presName="root" presStyleCnt="0"/>
      <dgm:spPr/>
    </dgm:pt>
    <dgm:pt modelId="{47DB7759-8173-4C1F-8DDC-FF17747F670A}" type="pres">
      <dgm:prSet presAssocID="{919DCB79-F26E-46FE-A5C3-3482443B4C8E}" presName="rootComposite" presStyleCnt="0"/>
      <dgm:spPr/>
    </dgm:pt>
    <dgm:pt modelId="{AB8B3961-F6A2-4C1C-9861-A098DAD4B5EB}" type="pres">
      <dgm:prSet presAssocID="{919DCB79-F26E-46FE-A5C3-3482443B4C8E}" presName="rootText" presStyleLbl="node1" presStyleIdx="2" presStyleCnt="4"/>
      <dgm:spPr/>
      <dgm:t>
        <a:bodyPr/>
        <a:lstStyle/>
        <a:p>
          <a:endParaRPr lang="en-GB"/>
        </a:p>
      </dgm:t>
    </dgm:pt>
    <dgm:pt modelId="{023D6C45-6F97-432C-BB8A-013B3B705C98}" type="pres">
      <dgm:prSet presAssocID="{919DCB79-F26E-46FE-A5C3-3482443B4C8E}" presName="rootConnector" presStyleLbl="node1" presStyleIdx="2" presStyleCnt="4"/>
      <dgm:spPr/>
      <dgm:t>
        <a:bodyPr/>
        <a:lstStyle/>
        <a:p>
          <a:endParaRPr lang="en-GB"/>
        </a:p>
      </dgm:t>
    </dgm:pt>
    <dgm:pt modelId="{7A974FCD-31AF-43F0-ABCD-32199D6F1400}" type="pres">
      <dgm:prSet presAssocID="{919DCB79-F26E-46FE-A5C3-3482443B4C8E}" presName="childShape" presStyleCnt="0"/>
      <dgm:spPr/>
    </dgm:pt>
    <dgm:pt modelId="{55836F8E-5E8B-4171-91F0-8354BA1F03BD}" type="pres">
      <dgm:prSet presAssocID="{F41781EB-BF96-4867-9876-60FDEF373D47}" presName="Name13" presStyleLbl="parChTrans1D2" presStyleIdx="2" presStyleCnt="4"/>
      <dgm:spPr/>
      <dgm:t>
        <a:bodyPr/>
        <a:lstStyle/>
        <a:p>
          <a:endParaRPr lang="en-GB"/>
        </a:p>
      </dgm:t>
    </dgm:pt>
    <dgm:pt modelId="{EA642F96-127F-44BA-A463-F5F58F0A976F}" type="pres">
      <dgm:prSet presAssocID="{F66AAA20-AB0A-4265-BDAF-DF88304CB96F}" presName="childText" presStyleLbl="bgAcc1" presStyleIdx="2" presStyleCnt="4">
        <dgm:presLayoutVars>
          <dgm:bulletEnabled val="1"/>
        </dgm:presLayoutVars>
      </dgm:prSet>
      <dgm:spPr/>
      <dgm:t>
        <a:bodyPr/>
        <a:lstStyle/>
        <a:p>
          <a:endParaRPr lang="en-GB"/>
        </a:p>
      </dgm:t>
    </dgm:pt>
    <dgm:pt modelId="{651562E3-F10B-43C7-B5E1-B9BC76634C0D}" type="pres">
      <dgm:prSet presAssocID="{9C0C4BC6-67A3-4828-AEF7-0ED8FC50CDCF}" presName="root" presStyleCnt="0"/>
      <dgm:spPr/>
    </dgm:pt>
    <dgm:pt modelId="{B98D17E5-052D-45E1-9413-3FE42CE87535}" type="pres">
      <dgm:prSet presAssocID="{9C0C4BC6-67A3-4828-AEF7-0ED8FC50CDCF}" presName="rootComposite" presStyleCnt="0"/>
      <dgm:spPr/>
    </dgm:pt>
    <dgm:pt modelId="{AE332A08-14C5-4D71-9E96-F8D8860FC102}" type="pres">
      <dgm:prSet presAssocID="{9C0C4BC6-67A3-4828-AEF7-0ED8FC50CDCF}" presName="rootText" presStyleLbl="node1" presStyleIdx="3" presStyleCnt="4"/>
      <dgm:spPr/>
      <dgm:t>
        <a:bodyPr/>
        <a:lstStyle/>
        <a:p>
          <a:endParaRPr lang="en-GB"/>
        </a:p>
      </dgm:t>
    </dgm:pt>
    <dgm:pt modelId="{39EAC4D6-0155-4403-B581-B1C6D62C3C04}" type="pres">
      <dgm:prSet presAssocID="{9C0C4BC6-67A3-4828-AEF7-0ED8FC50CDCF}" presName="rootConnector" presStyleLbl="node1" presStyleIdx="3" presStyleCnt="4"/>
      <dgm:spPr/>
      <dgm:t>
        <a:bodyPr/>
        <a:lstStyle/>
        <a:p>
          <a:endParaRPr lang="en-GB"/>
        </a:p>
      </dgm:t>
    </dgm:pt>
    <dgm:pt modelId="{3D69010F-72C8-4BAC-94E2-D87F6625B666}" type="pres">
      <dgm:prSet presAssocID="{9C0C4BC6-67A3-4828-AEF7-0ED8FC50CDCF}" presName="childShape" presStyleCnt="0"/>
      <dgm:spPr/>
    </dgm:pt>
    <dgm:pt modelId="{5F5DE909-97D6-4BC8-87E8-153C5C49F6FC}" type="pres">
      <dgm:prSet presAssocID="{E69D345A-C271-4D55-B744-435A18AD64BB}" presName="Name13" presStyleLbl="parChTrans1D2" presStyleIdx="3" presStyleCnt="4"/>
      <dgm:spPr/>
      <dgm:t>
        <a:bodyPr/>
        <a:lstStyle/>
        <a:p>
          <a:endParaRPr lang="en-GB"/>
        </a:p>
      </dgm:t>
    </dgm:pt>
    <dgm:pt modelId="{5230807E-9F39-4A7D-B21F-1B706AD7DDE1}" type="pres">
      <dgm:prSet presAssocID="{EAFF9C99-CF2A-4EF7-802A-C77FFCA86F14}" presName="childText" presStyleLbl="bgAcc1" presStyleIdx="3" presStyleCnt="4">
        <dgm:presLayoutVars>
          <dgm:bulletEnabled val="1"/>
        </dgm:presLayoutVars>
      </dgm:prSet>
      <dgm:spPr/>
      <dgm:t>
        <a:bodyPr/>
        <a:lstStyle/>
        <a:p>
          <a:endParaRPr lang="en-GB"/>
        </a:p>
      </dgm:t>
    </dgm:pt>
  </dgm:ptLst>
  <dgm:cxnLst>
    <dgm:cxn modelId="{F512D4DE-4B99-464F-A54F-A84187357507}" type="presOf" srcId="{D55CA1F0-7B5F-4EE1-AB6C-CEA29DC5C73C}" destId="{765D4095-A51C-44D0-B1F7-92BADE20898E}" srcOrd="1" destOrd="0" presId="urn:microsoft.com/office/officeart/2005/8/layout/hierarchy3"/>
    <dgm:cxn modelId="{20EB5DC2-3F0E-4F62-8DDE-7224A764E82A}" type="presOf" srcId="{9C0C4BC6-67A3-4828-AEF7-0ED8FC50CDCF}" destId="{AE332A08-14C5-4D71-9E96-F8D8860FC102}" srcOrd="0" destOrd="0" presId="urn:microsoft.com/office/officeart/2005/8/layout/hierarchy3"/>
    <dgm:cxn modelId="{303CF2A4-E17D-408D-A9C3-F63E8055A28C}" type="presOf" srcId="{919DCB79-F26E-46FE-A5C3-3482443B4C8E}" destId="{AB8B3961-F6A2-4C1C-9861-A098DAD4B5EB}" srcOrd="0" destOrd="0" presId="urn:microsoft.com/office/officeart/2005/8/layout/hierarchy3"/>
    <dgm:cxn modelId="{2B88ACF9-AE57-40AA-B043-96677C390969}" srcId="{919DCB79-F26E-46FE-A5C3-3482443B4C8E}" destId="{F66AAA20-AB0A-4265-BDAF-DF88304CB96F}" srcOrd="0" destOrd="0" parTransId="{F41781EB-BF96-4867-9876-60FDEF373D47}" sibTransId="{A74AFF4D-DB3E-40AB-922D-BEC18251BD4D}"/>
    <dgm:cxn modelId="{37B938FA-4009-4DE9-91D9-28D0CB799FC3}" type="presOf" srcId="{EAFF9C99-CF2A-4EF7-802A-C77FFCA86F14}" destId="{5230807E-9F39-4A7D-B21F-1B706AD7DDE1}" srcOrd="0" destOrd="0" presId="urn:microsoft.com/office/officeart/2005/8/layout/hierarchy3"/>
    <dgm:cxn modelId="{F79EFF3B-9BE5-4620-957F-CE77DF3CCADA}" type="presOf" srcId="{F41781EB-BF96-4867-9876-60FDEF373D47}" destId="{55836F8E-5E8B-4171-91F0-8354BA1F03BD}" srcOrd="0" destOrd="0" presId="urn:microsoft.com/office/officeart/2005/8/layout/hierarchy3"/>
    <dgm:cxn modelId="{2D15FB3E-5566-4FAD-8218-E164E2C7B780}" type="presOf" srcId="{06F62A5B-67A2-4C3D-9B85-54EAF536AA85}" destId="{E9A99DD2-0DE2-4DD0-BACB-89CEEC3D5D54}" srcOrd="0" destOrd="0" presId="urn:microsoft.com/office/officeart/2005/8/layout/hierarchy3"/>
    <dgm:cxn modelId="{B125D120-FEAC-449D-A0B0-0CDD3F16CD5B}" type="presOf" srcId="{F66AAA20-AB0A-4265-BDAF-DF88304CB96F}" destId="{EA642F96-127F-44BA-A463-F5F58F0A976F}" srcOrd="0" destOrd="0" presId="urn:microsoft.com/office/officeart/2005/8/layout/hierarchy3"/>
    <dgm:cxn modelId="{AFF9B873-0863-43BD-B569-EF248221BDA2}" srcId="{39AA1CE0-63F7-48DA-94BE-9B8F96D03F96}" destId="{919DCB79-F26E-46FE-A5C3-3482443B4C8E}" srcOrd="2" destOrd="0" parTransId="{B7DDCFC4-BB34-4F1D-8BC7-F5C635A67267}" sibTransId="{0A5FB381-C9FA-4332-B458-F924531E2444}"/>
    <dgm:cxn modelId="{B4CCA047-562F-4C86-A8B8-D477F22A8E73}" type="presOf" srcId="{39AA1CE0-63F7-48DA-94BE-9B8F96D03F96}" destId="{2C06E7E4-D56F-4F45-ACB2-BF537539A002}" srcOrd="0" destOrd="0" presId="urn:microsoft.com/office/officeart/2005/8/layout/hierarchy3"/>
    <dgm:cxn modelId="{74A7E85F-C221-4ECF-B84A-79771A2B13FB}" type="presOf" srcId="{E69D345A-C271-4D55-B744-435A18AD64BB}" destId="{5F5DE909-97D6-4BC8-87E8-153C5C49F6FC}" srcOrd="0" destOrd="0" presId="urn:microsoft.com/office/officeart/2005/8/layout/hierarchy3"/>
    <dgm:cxn modelId="{EB3A14AB-C99B-46DB-96A9-6AA5D32061E7}" type="presOf" srcId="{DC31D904-B267-4388-9F4B-4181A6E7CF54}" destId="{F206736A-8DAA-4023-B5A5-32CA92C40CC7}" srcOrd="0" destOrd="0" presId="urn:microsoft.com/office/officeart/2005/8/layout/hierarchy3"/>
    <dgm:cxn modelId="{81E23B9A-FA4A-4CE3-8CDC-F0D4C16B3034}" type="presOf" srcId="{919DCB79-F26E-46FE-A5C3-3482443B4C8E}" destId="{023D6C45-6F97-432C-BB8A-013B3B705C98}" srcOrd="1" destOrd="0" presId="urn:microsoft.com/office/officeart/2005/8/layout/hierarchy3"/>
    <dgm:cxn modelId="{660B692D-C4BD-4204-B9AE-CC14886B81A8}" srcId="{39AA1CE0-63F7-48DA-94BE-9B8F96D03F96}" destId="{D55CA1F0-7B5F-4EE1-AB6C-CEA29DC5C73C}" srcOrd="0" destOrd="0" parTransId="{B182D774-2D47-4215-8797-6A8CD057FDCD}" sibTransId="{7ED7E4A5-C94E-4CCE-B2BC-9508F44D3C73}"/>
    <dgm:cxn modelId="{82465412-2D8E-4BD2-B75D-DE1E64C99BDD}" type="presOf" srcId="{06F62A5B-67A2-4C3D-9B85-54EAF536AA85}" destId="{95F142B5-1787-407E-921C-32747C6CE46E}" srcOrd="1" destOrd="0" presId="urn:microsoft.com/office/officeart/2005/8/layout/hierarchy3"/>
    <dgm:cxn modelId="{0E35B1A9-43C7-46D7-A5B6-BDDA88F03696}" srcId="{D55CA1F0-7B5F-4EE1-AB6C-CEA29DC5C73C}" destId="{DC31D904-B267-4388-9F4B-4181A6E7CF54}" srcOrd="0" destOrd="0" parTransId="{736705B7-34C0-4AA2-B187-3B008AAB8A2A}" sibTransId="{B8831629-B256-4234-9F61-68EEB3881D47}"/>
    <dgm:cxn modelId="{0DF2EE8F-BC3A-4D9D-AE7A-222CDAF7E78F}" type="presOf" srcId="{074D09C4-382E-4681-BE3F-AA11909AB500}" destId="{CECC85EA-4CE3-48F8-88B6-6A6E053CABC2}" srcOrd="0" destOrd="0" presId="urn:microsoft.com/office/officeart/2005/8/layout/hierarchy3"/>
    <dgm:cxn modelId="{09988226-409E-44BA-80F9-98616ED58C73}" srcId="{39AA1CE0-63F7-48DA-94BE-9B8F96D03F96}" destId="{06F62A5B-67A2-4C3D-9B85-54EAF536AA85}" srcOrd="1" destOrd="0" parTransId="{A4F1BBF8-9701-4F23-932C-6CAE26929FAB}" sibTransId="{41458EB2-169A-4898-9486-4DC6FAA66C67}"/>
    <dgm:cxn modelId="{F75682E8-38DF-4C0F-956D-B6B3A2940255}" srcId="{06F62A5B-67A2-4C3D-9B85-54EAF536AA85}" destId="{074D09C4-382E-4681-BE3F-AA11909AB500}" srcOrd="0" destOrd="0" parTransId="{F013045B-AE81-4B32-821C-416CC4F3EDA4}" sibTransId="{01DBFC5B-AA74-4FB3-93F1-6B891FD2BCFE}"/>
    <dgm:cxn modelId="{440C8710-2C78-4757-BB6B-847ED7ADF553}" type="presOf" srcId="{F013045B-AE81-4B32-821C-416CC4F3EDA4}" destId="{60FA1326-F453-41B4-8330-D14C093F6412}" srcOrd="0" destOrd="0" presId="urn:microsoft.com/office/officeart/2005/8/layout/hierarchy3"/>
    <dgm:cxn modelId="{E10C37C4-23CA-4A14-9284-3DDDE09DB3F1}" type="presOf" srcId="{736705B7-34C0-4AA2-B187-3B008AAB8A2A}" destId="{2A00ABB0-6850-40DC-B608-CC6F24551744}" srcOrd="0" destOrd="0" presId="urn:microsoft.com/office/officeart/2005/8/layout/hierarchy3"/>
    <dgm:cxn modelId="{2397819A-740E-4130-9C46-E430DD36EC68}" type="presOf" srcId="{D55CA1F0-7B5F-4EE1-AB6C-CEA29DC5C73C}" destId="{D1929A37-CB6F-4F49-BEB6-26336F6A2B5D}" srcOrd="0" destOrd="0" presId="urn:microsoft.com/office/officeart/2005/8/layout/hierarchy3"/>
    <dgm:cxn modelId="{61C6D4F1-3A4B-41E1-A84C-46DD7E53B5E9}" srcId="{9C0C4BC6-67A3-4828-AEF7-0ED8FC50CDCF}" destId="{EAFF9C99-CF2A-4EF7-802A-C77FFCA86F14}" srcOrd="0" destOrd="0" parTransId="{E69D345A-C271-4D55-B744-435A18AD64BB}" sibTransId="{6C475007-E261-40F4-A288-27EFC7C26105}"/>
    <dgm:cxn modelId="{61826146-74F5-45C0-BB48-8E9D3C042A7F}" type="presOf" srcId="{9C0C4BC6-67A3-4828-AEF7-0ED8FC50CDCF}" destId="{39EAC4D6-0155-4403-B581-B1C6D62C3C04}" srcOrd="1" destOrd="0" presId="urn:microsoft.com/office/officeart/2005/8/layout/hierarchy3"/>
    <dgm:cxn modelId="{51FA8AFA-6220-40DE-86A4-D2BDF0665AA1}" srcId="{39AA1CE0-63F7-48DA-94BE-9B8F96D03F96}" destId="{9C0C4BC6-67A3-4828-AEF7-0ED8FC50CDCF}" srcOrd="3" destOrd="0" parTransId="{395E1599-6729-4DF8-830E-E08C9EF1F62B}" sibTransId="{D7D96F09-54E7-471D-9095-A4215BB66315}"/>
    <dgm:cxn modelId="{7036F880-2FCA-466D-BEB1-98C2F217C9CE}" type="presParOf" srcId="{2C06E7E4-D56F-4F45-ACB2-BF537539A002}" destId="{17EDF8B1-72EC-4006-A0CE-00B2DB0F9077}" srcOrd="0" destOrd="0" presId="urn:microsoft.com/office/officeart/2005/8/layout/hierarchy3"/>
    <dgm:cxn modelId="{55CEA3B2-856C-428B-9A7F-27940BC7809F}" type="presParOf" srcId="{17EDF8B1-72EC-4006-A0CE-00B2DB0F9077}" destId="{F8D73450-9B47-4717-9D05-829878B03CF3}" srcOrd="0" destOrd="0" presId="urn:microsoft.com/office/officeart/2005/8/layout/hierarchy3"/>
    <dgm:cxn modelId="{7ABD7836-D7BB-46F2-ABF8-15C72C2EB356}" type="presParOf" srcId="{F8D73450-9B47-4717-9D05-829878B03CF3}" destId="{D1929A37-CB6F-4F49-BEB6-26336F6A2B5D}" srcOrd="0" destOrd="0" presId="urn:microsoft.com/office/officeart/2005/8/layout/hierarchy3"/>
    <dgm:cxn modelId="{FCE4276A-DA98-4268-BB98-9F5D3BC701F3}" type="presParOf" srcId="{F8D73450-9B47-4717-9D05-829878B03CF3}" destId="{765D4095-A51C-44D0-B1F7-92BADE20898E}" srcOrd="1" destOrd="0" presId="urn:microsoft.com/office/officeart/2005/8/layout/hierarchy3"/>
    <dgm:cxn modelId="{726B32A2-1D33-4E9C-8126-C09931777F2F}" type="presParOf" srcId="{17EDF8B1-72EC-4006-A0CE-00B2DB0F9077}" destId="{5A63F27E-8D4D-4861-8EED-C6C147E27423}" srcOrd="1" destOrd="0" presId="urn:microsoft.com/office/officeart/2005/8/layout/hierarchy3"/>
    <dgm:cxn modelId="{F5D07FC0-8000-4924-9F17-50493CFDBEDE}" type="presParOf" srcId="{5A63F27E-8D4D-4861-8EED-C6C147E27423}" destId="{2A00ABB0-6850-40DC-B608-CC6F24551744}" srcOrd="0" destOrd="0" presId="urn:microsoft.com/office/officeart/2005/8/layout/hierarchy3"/>
    <dgm:cxn modelId="{5E1DBD97-077E-4405-A1CE-A3C5CD413FE1}" type="presParOf" srcId="{5A63F27E-8D4D-4861-8EED-C6C147E27423}" destId="{F206736A-8DAA-4023-B5A5-32CA92C40CC7}" srcOrd="1" destOrd="0" presId="urn:microsoft.com/office/officeart/2005/8/layout/hierarchy3"/>
    <dgm:cxn modelId="{531BBE14-58BF-4A6F-B1CF-D5252D512815}" type="presParOf" srcId="{2C06E7E4-D56F-4F45-ACB2-BF537539A002}" destId="{6343E680-4172-4A0C-A972-F70E7DFE840E}" srcOrd="1" destOrd="0" presId="urn:microsoft.com/office/officeart/2005/8/layout/hierarchy3"/>
    <dgm:cxn modelId="{09A5D9B4-A286-4183-9355-0B3A020C93C2}" type="presParOf" srcId="{6343E680-4172-4A0C-A972-F70E7DFE840E}" destId="{8BF9485D-9A7D-4F65-B470-E18B2FBBB889}" srcOrd="0" destOrd="0" presId="urn:microsoft.com/office/officeart/2005/8/layout/hierarchy3"/>
    <dgm:cxn modelId="{F283C1B1-E5FF-4FCF-A321-2232B4157104}" type="presParOf" srcId="{8BF9485D-9A7D-4F65-B470-E18B2FBBB889}" destId="{E9A99DD2-0DE2-4DD0-BACB-89CEEC3D5D54}" srcOrd="0" destOrd="0" presId="urn:microsoft.com/office/officeart/2005/8/layout/hierarchy3"/>
    <dgm:cxn modelId="{3EB8D9F3-AC89-4D9B-9C9F-F6BEC8BDECFB}" type="presParOf" srcId="{8BF9485D-9A7D-4F65-B470-E18B2FBBB889}" destId="{95F142B5-1787-407E-921C-32747C6CE46E}" srcOrd="1" destOrd="0" presId="urn:microsoft.com/office/officeart/2005/8/layout/hierarchy3"/>
    <dgm:cxn modelId="{CB5E82C6-FF72-4D8C-9719-DACFBFE9D760}" type="presParOf" srcId="{6343E680-4172-4A0C-A972-F70E7DFE840E}" destId="{D15254D2-53AA-41AD-A053-EF4378C3C433}" srcOrd="1" destOrd="0" presId="urn:microsoft.com/office/officeart/2005/8/layout/hierarchy3"/>
    <dgm:cxn modelId="{3A199E85-3179-4DE5-A0DC-0E99300DE751}" type="presParOf" srcId="{D15254D2-53AA-41AD-A053-EF4378C3C433}" destId="{60FA1326-F453-41B4-8330-D14C093F6412}" srcOrd="0" destOrd="0" presId="urn:microsoft.com/office/officeart/2005/8/layout/hierarchy3"/>
    <dgm:cxn modelId="{1449E377-6487-469B-860A-419A03C38F7E}" type="presParOf" srcId="{D15254D2-53AA-41AD-A053-EF4378C3C433}" destId="{CECC85EA-4CE3-48F8-88B6-6A6E053CABC2}" srcOrd="1" destOrd="0" presId="urn:microsoft.com/office/officeart/2005/8/layout/hierarchy3"/>
    <dgm:cxn modelId="{33CCAE76-8F09-4E90-AA70-5363FCC27E2E}" type="presParOf" srcId="{2C06E7E4-D56F-4F45-ACB2-BF537539A002}" destId="{C9F33890-CF17-45B5-88DF-DD23700B77DF}" srcOrd="2" destOrd="0" presId="urn:microsoft.com/office/officeart/2005/8/layout/hierarchy3"/>
    <dgm:cxn modelId="{DC55E656-1814-42ED-AB25-8CBDCBD91354}" type="presParOf" srcId="{C9F33890-CF17-45B5-88DF-DD23700B77DF}" destId="{47DB7759-8173-4C1F-8DDC-FF17747F670A}" srcOrd="0" destOrd="0" presId="urn:microsoft.com/office/officeart/2005/8/layout/hierarchy3"/>
    <dgm:cxn modelId="{825EF5F4-84A7-40A0-8D8B-1443DB8FDD5D}" type="presParOf" srcId="{47DB7759-8173-4C1F-8DDC-FF17747F670A}" destId="{AB8B3961-F6A2-4C1C-9861-A098DAD4B5EB}" srcOrd="0" destOrd="0" presId="urn:microsoft.com/office/officeart/2005/8/layout/hierarchy3"/>
    <dgm:cxn modelId="{B249EEAD-8E88-41CA-8230-846D8FAD3554}" type="presParOf" srcId="{47DB7759-8173-4C1F-8DDC-FF17747F670A}" destId="{023D6C45-6F97-432C-BB8A-013B3B705C98}" srcOrd="1" destOrd="0" presId="urn:microsoft.com/office/officeart/2005/8/layout/hierarchy3"/>
    <dgm:cxn modelId="{8C9FB61D-BDA6-4DEC-A062-22B977229BE5}" type="presParOf" srcId="{C9F33890-CF17-45B5-88DF-DD23700B77DF}" destId="{7A974FCD-31AF-43F0-ABCD-32199D6F1400}" srcOrd="1" destOrd="0" presId="urn:microsoft.com/office/officeart/2005/8/layout/hierarchy3"/>
    <dgm:cxn modelId="{9C95D51E-E364-4AA0-B520-2C885888EC93}" type="presParOf" srcId="{7A974FCD-31AF-43F0-ABCD-32199D6F1400}" destId="{55836F8E-5E8B-4171-91F0-8354BA1F03BD}" srcOrd="0" destOrd="0" presId="urn:microsoft.com/office/officeart/2005/8/layout/hierarchy3"/>
    <dgm:cxn modelId="{916C76A3-F25F-4A90-9B32-04A9BA42F45F}" type="presParOf" srcId="{7A974FCD-31AF-43F0-ABCD-32199D6F1400}" destId="{EA642F96-127F-44BA-A463-F5F58F0A976F}" srcOrd="1" destOrd="0" presId="urn:microsoft.com/office/officeart/2005/8/layout/hierarchy3"/>
    <dgm:cxn modelId="{7F7132BF-89FD-45F7-BC09-4F0593F4CDB7}" type="presParOf" srcId="{2C06E7E4-D56F-4F45-ACB2-BF537539A002}" destId="{651562E3-F10B-43C7-B5E1-B9BC76634C0D}" srcOrd="3" destOrd="0" presId="urn:microsoft.com/office/officeart/2005/8/layout/hierarchy3"/>
    <dgm:cxn modelId="{B0EAB51C-59BF-45DC-B6EC-34FBD505F9AD}" type="presParOf" srcId="{651562E3-F10B-43C7-B5E1-B9BC76634C0D}" destId="{B98D17E5-052D-45E1-9413-3FE42CE87535}" srcOrd="0" destOrd="0" presId="urn:microsoft.com/office/officeart/2005/8/layout/hierarchy3"/>
    <dgm:cxn modelId="{6E056128-BE45-4A1A-B842-5AA1C2C51C3F}" type="presParOf" srcId="{B98D17E5-052D-45E1-9413-3FE42CE87535}" destId="{AE332A08-14C5-4D71-9E96-F8D8860FC102}" srcOrd="0" destOrd="0" presId="urn:microsoft.com/office/officeart/2005/8/layout/hierarchy3"/>
    <dgm:cxn modelId="{FA9A20EB-6012-4CB5-97D4-B3B069AFD922}" type="presParOf" srcId="{B98D17E5-052D-45E1-9413-3FE42CE87535}" destId="{39EAC4D6-0155-4403-B581-B1C6D62C3C04}" srcOrd="1" destOrd="0" presId="urn:microsoft.com/office/officeart/2005/8/layout/hierarchy3"/>
    <dgm:cxn modelId="{C5924131-7F2F-4636-9E54-1021C41C7925}" type="presParOf" srcId="{651562E3-F10B-43C7-B5E1-B9BC76634C0D}" destId="{3D69010F-72C8-4BAC-94E2-D87F6625B666}" srcOrd="1" destOrd="0" presId="urn:microsoft.com/office/officeart/2005/8/layout/hierarchy3"/>
    <dgm:cxn modelId="{57783B58-63EC-4B2F-9D9E-2F1E9563B770}" type="presParOf" srcId="{3D69010F-72C8-4BAC-94E2-D87F6625B666}" destId="{5F5DE909-97D6-4BC8-87E8-153C5C49F6FC}" srcOrd="0" destOrd="0" presId="urn:microsoft.com/office/officeart/2005/8/layout/hierarchy3"/>
    <dgm:cxn modelId="{60ED9C4A-68BF-4496-B84E-220782177BC9}" type="presParOf" srcId="{3D69010F-72C8-4BAC-94E2-D87F6625B666}" destId="{5230807E-9F39-4A7D-B21F-1B706AD7DDE1}"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27BC00-E911-4636-9FEC-8E929A3AB17E}">
      <dsp:nvSpPr>
        <dsp:cNvPr id="0" name=""/>
        <dsp:cNvSpPr/>
      </dsp:nvSpPr>
      <dsp:spPr>
        <a:xfrm>
          <a:off x="305" y="1720071"/>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Geometry </a:t>
          </a:r>
          <a:endParaRPr lang="en-GB" sz="1100" kern="1200" dirty="0"/>
        </a:p>
      </dsp:txBody>
      <dsp:txXfrm>
        <a:off x="305" y="1720071"/>
        <a:ext cx="1324748" cy="662374"/>
      </dsp:txXfrm>
    </dsp:sp>
    <dsp:sp modelId="{1C180A7A-0D7E-4B1A-8FE9-35BBCDA5DB67}">
      <dsp:nvSpPr>
        <dsp:cNvPr id="0" name=""/>
        <dsp:cNvSpPr/>
      </dsp:nvSpPr>
      <dsp:spPr>
        <a:xfrm rot="75511">
          <a:off x="1325008" y="2039347"/>
          <a:ext cx="373960" cy="32036"/>
        </a:xfrm>
        <a:custGeom>
          <a:avLst/>
          <a:gdLst/>
          <a:ahLst/>
          <a:cxnLst/>
          <a:rect l="0" t="0" r="0" b="0"/>
          <a:pathLst>
            <a:path>
              <a:moveTo>
                <a:pt x="0" y="16018"/>
              </a:moveTo>
              <a:lnTo>
                <a:pt x="373960" y="160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75511">
        <a:off x="1502639" y="2046016"/>
        <a:ext cx="18698" cy="18698"/>
      </dsp:txXfrm>
    </dsp:sp>
    <dsp:sp modelId="{859DAF90-E9E3-49B1-8301-20F58C7E81C3}">
      <dsp:nvSpPr>
        <dsp:cNvPr id="0" name=""/>
        <dsp:cNvSpPr/>
      </dsp:nvSpPr>
      <dsp:spPr>
        <a:xfrm>
          <a:off x="1698923" y="1728284"/>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3D Stress Analysis</a:t>
          </a:r>
          <a:endParaRPr lang="en-GB" sz="1100" kern="1200" dirty="0"/>
        </a:p>
      </dsp:txBody>
      <dsp:txXfrm>
        <a:off x="1698923" y="1728284"/>
        <a:ext cx="1324748" cy="662374"/>
      </dsp:txXfrm>
    </dsp:sp>
    <dsp:sp modelId="{659C1E43-DFF1-478D-90D8-E78A77225E1B}">
      <dsp:nvSpPr>
        <dsp:cNvPr id="0" name=""/>
        <dsp:cNvSpPr/>
      </dsp:nvSpPr>
      <dsp:spPr>
        <a:xfrm rot="19826209">
          <a:off x="2972339" y="1848914"/>
          <a:ext cx="788593" cy="32036"/>
        </a:xfrm>
        <a:custGeom>
          <a:avLst/>
          <a:gdLst/>
          <a:ahLst/>
          <a:cxnLst/>
          <a:rect l="0" t="0" r="0" b="0"/>
          <a:pathLst>
            <a:path>
              <a:moveTo>
                <a:pt x="0" y="16018"/>
              </a:moveTo>
              <a:lnTo>
                <a:pt x="788593"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826209">
        <a:off x="3346921" y="1845217"/>
        <a:ext cx="39429" cy="39429"/>
      </dsp:txXfrm>
    </dsp:sp>
    <dsp:sp modelId="{486D13A1-4686-4D48-B2CF-C1A5F3F79AD0}">
      <dsp:nvSpPr>
        <dsp:cNvPr id="0" name=""/>
        <dsp:cNvSpPr/>
      </dsp:nvSpPr>
      <dsp:spPr>
        <a:xfrm>
          <a:off x="3709600" y="1339206"/>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Estimated Support Pressure</a:t>
          </a:r>
          <a:endParaRPr lang="en-GB" sz="1100" kern="1200" dirty="0"/>
        </a:p>
      </dsp:txBody>
      <dsp:txXfrm>
        <a:off x="3709600" y="1339206"/>
        <a:ext cx="1324748" cy="662374"/>
      </dsp:txXfrm>
    </dsp:sp>
    <dsp:sp modelId="{F0856AD1-7342-4C10-B686-2AE801BDAD6F}">
      <dsp:nvSpPr>
        <dsp:cNvPr id="0" name=""/>
        <dsp:cNvSpPr/>
      </dsp:nvSpPr>
      <dsp:spPr>
        <a:xfrm rot="2196326">
          <a:off x="4969249" y="1851183"/>
          <a:ext cx="660095" cy="32036"/>
        </a:xfrm>
        <a:custGeom>
          <a:avLst/>
          <a:gdLst/>
          <a:ahLst/>
          <a:cxnLst/>
          <a:rect l="0" t="0" r="0" b="0"/>
          <a:pathLst>
            <a:path>
              <a:moveTo>
                <a:pt x="0" y="16018"/>
              </a:moveTo>
              <a:lnTo>
                <a:pt x="660095"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96326">
        <a:off x="5282795" y="1850698"/>
        <a:ext cx="33004" cy="33004"/>
      </dsp:txXfrm>
    </dsp:sp>
    <dsp:sp modelId="{459BD826-946F-43D2-81C3-09C895D94F36}">
      <dsp:nvSpPr>
        <dsp:cNvPr id="0" name=""/>
        <dsp:cNvSpPr/>
      </dsp:nvSpPr>
      <dsp:spPr>
        <a:xfrm>
          <a:off x="5564247" y="1405231"/>
          <a:ext cx="1595592" cy="1317554"/>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l" defTabSz="488950">
            <a:lnSpc>
              <a:spcPct val="90000"/>
            </a:lnSpc>
            <a:spcBef>
              <a:spcPct val="0"/>
            </a:spcBef>
            <a:spcAft>
              <a:spcPct val="35000"/>
            </a:spcAft>
          </a:pPr>
          <a:r>
            <a:rPr lang="en-GB" sz="1100" kern="1200" dirty="0" smtClean="0">
              <a:solidFill>
                <a:schemeClr val="tx1"/>
              </a:solidFill>
            </a:rPr>
            <a:t>Sequenced Excavation 2D FE Models: </a:t>
          </a:r>
        </a:p>
        <a:p>
          <a:pPr lvl="0" algn="l" defTabSz="488950">
            <a:lnSpc>
              <a:spcPct val="90000"/>
            </a:lnSpc>
            <a:spcBef>
              <a:spcPct val="0"/>
            </a:spcBef>
            <a:spcAft>
              <a:spcPct val="35000"/>
            </a:spcAft>
          </a:pPr>
          <a:r>
            <a:rPr lang="en-GB" sz="1100" kern="1200" dirty="0" smtClean="0">
              <a:solidFill>
                <a:schemeClr val="tx1"/>
              </a:solidFill>
            </a:rPr>
            <a:t>* Transfer cavern first </a:t>
          </a:r>
        </a:p>
        <a:p>
          <a:pPr lvl="0" algn="l" defTabSz="488950">
            <a:lnSpc>
              <a:spcPct val="90000"/>
            </a:lnSpc>
            <a:spcBef>
              <a:spcPct val="0"/>
            </a:spcBef>
            <a:spcAft>
              <a:spcPct val="35000"/>
            </a:spcAft>
          </a:pPr>
          <a:r>
            <a:rPr lang="en-GB" sz="1100" kern="1200" dirty="0" smtClean="0">
              <a:solidFill>
                <a:schemeClr val="tx1"/>
              </a:solidFill>
            </a:rPr>
            <a:t>* Transfer cavern after service caverns</a:t>
          </a:r>
        </a:p>
      </dsp:txBody>
      <dsp:txXfrm>
        <a:off x="5564247" y="1405231"/>
        <a:ext cx="1595592" cy="1317554"/>
      </dsp:txXfrm>
    </dsp:sp>
    <dsp:sp modelId="{52BC766F-7C73-4583-9018-0526599BA5A1}">
      <dsp:nvSpPr>
        <dsp:cNvPr id="0" name=""/>
        <dsp:cNvSpPr/>
      </dsp:nvSpPr>
      <dsp:spPr>
        <a:xfrm rot="19103978">
          <a:off x="7075389" y="1825675"/>
          <a:ext cx="669695" cy="32036"/>
        </a:xfrm>
        <a:custGeom>
          <a:avLst/>
          <a:gdLst/>
          <a:ahLst/>
          <a:cxnLst/>
          <a:rect l="0" t="0" r="0" b="0"/>
          <a:pathLst>
            <a:path>
              <a:moveTo>
                <a:pt x="0" y="16018"/>
              </a:moveTo>
              <a:lnTo>
                <a:pt x="669695"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103978">
        <a:off x="7393495" y="1824950"/>
        <a:ext cx="33484" cy="33484"/>
      </dsp:txXfrm>
    </dsp:sp>
    <dsp:sp modelId="{9234C760-56EF-49A7-9FAA-8445648C849A}">
      <dsp:nvSpPr>
        <dsp:cNvPr id="0" name=""/>
        <dsp:cNvSpPr/>
      </dsp:nvSpPr>
      <dsp:spPr>
        <a:xfrm>
          <a:off x="7660635" y="1288190"/>
          <a:ext cx="1324748" cy="662374"/>
        </a:xfrm>
        <a:prstGeom prst="roundRect">
          <a:avLst>
            <a:gd name="adj" fmla="val 10000"/>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tx1"/>
              </a:solidFill>
            </a:rPr>
            <a:t>Yield Control by Cavern Construction Sequence</a:t>
          </a:r>
          <a:endParaRPr lang="en-GB" sz="1100" kern="1200" dirty="0">
            <a:solidFill>
              <a:schemeClr val="tx1"/>
            </a:solidFill>
          </a:endParaRPr>
        </a:p>
      </dsp:txBody>
      <dsp:txXfrm>
        <a:off x="7660635" y="1288190"/>
        <a:ext cx="1324748" cy="662374"/>
      </dsp:txXfrm>
    </dsp:sp>
    <dsp:sp modelId="{5C9168D2-08B7-4580-B6D6-23332F7B40B8}">
      <dsp:nvSpPr>
        <dsp:cNvPr id="0" name=""/>
        <dsp:cNvSpPr/>
      </dsp:nvSpPr>
      <dsp:spPr>
        <a:xfrm rot="2290826">
          <a:off x="7089865" y="2250177"/>
          <a:ext cx="654176" cy="32036"/>
        </a:xfrm>
        <a:custGeom>
          <a:avLst/>
          <a:gdLst/>
          <a:ahLst/>
          <a:cxnLst/>
          <a:rect l="0" t="0" r="0" b="0"/>
          <a:pathLst>
            <a:path>
              <a:moveTo>
                <a:pt x="0" y="16018"/>
              </a:moveTo>
              <a:lnTo>
                <a:pt x="654176"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290826">
        <a:off x="7400599" y="2249841"/>
        <a:ext cx="32708" cy="32708"/>
      </dsp:txXfrm>
    </dsp:sp>
    <dsp:sp modelId="{0C443DFC-DFC5-473D-A787-AABB1CD148EE}">
      <dsp:nvSpPr>
        <dsp:cNvPr id="0" name=""/>
        <dsp:cNvSpPr/>
      </dsp:nvSpPr>
      <dsp:spPr>
        <a:xfrm>
          <a:off x="7674067" y="2137194"/>
          <a:ext cx="1324748" cy="662374"/>
        </a:xfrm>
        <a:prstGeom prst="roundRect">
          <a:avLst>
            <a:gd name="adj" fmla="val 10000"/>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tx1"/>
              </a:solidFill>
            </a:rPr>
            <a:t>Pillar Option </a:t>
          </a:r>
          <a:endParaRPr lang="en-GB" sz="1100" kern="1200" dirty="0">
            <a:solidFill>
              <a:schemeClr val="tx1"/>
            </a:solidFill>
          </a:endParaRPr>
        </a:p>
      </dsp:txBody>
      <dsp:txXfrm>
        <a:off x="7674067" y="2137194"/>
        <a:ext cx="1324748" cy="662374"/>
      </dsp:txXfrm>
    </dsp:sp>
    <dsp:sp modelId="{41E131C1-BA47-4BF4-AE85-D5C8DDFD10FE}">
      <dsp:nvSpPr>
        <dsp:cNvPr id="0" name=""/>
        <dsp:cNvSpPr/>
      </dsp:nvSpPr>
      <dsp:spPr>
        <a:xfrm rot="1710863">
          <a:off x="2976326" y="2229779"/>
          <a:ext cx="780619" cy="32036"/>
        </a:xfrm>
        <a:custGeom>
          <a:avLst/>
          <a:gdLst/>
          <a:ahLst/>
          <a:cxnLst/>
          <a:rect l="0" t="0" r="0" b="0"/>
          <a:pathLst>
            <a:path>
              <a:moveTo>
                <a:pt x="0" y="16018"/>
              </a:moveTo>
              <a:lnTo>
                <a:pt x="780619"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710863">
        <a:off x="3347120" y="2226282"/>
        <a:ext cx="39030" cy="39030"/>
      </dsp:txXfrm>
    </dsp:sp>
    <dsp:sp modelId="{5546F610-5D74-436D-A5E6-91A0B132188A}">
      <dsp:nvSpPr>
        <dsp:cNvPr id="0" name=""/>
        <dsp:cNvSpPr/>
      </dsp:nvSpPr>
      <dsp:spPr>
        <a:xfrm>
          <a:off x="3709600" y="2100936"/>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Conservative 2D FE Model</a:t>
          </a:r>
          <a:endParaRPr lang="en-GB" sz="1100" kern="1200" dirty="0"/>
        </a:p>
      </dsp:txBody>
      <dsp:txXfrm>
        <a:off x="3709600" y="2100936"/>
        <a:ext cx="1324748" cy="66237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4DF9C6-5CE1-4FF3-B6B0-E4A1BD214CFB}">
      <dsp:nvSpPr>
        <dsp:cNvPr id="0" name=""/>
        <dsp:cNvSpPr/>
      </dsp:nvSpPr>
      <dsp:spPr>
        <a:xfrm>
          <a:off x="2877378" y="1529462"/>
          <a:ext cx="2253581" cy="260744"/>
        </a:xfrm>
        <a:custGeom>
          <a:avLst/>
          <a:gdLst/>
          <a:ahLst/>
          <a:cxnLst/>
          <a:rect l="0" t="0" r="0" b="0"/>
          <a:pathLst>
            <a:path>
              <a:moveTo>
                <a:pt x="0" y="0"/>
              </a:moveTo>
              <a:lnTo>
                <a:pt x="0" y="130372"/>
              </a:lnTo>
              <a:lnTo>
                <a:pt x="2253581" y="130372"/>
              </a:lnTo>
              <a:lnTo>
                <a:pt x="2253581"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4EEF05-B501-49F8-8BAE-F8D2222CF29F}">
      <dsp:nvSpPr>
        <dsp:cNvPr id="0" name=""/>
        <dsp:cNvSpPr/>
      </dsp:nvSpPr>
      <dsp:spPr>
        <a:xfrm>
          <a:off x="2877378" y="1529462"/>
          <a:ext cx="751193" cy="260744"/>
        </a:xfrm>
        <a:custGeom>
          <a:avLst/>
          <a:gdLst/>
          <a:ahLst/>
          <a:cxnLst/>
          <a:rect l="0" t="0" r="0" b="0"/>
          <a:pathLst>
            <a:path>
              <a:moveTo>
                <a:pt x="0" y="0"/>
              </a:moveTo>
              <a:lnTo>
                <a:pt x="0" y="130372"/>
              </a:lnTo>
              <a:lnTo>
                <a:pt x="751193" y="130372"/>
              </a:lnTo>
              <a:lnTo>
                <a:pt x="751193"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D5A68-5334-4741-8FA8-91870ABC15EF}">
      <dsp:nvSpPr>
        <dsp:cNvPr id="0" name=""/>
        <dsp:cNvSpPr/>
      </dsp:nvSpPr>
      <dsp:spPr>
        <a:xfrm>
          <a:off x="2126185" y="1529462"/>
          <a:ext cx="751193" cy="260744"/>
        </a:xfrm>
        <a:custGeom>
          <a:avLst/>
          <a:gdLst/>
          <a:ahLst/>
          <a:cxnLst/>
          <a:rect l="0" t="0" r="0" b="0"/>
          <a:pathLst>
            <a:path>
              <a:moveTo>
                <a:pt x="751193" y="0"/>
              </a:moveTo>
              <a:lnTo>
                <a:pt x="751193" y="130372"/>
              </a:lnTo>
              <a:lnTo>
                <a:pt x="0" y="130372"/>
              </a:lnTo>
              <a:lnTo>
                <a:pt x="0"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EBB7A7-974D-4A2F-BE01-A5F2C60E225C}">
      <dsp:nvSpPr>
        <dsp:cNvPr id="0" name=""/>
        <dsp:cNvSpPr/>
      </dsp:nvSpPr>
      <dsp:spPr>
        <a:xfrm>
          <a:off x="623797" y="1529462"/>
          <a:ext cx="2253581" cy="260744"/>
        </a:xfrm>
        <a:custGeom>
          <a:avLst/>
          <a:gdLst/>
          <a:ahLst/>
          <a:cxnLst/>
          <a:rect l="0" t="0" r="0" b="0"/>
          <a:pathLst>
            <a:path>
              <a:moveTo>
                <a:pt x="2253581" y="0"/>
              </a:moveTo>
              <a:lnTo>
                <a:pt x="2253581" y="130372"/>
              </a:lnTo>
              <a:lnTo>
                <a:pt x="0" y="130372"/>
              </a:lnTo>
              <a:lnTo>
                <a:pt x="0"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D6FB5-1ECE-45F4-831F-D34D0A091021}">
      <dsp:nvSpPr>
        <dsp:cNvPr id="0" name=""/>
        <dsp:cNvSpPr/>
      </dsp:nvSpPr>
      <dsp:spPr>
        <a:xfrm>
          <a:off x="2256557" y="908640"/>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Compile Geotechnical Database</a:t>
          </a:r>
          <a:endParaRPr lang="en-GB" sz="1200" kern="1200" dirty="0"/>
        </a:p>
      </dsp:txBody>
      <dsp:txXfrm>
        <a:off x="2256557" y="908640"/>
        <a:ext cx="1241642" cy="620821"/>
      </dsp:txXfrm>
    </dsp:sp>
    <dsp:sp modelId="{6AB851B8-8AB8-4213-B9D8-A3F3A55801A1}">
      <dsp:nvSpPr>
        <dsp:cNvPr id="0" name=""/>
        <dsp:cNvSpPr/>
      </dsp:nvSpPr>
      <dsp:spPr>
        <a:xfrm>
          <a:off x="2976" y="1790206"/>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Review Monitoring Data</a:t>
          </a:r>
          <a:endParaRPr lang="en-GB" sz="1200" kern="1200" dirty="0"/>
        </a:p>
      </dsp:txBody>
      <dsp:txXfrm>
        <a:off x="2976" y="1790206"/>
        <a:ext cx="1241642" cy="620821"/>
      </dsp:txXfrm>
    </dsp:sp>
    <dsp:sp modelId="{04C7988A-47A1-4EA6-BC03-38E832E11A34}">
      <dsp:nvSpPr>
        <dsp:cNvPr id="0" name=""/>
        <dsp:cNvSpPr/>
      </dsp:nvSpPr>
      <dsp:spPr>
        <a:xfrm>
          <a:off x="1505364" y="1790206"/>
          <a:ext cx="1241642" cy="620821"/>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Review Geotechnical Testing Data</a:t>
          </a:r>
          <a:endParaRPr lang="en-GB" sz="1200" kern="1200" dirty="0">
            <a:solidFill>
              <a:schemeClr val="tx1"/>
            </a:solidFill>
          </a:endParaRPr>
        </a:p>
      </dsp:txBody>
      <dsp:txXfrm>
        <a:off x="1505364" y="1790206"/>
        <a:ext cx="1241642" cy="620821"/>
      </dsp:txXfrm>
    </dsp:sp>
    <dsp:sp modelId="{0B3ADEA2-E219-46E1-88D9-6AAD82BD4E07}">
      <dsp:nvSpPr>
        <dsp:cNvPr id="0" name=""/>
        <dsp:cNvSpPr/>
      </dsp:nvSpPr>
      <dsp:spPr>
        <a:xfrm>
          <a:off x="3007751" y="1790206"/>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Review Previous Experience</a:t>
          </a:r>
          <a:endParaRPr lang="en-GB" sz="1200" kern="1200" dirty="0"/>
        </a:p>
      </dsp:txBody>
      <dsp:txXfrm>
        <a:off x="3007751" y="1790206"/>
        <a:ext cx="1241642" cy="620821"/>
      </dsp:txXfrm>
    </dsp:sp>
    <dsp:sp modelId="{440F75B6-BCA3-4D3B-A840-83644B48EFDB}">
      <dsp:nvSpPr>
        <dsp:cNvPr id="0" name=""/>
        <dsp:cNvSpPr/>
      </dsp:nvSpPr>
      <dsp:spPr>
        <a:xfrm>
          <a:off x="4510138" y="1790206"/>
          <a:ext cx="1241642" cy="620821"/>
        </a:xfrm>
        <a:prstGeom prst="rect">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Geological correlation between CERN sites</a:t>
          </a:r>
          <a:endParaRPr lang="en-GB" sz="1200" kern="1200" dirty="0">
            <a:solidFill>
              <a:schemeClr val="tx1"/>
            </a:solidFill>
          </a:endParaRPr>
        </a:p>
      </dsp:txBody>
      <dsp:txXfrm>
        <a:off x="4510138" y="1790206"/>
        <a:ext cx="1241642" cy="62082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27BC00-E911-4636-9FEC-8E929A3AB17E}">
      <dsp:nvSpPr>
        <dsp:cNvPr id="0" name=""/>
        <dsp:cNvSpPr/>
      </dsp:nvSpPr>
      <dsp:spPr>
        <a:xfrm>
          <a:off x="4851" y="1915887"/>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Geometry </a:t>
          </a:r>
          <a:endParaRPr lang="en-GB" sz="1200" kern="1200" dirty="0"/>
        </a:p>
      </dsp:txBody>
      <dsp:txXfrm>
        <a:off x="4851" y="1915887"/>
        <a:ext cx="1468308" cy="734154"/>
      </dsp:txXfrm>
    </dsp:sp>
    <dsp:sp modelId="{1C180A7A-0D7E-4B1A-8FE9-35BBCDA5DB67}">
      <dsp:nvSpPr>
        <dsp:cNvPr id="0" name=""/>
        <dsp:cNvSpPr/>
      </dsp:nvSpPr>
      <dsp:spPr>
        <a:xfrm rot="134058">
          <a:off x="1473071" y="2269762"/>
          <a:ext cx="233506" cy="35507"/>
        </a:xfrm>
        <a:custGeom>
          <a:avLst/>
          <a:gdLst/>
          <a:ahLst/>
          <a:cxnLst/>
          <a:rect l="0" t="0" r="0" b="0"/>
          <a:pathLst>
            <a:path>
              <a:moveTo>
                <a:pt x="0" y="17753"/>
              </a:moveTo>
              <a:lnTo>
                <a:pt x="233506" y="177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34058">
        <a:off x="1583986" y="2281678"/>
        <a:ext cx="11675" cy="11675"/>
      </dsp:txXfrm>
    </dsp:sp>
    <dsp:sp modelId="{859DAF90-E9E3-49B1-8301-20F58C7E81C3}">
      <dsp:nvSpPr>
        <dsp:cNvPr id="0" name=""/>
        <dsp:cNvSpPr/>
      </dsp:nvSpPr>
      <dsp:spPr>
        <a:xfrm>
          <a:off x="1706488" y="1924991"/>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3D Stress Analysis</a:t>
          </a:r>
          <a:endParaRPr lang="en-GB" sz="1200" kern="1200" dirty="0"/>
        </a:p>
      </dsp:txBody>
      <dsp:txXfrm>
        <a:off x="1706488" y="1924991"/>
        <a:ext cx="1468308" cy="734154"/>
      </dsp:txXfrm>
    </dsp:sp>
    <dsp:sp modelId="{659C1E43-DFF1-478D-90D8-E78A77225E1B}">
      <dsp:nvSpPr>
        <dsp:cNvPr id="0" name=""/>
        <dsp:cNvSpPr/>
      </dsp:nvSpPr>
      <dsp:spPr>
        <a:xfrm rot="18623265">
          <a:off x="3075137" y="2058693"/>
          <a:ext cx="566174" cy="35507"/>
        </a:xfrm>
        <a:custGeom>
          <a:avLst/>
          <a:gdLst/>
          <a:ahLst/>
          <a:cxnLst/>
          <a:rect l="0" t="0" r="0" b="0"/>
          <a:pathLst>
            <a:path>
              <a:moveTo>
                <a:pt x="0" y="17753"/>
              </a:moveTo>
              <a:lnTo>
                <a:pt x="566174"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8623265">
        <a:off x="3344070" y="2062292"/>
        <a:ext cx="28308" cy="28308"/>
      </dsp:txXfrm>
    </dsp:sp>
    <dsp:sp modelId="{486D13A1-4686-4D48-B2CF-C1A5F3F79AD0}">
      <dsp:nvSpPr>
        <dsp:cNvPr id="0" name=""/>
        <dsp:cNvSpPr/>
      </dsp:nvSpPr>
      <dsp:spPr>
        <a:xfrm>
          <a:off x="3541653" y="1493748"/>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Estimated Support Pressure</a:t>
          </a:r>
          <a:endParaRPr lang="en-GB" sz="1200" kern="1200" dirty="0"/>
        </a:p>
      </dsp:txBody>
      <dsp:txXfrm>
        <a:off x="3541653" y="1493748"/>
        <a:ext cx="1468308" cy="734154"/>
      </dsp:txXfrm>
    </dsp:sp>
    <dsp:sp modelId="{F0856AD1-7342-4C10-B686-2AE801BDAD6F}">
      <dsp:nvSpPr>
        <dsp:cNvPr id="0" name=""/>
        <dsp:cNvSpPr/>
      </dsp:nvSpPr>
      <dsp:spPr>
        <a:xfrm rot="1908371">
          <a:off x="4971004" y="1979804"/>
          <a:ext cx="518862" cy="35507"/>
        </a:xfrm>
        <a:custGeom>
          <a:avLst/>
          <a:gdLst/>
          <a:ahLst/>
          <a:cxnLst/>
          <a:rect l="0" t="0" r="0" b="0"/>
          <a:pathLst>
            <a:path>
              <a:moveTo>
                <a:pt x="0" y="17753"/>
              </a:moveTo>
              <a:lnTo>
                <a:pt x="518862"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08371">
        <a:off x="5217463" y="1984586"/>
        <a:ext cx="25943" cy="25943"/>
      </dsp:txXfrm>
    </dsp:sp>
    <dsp:sp modelId="{459BD826-946F-43D2-81C3-09C895D94F36}">
      <dsp:nvSpPr>
        <dsp:cNvPr id="0" name=""/>
        <dsp:cNvSpPr/>
      </dsp:nvSpPr>
      <dsp:spPr>
        <a:xfrm>
          <a:off x="5450909" y="1640488"/>
          <a:ext cx="782564" cy="987605"/>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l" defTabSz="533400">
            <a:lnSpc>
              <a:spcPct val="90000"/>
            </a:lnSpc>
            <a:spcBef>
              <a:spcPct val="0"/>
            </a:spcBef>
            <a:spcAft>
              <a:spcPct val="35000"/>
            </a:spcAft>
          </a:pPr>
          <a:r>
            <a:rPr lang="en-GB" sz="1200" kern="1200" dirty="0" smtClean="0">
              <a:ln>
                <a:noFill/>
              </a:ln>
              <a:solidFill>
                <a:schemeClr val="bg1"/>
              </a:solidFill>
            </a:rPr>
            <a:t>Sequenced Excavation 2D FE Models</a:t>
          </a:r>
        </a:p>
      </dsp:txBody>
      <dsp:txXfrm>
        <a:off x="5450909" y="1640488"/>
        <a:ext cx="782564" cy="987605"/>
      </dsp:txXfrm>
    </dsp:sp>
    <dsp:sp modelId="{93037F38-F45D-4A2A-AF9D-6F785AA8A80D}">
      <dsp:nvSpPr>
        <dsp:cNvPr id="0" name=""/>
        <dsp:cNvSpPr/>
      </dsp:nvSpPr>
      <dsp:spPr>
        <a:xfrm rot="18469898">
          <a:off x="6026196" y="1693135"/>
          <a:ext cx="1072150" cy="35507"/>
        </a:xfrm>
        <a:custGeom>
          <a:avLst/>
          <a:gdLst/>
          <a:ahLst/>
          <a:cxnLst/>
          <a:rect l="0" t="0" r="0" b="0"/>
          <a:pathLst>
            <a:path>
              <a:moveTo>
                <a:pt x="0" y="17753"/>
              </a:moveTo>
              <a:lnTo>
                <a:pt x="1072150"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8469898">
        <a:off x="6535467" y="1684085"/>
        <a:ext cx="53607" cy="53607"/>
      </dsp:txXfrm>
    </dsp:sp>
    <dsp:sp modelId="{C1905B82-C179-4BF2-B984-AD6BD47AF3F7}">
      <dsp:nvSpPr>
        <dsp:cNvPr id="0" name=""/>
        <dsp:cNvSpPr/>
      </dsp:nvSpPr>
      <dsp:spPr>
        <a:xfrm>
          <a:off x="6891069" y="920411"/>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3D bedded spring model</a:t>
          </a:r>
          <a:endParaRPr lang="en-GB" sz="1200" kern="1200" dirty="0"/>
        </a:p>
      </dsp:txBody>
      <dsp:txXfrm>
        <a:off x="6891069" y="920411"/>
        <a:ext cx="1468308" cy="734154"/>
      </dsp:txXfrm>
    </dsp:sp>
    <dsp:sp modelId="{52BC766F-7C73-4583-9018-0526599BA5A1}">
      <dsp:nvSpPr>
        <dsp:cNvPr id="0" name=""/>
        <dsp:cNvSpPr/>
      </dsp:nvSpPr>
      <dsp:spPr>
        <a:xfrm rot="90363">
          <a:off x="6233359" y="2125181"/>
          <a:ext cx="657823" cy="35507"/>
        </a:xfrm>
        <a:custGeom>
          <a:avLst/>
          <a:gdLst/>
          <a:ahLst/>
          <a:cxnLst/>
          <a:rect l="0" t="0" r="0" b="0"/>
          <a:pathLst>
            <a:path>
              <a:moveTo>
                <a:pt x="0" y="17753"/>
              </a:moveTo>
              <a:lnTo>
                <a:pt x="657823"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90363">
        <a:off x="6545825" y="2126490"/>
        <a:ext cx="32891" cy="32891"/>
      </dsp:txXfrm>
    </dsp:sp>
    <dsp:sp modelId="{9234C760-56EF-49A7-9FAA-8445648C849A}">
      <dsp:nvSpPr>
        <dsp:cNvPr id="0" name=""/>
        <dsp:cNvSpPr/>
      </dsp:nvSpPr>
      <dsp:spPr>
        <a:xfrm>
          <a:off x="6891069" y="1784503"/>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ln>
                <a:noFill/>
              </a:ln>
              <a:solidFill>
                <a:schemeClr val="bg1"/>
              </a:solidFill>
            </a:rPr>
            <a:t>Yield Control by Cavern Construction Sequence</a:t>
          </a:r>
          <a:endParaRPr lang="en-GB" sz="1200" kern="1200" dirty="0">
            <a:ln>
              <a:noFill/>
            </a:ln>
            <a:solidFill>
              <a:schemeClr val="bg1"/>
            </a:solidFill>
          </a:endParaRPr>
        </a:p>
      </dsp:txBody>
      <dsp:txXfrm>
        <a:off x="6891069" y="1784503"/>
        <a:ext cx="1468308" cy="734154"/>
      </dsp:txXfrm>
    </dsp:sp>
    <dsp:sp modelId="{5C9168D2-08B7-4580-B6D6-23332F7B40B8}">
      <dsp:nvSpPr>
        <dsp:cNvPr id="0" name=""/>
        <dsp:cNvSpPr/>
      </dsp:nvSpPr>
      <dsp:spPr>
        <a:xfrm rot="3324260">
          <a:off x="5983178" y="2593234"/>
          <a:ext cx="1158185" cy="35507"/>
        </a:xfrm>
        <a:custGeom>
          <a:avLst/>
          <a:gdLst/>
          <a:ahLst/>
          <a:cxnLst/>
          <a:rect l="0" t="0" r="0" b="0"/>
          <a:pathLst>
            <a:path>
              <a:moveTo>
                <a:pt x="0" y="17753"/>
              </a:moveTo>
              <a:lnTo>
                <a:pt x="1158185"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3324260">
        <a:off x="6533316" y="2582033"/>
        <a:ext cx="57909" cy="57909"/>
      </dsp:txXfrm>
    </dsp:sp>
    <dsp:sp modelId="{0C443DFC-DFC5-473D-A787-AABB1CD148EE}">
      <dsp:nvSpPr>
        <dsp:cNvPr id="0" name=""/>
        <dsp:cNvSpPr/>
      </dsp:nvSpPr>
      <dsp:spPr>
        <a:xfrm>
          <a:off x="6891069" y="2720608"/>
          <a:ext cx="1468308" cy="734154"/>
        </a:xfrm>
        <a:prstGeom prst="roundRect">
          <a:avLst>
            <a:gd name="adj" fmla="val 10000"/>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err="1" smtClean="0">
              <a:solidFill>
                <a:schemeClr val="tx1"/>
              </a:solidFill>
            </a:rPr>
            <a:t>Optioneering</a:t>
          </a:r>
          <a:r>
            <a:rPr lang="en-GB" sz="1200" kern="1200" dirty="0" smtClean="0">
              <a:solidFill>
                <a:schemeClr val="tx1"/>
              </a:solidFill>
            </a:rPr>
            <a:t> Design (e.g. Pillar, piling, post-tension)</a:t>
          </a:r>
          <a:endParaRPr lang="en-GB" sz="1200" kern="1200" dirty="0">
            <a:solidFill>
              <a:schemeClr val="tx1"/>
            </a:solidFill>
          </a:endParaRPr>
        </a:p>
      </dsp:txBody>
      <dsp:txXfrm>
        <a:off x="6891069" y="2720608"/>
        <a:ext cx="1468308" cy="734154"/>
      </dsp:txXfrm>
    </dsp:sp>
    <dsp:sp modelId="{41E131C1-BA47-4BF4-AE85-D5C8DDFD10FE}">
      <dsp:nvSpPr>
        <dsp:cNvPr id="0" name=""/>
        <dsp:cNvSpPr/>
      </dsp:nvSpPr>
      <dsp:spPr>
        <a:xfrm rot="2903316">
          <a:off x="3082008" y="2480831"/>
          <a:ext cx="552432" cy="35507"/>
        </a:xfrm>
        <a:custGeom>
          <a:avLst/>
          <a:gdLst/>
          <a:ahLst/>
          <a:cxnLst/>
          <a:rect l="0" t="0" r="0" b="0"/>
          <a:pathLst>
            <a:path>
              <a:moveTo>
                <a:pt x="0" y="17753"/>
              </a:moveTo>
              <a:lnTo>
                <a:pt x="552432" y="1775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903316">
        <a:off x="3344414" y="2484774"/>
        <a:ext cx="27621" cy="27621"/>
      </dsp:txXfrm>
    </dsp:sp>
    <dsp:sp modelId="{5546F610-5D74-436D-A5E6-91A0B132188A}">
      <dsp:nvSpPr>
        <dsp:cNvPr id="0" name=""/>
        <dsp:cNvSpPr/>
      </dsp:nvSpPr>
      <dsp:spPr>
        <a:xfrm>
          <a:off x="3541653" y="2338026"/>
          <a:ext cx="1468308" cy="73415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Conservative 2D FE Model</a:t>
          </a:r>
          <a:endParaRPr lang="en-GB" sz="1200" kern="1200" dirty="0"/>
        </a:p>
      </dsp:txBody>
      <dsp:txXfrm>
        <a:off x="3541653" y="2338026"/>
        <a:ext cx="1468308" cy="7341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4DF9C6-5CE1-4FF3-B6B0-E4A1BD214CFB}">
      <dsp:nvSpPr>
        <dsp:cNvPr id="0" name=""/>
        <dsp:cNvSpPr/>
      </dsp:nvSpPr>
      <dsp:spPr>
        <a:xfrm>
          <a:off x="3816424" y="1951021"/>
          <a:ext cx="3162386" cy="274421"/>
        </a:xfrm>
        <a:custGeom>
          <a:avLst/>
          <a:gdLst/>
          <a:ahLst/>
          <a:cxnLst/>
          <a:rect l="0" t="0" r="0" b="0"/>
          <a:pathLst>
            <a:path>
              <a:moveTo>
                <a:pt x="0" y="0"/>
              </a:moveTo>
              <a:lnTo>
                <a:pt x="0" y="137210"/>
              </a:lnTo>
              <a:lnTo>
                <a:pt x="3162386" y="137210"/>
              </a:lnTo>
              <a:lnTo>
                <a:pt x="3162386" y="274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4EEF05-B501-49F8-8BAE-F8D2222CF29F}">
      <dsp:nvSpPr>
        <dsp:cNvPr id="0" name=""/>
        <dsp:cNvSpPr/>
      </dsp:nvSpPr>
      <dsp:spPr>
        <a:xfrm>
          <a:off x="3816424" y="1951021"/>
          <a:ext cx="1581193" cy="274421"/>
        </a:xfrm>
        <a:custGeom>
          <a:avLst/>
          <a:gdLst/>
          <a:ahLst/>
          <a:cxnLst/>
          <a:rect l="0" t="0" r="0" b="0"/>
          <a:pathLst>
            <a:path>
              <a:moveTo>
                <a:pt x="0" y="0"/>
              </a:moveTo>
              <a:lnTo>
                <a:pt x="0" y="137210"/>
              </a:lnTo>
              <a:lnTo>
                <a:pt x="1581193" y="137210"/>
              </a:lnTo>
              <a:lnTo>
                <a:pt x="1581193" y="274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D5A68-5334-4741-8FA8-91870ABC15EF}">
      <dsp:nvSpPr>
        <dsp:cNvPr id="0" name=""/>
        <dsp:cNvSpPr/>
      </dsp:nvSpPr>
      <dsp:spPr>
        <a:xfrm>
          <a:off x="3770704" y="1951021"/>
          <a:ext cx="91440" cy="274421"/>
        </a:xfrm>
        <a:custGeom>
          <a:avLst/>
          <a:gdLst/>
          <a:ahLst/>
          <a:cxnLst/>
          <a:rect l="0" t="0" r="0" b="0"/>
          <a:pathLst>
            <a:path>
              <a:moveTo>
                <a:pt x="45720" y="0"/>
              </a:moveTo>
              <a:lnTo>
                <a:pt x="45720" y="274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E7A237-7A92-43E4-AAA9-60BDB65B81AE}">
      <dsp:nvSpPr>
        <dsp:cNvPr id="0" name=""/>
        <dsp:cNvSpPr/>
      </dsp:nvSpPr>
      <dsp:spPr>
        <a:xfrm>
          <a:off x="2235230" y="1951021"/>
          <a:ext cx="1581193" cy="274421"/>
        </a:xfrm>
        <a:custGeom>
          <a:avLst/>
          <a:gdLst/>
          <a:ahLst/>
          <a:cxnLst/>
          <a:rect l="0" t="0" r="0" b="0"/>
          <a:pathLst>
            <a:path>
              <a:moveTo>
                <a:pt x="1581193" y="0"/>
              </a:moveTo>
              <a:lnTo>
                <a:pt x="1581193" y="137210"/>
              </a:lnTo>
              <a:lnTo>
                <a:pt x="0" y="137210"/>
              </a:lnTo>
              <a:lnTo>
                <a:pt x="0" y="274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EBB7A7-974D-4A2F-BE01-A5F2C60E225C}">
      <dsp:nvSpPr>
        <dsp:cNvPr id="0" name=""/>
        <dsp:cNvSpPr/>
      </dsp:nvSpPr>
      <dsp:spPr>
        <a:xfrm>
          <a:off x="654037" y="1951021"/>
          <a:ext cx="3162386" cy="274421"/>
        </a:xfrm>
        <a:custGeom>
          <a:avLst/>
          <a:gdLst/>
          <a:ahLst/>
          <a:cxnLst/>
          <a:rect l="0" t="0" r="0" b="0"/>
          <a:pathLst>
            <a:path>
              <a:moveTo>
                <a:pt x="3162386" y="0"/>
              </a:moveTo>
              <a:lnTo>
                <a:pt x="3162386" y="137210"/>
              </a:lnTo>
              <a:lnTo>
                <a:pt x="0" y="137210"/>
              </a:lnTo>
              <a:lnTo>
                <a:pt x="0" y="274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D6FB5-1ECE-45F4-831F-D34D0A091021}">
      <dsp:nvSpPr>
        <dsp:cNvPr id="0" name=""/>
        <dsp:cNvSpPr/>
      </dsp:nvSpPr>
      <dsp:spPr>
        <a:xfrm>
          <a:off x="3163038" y="1297635"/>
          <a:ext cx="1306771" cy="6533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Compile Geotechnical Database</a:t>
          </a:r>
          <a:endParaRPr lang="en-GB" sz="1100" kern="1200" dirty="0"/>
        </a:p>
      </dsp:txBody>
      <dsp:txXfrm>
        <a:off x="3163038" y="1297635"/>
        <a:ext cx="1306771" cy="653385"/>
      </dsp:txXfrm>
    </dsp:sp>
    <dsp:sp modelId="{6AB851B8-8AB8-4213-B9D8-A3F3A55801A1}">
      <dsp:nvSpPr>
        <dsp:cNvPr id="0" name=""/>
        <dsp:cNvSpPr/>
      </dsp:nvSpPr>
      <dsp:spPr>
        <a:xfrm>
          <a:off x="652" y="2225442"/>
          <a:ext cx="1306771" cy="6533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Review Monitoring Data</a:t>
          </a:r>
          <a:endParaRPr lang="en-GB" sz="1100" kern="1200" dirty="0"/>
        </a:p>
      </dsp:txBody>
      <dsp:txXfrm>
        <a:off x="652" y="2225442"/>
        <a:ext cx="1306771" cy="653385"/>
      </dsp:txXfrm>
    </dsp:sp>
    <dsp:sp modelId="{AB70970B-A097-4CF7-AA31-A2410B7A2A04}">
      <dsp:nvSpPr>
        <dsp:cNvPr id="0" name=""/>
        <dsp:cNvSpPr/>
      </dsp:nvSpPr>
      <dsp:spPr>
        <a:xfrm>
          <a:off x="1581845" y="2225442"/>
          <a:ext cx="1306771" cy="653385"/>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 tIns="36000" rIns="36000" bIns="36000" numCol="1" spcCol="1270" anchor="ctr" anchorCtr="0">
          <a:noAutofit/>
        </a:bodyPr>
        <a:lstStyle/>
        <a:p>
          <a:pPr lvl="0" algn="ctr" defTabSz="488950">
            <a:lnSpc>
              <a:spcPct val="90000"/>
            </a:lnSpc>
            <a:spcBef>
              <a:spcPct val="0"/>
            </a:spcBef>
            <a:spcAft>
              <a:spcPct val="35000"/>
            </a:spcAft>
          </a:pPr>
          <a:r>
            <a:rPr lang="en-GB" sz="1100" kern="1200" dirty="0" smtClean="0">
              <a:solidFill>
                <a:schemeClr val="tx1"/>
              </a:solidFill>
            </a:rPr>
            <a:t>Secondary Consolidation (Creep and Swelling)</a:t>
          </a:r>
          <a:endParaRPr lang="en-GB" sz="1100" kern="1200" dirty="0">
            <a:solidFill>
              <a:schemeClr val="tx1"/>
            </a:solidFill>
          </a:endParaRPr>
        </a:p>
      </dsp:txBody>
      <dsp:txXfrm>
        <a:off x="1581845" y="2225442"/>
        <a:ext cx="1306771" cy="653385"/>
      </dsp:txXfrm>
    </dsp:sp>
    <dsp:sp modelId="{04C7988A-47A1-4EA6-BC03-38E832E11A34}">
      <dsp:nvSpPr>
        <dsp:cNvPr id="0" name=""/>
        <dsp:cNvSpPr/>
      </dsp:nvSpPr>
      <dsp:spPr>
        <a:xfrm>
          <a:off x="3163038" y="2225442"/>
          <a:ext cx="1306771" cy="6533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bg1"/>
              </a:solidFill>
            </a:rPr>
            <a:t>Review Geotechnical Testing Data</a:t>
          </a:r>
          <a:endParaRPr lang="en-GB" sz="1100" kern="1200" dirty="0">
            <a:solidFill>
              <a:schemeClr val="bg1"/>
            </a:solidFill>
          </a:endParaRPr>
        </a:p>
      </dsp:txBody>
      <dsp:txXfrm>
        <a:off x="3163038" y="2225442"/>
        <a:ext cx="1306771" cy="653385"/>
      </dsp:txXfrm>
    </dsp:sp>
    <dsp:sp modelId="{0B3ADEA2-E219-46E1-88D9-6AAD82BD4E07}">
      <dsp:nvSpPr>
        <dsp:cNvPr id="0" name=""/>
        <dsp:cNvSpPr/>
      </dsp:nvSpPr>
      <dsp:spPr>
        <a:xfrm>
          <a:off x="4744231" y="2225442"/>
          <a:ext cx="1306771" cy="6533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Review Previous Experience</a:t>
          </a:r>
          <a:endParaRPr lang="en-GB" sz="1100" kern="1200" dirty="0"/>
        </a:p>
      </dsp:txBody>
      <dsp:txXfrm>
        <a:off x="4744231" y="2225442"/>
        <a:ext cx="1306771" cy="653385"/>
      </dsp:txXfrm>
    </dsp:sp>
    <dsp:sp modelId="{440F75B6-BCA3-4D3B-A840-83644B48EFDB}">
      <dsp:nvSpPr>
        <dsp:cNvPr id="0" name=""/>
        <dsp:cNvSpPr/>
      </dsp:nvSpPr>
      <dsp:spPr>
        <a:xfrm>
          <a:off x="6325424" y="2225442"/>
          <a:ext cx="1306771" cy="6533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bg1"/>
              </a:solidFill>
            </a:rPr>
            <a:t>Geological model and correlation between CERN sites</a:t>
          </a:r>
          <a:endParaRPr lang="en-GB" sz="1100" kern="1200" dirty="0">
            <a:solidFill>
              <a:schemeClr val="bg1"/>
            </a:solidFill>
          </a:endParaRPr>
        </a:p>
      </dsp:txBody>
      <dsp:txXfrm>
        <a:off x="6325424" y="2225442"/>
        <a:ext cx="1306771" cy="65338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17E321-6262-4FD2-91A2-43471F9CE79E}">
      <dsp:nvSpPr>
        <dsp:cNvPr id="0" name=""/>
        <dsp:cNvSpPr/>
      </dsp:nvSpPr>
      <dsp:spPr>
        <a:xfrm rot="5400000">
          <a:off x="-190008" y="194618"/>
          <a:ext cx="1266722" cy="886705"/>
        </a:xfrm>
        <a:prstGeom prst="chevron">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sz="1500" b="1" kern="1200" dirty="0" smtClean="0"/>
            <a:t>Regional</a:t>
          </a:r>
          <a:endParaRPr lang="en-GB" sz="1500" b="1" kern="1200" dirty="0"/>
        </a:p>
      </dsp:txBody>
      <dsp:txXfrm rot="5400000">
        <a:off x="-190008" y="194618"/>
        <a:ext cx="1266722" cy="886705"/>
      </dsp:txXfrm>
    </dsp:sp>
    <dsp:sp modelId="{87E8EB4F-FE85-4453-A293-CA2A6D32EAC7}">
      <dsp:nvSpPr>
        <dsp:cNvPr id="0" name=""/>
        <dsp:cNvSpPr/>
      </dsp:nvSpPr>
      <dsp:spPr>
        <a:xfrm rot="5400000">
          <a:off x="3344036" y="-2452720"/>
          <a:ext cx="823369" cy="5738030"/>
        </a:xfrm>
        <a:prstGeom prst="round2SameRect">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smtClean="0"/>
            <a:t>Large scale understand the Depositional Environment</a:t>
          </a:r>
          <a:endParaRPr lang="en-GB" sz="1200" kern="1200" dirty="0"/>
        </a:p>
        <a:p>
          <a:pPr marL="114300" lvl="1" indent="-114300" algn="l" defTabSz="533400">
            <a:lnSpc>
              <a:spcPct val="90000"/>
            </a:lnSpc>
            <a:spcBef>
              <a:spcPct val="0"/>
            </a:spcBef>
            <a:spcAft>
              <a:spcPct val="15000"/>
            </a:spcAft>
            <a:buChar char="••"/>
          </a:pPr>
          <a:r>
            <a:rPr lang="en-GB" sz="1200" kern="1200" dirty="0" smtClean="0"/>
            <a:t>Predict behaviour, sedimentary structure and variability</a:t>
          </a:r>
          <a:endParaRPr lang="en-GB" sz="1200" kern="1200" dirty="0"/>
        </a:p>
        <a:p>
          <a:pPr marL="114300" lvl="1" indent="-114300" algn="l" defTabSz="533400">
            <a:lnSpc>
              <a:spcPct val="90000"/>
            </a:lnSpc>
            <a:spcBef>
              <a:spcPct val="0"/>
            </a:spcBef>
            <a:spcAft>
              <a:spcPct val="15000"/>
            </a:spcAft>
            <a:buChar char="••"/>
          </a:pPr>
          <a:r>
            <a:rPr lang="en-GB" sz="1200" kern="1200" dirty="0" smtClean="0"/>
            <a:t>Model affects of large scale variability in terms of the affect on cavern feasibility</a:t>
          </a:r>
          <a:endParaRPr lang="en-GB" sz="1200" kern="1200" dirty="0"/>
        </a:p>
      </dsp:txBody>
      <dsp:txXfrm rot="5400000">
        <a:off x="3344036" y="-2452720"/>
        <a:ext cx="823369" cy="5738030"/>
      </dsp:txXfrm>
    </dsp:sp>
    <dsp:sp modelId="{9E6FDE6F-0F8A-4C9C-9BD4-D3090B38A491}">
      <dsp:nvSpPr>
        <dsp:cNvPr id="0" name=""/>
        <dsp:cNvSpPr/>
      </dsp:nvSpPr>
      <dsp:spPr>
        <a:xfrm rot="5400000">
          <a:off x="-190008" y="1315008"/>
          <a:ext cx="1266722" cy="886705"/>
        </a:xfrm>
        <a:prstGeom prst="chevron">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sz="1500" b="1" kern="1200" dirty="0" smtClean="0"/>
            <a:t>Local</a:t>
          </a:r>
          <a:endParaRPr lang="en-GB" sz="1500" b="1" kern="1200" dirty="0"/>
        </a:p>
      </dsp:txBody>
      <dsp:txXfrm rot="5400000">
        <a:off x="-190008" y="1315008"/>
        <a:ext cx="1266722" cy="886705"/>
      </dsp:txXfrm>
    </dsp:sp>
    <dsp:sp modelId="{C7E34179-1E36-49FC-AB6B-28FA13CCD4C2}">
      <dsp:nvSpPr>
        <dsp:cNvPr id="0" name=""/>
        <dsp:cNvSpPr/>
      </dsp:nvSpPr>
      <dsp:spPr>
        <a:xfrm rot="5400000">
          <a:off x="3344036" y="-1332330"/>
          <a:ext cx="823369" cy="5738030"/>
        </a:xfrm>
        <a:prstGeom prst="round2SameRect">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smtClean="0"/>
            <a:t>Develop Conceptual Model from existing Site Data/ Plan Site Selection</a:t>
          </a:r>
          <a:endParaRPr lang="en-GB" sz="1200" kern="1200" dirty="0"/>
        </a:p>
        <a:p>
          <a:pPr marL="114300" lvl="1" indent="-114300" algn="l" defTabSz="533400">
            <a:lnSpc>
              <a:spcPct val="90000"/>
            </a:lnSpc>
            <a:spcBef>
              <a:spcPct val="0"/>
            </a:spcBef>
            <a:spcAft>
              <a:spcPct val="15000"/>
            </a:spcAft>
            <a:buChar char="••"/>
          </a:pPr>
          <a:r>
            <a:rPr lang="en-GB" sz="1200" kern="1200" dirty="0" smtClean="0"/>
            <a:t>Favourable stress orientation for caverns </a:t>
          </a:r>
          <a:endParaRPr lang="en-GB" sz="1200" kern="1200" dirty="0"/>
        </a:p>
        <a:p>
          <a:pPr marL="114300" lvl="1" indent="-114300" algn="l" defTabSz="533400">
            <a:lnSpc>
              <a:spcPct val="90000"/>
            </a:lnSpc>
            <a:spcBef>
              <a:spcPct val="0"/>
            </a:spcBef>
            <a:spcAft>
              <a:spcPct val="15000"/>
            </a:spcAft>
            <a:buChar char="••"/>
          </a:pPr>
          <a:r>
            <a:rPr lang="en-GB" sz="1200" kern="1200" dirty="0" smtClean="0"/>
            <a:t>Set-up 3D Conceptual model (Elevation data, existing information for planning SI)</a:t>
          </a:r>
          <a:endParaRPr lang="en-GB" sz="1200" kern="1200" dirty="0"/>
        </a:p>
      </dsp:txBody>
      <dsp:txXfrm rot="5400000">
        <a:off x="3344036" y="-1332330"/>
        <a:ext cx="823369" cy="5738030"/>
      </dsp:txXfrm>
    </dsp:sp>
    <dsp:sp modelId="{71A93863-7F17-4EC9-8746-8F675B974B31}">
      <dsp:nvSpPr>
        <dsp:cNvPr id="0" name=""/>
        <dsp:cNvSpPr/>
      </dsp:nvSpPr>
      <dsp:spPr>
        <a:xfrm rot="5400000">
          <a:off x="-190008" y="2435398"/>
          <a:ext cx="1266722" cy="886705"/>
        </a:xfrm>
        <a:prstGeom prst="chevron">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sz="1500" b="1" kern="1200" dirty="0" smtClean="0"/>
            <a:t>Site </a:t>
          </a:r>
        </a:p>
        <a:p>
          <a:pPr lvl="0" algn="ctr" defTabSz="666750">
            <a:lnSpc>
              <a:spcPct val="90000"/>
            </a:lnSpc>
            <a:spcBef>
              <a:spcPct val="0"/>
            </a:spcBef>
            <a:spcAft>
              <a:spcPct val="35000"/>
            </a:spcAft>
          </a:pPr>
          <a:r>
            <a:rPr lang="en-GB" sz="1500" b="1" kern="1200" dirty="0" smtClean="0"/>
            <a:t>Specific</a:t>
          </a:r>
          <a:endParaRPr lang="en-GB" sz="1500" b="1" kern="1200" dirty="0"/>
        </a:p>
      </dsp:txBody>
      <dsp:txXfrm rot="5400000">
        <a:off x="-190008" y="2435398"/>
        <a:ext cx="1266722" cy="886705"/>
      </dsp:txXfrm>
    </dsp:sp>
    <dsp:sp modelId="{C7CDA6DA-7566-4A42-A7CE-40DE262FA4A8}">
      <dsp:nvSpPr>
        <dsp:cNvPr id="0" name=""/>
        <dsp:cNvSpPr/>
      </dsp:nvSpPr>
      <dsp:spPr>
        <a:xfrm rot="5400000">
          <a:off x="3343819" y="-211724"/>
          <a:ext cx="823802" cy="5738030"/>
        </a:xfrm>
        <a:prstGeom prst="round2SameRect">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smtClean="0"/>
            <a:t>Characterisation of </a:t>
          </a:r>
          <a:r>
            <a:rPr lang="en-GB" sz="1200" kern="1200" dirty="0" err="1" smtClean="0"/>
            <a:t>stratigraphy</a:t>
          </a:r>
          <a:r>
            <a:rPr lang="en-GB" sz="1200" kern="1200" dirty="0" smtClean="0"/>
            <a:t> and Engineering parameters from detailed investigation using a suite of boreholes, in-situ and laboratory testing and monitoring.</a:t>
          </a:r>
          <a:endParaRPr lang="en-GB" sz="1200" kern="1200" dirty="0"/>
        </a:p>
        <a:p>
          <a:pPr marL="114300" lvl="1" indent="-114300" algn="l" defTabSz="533400">
            <a:lnSpc>
              <a:spcPct val="90000"/>
            </a:lnSpc>
            <a:spcBef>
              <a:spcPct val="0"/>
            </a:spcBef>
            <a:spcAft>
              <a:spcPct val="15000"/>
            </a:spcAft>
            <a:buChar char="••"/>
          </a:pPr>
          <a:r>
            <a:rPr lang="en-GB" sz="1200" kern="1200" dirty="0" smtClean="0"/>
            <a:t>Development of 3D Conceptual model to include all new data sets</a:t>
          </a:r>
          <a:endParaRPr lang="en-GB" sz="1200" kern="1200" dirty="0"/>
        </a:p>
      </dsp:txBody>
      <dsp:txXfrm rot="5400000">
        <a:off x="3343819" y="-211724"/>
        <a:ext cx="823802" cy="5738030"/>
      </dsp:txXfrm>
    </dsp:sp>
    <dsp:sp modelId="{8E7AAFFD-281B-4E3F-AC49-C724E7554C02}">
      <dsp:nvSpPr>
        <dsp:cNvPr id="0" name=""/>
        <dsp:cNvSpPr/>
      </dsp:nvSpPr>
      <dsp:spPr>
        <a:xfrm rot="5400000">
          <a:off x="-190008" y="3555788"/>
          <a:ext cx="1266722" cy="886705"/>
        </a:xfrm>
        <a:prstGeom prst="chevron">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sz="1500" b="1" kern="1200" dirty="0" smtClean="0"/>
            <a:t>Micro</a:t>
          </a:r>
          <a:endParaRPr lang="en-GB" sz="1500" b="1" kern="1200" dirty="0"/>
        </a:p>
      </dsp:txBody>
      <dsp:txXfrm rot="5400000">
        <a:off x="-190008" y="3555788"/>
        <a:ext cx="1266722" cy="886705"/>
      </dsp:txXfrm>
    </dsp:sp>
    <dsp:sp modelId="{E328BC8C-CFEB-42CC-962B-FA5E5C766BE4}">
      <dsp:nvSpPr>
        <dsp:cNvPr id="0" name=""/>
        <dsp:cNvSpPr/>
      </dsp:nvSpPr>
      <dsp:spPr>
        <a:xfrm rot="5400000">
          <a:off x="3344036" y="908449"/>
          <a:ext cx="823369" cy="5738030"/>
        </a:xfrm>
        <a:prstGeom prst="round2SameRect">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smtClean="0"/>
            <a:t>Optimisation of depth and invert conditions based on interpretation and influence of mineralogy/ sedimentary structure/ </a:t>
          </a:r>
          <a:r>
            <a:rPr lang="en-GB" sz="1200" kern="1200" dirty="0" err="1" smtClean="0"/>
            <a:t>lithofacies</a:t>
          </a:r>
          <a:r>
            <a:rPr lang="en-GB" sz="1200" kern="1200" dirty="0" smtClean="0"/>
            <a:t> models and predicted behaviour </a:t>
          </a:r>
          <a:endParaRPr lang="en-GB" sz="1200" kern="1200" dirty="0"/>
        </a:p>
        <a:p>
          <a:pPr marL="114300" lvl="1" indent="-114300" algn="l" defTabSz="533400">
            <a:lnSpc>
              <a:spcPct val="90000"/>
            </a:lnSpc>
            <a:spcBef>
              <a:spcPct val="0"/>
            </a:spcBef>
            <a:spcAft>
              <a:spcPct val="15000"/>
            </a:spcAft>
            <a:buChar char="••"/>
          </a:pPr>
          <a:r>
            <a:rPr lang="en-GB" sz="1200" b="1" kern="1200" dirty="0" smtClean="0"/>
            <a:t>Target the detail!</a:t>
          </a:r>
          <a:endParaRPr lang="en-GB" sz="1200" b="1" kern="1200" dirty="0"/>
        </a:p>
      </dsp:txBody>
      <dsp:txXfrm rot="5400000">
        <a:off x="3344036" y="908449"/>
        <a:ext cx="823369" cy="573803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929A37-CB6F-4F49-BEB6-26336F6A2B5D}">
      <dsp:nvSpPr>
        <dsp:cNvPr id="0" name=""/>
        <dsp:cNvSpPr/>
      </dsp:nvSpPr>
      <dsp:spPr>
        <a:xfrm>
          <a:off x="1404" y="482703"/>
          <a:ext cx="1613797" cy="806898"/>
        </a:xfrm>
        <a:prstGeom prst="roundRect">
          <a:avLst>
            <a:gd name="adj" fmla="val 10000"/>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err="1" smtClean="0"/>
            <a:t>Stratigraphy</a:t>
          </a:r>
          <a:endParaRPr lang="en-GB" sz="1800" kern="1200" dirty="0"/>
        </a:p>
      </dsp:txBody>
      <dsp:txXfrm>
        <a:off x="1404" y="482703"/>
        <a:ext cx="1613797" cy="806898"/>
      </dsp:txXfrm>
    </dsp:sp>
    <dsp:sp modelId="{2A00ABB0-6850-40DC-B608-CC6F24551744}">
      <dsp:nvSpPr>
        <dsp:cNvPr id="0" name=""/>
        <dsp:cNvSpPr/>
      </dsp:nvSpPr>
      <dsp:spPr>
        <a:xfrm>
          <a:off x="162783" y="1289601"/>
          <a:ext cx="161379" cy="605173"/>
        </a:xfrm>
        <a:custGeom>
          <a:avLst/>
          <a:gdLst/>
          <a:ahLst/>
          <a:cxnLst/>
          <a:rect l="0" t="0" r="0" b="0"/>
          <a:pathLst>
            <a:path>
              <a:moveTo>
                <a:pt x="0" y="0"/>
              </a:moveTo>
              <a:lnTo>
                <a:pt x="0" y="605173"/>
              </a:lnTo>
              <a:lnTo>
                <a:pt x="161379" y="605173"/>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06736A-8DAA-4023-B5A5-32CA92C40CC7}">
      <dsp:nvSpPr>
        <dsp:cNvPr id="0" name=""/>
        <dsp:cNvSpPr/>
      </dsp:nvSpPr>
      <dsp:spPr>
        <a:xfrm>
          <a:off x="324163" y="1491326"/>
          <a:ext cx="1291037" cy="806898"/>
        </a:xfrm>
        <a:prstGeom prst="roundRect">
          <a:avLst>
            <a:gd name="adj" fmla="val 10000"/>
          </a:avLst>
        </a:prstGeom>
        <a:solidFill>
          <a:schemeClr val="lt1">
            <a:alpha val="9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GB" sz="1200" kern="1200" dirty="0" smtClean="0"/>
            <a:t>Determination of proportion of clay/ alteration zones</a:t>
          </a:r>
          <a:endParaRPr lang="en-GB" sz="1200" kern="1200" dirty="0"/>
        </a:p>
      </dsp:txBody>
      <dsp:txXfrm>
        <a:off x="324163" y="1491326"/>
        <a:ext cx="1291037" cy="806898"/>
      </dsp:txXfrm>
    </dsp:sp>
    <dsp:sp modelId="{E9A99DD2-0DE2-4DD0-BACB-89CEEC3D5D54}">
      <dsp:nvSpPr>
        <dsp:cNvPr id="0" name=""/>
        <dsp:cNvSpPr/>
      </dsp:nvSpPr>
      <dsp:spPr>
        <a:xfrm>
          <a:off x="2018650" y="482703"/>
          <a:ext cx="1613797" cy="806898"/>
        </a:xfrm>
        <a:prstGeom prst="roundRect">
          <a:avLst>
            <a:gd name="adj" fmla="val 10000"/>
          </a:avLst>
        </a:prstGeom>
        <a:solidFill>
          <a:schemeClr val="accent3">
            <a:shade val="80000"/>
            <a:hueOff val="-141766"/>
            <a:satOff val="2164"/>
            <a:lumOff val="96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smtClean="0"/>
            <a:t>Sub-surface structure</a:t>
          </a:r>
          <a:endParaRPr lang="en-GB" sz="1800" kern="1200" dirty="0"/>
        </a:p>
      </dsp:txBody>
      <dsp:txXfrm>
        <a:off x="2018650" y="482703"/>
        <a:ext cx="1613797" cy="806898"/>
      </dsp:txXfrm>
    </dsp:sp>
    <dsp:sp modelId="{60FA1326-F453-41B4-8330-D14C093F6412}">
      <dsp:nvSpPr>
        <dsp:cNvPr id="0" name=""/>
        <dsp:cNvSpPr/>
      </dsp:nvSpPr>
      <dsp:spPr>
        <a:xfrm>
          <a:off x="2180030" y="1289601"/>
          <a:ext cx="161379" cy="605173"/>
        </a:xfrm>
        <a:custGeom>
          <a:avLst/>
          <a:gdLst/>
          <a:ahLst/>
          <a:cxnLst/>
          <a:rect l="0" t="0" r="0" b="0"/>
          <a:pathLst>
            <a:path>
              <a:moveTo>
                <a:pt x="0" y="0"/>
              </a:moveTo>
              <a:lnTo>
                <a:pt x="0" y="605173"/>
              </a:lnTo>
              <a:lnTo>
                <a:pt x="161379" y="605173"/>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CC85EA-4CE3-48F8-88B6-6A6E053CABC2}">
      <dsp:nvSpPr>
        <dsp:cNvPr id="0" name=""/>
        <dsp:cNvSpPr/>
      </dsp:nvSpPr>
      <dsp:spPr>
        <a:xfrm>
          <a:off x="2341409" y="1491326"/>
          <a:ext cx="1291037" cy="806898"/>
        </a:xfrm>
        <a:prstGeom prst="roundRect">
          <a:avLst>
            <a:gd name="adj" fmla="val 10000"/>
          </a:avLst>
        </a:prstGeom>
        <a:solidFill>
          <a:schemeClr val="lt1">
            <a:alpha val="90000"/>
            <a:hueOff val="0"/>
            <a:satOff val="0"/>
            <a:lumOff val="0"/>
            <a:alphaOff val="0"/>
          </a:schemeClr>
        </a:solidFill>
        <a:ln w="25400" cap="flat" cmpd="sng" algn="ctr">
          <a:solidFill>
            <a:schemeClr val="accent3">
              <a:shade val="80000"/>
              <a:hueOff val="-141766"/>
              <a:satOff val="2164"/>
              <a:lumOff val="96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GB" sz="1200" kern="1200" dirty="0" smtClean="0"/>
            <a:t>Resistivity – depth profile</a:t>
          </a:r>
          <a:endParaRPr lang="en-GB" sz="1200" kern="1200" dirty="0"/>
        </a:p>
      </dsp:txBody>
      <dsp:txXfrm>
        <a:off x="2341409" y="1491326"/>
        <a:ext cx="1291037" cy="806898"/>
      </dsp:txXfrm>
    </dsp:sp>
    <dsp:sp modelId="{AB8B3961-F6A2-4C1C-9861-A098DAD4B5EB}">
      <dsp:nvSpPr>
        <dsp:cNvPr id="0" name=""/>
        <dsp:cNvSpPr/>
      </dsp:nvSpPr>
      <dsp:spPr>
        <a:xfrm>
          <a:off x="4035896" y="482703"/>
          <a:ext cx="1613797" cy="806898"/>
        </a:xfrm>
        <a:prstGeom prst="roundRect">
          <a:avLst>
            <a:gd name="adj" fmla="val 10000"/>
          </a:avLst>
        </a:prstGeom>
        <a:solidFill>
          <a:schemeClr val="accent3">
            <a:shade val="80000"/>
            <a:hueOff val="-283531"/>
            <a:satOff val="4328"/>
            <a:lumOff val="193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smtClean="0"/>
            <a:t>Density</a:t>
          </a:r>
          <a:endParaRPr lang="en-GB" sz="1800" kern="1200" dirty="0"/>
        </a:p>
      </dsp:txBody>
      <dsp:txXfrm>
        <a:off x="4035896" y="482703"/>
        <a:ext cx="1613797" cy="806898"/>
      </dsp:txXfrm>
    </dsp:sp>
    <dsp:sp modelId="{55836F8E-5E8B-4171-91F0-8354BA1F03BD}">
      <dsp:nvSpPr>
        <dsp:cNvPr id="0" name=""/>
        <dsp:cNvSpPr/>
      </dsp:nvSpPr>
      <dsp:spPr>
        <a:xfrm>
          <a:off x="4197276" y="1289601"/>
          <a:ext cx="161379" cy="605173"/>
        </a:xfrm>
        <a:custGeom>
          <a:avLst/>
          <a:gdLst/>
          <a:ahLst/>
          <a:cxnLst/>
          <a:rect l="0" t="0" r="0" b="0"/>
          <a:pathLst>
            <a:path>
              <a:moveTo>
                <a:pt x="0" y="0"/>
              </a:moveTo>
              <a:lnTo>
                <a:pt x="0" y="605173"/>
              </a:lnTo>
              <a:lnTo>
                <a:pt x="161379" y="605173"/>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642F96-127F-44BA-A463-F5F58F0A976F}">
      <dsp:nvSpPr>
        <dsp:cNvPr id="0" name=""/>
        <dsp:cNvSpPr/>
      </dsp:nvSpPr>
      <dsp:spPr>
        <a:xfrm>
          <a:off x="4358656" y="1491326"/>
          <a:ext cx="1291037" cy="806898"/>
        </a:xfrm>
        <a:prstGeom prst="roundRect">
          <a:avLst>
            <a:gd name="adj" fmla="val 10000"/>
          </a:avLst>
        </a:prstGeom>
        <a:solidFill>
          <a:schemeClr val="lt1">
            <a:alpha val="90000"/>
            <a:hueOff val="0"/>
            <a:satOff val="0"/>
            <a:lumOff val="0"/>
            <a:alphaOff val="0"/>
          </a:schemeClr>
        </a:solidFill>
        <a:ln w="25400" cap="flat" cmpd="sng" algn="ctr">
          <a:solidFill>
            <a:schemeClr val="accent3">
              <a:shade val="80000"/>
              <a:hueOff val="-283531"/>
              <a:satOff val="4328"/>
              <a:lumOff val="193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GB" sz="1200" kern="1200" dirty="0" smtClean="0"/>
            <a:t>Medium-energy gamma rays using Compton scattering method.</a:t>
          </a:r>
          <a:endParaRPr lang="en-GB" sz="1200" kern="1200" dirty="0"/>
        </a:p>
      </dsp:txBody>
      <dsp:txXfrm>
        <a:off x="4358656" y="1491326"/>
        <a:ext cx="1291037" cy="806898"/>
      </dsp:txXfrm>
    </dsp:sp>
    <dsp:sp modelId="{AE332A08-14C5-4D71-9E96-F8D8860FC102}">
      <dsp:nvSpPr>
        <dsp:cNvPr id="0" name=""/>
        <dsp:cNvSpPr/>
      </dsp:nvSpPr>
      <dsp:spPr>
        <a:xfrm>
          <a:off x="6053142" y="482703"/>
          <a:ext cx="1613797" cy="806898"/>
        </a:xfrm>
        <a:prstGeom prst="roundRect">
          <a:avLst>
            <a:gd name="adj" fmla="val 10000"/>
          </a:avLst>
        </a:prstGeom>
        <a:solidFill>
          <a:schemeClr val="accent3">
            <a:shade val="80000"/>
            <a:hueOff val="-425297"/>
            <a:satOff val="6492"/>
            <a:lumOff val="29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smtClean="0"/>
            <a:t>Small Strain Stiffness</a:t>
          </a:r>
          <a:endParaRPr lang="en-GB" sz="1800" kern="1200" dirty="0"/>
        </a:p>
      </dsp:txBody>
      <dsp:txXfrm>
        <a:off x="6053142" y="482703"/>
        <a:ext cx="1613797" cy="806898"/>
      </dsp:txXfrm>
    </dsp:sp>
    <dsp:sp modelId="{5F5DE909-97D6-4BC8-87E8-153C5C49F6FC}">
      <dsp:nvSpPr>
        <dsp:cNvPr id="0" name=""/>
        <dsp:cNvSpPr/>
      </dsp:nvSpPr>
      <dsp:spPr>
        <a:xfrm>
          <a:off x="6214522" y="1289601"/>
          <a:ext cx="161379" cy="605173"/>
        </a:xfrm>
        <a:custGeom>
          <a:avLst/>
          <a:gdLst/>
          <a:ahLst/>
          <a:cxnLst/>
          <a:rect l="0" t="0" r="0" b="0"/>
          <a:pathLst>
            <a:path>
              <a:moveTo>
                <a:pt x="0" y="0"/>
              </a:moveTo>
              <a:lnTo>
                <a:pt x="0" y="605173"/>
              </a:lnTo>
              <a:lnTo>
                <a:pt x="161379" y="605173"/>
              </a:lnTo>
            </a:path>
          </a:pathLst>
        </a:cu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30807E-9F39-4A7D-B21F-1B706AD7DDE1}">
      <dsp:nvSpPr>
        <dsp:cNvPr id="0" name=""/>
        <dsp:cNvSpPr/>
      </dsp:nvSpPr>
      <dsp:spPr>
        <a:xfrm>
          <a:off x="6375902" y="1491326"/>
          <a:ext cx="1291037" cy="806898"/>
        </a:xfrm>
        <a:prstGeom prst="roundRect">
          <a:avLst>
            <a:gd name="adj" fmla="val 10000"/>
          </a:avLst>
        </a:prstGeom>
        <a:solidFill>
          <a:schemeClr val="lt1">
            <a:alpha val="90000"/>
            <a:hueOff val="0"/>
            <a:satOff val="0"/>
            <a:lumOff val="0"/>
            <a:alphaOff val="0"/>
          </a:schemeClr>
        </a:solidFill>
        <a:ln w="25400" cap="flat" cmpd="sng" algn="ctr">
          <a:solidFill>
            <a:schemeClr val="accent3">
              <a:shade val="80000"/>
              <a:hueOff val="-425297"/>
              <a:satOff val="6492"/>
              <a:lumOff val="2902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GB" sz="1200" kern="1200" dirty="0" smtClean="0"/>
            <a:t>Measurement of P-waves</a:t>
          </a:r>
        </a:p>
        <a:p>
          <a:pPr lvl="0" algn="ctr" defTabSz="533400">
            <a:lnSpc>
              <a:spcPct val="90000"/>
            </a:lnSpc>
            <a:spcBef>
              <a:spcPct val="0"/>
            </a:spcBef>
            <a:spcAft>
              <a:spcPct val="35000"/>
            </a:spcAft>
          </a:pPr>
          <a:r>
            <a:rPr lang="en-GB" sz="1200" kern="1200" dirty="0" smtClean="0"/>
            <a:t>Characterisation of Seismic </a:t>
          </a:r>
          <a:r>
            <a:rPr lang="en-GB" sz="1200" kern="1200" dirty="0" err="1" smtClean="0"/>
            <a:t>Facies</a:t>
          </a:r>
          <a:endParaRPr lang="en-GB" sz="1200" kern="1200" dirty="0"/>
        </a:p>
      </dsp:txBody>
      <dsp:txXfrm>
        <a:off x="6375902" y="1491326"/>
        <a:ext cx="1291037" cy="8068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977" cy="512143"/>
          </a:xfrm>
          <a:prstGeom prst="rect">
            <a:avLst/>
          </a:prstGeom>
        </p:spPr>
        <p:txBody>
          <a:bodyPr vert="horz" lIns="95460" tIns="47730" rIns="95460" bIns="47730" rtlCol="0"/>
          <a:lstStyle>
            <a:lvl1pPr algn="l">
              <a:defRPr sz="1200"/>
            </a:lvl1pPr>
          </a:lstStyle>
          <a:p>
            <a:endParaRPr lang="en-GB"/>
          </a:p>
        </p:txBody>
      </p:sp>
      <p:sp>
        <p:nvSpPr>
          <p:cNvPr id="3" name="Date Placeholder 2"/>
          <p:cNvSpPr>
            <a:spLocks noGrp="1"/>
          </p:cNvSpPr>
          <p:nvPr>
            <p:ph type="dt" sz="quarter" idx="1"/>
          </p:nvPr>
        </p:nvSpPr>
        <p:spPr>
          <a:xfrm>
            <a:off x="4020651" y="1"/>
            <a:ext cx="3076976" cy="512143"/>
          </a:xfrm>
          <a:prstGeom prst="rect">
            <a:avLst/>
          </a:prstGeom>
        </p:spPr>
        <p:txBody>
          <a:bodyPr vert="horz" lIns="95460" tIns="47730" rIns="95460" bIns="47730" rtlCol="0"/>
          <a:lstStyle>
            <a:lvl1pPr algn="r">
              <a:defRPr sz="1200"/>
            </a:lvl1pPr>
          </a:lstStyle>
          <a:p>
            <a:fld id="{A1FEEDE3-63A3-4528-B458-A47B4E4A5798}" type="datetimeFigureOut">
              <a:rPr lang="en-GB" smtClean="0"/>
              <a:pPr/>
              <a:t>05/12/2011</a:t>
            </a:fld>
            <a:endParaRPr lang="en-GB"/>
          </a:p>
        </p:txBody>
      </p:sp>
      <p:sp>
        <p:nvSpPr>
          <p:cNvPr id="4" name="Footer Placeholder 3"/>
          <p:cNvSpPr>
            <a:spLocks noGrp="1"/>
          </p:cNvSpPr>
          <p:nvPr>
            <p:ph type="ftr" sz="quarter" idx="2"/>
          </p:nvPr>
        </p:nvSpPr>
        <p:spPr>
          <a:xfrm>
            <a:off x="1" y="9720824"/>
            <a:ext cx="3076977" cy="512142"/>
          </a:xfrm>
          <a:prstGeom prst="rect">
            <a:avLst/>
          </a:prstGeom>
        </p:spPr>
        <p:txBody>
          <a:bodyPr vert="horz" lIns="95460" tIns="47730" rIns="95460" bIns="47730" rtlCol="0" anchor="b"/>
          <a:lstStyle>
            <a:lvl1pPr algn="l">
              <a:defRPr sz="1200"/>
            </a:lvl1pPr>
          </a:lstStyle>
          <a:p>
            <a:endParaRPr lang="en-GB"/>
          </a:p>
        </p:txBody>
      </p:sp>
      <p:sp>
        <p:nvSpPr>
          <p:cNvPr id="5" name="Slide Number Placeholder 4"/>
          <p:cNvSpPr>
            <a:spLocks noGrp="1"/>
          </p:cNvSpPr>
          <p:nvPr>
            <p:ph type="sldNum" sz="quarter" idx="3"/>
          </p:nvPr>
        </p:nvSpPr>
        <p:spPr>
          <a:xfrm>
            <a:off x="4020651" y="9720824"/>
            <a:ext cx="3076976" cy="512142"/>
          </a:xfrm>
          <a:prstGeom prst="rect">
            <a:avLst/>
          </a:prstGeom>
        </p:spPr>
        <p:txBody>
          <a:bodyPr vert="horz" lIns="95460" tIns="47730" rIns="95460" bIns="47730" rtlCol="0" anchor="b"/>
          <a:lstStyle>
            <a:lvl1pPr algn="r">
              <a:defRPr sz="1200"/>
            </a:lvl1pPr>
          </a:lstStyle>
          <a:p>
            <a:fld id="{13D006E5-4C9B-445D-9688-453C8945E4F6}"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5460" tIns="47730" rIns="95460" bIns="47730" rtlCol="0"/>
          <a:lstStyle>
            <a:lvl1pPr algn="l">
              <a:defRPr sz="12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5460" tIns="47730" rIns="95460" bIns="47730" rtlCol="0"/>
          <a:lstStyle>
            <a:lvl1pPr algn="r">
              <a:defRPr sz="1200"/>
            </a:lvl1pPr>
          </a:lstStyle>
          <a:p>
            <a:fld id="{D770D163-7D8A-49A6-BB67-3A1C7A2E47D2}" type="datetimeFigureOut">
              <a:rPr lang="en-GB" smtClean="0"/>
              <a:pPr/>
              <a:t>05/12/2011</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5460" tIns="47730" rIns="95460" bIns="47730" rtlCol="0" anchor="ctr"/>
          <a:lstStyle/>
          <a:p>
            <a:endParaRPr lang="en-GB"/>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5460" tIns="47730" rIns="95460" bIns="4773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721106"/>
            <a:ext cx="3076363" cy="511731"/>
          </a:xfrm>
          <a:prstGeom prst="rect">
            <a:avLst/>
          </a:prstGeom>
        </p:spPr>
        <p:txBody>
          <a:bodyPr vert="horz" lIns="95460" tIns="47730" rIns="95460" bIns="47730" rtlCol="0" anchor="b"/>
          <a:lstStyle>
            <a:lvl1pPr algn="l">
              <a:defRPr sz="12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5460" tIns="47730" rIns="95460" bIns="47730" rtlCol="0" anchor="b"/>
          <a:lstStyle>
            <a:lvl1pPr algn="r">
              <a:defRPr sz="1200"/>
            </a:lvl1pPr>
          </a:lstStyle>
          <a:p>
            <a:fld id="{1769587D-718D-4B8E-BADC-1D9F3CF54E9B}"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Need to explain colours.  </a:t>
            </a:r>
            <a:r>
              <a:rPr lang="en-GB" b="1" u="sng" dirty="0" smtClean="0"/>
              <a:t>The differences are not very clear or persuasive.</a:t>
            </a:r>
            <a:endParaRPr lang="en-GB" b="0" i="1" u="sng" dirty="0" smtClean="0"/>
          </a:p>
          <a:p>
            <a:r>
              <a:rPr lang="en-GB" b="0" i="0" u="none" dirty="0" smtClean="0"/>
              <a:t>What</a:t>
            </a:r>
            <a:r>
              <a:rPr lang="en-GB" b="0" i="0" u="none" baseline="0" dirty="0" smtClean="0"/>
              <a:t> strength </a:t>
            </a:r>
            <a:r>
              <a:rPr lang="en-GB" b="0" i="0" u="none" baseline="0" dirty="0" err="1" smtClean="0"/>
              <a:t>critirion</a:t>
            </a:r>
            <a:r>
              <a:rPr lang="en-GB" b="0" i="0" u="none" baseline="0" dirty="0" smtClean="0"/>
              <a:t> is used?  Cu or c’ </a:t>
            </a:r>
            <a:r>
              <a:rPr lang="en-GB" b="0" i="0" u="none" baseline="0" dirty="0" err="1" smtClean="0"/>
              <a:t>fi</a:t>
            </a:r>
            <a:r>
              <a:rPr lang="en-GB" b="0" i="0" u="none" baseline="0" dirty="0" smtClean="0"/>
              <a:t>’?</a:t>
            </a:r>
            <a:endParaRPr lang="en-GB" i="0" u="none"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Depositional History predicted for SST channels, CERN</a:t>
            </a:r>
            <a:r>
              <a:rPr lang="en-GB" baseline="0" dirty="0" smtClean="0"/>
              <a:t> </a:t>
            </a:r>
            <a:r>
              <a:rPr lang="en-GB" baseline="0" dirty="0" err="1" smtClean="0"/>
              <a:t>Mudrocks</a:t>
            </a:r>
            <a:r>
              <a:rPr lang="en-GB" baseline="0" dirty="0" smtClean="0"/>
              <a:t> within the </a:t>
            </a:r>
            <a:r>
              <a:rPr lang="en-GB" baseline="0" dirty="0" err="1" smtClean="0"/>
              <a:t>Molasse</a:t>
            </a:r>
            <a:r>
              <a:rPr lang="en-GB" baseline="0" dirty="0" smtClean="0"/>
              <a:t> – intercalations SST/ </a:t>
            </a:r>
            <a:r>
              <a:rPr lang="en-GB" baseline="0" dirty="0" err="1" smtClean="0"/>
              <a:t>Grumeleuse</a:t>
            </a:r>
            <a:endParaRPr lang="en-GB" baseline="0" dirty="0" smtClean="0"/>
          </a:p>
          <a:p>
            <a:r>
              <a:rPr lang="en-GB" baseline="0" dirty="0" smtClean="0"/>
              <a:t>Fix model and variability in your mind so as to have a context for later analysis</a:t>
            </a:r>
          </a:p>
          <a:p>
            <a:r>
              <a:rPr lang="en-GB" baseline="0" dirty="0" smtClean="0"/>
              <a:t>Point out key features </a:t>
            </a:r>
            <a:r>
              <a:rPr lang="en-GB" baseline="0" dirty="0" err="1" smtClean="0"/>
              <a:t>SSt</a:t>
            </a:r>
            <a:r>
              <a:rPr lang="en-GB" baseline="0" dirty="0" smtClean="0"/>
              <a:t> lenses sinuous deposits/ fine bedding non continuous layers</a:t>
            </a:r>
          </a:p>
          <a:p>
            <a:r>
              <a:rPr lang="en-GB" baseline="0" dirty="0" smtClean="0"/>
              <a:t>Note </a:t>
            </a:r>
            <a:r>
              <a:rPr lang="en-GB" baseline="0" dirty="0" err="1" smtClean="0"/>
              <a:t>paleosol</a:t>
            </a:r>
            <a:r>
              <a:rPr lang="en-GB" baseline="0" dirty="0" smtClean="0"/>
              <a:t> horizons</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Confirmation of features predicted by the Conceptual Model</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Discuss examples in relation to the depositional environment</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Discuss potential as marker beds</a:t>
            </a:r>
          </a:p>
          <a:p>
            <a:r>
              <a:rPr lang="en-GB" dirty="0" smtClean="0"/>
              <a:t>Note bed</a:t>
            </a:r>
            <a:r>
              <a:rPr lang="en-GB" baseline="0" dirty="0" smtClean="0"/>
              <a:t> orientation</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Side</a:t>
            </a:r>
            <a:r>
              <a:rPr lang="en-GB" baseline="0" dirty="0" smtClean="0"/>
              <a:t> wall conditions vary and invert conditions vary in this example within 33.6m</a:t>
            </a:r>
          </a:p>
          <a:p>
            <a:r>
              <a:rPr lang="en-GB" baseline="0" dirty="0" smtClean="0"/>
              <a:t>Feasible variations within an equivalent length of cavern to that proposed </a:t>
            </a:r>
          </a:p>
          <a:p>
            <a:r>
              <a:rPr lang="en-GB" baseline="0" dirty="0" smtClean="0"/>
              <a:t>Relate to Eden’s comments on the potential for yielding / control </a:t>
            </a:r>
            <a:r>
              <a:rPr lang="en-GB" baseline="0" dirty="0" err="1" smtClean="0"/>
              <a:t>EDZ</a:t>
            </a:r>
            <a:endParaRPr lang="en-GB" baseline="0" dirty="0" smtClean="0"/>
          </a:p>
          <a:p>
            <a:r>
              <a:rPr lang="en-GB" baseline="0" dirty="0" err="1" smtClean="0"/>
              <a:t>Optomise</a:t>
            </a:r>
            <a:r>
              <a:rPr lang="en-GB" baseline="0" dirty="0" smtClean="0"/>
              <a:t> the tunnel depth &amp; account for variability by undertaking sensitivity analysis</a:t>
            </a:r>
          </a:p>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Current position</a:t>
            </a:r>
            <a:r>
              <a:rPr lang="en-GB" baseline="0" dirty="0" smtClean="0"/>
              <a:t> – we have a regional understanding </a:t>
            </a:r>
          </a:p>
          <a:p>
            <a:r>
              <a:rPr lang="en-GB" dirty="0" smtClean="0"/>
              <a:t>Detail</a:t>
            </a:r>
            <a:r>
              <a:rPr lang="en-GB" baseline="0" dirty="0" smtClean="0"/>
              <a:t> is critical – optimise geological conditions to minimise </a:t>
            </a:r>
            <a:r>
              <a:rPr lang="en-GB" baseline="0" dirty="0" err="1" smtClean="0"/>
              <a:t>EDZ</a:t>
            </a:r>
            <a:endParaRPr lang="en-GB" baseline="0" dirty="0" smtClean="0"/>
          </a:p>
          <a:p>
            <a:r>
              <a:rPr lang="en-GB" baseline="0" dirty="0" err="1" smtClean="0"/>
              <a:t>BH</a:t>
            </a:r>
            <a:r>
              <a:rPr lang="en-GB" baseline="0" dirty="0" smtClean="0"/>
              <a:t> stick models misleading – need to understand and model the variability and integrate it early in the design process then supplement and verify with detailed site specific data</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Resistivity sonde induces a current in the rock;</a:t>
            </a:r>
            <a:r>
              <a:rPr lang="en-GB" baseline="0" dirty="0" smtClean="0"/>
              <a:t>  variations in formation resistance occur due to changes in porosity and mineralogy of the rock.  Gamma logging detects the natural emission of gamma radiation  from radioactive isotopes (e.g. potassium) within the structure of clay minerals.  </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 have modelled all methods but for the purposes of today’s presentation we are focusing on Natural gamma to illustrate </a:t>
            </a:r>
            <a:r>
              <a:rPr lang="en-GB" dirty="0" err="1" smtClean="0"/>
              <a:t>lithology</a:t>
            </a:r>
            <a:r>
              <a:rPr lang="en-GB" dirty="0" smtClean="0"/>
              <a:t> which can be closely linked with resistivity outcomes and the use of Sonic velocity to characterize the small strain stiffness</a:t>
            </a:r>
          </a:p>
          <a:p>
            <a:r>
              <a:rPr lang="en-GB" dirty="0" smtClean="0"/>
              <a:t>Combination of methods to form a tool kit different aims</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39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Explain a bit about rock works – interpolation between boreholes</a:t>
            </a:r>
          </a:p>
          <a:p>
            <a:r>
              <a:rPr lang="en-GB" dirty="0" smtClean="0"/>
              <a:t>Some degree of overlap as we expect due to thinly bedded nature of sediments and intercalations</a:t>
            </a:r>
          </a:p>
          <a:p>
            <a:r>
              <a:rPr lang="en-GB" dirty="0" smtClean="0"/>
              <a:t>Think back to face mapping examples</a:t>
            </a:r>
          </a:p>
          <a:p>
            <a:r>
              <a:rPr lang="en-GB" dirty="0" smtClean="0"/>
              <a:t>What is the influence of individual boreholes – lack of lateral spread/ no. Of boreholes</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42</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43</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powerful tool with the right data</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44</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45</a:t>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46</a:t>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Understand scale i.e. Something harder – better reflection</a:t>
            </a:r>
          </a:p>
          <a:p>
            <a:r>
              <a:rPr lang="en-GB" dirty="0" smtClean="0"/>
              <a:t>Taking conceptual model and looking at seismic </a:t>
            </a:r>
            <a:r>
              <a:rPr lang="en-GB" dirty="0" err="1" smtClean="0"/>
              <a:t>facies</a:t>
            </a:r>
            <a:r>
              <a:rPr lang="en-GB" dirty="0" smtClean="0"/>
              <a:t> not </a:t>
            </a:r>
            <a:r>
              <a:rPr lang="en-GB" dirty="0" err="1" smtClean="0"/>
              <a:t>lithofacies</a:t>
            </a:r>
            <a:endParaRPr lang="en-GB" dirty="0" smtClean="0"/>
          </a:p>
          <a:p>
            <a:r>
              <a:rPr lang="en-GB" dirty="0" smtClean="0"/>
              <a:t>Characterise ground by strength of reflection</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47</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48</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50</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52</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53</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54</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55</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56</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57</a:t>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58</a:t>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59</a:t>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a:t>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61</a:t>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62</a:t>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63</a:t>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64</a:t>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65</a:t>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66</a:t>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67</a:t>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68</a:t>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70</a:t>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71</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a:t>
            </a:fld>
            <a:endParaRPr lang="en-GB"/>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73</a:t>
            </a:fld>
            <a:endParaRPr lang="en-GB"/>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74</a:t>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75</a:t>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76</a:t>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77</a:t>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78</a:t>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79</a:t>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80</a:t>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81</a:t>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82</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a:t>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84</a:t>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85</a:t>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86</a:t>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88</a:t>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89</a:t>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90</a:t>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91</a:t>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Need to comment on </a:t>
            </a:r>
            <a:r>
              <a:rPr lang="en-GB" smtClean="0"/>
              <a:t>construction sequence?</a:t>
            </a:r>
            <a:endParaRPr lang="en-GB"/>
          </a:p>
        </p:txBody>
      </p:sp>
      <p:sp>
        <p:nvSpPr>
          <p:cNvPr id="4" name="Slide Number Placeholder 3"/>
          <p:cNvSpPr>
            <a:spLocks noGrp="1"/>
          </p:cNvSpPr>
          <p:nvPr>
            <p:ph type="sldNum" sz="quarter" idx="10"/>
          </p:nvPr>
        </p:nvSpPr>
        <p:spPr/>
        <p:txBody>
          <a:bodyPr/>
          <a:lstStyle/>
          <a:p>
            <a:fld id="{DE147F77-E7AB-4459-9F73-B873EFE72528}" type="slidenum">
              <a:rPr lang="en-GB" smtClean="0"/>
              <a:pPr/>
              <a:t>92</a:t>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769587D-718D-4B8E-BADC-1D9F3CF54E9B}" type="slidenum">
              <a:rPr lang="en-GB" smtClean="0"/>
              <a:pPr/>
              <a:t>93</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3"/>
              </a:buClr>
              <a:buFont typeface="Arial" pitchFamily="34" charset="0"/>
              <a:buChar char="•"/>
              <a:tabLst/>
              <a:defRPr sz="2400" b="0"/>
            </a:lvl1pPr>
            <a:lvl2pPr marL="542925" indent="-276225">
              <a:lnSpc>
                <a:spcPts val="2500"/>
              </a:lnSpc>
              <a:buClr>
                <a:schemeClr val="accent3"/>
              </a:buClr>
              <a:buSzPct val="80000"/>
              <a:buFont typeface="Lucida Grande"/>
              <a:buChar char="-"/>
              <a:defRPr b="0"/>
            </a:lvl2pPr>
            <a:lvl3pPr marL="809625" indent="-266700">
              <a:lnSpc>
                <a:spcPts val="2300"/>
              </a:lnSpc>
              <a:buClr>
                <a:schemeClr val="accent3"/>
              </a:buClr>
              <a:buSzPct val="80000"/>
              <a:buFont typeface="Lucida Grande"/>
              <a:buChar char="-"/>
              <a:defRPr b="0"/>
            </a:lvl3pPr>
            <a:lvl4pPr marL="809625" indent="-266700">
              <a:lnSpc>
                <a:spcPts val="2300"/>
              </a:lnSpc>
              <a:buClr>
                <a:schemeClr val="accent3"/>
              </a:buClr>
              <a:buSzPct val="80000"/>
              <a:buFont typeface="Lucida Grande"/>
              <a:buChar char="-"/>
              <a:defRPr b="0"/>
            </a:lvl4pPr>
            <a:lvl5pPr marL="809625" indent="-266700">
              <a:lnSpc>
                <a:spcPts val="2300"/>
              </a:lnSpc>
              <a:buClr>
                <a:schemeClr val="accent3"/>
              </a:buClr>
              <a:buSzPct val="80000"/>
              <a:buFont typeface="Lucida Grande"/>
              <a:buChar char="-"/>
              <a:defRPr b="0" baseline="0"/>
            </a:lvl5pPr>
            <a:lvl6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4"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p14="http://schemas.microsoft.com/office/powerpoint/2010/main" xmlns="" val="3329525366"/>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5078493"/>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288876156"/>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891295093"/>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101440448"/>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6"/>
              </a:buClr>
              <a:buFont typeface="Arial" pitchFamily="34" charset="0"/>
              <a:buChar char="•"/>
              <a:defRPr sz="2400" b="0" baseline="0">
                <a:latin typeface="+mj-lt"/>
              </a:defRPr>
            </a:lvl1pPr>
            <a:lvl2pPr marL="534988" indent="-268288">
              <a:lnSpc>
                <a:spcPts val="2100"/>
              </a:lnSpc>
              <a:buClr>
                <a:schemeClr val="accent6"/>
              </a:buClr>
              <a:buFont typeface="Times New Roman" pitchFamily="18" charset="0"/>
              <a:buChar char="-"/>
              <a:tabLst/>
              <a:defRPr sz="2000">
                <a:latin typeface="+mj-lt"/>
              </a:defRPr>
            </a:lvl2pPr>
            <a:lvl3pPr marL="801688" indent="-266700">
              <a:lnSpc>
                <a:spcPts val="1900"/>
              </a:lnSpc>
              <a:buClr>
                <a:schemeClr val="accent6"/>
              </a:buClr>
              <a:buFont typeface="Times New Roman" pitchFamily="18" charset="0"/>
              <a:buChar char="-"/>
              <a:defRPr sz="1800">
                <a:latin typeface="+mj-lt"/>
              </a:defRPr>
            </a:lvl3pPr>
            <a:lvl4pPr marL="801688" indent="-266700">
              <a:lnSpc>
                <a:spcPts val="1900"/>
              </a:lnSpc>
              <a:buClr>
                <a:schemeClr val="accent6"/>
              </a:buClr>
              <a:buFont typeface="Times New Roman" pitchFamily="18" charset="0"/>
              <a:buChar char="-"/>
              <a:defRPr sz="1800">
                <a:latin typeface="+mj-lt"/>
              </a:defRPr>
            </a:lvl4pPr>
            <a:lvl5pPr marL="801688" indent="-266700">
              <a:lnSpc>
                <a:spcPts val="1900"/>
              </a:lnSpc>
              <a:buClr>
                <a:schemeClr val="accent6"/>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954589116"/>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6"/>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53815173"/>
      </p:ext>
    </p:extLst>
  </p:cSld>
  <p:clrMapOvr>
    <a:masterClrMapping/>
  </p:clrMapOvr>
  <p:transition spd="slow">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144782023"/>
      </p:ext>
    </p:extLst>
  </p:cSld>
  <p:clrMapOvr>
    <a:masterClrMapping/>
  </p:clrMapOvr>
  <p:transition spd="slow">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6"/>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962097257"/>
      </p:ext>
    </p:extLst>
  </p:cSld>
  <p:clrMapOvr>
    <a:masterClrMapping/>
  </p:clrMapOvr>
  <p:transition spd="slow">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6"/>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962097257"/>
      </p:ext>
    </p:extLst>
  </p:cSld>
  <p:clrMapOvr>
    <a:masterClrMapping/>
  </p:clrMapOvr>
  <p:transition spd="slow">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61228559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5"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277416501"/>
      </p:ext>
    </p:extLst>
  </p:cSld>
  <p:clrMapOvr>
    <a:masterClrMapping/>
  </p:clrMapOvr>
  <p:transition spd="slow">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983900745"/>
      </p:ext>
    </p:extLst>
  </p:cSld>
  <p:clrMapOvr>
    <a:masterClrMapping/>
  </p:clrMapOvr>
  <p:transition spd="slow">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6"/>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31054551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9"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3"/>
              </a:buClr>
              <a:buFont typeface="Arial" pitchFamily="34" charset="0"/>
              <a:buChar char="•"/>
              <a:defRPr sz="2400" b="0" baseline="0">
                <a:latin typeface="+mj-lt"/>
              </a:defRPr>
            </a:lvl1pPr>
            <a:lvl2pPr marL="534988" indent="-268288">
              <a:lnSpc>
                <a:spcPts val="2100"/>
              </a:lnSpc>
              <a:buClr>
                <a:schemeClr val="accent3"/>
              </a:buClr>
              <a:buFont typeface="Times New Roman" pitchFamily="18" charset="0"/>
              <a:buChar char="-"/>
              <a:tabLst/>
              <a:defRPr sz="2000">
                <a:latin typeface="+mj-lt"/>
              </a:defRPr>
            </a:lvl2pPr>
            <a:lvl3pPr marL="801688" indent="-266700">
              <a:lnSpc>
                <a:spcPts val="1900"/>
              </a:lnSpc>
              <a:buClr>
                <a:schemeClr val="accent3"/>
              </a:buClr>
              <a:buFont typeface="Times New Roman" pitchFamily="18" charset="0"/>
              <a:buChar char="-"/>
              <a:defRPr sz="1800">
                <a:latin typeface="+mj-lt"/>
              </a:defRPr>
            </a:lvl3pPr>
            <a:lvl4pPr marL="801688" indent="-266700">
              <a:lnSpc>
                <a:spcPts val="1900"/>
              </a:lnSpc>
              <a:buClr>
                <a:schemeClr val="accent3"/>
              </a:buClr>
              <a:buFont typeface="Times New Roman" pitchFamily="18" charset="0"/>
              <a:buChar char="-"/>
              <a:defRPr sz="1800">
                <a:latin typeface="+mj-lt"/>
              </a:defRPr>
            </a:lvl4pPr>
            <a:lvl5pPr marL="801688" indent="-266700">
              <a:lnSpc>
                <a:spcPts val="1900"/>
              </a:lnSpc>
              <a:buClr>
                <a:schemeClr val="accent3"/>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3"/>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51690700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6"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170117498"/>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3"/>
          </a:solidFill>
          <a:ln w="19050">
            <a:noFill/>
          </a:ln>
        </p:spPr>
        <p:txBody>
          <a:bodyPr vert="horz" lIns="180000" tIns="180000" rIns="180000" bIns="180000"/>
          <a:lstStyle>
            <a:lvl1pPr marL="0" indent="0">
              <a:lnSpc>
                <a:spcPts val="1950"/>
              </a:lnSpc>
              <a:spcBef>
                <a:spcPts val="0"/>
              </a:spcBef>
              <a:buClr>
                <a:schemeClr val="accent3"/>
              </a:buClr>
              <a:buNone/>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63541072"/>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3"/>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2"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63541072"/>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3"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70974323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3"/>
              </a:buClr>
              <a:buFont typeface="Arial"/>
              <a:buNone/>
              <a:defRPr sz="2400" b="0">
                <a:solidFill>
                  <a:schemeClr val="tx1">
                    <a:lumMod val="65000"/>
                    <a:lumOff val="35000"/>
                  </a:schemeClr>
                </a:solidFill>
              </a:defRPr>
            </a:lvl1pPr>
            <a:lvl2pPr marL="271463" indent="-271463">
              <a:lnSpc>
                <a:spcPts val="2500"/>
              </a:lnSpc>
              <a:buClr>
                <a:schemeClr val="accent3"/>
              </a:buClr>
              <a:buFont typeface="Arial" pitchFamily="34" charset="0"/>
              <a:buChar char="•"/>
              <a:defRPr sz="2200" b="0"/>
            </a:lvl2pPr>
            <a:lvl3pPr marL="531813" indent="-266700">
              <a:lnSpc>
                <a:spcPts val="2300"/>
              </a:lnSpc>
              <a:buClr>
                <a:schemeClr val="accent3"/>
              </a:buClr>
              <a:buSzPct val="80000"/>
              <a:buFont typeface="Lucida Grande"/>
              <a:buChar char="-"/>
              <a:defRPr b="0"/>
            </a:lvl3pPr>
            <a:lvl4pPr marL="534988" indent="-269875">
              <a:lnSpc>
                <a:spcPts val="2300"/>
              </a:lnSpc>
              <a:buClr>
                <a:schemeClr val="accent3"/>
              </a:buClr>
              <a:buSzPct val="80000"/>
              <a:buFont typeface="Lucida Grande"/>
              <a:buChar char="-"/>
              <a:defRPr b="0"/>
            </a:lvl4pPr>
            <a:lvl5pPr marL="534988" indent="-269875">
              <a:lnSpc>
                <a:spcPts val="2300"/>
              </a:lnSpc>
              <a:buClr>
                <a:schemeClr val="accent3"/>
              </a:buClr>
              <a:buSzPct val="80000"/>
              <a:buFont typeface="Lucida Grande"/>
              <a:buChar char="-"/>
              <a:defRPr b="0"/>
            </a:lvl5pPr>
            <a:lvl6pPr marL="538163" indent="-273050">
              <a:buClr>
                <a:schemeClr val="accent3"/>
              </a:buClr>
              <a:buSzPct val="80000"/>
              <a:buFont typeface="Lucida Grande"/>
              <a:buChar char="-"/>
              <a:defRPr/>
            </a:lvl6pPr>
            <a:lvl7pPr marL="538163" indent="-273050">
              <a:buClr>
                <a:schemeClr val="accent3"/>
              </a:buClr>
              <a:buSzPct val="80000"/>
              <a:buFont typeface="Lucida Grande"/>
              <a:buChar char="-"/>
              <a:defRPr/>
            </a:lvl7pPr>
            <a:lvl8pPr marL="538163" indent="-273050">
              <a:buClr>
                <a:schemeClr val="accent3"/>
              </a:buClr>
              <a:buSzPct val="80000"/>
              <a:buFont typeface="Lucida Grande"/>
              <a:buChar char="-"/>
              <a:defRPr/>
            </a:lvl8pPr>
            <a:lvl9pPr marL="538163" indent="-273050">
              <a:buClr>
                <a:schemeClr val="accent3"/>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
        <p:nvSpPr>
          <p:cNvPr id="9"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79991235"/>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79991235"/>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79991235"/>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22D7D"/>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1"/>
              </a:buClr>
              <a:buFont typeface="Arial" pitchFamily="34" charset="0"/>
              <a:buChar char="•"/>
              <a:tabLst/>
              <a:defRPr sz="2400" b="0"/>
            </a:lvl1pPr>
            <a:lvl2pPr marL="542925" indent="-276225">
              <a:lnSpc>
                <a:spcPts val="2500"/>
              </a:lnSpc>
              <a:buClr>
                <a:schemeClr val="accent1"/>
              </a:buClr>
              <a:buSzPct val="80000"/>
              <a:buFont typeface="Lucida Grande"/>
              <a:buChar char="-"/>
              <a:defRPr b="0"/>
            </a:lvl2pPr>
            <a:lvl3pPr marL="809625" indent="-266700">
              <a:lnSpc>
                <a:spcPts val="2300"/>
              </a:lnSpc>
              <a:buClr>
                <a:schemeClr val="accent1"/>
              </a:buClr>
              <a:buSzPct val="80000"/>
              <a:buFont typeface="Lucida Grande"/>
              <a:buChar char="-"/>
              <a:defRPr b="0"/>
            </a:lvl3pPr>
            <a:lvl4pPr marL="809625" indent="-266700">
              <a:lnSpc>
                <a:spcPts val="2300"/>
              </a:lnSpc>
              <a:buClr>
                <a:schemeClr val="accent1"/>
              </a:buClr>
              <a:buSzPct val="80000"/>
              <a:buFont typeface="Lucida Grande"/>
              <a:buChar char="-"/>
              <a:defRPr b="0"/>
            </a:lvl4pPr>
            <a:lvl5pPr marL="809625" indent="-266700">
              <a:lnSpc>
                <a:spcPts val="2300"/>
              </a:lnSpc>
              <a:buClr>
                <a:schemeClr val="accent1"/>
              </a:buClr>
              <a:buSzPct val="80000"/>
              <a:buFont typeface="Lucida Grande"/>
              <a:buChar char="-"/>
              <a:defRPr b="0" baseline="0"/>
            </a:lvl5pPr>
            <a:lvl6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1"/>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p14="http://schemas.microsoft.com/office/powerpoint/2010/main" xmlns="" val="881137750"/>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22D7D"/>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1"/>
              </a:buClr>
              <a:buFont typeface="Arial"/>
              <a:buNone/>
              <a:defRPr sz="2400" b="0">
                <a:solidFill>
                  <a:schemeClr val="tx1">
                    <a:lumMod val="65000"/>
                    <a:lumOff val="35000"/>
                  </a:schemeClr>
                </a:solidFill>
              </a:defRPr>
            </a:lvl1pPr>
            <a:lvl2pPr marL="271463" indent="-271463">
              <a:lnSpc>
                <a:spcPts val="2500"/>
              </a:lnSpc>
              <a:buClr>
                <a:schemeClr val="accent1"/>
              </a:buClr>
              <a:buFont typeface="Arial" pitchFamily="34" charset="0"/>
              <a:buChar char="•"/>
              <a:defRPr sz="2200" b="0"/>
            </a:lvl2pPr>
            <a:lvl3pPr marL="531813" indent="-266700">
              <a:lnSpc>
                <a:spcPts val="2300"/>
              </a:lnSpc>
              <a:buClr>
                <a:schemeClr val="accent1"/>
              </a:buClr>
              <a:buSzPct val="80000"/>
              <a:buFont typeface="Lucida Grande"/>
              <a:buChar char="-"/>
              <a:defRPr b="0"/>
            </a:lvl3pPr>
            <a:lvl4pPr marL="534988" indent="-269875">
              <a:lnSpc>
                <a:spcPts val="2300"/>
              </a:lnSpc>
              <a:buClr>
                <a:schemeClr val="accent1"/>
              </a:buClr>
              <a:buSzPct val="80000"/>
              <a:buFont typeface="Lucida Grande"/>
              <a:buChar char="-"/>
              <a:defRPr b="0"/>
            </a:lvl4pPr>
            <a:lvl5pPr marL="534988" indent="-269875">
              <a:lnSpc>
                <a:spcPts val="2300"/>
              </a:lnSpc>
              <a:buClr>
                <a:schemeClr val="accent1"/>
              </a:buClr>
              <a:buSzPct val="80000"/>
              <a:buFont typeface="Lucida Grande"/>
              <a:buChar char="-"/>
              <a:defRPr b="0"/>
            </a:lvl5pPr>
            <a:lvl6pPr marL="538163" indent="-273050">
              <a:buClr>
                <a:schemeClr val="accent1"/>
              </a:buClr>
              <a:buSzPct val="80000"/>
              <a:buFont typeface="Lucida Grande"/>
              <a:buChar char="-"/>
              <a:defRPr/>
            </a:lvl6pPr>
            <a:lvl7pPr marL="538163" indent="-273050">
              <a:buClr>
                <a:schemeClr val="accent1"/>
              </a:buClr>
              <a:buSzPct val="80000"/>
              <a:buFont typeface="Lucida Grande"/>
              <a:buChar char="-"/>
              <a:defRPr/>
            </a:lvl7pPr>
            <a:lvl8pPr marL="538163" indent="-273050">
              <a:buClr>
                <a:schemeClr val="accent1"/>
              </a:buClr>
              <a:buSzPct val="80000"/>
              <a:buFont typeface="Lucida Grande"/>
              <a:buChar char="-"/>
              <a:defRPr/>
            </a:lvl8pPr>
            <a:lvl9pPr marL="538163" indent="-273050">
              <a:buClr>
                <a:schemeClr val="accent1"/>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lvl="0"/>
            <a:r>
              <a:rPr lang="en-US" dirty="0" smtClean="0"/>
              <a:t>Footer title</a:t>
            </a:r>
            <a:endParaRPr lang="en-US" dirty="0"/>
          </a:p>
        </p:txBody>
      </p:sp>
    </p:spTree>
    <p:extLst>
      <p:ext uri="{BB962C8B-B14F-4D97-AF65-F5344CB8AC3E}">
        <p14:creationId xmlns:p14="http://schemas.microsoft.com/office/powerpoint/2010/main" xmlns="" val="3195128352"/>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D22D7D"/>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p14="http://schemas.microsoft.com/office/powerpoint/2010/main" xmlns="" val="3283907281"/>
      </p:ext>
    </p:extLst>
  </p:cSld>
  <p:clrMapOvr>
    <a:masterClrMapping/>
  </p:clrMapOvr>
  <p:transition spd="slow">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1"/>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p14="http://schemas.microsoft.com/office/powerpoint/2010/main" xmlns="" val="4066984558"/>
      </p:ext>
    </p:extLst>
  </p:cSld>
  <p:clrMapOvr>
    <a:masterClrMapping/>
  </p:clrMapOvr>
  <p:transition spd="slow">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1"/>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3428527863"/>
      </p:ext>
    </p:extLst>
  </p:cSld>
  <p:clrMapOvr>
    <a:masterClrMapping/>
  </p:clrMapOvr>
  <p:transition spd="slow">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7"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891739863"/>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63986046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B99CF90-CA6A-4437-AF4C-564CFA2D3DEF}" type="slidenum">
              <a:rPr lang="en-GB" smtClean="0"/>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083430018"/>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877799536"/>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1"/>
              </a:buClr>
              <a:buFont typeface="Arial" pitchFamily="34" charset="0"/>
              <a:buChar char="•"/>
              <a:defRPr sz="2400" b="0" baseline="0">
                <a:latin typeface="+mj-lt"/>
              </a:defRPr>
            </a:lvl1pPr>
            <a:lvl2pPr marL="534988" indent="-268288">
              <a:lnSpc>
                <a:spcPts val="2100"/>
              </a:lnSpc>
              <a:buClr>
                <a:schemeClr val="accent1"/>
              </a:buClr>
              <a:buFont typeface="Times New Roman" pitchFamily="18" charset="0"/>
              <a:buChar char="-"/>
              <a:tabLst/>
              <a:defRPr sz="2000">
                <a:latin typeface="+mj-lt"/>
              </a:defRPr>
            </a:lvl2pPr>
            <a:lvl3pPr marL="801688" indent="-266700">
              <a:lnSpc>
                <a:spcPts val="1900"/>
              </a:lnSpc>
              <a:buClr>
                <a:schemeClr val="accent1"/>
              </a:buClr>
              <a:buFont typeface="Times New Roman" pitchFamily="18" charset="0"/>
              <a:buChar char="-"/>
              <a:defRPr sz="1800">
                <a:latin typeface="+mj-lt"/>
              </a:defRPr>
            </a:lvl3pPr>
            <a:lvl4pPr marL="801688" indent="-266700">
              <a:lnSpc>
                <a:spcPts val="1900"/>
              </a:lnSpc>
              <a:buClr>
                <a:schemeClr val="accent1"/>
              </a:buClr>
              <a:buFont typeface="Times New Roman" pitchFamily="18" charset="0"/>
              <a:buChar char="-"/>
              <a:defRPr sz="1800">
                <a:latin typeface="+mj-lt"/>
              </a:defRPr>
            </a:lvl4pPr>
            <a:lvl5pPr marL="801688" indent="-266700">
              <a:lnSpc>
                <a:spcPts val="1900"/>
              </a:lnSpc>
              <a:buClr>
                <a:schemeClr val="accent1"/>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323727606"/>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1"/>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4031494"/>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0" marR="0" indent="0" algn="l" defTabSz="914400" rtl="0" eaLnBrk="1" fontAlgn="base" latinLnBrk="0" hangingPunct="1">
              <a:lnSpc>
                <a:spcPct val="100000"/>
              </a:lnSpc>
              <a:spcBef>
                <a:spcPct val="50000"/>
              </a:spcBef>
              <a:spcAft>
                <a:spcPct val="0"/>
              </a:spcAft>
              <a:buClr>
                <a:schemeClr val="accent1"/>
              </a:buClr>
              <a:buSzTx/>
              <a:buFontTx/>
              <a:buNone/>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663137195"/>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1"/>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615019863"/>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1"/>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615019863"/>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569802899"/>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395242214"/>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67494651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B99CF90-CA6A-4437-AF4C-564CFA2D3DEF}" type="slidenum">
              <a:rPr lang="en-GB" smtClean="0"/>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3"/>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0" marR="0" indent="0" algn="l" defTabSz="914400" rtl="0" eaLnBrk="1" fontAlgn="base" latinLnBrk="0" hangingPunct="1">
              <a:lnSpc>
                <a:spcPct val="100000"/>
              </a:lnSpc>
              <a:spcBef>
                <a:spcPct val="50000"/>
              </a:spcBef>
              <a:spcAft>
                <a:spcPct val="0"/>
              </a:spcAft>
              <a:buClr>
                <a:schemeClr val="accent1"/>
              </a:buClr>
              <a:buSzTx/>
              <a:buFont typeface="Arial"/>
              <a:buNone/>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852249780"/>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AE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2"/>
              </a:buClr>
              <a:buFont typeface="Arial" pitchFamily="34" charset="0"/>
              <a:buChar char="•"/>
              <a:tabLst/>
              <a:defRPr sz="2400" b="0"/>
            </a:lvl1pPr>
            <a:lvl2pPr marL="542925" indent="-276225">
              <a:lnSpc>
                <a:spcPts val="2500"/>
              </a:lnSpc>
              <a:buClr>
                <a:schemeClr val="accent2"/>
              </a:buClr>
              <a:buSzPct val="80000"/>
              <a:buFont typeface="Lucida Grande"/>
              <a:buChar char="-"/>
              <a:defRPr b="0"/>
            </a:lvl2pPr>
            <a:lvl3pPr marL="809625" indent="-266700">
              <a:lnSpc>
                <a:spcPts val="2300"/>
              </a:lnSpc>
              <a:buClr>
                <a:schemeClr val="accent2"/>
              </a:buClr>
              <a:buSzPct val="80000"/>
              <a:buFont typeface="Lucida Grande"/>
              <a:buChar char="-"/>
              <a:defRPr b="0"/>
            </a:lvl3pPr>
            <a:lvl4pPr marL="809625" indent="-266700">
              <a:lnSpc>
                <a:spcPts val="2300"/>
              </a:lnSpc>
              <a:buClr>
                <a:schemeClr val="accent2"/>
              </a:buClr>
              <a:buSzPct val="80000"/>
              <a:buFont typeface="Lucida Grande"/>
              <a:buChar char="-"/>
              <a:defRPr b="0"/>
            </a:lvl4pPr>
            <a:lvl5pPr marL="809625" indent="-266700">
              <a:lnSpc>
                <a:spcPts val="2300"/>
              </a:lnSpc>
              <a:buClr>
                <a:schemeClr val="accent2"/>
              </a:buClr>
              <a:buSzPct val="80000"/>
              <a:buFont typeface="Lucida Grande"/>
              <a:buChar char="-"/>
              <a:defRPr b="0" baseline="0"/>
            </a:lvl5pPr>
            <a:lvl6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2"/>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821638155"/>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AE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2"/>
              </a:buClr>
              <a:buFont typeface="Arial"/>
              <a:buNone/>
              <a:defRPr sz="2400" b="0">
                <a:solidFill>
                  <a:schemeClr val="tx1">
                    <a:lumMod val="65000"/>
                    <a:lumOff val="35000"/>
                  </a:schemeClr>
                </a:solidFill>
              </a:defRPr>
            </a:lvl1pPr>
            <a:lvl2pPr marL="271463" indent="-271463">
              <a:lnSpc>
                <a:spcPts val="2500"/>
              </a:lnSpc>
              <a:buClr>
                <a:schemeClr val="accent2"/>
              </a:buClr>
              <a:buFont typeface="Arial" pitchFamily="34" charset="0"/>
              <a:buChar char="•"/>
              <a:defRPr sz="2200" b="0"/>
            </a:lvl2pPr>
            <a:lvl3pPr marL="531813" indent="-266700">
              <a:lnSpc>
                <a:spcPts val="2300"/>
              </a:lnSpc>
              <a:buClr>
                <a:schemeClr val="accent2"/>
              </a:buClr>
              <a:buSzPct val="80000"/>
              <a:buFont typeface="Lucida Grande"/>
              <a:buChar char="-"/>
              <a:defRPr b="0"/>
            </a:lvl3pPr>
            <a:lvl4pPr marL="534988" indent="-269875">
              <a:lnSpc>
                <a:spcPts val="2300"/>
              </a:lnSpc>
              <a:buClr>
                <a:schemeClr val="accent2"/>
              </a:buClr>
              <a:buSzPct val="80000"/>
              <a:buFont typeface="Lucida Grande"/>
              <a:buChar char="-"/>
              <a:defRPr b="0"/>
            </a:lvl4pPr>
            <a:lvl5pPr marL="534988" indent="-269875">
              <a:lnSpc>
                <a:spcPts val="2300"/>
              </a:lnSpc>
              <a:buClr>
                <a:schemeClr val="accent2"/>
              </a:buClr>
              <a:buSzPct val="80000"/>
              <a:buFont typeface="Lucida Grande"/>
              <a:buChar char="-"/>
              <a:defRPr b="0"/>
            </a:lvl5pPr>
            <a:lvl6pPr marL="538163" indent="-273050">
              <a:buClr>
                <a:schemeClr val="accent2"/>
              </a:buClr>
              <a:buSzPct val="80000"/>
              <a:buFont typeface="Lucida Grande"/>
              <a:buChar char="-"/>
              <a:defRPr/>
            </a:lvl6pPr>
            <a:lvl7pPr marL="538163" indent="-273050">
              <a:buClr>
                <a:schemeClr val="accent2"/>
              </a:buClr>
              <a:buSzPct val="80000"/>
              <a:buFont typeface="Lucida Grande"/>
              <a:buChar char="-"/>
              <a:defRPr/>
            </a:lvl7pPr>
            <a:lvl8pPr marL="538163" indent="-273050">
              <a:buClr>
                <a:schemeClr val="accent2"/>
              </a:buClr>
              <a:buSzPct val="80000"/>
              <a:buFont typeface="Lucida Grande"/>
              <a:buChar char="-"/>
              <a:defRPr/>
            </a:lvl8pPr>
            <a:lvl9pPr marL="538163" indent="-273050">
              <a:buClr>
                <a:schemeClr val="accent2"/>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85500021"/>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28AAE1"/>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p14="http://schemas.microsoft.com/office/powerpoint/2010/main" xmlns="" val="3793949656"/>
      </p:ext>
    </p:extLst>
  </p:cSld>
  <p:clrMapOvr>
    <a:masterClrMapping/>
  </p:clrMapOvr>
  <p:transition spd="slow">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2"/>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p14="http://schemas.microsoft.com/office/powerpoint/2010/main" xmlns="" val="2879503"/>
      </p:ext>
    </p:extLst>
  </p:cSld>
  <p:clrMapOvr>
    <a:masterClrMapping/>
  </p:clrMapOvr>
  <p:transition spd="slow">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2"/>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3764658805"/>
      </p:ext>
    </p:extLst>
  </p:cSld>
  <p:clrMapOvr>
    <a:masterClrMapping/>
  </p:clrMapOvr>
  <p:transition spd="slow">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30841220"/>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8546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8546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3664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36645"/>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637661376"/>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588168998"/>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13143697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Arup TitleColourDivider">
    <p:bg>
      <p:bgPr>
        <a:solidFill>
          <a:schemeClr val="accent3"/>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2"/>
              </a:buClr>
              <a:buFont typeface="Arial" pitchFamily="34" charset="0"/>
              <a:buChar char="•"/>
              <a:defRPr sz="2400" b="0" baseline="0">
                <a:latin typeface="+mj-lt"/>
              </a:defRPr>
            </a:lvl1pPr>
            <a:lvl2pPr marL="534988" indent="-268288">
              <a:lnSpc>
                <a:spcPts val="2100"/>
              </a:lnSpc>
              <a:buClr>
                <a:schemeClr val="accent2"/>
              </a:buClr>
              <a:buFont typeface="Times New Roman" pitchFamily="18" charset="0"/>
              <a:buChar char="-"/>
              <a:tabLst/>
              <a:defRPr sz="2000">
                <a:latin typeface="+mj-lt"/>
              </a:defRPr>
            </a:lvl2pPr>
            <a:lvl3pPr marL="801688" indent="-266700">
              <a:lnSpc>
                <a:spcPts val="1900"/>
              </a:lnSpc>
              <a:buClr>
                <a:schemeClr val="accent2"/>
              </a:buClr>
              <a:buFont typeface="Times New Roman" pitchFamily="18" charset="0"/>
              <a:buChar char="-"/>
              <a:defRPr sz="1800">
                <a:latin typeface="+mj-lt"/>
              </a:defRPr>
            </a:lvl3pPr>
            <a:lvl4pPr marL="801688" indent="-266700">
              <a:lnSpc>
                <a:spcPts val="1900"/>
              </a:lnSpc>
              <a:buClr>
                <a:schemeClr val="accent2"/>
              </a:buClr>
              <a:buFont typeface="Times New Roman" pitchFamily="18" charset="0"/>
              <a:buChar char="-"/>
              <a:defRPr sz="1800">
                <a:latin typeface="+mj-lt"/>
              </a:defRPr>
            </a:lvl4pPr>
            <a:lvl5pPr marL="801688" indent="-266700">
              <a:lnSpc>
                <a:spcPts val="1900"/>
              </a:lnSpc>
              <a:buClr>
                <a:schemeClr val="accent2"/>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801609475"/>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2"/>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950179835"/>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rgbClr val="28AAE1"/>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083521492"/>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2"/>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14139694"/>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2"/>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14139694"/>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179326405"/>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181255965"/>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180710864"/>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2"/>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545514124"/>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96EB4"/>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4"/>
              </a:buClr>
              <a:buFont typeface="Arial" pitchFamily="34" charset="0"/>
              <a:buChar char="•"/>
              <a:tabLst/>
              <a:defRPr sz="2400" b="0"/>
            </a:lvl1pPr>
            <a:lvl2pPr marL="542925" indent="-276225">
              <a:lnSpc>
                <a:spcPts val="2500"/>
              </a:lnSpc>
              <a:buClr>
                <a:schemeClr val="accent4"/>
              </a:buClr>
              <a:buSzPct val="80000"/>
              <a:buFont typeface="Lucida Grande"/>
              <a:buChar char="-"/>
              <a:defRPr b="0"/>
            </a:lvl2pPr>
            <a:lvl3pPr marL="809625" indent="-266700">
              <a:lnSpc>
                <a:spcPts val="2300"/>
              </a:lnSpc>
              <a:buClr>
                <a:schemeClr val="accent4"/>
              </a:buClr>
              <a:buSzPct val="80000"/>
              <a:buFont typeface="Lucida Grande"/>
              <a:buChar char="-"/>
              <a:defRPr b="0"/>
            </a:lvl3pPr>
            <a:lvl4pPr marL="809625" indent="-266700">
              <a:lnSpc>
                <a:spcPts val="2300"/>
              </a:lnSpc>
              <a:buClr>
                <a:schemeClr val="accent4"/>
              </a:buClr>
              <a:buSzPct val="80000"/>
              <a:buFont typeface="Lucida Grande"/>
              <a:buChar char="-"/>
              <a:defRPr b="0"/>
            </a:lvl4pPr>
            <a:lvl5pPr marL="809625" indent="-266700">
              <a:lnSpc>
                <a:spcPts val="2300"/>
              </a:lnSpc>
              <a:buClr>
                <a:schemeClr val="accent4"/>
              </a:buClr>
              <a:buSzPct val="80000"/>
              <a:buFont typeface="Lucida Grande"/>
              <a:buChar char="-"/>
              <a:defRPr b="0" baseline="0"/>
            </a:lvl5pPr>
            <a:lvl6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4"/>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295765761"/>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166CB87-3590-4A7D-AFEC-D126A8C65A9F}" type="slidenum">
              <a:rPr lang="en-GB" smtClean="0"/>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96EB4"/>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4"/>
              </a:buClr>
              <a:buFont typeface="Arial"/>
              <a:buNone/>
              <a:defRPr sz="2400" b="0">
                <a:solidFill>
                  <a:schemeClr val="tx1">
                    <a:lumMod val="65000"/>
                    <a:lumOff val="35000"/>
                  </a:schemeClr>
                </a:solidFill>
              </a:defRPr>
            </a:lvl1pPr>
            <a:lvl2pPr marL="271463" indent="-271463">
              <a:lnSpc>
                <a:spcPts val="2500"/>
              </a:lnSpc>
              <a:buClr>
                <a:schemeClr val="accent4"/>
              </a:buClr>
              <a:buFont typeface="Arial" pitchFamily="34" charset="0"/>
              <a:buChar char="•"/>
              <a:defRPr sz="2200" b="0"/>
            </a:lvl2pPr>
            <a:lvl3pPr marL="531813" indent="-266700">
              <a:lnSpc>
                <a:spcPts val="2300"/>
              </a:lnSpc>
              <a:buClr>
                <a:schemeClr val="accent4"/>
              </a:buClr>
              <a:buSzPct val="80000"/>
              <a:buFont typeface="Lucida Grande"/>
              <a:buChar char="-"/>
              <a:defRPr b="0"/>
            </a:lvl3pPr>
            <a:lvl4pPr marL="534988" indent="-269875">
              <a:lnSpc>
                <a:spcPts val="2300"/>
              </a:lnSpc>
              <a:buClr>
                <a:schemeClr val="accent4"/>
              </a:buClr>
              <a:buSzPct val="80000"/>
              <a:buFont typeface="Lucida Grande"/>
              <a:buChar char="-"/>
              <a:defRPr b="0"/>
            </a:lvl4pPr>
            <a:lvl5pPr marL="534988" indent="-269875">
              <a:lnSpc>
                <a:spcPts val="2300"/>
              </a:lnSpc>
              <a:buClr>
                <a:schemeClr val="accent4"/>
              </a:buClr>
              <a:buSzPct val="80000"/>
              <a:buFont typeface="Lucida Grande"/>
              <a:buChar char="-"/>
              <a:defRPr b="0"/>
            </a:lvl5pPr>
            <a:lvl6pPr marL="538163" indent="-273050">
              <a:buClr>
                <a:schemeClr val="accent4"/>
              </a:buClr>
              <a:buSzPct val="80000"/>
              <a:buFont typeface="Lucida Grande"/>
              <a:buChar char="-"/>
              <a:defRPr/>
            </a:lvl6pPr>
            <a:lvl7pPr marL="538163" indent="-273050">
              <a:buClr>
                <a:schemeClr val="accent4"/>
              </a:buClr>
              <a:buSzPct val="80000"/>
              <a:buFont typeface="Lucida Grande"/>
              <a:buChar char="-"/>
              <a:defRPr/>
            </a:lvl7pPr>
            <a:lvl8pPr marL="538163" indent="-273050">
              <a:buClr>
                <a:schemeClr val="accent4"/>
              </a:buClr>
              <a:buSzPct val="80000"/>
              <a:buFont typeface="Lucida Grande"/>
              <a:buChar char="-"/>
              <a:defRPr/>
            </a:lvl8pPr>
            <a:lvl9pPr marL="538163" indent="-273050">
              <a:buClr>
                <a:schemeClr val="accent4"/>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846360613"/>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696EB4"/>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p14="http://schemas.microsoft.com/office/powerpoint/2010/main" xmlns="" val="1074100379"/>
      </p:ext>
    </p:extLst>
  </p:cSld>
  <p:clrMapOvr>
    <a:masterClrMapping/>
  </p:clrMapOvr>
  <p:transition spd="slow">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4"/>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p14="http://schemas.microsoft.com/office/powerpoint/2010/main" xmlns="" val="1116329293"/>
      </p:ext>
    </p:extLst>
  </p:cSld>
  <p:clrMapOvr>
    <a:masterClrMapping/>
  </p:clrMapOvr>
  <p:transition spd="slow">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4"/>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2337222621"/>
      </p:ext>
    </p:extLst>
  </p:cSld>
  <p:clrMapOvr>
    <a:masterClrMapping/>
  </p:clrMapOvr>
  <p:transition spd="slow">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769472861"/>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272835737"/>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024642051"/>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610988298"/>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4"/>
              </a:buClr>
              <a:buFont typeface="Arial" pitchFamily="34" charset="0"/>
              <a:buChar char="•"/>
              <a:defRPr sz="2400" b="0" baseline="0">
                <a:latin typeface="+mj-lt"/>
              </a:defRPr>
            </a:lvl1pPr>
            <a:lvl2pPr marL="534988" indent="-268288">
              <a:lnSpc>
                <a:spcPts val="2100"/>
              </a:lnSpc>
              <a:buClr>
                <a:schemeClr val="accent4"/>
              </a:buClr>
              <a:buFont typeface="Times New Roman" pitchFamily="18" charset="0"/>
              <a:buChar char="-"/>
              <a:tabLst/>
              <a:defRPr sz="2000">
                <a:latin typeface="+mj-lt"/>
              </a:defRPr>
            </a:lvl2pPr>
            <a:lvl3pPr marL="801688" indent="-266700">
              <a:lnSpc>
                <a:spcPts val="1900"/>
              </a:lnSpc>
              <a:buClr>
                <a:schemeClr val="accent4"/>
              </a:buClr>
              <a:buFont typeface="Times New Roman" pitchFamily="18" charset="0"/>
              <a:buChar char="-"/>
              <a:defRPr sz="1800">
                <a:latin typeface="+mj-lt"/>
              </a:defRPr>
            </a:lvl3pPr>
            <a:lvl4pPr marL="801688" indent="-266700">
              <a:lnSpc>
                <a:spcPts val="1900"/>
              </a:lnSpc>
              <a:buClr>
                <a:schemeClr val="accent4"/>
              </a:buClr>
              <a:buFont typeface="Times New Roman" pitchFamily="18" charset="0"/>
              <a:buChar char="-"/>
              <a:defRPr sz="1800">
                <a:latin typeface="+mj-lt"/>
              </a:defRPr>
            </a:lvl4pPr>
            <a:lvl5pPr marL="801688" indent="-266700">
              <a:lnSpc>
                <a:spcPts val="1900"/>
              </a:lnSpc>
              <a:buClr>
                <a:schemeClr val="accent4"/>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627091080"/>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4"/>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55515008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chemeClr val="accent3"/>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289765205"/>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rgbClr val="696EB4"/>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590328816"/>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rgbClr val="696EB4"/>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590328816"/>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361614501"/>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17744384"/>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038195425"/>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4"/>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360698511"/>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A9B1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5"/>
              </a:buClr>
              <a:buFont typeface="Arial" pitchFamily="34" charset="0"/>
              <a:buChar char="•"/>
              <a:tabLst/>
              <a:defRPr sz="2400" b="0"/>
            </a:lvl1pPr>
            <a:lvl2pPr marL="542925" indent="-276225">
              <a:lnSpc>
                <a:spcPts val="2500"/>
              </a:lnSpc>
              <a:buClr>
                <a:schemeClr val="accent5"/>
              </a:buClr>
              <a:buSzPct val="80000"/>
              <a:buFont typeface="Lucida Grande"/>
              <a:buChar char="-"/>
              <a:defRPr b="0"/>
            </a:lvl2pPr>
            <a:lvl3pPr marL="809625" indent="-266700">
              <a:lnSpc>
                <a:spcPts val="2300"/>
              </a:lnSpc>
              <a:buClr>
                <a:schemeClr val="accent5"/>
              </a:buClr>
              <a:buSzPct val="80000"/>
              <a:buFont typeface="Lucida Grande"/>
              <a:buChar char="-"/>
              <a:defRPr b="0"/>
            </a:lvl3pPr>
            <a:lvl4pPr marL="809625" indent="-266700">
              <a:lnSpc>
                <a:spcPts val="2300"/>
              </a:lnSpc>
              <a:buClr>
                <a:schemeClr val="accent5"/>
              </a:buClr>
              <a:buSzPct val="80000"/>
              <a:buFont typeface="Lucida Grande"/>
              <a:buChar char="-"/>
              <a:defRPr b="0"/>
            </a:lvl4pPr>
            <a:lvl5pPr marL="809625" indent="-266700">
              <a:lnSpc>
                <a:spcPts val="2300"/>
              </a:lnSpc>
              <a:buClr>
                <a:schemeClr val="accent5"/>
              </a:buClr>
              <a:buSzPct val="80000"/>
              <a:buFont typeface="Lucida Grande"/>
              <a:buChar char="-"/>
              <a:defRPr b="0" baseline="0"/>
            </a:lvl5pPr>
            <a:lvl6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5"/>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792830643"/>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A9B1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5"/>
              </a:buClr>
              <a:buFont typeface="Arial"/>
              <a:buNone/>
              <a:defRPr sz="2400" b="0">
                <a:solidFill>
                  <a:schemeClr val="tx1">
                    <a:lumMod val="65000"/>
                    <a:lumOff val="35000"/>
                  </a:schemeClr>
                </a:solidFill>
              </a:defRPr>
            </a:lvl1pPr>
            <a:lvl2pPr marL="271463" indent="-271463">
              <a:lnSpc>
                <a:spcPts val="2500"/>
              </a:lnSpc>
              <a:buClr>
                <a:schemeClr val="accent5"/>
              </a:buClr>
              <a:buFont typeface="Arial" pitchFamily="34" charset="0"/>
              <a:buChar char="•"/>
              <a:defRPr sz="2200" b="0"/>
            </a:lvl2pPr>
            <a:lvl3pPr marL="531813" indent="-266700">
              <a:lnSpc>
                <a:spcPts val="2300"/>
              </a:lnSpc>
              <a:buClr>
                <a:schemeClr val="accent5"/>
              </a:buClr>
              <a:buSzPct val="80000"/>
              <a:buFont typeface="Lucida Grande"/>
              <a:buChar char="-"/>
              <a:defRPr b="0"/>
            </a:lvl3pPr>
            <a:lvl4pPr marL="534988" indent="-269875">
              <a:lnSpc>
                <a:spcPts val="2300"/>
              </a:lnSpc>
              <a:buClr>
                <a:schemeClr val="accent5"/>
              </a:buClr>
              <a:buSzPct val="80000"/>
              <a:buFont typeface="Lucida Grande"/>
              <a:buChar char="-"/>
              <a:defRPr b="0"/>
            </a:lvl4pPr>
            <a:lvl5pPr marL="534988" indent="-269875">
              <a:lnSpc>
                <a:spcPts val="2300"/>
              </a:lnSpc>
              <a:buClr>
                <a:schemeClr val="accent5"/>
              </a:buClr>
              <a:buSzPct val="80000"/>
              <a:buFont typeface="Lucida Grande"/>
              <a:buChar char="-"/>
              <a:defRPr b="0"/>
            </a:lvl5pPr>
            <a:lvl6pPr marL="538163" indent="-273050">
              <a:buClr>
                <a:schemeClr val="accent5"/>
              </a:buClr>
              <a:buSzPct val="80000"/>
              <a:buFont typeface="Lucida Grande"/>
              <a:buChar char="-"/>
              <a:defRPr/>
            </a:lvl6pPr>
            <a:lvl7pPr marL="538163" indent="-273050">
              <a:buClr>
                <a:schemeClr val="accent5"/>
              </a:buClr>
              <a:buSzPct val="80000"/>
              <a:buFont typeface="Lucida Grande"/>
              <a:buChar char="-"/>
              <a:defRPr/>
            </a:lvl7pPr>
            <a:lvl8pPr marL="538163" indent="-273050">
              <a:buClr>
                <a:schemeClr val="accent5"/>
              </a:buClr>
              <a:buSzPct val="80000"/>
              <a:buFont typeface="Lucida Grande"/>
              <a:buChar char="-"/>
              <a:defRPr/>
            </a:lvl8pPr>
            <a:lvl9pPr marL="538163" indent="-273050">
              <a:buClr>
                <a:schemeClr val="accent5"/>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8073026"/>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FA9B1E"/>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p14="http://schemas.microsoft.com/office/powerpoint/2010/main" xmlns="" val="4023149654"/>
      </p:ext>
    </p:extLst>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3"/>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cSld>
  <p:clrMapOvr>
    <a:masterClrMapping/>
  </p:clrMapOvr>
  <p:transition spd="slow">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5"/>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p14="http://schemas.microsoft.com/office/powerpoint/2010/main" xmlns="" val="4171885072"/>
      </p:ext>
    </p:extLst>
  </p:cSld>
  <p:clrMapOvr>
    <a:masterClrMapping/>
  </p:clrMapOvr>
  <p:transition spd="slow">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5"/>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3344975892"/>
      </p:ext>
    </p:extLst>
  </p:cSld>
  <p:clrMapOvr>
    <a:masterClrMapping/>
  </p:clrMapOvr>
  <p:transition spd="slow">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rup SingleObject">
    <p:spTree>
      <p:nvGrpSpPr>
        <p:cNvPr id="1" name=""/>
        <p:cNvGrpSpPr/>
        <p:nvPr/>
      </p:nvGrpSpPr>
      <p:grpSpPr>
        <a:xfrm>
          <a:off x="0" y="0"/>
          <a:ext cx="0" cy="0"/>
          <a:chOff x="0" y="0"/>
          <a:chExt cx="0" cy="0"/>
        </a:xfrm>
      </p:grpSpPr>
      <p:sp>
        <p:nvSpPr>
          <p:cNvPr id="4" name="Content Placeholder 4"/>
          <p:cNvSpPr>
            <a:spLocks noGrp="1"/>
          </p:cNvSpPr>
          <p:nvPr>
            <p:ph sz="quarter" idx="10" hasCustomPrompt="1"/>
          </p:nvPr>
        </p:nvSpPr>
        <p:spPr>
          <a:xfrm>
            <a:off x="417513" y="322263"/>
            <a:ext cx="8305200" cy="5614987"/>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this layout for tables, charts/graphs images and multimedia by clicking on the icons below.</a:t>
            </a:r>
            <a:br>
              <a:rPr lang="en-US" dirty="0" smtClean="0"/>
            </a:br>
            <a:r>
              <a:rPr lang="en-US" dirty="0" smtClean="0"/>
              <a:t>For a bullet slide with text, from the ‘Home’ menu choose:</a:t>
            </a:r>
            <a:br>
              <a:rPr lang="en-US" dirty="0" smtClean="0"/>
            </a:br>
            <a:r>
              <a:rPr lang="en-US" dirty="0" smtClean="0"/>
              <a:t>New slide | Arup Bullet Layout</a:t>
            </a:r>
            <a:br>
              <a:rPr lang="en-US" dirty="0" smtClean="0"/>
            </a:br>
            <a:r>
              <a:rPr lang="en-US" dirty="0" smtClean="0"/>
              <a:t>Do not use this layout for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985191949"/>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Arup FourObjects">
    <p:spTree>
      <p:nvGrpSpPr>
        <p:cNvPr id="1" name=""/>
        <p:cNvGrpSpPr/>
        <p:nvPr/>
      </p:nvGrpSpPr>
      <p:grpSpPr>
        <a:xfrm>
          <a:off x="0" y="0"/>
          <a:ext cx="0" cy="0"/>
          <a:chOff x="0" y="0"/>
          <a:chExt cx="0" cy="0"/>
        </a:xfrm>
      </p:grpSpPr>
      <p:sp>
        <p:nvSpPr>
          <p:cNvPr id="15"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5" hasCustomPrompt="1"/>
          </p:nvPr>
        </p:nvSpPr>
        <p:spPr>
          <a:xfrm>
            <a:off x="417513"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4"/>
          <p:cNvSpPr>
            <a:spLocks noGrp="1"/>
          </p:cNvSpPr>
          <p:nvPr>
            <p:ph sz="quarter" idx="22" hasCustomPrompt="1"/>
          </p:nvPr>
        </p:nvSpPr>
        <p:spPr>
          <a:xfrm>
            <a:off x="417513" y="331200"/>
            <a:ext cx="3960000" cy="26388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3" name="Text Placeholder 7"/>
          <p:cNvSpPr>
            <a:spLocks noGrp="1"/>
          </p:cNvSpPr>
          <p:nvPr>
            <p:ph type="body" sz="quarter" idx="30"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377025747"/>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rup ThreeObjects Option1">
    <p:spTree>
      <p:nvGrpSpPr>
        <p:cNvPr id="1" name=""/>
        <p:cNvGrpSpPr/>
        <p:nvPr/>
      </p:nvGrpSpPr>
      <p:grpSpPr>
        <a:xfrm>
          <a:off x="0" y="0"/>
          <a:ext cx="0" cy="0"/>
          <a:chOff x="0" y="0"/>
          <a:chExt cx="0" cy="0"/>
        </a:xfrm>
      </p:grpSpPr>
      <p:sp>
        <p:nvSpPr>
          <p:cNvPr id="10" name="Content Placeholder 4"/>
          <p:cNvSpPr>
            <a:spLocks noGrp="1"/>
          </p:cNvSpPr>
          <p:nvPr>
            <p:ph sz="quarter" idx="24" hasCustomPrompt="1"/>
          </p:nvPr>
        </p:nvSpPr>
        <p:spPr>
          <a:xfrm>
            <a:off x="476567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3" hasCustomPrompt="1"/>
          </p:nvPr>
        </p:nvSpPr>
        <p:spPr>
          <a:xfrm>
            <a:off x="476567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2"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1"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402737591"/>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rup ThreeObjects Option2">
    <p:spTree>
      <p:nvGrpSpPr>
        <p:cNvPr id="1" name=""/>
        <p:cNvGrpSpPr/>
        <p:nvPr/>
      </p:nvGrpSpPr>
      <p:grpSpPr>
        <a:xfrm>
          <a:off x="0" y="0"/>
          <a:ext cx="0" cy="0"/>
          <a:chOff x="0" y="0"/>
          <a:chExt cx="0" cy="0"/>
        </a:xfrm>
      </p:grpSpPr>
      <p:sp>
        <p:nvSpPr>
          <p:cNvPr id="15"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
          <p:cNvSpPr>
            <a:spLocks noGrp="1"/>
          </p:cNvSpPr>
          <p:nvPr>
            <p:ph sz="quarter" idx="24" hasCustomPrompt="1"/>
          </p:nvPr>
        </p:nvSpPr>
        <p:spPr>
          <a:xfrm>
            <a:off x="415925" y="3284984"/>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4"/>
          <p:cNvSpPr>
            <a:spLocks noGrp="1"/>
          </p:cNvSpPr>
          <p:nvPr>
            <p:ph sz="quarter" idx="23" hasCustomPrompt="1"/>
          </p:nvPr>
        </p:nvSpPr>
        <p:spPr>
          <a:xfrm>
            <a:off x="415925" y="331200"/>
            <a:ext cx="3960000" cy="2638800"/>
          </a:xfrm>
          <a:prstGeom prst="rect">
            <a:avLst/>
          </a:prstGeom>
        </p:spPr>
        <p:txBody>
          <a:bodyPr lIns="0" tIns="0" rIns="0" bIns="0"/>
          <a:lstStyle>
            <a:lvl1pPr>
              <a:lnSpc>
                <a:spcPts val="2500"/>
              </a:lnSpc>
              <a:spcBef>
                <a:spcPts val="20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2"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8" name="Text Placeholder 7"/>
          <p:cNvSpPr>
            <a:spLocks noGrp="1"/>
          </p:cNvSpPr>
          <p:nvPr>
            <p:ph type="body" sz="quarter" idx="29"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990236225"/>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rup TwoObjects">
    <p:spTree>
      <p:nvGrpSpPr>
        <p:cNvPr id="1" name=""/>
        <p:cNvGrpSpPr/>
        <p:nvPr/>
      </p:nvGrpSpPr>
      <p:grpSpPr>
        <a:xfrm>
          <a:off x="0" y="0"/>
          <a:ext cx="0" cy="0"/>
          <a:chOff x="0" y="0"/>
          <a:chExt cx="0" cy="0"/>
        </a:xfrm>
      </p:grpSpPr>
      <p:sp>
        <p:nvSpPr>
          <p:cNvPr id="7" name="Content Placeholder 4"/>
          <p:cNvSpPr>
            <a:spLocks noGrp="1"/>
          </p:cNvSpPr>
          <p:nvPr>
            <p:ph sz="quarter" idx="23" hasCustomPrompt="1"/>
          </p:nvPr>
        </p:nvSpPr>
        <p:spPr>
          <a:xfrm>
            <a:off x="417513"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4"/>
          <p:cNvSpPr>
            <a:spLocks noGrp="1"/>
          </p:cNvSpPr>
          <p:nvPr>
            <p:ph sz="quarter" idx="22" hasCustomPrompt="1"/>
          </p:nvPr>
        </p:nvSpPr>
        <p:spPr>
          <a:xfrm>
            <a:off x="4765675" y="331200"/>
            <a:ext cx="3960000" cy="5594400"/>
          </a:xfrm>
          <a:prstGeom prst="rect">
            <a:avLst/>
          </a:prstGeom>
        </p:spPr>
        <p:txBody>
          <a:bodyPr lIns="0" tIns="0" rIns="0" bIns="0"/>
          <a:lstStyle>
            <a:lvl1pPr>
              <a:lnSpc>
                <a:spcPts val="2500"/>
              </a:lnSpc>
              <a:spcBef>
                <a:spcPts val="1600"/>
              </a:spcBef>
              <a:buClr>
                <a:schemeClr val="accent5"/>
              </a:buClr>
              <a:buFont typeface="Arial" pitchFamily="34" charset="0"/>
              <a:buChar char="•"/>
              <a:defRPr sz="2400" b="0" baseline="0">
                <a:latin typeface="+mj-lt"/>
              </a:defRPr>
            </a:lvl1pPr>
            <a:lvl2pPr marL="534988" indent="-268288">
              <a:lnSpc>
                <a:spcPts val="2100"/>
              </a:lnSpc>
              <a:buClr>
                <a:schemeClr val="accent5"/>
              </a:buClr>
              <a:buFont typeface="Times New Roman" pitchFamily="18" charset="0"/>
              <a:buChar char="-"/>
              <a:tabLst/>
              <a:defRPr sz="2000">
                <a:latin typeface="+mj-lt"/>
              </a:defRPr>
            </a:lvl2pPr>
            <a:lvl3pPr marL="801688" indent="-266700">
              <a:lnSpc>
                <a:spcPts val="1900"/>
              </a:lnSpc>
              <a:buClr>
                <a:schemeClr val="accent5"/>
              </a:buClr>
              <a:buFont typeface="Times New Roman" pitchFamily="18" charset="0"/>
              <a:buChar char="-"/>
              <a:defRPr sz="1800">
                <a:latin typeface="+mj-lt"/>
              </a:defRPr>
            </a:lvl3pPr>
            <a:lvl4pPr marL="801688" indent="-266700">
              <a:lnSpc>
                <a:spcPts val="1900"/>
              </a:lnSpc>
              <a:buClr>
                <a:schemeClr val="accent5"/>
              </a:buClr>
              <a:buFont typeface="Times New Roman" pitchFamily="18" charset="0"/>
              <a:buChar char="-"/>
              <a:defRPr sz="1800">
                <a:latin typeface="+mj-lt"/>
              </a:defRPr>
            </a:lvl4pPr>
            <a:lvl5pPr marL="801688" indent="-266700">
              <a:lnSpc>
                <a:spcPts val="1900"/>
              </a:lnSpc>
              <a:buClr>
                <a:schemeClr val="accent5"/>
              </a:buClr>
              <a:buFont typeface="Times New Roman" pitchFamily="18" charset="0"/>
              <a:buChar char="-"/>
              <a:defRPr sz="1800">
                <a:latin typeface="+mj-lt"/>
              </a:defRPr>
            </a:lvl5pPr>
          </a:lstStyle>
          <a:p>
            <a:pPr lvl="0"/>
            <a:r>
              <a:rPr lang="en-US" dirty="0" smtClean="0"/>
              <a:t>Use to insert images/graphical content by clicking on the icons below</a:t>
            </a:r>
            <a:br>
              <a:rPr lang="en-US" dirty="0" smtClean="0"/>
            </a:br>
            <a:r>
              <a:rPr lang="en-US" dirty="0" smtClean="0"/>
              <a:t>Or small amount of text to complement images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4900"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15"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9"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126135810"/>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rup SingleImage">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7515" y="322263"/>
            <a:ext cx="8305798" cy="5608636"/>
          </a:xfrm>
          <a:prstGeom prst="rect">
            <a:avLst/>
          </a:prstGeom>
        </p:spPr>
        <p:txBody>
          <a:bodyPr vert="horz" lIns="0" tIns="0" rIns="0" bIns="0"/>
          <a:lstStyle>
            <a:lvl1pPr marL="342900" marR="0" indent="-342900" algn="l" defTabSz="914400" rtl="0" eaLnBrk="1" fontAlgn="base" latinLnBrk="0" hangingPunct="1">
              <a:lnSpc>
                <a:spcPct val="100000"/>
              </a:lnSpc>
              <a:spcBef>
                <a:spcPct val="50000"/>
              </a:spcBef>
              <a:spcAft>
                <a:spcPct val="0"/>
              </a:spcAft>
              <a:buClr>
                <a:schemeClr val="accent5"/>
              </a:buClr>
              <a:buSzTx/>
              <a:buFont typeface="Arial"/>
              <a:buChar char="•"/>
              <a:tabLst/>
              <a:defRPr baseline="0">
                <a:latin typeface="+mj-lt"/>
              </a:defRPr>
            </a:lvl1pPr>
          </a:lstStyle>
          <a:p>
            <a:r>
              <a:rPr lang="en-US" dirty="0" smtClean="0"/>
              <a:t>Use this layout for images only.</a:t>
            </a:r>
            <a:br>
              <a:rPr lang="en-US" dirty="0" smtClean="0"/>
            </a:br>
            <a:r>
              <a:rPr lang="en-US" dirty="0" smtClean="0"/>
              <a:t>Images will scale to fit this box exactly.</a:t>
            </a:r>
            <a:br>
              <a:rPr lang="en-US" dirty="0" smtClean="0"/>
            </a:br>
            <a:r>
              <a:rPr lang="en-US" dirty="0" smtClean="0"/>
              <a:t>For a bullet slide with text, from the ‘Home’ menu choose:</a:t>
            </a:r>
            <a:br>
              <a:rPr lang="en-US" dirty="0" smtClean="0"/>
            </a:br>
            <a:r>
              <a:rPr lang="en-US" dirty="0" smtClean="0"/>
              <a:t>New slide | Arup Bullet Layout</a:t>
            </a:r>
          </a:p>
          <a:p>
            <a:r>
              <a:rPr lang="en-US" dirty="0" smtClean="0"/>
              <a:t>Do not use this layout for text</a:t>
            </a:r>
          </a:p>
          <a:p>
            <a:r>
              <a:rPr lang="en-US" dirty="0" smtClean="0"/>
              <a:t>For any other content type (chart/graph/media) use the ‘Arup Object’ series of master slides</a:t>
            </a:r>
            <a:br>
              <a:rPr lang="en-US" dirty="0" smtClean="0"/>
            </a:br>
            <a:endParaRPr lang="en-US" dirty="0" smtClean="0"/>
          </a:p>
        </p:txBody>
      </p:sp>
      <p:sp>
        <p:nvSpPr>
          <p:cNvPr id="11"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4"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093630261"/>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rup FourImages">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p:txBody>
      </p:sp>
      <p:sp>
        <p:nvSpPr>
          <p:cNvPr id="15"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130567172"/>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Arup Eight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1843200"/>
          </a:xfrm>
          <a:prstGeom prst="rect">
            <a:avLst/>
          </a:prstGeom>
          <a:solidFill>
            <a:schemeClr val="accent5"/>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20 words.</a:t>
            </a:r>
          </a:p>
        </p:txBody>
      </p:sp>
      <p:sp>
        <p:nvSpPr>
          <p:cNvPr id="12" name="Picture Placeholder 9"/>
          <p:cNvSpPr>
            <a:spLocks noGrp="1"/>
          </p:cNvSpPr>
          <p:nvPr>
            <p:ph type="pic" sz="quarter" idx="36"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07394876"/>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3"/>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4120640339"/>
      </p:ext>
    </p:extLst>
  </p:cSld>
  <p:clrMapOvr>
    <a:masterClrMapping/>
  </p:clrMapOvr>
  <p:transition spd="slow">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Arup SevenImages ValueStatement">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2" name="Text Placeholder 3"/>
          <p:cNvSpPr>
            <a:spLocks noGrp="1"/>
          </p:cNvSpPr>
          <p:nvPr>
            <p:ph type="body" sz="quarter" idx="35" hasCustomPrompt="1"/>
          </p:nvPr>
        </p:nvSpPr>
        <p:spPr>
          <a:xfrm>
            <a:off x="5980113" y="2202600"/>
            <a:ext cx="2743200" cy="3723538"/>
          </a:xfrm>
          <a:prstGeom prst="rect">
            <a:avLst/>
          </a:prstGeom>
          <a:solidFill>
            <a:schemeClr val="accent5"/>
          </a:solidFill>
          <a:ln w="19050">
            <a:noFill/>
          </a:ln>
        </p:spPr>
        <p:txBody>
          <a:bodyPr vert="horz" lIns="180000" tIns="180000" rIns="180000" bIns="180000"/>
          <a:lstStyle>
            <a:lvl1pPr marL="0" marR="0" indent="0" algn="l" defTabSz="914400" rtl="0" eaLnBrk="1" fontAlgn="base" latinLnBrk="0" hangingPunct="1">
              <a:lnSpc>
                <a:spcPts val="1950"/>
              </a:lnSpc>
              <a:spcBef>
                <a:spcPts val="0"/>
              </a:spcBef>
              <a:spcAft>
                <a:spcPct val="0"/>
              </a:spcAft>
              <a:buClr>
                <a:schemeClr val="accent3"/>
              </a:buClr>
              <a:buSzTx/>
              <a:buFontTx/>
              <a:buNone/>
              <a:tabLst/>
              <a:defRPr sz="1800" baseline="0">
                <a:solidFill>
                  <a:schemeClr val="tx1"/>
                </a:solidFill>
                <a:latin typeface="Times New Roman"/>
                <a:cs typeface="Times New Roman"/>
              </a:defRPr>
            </a:lvl1pPr>
            <a:lvl2pPr>
              <a:buClr>
                <a:schemeClr val="accent3"/>
              </a:buClr>
              <a:defRPr sz="1400">
                <a:latin typeface="Times New Roman"/>
                <a:cs typeface="Times New Roman"/>
              </a:defRPr>
            </a:lvl2pPr>
            <a:lvl3pPr>
              <a:buClr>
                <a:schemeClr val="accent3"/>
              </a:buClr>
              <a:defRPr sz="1400">
                <a:latin typeface="Times New Roman"/>
                <a:cs typeface="Times New Roman"/>
              </a:defRPr>
            </a:lvl3pPr>
            <a:lvl4pPr>
              <a:buClr>
                <a:schemeClr val="accent3"/>
              </a:buClr>
              <a:defRPr sz="1400">
                <a:latin typeface="Times New Roman"/>
                <a:cs typeface="Times New Roman"/>
              </a:defRPr>
            </a:lvl4pPr>
            <a:lvl5pPr>
              <a:buClr>
                <a:schemeClr val="accent3"/>
              </a:buClr>
              <a:defRPr sz="1400">
                <a:latin typeface="Times New Roman"/>
                <a:cs typeface="Times New Roman"/>
              </a:defRPr>
            </a:lvl5pPr>
          </a:lstStyle>
          <a:p>
            <a:pPr lvl="0"/>
            <a:r>
              <a:rPr lang="en-GB" dirty="0" smtClean="0"/>
              <a:t>You may enter a short value statement here. You may highlight a specific point in white as appropriate. Max approx 40 words.</a:t>
            </a:r>
          </a:p>
          <a:p>
            <a:pPr lvl="0"/>
            <a:endParaRPr lang="en-GB" dirty="0" smtClean="0"/>
          </a:p>
          <a:p>
            <a:pPr marL="0" marR="0" lvl="0" indent="0" algn="l" defTabSz="914400" rtl="0" eaLnBrk="1" fontAlgn="base" latinLnBrk="0" hangingPunct="1">
              <a:lnSpc>
                <a:spcPts val="1950"/>
              </a:lnSpc>
              <a:spcBef>
                <a:spcPts val="0"/>
              </a:spcBef>
              <a:spcAft>
                <a:spcPct val="0"/>
              </a:spcAft>
              <a:buClr>
                <a:schemeClr val="accent3"/>
              </a:buClr>
              <a:buSzTx/>
              <a:buFontTx/>
              <a:buNone/>
              <a:tabLst/>
              <a:defRPr/>
            </a:pPr>
            <a:r>
              <a:rPr lang="en-GB" dirty="0" smtClean="0"/>
              <a:t>You may enter a short value statement here. You may highlight a specific point in white as appropriate. Max approx 40 words.</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207394876"/>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rup NineImages">
    <p:spTree>
      <p:nvGrpSpPr>
        <p:cNvPr id="1" name=""/>
        <p:cNvGrpSpPr/>
        <p:nvPr/>
      </p:nvGrpSpPr>
      <p:grpSpPr>
        <a:xfrm>
          <a:off x="0" y="0"/>
          <a:ext cx="0" cy="0"/>
          <a:chOff x="0" y="0"/>
          <a:chExt cx="0" cy="0"/>
        </a:xfrm>
      </p:grpSpPr>
      <p:sp>
        <p:nvSpPr>
          <p:cNvPr id="10" name="Picture Placeholder 9"/>
          <p:cNvSpPr>
            <a:spLocks noGrp="1"/>
          </p:cNvSpPr>
          <p:nvPr>
            <p:ph type="pic" sz="quarter" idx="12" hasCustomPrompt="1"/>
          </p:nvPr>
        </p:nvSpPr>
        <p:spPr>
          <a:xfrm>
            <a:off x="416917"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7" name="Picture Placeholder 9"/>
          <p:cNvSpPr>
            <a:spLocks noGrp="1"/>
          </p:cNvSpPr>
          <p:nvPr>
            <p:ph type="pic" sz="quarter" idx="13" hasCustomPrompt="1"/>
          </p:nvPr>
        </p:nvSpPr>
        <p:spPr>
          <a:xfrm>
            <a:off x="5980113"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9" name="Picture Placeholder 9"/>
          <p:cNvSpPr>
            <a:spLocks noGrp="1"/>
          </p:cNvSpPr>
          <p:nvPr>
            <p:ph type="pic" sz="quarter" idx="14" hasCustomPrompt="1"/>
          </p:nvPr>
        </p:nvSpPr>
        <p:spPr>
          <a:xfrm>
            <a:off x="3198515" y="322263"/>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1" name="Picture Placeholder 9"/>
          <p:cNvSpPr>
            <a:spLocks noGrp="1"/>
          </p:cNvSpPr>
          <p:nvPr>
            <p:ph type="pic" sz="quarter" idx="15" hasCustomPrompt="1"/>
          </p:nvPr>
        </p:nvSpPr>
        <p:spPr>
          <a:xfrm>
            <a:off x="416917"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2" name="Picture Placeholder 9"/>
          <p:cNvSpPr>
            <a:spLocks noGrp="1"/>
          </p:cNvSpPr>
          <p:nvPr>
            <p:ph type="pic" sz="quarter" idx="16" hasCustomPrompt="1"/>
          </p:nvPr>
        </p:nvSpPr>
        <p:spPr>
          <a:xfrm>
            <a:off x="416917"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3" name="Picture Placeholder 9"/>
          <p:cNvSpPr>
            <a:spLocks noGrp="1"/>
          </p:cNvSpPr>
          <p:nvPr>
            <p:ph type="pic" sz="quarter" idx="17" hasCustomPrompt="1"/>
          </p:nvPr>
        </p:nvSpPr>
        <p:spPr>
          <a:xfrm>
            <a:off x="3198515"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24" name="Picture Placeholder 9"/>
          <p:cNvSpPr>
            <a:spLocks noGrp="1"/>
          </p:cNvSpPr>
          <p:nvPr>
            <p:ph type="pic" sz="quarter" idx="18" hasCustomPrompt="1"/>
          </p:nvPr>
        </p:nvSpPr>
        <p:spPr>
          <a:xfrm>
            <a:off x="3198515"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30" name="Picture Placeholder 9"/>
          <p:cNvSpPr>
            <a:spLocks noGrp="1"/>
          </p:cNvSpPr>
          <p:nvPr>
            <p:ph type="pic" sz="quarter" idx="19" hasCustomPrompt="1"/>
          </p:nvPr>
        </p:nvSpPr>
        <p:spPr>
          <a:xfrm>
            <a:off x="5980113" y="4082938"/>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2" name="Picture Placeholder 9"/>
          <p:cNvSpPr>
            <a:spLocks noGrp="1"/>
          </p:cNvSpPr>
          <p:nvPr>
            <p:ph type="pic" sz="quarter" idx="20" hasCustomPrompt="1"/>
          </p:nvPr>
        </p:nvSpPr>
        <p:spPr>
          <a:xfrm>
            <a:off x="5980113" y="2202600"/>
            <a:ext cx="2743200" cy="1843200"/>
          </a:xfrm>
          <a:prstGeom prst="rect">
            <a:avLst/>
          </a:prstGeom>
          <a:ln w="19050" cmpd="sng">
            <a:noFill/>
          </a:ln>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 typeface="Arial"/>
              <a:buChar char="•"/>
              <a:tabLst/>
              <a:defRPr sz="1400" baseline="0">
                <a:ln>
                  <a:noFill/>
                </a:ln>
                <a:latin typeface="+mj-lt"/>
              </a:defRPr>
            </a:lvl1pPr>
          </a:lstStyle>
          <a:p>
            <a:r>
              <a:rPr lang="en-US" dirty="0" smtClean="0"/>
              <a:t>Use this layout for images only.</a:t>
            </a:r>
            <a:br>
              <a:rPr lang="en-US" dirty="0" smtClean="0"/>
            </a:br>
            <a:r>
              <a:rPr lang="en-US" dirty="0" smtClean="0"/>
              <a:t>Images will scale to fit this box exactly.</a:t>
            </a:r>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625533278"/>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rup ThreeImages Option1">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476567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2" name="Text Placeholder 6"/>
          <p:cNvSpPr>
            <a:spLocks noGrp="1"/>
          </p:cNvSpPr>
          <p:nvPr>
            <p:ph type="body" sz="quarter" idx="29" hasCustomPrompt="1"/>
          </p:nvPr>
        </p:nvSpPr>
        <p:spPr>
          <a:xfrm rot="16200000">
            <a:off x="3792804" y="19971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7" name="Picture Placeholder 7"/>
          <p:cNvSpPr>
            <a:spLocks noGrp="1"/>
          </p:cNvSpPr>
          <p:nvPr>
            <p:ph type="pic" sz="quarter" idx="32" hasCustomPrompt="1"/>
          </p:nvPr>
        </p:nvSpPr>
        <p:spPr>
          <a:xfrm>
            <a:off x="476726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1"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3659922896"/>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Arup ThreeImages Option2">
    <p:spTree>
      <p:nvGrpSpPr>
        <p:cNvPr id="1" name=""/>
        <p:cNvGrpSpPr/>
        <p:nvPr/>
      </p:nvGrpSpPr>
      <p:grpSpPr>
        <a:xfrm>
          <a:off x="0" y="0"/>
          <a:ext cx="0" cy="0"/>
          <a:chOff x="0" y="0"/>
          <a:chExt cx="0" cy="0"/>
        </a:xfrm>
      </p:grpSpPr>
      <p:sp>
        <p:nvSpPr>
          <p:cNvPr id="11" name="Text Placeholder 11"/>
          <p:cNvSpPr>
            <a:spLocks noGrp="1"/>
          </p:cNvSpPr>
          <p:nvPr>
            <p:ph type="body" sz="quarter" idx="10" hasCustomPrompt="1"/>
          </p:nvPr>
        </p:nvSpPr>
        <p:spPr>
          <a:xfrm>
            <a:off x="415925" y="297815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1" name="Text Placeholder 6"/>
          <p:cNvSpPr>
            <a:spLocks noGrp="1"/>
          </p:cNvSpPr>
          <p:nvPr>
            <p:ph type="body" sz="quarter" idx="28" hasCustomPrompt="1"/>
          </p:nvPr>
        </p:nvSpPr>
        <p:spPr>
          <a:xfrm rot="16200000">
            <a:off x="-555357" y="19971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8" name="Picture Placeholder 7"/>
          <p:cNvSpPr>
            <a:spLocks noGrp="1"/>
          </p:cNvSpPr>
          <p:nvPr>
            <p:ph type="pic" sz="quarter" idx="30" hasCustomPrompt="1"/>
          </p:nvPr>
        </p:nvSpPr>
        <p:spPr>
          <a:xfrm>
            <a:off x="417516" y="322263"/>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83164"/>
            <a:ext cx="3958409" cy="2647736"/>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12" name="Text Placeholder 7"/>
          <p:cNvSpPr>
            <a:spLocks noGrp="1"/>
          </p:cNvSpPr>
          <p:nvPr>
            <p:ph type="body" sz="quarter" idx="35"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70957712"/>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Arup TwoImages">
    <p:spTree>
      <p:nvGrpSpPr>
        <p:cNvPr id="1" name=""/>
        <p:cNvGrpSpPr/>
        <p:nvPr/>
      </p:nvGrpSpPr>
      <p:grpSpPr>
        <a:xfrm>
          <a:off x="0" y="0"/>
          <a:ext cx="0" cy="0"/>
          <a:chOff x="0" y="0"/>
          <a:chExt cx="0" cy="0"/>
        </a:xfrm>
      </p:grpSpPr>
      <p:sp>
        <p:nvSpPr>
          <p:cNvPr id="13" name="Text Placeholder 11"/>
          <p:cNvSpPr>
            <a:spLocks noGrp="1"/>
          </p:cNvSpPr>
          <p:nvPr>
            <p:ph type="body" sz="quarter" idx="12" hasCustomPrompt="1"/>
          </p:nvPr>
        </p:nvSpPr>
        <p:spPr>
          <a:xfrm>
            <a:off x="41592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14" name="Text Placeholder 11"/>
          <p:cNvSpPr>
            <a:spLocks noGrp="1"/>
          </p:cNvSpPr>
          <p:nvPr>
            <p:ph type="body" sz="quarter" idx="13" hasCustomPrompt="1"/>
          </p:nvPr>
        </p:nvSpPr>
        <p:spPr>
          <a:xfrm>
            <a:off x="4765675" y="5929330"/>
            <a:ext cx="3960000" cy="181509"/>
          </a:xfrm>
          <a:prstGeom prst="rect">
            <a:avLst/>
          </a:prstGeom>
        </p:spPr>
        <p:txBody>
          <a:bodyPr lIns="0" tIns="36000" rIns="0" bIns="0"/>
          <a:lstStyle>
            <a:lvl1pPr>
              <a:buNone/>
              <a:defRPr sz="800">
                <a:solidFill>
                  <a:schemeClr val="tx1"/>
                </a:solidFill>
                <a:latin typeface="Arial"/>
                <a:cs typeface="Arial"/>
              </a:defRPr>
            </a:lvl1pPr>
            <a:lvl2pPr>
              <a:buNone/>
              <a:defRPr sz="900">
                <a:solidFill>
                  <a:schemeClr val="tx1">
                    <a:lumMod val="75000"/>
                    <a:lumOff val="25000"/>
                  </a:schemeClr>
                </a:solidFill>
              </a:defRPr>
            </a:lvl2pPr>
            <a:lvl3pPr>
              <a:buNone/>
              <a:defRPr sz="900">
                <a:solidFill>
                  <a:schemeClr val="tx1">
                    <a:lumMod val="75000"/>
                    <a:lumOff val="25000"/>
                  </a:schemeClr>
                </a:solidFill>
              </a:defRPr>
            </a:lvl3pPr>
            <a:lvl4pPr>
              <a:buNone/>
              <a:defRPr sz="900">
                <a:solidFill>
                  <a:schemeClr val="tx1">
                    <a:lumMod val="75000"/>
                    <a:lumOff val="25000"/>
                  </a:schemeClr>
                </a:solidFill>
              </a:defRPr>
            </a:lvl4pPr>
            <a:lvl5pPr>
              <a:buNone/>
              <a:defRPr sz="900">
                <a:solidFill>
                  <a:schemeClr val="tx1">
                    <a:lumMod val="75000"/>
                    <a:lumOff val="25000"/>
                  </a:schemeClr>
                </a:solidFill>
              </a:defRPr>
            </a:lvl5pPr>
          </a:lstStyle>
          <a:p>
            <a:pPr lvl="0"/>
            <a:r>
              <a:rPr lang="en-GB" dirty="0" smtClean="0"/>
              <a:t>Caption – one line only</a:t>
            </a:r>
          </a:p>
        </p:txBody>
      </p:sp>
      <p:sp>
        <p:nvSpPr>
          <p:cNvPr id="20" name="Text Placeholder 6"/>
          <p:cNvSpPr>
            <a:spLocks noGrp="1"/>
          </p:cNvSpPr>
          <p:nvPr>
            <p:ph type="body" sz="quarter" idx="27" hasCustomPrompt="1"/>
          </p:nvPr>
        </p:nvSpPr>
        <p:spPr>
          <a:xfrm rot="16200000">
            <a:off x="3792803" y="4958027"/>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28" name="Picture Placeholder 7"/>
          <p:cNvSpPr>
            <a:spLocks noGrp="1"/>
          </p:cNvSpPr>
          <p:nvPr>
            <p:ph type="pic" sz="quarter" idx="33" hasCustomPrompt="1"/>
          </p:nvPr>
        </p:nvSpPr>
        <p:spPr>
          <a:xfrm>
            <a:off x="4764904"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29" name="Text Placeholder 6"/>
          <p:cNvSpPr>
            <a:spLocks noGrp="1"/>
          </p:cNvSpPr>
          <p:nvPr>
            <p:ph type="body" sz="quarter" idx="26" hasCustomPrompt="1"/>
          </p:nvPr>
        </p:nvSpPr>
        <p:spPr>
          <a:xfrm rot="16200000">
            <a:off x="-555358" y="4958026"/>
            <a:ext cx="1794932" cy="150813"/>
          </a:xfrm>
          <a:prstGeom prst="rect">
            <a:avLst/>
          </a:prstGeom>
        </p:spPr>
        <p:txBody>
          <a:bodyPr vert="horz" wrap="none" lIns="0" tIns="0" rIns="0" bIns="18000" anchor="b" anchorCtr="0"/>
          <a:lstStyle>
            <a:lvl1pPr marL="0" indent="0">
              <a:lnSpc>
                <a:spcPts val="600"/>
              </a:lnSpc>
              <a:spcBef>
                <a:spcPts val="0"/>
              </a:spcBef>
              <a:buNone/>
              <a:defRPr sz="500"/>
            </a:lvl1pPr>
            <a:lvl2pPr marL="0" indent="0">
              <a:buNone/>
              <a:defRPr sz="500"/>
            </a:lvl2pPr>
            <a:lvl3pPr marL="0" indent="0">
              <a:buNone/>
              <a:defRPr sz="500"/>
            </a:lvl3pPr>
            <a:lvl4pPr marL="0" indent="0">
              <a:buNone/>
              <a:defRPr sz="500"/>
            </a:lvl4pPr>
            <a:lvl5pPr marL="0" indent="0">
              <a:buNone/>
              <a:defRPr sz="500"/>
            </a:lvl5pPr>
          </a:lstStyle>
          <a:p>
            <a:pPr lvl="0"/>
            <a:r>
              <a:rPr lang="en-GB" dirty="0" smtClean="0"/>
              <a:t>© image copyright</a:t>
            </a:r>
            <a:endParaRPr lang="en-US" dirty="0"/>
          </a:p>
        </p:txBody>
      </p:sp>
      <p:sp>
        <p:nvSpPr>
          <p:cNvPr id="30" name="Picture Placeholder 7"/>
          <p:cNvSpPr>
            <a:spLocks noGrp="1"/>
          </p:cNvSpPr>
          <p:nvPr>
            <p:ph type="pic" sz="quarter" idx="34" hasCustomPrompt="1"/>
          </p:nvPr>
        </p:nvSpPr>
        <p:spPr>
          <a:xfrm>
            <a:off x="417516" y="322263"/>
            <a:ext cx="3958409" cy="5608637"/>
          </a:xfrm>
          <a:prstGeom prst="rect">
            <a:avLst/>
          </a:prstGeom>
        </p:spPr>
        <p:txBody>
          <a:bodyPr vert="horz" lIns="0" tIns="0" rIns="0" bIns="0"/>
          <a:lstStyle>
            <a:lvl1pPr marL="177800" marR="0" indent="-177800" algn="l" defTabSz="914400" rtl="0" eaLnBrk="1" fontAlgn="base" latinLnBrk="0" hangingPunct="1">
              <a:lnSpc>
                <a:spcPct val="100000"/>
              </a:lnSpc>
              <a:spcBef>
                <a:spcPct val="50000"/>
              </a:spcBef>
              <a:spcAft>
                <a:spcPct val="0"/>
              </a:spcAft>
              <a:buClr>
                <a:schemeClr val="accent5"/>
              </a:buClr>
              <a:buSzTx/>
              <a:buFontTx/>
              <a:buChar char="•"/>
              <a:tabLst/>
              <a:defRPr kumimoji="0" lang="en-US" sz="2400" b="0" i="0" u="none" strike="noStrike" kern="0" cap="none" spc="0" normalizeH="0" baseline="0" noProof="0">
                <a:ln>
                  <a:noFill/>
                </a:ln>
                <a:solidFill>
                  <a:srgbClr val="000000"/>
                </a:solidFill>
                <a:effectLst/>
                <a:uLnTx/>
                <a:uFillTx/>
                <a:cs typeface="ＭＳ Ｐゴシック"/>
              </a:defRPr>
            </a:lvl1pPr>
          </a:lstStyle>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Use this layout for images only.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Images will scale to fit this box exactly.</a:t>
            </a:r>
            <a:b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b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For a bullet slide with text, from the ‘Home’ menu choose: New slide | Arup Bullet Layout</a:t>
            </a:r>
          </a:p>
          <a:p>
            <a:pPr marL="177800" marR="0" lvl="0" indent="-177800" algn="l" defTabSz="914400" rtl="0" eaLnBrk="1" fontAlgn="base" latinLnBrk="0" hangingPunct="1">
              <a:lnSpc>
                <a:spcPct val="100000"/>
              </a:lnSpc>
              <a:spcBef>
                <a:spcPct val="50000"/>
              </a:spcBef>
              <a:spcAft>
                <a:spcPct val="0"/>
              </a:spcAft>
              <a:buClr>
                <a:schemeClr val="accent3"/>
              </a:buClr>
              <a:buSzTx/>
              <a:buFontTx/>
              <a:buChar char="•"/>
              <a:tabLst/>
              <a:defRPr/>
            </a:pPr>
            <a:r>
              <a:rPr kumimoji="0" lang="en-US" sz="1400" b="0" i="0" u="none" strike="noStrike" kern="0" cap="none" spc="0" normalizeH="0" baseline="0" noProof="0" dirty="0" smtClean="0">
                <a:ln>
                  <a:noFill/>
                </a:ln>
                <a:solidFill>
                  <a:srgbClr val="000000"/>
                </a:solidFill>
                <a:effectLst/>
                <a:uLnTx/>
                <a:uFillTx/>
                <a:latin typeface="+mj-lt"/>
                <a:ea typeface="+mn-ea"/>
                <a:cs typeface="ＭＳ Ｐゴシック"/>
              </a:rPr>
              <a:t>Do not use this layout for text</a:t>
            </a:r>
          </a:p>
          <a:p>
            <a:endParaRPr lang="en-US" dirty="0"/>
          </a:p>
        </p:txBody>
      </p:sp>
      <p:sp>
        <p:nvSpPr>
          <p:cNvPr id="8"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59992129"/>
      </p:ext>
    </p:extLst>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Arup 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AF7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6"/>
            <a:ext cx="8318500" cy="4505324"/>
          </a:xfrm>
          <a:prstGeom prst="rect">
            <a:avLst/>
          </a:prstGeom>
        </p:spPr>
        <p:txBody>
          <a:bodyPr lIns="0" tIns="0" rIns="0" bIns="0"/>
          <a:lstStyle>
            <a:lvl1pPr marL="266700" indent="-266700">
              <a:lnSpc>
                <a:spcPts val="2500"/>
              </a:lnSpc>
              <a:spcBef>
                <a:spcPts val="1400"/>
              </a:spcBef>
              <a:buClr>
                <a:schemeClr val="accent6"/>
              </a:buClr>
              <a:buFont typeface="Arial" pitchFamily="34" charset="0"/>
              <a:buChar char="•"/>
              <a:tabLst/>
              <a:defRPr sz="2400" b="0"/>
            </a:lvl1pPr>
            <a:lvl2pPr marL="542925" indent="-276225">
              <a:lnSpc>
                <a:spcPts val="2500"/>
              </a:lnSpc>
              <a:buClr>
                <a:schemeClr val="accent6"/>
              </a:buClr>
              <a:buSzPct val="80000"/>
              <a:buFont typeface="Lucida Grande"/>
              <a:buChar char="-"/>
              <a:defRPr b="0"/>
            </a:lvl2pPr>
            <a:lvl3pPr marL="809625" indent="-266700">
              <a:lnSpc>
                <a:spcPts val="2300"/>
              </a:lnSpc>
              <a:buClr>
                <a:schemeClr val="accent6"/>
              </a:buClr>
              <a:buSzPct val="80000"/>
              <a:buFont typeface="Lucida Grande"/>
              <a:buChar char="-"/>
              <a:defRPr b="0"/>
            </a:lvl3pPr>
            <a:lvl4pPr marL="809625" indent="-266700">
              <a:lnSpc>
                <a:spcPts val="2300"/>
              </a:lnSpc>
              <a:buClr>
                <a:schemeClr val="accent6"/>
              </a:buClr>
              <a:buSzPct val="80000"/>
              <a:buFont typeface="Lucida Grande"/>
              <a:buChar char="-"/>
              <a:defRPr b="0"/>
            </a:lvl4pPr>
            <a:lvl5pPr marL="809625" indent="-266700">
              <a:lnSpc>
                <a:spcPts val="2300"/>
              </a:lnSpc>
              <a:buClr>
                <a:schemeClr val="accent6"/>
              </a:buClr>
              <a:buSzPct val="80000"/>
              <a:buFont typeface="Lucida Grande"/>
              <a:buChar char="-"/>
              <a:defRPr b="0" baseline="0"/>
            </a:lvl5pPr>
            <a:lvl6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6pPr>
            <a:lvl7pPr marL="809625" indent="-266700">
              <a:lnSpc>
                <a:spcPts val="2300"/>
              </a:lnSpc>
              <a:buClr>
                <a:schemeClr val="accent3"/>
              </a:buClr>
              <a:buSzPct val="80000"/>
              <a:buFont typeface="Lucida Grande"/>
              <a:buChar char="-"/>
              <a:defRPr lang="en-GB" sz="2200" b="0" dirty="0" smtClean="0">
                <a:solidFill>
                  <a:srgbClr val="000000"/>
                </a:solidFill>
                <a:latin typeface="+mn-lt"/>
                <a:ea typeface="+mn-ea"/>
                <a:cs typeface="Arial"/>
              </a:defRPr>
            </a:lvl7pPr>
            <a:lvl8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8pPr>
            <a:lvl9pPr marL="809625" indent="-266700">
              <a:lnSpc>
                <a:spcPts val="2300"/>
              </a:lnSpc>
              <a:buClr>
                <a:schemeClr val="accent6"/>
              </a:buClr>
              <a:buSzPct val="80000"/>
              <a:buFont typeface="Lucida Grande"/>
              <a:buChar char="-"/>
              <a:defRPr lang="en-GB" sz="2200" b="0" dirty="0" smtClean="0">
                <a:solidFill>
                  <a:srgbClr val="000000"/>
                </a:solidFill>
                <a:latin typeface="+mn-lt"/>
                <a:ea typeface="+mn-ea"/>
                <a:cs typeface="Aria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4011863293"/>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Arup Bullet+Grey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0688" y="1431925"/>
            <a:ext cx="8318500" cy="4505325"/>
          </a:xfrm>
          <a:prstGeom prst="rect">
            <a:avLst/>
          </a:prstGeom>
        </p:spPr>
        <p:txBody>
          <a:bodyPr lIns="0" tIns="0" rIns="0" bIns="0"/>
          <a:lstStyle>
            <a:lvl1pPr marL="0" indent="0">
              <a:lnSpc>
                <a:spcPts val="2500"/>
              </a:lnSpc>
              <a:spcBef>
                <a:spcPts val="1400"/>
              </a:spcBef>
              <a:spcAft>
                <a:spcPts val="1400"/>
              </a:spcAft>
              <a:buClr>
                <a:schemeClr val="accent6"/>
              </a:buClr>
              <a:buFont typeface="Arial"/>
              <a:buNone/>
              <a:defRPr sz="2400" b="0">
                <a:solidFill>
                  <a:schemeClr val="tx1">
                    <a:lumMod val="65000"/>
                    <a:lumOff val="35000"/>
                  </a:schemeClr>
                </a:solidFill>
              </a:defRPr>
            </a:lvl1pPr>
            <a:lvl2pPr marL="271463" indent="-271463">
              <a:lnSpc>
                <a:spcPts val="2500"/>
              </a:lnSpc>
              <a:buClr>
                <a:schemeClr val="accent6"/>
              </a:buClr>
              <a:buFont typeface="Arial" pitchFamily="34" charset="0"/>
              <a:buChar char="•"/>
              <a:defRPr sz="2200" b="0"/>
            </a:lvl2pPr>
            <a:lvl3pPr marL="531813" indent="-266700">
              <a:lnSpc>
                <a:spcPts val="2300"/>
              </a:lnSpc>
              <a:buClr>
                <a:schemeClr val="accent6"/>
              </a:buClr>
              <a:buSzPct val="80000"/>
              <a:buFont typeface="Lucida Grande"/>
              <a:buChar char="-"/>
              <a:defRPr b="0"/>
            </a:lvl3pPr>
            <a:lvl4pPr marL="534988" indent="-269875">
              <a:lnSpc>
                <a:spcPts val="2300"/>
              </a:lnSpc>
              <a:buClr>
                <a:schemeClr val="accent6"/>
              </a:buClr>
              <a:buSzPct val="80000"/>
              <a:buFont typeface="Lucida Grande"/>
              <a:buChar char="-"/>
              <a:defRPr b="0"/>
            </a:lvl4pPr>
            <a:lvl5pPr marL="534988" indent="-269875">
              <a:lnSpc>
                <a:spcPts val="2300"/>
              </a:lnSpc>
              <a:buClr>
                <a:schemeClr val="accent6"/>
              </a:buClr>
              <a:buSzPct val="80000"/>
              <a:buFont typeface="Lucida Grande"/>
              <a:buChar char="-"/>
              <a:defRPr b="0"/>
            </a:lvl5pPr>
            <a:lvl6pPr marL="538163" indent="-273050">
              <a:buClr>
                <a:schemeClr val="accent6"/>
              </a:buClr>
              <a:buSzPct val="80000"/>
              <a:buFont typeface="Lucida Grande"/>
              <a:buChar char="-"/>
              <a:defRPr/>
            </a:lvl6pPr>
            <a:lvl7pPr marL="538163" indent="-273050">
              <a:buClr>
                <a:schemeClr val="accent6"/>
              </a:buClr>
              <a:buSzPct val="80000"/>
              <a:buFont typeface="Lucida Grande"/>
              <a:buChar char="-"/>
              <a:defRPr/>
            </a:lvl7pPr>
            <a:lvl8pPr marL="538163" indent="-273050">
              <a:buClr>
                <a:schemeClr val="accent6"/>
              </a:buClr>
              <a:buSzPct val="80000"/>
              <a:buFont typeface="Lucida Grande"/>
              <a:buChar char="-"/>
              <a:defRPr/>
            </a:lvl8pPr>
            <a:lvl9pPr marL="538163" indent="-273050">
              <a:buClr>
                <a:schemeClr val="accent6"/>
              </a:buClr>
              <a:buSzPct val="80000"/>
              <a:buFont typeface="Lucida Grande"/>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14"/>
          <p:cNvSpPr txBox="1">
            <a:spLocks/>
          </p:cNvSpPr>
          <p:nvPr userDrawn="1"/>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
        <p:nvSpPr>
          <p:cNvPr id="6" name="Text Placeholder 7"/>
          <p:cNvSpPr>
            <a:spLocks noGrp="1"/>
          </p:cNvSpPr>
          <p:nvPr>
            <p:ph type="body" sz="quarter" idx="28" hasCustomPrompt="1"/>
          </p:nvPr>
        </p:nvSpPr>
        <p:spPr>
          <a:xfrm>
            <a:off x="415925" y="6296400"/>
            <a:ext cx="6120000" cy="561600"/>
          </a:xfrm>
          <a:prstGeom prst="rect">
            <a:avLst/>
          </a:prstGeom>
        </p:spPr>
        <p:txBody>
          <a:bodyPr lIns="0" tIns="0" rIns="0" bIns="0" anchor="ctr" anchorCtr="0"/>
          <a:lstStyle>
            <a:lvl1pPr marL="0" indent="0">
              <a:lnSpc>
                <a:spcPts val="1700"/>
              </a:lnSpc>
              <a:spcBef>
                <a:spcPts val="0"/>
              </a:spcBef>
              <a:buFont typeface="Arial" pitchFamily="34" charset="0"/>
              <a:buNone/>
              <a:defRPr sz="1600">
                <a:solidFill>
                  <a:schemeClr val="bg1"/>
                </a:solidFill>
                <a:latin typeface="+mj-lt"/>
              </a:defRPr>
            </a:lvl1pPr>
            <a:lvl2pPr>
              <a:lnSpc>
                <a:spcPts val="1700"/>
              </a:lnSpc>
              <a:buNone/>
              <a:defRPr sz="1600">
                <a:solidFill>
                  <a:schemeClr val="bg1"/>
                </a:solidFill>
              </a:defRPr>
            </a:lvl2pPr>
            <a:lvl3pPr>
              <a:lnSpc>
                <a:spcPts val="1700"/>
              </a:lnSpc>
              <a:buNone/>
              <a:defRPr sz="1600">
                <a:solidFill>
                  <a:schemeClr val="bg1"/>
                </a:solidFill>
              </a:defRPr>
            </a:lvl3pPr>
            <a:lvl4pPr>
              <a:lnSpc>
                <a:spcPts val="1700"/>
              </a:lnSpc>
              <a:buNone/>
              <a:defRPr sz="1600">
                <a:solidFill>
                  <a:schemeClr val="bg1"/>
                </a:solidFill>
              </a:defRPr>
            </a:lvl4pPr>
            <a:lvl5pPr>
              <a:lnSpc>
                <a:spcPts val="1700"/>
              </a:lnSpc>
              <a:buNone/>
              <a:defRPr sz="1600">
                <a:solidFill>
                  <a:schemeClr val="bg1"/>
                </a:solidFill>
              </a:defRPr>
            </a:lvl5pPr>
          </a:lstStyle>
          <a:p>
            <a:pPr marL="0" marR="0" lvl="0" indent="0" defTabSz="914400" eaLnBrk="1" fontAlgn="auto" latinLnBrk="0" hangingPunct="1">
              <a:lnSpc>
                <a:spcPts val="1700"/>
              </a:lnSpc>
              <a:spcBef>
                <a:spcPts val="0"/>
              </a:spcBef>
              <a:spcAft>
                <a:spcPts val="0"/>
              </a:spcAft>
              <a:buClrTx/>
              <a:buSzTx/>
              <a:buFont typeface="Arial" pitchFamily="34" charset="0"/>
              <a:buNone/>
              <a:tabLst/>
              <a:defRPr/>
            </a:pPr>
            <a:r>
              <a:rPr kumimoji="0" lang="en-US" sz="1600" b="0" i="0" u="none" strike="noStrike" kern="0" cap="none" spc="0" normalizeH="0" baseline="0" noProof="0" dirty="0" smtClean="0">
                <a:ln>
                  <a:noFill/>
                </a:ln>
                <a:solidFill>
                  <a:srgbClr val="FFFFFF"/>
                </a:solidFill>
                <a:effectLst/>
                <a:uLnTx/>
                <a:uFillTx/>
              </a:rPr>
              <a:t>Footer title</a:t>
            </a:r>
          </a:p>
        </p:txBody>
      </p:sp>
    </p:spTree>
    <p:extLst>
      <p:ext uri="{BB962C8B-B14F-4D97-AF65-F5344CB8AC3E}">
        <p14:creationId xmlns:p14="http://schemas.microsoft.com/office/powerpoint/2010/main" xmlns="" val="1460187182"/>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Arup MainTitle">
    <p:bg>
      <p:bgPr>
        <a:solidFill>
          <a:schemeClr val="bg1"/>
        </a:solidFill>
        <a:effectLst/>
      </p:bgPr>
    </p:bg>
    <p:spTree>
      <p:nvGrpSpPr>
        <p:cNvPr id="1" name=""/>
        <p:cNvGrpSpPr/>
        <p:nvPr/>
      </p:nvGrpSpPr>
      <p:grpSpPr>
        <a:xfrm>
          <a:off x="0" y="0"/>
          <a:ext cx="0" cy="0"/>
          <a:chOff x="0" y="0"/>
          <a:chExt cx="0" cy="0"/>
        </a:xfrm>
      </p:grpSpPr>
      <p:pic>
        <p:nvPicPr>
          <p:cNvPr id="28" name="Picture 27" descr="PowerPointFrame_17Sept2010.png"/>
          <p:cNvPicPr>
            <a:picLocks noChangeAspect="1"/>
          </p:cNvPicPr>
          <p:nvPr userDrawn="1"/>
        </p:nvPicPr>
        <p:blipFill>
          <a:blip r:embed="rId2" cstate="print">
            <a:lum bright="7000"/>
          </a:blip>
          <a:stretch>
            <a:fillRect/>
          </a:stretch>
        </p:blipFill>
        <p:spPr>
          <a:xfrm flipV="1">
            <a:off x="432355" y="3492500"/>
            <a:ext cx="8281433" cy="496825"/>
          </a:xfrm>
          <a:prstGeom prst="rect">
            <a:avLst/>
          </a:prstGeom>
        </p:spPr>
      </p:pic>
      <p:pic>
        <p:nvPicPr>
          <p:cNvPr id="22" name="Picture 21" descr="PowerPointFrame_17Sept2010.png"/>
          <p:cNvPicPr>
            <a:picLocks noChangeAspect="1"/>
          </p:cNvPicPr>
          <p:nvPr userDrawn="1"/>
        </p:nvPicPr>
        <p:blipFill>
          <a:blip r:embed="rId2" cstate="print">
            <a:lum bright="7000"/>
          </a:blip>
          <a:stretch>
            <a:fillRect/>
          </a:stretch>
        </p:blipFill>
        <p:spPr>
          <a:xfrm>
            <a:off x="432355" y="1328800"/>
            <a:ext cx="8281433" cy="496825"/>
          </a:xfrm>
          <a:prstGeom prst="rect">
            <a:avLst/>
          </a:prstGeom>
        </p:spPr>
      </p:pic>
      <p:sp>
        <p:nvSpPr>
          <p:cNvPr id="23" name="Rectangle 3"/>
          <p:cNvSpPr>
            <a:spLocks noGrp="1" noChangeArrowheads="1"/>
          </p:cNvSpPr>
          <p:nvPr>
            <p:ph type="subTitle" idx="1"/>
          </p:nvPr>
        </p:nvSpPr>
        <p:spPr>
          <a:xfrm>
            <a:off x="779600" y="4164388"/>
            <a:ext cx="7683500" cy="533400"/>
          </a:xfrm>
          <a:prstGeom prst="rect">
            <a:avLst/>
          </a:prstGeom>
        </p:spPr>
        <p:txBody>
          <a:bodyPr wrap="square" lIns="0" tIns="0" rIns="0" bIns="0"/>
          <a:lstStyle>
            <a:lvl1pPr marL="0" indent="0">
              <a:lnSpc>
                <a:spcPts val="1900"/>
              </a:lnSpc>
              <a:buFontTx/>
              <a:buNone/>
              <a:defRPr sz="1800" b="0">
                <a:solidFill>
                  <a:schemeClr val="tx1"/>
                </a:solidFill>
                <a:latin typeface="+mj-lt"/>
              </a:defRPr>
            </a:lvl1pPr>
          </a:lstStyle>
          <a:p>
            <a:r>
              <a:rPr lang="en-US" smtClean="0"/>
              <a:t>Click to edit Master subtitle style</a:t>
            </a:r>
            <a:endParaRPr lang="en-US" dirty="0"/>
          </a:p>
        </p:txBody>
      </p:sp>
      <p:pic>
        <p:nvPicPr>
          <p:cNvPr id="38" name="Picture 37" descr="FinalArupLogo_Black_Scaled_For_PPT_300dpi.png"/>
          <p:cNvPicPr>
            <a:picLocks noChangeAspect="1"/>
          </p:cNvPicPr>
          <p:nvPr/>
        </p:nvPicPr>
        <p:blipFill>
          <a:blip r:embed="rId3" cstate="print"/>
          <a:stretch>
            <a:fillRect/>
          </a:stretch>
        </p:blipFill>
        <p:spPr>
          <a:xfrm>
            <a:off x="7810092" y="6444000"/>
            <a:ext cx="851308" cy="257709"/>
          </a:xfrm>
          <a:prstGeom prst="rect">
            <a:avLst/>
          </a:prstGeom>
        </p:spPr>
      </p:pic>
      <p:sp>
        <p:nvSpPr>
          <p:cNvPr id="24" name="Rectangle 2"/>
          <p:cNvSpPr>
            <a:spLocks noGrp="1" noChangeArrowheads="1"/>
          </p:cNvSpPr>
          <p:nvPr>
            <p:ph type="ctrTitle"/>
          </p:nvPr>
        </p:nvSpPr>
        <p:spPr>
          <a:xfrm>
            <a:off x="767695" y="1821491"/>
            <a:ext cx="7540282" cy="500137"/>
          </a:xfrm>
          <a:prstGeom prst="rect">
            <a:avLst/>
          </a:prstGeom>
        </p:spPr>
        <p:txBody>
          <a:bodyPr lIns="0" tIns="0" rIns="0" bIns="0" anchor="t"/>
          <a:lstStyle>
            <a:lvl1pPr>
              <a:lnSpc>
                <a:spcPts val="3900"/>
              </a:lnSpc>
              <a:defRPr sz="3800" b="0" baseline="0">
                <a:solidFill>
                  <a:srgbClr val="28AF73"/>
                </a:solidFill>
                <a:ea typeface="ＭＳ Ｐゴシック" pitchFamily="-105" charset="-128"/>
                <a:cs typeface="ＭＳ Ｐゴシック" pitchFamily="-105" charset="-128"/>
              </a:defRPr>
            </a:lvl1pPr>
          </a:lstStyle>
          <a:p>
            <a:r>
              <a:rPr lang="en-US" smtClean="0"/>
              <a:t>Click to edit Master title style</a:t>
            </a:r>
            <a:endParaRPr lang="en-US" dirty="0"/>
          </a:p>
        </p:txBody>
      </p:sp>
    </p:spTree>
    <p:extLst>
      <p:ext uri="{BB962C8B-B14F-4D97-AF65-F5344CB8AC3E}">
        <p14:creationId xmlns:p14="http://schemas.microsoft.com/office/powerpoint/2010/main" xmlns="" val="1298439831"/>
      </p:ext>
    </p:extLst>
  </p:cSld>
  <p:clrMapOvr>
    <a:masterClrMapping/>
  </p:clrMapOvr>
  <p:transition spd="slow">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Arup TitleColourDivider">
    <p:bg>
      <p:bgPr>
        <a:solidFill>
          <a:schemeClr val="accent6"/>
        </a:solidFill>
        <a:effectLst/>
      </p:bgPr>
    </p:bg>
    <p:spTree>
      <p:nvGrpSpPr>
        <p:cNvPr id="1" name=""/>
        <p:cNvGrpSpPr/>
        <p:nvPr/>
      </p:nvGrpSpPr>
      <p:grpSpPr>
        <a:xfrm>
          <a:off x="0" y="0"/>
          <a:ext cx="0" cy="0"/>
          <a:chOff x="0" y="0"/>
          <a:chExt cx="0" cy="0"/>
        </a:xfrm>
      </p:grpSpPr>
      <p:pic>
        <p:nvPicPr>
          <p:cNvPr id="14" name="Picture 13" descr="PowerPointFrameWhite_17Sept2010.png"/>
          <p:cNvPicPr>
            <a:picLocks noChangeAspect="1"/>
          </p:cNvPicPr>
          <p:nvPr userDrawn="1"/>
        </p:nvPicPr>
        <p:blipFill>
          <a:blip r:embed="rId2" cstate="print"/>
          <a:stretch>
            <a:fillRect/>
          </a:stretch>
        </p:blipFill>
        <p:spPr>
          <a:xfrm flipV="1">
            <a:off x="432355" y="3492811"/>
            <a:ext cx="8281433" cy="496825"/>
          </a:xfrm>
          <a:prstGeom prst="rect">
            <a:avLst/>
          </a:prstGeom>
        </p:spPr>
      </p:pic>
      <p:pic>
        <p:nvPicPr>
          <p:cNvPr id="13" name="Picture 12" descr="PowerPointFrameWhite_17Sept2010.png"/>
          <p:cNvPicPr>
            <a:picLocks noChangeAspect="1"/>
          </p:cNvPicPr>
          <p:nvPr userDrawn="1"/>
        </p:nvPicPr>
        <p:blipFill>
          <a:blip r:embed="rId2" cstate="print"/>
          <a:stretch>
            <a:fillRect/>
          </a:stretch>
        </p:blipFill>
        <p:spPr>
          <a:xfrm>
            <a:off x="432355" y="1328271"/>
            <a:ext cx="8281433" cy="496825"/>
          </a:xfrm>
          <a:prstGeom prst="rect">
            <a:avLst/>
          </a:prstGeom>
        </p:spPr>
      </p:pic>
      <p:pic>
        <p:nvPicPr>
          <p:cNvPr id="15" name="Picture 14" descr="FinalArupLogo_White_Scaled_For_PPT_300dpi.png"/>
          <p:cNvPicPr>
            <a:picLocks noChangeAspect="1"/>
          </p:cNvPicPr>
          <p:nvPr/>
        </p:nvPicPr>
        <p:blipFill>
          <a:blip r:embed="rId3" cstate="print"/>
          <a:stretch>
            <a:fillRect/>
          </a:stretch>
        </p:blipFill>
        <p:spPr>
          <a:xfrm>
            <a:off x="7810092" y="6432550"/>
            <a:ext cx="851308" cy="257709"/>
          </a:xfrm>
          <a:prstGeom prst="rect">
            <a:avLst/>
          </a:prstGeom>
        </p:spPr>
      </p:pic>
      <p:sp>
        <p:nvSpPr>
          <p:cNvPr id="18" name="Rectangle 2"/>
          <p:cNvSpPr>
            <a:spLocks noGrp="1" noChangeArrowheads="1"/>
          </p:cNvSpPr>
          <p:nvPr>
            <p:ph type="ctrTitle"/>
          </p:nvPr>
        </p:nvSpPr>
        <p:spPr>
          <a:xfrm>
            <a:off x="767695" y="1821600"/>
            <a:ext cx="7704400" cy="423193"/>
          </a:xfrm>
          <a:prstGeom prst="rect">
            <a:avLst/>
          </a:prstGeom>
        </p:spPr>
        <p:txBody>
          <a:bodyPr lIns="0" tIns="0" rIns="0" bIns="0" anchor="t"/>
          <a:lstStyle>
            <a:lvl1pPr>
              <a:lnSpc>
                <a:spcPts val="3900"/>
              </a:lnSpc>
              <a:defRPr sz="3800" b="0" baseline="0">
                <a:solidFill>
                  <a:schemeClr val="bg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19" name="Rectangle 3"/>
          <p:cNvSpPr>
            <a:spLocks noGrp="1" noChangeArrowheads="1"/>
          </p:cNvSpPr>
          <p:nvPr>
            <p:ph type="subTitle" idx="1"/>
          </p:nvPr>
        </p:nvSpPr>
        <p:spPr>
          <a:xfrm>
            <a:off x="779600" y="4155679"/>
            <a:ext cx="7683500" cy="533400"/>
          </a:xfrm>
          <a:prstGeom prst="rect">
            <a:avLst/>
          </a:prstGeom>
        </p:spPr>
        <p:txBody>
          <a:bodyPr lIns="0" tIns="0" rIns="0" bIns="0"/>
          <a:lstStyle>
            <a:lvl1pPr marL="0" indent="0">
              <a:lnSpc>
                <a:spcPts val="1900"/>
              </a:lnSpc>
              <a:buFontTx/>
              <a:buNone/>
              <a:defRPr sz="1800">
                <a:solidFill>
                  <a:schemeClr val="bg1"/>
                </a:solidFill>
                <a:latin typeface="+mj-lt"/>
              </a:defRPr>
            </a:lvl1pPr>
          </a:lstStyle>
          <a:p>
            <a:r>
              <a:rPr lang="en-US" smtClean="0"/>
              <a:t>Click to edit Master subtitle style</a:t>
            </a:r>
            <a:endParaRPr lang="en-US" dirty="0"/>
          </a:p>
        </p:txBody>
      </p:sp>
    </p:spTree>
    <p:extLst>
      <p:ext uri="{BB962C8B-B14F-4D97-AF65-F5344CB8AC3E}">
        <p14:creationId xmlns:p14="http://schemas.microsoft.com/office/powerpoint/2010/main" xmlns="" val="167625372"/>
      </p:ext>
    </p:extLst>
  </p:cSld>
  <p:clrMapOvr>
    <a:masterClrMapping/>
  </p:clrMapOvr>
  <p:transition spd="slow">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Arup TextDivider2">
    <p:bg>
      <p:bgPr>
        <a:solidFill>
          <a:schemeClr val="accent6"/>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17513" y="1287463"/>
            <a:ext cx="8305200" cy="4300537"/>
          </a:xfrm>
          <a:prstGeom prst="rect">
            <a:avLst/>
          </a:prstGeom>
        </p:spPr>
        <p:txBody>
          <a:bodyPr lIns="0" tIns="0" rIns="0" bIns="0"/>
          <a:lstStyle>
            <a:lvl1pPr marL="0" marR="0" indent="0" algn="l" defTabSz="914400" rtl="0" eaLnBrk="1" fontAlgn="base" latinLnBrk="0" hangingPunct="1">
              <a:lnSpc>
                <a:spcPts val="4500"/>
              </a:lnSpc>
              <a:spcBef>
                <a:spcPts val="0"/>
              </a:spcBef>
              <a:spcAft>
                <a:spcPct val="0"/>
              </a:spcAft>
              <a:buClr>
                <a:schemeClr val="accent2"/>
              </a:buClr>
              <a:buSzTx/>
              <a:buFontTx/>
              <a:buNone/>
              <a:tabLst/>
              <a:defRPr sz="4300" baseline="0">
                <a:solidFill>
                  <a:schemeClr val="tx1"/>
                </a:solidFill>
                <a:latin typeface="+mj-lt"/>
              </a:defRPr>
            </a:lvl1pPr>
            <a:lvl2pPr marL="0" indent="0">
              <a:lnSpc>
                <a:spcPts val="4500"/>
              </a:lnSpc>
              <a:buNone/>
              <a:defRPr sz="4300">
                <a:solidFill>
                  <a:schemeClr val="bg1"/>
                </a:solidFill>
                <a:latin typeface="+mj-lt"/>
              </a:defRPr>
            </a:lvl2pPr>
            <a:lvl3pPr marL="0" indent="0">
              <a:lnSpc>
                <a:spcPts val="4500"/>
              </a:lnSpc>
              <a:buNone/>
              <a:defRPr sz="4300">
                <a:solidFill>
                  <a:schemeClr val="bg1"/>
                </a:solidFill>
                <a:latin typeface="+mj-lt"/>
              </a:defRPr>
            </a:lvl3pPr>
            <a:lvl4pPr marL="0" indent="0">
              <a:lnSpc>
                <a:spcPts val="4500"/>
              </a:lnSpc>
              <a:buNone/>
              <a:defRPr sz="4300">
                <a:solidFill>
                  <a:schemeClr val="bg1"/>
                </a:solidFill>
                <a:latin typeface="+mj-lt"/>
              </a:defRPr>
            </a:lvl4pPr>
            <a:lvl5pPr marL="0" indent="0">
              <a:lnSpc>
                <a:spcPts val="4500"/>
              </a:lnSpc>
              <a:buNone/>
              <a:defRPr sz="4300">
                <a:solidFill>
                  <a:schemeClr val="bg1"/>
                </a:solidFill>
                <a:latin typeface="+mj-lt"/>
              </a:defRPr>
            </a:lvl5pPr>
          </a:lstStyle>
          <a:p>
            <a:pPr marL="0" marR="0" lvl="0" indent="0" algn="l" defTabSz="914400" rtl="0" eaLnBrk="1" fontAlgn="base" latinLnBrk="0" hangingPunct="1">
              <a:lnSpc>
                <a:spcPts val="4500"/>
              </a:lnSpc>
              <a:spcBef>
                <a:spcPts val="0"/>
              </a:spcBef>
              <a:spcAft>
                <a:spcPct val="0"/>
              </a:spcAft>
              <a:buClr>
                <a:schemeClr val="accent2"/>
              </a:buClr>
              <a:buSzTx/>
              <a:buFontTx/>
              <a:buNone/>
              <a:tabLst/>
              <a:defRPr/>
            </a:pPr>
            <a:r>
              <a:rPr lang="en-US" dirty="0" smtClean="0"/>
              <a:t>Insert a value statement here. You may pick out specific points within your value statement by highlighting the specific point with white text where appropriate. 40 words maximum word count,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praesent</a:t>
            </a:r>
            <a:r>
              <a:rPr lang="en-US" dirty="0" smtClean="0"/>
              <a:t> </a:t>
            </a:r>
            <a:r>
              <a:rPr lang="en-US" dirty="0" err="1" smtClean="0"/>
              <a:t>iusto</a:t>
            </a:r>
            <a:r>
              <a:rPr lang="en-US" dirty="0" smtClean="0"/>
              <a:t> </a:t>
            </a:r>
            <a:r>
              <a:rPr lang="en-US" dirty="0" err="1" smtClean="0"/>
              <a:t>augue</a:t>
            </a:r>
            <a:r>
              <a:rPr lang="en-US" dirty="0" smtClean="0"/>
              <a:t> </a:t>
            </a:r>
            <a:r>
              <a:rPr lang="en-US" dirty="0" err="1" smtClean="0"/>
              <a:t>vero</a:t>
            </a:r>
            <a:r>
              <a:rPr lang="en-US" dirty="0" smtClean="0"/>
              <a:t>. </a:t>
            </a:r>
          </a:p>
        </p:txBody>
      </p:sp>
    </p:spTree>
    <p:extLst>
      <p:ext uri="{BB962C8B-B14F-4D97-AF65-F5344CB8AC3E}">
        <p14:creationId xmlns:p14="http://schemas.microsoft.com/office/powerpoint/2010/main" xmlns="" val="2268228599"/>
      </p:ext>
    </p:extLst>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theme" Target="../theme/theme10.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96.xml"/><Relationship Id="rId1" Type="http://schemas.openxmlformats.org/officeDocument/2006/relationships/slideLayout" Target="../slideLayouts/slideLayout95.xml"/><Relationship Id="rId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image" Target="../media/image1.png"/><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theme" Target="../theme/theme12.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2.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4.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image" Target="../media/image1.pn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theme" Target="../theme/theme6.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60.xml"/><Relationship Id="rId1" Type="http://schemas.openxmlformats.org/officeDocument/2006/relationships/slideLayout" Target="../slideLayouts/slideLayout59.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image" Target="../media/image1.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theme" Target="../theme/theme8.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78.xml"/><Relationship Id="rId1" Type="http://schemas.openxmlformats.org/officeDocument/2006/relationships/slideLayout" Target="../slideLayouts/slideLayout7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8"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82" r:id="rId5"/>
    <p:sldLayoutId id="2147483783" r:id="rId6"/>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3"/>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FA9B1E"/>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p14="http://schemas.microsoft.com/office/powerpoint/2010/main" xmlns="" val="410274585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6"/>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62728557"/>
      </p:ext>
    </p:extLst>
  </p:cSld>
  <p:clrMap bg1="lt1" tx1="dk1" bg2="lt2" tx2="dk2" accent1="accent1" accent2="accent2" accent3="accent3" accent4="accent4" accent5="accent5" accent6="accent6" hlink="hlink" folHlink="folHlink"/>
  <p:sldLayoutIdLst>
    <p:sldLayoutId id="2147483763" r:id="rId1"/>
    <p:sldLayoutId id="2147483764" r:id="rId2"/>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6"/>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28AF7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p14="http://schemas.microsoft.com/office/powerpoint/2010/main" xmlns="" val="149012478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98759562"/>
      </p:ext>
    </p:extLst>
  </p:cSld>
  <p:clrMap bg1="lt1" tx1="dk1" bg2="lt2" tx2="dk2" accent1="accent1" accent2="accent2" accent3="accent3" accent4="accent4" accent5="accent5" accent6="accent6" hlink="hlink" folHlink="folHlink"/>
  <p:sldLayoutIdLst>
    <p:sldLayoutId id="2147483683" r:id="rId1"/>
    <p:sldLayoutId id="2147483684" r:id="rId2"/>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D22D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D22D7D"/>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p14="http://schemas.microsoft.com/office/powerpoint/2010/main" xmlns="" val="275013783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904259300"/>
      </p:ext>
    </p:extLst>
  </p:cSld>
  <p:clrMap bg1="lt1" tx1="dk1" bg2="lt2" tx2="dk2" accent1="accent1" accent2="accent2" accent3="accent3" accent4="accent4" accent5="accent5" accent6="accent6" hlink="hlink" folHlink="folHlink"/>
  <p:sldLayoutIdLst>
    <p:sldLayoutId id="2147483703" r:id="rId1"/>
    <p:sldLayoutId id="2147483704" r:id="rId2"/>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2"/>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rgbClr val="28AAE1"/>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p14="http://schemas.microsoft.com/office/powerpoint/2010/main" xmlns="" val="153344403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99120820"/>
      </p:ext>
    </p:extLst>
  </p:cSld>
  <p:clrMap bg1="lt1" tx1="dk1" bg2="lt2" tx2="dk2" accent1="accent1" accent2="accent2" accent3="accent3" accent4="accent4" accent5="accent5" accent6="accent6" hlink="hlink" folHlink="folHlink"/>
  <p:sldLayoutIdLst>
    <p:sldLayoutId id="2147483723" r:id="rId1"/>
    <p:sldLayoutId id="2147483724" r:id="rId2"/>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4"/>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286500"/>
            <a:ext cx="9144000" cy="57150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pic>
        <p:nvPicPr>
          <p:cNvPr id="8" name="Picture 7" descr="FinalArupLogo_White_Scaled_For_PPT_300dpi.png"/>
          <p:cNvPicPr>
            <a:picLocks noChangeAspect="1"/>
          </p:cNvPicPr>
          <p:nvPr/>
        </p:nvPicPr>
        <p:blipFill>
          <a:blip r:embed="rId18" cstate="print"/>
          <a:stretch>
            <a:fillRect/>
          </a:stretch>
        </p:blipFill>
        <p:spPr>
          <a:xfrm>
            <a:off x="7810092" y="6443396"/>
            <a:ext cx="851308" cy="257709"/>
          </a:xfrm>
          <a:prstGeom prst="rect">
            <a:avLst/>
          </a:prstGeom>
        </p:spPr>
      </p:pic>
      <p:cxnSp>
        <p:nvCxnSpPr>
          <p:cNvPr id="9" name="Straight Connector 8"/>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Slide Number Placeholder 14"/>
          <p:cNvSpPr txBox="1">
            <a:spLocks/>
          </p:cNvSpPr>
          <p:nvPr/>
        </p:nvSpPr>
        <p:spPr>
          <a:xfrm>
            <a:off x="0" y="6296400"/>
            <a:ext cx="287338" cy="561600"/>
          </a:xfrm>
          <a:prstGeom prst="rect">
            <a:avLst/>
          </a:prstGeom>
        </p:spPr>
        <p:txBody>
          <a:bodyPr lIns="0" tIns="0" rIns="0" bIns="198000" anchor="b" anchorCtr="0"/>
          <a:lstStyle>
            <a:lvl1pPr algn="r">
              <a:defRPr sz="800">
                <a:solidFill>
                  <a:schemeClr val="tx1"/>
                </a:solidFill>
              </a:defRPr>
            </a:lvl1pPr>
          </a:lstStyle>
          <a:p>
            <a:pPr eaLnBrk="1" fontAlgn="auto" hangingPunct="1">
              <a:spcBef>
                <a:spcPts val="0"/>
              </a:spcBef>
              <a:spcAft>
                <a:spcPts val="0"/>
              </a:spcAft>
              <a:defRPr/>
            </a:pPr>
            <a:fld id="{84ADEA5E-D855-46E6-A607-27446C644854}" type="slidenum">
              <a:rPr lang="en-US" b="0" smtClean="0">
                <a:solidFill>
                  <a:srgbClr val="FFFFFF"/>
                </a:solidFill>
                <a:latin typeface="Arial"/>
                <a:cs typeface="ＭＳ Ｐゴシック"/>
              </a:rPr>
              <a:pPr eaLnBrk="1" fontAlgn="auto" hangingPunct="1">
                <a:spcBef>
                  <a:spcPts val="0"/>
                </a:spcBef>
                <a:spcAft>
                  <a:spcPts val="0"/>
                </a:spcAft>
                <a:defRPr/>
              </a:pPr>
              <a:t>‹#›</a:t>
            </a:fld>
            <a:r>
              <a:rPr lang="en-US" b="0" i="1" dirty="0" smtClean="0">
                <a:solidFill>
                  <a:srgbClr val="FFFFFF"/>
                </a:solidFill>
                <a:latin typeface="Arial"/>
                <a:cs typeface="ＭＳ Ｐゴシック"/>
              </a:rPr>
              <a:t>  </a:t>
            </a:r>
            <a:endParaRPr lang="en-US" b="0" i="1" dirty="0">
              <a:solidFill>
                <a:srgbClr val="FFFFFF"/>
              </a:solidFill>
              <a:latin typeface="Arial"/>
              <a:cs typeface="ＭＳ Ｐゴシック"/>
            </a:endParaRPr>
          </a:p>
        </p:txBody>
      </p:sp>
    </p:spTree>
    <p:extLst>
      <p:ext uri="{BB962C8B-B14F-4D97-AF65-F5344CB8AC3E}">
        <p14:creationId xmlns:p14="http://schemas.microsoft.com/office/powerpoint/2010/main" xmlns="" val="3115213061"/>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ransition spd="slow">
    <p:fade/>
  </p:transition>
  <p:hf hdr="0" ftr="0" dt="0"/>
  <p:txStyles>
    <p:titleStyle>
      <a:lvl1pPr algn="l" rtl="0" eaLnBrk="1" fontAlgn="base" hangingPunct="1">
        <a:spcBef>
          <a:spcPct val="0"/>
        </a:spcBef>
        <a:spcAft>
          <a:spcPct val="0"/>
        </a:spcAft>
        <a:defRPr sz="1600">
          <a:solidFill>
            <a:schemeClr val="bg1"/>
          </a:solidFill>
          <a:latin typeface="+mj-lt"/>
          <a:ea typeface="ＭＳ Ｐゴシック" pitchFamily="-65" charset="-128"/>
          <a:cs typeface="ＭＳ Ｐゴシック"/>
        </a:defRPr>
      </a:lvl1pPr>
      <a:lvl2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2pPr>
      <a:lvl3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3pPr>
      <a:lvl4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4pPr>
      <a:lvl5pPr algn="l" rtl="0" eaLnBrk="1" fontAlgn="base" hangingPunct="1">
        <a:spcBef>
          <a:spcPct val="0"/>
        </a:spcBef>
        <a:spcAft>
          <a:spcPct val="0"/>
        </a:spcAft>
        <a:defRPr sz="1400">
          <a:solidFill>
            <a:schemeClr val="tx1"/>
          </a:solidFill>
          <a:latin typeface="Arial" pitchFamily="34"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293688" indent="-293688" algn="l" rtl="0" eaLnBrk="1" fontAlgn="base" hangingPunct="1">
        <a:spcBef>
          <a:spcPct val="50000"/>
        </a:spcBef>
        <a:spcAft>
          <a:spcPct val="0"/>
        </a:spcAft>
        <a:buClr>
          <a:schemeClr val="accent2"/>
        </a:buClr>
        <a:buChar char="•"/>
        <a:defRPr sz="2400">
          <a:solidFill>
            <a:srgbClr val="000000"/>
          </a:solidFill>
          <a:latin typeface="Arial"/>
          <a:ea typeface="+mn-ea"/>
          <a:cs typeface="ＭＳ Ｐゴシック"/>
        </a:defRPr>
      </a:lvl1pPr>
      <a:lvl2pPr marL="762000" indent="-277813" algn="l" rtl="0" eaLnBrk="1" fontAlgn="base" hangingPunct="1">
        <a:spcBef>
          <a:spcPct val="10000"/>
        </a:spcBef>
        <a:spcAft>
          <a:spcPct val="0"/>
        </a:spcAft>
        <a:buClr>
          <a:schemeClr val="accent2"/>
        </a:buClr>
        <a:buFont typeface="Times" pitchFamily="18" charset="0"/>
        <a:buChar char="•"/>
        <a:defRPr sz="2200">
          <a:solidFill>
            <a:srgbClr val="000000"/>
          </a:solidFill>
          <a:latin typeface="Arial"/>
          <a:ea typeface="+mn-ea"/>
          <a:cs typeface="ＭＳ Ｐゴシック"/>
        </a:defRPr>
      </a:lvl2pPr>
      <a:lvl3pPr marL="1244600" indent="-292100" algn="l" rtl="0" eaLnBrk="1" fontAlgn="base" hangingPunct="1">
        <a:spcBef>
          <a:spcPct val="10000"/>
        </a:spcBef>
        <a:spcAft>
          <a:spcPct val="0"/>
        </a:spcAft>
        <a:buClr>
          <a:schemeClr val="accent2"/>
        </a:buClr>
        <a:buFont typeface="Lucida Grande"/>
        <a:buChar char="-"/>
        <a:defRPr sz="2000">
          <a:solidFill>
            <a:srgbClr val="000000"/>
          </a:solidFill>
          <a:latin typeface="Arial"/>
          <a:ea typeface="+mn-ea"/>
          <a:cs typeface="ＭＳ Ｐゴシック"/>
        </a:defRPr>
      </a:lvl3pPr>
      <a:lvl4pPr marL="1714500" indent="-279400"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4pPr>
      <a:lvl5pPr marL="2198688" indent="-293688" algn="l" rtl="0" eaLnBrk="1" fontAlgn="base" hangingPunct="1">
        <a:spcBef>
          <a:spcPct val="10000"/>
        </a:spcBef>
        <a:spcAft>
          <a:spcPct val="0"/>
        </a:spcAft>
        <a:buClr>
          <a:schemeClr val="accent2"/>
        </a:buClr>
        <a:buFont typeface="Lucida Grande"/>
        <a:buChar char="-"/>
        <a:defRPr>
          <a:solidFill>
            <a:srgbClr val="000000"/>
          </a:solidFill>
          <a:latin typeface="Arial"/>
          <a:ea typeface="+mn-ea"/>
          <a:cs typeface="ＭＳ Ｐゴシック"/>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5"/>
          </a:solidFill>
          <a:ln w="9525" cap="flat" cmpd="sng" algn="ctr">
            <a:noFill/>
            <a:prstDash val="solid"/>
          </a:ln>
          <a:effectLst>
            <a:outerShdw blurRad="40000" dist="23000" dir="5400000" rotWithShape="0">
              <a:srgbClr val="000000">
                <a:alpha val="35000"/>
              </a:srgbClr>
            </a:outerShdw>
          </a:effectLst>
        </p:spPr>
        <p:txBody>
          <a:bodyPr rtlCol="0" anchor="ctr"/>
          <a:lstStyle/>
          <a:p>
            <a:pPr eaLnBrk="1" fontAlgn="auto" hangingPunct="1">
              <a:spcBef>
                <a:spcPts val="0"/>
              </a:spcBef>
              <a:spcAft>
                <a:spcPts val="0"/>
              </a:spcAft>
              <a:defRPr/>
            </a:pPr>
            <a:endParaRPr lang="en-US" sz="1800" b="0" kern="0" smtClean="0">
              <a:solidFill>
                <a:srgbClr val="FFFFFF"/>
              </a:solidFill>
              <a:latin typeface="Arial"/>
              <a:cs typeface="Arial" pitchFamily="34" charset="0"/>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pic>
        <p:nvPicPr>
          <p:cNvPr id="6" name="Picture 5" descr="FinalArupLogo_White_Scaled_For_PPT_300dpi.png"/>
          <p:cNvPicPr>
            <a:picLocks noChangeAspect="1"/>
          </p:cNvPicPr>
          <p:nvPr/>
        </p:nvPicPr>
        <p:blipFill>
          <a:blip r:embed="rId4" cstate="print"/>
          <a:stretch>
            <a:fillRect/>
          </a:stretch>
        </p:blipFill>
        <p:spPr>
          <a:xfrm>
            <a:off x="7810092" y="6443396"/>
            <a:ext cx="851308" cy="257709"/>
          </a:xfrm>
          <a:prstGeom prst="rect">
            <a:avLst/>
          </a:prstGeom>
        </p:spPr>
      </p:pic>
      <p:cxnSp>
        <p:nvCxnSpPr>
          <p:cNvPr id="8" name="Straight Connector 7"/>
          <p:cNvCxnSpPr/>
          <p:nvPr/>
        </p:nvCxnSpPr>
        <p:spPr>
          <a:xfrm>
            <a:off x="0" y="6286500"/>
            <a:ext cx="91440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13202089"/>
      </p:ext>
    </p:extLst>
  </p:cSld>
  <p:clrMap bg1="lt1" tx1="dk1" bg2="lt2" tx2="dk2" accent1="accent1" accent2="accent2" accent3="accent3" accent4="accent4" accent5="accent5" accent6="accent6" hlink="hlink" folHlink="folHlink"/>
  <p:sldLayoutIdLst>
    <p:sldLayoutId id="2147483743" r:id="rId1"/>
    <p:sldLayoutId id="2147483744" r:id="rId2"/>
  </p:sldLayoutIdLst>
  <p:transition spd="slow">
    <p:fade/>
  </p:transition>
  <p:hf hdr="0" ftr="0" dt="0"/>
  <p:txStyles>
    <p:titleStyle>
      <a:lvl1pPr algn="l" rtl="0" eaLnBrk="1" fontAlgn="base" hangingPunct="1">
        <a:lnSpc>
          <a:spcPts val="3300"/>
        </a:lnSpc>
        <a:spcBef>
          <a:spcPct val="0"/>
        </a:spcBef>
        <a:spcAft>
          <a:spcPct val="0"/>
        </a:spcAft>
        <a:defRPr sz="3200" b="0">
          <a:solidFill>
            <a:schemeClr val="accent5"/>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marR="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sz="2400" b="0">
          <a:solidFill>
            <a:srgbClr val="000000"/>
          </a:solidFill>
          <a:latin typeface="+mn-lt"/>
          <a:ea typeface="+mn-ea"/>
          <a:cs typeface="Arial"/>
        </a:defRPr>
      </a:lvl1pPr>
      <a:lvl2pPr marL="265113" marR="0" indent="-265113" algn="l" defTabSz="914400" rtl="0" eaLnBrk="1" fontAlgn="base" latinLnBrk="0" hangingPunct="1">
        <a:lnSpc>
          <a:spcPts val="2500"/>
        </a:lnSpc>
        <a:spcBef>
          <a:spcPct val="10000"/>
        </a:spcBef>
        <a:spcAft>
          <a:spcPct val="0"/>
        </a:spcAft>
        <a:buClr>
          <a:schemeClr val="accent5"/>
        </a:buClr>
        <a:buSzTx/>
        <a:buFont typeface="Times New Roman" pitchFamily="18" charset="0"/>
        <a:buChar char="-"/>
        <a:tabLst/>
        <a:defRPr sz="2400" b="0">
          <a:solidFill>
            <a:srgbClr val="000000"/>
          </a:solidFill>
          <a:latin typeface="+mn-lt"/>
          <a:ea typeface="+mn-ea"/>
          <a:cs typeface="Arial"/>
        </a:defRPr>
      </a:lvl2pPr>
      <a:lvl3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3pPr>
      <a:lvl4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4pPr>
      <a:lvl5pPr marL="534988" marR="0" indent="-269875" algn="l" defTabSz="914400" rtl="0" eaLnBrk="1" fontAlgn="base" latinLnBrk="0" hangingPunct="1">
        <a:lnSpc>
          <a:spcPts val="2300"/>
        </a:lnSpc>
        <a:spcBef>
          <a:spcPct val="10000"/>
        </a:spcBef>
        <a:spcAft>
          <a:spcPct val="0"/>
        </a:spcAft>
        <a:buClr>
          <a:schemeClr val="accent5"/>
        </a:buClr>
        <a:buSzTx/>
        <a:buFont typeface="Times New Roman" pitchFamily="18" charset="0"/>
        <a:buChar char="-"/>
        <a:tabLst/>
        <a:defRPr sz="2200">
          <a:solidFill>
            <a:srgbClr val="000000"/>
          </a:solidFill>
          <a:latin typeface="+mn-lt"/>
          <a:ea typeface="+mn-ea"/>
          <a:cs typeface="Arial"/>
        </a:defRPr>
      </a:lvl5pPr>
      <a:lvl6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6pPr>
      <a:lvl7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7pPr>
      <a:lvl8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8pPr>
      <a:lvl9pPr marL="538163" indent="-273050" algn="l" rtl="0" eaLnBrk="1" fontAlgn="base" hangingPunct="1">
        <a:lnSpc>
          <a:spcPts val="2300"/>
        </a:lnSpc>
        <a:spcBef>
          <a:spcPct val="10000"/>
        </a:spcBef>
        <a:spcAft>
          <a:spcPct val="0"/>
        </a:spcAft>
        <a:buClr>
          <a:schemeClr val="accent5"/>
        </a:buClr>
        <a:buFont typeface="Lucida Grande" pitchFamily="-105" charset="0"/>
        <a:buChar char="-"/>
        <a:defRPr sz="2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image" Target="../media/image11.gif"/><Relationship Id="rId7" Type="http://schemas.openxmlformats.org/officeDocument/2006/relationships/image" Target="../media/image15.gi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4.gif"/><Relationship Id="rId5" Type="http://schemas.openxmlformats.org/officeDocument/2006/relationships/image" Target="../media/image13.gif"/><Relationship Id="rId4" Type="http://schemas.openxmlformats.org/officeDocument/2006/relationships/image" Target="../media/image12.gif"/></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emf"/><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8.emf"/><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diagramLayout" Target="../diagrams/layout5.xml"/><Relationship Id="rId11" Type="http://schemas.openxmlformats.org/officeDocument/2006/relationships/image" Target="../media/image40.png"/><Relationship Id="rId5" Type="http://schemas.openxmlformats.org/officeDocument/2006/relationships/diagramData" Target="../diagrams/data5.xml"/><Relationship Id="rId10" Type="http://schemas.openxmlformats.org/officeDocument/2006/relationships/image" Target="../media/image25.png"/><Relationship Id="rId4" Type="http://schemas.openxmlformats.org/officeDocument/2006/relationships/image" Target="../media/image37.png"/><Relationship Id="rId9" Type="http://schemas.microsoft.com/office/2007/relationships/diagramDrawing" Target="../diagrams/drawing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4.xml"/><Relationship Id="rId5" Type="http://schemas.openxmlformats.org/officeDocument/2006/relationships/image" Target="../media/image52.png"/><Relationship Id="rId4" Type="http://schemas.openxmlformats.org/officeDocument/2006/relationships/image" Target="../media/image5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1.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5.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6.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7.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6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2.xml"/><Relationship Id="rId1" Type="http://schemas.openxmlformats.org/officeDocument/2006/relationships/slideLayout" Target="../slideLayouts/slideLayout4.xml"/><Relationship Id="rId4" Type="http://schemas.openxmlformats.org/officeDocument/2006/relationships/image" Target="../media/image78.png"/></Relationships>
</file>

<file path=ppt/slides/_rels/slide7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74.xml"/><Relationship Id="rId1" Type="http://schemas.openxmlformats.org/officeDocument/2006/relationships/slideLayout" Target="../slideLayouts/slideLayout4.xml"/><Relationship Id="rId4" Type="http://schemas.openxmlformats.org/officeDocument/2006/relationships/image" Target="../media/image81.png"/></Relationships>
</file>

<file path=ppt/slides/_rels/slide7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5.xml"/><Relationship Id="rId1" Type="http://schemas.openxmlformats.org/officeDocument/2006/relationships/slideLayout" Target="../slideLayouts/slideLayout4.xml"/><Relationship Id="rId5" Type="http://schemas.openxmlformats.org/officeDocument/2006/relationships/image" Target="../media/image84.png"/><Relationship Id="rId4" Type="http://schemas.openxmlformats.org/officeDocument/2006/relationships/image" Target="../media/image83.png"/></Relationships>
</file>

<file path=ppt/slides/_rels/slide7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77.xml"/><Relationship Id="rId1" Type="http://schemas.openxmlformats.org/officeDocument/2006/relationships/slideLayout" Target="../slideLayouts/slideLayout4.xml"/><Relationship Id="rId5" Type="http://schemas.openxmlformats.org/officeDocument/2006/relationships/image" Target="../media/image88.png"/><Relationship Id="rId4" Type="http://schemas.openxmlformats.org/officeDocument/2006/relationships/image" Target="../media/image87.pn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4.xml"/><Relationship Id="rId5" Type="http://schemas.openxmlformats.org/officeDocument/2006/relationships/image" Target="../media/image93.png"/><Relationship Id="rId4" Type="http://schemas.openxmlformats.org/officeDocument/2006/relationships/image" Target="../media/image92.png"/></Relationships>
</file>

<file path=ppt/slides/_rels/slide8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4.xml"/><Relationship Id="rId4" Type="http://schemas.openxmlformats.org/officeDocument/2006/relationships/image" Target="../media/image98.png"/></Relationships>
</file>

<file path=ppt/slides/_rels/slide8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83.xml"/><Relationship Id="rId1" Type="http://schemas.openxmlformats.org/officeDocument/2006/relationships/slideLayout" Target="../slideLayouts/slideLayout4.xml"/><Relationship Id="rId4" Type="http://schemas.openxmlformats.org/officeDocument/2006/relationships/image" Target="../media/image100.png"/></Relationships>
</file>

<file path=ppt/slides/_rels/slide8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84.xml"/><Relationship Id="rId1" Type="http://schemas.openxmlformats.org/officeDocument/2006/relationships/slideLayout" Target="../slideLayouts/slideLayout4.xml"/><Relationship Id="rId4" Type="http://schemas.openxmlformats.org/officeDocument/2006/relationships/image" Target="../media/image102.pn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pPr lvl="0">
              <a:lnSpc>
                <a:spcPts val="2900"/>
              </a:lnSpc>
              <a:buClr>
                <a:srgbClr val="D22D7D"/>
              </a:buClr>
              <a:defRPr/>
            </a:pPr>
            <a:r>
              <a:rPr lang="en-GB" sz="1600" dirty="0" smtClean="0">
                <a:solidFill>
                  <a:schemeClr val="tx1">
                    <a:tint val="75000"/>
                  </a:schemeClr>
                </a:solidFill>
                <a:cs typeface="Arial"/>
              </a:rPr>
              <a:t>5 </a:t>
            </a:r>
            <a:r>
              <a:rPr lang="en-GB" sz="1600" dirty="0" smtClean="0">
                <a:solidFill>
                  <a:schemeClr val="tx1">
                    <a:tint val="75000"/>
                  </a:schemeClr>
                </a:solidFill>
                <a:cs typeface="Arial"/>
              </a:rPr>
              <a:t>December </a:t>
            </a:r>
            <a:r>
              <a:rPr lang="en-GB" sz="1600" dirty="0" smtClean="0">
                <a:solidFill>
                  <a:schemeClr val="tx1">
                    <a:tint val="75000"/>
                  </a:schemeClr>
                </a:solidFill>
                <a:cs typeface="Arial"/>
              </a:rPr>
              <a:t>2011</a:t>
            </a:r>
          </a:p>
          <a:p>
            <a:endParaRPr lang="en-GB" sz="1500" dirty="0" smtClean="0"/>
          </a:p>
        </p:txBody>
      </p:sp>
      <p:sp>
        <p:nvSpPr>
          <p:cNvPr id="2" name="Title 1"/>
          <p:cNvSpPr>
            <a:spLocks noGrp="1"/>
          </p:cNvSpPr>
          <p:nvPr>
            <p:ph type="ctrTitle"/>
          </p:nvPr>
        </p:nvSpPr>
        <p:spPr/>
        <p:txBody>
          <a:bodyPr/>
          <a:lstStyle/>
          <a:p>
            <a:pPr lvl="0"/>
            <a:r>
              <a:rPr lang="en-GB" dirty="0" smtClean="0"/>
              <a:t>Task 2 Cavern Study</a:t>
            </a:r>
            <a:br>
              <a:rPr lang="en-GB" dirty="0" smtClean="0"/>
            </a:br>
            <a:r>
              <a:rPr lang="en-GB" dirty="0" smtClean="0"/>
              <a:t/>
            </a:r>
            <a:br>
              <a:rPr lang="en-GB" dirty="0" smtClean="0"/>
            </a:br>
            <a:r>
              <a:rPr lang="en-GB" sz="4000" dirty="0" smtClean="0">
                <a:solidFill>
                  <a:schemeClr val="tx1">
                    <a:tint val="75000"/>
                  </a:schemeClr>
                </a:solidFill>
                <a:cs typeface="Arial"/>
              </a:rPr>
              <a:t>Ground model and 3D cavern layout</a:t>
            </a:r>
            <a:br>
              <a:rPr lang="en-GB" sz="4000" dirty="0" smtClean="0">
                <a:solidFill>
                  <a:schemeClr val="tx1">
                    <a:tint val="75000"/>
                  </a:schemeClr>
                </a:solidFill>
                <a:cs typeface="Arial"/>
              </a:rPr>
            </a:br>
            <a:endParaRPr lang="en-GB" dirty="0"/>
          </a:p>
        </p:txBody>
      </p:sp>
      <p:sp>
        <p:nvSpPr>
          <p:cNvPr id="4" name="Subtitle 2"/>
          <p:cNvSpPr txBox="1">
            <a:spLocks/>
          </p:cNvSpPr>
          <p:nvPr/>
        </p:nvSpPr>
        <p:spPr>
          <a:xfrm>
            <a:off x="619472" y="2420888"/>
            <a:ext cx="6400800" cy="1320552"/>
          </a:xfrm>
          <a:prstGeom prst="rect">
            <a:avLst/>
          </a:prstGeom>
        </p:spPr>
        <p:txBody>
          <a:bodyPr>
            <a:noAutofit/>
          </a:bodyPr>
          <a:lstStyle/>
          <a:p>
            <a:pPr marL="0" marR="0" lvl="0" indent="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endParaRPr kumimoji="0" lang="en-GB" sz="1500" b="0" i="0" u="none" strike="noStrike" kern="0" cap="none" spc="0" normalizeH="0" baseline="0" noProof="0" dirty="0" smtClean="0">
              <a:ln>
                <a:noFill/>
              </a:ln>
              <a:solidFill>
                <a:schemeClr val="tx1">
                  <a:tint val="75000"/>
                </a:schemeClr>
              </a:solidFill>
              <a:effectLst/>
              <a:uLnTx/>
              <a:uFillTx/>
              <a:latin typeface="+mn-lt"/>
              <a:ea typeface="+mn-ea"/>
              <a:cs typeface="Arial"/>
            </a:endParaRPr>
          </a:p>
        </p:txBody>
      </p:sp>
      <p:sp>
        <p:nvSpPr>
          <p:cNvPr id="7" name="TextBox 6"/>
          <p:cNvSpPr txBox="1"/>
          <p:nvPr/>
        </p:nvSpPr>
        <p:spPr>
          <a:xfrm>
            <a:off x="4788024" y="4149080"/>
            <a:ext cx="3888432" cy="1815882"/>
          </a:xfrm>
          <a:prstGeom prst="rect">
            <a:avLst/>
          </a:prstGeom>
          <a:noFill/>
        </p:spPr>
        <p:txBody>
          <a:bodyPr wrap="square" rtlCol="0">
            <a:spAutoFit/>
          </a:bodyPr>
          <a:lstStyle/>
          <a:p>
            <a:pPr algn="r"/>
            <a:r>
              <a:rPr lang="en-GB" sz="1600" dirty="0" smtClean="0">
                <a:solidFill>
                  <a:schemeClr val="tx1">
                    <a:tint val="75000"/>
                  </a:schemeClr>
                </a:solidFill>
                <a:latin typeface="+mj-lt"/>
                <a:ea typeface="ＭＳ Ｐゴシック" pitchFamily="-105" charset="-128"/>
                <a:cs typeface="Arial"/>
              </a:rPr>
              <a:t>Matt Sykes</a:t>
            </a:r>
          </a:p>
          <a:p>
            <a:pPr algn="r"/>
            <a:r>
              <a:rPr lang="en-GB" sz="1600" dirty="0" smtClean="0">
                <a:solidFill>
                  <a:schemeClr val="tx1">
                    <a:tint val="75000"/>
                  </a:schemeClr>
                </a:solidFill>
                <a:latin typeface="+mj-lt"/>
                <a:ea typeface="ＭＳ Ｐゴシック" pitchFamily="-105" charset="-128"/>
                <a:cs typeface="Arial"/>
              </a:rPr>
              <a:t>Eden Almog</a:t>
            </a:r>
          </a:p>
          <a:p>
            <a:pPr algn="r"/>
            <a:r>
              <a:rPr lang="en-GB" sz="1600" dirty="0" smtClean="0">
                <a:solidFill>
                  <a:schemeClr val="tx1">
                    <a:tint val="75000"/>
                  </a:schemeClr>
                </a:solidFill>
                <a:latin typeface="+mj-lt"/>
                <a:ea typeface="ＭＳ Ｐゴシック" pitchFamily="-105" charset="-128"/>
                <a:cs typeface="Arial"/>
              </a:rPr>
              <a:t>Alison Barmas</a:t>
            </a:r>
          </a:p>
          <a:p>
            <a:pPr algn="r"/>
            <a:r>
              <a:rPr lang="en-GB" sz="1600" dirty="0" smtClean="0">
                <a:solidFill>
                  <a:schemeClr val="tx1">
                    <a:tint val="75000"/>
                  </a:schemeClr>
                </a:solidFill>
                <a:latin typeface="+mj-lt"/>
                <a:ea typeface="ＭＳ Ｐゴシック" pitchFamily="-105" charset="-128"/>
                <a:cs typeface="Arial"/>
              </a:rPr>
              <a:t>Yung Loo</a:t>
            </a:r>
          </a:p>
          <a:p>
            <a:pPr algn="r"/>
            <a:r>
              <a:rPr lang="en-GB" sz="1600" dirty="0" smtClean="0">
                <a:solidFill>
                  <a:schemeClr val="tx1">
                    <a:tint val="75000"/>
                  </a:schemeClr>
                </a:solidFill>
                <a:latin typeface="+mj-lt"/>
                <a:ea typeface="ＭＳ Ｐゴシック" pitchFamily="-105" charset="-128"/>
                <a:cs typeface="Arial"/>
              </a:rPr>
              <a:t>Agnieszka Mazurkiewicz</a:t>
            </a:r>
          </a:p>
          <a:p>
            <a:pPr algn="r"/>
            <a:r>
              <a:rPr lang="en-GB" sz="1600" dirty="0" smtClean="0">
                <a:solidFill>
                  <a:schemeClr val="tx1">
                    <a:tint val="75000"/>
                  </a:schemeClr>
                </a:solidFill>
                <a:latin typeface="+mj-lt"/>
                <a:ea typeface="ＭＳ Ｐゴシック" pitchFamily="-105" charset="-128"/>
                <a:cs typeface="Arial"/>
              </a:rPr>
              <a:t>Franky Waldron</a:t>
            </a:r>
          </a:p>
          <a:p>
            <a:endParaRPr lang="en-GB" sz="1600" dirty="0" smtClean="0">
              <a:solidFill>
                <a:schemeClr val="tx1">
                  <a:tint val="75000"/>
                </a:schemeClr>
              </a:solidFill>
              <a:latin typeface="+mj-lt"/>
              <a:ea typeface="ＭＳ Ｐゴシック" pitchFamily="-105" charset="-128"/>
              <a:cs typeface="Arial"/>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61644" y="52657"/>
            <a:ext cx="8318500" cy="434734"/>
          </a:xfrm>
        </p:spPr>
        <p:txBody>
          <a:bodyPr/>
          <a:lstStyle/>
          <a:p>
            <a:r>
              <a:rPr lang="en-GB" dirty="0" smtClean="0"/>
              <a:t>Task 2 – Study Summary</a:t>
            </a:r>
            <a:endParaRPr lang="en-GB" dirty="0"/>
          </a:p>
        </p:txBody>
      </p:sp>
      <p:sp>
        <p:nvSpPr>
          <p:cNvPr id="68" name="Content Placeholder 4"/>
          <p:cNvSpPr txBox="1">
            <a:spLocks/>
          </p:cNvSpPr>
          <p:nvPr/>
        </p:nvSpPr>
        <p:spPr>
          <a:xfrm>
            <a:off x="3695538" y="847836"/>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Geotechnical Review</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sp>
        <p:nvSpPr>
          <p:cNvPr id="69" name="Content Placeholder 4"/>
          <p:cNvSpPr txBox="1">
            <a:spLocks/>
          </p:cNvSpPr>
          <p:nvPr/>
        </p:nvSpPr>
        <p:spPr>
          <a:xfrm>
            <a:off x="3669033" y="3067573"/>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Cavern Design</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grpSp>
        <p:nvGrpSpPr>
          <p:cNvPr id="2" name="Group 83"/>
          <p:cNvGrpSpPr/>
          <p:nvPr/>
        </p:nvGrpSpPr>
        <p:grpSpPr>
          <a:xfrm>
            <a:off x="129207" y="2443652"/>
            <a:ext cx="9014793" cy="3721652"/>
            <a:chOff x="129207" y="2156788"/>
            <a:chExt cx="9014793" cy="3721652"/>
          </a:xfrm>
        </p:grpSpPr>
        <p:graphicFrame>
          <p:nvGraphicFramePr>
            <p:cNvPr id="65" name="Diagram 64"/>
            <p:cNvGraphicFramePr/>
            <p:nvPr/>
          </p:nvGraphicFramePr>
          <p:xfrm>
            <a:off x="129207" y="2156788"/>
            <a:ext cx="9014793" cy="3721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1" name="Straight Connector 70"/>
            <p:cNvCxnSpPr/>
            <p:nvPr/>
          </p:nvCxnSpPr>
          <p:spPr>
            <a:xfrm flipV="1">
              <a:off x="5158411" y="4315408"/>
              <a:ext cx="421701" cy="266534"/>
            </a:xfrm>
            <a:prstGeom prst="line">
              <a:avLst/>
            </a:prstGeom>
            <a:ln w="19050">
              <a:solidFill>
                <a:schemeClr val="accent1"/>
              </a:solidFill>
              <a:prstDash val="solid"/>
            </a:ln>
          </p:spPr>
          <p:style>
            <a:lnRef idx="2">
              <a:schemeClr val="accent1"/>
            </a:lnRef>
            <a:fillRef idx="0">
              <a:schemeClr val="accent1"/>
            </a:fillRef>
            <a:effectRef idx="1">
              <a:schemeClr val="accent1"/>
            </a:effectRef>
            <a:fontRef idx="minor">
              <a:schemeClr val="tx1"/>
            </a:fontRef>
          </p:style>
        </p:cxnSp>
      </p:grpSp>
      <p:graphicFrame>
        <p:nvGraphicFramePr>
          <p:cNvPr id="67" name="Diagram 66"/>
          <p:cNvGraphicFramePr/>
          <p:nvPr/>
        </p:nvGraphicFramePr>
        <p:xfrm>
          <a:off x="899592" y="-27384"/>
          <a:ext cx="7632848" cy="41764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27" name="Group 26"/>
          <p:cNvGrpSpPr/>
          <p:nvPr/>
        </p:nvGrpSpPr>
        <p:grpSpPr>
          <a:xfrm>
            <a:off x="179512" y="767924"/>
            <a:ext cx="1653208" cy="1004892"/>
            <a:chOff x="215348" y="934279"/>
            <a:chExt cx="1653208" cy="1004892"/>
          </a:xfrm>
        </p:grpSpPr>
        <p:sp>
          <p:nvSpPr>
            <p:cNvPr id="28" name="Rectangle 27"/>
            <p:cNvSpPr/>
            <p:nvPr/>
          </p:nvSpPr>
          <p:spPr>
            <a:xfrm>
              <a:off x="218660" y="954158"/>
              <a:ext cx="536713" cy="268356"/>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221974" y="1285461"/>
              <a:ext cx="543339" cy="274984"/>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215348" y="1626705"/>
              <a:ext cx="543339" cy="274984"/>
            </a:xfrm>
            <a:prstGeom prst="rect">
              <a:avLst/>
            </a:prstGeom>
            <a:solidFill>
              <a:srgbClr val="F3755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Content Placeholder 4"/>
            <p:cNvSpPr txBox="1">
              <a:spLocks/>
            </p:cNvSpPr>
            <p:nvPr/>
          </p:nvSpPr>
          <p:spPr>
            <a:xfrm>
              <a:off x="756869" y="934279"/>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Completed</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32" name="Content Placeholder 4"/>
            <p:cNvSpPr txBox="1">
              <a:spLocks/>
            </p:cNvSpPr>
            <p:nvPr/>
          </p:nvSpPr>
          <p:spPr>
            <a:xfrm>
              <a:off x="740304" y="1275523"/>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Underway </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33" name="Content Placeholder 4"/>
            <p:cNvSpPr txBox="1">
              <a:spLocks/>
            </p:cNvSpPr>
            <p:nvPr/>
          </p:nvSpPr>
          <p:spPr>
            <a:xfrm>
              <a:off x="723739" y="1636644"/>
              <a:ext cx="1144817"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400" b="1" dirty="0" smtClean="0">
                  <a:solidFill>
                    <a:schemeClr val="accent1"/>
                  </a:solidFill>
                </a:rPr>
                <a:t>Not Started</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grpSp>
      <p:sp>
        <p:nvSpPr>
          <p:cNvPr id="16" name="Slide Number Placeholder 15"/>
          <p:cNvSpPr>
            <a:spLocks noGrp="1"/>
          </p:cNvSpPr>
          <p:nvPr>
            <p:ph type="sldNum" sz="quarter" idx="12"/>
          </p:nvPr>
        </p:nvSpPr>
        <p:spPr/>
        <p:txBody>
          <a:bodyPr/>
          <a:lstStyle/>
          <a:p>
            <a:fld id="{DB99CF90-CA6A-4437-AF4C-564CFA2D3DEF}" type="slidenum">
              <a:rPr lang="en-GB" smtClean="0"/>
              <a:pPr/>
              <a:t>10</a:t>
            </a:fld>
            <a:endParaRPr lang="en-GB"/>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Stress Analysis and Ground Yielding</a:t>
            </a:r>
            <a:endParaRPr lang="en-GB" dirty="0"/>
          </a:p>
        </p:txBody>
      </p:sp>
      <p:sp>
        <p:nvSpPr>
          <p:cNvPr id="6" name="Subtitle 5"/>
          <p:cNvSpPr>
            <a:spLocks noGrp="1"/>
          </p:cNvSpPr>
          <p:nvPr>
            <p:ph type="subTitle" idx="1"/>
          </p:nvPr>
        </p:nvSpPr>
        <p:spPr/>
        <p:txBody>
          <a:bodyPr/>
          <a:lstStyle/>
          <a:p>
            <a:endParaRPr lang="en-GB"/>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r>
              <a:rPr lang="en-GB" dirty="0" smtClean="0"/>
              <a:t>Boundary Element Modelling (3D Stress Analysis)</a:t>
            </a:r>
            <a:endParaRPr lang="en-GB" dirty="0"/>
          </a:p>
        </p:txBody>
      </p:sp>
      <p:sp>
        <p:nvSpPr>
          <p:cNvPr id="3" name="Content Placeholder 2"/>
          <p:cNvSpPr>
            <a:spLocks noGrp="1"/>
          </p:cNvSpPr>
          <p:nvPr>
            <p:ph idx="1"/>
          </p:nvPr>
        </p:nvSpPr>
        <p:spPr/>
        <p:txBody>
          <a:bodyPr/>
          <a:lstStyle/>
          <a:p>
            <a:r>
              <a:rPr lang="en-GB" dirty="0" smtClean="0"/>
              <a:t>Linear elastic stress analysis in </a:t>
            </a:r>
            <a:r>
              <a:rPr lang="en-GB" i="1" dirty="0" smtClean="0"/>
              <a:t>Examine3D.</a:t>
            </a:r>
          </a:p>
          <a:p>
            <a:r>
              <a:rPr lang="en-GB" dirty="0" smtClean="0"/>
              <a:t>Indication of how stress manifests at the interaction of the cavern’s boundary and the ground.</a:t>
            </a:r>
          </a:p>
          <a:p>
            <a:r>
              <a:rPr lang="en-GB" dirty="0" smtClean="0"/>
              <a:t>Analyses carried out comparing Layout G and a layout where the caverns are pushed apart by 5m.</a:t>
            </a:r>
          </a:p>
          <a:p>
            <a:r>
              <a:rPr lang="en-GB" dirty="0" smtClean="0"/>
              <a:t>Effective strength criteria used to estimate rock mass yielding.</a:t>
            </a:r>
          </a:p>
          <a:p>
            <a:endParaRPr lang="en-GB" dirty="0" smtClean="0"/>
          </a:p>
          <a:p>
            <a:pPr lvl="1"/>
            <a:endParaRPr lang="en-GB" dirty="0"/>
          </a:p>
        </p:txBody>
      </p:sp>
      <p:sp>
        <p:nvSpPr>
          <p:cNvPr id="4" name="Slide Number Placeholder 3"/>
          <p:cNvSpPr>
            <a:spLocks noGrp="1"/>
          </p:cNvSpPr>
          <p:nvPr>
            <p:ph type="sldNum" sz="quarter" idx="12"/>
          </p:nvPr>
        </p:nvSpPr>
        <p:spPr/>
        <p:txBody>
          <a:bodyPr/>
          <a:lstStyle/>
          <a:p>
            <a:fld id="{DB99CF90-CA6A-4437-AF4C-564CFA2D3DEF}" type="slidenum">
              <a:rPr lang="en-GB" smtClean="0"/>
              <a:pPr/>
              <a:t>12</a:t>
            </a:fld>
            <a:endParaRPr lang="en-GB"/>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2.png"/>
          <p:cNvPicPr>
            <a:picLocks noGrp="1" noChangeAspect="1"/>
          </p:cNvPicPr>
          <p:nvPr>
            <p:ph idx="1"/>
          </p:nvPr>
        </p:nvPicPr>
        <p:blipFill>
          <a:blip r:embed="rId3" cstate="print"/>
          <a:srcRect b="12383"/>
          <a:stretch>
            <a:fillRect/>
          </a:stretch>
        </p:blipFill>
        <p:spPr>
          <a:xfrm>
            <a:off x="611560" y="774815"/>
            <a:ext cx="7920000" cy="5246473"/>
          </a:xfrm>
        </p:spPr>
      </p:pic>
      <p:sp>
        <p:nvSpPr>
          <p:cNvPr id="5" name="Title 1"/>
          <p:cNvSpPr txBox="1">
            <a:spLocks noGrp="1"/>
          </p:cNvSpPr>
          <p:nvPr>
            <p:ph type="title"/>
          </p:nvPr>
        </p:nvSpPr>
        <p:spPr>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2400" b="1" i="0" u="none" strike="noStrike" kern="0" cap="none" spc="0" normalizeH="0" baseline="0" noProof="0" dirty="0" smtClean="0">
                <a:ln>
                  <a:noFill/>
                </a:ln>
                <a:effectLst/>
                <a:uLnTx/>
                <a:uFillTx/>
                <a:latin typeface="+mj-lt"/>
                <a:ea typeface="ＭＳ Ｐゴシック" pitchFamily="-65" charset="-128"/>
                <a:cs typeface="ＭＳ Ｐゴシック" pitchFamily="-65" charset="-128"/>
              </a:rPr>
              <a:t>Layout G –</a:t>
            </a:r>
            <a:r>
              <a:rPr kumimoji="0" lang="en-GB" sz="2400" b="1" i="0" u="none" strike="noStrike" kern="0" cap="none" spc="0" normalizeH="0" noProof="0" dirty="0" smtClean="0">
                <a:ln>
                  <a:noFill/>
                </a:ln>
                <a:effectLst/>
                <a:uLnTx/>
                <a:uFillTx/>
                <a:latin typeface="+mj-lt"/>
                <a:ea typeface="ＭＳ Ｐゴシック" pitchFamily="-65" charset="-128"/>
                <a:cs typeface="ＭＳ Ｐゴシック" pitchFamily="-65" charset="-128"/>
              </a:rPr>
              <a:t> Principal Stress Trajectories</a:t>
            </a:r>
            <a:endParaRPr kumimoji="0" lang="en-GB" sz="2400" b="1" i="0" u="none" strike="noStrike" kern="0" cap="none" spc="0" normalizeH="0" baseline="0" noProof="0" dirty="0">
              <a:ln>
                <a:noFill/>
              </a:ln>
              <a:effectLst/>
              <a:uLnTx/>
              <a:uFillTx/>
              <a:latin typeface="+mj-lt"/>
              <a:ea typeface="ＭＳ Ｐゴシック" pitchFamily="-65" charset="-128"/>
              <a:cs typeface="ＭＳ Ｐゴシック" pitchFamily="-65" charset="-128"/>
            </a:endParaRPr>
          </a:p>
        </p:txBody>
      </p:sp>
      <p:sp>
        <p:nvSpPr>
          <p:cNvPr id="9" name="TextBox 8"/>
          <p:cNvSpPr txBox="1"/>
          <p:nvPr/>
        </p:nvSpPr>
        <p:spPr>
          <a:xfrm>
            <a:off x="3347864" y="764704"/>
            <a:ext cx="2304256" cy="13234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smtClean="0"/>
              <a:t>Increased stress on interaction cavern crown due to arching effects – heavy support and increased yielding</a:t>
            </a:r>
            <a:endParaRPr lang="en-GB" sz="1600" dirty="0"/>
          </a:p>
        </p:txBody>
      </p:sp>
      <p:sp>
        <p:nvSpPr>
          <p:cNvPr id="8" name="Arc 7"/>
          <p:cNvSpPr/>
          <p:nvPr/>
        </p:nvSpPr>
        <p:spPr>
          <a:xfrm>
            <a:off x="3059832" y="2240868"/>
            <a:ext cx="1526468" cy="1022412"/>
          </a:xfrm>
          <a:prstGeom prst="arc">
            <a:avLst>
              <a:gd name="adj1" fmla="val 17426281"/>
              <a:gd name="adj2" fmla="val 208306"/>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Arc 9"/>
          <p:cNvSpPr/>
          <p:nvPr/>
        </p:nvSpPr>
        <p:spPr>
          <a:xfrm flipH="1">
            <a:off x="4572000" y="2286397"/>
            <a:ext cx="1368152" cy="936104"/>
          </a:xfrm>
          <a:prstGeom prst="arc">
            <a:avLst>
              <a:gd name="adj1" fmla="val 16548611"/>
              <a:gd name="adj2" fmla="val 208306"/>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7" name="Slide Number Placeholder 6"/>
          <p:cNvSpPr>
            <a:spLocks noGrp="1"/>
          </p:cNvSpPr>
          <p:nvPr>
            <p:ph type="sldNum" sz="quarter" idx="12"/>
          </p:nvPr>
        </p:nvSpPr>
        <p:spPr/>
        <p:txBody>
          <a:bodyPr/>
          <a:lstStyle/>
          <a:p>
            <a:fld id="{DB99CF90-CA6A-4437-AF4C-564CFA2D3DEF}" type="slidenum">
              <a:rPr lang="en-GB" smtClean="0"/>
              <a:pPr/>
              <a:t>13</a:t>
            </a:fld>
            <a:endParaRPr lang="en-GB"/>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12723"/>
          </a:xfrm>
        </p:spPr>
        <p:txBody>
          <a:bodyPr/>
          <a:lstStyle/>
          <a:p>
            <a:pPr lvl="0"/>
            <a:r>
              <a:rPr lang="en-GB" sz="2400" dirty="0" smtClean="0"/>
              <a:t>Layout G + 10m – Principal Stress Trajectories</a:t>
            </a:r>
            <a:br>
              <a:rPr lang="en-GB" sz="2400" dirty="0" smtClean="0"/>
            </a:br>
            <a:endParaRPr lang="en-GB" sz="2400" dirty="0"/>
          </a:p>
        </p:txBody>
      </p:sp>
      <p:pic>
        <p:nvPicPr>
          <p:cNvPr id="4" name="Content Placeholder 3" descr="b2.png"/>
          <p:cNvPicPr>
            <a:picLocks noGrp="1" noChangeAspect="1"/>
          </p:cNvPicPr>
          <p:nvPr>
            <p:ph idx="1"/>
          </p:nvPr>
        </p:nvPicPr>
        <p:blipFill>
          <a:blip r:embed="rId3" cstate="print"/>
          <a:srcRect b="12384"/>
          <a:stretch>
            <a:fillRect/>
          </a:stretch>
        </p:blipFill>
        <p:spPr>
          <a:xfrm>
            <a:off x="612440" y="774815"/>
            <a:ext cx="7920000" cy="5246473"/>
          </a:xfrm>
        </p:spPr>
      </p:pic>
      <p:sp>
        <p:nvSpPr>
          <p:cNvPr id="8" name="TextBox 7"/>
          <p:cNvSpPr txBox="1"/>
          <p:nvPr/>
        </p:nvSpPr>
        <p:spPr>
          <a:xfrm>
            <a:off x="3023828" y="980728"/>
            <a:ext cx="3096344"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t>Arching effects diminished with separation distance– reduced support and yielding</a:t>
            </a:r>
            <a:endParaRPr lang="en-GB" dirty="0"/>
          </a:p>
        </p:txBody>
      </p:sp>
      <p:sp>
        <p:nvSpPr>
          <p:cNvPr id="7" name="Arc 6"/>
          <p:cNvSpPr/>
          <p:nvPr/>
        </p:nvSpPr>
        <p:spPr>
          <a:xfrm>
            <a:off x="2375756" y="2190564"/>
            <a:ext cx="1526468" cy="1022412"/>
          </a:xfrm>
          <a:prstGeom prst="arc">
            <a:avLst>
              <a:gd name="adj1" fmla="val 17426281"/>
              <a:gd name="adj2" fmla="val 21104007"/>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Arc 9"/>
          <p:cNvSpPr/>
          <p:nvPr/>
        </p:nvSpPr>
        <p:spPr>
          <a:xfrm flipH="1">
            <a:off x="5112060" y="2286397"/>
            <a:ext cx="1368152" cy="936104"/>
          </a:xfrm>
          <a:prstGeom prst="arc">
            <a:avLst>
              <a:gd name="adj1" fmla="val 16548611"/>
              <a:gd name="adj2" fmla="val 20895563"/>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Slide Number Placeholder 8"/>
          <p:cNvSpPr>
            <a:spLocks noGrp="1"/>
          </p:cNvSpPr>
          <p:nvPr>
            <p:ph type="sldNum" sz="quarter" idx="12"/>
          </p:nvPr>
        </p:nvSpPr>
        <p:spPr/>
        <p:txBody>
          <a:bodyPr/>
          <a:lstStyle/>
          <a:p>
            <a:fld id="{DB99CF90-CA6A-4437-AF4C-564CFA2D3DEF}" type="slidenum">
              <a:rPr lang="en-GB" smtClean="0"/>
              <a:pPr/>
              <a:t>14</a:t>
            </a:fld>
            <a:endParaRPr lang="en-GB"/>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p:nvPr/>
        </p:nvGrpSpPr>
        <p:grpSpPr>
          <a:xfrm>
            <a:off x="544120" y="855000"/>
            <a:ext cx="7824165" cy="5375847"/>
            <a:chOff x="553264" y="836712"/>
            <a:chExt cx="7824165" cy="5375847"/>
          </a:xfrm>
        </p:grpSpPr>
        <p:pic>
          <p:nvPicPr>
            <p:cNvPr id="1027" name="Picture 3" descr="C:\Users\Yung\Desktop\Documents\Arup 2011\CERN\Layout G\Outputs2\sf_plan_option_b.gif"/>
            <p:cNvPicPr>
              <a:picLocks noChangeAspect="1" noChangeArrowheads="1"/>
            </p:cNvPicPr>
            <p:nvPr/>
          </p:nvPicPr>
          <p:blipFill>
            <a:blip r:embed="rId3" cstate="print"/>
            <a:srcRect l="1575" t="4287" r="16526" b="11007"/>
            <a:stretch>
              <a:fillRect/>
            </a:stretch>
          </p:blipFill>
          <p:spPr bwMode="auto">
            <a:xfrm>
              <a:off x="5407099" y="836712"/>
              <a:ext cx="2925325" cy="1800200"/>
            </a:xfrm>
            <a:prstGeom prst="rect">
              <a:avLst/>
            </a:prstGeom>
            <a:noFill/>
          </p:spPr>
        </p:pic>
        <p:pic>
          <p:nvPicPr>
            <p:cNvPr id="1030" name="Picture 6" descr="C:\Users\Yung\Desktop\Documents\Arup 2011\CERN\Layout G\Outputs2\sf_plan_option_a.gif"/>
            <p:cNvPicPr>
              <a:picLocks noChangeAspect="1" noChangeArrowheads="1"/>
            </p:cNvPicPr>
            <p:nvPr/>
          </p:nvPicPr>
          <p:blipFill>
            <a:blip r:embed="rId4" cstate="print"/>
            <a:srcRect l="85550" t="73234" r="7246" b="473"/>
            <a:stretch>
              <a:fillRect/>
            </a:stretch>
          </p:blipFill>
          <p:spPr bwMode="auto">
            <a:xfrm>
              <a:off x="4240497" y="2828924"/>
              <a:ext cx="720811" cy="1565275"/>
            </a:xfrm>
            <a:prstGeom prst="rect">
              <a:avLst/>
            </a:prstGeom>
            <a:noFill/>
          </p:spPr>
        </p:pic>
        <p:grpSp>
          <p:nvGrpSpPr>
            <p:cNvPr id="3" name="Group 11"/>
            <p:cNvGrpSpPr/>
            <p:nvPr/>
          </p:nvGrpSpPr>
          <p:grpSpPr>
            <a:xfrm>
              <a:off x="691252" y="836712"/>
              <a:ext cx="2814340" cy="1800200"/>
              <a:chOff x="317500" y="836712"/>
              <a:chExt cx="3750444" cy="2304256"/>
            </a:xfrm>
          </p:grpSpPr>
          <p:pic>
            <p:nvPicPr>
              <p:cNvPr id="1026" name="Picture 2" descr="C:\Users\Yung\Desktop\Documents\Arup 2011\CERN\Layout G\Outputs2\sf_plan_option_a.gif"/>
              <p:cNvPicPr>
                <a:picLocks noChangeAspect="1" noChangeArrowheads="1"/>
              </p:cNvPicPr>
              <p:nvPr/>
            </p:nvPicPr>
            <p:blipFill>
              <a:blip r:embed="rId4" cstate="print"/>
              <a:srcRect l="2351" t="4287" r="15750" b="11007"/>
              <a:stretch>
                <a:fillRect/>
              </a:stretch>
            </p:blipFill>
            <p:spPr bwMode="auto">
              <a:xfrm>
                <a:off x="323528" y="836712"/>
                <a:ext cx="3744416" cy="2304256"/>
              </a:xfrm>
              <a:prstGeom prst="rect">
                <a:avLst/>
              </a:prstGeom>
              <a:noFill/>
            </p:spPr>
          </p:pic>
          <p:sp>
            <p:nvSpPr>
              <p:cNvPr id="11" name="Rectangle 10"/>
              <p:cNvSpPr/>
              <p:nvPr/>
            </p:nvSpPr>
            <p:spPr>
              <a:xfrm>
                <a:off x="317500" y="2909570"/>
                <a:ext cx="2286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 name="Group 13"/>
            <p:cNvGrpSpPr/>
            <p:nvPr/>
          </p:nvGrpSpPr>
          <p:grpSpPr>
            <a:xfrm>
              <a:off x="625272" y="2708920"/>
              <a:ext cx="2809817" cy="1746351"/>
              <a:chOff x="323528" y="3573016"/>
              <a:chExt cx="3744416" cy="2235329"/>
            </a:xfrm>
          </p:grpSpPr>
          <p:pic>
            <p:nvPicPr>
              <p:cNvPr id="1028" name="Picture 4" descr="C:\Users\Yung\Desktop\Documents\Arup 2011\CERN\Layout G\Outputs2\sf_section1_option_a.gif"/>
              <p:cNvPicPr>
                <a:picLocks noChangeAspect="1" noChangeArrowheads="1"/>
              </p:cNvPicPr>
              <p:nvPr/>
            </p:nvPicPr>
            <p:blipFill>
              <a:blip r:embed="rId5" cstate="print"/>
              <a:srcRect l="2351" t="5294" r="15750" b="12648"/>
              <a:stretch>
                <a:fillRect/>
              </a:stretch>
            </p:blipFill>
            <p:spPr bwMode="auto">
              <a:xfrm>
                <a:off x="323528" y="3573016"/>
                <a:ext cx="3744416" cy="2232248"/>
              </a:xfrm>
              <a:prstGeom prst="rect">
                <a:avLst/>
              </a:prstGeom>
              <a:noFill/>
            </p:spPr>
          </p:pic>
          <p:sp>
            <p:nvSpPr>
              <p:cNvPr id="13" name="Rectangle 12"/>
              <p:cNvSpPr/>
              <p:nvPr/>
            </p:nvSpPr>
            <p:spPr>
              <a:xfrm>
                <a:off x="324644" y="5579745"/>
                <a:ext cx="2286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 name="Group 15"/>
            <p:cNvGrpSpPr/>
            <p:nvPr/>
          </p:nvGrpSpPr>
          <p:grpSpPr>
            <a:xfrm>
              <a:off x="5452104" y="2780928"/>
              <a:ext cx="2812721" cy="1743944"/>
              <a:chOff x="4856162" y="3573016"/>
              <a:chExt cx="3748286" cy="2232248"/>
            </a:xfrm>
          </p:grpSpPr>
          <p:pic>
            <p:nvPicPr>
              <p:cNvPr id="1029" name="Picture 5" descr="C:\Users\Yung\Desktop\Documents\Arup 2011\CERN\Layout G\Outputs2\sf_section1_option_b.gif"/>
              <p:cNvPicPr>
                <a:picLocks noChangeAspect="1" noChangeArrowheads="1"/>
              </p:cNvPicPr>
              <p:nvPr/>
            </p:nvPicPr>
            <p:blipFill>
              <a:blip r:embed="rId6" cstate="print"/>
              <a:srcRect l="1575" t="5294" r="16526" b="12648"/>
              <a:stretch>
                <a:fillRect/>
              </a:stretch>
            </p:blipFill>
            <p:spPr bwMode="auto">
              <a:xfrm>
                <a:off x="4860032" y="3573016"/>
                <a:ext cx="3744416" cy="2232248"/>
              </a:xfrm>
              <a:prstGeom prst="rect">
                <a:avLst/>
              </a:prstGeom>
              <a:noFill/>
            </p:spPr>
          </p:pic>
          <p:sp>
            <p:nvSpPr>
              <p:cNvPr id="15" name="Rectangle 14"/>
              <p:cNvSpPr/>
              <p:nvPr/>
            </p:nvSpPr>
            <p:spPr>
              <a:xfrm>
                <a:off x="4856162" y="5576570"/>
                <a:ext cx="2286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32" name="Picture 8" descr="C:\Users\Yung\Desktop\Documents\Arup 2011\CERN\Layout G\Outputs2\sf_section2_option_a2_EDIT.gif"/>
            <p:cNvPicPr>
              <a:picLocks noChangeAspect="1" noChangeArrowheads="1"/>
            </p:cNvPicPr>
            <p:nvPr/>
          </p:nvPicPr>
          <p:blipFill>
            <a:blip r:embed="rId7" cstate="print"/>
            <a:srcRect l="2351" t="5549" r="15750" b="17687"/>
            <a:stretch>
              <a:fillRect/>
            </a:stretch>
          </p:blipFill>
          <p:spPr bwMode="auto">
            <a:xfrm>
              <a:off x="553264" y="4581128"/>
              <a:ext cx="2925325" cy="1631431"/>
            </a:xfrm>
            <a:prstGeom prst="rect">
              <a:avLst/>
            </a:prstGeom>
            <a:noFill/>
          </p:spPr>
        </p:pic>
        <p:pic>
          <p:nvPicPr>
            <p:cNvPr id="1033" name="Picture 9" descr="C:\Users\Yung\Desktop\Documents\Arup 2011\CERN\Layout G\Outputs2\sf_section2_option_b2_EDIT.gif"/>
            <p:cNvPicPr>
              <a:picLocks noChangeAspect="1" noChangeArrowheads="1"/>
            </p:cNvPicPr>
            <p:nvPr/>
          </p:nvPicPr>
          <p:blipFill>
            <a:blip r:embed="rId8" cstate="print"/>
            <a:srcRect l="2119" t="4940" r="15982" b="18296"/>
            <a:stretch>
              <a:fillRect/>
            </a:stretch>
          </p:blipFill>
          <p:spPr bwMode="auto">
            <a:xfrm>
              <a:off x="5452104" y="4581128"/>
              <a:ext cx="2925325" cy="1631431"/>
            </a:xfrm>
            <a:prstGeom prst="rect">
              <a:avLst/>
            </a:prstGeom>
            <a:noFill/>
          </p:spPr>
        </p:pic>
      </p:grpSp>
      <p:sp>
        <p:nvSpPr>
          <p:cNvPr id="16" name="Title 1"/>
          <p:cNvSpPr>
            <a:spLocks noGrp="1"/>
          </p:cNvSpPr>
          <p:nvPr>
            <p:ph type="title"/>
          </p:nvPr>
        </p:nvSpPr>
        <p:spPr>
          <a:xfrm>
            <a:off x="2889504" y="18288"/>
            <a:ext cx="3264408" cy="389530"/>
          </a:xfrm>
        </p:spPr>
        <p:txBody>
          <a:bodyPr/>
          <a:lstStyle/>
          <a:p>
            <a:r>
              <a:rPr lang="en-GB" sz="2400" dirty="0" smtClean="0"/>
              <a:t>Contours of Overstress </a:t>
            </a:r>
            <a:endParaRPr lang="en-GB" sz="2400" dirty="0"/>
          </a:p>
        </p:txBody>
      </p:sp>
      <p:sp>
        <p:nvSpPr>
          <p:cNvPr id="18" name="TextBox 17"/>
          <p:cNvSpPr txBox="1"/>
          <p:nvPr/>
        </p:nvSpPr>
        <p:spPr>
          <a:xfrm>
            <a:off x="1051560" y="424779"/>
            <a:ext cx="1216152" cy="338554"/>
          </a:xfrm>
          <a:prstGeom prst="rect">
            <a:avLst/>
          </a:prstGeom>
          <a:solidFill>
            <a:schemeClr val="bg1"/>
          </a:solidFill>
          <a:ln>
            <a:solidFill>
              <a:srgbClr val="FF0000"/>
            </a:solidFill>
          </a:ln>
        </p:spPr>
        <p:txBody>
          <a:bodyPr wrap="square" rtlCol="0">
            <a:spAutoFit/>
          </a:bodyPr>
          <a:lstStyle/>
          <a:p>
            <a:r>
              <a:rPr lang="en-GB" sz="1600" dirty="0" smtClean="0">
                <a:solidFill>
                  <a:srgbClr val="FF0000"/>
                </a:solidFill>
              </a:rPr>
              <a:t>Geometry G</a:t>
            </a:r>
            <a:endParaRPr lang="en-GB" sz="1600" dirty="0">
              <a:solidFill>
                <a:srgbClr val="FF0000"/>
              </a:solidFill>
            </a:endParaRPr>
          </a:p>
        </p:txBody>
      </p:sp>
      <p:sp>
        <p:nvSpPr>
          <p:cNvPr id="19" name="TextBox 18"/>
          <p:cNvSpPr txBox="1"/>
          <p:nvPr/>
        </p:nvSpPr>
        <p:spPr>
          <a:xfrm>
            <a:off x="6306312" y="421731"/>
            <a:ext cx="1877568" cy="338554"/>
          </a:xfrm>
          <a:prstGeom prst="rect">
            <a:avLst/>
          </a:prstGeom>
          <a:solidFill>
            <a:schemeClr val="bg1"/>
          </a:solidFill>
          <a:ln>
            <a:solidFill>
              <a:srgbClr val="FF0000"/>
            </a:solidFill>
          </a:ln>
        </p:spPr>
        <p:txBody>
          <a:bodyPr wrap="square" rtlCol="0">
            <a:spAutoFit/>
          </a:bodyPr>
          <a:lstStyle/>
          <a:p>
            <a:r>
              <a:rPr lang="en-GB" sz="1600" dirty="0" smtClean="0">
                <a:solidFill>
                  <a:srgbClr val="FF0000"/>
                </a:solidFill>
              </a:rPr>
              <a:t>Geometry G  + 10m</a:t>
            </a:r>
            <a:endParaRPr lang="en-GB" sz="1600" dirty="0">
              <a:solidFill>
                <a:srgbClr val="FF0000"/>
              </a:solidFill>
            </a:endParaRPr>
          </a:p>
        </p:txBody>
      </p:sp>
      <p:sp>
        <p:nvSpPr>
          <p:cNvPr id="20" name="TextBox 19"/>
          <p:cNvSpPr txBox="1"/>
          <p:nvPr/>
        </p:nvSpPr>
        <p:spPr>
          <a:xfrm>
            <a:off x="3031435" y="4502426"/>
            <a:ext cx="2961862" cy="584775"/>
          </a:xfrm>
          <a:prstGeom prst="rect">
            <a:avLst/>
          </a:prstGeom>
          <a:solidFill>
            <a:schemeClr val="bg1"/>
          </a:solidFill>
          <a:ln>
            <a:noFill/>
          </a:ln>
        </p:spPr>
        <p:txBody>
          <a:bodyPr wrap="square" rtlCol="0">
            <a:spAutoFit/>
          </a:bodyPr>
          <a:lstStyle/>
          <a:p>
            <a:pPr algn="ctr"/>
            <a:r>
              <a:rPr lang="en-GB" sz="1600" dirty="0" smtClean="0"/>
              <a:t>Mobilised Strength</a:t>
            </a:r>
          </a:p>
          <a:p>
            <a:pPr algn="ctr"/>
            <a:r>
              <a:rPr lang="en-GB" sz="1600" dirty="0" smtClean="0"/>
              <a:t>(overstressed when &lt; 1) </a:t>
            </a:r>
            <a:endParaRPr lang="en-GB" sz="1600" dirty="0"/>
          </a:p>
        </p:txBody>
      </p:sp>
      <p:sp>
        <p:nvSpPr>
          <p:cNvPr id="21" name="Slide Number Placeholder 20"/>
          <p:cNvSpPr>
            <a:spLocks noGrp="1"/>
          </p:cNvSpPr>
          <p:nvPr>
            <p:ph type="sldNum" sz="quarter" idx="12"/>
          </p:nvPr>
        </p:nvSpPr>
        <p:spPr/>
        <p:txBody>
          <a:bodyPr/>
          <a:lstStyle/>
          <a:p>
            <a:fld id="{DB99CF90-CA6A-4437-AF4C-564CFA2D3DEF}" type="slidenum">
              <a:rPr lang="en-GB" smtClean="0"/>
              <a:pPr/>
              <a:t>15</a:t>
            </a:fld>
            <a:endParaRPr lang="en-GB"/>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Layout G</a:t>
            </a:r>
            <a:endParaRPr lang="en-GB" dirty="0"/>
          </a:p>
        </p:txBody>
      </p:sp>
      <p:pic>
        <p:nvPicPr>
          <p:cNvPr id="4" name="Content Placeholder 3" descr="sf_plan_option_a.gif"/>
          <p:cNvPicPr>
            <a:picLocks noGrp="1" noChangeAspect="1"/>
          </p:cNvPicPr>
          <p:nvPr>
            <p:ph idx="1"/>
          </p:nvPr>
        </p:nvPicPr>
        <p:blipFill>
          <a:blip r:embed="rId3" cstate="print"/>
          <a:srcRect l="3615" t="3814" r="15921" b="11863"/>
          <a:stretch>
            <a:fillRect/>
          </a:stretch>
        </p:blipFill>
        <p:spPr>
          <a:xfrm>
            <a:off x="1044408" y="955812"/>
            <a:ext cx="7200000" cy="4489412"/>
          </a:xfrm>
        </p:spPr>
      </p:pic>
      <p:pic>
        <p:nvPicPr>
          <p:cNvPr id="1027" name="Picture 3"/>
          <p:cNvPicPr>
            <a:picLocks noChangeAspect="1" noChangeArrowheads="1"/>
          </p:cNvPicPr>
          <p:nvPr/>
        </p:nvPicPr>
        <p:blipFill>
          <a:blip r:embed="rId4" cstate="print"/>
          <a:srcRect l="25892" t="44239" r="68359" b="39355"/>
          <a:stretch>
            <a:fillRect/>
          </a:stretch>
        </p:blipFill>
        <p:spPr bwMode="auto">
          <a:xfrm>
            <a:off x="72573" y="3837620"/>
            <a:ext cx="2061029" cy="235317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B99CF90-CA6A-4437-AF4C-564CFA2D3DEF}" type="slidenum">
              <a:rPr lang="en-GB" smtClean="0"/>
              <a:pPr/>
              <a:t>16</a:t>
            </a:fld>
            <a:endParaRPr lang="en-GB"/>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Layout G + Interaction Cavern Enlargement</a:t>
            </a:r>
            <a:endParaRPr lang="en-GB" dirty="0"/>
          </a:p>
        </p:txBody>
      </p:sp>
      <p:pic>
        <p:nvPicPr>
          <p:cNvPr id="4" name="Content Placeholder 3" descr="sf_plan_option_b.gif"/>
          <p:cNvPicPr>
            <a:picLocks noGrp="1" noChangeAspect="1"/>
          </p:cNvPicPr>
          <p:nvPr>
            <p:ph idx="1"/>
          </p:nvPr>
        </p:nvPicPr>
        <p:blipFill>
          <a:blip r:embed="rId3" cstate="print"/>
          <a:srcRect l="3615" t="3814" r="15921" b="11863"/>
          <a:stretch>
            <a:fillRect/>
          </a:stretch>
        </p:blipFill>
        <p:spPr>
          <a:xfrm>
            <a:off x="1044408" y="955812"/>
            <a:ext cx="7200000" cy="4489412"/>
          </a:xfrm>
        </p:spPr>
      </p:pic>
      <p:pic>
        <p:nvPicPr>
          <p:cNvPr id="6" name="Picture 3"/>
          <p:cNvPicPr>
            <a:picLocks noChangeAspect="1" noChangeArrowheads="1"/>
          </p:cNvPicPr>
          <p:nvPr/>
        </p:nvPicPr>
        <p:blipFill>
          <a:blip r:embed="rId4" cstate="print"/>
          <a:srcRect l="25892" t="44239" r="68359" b="39355"/>
          <a:stretch>
            <a:fillRect/>
          </a:stretch>
        </p:blipFill>
        <p:spPr bwMode="auto">
          <a:xfrm>
            <a:off x="72573" y="3837620"/>
            <a:ext cx="2061029" cy="235317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B99CF90-CA6A-4437-AF4C-564CFA2D3DEF}" type="slidenum">
              <a:rPr lang="en-GB" smtClean="0"/>
              <a:pPr/>
              <a:t>17</a:t>
            </a:fld>
            <a:endParaRPr lang="en-GB"/>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3542"/>
            <a:ext cx="7543800" cy="914400"/>
          </a:xfrm>
        </p:spPr>
        <p:txBody>
          <a:bodyPr>
            <a:noAutofit/>
          </a:bodyPr>
          <a:lstStyle/>
          <a:p>
            <a:r>
              <a:rPr lang="en-GB" sz="3200" dirty="0" smtClean="0"/>
              <a:t>SCL Support Design</a:t>
            </a:r>
            <a:endParaRPr lang="en-GB" sz="3200" dirty="0"/>
          </a:p>
        </p:txBody>
      </p:sp>
      <p:grpSp>
        <p:nvGrpSpPr>
          <p:cNvPr id="3" name="Group 13"/>
          <p:cNvGrpSpPr/>
          <p:nvPr/>
        </p:nvGrpSpPr>
        <p:grpSpPr>
          <a:xfrm>
            <a:off x="158496" y="515838"/>
            <a:ext cx="8756904" cy="5727192"/>
            <a:chOff x="76200" y="838200"/>
            <a:chExt cx="8909756" cy="5867400"/>
          </a:xfrm>
        </p:grpSpPr>
        <p:pic>
          <p:nvPicPr>
            <p:cNvPr id="2054" name="Picture 6"/>
            <p:cNvPicPr>
              <a:picLocks noChangeAspect="1" noChangeArrowheads="1"/>
            </p:cNvPicPr>
            <p:nvPr/>
          </p:nvPicPr>
          <p:blipFill>
            <a:blip r:embed="rId3" cstate="print"/>
            <a:srcRect l="50313" t="13510" b="4687"/>
            <a:stretch>
              <a:fillRect/>
            </a:stretch>
          </p:blipFill>
          <p:spPr bwMode="auto">
            <a:xfrm>
              <a:off x="76200" y="838200"/>
              <a:ext cx="8909756" cy="58674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l="62187" t="17969" r="11875" b="17969"/>
            <a:stretch>
              <a:fillRect/>
            </a:stretch>
          </p:blipFill>
          <p:spPr bwMode="auto">
            <a:xfrm>
              <a:off x="3352800" y="938078"/>
              <a:ext cx="1676400" cy="1656202"/>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l="61563" t="17866" r="11875" b="17155"/>
            <a:stretch>
              <a:fillRect/>
            </a:stretch>
          </p:blipFill>
          <p:spPr bwMode="auto">
            <a:xfrm>
              <a:off x="5486400" y="949701"/>
              <a:ext cx="1791093" cy="1752600"/>
            </a:xfrm>
            <a:prstGeom prst="rect">
              <a:avLst/>
            </a:prstGeom>
            <a:noFill/>
            <a:ln w="9525">
              <a:noFill/>
              <a:miter lim="800000"/>
              <a:headEnd/>
              <a:tailEnd/>
            </a:ln>
          </p:spPr>
        </p:pic>
        <p:sp>
          <p:nvSpPr>
            <p:cNvPr id="9" name="Content Placeholder 4"/>
            <p:cNvSpPr txBox="1">
              <a:spLocks/>
            </p:cNvSpPr>
            <p:nvPr/>
          </p:nvSpPr>
          <p:spPr>
            <a:xfrm>
              <a:off x="5192621" y="2624236"/>
              <a:ext cx="2717605" cy="914400"/>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0" i="0" strike="noStrike" kern="1200" cap="none" spc="0" normalizeH="0" baseline="0" noProof="0" dirty="0" smtClean="0">
                  <a:ln>
                    <a:noFill/>
                  </a:ln>
                  <a:solidFill>
                    <a:schemeClr val="tx1"/>
                  </a:solidFill>
                  <a:effectLst/>
                  <a:uLnTx/>
                  <a:uFillTx/>
                  <a:latin typeface="+mn-lt"/>
                  <a:ea typeface="+mn-ea"/>
                  <a:cs typeface="+mn-cs"/>
                </a:rPr>
                <a:t>1MPa Support @2m (CMS)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600" dirty="0" err="1" smtClean="0"/>
                <a:t>EDZ</a:t>
              </a:r>
              <a:r>
                <a:rPr lang="en-GB" sz="1600" dirty="0" smtClean="0"/>
                <a:t> = 3m beyond lining</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600" dirty="0" smtClean="0"/>
                <a:t>Convergence = 0.09%</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0" i="0"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4"/>
            <p:cNvSpPr txBox="1">
              <a:spLocks/>
            </p:cNvSpPr>
            <p:nvPr/>
          </p:nvSpPr>
          <p:spPr>
            <a:xfrm>
              <a:off x="3048000" y="2624236"/>
              <a:ext cx="2286000" cy="914400"/>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0" i="0" strike="noStrike" kern="1200" cap="none" spc="0" normalizeH="0" baseline="0" noProof="0" dirty="0" smtClean="0">
                  <a:ln>
                    <a:noFill/>
                  </a:ln>
                  <a:solidFill>
                    <a:schemeClr val="tx1"/>
                  </a:solidFill>
                  <a:effectLst/>
                  <a:uLnTx/>
                  <a:uFillTx/>
                  <a:latin typeface="+mn-lt"/>
                  <a:ea typeface="+mn-ea"/>
                  <a:cs typeface="+mn-cs"/>
                </a:rPr>
                <a:t>No Support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600" dirty="0" err="1" smtClean="0"/>
                <a:t>EDZ</a:t>
              </a:r>
              <a:r>
                <a:rPr lang="en-GB" sz="1600" dirty="0" smtClean="0"/>
                <a:t> = 8m beyond lining</a:t>
              </a:r>
            </a:p>
            <a:p>
              <a:pPr marL="342900" lvl="0" indent="-342900" algn="ctr">
                <a:spcBef>
                  <a:spcPct val="20000"/>
                </a:spcBef>
              </a:pPr>
              <a:r>
                <a:rPr lang="en-GB" sz="1600" dirty="0" smtClean="0"/>
                <a:t>Convergence = 0.18%</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0" i="0" strike="noStrike" kern="1200" cap="none" spc="0" normalizeH="0" baseline="0" noProof="0" dirty="0">
                <a:ln>
                  <a:noFill/>
                </a:ln>
                <a:solidFill>
                  <a:schemeClr val="tx1"/>
                </a:solidFill>
                <a:effectLst/>
                <a:uLnTx/>
                <a:uFillTx/>
                <a:latin typeface="+mn-lt"/>
                <a:ea typeface="+mn-ea"/>
                <a:cs typeface="+mn-cs"/>
              </a:endParaRPr>
            </a:p>
          </p:txBody>
        </p:sp>
      </p:grpSp>
      <p:cxnSp>
        <p:nvCxnSpPr>
          <p:cNvPr id="24" name="Straight Connector 23"/>
          <p:cNvCxnSpPr/>
          <p:nvPr/>
        </p:nvCxnSpPr>
        <p:spPr>
          <a:xfrm rot="5400000" flipH="1" flipV="1">
            <a:off x="4757739" y="3890965"/>
            <a:ext cx="228600" cy="2190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4" name="Group 28"/>
          <p:cNvGrpSpPr/>
          <p:nvPr/>
        </p:nvGrpSpPr>
        <p:grpSpPr>
          <a:xfrm>
            <a:off x="3307911" y="3592696"/>
            <a:ext cx="2026089" cy="1950854"/>
            <a:chOff x="3307911" y="3592696"/>
            <a:chExt cx="2026089" cy="1950854"/>
          </a:xfrm>
        </p:grpSpPr>
        <p:grpSp>
          <p:nvGrpSpPr>
            <p:cNvPr id="5" name="Group 27"/>
            <p:cNvGrpSpPr/>
            <p:nvPr/>
          </p:nvGrpSpPr>
          <p:grpSpPr>
            <a:xfrm>
              <a:off x="3457575" y="3857626"/>
              <a:ext cx="1514475" cy="1685924"/>
              <a:chOff x="3457575" y="3857626"/>
              <a:chExt cx="1514475" cy="1685924"/>
            </a:xfrm>
          </p:grpSpPr>
          <p:grpSp>
            <p:nvGrpSpPr>
              <p:cNvPr id="6" name="Group 18"/>
              <p:cNvGrpSpPr/>
              <p:nvPr/>
            </p:nvGrpSpPr>
            <p:grpSpPr>
              <a:xfrm>
                <a:off x="3457575" y="3914777"/>
                <a:ext cx="1514475" cy="1628773"/>
                <a:chOff x="3457575" y="3914777"/>
                <a:chExt cx="1514475" cy="1628773"/>
              </a:xfrm>
            </p:grpSpPr>
            <p:cxnSp>
              <p:nvCxnSpPr>
                <p:cNvPr id="12" name="Straight Connector 11"/>
                <p:cNvCxnSpPr/>
                <p:nvPr/>
              </p:nvCxnSpPr>
              <p:spPr>
                <a:xfrm rot="16200000" flipH="1">
                  <a:off x="4062415" y="4729162"/>
                  <a:ext cx="1628773" cy="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457575" y="3990975"/>
                  <a:ext cx="1514475" cy="95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21" name="Straight Connector 20"/>
              <p:cNvCxnSpPr/>
              <p:nvPr/>
            </p:nvCxnSpPr>
            <p:spPr>
              <a:xfrm rot="5400000" flipH="1" flipV="1">
                <a:off x="3481388" y="3862388"/>
                <a:ext cx="228600" cy="2190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5" name="Content Placeholder 4"/>
            <p:cNvSpPr txBox="1">
              <a:spLocks/>
            </p:cNvSpPr>
            <p:nvPr/>
          </p:nvSpPr>
          <p:spPr>
            <a:xfrm>
              <a:off x="3307911" y="3592696"/>
              <a:ext cx="2026089" cy="645930"/>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r>
                <a:rPr lang="en-GB" sz="1200" b="1" dirty="0" smtClean="0">
                  <a:solidFill>
                    <a:srgbClr val="FF0000"/>
                  </a:solidFill>
                </a:rPr>
                <a:t>Plastic Deformation (Yield)</a:t>
              </a:r>
            </a:p>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200" b="1" i="0" strike="noStrike" kern="1200" cap="none" spc="0" normalizeH="0" baseline="0" noProof="0" dirty="0">
                <a:ln>
                  <a:noFill/>
                </a:ln>
                <a:solidFill>
                  <a:srgbClr val="FF0000"/>
                </a:solidFill>
                <a:effectLst/>
                <a:uLnTx/>
                <a:uFillTx/>
                <a:latin typeface="+mn-lt"/>
                <a:ea typeface="+mn-ea"/>
                <a:cs typeface="+mn-cs"/>
              </a:endParaRPr>
            </a:p>
          </p:txBody>
        </p:sp>
      </p:grpSp>
      <p:sp>
        <p:nvSpPr>
          <p:cNvPr id="26" name="Content Placeholder 4"/>
          <p:cNvSpPr txBox="1">
            <a:spLocks/>
          </p:cNvSpPr>
          <p:nvPr/>
        </p:nvSpPr>
        <p:spPr>
          <a:xfrm rot="20006093">
            <a:off x="5555140" y="3983484"/>
            <a:ext cx="2011966" cy="698527"/>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200" b="1" dirty="0" smtClean="0">
                <a:solidFill>
                  <a:schemeClr val="accent1">
                    <a:lumMod val="75000"/>
                  </a:schemeClr>
                </a:solidFill>
              </a:rPr>
              <a:t>Support System (based on CMS design)</a:t>
            </a:r>
          </a:p>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200" b="1" i="0" strike="noStrike" kern="1200" cap="none" spc="0" normalizeH="0" baseline="0" noProof="0" dirty="0">
              <a:ln>
                <a:noFill/>
              </a:ln>
              <a:solidFill>
                <a:schemeClr val="accent1"/>
              </a:solidFill>
              <a:effectLst/>
              <a:uLnTx/>
              <a:uFillTx/>
              <a:latin typeface="+mn-lt"/>
              <a:ea typeface="+mn-ea"/>
              <a:cs typeface="+mn-cs"/>
            </a:endParaRPr>
          </a:p>
        </p:txBody>
      </p:sp>
      <p:sp>
        <p:nvSpPr>
          <p:cNvPr id="27" name="Content Placeholder 4"/>
          <p:cNvSpPr txBox="1">
            <a:spLocks/>
          </p:cNvSpPr>
          <p:nvPr/>
        </p:nvSpPr>
        <p:spPr>
          <a:xfrm rot="2842244">
            <a:off x="1240316" y="2669033"/>
            <a:ext cx="2011966" cy="698527"/>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200" b="1" dirty="0" smtClean="0">
                <a:solidFill>
                  <a:srgbClr val="002060"/>
                </a:solidFill>
              </a:rPr>
              <a:t>Ground Response Curve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200" b="1" dirty="0" smtClean="0">
                <a:solidFill>
                  <a:srgbClr val="002060"/>
                </a:solidFill>
              </a:rPr>
              <a:t>(</a:t>
            </a:r>
            <a:r>
              <a:rPr lang="en-GB" sz="1200" b="1" dirty="0" err="1" smtClean="0">
                <a:solidFill>
                  <a:srgbClr val="002060"/>
                </a:solidFill>
              </a:rPr>
              <a:t>GRC</a:t>
            </a:r>
            <a:r>
              <a:rPr lang="en-GB" sz="1200" b="1" dirty="0" smtClean="0">
                <a:solidFill>
                  <a:srgbClr val="002060"/>
                </a:solidFill>
              </a:rPr>
              <a: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200" b="1" i="0" strike="noStrike" kern="1200" cap="none" spc="0" normalizeH="0" baseline="0" noProof="0" dirty="0">
              <a:ln>
                <a:noFill/>
              </a:ln>
              <a:solidFill>
                <a:srgbClr val="002060"/>
              </a:solidFill>
              <a:effectLst/>
              <a:uLnTx/>
              <a:uFillTx/>
              <a:latin typeface="+mn-lt"/>
              <a:ea typeface="+mn-ea"/>
              <a:cs typeface="+mn-cs"/>
            </a:endParaRPr>
          </a:p>
        </p:txBody>
      </p:sp>
      <p:sp>
        <p:nvSpPr>
          <p:cNvPr id="19" name="Slide Number Placeholder 18"/>
          <p:cNvSpPr>
            <a:spLocks noGrp="1"/>
          </p:cNvSpPr>
          <p:nvPr>
            <p:ph type="sldNum" sz="quarter" idx="12"/>
          </p:nvPr>
        </p:nvSpPr>
        <p:spPr/>
        <p:txBody>
          <a:bodyPr/>
          <a:lstStyle/>
          <a:p>
            <a:fld id="{DB99CF90-CA6A-4437-AF4C-564CFA2D3DEF}" type="slidenum">
              <a:rPr lang="en-GB" smtClean="0"/>
              <a:pPr/>
              <a:t>18</a:t>
            </a:fld>
            <a:endParaRPr lang="en-GB"/>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Conservative 2D FE analysis</a:t>
            </a:r>
            <a:endParaRPr lang="en-GB" dirty="0"/>
          </a:p>
        </p:txBody>
      </p:sp>
      <p:pic>
        <p:nvPicPr>
          <p:cNvPr id="3074" name="Picture 2"/>
          <p:cNvPicPr>
            <a:picLocks noChangeAspect="1" noChangeArrowheads="1"/>
          </p:cNvPicPr>
          <p:nvPr/>
        </p:nvPicPr>
        <p:blipFill>
          <a:blip r:embed="rId3" cstate="print"/>
          <a:srcRect l="15206" t="17438" r="62500" b="12250"/>
          <a:stretch>
            <a:fillRect/>
          </a:stretch>
        </p:blipFill>
        <p:spPr bwMode="auto">
          <a:xfrm>
            <a:off x="467544" y="1124744"/>
            <a:ext cx="3802534" cy="4797152"/>
          </a:xfrm>
          <a:prstGeom prst="rect">
            <a:avLst/>
          </a:prstGeom>
          <a:noFill/>
          <a:ln w="9525">
            <a:noFill/>
            <a:miter lim="800000"/>
            <a:headEnd/>
            <a:tailEnd/>
          </a:ln>
        </p:spPr>
      </p:pic>
      <p:sp>
        <p:nvSpPr>
          <p:cNvPr id="7" name="TextBox 6"/>
          <p:cNvSpPr txBox="1"/>
          <p:nvPr/>
        </p:nvSpPr>
        <p:spPr>
          <a:xfrm>
            <a:off x="1619672" y="2852936"/>
            <a:ext cx="1582484" cy="646331"/>
          </a:xfrm>
          <a:prstGeom prst="rect">
            <a:avLst/>
          </a:prstGeom>
          <a:noFill/>
        </p:spPr>
        <p:txBody>
          <a:bodyPr wrap="none" rtlCol="0">
            <a:spAutoFit/>
          </a:bodyPr>
          <a:lstStyle/>
          <a:p>
            <a:r>
              <a:rPr lang="en-GB" dirty="0" smtClean="0"/>
              <a:t>1MPa Support </a:t>
            </a:r>
          </a:p>
          <a:p>
            <a:r>
              <a:rPr lang="en-GB" dirty="0" smtClean="0"/>
              <a:t>Pressure</a:t>
            </a:r>
            <a:endParaRPr lang="en-GB" dirty="0"/>
          </a:p>
        </p:txBody>
      </p:sp>
      <p:sp>
        <p:nvSpPr>
          <p:cNvPr id="8" name="TextBox 7"/>
          <p:cNvSpPr txBox="1"/>
          <p:nvPr/>
        </p:nvSpPr>
        <p:spPr>
          <a:xfrm>
            <a:off x="3275856" y="1124744"/>
            <a:ext cx="979820" cy="646331"/>
          </a:xfrm>
          <a:prstGeom prst="rect">
            <a:avLst/>
          </a:prstGeom>
          <a:noFill/>
        </p:spPr>
        <p:txBody>
          <a:bodyPr wrap="none" rtlCol="0">
            <a:spAutoFit/>
          </a:bodyPr>
          <a:lstStyle/>
          <a:p>
            <a:r>
              <a:rPr lang="en-GB" dirty="0" smtClean="0"/>
              <a:t>Plastic </a:t>
            </a:r>
          </a:p>
          <a:p>
            <a:r>
              <a:rPr lang="en-GB" dirty="0" smtClean="0"/>
              <a:t>Yielding</a:t>
            </a:r>
            <a:endParaRPr lang="en-GB" dirty="0"/>
          </a:p>
        </p:txBody>
      </p:sp>
      <p:pic>
        <p:nvPicPr>
          <p:cNvPr id="1026" name="Picture 2"/>
          <p:cNvPicPr>
            <a:picLocks noChangeAspect="1" noChangeArrowheads="1"/>
          </p:cNvPicPr>
          <p:nvPr/>
        </p:nvPicPr>
        <p:blipFill>
          <a:blip r:embed="rId4" cstate="print"/>
          <a:srcRect l="7528" t="16699" r="59692" b="8735"/>
          <a:stretch>
            <a:fillRect/>
          </a:stretch>
        </p:blipFill>
        <p:spPr bwMode="auto">
          <a:xfrm>
            <a:off x="4572000" y="1340768"/>
            <a:ext cx="4352563" cy="3960440"/>
          </a:xfrm>
          <a:prstGeom prst="rect">
            <a:avLst/>
          </a:prstGeom>
          <a:noFill/>
          <a:ln w="9525">
            <a:noFill/>
            <a:miter lim="800000"/>
            <a:headEnd/>
            <a:tailEnd/>
          </a:ln>
        </p:spPr>
      </p:pic>
      <p:sp>
        <p:nvSpPr>
          <p:cNvPr id="9" name="TextBox 8"/>
          <p:cNvSpPr txBox="1"/>
          <p:nvPr/>
        </p:nvSpPr>
        <p:spPr>
          <a:xfrm>
            <a:off x="4860032" y="1628800"/>
            <a:ext cx="1653017" cy="646331"/>
          </a:xfrm>
          <a:prstGeom prst="rect">
            <a:avLst/>
          </a:prstGeom>
          <a:noFill/>
        </p:spPr>
        <p:txBody>
          <a:bodyPr wrap="none" rtlCol="0">
            <a:spAutoFit/>
          </a:bodyPr>
          <a:lstStyle/>
          <a:p>
            <a:r>
              <a:rPr lang="en-GB" dirty="0" smtClean="0"/>
              <a:t>Moraine Gravel</a:t>
            </a:r>
          </a:p>
          <a:p>
            <a:r>
              <a:rPr lang="en-GB" dirty="0" smtClean="0"/>
              <a:t>E’ = 50MPa</a:t>
            </a:r>
            <a:endParaRPr lang="en-GB" dirty="0"/>
          </a:p>
        </p:txBody>
      </p:sp>
      <p:sp>
        <p:nvSpPr>
          <p:cNvPr id="10" name="TextBox 9"/>
          <p:cNvSpPr txBox="1"/>
          <p:nvPr/>
        </p:nvSpPr>
        <p:spPr>
          <a:xfrm>
            <a:off x="4932040" y="4221088"/>
            <a:ext cx="1973617" cy="646331"/>
          </a:xfrm>
          <a:prstGeom prst="rect">
            <a:avLst/>
          </a:prstGeom>
          <a:noFill/>
        </p:spPr>
        <p:txBody>
          <a:bodyPr wrap="none" rtlCol="0">
            <a:spAutoFit/>
          </a:bodyPr>
          <a:lstStyle/>
          <a:p>
            <a:r>
              <a:rPr lang="en-GB" dirty="0" smtClean="0"/>
              <a:t>Molasse Formation</a:t>
            </a:r>
          </a:p>
          <a:p>
            <a:r>
              <a:rPr lang="en-GB" dirty="0" smtClean="0"/>
              <a:t>E’ = 3GPa</a:t>
            </a:r>
            <a:endParaRPr lang="en-GB" dirty="0"/>
          </a:p>
        </p:txBody>
      </p:sp>
      <p:cxnSp>
        <p:nvCxnSpPr>
          <p:cNvPr id="17" name="Straight Connector 16"/>
          <p:cNvCxnSpPr/>
          <p:nvPr/>
        </p:nvCxnSpPr>
        <p:spPr>
          <a:xfrm>
            <a:off x="4572000" y="3212976"/>
            <a:ext cx="4352563" cy="0"/>
          </a:xfrm>
          <a:prstGeom prst="line">
            <a:avLst/>
          </a:prstGeom>
          <a:ln w="19050">
            <a:prstDash val="sysDash"/>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8748464" y="1412776"/>
            <a:ext cx="0" cy="1080120"/>
          </a:xfrm>
          <a:prstGeom prst="straightConnector1">
            <a:avLst/>
          </a:prstGeom>
          <a:ln w="12700">
            <a:headEnd type="arrow"/>
            <a:tailEnd type="arrow"/>
          </a:ln>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8748464" y="2492896"/>
            <a:ext cx="0" cy="720080"/>
          </a:xfrm>
          <a:prstGeom prst="straightConnector1">
            <a:avLst/>
          </a:prstGeom>
          <a:ln w="12700">
            <a:headEnd type="arrow"/>
            <a:tailEnd type="arrow"/>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8153429" y="1772816"/>
            <a:ext cx="595035" cy="369332"/>
          </a:xfrm>
          <a:prstGeom prst="rect">
            <a:avLst/>
          </a:prstGeom>
          <a:noFill/>
        </p:spPr>
        <p:txBody>
          <a:bodyPr wrap="none" rtlCol="0">
            <a:spAutoFit/>
          </a:bodyPr>
          <a:lstStyle/>
          <a:p>
            <a:r>
              <a:rPr lang="en-GB" dirty="0" smtClean="0"/>
              <a:t>50m</a:t>
            </a:r>
            <a:endParaRPr lang="en-GB" dirty="0"/>
          </a:p>
        </p:txBody>
      </p:sp>
      <p:sp>
        <p:nvSpPr>
          <p:cNvPr id="23" name="TextBox 22"/>
          <p:cNvSpPr txBox="1"/>
          <p:nvPr/>
        </p:nvSpPr>
        <p:spPr>
          <a:xfrm>
            <a:off x="8172400" y="2708920"/>
            <a:ext cx="595035" cy="369332"/>
          </a:xfrm>
          <a:prstGeom prst="rect">
            <a:avLst/>
          </a:prstGeom>
          <a:noFill/>
        </p:spPr>
        <p:txBody>
          <a:bodyPr wrap="none" rtlCol="0">
            <a:spAutoFit/>
          </a:bodyPr>
          <a:lstStyle/>
          <a:p>
            <a:r>
              <a:rPr lang="en-GB" dirty="0" smtClean="0"/>
              <a:t>30m</a:t>
            </a:r>
            <a:endParaRPr lang="en-GB" dirty="0"/>
          </a:p>
        </p:txBody>
      </p:sp>
      <p:sp>
        <p:nvSpPr>
          <p:cNvPr id="24" name="TextBox 23"/>
          <p:cNvSpPr txBox="1"/>
          <p:nvPr/>
        </p:nvSpPr>
        <p:spPr>
          <a:xfrm>
            <a:off x="395536" y="1115452"/>
            <a:ext cx="1601721" cy="369332"/>
          </a:xfrm>
          <a:prstGeom prst="rect">
            <a:avLst/>
          </a:prstGeom>
          <a:noFill/>
        </p:spPr>
        <p:txBody>
          <a:bodyPr wrap="none" rtlCol="0">
            <a:spAutoFit/>
          </a:bodyPr>
          <a:lstStyle/>
          <a:p>
            <a:r>
              <a:rPr lang="en-GB" dirty="0" smtClean="0"/>
              <a:t>Primary Lining</a:t>
            </a:r>
            <a:endParaRPr lang="en-GB" dirty="0"/>
          </a:p>
        </p:txBody>
      </p:sp>
      <p:cxnSp>
        <p:nvCxnSpPr>
          <p:cNvPr id="26" name="Straight Arrow Connector 25"/>
          <p:cNvCxnSpPr>
            <a:stCxn id="24" idx="2"/>
          </p:cNvCxnSpPr>
          <p:nvPr/>
        </p:nvCxnSpPr>
        <p:spPr>
          <a:xfrm>
            <a:off x="1196397" y="1484784"/>
            <a:ext cx="351267" cy="432048"/>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27" name="Straight Arrow Connector 26"/>
          <p:cNvCxnSpPr/>
          <p:nvPr/>
        </p:nvCxnSpPr>
        <p:spPr>
          <a:xfrm flipH="1">
            <a:off x="3563888" y="1772816"/>
            <a:ext cx="216024" cy="360040"/>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29" name="Straight Arrow Connector 28"/>
          <p:cNvCxnSpPr>
            <a:stCxn id="7" idx="0"/>
          </p:cNvCxnSpPr>
          <p:nvPr/>
        </p:nvCxnSpPr>
        <p:spPr>
          <a:xfrm flipV="1">
            <a:off x="2410914" y="2060848"/>
            <a:ext cx="360886" cy="792088"/>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sp>
        <p:nvSpPr>
          <p:cNvPr id="18" name="Slide Number Placeholder 17"/>
          <p:cNvSpPr>
            <a:spLocks noGrp="1"/>
          </p:cNvSpPr>
          <p:nvPr>
            <p:ph type="sldNum" sz="quarter" idx="12"/>
          </p:nvPr>
        </p:nvSpPr>
        <p:spPr/>
        <p:txBody>
          <a:bodyPr/>
          <a:lstStyle/>
          <a:p>
            <a:fld id="{DB99CF90-CA6A-4437-AF4C-564CFA2D3DEF}" type="slidenum">
              <a:rPr lang="en-GB" smtClean="0"/>
              <a:pPr/>
              <a:t>19</a:t>
            </a:fld>
            <a:endParaRPr lang="en-GB"/>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Requirements Document</a:t>
            </a:r>
            <a:endParaRPr lang="en-GB" dirty="0"/>
          </a:p>
        </p:txBody>
      </p:sp>
      <p:sp>
        <p:nvSpPr>
          <p:cNvPr id="6" name="Subtitle 5"/>
          <p:cNvSpPr>
            <a:spLocks noGrp="1"/>
          </p:cNvSpPr>
          <p:nvPr>
            <p:ph type="subTitle" idx="1"/>
          </p:nvPr>
        </p:nvSpPr>
        <p:spPr/>
        <p:txBody>
          <a:bodyPr/>
          <a:lstStyle/>
          <a:p>
            <a:r>
              <a:rPr lang="en-GB" dirty="0" smtClean="0"/>
              <a:t>Matt Sykes</a:t>
            </a:r>
            <a:endParaRPr lang="en-GB" dirty="0"/>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79512" y="248223"/>
            <a:ext cx="8681217" cy="6019400"/>
            <a:chOff x="179512" y="248223"/>
            <a:chExt cx="8681217" cy="6019400"/>
          </a:xfrm>
        </p:grpSpPr>
        <p:pic>
          <p:nvPicPr>
            <p:cNvPr id="1026" name="Picture 2"/>
            <p:cNvPicPr>
              <a:picLocks noChangeAspect="1" noChangeArrowheads="1"/>
            </p:cNvPicPr>
            <p:nvPr/>
          </p:nvPicPr>
          <p:blipFill>
            <a:blip r:embed="rId3" cstate="print"/>
            <a:srcRect l="57140" t="13746" r="6537" b="7997"/>
            <a:stretch>
              <a:fillRect/>
            </a:stretch>
          </p:blipFill>
          <p:spPr bwMode="auto">
            <a:xfrm>
              <a:off x="179512" y="248223"/>
              <a:ext cx="6984776" cy="60194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l="70376" t="20469" r="7180" b="14844"/>
            <a:stretch>
              <a:fillRect/>
            </a:stretch>
          </p:blipFill>
          <p:spPr bwMode="auto">
            <a:xfrm>
              <a:off x="6948264" y="476672"/>
              <a:ext cx="1912465" cy="2204864"/>
            </a:xfrm>
            <a:prstGeom prst="rect">
              <a:avLst/>
            </a:prstGeom>
            <a:noFill/>
            <a:ln w="9525">
              <a:noFill/>
              <a:miter lim="800000"/>
              <a:headEnd/>
              <a:tailEnd/>
            </a:ln>
          </p:spPr>
        </p:pic>
        <p:sp>
          <p:nvSpPr>
            <p:cNvPr id="8" name="Rectangle 7"/>
            <p:cNvSpPr/>
            <p:nvPr/>
          </p:nvSpPr>
          <p:spPr>
            <a:xfrm>
              <a:off x="5508104" y="260648"/>
              <a:ext cx="1008112" cy="86409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2" name="Title 1"/>
          <p:cNvSpPr>
            <a:spLocks noGrp="1"/>
          </p:cNvSpPr>
          <p:nvPr>
            <p:ph type="title"/>
          </p:nvPr>
        </p:nvSpPr>
        <p:spPr>
          <a:xfrm>
            <a:off x="69924" y="0"/>
            <a:ext cx="8318500" cy="434734"/>
          </a:xfrm>
        </p:spPr>
        <p:txBody>
          <a:bodyPr/>
          <a:lstStyle/>
          <a:p>
            <a:r>
              <a:rPr lang="en-GB" dirty="0" smtClean="0"/>
              <a:t>Construction Sequence</a:t>
            </a:r>
            <a:endParaRPr lang="en-GB" dirty="0"/>
          </a:p>
        </p:txBody>
      </p:sp>
      <p:sp>
        <p:nvSpPr>
          <p:cNvPr id="7" name="Slide Number Placeholder 6"/>
          <p:cNvSpPr>
            <a:spLocks noGrp="1"/>
          </p:cNvSpPr>
          <p:nvPr>
            <p:ph type="sldNum" sz="quarter" idx="12"/>
          </p:nvPr>
        </p:nvSpPr>
        <p:spPr/>
        <p:txBody>
          <a:bodyPr/>
          <a:lstStyle/>
          <a:p>
            <a:fld id="{DB99CF90-CA6A-4437-AF4C-564CFA2D3DEF}" type="slidenum">
              <a:rPr lang="en-GB" smtClean="0"/>
              <a:pPr/>
              <a:t>20</a:t>
            </a:fld>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Ground Model Development</a:t>
            </a:r>
            <a:endParaRPr lang="en-GB" dirty="0"/>
          </a:p>
        </p:txBody>
      </p:sp>
      <p:sp>
        <p:nvSpPr>
          <p:cNvPr id="5" name="Subtitle 4"/>
          <p:cNvSpPr>
            <a:spLocks noGrp="1"/>
          </p:cNvSpPr>
          <p:nvPr>
            <p:ph type="subTitle" idx="1"/>
          </p:nvPr>
        </p:nvSpPr>
        <p:spPr/>
        <p:txBody>
          <a:bodyPr/>
          <a:lstStyle/>
          <a:p>
            <a:r>
              <a:rPr lang="en-GB" dirty="0" smtClean="0"/>
              <a:t>Alison Barmas/ Yung Loo/ Franky Waldron</a:t>
            </a:r>
            <a:endParaRPr lang="en-GB" dirty="0"/>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a:xfrm>
            <a:off x="395536" y="1279301"/>
            <a:ext cx="8496944" cy="4525963"/>
          </a:xfrm>
        </p:spPr>
        <p:txBody>
          <a:bodyPr>
            <a:normAutofit/>
          </a:bodyPr>
          <a:lstStyle/>
          <a:p>
            <a:pPr marL="514350" indent="-514350">
              <a:buClr>
                <a:schemeClr val="accent3"/>
              </a:buClr>
              <a:buFont typeface="+mj-lt"/>
              <a:buAutoNum type="arabicPeriod"/>
            </a:pPr>
            <a:r>
              <a:rPr lang="en-GB" dirty="0" smtClean="0"/>
              <a:t>Review of new data - </a:t>
            </a:r>
            <a:r>
              <a:rPr lang="en-GB" dirty="0" err="1" smtClean="0"/>
              <a:t>Geoconsult</a:t>
            </a:r>
            <a:r>
              <a:rPr lang="en-GB" dirty="0" smtClean="0"/>
              <a:t> Report &amp; </a:t>
            </a:r>
            <a:r>
              <a:rPr lang="en-GB" dirty="0" err="1" smtClean="0"/>
              <a:t>GSG</a:t>
            </a:r>
            <a:r>
              <a:rPr lang="en-GB" dirty="0" smtClean="0"/>
              <a:t> Face log data</a:t>
            </a:r>
          </a:p>
          <a:p>
            <a:pPr marL="514350" indent="-514350">
              <a:buClr>
                <a:schemeClr val="accent3"/>
              </a:buClr>
              <a:buFont typeface="+mj-lt"/>
              <a:buAutoNum type="arabicPeriod"/>
            </a:pPr>
            <a:r>
              <a:rPr lang="en-GB" dirty="0" smtClean="0"/>
              <a:t>Influence of Geological interpretation to the Cavern Design</a:t>
            </a:r>
          </a:p>
          <a:p>
            <a:pPr marL="514350" indent="-514350">
              <a:buClr>
                <a:schemeClr val="accent3"/>
              </a:buClr>
              <a:buFont typeface="+mj-lt"/>
              <a:buAutoNum type="arabicPeriod"/>
            </a:pPr>
            <a:r>
              <a:rPr lang="en-GB" dirty="0" smtClean="0"/>
              <a:t>Geophysical Interpretation using Point 5 data</a:t>
            </a:r>
          </a:p>
          <a:p>
            <a:pPr marL="514350" indent="-514350">
              <a:buClr>
                <a:schemeClr val="accent3"/>
              </a:buClr>
              <a:buFont typeface="+mj-lt"/>
              <a:buAutoNum type="arabicPeriod"/>
            </a:pPr>
            <a:r>
              <a:rPr lang="en-GB" dirty="0" smtClean="0"/>
              <a:t>Interpretation of small strain stiffness from P-wave data</a:t>
            </a:r>
          </a:p>
          <a:p>
            <a:pPr marL="514350" indent="-514350">
              <a:buClr>
                <a:schemeClr val="accent3"/>
              </a:buClr>
              <a:buFont typeface="+mj-lt"/>
              <a:buAutoNum type="arabicPeriod"/>
            </a:pPr>
            <a:r>
              <a:rPr lang="en-GB" dirty="0" smtClean="0"/>
              <a:t>Recommendations</a:t>
            </a:r>
          </a:p>
        </p:txBody>
      </p:sp>
      <p:sp>
        <p:nvSpPr>
          <p:cNvPr id="4" name="Slide Number Placeholder 3"/>
          <p:cNvSpPr>
            <a:spLocks noGrp="1"/>
          </p:cNvSpPr>
          <p:nvPr>
            <p:ph type="sldNum" sz="quarter" idx="12"/>
          </p:nvPr>
        </p:nvSpPr>
        <p:spPr/>
        <p:txBody>
          <a:bodyPr/>
          <a:lstStyle/>
          <a:p>
            <a:fld id="{DB99CF90-CA6A-4437-AF4C-564CFA2D3DEF}" type="slidenum">
              <a:rPr lang="en-GB" smtClean="0"/>
              <a:pPr/>
              <a:t>22</a:t>
            </a:fld>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CMS Point 5 Data Sources</a:t>
            </a:r>
            <a:endParaRPr lang="en-GB" dirty="0"/>
          </a:p>
        </p:txBody>
      </p:sp>
      <p:sp>
        <p:nvSpPr>
          <p:cNvPr id="3" name="Content Placeholder 2"/>
          <p:cNvSpPr>
            <a:spLocks noGrp="1"/>
          </p:cNvSpPr>
          <p:nvPr>
            <p:ph idx="1"/>
          </p:nvPr>
        </p:nvSpPr>
        <p:spPr>
          <a:xfrm>
            <a:off x="467544" y="1052736"/>
            <a:ext cx="8229600" cy="4525963"/>
          </a:xfrm>
        </p:spPr>
        <p:txBody>
          <a:bodyPr>
            <a:normAutofit/>
          </a:bodyPr>
          <a:lstStyle/>
          <a:p>
            <a:pPr lvl="0">
              <a:buClr>
                <a:schemeClr val="accent3"/>
              </a:buClr>
              <a:buFont typeface="Arial" pitchFamily="34" charset="0"/>
              <a:buChar char="•"/>
            </a:pPr>
            <a:r>
              <a:rPr lang="en-GB" dirty="0" smtClean="0"/>
              <a:t>CERN reports for Point 5 (CMS) including borehole logs, in situ and laboratory testing</a:t>
            </a:r>
          </a:p>
          <a:p>
            <a:pPr lvl="0">
              <a:buClr>
                <a:schemeClr val="accent3"/>
              </a:buClr>
              <a:buFont typeface="Arial" pitchFamily="34" charset="0"/>
              <a:buChar char="•"/>
            </a:pPr>
            <a:r>
              <a:rPr lang="en-GB" dirty="0" err="1" smtClean="0"/>
              <a:t>Geoconsult</a:t>
            </a:r>
            <a:r>
              <a:rPr lang="en-GB" dirty="0" smtClean="0"/>
              <a:t> (May 2003) Geological Factual Report and shaft and face logging </a:t>
            </a:r>
          </a:p>
          <a:p>
            <a:pPr lvl="0">
              <a:buClr>
                <a:schemeClr val="accent3"/>
              </a:buClr>
              <a:buFont typeface="Arial" pitchFamily="34" charset="0"/>
              <a:buChar char="•"/>
            </a:pPr>
            <a:r>
              <a:rPr lang="en-GB" dirty="0" smtClean="0"/>
              <a:t>Published geotechnical literature for the correlation of down hole geophysics in Sedimentary basin deposits</a:t>
            </a:r>
          </a:p>
          <a:p>
            <a:pPr lvl="0">
              <a:buClr>
                <a:schemeClr val="accent3"/>
              </a:buClr>
              <a:buFont typeface="Arial" pitchFamily="34" charset="0"/>
              <a:buChar char="•"/>
            </a:pPr>
            <a:r>
              <a:rPr lang="en-GB" dirty="0" err="1" smtClean="0"/>
              <a:t>DataPlot</a:t>
            </a:r>
            <a:r>
              <a:rPr lang="en-GB" dirty="0" smtClean="0"/>
              <a:t> and RockWorks15 for 3D modelling of the available geophysics data</a:t>
            </a:r>
            <a:endParaRPr lang="en-GB" dirty="0"/>
          </a:p>
        </p:txBody>
      </p:sp>
      <p:sp>
        <p:nvSpPr>
          <p:cNvPr id="4" name="Slide Number Placeholder 3"/>
          <p:cNvSpPr>
            <a:spLocks noGrp="1"/>
          </p:cNvSpPr>
          <p:nvPr>
            <p:ph type="sldNum" sz="quarter" idx="12"/>
          </p:nvPr>
        </p:nvSpPr>
        <p:spPr/>
        <p:txBody>
          <a:bodyPr/>
          <a:lstStyle/>
          <a:p>
            <a:fld id="{DB99CF90-CA6A-4437-AF4C-564CFA2D3DEF}" type="slidenum">
              <a:rPr lang="en-GB" smtClean="0"/>
              <a:pPr/>
              <a:t>23</a:t>
            </a:fld>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Depositional Environment</a:t>
            </a:r>
            <a:endParaRPr lang="en-GB" dirty="0"/>
          </a:p>
        </p:txBody>
      </p:sp>
      <p:sp>
        <p:nvSpPr>
          <p:cNvPr id="3" name="Content Placeholder 2"/>
          <p:cNvSpPr>
            <a:spLocks noGrp="1"/>
          </p:cNvSpPr>
          <p:nvPr>
            <p:ph idx="1"/>
          </p:nvPr>
        </p:nvSpPr>
        <p:spPr/>
        <p:txBody>
          <a:bodyPr/>
          <a:lstStyle/>
          <a:p>
            <a:endParaRPr lang="en-GB" dirty="0"/>
          </a:p>
        </p:txBody>
      </p:sp>
      <p:pic>
        <p:nvPicPr>
          <p:cNvPr id="4" name="Picture 2"/>
          <p:cNvPicPr>
            <a:picLocks noChangeAspect="1" noChangeArrowheads="1"/>
          </p:cNvPicPr>
          <p:nvPr/>
        </p:nvPicPr>
        <p:blipFill>
          <a:blip r:embed="rId3" cstate="print"/>
          <a:srcRect l="5054" t="9091" r="5660" b="4545"/>
          <a:stretch>
            <a:fillRect/>
          </a:stretch>
        </p:blipFill>
        <p:spPr bwMode="auto">
          <a:xfrm>
            <a:off x="874958" y="692696"/>
            <a:ext cx="7153426" cy="5128872"/>
          </a:xfrm>
          <a:prstGeom prst="rect">
            <a:avLst/>
          </a:prstGeom>
          <a:noFill/>
          <a:ln w="9525">
            <a:noFill/>
            <a:miter lim="800000"/>
            <a:headEnd/>
            <a:tailEnd/>
          </a:ln>
        </p:spPr>
      </p:pic>
      <p:sp>
        <p:nvSpPr>
          <p:cNvPr id="8" name="TextBox 7"/>
          <p:cNvSpPr txBox="1"/>
          <p:nvPr/>
        </p:nvSpPr>
        <p:spPr>
          <a:xfrm>
            <a:off x="4644008" y="5733256"/>
            <a:ext cx="4499992" cy="369332"/>
          </a:xfrm>
          <a:prstGeom prst="rect">
            <a:avLst/>
          </a:prstGeom>
          <a:noFill/>
        </p:spPr>
        <p:txBody>
          <a:bodyPr wrap="square" rtlCol="0">
            <a:spAutoFit/>
          </a:bodyPr>
          <a:lstStyle/>
          <a:p>
            <a:r>
              <a:rPr lang="en-GB" b="1" dirty="0" smtClean="0">
                <a:solidFill>
                  <a:schemeClr val="accent3"/>
                </a:solidFill>
              </a:rPr>
              <a:t>Conceptual model reflected by face logging</a:t>
            </a:r>
            <a:endParaRPr lang="en-GB" b="1" dirty="0">
              <a:solidFill>
                <a:schemeClr val="accent3"/>
              </a:solidFill>
            </a:endParaRPr>
          </a:p>
        </p:txBody>
      </p:sp>
      <p:sp>
        <p:nvSpPr>
          <p:cNvPr id="9" name="Oval 8"/>
          <p:cNvSpPr/>
          <p:nvPr/>
        </p:nvSpPr>
        <p:spPr>
          <a:xfrm>
            <a:off x="2555776" y="5157192"/>
            <a:ext cx="1872208" cy="720080"/>
          </a:xfrm>
          <a:prstGeom prst="ellipse">
            <a:avLst/>
          </a:prstGeom>
          <a:noFill/>
          <a:ln w="25400">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467544" y="5733256"/>
            <a:ext cx="2520280" cy="646331"/>
          </a:xfrm>
          <a:prstGeom prst="rect">
            <a:avLst/>
          </a:prstGeom>
          <a:noFill/>
        </p:spPr>
        <p:txBody>
          <a:bodyPr wrap="square" rtlCol="0">
            <a:spAutoFit/>
          </a:bodyPr>
          <a:lstStyle/>
          <a:p>
            <a:r>
              <a:rPr lang="en-GB" b="1" dirty="0" err="1" smtClean="0">
                <a:solidFill>
                  <a:schemeClr val="accent5"/>
                </a:solidFill>
              </a:rPr>
              <a:t>Paleosols</a:t>
            </a:r>
            <a:r>
              <a:rPr lang="en-GB" b="1" dirty="0" smtClean="0">
                <a:solidFill>
                  <a:schemeClr val="accent5"/>
                </a:solidFill>
              </a:rPr>
              <a:t> (</a:t>
            </a:r>
            <a:r>
              <a:rPr lang="en-GB" b="1" i="1" dirty="0" smtClean="0">
                <a:solidFill>
                  <a:schemeClr val="accent5"/>
                </a:solidFill>
              </a:rPr>
              <a:t>Calcareous</a:t>
            </a:r>
            <a:r>
              <a:rPr lang="en-GB" b="1" dirty="0" smtClean="0">
                <a:solidFill>
                  <a:schemeClr val="accent5"/>
                </a:solidFill>
              </a:rPr>
              <a:t>)</a:t>
            </a:r>
          </a:p>
          <a:p>
            <a:r>
              <a:rPr lang="en-GB" b="1" dirty="0" smtClean="0">
                <a:solidFill>
                  <a:schemeClr val="accent5"/>
                </a:solidFill>
              </a:rPr>
              <a:t>Potential Marker beds</a:t>
            </a:r>
            <a:endParaRPr lang="en-GB" b="1" dirty="0">
              <a:solidFill>
                <a:schemeClr val="accent5"/>
              </a:solidFill>
            </a:endParaRPr>
          </a:p>
        </p:txBody>
      </p:sp>
      <p:sp>
        <p:nvSpPr>
          <p:cNvPr id="11" name="TextBox 10"/>
          <p:cNvSpPr txBox="1"/>
          <p:nvPr/>
        </p:nvSpPr>
        <p:spPr>
          <a:xfrm>
            <a:off x="5652120" y="476672"/>
            <a:ext cx="3491880" cy="369332"/>
          </a:xfrm>
          <a:prstGeom prst="rect">
            <a:avLst/>
          </a:prstGeom>
          <a:noFill/>
        </p:spPr>
        <p:txBody>
          <a:bodyPr wrap="square" rtlCol="0">
            <a:spAutoFit/>
          </a:bodyPr>
          <a:lstStyle/>
          <a:p>
            <a:r>
              <a:rPr lang="en-GB" b="1" dirty="0" smtClean="0">
                <a:solidFill>
                  <a:schemeClr val="accent5"/>
                </a:solidFill>
              </a:rPr>
              <a:t>Lateral and vertical variability</a:t>
            </a:r>
            <a:endParaRPr lang="en-GB" b="1" dirty="0">
              <a:solidFill>
                <a:schemeClr val="accent5"/>
              </a:solidFill>
            </a:endParaRPr>
          </a:p>
        </p:txBody>
      </p:sp>
      <p:sp>
        <p:nvSpPr>
          <p:cNvPr id="12" name="Slide Number Placeholder 11"/>
          <p:cNvSpPr>
            <a:spLocks noGrp="1"/>
          </p:cNvSpPr>
          <p:nvPr>
            <p:ph type="sldNum" sz="quarter" idx="12"/>
          </p:nvPr>
        </p:nvSpPr>
        <p:spPr/>
        <p:txBody>
          <a:bodyPr/>
          <a:lstStyle/>
          <a:p>
            <a:fld id="{DB99CF90-CA6A-4437-AF4C-564CFA2D3DEF}" type="slidenum">
              <a:rPr lang="en-GB" smtClean="0"/>
              <a:pPr/>
              <a:t>24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9" grpId="1" animBg="1"/>
      <p:bldP spid="10" grpId="0"/>
      <p:bldP spid="10" grpId="1"/>
      <p:bldP spid="11" grpId="0"/>
      <p:bldP spid="1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Confirmation of Depositional Features</a:t>
            </a:r>
          </a:p>
          <a:p>
            <a:pPr marL="0" marR="0" lvl="0" indent="0" algn="l" defTabSz="914400" rtl="0" eaLnBrk="1" fontAlgn="base" latinLnBrk="0" hangingPunct="1">
              <a:lnSpc>
                <a:spcPts val="3300"/>
              </a:lnSpc>
              <a:spcBef>
                <a:spcPct val="0"/>
              </a:spcBef>
              <a:spcAft>
                <a:spcPct val="0"/>
              </a:spcAft>
              <a:buClrTx/>
              <a:buSzTx/>
              <a:buFontTx/>
              <a:buNone/>
              <a:tabLst/>
              <a:defRPr/>
            </a:pPr>
            <a:r>
              <a:rPr lang="en-GB" sz="3200" kern="0" dirty="0" smtClean="0">
                <a:solidFill>
                  <a:schemeClr val="accent3"/>
                </a:solidFill>
                <a:latin typeface="+mj-lt"/>
                <a:ea typeface="ＭＳ Ｐゴシック" pitchFamily="-65" charset="-128"/>
                <a:cs typeface="ＭＳ Ｐゴシック" pitchFamily="-65" charset="-128"/>
              </a:rPr>
              <a:t>	- </a:t>
            </a:r>
            <a:r>
              <a:rPr kumimoji="0" lang="en-GB" sz="24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Examples from Point 5 </a:t>
            </a:r>
            <a:r>
              <a:rPr kumimoji="0" lang="en-GB" sz="24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GSG</a:t>
            </a:r>
            <a:r>
              <a:rPr kumimoji="0" lang="en-GB" sz="24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Face logs</a:t>
            </a:r>
            <a:endParaRPr kumimoji="0" lang="en-GB" sz="24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pic>
        <p:nvPicPr>
          <p:cNvPr id="3077" name="Picture 5"/>
          <p:cNvPicPr>
            <a:picLocks noChangeAspect="1" noChangeArrowheads="1"/>
          </p:cNvPicPr>
          <p:nvPr/>
        </p:nvPicPr>
        <p:blipFill>
          <a:blip r:embed="rId3" cstate="print"/>
          <a:srcRect/>
          <a:stretch>
            <a:fillRect/>
          </a:stretch>
        </p:blipFill>
        <p:spPr bwMode="auto">
          <a:xfrm>
            <a:off x="491109" y="1196752"/>
            <a:ext cx="8257355" cy="4536504"/>
          </a:xfrm>
          <a:prstGeom prst="rect">
            <a:avLst/>
          </a:prstGeom>
          <a:noFill/>
          <a:ln w="9525">
            <a:noFill/>
            <a:miter lim="800000"/>
            <a:headEnd/>
            <a:tailEnd/>
          </a:ln>
        </p:spPr>
      </p:pic>
      <p:sp>
        <p:nvSpPr>
          <p:cNvPr id="7" name="Line Callout 1 6"/>
          <p:cNvSpPr/>
          <p:nvPr/>
        </p:nvSpPr>
        <p:spPr>
          <a:xfrm>
            <a:off x="6660232" y="2420888"/>
            <a:ext cx="1944216" cy="936104"/>
          </a:xfrm>
          <a:prstGeom prst="borderCallout1">
            <a:avLst>
              <a:gd name="adj1" fmla="val 18750"/>
              <a:gd name="adj2" fmla="val -8333"/>
              <a:gd name="adj3" fmla="val 70934"/>
              <a:gd name="adj4" fmla="val -114885"/>
            </a:avLst>
          </a:prstGeom>
          <a:solidFill>
            <a:schemeClr val="bg1"/>
          </a:solid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bg2"/>
                </a:solidFill>
              </a:rPr>
              <a:t>Sandstone Channels </a:t>
            </a:r>
            <a:endParaRPr lang="en-GB" dirty="0">
              <a:solidFill>
                <a:schemeClr val="bg2"/>
              </a:solidFill>
            </a:endParaRPr>
          </a:p>
        </p:txBody>
      </p:sp>
      <p:sp>
        <p:nvSpPr>
          <p:cNvPr id="8" name="Rectangle 7"/>
          <p:cNvSpPr/>
          <p:nvPr/>
        </p:nvSpPr>
        <p:spPr>
          <a:xfrm>
            <a:off x="2555776" y="5517232"/>
            <a:ext cx="2230098" cy="369332"/>
          </a:xfrm>
          <a:prstGeom prst="rect">
            <a:avLst/>
          </a:prstGeom>
        </p:spPr>
        <p:txBody>
          <a:bodyPr wrap="none">
            <a:spAutoFit/>
          </a:bodyPr>
          <a:lstStyle/>
          <a:p>
            <a:r>
              <a:rPr lang="en-GB" kern="0" dirty="0" smtClean="0">
                <a:solidFill>
                  <a:schemeClr val="accent3"/>
                </a:solidFill>
                <a:ea typeface="ＭＳ Ｐゴシック" pitchFamily="-65" charset="-128"/>
                <a:cs typeface="ＭＳ Ｐゴシック" pitchFamily="-65" charset="-128"/>
              </a:rPr>
              <a:t>Pillar Ch. 215 – 219m</a:t>
            </a:r>
            <a:endParaRPr lang="en-GB" dirty="0"/>
          </a:p>
        </p:txBody>
      </p:sp>
      <p:sp>
        <p:nvSpPr>
          <p:cNvPr id="6" name="Slide Number Placeholder 5"/>
          <p:cNvSpPr>
            <a:spLocks noGrp="1"/>
          </p:cNvSpPr>
          <p:nvPr>
            <p:ph type="sldNum" sz="quarter" idx="12"/>
          </p:nvPr>
        </p:nvSpPr>
        <p:spPr/>
        <p:txBody>
          <a:bodyPr/>
          <a:lstStyle/>
          <a:p>
            <a:fld id="{A166CB87-3590-4A7D-AFEC-D126A8C65A9F}" type="slidenum">
              <a:rPr lang="en-GB" smtClean="0"/>
              <a:pPr/>
              <a:t>25</a:t>
            </a:fld>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rot="16200000">
            <a:off x="2054460" y="-462171"/>
            <a:ext cx="5400000" cy="7709735"/>
          </a:xfrm>
          <a:prstGeom prst="rect">
            <a:avLst/>
          </a:prstGeom>
          <a:noFill/>
          <a:ln w="9525">
            <a:noFill/>
            <a:miter lim="800000"/>
            <a:headEnd/>
            <a:tailEnd/>
          </a:ln>
        </p:spPr>
      </p:pic>
      <p:sp>
        <p:nvSpPr>
          <p:cNvPr id="3" name="Line Callout 1 2"/>
          <p:cNvSpPr/>
          <p:nvPr/>
        </p:nvSpPr>
        <p:spPr>
          <a:xfrm>
            <a:off x="6876256" y="1916832"/>
            <a:ext cx="1944216" cy="936104"/>
          </a:xfrm>
          <a:prstGeom prst="borderCallout1">
            <a:avLst>
              <a:gd name="adj1" fmla="val 18750"/>
              <a:gd name="adj2" fmla="val -8333"/>
              <a:gd name="adj3" fmla="val 95874"/>
              <a:gd name="adj4" fmla="val -92370"/>
            </a:avLst>
          </a:prstGeom>
          <a:solidFill>
            <a:schemeClr val="bg1"/>
          </a:solid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bg2"/>
                </a:solidFill>
              </a:rPr>
              <a:t>Variable Dip of bedding &amp;</a:t>
            </a:r>
          </a:p>
          <a:p>
            <a:pPr algn="ctr"/>
            <a:r>
              <a:rPr lang="en-GB" dirty="0" smtClean="0">
                <a:solidFill>
                  <a:schemeClr val="bg2"/>
                </a:solidFill>
              </a:rPr>
              <a:t>Cross- bedding</a:t>
            </a:r>
            <a:endParaRPr lang="en-GB" dirty="0">
              <a:solidFill>
                <a:schemeClr val="bg2"/>
              </a:solidFill>
            </a:endParaRPr>
          </a:p>
        </p:txBody>
      </p:sp>
      <p:cxnSp>
        <p:nvCxnSpPr>
          <p:cNvPr id="5" name="Straight Connector 4"/>
          <p:cNvCxnSpPr/>
          <p:nvPr/>
        </p:nvCxnSpPr>
        <p:spPr>
          <a:xfrm flipH="1">
            <a:off x="5508104" y="2924944"/>
            <a:ext cx="1296144" cy="1008112"/>
          </a:xfrm>
          <a:prstGeom prst="line">
            <a:avLst/>
          </a:prstGeom>
          <a:ln>
            <a:solidFill>
              <a:schemeClr val="accent5"/>
            </a:solidFill>
          </a:ln>
        </p:spPr>
        <p:style>
          <a:lnRef idx="2">
            <a:schemeClr val="accent1"/>
          </a:lnRef>
          <a:fillRef idx="0">
            <a:schemeClr val="accent1"/>
          </a:fillRef>
          <a:effectRef idx="1">
            <a:schemeClr val="accent1"/>
          </a:effectRef>
          <a:fontRef idx="minor">
            <a:schemeClr val="tx1"/>
          </a:fontRef>
        </p:style>
      </p:cxnSp>
      <p:sp>
        <p:nvSpPr>
          <p:cNvPr id="7" name="Line Callout 1 6"/>
          <p:cNvSpPr/>
          <p:nvPr/>
        </p:nvSpPr>
        <p:spPr>
          <a:xfrm>
            <a:off x="179512" y="3717032"/>
            <a:ext cx="2123728" cy="1008112"/>
          </a:xfrm>
          <a:prstGeom prst="borderCallout1">
            <a:avLst>
              <a:gd name="adj1" fmla="val 60159"/>
              <a:gd name="adj2" fmla="val 104646"/>
              <a:gd name="adj3" fmla="val 80950"/>
              <a:gd name="adj4" fmla="val 119437"/>
            </a:avLst>
          </a:prstGeom>
          <a:solidFill>
            <a:schemeClr val="bg1"/>
          </a:solid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bg2"/>
                </a:solidFill>
              </a:rPr>
              <a:t>Intercalations of thinly bedded SST/ </a:t>
            </a:r>
            <a:r>
              <a:rPr lang="en-GB" dirty="0" err="1" smtClean="0">
                <a:solidFill>
                  <a:schemeClr val="bg2"/>
                </a:solidFill>
              </a:rPr>
              <a:t>Grumeleuse</a:t>
            </a:r>
            <a:r>
              <a:rPr lang="en-GB" dirty="0" smtClean="0">
                <a:solidFill>
                  <a:schemeClr val="bg2"/>
                </a:solidFill>
              </a:rPr>
              <a:t> deposits</a:t>
            </a:r>
            <a:endParaRPr lang="en-GB" dirty="0">
              <a:solidFill>
                <a:schemeClr val="bg2"/>
              </a:solidFill>
            </a:endParaRPr>
          </a:p>
        </p:txBody>
      </p:sp>
      <p:sp>
        <p:nvSpPr>
          <p:cNvPr id="8"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Confirmation of Depositional Features</a:t>
            </a:r>
          </a:p>
          <a:p>
            <a:pPr marL="0" marR="0" lvl="0" indent="0" algn="l" defTabSz="914400" rtl="0" eaLnBrk="1" fontAlgn="base" latinLnBrk="0" hangingPunct="1">
              <a:lnSpc>
                <a:spcPts val="3300"/>
              </a:lnSpc>
              <a:spcBef>
                <a:spcPct val="0"/>
              </a:spcBef>
              <a:spcAft>
                <a:spcPct val="0"/>
              </a:spcAft>
              <a:buClrTx/>
              <a:buSzTx/>
              <a:buFontTx/>
              <a:buNone/>
              <a:tabLst/>
              <a:defRPr/>
            </a:pPr>
            <a:r>
              <a:rPr lang="en-GB" sz="3200" kern="0" dirty="0" smtClean="0">
                <a:solidFill>
                  <a:schemeClr val="accent3"/>
                </a:solidFill>
                <a:latin typeface="+mj-lt"/>
                <a:ea typeface="ＭＳ Ｐゴシック" pitchFamily="-65" charset="-128"/>
                <a:cs typeface="ＭＳ Ｐゴシック" pitchFamily="-65" charset="-128"/>
              </a:rPr>
              <a:t>	- </a:t>
            </a:r>
            <a:r>
              <a:rPr kumimoji="0" lang="en-GB" sz="24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Examples from Point 5 </a:t>
            </a:r>
            <a:r>
              <a:rPr kumimoji="0" lang="en-GB" sz="24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GSG</a:t>
            </a:r>
            <a:r>
              <a:rPr kumimoji="0" lang="en-GB" sz="24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Face logs</a:t>
            </a:r>
            <a:endParaRPr kumimoji="0" lang="en-GB" sz="24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sp>
        <p:nvSpPr>
          <p:cNvPr id="9" name="Rectangle 8"/>
          <p:cNvSpPr/>
          <p:nvPr/>
        </p:nvSpPr>
        <p:spPr>
          <a:xfrm>
            <a:off x="3131840" y="5661248"/>
            <a:ext cx="2063385" cy="369332"/>
          </a:xfrm>
          <a:prstGeom prst="rect">
            <a:avLst/>
          </a:prstGeom>
        </p:spPr>
        <p:txBody>
          <a:bodyPr wrap="none">
            <a:spAutoFit/>
          </a:bodyPr>
          <a:lstStyle/>
          <a:p>
            <a:r>
              <a:rPr lang="en-GB" kern="0" dirty="0" smtClean="0">
                <a:solidFill>
                  <a:schemeClr val="accent3"/>
                </a:solidFill>
                <a:ea typeface="ＭＳ Ｐゴシック" pitchFamily="-65" charset="-128"/>
              </a:rPr>
              <a:t>Pillar Ch. 198-201m</a:t>
            </a:r>
            <a:endParaRPr lang="en-GB" dirty="0"/>
          </a:p>
        </p:txBody>
      </p:sp>
      <p:sp>
        <p:nvSpPr>
          <p:cNvPr id="10" name="Slide Number Placeholder 9"/>
          <p:cNvSpPr>
            <a:spLocks noGrp="1"/>
          </p:cNvSpPr>
          <p:nvPr>
            <p:ph type="sldNum" sz="quarter" idx="12"/>
          </p:nvPr>
        </p:nvSpPr>
        <p:spPr/>
        <p:txBody>
          <a:bodyPr/>
          <a:lstStyle/>
          <a:p>
            <a:fld id="{A166CB87-3590-4A7D-AFEC-D126A8C65A9F}" type="slidenum">
              <a:rPr lang="en-GB" smtClean="0"/>
              <a:pPr/>
              <a:t>26</a:t>
            </a:fld>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0688" y="250825"/>
            <a:ext cx="8723312"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UCX</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55 West Head</a:t>
            </a:r>
            <a:r>
              <a:rPr kumimoji="0" lang="en-GB" sz="3200" b="0" i="0" u="none" strike="noStrike" kern="0" cap="none" spc="0" normalizeH="0" noProof="0" dirty="0" smtClean="0">
                <a:ln>
                  <a:noFill/>
                </a:ln>
                <a:solidFill>
                  <a:schemeClr val="accent3"/>
                </a:solidFill>
                <a:effectLst/>
                <a:uLnTx/>
                <a:uFillTx/>
                <a:latin typeface="+mj-lt"/>
                <a:ea typeface="ＭＳ Ｐゴシック" pitchFamily="-65" charset="-128"/>
                <a:cs typeface="ＭＳ Ｐゴシック" pitchFamily="-65" charset="-128"/>
              </a:rPr>
              <a:t> Wall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a:t>
            </a:r>
            <a:r>
              <a:rPr kumimoji="0" lang="en-GB" sz="32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Chainage</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170.5</a:t>
            </a:r>
            <a:r>
              <a:rPr kumimoji="0" lang="en-GB" sz="3200" b="0" i="0" u="none" strike="noStrike" kern="0" cap="none" spc="0" normalizeH="0" noProof="0" dirty="0" smtClean="0">
                <a:ln>
                  <a:noFill/>
                </a:ln>
                <a:solidFill>
                  <a:schemeClr val="accent3"/>
                </a:solidFill>
                <a:effectLst/>
                <a:uLnTx/>
                <a:uFillTx/>
                <a:latin typeface="+mj-lt"/>
                <a:ea typeface="ＭＳ Ｐゴシック" pitchFamily="-65" charset="-128"/>
                <a:cs typeface="ＭＳ Ｐゴシック" pitchFamily="-65" charset="-128"/>
              </a:rPr>
              <a:t> – 172.5</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pic>
        <p:nvPicPr>
          <p:cNvPr id="7171" name="Picture 3"/>
          <p:cNvPicPr>
            <a:picLocks noChangeAspect="1" noChangeArrowheads="1"/>
          </p:cNvPicPr>
          <p:nvPr/>
        </p:nvPicPr>
        <p:blipFill>
          <a:blip r:embed="rId3" cstate="print"/>
          <a:srcRect/>
          <a:stretch>
            <a:fillRect/>
          </a:stretch>
        </p:blipFill>
        <p:spPr bwMode="auto">
          <a:xfrm rot="16200000">
            <a:off x="2445678" y="-1141421"/>
            <a:ext cx="4320000" cy="8708315"/>
          </a:xfrm>
          <a:prstGeom prst="rect">
            <a:avLst/>
          </a:prstGeom>
          <a:noFill/>
          <a:ln w="9525">
            <a:noFill/>
            <a:miter lim="800000"/>
            <a:headEnd/>
            <a:tailEnd/>
          </a:ln>
        </p:spPr>
      </p:pic>
      <p:sp>
        <p:nvSpPr>
          <p:cNvPr id="5" name="Freeform 4"/>
          <p:cNvSpPr/>
          <p:nvPr/>
        </p:nvSpPr>
        <p:spPr>
          <a:xfrm>
            <a:off x="3570051" y="3891064"/>
            <a:ext cx="3073940" cy="291830"/>
          </a:xfrm>
          <a:custGeom>
            <a:avLst/>
            <a:gdLst>
              <a:gd name="connsiteX0" fmla="*/ 0 w 3073940"/>
              <a:gd name="connsiteY0" fmla="*/ 272374 h 291830"/>
              <a:gd name="connsiteX1" fmla="*/ 233464 w 3073940"/>
              <a:gd name="connsiteY1" fmla="*/ 204281 h 291830"/>
              <a:gd name="connsiteX2" fmla="*/ 428017 w 3073940"/>
              <a:gd name="connsiteY2" fmla="*/ 214008 h 291830"/>
              <a:gd name="connsiteX3" fmla="*/ 593387 w 3073940"/>
              <a:gd name="connsiteY3" fmla="*/ 155642 h 291830"/>
              <a:gd name="connsiteX4" fmla="*/ 1099226 w 3073940"/>
              <a:gd name="connsiteY4" fmla="*/ 77821 h 291830"/>
              <a:gd name="connsiteX5" fmla="*/ 1546698 w 3073940"/>
              <a:gd name="connsiteY5" fmla="*/ 29183 h 291830"/>
              <a:gd name="connsiteX6" fmla="*/ 2042809 w 3073940"/>
              <a:gd name="connsiteY6" fmla="*/ 19455 h 291830"/>
              <a:gd name="connsiteX7" fmla="*/ 2655651 w 3073940"/>
              <a:gd name="connsiteY7" fmla="*/ 19455 h 291830"/>
              <a:gd name="connsiteX8" fmla="*/ 2996119 w 3073940"/>
              <a:gd name="connsiteY8" fmla="*/ 0 h 291830"/>
              <a:gd name="connsiteX9" fmla="*/ 3073940 w 3073940"/>
              <a:gd name="connsiteY9" fmla="*/ 0 h 291830"/>
              <a:gd name="connsiteX10" fmla="*/ 2811294 w 3073940"/>
              <a:gd name="connsiteY10" fmla="*/ 77821 h 291830"/>
              <a:gd name="connsiteX11" fmla="*/ 2577830 w 3073940"/>
              <a:gd name="connsiteY11" fmla="*/ 145915 h 291830"/>
              <a:gd name="connsiteX12" fmla="*/ 2315183 w 3073940"/>
              <a:gd name="connsiteY12" fmla="*/ 194553 h 291830"/>
              <a:gd name="connsiteX13" fmla="*/ 2081719 w 3073940"/>
              <a:gd name="connsiteY13" fmla="*/ 252919 h 291830"/>
              <a:gd name="connsiteX14" fmla="*/ 1926077 w 3073940"/>
              <a:gd name="connsiteY14" fmla="*/ 272374 h 291830"/>
              <a:gd name="connsiteX15" fmla="*/ 1488332 w 3073940"/>
              <a:gd name="connsiteY15" fmla="*/ 282102 h 291830"/>
              <a:gd name="connsiteX16" fmla="*/ 1070043 w 3073940"/>
              <a:gd name="connsiteY16" fmla="*/ 272374 h 291830"/>
              <a:gd name="connsiteX17" fmla="*/ 544749 w 3073940"/>
              <a:gd name="connsiteY17" fmla="*/ 252919 h 291830"/>
              <a:gd name="connsiteX18" fmla="*/ 301558 w 3073940"/>
              <a:gd name="connsiteY18" fmla="*/ 272374 h 291830"/>
              <a:gd name="connsiteX19" fmla="*/ 48638 w 3073940"/>
              <a:gd name="connsiteY19" fmla="*/ 291830 h 291830"/>
              <a:gd name="connsiteX20" fmla="*/ 0 w 3073940"/>
              <a:gd name="connsiteY20" fmla="*/ 272374 h 29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73940" h="291830">
                <a:moveTo>
                  <a:pt x="0" y="272374"/>
                </a:moveTo>
                <a:lnTo>
                  <a:pt x="233464" y="204281"/>
                </a:lnTo>
                <a:lnTo>
                  <a:pt x="428017" y="214008"/>
                </a:lnTo>
                <a:lnTo>
                  <a:pt x="593387" y="155642"/>
                </a:lnTo>
                <a:lnTo>
                  <a:pt x="1099226" y="77821"/>
                </a:lnTo>
                <a:lnTo>
                  <a:pt x="1546698" y="29183"/>
                </a:lnTo>
                <a:lnTo>
                  <a:pt x="2042809" y="19455"/>
                </a:lnTo>
                <a:lnTo>
                  <a:pt x="2655651" y="19455"/>
                </a:lnTo>
                <a:lnTo>
                  <a:pt x="2996119" y="0"/>
                </a:lnTo>
                <a:lnTo>
                  <a:pt x="3073940" y="0"/>
                </a:lnTo>
                <a:lnTo>
                  <a:pt x="2811294" y="77821"/>
                </a:lnTo>
                <a:lnTo>
                  <a:pt x="2577830" y="145915"/>
                </a:lnTo>
                <a:lnTo>
                  <a:pt x="2315183" y="194553"/>
                </a:lnTo>
                <a:lnTo>
                  <a:pt x="2081719" y="252919"/>
                </a:lnTo>
                <a:lnTo>
                  <a:pt x="1926077" y="272374"/>
                </a:lnTo>
                <a:lnTo>
                  <a:pt x="1488332" y="282102"/>
                </a:lnTo>
                <a:lnTo>
                  <a:pt x="1070043" y="272374"/>
                </a:lnTo>
                <a:lnTo>
                  <a:pt x="544749" y="252919"/>
                </a:lnTo>
                <a:lnTo>
                  <a:pt x="301558" y="272374"/>
                </a:lnTo>
                <a:lnTo>
                  <a:pt x="48638" y="291830"/>
                </a:lnTo>
                <a:lnTo>
                  <a:pt x="0" y="272374"/>
                </a:lnTo>
                <a:close/>
              </a:path>
            </a:pathLst>
          </a:custGeom>
          <a:solidFill>
            <a:schemeClr val="accent5">
              <a:alpha val="28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Line Callout 1 7"/>
          <p:cNvSpPr/>
          <p:nvPr/>
        </p:nvSpPr>
        <p:spPr>
          <a:xfrm>
            <a:off x="395536" y="5013176"/>
            <a:ext cx="2123728" cy="648072"/>
          </a:xfrm>
          <a:prstGeom prst="borderCallout1">
            <a:avLst>
              <a:gd name="adj1" fmla="val 60159"/>
              <a:gd name="adj2" fmla="val 104646"/>
              <a:gd name="adj3" fmla="val -120443"/>
              <a:gd name="adj4" fmla="val 183423"/>
            </a:avLst>
          </a:prstGeom>
          <a:solidFill>
            <a:schemeClr val="bg1"/>
          </a:solid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bg2"/>
                </a:solidFill>
              </a:rPr>
              <a:t>Sandstone lenses</a:t>
            </a:r>
            <a:endParaRPr lang="en-GB" dirty="0">
              <a:solidFill>
                <a:schemeClr val="bg2"/>
              </a:solidFill>
            </a:endParaRPr>
          </a:p>
        </p:txBody>
      </p:sp>
      <p:sp>
        <p:nvSpPr>
          <p:cNvPr id="9" name="Oval 8"/>
          <p:cNvSpPr/>
          <p:nvPr/>
        </p:nvSpPr>
        <p:spPr>
          <a:xfrm>
            <a:off x="5940152" y="4221088"/>
            <a:ext cx="3203848" cy="122413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Slide Number Placeholder 6"/>
          <p:cNvSpPr>
            <a:spLocks noGrp="1"/>
          </p:cNvSpPr>
          <p:nvPr>
            <p:ph type="sldNum" sz="quarter" idx="12"/>
          </p:nvPr>
        </p:nvSpPr>
        <p:spPr/>
        <p:txBody>
          <a:bodyPr/>
          <a:lstStyle/>
          <a:p>
            <a:fld id="{A166CB87-3590-4A7D-AFEC-D126A8C65A9F}" type="slidenum">
              <a:rPr lang="en-GB" smtClean="0"/>
              <a:pPr/>
              <a:t>27</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a:stretch>
            <a:fillRect/>
          </a:stretch>
        </p:blipFill>
        <p:spPr bwMode="auto">
          <a:xfrm>
            <a:off x="179512" y="908720"/>
            <a:ext cx="5322937" cy="3037482"/>
          </a:xfrm>
          <a:prstGeom prst="rect">
            <a:avLst/>
          </a:prstGeom>
          <a:noFill/>
          <a:ln w="9525">
            <a:noFill/>
            <a:miter lim="800000"/>
            <a:headEnd/>
            <a:tailEnd/>
          </a:ln>
        </p:spPr>
      </p:pic>
      <p:sp>
        <p:nvSpPr>
          <p:cNvPr id="3" name="Freeform 2"/>
          <p:cNvSpPr/>
          <p:nvPr/>
        </p:nvSpPr>
        <p:spPr>
          <a:xfrm>
            <a:off x="1187624" y="2348880"/>
            <a:ext cx="2004070" cy="198006"/>
          </a:xfrm>
          <a:custGeom>
            <a:avLst/>
            <a:gdLst>
              <a:gd name="connsiteX0" fmla="*/ 0 w 3249038"/>
              <a:gd name="connsiteY0" fmla="*/ 0 h 321012"/>
              <a:gd name="connsiteX1" fmla="*/ 428017 w 3249038"/>
              <a:gd name="connsiteY1" fmla="*/ 29183 h 321012"/>
              <a:gd name="connsiteX2" fmla="*/ 787940 w 3249038"/>
              <a:gd name="connsiteY2" fmla="*/ 58366 h 321012"/>
              <a:gd name="connsiteX3" fmla="*/ 1079770 w 3249038"/>
              <a:gd name="connsiteY3" fmla="*/ 77821 h 321012"/>
              <a:gd name="connsiteX4" fmla="*/ 1468877 w 3249038"/>
              <a:gd name="connsiteY4" fmla="*/ 107004 h 321012"/>
              <a:gd name="connsiteX5" fmla="*/ 1838528 w 3249038"/>
              <a:gd name="connsiteY5" fmla="*/ 155642 h 321012"/>
              <a:gd name="connsiteX6" fmla="*/ 2305455 w 3249038"/>
              <a:gd name="connsiteY6" fmla="*/ 155642 h 321012"/>
              <a:gd name="connsiteX7" fmla="*/ 2558374 w 3249038"/>
              <a:gd name="connsiteY7" fmla="*/ 145914 h 321012"/>
              <a:gd name="connsiteX8" fmla="*/ 2801566 w 3249038"/>
              <a:gd name="connsiteY8" fmla="*/ 155642 h 321012"/>
              <a:gd name="connsiteX9" fmla="*/ 3025302 w 3249038"/>
              <a:gd name="connsiteY9" fmla="*/ 194553 h 321012"/>
              <a:gd name="connsiteX10" fmla="*/ 3219855 w 3249038"/>
              <a:gd name="connsiteY10" fmla="*/ 204280 h 321012"/>
              <a:gd name="connsiteX11" fmla="*/ 3249038 w 3249038"/>
              <a:gd name="connsiteY11" fmla="*/ 214008 h 321012"/>
              <a:gd name="connsiteX12" fmla="*/ 3229583 w 3249038"/>
              <a:gd name="connsiteY12" fmla="*/ 321012 h 321012"/>
              <a:gd name="connsiteX13" fmla="*/ 2519464 w 3249038"/>
              <a:gd name="connsiteY13" fmla="*/ 291829 h 321012"/>
              <a:gd name="connsiteX14" fmla="*/ 2013625 w 3249038"/>
              <a:gd name="connsiteY14" fmla="*/ 262646 h 321012"/>
              <a:gd name="connsiteX15" fmla="*/ 1546698 w 3249038"/>
              <a:gd name="connsiteY15" fmla="*/ 223736 h 321012"/>
              <a:gd name="connsiteX16" fmla="*/ 953311 w 3249038"/>
              <a:gd name="connsiteY16" fmla="*/ 184825 h 321012"/>
              <a:gd name="connsiteX17" fmla="*/ 447472 w 3249038"/>
              <a:gd name="connsiteY17" fmla="*/ 126459 h 321012"/>
              <a:gd name="connsiteX18" fmla="*/ 58366 w 3249038"/>
              <a:gd name="connsiteY18" fmla="*/ 97276 h 321012"/>
              <a:gd name="connsiteX19" fmla="*/ 0 w 3249038"/>
              <a:gd name="connsiteY19" fmla="*/ 77821 h 321012"/>
              <a:gd name="connsiteX20" fmla="*/ 0 w 3249038"/>
              <a:gd name="connsiteY20" fmla="*/ 0 h 321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49038" h="321012">
                <a:moveTo>
                  <a:pt x="0" y="0"/>
                </a:moveTo>
                <a:lnTo>
                  <a:pt x="428017" y="29183"/>
                </a:lnTo>
                <a:lnTo>
                  <a:pt x="787940" y="58366"/>
                </a:lnTo>
                <a:lnTo>
                  <a:pt x="1079770" y="77821"/>
                </a:lnTo>
                <a:lnTo>
                  <a:pt x="1468877" y="107004"/>
                </a:lnTo>
                <a:lnTo>
                  <a:pt x="1838528" y="155642"/>
                </a:lnTo>
                <a:lnTo>
                  <a:pt x="2305455" y="155642"/>
                </a:lnTo>
                <a:lnTo>
                  <a:pt x="2558374" y="145914"/>
                </a:lnTo>
                <a:lnTo>
                  <a:pt x="2801566" y="155642"/>
                </a:lnTo>
                <a:lnTo>
                  <a:pt x="3025302" y="194553"/>
                </a:lnTo>
                <a:lnTo>
                  <a:pt x="3219855" y="204280"/>
                </a:lnTo>
                <a:lnTo>
                  <a:pt x="3249038" y="214008"/>
                </a:lnTo>
                <a:lnTo>
                  <a:pt x="3229583" y="321012"/>
                </a:lnTo>
                <a:lnTo>
                  <a:pt x="2519464" y="291829"/>
                </a:lnTo>
                <a:lnTo>
                  <a:pt x="2013625" y="262646"/>
                </a:lnTo>
                <a:lnTo>
                  <a:pt x="1546698" y="223736"/>
                </a:lnTo>
                <a:lnTo>
                  <a:pt x="953311" y="184825"/>
                </a:lnTo>
                <a:lnTo>
                  <a:pt x="447472" y="126459"/>
                </a:lnTo>
                <a:lnTo>
                  <a:pt x="58366" y="97276"/>
                </a:lnTo>
                <a:lnTo>
                  <a:pt x="0" y="77821"/>
                </a:lnTo>
                <a:lnTo>
                  <a:pt x="0" y="0"/>
                </a:lnTo>
                <a:close/>
              </a:path>
            </a:pathLst>
          </a:custGeom>
          <a:solidFill>
            <a:schemeClr val="accent6">
              <a:lumMod val="60000"/>
              <a:lumOff val="40000"/>
              <a:alpha val="2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Line Callout 1 4"/>
          <p:cNvSpPr/>
          <p:nvPr/>
        </p:nvSpPr>
        <p:spPr>
          <a:xfrm>
            <a:off x="6300192" y="1124744"/>
            <a:ext cx="2520279" cy="1008111"/>
          </a:xfrm>
          <a:prstGeom prst="borderCallout1">
            <a:avLst>
              <a:gd name="adj1" fmla="val 18750"/>
              <a:gd name="adj2" fmla="val -8333"/>
              <a:gd name="adj3" fmla="val 133507"/>
              <a:gd name="adj4" fmla="val -122090"/>
            </a:avLst>
          </a:prstGeom>
          <a:solidFill>
            <a:schemeClr val="bg1"/>
          </a:solid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bg2"/>
                </a:solidFill>
              </a:rPr>
              <a:t>Calcareous Horizons/ </a:t>
            </a:r>
            <a:r>
              <a:rPr lang="en-GB" dirty="0" err="1" smtClean="0">
                <a:solidFill>
                  <a:schemeClr val="bg2"/>
                </a:solidFill>
              </a:rPr>
              <a:t>Paleosol</a:t>
            </a:r>
            <a:r>
              <a:rPr lang="en-GB" dirty="0" smtClean="0">
                <a:solidFill>
                  <a:schemeClr val="bg2"/>
                </a:solidFill>
              </a:rPr>
              <a:t> development </a:t>
            </a:r>
            <a:endParaRPr lang="en-GB" dirty="0">
              <a:solidFill>
                <a:schemeClr val="bg2"/>
              </a:solidFill>
            </a:endParaRPr>
          </a:p>
        </p:txBody>
      </p:sp>
      <p:sp>
        <p:nvSpPr>
          <p:cNvPr id="6"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Confirmation of Depositional Features</a:t>
            </a:r>
          </a:p>
          <a:p>
            <a:pPr marL="0" marR="0" lvl="0" indent="0" algn="l" defTabSz="914400" rtl="0" eaLnBrk="1" fontAlgn="base" latinLnBrk="0" hangingPunct="1">
              <a:lnSpc>
                <a:spcPts val="3300"/>
              </a:lnSpc>
              <a:spcBef>
                <a:spcPct val="0"/>
              </a:spcBef>
              <a:spcAft>
                <a:spcPct val="0"/>
              </a:spcAft>
              <a:buClrTx/>
              <a:buSzTx/>
              <a:buFontTx/>
              <a:buNone/>
              <a:tabLst/>
              <a:defRPr/>
            </a:pPr>
            <a:r>
              <a:rPr lang="en-GB" sz="3200" kern="0" dirty="0" smtClean="0">
                <a:solidFill>
                  <a:schemeClr val="accent3"/>
                </a:solidFill>
                <a:latin typeface="+mj-lt"/>
                <a:ea typeface="ＭＳ Ｐゴシック" pitchFamily="-65" charset="-128"/>
                <a:cs typeface="ＭＳ Ｐゴシック" pitchFamily="-65" charset="-128"/>
              </a:rPr>
              <a:t>	</a:t>
            </a:r>
            <a:r>
              <a:rPr kumimoji="0" lang="en-GB" sz="20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Pillar Ch. 187-201m</a:t>
            </a:r>
            <a:endParaRPr kumimoji="0" lang="en-GB" sz="20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pic>
        <p:nvPicPr>
          <p:cNvPr id="8" name="Picture 3"/>
          <p:cNvPicPr>
            <a:picLocks noChangeAspect="1" noChangeArrowheads="1"/>
          </p:cNvPicPr>
          <p:nvPr/>
        </p:nvPicPr>
        <p:blipFill>
          <a:blip r:embed="rId4" cstate="print"/>
          <a:srcRect/>
          <a:stretch>
            <a:fillRect/>
          </a:stretch>
        </p:blipFill>
        <p:spPr bwMode="auto">
          <a:xfrm>
            <a:off x="3737813" y="3429000"/>
            <a:ext cx="5406187" cy="2865184"/>
          </a:xfrm>
          <a:prstGeom prst="rect">
            <a:avLst/>
          </a:prstGeom>
          <a:noFill/>
          <a:ln w="9525">
            <a:noFill/>
            <a:miter lim="800000"/>
            <a:headEnd/>
            <a:tailEnd/>
          </a:ln>
        </p:spPr>
      </p:pic>
      <p:sp>
        <p:nvSpPr>
          <p:cNvPr id="9" name="Freeform 8"/>
          <p:cNvSpPr/>
          <p:nvPr/>
        </p:nvSpPr>
        <p:spPr>
          <a:xfrm>
            <a:off x="4833938" y="3981450"/>
            <a:ext cx="2686050" cy="409575"/>
          </a:xfrm>
          <a:custGeom>
            <a:avLst/>
            <a:gdLst>
              <a:gd name="connsiteX0" fmla="*/ 128587 w 2686050"/>
              <a:gd name="connsiteY0" fmla="*/ 0 h 409575"/>
              <a:gd name="connsiteX1" fmla="*/ 200025 w 2686050"/>
              <a:gd name="connsiteY1" fmla="*/ 28575 h 409575"/>
              <a:gd name="connsiteX2" fmla="*/ 323850 w 2686050"/>
              <a:gd name="connsiteY2" fmla="*/ 47625 h 409575"/>
              <a:gd name="connsiteX3" fmla="*/ 576262 w 2686050"/>
              <a:gd name="connsiteY3" fmla="*/ 71438 h 409575"/>
              <a:gd name="connsiteX4" fmla="*/ 785812 w 2686050"/>
              <a:gd name="connsiteY4" fmla="*/ 90488 h 409575"/>
              <a:gd name="connsiteX5" fmla="*/ 1066800 w 2686050"/>
              <a:gd name="connsiteY5" fmla="*/ 128588 h 409575"/>
              <a:gd name="connsiteX6" fmla="*/ 1309687 w 2686050"/>
              <a:gd name="connsiteY6" fmla="*/ 161925 h 409575"/>
              <a:gd name="connsiteX7" fmla="*/ 1604962 w 2686050"/>
              <a:gd name="connsiteY7" fmla="*/ 200025 h 409575"/>
              <a:gd name="connsiteX8" fmla="*/ 1909762 w 2686050"/>
              <a:gd name="connsiteY8" fmla="*/ 238125 h 409575"/>
              <a:gd name="connsiteX9" fmla="*/ 2290762 w 2686050"/>
              <a:gd name="connsiteY9" fmla="*/ 266700 h 409575"/>
              <a:gd name="connsiteX10" fmla="*/ 2686050 w 2686050"/>
              <a:gd name="connsiteY10" fmla="*/ 328613 h 409575"/>
              <a:gd name="connsiteX11" fmla="*/ 2676525 w 2686050"/>
              <a:gd name="connsiteY11" fmla="*/ 409575 h 409575"/>
              <a:gd name="connsiteX12" fmla="*/ 2305050 w 2686050"/>
              <a:gd name="connsiteY12" fmla="*/ 371475 h 409575"/>
              <a:gd name="connsiteX13" fmla="*/ 1985962 w 2686050"/>
              <a:gd name="connsiteY13" fmla="*/ 342900 h 409575"/>
              <a:gd name="connsiteX14" fmla="*/ 1862137 w 2686050"/>
              <a:gd name="connsiteY14" fmla="*/ 333375 h 409575"/>
              <a:gd name="connsiteX15" fmla="*/ 1557337 w 2686050"/>
              <a:gd name="connsiteY15" fmla="*/ 290513 h 409575"/>
              <a:gd name="connsiteX16" fmla="*/ 1357312 w 2686050"/>
              <a:gd name="connsiteY16" fmla="*/ 285750 h 409575"/>
              <a:gd name="connsiteX17" fmla="*/ 1176337 w 2686050"/>
              <a:gd name="connsiteY17" fmla="*/ 257175 h 409575"/>
              <a:gd name="connsiteX18" fmla="*/ 938212 w 2686050"/>
              <a:gd name="connsiteY18" fmla="*/ 228600 h 409575"/>
              <a:gd name="connsiteX19" fmla="*/ 781050 w 2686050"/>
              <a:gd name="connsiteY19" fmla="*/ 200025 h 409575"/>
              <a:gd name="connsiteX20" fmla="*/ 576262 w 2686050"/>
              <a:gd name="connsiteY20" fmla="*/ 176213 h 409575"/>
              <a:gd name="connsiteX21" fmla="*/ 357187 w 2686050"/>
              <a:gd name="connsiteY21" fmla="*/ 157163 h 409575"/>
              <a:gd name="connsiteX22" fmla="*/ 147637 w 2686050"/>
              <a:gd name="connsiteY22" fmla="*/ 119063 h 409575"/>
              <a:gd name="connsiteX23" fmla="*/ 0 w 2686050"/>
              <a:gd name="connsiteY23" fmla="*/ 85725 h 409575"/>
              <a:gd name="connsiteX24" fmla="*/ 57150 w 2686050"/>
              <a:gd name="connsiteY24" fmla="*/ 0 h 409575"/>
              <a:gd name="connsiteX25" fmla="*/ 128587 w 2686050"/>
              <a:gd name="connsiteY25" fmla="*/ 0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86050" h="409575">
                <a:moveTo>
                  <a:pt x="128587" y="0"/>
                </a:moveTo>
                <a:lnTo>
                  <a:pt x="200025" y="28575"/>
                </a:lnTo>
                <a:lnTo>
                  <a:pt x="323850" y="47625"/>
                </a:lnTo>
                <a:lnTo>
                  <a:pt x="576262" y="71438"/>
                </a:lnTo>
                <a:lnTo>
                  <a:pt x="785812" y="90488"/>
                </a:lnTo>
                <a:lnTo>
                  <a:pt x="1066800" y="128588"/>
                </a:lnTo>
                <a:lnTo>
                  <a:pt x="1309687" y="161925"/>
                </a:lnTo>
                <a:lnTo>
                  <a:pt x="1604962" y="200025"/>
                </a:lnTo>
                <a:lnTo>
                  <a:pt x="1909762" y="238125"/>
                </a:lnTo>
                <a:lnTo>
                  <a:pt x="2290762" y="266700"/>
                </a:lnTo>
                <a:lnTo>
                  <a:pt x="2686050" y="328613"/>
                </a:lnTo>
                <a:lnTo>
                  <a:pt x="2676525" y="409575"/>
                </a:lnTo>
                <a:lnTo>
                  <a:pt x="2305050" y="371475"/>
                </a:lnTo>
                <a:lnTo>
                  <a:pt x="1985962" y="342900"/>
                </a:lnTo>
                <a:lnTo>
                  <a:pt x="1862137" y="333375"/>
                </a:lnTo>
                <a:lnTo>
                  <a:pt x="1557337" y="290513"/>
                </a:lnTo>
                <a:lnTo>
                  <a:pt x="1357312" y="285750"/>
                </a:lnTo>
                <a:lnTo>
                  <a:pt x="1176337" y="257175"/>
                </a:lnTo>
                <a:lnTo>
                  <a:pt x="938212" y="228600"/>
                </a:lnTo>
                <a:lnTo>
                  <a:pt x="781050" y="200025"/>
                </a:lnTo>
                <a:lnTo>
                  <a:pt x="576262" y="176213"/>
                </a:lnTo>
                <a:lnTo>
                  <a:pt x="357187" y="157163"/>
                </a:lnTo>
                <a:lnTo>
                  <a:pt x="147637" y="119063"/>
                </a:lnTo>
                <a:lnTo>
                  <a:pt x="0" y="85725"/>
                </a:lnTo>
                <a:lnTo>
                  <a:pt x="57150" y="0"/>
                </a:lnTo>
                <a:lnTo>
                  <a:pt x="128587" y="0"/>
                </a:lnTo>
                <a:close/>
              </a:path>
            </a:pathLst>
          </a:custGeom>
          <a:solidFill>
            <a:schemeClr val="accent6">
              <a:lumMod val="60000"/>
              <a:lumOff val="40000"/>
              <a:alpha val="27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p:cNvCxnSpPr>
            <a:endCxn id="9" idx="7"/>
          </p:cNvCxnSpPr>
          <p:nvPr/>
        </p:nvCxnSpPr>
        <p:spPr>
          <a:xfrm flipH="1">
            <a:off x="6438900" y="2348880"/>
            <a:ext cx="797396" cy="1832595"/>
          </a:xfrm>
          <a:prstGeom prst="line">
            <a:avLst/>
          </a:prstGeom>
          <a:ln w="28575">
            <a:solidFill>
              <a:schemeClr val="accent5"/>
            </a:solidFill>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1547664" y="5805264"/>
            <a:ext cx="2178802" cy="369332"/>
          </a:xfrm>
          <a:prstGeom prst="rect">
            <a:avLst/>
          </a:prstGeom>
        </p:spPr>
        <p:txBody>
          <a:bodyPr wrap="none">
            <a:spAutoFit/>
          </a:bodyPr>
          <a:lstStyle/>
          <a:p>
            <a:r>
              <a:rPr lang="en-GB" kern="0" dirty="0" smtClean="0">
                <a:solidFill>
                  <a:schemeClr val="accent3"/>
                </a:solidFill>
                <a:ea typeface="ＭＳ Ｐゴシック" pitchFamily="-65" charset="-128"/>
                <a:cs typeface="ＭＳ Ｐゴシック" pitchFamily="-65" charset="-128"/>
              </a:rPr>
              <a:t>USC 55 Ch. 197.51m</a:t>
            </a:r>
            <a:endParaRPr lang="en-GB" dirty="0"/>
          </a:p>
        </p:txBody>
      </p:sp>
      <p:sp>
        <p:nvSpPr>
          <p:cNvPr id="10" name="Slide Number Placeholder 9"/>
          <p:cNvSpPr>
            <a:spLocks noGrp="1"/>
          </p:cNvSpPr>
          <p:nvPr>
            <p:ph type="sldNum" sz="quarter" idx="12"/>
          </p:nvPr>
        </p:nvSpPr>
        <p:spPr/>
        <p:txBody>
          <a:bodyPr/>
          <a:lstStyle/>
          <a:p>
            <a:fld id="{A166CB87-3590-4A7D-AFEC-D126A8C65A9F}" type="slidenum">
              <a:rPr lang="en-GB" smtClean="0"/>
              <a:pPr/>
              <a:t>28</a:t>
            </a:fld>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683568" y="1124744"/>
          <a:ext cx="7829550" cy="474345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Calcareous</a:t>
            </a:r>
            <a:r>
              <a:rPr kumimoji="0" lang="en-GB" sz="3200" b="0" i="0" u="none" strike="noStrike" kern="0" cap="none" spc="0" normalizeH="0" noProof="0" dirty="0" smtClean="0">
                <a:ln>
                  <a:noFill/>
                </a:ln>
                <a:solidFill>
                  <a:schemeClr val="accent3"/>
                </a:solidFill>
                <a:effectLst/>
                <a:uLnTx/>
                <a:uFillTx/>
                <a:latin typeface="+mj-lt"/>
                <a:ea typeface="ＭＳ Ｐゴシック" pitchFamily="-65" charset="-128"/>
                <a:cs typeface="ＭＳ Ｐゴシック" pitchFamily="-65" charset="-128"/>
              </a:rPr>
              <a:t> &amp; “Limestone” from Point 5 </a:t>
            </a:r>
            <a:r>
              <a:rPr kumimoji="0" lang="en-GB" sz="3200" b="0" i="0" u="none" strike="noStrike" kern="0" cap="none" spc="0" normalizeH="0" noProof="0" dirty="0" err="1" smtClean="0">
                <a:ln>
                  <a:noFill/>
                </a:ln>
                <a:solidFill>
                  <a:schemeClr val="accent3"/>
                </a:solidFill>
                <a:effectLst/>
                <a:uLnTx/>
                <a:uFillTx/>
                <a:latin typeface="+mj-lt"/>
                <a:ea typeface="ＭＳ Ｐゴシック" pitchFamily="-65" charset="-128"/>
                <a:cs typeface="ＭＳ Ｐゴシック" pitchFamily="-65" charset="-128"/>
              </a:rPr>
              <a:t>BH</a:t>
            </a:r>
            <a:r>
              <a:rPr kumimoji="0" lang="en-GB" sz="3200" b="0" i="0" u="none" strike="noStrike" kern="0" cap="none" spc="0" normalizeH="0" noProof="0" dirty="0" smtClean="0">
                <a:ln>
                  <a:noFill/>
                </a:ln>
                <a:solidFill>
                  <a:schemeClr val="accent3"/>
                </a:solidFill>
                <a:effectLst/>
                <a:uLnTx/>
                <a:uFillTx/>
                <a:latin typeface="+mj-lt"/>
                <a:ea typeface="ＭＳ Ｐゴシック" pitchFamily="-65" charset="-128"/>
                <a:cs typeface="ＭＳ Ｐゴシック" pitchFamily="-65" charset="-128"/>
              </a:rPr>
              <a:t> data</a:t>
            </a:r>
            <a:endPar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endParaRPr>
          </a:p>
          <a:p>
            <a:pPr marL="0" marR="0" lvl="0" indent="0" algn="l" defTabSz="914400" rtl="0" eaLnBrk="1" fontAlgn="base" latinLnBrk="0" hangingPunct="1">
              <a:lnSpc>
                <a:spcPts val="3300"/>
              </a:lnSpc>
              <a:spcBef>
                <a:spcPct val="0"/>
              </a:spcBef>
              <a:spcAft>
                <a:spcPct val="0"/>
              </a:spcAft>
              <a:buClrTx/>
              <a:buSzTx/>
              <a:buFontTx/>
              <a:buNone/>
              <a:tabLst/>
              <a:defRPr/>
            </a:pPr>
            <a:r>
              <a:rPr lang="en-GB" sz="3200" kern="0" dirty="0" smtClean="0">
                <a:solidFill>
                  <a:schemeClr val="accent3"/>
                </a:solidFill>
                <a:latin typeface="+mj-lt"/>
                <a:ea typeface="ＭＳ Ｐゴシック" pitchFamily="-65" charset="-128"/>
                <a:cs typeface="ＭＳ Ｐゴシック" pitchFamily="-65" charset="-128"/>
              </a:rPr>
              <a:t>	</a:t>
            </a:r>
            <a:endParaRPr kumimoji="0" lang="en-GB" sz="20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sp>
        <p:nvSpPr>
          <p:cNvPr id="4" name="TextBox 3"/>
          <p:cNvSpPr txBox="1"/>
          <p:nvPr/>
        </p:nvSpPr>
        <p:spPr>
          <a:xfrm>
            <a:off x="251520" y="1916832"/>
            <a:ext cx="461665" cy="2376264"/>
          </a:xfrm>
          <a:prstGeom prst="rect">
            <a:avLst/>
          </a:prstGeom>
          <a:noFill/>
        </p:spPr>
        <p:txBody>
          <a:bodyPr vert="vert270" wrap="square" rtlCol="0">
            <a:spAutoFit/>
          </a:bodyPr>
          <a:lstStyle/>
          <a:p>
            <a:r>
              <a:rPr lang="en-GB" dirty="0" smtClean="0"/>
              <a:t>Elevation </a:t>
            </a:r>
            <a:r>
              <a:rPr lang="en-GB" dirty="0" err="1" smtClean="0"/>
              <a:t>mEL</a:t>
            </a:r>
            <a:endParaRPr lang="en-GB" dirty="0"/>
          </a:p>
        </p:txBody>
      </p:sp>
      <p:sp>
        <p:nvSpPr>
          <p:cNvPr id="5" name="TextBox 4"/>
          <p:cNvSpPr txBox="1"/>
          <p:nvPr/>
        </p:nvSpPr>
        <p:spPr>
          <a:xfrm>
            <a:off x="3923928" y="5877272"/>
            <a:ext cx="3168352" cy="369332"/>
          </a:xfrm>
          <a:prstGeom prst="rect">
            <a:avLst/>
          </a:prstGeom>
          <a:noFill/>
        </p:spPr>
        <p:txBody>
          <a:bodyPr wrap="square" rtlCol="0">
            <a:spAutoFit/>
          </a:bodyPr>
          <a:lstStyle/>
          <a:p>
            <a:r>
              <a:rPr lang="en-GB" dirty="0" smtClean="0"/>
              <a:t>Borehole No.</a:t>
            </a:r>
            <a:endParaRPr lang="en-GB" dirty="0"/>
          </a:p>
        </p:txBody>
      </p:sp>
      <p:sp>
        <p:nvSpPr>
          <p:cNvPr id="6" name="TextBox 5"/>
          <p:cNvSpPr txBox="1"/>
          <p:nvPr/>
        </p:nvSpPr>
        <p:spPr>
          <a:xfrm>
            <a:off x="971600" y="764704"/>
            <a:ext cx="7416824" cy="307777"/>
          </a:xfrm>
          <a:prstGeom prst="rect">
            <a:avLst/>
          </a:prstGeom>
          <a:noFill/>
        </p:spPr>
        <p:txBody>
          <a:bodyPr wrap="square" rtlCol="0">
            <a:spAutoFit/>
          </a:bodyPr>
          <a:lstStyle/>
          <a:p>
            <a:r>
              <a:rPr lang="en-GB" sz="1400" dirty="0" smtClean="0"/>
              <a:t>Data shows an approximation of the top and base of calcareous horizons from </a:t>
            </a:r>
            <a:r>
              <a:rPr lang="en-GB" sz="1400" dirty="0" err="1" smtClean="0"/>
              <a:t>BH</a:t>
            </a:r>
            <a:r>
              <a:rPr lang="en-GB" sz="1400" dirty="0" smtClean="0"/>
              <a:t> descriptions</a:t>
            </a:r>
            <a:endParaRPr lang="en-GB" sz="1400" dirty="0"/>
          </a:p>
        </p:txBody>
      </p:sp>
      <p:cxnSp>
        <p:nvCxnSpPr>
          <p:cNvPr id="8" name="Straight Connector 7"/>
          <p:cNvCxnSpPr/>
          <p:nvPr/>
        </p:nvCxnSpPr>
        <p:spPr>
          <a:xfrm>
            <a:off x="971600" y="2924944"/>
            <a:ext cx="7344816" cy="504056"/>
          </a:xfrm>
          <a:prstGeom prst="line">
            <a:avLst/>
          </a:prstGeom>
          <a:ln>
            <a:solidFill>
              <a:schemeClr val="accent6"/>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043608" y="3717032"/>
            <a:ext cx="7344816" cy="504056"/>
          </a:xfrm>
          <a:prstGeom prst="line">
            <a:avLst/>
          </a:prstGeom>
          <a:ln>
            <a:solidFill>
              <a:schemeClr val="accent6"/>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115616" y="4581128"/>
            <a:ext cx="7344816" cy="504056"/>
          </a:xfrm>
          <a:prstGeom prst="line">
            <a:avLst/>
          </a:prstGeom>
          <a:ln>
            <a:solidFill>
              <a:schemeClr val="accent6"/>
            </a:solidFill>
            <a:prstDash val="dash"/>
          </a:ln>
          <a:effectLst/>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732240" y="1124744"/>
            <a:ext cx="2088232" cy="180020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Line Callout 1 12"/>
          <p:cNvSpPr/>
          <p:nvPr/>
        </p:nvSpPr>
        <p:spPr>
          <a:xfrm>
            <a:off x="3779912" y="1124744"/>
            <a:ext cx="2160240" cy="864096"/>
          </a:xfrm>
          <a:prstGeom prst="borderCallout1">
            <a:avLst>
              <a:gd name="adj1" fmla="val 55494"/>
              <a:gd name="adj2" fmla="val 103838"/>
              <a:gd name="adj3" fmla="val 77226"/>
              <a:gd name="adj4" fmla="val 137801"/>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Anomalies? </a:t>
            </a:r>
            <a:r>
              <a:rPr lang="en-GB" dirty="0" smtClean="0"/>
              <a:t>or inadequate data?</a:t>
            </a:r>
            <a:endParaRPr lang="en-GB" dirty="0"/>
          </a:p>
        </p:txBody>
      </p:sp>
      <p:sp>
        <p:nvSpPr>
          <p:cNvPr id="14" name="Slide Number Placeholder 13"/>
          <p:cNvSpPr>
            <a:spLocks noGrp="1"/>
          </p:cNvSpPr>
          <p:nvPr>
            <p:ph type="sldNum" sz="quarter" idx="12"/>
          </p:nvPr>
        </p:nvSpPr>
        <p:spPr/>
        <p:txBody>
          <a:bodyPr/>
          <a:lstStyle/>
          <a:p>
            <a:fld id="{A166CB87-3590-4A7D-AFEC-D126A8C65A9F}" type="slidenum">
              <a:rPr lang="en-GB" smtClean="0"/>
              <a:pPr/>
              <a:t>29</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116632"/>
            <a:ext cx="8318500" cy="434734"/>
          </a:xfrm>
        </p:spPr>
        <p:txBody>
          <a:bodyPr/>
          <a:lstStyle/>
          <a:p>
            <a:r>
              <a:rPr lang="en-GB" dirty="0" smtClean="0"/>
              <a:t>This presentation…</a:t>
            </a:r>
            <a:endParaRPr lang="en-GB" dirty="0"/>
          </a:p>
        </p:txBody>
      </p:sp>
      <p:sp>
        <p:nvSpPr>
          <p:cNvPr id="3" name="Content Placeholder 2"/>
          <p:cNvSpPr>
            <a:spLocks noGrp="1"/>
          </p:cNvSpPr>
          <p:nvPr>
            <p:ph idx="1"/>
          </p:nvPr>
        </p:nvSpPr>
        <p:spPr>
          <a:xfrm>
            <a:off x="467544" y="775245"/>
            <a:ext cx="8229600" cy="4525963"/>
          </a:xfrm>
        </p:spPr>
        <p:txBody>
          <a:bodyPr>
            <a:noAutofit/>
          </a:bodyPr>
          <a:lstStyle/>
          <a:p>
            <a:pPr marL="514350" indent="-514350">
              <a:buClr>
                <a:schemeClr val="accent3"/>
              </a:buClr>
              <a:buFont typeface="+mj-lt"/>
              <a:buAutoNum type="arabicPeriod"/>
            </a:pPr>
            <a:r>
              <a:rPr lang="en-GB" sz="2000" dirty="0" smtClean="0"/>
              <a:t>General Overview</a:t>
            </a:r>
          </a:p>
          <a:p>
            <a:pPr marL="514350" indent="-514350">
              <a:buClr>
                <a:schemeClr val="accent3"/>
              </a:buClr>
              <a:buFont typeface="+mj-lt"/>
              <a:buAutoNum type="arabicPeriod"/>
            </a:pPr>
            <a:r>
              <a:rPr lang="en-GB" sz="2000" dirty="0" smtClean="0"/>
              <a:t>Task 2 Study Summary </a:t>
            </a:r>
          </a:p>
          <a:p>
            <a:pPr marL="514350" indent="-514350">
              <a:buClr>
                <a:schemeClr val="accent3"/>
              </a:buClr>
              <a:buFont typeface="+mj-lt"/>
              <a:buAutoNum type="arabicPeriod"/>
            </a:pPr>
            <a:r>
              <a:rPr lang="en-GB" sz="2000" dirty="0" smtClean="0"/>
              <a:t>Stress analysis and ground yield</a:t>
            </a:r>
          </a:p>
          <a:p>
            <a:pPr marL="514350" indent="-514350">
              <a:buClr>
                <a:schemeClr val="accent3"/>
              </a:buClr>
              <a:buFont typeface="+mj-lt"/>
              <a:buAutoNum type="arabicPeriod"/>
            </a:pPr>
            <a:r>
              <a:rPr lang="en-GB" sz="2000" dirty="0" smtClean="0"/>
              <a:t>Construction sequence</a:t>
            </a:r>
          </a:p>
          <a:p>
            <a:pPr marL="514350" indent="-514350">
              <a:buClr>
                <a:schemeClr val="accent3"/>
              </a:buClr>
              <a:buFont typeface="+mj-lt"/>
              <a:buAutoNum type="arabicPeriod"/>
            </a:pPr>
            <a:r>
              <a:rPr lang="en-GB" sz="2000" dirty="0" smtClean="0"/>
              <a:t>CERN Molasse Geological model</a:t>
            </a:r>
          </a:p>
          <a:p>
            <a:pPr marL="514350" indent="-514350">
              <a:buClr>
                <a:schemeClr val="accent3"/>
              </a:buClr>
              <a:buFont typeface="+mj-lt"/>
              <a:buAutoNum type="arabicPeriod"/>
            </a:pPr>
            <a:r>
              <a:rPr lang="en-GB" sz="2000" dirty="0" smtClean="0"/>
              <a:t>Short term behaviour – Small strain stiffness</a:t>
            </a:r>
          </a:p>
          <a:p>
            <a:pPr marL="514350" indent="-514350">
              <a:buClr>
                <a:schemeClr val="accent3"/>
              </a:buClr>
              <a:buFont typeface="+mj-lt"/>
              <a:buAutoNum type="arabicPeriod"/>
            </a:pPr>
            <a:r>
              <a:rPr lang="en-GB" sz="2000" dirty="0" smtClean="0"/>
              <a:t>2D Finite Element analysis of interaction cavern</a:t>
            </a:r>
          </a:p>
          <a:p>
            <a:pPr marL="514350" indent="-514350">
              <a:buClr>
                <a:schemeClr val="accent3"/>
              </a:buClr>
              <a:buFont typeface="+mj-lt"/>
              <a:buAutoNum type="arabicPeriod"/>
            </a:pPr>
            <a:r>
              <a:rPr lang="en-GB" sz="2000" dirty="0" smtClean="0"/>
              <a:t>3D bedded-spring model of  interaction cavern</a:t>
            </a:r>
          </a:p>
          <a:p>
            <a:pPr marL="514350" indent="-514350">
              <a:buClr>
                <a:schemeClr val="accent3"/>
              </a:buClr>
              <a:buFont typeface="+mj-lt"/>
              <a:buAutoNum type="arabicPeriod"/>
            </a:pPr>
            <a:r>
              <a:rPr lang="en-GB" sz="2000" dirty="0" smtClean="0"/>
              <a:t>Conclusions and recommendations</a:t>
            </a:r>
          </a:p>
        </p:txBody>
      </p:sp>
      <p:sp>
        <p:nvSpPr>
          <p:cNvPr id="4" name="Slide Number Placeholder 3"/>
          <p:cNvSpPr>
            <a:spLocks noGrp="1"/>
          </p:cNvSpPr>
          <p:nvPr>
            <p:ph type="sldNum" sz="quarter" idx="12"/>
          </p:nvPr>
        </p:nvSpPr>
        <p:spPr/>
        <p:txBody>
          <a:bodyPr/>
          <a:lstStyle/>
          <a:p>
            <a:fld id="{DB99CF90-CA6A-4437-AF4C-564CFA2D3DEF}" type="slidenum">
              <a:rPr lang="en-GB" smtClean="0"/>
              <a:pPr/>
              <a:t>3</a:t>
            </a:fld>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Geoconsult</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Report and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Face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mapping</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sp>
        <p:nvSpPr>
          <p:cNvPr id="3" name="Content Placeholder 2"/>
          <p:cNvSpPr txBox="1">
            <a:spLocks/>
          </p:cNvSpPr>
          <p:nvPr/>
        </p:nvSpPr>
        <p:spPr>
          <a:xfrm>
            <a:off x="467544" y="1268760"/>
            <a:ext cx="8496944" cy="4525963"/>
          </a:xfrm>
          <a:prstGeom prst="rect">
            <a:avLst/>
          </a:prstGeom>
        </p:spPr>
        <p:txBody>
          <a:bodyPr/>
          <a:lstStyle/>
          <a:p>
            <a:pPr marL="361950" marR="0" lvl="0" indent="-361950" algn="l" defTabSz="914400" rtl="0" eaLnBrk="1" fontAlgn="base" latinLnBrk="0" hangingPunct="1">
              <a:lnSpc>
                <a:spcPts val="2900"/>
              </a:lnSpc>
              <a:spcBef>
                <a:spcPct val="50000"/>
              </a:spcBef>
              <a:spcAft>
                <a:spcPct val="0"/>
              </a:spcAft>
              <a:buClr>
                <a:srgbClr val="D22D7D"/>
              </a:buClr>
              <a:buSzTx/>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Key Comments:</a:t>
            </a:r>
          </a:p>
          <a:p>
            <a:pPr marL="361950" marR="0" lvl="0" indent="-361950" algn="l" defTabSz="914400" rtl="0" eaLnBrk="1" fontAlgn="base" latinLnBrk="0" hangingPunct="1">
              <a:lnSpc>
                <a:spcPts val="2900"/>
              </a:lnSpc>
              <a:spcBef>
                <a:spcPct val="50000"/>
              </a:spcBef>
              <a:spcAft>
                <a:spcPct val="0"/>
              </a:spcAft>
              <a:buClr>
                <a:srgbClr val="D22D7D"/>
              </a:buClr>
              <a:buSzTx/>
              <a:tabLst/>
              <a:defRPr/>
            </a:pP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lnSpc>
                <a:spcPts val="2900"/>
              </a:lnSpc>
              <a:spcBef>
                <a:spcPct val="50000"/>
              </a:spcBef>
              <a:spcAft>
                <a:spcPct val="0"/>
              </a:spcAft>
              <a:buClr>
                <a:schemeClr val="accent3"/>
              </a:buClr>
              <a:buSzTx/>
              <a:buFont typeface="Arial" pitchFamily="34" charset="0"/>
              <a:buChar char="•"/>
              <a:tabLst/>
              <a:defRPr/>
            </a:pPr>
            <a:r>
              <a:rPr lang="en-GB" sz="2400" kern="0" dirty="0" smtClean="0">
                <a:cs typeface="Arial"/>
              </a:rPr>
              <a:t>Allocation of strength parameters to the </a:t>
            </a:r>
            <a:r>
              <a:rPr lang="en-GB" sz="2400" kern="0" dirty="0" err="1" smtClean="0">
                <a:cs typeface="Arial"/>
              </a:rPr>
              <a:t>stratigraphical</a:t>
            </a:r>
            <a:r>
              <a:rPr lang="en-GB" sz="2400" kern="0" dirty="0" smtClean="0">
                <a:cs typeface="Arial"/>
              </a:rPr>
              <a:t> layers is </a:t>
            </a:r>
            <a:r>
              <a:rPr lang="en-GB" sz="2400" kern="0" dirty="0" smtClean="0">
                <a:solidFill>
                  <a:schemeClr val="accent3"/>
                </a:solidFill>
                <a:cs typeface="Arial"/>
              </a:rPr>
              <a:t>different from predictions</a:t>
            </a:r>
          </a:p>
          <a:p>
            <a:pPr marL="361950" marR="0" lvl="0" indent="-361950" algn="l" defTabSz="914400" rtl="0" eaLnBrk="1" fontAlgn="base" latinLnBrk="0" hangingPunct="1">
              <a:lnSpc>
                <a:spcPts val="2900"/>
              </a:lnSpc>
              <a:spcBef>
                <a:spcPct val="50000"/>
              </a:spcBef>
              <a:spcAft>
                <a:spcPct val="0"/>
              </a:spcAft>
              <a:buClr>
                <a:schemeClr val="accent3"/>
              </a:buClr>
              <a:buSzTx/>
              <a:tabLst/>
              <a:defRPr/>
            </a:pPr>
            <a:endParaRPr lang="en-GB" sz="2400" kern="0" dirty="0" smtClean="0">
              <a:cs typeface="Arial"/>
            </a:endParaRPr>
          </a:p>
          <a:p>
            <a:pPr marL="361950" marR="0" lvl="0" indent="-361950" algn="l" defTabSz="914400" rtl="0" eaLnBrk="1" fontAlgn="base" latinLnBrk="0" hangingPunct="1">
              <a:lnSpc>
                <a:spcPts val="2900"/>
              </a:lnSpc>
              <a:spcBef>
                <a:spcPct val="50000"/>
              </a:spcBef>
              <a:spcAft>
                <a:spcPct val="0"/>
              </a:spcAft>
              <a:buClr>
                <a:schemeClr val="accent3"/>
              </a:buClr>
              <a:buSzTx/>
              <a:buFont typeface="Arial" pitchFamily="34" charset="0"/>
              <a:buChar char="•"/>
              <a:tabLst/>
              <a:defRPr/>
            </a:pPr>
            <a:r>
              <a:rPr lang="en-GB" sz="2400" kern="0" dirty="0" smtClean="0">
                <a:cs typeface="Arial"/>
              </a:rPr>
              <a:t>Rock mass has a pronounced </a:t>
            </a:r>
            <a:r>
              <a:rPr lang="en-GB" sz="2400" kern="0" dirty="0" smtClean="0">
                <a:solidFill>
                  <a:schemeClr val="accent3"/>
                </a:solidFill>
                <a:cs typeface="Arial"/>
              </a:rPr>
              <a:t>Time dependent behaviour</a:t>
            </a:r>
          </a:p>
        </p:txBody>
      </p:sp>
      <p:sp>
        <p:nvSpPr>
          <p:cNvPr id="4" name="Slide Number Placeholder 3"/>
          <p:cNvSpPr>
            <a:spLocks noGrp="1"/>
          </p:cNvSpPr>
          <p:nvPr>
            <p:ph type="sldNum" sz="quarter" idx="12"/>
          </p:nvPr>
        </p:nvSpPr>
        <p:spPr/>
        <p:txBody>
          <a:bodyPr/>
          <a:lstStyle/>
          <a:p>
            <a:fld id="{A166CB87-3590-4A7D-AFEC-D126A8C65A9F}" type="slidenum">
              <a:rPr lang="en-GB" smtClean="0"/>
              <a:pPr/>
              <a:t>30</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196752"/>
            <a:ext cx="8496944" cy="4896212"/>
          </a:xfrm>
          <a:prstGeom prst="rect">
            <a:avLst/>
          </a:prstGeom>
        </p:spPr>
        <p:txBody>
          <a:bodyPr wrap="square">
            <a:spAutoFit/>
          </a:bodyPr>
          <a:lstStyle/>
          <a:p>
            <a:pPr marL="361950" lvl="0" indent="-361950" fontAlgn="base">
              <a:lnSpc>
                <a:spcPts val="2900"/>
              </a:lnSpc>
              <a:spcBef>
                <a:spcPct val="50000"/>
              </a:spcBef>
              <a:spcAft>
                <a:spcPct val="0"/>
              </a:spcAft>
              <a:buClr>
                <a:srgbClr val="D22D7D"/>
              </a:buClr>
              <a:defRPr/>
            </a:pPr>
            <a:r>
              <a:rPr lang="en-GB" sz="2800" kern="0" dirty="0" smtClean="0">
                <a:solidFill>
                  <a:srgbClr val="000000"/>
                </a:solidFill>
                <a:cs typeface="Arial"/>
              </a:rPr>
              <a:t>Details:</a:t>
            </a:r>
          </a:p>
          <a:p>
            <a:pPr marL="361950" lvl="0" indent="-361950" fontAlgn="base">
              <a:spcBef>
                <a:spcPct val="50000"/>
              </a:spcBef>
              <a:spcAft>
                <a:spcPct val="0"/>
              </a:spcAft>
              <a:buClr>
                <a:schemeClr val="accent3"/>
              </a:buClr>
              <a:buFont typeface="+mj-lt"/>
              <a:buAutoNum type="arabicPeriod"/>
              <a:defRPr/>
            </a:pPr>
            <a:r>
              <a:rPr lang="en-GB" kern="0" dirty="0" smtClean="0">
                <a:solidFill>
                  <a:srgbClr val="000000"/>
                </a:solidFill>
                <a:cs typeface="Arial"/>
              </a:rPr>
              <a:t>Detailed geological mapping from excavations shows the encountered </a:t>
            </a:r>
          </a:p>
          <a:p>
            <a:pPr marL="361950" lvl="0" indent="-361950" fontAlgn="base">
              <a:spcBef>
                <a:spcPct val="50000"/>
              </a:spcBef>
              <a:spcAft>
                <a:spcPct val="0"/>
              </a:spcAft>
              <a:buClr>
                <a:schemeClr val="accent3"/>
              </a:buClr>
              <a:defRPr/>
            </a:pPr>
            <a:r>
              <a:rPr lang="en-GB" kern="0" dirty="0" smtClean="0">
                <a:solidFill>
                  <a:srgbClr val="000000"/>
                </a:solidFill>
                <a:cs typeface="Arial"/>
              </a:rPr>
              <a:t>	</a:t>
            </a:r>
            <a:r>
              <a:rPr lang="en-GB" b="1" kern="0" dirty="0" smtClean="0">
                <a:solidFill>
                  <a:schemeClr val="accent3"/>
                </a:solidFill>
                <a:cs typeface="Arial"/>
              </a:rPr>
              <a:t>strength parameters differ </a:t>
            </a:r>
            <a:r>
              <a:rPr lang="en-GB" kern="0" dirty="0" smtClean="0">
                <a:solidFill>
                  <a:srgbClr val="000000"/>
                </a:solidFill>
                <a:cs typeface="Arial"/>
              </a:rPr>
              <a:t>from borehole predictions.</a:t>
            </a:r>
          </a:p>
          <a:p>
            <a:pPr marL="361950" lvl="0" indent="-361950" fontAlgn="base">
              <a:spcBef>
                <a:spcPct val="50000"/>
              </a:spcBef>
              <a:spcAft>
                <a:spcPct val="0"/>
              </a:spcAft>
              <a:buClr>
                <a:schemeClr val="accent3"/>
              </a:buClr>
              <a:buFont typeface="+mj-lt"/>
              <a:buAutoNum type="arabicPeriod" startAt="2"/>
              <a:defRPr/>
            </a:pPr>
            <a:r>
              <a:rPr lang="en-GB" kern="0" dirty="0" smtClean="0">
                <a:solidFill>
                  <a:srgbClr val="000000"/>
                </a:solidFill>
                <a:cs typeface="Arial"/>
              </a:rPr>
              <a:t>Rock mass </a:t>
            </a:r>
            <a:r>
              <a:rPr lang="en-GB" b="1" kern="0" dirty="0" smtClean="0">
                <a:solidFill>
                  <a:schemeClr val="accent3"/>
                </a:solidFill>
                <a:cs typeface="Arial"/>
              </a:rPr>
              <a:t>less competent </a:t>
            </a:r>
            <a:r>
              <a:rPr lang="en-GB" kern="0" dirty="0" smtClean="0">
                <a:solidFill>
                  <a:srgbClr val="000000"/>
                </a:solidFill>
                <a:cs typeface="Arial"/>
              </a:rPr>
              <a:t>than predicted</a:t>
            </a:r>
          </a:p>
          <a:p>
            <a:pPr marL="361950" lvl="0" indent="-361950" fontAlgn="base">
              <a:spcBef>
                <a:spcPct val="50000"/>
              </a:spcBef>
              <a:spcAft>
                <a:spcPct val="0"/>
              </a:spcAft>
              <a:buClr>
                <a:schemeClr val="accent3"/>
              </a:buClr>
              <a:buFont typeface="+mj-lt"/>
              <a:buAutoNum type="arabicPeriod" startAt="2"/>
              <a:defRPr/>
            </a:pPr>
            <a:r>
              <a:rPr lang="en-GB" kern="0" dirty="0" smtClean="0">
                <a:solidFill>
                  <a:srgbClr val="000000"/>
                </a:solidFill>
                <a:cs typeface="Arial"/>
              </a:rPr>
              <a:t>Anticipated SST layers were not the expected quality  &amp; actually </a:t>
            </a:r>
            <a:r>
              <a:rPr lang="en-GB" kern="0" dirty="0" err="1" smtClean="0">
                <a:solidFill>
                  <a:srgbClr val="000000"/>
                </a:solidFill>
                <a:cs typeface="Arial"/>
              </a:rPr>
              <a:t>marly</a:t>
            </a:r>
            <a:r>
              <a:rPr lang="en-GB" kern="0" dirty="0" smtClean="0">
                <a:solidFill>
                  <a:srgbClr val="000000"/>
                </a:solidFill>
                <a:cs typeface="Arial"/>
              </a:rPr>
              <a:t> SST/ sandy MARL </a:t>
            </a:r>
            <a:r>
              <a:rPr lang="en-GB" kern="0" dirty="0" smtClean="0">
                <a:solidFill>
                  <a:schemeClr val="accent3"/>
                </a:solidFill>
                <a:cs typeface="Arial"/>
              </a:rPr>
              <a:t>(questions the reliability of borehole logs to verify geophysics).</a:t>
            </a:r>
          </a:p>
          <a:p>
            <a:pPr marL="361950" lvl="0" indent="-361950" fontAlgn="base">
              <a:spcBef>
                <a:spcPct val="50000"/>
              </a:spcBef>
              <a:spcAft>
                <a:spcPct val="0"/>
              </a:spcAft>
              <a:buClr>
                <a:schemeClr val="accent3"/>
              </a:buClr>
              <a:buFont typeface="+mj-lt"/>
              <a:buAutoNum type="arabicPeriod" startAt="2"/>
              <a:defRPr/>
            </a:pPr>
            <a:r>
              <a:rPr lang="en-GB" kern="0" dirty="0" smtClean="0">
                <a:solidFill>
                  <a:srgbClr val="000000"/>
                </a:solidFill>
                <a:cs typeface="Arial"/>
              </a:rPr>
              <a:t>Anticipated SST </a:t>
            </a:r>
            <a:r>
              <a:rPr lang="en-GB" b="1" kern="0" dirty="0" smtClean="0">
                <a:solidFill>
                  <a:schemeClr val="accent3"/>
                </a:solidFill>
                <a:cs typeface="Arial"/>
              </a:rPr>
              <a:t>encountered as lenses </a:t>
            </a:r>
            <a:r>
              <a:rPr lang="en-GB" kern="0" dirty="0" smtClean="0">
                <a:solidFill>
                  <a:srgbClr val="000000"/>
                </a:solidFill>
                <a:cs typeface="Arial"/>
              </a:rPr>
              <a:t>not as persistent layer </a:t>
            </a:r>
          </a:p>
          <a:p>
            <a:pPr marL="361950" lvl="0" indent="-361950" fontAlgn="base">
              <a:spcBef>
                <a:spcPct val="50000"/>
              </a:spcBef>
              <a:spcAft>
                <a:spcPct val="0"/>
              </a:spcAft>
              <a:buClr>
                <a:schemeClr val="accent3"/>
              </a:buClr>
              <a:defRPr/>
            </a:pPr>
            <a:r>
              <a:rPr lang="en-GB" kern="0" dirty="0" smtClean="0">
                <a:solidFill>
                  <a:srgbClr val="000000"/>
                </a:solidFill>
                <a:cs typeface="Arial"/>
              </a:rPr>
              <a:t>	</a:t>
            </a:r>
            <a:r>
              <a:rPr lang="en-GB" kern="0" dirty="0" smtClean="0">
                <a:solidFill>
                  <a:schemeClr val="accent3"/>
                </a:solidFill>
                <a:cs typeface="Arial"/>
              </a:rPr>
              <a:t>(as we predicted in </a:t>
            </a:r>
            <a:r>
              <a:rPr lang="en-GB" kern="0" dirty="0" err="1" smtClean="0">
                <a:solidFill>
                  <a:schemeClr val="accent3"/>
                </a:solidFill>
                <a:cs typeface="Arial"/>
              </a:rPr>
              <a:t>CSM</a:t>
            </a:r>
            <a:r>
              <a:rPr lang="en-GB" kern="0" dirty="0" smtClean="0">
                <a:solidFill>
                  <a:schemeClr val="accent3"/>
                </a:solidFill>
                <a:cs typeface="Arial"/>
              </a:rPr>
              <a:t> from depositional environment)</a:t>
            </a:r>
          </a:p>
          <a:p>
            <a:pPr marL="361950" lvl="0" indent="-361950" fontAlgn="base">
              <a:spcBef>
                <a:spcPct val="50000"/>
              </a:spcBef>
              <a:spcAft>
                <a:spcPct val="0"/>
              </a:spcAft>
              <a:buClr>
                <a:schemeClr val="accent3"/>
              </a:buClr>
              <a:buFont typeface="+mj-lt"/>
              <a:buAutoNum type="arabicPeriod" startAt="5"/>
              <a:defRPr/>
            </a:pPr>
            <a:r>
              <a:rPr lang="en-GB" kern="0" dirty="0" smtClean="0">
                <a:solidFill>
                  <a:srgbClr val="000000"/>
                </a:solidFill>
                <a:cs typeface="Arial"/>
              </a:rPr>
              <a:t>Marl </a:t>
            </a:r>
            <a:r>
              <a:rPr lang="en-GB" kern="0" dirty="0" err="1" smtClean="0">
                <a:solidFill>
                  <a:srgbClr val="000000"/>
                </a:solidFill>
                <a:cs typeface="Arial"/>
              </a:rPr>
              <a:t>Grumeleuse</a:t>
            </a:r>
            <a:r>
              <a:rPr lang="en-GB" kern="0" dirty="0" smtClean="0">
                <a:solidFill>
                  <a:srgbClr val="000000"/>
                </a:solidFill>
                <a:cs typeface="Arial"/>
              </a:rPr>
              <a:t> layers in sidewalls were thicker than anticipated and poorer quality</a:t>
            </a:r>
          </a:p>
          <a:p>
            <a:pPr marL="361950" lvl="0" indent="-361950" fontAlgn="base">
              <a:spcBef>
                <a:spcPct val="50000"/>
              </a:spcBef>
              <a:spcAft>
                <a:spcPct val="0"/>
              </a:spcAft>
              <a:buClr>
                <a:schemeClr val="accent3"/>
              </a:buClr>
              <a:defRPr/>
            </a:pPr>
            <a:r>
              <a:rPr lang="en-GB" kern="0" dirty="0" smtClean="0">
                <a:solidFill>
                  <a:schemeClr val="accent3"/>
                </a:solidFill>
                <a:cs typeface="Arial"/>
              </a:rPr>
              <a:t>	</a:t>
            </a:r>
          </a:p>
          <a:p>
            <a:pPr marL="361950" lvl="0" indent="-361950" fontAlgn="base">
              <a:spcBef>
                <a:spcPct val="50000"/>
              </a:spcBef>
              <a:spcAft>
                <a:spcPct val="0"/>
              </a:spcAft>
              <a:buClr>
                <a:schemeClr val="accent3"/>
              </a:buClr>
              <a:defRPr/>
            </a:pPr>
            <a:r>
              <a:rPr lang="en-GB" kern="0" dirty="0" smtClean="0">
                <a:solidFill>
                  <a:schemeClr val="accent3"/>
                </a:solidFill>
                <a:cs typeface="Arial"/>
              </a:rPr>
              <a:t>				</a:t>
            </a:r>
            <a:r>
              <a:rPr lang="en-GB" sz="2000" b="1" kern="0" dirty="0" smtClean="0">
                <a:solidFill>
                  <a:schemeClr val="accent3"/>
                </a:solidFill>
                <a:cs typeface="Arial"/>
              </a:rPr>
              <a:t>How does this affect the approach to the design?</a:t>
            </a:r>
          </a:p>
          <a:p>
            <a:pPr marL="361950" lvl="0" indent="-361950" fontAlgn="base">
              <a:spcBef>
                <a:spcPct val="50000"/>
              </a:spcBef>
              <a:spcAft>
                <a:spcPct val="0"/>
              </a:spcAft>
              <a:buClr>
                <a:srgbClr val="D22D7D"/>
              </a:buClr>
              <a:buFont typeface="Arial" pitchFamily="34" charset="0"/>
              <a:buChar char="•"/>
              <a:defRPr/>
            </a:pPr>
            <a:endParaRPr lang="en-GB" sz="1600" kern="0" dirty="0" smtClean="0">
              <a:solidFill>
                <a:srgbClr val="000000"/>
              </a:solidFill>
              <a:cs typeface="Arial"/>
            </a:endParaRPr>
          </a:p>
        </p:txBody>
      </p:sp>
      <p:sp>
        <p:nvSpPr>
          <p:cNvPr id="3"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err="1" smtClean="0">
                <a:ln>
                  <a:noFill/>
                </a:ln>
                <a:solidFill>
                  <a:schemeClr val="accent3"/>
                </a:solidFill>
                <a:effectLst/>
                <a:uLnTx/>
                <a:uFillTx/>
                <a:latin typeface="+mj-lt"/>
                <a:ea typeface="ＭＳ Ｐゴシック" pitchFamily="-65" charset="-128"/>
                <a:cs typeface="ＭＳ Ｐゴシック" pitchFamily="-65" charset="-128"/>
              </a:rPr>
              <a:t>Geoconsult</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Report and Face mapping</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sp>
        <p:nvSpPr>
          <p:cNvPr id="4" name="Slide Number Placeholder 3"/>
          <p:cNvSpPr>
            <a:spLocks noGrp="1"/>
          </p:cNvSpPr>
          <p:nvPr>
            <p:ph type="sldNum" sz="quarter" idx="12"/>
          </p:nvPr>
        </p:nvSpPr>
        <p:spPr/>
        <p:txBody>
          <a:bodyPr/>
          <a:lstStyle/>
          <a:p>
            <a:fld id="{A166CB87-3590-4A7D-AFEC-D126A8C65A9F}" type="slidenum">
              <a:rPr lang="en-GB" smtClean="0"/>
              <a:pPr/>
              <a:t>31</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55576" y="5949280"/>
            <a:ext cx="8064896" cy="369332"/>
          </a:xfrm>
          <a:prstGeom prst="rect">
            <a:avLst/>
          </a:prstGeom>
        </p:spPr>
        <p:txBody>
          <a:bodyPr wrap="square">
            <a:spAutoFit/>
          </a:bodyPr>
          <a:lstStyle/>
          <a:p>
            <a:r>
              <a:rPr lang="en-GB" dirty="0" smtClean="0"/>
              <a:t>Ch 220.5			         Ch. 207.5m  			Ch .193m </a:t>
            </a:r>
            <a:endParaRPr lang="en-GB" dirty="0"/>
          </a:p>
        </p:txBody>
      </p:sp>
      <p:sp>
        <p:nvSpPr>
          <p:cNvPr id="12" name="TextBox 11"/>
          <p:cNvSpPr txBox="1"/>
          <p:nvPr/>
        </p:nvSpPr>
        <p:spPr>
          <a:xfrm>
            <a:off x="2232013" y="4797152"/>
            <a:ext cx="792088" cy="307777"/>
          </a:xfrm>
          <a:prstGeom prst="rect">
            <a:avLst/>
          </a:prstGeom>
          <a:noFill/>
        </p:spPr>
        <p:txBody>
          <a:bodyPr wrap="square" rtlCol="0">
            <a:spAutoFit/>
          </a:bodyPr>
          <a:lstStyle/>
          <a:p>
            <a:r>
              <a:rPr lang="en-GB" sz="1400" dirty="0" smtClean="0"/>
              <a:t>10m</a:t>
            </a:r>
            <a:endParaRPr lang="en-GB" sz="1400" dirty="0"/>
          </a:p>
        </p:txBody>
      </p:sp>
      <p:pic>
        <p:nvPicPr>
          <p:cNvPr id="18" name="Picture 3"/>
          <p:cNvPicPr>
            <a:picLocks noChangeAspect="1" noChangeArrowheads="1"/>
          </p:cNvPicPr>
          <p:nvPr/>
        </p:nvPicPr>
        <p:blipFill>
          <a:blip r:embed="rId3" cstate="print"/>
          <a:srcRect t="16958" r="22658" b="14705"/>
          <a:stretch>
            <a:fillRect/>
          </a:stretch>
        </p:blipFill>
        <p:spPr bwMode="auto">
          <a:xfrm rot="16200000">
            <a:off x="3618131" y="3411034"/>
            <a:ext cx="2088031" cy="2844043"/>
          </a:xfrm>
          <a:prstGeom prst="rect">
            <a:avLst/>
          </a:prstGeom>
          <a:noFill/>
          <a:ln w="9525">
            <a:noFill/>
            <a:miter lim="800000"/>
            <a:headEnd/>
            <a:tailEnd/>
          </a:ln>
        </p:spPr>
      </p:pic>
      <p:sp>
        <p:nvSpPr>
          <p:cNvPr id="26" name="Freeform 25"/>
          <p:cNvSpPr/>
          <p:nvPr/>
        </p:nvSpPr>
        <p:spPr>
          <a:xfrm>
            <a:off x="3656323" y="5100638"/>
            <a:ext cx="619125" cy="138112"/>
          </a:xfrm>
          <a:custGeom>
            <a:avLst/>
            <a:gdLst>
              <a:gd name="connsiteX0" fmla="*/ 9525 w 619125"/>
              <a:gd name="connsiteY0" fmla="*/ 0 h 138112"/>
              <a:gd name="connsiteX1" fmla="*/ 161925 w 619125"/>
              <a:gd name="connsiteY1" fmla="*/ 9525 h 138112"/>
              <a:gd name="connsiteX2" fmla="*/ 261937 w 619125"/>
              <a:gd name="connsiteY2" fmla="*/ 33337 h 138112"/>
              <a:gd name="connsiteX3" fmla="*/ 409575 w 619125"/>
              <a:gd name="connsiteY3" fmla="*/ 42862 h 138112"/>
              <a:gd name="connsiteX4" fmla="*/ 519112 w 619125"/>
              <a:gd name="connsiteY4" fmla="*/ 71437 h 138112"/>
              <a:gd name="connsiteX5" fmla="*/ 619125 w 619125"/>
              <a:gd name="connsiteY5" fmla="*/ 85725 h 138112"/>
              <a:gd name="connsiteX6" fmla="*/ 414337 w 619125"/>
              <a:gd name="connsiteY6" fmla="*/ 100012 h 138112"/>
              <a:gd name="connsiteX7" fmla="*/ 352425 w 619125"/>
              <a:gd name="connsiteY7" fmla="*/ 109537 h 138112"/>
              <a:gd name="connsiteX8" fmla="*/ 228600 w 619125"/>
              <a:gd name="connsiteY8" fmla="*/ 114300 h 138112"/>
              <a:gd name="connsiteX9" fmla="*/ 104775 w 619125"/>
              <a:gd name="connsiteY9" fmla="*/ 123825 h 138112"/>
              <a:gd name="connsiteX10" fmla="*/ 38100 w 619125"/>
              <a:gd name="connsiteY10" fmla="*/ 138112 h 138112"/>
              <a:gd name="connsiteX11" fmla="*/ 19050 w 619125"/>
              <a:gd name="connsiteY11" fmla="*/ 85725 h 138112"/>
              <a:gd name="connsiteX12" fmla="*/ 0 w 619125"/>
              <a:gd name="connsiteY12" fmla="*/ 76200 h 138112"/>
              <a:gd name="connsiteX13" fmla="*/ 9525 w 619125"/>
              <a:gd name="connsiteY13" fmla="*/ 0 h 13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9125" h="138112">
                <a:moveTo>
                  <a:pt x="9525" y="0"/>
                </a:moveTo>
                <a:lnTo>
                  <a:pt x="161925" y="9525"/>
                </a:lnTo>
                <a:lnTo>
                  <a:pt x="261937" y="33337"/>
                </a:lnTo>
                <a:lnTo>
                  <a:pt x="409575" y="42862"/>
                </a:lnTo>
                <a:lnTo>
                  <a:pt x="519112" y="71437"/>
                </a:lnTo>
                <a:lnTo>
                  <a:pt x="619125" y="85725"/>
                </a:lnTo>
                <a:lnTo>
                  <a:pt x="414337" y="100012"/>
                </a:lnTo>
                <a:lnTo>
                  <a:pt x="352425" y="109537"/>
                </a:lnTo>
                <a:lnTo>
                  <a:pt x="228600" y="114300"/>
                </a:lnTo>
                <a:lnTo>
                  <a:pt x="104775" y="123825"/>
                </a:lnTo>
                <a:lnTo>
                  <a:pt x="38100" y="138112"/>
                </a:lnTo>
                <a:lnTo>
                  <a:pt x="19050" y="85725"/>
                </a:lnTo>
                <a:lnTo>
                  <a:pt x="0" y="76200"/>
                </a:lnTo>
                <a:lnTo>
                  <a:pt x="9525" y="0"/>
                </a:lnTo>
                <a:close/>
              </a:path>
            </a:pathLst>
          </a:custGeom>
          <a:solidFill>
            <a:schemeClr val="accent5">
              <a:alpha val="51000"/>
            </a:schemeClr>
          </a:solidFill>
          <a:ln w="12700">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170" name="Picture 2"/>
          <p:cNvPicPr>
            <a:picLocks noChangeAspect="1" noChangeArrowheads="1"/>
          </p:cNvPicPr>
          <p:nvPr/>
        </p:nvPicPr>
        <p:blipFill>
          <a:blip r:embed="rId4" cstate="print"/>
          <a:srcRect l="3989" t="17927" r="20002" b="15486"/>
          <a:stretch>
            <a:fillRect/>
          </a:stretch>
        </p:blipFill>
        <p:spPr bwMode="auto">
          <a:xfrm rot="16200000">
            <a:off x="1502071" y="582832"/>
            <a:ext cx="2160000" cy="2955793"/>
          </a:xfrm>
          <a:prstGeom prst="rect">
            <a:avLst/>
          </a:prstGeom>
          <a:noFill/>
          <a:ln w="9525">
            <a:noFill/>
            <a:miter lim="800000"/>
            <a:headEnd/>
            <a:tailEnd/>
          </a:ln>
        </p:spPr>
      </p:pic>
      <p:sp>
        <p:nvSpPr>
          <p:cNvPr id="3" name="Title 1"/>
          <p:cNvSpPr txBox="1">
            <a:spLocks/>
          </p:cNvSpPr>
          <p:nvPr/>
        </p:nvSpPr>
        <p:spPr>
          <a:xfrm>
            <a:off x="420688" y="250825"/>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Pillar Example of</a:t>
            </a:r>
            <a:r>
              <a:rPr kumimoji="0" lang="en-GB" sz="3200" b="0" i="0" u="none" strike="noStrike" kern="0" cap="none" spc="0" normalizeH="0" noProof="0" dirty="0" smtClean="0">
                <a:ln>
                  <a:noFill/>
                </a:ln>
                <a:solidFill>
                  <a:schemeClr val="accent3"/>
                </a:solidFill>
                <a:effectLst/>
                <a:uLnTx/>
                <a:uFillTx/>
                <a:latin typeface="+mj-lt"/>
                <a:ea typeface="ＭＳ Ｐゴシック" pitchFamily="-65" charset="-128"/>
                <a:cs typeface="ＭＳ Ｐゴシック" pitchFamily="-65" charset="-128"/>
              </a:rPr>
              <a:t> </a:t>
            </a: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Lateral Variability over ~35m</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pic>
        <p:nvPicPr>
          <p:cNvPr id="4" name="Picture 2"/>
          <p:cNvPicPr>
            <a:picLocks noChangeAspect="1" noChangeArrowheads="1"/>
          </p:cNvPicPr>
          <p:nvPr/>
        </p:nvPicPr>
        <p:blipFill>
          <a:blip r:embed="rId5" cstate="print"/>
          <a:srcRect t="15633" r="16002" b="24070"/>
          <a:stretch>
            <a:fillRect/>
          </a:stretch>
        </p:blipFill>
        <p:spPr bwMode="auto">
          <a:xfrm rot="16200000">
            <a:off x="5548261" y="652539"/>
            <a:ext cx="2295952" cy="2952330"/>
          </a:xfrm>
          <a:prstGeom prst="rect">
            <a:avLst/>
          </a:prstGeom>
          <a:noFill/>
          <a:ln w="9525">
            <a:noFill/>
            <a:miter lim="800000"/>
            <a:headEnd/>
            <a:tailEnd/>
          </a:ln>
        </p:spPr>
      </p:pic>
      <p:sp>
        <p:nvSpPr>
          <p:cNvPr id="7" name="TextBox 6"/>
          <p:cNvSpPr txBox="1"/>
          <p:nvPr/>
        </p:nvSpPr>
        <p:spPr>
          <a:xfrm>
            <a:off x="1619672" y="3212976"/>
            <a:ext cx="6768752" cy="369332"/>
          </a:xfrm>
          <a:prstGeom prst="rect">
            <a:avLst/>
          </a:prstGeom>
          <a:noFill/>
        </p:spPr>
        <p:txBody>
          <a:bodyPr wrap="square" rtlCol="0">
            <a:spAutoFit/>
          </a:bodyPr>
          <a:lstStyle/>
          <a:p>
            <a:r>
              <a:rPr lang="en-GB" dirty="0" smtClean="0"/>
              <a:t>Ch. 226.6m	          	            		Ch. 217.5m	</a:t>
            </a:r>
            <a:endParaRPr lang="en-GB" dirty="0"/>
          </a:p>
        </p:txBody>
      </p:sp>
      <p:sp>
        <p:nvSpPr>
          <p:cNvPr id="10" name="TextBox 9"/>
          <p:cNvSpPr txBox="1"/>
          <p:nvPr/>
        </p:nvSpPr>
        <p:spPr>
          <a:xfrm>
            <a:off x="4196008" y="1897087"/>
            <a:ext cx="792088" cy="307777"/>
          </a:xfrm>
          <a:prstGeom prst="rect">
            <a:avLst/>
          </a:prstGeom>
          <a:noFill/>
        </p:spPr>
        <p:txBody>
          <a:bodyPr wrap="square" rtlCol="0">
            <a:spAutoFit/>
          </a:bodyPr>
          <a:lstStyle/>
          <a:p>
            <a:r>
              <a:rPr lang="en-GB" sz="1400" dirty="0" smtClean="0"/>
              <a:t>~10m</a:t>
            </a:r>
            <a:endParaRPr lang="en-GB" sz="1400" dirty="0"/>
          </a:p>
        </p:txBody>
      </p:sp>
      <p:sp>
        <p:nvSpPr>
          <p:cNvPr id="17" name="Right Arrow 16"/>
          <p:cNvSpPr/>
          <p:nvPr/>
        </p:nvSpPr>
        <p:spPr>
          <a:xfrm>
            <a:off x="4131976" y="1844824"/>
            <a:ext cx="1016088" cy="432048"/>
          </a:xfrm>
          <a:prstGeom prst="rightArrow">
            <a:avLst/>
          </a:prstGeom>
          <a:no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Freeform 19"/>
          <p:cNvSpPr/>
          <p:nvPr/>
        </p:nvSpPr>
        <p:spPr>
          <a:xfrm>
            <a:off x="1903289" y="2295525"/>
            <a:ext cx="1047750" cy="176213"/>
          </a:xfrm>
          <a:custGeom>
            <a:avLst/>
            <a:gdLst>
              <a:gd name="connsiteX0" fmla="*/ 0 w 1047750"/>
              <a:gd name="connsiteY0" fmla="*/ 138113 h 176213"/>
              <a:gd name="connsiteX1" fmla="*/ 180975 w 1047750"/>
              <a:gd name="connsiteY1" fmla="*/ 123825 h 176213"/>
              <a:gd name="connsiteX2" fmla="*/ 328612 w 1047750"/>
              <a:gd name="connsiteY2" fmla="*/ 109538 h 176213"/>
              <a:gd name="connsiteX3" fmla="*/ 490537 w 1047750"/>
              <a:gd name="connsiteY3" fmla="*/ 57150 h 176213"/>
              <a:gd name="connsiteX4" fmla="*/ 581025 w 1047750"/>
              <a:gd name="connsiteY4" fmla="*/ 28575 h 176213"/>
              <a:gd name="connsiteX5" fmla="*/ 781050 w 1047750"/>
              <a:gd name="connsiteY5" fmla="*/ 28575 h 176213"/>
              <a:gd name="connsiteX6" fmla="*/ 1047750 w 1047750"/>
              <a:gd name="connsiteY6" fmla="*/ 0 h 176213"/>
              <a:gd name="connsiteX7" fmla="*/ 881062 w 1047750"/>
              <a:gd name="connsiteY7" fmla="*/ 66675 h 176213"/>
              <a:gd name="connsiteX8" fmla="*/ 776287 w 1047750"/>
              <a:gd name="connsiteY8" fmla="*/ 95250 h 176213"/>
              <a:gd name="connsiteX9" fmla="*/ 676275 w 1047750"/>
              <a:gd name="connsiteY9" fmla="*/ 100013 h 176213"/>
              <a:gd name="connsiteX10" fmla="*/ 600075 w 1047750"/>
              <a:gd name="connsiteY10" fmla="*/ 104775 h 176213"/>
              <a:gd name="connsiteX11" fmla="*/ 471487 w 1047750"/>
              <a:gd name="connsiteY11" fmla="*/ 128588 h 176213"/>
              <a:gd name="connsiteX12" fmla="*/ 409575 w 1047750"/>
              <a:gd name="connsiteY12" fmla="*/ 152400 h 176213"/>
              <a:gd name="connsiteX13" fmla="*/ 328612 w 1047750"/>
              <a:gd name="connsiteY13" fmla="*/ 157163 h 176213"/>
              <a:gd name="connsiteX14" fmla="*/ 200025 w 1047750"/>
              <a:gd name="connsiteY14" fmla="*/ 176213 h 176213"/>
              <a:gd name="connsiteX15" fmla="*/ 95250 w 1047750"/>
              <a:gd name="connsiteY15" fmla="*/ 176213 h 176213"/>
              <a:gd name="connsiteX16" fmla="*/ 0 w 1047750"/>
              <a:gd name="connsiteY16" fmla="*/ 138113 h 1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7750" h="176213">
                <a:moveTo>
                  <a:pt x="0" y="138113"/>
                </a:moveTo>
                <a:lnTo>
                  <a:pt x="180975" y="123825"/>
                </a:lnTo>
                <a:lnTo>
                  <a:pt x="328612" y="109538"/>
                </a:lnTo>
                <a:lnTo>
                  <a:pt x="490537" y="57150"/>
                </a:lnTo>
                <a:lnTo>
                  <a:pt x="581025" y="28575"/>
                </a:lnTo>
                <a:lnTo>
                  <a:pt x="781050" y="28575"/>
                </a:lnTo>
                <a:lnTo>
                  <a:pt x="1047750" y="0"/>
                </a:lnTo>
                <a:lnTo>
                  <a:pt x="881062" y="66675"/>
                </a:lnTo>
                <a:lnTo>
                  <a:pt x="776287" y="95250"/>
                </a:lnTo>
                <a:lnTo>
                  <a:pt x="676275" y="100013"/>
                </a:lnTo>
                <a:lnTo>
                  <a:pt x="600075" y="104775"/>
                </a:lnTo>
                <a:lnTo>
                  <a:pt x="471487" y="128588"/>
                </a:lnTo>
                <a:lnTo>
                  <a:pt x="409575" y="152400"/>
                </a:lnTo>
                <a:lnTo>
                  <a:pt x="328612" y="157163"/>
                </a:lnTo>
                <a:lnTo>
                  <a:pt x="200025" y="176213"/>
                </a:lnTo>
                <a:lnTo>
                  <a:pt x="95250" y="176213"/>
                </a:lnTo>
                <a:lnTo>
                  <a:pt x="0" y="138113"/>
                </a:lnTo>
                <a:close/>
              </a:path>
            </a:pathLst>
          </a:custGeom>
          <a:solidFill>
            <a:schemeClr val="accent1">
              <a:alpha val="45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Freeform 20"/>
          <p:cNvSpPr/>
          <p:nvPr/>
        </p:nvSpPr>
        <p:spPr>
          <a:xfrm>
            <a:off x="5971395" y="2438400"/>
            <a:ext cx="1109663" cy="138113"/>
          </a:xfrm>
          <a:custGeom>
            <a:avLst/>
            <a:gdLst>
              <a:gd name="connsiteX0" fmla="*/ 1109663 w 1109663"/>
              <a:gd name="connsiteY0" fmla="*/ 0 h 138113"/>
              <a:gd name="connsiteX1" fmla="*/ 947738 w 1109663"/>
              <a:gd name="connsiteY1" fmla="*/ 4763 h 138113"/>
              <a:gd name="connsiteX2" fmla="*/ 800100 w 1109663"/>
              <a:gd name="connsiteY2" fmla="*/ 4763 h 138113"/>
              <a:gd name="connsiteX3" fmla="*/ 685800 w 1109663"/>
              <a:gd name="connsiteY3" fmla="*/ 19050 h 138113"/>
              <a:gd name="connsiteX4" fmla="*/ 595313 w 1109663"/>
              <a:gd name="connsiteY4" fmla="*/ 28575 h 138113"/>
              <a:gd name="connsiteX5" fmla="*/ 438150 w 1109663"/>
              <a:gd name="connsiteY5" fmla="*/ 47625 h 138113"/>
              <a:gd name="connsiteX6" fmla="*/ 304800 w 1109663"/>
              <a:gd name="connsiteY6" fmla="*/ 80963 h 138113"/>
              <a:gd name="connsiteX7" fmla="*/ 195263 w 1109663"/>
              <a:gd name="connsiteY7" fmla="*/ 95250 h 138113"/>
              <a:gd name="connsiteX8" fmla="*/ 66675 w 1109663"/>
              <a:gd name="connsiteY8" fmla="*/ 114300 h 138113"/>
              <a:gd name="connsiteX9" fmla="*/ 0 w 1109663"/>
              <a:gd name="connsiteY9" fmla="*/ 138113 h 138113"/>
              <a:gd name="connsiteX10" fmla="*/ 138113 w 1109663"/>
              <a:gd name="connsiteY10" fmla="*/ 133350 h 138113"/>
              <a:gd name="connsiteX11" fmla="*/ 223838 w 1109663"/>
              <a:gd name="connsiteY11" fmla="*/ 128588 h 138113"/>
              <a:gd name="connsiteX12" fmla="*/ 328613 w 1109663"/>
              <a:gd name="connsiteY12" fmla="*/ 133350 h 138113"/>
              <a:gd name="connsiteX13" fmla="*/ 361950 w 1109663"/>
              <a:gd name="connsiteY13" fmla="*/ 128588 h 138113"/>
              <a:gd name="connsiteX14" fmla="*/ 452438 w 1109663"/>
              <a:gd name="connsiteY14" fmla="*/ 104775 h 138113"/>
              <a:gd name="connsiteX15" fmla="*/ 547688 w 1109663"/>
              <a:gd name="connsiteY15" fmla="*/ 90488 h 138113"/>
              <a:gd name="connsiteX16" fmla="*/ 657225 w 1109663"/>
              <a:gd name="connsiteY16" fmla="*/ 85725 h 138113"/>
              <a:gd name="connsiteX17" fmla="*/ 771525 w 1109663"/>
              <a:gd name="connsiteY17" fmla="*/ 71438 h 138113"/>
              <a:gd name="connsiteX18" fmla="*/ 795338 w 1109663"/>
              <a:gd name="connsiteY18" fmla="*/ 71438 h 138113"/>
              <a:gd name="connsiteX19" fmla="*/ 914400 w 1109663"/>
              <a:gd name="connsiteY19" fmla="*/ 42863 h 138113"/>
              <a:gd name="connsiteX20" fmla="*/ 1109663 w 1109663"/>
              <a:gd name="connsiteY20" fmla="*/ 0 h 13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09663" h="138113">
                <a:moveTo>
                  <a:pt x="1109663" y="0"/>
                </a:moveTo>
                <a:lnTo>
                  <a:pt x="947738" y="4763"/>
                </a:lnTo>
                <a:lnTo>
                  <a:pt x="800100" y="4763"/>
                </a:lnTo>
                <a:lnTo>
                  <a:pt x="685800" y="19050"/>
                </a:lnTo>
                <a:lnTo>
                  <a:pt x="595313" y="28575"/>
                </a:lnTo>
                <a:lnTo>
                  <a:pt x="438150" y="47625"/>
                </a:lnTo>
                <a:lnTo>
                  <a:pt x="304800" y="80963"/>
                </a:lnTo>
                <a:lnTo>
                  <a:pt x="195263" y="95250"/>
                </a:lnTo>
                <a:lnTo>
                  <a:pt x="66675" y="114300"/>
                </a:lnTo>
                <a:lnTo>
                  <a:pt x="0" y="138113"/>
                </a:lnTo>
                <a:lnTo>
                  <a:pt x="138113" y="133350"/>
                </a:lnTo>
                <a:lnTo>
                  <a:pt x="223838" y="128588"/>
                </a:lnTo>
                <a:lnTo>
                  <a:pt x="328613" y="133350"/>
                </a:lnTo>
                <a:lnTo>
                  <a:pt x="361950" y="128588"/>
                </a:lnTo>
                <a:lnTo>
                  <a:pt x="452438" y="104775"/>
                </a:lnTo>
                <a:lnTo>
                  <a:pt x="547688" y="90488"/>
                </a:lnTo>
                <a:lnTo>
                  <a:pt x="657225" y="85725"/>
                </a:lnTo>
                <a:lnTo>
                  <a:pt x="771525" y="71438"/>
                </a:lnTo>
                <a:lnTo>
                  <a:pt x="795338" y="71438"/>
                </a:lnTo>
                <a:lnTo>
                  <a:pt x="914400" y="42863"/>
                </a:lnTo>
                <a:lnTo>
                  <a:pt x="1109663" y="0"/>
                </a:lnTo>
                <a:close/>
              </a:path>
            </a:pathLst>
          </a:custGeom>
          <a:solidFill>
            <a:schemeClr val="accent1">
              <a:alpha val="4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Freeform 22"/>
          <p:cNvSpPr/>
          <p:nvPr/>
        </p:nvSpPr>
        <p:spPr>
          <a:xfrm>
            <a:off x="1712789" y="2138363"/>
            <a:ext cx="280987" cy="119062"/>
          </a:xfrm>
          <a:custGeom>
            <a:avLst/>
            <a:gdLst>
              <a:gd name="connsiteX0" fmla="*/ 28575 w 280987"/>
              <a:gd name="connsiteY0" fmla="*/ 0 h 119062"/>
              <a:gd name="connsiteX1" fmla="*/ 133350 w 280987"/>
              <a:gd name="connsiteY1" fmla="*/ 38100 h 119062"/>
              <a:gd name="connsiteX2" fmla="*/ 190500 w 280987"/>
              <a:gd name="connsiteY2" fmla="*/ 61912 h 119062"/>
              <a:gd name="connsiteX3" fmla="*/ 257175 w 280987"/>
              <a:gd name="connsiteY3" fmla="*/ 80962 h 119062"/>
              <a:gd name="connsiteX4" fmla="*/ 280987 w 280987"/>
              <a:gd name="connsiteY4" fmla="*/ 95250 h 119062"/>
              <a:gd name="connsiteX5" fmla="*/ 238125 w 280987"/>
              <a:gd name="connsiteY5" fmla="*/ 90487 h 119062"/>
              <a:gd name="connsiteX6" fmla="*/ 176212 w 280987"/>
              <a:gd name="connsiteY6" fmla="*/ 104775 h 119062"/>
              <a:gd name="connsiteX7" fmla="*/ 138112 w 280987"/>
              <a:gd name="connsiteY7" fmla="*/ 119062 h 119062"/>
              <a:gd name="connsiteX8" fmla="*/ 42862 w 280987"/>
              <a:gd name="connsiteY8" fmla="*/ 119062 h 119062"/>
              <a:gd name="connsiteX9" fmla="*/ 14287 w 280987"/>
              <a:gd name="connsiteY9" fmla="*/ 119062 h 119062"/>
              <a:gd name="connsiteX10" fmla="*/ 9525 w 280987"/>
              <a:gd name="connsiteY10" fmla="*/ 80962 h 119062"/>
              <a:gd name="connsiteX11" fmla="*/ 0 w 280987"/>
              <a:gd name="connsiteY11" fmla="*/ 80962 h 119062"/>
              <a:gd name="connsiteX12" fmla="*/ 38100 w 280987"/>
              <a:gd name="connsiteY12" fmla="*/ 61912 h 119062"/>
              <a:gd name="connsiteX13" fmla="*/ 28575 w 280987"/>
              <a:gd name="connsiteY13" fmla="*/ 0 h 11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0987" h="119062">
                <a:moveTo>
                  <a:pt x="28575" y="0"/>
                </a:moveTo>
                <a:lnTo>
                  <a:pt x="133350" y="38100"/>
                </a:lnTo>
                <a:lnTo>
                  <a:pt x="190500" y="61912"/>
                </a:lnTo>
                <a:lnTo>
                  <a:pt x="257175" y="80962"/>
                </a:lnTo>
                <a:lnTo>
                  <a:pt x="280987" y="95250"/>
                </a:lnTo>
                <a:lnTo>
                  <a:pt x="238125" y="90487"/>
                </a:lnTo>
                <a:lnTo>
                  <a:pt x="176212" y="104775"/>
                </a:lnTo>
                <a:lnTo>
                  <a:pt x="138112" y="119062"/>
                </a:lnTo>
                <a:lnTo>
                  <a:pt x="42862" y="119062"/>
                </a:lnTo>
                <a:lnTo>
                  <a:pt x="14287" y="119062"/>
                </a:lnTo>
                <a:lnTo>
                  <a:pt x="9525" y="80962"/>
                </a:lnTo>
                <a:lnTo>
                  <a:pt x="0" y="80962"/>
                </a:lnTo>
                <a:lnTo>
                  <a:pt x="38100" y="61912"/>
                </a:lnTo>
                <a:lnTo>
                  <a:pt x="28575" y="0"/>
                </a:lnTo>
                <a:close/>
              </a:path>
            </a:pathLst>
          </a:custGeom>
          <a:solidFill>
            <a:schemeClr val="accent5">
              <a:alpha val="51000"/>
            </a:schemeClr>
          </a:solidFill>
          <a:ln w="12700">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Freeform 23"/>
          <p:cNvSpPr/>
          <p:nvPr/>
        </p:nvSpPr>
        <p:spPr>
          <a:xfrm>
            <a:off x="5685645" y="2376488"/>
            <a:ext cx="938213" cy="109537"/>
          </a:xfrm>
          <a:custGeom>
            <a:avLst/>
            <a:gdLst>
              <a:gd name="connsiteX0" fmla="*/ 0 w 938213"/>
              <a:gd name="connsiteY0" fmla="*/ 4762 h 109537"/>
              <a:gd name="connsiteX1" fmla="*/ 85725 w 938213"/>
              <a:gd name="connsiteY1" fmla="*/ 0 h 109537"/>
              <a:gd name="connsiteX2" fmla="*/ 219075 w 938213"/>
              <a:gd name="connsiteY2" fmla="*/ 19050 h 109537"/>
              <a:gd name="connsiteX3" fmla="*/ 404813 w 938213"/>
              <a:gd name="connsiteY3" fmla="*/ 28575 h 109537"/>
              <a:gd name="connsiteX4" fmla="*/ 528638 w 938213"/>
              <a:gd name="connsiteY4" fmla="*/ 23812 h 109537"/>
              <a:gd name="connsiteX5" fmla="*/ 681038 w 938213"/>
              <a:gd name="connsiteY5" fmla="*/ 38100 h 109537"/>
              <a:gd name="connsiteX6" fmla="*/ 866775 w 938213"/>
              <a:gd name="connsiteY6" fmla="*/ 61912 h 109537"/>
              <a:gd name="connsiteX7" fmla="*/ 938213 w 938213"/>
              <a:gd name="connsiteY7" fmla="*/ 80962 h 109537"/>
              <a:gd name="connsiteX8" fmla="*/ 819150 w 938213"/>
              <a:gd name="connsiteY8" fmla="*/ 90487 h 109537"/>
              <a:gd name="connsiteX9" fmla="*/ 714375 w 938213"/>
              <a:gd name="connsiteY9" fmla="*/ 109537 h 109537"/>
              <a:gd name="connsiteX10" fmla="*/ 614363 w 938213"/>
              <a:gd name="connsiteY10" fmla="*/ 109537 h 109537"/>
              <a:gd name="connsiteX11" fmla="*/ 433388 w 938213"/>
              <a:gd name="connsiteY11" fmla="*/ 109537 h 109537"/>
              <a:gd name="connsiteX12" fmla="*/ 323850 w 938213"/>
              <a:gd name="connsiteY12" fmla="*/ 109537 h 109537"/>
              <a:gd name="connsiteX13" fmla="*/ 147638 w 938213"/>
              <a:gd name="connsiteY13" fmla="*/ 90487 h 109537"/>
              <a:gd name="connsiteX14" fmla="*/ 23813 w 938213"/>
              <a:gd name="connsiteY14" fmla="*/ 90487 h 109537"/>
              <a:gd name="connsiteX15" fmla="*/ 0 w 938213"/>
              <a:gd name="connsiteY15" fmla="*/ 476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38213" h="109537">
                <a:moveTo>
                  <a:pt x="0" y="4762"/>
                </a:moveTo>
                <a:lnTo>
                  <a:pt x="85725" y="0"/>
                </a:lnTo>
                <a:lnTo>
                  <a:pt x="219075" y="19050"/>
                </a:lnTo>
                <a:lnTo>
                  <a:pt x="404813" y="28575"/>
                </a:lnTo>
                <a:lnTo>
                  <a:pt x="528638" y="23812"/>
                </a:lnTo>
                <a:lnTo>
                  <a:pt x="681038" y="38100"/>
                </a:lnTo>
                <a:lnTo>
                  <a:pt x="866775" y="61912"/>
                </a:lnTo>
                <a:lnTo>
                  <a:pt x="938213" y="80962"/>
                </a:lnTo>
                <a:lnTo>
                  <a:pt x="819150" y="90487"/>
                </a:lnTo>
                <a:lnTo>
                  <a:pt x="714375" y="109537"/>
                </a:lnTo>
                <a:lnTo>
                  <a:pt x="614363" y="109537"/>
                </a:lnTo>
                <a:lnTo>
                  <a:pt x="433388" y="109537"/>
                </a:lnTo>
                <a:lnTo>
                  <a:pt x="323850" y="109537"/>
                </a:lnTo>
                <a:lnTo>
                  <a:pt x="147638" y="90487"/>
                </a:lnTo>
                <a:lnTo>
                  <a:pt x="23813" y="90487"/>
                </a:lnTo>
                <a:lnTo>
                  <a:pt x="0" y="4762"/>
                </a:lnTo>
                <a:close/>
              </a:path>
            </a:pathLst>
          </a:custGeom>
          <a:solidFill>
            <a:schemeClr val="accent5">
              <a:alpha val="51000"/>
            </a:schemeClr>
          </a:solidFill>
          <a:ln w="12700">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Line Callout 1 27"/>
          <p:cNvSpPr/>
          <p:nvPr/>
        </p:nvSpPr>
        <p:spPr>
          <a:xfrm>
            <a:off x="35496" y="1556792"/>
            <a:ext cx="936104" cy="432048"/>
          </a:xfrm>
          <a:prstGeom prst="borderCallout1">
            <a:avLst>
              <a:gd name="adj1" fmla="val 30008"/>
              <a:gd name="adj2" fmla="val 106495"/>
              <a:gd name="adj3" fmla="val 148525"/>
              <a:gd name="adj4" fmla="val 184464"/>
            </a:avLst>
          </a:prstGeom>
          <a:no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Weak SST</a:t>
            </a:r>
            <a:endParaRPr lang="en-GB" sz="1200" dirty="0">
              <a:solidFill>
                <a:schemeClr val="tx1"/>
              </a:solidFill>
            </a:endParaRPr>
          </a:p>
        </p:txBody>
      </p:sp>
      <p:sp>
        <p:nvSpPr>
          <p:cNvPr id="29" name="Line Callout 1 28"/>
          <p:cNvSpPr/>
          <p:nvPr/>
        </p:nvSpPr>
        <p:spPr>
          <a:xfrm>
            <a:off x="35496" y="2204864"/>
            <a:ext cx="936104" cy="432048"/>
          </a:xfrm>
          <a:prstGeom prst="borderCallout1">
            <a:avLst>
              <a:gd name="adj1" fmla="val 30008"/>
              <a:gd name="adj2" fmla="val 106495"/>
              <a:gd name="adj3" fmla="val 47206"/>
              <a:gd name="adj4" fmla="val 234967"/>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Marl </a:t>
            </a:r>
            <a:r>
              <a:rPr lang="en-GB" sz="1200" dirty="0" err="1" smtClean="0">
                <a:solidFill>
                  <a:schemeClr val="tx1"/>
                </a:solidFill>
              </a:rPr>
              <a:t>Grumeleuse</a:t>
            </a:r>
            <a:endParaRPr lang="en-GB" sz="1200" dirty="0">
              <a:solidFill>
                <a:schemeClr val="tx1"/>
              </a:solidFill>
            </a:endParaRPr>
          </a:p>
        </p:txBody>
      </p:sp>
      <p:pic>
        <p:nvPicPr>
          <p:cNvPr id="30" name="Picture 2"/>
          <p:cNvPicPr>
            <a:picLocks noChangeAspect="1" noChangeArrowheads="1"/>
          </p:cNvPicPr>
          <p:nvPr/>
        </p:nvPicPr>
        <p:blipFill>
          <a:blip r:embed="rId6" cstate="print"/>
          <a:srcRect l="2058" t="18232" r="20692" b="24314"/>
          <a:stretch>
            <a:fillRect/>
          </a:stretch>
        </p:blipFill>
        <p:spPr bwMode="auto">
          <a:xfrm rot="16200000">
            <a:off x="6617523" y="3422604"/>
            <a:ext cx="2160041" cy="2892913"/>
          </a:xfrm>
          <a:prstGeom prst="rect">
            <a:avLst/>
          </a:prstGeom>
          <a:noFill/>
          <a:ln w="9525">
            <a:noFill/>
            <a:miter lim="800000"/>
            <a:headEnd/>
            <a:tailEnd/>
          </a:ln>
        </p:spPr>
      </p:pic>
      <p:pic>
        <p:nvPicPr>
          <p:cNvPr id="31" name="Picture 2"/>
          <p:cNvPicPr>
            <a:picLocks noChangeAspect="1" noChangeArrowheads="1"/>
          </p:cNvPicPr>
          <p:nvPr/>
        </p:nvPicPr>
        <p:blipFill>
          <a:blip r:embed="rId7" cstate="print"/>
          <a:srcRect t="15912" r="22856" b="18670"/>
          <a:stretch>
            <a:fillRect/>
          </a:stretch>
        </p:blipFill>
        <p:spPr bwMode="auto">
          <a:xfrm rot="16200000">
            <a:off x="400152" y="3388888"/>
            <a:ext cx="2160000" cy="2960304"/>
          </a:xfrm>
          <a:prstGeom prst="rect">
            <a:avLst/>
          </a:prstGeom>
          <a:noFill/>
          <a:ln w="9525">
            <a:noFill/>
            <a:miter lim="800000"/>
            <a:headEnd/>
            <a:tailEnd/>
          </a:ln>
        </p:spPr>
      </p:pic>
      <p:sp>
        <p:nvSpPr>
          <p:cNvPr id="32" name="TextBox 31"/>
          <p:cNvSpPr txBox="1"/>
          <p:nvPr/>
        </p:nvSpPr>
        <p:spPr>
          <a:xfrm>
            <a:off x="2555776" y="5877272"/>
            <a:ext cx="792088" cy="307777"/>
          </a:xfrm>
          <a:prstGeom prst="rect">
            <a:avLst/>
          </a:prstGeom>
          <a:noFill/>
        </p:spPr>
        <p:txBody>
          <a:bodyPr wrap="square" rtlCol="0">
            <a:spAutoFit/>
          </a:bodyPr>
          <a:lstStyle/>
          <a:p>
            <a:r>
              <a:rPr lang="en-GB" sz="1400" dirty="0" smtClean="0"/>
              <a:t>~3m</a:t>
            </a:r>
            <a:endParaRPr lang="en-GB" sz="1400" dirty="0"/>
          </a:p>
        </p:txBody>
      </p:sp>
      <p:sp>
        <p:nvSpPr>
          <p:cNvPr id="33" name="Freeform 32"/>
          <p:cNvSpPr/>
          <p:nvPr/>
        </p:nvSpPr>
        <p:spPr>
          <a:xfrm>
            <a:off x="788853" y="5024438"/>
            <a:ext cx="757237" cy="109537"/>
          </a:xfrm>
          <a:custGeom>
            <a:avLst/>
            <a:gdLst>
              <a:gd name="connsiteX0" fmla="*/ 757237 w 757237"/>
              <a:gd name="connsiteY0" fmla="*/ 4762 h 109537"/>
              <a:gd name="connsiteX1" fmla="*/ 652462 w 757237"/>
              <a:gd name="connsiteY1" fmla="*/ 0 h 109537"/>
              <a:gd name="connsiteX2" fmla="*/ 595312 w 757237"/>
              <a:gd name="connsiteY2" fmla="*/ 23812 h 109537"/>
              <a:gd name="connsiteX3" fmla="*/ 538162 w 757237"/>
              <a:gd name="connsiteY3" fmla="*/ 33337 h 109537"/>
              <a:gd name="connsiteX4" fmla="*/ 481012 w 757237"/>
              <a:gd name="connsiteY4" fmla="*/ 28575 h 109537"/>
              <a:gd name="connsiteX5" fmla="*/ 428625 w 757237"/>
              <a:gd name="connsiteY5" fmla="*/ 33337 h 109537"/>
              <a:gd name="connsiteX6" fmla="*/ 371475 w 757237"/>
              <a:gd name="connsiteY6" fmla="*/ 57150 h 109537"/>
              <a:gd name="connsiteX7" fmla="*/ 276225 w 757237"/>
              <a:gd name="connsiteY7" fmla="*/ 66675 h 109537"/>
              <a:gd name="connsiteX8" fmla="*/ 209550 w 757237"/>
              <a:gd name="connsiteY8" fmla="*/ 71437 h 109537"/>
              <a:gd name="connsiteX9" fmla="*/ 142875 w 757237"/>
              <a:gd name="connsiteY9" fmla="*/ 76200 h 109537"/>
              <a:gd name="connsiteX10" fmla="*/ 95250 w 757237"/>
              <a:gd name="connsiteY10" fmla="*/ 95250 h 109537"/>
              <a:gd name="connsiteX11" fmla="*/ 0 w 757237"/>
              <a:gd name="connsiteY11" fmla="*/ 109537 h 109537"/>
              <a:gd name="connsiteX12" fmla="*/ 104775 w 757237"/>
              <a:gd name="connsiteY12" fmla="*/ 95250 h 109537"/>
              <a:gd name="connsiteX13" fmla="*/ 171450 w 757237"/>
              <a:gd name="connsiteY13" fmla="*/ 100012 h 109537"/>
              <a:gd name="connsiteX14" fmla="*/ 247650 w 757237"/>
              <a:gd name="connsiteY14" fmla="*/ 90487 h 109537"/>
              <a:gd name="connsiteX15" fmla="*/ 319087 w 757237"/>
              <a:gd name="connsiteY15" fmla="*/ 100012 h 109537"/>
              <a:gd name="connsiteX16" fmla="*/ 457200 w 757237"/>
              <a:gd name="connsiteY16" fmla="*/ 90487 h 109537"/>
              <a:gd name="connsiteX17" fmla="*/ 538162 w 757237"/>
              <a:gd name="connsiteY17" fmla="*/ 85725 h 109537"/>
              <a:gd name="connsiteX18" fmla="*/ 638175 w 757237"/>
              <a:gd name="connsiteY18" fmla="*/ 61912 h 109537"/>
              <a:gd name="connsiteX19" fmla="*/ 757237 w 757237"/>
              <a:gd name="connsiteY19" fmla="*/ 476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237" h="109537">
                <a:moveTo>
                  <a:pt x="757237" y="4762"/>
                </a:moveTo>
                <a:lnTo>
                  <a:pt x="652462" y="0"/>
                </a:lnTo>
                <a:lnTo>
                  <a:pt x="595312" y="23812"/>
                </a:lnTo>
                <a:lnTo>
                  <a:pt x="538162" y="33337"/>
                </a:lnTo>
                <a:lnTo>
                  <a:pt x="481012" y="28575"/>
                </a:lnTo>
                <a:lnTo>
                  <a:pt x="428625" y="33337"/>
                </a:lnTo>
                <a:lnTo>
                  <a:pt x="371475" y="57150"/>
                </a:lnTo>
                <a:lnTo>
                  <a:pt x="276225" y="66675"/>
                </a:lnTo>
                <a:lnTo>
                  <a:pt x="209550" y="71437"/>
                </a:lnTo>
                <a:lnTo>
                  <a:pt x="142875" y="76200"/>
                </a:lnTo>
                <a:lnTo>
                  <a:pt x="95250" y="95250"/>
                </a:lnTo>
                <a:lnTo>
                  <a:pt x="0" y="109537"/>
                </a:lnTo>
                <a:lnTo>
                  <a:pt x="104775" y="95250"/>
                </a:lnTo>
                <a:lnTo>
                  <a:pt x="171450" y="100012"/>
                </a:lnTo>
                <a:lnTo>
                  <a:pt x="247650" y="90487"/>
                </a:lnTo>
                <a:lnTo>
                  <a:pt x="319087" y="100012"/>
                </a:lnTo>
                <a:lnTo>
                  <a:pt x="457200" y="90487"/>
                </a:lnTo>
                <a:lnTo>
                  <a:pt x="538162" y="85725"/>
                </a:lnTo>
                <a:lnTo>
                  <a:pt x="638175" y="61912"/>
                </a:lnTo>
                <a:lnTo>
                  <a:pt x="757237" y="4762"/>
                </a:lnTo>
                <a:close/>
              </a:path>
            </a:pathLst>
          </a:custGeom>
          <a:solidFill>
            <a:schemeClr val="accent1">
              <a:alpha val="50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Freeform 33"/>
          <p:cNvSpPr/>
          <p:nvPr/>
        </p:nvSpPr>
        <p:spPr>
          <a:xfrm>
            <a:off x="360228" y="4924425"/>
            <a:ext cx="461962" cy="109538"/>
          </a:xfrm>
          <a:custGeom>
            <a:avLst/>
            <a:gdLst>
              <a:gd name="connsiteX0" fmla="*/ 28575 w 461962"/>
              <a:gd name="connsiteY0" fmla="*/ 0 h 109538"/>
              <a:gd name="connsiteX1" fmla="*/ 166687 w 461962"/>
              <a:gd name="connsiteY1" fmla="*/ 28575 h 109538"/>
              <a:gd name="connsiteX2" fmla="*/ 228600 w 461962"/>
              <a:gd name="connsiteY2" fmla="*/ 23813 h 109538"/>
              <a:gd name="connsiteX3" fmla="*/ 285750 w 461962"/>
              <a:gd name="connsiteY3" fmla="*/ 14288 h 109538"/>
              <a:gd name="connsiteX4" fmla="*/ 328612 w 461962"/>
              <a:gd name="connsiteY4" fmla="*/ 38100 h 109538"/>
              <a:gd name="connsiteX5" fmla="*/ 461962 w 461962"/>
              <a:gd name="connsiteY5" fmla="*/ 66675 h 109538"/>
              <a:gd name="connsiteX6" fmla="*/ 300037 w 461962"/>
              <a:gd name="connsiteY6" fmla="*/ 100013 h 109538"/>
              <a:gd name="connsiteX7" fmla="*/ 133350 w 461962"/>
              <a:gd name="connsiteY7" fmla="*/ 104775 h 109538"/>
              <a:gd name="connsiteX8" fmla="*/ 47625 w 461962"/>
              <a:gd name="connsiteY8" fmla="*/ 109538 h 109538"/>
              <a:gd name="connsiteX9" fmla="*/ 47625 w 461962"/>
              <a:gd name="connsiteY9" fmla="*/ 109538 h 109538"/>
              <a:gd name="connsiteX10" fmla="*/ 0 w 461962"/>
              <a:gd name="connsiteY10" fmla="*/ 80963 h 109538"/>
              <a:gd name="connsiteX11" fmla="*/ 57150 w 461962"/>
              <a:gd name="connsiteY11" fmla="*/ 52388 h 109538"/>
              <a:gd name="connsiteX12" fmla="*/ 28575 w 461962"/>
              <a:gd name="connsiteY12" fmla="*/ 0 h 10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962" h="109538">
                <a:moveTo>
                  <a:pt x="28575" y="0"/>
                </a:moveTo>
                <a:lnTo>
                  <a:pt x="166687" y="28575"/>
                </a:lnTo>
                <a:lnTo>
                  <a:pt x="228600" y="23813"/>
                </a:lnTo>
                <a:lnTo>
                  <a:pt x="285750" y="14288"/>
                </a:lnTo>
                <a:lnTo>
                  <a:pt x="328612" y="38100"/>
                </a:lnTo>
                <a:lnTo>
                  <a:pt x="461962" y="66675"/>
                </a:lnTo>
                <a:lnTo>
                  <a:pt x="300037" y="100013"/>
                </a:lnTo>
                <a:lnTo>
                  <a:pt x="133350" y="104775"/>
                </a:lnTo>
                <a:lnTo>
                  <a:pt x="47625" y="109538"/>
                </a:lnTo>
                <a:lnTo>
                  <a:pt x="47625" y="109538"/>
                </a:lnTo>
                <a:lnTo>
                  <a:pt x="0" y="80963"/>
                </a:lnTo>
                <a:lnTo>
                  <a:pt x="57150" y="52388"/>
                </a:lnTo>
                <a:lnTo>
                  <a:pt x="28575" y="0"/>
                </a:lnTo>
                <a:close/>
              </a:path>
            </a:pathLst>
          </a:custGeom>
          <a:solidFill>
            <a:schemeClr val="accent5">
              <a:alpha val="51000"/>
            </a:schemeClr>
          </a:solidFill>
          <a:ln w="12700">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Freeform 34"/>
          <p:cNvSpPr/>
          <p:nvPr/>
        </p:nvSpPr>
        <p:spPr>
          <a:xfrm>
            <a:off x="1729508" y="2694562"/>
            <a:ext cx="1556425" cy="233464"/>
          </a:xfrm>
          <a:custGeom>
            <a:avLst/>
            <a:gdLst>
              <a:gd name="connsiteX0" fmla="*/ 0 w 1556425"/>
              <a:gd name="connsiteY0" fmla="*/ 0 h 233464"/>
              <a:gd name="connsiteX1" fmla="*/ 466928 w 1556425"/>
              <a:gd name="connsiteY1" fmla="*/ 29183 h 233464"/>
              <a:gd name="connsiteX2" fmla="*/ 992221 w 1556425"/>
              <a:gd name="connsiteY2" fmla="*/ 38910 h 233464"/>
              <a:gd name="connsiteX3" fmla="*/ 1507787 w 1556425"/>
              <a:gd name="connsiteY3" fmla="*/ 68093 h 233464"/>
              <a:gd name="connsiteX4" fmla="*/ 1556425 w 1556425"/>
              <a:gd name="connsiteY4" fmla="*/ 77821 h 233464"/>
              <a:gd name="connsiteX5" fmla="*/ 1546698 w 1556425"/>
              <a:gd name="connsiteY5" fmla="*/ 233464 h 233464"/>
              <a:gd name="connsiteX6" fmla="*/ 729574 w 1556425"/>
              <a:gd name="connsiteY6" fmla="*/ 204281 h 233464"/>
              <a:gd name="connsiteX7" fmla="*/ 175098 w 1556425"/>
              <a:gd name="connsiteY7" fmla="*/ 204281 h 233464"/>
              <a:gd name="connsiteX8" fmla="*/ 9728 w 1556425"/>
              <a:gd name="connsiteY8" fmla="*/ 184825 h 233464"/>
              <a:gd name="connsiteX9" fmla="*/ 0 w 1556425"/>
              <a:gd name="connsiteY9" fmla="*/ 0 h 23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6425" h="233464">
                <a:moveTo>
                  <a:pt x="0" y="0"/>
                </a:moveTo>
                <a:lnTo>
                  <a:pt x="466928" y="29183"/>
                </a:lnTo>
                <a:lnTo>
                  <a:pt x="992221" y="38910"/>
                </a:lnTo>
                <a:lnTo>
                  <a:pt x="1507787" y="68093"/>
                </a:lnTo>
                <a:lnTo>
                  <a:pt x="1556425" y="77821"/>
                </a:lnTo>
                <a:lnTo>
                  <a:pt x="1546698" y="233464"/>
                </a:lnTo>
                <a:lnTo>
                  <a:pt x="729574" y="204281"/>
                </a:lnTo>
                <a:lnTo>
                  <a:pt x="175098" y="204281"/>
                </a:lnTo>
                <a:lnTo>
                  <a:pt x="9728" y="184825"/>
                </a:lnTo>
                <a:lnTo>
                  <a:pt x="0"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Freeform 35"/>
          <p:cNvSpPr/>
          <p:nvPr/>
        </p:nvSpPr>
        <p:spPr>
          <a:xfrm>
            <a:off x="5699933" y="2609850"/>
            <a:ext cx="1866900" cy="280988"/>
          </a:xfrm>
          <a:custGeom>
            <a:avLst/>
            <a:gdLst>
              <a:gd name="connsiteX0" fmla="*/ 28575 w 1866900"/>
              <a:gd name="connsiteY0" fmla="*/ 9525 h 280988"/>
              <a:gd name="connsiteX1" fmla="*/ 247650 w 1866900"/>
              <a:gd name="connsiteY1" fmla="*/ 0 h 280988"/>
              <a:gd name="connsiteX2" fmla="*/ 376237 w 1866900"/>
              <a:gd name="connsiteY2" fmla="*/ 4763 h 280988"/>
              <a:gd name="connsiteX3" fmla="*/ 538162 w 1866900"/>
              <a:gd name="connsiteY3" fmla="*/ 28575 h 280988"/>
              <a:gd name="connsiteX4" fmla="*/ 661987 w 1866900"/>
              <a:gd name="connsiteY4" fmla="*/ 42863 h 280988"/>
              <a:gd name="connsiteX5" fmla="*/ 781050 w 1866900"/>
              <a:gd name="connsiteY5" fmla="*/ 28575 h 280988"/>
              <a:gd name="connsiteX6" fmla="*/ 885825 w 1866900"/>
              <a:gd name="connsiteY6" fmla="*/ 9525 h 280988"/>
              <a:gd name="connsiteX7" fmla="*/ 1076325 w 1866900"/>
              <a:gd name="connsiteY7" fmla="*/ 23813 h 280988"/>
              <a:gd name="connsiteX8" fmla="*/ 1304925 w 1866900"/>
              <a:gd name="connsiteY8" fmla="*/ 33338 h 280988"/>
              <a:gd name="connsiteX9" fmla="*/ 1557337 w 1866900"/>
              <a:gd name="connsiteY9" fmla="*/ 66675 h 280988"/>
              <a:gd name="connsiteX10" fmla="*/ 1633537 w 1866900"/>
              <a:gd name="connsiteY10" fmla="*/ 42863 h 280988"/>
              <a:gd name="connsiteX11" fmla="*/ 1724025 w 1866900"/>
              <a:gd name="connsiteY11" fmla="*/ 57150 h 280988"/>
              <a:gd name="connsiteX12" fmla="*/ 1828800 w 1866900"/>
              <a:gd name="connsiteY12" fmla="*/ 80963 h 280988"/>
              <a:gd name="connsiteX13" fmla="*/ 1843087 w 1866900"/>
              <a:gd name="connsiteY13" fmla="*/ 161925 h 280988"/>
              <a:gd name="connsiteX14" fmla="*/ 1866900 w 1866900"/>
              <a:gd name="connsiteY14" fmla="*/ 180975 h 280988"/>
              <a:gd name="connsiteX15" fmla="*/ 1824037 w 1866900"/>
              <a:gd name="connsiteY15" fmla="*/ 209550 h 280988"/>
              <a:gd name="connsiteX16" fmla="*/ 1828800 w 1866900"/>
              <a:gd name="connsiteY16" fmla="*/ 257175 h 280988"/>
              <a:gd name="connsiteX17" fmla="*/ 1828800 w 1866900"/>
              <a:gd name="connsiteY17" fmla="*/ 280988 h 280988"/>
              <a:gd name="connsiteX18" fmla="*/ 1190625 w 1866900"/>
              <a:gd name="connsiteY18" fmla="*/ 261938 h 280988"/>
              <a:gd name="connsiteX19" fmla="*/ 914400 w 1866900"/>
              <a:gd name="connsiteY19" fmla="*/ 257175 h 280988"/>
              <a:gd name="connsiteX20" fmla="*/ 842962 w 1866900"/>
              <a:gd name="connsiteY20" fmla="*/ 247650 h 280988"/>
              <a:gd name="connsiteX21" fmla="*/ 762000 w 1866900"/>
              <a:gd name="connsiteY21" fmla="*/ 247650 h 280988"/>
              <a:gd name="connsiteX22" fmla="*/ 652462 w 1866900"/>
              <a:gd name="connsiteY22" fmla="*/ 238125 h 280988"/>
              <a:gd name="connsiteX23" fmla="*/ 390525 w 1866900"/>
              <a:gd name="connsiteY23" fmla="*/ 238125 h 280988"/>
              <a:gd name="connsiteX24" fmla="*/ 119062 w 1866900"/>
              <a:gd name="connsiteY24" fmla="*/ 233363 h 280988"/>
              <a:gd name="connsiteX25" fmla="*/ 66675 w 1866900"/>
              <a:gd name="connsiteY25" fmla="*/ 233363 h 280988"/>
              <a:gd name="connsiteX26" fmla="*/ 61912 w 1866900"/>
              <a:gd name="connsiteY26" fmla="*/ 180975 h 280988"/>
              <a:gd name="connsiteX27" fmla="*/ 52387 w 1866900"/>
              <a:gd name="connsiteY27" fmla="*/ 166688 h 280988"/>
              <a:gd name="connsiteX28" fmla="*/ 0 w 1866900"/>
              <a:gd name="connsiteY28" fmla="*/ 138113 h 280988"/>
              <a:gd name="connsiteX29" fmla="*/ 38100 w 1866900"/>
              <a:gd name="connsiteY29" fmla="*/ 109538 h 280988"/>
              <a:gd name="connsiteX30" fmla="*/ 28575 w 1866900"/>
              <a:gd name="connsiteY30" fmla="*/ 9525 h 280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866900" h="280988">
                <a:moveTo>
                  <a:pt x="28575" y="9525"/>
                </a:moveTo>
                <a:lnTo>
                  <a:pt x="247650" y="0"/>
                </a:lnTo>
                <a:lnTo>
                  <a:pt x="376237" y="4763"/>
                </a:lnTo>
                <a:lnTo>
                  <a:pt x="538162" y="28575"/>
                </a:lnTo>
                <a:lnTo>
                  <a:pt x="661987" y="42863"/>
                </a:lnTo>
                <a:lnTo>
                  <a:pt x="781050" y="28575"/>
                </a:lnTo>
                <a:lnTo>
                  <a:pt x="885825" y="9525"/>
                </a:lnTo>
                <a:lnTo>
                  <a:pt x="1076325" y="23813"/>
                </a:lnTo>
                <a:lnTo>
                  <a:pt x="1304925" y="33338"/>
                </a:lnTo>
                <a:lnTo>
                  <a:pt x="1557337" y="66675"/>
                </a:lnTo>
                <a:lnTo>
                  <a:pt x="1633537" y="42863"/>
                </a:lnTo>
                <a:lnTo>
                  <a:pt x="1724025" y="57150"/>
                </a:lnTo>
                <a:lnTo>
                  <a:pt x="1828800" y="80963"/>
                </a:lnTo>
                <a:lnTo>
                  <a:pt x="1843087" y="161925"/>
                </a:lnTo>
                <a:lnTo>
                  <a:pt x="1866900" y="180975"/>
                </a:lnTo>
                <a:lnTo>
                  <a:pt x="1824037" y="209550"/>
                </a:lnTo>
                <a:lnTo>
                  <a:pt x="1828800" y="257175"/>
                </a:lnTo>
                <a:lnTo>
                  <a:pt x="1828800" y="280988"/>
                </a:lnTo>
                <a:lnTo>
                  <a:pt x="1190625" y="261938"/>
                </a:lnTo>
                <a:lnTo>
                  <a:pt x="914400" y="257175"/>
                </a:lnTo>
                <a:lnTo>
                  <a:pt x="842962" y="247650"/>
                </a:lnTo>
                <a:lnTo>
                  <a:pt x="762000" y="247650"/>
                </a:lnTo>
                <a:lnTo>
                  <a:pt x="652462" y="238125"/>
                </a:lnTo>
                <a:lnTo>
                  <a:pt x="390525" y="238125"/>
                </a:lnTo>
                <a:lnTo>
                  <a:pt x="119062" y="233363"/>
                </a:lnTo>
                <a:lnTo>
                  <a:pt x="66675" y="233363"/>
                </a:lnTo>
                <a:lnTo>
                  <a:pt x="61912" y="180975"/>
                </a:lnTo>
                <a:lnTo>
                  <a:pt x="52387" y="166688"/>
                </a:lnTo>
                <a:lnTo>
                  <a:pt x="0" y="138113"/>
                </a:lnTo>
                <a:lnTo>
                  <a:pt x="38100" y="109538"/>
                </a:lnTo>
                <a:lnTo>
                  <a:pt x="28575" y="9525"/>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Freeform 36"/>
          <p:cNvSpPr/>
          <p:nvPr/>
        </p:nvSpPr>
        <p:spPr>
          <a:xfrm>
            <a:off x="419100" y="5138738"/>
            <a:ext cx="1957388" cy="428625"/>
          </a:xfrm>
          <a:custGeom>
            <a:avLst/>
            <a:gdLst>
              <a:gd name="connsiteX0" fmla="*/ 33338 w 1957388"/>
              <a:gd name="connsiteY0" fmla="*/ 0 h 428625"/>
              <a:gd name="connsiteX1" fmla="*/ 33338 w 1957388"/>
              <a:gd name="connsiteY1" fmla="*/ 0 h 428625"/>
              <a:gd name="connsiteX2" fmla="*/ 204788 w 1957388"/>
              <a:gd name="connsiteY2" fmla="*/ 0 h 428625"/>
              <a:gd name="connsiteX3" fmla="*/ 309563 w 1957388"/>
              <a:gd name="connsiteY3" fmla="*/ 0 h 428625"/>
              <a:gd name="connsiteX4" fmla="*/ 433388 w 1957388"/>
              <a:gd name="connsiteY4" fmla="*/ 28575 h 428625"/>
              <a:gd name="connsiteX5" fmla="*/ 485775 w 1957388"/>
              <a:gd name="connsiteY5" fmla="*/ 23812 h 428625"/>
              <a:gd name="connsiteX6" fmla="*/ 642938 w 1957388"/>
              <a:gd name="connsiteY6" fmla="*/ 57150 h 428625"/>
              <a:gd name="connsiteX7" fmla="*/ 757238 w 1957388"/>
              <a:gd name="connsiteY7" fmla="*/ 104775 h 428625"/>
              <a:gd name="connsiteX8" fmla="*/ 876300 w 1957388"/>
              <a:gd name="connsiteY8" fmla="*/ 138112 h 428625"/>
              <a:gd name="connsiteX9" fmla="*/ 1000125 w 1957388"/>
              <a:gd name="connsiteY9" fmla="*/ 133350 h 428625"/>
              <a:gd name="connsiteX10" fmla="*/ 1071563 w 1957388"/>
              <a:gd name="connsiteY10" fmla="*/ 128587 h 428625"/>
              <a:gd name="connsiteX11" fmla="*/ 1162050 w 1957388"/>
              <a:gd name="connsiteY11" fmla="*/ 119062 h 428625"/>
              <a:gd name="connsiteX12" fmla="*/ 1252538 w 1957388"/>
              <a:gd name="connsiteY12" fmla="*/ 90487 h 428625"/>
              <a:gd name="connsiteX13" fmla="*/ 1366838 w 1957388"/>
              <a:gd name="connsiteY13" fmla="*/ 76200 h 428625"/>
              <a:gd name="connsiteX14" fmla="*/ 1495425 w 1957388"/>
              <a:gd name="connsiteY14" fmla="*/ 66675 h 428625"/>
              <a:gd name="connsiteX15" fmla="*/ 1671638 w 1957388"/>
              <a:gd name="connsiteY15" fmla="*/ 100012 h 428625"/>
              <a:gd name="connsiteX16" fmla="*/ 1843088 w 1957388"/>
              <a:gd name="connsiteY16" fmla="*/ 109537 h 428625"/>
              <a:gd name="connsiteX17" fmla="*/ 1933575 w 1957388"/>
              <a:gd name="connsiteY17" fmla="*/ 138112 h 428625"/>
              <a:gd name="connsiteX18" fmla="*/ 1943100 w 1957388"/>
              <a:gd name="connsiteY18" fmla="*/ 152400 h 428625"/>
              <a:gd name="connsiteX19" fmla="*/ 1957388 w 1957388"/>
              <a:gd name="connsiteY19" fmla="*/ 176212 h 428625"/>
              <a:gd name="connsiteX20" fmla="*/ 1909763 w 1957388"/>
              <a:gd name="connsiteY20" fmla="*/ 180975 h 428625"/>
              <a:gd name="connsiteX21" fmla="*/ 1895475 w 1957388"/>
              <a:gd name="connsiteY21" fmla="*/ 261937 h 428625"/>
              <a:gd name="connsiteX22" fmla="*/ 1895475 w 1957388"/>
              <a:gd name="connsiteY22" fmla="*/ 319087 h 428625"/>
              <a:gd name="connsiteX23" fmla="*/ 1914525 w 1957388"/>
              <a:gd name="connsiteY23" fmla="*/ 347662 h 428625"/>
              <a:gd name="connsiteX24" fmla="*/ 1914525 w 1957388"/>
              <a:gd name="connsiteY24" fmla="*/ 376237 h 428625"/>
              <a:gd name="connsiteX25" fmla="*/ 1895475 w 1957388"/>
              <a:gd name="connsiteY25" fmla="*/ 371475 h 428625"/>
              <a:gd name="connsiteX26" fmla="*/ 1881188 w 1957388"/>
              <a:gd name="connsiteY26" fmla="*/ 390525 h 428625"/>
              <a:gd name="connsiteX27" fmla="*/ 1881188 w 1957388"/>
              <a:gd name="connsiteY27" fmla="*/ 428625 h 428625"/>
              <a:gd name="connsiteX28" fmla="*/ 1885950 w 1957388"/>
              <a:gd name="connsiteY28" fmla="*/ 404812 h 428625"/>
              <a:gd name="connsiteX29" fmla="*/ 1528763 w 1957388"/>
              <a:gd name="connsiteY29" fmla="*/ 390525 h 428625"/>
              <a:gd name="connsiteX30" fmla="*/ 1395413 w 1957388"/>
              <a:gd name="connsiteY30" fmla="*/ 395287 h 428625"/>
              <a:gd name="connsiteX31" fmla="*/ 1271588 w 1957388"/>
              <a:gd name="connsiteY31" fmla="*/ 385762 h 428625"/>
              <a:gd name="connsiteX32" fmla="*/ 890588 w 1957388"/>
              <a:gd name="connsiteY32" fmla="*/ 357187 h 428625"/>
              <a:gd name="connsiteX33" fmla="*/ 561975 w 1957388"/>
              <a:gd name="connsiteY33" fmla="*/ 319087 h 428625"/>
              <a:gd name="connsiteX34" fmla="*/ 242888 w 1957388"/>
              <a:gd name="connsiteY34" fmla="*/ 300037 h 428625"/>
              <a:gd name="connsiteX35" fmla="*/ 47625 w 1957388"/>
              <a:gd name="connsiteY35" fmla="*/ 276225 h 428625"/>
              <a:gd name="connsiteX36" fmla="*/ 71438 w 1957388"/>
              <a:gd name="connsiteY36" fmla="*/ 242887 h 428625"/>
              <a:gd name="connsiteX37" fmla="*/ 52388 w 1957388"/>
              <a:gd name="connsiteY37" fmla="*/ 142875 h 428625"/>
              <a:gd name="connsiteX38" fmla="*/ 42863 w 1957388"/>
              <a:gd name="connsiteY38" fmla="*/ 104775 h 428625"/>
              <a:gd name="connsiteX39" fmla="*/ 0 w 1957388"/>
              <a:gd name="connsiteY39" fmla="*/ 85725 h 428625"/>
              <a:gd name="connsiteX40" fmla="*/ 38100 w 1957388"/>
              <a:gd name="connsiteY40" fmla="*/ 57150 h 428625"/>
              <a:gd name="connsiteX41" fmla="*/ 33338 w 1957388"/>
              <a:gd name="connsiteY41" fmla="*/ 0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957388" h="428625">
                <a:moveTo>
                  <a:pt x="33338" y="0"/>
                </a:moveTo>
                <a:lnTo>
                  <a:pt x="33338" y="0"/>
                </a:lnTo>
                <a:lnTo>
                  <a:pt x="204788" y="0"/>
                </a:lnTo>
                <a:lnTo>
                  <a:pt x="309563" y="0"/>
                </a:lnTo>
                <a:lnTo>
                  <a:pt x="433388" y="28575"/>
                </a:lnTo>
                <a:lnTo>
                  <a:pt x="485775" y="23812"/>
                </a:lnTo>
                <a:lnTo>
                  <a:pt x="642938" y="57150"/>
                </a:lnTo>
                <a:lnTo>
                  <a:pt x="757238" y="104775"/>
                </a:lnTo>
                <a:lnTo>
                  <a:pt x="876300" y="138112"/>
                </a:lnTo>
                <a:lnTo>
                  <a:pt x="1000125" y="133350"/>
                </a:lnTo>
                <a:lnTo>
                  <a:pt x="1071563" y="128587"/>
                </a:lnTo>
                <a:lnTo>
                  <a:pt x="1162050" y="119062"/>
                </a:lnTo>
                <a:lnTo>
                  <a:pt x="1252538" y="90487"/>
                </a:lnTo>
                <a:lnTo>
                  <a:pt x="1366838" y="76200"/>
                </a:lnTo>
                <a:lnTo>
                  <a:pt x="1495425" y="66675"/>
                </a:lnTo>
                <a:lnTo>
                  <a:pt x="1671638" y="100012"/>
                </a:lnTo>
                <a:lnTo>
                  <a:pt x="1843088" y="109537"/>
                </a:lnTo>
                <a:lnTo>
                  <a:pt x="1933575" y="138112"/>
                </a:lnTo>
                <a:lnTo>
                  <a:pt x="1943100" y="152400"/>
                </a:lnTo>
                <a:lnTo>
                  <a:pt x="1957388" y="176212"/>
                </a:lnTo>
                <a:lnTo>
                  <a:pt x="1909763" y="180975"/>
                </a:lnTo>
                <a:lnTo>
                  <a:pt x="1895475" y="261937"/>
                </a:lnTo>
                <a:lnTo>
                  <a:pt x="1895475" y="319087"/>
                </a:lnTo>
                <a:lnTo>
                  <a:pt x="1914525" y="347662"/>
                </a:lnTo>
                <a:lnTo>
                  <a:pt x="1914525" y="376237"/>
                </a:lnTo>
                <a:lnTo>
                  <a:pt x="1895475" y="371475"/>
                </a:lnTo>
                <a:lnTo>
                  <a:pt x="1881188" y="390525"/>
                </a:lnTo>
                <a:lnTo>
                  <a:pt x="1881188" y="428625"/>
                </a:lnTo>
                <a:lnTo>
                  <a:pt x="1885950" y="404812"/>
                </a:lnTo>
                <a:lnTo>
                  <a:pt x="1528763" y="390525"/>
                </a:lnTo>
                <a:lnTo>
                  <a:pt x="1395413" y="395287"/>
                </a:lnTo>
                <a:lnTo>
                  <a:pt x="1271588" y="385762"/>
                </a:lnTo>
                <a:lnTo>
                  <a:pt x="890588" y="357187"/>
                </a:lnTo>
                <a:lnTo>
                  <a:pt x="561975" y="319087"/>
                </a:lnTo>
                <a:lnTo>
                  <a:pt x="242888" y="300037"/>
                </a:lnTo>
                <a:lnTo>
                  <a:pt x="47625" y="276225"/>
                </a:lnTo>
                <a:lnTo>
                  <a:pt x="71438" y="242887"/>
                </a:lnTo>
                <a:lnTo>
                  <a:pt x="52388" y="142875"/>
                </a:lnTo>
                <a:lnTo>
                  <a:pt x="42863" y="104775"/>
                </a:lnTo>
                <a:lnTo>
                  <a:pt x="0" y="85725"/>
                </a:lnTo>
                <a:lnTo>
                  <a:pt x="38100" y="57150"/>
                </a:lnTo>
                <a:lnTo>
                  <a:pt x="33338"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Freeform 37"/>
          <p:cNvSpPr/>
          <p:nvPr/>
        </p:nvSpPr>
        <p:spPr>
          <a:xfrm>
            <a:off x="3667125" y="5300663"/>
            <a:ext cx="1819275" cy="276225"/>
          </a:xfrm>
          <a:custGeom>
            <a:avLst/>
            <a:gdLst>
              <a:gd name="connsiteX0" fmla="*/ 38100 w 1819275"/>
              <a:gd name="connsiteY0" fmla="*/ 0 h 276225"/>
              <a:gd name="connsiteX1" fmla="*/ 214313 w 1819275"/>
              <a:gd name="connsiteY1" fmla="*/ 23812 h 276225"/>
              <a:gd name="connsiteX2" fmla="*/ 400050 w 1819275"/>
              <a:gd name="connsiteY2" fmla="*/ 28575 h 276225"/>
              <a:gd name="connsiteX3" fmla="*/ 642938 w 1819275"/>
              <a:gd name="connsiteY3" fmla="*/ 14287 h 276225"/>
              <a:gd name="connsiteX4" fmla="*/ 800100 w 1819275"/>
              <a:gd name="connsiteY4" fmla="*/ 28575 h 276225"/>
              <a:gd name="connsiteX5" fmla="*/ 919163 w 1819275"/>
              <a:gd name="connsiteY5" fmla="*/ 57150 h 276225"/>
              <a:gd name="connsiteX6" fmla="*/ 1214438 w 1819275"/>
              <a:gd name="connsiteY6" fmla="*/ 66675 h 276225"/>
              <a:gd name="connsiteX7" fmla="*/ 1562100 w 1819275"/>
              <a:gd name="connsiteY7" fmla="*/ 85725 h 276225"/>
              <a:gd name="connsiteX8" fmla="*/ 1785938 w 1819275"/>
              <a:gd name="connsiteY8" fmla="*/ 114300 h 276225"/>
              <a:gd name="connsiteX9" fmla="*/ 1819275 w 1819275"/>
              <a:gd name="connsiteY9" fmla="*/ 142875 h 276225"/>
              <a:gd name="connsiteX10" fmla="*/ 1785938 w 1819275"/>
              <a:gd name="connsiteY10" fmla="*/ 180975 h 276225"/>
              <a:gd name="connsiteX11" fmla="*/ 1781175 w 1819275"/>
              <a:gd name="connsiteY11" fmla="*/ 261937 h 276225"/>
              <a:gd name="connsiteX12" fmla="*/ 1781175 w 1819275"/>
              <a:gd name="connsiteY12" fmla="*/ 276225 h 276225"/>
              <a:gd name="connsiteX13" fmla="*/ 61913 w 1819275"/>
              <a:gd name="connsiteY13" fmla="*/ 238125 h 276225"/>
              <a:gd name="connsiteX14" fmla="*/ 52388 w 1819275"/>
              <a:gd name="connsiteY14" fmla="*/ 123825 h 276225"/>
              <a:gd name="connsiteX15" fmla="*/ 0 w 1819275"/>
              <a:gd name="connsiteY15" fmla="*/ 104775 h 276225"/>
              <a:gd name="connsiteX16" fmla="*/ 52388 w 1819275"/>
              <a:gd name="connsiteY16" fmla="*/ 61912 h 276225"/>
              <a:gd name="connsiteX17" fmla="*/ 38100 w 1819275"/>
              <a:gd name="connsiteY17"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19275" h="276225">
                <a:moveTo>
                  <a:pt x="38100" y="0"/>
                </a:moveTo>
                <a:lnTo>
                  <a:pt x="214313" y="23812"/>
                </a:lnTo>
                <a:lnTo>
                  <a:pt x="400050" y="28575"/>
                </a:lnTo>
                <a:lnTo>
                  <a:pt x="642938" y="14287"/>
                </a:lnTo>
                <a:lnTo>
                  <a:pt x="800100" y="28575"/>
                </a:lnTo>
                <a:lnTo>
                  <a:pt x="919163" y="57150"/>
                </a:lnTo>
                <a:lnTo>
                  <a:pt x="1214438" y="66675"/>
                </a:lnTo>
                <a:lnTo>
                  <a:pt x="1562100" y="85725"/>
                </a:lnTo>
                <a:lnTo>
                  <a:pt x="1785938" y="114300"/>
                </a:lnTo>
                <a:lnTo>
                  <a:pt x="1819275" y="142875"/>
                </a:lnTo>
                <a:lnTo>
                  <a:pt x="1785938" y="180975"/>
                </a:lnTo>
                <a:lnTo>
                  <a:pt x="1781175" y="261937"/>
                </a:lnTo>
                <a:lnTo>
                  <a:pt x="1781175" y="276225"/>
                </a:lnTo>
                <a:lnTo>
                  <a:pt x="61913" y="238125"/>
                </a:lnTo>
                <a:lnTo>
                  <a:pt x="52388" y="123825"/>
                </a:lnTo>
                <a:lnTo>
                  <a:pt x="0" y="104775"/>
                </a:lnTo>
                <a:lnTo>
                  <a:pt x="52388" y="61912"/>
                </a:lnTo>
                <a:lnTo>
                  <a:pt x="38100"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Freeform 38"/>
          <p:cNvSpPr/>
          <p:nvPr/>
        </p:nvSpPr>
        <p:spPr>
          <a:xfrm>
            <a:off x="6648450" y="5248275"/>
            <a:ext cx="1943100" cy="457200"/>
          </a:xfrm>
          <a:custGeom>
            <a:avLst/>
            <a:gdLst>
              <a:gd name="connsiteX0" fmla="*/ 42863 w 1943100"/>
              <a:gd name="connsiteY0" fmla="*/ 0 h 457200"/>
              <a:gd name="connsiteX1" fmla="*/ 195263 w 1943100"/>
              <a:gd name="connsiteY1" fmla="*/ 57150 h 457200"/>
              <a:gd name="connsiteX2" fmla="*/ 347663 w 1943100"/>
              <a:gd name="connsiteY2" fmla="*/ 76200 h 457200"/>
              <a:gd name="connsiteX3" fmla="*/ 561975 w 1943100"/>
              <a:gd name="connsiteY3" fmla="*/ 85725 h 457200"/>
              <a:gd name="connsiteX4" fmla="*/ 776288 w 1943100"/>
              <a:gd name="connsiteY4" fmla="*/ 104775 h 457200"/>
              <a:gd name="connsiteX5" fmla="*/ 981075 w 1943100"/>
              <a:gd name="connsiteY5" fmla="*/ 90488 h 457200"/>
              <a:gd name="connsiteX6" fmla="*/ 1052513 w 1943100"/>
              <a:gd name="connsiteY6" fmla="*/ 85725 h 457200"/>
              <a:gd name="connsiteX7" fmla="*/ 1909763 w 1943100"/>
              <a:gd name="connsiteY7" fmla="*/ 190500 h 457200"/>
              <a:gd name="connsiteX8" fmla="*/ 1895475 w 1943100"/>
              <a:gd name="connsiteY8" fmla="*/ 280988 h 457200"/>
              <a:gd name="connsiteX9" fmla="*/ 1943100 w 1943100"/>
              <a:gd name="connsiteY9" fmla="*/ 319088 h 457200"/>
              <a:gd name="connsiteX10" fmla="*/ 1890713 w 1943100"/>
              <a:gd name="connsiteY10" fmla="*/ 347663 h 457200"/>
              <a:gd name="connsiteX11" fmla="*/ 1890713 w 1943100"/>
              <a:gd name="connsiteY11" fmla="*/ 457200 h 457200"/>
              <a:gd name="connsiteX12" fmla="*/ 109538 w 1943100"/>
              <a:gd name="connsiteY12" fmla="*/ 423863 h 457200"/>
              <a:gd name="connsiteX13" fmla="*/ 100013 w 1943100"/>
              <a:gd name="connsiteY13" fmla="*/ 309563 h 457200"/>
              <a:gd name="connsiteX14" fmla="*/ 52388 w 1943100"/>
              <a:gd name="connsiteY14" fmla="*/ 271463 h 457200"/>
              <a:gd name="connsiteX15" fmla="*/ 95250 w 1943100"/>
              <a:gd name="connsiteY15" fmla="*/ 247650 h 457200"/>
              <a:gd name="connsiteX16" fmla="*/ 71438 w 1943100"/>
              <a:gd name="connsiteY16" fmla="*/ 95250 h 457200"/>
              <a:gd name="connsiteX17" fmla="*/ 61913 w 1943100"/>
              <a:gd name="connsiteY17" fmla="*/ 71438 h 457200"/>
              <a:gd name="connsiteX18" fmla="*/ 0 w 1943100"/>
              <a:gd name="connsiteY18" fmla="*/ 57150 h 457200"/>
              <a:gd name="connsiteX19" fmla="*/ 42863 w 1943100"/>
              <a:gd name="connsiteY19"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43100" h="457200">
                <a:moveTo>
                  <a:pt x="42863" y="0"/>
                </a:moveTo>
                <a:lnTo>
                  <a:pt x="195263" y="57150"/>
                </a:lnTo>
                <a:lnTo>
                  <a:pt x="347663" y="76200"/>
                </a:lnTo>
                <a:lnTo>
                  <a:pt x="561975" y="85725"/>
                </a:lnTo>
                <a:lnTo>
                  <a:pt x="776288" y="104775"/>
                </a:lnTo>
                <a:lnTo>
                  <a:pt x="981075" y="90488"/>
                </a:lnTo>
                <a:lnTo>
                  <a:pt x="1052513" y="85725"/>
                </a:lnTo>
                <a:lnTo>
                  <a:pt x="1909763" y="190500"/>
                </a:lnTo>
                <a:lnTo>
                  <a:pt x="1895475" y="280988"/>
                </a:lnTo>
                <a:lnTo>
                  <a:pt x="1943100" y="319088"/>
                </a:lnTo>
                <a:lnTo>
                  <a:pt x="1890713" y="347663"/>
                </a:lnTo>
                <a:lnTo>
                  <a:pt x="1890713" y="457200"/>
                </a:lnTo>
                <a:lnTo>
                  <a:pt x="109538" y="423863"/>
                </a:lnTo>
                <a:lnTo>
                  <a:pt x="100013" y="309563"/>
                </a:lnTo>
                <a:lnTo>
                  <a:pt x="52388" y="271463"/>
                </a:lnTo>
                <a:lnTo>
                  <a:pt x="95250" y="247650"/>
                </a:lnTo>
                <a:lnTo>
                  <a:pt x="71438" y="95250"/>
                </a:lnTo>
                <a:lnTo>
                  <a:pt x="61913" y="71438"/>
                </a:lnTo>
                <a:lnTo>
                  <a:pt x="0" y="57150"/>
                </a:lnTo>
                <a:lnTo>
                  <a:pt x="42863" y="0"/>
                </a:lnTo>
                <a:close/>
              </a:path>
            </a:pathLst>
          </a:custGeom>
          <a:solidFill>
            <a:schemeClr val="accent5">
              <a:alpha val="4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Freeform 39"/>
          <p:cNvSpPr/>
          <p:nvPr/>
        </p:nvSpPr>
        <p:spPr>
          <a:xfrm>
            <a:off x="3405188" y="4457700"/>
            <a:ext cx="2324100" cy="381000"/>
          </a:xfrm>
          <a:custGeom>
            <a:avLst/>
            <a:gdLst>
              <a:gd name="connsiteX0" fmla="*/ 0 w 2324100"/>
              <a:gd name="connsiteY0" fmla="*/ 0 h 381000"/>
              <a:gd name="connsiteX1" fmla="*/ 319087 w 2324100"/>
              <a:gd name="connsiteY1" fmla="*/ 23813 h 381000"/>
              <a:gd name="connsiteX2" fmla="*/ 581025 w 2324100"/>
              <a:gd name="connsiteY2" fmla="*/ 57150 h 381000"/>
              <a:gd name="connsiteX3" fmla="*/ 857250 w 2324100"/>
              <a:gd name="connsiteY3" fmla="*/ 85725 h 381000"/>
              <a:gd name="connsiteX4" fmla="*/ 1143000 w 2324100"/>
              <a:gd name="connsiteY4" fmla="*/ 104775 h 381000"/>
              <a:gd name="connsiteX5" fmla="*/ 1457325 w 2324100"/>
              <a:gd name="connsiteY5" fmla="*/ 119063 h 381000"/>
              <a:gd name="connsiteX6" fmla="*/ 1643062 w 2324100"/>
              <a:gd name="connsiteY6" fmla="*/ 133350 h 381000"/>
              <a:gd name="connsiteX7" fmla="*/ 1771650 w 2324100"/>
              <a:gd name="connsiteY7" fmla="*/ 128588 h 381000"/>
              <a:gd name="connsiteX8" fmla="*/ 2066925 w 2324100"/>
              <a:gd name="connsiteY8" fmla="*/ 157163 h 381000"/>
              <a:gd name="connsiteX9" fmla="*/ 2257425 w 2324100"/>
              <a:gd name="connsiteY9" fmla="*/ 171450 h 381000"/>
              <a:gd name="connsiteX10" fmla="*/ 2324100 w 2324100"/>
              <a:gd name="connsiteY10" fmla="*/ 185738 h 381000"/>
              <a:gd name="connsiteX11" fmla="*/ 2286000 w 2324100"/>
              <a:gd name="connsiteY11" fmla="*/ 247650 h 381000"/>
              <a:gd name="connsiteX12" fmla="*/ 2276475 w 2324100"/>
              <a:gd name="connsiteY12" fmla="*/ 266700 h 381000"/>
              <a:gd name="connsiteX13" fmla="*/ 2305050 w 2324100"/>
              <a:gd name="connsiteY13" fmla="*/ 309563 h 381000"/>
              <a:gd name="connsiteX14" fmla="*/ 2262187 w 2324100"/>
              <a:gd name="connsiteY14" fmla="*/ 309563 h 381000"/>
              <a:gd name="connsiteX15" fmla="*/ 2252662 w 2324100"/>
              <a:gd name="connsiteY15" fmla="*/ 309563 h 381000"/>
              <a:gd name="connsiteX16" fmla="*/ 2205037 w 2324100"/>
              <a:gd name="connsiteY16" fmla="*/ 376238 h 381000"/>
              <a:gd name="connsiteX17" fmla="*/ 2205037 w 2324100"/>
              <a:gd name="connsiteY17" fmla="*/ 381000 h 381000"/>
              <a:gd name="connsiteX18" fmla="*/ 1576387 w 2324100"/>
              <a:gd name="connsiteY18" fmla="*/ 338138 h 381000"/>
              <a:gd name="connsiteX19" fmla="*/ 1414462 w 2324100"/>
              <a:gd name="connsiteY19" fmla="*/ 323850 h 381000"/>
              <a:gd name="connsiteX20" fmla="*/ 1200150 w 2324100"/>
              <a:gd name="connsiteY20" fmla="*/ 309563 h 381000"/>
              <a:gd name="connsiteX21" fmla="*/ 985837 w 2324100"/>
              <a:gd name="connsiteY21" fmla="*/ 295275 h 381000"/>
              <a:gd name="connsiteX22" fmla="*/ 714375 w 2324100"/>
              <a:gd name="connsiteY22" fmla="*/ 276225 h 381000"/>
              <a:gd name="connsiteX23" fmla="*/ 447675 w 2324100"/>
              <a:gd name="connsiteY23" fmla="*/ 252413 h 381000"/>
              <a:gd name="connsiteX24" fmla="*/ 161925 w 2324100"/>
              <a:gd name="connsiteY24" fmla="*/ 214313 h 381000"/>
              <a:gd name="connsiteX25" fmla="*/ 123825 w 2324100"/>
              <a:gd name="connsiteY25" fmla="*/ 219075 h 381000"/>
              <a:gd name="connsiteX26" fmla="*/ 90487 w 2324100"/>
              <a:gd name="connsiteY26" fmla="*/ 152400 h 381000"/>
              <a:gd name="connsiteX27" fmla="*/ 33337 w 2324100"/>
              <a:gd name="connsiteY27" fmla="*/ 147638 h 381000"/>
              <a:gd name="connsiteX28" fmla="*/ 71437 w 2324100"/>
              <a:gd name="connsiteY28" fmla="*/ 119063 h 381000"/>
              <a:gd name="connsiteX29" fmla="*/ 0 w 2324100"/>
              <a:gd name="connsiteY29"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324100" h="381000">
                <a:moveTo>
                  <a:pt x="0" y="0"/>
                </a:moveTo>
                <a:lnTo>
                  <a:pt x="319087" y="23813"/>
                </a:lnTo>
                <a:lnTo>
                  <a:pt x="581025" y="57150"/>
                </a:lnTo>
                <a:lnTo>
                  <a:pt x="857250" y="85725"/>
                </a:lnTo>
                <a:lnTo>
                  <a:pt x="1143000" y="104775"/>
                </a:lnTo>
                <a:lnTo>
                  <a:pt x="1457325" y="119063"/>
                </a:lnTo>
                <a:lnTo>
                  <a:pt x="1643062" y="133350"/>
                </a:lnTo>
                <a:lnTo>
                  <a:pt x="1771650" y="128588"/>
                </a:lnTo>
                <a:lnTo>
                  <a:pt x="2066925" y="157163"/>
                </a:lnTo>
                <a:lnTo>
                  <a:pt x="2257425" y="171450"/>
                </a:lnTo>
                <a:lnTo>
                  <a:pt x="2324100" y="185738"/>
                </a:lnTo>
                <a:lnTo>
                  <a:pt x="2286000" y="247650"/>
                </a:lnTo>
                <a:lnTo>
                  <a:pt x="2276475" y="266700"/>
                </a:lnTo>
                <a:lnTo>
                  <a:pt x="2305050" y="309563"/>
                </a:lnTo>
                <a:lnTo>
                  <a:pt x="2262187" y="309563"/>
                </a:lnTo>
                <a:lnTo>
                  <a:pt x="2252662" y="309563"/>
                </a:lnTo>
                <a:lnTo>
                  <a:pt x="2205037" y="376238"/>
                </a:lnTo>
                <a:lnTo>
                  <a:pt x="2205037" y="381000"/>
                </a:lnTo>
                <a:lnTo>
                  <a:pt x="1576387" y="338138"/>
                </a:lnTo>
                <a:lnTo>
                  <a:pt x="1414462" y="323850"/>
                </a:lnTo>
                <a:lnTo>
                  <a:pt x="1200150" y="309563"/>
                </a:lnTo>
                <a:lnTo>
                  <a:pt x="985837" y="295275"/>
                </a:lnTo>
                <a:lnTo>
                  <a:pt x="714375" y="276225"/>
                </a:lnTo>
                <a:lnTo>
                  <a:pt x="447675" y="252413"/>
                </a:lnTo>
                <a:lnTo>
                  <a:pt x="161925" y="214313"/>
                </a:lnTo>
                <a:lnTo>
                  <a:pt x="123825" y="219075"/>
                </a:lnTo>
                <a:lnTo>
                  <a:pt x="90487" y="152400"/>
                </a:lnTo>
                <a:lnTo>
                  <a:pt x="33337" y="147638"/>
                </a:lnTo>
                <a:lnTo>
                  <a:pt x="71437" y="119063"/>
                </a:lnTo>
                <a:lnTo>
                  <a:pt x="0"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Freeform 40"/>
          <p:cNvSpPr/>
          <p:nvPr/>
        </p:nvSpPr>
        <p:spPr>
          <a:xfrm>
            <a:off x="6529388" y="4805363"/>
            <a:ext cx="2185987" cy="338137"/>
          </a:xfrm>
          <a:custGeom>
            <a:avLst/>
            <a:gdLst>
              <a:gd name="connsiteX0" fmla="*/ 19050 w 2185987"/>
              <a:gd name="connsiteY0" fmla="*/ 0 h 338137"/>
              <a:gd name="connsiteX1" fmla="*/ 742950 w 2185987"/>
              <a:gd name="connsiteY1" fmla="*/ 57150 h 338137"/>
              <a:gd name="connsiteX2" fmla="*/ 1290637 w 2185987"/>
              <a:gd name="connsiteY2" fmla="*/ 90487 h 338137"/>
              <a:gd name="connsiteX3" fmla="*/ 1781175 w 2185987"/>
              <a:gd name="connsiteY3" fmla="*/ 119062 h 338137"/>
              <a:gd name="connsiteX4" fmla="*/ 1990725 w 2185987"/>
              <a:gd name="connsiteY4" fmla="*/ 123825 h 338137"/>
              <a:gd name="connsiteX5" fmla="*/ 2181225 w 2185987"/>
              <a:gd name="connsiteY5" fmla="*/ 152400 h 338137"/>
              <a:gd name="connsiteX6" fmla="*/ 2152650 w 2185987"/>
              <a:gd name="connsiteY6" fmla="*/ 171450 h 338137"/>
              <a:gd name="connsiteX7" fmla="*/ 2185987 w 2185987"/>
              <a:gd name="connsiteY7" fmla="*/ 219075 h 338137"/>
              <a:gd name="connsiteX8" fmla="*/ 2138362 w 2185987"/>
              <a:gd name="connsiteY8" fmla="*/ 242887 h 338137"/>
              <a:gd name="connsiteX9" fmla="*/ 2085975 w 2185987"/>
              <a:gd name="connsiteY9" fmla="*/ 338137 h 338137"/>
              <a:gd name="connsiteX10" fmla="*/ 966787 w 2185987"/>
              <a:gd name="connsiteY10" fmla="*/ 247650 h 338137"/>
              <a:gd name="connsiteX11" fmla="*/ 538162 w 2185987"/>
              <a:gd name="connsiteY11" fmla="*/ 242887 h 338137"/>
              <a:gd name="connsiteX12" fmla="*/ 204787 w 2185987"/>
              <a:gd name="connsiteY12" fmla="*/ 190500 h 338137"/>
              <a:gd name="connsiteX13" fmla="*/ 109537 w 2185987"/>
              <a:gd name="connsiteY13" fmla="*/ 204787 h 338137"/>
              <a:gd name="connsiteX14" fmla="*/ 85725 w 2185987"/>
              <a:gd name="connsiteY14" fmla="*/ 119062 h 338137"/>
              <a:gd name="connsiteX15" fmla="*/ 0 w 2185987"/>
              <a:gd name="connsiteY15" fmla="*/ 100012 h 338137"/>
              <a:gd name="connsiteX16" fmla="*/ 52387 w 2185987"/>
              <a:gd name="connsiteY16" fmla="*/ 57150 h 338137"/>
              <a:gd name="connsiteX17" fmla="*/ 19050 w 2185987"/>
              <a:gd name="connsiteY17" fmla="*/ 0 h 33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85987" h="338137">
                <a:moveTo>
                  <a:pt x="19050" y="0"/>
                </a:moveTo>
                <a:lnTo>
                  <a:pt x="742950" y="57150"/>
                </a:lnTo>
                <a:lnTo>
                  <a:pt x="1290637" y="90487"/>
                </a:lnTo>
                <a:lnTo>
                  <a:pt x="1781175" y="119062"/>
                </a:lnTo>
                <a:lnTo>
                  <a:pt x="1990725" y="123825"/>
                </a:lnTo>
                <a:lnTo>
                  <a:pt x="2181225" y="152400"/>
                </a:lnTo>
                <a:lnTo>
                  <a:pt x="2152650" y="171450"/>
                </a:lnTo>
                <a:lnTo>
                  <a:pt x="2185987" y="219075"/>
                </a:lnTo>
                <a:lnTo>
                  <a:pt x="2138362" y="242887"/>
                </a:lnTo>
                <a:lnTo>
                  <a:pt x="2085975" y="338137"/>
                </a:lnTo>
                <a:lnTo>
                  <a:pt x="966787" y="247650"/>
                </a:lnTo>
                <a:lnTo>
                  <a:pt x="538162" y="242887"/>
                </a:lnTo>
                <a:lnTo>
                  <a:pt x="204787" y="190500"/>
                </a:lnTo>
                <a:lnTo>
                  <a:pt x="109537" y="204787"/>
                </a:lnTo>
                <a:lnTo>
                  <a:pt x="85725" y="119062"/>
                </a:lnTo>
                <a:lnTo>
                  <a:pt x="0" y="100012"/>
                </a:lnTo>
                <a:lnTo>
                  <a:pt x="52387" y="57150"/>
                </a:lnTo>
                <a:lnTo>
                  <a:pt x="19050"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Freeform 42"/>
          <p:cNvSpPr/>
          <p:nvPr/>
        </p:nvSpPr>
        <p:spPr>
          <a:xfrm>
            <a:off x="1688976" y="1585913"/>
            <a:ext cx="1600200" cy="276225"/>
          </a:xfrm>
          <a:custGeom>
            <a:avLst/>
            <a:gdLst>
              <a:gd name="connsiteX0" fmla="*/ 61913 w 1600200"/>
              <a:gd name="connsiteY0" fmla="*/ 0 h 276225"/>
              <a:gd name="connsiteX1" fmla="*/ 223838 w 1600200"/>
              <a:gd name="connsiteY1" fmla="*/ 23812 h 276225"/>
              <a:gd name="connsiteX2" fmla="*/ 438150 w 1600200"/>
              <a:gd name="connsiteY2" fmla="*/ 28575 h 276225"/>
              <a:gd name="connsiteX3" fmla="*/ 647700 w 1600200"/>
              <a:gd name="connsiteY3" fmla="*/ 47625 h 276225"/>
              <a:gd name="connsiteX4" fmla="*/ 785813 w 1600200"/>
              <a:gd name="connsiteY4" fmla="*/ 38100 h 276225"/>
              <a:gd name="connsiteX5" fmla="*/ 938213 w 1600200"/>
              <a:gd name="connsiteY5" fmla="*/ 28575 h 276225"/>
              <a:gd name="connsiteX6" fmla="*/ 1114425 w 1600200"/>
              <a:gd name="connsiteY6" fmla="*/ 47625 h 276225"/>
              <a:gd name="connsiteX7" fmla="*/ 1352550 w 1600200"/>
              <a:gd name="connsiteY7" fmla="*/ 61912 h 276225"/>
              <a:gd name="connsiteX8" fmla="*/ 1576388 w 1600200"/>
              <a:gd name="connsiteY8" fmla="*/ 80962 h 276225"/>
              <a:gd name="connsiteX9" fmla="*/ 1600200 w 1600200"/>
              <a:gd name="connsiteY9" fmla="*/ 80962 h 276225"/>
              <a:gd name="connsiteX10" fmla="*/ 1590675 w 1600200"/>
              <a:gd name="connsiteY10" fmla="*/ 190500 h 276225"/>
              <a:gd name="connsiteX11" fmla="*/ 1600200 w 1600200"/>
              <a:gd name="connsiteY11" fmla="*/ 228600 h 276225"/>
              <a:gd name="connsiteX12" fmla="*/ 1600200 w 1600200"/>
              <a:gd name="connsiteY12" fmla="*/ 276225 h 276225"/>
              <a:gd name="connsiteX13" fmla="*/ 1352550 w 1600200"/>
              <a:gd name="connsiteY13" fmla="*/ 252412 h 276225"/>
              <a:gd name="connsiteX14" fmla="*/ 1171575 w 1600200"/>
              <a:gd name="connsiteY14" fmla="*/ 238125 h 276225"/>
              <a:gd name="connsiteX15" fmla="*/ 1100138 w 1600200"/>
              <a:gd name="connsiteY15" fmla="*/ 247650 h 276225"/>
              <a:gd name="connsiteX16" fmla="*/ 752475 w 1600200"/>
              <a:gd name="connsiteY16" fmla="*/ 252412 h 276225"/>
              <a:gd name="connsiteX17" fmla="*/ 504825 w 1600200"/>
              <a:gd name="connsiteY17" fmla="*/ 247650 h 276225"/>
              <a:gd name="connsiteX18" fmla="*/ 328613 w 1600200"/>
              <a:gd name="connsiteY18" fmla="*/ 247650 h 276225"/>
              <a:gd name="connsiteX19" fmla="*/ 133350 w 1600200"/>
              <a:gd name="connsiteY19" fmla="*/ 247650 h 276225"/>
              <a:gd name="connsiteX20" fmla="*/ 38100 w 1600200"/>
              <a:gd name="connsiteY20" fmla="*/ 223837 h 276225"/>
              <a:gd name="connsiteX21" fmla="*/ 57150 w 1600200"/>
              <a:gd name="connsiteY21" fmla="*/ 223837 h 276225"/>
              <a:gd name="connsiteX22" fmla="*/ 57150 w 1600200"/>
              <a:gd name="connsiteY22" fmla="*/ 95250 h 276225"/>
              <a:gd name="connsiteX23" fmla="*/ 0 w 1600200"/>
              <a:gd name="connsiteY23" fmla="*/ 61912 h 276225"/>
              <a:gd name="connsiteX24" fmla="*/ 61913 w 1600200"/>
              <a:gd name="connsiteY24"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00200" h="276225">
                <a:moveTo>
                  <a:pt x="61913" y="0"/>
                </a:moveTo>
                <a:lnTo>
                  <a:pt x="223838" y="23812"/>
                </a:lnTo>
                <a:lnTo>
                  <a:pt x="438150" y="28575"/>
                </a:lnTo>
                <a:lnTo>
                  <a:pt x="647700" y="47625"/>
                </a:lnTo>
                <a:lnTo>
                  <a:pt x="785813" y="38100"/>
                </a:lnTo>
                <a:lnTo>
                  <a:pt x="938213" y="28575"/>
                </a:lnTo>
                <a:lnTo>
                  <a:pt x="1114425" y="47625"/>
                </a:lnTo>
                <a:lnTo>
                  <a:pt x="1352550" y="61912"/>
                </a:lnTo>
                <a:lnTo>
                  <a:pt x="1576388" y="80962"/>
                </a:lnTo>
                <a:lnTo>
                  <a:pt x="1600200" y="80962"/>
                </a:lnTo>
                <a:lnTo>
                  <a:pt x="1590675" y="190500"/>
                </a:lnTo>
                <a:lnTo>
                  <a:pt x="1600200" y="228600"/>
                </a:lnTo>
                <a:lnTo>
                  <a:pt x="1600200" y="276225"/>
                </a:lnTo>
                <a:lnTo>
                  <a:pt x="1352550" y="252412"/>
                </a:lnTo>
                <a:lnTo>
                  <a:pt x="1171575" y="238125"/>
                </a:lnTo>
                <a:lnTo>
                  <a:pt x="1100138" y="247650"/>
                </a:lnTo>
                <a:lnTo>
                  <a:pt x="752475" y="252412"/>
                </a:lnTo>
                <a:lnTo>
                  <a:pt x="504825" y="247650"/>
                </a:lnTo>
                <a:lnTo>
                  <a:pt x="328613" y="247650"/>
                </a:lnTo>
                <a:lnTo>
                  <a:pt x="133350" y="247650"/>
                </a:lnTo>
                <a:lnTo>
                  <a:pt x="38100" y="223837"/>
                </a:lnTo>
                <a:lnTo>
                  <a:pt x="57150" y="223837"/>
                </a:lnTo>
                <a:lnTo>
                  <a:pt x="57150" y="95250"/>
                </a:lnTo>
                <a:lnTo>
                  <a:pt x="0" y="61912"/>
                </a:lnTo>
                <a:lnTo>
                  <a:pt x="61913"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Freeform 43"/>
          <p:cNvSpPr/>
          <p:nvPr/>
        </p:nvSpPr>
        <p:spPr>
          <a:xfrm>
            <a:off x="5371320" y="1700213"/>
            <a:ext cx="2605088" cy="295275"/>
          </a:xfrm>
          <a:custGeom>
            <a:avLst/>
            <a:gdLst>
              <a:gd name="connsiteX0" fmla="*/ 0 w 2605088"/>
              <a:gd name="connsiteY0" fmla="*/ 0 h 295275"/>
              <a:gd name="connsiteX1" fmla="*/ 0 w 2605088"/>
              <a:gd name="connsiteY1" fmla="*/ 0 h 295275"/>
              <a:gd name="connsiteX2" fmla="*/ 642938 w 2605088"/>
              <a:gd name="connsiteY2" fmla="*/ 14287 h 295275"/>
              <a:gd name="connsiteX3" fmla="*/ 938213 w 2605088"/>
              <a:gd name="connsiteY3" fmla="*/ 9525 h 295275"/>
              <a:gd name="connsiteX4" fmla="*/ 1385888 w 2605088"/>
              <a:gd name="connsiteY4" fmla="*/ 28575 h 295275"/>
              <a:gd name="connsiteX5" fmla="*/ 1938338 w 2605088"/>
              <a:gd name="connsiteY5" fmla="*/ 42862 h 295275"/>
              <a:gd name="connsiteX6" fmla="*/ 2605088 w 2605088"/>
              <a:gd name="connsiteY6" fmla="*/ 71437 h 295275"/>
              <a:gd name="connsiteX7" fmla="*/ 2528888 w 2605088"/>
              <a:gd name="connsiteY7" fmla="*/ 119062 h 295275"/>
              <a:gd name="connsiteX8" fmla="*/ 2500313 w 2605088"/>
              <a:gd name="connsiteY8" fmla="*/ 176212 h 295275"/>
              <a:gd name="connsiteX9" fmla="*/ 2505075 w 2605088"/>
              <a:gd name="connsiteY9" fmla="*/ 214312 h 295275"/>
              <a:gd name="connsiteX10" fmla="*/ 2514600 w 2605088"/>
              <a:gd name="connsiteY10" fmla="*/ 233362 h 295275"/>
              <a:gd name="connsiteX11" fmla="*/ 2457450 w 2605088"/>
              <a:gd name="connsiteY11" fmla="*/ 223837 h 295275"/>
              <a:gd name="connsiteX12" fmla="*/ 2409825 w 2605088"/>
              <a:gd name="connsiteY12" fmla="*/ 295275 h 295275"/>
              <a:gd name="connsiteX13" fmla="*/ 1843088 w 2605088"/>
              <a:gd name="connsiteY13" fmla="*/ 238125 h 295275"/>
              <a:gd name="connsiteX14" fmla="*/ 1390650 w 2605088"/>
              <a:gd name="connsiteY14" fmla="*/ 228600 h 295275"/>
              <a:gd name="connsiteX15" fmla="*/ 1271588 w 2605088"/>
              <a:gd name="connsiteY15" fmla="*/ 233362 h 295275"/>
              <a:gd name="connsiteX16" fmla="*/ 1038225 w 2605088"/>
              <a:gd name="connsiteY16" fmla="*/ 228600 h 295275"/>
              <a:gd name="connsiteX17" fmla="*/ 757238 w 2605088"/>
              <a:gd name="connsiteY17" fmla="*/ 209550 h 295275"/>
              <a:gd name="connsiteX18" fmla="*/ 457200 w 2605088"/>
              <a:gd name="connsiteY18" fmla="*/ 223837 h 295275"/>
              <a:gd name="connsiteX19" fmla="*/ 109538 w 2605088"/>
              <a:gd name="connsiteY19" fmla="*/ 200025 h 295275"/>
              <a:gd name="connsiteX20" fmla="*/ 128588 w 2605088"/>
              <a:gd name="connsiteY20" fmla="*/ 180975 h 295275"/>
              <a:gd name="connsiteX21" fmla="*/ 38100 w 2605088"/>
              <a:gd name="connsiteY21" fmla="*/ 38100 h 295275"/>
              <a:gd name="connsiteX22" fmla="*/ 0 w 2605088"/>
              <a:gd name="connsiteY22"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5088" h="295275">
                <a:moveTo>
                  <a:pt x="0" y="0"/>
                </a:moveTo>
                <a:lnTo>
                  <a:pt x="0" y="0"/>
                </a:lnTo>
                <a:lnTo>
                  <a:pt x="642938" y="14287"/>
                </a:lnTo>
                <a:lnTo>
                  <a:pt x="938213" y="9525"/>
                </a:lnTo>
                <a:lnTo>
                  <a:pt x="1385888" y="28575"/>
                </a:lnTo>
                <a:lnTo>
                  <a:pt x="1938338" y="42862"/>
                </a:lnTo>
                <a:lnTo>
                  <a:pt x="2605088" y="71437"/>
                </a:lnTo>
                <a:lnTo>
                  <a:pt x="2528888" y="119062"/>
                </a:lnTo>
                <a:lnTo>
                  <a:pt x="2500313" y="176212"/>
                </a:lnTo>
                <a:lnTo>
                  <a:pt x="2505075" y="214312"/>
                </a:lnTo>
                <a:lnTo>
                  <a:pt x="2514600" y="233362"/>
                </a:lnTo>
                <a:lnTo>
                  <a:pt x="2457450" y="223837"/>
                </a:lnTo>
                <a:lnTo>
                  <a:pt x="2409825" y="295275"/>
                </a:lnTo>
                <a:lnTo>
                  <a:pt x="1843088" y="238125"/>
                </a:lnTo>
                <a:lnTo>
                  <a:pt x="1390650" y="228600"/>
                </a:lnTo>
                <a:lnTo>
                  <a:pt x="1271588" y="233362"/>
                </a:lnTo>
                <a:lnTo>
                  <a:pt x="1038225" y="228600"/>
                </a:lnTo>
                <a:lnTo>
                  <a:pt x="757238" y="209550"/>
                </a:lnTo>
                <a:lnTo>
                  <a:pt x="457200" y="223837"/>
                </a:lnTo>
                <a:lnTo>
                  <a:pt x="109538" y="200025"/>
                </a:lnTo>
                <a:lnTo>
                  <a:pt x="128588" y="180975"/>
                </a:lnTo>
                <a:lnTo>
                  <a:pt x="38100" y="38100"/>
                </a:lnTo>
                <a:lnTo>
                  <a:pt x="0" y="0"/>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Freeform 44"/>
          <p:cNvSpPr/>
          <p:nvPr/>
        </p:nvSpPr>
        <p:spPr>
          <a:xfrm>
            <a:off x="47625" y="4233863"/>
            <a:ext cx="2200275" cy="438150"/>
          </a:xfrm>
          <a:custGeom>
            <a:avLst/>
            <a:gdLst>
              <a:gd name="connsiteX0" fmla="*/ 0 w 2200275"/>
              <a:gd name="connsiteY0" fmla="*/ 4762 h 438150"/>
              <a:gd name="connsiteX1" fmla="*/ 100013 w 2200275"/>
              <a:gd name="connsiteY1" fmla="*/ 0 h 438150"/>
              <a:gd name="connsiteX2" fmla="*/ 309563 w 2200275"/>
              <a:gd name="connsiteY2" fmla="*/ 42862 h 438150"/>
              <a:gd name="connsiteX3" fmla="*/ 585788 w 2200275"/>
              <a:gd name="connsiteY3" fmla="*/ 90487 h 438150"/>
              <a:gd name="connsiteX4" fmla="*/ 838200 w 2200275"/>
              <a:gd name="connsiteY4" fmla="*/ 100012 h 438150"/>
              <a:gd name="connsiteX5" fmla="*/ 1138238 w 2200275"/>
              <a:gd name="connsiteY5" fmla="*/ 133350 h 438150"/>
              <a:gd name="connsiteX6" fmla="*/ 1338263 w 2200275"/>
              <a:gd name="connsiteY6" fmla="*/ 176212 h 438150"/>
              <a:gd name="connsiteX7" fmla="*/ 1638300 w 2200275"/>
              <a:gd name="connsiteY7" fmla="*/ 200025 h 438150"/>
              <a:gd name="connsiteX8" fmla="*/ 2009775 w 2200275"/>
              <a:gd name="connsiteY8" fmla="*/ 223837 h 438150"/>
              <a:gd name="connsiteX9" fmla="*/ 2152650 w 2200275"/>
              <a:gd name="connsiteY9" fmla="*/ 219075 h 438150"/>
              <a:gd name="connsiteX10" fmla="*/ 2157413 w 2200275"/>
              <a:gd name="connsiteY10" fmla="*/ 295275 h 438150"/>
              <a:gd name="connsiteX11" fmla="*/ 2200275 w 2200275"/>
              <a:gd name="connsiteY11" fmla="*/ 342900 h 438150"/>
              <a:gd name="connsiteX12" fmla="*/ 2162175 w 2200275"/>
              <a:gd name="connsiteY12" fmla="*/ 357187 h 438150"/>
              <a:gd name="connsiteX13" fmla="*/ 2162175 w 2200275"/>
              <a:gd name="connsiteY13" fmla="*/ 438150 h 438150"/>
              <a:gd name="connsiteX14" fmla="*/ 1419225 w 2200275"/>
              <a:gd name="connsiteY14" fmla="*/ 361950 h 438150"/>
              <a:gd name="connsiteX15" fmla="*/ 923925 w 2200275"/>
              <a:gd name="connsiteY15" fmla="*/ 314325 h 438150"/>
              <a:gd name="connsiteX16" fmla="*/ 552450 w 2200275"/>
              <a:gd name="connsiteY16" fmla="*/ 276225 h 438150"/>
              <a:gd name="connsiteX17" fmla="*/ 152400 w 2200275"/>
              <a:gd name="connsiteY17" fmla="*/ 233362 h 438150"/>
              <a:gd name="connsiteX18" fmla="*/ 128588 w 2200275"/>
              <a:gd name="connsiteY18" fmla="*/ 190500 h 438150"/>
              <a:gd name="connsiteX19" fmla="*/ 71438 w 2200275"/>
              <a:gd name="connsiteY19" fmla="*/ 185737 h 438150"/>
              <a:gd name="connsiteX20" fmla="*/ 80963 w 2200275"/>
              <a:gd name="connsiteY20" fmla="*/ 142875 h 438150"/>
              <a:gd name="connsiteX21" fmla="*/ 0 w 2200275"/>
              <a:gd name="connsiteY21" fmla="*/ 4762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00275" h="438150">
                <a:moveTo>
                  <a:pt x="0" y="4762"/>
                </a:moveTo>
                <a:lnTo>
                  <a:pt x="100013" y="0"/>
                </a:lnTo>
                <a:lnTo>
                  <a:pt x="309563" y="42862"/>
                </a:lnTo>
                <a:lnTo>
                  <a:pt x="585788" y="90487"/>
                </a:lnTo>
                <a:lnTo>
                  <a:pt x="838200" y="100012"/>
                </a:lnTo>
                <a:lnTo>
                  <a:pt x="1138238" y="133350"/>
                </a:lnTo>
                <a:lnTo>
                  <a:pt x="1338263" y="176212"/>
                </a:lnTo>
                <a:lnTo>
                  <a:pt x="1638300" y="200025"/>
                </a:lnTo>
                <a:lnTo>
                  <a:pt x="2009775" y="223837"/>
                </a:lnTo>
                <a:lnTo>
                  <a:pt x="2152650" y="219075"/>
                </a:lnTo>
                <a:lnTo>
                  <a:pt x="2157413" y="295275"/>
                </a:lnTo>
                <a:lnTo>
                  <a:pt x="2200275" y="342900"/>
                </a:lnTo>
                <a:lnTo>
                  <a:pt x="2162175" y="357187"/>
                </a:lnTo>
                <a:lnTo>
                  <a:pt x="2162175" y="438150"/>
                </a:lnTo>
                <a:lnTo>
                  <a:pt x="1419225" y="361950"/>
                </a:lnTo>
                <a:lnTo>
                  <a:pt x="923925" y="314325"/>
                </a:lnTo>
                <a:lnTo>
                  <a:pt x="552450" y="276225"/>
                </a:lnTo>
                <a:lnTo>
                  <a:pt x="152400" y="233362"/>
                </a:lnTo>
                <a:lnTo>
                  <a:pt x="128588" y="190500"/>
                </a:lnTo>
                <a:lnTo>
                  <a:pt x="71438" y="185737"/>
                </a:lnTo>
                <a:lnTo>
                  <a:pt x="80963" y="142875"/>
                </a:lnTo>
                <a:lnTo>
                  <a:pt x="0" y="4762"/>
                </a:lnTo>
                <a:close/>
              </a:path>
            </a:pathLst>
          </a:custGeom>
          <a:solidFill>
            <a:schemeClr val="accent1">
              <a:alpha val="34000"/>
            </a:schemeClr>
          </a:solidFill>
          <a:ln w="12700">
            <a:solidFill>
              <a:schemeClr val="accent5">
                <a:lumMod val="50000"/>
                <a:alpha val="46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a:off x="2411760" y="5805264"/>
            <a:ext cx="1088096" cy="432048"/>
          </a:xfrm>
          <a:prstGeom prst="rightArrow">
            <a:avLst/>
          </a:prstGeom>
          <a:no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TextBox 45"/>
          <p:cNvSpPr txBox="1"/>
          <p:nvPr/>
        </p:nvSpPr>
        <p:spPr>
          <a:xfrm>
            <a:off x="5724128" y="5877272"/>
            <a:ext cx="792088" cy="307777"/>
          </a:xfrm>
          <a:prstGeom prst="rect">
            <a:avLst/>
          </a:prstGeom>
          <a:noFill/>
        </p:spPr>
        <p:txBody>
          <a:bodyPr wrap="square" rtlCol="0">
            <a:spAutoFit/>
          </a:bodyPr>
          <a:lstStyle/>
          <a:p>
            <a:r>
              <a:rPr lang="en-GB" sz="1400" dirty="0" smtClean="0"/>
              <a:t>~14m</a:t>
            </a:r>
            <a:endParaRPr lang="en-GB" sz="1400" dirty="0"/>
          </a:p>
        </p:txBody>
      </p:sp>
      <p:sp>
        <p:nvSpPr>
          <p:cNvPr id="11" name="Right Arrow 10"/>
          <p:cNvSpPr/>
          <p:nvPr/>
        </p:nvSpPr>
        <p:spPr>
          <a:xfrm>
            <a:off x="5580112" y="5805264"/>
            <a:ext cx="1008112" cy="432048"/>
          </a:xfrm>
          <a:prstGeom prst="rightArrow">
            <a:avLst/>
          </a:prstGeom>
          <a:no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Freeform 46"/>
          <p:cNvSpPr/>
          <p:nvPr/>
        </p:nvSpPr>
        <p:spPr>
          <a:xfrm>
            <a:off x="1736601" y="2514600"/>
            <a:ext cx="1552575" cy="152400"/>
          </a:xfrm>
          <a:custGeom>
            <a:avLst/>
            <a:gdLst>
              <a:gd name="connsiteX0" fmla="*/ 14288 w 1552575"/>
              <a:gd name="connsiteY0" fmla="*/ 0 h 152400"/>
              <a:gd name="connsiteX1" fmla="*/ 504825 w 1552575"/>
              <a:gd name="connsiteY1" fmla="*/ 19050 h 152400"/>
              <a:gd name="connsiteX2" fmla="*/ 742950 w 1552575"/>
              <a:gd name="connsiteY2" fmla="*/ 28575 h 152400"/>
              <a:gd name="connsiteX3" fmla="*/ 985838 w 1552575"/>
              <a:gd name="connsiteY3" fmla="*/ 57150 h 152400"/>
              <a:gd name="connsiteX4" fmla="*/ 1185863 w 1552575"/>
              <a:gd name="connsiteY4" fmla="*/ 33338 h 152400"/>
              <a:gd name="connsiteX5" fmla="*/ 1328738 w 1552575"/>
              <a:gd name="connsiteY5" fmla="*/ 42863 h 152400"/>
              <a:gd name="connsiteX6" fmla="*/ 1519238 w 1552575"/>
              <a:gd name="connsiteY6" fmla="*/ 52388 h 152400"/>
              <a:gd name="connsiteX7" fmla="*/ 1519238 w 1552575"/>
              <a:gd name="connsiteY7" fmla="*/ 52388 h 152400"/>
              <a:gd name="connsiteX8" fmla="*/ 1552575 w 1552575"/>
              <a:gd name="connsiteY8" fmla="*/ 90488 h 152400"/>
              <a:gd name="connsiteX9" fmla="*/ 1528763 w 1552575"/>
              <a:gd name="connsiteY9" fmla="*/ 138113 h 152400"/>
              <a:gd name="connsiteX10" fmla="*/ 1524000 w 1552575"/>
              <a:gd name="connsiteY10" fmla="*/ 152400 h 152400"/>
              <a:gd name="connsiteX11" fmla="*/ 1271588 w 1552575"/>
              <a:gd name="connsiteY11" fmla="*/ 142875 h 152400"/>
              <a:gd name="connsiteX12" fmla="*/ 895350 w 1552575"/>
              <a:gd name="connsiteY12" fmla="*/ 114300 h 152400"/>
              <a:gd name="connsiteX13" fmla="*/ 628650 w 1552575"/>
              <a:gd name="connsiteY13" fmla="*/ 104775 h 152400"/>
              <a:gd name="connsiteX14" fmla="*/ 257175 w 1552575"/>
              <a:gd name="connsiteY14" fmla="*/ 85725 h 152400"/>
              <a:gd name="connsiteX15" fmla="*/ 0 w 1552575"/>
              <a:gd name="connsiteY15" fmla="*/ 85725 h 152400"/>
              <a:gd name="connsiteX16" fmla="*/ 14288 w 1552575"/>
              <a:gd name="connsiteY16" fmla="*/ 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52575" h="152400">
                <a:moveTo>
                  <a:pt x="14288" y="0"/>
                </a:moveTo>
                <a:lnTo>
                  <a:pt x="504825" y="19050"/>
                </a:lnTo>
                <a:lnTo>
                  <a:pt x="742950" y="28575"/>
                </a:lnTo>
                <a:lnTo>
                  <a:pt x="985838" y="57150"/>
                </a:lnTo>
                <a:lnTo>
                  <a:pt x="1185863" y="33338"/>
                </a:lnTo>
                <a:lnTo>
                  <a:pt x="1328738" y="42863"/>
                </a:lnTo>
                <a:lnTo>
                  <a:pt x="1519238" y="52388"/>
                </a:lnTo>
                <a:lnTo>
                  <a:pt x="1519238" y="52388"/>
                </a:lnTo>
                <a:lnTo>
                  <a:pt x="1552575" y="90488"/>
                </a:lnTo>
                <a:lnTo>
                  <a:pt x="1528763" y="138113"/>
                </a:lnTo>
                <a:lnTo>
                  <a:pt x="1524000" y="152400"/>
                </a:lnTo>
                <a:lnTo>
                  <a:pt x="1271588" y="142875"/>
                </a:lnTo>
                <a:lnTo>
                  <a:pt x="895350" y="114300"/>
                </a:lnTo>
                <a:lnTo>
                  <a:pt x="628650" y="104775"/>
                </a:lnTo>
                <a:lnTo>
                  <a:pt x="257175" y="85725"/>
                </a:lnTo>
                <a:lnTo>
                  <a:pt x="0" y="85725"/>
                </a:lnTo>
                <a:lnTo>
                  <a:pt x="14288" y="0"/>
                </a:lnTo>
                <a:close/>
              </a:path>
            </a:pathLst>
          </a:custGeom>
          <a:solidFill>
            <a:schemeClr val="accent1">
              <a:alpha val="34000"/>
            </a:schemeClr>
          </a:solidFill>
          <a:ln w="127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TextBox 48"/>
          <p:cNvSpPr txBox="1"/>
          <p:nvPr/>
        </p:nvSpPr>
        <p:spPr>
          <a:xfrm>
            <a:off x="8164424" y="1897087"/>
            <a:ext cx="792088" cy="307777"/>
          </a:xfrm>
          <a:prstGeom prst="rect">
            <a:avLst/>
          </a:prstGeom>
          <a:noFill/>
        </p:spPr>
        <p:txBody>
          <a:bodyPr wrap="square" rtlCol="0">
            <a:spAutoFit/>
          </a:bodyPr>
          <a:lstStyle/>
          <a:p>
            <a:r>
              <a:rPr lang="en-GB" sz="1400" dirty="0" smtClean="0"/>
              <a:t>~3m</a:t>
            </a:r>
            <a:endParaRPr lang="en-GB" sz="1400" dirty="0"/>
          </a:p>
        </p:txBody>
      </p:sp>
      <p:sp>
        <p:nvSpPr>
          <p:cNvPr id="50" name="Right Arrow 49"/>
          <p:cNvSpPr/>
          <p:nvPr/>
        </p:nvSpPr>
        <p:spPr>
          <a:xfrm>
            <a:off x="8100392" y="1844824"/>
            <a:ext cx="1016088" cy="432048"/>
          </a:xfrm>
          <a:prstGeom prst="rightArrow">
            <a:avLst/>
          </a:prstGeom>
          <a:no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ounded Rectangle 51"/>
          <p:cNvSpPr/>
          <p:nvPr/>
        </p:nvSpPr>
        <p:spPr>
          <a:xfrm>
            <a:off x="0" y="692696"/>
            <a:ext cx="9144000" cy="5544616"/>
          </a:xfrm>
          <a:prstGeom prst="roundRect">
            <a:avLst/>
          </a:prstGeom>
          <a:solidFill>
            <a:schemeClr val="bg1">
              <a:alpha val="56000"/>
            </a:schemeClr>
          </a:solidFill>
          <a:ln>
            <a:solidFill>
              <a:schemeClr val="bg1">
                <a:alpha val="41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TextBox 50"/>
          <p:cNvSpPr txBox="1"/>
          <p:nvPr/>
        </p:nvSpPr>
        <p:spPr>
          <a:xfrm>
            <a:off x="3131840" y="2937718"/>
            <a:ext cx="3024336" cy="923330"/>
          </a:xfrm>
          <a:prstGeom prst="rect">
            <a:avLst/>
          </a:prstGeom>
          <a:solidFill>
            <a:schemeClr val="accent3">
              <a:alpha val="85000"/>
            </a:schemeClr>
          </a:solidFill>
        </p:spPr>
        <p:txBody>
          <a:bodyPr wrap="square" rtlCol="0">
            <a:spAutoFit/>
          </a:bodyPr>
          <a:lstStyle/>
          <a:p>
            <a:pPr algn="ctr"/>
            <a:r>
              <a:rPr lang="en-GB" dirty="0" smtClean="0"/>
              <a:t>Sensitivity analysis to assess impact on the cavern  invert  </a:t>
            </a:r>
          </a:p>
          <a:p>
            <a:pPr algn="ctr"/>
            <a:r>
              <a:rPr lang="en-GB" dirty="0" smtClean="0"/>
              <a:t>-what can be </a:t>
            </a:r>
            <a:r>
              <a:rPr lang="en-GB" dirty="0" smtClean="0"/>
              <a:t>tolerated?</a:t>
            </a:r>
            <a:endParaRPr lang="en-GB" dirty="0"/>
          </a:p>
        </p:txBody>
      </p:sp>
      <p:sp>
        <p:nvSpPr>
          <p:cNvPr id="42" name="Slide Number Placeholder 41"/>
          <p:cNvSpPr>
            <a:spLocks noGrp="1"/>
          </p:cNvSpPr>
          <p:nvPr>
            <p:ph type="sldNum" sz="quarter" idx="12"/>
          </p:nvPr>
        </p:nvSpPr>
        <p:spPr/>
        <p:txBody>
          <a:bodyPr/>
          <a:lstStyle/>
          <a:p>
            <a:fld id="{A166CB87-3590-4A7D-AFEC-D126A8C65A9F}" type="slidenum">
              <a:rPr lang="en-GB" smtClean="0"/>
              <a:pPr/>
              <a:t>32</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3" grpId="0" animBg="1"/>
      <p:bldP spid="44" grpId="0" animBg="1"/>
      <p:bldP spid="45" grpId="0" animBg="1"/>
      <p:bldP spid="47" grpId="0" animBg="1"/>
      <p:bldP spid="52" grpId="0" animBg="1"/>
      <p:bldP spid="5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cstate="print"/>
          <a:srcRect b="21535"/>
          <a:stretch>
            <a:fillRect/>
          </a:stretch>
        </p:blipFill>
        <p:spPr bwMode="auto">
          <a:xfrm>
            <a:off x="4572000" y="3140968"/>
            <a:ext cx="2640913" cy="3024336"/>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l="5282" t="27536" r="37561" b="5782"/>
          <a:stretch>
            <a:fillRect/>
          </a:stretch>
        </p:blipFill>
        <p:spPr bwMode="auto">
          <a:xfrm>
            <a:off x="899592" y="3356992"/>
            <a:ext cx="3034623" cy="2832315"/>
          </a:xfrm>
          <a:prstGeom prst="rect">
            <a:avLst/>
          </a:prstGeom>
          <a:noFill/>
          <a:ln w="9525">
            <a:noFill/>
            <a:miter lim="800000"/>
            <a:headEnd/>
            <a:tailEnd/>
          </a:ln>
        </p:spPr>
      </p:pic>
      <p:pic>
        <p:nvPicPr>
          <p:cNvPr id="9" name="Picture 2"/>
          <p:cNvPicPr>
            <a:picLocks noChangeAspect="1" noChangeArrowheads="1"/>
          </p:cNvPicPr>
          <p:nvPr/>
        </p:nvPicPr>
        <p:blipFill>
          <a:blip r:embed="rId5" cstate="print"/>
          <a:srcRect/>
          <a:stretch>
            <a:fillRect/>
          </a:stretch>
        </p:blipFill>
        <p:spPr bwMode="auto">
          <a:xfrm>
            <a:off x="7122863" y="4797152"/>
            <a:ext cx="2021137" cy="1360933"/>
          </a:xfrm>
          <a:prstGeom prst="rect">
            <a:avLst/>
          </a:prstGeom>
          <a:noFill/>
          <a:ln w="9525">
            <a:noFill/>
            <a:miter lim="800000"/>
            <a:headEnd/>
            <a:tailEnd/>
          </a:ln>
        </p:spPr>
      </p:pic>
      <p:pic>
        <p:nvPicPr>
          <p:cNvPr id="1026" name="Picture 2"/>
          <p:cNvPicPr>
            <a:picLocks noChangeAspect="1" noChangeArrowheads="1"/>
          </p:cNvPicPr>
          <p:nvPr/>
        </p:nvPicPr>
        <p:blipFill>
          <a:blip r:embed="rId6" cstate="print"/>
          <a:srcRect/>
          <a:stretch>
            <a:fillRect/>
          </a:stretch>
        </p:blipFill>
        <p:spPr bwMode="auto">
          <a:xfrm>
            <a:off x="4644009" y="690446"/>
            <a:ext cx="3384376" cy="2256251"/>
          </a:xfrm>
          <a:prstGeom prst="rect">
            <a:avLst/>
          </a:prstGeom>
          <a:noFill/>
          <a:ln w="9525">
            <a:noFill/>
            <a:miter lim="800000"/>
            <a:headEnd/>
            <a:tailEnd/>
          </a:ln>
        </p:spPr>
      </p:pic>
      <p:sp>
        <p:nvSpPr>
          <p:cNvPr id="10" name="Rectangle 9"/>
          <p:cNvSpPr/>
          <p:nvPr/>
        </p:nvSpPr>
        <p:spPr>
          <a:xfrm>
            <a:off x="2339752" y="4509120"/>
            <a:ext cx="216024" cy="216024"/>
          </a:xfrm>
          <a:prstGeom prst="rect">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2339752" y="4509120"/>
            <a:ext cx="216024" cy="276999"/>
          </a:xfrm>
          <a:prstGeom prst="rect">
            <a:avLst/>
          </a:prstGeom>
          <a:noFill/>
        </p:spPr>
        <p:txBody>
          <a:bodyPr wrap="square" rtlCol="0">
            <a:spAutoFit/>
          </a:bodyPr>
          <a:lstStyle/>
          <a:p>
            <a:pPr algn="ctr"/>
            <a:r>
              <a:rPr lang="en-GB" sz="1200" dirty="0" smtClean="0"/>
              <a:t>?</a:t>
            </a:r>
            <a:endParaRPr lang="en-GB" sz="1200" dirty="0"/>
          </a:p>
        </p:txBody>
      </p:sp>
      <p:sp>
        <p:nvSpPr>
          <p:cNvPr id="12" name="Oval 11"/>
          <p:cNvSpPr/>
          <p:nvPr/>
        </p:nvSpPr>
        <p:spPr>
          <a:xfrm>
            <a:off x="5508104" y="4869160"/>
            <a:ext cx="504056" cy="648072"/>
          </a:xfrm>
          <a:prstGeom prst="ellipse">
            <a:avLst/>
          </a:prstGeom>
          <a:noFill/>
          <a:ln w="2540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Content Placeholder 12"/>
          <p:cNvSpPr txBox="1">
            <a:spLocks noGrp="1"/>
          </p:cNvSpPr>
          <p:nvPr>
            <p:ph idx="1"/>
          </p:nvPr>
        </p:nvSpPr>
        <p:spPr>
          <a:xfrm>
            <a:off x="5796136" y="4941168"/>
            <a:ext cx="730424" cy="431337"/>
          </a:xfrm>
          <a:prstGeom prst="rect">
            <a:avLst/>
          </a:prstGeom>
          <a:noFill/>
        </p:spPr>
        <p:txBody>
          <a:bodyPr wrap="square" rtlCol="0">
            <a:spAutoFit/>
          </a:bodyPr>
          <a:lstStyle/>
          <a:p>
            <a:pPr algn="ctr"/>
            <a:r>
              <a:rPr lang="en-GB" sz="2000" b="1" dirty="0" smtClean="0">
                <a:solidFill>
                  <a:schemeClr val="accent3"/>
                </a:solidFill>
              </a:rPr>
              <a:t>?</a:t>
            </a:r>
            <a:endParaRPr lang="en-GB" sz="2000" b="1" dirty="0">
              <a:solidFill>
                <a:schemeClr val="accent3"/>
              </a:solidFill>
            </a:endParaRPr>
          </a:p>
        </p:txBody>
      </p:sp>
      <p:pic>
        <p:nvPicPr>
          <p:cNvPr id="14" name="Picture 2"/>
          <p:cNvPicPr>
            <a:picLocks noChangeAspect="1" noChangeArrowheads="1"/>
          </p:cNvPicPr>
          <p:nvPr/>
        </p:nvPicPr>
        <p:blipFill>
          <a:blip r:embed="rId7" cstate="print"/>
          <a:srcRect l="5054" t="9091" r="5660" b="4545"/>
          <a:stretch>
            <a:fillRect/>
          </a:stretch>
        </p:blipFill>
        <p:spPr bwMode="auto">
          <a:xfrm>
            <a:off x="683568" y="620688"/>
            <a:ext cx="3456384" cy="2478162"/>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Cavern design approach must account for Scale</a:t>
            </a:r>
            <a:endParaRPr lang="en-GB" dirty="0"/>
          </a:p>
        </p:txBody>
      </p:sp>
      <p:sp>
        <p:nvSpPr>
          <p:cNvPr id="17" name="TextBox 16"/>
          <p:cNvSpPr txBox="1"/>
          <p:nvPr/>
        </p:nvSpPr>
        <p:spPr>
          <a:xfrm>
            <a:off x="7164288" y="4005064"/>
            <a:ext cx="1979712" cy="369332"/>
          </a:xfrm>
          <a:prstGeom prst="rect">
            <a:avLst/>
          </a:prstGeom>
          <a:noFill/>
        </p:spPr>
        <p:txBody>
          <a:bodyPr wrap="square" rtlCol="0">
            <a:spAutoFit/>
          </a:bodyPr>
          <a:lstStyle/>
          <a:p>
            <a:r>
              <a:rPr lang="en-GB" b="1" dirty="0" smtClean="0">
                <a:solidFill>
                  <a:schemeClr val="accent3"/>
                </a:solidFill>
              </a:rPr>
              <a:t>Target the detail!</a:t>
            </a:r>
            <a:endParaRPr lang="en-GB" b="1" dirty="0">
              <a:solidFill>
                <a:schemeClr val="accent3"/>
              </a:solidFill>
            </a:endParaRPr>
          </a:p>
        </p:txBody>
      </p:sp>
      <p:sp>
        <p:nvSpPr>
          <p:cNvPr id="18" name="TextBox 17"/>
          <p:cNvSpPr txBox="1"/>
          <p:nvPr/>
        </p:nvSpPr>
        <p:spPr>
          <a:xfrm>
            <a:off x="7164288" y="3140968"/>
            <a:ext cx="1979712" cy="646331"/>
          </a:xfrm>
          <a:prstGeom prst="rect">
            <a:avLst/>
          </a:prstGeom>
          <a:noFill/>
        </p:spPr>
        <p:txBody>
          <a:bodyPr wrap="square" rtlCol="0">
            <a:spAutoFit/>
          </a:bodyPr>
          <a:lstStyle/>
          <a:p>
            <a:r>
              <a:rPr lang="en-GB" b="1" dirty="0" smtClean="0">
                <a:solidFill>
                  <a:schemeClr val="accent3"/>
                </a:solidFill>
              </a:rPr>
              <a:t>Optimise depth &amp; invert conditions </a:t>
            </a:r>
            <a:endParaRPr lang="en-GB" b="1" dirty="0">
              <a:solidFill>
                <a:schemeClr val="accent3"/>
              </a:solidFill>
            </a:endParaRPr>
          </a:p>
        </p:txBody>
      </p:sp>
      <p:sp>
        <p:nvSpPr>
          <p:cNvPr id="15" name="Slide Number Placeholder 14"/>
          <p:cNvSpPr>
            <a:spLocks noGrp="1"/>
          </p:cNvSpPr>
          <p:nvPr>
            <p:ph type="sldNum" sz="quarter" idx="12"/>
          </p:nvPr>
        </p:nvSpPr>
        <p:spPr/>
        <p:txBody>
          <a:bodyPr/>
          <a:lstStyle/>
          <a:p>
            <a:fld id="{DB99CF90-CA6A-4437-AF4C-564CFA2D3DEF}" type="slidenum">
              <a:rPr lang="en-GB" smtClean="0"/>
              <a:pPr/>
              <a:t>33</a:t>
            </a:fld>
            <a:endParaRPr lang="en-GB"/>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7164288" y="4365104"/>
            <a:ext cx="1584176" cy="1066705"/>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5282" t="27536" r="37561" b="5782"/>
          <a:stretch>
            <a:fillRect/>
          </a:stretch>
        </p:blipFill>
        <p:spPr bwMode="auto">
          <a:xfrm>
            <a:off x="7164288" y="1981500"/>
            <a:ext cx="1512168" cy="1411356"/>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Geological Interpretation with scale</a:t>
            </a:r>
            <a:endParaRPr lang="en-GB" dirty="0"/>
          </a:p>
        </p:txBody>
      </p:sp>
      <p:graphicFrame>
        <p:nvGraphicFramePr>
          <p:cNvPr id="4" name="Content Placeholder 3"/>
          <p:cNvGraphicFramePr>
            <a:graphicFrameLocks noGrp="1"/>
          </p:cNvGraphicFramePr>
          <p:nvPr>
            <p:ph idx="1"/>
          </p:nvPr>
        </p:nvGraphicFramePr>
        <p:xfrm>
          <a:off x="323528" y="1168152"/>
          <a:ext cx="6624736" cy="4637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Picture 2"/>
          <p:cNvPicPr>
            <a:picLocks noChangeAspect="1" noChangeArrowheads="1"/>
          </p:cNvPicPr>
          <p:nvPr/>
        </p:nvPicPr>
        <p:blipFill>
          <a:blip r:embed="rId10" cstate="print"/>
          <a:srcRect l="5054" t="9091" r="5660" b="4545"/>
          <a:stretch>
            <a:fillRect/>
          </a:stretch>
        </p:blipFill>
        <p:spPr bwMode="auto">
          <a:xfrm>
            <a:off x="7192713" y="1052736"/>
            <a:ext cx="1555751" cy="1115444"/>
          </a:xfrm>
          <a:prstGeom prst="rect">
            <a:avLst/>
          </a:prstGeom>
          <a:noFill/>
          <a:ln w="9525">
            <a:noFill/>
            <a:miter lim="800000"/>
            <a:headEnd/>
            <a:tailEnd/>
          </a:ln>
        </p:spPr>
      </p:pic>
      <p:pic>
        <p:nvPicPr>
          <p:cNvPr id="9" name="Picture 2"/>
          <p:cNvPicPr>
            <a:picLocks noChangeAspect="1" noChangeArrowheads="1"/>
          </p:cNvPicPr>
          <p:nvPr/>
        </p:nvPicPr>
        <p:blipFill>
          <a:blip r:embed="rId11" cstate="print"/>
          <a:srcRect/>
          <a:stretch>
            <a:fillRect/>
          </a:stretch>
        </p:blipFill>
        <p:spPr bwMode="auto">
          <a:xfrm>
            <a:off x="7164288" y="3284984"/>
            <a:ext cx="1584176" cy="1171398"/>
          </a:xfrm>
          <a:prstGeom prst="rect">
            <a:avLst/>
          </a:prstGeom>
          <a:noFill/>
          <a:ln w="9525">
            <a:noFill/>
            <a:miter lim="800000"/>
            <a:headEnd/>
            <a:tailEnd/>
          </a:ln>
        </p:spPr>
      </p:pic>
      <p:sp>
        <p:nvSpPr>
          <p:cNvPr id="10" name="Rectangle 9"/>
          <p:cNvSpPr/>
          <p:nvPr/>
        </p:nvSpPr>
        <p:spPr>
          <a:xfrm>
            <a:off x="7164288" y="980728"/>
            <a:ext cx="1584176" cy="4464496"/>
          </a:xfrm>
          <a:prstGeom prst="rect">
            <a:avLst/>
          </a:prstGeom>
          <a:noFill/>
          <a:ln w="508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1763688" y="5661248"/>
            <a:ext cx="5256584" cy="369332"/>
          </a:xfrm>
          <a:prstGeom prst="rect">
            <a:avLst/>
          </a:prstGeom>
          <a:noFill/>
        </p:spPr>
        <p:txBody>
          <a:bodyPr wrap="square" rtlCol="0">
            <a:spAutoFit/>
          </a:bodyPr>
          <a:lstStyle/>
          <a:p>
            <a:r>
              <a:rPr lang="en-GB" dirty="0" smtClean="0"/>
              <a:t>.. verification during excavation!</a:t>
            </a:r>
            <a:endParaRPr lang="en-GB" dirty="0"/>
          </a:p>
        </p:txBody>
      </p:sp>
      <p:sp>
        <p:nvSpPr>
          <p:cNvPr id="12" name="Slide Number Placeholder 11"/>
          <p:cNvSpPr>
            <a:spLocks noGrp="1"/>
          </p:cNvSpPr>
          <p:nvPr>
            <p:ph type="sldNum" sz="quarter" idx="12"/>
          </p:nvPr>
        </p:nvSpPr>
        <p:spPr/>
        <p:txBody>
          <a:bodyPr/>
          <a:lstStyle/>
          <a:p>
            <a:fld id="{DB99CF90-CA6A-4437-AF4C-564CFA2D3DEF}" type="slidenum">
              <a:rPr lang="en-GB" smtClean="0"/>
              <a:pPr/>
              <a:t>34</a:t>
            </a:fld>
            <a:endParaRPr lang="en-GB"/>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Geophysical Interpretation</a:t>
            </a:r>
            <a:endParaRPr lang="en-GB" dirty="0"/>
          </a:p>
        </p:txBody>
      </p:sp>
      <p:sp>
        <p:nvSpPr>
          <p:cNvPr id="5" name="Subtitle 4"/>
          <p:cNvSpPr>
            <a:spLocks noGrp="1"/>
          </p:cNvSpPr>
          <p:nvPr>
            <p:ph type="subTitle" idx="1"/>
          </p:nvPr>
        </p:nvSpPr>
        <p:spPr/>
        <p:txBody>
          <a:bodyPr/>
          <a:lstStyle/>
          <a:p>
            <a:endParaRPr lang="en-GB"/>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1224136"/>
          </a:xfrm>
        </p:spPr>
        <p:txBody>
          <a:bodyPr>
            <a:normAutofit/>
          </a:bodyPr>
          <a:lstStyle/>
          <a:p>
            <a:pPr>
              <a:buNone/>
            </a:pPr>
            <a:r>
              <a:rPr lang="en-GB" sz="3200" dirty="0" smtClean="0">
                <a:solidFill>
                  <a:schemeClr val="accent3"/>
                </a:solidFill>
                <a:latin typeface="+mj-lt"/>
                <a:ea typeface="ＭＳ Ｐゴシック" pitchFamily="-65" charset="-128"/>
                <a:cs typeface="ＭＳ Ｐゴシック" pitchFamily="-65" charset="-128"/>
              </a:rPr>
              <a:t>Initial approach to geophysics in July …</a:t>
            </a:r>
          </a:p>
        </p:txBody>
      </p:sp>
      <p:pic>
        <p:nvPicPr>
          <p:cNvPr id="3074" name="Picture 2"/>
          <p:cNvPicPr>
            <a:picLocks noChangeAspect="1" noChangeArrowheads="1"/>
          </p:cNvPicPr>
          <p:nvPr/>
        </p:nvPicPr>
        <p:blipFill>
          <a:blip r:embed="rId3" cstate="print"/>
          <a:srcRect/>
          <a:stretch>
            <a:fillRect/>
          </a:stretch>
        </p:blipFill>
        <p:spPr bwMode="auto">
          <a:xfrm>
            <a:off x="1259632" y="836712"/>
            <a:ext cx="6706345" cy="495891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DB99CF90-CA6A-4437-AF4C-564CFA2D3DEF}" type="slidenum">
              <a:rPr lang="en-GB" smtClean="0"/>
              <a:pPr/>
              <a:t>36</a:t>
            </a:fld>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Geophysical Interpretation at CMS Point 5</a:t>
            </a:r>
            <a:endParaRPr lang="en-GB" dirty="0"/>
          </a:p>
        </p:txBody>
      </p:sp>
      <p:sp>
        <p:nvSpPr>
          <p:cNvPr id="4" name="Down Arrow Callout 3"/>
          <p:cNvSpPr/>
          <p:nvPr/>
        </p:nvSpPr>
        <p:spPr>
          <a:xfrm>
            <a:off x="683568" y="980728"/>
            <a:ext cx="1728192" cy="936104"/>
          </a:xfrm>
          <a:prstGeom prst="downArrowCallout">
            <a:avLst/>
          </a:prstGeom>
          <a:no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755576" y="1124744"/>
            <a:ext cx="1656184" cy="369332"/>
          </a:xfrm>
          <a:prstGeom prst="rect">
            <a:avLst/>
          </a:prstGeom>
          <a:noFill/>
        </p:spPr>
        <p:txBody>
          <a:bodyPr wrap="square" rtlCol="0">
            <a:spAutoFit/>
          </a:bodyPr>
          <a:lstStyle/>
          <a:p>
            <a:r>
              <a:rPr lang="en-GB" dirty="0" smtClean="0"/>
              <a:t>Natural Gamma</a:t>
            </a:r>
            <a:endParaRPr lang="en-GB" dirty="0"/>
          </a:p>
        </p:txBody>
      </p:sp>
      <p:sp>
        <p:nvSpPr>
          <p:cNvPr id="6" name="Down Arrow Callout 5"/>
          <p:cNvSpPr/>
          <p:nvPr/>
        </p:nvSpPr>
        <p:spPr>
          <a:xfrm>
            <a:off x="2627784" y="980728"/>
            <a:ext cx="1728192" cy="936104"/>
          </a:xfrm>
          <a:prstGeom prst="downArrowCallout">
            <a:avLst/>
          </a:prstGeom>
          <a:no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2627784" y="908720"/>
            <a:ext cx="1656184" cy="646331"/>
          </a:xfrm>
          <a:prstGeom prst="rect">
            <a:avLst/>
          </a:prstGeom>
          <a:noFill/>
        </p:spPr>
        <p:txBody>
          <a:bodyPr wrap="square" rtlCol="0">
            <a:spAutoFit/>
          </a:bodyPr>
          <a:lstStyle/>
          <a:p>
            <a:pPr algn="ctr"/>
            <a:r>
              <a:rPr lang="en-GB" dirty="0" smtClean="0"/>
              <a:t>Electrical Resistivity</a:t>
            </a:r>
            <a:endParaRPr lang="en-GB" dirty="0"/>
          </a:p>
        </p:txBody>
      </p:sp>
      <p:sp>
        <p:nvSpPr>
          <p:cNvPr id="8" name="Down Arrow Callout 7"/>
          <p:cNvSpPr/>
          <p:nvPr/>
        </p:nvSpPr>
        <p:spPr>
          <a:xfrm>
            <a:off x="4572000" y="980728"/>
            <a:ext cx="1872208" cy="936104"/>
          </a:xfrm>
          <a:prstGeom prst="downArrowCallout">
            <a:avLst/>
          </a:prstGeom>
          <a:no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4644008" y="1115452"/>
            <a:ext cx="1728192" cy="369332"/>
          </a:xfrm>
          <a:prstGeom prst="rect">
            <a:avLst/>
          </a:prstGeom>
          <a:noFill/>
        </p:spPr>
        <p:txBody>
          <a:bodyPr wrap="square" rtlCol="0">
            <a:spAutoFit/>
          </a:bodyPr>
          <a:lstStyle/>
          <a:p>
            <a:pPr algn="ctr"/>
            <a:r>
              <a:rPr lang="en-GB" dirty="0" smtClean="0"/>
              <a:t>Gamma-Gamma</a:t>
            </a:r>
          </a:p>
        </p:txBody>
      </p:sp>
      <p:sp>
        <p:nvSpPr>
          <p:cNvPr id="10" name="Down Arrow Callout 9"/>
          <p:cNvSpPr/>
          <p:nvPr/>
        </p:nvSpPr>
        <p:spPr>
          <a:xfrm>
            <a:off x="6660232" y="980728"/>
            <a:ext cx="1872208" cy="936104"/>
          </a:xfrm>
          <a:prstGeom prst="downArrowCallout">
            <a:avLst/>
          </a:prstGeom>
          <a:no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6804248" y="1115452"/>
            <a:ext cx="1656184" cy="369332"/>
          </a:xfrm>
          <a:prstGeom prst="rect">
            <a:avLst/>
          </a:prstGeom>
          <a:noFill/>
        </p:spPr>
        <p:txBody>
          <a:bodyPr wrap="square" rtlCol="0">
            <a:spAutoFit/>
          </a:bodyPr>
          <a:lstStyle/>
          <a:p>
            <a:pPr algn="ctr"/>
            <a:r>
              <a:rPr lang="en-GB" dirty="0" smtClean="0"/>
              <a:t>Sonic velocity</a:t>
            </a:r>
            <a:endParaRPr lang="en-GB" dirty="0"/>
          </a:p>
        </p:txBody>
      </p:sp>
      <p:graphicFrame>
        <p:nvGraphicFramePr>
          <p:cNvPr id="13" name="Diagram 12"/>
          <p:cNvGraphicFramePr/>
          <p:nvPr/>
        </p:nvGraphicFramePr>
        <p:xfrm>
          <a:off x="683568" y="1484784"/>
          <a:ext cx="7668344" cy="2780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ounded Rectangle 13"/>
          <p:cNvSpPr/>
          <p:nvPr/>
        </p:nvSpPr>
        <p:spPr>
          <a:xfrm>
            <a:off x="755576" y="5229200"/>
            <a:ext cx="7704856" cy="576064"/>
          </a:xfrm>
          <a:prstGeom prst="roundRect">
            <a:avLst/>
          </a:prstGeom>
          <a:noFill/>
          <a:ln w="412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971600" y="5301208"/>
            <a:ext cx="7272808" cy="369332"/>
          </a:xfrm>
          <a:prstGeom prst="rect">
            <a:avLst/>
          </a:prstGeom>
          <a:noFill/>
        </p:spPr>
        <p:txBody>
          <a:bodyPr wrap="square" rtlCol="0">
            <a:spAutoFit/>
          </a:bodyPr>
          <a:lstStyle/>
          <a:p>
            <a:pPr algn="ctr"/>
            <a:r>
              <a:rPr lang="en-GB" dirty="0" smtClean="0"/>
              <a:t>3D </a:t>
            </a:r>
            <a:r>
              <a:rPr lang="en-GB" dirty="0" err="1" smtClean="0"/>
              <a:t>RockWorks</a:t>
            </a:r>
            <a:r>
              <a:rPr lang="en-GB" dirty="0" smtClean="0"/>
              <a:t> Model of Data for each method </a:t>
            </a:r>
            <a:endParaRPr lang="en-GB" dirty="0"/>
          </a:p>
        </p:txBody>
      </p:sp>
      <p:sp>
        <p:nvSpPr>
          <p:cNvPr id="16" name="Rounded Rectangle 15"/>
          <p:cNvSpPr/>
          <p:nvPr/>
        </p:nvSpPr>
        <p:spPr>
          <a:xfrm>
            <a:off x="755576" y="4077072"/>
            <a:ext cx="7704856" cy="576064"/>
          </a:xfrm>
          <a:prstGeom prst="roundRect">
            <a:avLst/>
          </a:prstGeom>
          <a:noFill/>
          <a:ln w="412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1343403" y="4139788"/>
            <a:ext cx="6712094" cy="369332"/>
          </a:xfrm>
          <a:prstGeom prst="rect">
            <a:avLst/>
          </a:prstGeom>
        </p:spPr>
        <p:txBody>
          <a:bodyPr wrap="none">
            <a:spAutoFit/>
          </a:bodyPr>
          <a:lstStyle/>
          <a:p>
            <a:pPr algn="ctr"/>
            <a:r>
              <a:rPr lang="en-GB" dirty="0" smtClean="0"/>
              <a:t>Create sections from digitised data from 7 boreholes BH30 to BH36</a:t>
            </a:r>
          </a:p>
        </p:txBody>
      </p:sp>
      <p:sp>
        <p:nvSpPr>
          <p:cNvPr id="18" name="Down Arrow 17"/>
          <p:cNvSpPr/>
          <p:nvPr/>
        </p:nvSpPr>
        <p:spPr>
          <a:xfrm>
            <a:off x="4355976" y="4653136"/>
            <a:ext cx="288032" cy="504056"/>
          </a:xfrm>
          <a:prstGeom prst="downArrow">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ounded Rectangle 20"/>
          <p:cNvSpPr/>
          <p:nvPr/>
        </p:nvSpPr>
        <p:spPr>
          <a:xfrm>
            <a:off x="2483768" y="764704"/>
            <a:ext cx="4104456" cy="3096344"/>
          </a:xfrm>
          <a:prstGeom prst="roundRect">
            <a:avLst/>
          </a:prstGeom>
          <a:solidFill>
            <a:schemeClr val="accent5">
              <a:alpha val="84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2843808" y="1700808"/>
            <a:ext cx="3456384" cy="954107"/>
          </a:xfrm>
          <a:prstGeom prst="rect">
            <a:avLst/>
          </a:prstGeom>
          <a:noFill/>
        </p:spPr>
        <p:txBody>
          <a:bodyPr wrap="square" rtlCol="0">
            <a:spAutoFit/>
          </a:bodyPr>
          <a:lstStyle/>
          <a:p>
            <a:pPr algn="ctr"/>
            <a:r>
              <a:rPr lang="en-GB" sz="2800" dirty="0" smtClean="0">
                <a:solidFill>
                  <a:schemeClr val="bg1"/>
                </a:solidFill>
              </a:rPr>
              <a:t>Different aims</a:t>
            </a:r>
          </a:p>
          <a:p>
            <a:pPr algn="ctr"/>
            <a:r>
              <a:rPr lang="en-GB" sz="2800" dirty="0" smtClean="0">
                <a:solidFill>
                  <a:schemeClr val="bg1"/>
                </a:solidFill>
              </a:rPr>
              <a:t>Complimentary tools</a:t>
            </a:r>
            <a:endParaRPr lang="en-GB" sz="2800" dirty="0">
              <a:solidFill>
                <a:schemeClr val="bg1"/>
              </a:solidFill>
            </a:endParaRPr>
          </a:p>
        </p:txBody>
      </p:sp>
      <p:sp>
        <p:nvSpPr>
          <p:cNvPr id="19" name="Slide Number Placeholder 18"/>
          <p:cNvSpPr>
            <a:spLocks noGrp="1"/>
          </p:cNvSpPr>
          <p:nvPr>
            <p:ph type="sldNum" sz="quarter" idx="12"/>
          </p:nvPr>
        </p:nvSpPr>
        <p:spPr/>
        <p:txBody>
          <a:bodyPr/>
          <a:lstStyle/>
          <a:p>
            <a:fld id="{DB99CF90-CA6A-4437-AF4C-564CFA2D3DEF}" type="slidenum">
              <a:rPr lang="en-GB" smtClean="0"/>
              <a:pPr/>
              <a:t>37</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467544" y="188640"/>
            <a:ext cx="8062664" cy="423193"/>
          </a:xfrm>
        </p:spPr>
        <p:txBody>
          <a:bodyPr/>
          <a:lstStyle/>
          <a:p>
            <a:r>
              <a:rPr lang="en-GB" dirty="0" smtClean="0"/>
              <a:t>Plan of Point 5 </a:t>
            </a:r>
            <a:r>
              <a:rPr lang="en-GB" dirty="0" err="1" smtClean="0"/>
              <a:t>BHs</a:t>
            </a:r>
            <a:r>
              <a:rPr lang="en-GB" dirty="0" smtClean="0"/>
              <a:t> showing analysis sections</a:t>
            </a:r>
            <a:endParaRPr lang="en-GB" dirty="0"/>
          </a:p>
        </p:txBody>
      </p:sp>
      <p:pic>
        <p:nvPicPr>
          <p:cNvPr id="53250" name="Picture 2"/>
          <p:cNvPicPr>
            <a:picLocks noChangeAspect="1" noChangeArrowheads="1"/>
          </p:cNvPicPr>
          <p:nvPr/>
        </p:nvPicPr>
        <p:blipFill>
          <a:blip r:embed="rId3" cstate="print"/>
          <a:srcRect l="26643" t="19413" r="22203" b="4512"/>
          <a:stretch>
            <a:fillRect/>
          </a:stretch>
        </p:blipFill>
        <p:spPr bwMode="auto">
          <a:xfrm>
            <a:off x="1691680" y="908720"/>
            <a:ext cx="5616624" cy="5220580"/>
          </a:xfrm>
          <a:prstGeom prst="rect">
            <a:avLst/>
          </a:prstGeom>
          <a:noFill/>
          <a:ln w="9525">
            <a:noFill/>
            <a:miter lim="800000"/>
            <a:headEnd/>
            <a:tailEnd/>
          </a:ln>
        </p:spPr>
      </p:pic>
      <p:cxnSp>
        <p:nvCxnSpPr>
          <p:cNvPr id="8" name="Straight Connector 7"/>
          <p:cNvCxnSpPr>
            <a:stCxn id="10" idx="2"/>
          </p:cNvCxnSpPr>
          <p:nvPr/>
        </p:nvCxnSpPr>
        <p:spPr>
          <a:xfrm>
            <a:off x="4355975" y="2323158"/>
            <a:ext cx="1944217" cy="2546002"/>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0" name="Isosceles Triangle 9"/>
          <p:cNvSpPr/>
          <p:nvPr/>
        </p:nvSpPr>
        <p:spPr>
          <a:xfrm rot="3000000">
            <a:off x="4357834" y="2319172"/>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Isosceles Triangle 11"/>
          <p:cNvSpPr/>
          <p:nvPr/>
        </p:nvSpPr>
        <p:spPr>
          <a:xfrm rot="3000000">
            <a:off x="6230042" y="4767445"/>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6228184" y="4797152"/>
            <a:ext cx="360040" cy="338554"/>
          </a:xfrm>
          <a:prstGeom prst="rect">
            <a:avLst/>
          </a:prstGeom>
          <a:noFill/>
        </p:spPr>
        <p:txBody>
          <a:bodyPr wrap="square" rtlCol="0">
            <a:spAutoFit/>
          </a:bodyPr>
          <a:lstStyle/>
          <a:p>
            <a:r>
              <a:rPr lang="en-GB" sz="1600" b="1" dirty="0" smtClean="0">
                <a:solidFill>
                  <a:schemeClr val="accent2">
                    <a:lumMod val="75000"/>
                  </a:schemeClr>
                </a:solidFill>
              </a:rPr>
              <a:t>A</a:t>
            </a:r>
            <a:endParaRPr lang="en-GB" sz="1600" b="1" dirty="0">
              <a:solidFill>
                <a:schemeClr val="accent2">
                  <a:lumMod val="75000"/>
                </a:schemeClr>
              </a:solidFill>
            </a:endParaRPr>
          </a:p>
        </p:txBody>
      </p:sp>
      <p:cxnSp>
        <p:nvCxnSpPr>
          <p:cNvPr id="14" name="Straight Connector 13"/>
          <p:cNvCxnSpPr>
            <a:stCxn id="15" idx="2"/>
          </p:cNvCxnSpPr>
          <p:nvPr/>
        </p:nvCxnSpPr>
        <p:spPr>
          <a:xfrm>
            <a:off x="3563888" y="2899222"/>
            <a:ext cx="1944217" cy="2571724"/>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5" name="Isosceles Triangle 14"/>
          <p:cNvSpPr/>
          <p:nvPr/>
        </p:nvSpPr>
        <p:spPr>
          <a:xfrm rot="3000000">
            <a:off x="3565747" y="2895236"/>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Isosceles Triangle 16"/>
          <p:cNvSpPr/>
          <p:nvPr/>
        </p:nvSpPr>
        <p:spPr>
          <a:xfrm rot="3000000">
            <a:off x="5437954" y="5343508"/>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5436096" y="5373216"/>
            <a:ext cx="360040" cy="338554"/>
          </a:xfrm>
          <a:prstGeom prst="rect">
            <a:avLst/>
          </a:prstGeom>
          <a:noFill/>
        </p:spPr>
        <p:txBody>
          <a:bodyPr wrap="square" rtlCol="0">
            <a:spAutoFit/>
          </a:bodyPr>
          <a:lstStyle/>
          <a:p>
            <a:r>
              <a:rPr lang="en-GB" sz="1600" b="1" dirty="0" smtClean="0">
                <a:solidFill>
                  <a:schemeClr val="accent2">
                    <a:lumMod val="75000"/>
                  </a:schemeClr>
                </a:solidFill>
              </a:rPr>
              <a:t>B</a:t>
            </a:r>
            <a:endParaRPr lang="en-GB" sz="1600" b="1" dirty="0">
              <a:solidFill>
                <a:schemeClr val="accent2">
                  <a:lumMod val="75000"/>
                </a:schemeClr>
              </a:solidFill>
            </a:endParaRPr>
          </a:p>
        </p:txBody>
      </p:sp>
      <p:cxnSp>
        <p:nvCxnSpPr>
          <p:cNvPr id="19" name="Straight Connector 18"/>
          <p:cNvCxnSpPr>
            <a:stCxn id="25" idx="2"/>
            <a:endCxn id="27" idx="4"/>
          </p:cNvCxnSpPr>
          <p:nvPr/>
        </p:nvCxnSpPr>
        <p:spPr>
          <a:xfrm flipV="1">
            <a:off x="3615686" y="2686932"/>
            <a:ext cx="2548315" cy="2911909"/>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5" name="Isosceles Triangle 24"/>
          <p:cNvSpPr/>
          <p:nvPr/>
        </p:nvSpPr>
        <p:spPr>
          <a:xfrm rot="-2760000">
            <a:off x="3567800" y="5486028"/>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Isosceles Triangle 26"/>
          <p:cNvSpPr/>
          <p:nvPr/>
        </p:nvSpPr>
        <p:spPr>
          <a:xfrm rot="-2760000">
            <a:off x="6016073" y="2677716"/>
            <a:ext cx="144016" cy="72008"/>
          </a:xfrm>
          <a:prstGeom prst="triangl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p:cNvSpPr txBox="1"/>
          <p:nvPr/>
        </p:nvSpPr>
        <p:spPr>
          <a:xfrm>
            <a:off x="3347864" y="5445224"/>
            <a:ext cx="360040" cy="338554"/>
          </a:xfrm>
          <a:prstGeom prst="rect">
            <a:avLst/>
          </a:prstGeom>
          <a:noFill/>
        </p:spPr>
        <p:txBody>
          <a:bodyPr wrap="square" rtlCol="0">
            <a:spAutoFit/>
          </a:bodyPr>
          <a:lstStyle/>
          <a:p>
            <a:r>
              <a:rPr lang="en-GB" sz="1600" b="1" dirty="0" smtClean="0">
                <a:solidFill>
                  <a:schemeClr val="accent2">
                    <a:lumMod val="75000"/>
                  </a:schemeClr>
                </a:solidFill>
              </a:rPr>
              <a:t>C</a:t>
            </a:r>
            <a:endParaRPr lang="en-GB" sz="1600" b="1" dirty="0">
              <a:solidFill>
                <a:schemeClr val="accent2">
                  <a:lumMod val="75000"/>
                </a:schemeClr>
              </a:solidFill>
            </a:endParaRPr>
          </a:p>
        </p:txBody>
      </p:sp>
      <p:sp>
        <p:nvSpPr>
          <p:cNvPr id="16" name="TextBox 15"/>
          <p:cNvSpPr txBox="1"/>
          <p:nvPr/>
        </p:nvSpPr>
        <p:spPr>
          <a:xfrm>
            <a:off x="4139952" y="2060848"/>
            <a:ext cx="360040" cy="338554"/>
          </a:xfrm>
          <a:prstGeom prst="rect">
            <a:avLst/>
          </a:prstGeom>
          <a:noFill/>
        </p:spPr>
        <p:txBody>
          <a:bodyPr wrap="square" rtlCol="0">
            <a:spAutoFit/>
          </a:bodyPr>
          <a:lstStyle/>
          <a:p>
            <a:r>
              <a:rPr lang="en-GB" sz="1600" b="1" dirty="0" smtClean="0">
                <a:solidFill>
                  <a:schemeClr val="accent2">
                    <a:lumMod val="75000"/>
                  </a:schemeClr>
                </a:solidFill>
              </a:rPr>
              <a:t>A</a:t>
            </a:r>
            <a:endParaRPr lang="en-GB" sz="1600" b="1" dirty="0">
              <a:solidFill>
                <a:schemeClr val="accent2">
                  <a:lumMod val="75000"/>
                </a:schemeClr>
              </a:solidFill>
            </a:endParaRPr>
          </a:p>
        </p:txBody>
      </p:sp>
      <p:sp>
        <p:nvSpPr>
          <p:cNvPr id="20" name="TextBox 19"/>
          <p:cNvSpPr txBox="1"/>
          <p:nvPr/>
        </p:nvSpPr>
        <p:spPr>
          <a:xfrm>
            <a:off x="3347864" y="2636912"/>
            <a:ext cx="360040" cy="338554"/>
          </a:xfrm>
          <a:prstGeom prst="rect">
            <a:avLst/>
          </a:prstGeom>
          <a:noFill/>
        </p:spPr>
        <p:txBody>
          <a:bodyPr wrap="square" rtlCol="0">
            <a:spAutoFit/>
          </a:bodyPr>
          <a:lstStyle/>
          <a:p>
            <a:r>
              <a:rPr lang="en-GB" sz="1600" b="1" dirty="0" smtClean="0">
                <a:solidFill>
                  <a:schemeClr val="accent2">
                    <a:lumMod val="75000"/>
                  </a:schemeClr>
                </a:solidFill>
              </a:rPr>
              <a:t>B</a:t>
            </a:r>
            <a:endParaRPr lang="en-GB" sz="1600" b="1" dirty="0">
              <a:solidFill>
                <a:schemeClr val="accent2">
                  <a:lumMod val="75000"/>
                </a:schemeClr>
              </a:solidFill>
            </a:endParaRPr>
          </a:p>
        </p:txBody>
      </p:sp>
      <p:sp>
        <p:nvSpPr>
          <p:cNvPr id="21" name="TextBox 20"/>
          <p:cNvSpPr txBox="1"/>
          <p:nvPr/>
        </p:nvSpPr>
        <p:spPr>
          <a:xfrm>
            <a:off x="6084168" y="2420888"/>
            <a:ext cx="360040" cy="338554"/>
          </a:xfrm>
          <a:prstGeom prst="rect">
            <a:avLst/>
          </a:prstGeom>
          <a:noFill/>
        </p:spPr>
        <p:txBody>
          <a:bodyPr wrap="square" rtlCol="0">
            <a:spAutoFit/>
          </a:bodyPr>
          <a:lstStyle/>
          <a:p>
            <a:r>
              <a:rPr lang="en-GB" sz="1600" b="1" dirty="0" smtClean="0">
                <a:solidFill>
                  <a:schemeClr val="accent2">
                    <a:lumMod val="75000"/>
                  </a:schemeClr>
                </a:solidFill>
              </a:rPr>
              <a:t>C</a:t>
            </a:r>
            <a:endParaRPr lang="en-GB" sz="1600" b="1" dirty="0">
              <a:solidFill>
                <a:schemeClr val="accent2">
                  <a:lumMod val="75000"/>
                </a:schemeClr>
              </a:solidFill>
            </a:endParaRPr>
          </a:p>
        </p:txBody>
      </p:sp>
      <p:sp>
        <p:nvSpPr>
          <p:cNvPr id="22" name="Oval 21"/>
          <p:cNvSpPr/>
          <p:nvPr/>
        </p:nvSpPr>
        <p:spPr>
          <a:xfrm>
            <a:off x="4572000" y="2852936"/>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p:cNvSpPr/>
          <p:nvPr/>
        </p:nvSpPr>
        <p:spPr>
          <a:xfrm>
            <a:off x="3779912" y="3429000"/>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Oval 23"/>
          <p:cNvSpPr/>
          <p:nvPr/>
        </p:nvSpPr>
        <p:spPr>
          <a:xfrm>
            <a:off x="4932040" y="4653136"/>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Oval 25"/>
          <p:cNvSpPr/>
          <p:nvPr/>
        </p:nvSpPr>
        <p:spPr>
          <a:xfrm>
            <a:off x="3707904" y="5085184"/>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Oval 27"/>
          <p:cNvSpPr/>
          <p:nvPr/>
        </p:nvSpPr>
        <p:spPr>
          <a:xfrm>
            <a:off x="5652120" y="4005064"/>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Oval 29"/>
          <p:cNvSpPr/>
          <p:nvPr/>
        </p:nvSpPr>
        <p:spPr>
          <a:xfrm>
            <a:off x="4427984" y="4149080"/>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Oval 30"/>
          <p:cNvSpPr/>
          <p:nvPr/>
        </p:nvSpPr>
        <p:spPr>
          <a:xfrm>
            <a:off x="5148064" y="3573016"/>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Oval 31"/>
          <p:cNvSpPr/>
          <p:nvPr/>
        </p:nvSpPr>
        <p:spPr>
          <a:xfrm>
            <a:off x="467544" y="1412776"/>
            <a:ext cx="432048" cy="432048"/>
          </a:xfrm>
          <a:prstGeom prst="ellipse">
            <a:avLst/>
          </a:prstGeom>
          <a:solidFill>
            <a:schemeClr val="accent3">
              <a:alpha val="3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1331640" y="1268760"/>
            <a:ext cx="648072" cy="8640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971600" y="1268760"/>
            <a:ext cx="2016224" cy="646331"/>
          </a:xfrm>
          <a:prstGeom prst="rect">
            <a:avLst/>
          </a:prstGeom>
          <a:noFill/>
        </p:spPr>
        <p:txBody>
          <a:bodyPr wrap="square" rtlCol="0">
            <a:spAutoFit/>
          </a:bodyPr>
          <a:lstStyle/>
          <a:p>
            <a:r>
              <a:rPr lang="en-GB" dirty="0" smtClean="0"/>
              <a:t>Boreholes with Geophysical Data</a:t>
            </a:r>
            <a:endParaRPr lang="en-GB" dirty="0"/>
          </a:p>
        </p:txBody>
      </p:sp>
      <p:sp>
        <p:nvSpPr>
          <p:cNvPr id="35" name="Slide Number Placeholder 34"/>
          <p:cNvSpPr>
            <a:spLocks noGrp="1"/>
          </p:cNvSpPr>
          <p:nvPr>
            <p:ph type="sldNum" sz="quarter" idx="12"/>
          </p:nvPr>
        </p:nvSpPr>
        <p:spPr/>
        <p:txBody>
          <a:bodyPr/>
          <a:lstStyle/>
          <a:p>
            <a:fld id="{DB99CF90-CA6A-4437-AF4C-564CFA2D3DEF}" type="slidenum">
              <a:rPr lang="en-GB" smtClean="0"/>
              <a:pPr/>
              <a:t>38</a:t>
            </a:fld>
            <a:endParaRPr lang="en-GB"/>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Geophysical Data for Point 5 A-A &amp; B-B</a:t>
            </a:r>
            <a:endParaRPr lang="en-GB" dirty="0"/>
          </a:p>
        </p:txBody>
      </p:sp>
      <p:sp>
        <p:nvSpPr>
          <p:cNvPr id="4" name="Content Placeholder 3"/>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3" cstate="print"/>
          <a:srcRect l="2730" b="10964"/>
          <a:stretch>
            <a:fillRect/>
          </a:stretch>
        </p:blipFill>
        <p:spPr bwMode="auto">
          <a:xfrm>
            <a:off x="323528" y="698144"/>
            <a:ext cx="8568952" cy="561117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B99CF90-CA6A-4437-AF4C-564CFA2D3DEF}" type="slidenum">
              <a:rPr lang="en-GB" smtClean="0"/>
              <a:pPr/>
              <a:t>39</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General Overview</a:t>
            </a:r>
            <a:endParaRPr lang="en-GB" dirty="0"/>
          </a:p>
        </p:txBody>
      </p:sp>
      <p:sp>
        <p:nvSpPr>
          <p:cNvPr id="6" name="Subtitle 5"/>
          <p:cNvSpPr>
            <a:spLocks noGrp="1"/>
          </p:cNvSpPr>
          <p:nvPr>
            <p:ph type="subTitle" idx="1"/>
          </p:nvPr>
        </p:nvSpPr>
        <p:spPr/>
        <p:txBody>
          <a:bodyPr/>
          <a:lstStyle/>
          <a:p>
            <a:endParaRPr lang="en-GB" dirty="0"/>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Geophysical Data for Point 5 C-C</a:t>
            </a:r>
            <a:endParaRPr lang="en-GB" dirty="0"/>
          </a:p>
        </p:txBody>
      </p:sp>
      <p:pic>
        <p:nvPicPr>
          <p:cNvPr id="2050" name="Picture 2"/>
          <p:cNvPicPr>
            <a:picLocks noChangeAspect="1" noChangeArrowheads="1"/>
          </p:cNvPicPr>
          <p:nvPr/>
        </p:nvPicPr>
        <p:blipFill>
          <a:blip r:embed="rId3" cstate="print"/>
          <a:srcRect/>
          <a:stretch>
            <a:fillRect/>
          </a:stretch>
        </p:blipFill>
        <p:spPr bwMode="auto">
          <a:xfrm>
            <a:off x="107504" y="908720"/>
            <a:ext cx="8964488" cy="3140620"/>
          </a:xfrm>
          <a:prstGeom prst="rect">
            <a:avLst/>
          </a:prstGeom>
          <a:noFill/>
          <a:ln w="9525">
            <a:noFill/>
            <a:miter lim="800000"/>
            <a:headEnd/>
            <a:tailEnd/>
          </a:ln>
        </p:spPr>
      </p:pic>
      <p:sp>
        <p:nvSpPr>
          <p:cNvPr id="6" name="TextBox 5"/>
          <p:cNvSpPr txBox="1"/>
          <p:nvPr/>
        </p:nvSpPr>
        <p:spPr>
          <a:xfrm>
            <a:off x="1547664" y="4509120"/>
            <a:ext cx="5688632" cy="584775"/>
          </a:xfrm>
          <a:prstGeom prst="rect">
            <a:avLst/>
          </a:prstGeom>
          <a:noFill/>
        </p:spPr>
        <p:txBody>
          <a:bodyPr wrap="square" rtlCol="0">
            <a:spAutoFit/>
          </a:bodyPr>
          <a:lstStyle/>
          <a:p>
            <a:r>
              <a:rPr lang="en-GB" sz="3200" b="1" dirty="0" smtClean="0">
                <a:solidFill>
                  <a:schemeClr val="accent3"/>
                </a:solidFill>
              </a:rPr>
              <a:t>Difficult to visualise variations </a:t>
            </a:r>
            <a:endParaRPr lang="en-GB" sz="3200" b="1" dirty="0">
              <a:solidFill>
                <a:schemeClr val="accent3"/>
              </a:solidFill>
            </a:endParaRPr>
          </a:p>
        </p:txBody>
      </p:sp>
      <p:pic>
        <p:nvPicPr>
          <p:cNvPr id="7" name="Picture 2"/>
          <p:cNvPicPr>
            <a:picLocks noChangeAspect="1" noChangeArrowheads="1"/>
          </p:cNvPicPr>
          <p:nvPr/>
        </p:nvPicPr>
        <p:blipFill>
          <a:blip r:embed="rId4" cstate="print"/>
          <a:srcRect l="5054" t="9091" r="5660" b="4545"/>
          <a:stretch>
            <a:fillRect/>
          </a:stretch>
        </p:blipFill>
        <p:spPr bwMode="auto">
          <a:xfrm>
            <a:off x="1579878" y="247062"/>
            <a:ext cx="5872442" cy="421043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DB99CF90-CA6A-4437-AF4C-564CFA2D3DEF}" type="slidenum">
              <a:rPr lang="en-GB" smtClean="0"/>
              <a:pPr/>
              <a:t>40</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269578"/>
          </a:xfrm>
        </p:spPr>
        <p:txBody>
          <a:bodyPr/>
          <a:lstStyle/>
          <a:p>
            <a:pPr algn="ctr"/>
            <a:r>
              <a:rPr lang="en-GB" dirty="0" smtClean="0"/>
              <a:t>Natural Gamma in Rockworks </a:t>
            </a:r>
            <a:br>
              <a:rPr lang="en-GB" dirty="0" smtClean="0"/>
            </a:br>
            <a:r>
              <a:rPr lang="en-GB" dirty="0" smtClean="0"/>
              <a:t/>
            </a:r>
            <a:br>
              <a:rPr lang="en-GB" dirty="0" smtClean="0"/>
            </a:br>
            <a:r>
              <a:rPr lang="en-GB" dirty="0" smtClean="0">
                <a:solidFill>
                  <a:schemeClr val="bg2"/>
                </a:solidFill>
              </a:rPr>
              <a:t>Evaluate </a:t>
            </a:r>
            <a:r>
              <a:rPr lang="en-GB" dirty="0" err="1" smtClean="0">
                <a:solidFill>
                  <a:schemeClr val="bg2"/>
                </a:solidFill>
              </a:rPr>
              <a:t>stratigraphy</a:t>
            </a:r>
            <a:endParaRPr lang="en-GB" dirty="0">
              <a:solidFill>
                <a:schemeClr val="bg2"/>
              </a:solidFill>
            </a:endParaRPr>
          </a:p>
        </p:txBody>
      </p:sp>
      <p:sp>
        <p:nvSpPr>
          <p:cNvPr id="6" name="Subtitle 5"/>
          <p:cNvSpPr>
            <a:spLocks noGrp="1"/>
          </p:cNvSpPr>
          <p:nvPr>
            <p:ph type="subTitle" idx="1"/>
          </p:nvPr>
        </p:nvSpPr>
        <p:spPr/>
        <p:txBody>
          <a:bodyPr/>
          <a:lstStyle/>
          <a:p>
            <a:endParaRPr lang="en-GB"/>
          </a:p>
        </p:txBody>
      </p:sp>
      <p:sp>
        <p:nvSpPr>
          <p:cNvPr id="4" name="Slide Number Placeholder 3"/>
          <p:cNvSpPr>
            <a:spLocks noGrp="1"/>
          </p:cNvSpPr>
          <p:nvPr>
            <p:ph type="sldNum" sz="quarter" idx="12"/>
          </p:nvPr>
        </p:nvSpPr>
        <p:spPr/>
        <p:txBody>
          <a:bodyPr/>
          <a:lstStyle/>
          <a:p>
            <a:fld id="{DB99CF90-CA6A-4437-AF4C-564CFA2D3DEF}" type="slidenum">
              <a:rPr lang="en-GB" smtClean="0"/>
              <a:pPr/>
              <a:t>41</a:t>
            </a:fld>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l="33980" t="8135" r="16873" b="5975"/>
          <a:stretch>
            <a:fillRect/>
          </a:stretch>
        </p:blipFill>
        <p:spPr bwMode="auto">
          <a:xfrm>
            <a:off x="813137" y="716776"/>
            <a:ext cx="4766975" cy="520677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4622" t="46885" r="79750" b="27195"/>
          <a:stretch>
            <a:fillRect/>
          </a:stretch>
        </p:blipFill>
        <p:spPr bwMode="auto">
          <a:xfrm>
            <a:off x="0" y="2204864"/>
            <a:ext cx="900608" cy="2592288"/>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l="33741" t="8135" r="20147" b="5975"/>
          <a:stretch>
            <a:fillRect/>
          </a:stretch>
        </p:blipFill>
        <p:spPr bwMode="auto">
          <a:xfrm>
            <a:off x="4872049" y="980728"/>
            <a:ext cx="4236455" cy="4931896"/>
          </a:xfrm>
          <a:prstGeom prst="rect">
            <a:avLst/>
          </a:prstGeom>
          <a:noFill/>
          <a:ln w="9525">
            <a:noFill/>
            <a:miter lim="800000"/>
            <a:headEnd/>
            <a:tailEnd/>
          </a:ln>
        </p:spPr>
      </p:pic>
      <p:sp>
        <p:nvSpPr>
          <p:cNvPr id="6" name="Title 1"/>
          <p:cNvSpPr txBox="1">
            <a:spLocks/>
          </p:cNvSpPr>
          <p:nvPr/>
        </p:nvSpPr>
        <p:spPr>
          <a:xfrm>
            <a:off x="107504" y="116632"/>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Natural Gamma model slides</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sp>
        <p:nvSpPr>
          <p:cNvPr id="7" name="Line Callout 1 6"/>
          <p:cNvSpPr/>
          <p:nvPr/>
        </p:nvSpPr>
        <p:spPr>
          <a:xfrm>
            <a:off x="3635896" y="5589240"/>
            <a:ext cx="2880320" cy="576064"/>
          </a:xfrm>
          <a:prstGeom prst="borderCallout1">
            <a:avLst>
              <a:gd name="adj1" fmla="val 18750"/>
              <a:gd name="adj2" fmla="val -8333"/>
              <a:gd name="adj3" fmla="val -110401"/>
              <a:gd name="adj4" fmla="val -37319"/>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Identification of lenses/ bedding structure</a:t>
            </a:r>
            <a:endParaRPr lang="en-GB" dirty="0"/>
          </a:p>
        </p:txBody>
      </p:sp>
      <p:cxnSp>
        <p:nvCxnSpPr>
          <p:cNvPr id="9" name="Straight Arrow Connector 8"/>
          <p:cNvCxnSpPr/>
          <p:nvPr/>
        </p:nvCxnSpPr>
        <p:spPr>
          <a:xfrm flipV="1">
            <a:off x="683568" y="2564904"/>
            <a:ext cx="0" cy="2016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rot="16200000">
            <a:off x="-834116" y="2642429"/>
            <a:ext cx="3312368" cy="276999"/>
          </a:xfrm>
          <a:prstGeom prst="rect">
            <a:avLst/>
          </a:prstGeom>
          <a:noFill/>
        </p:spPr>
        <p:txBody>
          <a:bodyPr wrap="square" rtlCol="0">
            <a:spAutoFit/>
          </a:bodyPr>
          <a:lstStyle/>
          <a:p>
            <a:r>
              <a:rPr lang="en-GB" sz="1200" b="1" dirty="0" smtClean="0"/>
              <a:t>Increase in Clay content</a:t>
            </a:r>
            <a:endParaRPr lang="en-GB" sz="1200" b="1" dirty="0"/>
          </a:p>
        </p:txBody>
      </p:sp>
      <p:cxnSp>
        <p:nvCxnSpPr>
          <p:cNvPr id="12" name="Straight Connector 11"/>
          <p:cNvCxnSpPr/>
          <p:nvPr/>
        </p:nvCxnSpPr>
        <p:spPr>
          <a:xfrm flipH="1" flipV="1">
            <a:off x="3779912" y="4005064"/>
            <a:ext cx="432048" cy="1584176"/>
          </a:xfrm>
          <a:prstGeom prst="line">
            <a:avLst/>
          </a:prstGeom>
        </p:spPr>
        <p:style>
          <a:lnRef idx="2">
            <a:schemeClr val="accent1"/>
          </a:lnRef>
          <a:fillRef idx="0">
            <a:schemeClr val="accent1"/>
          </a:fillRef>
          <a:effectRef idx="1">
            <a:schemeClr val="accent1"/>
          </a:effectRef>
          <a:fontRef idx="minor">
            <a:schemeClr val="tx1"/>
          </a:fontRef>
        </p:style>
      </p:cxnSp>
      <p:sp>
        <p:nvSpPr>
          <p:cNvPr id="11" name="Slide Number Placeholder 10"/>
          <p:cNvSpPr>
            <a:spLocks noGrp="1"/>
          </p:cNvSpPr>
          <p:nvPr>
            <p:ph type="sldNum" sz="quarter" idx="12"/>
          </p:nvPr>
        </p:nvSpPr>
        <p:spPr/>
        <p:txBody>
          <a:bodyPr/>
          <a:lstStyle/>
          <a:p>
            <a:fld id="{A166CB87-3590-4A7D-AFEC-D126A8C65A9F}" type="slidenum">
              <a:rPr lang="en-GB" smtClean="0"/>
              <a:pPr/>
              <a:t>42</a:t>
            </a:fld>
            <a:endParaRPr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3" cstate="print"/>
          <a:srcRect l="27154" t="8135" r="16873" b="5975"/>
          <a:stretch>
            <a:fillRect/>
          </a:stretch>
        </p:blipFill>
        <p:spPr bwMode="auto">
          <a:xfrm>
            <a:off x="323528" y="902024"/>
            <a:ext cx="5112568" cy="490324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500" t="46885" r="79750" b="27195"/>
          <a:stretch>
            <a:fillRect/>
          </a:stretch>
        </p:blipFill>
        <p:spPr bwMode="auto">
          <a:xfrm>
            <a:off x="0" y="1988840"/>
            <a:ext cx="1080120" cy="2592288"/>
          </a:xfrm>
          <a:prstGeom prst="rect">
            <a:avLst/>
          </a:prstGeom>
          <a:noFill/>
          <a:ln w="9525">
            <a:noFill/>
            <a:miter lim="800000"/>
            <a:headEnd/>
            <a:tailEnd/>
          </a:ln>
        </p:spPr>
      </p:pic>
      <p:sp>
        <p:nvSpPr>
          <p:cNvPr id="4" name="Title 1"/>
          <p:cNvSpPr txBox="1">
            <a:spLocks/>
          </p:cNvSpPr>
          <p:nvPr/>
        </p:nvSpPr>
        <p:spPr>
          <a:xfrm>
            <a:off x="179512" y="116632"/>
            <a:ext cx="8318500" cy="434734"/>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accent3"/>
                </a:solidFill>
                <a:effectLst/>
                <a:uLnTx/>
                <a:uFillTx/>
                <a:latin typeface="+mj-lt"/>
                <a:ea typeface="ＭＳ Ｐゴシック" pitchFamily="-65" charset="-128"/>
                <a:cs typeface="ＭＳ Ｐゴシック" pitchFamily="-65" charset="-128"/>
              </a:rPr>
              <a:t>Natural Gamma model slides</a:t>
            </a:r>
            <a:endParaRPr kumimoji="0" lang="en-GB" sz="3200" b="0" i="0" u="none" strike="noStrike" kern="0" cap="none" spc="0" normalizeH="0" baseline="0" noProof="0" dirty="0">
              <a:ln>
                <a:noFill/>
              </a:ln>
              <a:solidFill>
                <a:schemeClr val="accent3"/>
              </a:solidFill>
              <a:effectLst/>
              <a:uLnTx/>
              <a:uFillTx/>
              <a:latin typeface="+mj-lt"/>
              <a:ea typeface="ＭＳ Ｐゴシック" pitchFamily="-65" charset="-128"/>
              <a:cs typeface="ＭＳ Ｐゴシック" pitchFamily="-65" charset="-128"/>
            </a:endParaRPr>
          </a:p>
        </p:txBody>
      </p:sp>
      <p:pic>
        <p:nvPicPr>
          <p:cNvPr id="6" name="Picture 2"/>
          <p:cNvPicPr>
            <a:picLocks noChangeAspect="1" noChangeArrowheads="1"/>
          </p:cNvPicPr>
          <p:nvPr/>
        </p:nvPicPr>
        <p:blipFill>
          <a:blip r:embed="rId5" cstate="print"/>
          <a:srcRect l="36376" t="8135" r="22544" b="5975"/>
          <a:stretch>
            <a:fillRect/>
          </a:stretch>
        </p:blipFill>
        <p:spPr bwMode="auto">
          <a:xfrm>
            <a:off x="5148064" y="620688"/>
            <a:ext cx="3960440" cy="5175304"/>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A166CB87-3590-4A7D-AFEC-D126A8C65A9F}" type="slidenum">
              <a:rPr lang="en-GB" smtClean="0"/>
              <a:pPr/>
              <a:t>43</a:t>
            </a:fld>
            <a:endParaRPr lang="en-GB"/>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Limitations</a:t>
            </a:r>
            <a:endParaRPr lang="en-GB" dirty="0"/>
          </a:p>
        </p:txBody>
      </p:sp>
      <p:sp>
        <p:nvSpPr>
          <p:cNvPr id="3" name="Content Placeholder 2"/>
          <p:cNvSpPr>
            <a:spLocks noGrp="1"/>
          </p:cNvSpPr>
          <p:nvPr>
            <p:ph idx="1"/>
          </p:nvPr>
        </p:nvSpPr>
        <p:spPr>
          <a:xfrm>
            <a:off x="467544" y="836712"/>
            <a:ext cx="8229600" cy="4968552"/>
          </a:xfrm>
        </p:spPr>
        <p:txBody>
          <a:bodyPr/>
          <a:lstStyle/>
          <a:p>
            <a:pPr>
              <a:buFont typeface="Arial" pitchFamily="34" charset="0"/>
              <a:buChar char="•"/>
            </a:pPr>
            <a:r>
              <a:rPr lang="en-GB" dirty="0" smtClean="0"/>
              <a:t>Quality of data </a:t>
            </a:r>
          </a:p>
          <a:p>
            <a:r>
              <a:rPr lang="en-GB" dirty="0" smtClean="0"/>
              <a:t>	(correlations/ digitizing)</a:t>
            </a:r>
          </a:p>
          <a:p>
            <a:endParaRPr lang="en-GB" dirty="0" smtClean="0"/>
          </a:p>
          <a:p>
            <a:pPr>
              <a:buFont typeface="Arial" pitchFamily="34" charset="0"/>
              <a:buChar char="•"/>
            </a:pPr>
            <a:r>
              <a:rPr lang="en-GB" dirty="0" smtClean="0"/>
              <a:t>Amount of Data (no. Of </a:t>
            </a:r>
            <a:r>
              <a:rPr lang="en-GB" dirty="0" err="1" smtClean="0"/>
              <a:t>BHs</a:t>
            </a:r>
            <a:r>
              <a:rPr lang="en-GB" dirty="0" smtClean="0"/>
              <a:t>)</a:t>
            </a:r>
          </a:p>
          <a:p>
            <a:r>
              <a:rPr lang="en-GB" dirty="0" smtClean="0"/>
              <a:t>	accuracy of interpolation between boreholes / edge effects/ change in detail of results/ incorporate cross hole data in future</a:t>
            </a:r>
          </a:p>
          <a:p>
            <a:endParaRPr lang="en-GB" dirty="0" smtClean="0"/>
          </a:p>
          <a:p>
            <a:pPr>
              <a:buFont typeface="Arial" pitchFamily="34" charset="0"/>
              <a:buChar char="•"/>
            </a:pPr>
            <a:r>
              <a:rPr lang="en-GB" dirty="0" smtClean="0"/>
              <a:t>Persistence of horizons </a:t>
            </a:r>
          </a:p>
          <a:p>
            <a:r>
              <a:rPr lang="en-GB" dirty="0" smtClean="0"/>
              <a:t>	lack of confidence in </a:t>
            </a:r>
            <a:r>
              <a:rPr lang="en-GB" dirty="0" err="1" smtClean="0"/>
              <a:t>BH</a:t>
            </a:r>
            <a:r>
              <a:rPr lang="en-GB" dirty="0" smtClean="0"/>
              <a:t> descriptions</a:t>
            </a:r>
          </a:p>
          <a:p>
            <a:r>
              <a:rPr lang="en-GB" dirty="0" smtClean="0"/>
              <a:t>						</a:t>
            </a:r>
            <a:r>
              <a:rPr lang="en-GB" b="1" dirty="0" smtClean="0">
                <a:solidFill>
                  <a:schemeClr val="accent3"/>
                </a:solidFill>
              </a:rPr>
              <a:t>BUT it can be achieved ...</a:t>
            </a:r>
          </a:p>
        </p:txBody>
      </p:sp>
      <p:sp>
        <p:nvSpPr>
          <p:cNvPr id="4" name="Slide Number Placeholder 3"/>
          <p:cNvSpPr>
            <a:spLocks noGrp="1"/>
          </p:cNvSpPr>
          <p:nvPr>
            <p:ph type="sldNum" sz="quarter" idx="12"/>
          </p:nvPr>
        </p:nvSpPr>
        <p:spPr/>
        <p:txBody>
          <a:bodyPr/>
          <a:lstStyle/>
          <a:p>
            <a:fld id="{DB99CF90-CA6A-4437-AF4C-564CFA2D3DEF}" type="slidenum">
              <a:rPr lang="en-GB" smtClean="0"/>
              <a:pPr/>
              <a:t>44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err="1" smtClean="0"/>
              <a:t>Stratigraphy</a:t>
            </a:r>
            <a:r>
              <a:rPr lang="en-GB" dirty="0" smtClean="0"/>
              <a:t> - what detail are we looking for?</a:t>
            </a:r>
            <a:endParaRPr lang="en-GB" dirty="0"/>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3" cstate="print"/>
          <a:srcRect/>
          <a:stretch>
            <a:fillRect/>
          </a:stretch>
        </p:blipFill>
        <p:spPr bwMode="auto">
          <a:xfrm>
            <a:off x="0" y="1052736"/>
            <a:ext cx="3657193" cy="500955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635896" y="1052736"/>
            <a:ext cx="5396805" cy="3431021"/>
          </a:xfrm>
          <a:prstGeom prst="rect">
            <a:avLst/>
          </a:prstGeom>
          <a:noFill/>
          <a:ln w="9525">
            <a:noFill/>
            <a:miter lim="800000"/>
            <a:headEnd/>
            <a:tailEnd/>
          </a:ln>
        </p:spPr>
      </p:pic>
      <p:sp>
        <p:nvSpPr>
          <p:cNvPr id="6" name="Oval 5"/>
          <p:cNvSpPr/>
          <p:nvPr/>
        </p:nvSpPr>
        <p:spPr>
          <a:xfrm>
            <a:off x="5724128" y="1628800"/>
            <a:ext cx="1368152" cy="1368152"/>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3"/>
          <p:cNvPicPr>
            <a:picLocks noChangeAspect="1" noChangeArrowheads="1"/>
          </p:cNvPicPr>
          <p:nvPr/>
        </p:nvPicPr>
        <p:blipFill>
          <a:blip r:embed="rId4" cstate="print"/>
          <a:srcRect l="35870" t="29945" r="28105" b="51973"/>
          <a:stretch>
            <a:fillRect/>
          </a:stretch>
        </p:blipFill>
        <p:spPr bwMode="auto">
          <a:xfrm>
            <a:off x="3923928" y="4437112"/>
            <a:ext cx="5076056" cy="161971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DB99CF90-CA6A-4437-AF4C-564CFA2D3DEF}" type="slidenum">
              <a:rPr lang="en-GB" smtClean="0"/>
              <a:pPr/>
              <a:t>45</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269578"/>
          </a:xfrm>
        </p:spPr>
        <p:txBody>
          <a:bodyPr/>
          <a:lstStyle/>
          <a:p>
            <a:pPr algn="ctr"/>
            <a:r>
              <a:rPr lang="en-GB" dirty="0" smtClean="0"/>
              <a:t>Sonic Logging in </a:t>
            </a:r>
            <a:r>
              <a:rPr lang="en-GB" dirty="0" err="1" smtClean="0"/>
              <a:t>RockWorks</a:t>
            </a:r>
            <a:r>
              <a:rPr lang="en-GB" dirty="0" smtClean="0"/>
              <a:t/>
            </a:r>
            <a:br>
              <a:rPr lang="en-GB" dirty="0" smtClean="0"/>
            </a:br>
            <a:r>
              <a:rPr lang="en-GB" dirty="0" smtClean="0"/>
              <a:t/>
            </a:r>
            <a:br>
              <a:rPr lang="en-GB" dirty="0" smtClean="0"/>
            </a:br>
            <a:r>
              <a:rPr lang="en-GB" dirty="0" smtClean="0">
                <a:solidFill>
                  <a:schemeClr val="bg2"/>
                </a:solidFill>
              </a:rPr>
              <a:t>P-wave output to determine seismic </a:t>
            </a:r>
            <a:r>
              <a:rPr lang="en-GB" dirty="0" err="1" smtClean="0">
                <a:solidFill>
                  <a:schemeClr val="bg2"/>
                </a:solidFill>
              </a:rPr>
              <a:t>facies</a:t>
            </a:r>
            <a:endParaRPr lang="en-GB" dirty="0">
              <a:solidFill>
                <a:schemeClr val="bg2"/>
              </a:solidFill>
            </a:endParaRPr>
          </a:p>
        </p:txBody>
      </p:sp>
      <p:sp>
        <p:nvSpPr>
          <p:cNvPr id="6" name="Subtitle 5"/>
          <p:cNvSpPr>
            <a:spLocks noGrp="1"/>
          </p:cNvSpPr>
          <p:nvPr>
            <p:ph type="subTitle" idx="1"/>
          </p:nvPr>
        </p:nvSpPr>
        <p:spPr/>
        <p:txBody>
          <a:bodyPr/>
          <a:lstStyle/>
          <a:p>
            <a:endParaRPr lang="en-GB" dirty="0"/>
          </a:p>
        </p:txBody>
      </p:sp>
      <p:sp>
        <p:nvSpPr>
          <p:cNvPr id="4" name="Slide Number Placeholder 3"/>
          <p:cNvSpPr>
            <a:spLocks noGrp="1"/>
          </p:cNvSpPr>
          <p:nvPr>
            <p:ph type="sldNum" sz="quarter" idx="12"/>
          </p:nvPr>
        </p:nvSpPr>
        <p:spPr/>
        <p:txBody>
          <a:bodyPr/>
          <a:lstStyle/>
          <a:p>
            <a:fld id="{DB99CF90-CA6A-4437-AF4C-564CFA2D3DEF}" type="slidenum">
              <a:rPr lang="en-GB" smtClean="0"/>
              <a:pPr/>
              <a:t>46</a:t>
            </a:fld>
            <a:endParaRPr lang="en-GB"/>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Seismic </a:t>
            </a:r>
            <a:r>
              <a:rPr lang="en-GB" dirty="0" err="1" smtClean="0"/>
              <a:t>Facies</a:t>
            </a:r>
            <a:endParaRPr lang="en-GB" sz="1800" dirty="0"/>
          </a:p>
        </p:txBody>
      </p:sp>
      <p:pic>
        <p:nvPicPr>
          <p:cNvPr id="6" name="Picture 2"/>
          <p:cNvPicPr>
            <a:picLocks noChangeAspect="1" noChangeArrowheads="1"/>
          </p:cNvPicPr>
          <p:nvPr/>
        </p:nvPicPr>
        <p:blipFill>
          <a:blip r:embed="rId3" cstate="print"/>
          <a:srcRect l="5054" t="9091" r="5660" b="4545"/>
          <a:stretch>
            <a:fillRect/>
          </a:stretch>
        </p:blipFill>
        <p:spPr bwMode="auto">
          <a:xfrm>
            <a:off x="251520" y="764704"/>
            <a:ext cx="5021610" cy="36004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l="13868" t="30670" r="12524" b="23992"/>
          <a:stretch>
            <a:fillRect/>
          </a:stretch>
        </p:blipFill>
        <p:spPr bwMode="auto">
          <a:xfrm>
            <a:off x="251520" y="764704"/>
            <a:ext cx="5580112" cy="3240360"/>
          </a:xfrm>
          <a:prstGeom prst="rect">
            <a:avLst/>
          </a:prstGeom>
          <a:noFill/>
          <a:ln w="9525">
            <a:noFill/>
            <a:miter lim="800000"/>
            <a:headEnd/>
            <a:tailEnd/>
          </a:ln>
        </p:spPr>
      </p:pic>
      <p:sp>
        <p:nvSpPr>
          <p:cNvPr id="9" name="TextBox 8"/>
          <p:cNvSpPr txBox="1"/>
          <p:nvPr/>
        </p:nvSpPr>
        <p:spPr>
          <a:xfrm>
            <a:off x="4499992" y="3429000"/>
            <a:ext cx="4644008" cy="2585323"/>
          </a:xfrm>
          <a:prstGeom prst="rect">
            <a:avLst/>
          </a:prstGeom>
          <a:noFill/>
        </p:spPr>
        <p:txBody>
          <a:bodyPr wrap="square" rtlCol="0">
            <a:spAutoFit/>
          </a:bodyPr>
          <a:lstStyle/>
          <a:p>
            <a:pPr>
              <a:lnSpc>
                <a:spcPct val="150000"/>
              </a:lnSpc>
              <a:buFont typeface="Arial" pitchFamily="34" charset="0"/>
              <a:buChar char="•"/>
            </a:pPr>
            <a:r>
              <a:rPr lang="en-GB" b="1" dirty="0" smtClean="0">
                <a:solidFill>
                  <a:schemeClr val="accent3"/>
                </a:solidFill>
              </a:rPr>
              <a:t>Characterise </a:t>
            </a:r>
            <a:r>
              <a:rPr lang="en-GB" b="1" dirty="0" err="1" smtClean="0">
                <a:solidFill>
                  <a:schemeClr val="accent3"/>
                </a:solidFill>
              </a:rPr>
              <a:t>facies</a:t>
            </a:r>
            <a:r>
              <a:rPr lang="en-GB" b="1" dirty="0" smtClean="0">
                <a:solidFill>
                  <a:schemeClr val="accent3"/>
                </a:solidFill>
              </a:rPr>
              <a:t> based on reflection</a:t>
            </a:r>
          </a:p>
          <a:p>
            <a:pPr>
              <a:lnSpc>
                <a:spcPct val="150000"/>
              </a:lnSpc>
              <a:buFont typeface="Arial" pitchFamily="34" charset="0"/>
              <a:buChar char="•"/>
            </a:pPr>
            <a:r>
              <a:rPr lang="en-GB" b="1" dirty="0" smtClean="0">
                <a:solidFill>
                  <a:schemeClr val="accent3"/>
                </a:solidFill>
              </a:rPr>
              <a:t>Can attribute small strain stiffness to seismic </a:t>
            </a:r>
            <a:r>
              <a:rPr lang="en-GB" b="1" dirty="0" err="1" smtClean="0">
                <a:solidFill>
                  <a:schemeClr val="accent3"/>
                </a:solidFill>
              </a:rPr>
              <a:t>facies</a:t>
            </a:r>
            <a:r>
              <a:rPr lang="en-GB" b="1" dirty="0" smtClean="0">
                <a:solidFill>
                  <a:schemeClr val="accent3"/>
                </a:solidFill>
              </a:rPr>
              <a:t> models using P-wave correlations</a:t>
            </a:r>
          </a:p>
          <a:p>
            <a:pPr>
              <a:lnSpc>
                <a:spcPct val="150000"/>
              </a:lnSpc>
              <a:buFont typeface="Arial" pitchFamily="34" charset="0"/>
              <a:buChar char="•"/>
            </a:pPr>
            <a:r>
              <a:rPr lang="en-GB" b="1" dirty="0" smtClean="0">
                <a:solidFill>
                  <a:schemeClr val="accent3"/>
                </a:solidFill>
              </a:rPr>
              <a:t>Add </a:t>
            </a:r>
            <a:r>
              <a:rPr lang="en-GB" b="1" dirty="0" err="1" smtClean="0">
                <a:solidFill>
                  <a:schemeClr val="accent3"/>
                </a:solidFill>
              </a:rPr>
              <a:t>stratigraphy</a:t>
            </a:r>
            <a:r>
              <a:rPr lang="en-GB" b="1" dirty="0" smtClean="0">
                <a:solidFill>
                  <a:schemeClr val="accent3"/>
                </a:solidFill>
              </a:rPr>
              <a:t> model from natural Gamma, Resistivity and Boreholes</a:t>
            </a:r>
          </a:p>
          <a:p>
            <a:pPr>
              <a:lnSpc>
                <a:spcPct val="150000"/>
              </a:lnSpc>
            </a:pPr>
            <a:endParaRPr lang="en-GB" dirty="0"/>
          </a:p>
        </p:txBody>
      </p:sp>
      <p:sp>
        <p:nvSpPr>
          <p:cNvPr id="10" name="TextBox 9"/>
          <p:cNvSpPr txBox="1"/>
          <p:nvPr/>
        </p:nvSpPr>
        <p:spPr>
          <a:xfrm>
            <a:off x="6156176" y="1628800"/>
            <a:ext cx="2016224" cy="1077218"/>
          </a:xfrm>
          <a:prstGeom prst="rect">
            <a:avLst/>
          </a:prstGeom>
          <a:noFill/>
        </p:spPr>
        <p:txBody>
          <a:bodyPr wrap="square" rtlCol="0">
            <a:spAutoFit/>
          </a:bodyPr>
          <a:lstStyle/>
          <a:p>
            <a:r>
              <a:rPr lang="en-GB" sz="1600" i="1" dirty="0" smtClean="0">
                <a:solidFill>
                  <a:schemeClr val="bg2"/>
                </a:solidFill>
              </a:rPr>
              <a:t>Example </a:t>
            </a:r>
            <a:r>
              <a:rPr lang="en-GB" sz="1600" i="1" dirty="0" smtClean="0">
                <a:solidFill>
                  <a:schemeClr val="bg2"/>
                </a:solidFill>
              </a:rPr>
              <a:t>in Lower Freshwater </a:t>
            </a:r>
            <a:r>
              <a:rPr lang="en-GB" sz="1600" i="1" dirty="0" err="1" smtClean="0">
                <a:solidFill>
                  <a:schemeClr val="bg2"/>
                </a:solidFill>
              </a:rPr>
              <a:t>Molasse</a:t>
            </a:r>
            <a:r>
              <a:rPr lang="en-GB" sz="1600" i="1" dirty="0" smtClean="0">
                <a:solidFill>
                  <a:schemeClr val="bg2"/>
                </a:solidFill>
              </a:rPr>
              <a:t> From </a:t>
            </a:r>
            <a:r>
              <a:rPr lang="en-GB" sz="1600" i="1" dirty="0" err="1" smtClean="0">
                <a:solidFill>
                  <a:schemeClr val="bg2"/>
                </a:solidFill>
              </a:rPr>
              <a:t>Morend</a:t>
            </a:r>
            <a:r>
              <a:rPr lang="en-GB" sz="1600" i="1" dirty="0" smtClean="0">
                <a:solidFill>
                  <a:schemeClr val="bg2"/>
                </a:solidFill>
              </a:rPr>
              <a:t>, </a:t>
            </a:r>
            <a:r>
              <a:rPr lang="en-GB" sz="1600" i="1" dirty="0" err="1" smtClean="0">
                <a:solidFill>
                  <a:schemeClr val="bg2"/>
                </a:solidFill>
              </a:rPr>
              <a:t>Pugin</a:t>
            </a:r>
            <a:r>
              <a:rPr lang="en-GB" sz="1600" i="1" dirty="0" smtClean="0">
                <a:solidFill>
                  <a:schemeClr val="bg2"/>
                </a:solidFill>
              </a:rPr>
              <a:t> and </a:t>
            </a:r>
            <a:r>
              <a:rPr lang="en-GB" sz="1600" i="1" dirty="0" err="1" smtClean="0">
                <a:solidFill>
                  <a:schemeClr val="bg2"/>
                </a:solidFill>
              </a:rPr>
              <a:t>Gorin</a:t>
            </a:r>
            <a:r>
              <a:rPr lang="en-GB" sz="1600" i="1" dirty="0" smtClean="0">
                <a:solidFill>
                  <a:schemeClr val="bg2"/>
                </a:solidFill>
              </a:rPr>
              <a:t> (1998)</a:t>
            </a:r>
            <a:endParaRPr lang="en-GB" sz="1600" i="1" dirty="0">
              <a:solidFill>
                <a:schemeClr val="bg2"/>
              </a:solidFill>
            </a:endParaRPr>
          </a:p>
        </p:txBody>
      </p:sp>
      <p:pic>
        <p:nvPicPr>
          <p:cNvPr id="1027" name="Picture 3"/>
          <p:cNvPicPr>
            <a:picLocks noChangeAspect="1" noChangeArrowheads="1"/>
          </p:cNvPicPr>
          <p:nvPr/>
        </p:nvPicPr>
        <p:blipFill>
          <a:blip r:embed="rId5" cstate="print"/>
          <a:srcRect l="49911" t="53156" r="13179" b="21743"/>
          <a:stretch>
            <a:fillRect/>
          </a:stretch>
        </p:blipFill>
        <p:spPr bwMode="auto">
          <a:xfrm>
            <a:off x="611560" y="4221088"/>
            <a:ext cx="3441170" cy="1872208"/>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DB99CF90-CA6A-4437-AF4C-564CFA2D3DEF}" type="slidenum">
              <a:rPr lang="en-GB" smtClean="0"/>
              <a:pPr/>
              <a:t>47</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Seismic Limitations</a:t>
            </a:r>
            <a:endParaRPr lang="en-GB" dirty="0"/>
          </a:p>
        </p:txBody>
      </p:sp>
      <p:sp>
        <p:nvSpPr>
          <p:cNvPr id="3" name="Content Placeholder 2"/>
          <p:cNvSpPr>
            <a:spLocks noGrp="1"/>
          </p:cNvSpPr>
          <p:nvPr>
            <p:ph idx="1"/>
          </p:nvPr>
        </p:nvSpPr>
        <p:spPr>
          <a:xfrm>
            <a:off x="467544" y="1196753"/>
            <a:ext cx="8229600" cy="3456384"/>
          </a:xfrm>
        </p:spPr>
        <p:txBody>
          <a:bodyPr/>
          <a:lstStyle/>
          <a:p>
            <a:pPr>
              <a:buFont typeface="Arial" pitchFamily="34" charset="0"/>
              <a:buChar char="•"/>
            </a:pPr>
            <a:r>
              <a:rPr lang="en-GB" dirty="0" smtClean="0"/>
              <a:t>Intercalated/ thinly bedded deposits can be difficult to pick up using </a:t>
            </a:r>
            <a:r>
              <a:rPr lang="en-GB" dirty="0" err="1" smtClean="0"/>
              <a:t>Vp</a:t>
            </a:r>
            <a:r>
              <a:rPr lang="en-GB" dirty="0" smtClean="0"/>
              <a:t> depending on </a:t>
            </a:r>
            <a:r>
              <a:rPr lang="en-GB" dirty="0" smtClean="0">
                <a:solidFill>
                  <a:schemeClr val="accent3"/>
                </a:solidFill>
              </a:rPr>
              <a:t>resolution of data </a:t>
            </a:r>
          </a:p>
          <a:p>
            <a:r>
              <a:rPr lang="en-GB" dirty="0" smtClean="0">
                <a:solidFill>
                  <a:schemeClr val="accent3"/>
                </a:solidFill>
              </a:rPr>
              <a:t>	</a:t>
            </a:r>
            <a:r>
              <a:rPr lang="en-GB" dirty="0" smtClean="0">
                <a:solidFill>
                  <a:schemeClr val="tx1"/>
                </a:solidFill>
              </a:rPr>
              <a:t>Seismic resolution often thinner than bedding thickness/ </a:t>
            </a:r>
            <a:r>
              <a:rPr lang="en-GB" dirty="0" err="1" smtClean="0">
                <a:solidFill>
                  <a:schemeClr val="tx1"/>
                </a:solidFill>
              </a:rPr>
              <a:t>lithological</a:t>
            </a:r>
            <a:r>
              <a:rPr lang="en-GB" dirty="0" smtClean="0">
                <a:solidFill>
                  <a:schemeClr val="tx1"/>
                </a:solidFill>
              </a:rPr>
              <a:t> change</a:t>
            </a:r>
          </a:p>
          <a:p>
            <a:endParaRPr lang="en-GB" dirty="0" smtClean="0">
              <a:solidFill>
                <a:schemeClr val="tx1"/>
              </a:solidFill>
            </a:endParaRPr>
          </a:p>
          <a:p>
            <a:pPr>
              <a:buFont typeface="Arial" pitchFamily="34" charset="0"/>
              <a:buChar char="•"/>
            </a:pPr>
            <a:r>
              <a:rPr lang="en-GB" dirty="0" smtClean="0"/>
              <a:t>Limited ability to </a:t>
            </a:r>
            <a:r>
              <a:rPr lang="en-GB" dirty="0" smtClean="0">
                <a:solidFill>
                  <a:schemeClr val="accent3"/>
                </a:solidFill>
              </a:rPr>
              <a:t>develop ‘signature’ values </a:t>
            </a:r>
            <a:r>
              <a:rPr lang="en-GB" dirty="0" smtClean="0"/>
              <a:t>for each </a:t>
            </a:r>
            <a:r>
              <a:rPr lang="en-GB" dirty="0" err="1" smtClean="0"/>
              <a:t>lithology</a:t>
            </a:r>
            <a:endParaRPr lang="en-GB" dirty="0" smtClean="0"/>
          </a:p>
          <a:p>
            <a:r>
              <a:rPr lang="en-GB" dirty="0" smtClean="0"/>
              <a:t>	materials can vary within the same range hence adoption of a statistical mean for development of parameters at this stage.</a:t>
            </a:r>
            <a:endParaRPr lang="en-GB" dirty="0"/>
          </a:p>
        </p:txBody>
      </p:sp>
      <p:sp>
        <p:nvSpPr>
          <p:cNvPr id="4" name="Slide Number Placeholder 3"/>
          <p:cNvSpPr>
            <a:spLocks noGrp="1"/>
          </p:cNvSpPr>
          <p:nvPr>
            <p:ph type="sldNum" sz="quarter" idx="12"/>
          </p:nvPr>
        </p:nvSpPr>
        <p:spPr/>
        <p:txBody>
          <a:bodyPr/>
          <a:lstStyle/>
          <a:p>
            <a:fld id="{DB99CF90-CA6A-4437-AF4C-564CFA2D3DEF}" type="slidenum">
              <a:rPr lang="en-GB" smtClean="0"/>
              <a:pPr/>
              <a:t>48</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Typical P-Wave Velocities</a:t>
            </a:r>
            <a:endParaRPr lang="en-GB" dirty="0"/>
          </a:p>
        </p:txBody>
      </p:sp>
      <p:pic>
        <p:nvPicPr>
          <p:cNvPr id="4" name="Picture 2"/>
          <p:cNvPicPr>
            <a:picLocks noChangeAspect="1" noChangeArrowheads="1"/>
          </p:cNvPicPr>
          <p:nvPr/>
        </p:nvPicPr>
        <p:blipFill>
          <a:blip r:embed="rId3" cstate="print"/>
          <a:srcRect/>
          <a:stretch>
            <a:fillRect/>
          </a:stretch>
        </p:blipFill>
        <p:spPr bwMode="auto">
          <a:xfrm>
            <a:off x="683568" y="692696"/>
            <a:ext cx="7943520" cy="5523480"/>
          </a:xfrm>
          <a:prstGeom prst="rect">
            <a:avLst/>
          </a:prstGeom>
          <a:noFill/>
          <a:ln w="9525">
            <a:noFill/>
            <a:miter lim="800000"/>
            <a:headEnd/>
            <a:tailEnd/>
          </a:ln>
        </p:spPr>
      </p:pic>
      <p:sp>
        <p:nvSpPr>
          <p:cNvPr id="5" name="Rounded Rectangle 4"/>
          <p:cNvSpPr/>
          <p:nvPr/>
        </p:nvSpPr>
        <p:spPr>
          <a:xfrm>
            <a:off x="4427984" y="4725144"/>
            <a:ext cx="1656184" cy="144016"/>
          </a:xfrm>
          <a:prstGeom prst="roundRect">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ounded Rectangle 5"/>
          <p:cNvSpPr/>
          <p:nvPr/>
        </p:nvSpPr>
        <p:spPr>
          <a:xfrm>
            <a:off x="4283968" y="4941168"/>
            <a:ext cx="1296144" cy="144016"/>
          </a:xfrm>
          <a:prstGeom prst="roundRect">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6"/>
          <p:cNvSpPr/>
          <p:nvPr/>
        </p:nvSpPr>
        <p:spPr>
          <a:xfrm>
            <a:off x="4355976" y="1052736"/>
            <a:ext cx="1800200" cy="216024"/>
          </a:xfrm>
          <a:prstGeom prst="roundRect">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a:off x="4572000" y="5229200"/>
            <a:ext cx="1728192" cy="0"/>
          </a:xfrm>
          <a:prstGeom prst="straightConnector1">
            <a:avLst/>
          </a:prstGeom>
          <a:ln w="31750">
            <a:solidFill>
              <a:schemeClr val="accent3"/>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 name="Rounded Rectangle 11"/>
          <p:cNvSpPr/>
          <p:nvPr/>
        </p:nvSpPr>
        <p:spPr>
          <a:xfrm>
            <a:off x="4283968" y="5373216"/>
            <a:ext cx="1296144" cy="144016"/>
          </a:xfrm>
          <a:prstGeom prst="roundRect">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3" name="Content Placeholder 12"/>
          <p:cNvGraphicFramePr>
            <a:graphicFrameLocks noGrp="1"/>
          </p:cNvGraphicFramePr>
          <p:nvPr>
            <p:ph idx="1"/>
          </p:nvPr>
        </p:nvGraphicFramePr>
        <p:xfrm>
          <a:off x="4716016" y="1988840"/>
          <a:ext cx="4267200" cy="952500"/>
        </p:xfrm>
        <a:graphic>
          <a:graphicData uri="http://schemas.openxmlformats.org/drawingml/2006/table">
            <a:tbl>
              <a:tblPr/>
              <a:tblGrid>
                <a:gridCol w="609600"/>
                <a:gridCol w="609600"/>
                <a:gridCol w="609600"/>
                <a:gridCol w="609600"/>
                <a:gridCol w="609600"/>
                <a:gridCol w="609600"/>
                <a:gridCol w="609600"/>
              </a:tblGrid>
              <a:tr h="190500">
                <a:tc gridSpan="2">
                  <a:txBody>
                    <a:bodyPr/>
                    <a:lstStyle/>
                    <a:p>
                      <a:pPr algn="l" fontAlgn="b"/>
                      <a:r>
                        <a:rPr lang="en-GB" sz="1100" b="1" i="0" u="none" strike="noStrike" dirty="0" err="1">
                          <a:solidFill>
                            <a:schemeClr val="accent3"/>
                          </a:solidFill>
                          <a:latin typeface="Calibri"/>
                        </a:rPr>
                        <a:t>Vp</a:t>
                      </a:r>
                      <a:r>
                        <a:rPr lang="en-GB" sz="1100" b="1" i="0" u="none" strike="noStrike" dirty="0">
                          <a:solidFill>
                            <a:schemeClr val="accent3"/>
                          </a:solidFill>
                          <a:latin typeface="Calibri"/>
                        </a:rPr>
                        <a:t> (km/s)</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a:txBody>
                    <a:bodyPr/>
                    <a:lstStyle/>
                    <a:p>
                      <a:pPr algn="l" fontAlgn="b"/>
                      <a:endParaRPr lang="en-GB" sz="1100" b="0" i="0" u="none" strike="noStrike">
                        <a:solidFill>
                          <a:schemeClr val="accent3"/>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chemeClr val="accent3"/>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chemeClr val="accent3"/>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chemeClr val="accent3"/>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chemeClr val="accent3"/>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n-GB" sz="1100" b="0" i="0" u="none" strike="noStrike">
                          <a:solidFill>
                            <a:schemeClr val="accent3"/>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chemeClr val="accent3"/>
                          </a:solidFill>
                          <a:latin typeface="Calibri"/>
                        </a:rPr>
                        <a:t>BH31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chemeClr val="accent3"/>
                          </a:solidFill>
                          <a:latin typeface="Calibri"/>
                        </a:rPr>
                        <a:t>BH32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chemeClr val="accent3"/>
                          </a:solidFill>
                          <a:latin typeface="Calibri"/>
                        </a:rPr>
                        <a:t>BH33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chemeClr val="accent3"/>
                          </a:solidFill>
                          <a:latin typeface="Calibri"/>
                        </a:rPr>
                        <a:t>BH34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chemeClr val="accent3"/>
                          </a:solidFill>
                          <a:latin typeface="Calibri"/>
                        </a:rPr>
                        <a:t>BH35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dirty="0">
                          <a:solidFill>
                            <a:schemeClr val="accent3"/>
                          </a:solidFill>
                          <a:latin typeface="Calibri"/>
                        </a:rPr>
                        <a:t>BH36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n-GB" sz="1100" b="0" i="0" u="none" strike="noStrike">
                          <a:solidFill>
                            <a:schemeClr val="accent3"/>
                          </a:solidFill>
                          <a:latin typeface="Calibri"/>
                        </a:rPr>
                        <a:t>Mean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n-GB" sz="1100" b="0" i="0" u="none" strike="noStrike">
                          <a:solidFill>
                            <a:schemeClr val="accent3"/>
                          </a:solidFill>
                          <a:latin typeface="Calibri"/>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0500">
                <a:tc>
                  <a:txBody>
                    <a:bodyPr/>
                    <a:lstStyle/>
                    <a:p>
                      <a:pPr algn="l" fontAlgn="b"/>
                      <a:r>
                        <a:rPr lang="en-GB" sz="1100" b="0" i="0" u="none" strike="noStrike">
                          <a:solidFill>
                            <a:schemeClr val="accent3"/>
                          </a:solidFill>
                          <a:latin typeface="Calibri"/>
                        </a:rPr>
                        <a:t>MIN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accent3"/>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accent3"/>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10" name="Slide Number Placeholder 9"/>
          <p:cNvSpPr>
            <a:spLocks noGrp="1"/>
          </p:cNvSpPr>
          <p:nvPr>
            <p:ph type="sldNum" sz="quarter" idx="12"/>
          </p:nvPr>
        </p:nvSpPr>
        <p:spPr/>
        <p:txBody>
          <a:bodyPr/>
          <a:lstStyle/>
          <a:p>
            <a:fld id="{DB99CF90-CA6A-4437-AF4C-564CFA2D3DEF}" type="slidenum">
              <a:rPr lang="en-GB" smtClean="0"/>
              <a:pPr/>
              <a:t>49</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152400"/>
            <a:ext cx="4800600" cy="2895600"/>
          </a:xfrm>
        </p:spPr>
        <p:txBody>
          <a:bodyPr>
            <a:normAutofit/>
          </a:bodyPr>
          <a:lstStyle/>
          <a:p>
            <a:pPr algn="ctr"/>
            <a:r>
              <a:rPr lang="en-GB" dirty="0" err="1" smtClean="0"/>
              <a:t>CLIC</a:t>
            </a:r>
            <a:r>
              <a:rPr lang="en-GB" dirty="0" smtClean="0"/>
              <a:t> </a:t>
            </a:r>
            <a:br>
              <a:rPr lang="en-GB" dirty="0" smtClean="0"/>
            </a:br>
            <a:r>
              <a:rPr lang="en-GB" dirty="0" smtClean="0"/>
              <a:t>Geometry </a:t>
            </a:r>
            <a:br>
              <a:rPr lang="en-GB" dirty="0" smtClean="0"/>
            </a:br>
            <a:r>
              <a:rPr lang="en-GB" dirty="0" smtClean="0"/>
              <a:t>(G)</a:t>
            </a:r>
            <a:br>
              <a:rPr lang="en-GB" dirty="0" smtClean="0"/>
            </a:br>
            <a:endParaRPr lang="en-GB" dirty="0"/>
          </a:p>
        </p:txBody>
      </p:sp>
      <p:grpSp>
        <p:nvGrpSpPr>
          <p:cNvPr id="3" name="Group 5"/>
          <p:cNvGrpSpPr/>
          <p:nvPr/>
        </p:nvGrpSpPr>
        <p:grpSpPr>
          <a:xfrm>
            <a:off x="474306" y="130629"/>
            <a:ext cx="6924869" cy="6074227"/>
            <a:chOff x="381000" y="152400"/>
            <a:chExt cx="7391400" cy="6629400"/>
          </a:xfrm>
        </p:grpSpPr>
        <p:pic>
          <p:nvPicPr>
            <p:cNvPr id="1026" name="Picture 2"/>
            <p:cNvPicPr>
              <a:picLocks noChangeAspect="1" noChangeArrowheads="1"/>
            </p:cNvPicPr>
            <p:nvPr/>
          </p:nvPicPr>
          <p:blipFill>
            <a:blip r:embed="rId3" cstate="print"/>
            <a:srcRect l="4062" t="12500" r="52987" b="37500"/>
            <a:stretch>
              <a:fillRect/>
            </a:stretch>
          </p:blipFill>
          <p:spPr bwMode="auto">
            <a:xfrm>
              <a:off x="381000" y="3340023"/>
              <a:ext cx="7391400" cy="344177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7313" t="15625" r="67500" b="37149"/>
            <a:stretch>
              <a:fillRect/>
            </a:stretch>
          </p:blipFill>
          <p:spPr bwMode="auto">
            <a:xfrm>
              <a:off x="914400" y="152400"/>
              <a:ext cx="4267200" cy="3200400"/>
            </a:xfrm>
            <a:prstGeom prst="rect">
              <a:avLst/>
            </a:prstGeom>
            <a:noFill/>
            <a:ln w="9525">
              <a:noFill/>
              <a:miter lim="800000"/>
              <a:headEnd/>
              <a:tailEnd/>
            </a:ln>
          </p:spPr>
        </p:pic>
      </p:grpSp>
      <p:sp>
        <p:nvSpPr>
          <p:cNvPr id="6" name="Slide Number Placeholder 5"/>
          <p:cNvSpPr>
            <a:spLocks noGrp="1"/>
          </p:cNvSpPr>
          <p:nvPr>
            <p:ph type="sldNum" sz="quarter" idx="12"/>
          </p:nvPr>
        </p:nvSpPr>
        <p:spPr/>
        <p:txBody>
          <a:bodyPr/>
          <a:lstStyle/>
          <a:p>
            <a:fld id="{DB99CF90-CA6A-4437-AF4C-564CFA2D3DEF}" type="slidenum">
              <a:rPr lang="en-GB" smtClean="0"/>
              <a:pPr/>
              <a:t>5</a:t>
            </a:fld>
            <a:endParaRPr lang="en-GB"/>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116632"/>
            <a:ext cx="5400600" cy="461665"/>
          </a:xfrm>
          <a:prstGeom prst="rect">
            <a:avLst/>
          </a:prstGeom>
          <a:noFill/>
        </p:spPr>
        <p:txBody>
          <a:bodyPr wrap="square" rtlCol="0">
            <a:spAutoFit/>
          </a:bodyPr>
          <a:lstStyle/>
          <a:p>
            <a:pPr algn="ctr"/>
            <a:r>
              <a:rPr lang="en-GB" sz="2400" b="1" dirty="0" smtClean="0"/>
              <a:t>Sonic Velocity – Section A</a:t>
            </a:r>
          </a:p>
        </p:txBody>
      </p:sp>
      <p:pic>
        <p:nvPicPr>
          <p:cNvPr id="10242" name="Picture 2"/>
          <p:cNvPicPr>
            <a:picLocks noChangeAspect="1" noChangeArrowheads="1"/>
          </p:cNvPicPr>
          <p:nvPr/>
        </p:nvPicPr>
        <p:blipFill>
          <a:blip r:embed="rId3" cstate="print"/>
          <a:srcRect l="42299" t="37459" r="27551" b="7121"/>
          <a:stretch>
            <a:fillRect/>
          </a:stretch>
        </p:blipFill>
        <p:spPr bwMode="auto">
          <a:xfrm>
            <a:off x="1763688" y="764704"/>
            <a:ext cx="4700830" cy="5400600"/>
          </a:xfrm>
          <a:prstGeom prst="rect">
            <a:avLst/>
          </a:prstGeom>
          <a:noFill/>
          <a:ln w="9525">
            <a:noFill/>
            <a:miter lim="800000"/>
            <a:headEnd/>
            <a:tailEnd/>
          </a:ln>
        </p:spPr>
      </p:pic>
      <p:sp>
        <p:nvSpPr>
          <p:cNvPr id="4" name="TextBox 3"/>
          <p:cNvSpPr txBox="1"/>
          <p:nvPr/>
        </p:nvSpPr>
        <p:spPr>
          <a:xfrm>
            <a:off x="2195736" y="548680"/>
            <a:ext cx="864096" cy="261610"/>
          </a:xfrm>
          <a:prstGeom prst="rect">
            <a:avLst/>
          </a:prstGeom>
          <a:noFill/>
        </p:spPr>
        <p:txBody>
          <a:bodyPr wrap="square" rtlCol="0">
            <a:spAutoFit/>
          </a:bodyPr>
          <a:lstStyle/>
          <a:p>
            <a:r>
              <a:rPr lang="en-GB" sz="1100" b="1" dirty="0" err="1" smtClean="0"/>
              <a:t>SLHC</a:t>
            </a:r>
            <a:r>
              <a:rPr lang="en-GB" sz="1100" b="1" dirty="0" smtClean="0"/>
              <a:t> 30</a:t>
            </a:r>
            <a:endParaRPr lang="en-GB" sz="1100" b="1" dirty="0"/>
          </a:p>
        </p:txBody>
      </p:sp>
      <p:sp>
        <p:nvSpPr>
          <p:cNvPr id="5" name="TextBox 4"/>
          <p:cNvSpPr txBox="1"/>
          <p:nvPr/>
        </p:nvSpPr>
        <p:spPr>
          <a:xfrm>
            <a:off x="3995936" y="548680"/>
            <a:ext cx="864096" cy="261610"/>
          </a:xfrm>
          <a:prstGeom prst="rect">
            <a:avLst/>
          </a:prstGeom>
          <a:noFill/>
        </p:spPr>
        <p:txBody>
          <a:bodyPr wrap="square" rtlCol="0">
            <a:spAutoFit/>
          </a:bodyPr>
          <a:lstStyle/>
          <a:p>
            <a:r>
              <a:rPr lang="en-GB" sz="1100" b="1" dirty="0" err="1" smtClean="0"/>
              <a:t>SLHC</a:t>
            </a:r>
            <a:r>
              <a:rPr lang="en-GB" sz="1100" b="1" dirty="0" smtClean="0"/>
              <a:t> 32</a:t>
            </a:r>
            <a:endParaRPr lang="en-GB" sz="1100" b="1" dirty="0"/>
          </a:p>
        </p:txBody>
      </p:sp>
      <p:sp>
        <p:nvSpPr>
          <p:cNvPr id="6" name="TextBox 5"/>
          <p:cNvSpPr txBox="1"/>
          <p:nvPr/>
        </p:nvSpPr>
        <p:spPr>
          <a:xfrm>
            <a:off x="5436096" y="548680"/>
            <a:ext cx="864096" cy="261610"/>
          </a:xfrm>
          <a:prstGeom prst="rect">
            <a:avLst/>
          </a:prstGeom>
          <a:noFill/>
        </p:spPr>
        <p:txBody>
          <a:bodyPr wrap="square" rtlCol="0">
            <a:spAutoFit/>
          </a:bodyPr>
          <a:lstStyle/>
          <a:p>
            <a:r>
              <a:rPr lang="en-GB" sz="1100" b="1" dirty="0" err="1" smtClean="0"/>
              <a:t>SLHC</a:t>
            </a:r>
            <a:r>
              <a:rPr lang="en-GB" sz="1100" b="1" dirty="0" smtClean="0"/>
              <a:t> 34</a:t>
            </a:r>
            <a:endParaRPr lang="en-GB" sz="1100" b="1" dirty="0"/>
          </a:p>
        </p:txBody>
      </p:sp>
      <p:pic>
        <p:nvPicPr>
          <p:cNvPr id="10243" name="Picture 3"/>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10" name="TextBox 9"/>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9" name="Slide Number Placeholder 8"/>
          <p:cNvSpPr>
            <a:spLocks noGrp="1"/>
          </p:cNvSpPr>
          <p:nvPr>
            <p:ph type="sldNum" sz="quarter" idx="12"/>
          </p:nvPr>
        </p:nvSpPr>
        <p:spPr/>
        <p:txBody>
          <a:bodyPr/>
          <a:lstStyle/>
          <a:p>
            <a:fld id="{A166CB87-3590-4A7D-AFEC-D126A8C65A9F}" type="slidenum">
              <a:rPr lang="en-GB" smtClean="0"/>
              <a:pPr/>
              <a:t>50</a:t>
            </a:fld>
            <a:endParaRPr lang="en-GB"/>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0"/>
            <a:ext cx="5400600" cy="461665"/>
          </a:xfrm>
          <a:prstGeom prst="rect">
            <a:avLst/>
          </a:prstGeom>
          <a:noFill/>
        </p:spPr>
        <p:txBody>
          <a:bodyPr wrap="square" rtlCol="0">
            <a:spAutoFit/>
          </a:bodyPr>
          <a:lstStyle/>
          <a:p>
            <a:pPr algn="ctr"/>
            <a:r>
              <a:rPr lang="en-GB" sz="2400" b="1" dirty="0" smtClean="0"/>
              <a:t>Sonic Velocity – Section B</a:t>
            </a:r>
          </a:p>
        </p:txBody>
      </p:sp>
      <p:pic>
        <p:nvPicPr>
          <p:cNvPr id="11266" name="Picture 2"/>
          <p:cNvPicPr>
            <a:picLocks noChangeAspect="1" noChangeArrowheads="1"/>
          </p:cNvPicPr>
          <p:nvPr/>
        </p:nvPicPr>
        <p:blipFill>
          <a:blip r:embed="rId2" cstate="print"/>
          <a:srcRect l="40499" t="37440" r="28901" b="7121"/>
          <a:stretch>
            <a:fillRect/>
          </a:stretch>
        </p:blipFill>
        <p:spPr bwMode="auto">
          <a:xfrm>
            <a:off x="2051720" y="692696"/>
            <a:ext cx="4896544" cy="5544616"/>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5" name="TextBox 4"/>
          <p:cNvSpPr txBox="1"/>
          <p:nvPr/>
        </p:nvSpPr>
        <p:spPr>
          <a:xfrm>
            <a:off x="2051720" y="404664"/>
            <a:ext cx="864096" cy="261610"/>
          </a:xfrm>
          <a:prstGeom prst="rect">
            <a:avLst/>
          </a:prstGeom>
          <a:noFill/>
        </p:spPr>
        <p:txBody>
          <a:bodyPr wrap="square" rtlCol="0">
            <a:spAutoFit/>
          </a:bodyPr>
          <a:lstStyle/>
          <a:p>
            <a:r>
              <a:rPr lang="en-GB" sz="1100" b="1" dirty="0" err="1" smtClean="0"/>
              <a:t>SLHC</a:t>
            </a:r>
            <a:r>
              <a:rPr lang="en-GB" sz="1100" b="1" dirty="0" smtClean="0"/>
              <a:t> 31</a:t>
            </a:r>
            <a:endParaRPr lang="en-GB" sz="1100" b="1" dirty="0"/>
          </a:p>
        </p:txBody>
      </p:sp>
      <p:sp>
        <p:nvSpPr>
          <p:cNvPr id="6" name="TextBox 5"/>
          <p:cNvSpPr txBox="1"/>
          <p:nvPr/>
        </p:nvSpPr>
        <p:spPr>
          <a:xfrm>
            <a:off x="4211960" y="404664"/>
            <a:ext cx="864096" cy="261610"/>
          </a:xfrm>
          <a:prstGeom prst="rect">
            <a:avLst/>
          </a:prstGeom>
          <a:noFill/>
        </p:spPr>
        <p:txBody>
          <a:bodyPr wrap="square" rtlCol="0">
            <a:spAutoFit/>
          </a:bodyPr>
          <a:lstStyle/>
          <a:p>
            <a:r>
              <a:rPr lang="en-GB" sz="1100" b="1" dirty="0" err="1" smtClean="0"/>
              <a:t>SLHC</a:t>
            </a:r>
            <a:r>
              <a:rPr lang="en-GB" sz="1100" b="1" dirty="0" smtClean="0"/>
              <a:t> 33</a:t>
            </a:r>
            <a:endParaRPr lang="en-GB" sz="1100" b="1" dirty="0"/>
          </a:p>
        </p:txBody>
      </p:sp>
      <p:sp>
        <p:nvSpPr>
          <p:cNvPr id="7" name="TextBox 6"/>
          <p:cNvSpPr txBox="1"/>
          <p:nvPr/>
        </p:nvSpPr>
        <p:spPr>
          <a:xfrm>
            <a:off x="5724128" y="404664"/>
            <a:ext cx="864096" cy="261610"/>
          </a:xfrm>
          <a:prstGeom prst="rect">
            <a:avLst/>
          </a:prstGeom>
          <a:noFill/>
        </p:spPr>
        <p:txBody>
          <a:bodyPr wrap="square" rtlCol="0">
            <a:spAutoFit/>
          </a:bodyPr>
          <a:lstStyle/>
          <a:p>
            <a:r>
              <a:rPr lang="en-GB" sz="1100" b="1" dirty="0" err="1" smtClean="0"/>
              <a:t>SLHC</a:t>
            </a:r>
            <a:r>
              <a:rPr lang="en-GB" sz="1100" b="1" dirty="0" smtClean="0"/>
              <a:t> 35</a:t>
            </a:r>
            <a:endParaRPr lang="en-GB" sz="1100" b="1" dirty="0"/>
          </a:p>
        </p:txBody>
      </p:sp>
      <p:sp>
        <p:nvSpPr>
          <p:cNvPr id="12" name="TextBox 11"/>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9" name="Slide Number Placeholder 8"/>
          <p:cNvSpPr>
            <a:spLocks noGrp="1"/>
          </p:cNvSpPr>
          <p:nvPr>
            <p:ph type="sldNum" sz="quarter" idx="12"/>
          </p:nvPr>
        </p:nvSpPr>
        <p:spPr/>
        <p:txBody>
          <a:bodyPr/>
          <a:lstStyle/>
          <a:p>
            <a:fld id="{A166CB87-3590-4A7D-AFEC-D126A8C65A9F}" type="slidenum">
              <a:rPr lang="en-GB" smtClean="0"/>
              <a:pPr/>
              <a:t>51</a:t>
            </a:fld>
            <a:endParaRPr lang="en-GB"/>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116632"/>
            <a:ext cx="5400600" cy="461665"/>
          </a:xfrm>
          <a:prstGeom prst="rect">
            <a:avLst/>
          </a:prstGeom>
          <a:noFill/>
        </p:spPr>
        <p:txBody>
          <a:bodyPr wrap="square" rtlCol="0">
            <a:spAutoFit/>
          </a:bodyPr>
          <a:lstStyle/>
          <a:p>
            <a:pPr algn="ctr"/>
            <a:r>
              <a:rPr lang="en-GB" sz="2400" b="1" dirty="0" smtClean="0"/>
              <a:t>Sonic Velocity – Section </a:t>
            </a:r>
            <a:r>
              <a:rPr lang="en-GB" sz="2400" dirty="0" smtClean="0"/>
              <a:t>C</a:t>
            </a:r>
            <a:endParaRPr lang="en-GB" sz="2400" b="1" dirty="0" smtClean="0"/>
          </a:p>
        </p:txBody>
      </p:sp>
      <p:pic>
        <p:nvPicPr>
          <p:cNvPr id="3" name="Picture 2"/>
          <p:cNvPicPr>
            <a:picLocks noChangeAspect="1" noChangeArrowheads="1"/>
          </p:cNvPicPr>
          <p:nvPr/>
        </p:nvPicPr>
        <p:blipFill>
          <a:blip r:embed="rId3" cstate="print"/>
          <a:srcRect l="13950" t="45633" r="78850" b="27281"/>
          <a:stretch>
            <a:fillRect/>
          </a:stretch>
        </p:blipFill>
        <p:spPr bwMode="auto">
          <a:xfrm>
            <a:off x="323528" y="1772816"/>
            <a:ext cx="1152128" cy="2708920"/>
          </a:xfrm>
          <a:prstGeom prst="rect">
            <a:avLst/>
          </a:prstGeom>
          <a:noFill/>
          <a:ln w="9525">
            <a:noFill/>
            <a:miter lim="800000"/>
            <a:headEnd/>
            <a:tailEnd/>
          </a:ln>
        </p:spPr>
      </p:pic>
      <p:pic>
        <p:nvPicPr>
          <p:cNvPr id="12290" name="Picture 2"/>
          <p:cNvPicPr>
            <a:picLocks noChangeAspect="1" noChangeArrowheads="1"/>
          </p:cNvPicPr>
          <p:nvPr/>
        </p:nvPicPr>
        <p:blipFill>
          <a:blip r:embed="rId4" cstate="print"/>
          <a:srcRect l="37349" t="37440" r="24851" b="6401"/>
          <a:stretch>
            <a:fillRect/>
          </a:stretch>
        </p:blipFill>
        <p:spPr bwMode="auto">
          <a:xfrm>
            <a:off x="1547664" y="764704"/>
            <a:ext cx="5816031" cy="5400600"/>
          </a:xfrm>
          <a:prstGeom prst="rect">
            <a:avLst/>
          </a:prstGeom>
          <a:noFill/>
          <a:ln w="9525">
            <a:noFill/>
            <a:miter lim="800000"/>
            <a:headEnd/>
            <a:tailEnd/>
          </a:ln>
        </p:spPr>
      </p:pic>
      <p:sp>
        <p:nvSpPr>
          <p:cNvPr id="5" name="TextBox 4"/>
          <p:cNvSpPr txBox="1"/>
          <p:nvPr/>
        </p:nvSpPr>
        <p:spPr>
          <a:xfrm>
            <a:off x="1907704" y="476672"/>
            <a:ext cx="792088" cy="261610"/>
          </a:xfrm>
          <a:prstGeom prst="rect">
            <a:avLst/>
          </a:prstGeom>
          <a:noFill/>
        </p:spPr>
        <p:txBody>
          <a:bodyPr wrap="square" rtlCol="0">
            <a:spAutoFit/>
          </a:bodyPr>
          <a:lstStyle/>
          <a:p>
            <a:r>
              <a:rPr lang="en-GB" sz="1100" b="1" dirty="0" err="1" smtClean="0"/>
              <a:t>SLHC</a:t>
            </a:r>
            <a:r>
              <a:rPr lang="en-GB" sz="1100" b="1" dirty="0" smtClean="0"/>
              <a:t> 36</a:t>
            </a:r>
            <a:endParaRPr lang="en-GB" sz="1100" b="1" dirty="0"/>
          </a:p>
        </p:txBody>
      </p:sp>
      <p:sp>
        <p:nvSpPr>
          <p:cNvPr id="6" name="TextBox 5"/>
          <p:cNvSpPr txBox="1"/>
          <p:nvPr/>
        </p:nvSpPr>
        <p:spPr>
          <a:xfrm>
            <a:off x="4499992" y="476672"/>
            <a:ext cx="792088" cy="261610"/>
          </a:xfrm>
          <a:prstGeom prst="rect">
            <a:avLst/>
          </a:prstGeom>
          <a:noFill/>
        </p:spPr>
        <p:txBody>
          <a:bodyPr wrap="square" rtlCol="0">
            <a:spAutoFit/>
          </a:bodyPr>
          <a:lstStyle/>
          <a:p>
            <a:r>
              <a:rPr lang="en-GB" sz="1100" b="1" dirty="0" err="1" smtClean="0"/>
              <a:t>SLHC</a:t>
            </a:r>
            <a:r>
              <a:rPr lang="en-GB" sz="1100" b="1" dirty="0" smtClean="0"/>
              <a:t> 33</a:t>
            </a:r>
            <a:endParaRPr lang="en-GB" sz="1100" b="1" dirty="0"/>
          </a:p>
        </p:txBody>
      </p:sp>
      <p:sp>
        <p:nvSpPr>
          <p:cNvPr id="7" name="TextBox 6"/>
          <p:cNvSpPr txBox="1"/>
          <p:nvPr/>
        </p:nvSpPr>
        <p:spPr>
          <a:xfrm>
            <a:off x="6228184" y="476672"/>
            <a:ext cx="792088" cy="261610"/>
          </a:xfrm>
          <a:prstGeom prst="rect">
            <a:avLst/>
          </a:prstGeom>
          <a:noFill/>
        </p:spPr>
        <p:txBody>
          <a:bodyPr wrap="square" rtlCol="0">
            <a:spAutoFit/>
          </a:bodyPr>
          <a:lstStyle/>
          <a:p>
            <a:r>
              <a:rPr lang="en-GB" sz="1100" b="1" dirty="0" err="1" smtClean="0"/>
              <a:t>SLHC</a:t>
            </a:r>
            <a:r>
              <a:rPr lang="en-GB" sz="1100" b="1" dirty="0" smtClean="0"/>
              <a:t> 32</a:t>
            </a:r>
            <a:endParaRPr lang="en-GB" sz="1100" b="1" dirty="0"/>
          </a:p>
        </p:txBody>
      </p:sp>
      <p:sp>
        <p:nvSpPr>
          <p:cNvPr id="11" name="TextBox 10"/>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9" name="Slide Number Placeholder 8"/>
          <p:cNvSpPr>
            <a:spLocks noGrp="1"/>
          </p:cNvSpPr>
          <p:nvPr>
            <p:ph type="sldNum" sz="quarter" idx="12"/>
          </p:nvPr>
        </p:nvSpPr>
        <p:spPr/>
        <p:txBody>
          <a:bodyPr/>
          <a:lstStyle/>
          <a:p>
            <a:fld id="{A166CB87-3590-4A7D-AFEC-D126A8C65A9F}" type="slidenum">
              <a:rPr lang="en-GB" smtClean="0"/>
              <a:pPr/>
              <a:t>52</a:t>
            </a:fld>
            <a:endParaRPr lang="en-GB"/>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53</a:t>
            </a:fld>
            <a:endParaRPr lang="en-GB"/>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54</a:t>
            </a:fld>
            <a:endParaRPr lang="en-GB"/>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55</a:t>
            </a:fld>
            <a:endParaRPr lang="en-GB"/>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56</a:t>
            </a:fld>
            <a:endParaRPr lang="en-GB"/>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57</a:t>
            </a:fld>
            <a:endParaRPr lang="en-GB"/>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58</a:t>
            </a:fld>
            <a:endParaRPr lang="en-GB"/>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59</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2"/>
          <p:cNvPicPr>
            <a:picLocks noChangeAspect="1" noChangeArrowheads="1"/>
          </p:cNvPicPr>
          <p:nvPr/>
        </p:nvPicPr>
        <p:blipFill>
          <a:blip r:embed="rId3" cstate="print"/>
          <a:srcRect/>
          <a:stretch>
            <a:fillRect/>
          </a:stretch>
        </p:blipFill>
        <p:spPr bwMode="auto">
          <a:xfrm>
            <a:off x="179512" y="58886"/>
            <a:ext cx="8640960" cy="6175822"/>
          </a:xfrm>
          <a:prstGeom prst="rect">
            <a:avLst/>
          </a:prstGeom>
          <a:noFill/>
          <a:ln w="9525">
            <a:noFill/>
            <a:miter lim="800000"/>
            <a:headEnd/>
            <a:tailEnd/>
          </a:ln>
        </p:spPr>
      </p:pic>
      <p:cxnSp>
        <p:nvCxnSpPr>
          <p:cNvPr id="6" name="Straight Arrow Connector 5"/>
          <p:cNvCxnSpPr>
            <a:stCxn id="7" idx="2"/>
          </p:cNvCxnSpPr>
          <p:nvPr/>
        </p:nvCxnSpPr>
        <p:spPr>
          <a:xfrm>
            <a:off x="4139952" y="834971"/>
            <a:ext cx="72008" cy="17299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411760" y="188640"/>
            <a:ext cx="3456384" cy="646331"/>
          </a:xfrm>
          <a:prstGeom prst="rect">
            <a:avLst/>
          </a:prstGeom>
          <a:noFill/>
        </p:spPr>
        <p:txBody>
          <a:bodyPr wrap="square" rtlCol="0">
            <a:spAutoFit/>
          </a:bodyPr>
          <a:lstStyle/>
          <a:p>
            <a:r>
              <a:rPr lang="en-GB" dirty="0" smtClean="0"/>
              <a:t>15,000t detector on a slab and movement system.</a:t>
            </a:r>
          </a:p>
        </p:txBody>
      </p:sp>
      <p:sp>
        <p:nvSpPr>
          <p:cNvPr id="11" name="Left-Right Arrow 10"/>
          <p:cNvSpPr/>
          <p:nvPr/>
        </p:nvSpPr>
        <p:spPr>
          <a:xfrm rot="19618029">
            <a:off x="5429125" y="3455533"/>
            <a:ext cx="1636176"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a:endCxn id="11" idx="5"/>
          </p:cNvCxnSpPr>
          <p:nvPr/>
        </p:nvCxnSpPr>
        <p:spPr>
          <a:xfrm flipH="1" flipV="1">
            <a:off x="6315906" y="3813206"/>
            <a:ext cx="704366" cy="17760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508104" y="5589240"/>
            <a:ext cx="3456384" cy="646331"/>
          </a:xfrm>
          <a:prstGeom prst="rect">
            <a:avLst/>
          </a:prstGeom>
          <a:noFill/>
        </p:spPr>
        <p:txBody>
          <a:bodyPr wrap="square" rtlCol="0">
            <a:spAutoFit/>
          </a:bodyPr>
          <a:lstStyle/>
          <a:p>
            <a:r>
              <a:rPr lang="en-GB" dirty="0" smtClean="0"/>
              <a:t>Detector moves 15 times per year from beam into “garage position”</a:t>
            </a:r>
          </a:p>
        </p:txBody>
      </p:sp>
      <p:cxnSp>
        <p:nvCxnSpPr>
          <p:cNvPr id="19" name="Straight Connector 18"/>
          <p:cNvCxnSpPr/>
          <p:nvPr/>
        </p:nvCxnSpPr>
        <p:spPr>
          <a:xfrm>
            <a:off x="395536" y="692696"/>
            <a:ext cx="8280920" cy="4824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1" idx="2"/>
          </p:cNvCxnSpPr>
          <p:nvPr/>
        </p:nvCxnSpPr>
        <p:spPr>
          <a:xfrm>
            <a:off x="755576" y="557972"/>
            <a:ext cx="0" cy="350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7504" y="188640"/>
            <a:ext cx="1296144" cy="369332"/>
          </a:xfrm>
          <a:prstGeom prst="rect">
            <a:avLst/>
          </a:prstGeom>
          <a:noFill/>
        </p:spPr>
        <p:txBody>
          <a:bodyPr wrap="square" rtlCol="0">
            <a:spAutoFit/>
          </a:bodyPr>
          <a:lstStyle/>
          <a:p>
            <a:r>
              <a:rPr lang="en-GB" dirty="0" smtClean="0"/>
              <a:t>Beam Line.</a:t>
            </a:r>
          </a:p>
        </p:txBody>
      </p:sp>
      <p:cxnSp>
        <p:nvCxnSpPr>
          <p:cNvPr id="29" name="Straight Arrow Connector 28"/>
          <p:cNvCxnSpPr>
            <a:stCxn id="30" idx="0"/>
          </p:cNvCxnSpPr>
          <p:nvPr/>
        </p:nvCxnSpPr>
        <p:spPr>
          <a:xfrm flipV="1">
            <a:off x="1115616" y="4581128"/>
            <a:ext cx="72008"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79512" y="5733256"/>
            <a:ext cx="1872208" cy="646331"/>
          </a:xfrm>
          <a:prstGeom prst="rect">
            <a:avLst/>
          </a:prstGeom>
          <a:noFill/>
        </p:spPr>
        <p:txBody>
          <a:bodyPr wrap="square" rtlCol="0">
            <a:spAutoFit/>
          </a:bodyPr>
          <a:lstStyle/>
          <a:p>
            <a:r>
              <a:rPr lang="en-GB" dirty="0" smtClean="0"/>
              <a:t>Garage Cavern &amp; Access Shaft</a:t>
            </a:r>
          </a:p>
        </p:txBody>
      </p:sp>
      <p:cxnSp>
        <p:nvCxnSpPr>
          <p:cNvPr id="34" name="Straight Arrow Connector 33"/>
          <p:cNvCxnSpPr>
            <a:stCxn id="35" idx="0"/>
          </p:cNvCxnSpPr>
          <p:nvPr/>
        </p:nvCxnSpPr>
        <p:spPr>
          <a:xfrm flipV="1">
            <a:off x="4644008" y="3429000"/>
            <a:ext cx="360040" cy="24482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915816" y="5877272"/>
            <a:ext cx="3456384" cy="369332"/>
          </a:xfrm>
          <a:prstGeom prst="rect">
            <a:avLst/>
          </a:prstGeom>
          <a:noFill/>
        </p:spPr>
        <p:txBody>
          <a:bodyPr wrap="square" rtlCol="0">
            <a:spAutoFit/>
          </a:bodyPr>
          <a:lstStyle/>
          <a:p>
            <a:r>
              <a:rPr lang="en-GB" dirty="0" smtClean="0"/>
              <a:t>Interaction Region (“</a:t>
            </a:r>
            <a:r>
              <a:rPr lang="en-GB" dirty="0" err="1" smtClean="0"/>
              <a:t>IR</a:t>
            </a:r>
            <a:r>
              <a:rPr lang="en-GB" dirty="0" smtClean="0"/>
              <a:t>”)</a:t>
            </a:r>
          </a:p>
        </p:txBody>
      </p:sp>
      <p:sp>
        <p:nvSpPr>
          <p:cNvPr id="17" name="Slide Number Placeholder 16"/>
          <p:cNvSpPr>
            <a:spLocks noGrp="1"/>
          </p:cNvSpPr>
          <p:nvPr>
            <p:ph type="sldNum" sz="quarter" idx="12"/>
          </p:nvPr>
        </p:nvSpPr>
        <p:spPr/>
        <p:txBody>
          <a:bodyPr/>
          <a:lstStyle/>
          <a:p>
            <a:fld id="{DB99CF90-CA6A-4437-AF4C-564CFA2D3DEF}" type="slidenum">
              <a:rPr lang="en-GB" smtClean="0"/>
              <a:pPr/>
              <a:t>6</a:t>
            </a:fld>
            <a:endParaRPr lang="en-GB"/>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60</a:t>
            </a:fld>
            <a:endParaRPr lang="en-GB"/>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61</a:t>
            </a:fld>
            <a:endParaRPr lang="en-GB"/>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62</a:t>
            </a:fld>
            <a:endParaRPr lang="en-GB"/>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63</a:t>
            </a:fld>
            <a:endParaRPr lang="en-GB"/>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64</a:t>
            </a:fld>
            <a:endParaRPr lang="en-GB"/>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65</a:t>
            </a:fld>
            <a:endParaRPr lang="en-GB"/>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66</a:t>
            </a:fld>
            <a:endParaRPr lang="en-GB"/>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67</a:t>
            </a:fld>
            <a:endParaRPr lang="en-GB"/>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3"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68</a:t>
            </a:fld>
            <a:endParaRPr lang="en-GB"/>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l="27154" t="8135" r="16873" b="5975"/>
          <a:stretch>
            <a:fillRect/>
          </a:stretch>
        </p:blipFill>
        <p:spPr bwMode="auto">
          <a:xfrm>
            <a:off x="1331640" y="260648"/>
            <a:ext cx="6118515" cy="5868000"/>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l="13950" t="45633" r="78850" b="27281"/>
          <a:stretch>
            <a:fillRect/>
          </a:stretch>
        </p:blipFill>
        <p:spPr bwMode="auto">
          <a:xfrm>
            <a:off x="323528" y="1772816"/>
            <a:ext cx="1152128" cy="2708920"/>
          </a:xfrm>
          <a:prstGeom prst="rect">
            <a:avLst/>
          </a:prstGeom>
          <a:noFill/>
          <a:ln w="9525">
            <a:noFill/>
            <a:miter lim="800000"/>
            <a:headEnd/>
            <a:tailEnd/>
          </a:ln>
        </p:spPr>
      </p:pic>
      <p:sp>
        <p:nvSpPr>
          <p:cNvPr id="7" name="TextBox 6"/>
          <p:cNvSpPr txBox="1"/>
          <p:nvPr/>
        </p:nvSpPr>
        <p:spPr>
          <a:xfrm>
            <a:off x="1259632" y="1943254"/>
            <a:ext cx="792088" cy="261610"/>
          </a:xfrm>
          <a:prstGeom prst="rect">
            <a:avLst/>
          </a:prstGeom>
          <a:noFill/>
        </p:spPr>
        <p:txBody>
          <a:bodyPr wrap="square" rtlCol="0">
            <a:spAutoFit/>
          </a:bodyPr>
          <a:lstStyle/>
          <a:p>
            <a:r>
              <a:rPr lang="en-GB" sz="1100" dirty="0" smtClean="0"/>
              <a:t>(m/s)</a:t>
            </a:r>
            <a:endParaRPr lang="en-GB" sz="1100" dirty="0"/>
          </a:p>
        </p:txBody>
      </p:sp>
      <p:sp>
        <p:nvSpPr>
          <p:cNvPr id="5" name="Slide Number Placeholder 4"/>
          <p:cNvSpPr>
            <a:spLocks noGrp="1"/>
          </p:cNvSpPr>
          <p:nvPr>
            <p:ph type="sldNum" sz="quarter" idx="12"/>
          </p:nvPr>
        </p:nvSpPr>
        <p:spPr/>
        <p:txBody>
          <a:bodyPr/>
          <a:lstStyle/>
          <a:p>
            <a:fld id="{A166CB87-3590-4A7D-AFEC-D126A8C65A9F}" type="slidenum">
              <a:rPr lang="en-GB" smtClean="0"/>
              <a:pPr/>
              <a:t>69</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2"/>
          <p:cNvPicPr>
            <a:picLocks noChangeAspect="1" noChangeArrowheads="1"/>
          </p:cNvPicPr>
          <p:nvPr/>
        </p:nvPicPr>
        <p:blipFill>
          <a:blip r:embed="rId3" cstate="print"/>
          <a:srcRect/>
          <a:stretch>
            <a:fillRect/>
          </a:stretch>
        </p:blipFill>
        <p:spPr bwMode="auto">
          <a:xfrm>
            <a:off x="179512" y="58886"/>
            <a:ext cx="8640960" cy="6175822"/>
          </a:xfrm>
          <a:prstGeom prst="rect">
            <a:avLst/>
          </a:prstGeom>
          <a:noFill/>
          <a:ln w="9525">
            <a:noFill/>
            <a:miter lim="800000"/>
            <a:headEnd/>
            <a:tailEnd/>
          </a:ln>
        </p:spPr>
      </p:pic>
      <p:cxnSp>
        <p:nvCxnSpPr>
          <p:cNvPr id="15" name="Straight Arrow Connector 14"/>
          <p:cNvCxnSpPr/>
          <p:nvPr/>
        </p:nvCxnSpPr>
        <p:spPr>
          <a:xfrm flipH="1" flipV="1">
            <a:off x="5004048" y="4005064"/>
            <a:ext cx="57606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508104" y="5589240"/>
            <a:ext cx="3456384" cy="646331"/>
          </a:xfrm>
          <a:prstGeom prst="rect">
            <a:avLst/>
          </a:prstGeom>
          <a:noFill/>
        </p:spPr>
        <p:txBody>
          <a:bodyPr wrap="square" rtlCol="0">
            <a:spAutoFit/>
          </a:bodyPr>
          <a:lstStyle/>
          <a:p>
            <a:r>
              <a:rPr lang="en-GB" dirty="0" smtClean="0"/>
              <a:t>Slab deflection limited to 2mm</a:t>
            </a:r>
          </a:p>
          <a:p>
            <a:r>
              <a:rPr lang="en-GB" dirty="0" smtClean="0"/>
              <a:t>(20m by 20m concrete slab)</a:t>
            </a:r>
          </a:p>
        </p:txBody>
      </p:sp>
      <p:cxnSp>
        <p:nvCxnSpPr>
          <p:cNvPr id="22" name="Straight Arrow Connector 21"/>
          <p:cNvCxnSpPr>
            <a:stCxn id="24" idx="2"/>
          </p:cNvCxnSpPr>
          <p:nvPr/>
        </p:nvCxnSpPr>
        <p:spPr>
          <a:xfrm>
            <a:off x="3743908" y="1081192"/>
            <a:ext cx="1836204" cy="25638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619672" y="188640"/>
            <a:ext cx="4248472" cy="892552"/>
          </a:xfrm>
          <a:prstGeom prst="rect">
            <a:avLst/>
          </a:prstGeom>
          <a:noFill/>
        </p:spPr>
        <p:txBody>
          <a:bodyPr wrap="square" rtlCol="0">
            <a:spAutoFit/>
          </a:bodyPr>
          <a:lstStyle/>
          <a:p>
            <a:r>
              <a:rPr lang="en-GB" dirty="0" smtClean="0"/>
              <a:t>How do we limit cavern invert deflection to less than 0.5mm (creep and absolute)</a:t>
            </a:r>
          </a:p>
          <a:p>
            <a:r>
              <a:rPr lang="en-GB" sz="1600" dirty="0" smtClean="0"/>
              <a:t>(Controlled by ground yield and invert stiffness) </a:t>
            </a:r>
          </a:p>
        </p:txBody>
      </p:sp>
      <p:sp>
        <p:nvSpPr>
          <p:cNvPr id="27" name="TextBox 26"/>
          <p:cNvSpPr txBox="1"/>
          <p:nvPr/>
        </p:nvSpPr>
        <p:spPr>
          <a:xfrm>
            <a:off x="0" y="5373216"/>
            <a:ext cx="3456384" cy="923330"/>
          </a:xfrm>
          <a:prstGeom prst="rect">
            <a:avLst/>
          </a:prstGeom>
          <a:noFill/>
        </p:spPr>
        <p:txBody>
          <a:bodyPr wrap="square" rtlCol="0">
            <a:spAutoFit/>
          </a:bodyPr>
          <a:lstStyle/>
          <a:p>
            <a:r>
              <a:rPr lang="en-GB" dirty="0" smtClean="0"/>
              <a:t>Is cavern geometry:</a:t>
            </a:r>
          </a:p>
          <a:p>
            <a:pPr marL="342900" indent="-342900">
              <a:buFont typeface="+mj-lt"/>
              <a:buAutoNum type="arabicPeriod"/>
            </a:pPr>
            <a:r>
              <a:rPr lang="en-GB" dirty="0" smtClean="0"/>
              <a:t>Feasible for working concept?</a:t>
            </a:r>
          </a:p>
          <a:p>
            <a:pPr marL="342900" indent="-342900">
              <a:buFont typeface="+mj-lt"/>
              <a:buAutoNum type="arabicPeriod"/>
            </a:pPr>
            <a:r>
              <a:rPr lang="en-GB" dirty="0" smtClean="0"/>
              <a:t>Influencing yield at </a:t>
            </a:r>
            <a:r>
              <a:rPr lang="en-GB" dirty="0" err="1" smtClean="0"/>
              <a:t>IR</a:t>
            </a:r>
            <a:r>
              <a:rPr lang="en-GB" dirty="0" smtClean="0"/>
              <a:t>?</a:t>
            </a:r>
          </a:p>
        </p:txBody>
      </p:sp>
      <p:sp>
        <p:nvSpPr>
          <p:cNvPr id="10" name="Slide Number Placeholder 9"/>
          <p:cNvSpPr>
            <a:spLocks noGrp="1"/>
          </p:cNvSpPr>
          <p:nvPr>
            <p:ph type="sldNum" sz="quarter" idx="12"/>
          </p:nvPr>
        </p:nvSpPr>
        <p:spPr/>
        <p:txBody>
          <a:bodyPr/>
          <a:lstStyle/>
          <a:p>
            <a:fld id="{DB99CF90-CA6A-4437-AF4C-564CFA2D3DEF}" type="slidenum">
              <a:rPr lang="en-GB" smtClean="0"/>
              <a:pPr/>
              <a:t>7</a:t>
            </a:fld>
            <a:endParaRPr lang="en-GB"/>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Small Strain Stiffness</a:t>
            </a:r>
            <a:endParaRPr lang="en-GB" dirty="0"/>
          </a:p>
        </p:txBody>
      </p:sp>
      <p:sp>
        <p:nvSpPr>
          <p:cNvPr id="6" name="Subtitle 5"/>
          <p:cNvSpPr>
            <a:spLocks noGrp="1"/>
          </p:cNvSpPr>
          <p:nvPr>
            <p:ph type="subTitle" idx="1"/>
          </p:nvPr>
        </p:nvSpPr>
        <p:spPr/>
        <p:txBody>
          <a:bodyPr/>
          <a:lstStyle/>
          <a:p>
            <a:endParaRPr lang="en-GB"/>
          </a:p>
        </p:txBody>
      </p:sp>
    </p:spTree>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Statistical Approach for Small Strain Stiffness</a:t>
            </a:r>
            <a:endParaRPr lang="en-GB" dirty="0"/>
          </a:p>
        </p:txBody>
      </p:sp>
      <p:sp>
        <p:nvSpPr>
          <p:cNvPr id="3" name="Content Placeholder 2"/>
          <p:cNvSpPr>
            <a:spLocks noGrp="1"/>
          </p:cNvSpPr>
          <p:nvPr>
            <p:ph idx="1"/>
          </p:nvPr>
        </p:nvSpPr>
        <p:spPr>
          <a:xfrm>
            <a:off x="467544" y="1052736"/>
            <a:ext cx="8229600" cy="4525963"/>
          </a:xfrm>
        </p:spPr>
        <p:txBody>
          <a:bodyPr/>
          <a:lstStyle/>
          <a:p>
            <a:pPr>
              <a:buFont typeface="Arial" pitchFamily="34" charset="0"/>
              <a:buChar char="•"/>
            </a:pPr>
            <a:r>
              <a:rPr lang="en-GB" dirty="0" smtClean="0"/>
              <a:t>Calculation of small-strain stiffness from Sonic Velocity Data (using Barton 2002)</a:t>
            </a:r>
          </a:p>
          <a:p>
            <a:pPr>
              <a:buFont typeface="Arial" pitchFamily="34" charset="0"/>
              <a:buChar char="•"/>
            </a:pPr>
            <a:r>
              <a:rPr lang="en-GB" dirty="0" smtClean="0"/>
              <a:t>Determination of Conservative Assessed Mean (CAM)</a:t>
            </a:r>
          </a:p>
          <a:p>
            <a:pPr>
              <a:buFont typeface="Arial" pitchFamily="34" charset="0"/>
              <a:buChar char="•"/>
            </a:pPr>
            <a:r>
              <a:rPr lang="en-GB" dirty="0" smtClean="0"/>
              <a:t>Current approach to analyse range and CAM for Geotechnical &amp; Structural Models</a:t>
            </a:r>
            <a:endParaRPr lang="en-GB" dirty="0"/>
          </a:p>
        </p:txBody>
      </p:sp>
      <p:graphicFrame>
        <p:nvGraphicFramePr>
          <p:cNvPr id="4" name="Table 3"/>
          <p:cNvGraphicFramePr>
            <a:graphicFrameLocks noGrp="1"/>
          </p:cNvGraphicFramePr>
          <p:nvPr/>
        </p:nvGraphicFramePr>
        <p:xfrm>
          <a:off x="1115616" y="3645024"/>
          <a:ext cx="7416825" cy="2372360"/>
        </p:xfrm>
        <a:graphic>
          <a:graphicData uri="http://schemas.openxmlformats.org/drawingml/2006/table">
            <a:tbl>
              <a:tblPr firstRow="1" bandRow="1">
                <a:tableStyleId>{F5AB1C69-6EDB-4FF4-983F-18BD219EF322}</a:tableStyleId>
              </a:tblPr>
              <a:tblGrid>
                <a:gridCol w="2160240"/>
                <a:gridCol w="1728192"/>
                <a:gridCol w="3528393"/>
              </a:tblGrid>
              <a:tr h="370840">
                <a:tc>
                  <a:txBody>
                    <a:bodyPr/>
                    <a:lstStyle/>
                    <a:p>
                      <a:pPr algn="ctr"/>
                      <a:r>
                        <a:rPr lang="en-GB" sz="1400" dirty="0" smtClean="0"/>
                        <a:t>(Example for </a:t>
                      </a:r>
                      <a:r>
                        <a:rPr lang="en-GB" sz="1400" dirty="0" err="1" smtClean="0"/>
                        <a:t>BH</a:t>
                      </a:r>
                      <a:r>
                        <a:rPr lang="en-GB" sz="1400" dirty="0" smtClean="0"/>
                        <a:t> 30 using Barton 2002)</a:t>
                      </a:r>
                      <a:endParaRPr lang="en-GB" sz="1400" dirty="0"/>
                    </a:p>
                  </a:txBody>
                  <a:tcPr/>
                </a:tc>
                <a:tc>
                  <a:txBody>
                    <a:bodyPr/>
                    <a:lstStyle/>
                    <a:p>
                      <a:pPr algn="ctr"/>
                      <a:r>
                        <a:rPr lang="en-GB" sz="1400" dirty="0" err="1" smtClean="0"/>
                        <a:t>Vp</a:t>
                      </a:r>
                      <a:r>
                        <a:rPr lang="en-GB" sz="1400" dirty="0" smtClean="0"/>
                        <a:t> </a:t>
                      </a:r>
                      <a:r>
                        <a:rPr lang="en-GB" sz="1400" dirty="0" smtClean="0"/>
                        <a:t>m/s</a:t>
                      </a:r>
                      <a:endParaRPr lang="en-GB" sz="1400" dirty="0"/>
                    </a:p>
                  </a:txBody>
                  <a:tcPr/>
                </a:tc>
                <a:tc>
                  <a:txBody>
                    <a:bodyPr/>
                    <a:lstStyle/>
                    <a:p>
                      <a:pPr algn="ctr"/>
                      <a:r>
                        <a:rPr lang="en-GB" sz="1400" dirty="0" err="1" smtClean="0"/>
                        <a:t>E</a:t>
                      </a:r>
                      <a:r>
                        <a:rPr lang="en-GB" sz="1100" dirty="0" err="1" smtClean="0"/>
                        <a:t>mass</a:t>
                      </a:r>
                      <a:r>
                        <a:rPr lang="en-GB" sz="1400" baseline="0" dirty="0" smtClean="0"/>
                        <a:t> Small strain Young’s Modulus (</a:t>
                      </a:r>
                      <a:r>
                        <a:rPr lang="en-GB" sz="1400" baseline="0" dirty="0" err="1" smtClean="0"/>
                        <a:t>Gpa</a:t>
                      </a:r>
                      <a:r>
                        <a:rPr lang="en-GB" sz="1400" baseline="0" dirty="0" smtClean="0"/>
                        <a:t>)</a:t>
                      </a:r>
                      <a:endParaRPr lang="en-GB" sz="1400" dirty="0"/>
                    </a:p>
                  </a:txBody>
                  <a:tcPr/>
                </a:tc>
              </a:tr>
              <a:tr h="370840">
                <a:tc>
                  <a:txBody>
                    <a:bodyPr/>
                    <a:lstStyle/>
                    <a:p>
                      <a:pPr algn="ctr"/>
                      <a:r>
                        <a:rPr lang="en-GB" dirty="0" smtClean="0"/>
                        <a:t>CAM</a:t>
                      </a:r>
                      <a:endParaRPr lang="en-GB" dirty="0"/>
                    </a:p>
                  </a:txBody>
                  <a:tcPr/>
                </a:tc>
                <a:tc>
                  <a:txBody>
                    <a:bodyPr/>
                    <a:lstStyle/>
                    <a:p>
                      <a:pPr algn="ctr"/>
                      <a:r>
                        <a:rPr lang="en-GB" dirty="0" smtClean="0"/>
                        <a:t>2606.6</a:t>
                      </a:r>
                      <a:endParaRPr lang="en-GB" dirty="0"/>
                    </a:p>
                  </a:txBody>
                  <a:tcPr/>
                </a:tc>
                <a:tc>
                  <a:txBody>
                    <a:bodyPr/>
                    <a:lstStyle/>
                    <a:p>
                      <a:pPr algn="ctr"/>
                      <a:r>
                        <a:rPr lang="en-GB" dirty="0" smtClean="0"/>
                        <a:t>5.2</a:t>
                      </a:r>
                      <a:endParaRPr lang="en-GB" dirty="0"/>
                    </a:p>
                  </a:txBody>
                  <a:tcPr/>
                </a:tc>
              </a:tr>
              <a:tr h="370840">
                <a:tc>
                  <a:txBody>
                    <a:bodyPr/>
                    <a:lstStyle/>
                    <a:p>
                      <a:pPr algn="ctr"/>
                      <a:r>
                        <a:rPr lang="en-GB" dirty="0" smtClean="0"/>
                        <a:t>Mean</a:t>
                      </a:r>
                      <a:endParaRPr lang="en-GB" dirty="0"/>
                    </a:p>
                  </a:txBody>
                  <a:tcPr/>
                </a:tc>
                <a:tc>
                  <a:txBody>
                    <a:bodyPr/>
                    <a:lstStyle/>
                    <a:p>
                      <a:pPr algn="ctr"/>
                      <a:r>
                        <a:rPr lang="en-GB" dirty="0" smtClean="0"/>
                        <a:t>2871.5</a:t>
                      </a:r>
                      <a:endParaRPr lang="en-GB" dirty="0"/>
                    </a:p>
                  </a:txBody>
                  <a:tcPr/>
                </a:tc>
                <a:tc>
                  <a:txBody>
                    <a:bodyPr/>
                    <a:lstStyle/>
                    <a:p>
                      <a:pPr algn="ctr"/>
                      <a:r>
                        <a:rPr lang="en-GB" dirty="0" smtClean="0"/>
                        <a:t>6.5</a:t>
                      </a:r>
                      <a:endParaRPr lang="en-GB" dirty="0"/>
                    </a:p>
                  </a:txBody>
                  <a:tcPr/>
                </a:tc>
              </a:tr>
              <a:tr h="370840">
                <a:tc>
                  <a:txBody>
                    <a:bodyPr/>
                    <a:lstStyle/>
                    <a:p>
                      <a:pPr algn="ctr"/>
                      <a:r>
                        <a:rPr lang="en-GB" dirty="0" smtClean="0"/>
                        <a:t>Standard Dev.</a:t>
                      </a:r>
                      <a:endParaRPr lang="en-GB" dirty="0"/>
                    </a:p>
                  </a:txBody>
                  <a:tcPr/>
                </a:tc>
                <a:tc>
                  <a:txBody>
                    <a:bodyPr/>
                    <a:lstStyle/>
                    <a:p>
                      <a:pPr algn="ctr"/>
                      <a:r>
                        <a:rPr lang="en-GB" dirty="0" smtClean="0"/>
                        <a:t>441.6</a:t>
                      </a:r>
                      <a:endParaRPr lang="en-GB" dirty="0"/>
                    </a:p>
                  </a:txBody>
                  <a:tcPr/>
                </a:tc>
                <a:tc>
                  <a:txBody>
                    <a:bodyPr/>
                    <a:lstStyle/>
                    <a:p>
                      <a:pPr algn="ctr"/>
                      <a:r>
                        <a:rPr lang="en-GB" dirty="0" smtClean="0"/>
                        <a:t>2.1</a:t>
                      </a:r>
                      <a:endParaRPr lang="en-GB" dirty="0"/>
                    </a:p>
                  </a:txBody>
                  <a:tcPr/>
                </a:tc>
              </a:tr>
              <a:tr h="370840">
                <a:tc>
                  <a:txBody>
                    <a:bodyPr/>
                    <a:lstStyle/>
                    <a:p>
                      <a:pPr algn="ctr"/>
                      <a:r>
                        <a:rPr lang="en-GB" dirty="0" smtClean="0"/>
                        <a:t>Maximum</a:t>
                      </a:r>
                      <a:endParaRPr lang="en-GB" dirty="0"/>
                    </a:p>
                  </a:txBody>
                  <a:tcPr/>
                </a:tc>
                <a:tc>
                  <a:txBody>
                    <a:bodyPr/>
                    <a:lstStyle/>
                    <a:p>
                      <a:pPr algn="ctr"/>
                      <a:r>
                        <a:rPr lang="en-GB" dirty="0" smtClean="0"/>
                        <a:t>4094.5</a:t>
                      </a:r>
                      <a:endParaRPr lang="en-GB" dirty="0"/>
                    </a:p>
                  </a:txBody>
                  <a:tcPr/>
                </a:tc>
                <a:tc>
                  <a:txBody>
                    <a:bodyPr/>
                    <a:lstStyle/>
                    <a:p>
                      <a:pPr algn="ctr"/>
                      <a:r>
                        <a:rPr lang="en-GB" dirty="0" smtClean="0"/>
                        <a:t>15.8</a:t>
                      </a:r>
                      <a:endParaRPr lang="en-GB" dirty="0"/>
                    </a:p>
                  </a:txBody>
                  <a:tcPr/>
                </a:tc>
              </a:tr>
              <a:tr h="370840">
                <a:tc>
                  <a:txBody>
                    <a:bodyPr/>
                    <a:lstStyle/>
                    <a:p>
                      <a:pPr algn="ctr"/>
                      <a:r>
                        <a:rPr lang="en-GB" dirty="0" smtClean="0"/>
                        <a:t>Minimum</a:t>
                      </a:r>
                      <a:endParaRPr lang="en-GB" dirty="0"/>
                    </a:p>
                  </a:txBody>
                  <a:tcPr/>
                </a:tc>
                <a:tc>
                  <a:txBody>
                    <a:bodyPr/>
                    <a:lstStyle/>
                    <a:p>
                      <a:pPr algn="ctr"/>
                      <a:r>
                        <a:rPr lang="en-GB" dirty="0" smtClean="0"/>
                        <a:t>1756.7</a:t>
                      </a:r>
                      <a:endParaRPr lang="en-GB" dirty="0"/>
                    </a:p>
                  </a:txBody>
                  <a:tcPr/>
                </a:tc>
                <a:tc>
                  <a:txBody>
                    <a:bodyPr/>
                    <a:lstStyle/>
                    <a:p>
                      <a:pPr algn="ctr"/>
                      <a:r>
                        <a:rPr lang="en-GB" dirty="0" smtClean="0"/>
                        <a:t>2.6</a:t>
                      </a:r>
                      <a:endParaRPr lang="en-GB" dirty="0"/>
                    </a:p>
                  </a:txBody>
                  <a:tcPr/>
                </a:tc>
              </a:tr>
            </a:tbl>
          </a:graphicData>
        </a:graphic>
      </p:graphicFrame>
      <p:sp>
        <p:nvSpPr>
          <p:cNvPr id="5" name="Slide Number Placeholder 4"/>
          <p:cNvSpPr>
            <a:spLocks noGrp="1"/>
          </p:cNvSpPr>
          <p:nvPr>
            <p:ph type="sldNum" sz="quarter" idx="12"/>
          </p:nvPr>
        </p:nvSpPr>
        <p:spPr/>
        <p:txBody>
          <a:bodyPr/>
          <a:lstStyle/>
          <a:p>
            <a:fld id="{DB99CF90-CA6A-4437-AF4C-564CFA2D3DEF}" type="slidenum">
              <a:rPr lang="en-GB" smtClean="0"/>
              <a:pPr/>
              <a:t>71</a:t>
            </a:fld>
            <a:endParaRPr lang="en-GB"/>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srcRect l="27154" t="8135" r="16873" b="5975"/>
          <a:stretch>
            <a:fillRect/>
          </a:stretch>
        </p:blipFill>
        <p:spPr bwMode="auto">
          <a:xfrm>
            <a:off x="1619672" y="188640"/>
            <a:ext cx="6120000" cy="5869424"/>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l="14850" t="47519" r="79750" b="25841"/>
          <a:stretch>
            <a:fillRect/>
          </a:stretch>
        </p:blipFill>
        <p:spPr bwMode="auto">
          <a:xfrm>
            <a:off x="683568" y="2060848"/>
            <a:ext cx="864096" cy="2664296"/>
          </a:xfrm>
          <a:prstGeom prst="rect">
            <a:avLst/>
          </a:prstGeom>
          <a:noFill/>
          <a:ln w="9525">
            <a:noFill/>
            <a:miter lim="800000"/>
            <a:headEnd/>
            <a:tailEnd/>
          </a:ln>
        </p:spPr>
      </p:pic>
      <p:sp>
        <p:nvSpPr>
          <p:cNvPr id="4" name="TextBox 3"/>
          <p:cNvSpPr txBox="1"/>
          <p:nvPr/>
        </p:nvSpPr>
        <p:spPr>
          <a:xfrm>
            <a:off x="323528" y="404664"/>
            <a:ext cx="2016224" cy="369332"/>
          </a:xfrm>
          <a:prstGeom prst="rect">
            <a:avLst/>
          </a:prstGeom>
          <a:noFill/>
        </p:spPr>
        <p:txBody>
          <a:bodyPr wrap="square" rtlCol="0">
            <a:spAutoFit/>
          </a:bodyPr>
          <a:lstStyle/>
          <a:p>
            <a:r>
              <a:rPr lang="en-GB" dirty="0" smtClean="0"/>
              <a:t>Looking East</a:t>
            </a:r>
            <a:endParaRPr lang="en-GB" dirty="0"/>
          </a:p>
        </p:txBody>
      </p:sp>
      <p:sp>
        <p:nvSpPr>
          <p:cNvPr id="7" name="TextBox 6"/>
          <p:cNvSpPr txBox="1"/>
          <p:nvPr/>
        </p:nvSpPr>
        <p:spPr>
          <a:xfrm>
            <a:off x="1259632" y="2060848"/>
            <a:ext cx="792088" cy="261610"/>
          </a:xfrm>
          <a:prstGeom prst="rect">
            <a:avLst/>
          </a:prstGeom>
          <a:noFill/>
        </p:spPr>
        <p:txBody>
          <a:bodyPr wrap="square" rtlCol="0">
            <a:spAutoFit/>
          </a:bodyPr>
          <a:lstStyle/>
          <a:p>
            <a:r>
              <a:rPr lang="en-GB" sz="1100" dirty="0" smtClean="0"/>
              <a:t>(</a:t>
            </a:r>
            <a:r>
              <a:rPr lang="en-GB" sz="1100" dirty="0" err="1" smtClean="0"/>
              <a:t>Gpa</a:t>
            </a:r>
            <a:r>
              <a:rPr lang="en-GB" sz="1100" dirty="0" smtClean="0"/>
              <a:t>)</a:t>
            </a:r>
            <a:endParaRPr lang="en-GB" sz="1100" dirty="0"/>
          </a:p>
        </p:txBody>
      </p:sp>
      <p:sp>
        <p:nvSpPr>
          <p:cNvPr id="6" name="Slide Number Placeholder 5"/>
          <p:cNvSpPr>
            <a:spLocks noGrp="1"/>
          </p:cNvSpPr>
          <p:nvPr>
            <p:ph type="sldNum" sz="quarter" idx="12"/>
          </p:nvPr>
        </p:nvSpPr>
        <p:spPr/>
        <p:txBody>
          <a:bodyPr/>
          <a:lstStyle/>
          <a:p>
            <a:fld id="{A166CB87-3590-4A7D-AFEC-D126A8C65A9F}" type="slidenum">
              <a:rPr lang="en-GB" smtClean="0"/>
              <a:pPr/>
              <a:t>72</a:t>
            </a:fld>
            <a:endParaRPr lang="en-GB"/>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&amp; Further Ideas</a:t>
            </a:r>
            <a:endParaRPr lang="en-GB" dirty="0"/>
          </a:p>
        </p:txBody>
      </p:sp>
      <p:sp>
        <p:nvSpPr>
          <p:cNvPr id="3" name="Content Placeholder 2"/>
          <p:cNvSpPr>
            <a:spLocks noGrp="1"/>
          </p:cNvSpPr>
          <p:nvPr>
            <p:ph idx="1"/>
          </p:nvPr>
        </p:nvSpPr>
        <p:spPr>
          <a:xfrm>
            <a:off x="467544" y="1196752"/>
            <a:ext cx="8229600" cy="4525963"/>
          </a:xfrm>
        </p:spPr>
        <p:txBody>
          <a:bodyPr/>
          <a:lstStyle/>
          <a:p>
            <a:pPr>
              <a:buClr>
                <a:schemeClr val="accent3"/>
              </a:buClr>
              <a:buFont typeface="Arial" pitchFamily="34" charset="0"/>
              <a:buChar char="•"/>
            </a:pPr>
            <a:r>
              <a:rPr lang="en-GB" dirty="0" smtClean="0"/>
              <a:t>Assess sensitivity of design to thickness and frequency of weak/ </a:t>
            </a:r>
            <a:r>
              <a:rPr lang="en-GB" dirty="0" err="1" smtClean="0"/>
              <a:t>grumuleuse</a:t>
            </a:r>
            <a:r>
              <a:rPr lang="en-GB" dirty="0" smtClean="0"/>
              <a:t> horizons</a:t>
            </a:r>
          </a:p>
          <a:p>
            <a:pPr>
              <a:buClr>
                <a:schemeClr val="accent3"/>
              </a:buClr>
              <a:buFont typeface="Arial" pitchFamily="34" charset="0"/>
              <a:buChar char="•"/>
            </a:pPr>
            <a:r>
              <a:rPr lang="en-GB" dirty="0" smtClean="0"/>
              <a:t>Targeted geophysics at Calcareous horizons as potentially most laterally persistent horizons - marker beds.</a:t>
            </a:r>
          </a:p>
          <a:p>
            <a:pPr>
              <a:buClr>
                <a:schemeClr val="accent3"/>
              </a:buClr>
              <a:buFont typeface="Arial" pitchFamily="34" charset="0"/>
              <a:buChar char="•"/>
            </a:pPr>
            <a:r>
              <a:rPr lang="en-GB" dirty="0" err="1" smtClean="0"/>
              <a:t>Optimisie</a:t>
            </a:r>
            <a:r>
              <a:rPr lang="en-GB" dirty="0" smtClean="0"/>
              <a:t> tunnel depth following site selection based on Detailed logging and Geophysical models.</a:t>
            </a:r>
          </a:p>
          <a:p>
            <a:pPr>
              <a:buClr>
                <a:schemeClr val="accent3"/>
              </a:buClr>
              <a:buFont typeface="Arial" pitchFamily="34" charset="0"/>
              <a:buChar char="•"/>
            </a:pPr>
            <a:r>
              <a:rPr lang="en-GB" dirty="0" smtClean="0"/>
              <a:t>Development of 3D Model for interpretation all data sets</a:t>
            </a:r>
          </a:p>
          <a:p>
            <a:pPr>
              <a:buClr>
                <a:schemeClr val="accent3"/>
              </a:buClr>
              <a:buFont typeface="Arial" pitchFamily="34" charset="0"/>
              <a:buChar char="•"/>
            </a:pPr>
            <a:r>
              <a:rPr lang="en-GB" dirty="0" smtClean="0">
                <a:solidFill>
                  <a:schemeClr val="accent3"/>
                </a:solidFill>
              </a:rPr>
              <a:t>Use of Seismic data to define critical small strain stiffness to predict yield behaviour in Geotechnical &amp; structural models</a:t>
            </a:r>
          </a:p>
          <a:p>
            <a:pPr>
              <a:buClr>
                <a:schemeClr val="accent3"/>
              </a:buClr>
              <a:buFont typeface="Arial" pitchFamily="34" charset="0"/>
              <a:buChar char="•"/>
            </a:pPr>
            <a:endParaRPr lang="en-GB" dirty="0" smtClean="0"/>
          </a:p>
          <a:p>
            <a:endParaRPr lang="en-GB" dirty="0" smtClean="0"/>
          </a:p>
          <a:p>
            <a:endParaRPr lang="en-GB" dirty="0"/>
          </a:p>
        </p:txBody>
      </p:sp>
      <p:sp>
        <p:nvSpPr>
          <p:cNvPr id="4" name="Slide Number Placeholder 3"/>
          <p:cNvSpPr>
            <a:spLocks noGrp="1"/>
          </p:cNvSpPr>
          <p:nvPr>
            <p:ph type="sldNum" sz="quarter" idx="12"/>
          </p:nvPr>
        </p:nvSpPr>
        <p:spPr/>
        <p:txBody>
          <a:bodyPr/>
          <a:lstStyle/>
          <a:p>
            <a:fld id="{DB99CF90-CA6A-4437-AF4C-564CFA2D3DEF}" type="slidenum">
              <a:rPr lang="en-GB" smtClean="0"/>
              <a:pPr/>
              <a:t>73</a:t>
            </a:fld>
            <a:endParaRPr lang="en-GB"/>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2D FE Geotechnical Modelling</a:t>
            </a:r>
            <a:endParaRPr lang="en-GB" dirty="0"/>
          </a:p>
        </p:txBody>
      </p:sp>
      <p:sp>
        <p:nvSpPr>
          <p:cNvPr id="5" name="Subtitle 4"/>
          <p:cNvSpPr>
            <a:spLocks noGrp="1"/>
          </p:cNvSpPr>
          <p:nvPr>
            <p:ph type="subTitle" idx="1"/>
          </p:nvPr>
        </p:nvSpPr>
        <p:spPr/>
        <p:txBody>
          <a:bodyPr/>
          <a:lstStyle/>
          <a:p>
            <a:r>
              <a:rPr lang="en-GB" dirty="0" smtClean="0"/>
              <a:t>Eden Almog</a:t>
            </a:r>
            <a:endParaRPr lang="en-GB" dirty="0"/>
          </a:p>
        </p:txBody>
      </p:sp>
    </p:spTree>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158496"/>
            <a:ext cx="8229600" cy="423193"/>
          </a:xfrm>
        </p:spPr>
        <p:txBody>
          <a:bodyPr/>
          <a:lstStyle/>
          <a:p>
            <a:r>
              <a:rPr lang="en-GB" sz="2800" dirty="0" smtClean="0"/>
              <a:t>Stress History and Ground Parameters</a:t>
            </a:r>
            <a:endParaRPr lang="en-GB" sz="2800" dirty="0"/>
          </a:p>
        </p:txBody>
      </p:sp>
      <p:pic>
        <p:nvPicPr>
          <p:cNvPr id="1029" name="Picture 5"/>
          <p:cNvPicPr>
            <a:picLocks noChangeAspect="1" noChangeArrowheads="1"/>
          </p:cNvPicPr>
          <p:nvPr/>
        </p:nvPicPr>
        <p:blipFill>
          <a:blip r:embed="rId3" cstate="print"/>
          <a:srcRect l="916" t="28125" r="51250" b="8594"/>
          <a:stretch>
            <a:fillRect/>
          </a:stretch>
        </p:blipFill>
        <p:spPr bwMode="auto">
          <a:xfrm>
            <a:off x="4572000" y="3803904"/>
            <a:ext cx="4038600" cy="2450511"/>
          </a:xfrm>
          <a:prstGeom prst="rect">
            <a:avLst/>
          </a:prstGeom>
          <a:noFill/>
          <a:ln w="9525">
            <a:noFill/>
            <a:miter lim="800000"/>
            <a:headEnd/>
            <a:tailEnd/>
          </a:ln>
        </p:spPr>
      </p:pic>
      <p:pic>
        <p:nvPicPr>
          <p:cNvPr id="1030" name="Picture 6"/>
          <p:cNvPicPr>
            <a:picLocks noChangeAspect="1" noChangeArrowheads="1"/>
          </p:cNvPicPr>
          <p:nvPr/>
        </p:nvPicPr>
        <p:blipFill>
          <a:blip r:embed="rId4" cstate="print"/>
          <a:srcRect l="55313" t="28125" r="7812" b="10938"/>
          <a:stretch>
            <a:fillRect/>
          </a:stretch>
        </p:blipFill>
        <p:spPr bwMode="auto">
          <a:xfrm>
            <a:off x="4419600" y="755904"/>
            <a:ext cx="4191000" cy="2719952"/>
          </a:xfrm>
          <a:prstGeom prst="rect">
            <a:avLst/>
          </a:prstGeom>
          <a:noFill/>
          <a:ln w="9525">
            <a:noFill/>
            <a:miter lim="800000"/>
            <a:headEnd/>
            <a:tailEnd/>
          </a:ln>
        </p:spPr>
      </p:pic>
      <p:sp>
        <p:nvSpPr>
          <p:cNvPr id="12" name="Oval 11"/>
          <p:cNvSpPr/>
          <p:nvPr/>
        </p:nvSpPr>
        <p:spPr>
          <a:xfrm>
            <a:off x="5029200" y="2679192"/>
            <a:ext cx="15240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953000" y="4965192"/>
            <a:ext cx="15240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Table 16"/>
          <p:cNvGraphicFramePr>
            <a:graphicFrameLocks noGrp="1"/>
          </p:cNvGraphicFramePr>
          <p:nvPr/>
        </p:nvGraphicFramePr>
        <p:xfrm>
          <a:off x="210459" y="792189"/>
          <a:ext cx="4114800" cy="2882265"/>
        </p:xfrm>
        <a:graphic>
          <a:graphicData uri="http://schemas.openxmlformats.org/drawingml/2006/table">
            <a:tbl>
              <a:tblPr/>
              <a:tblGrid>
                <a:gridCol w="527750"/>
                <a:gridCol w="1176442"/>
                <a:gridCol w="747646"/>
                <a:gridCol w="783379"/>
                <a:gridCol w="879583"/>
              </a:tblGrid>
              <a:tr h="190500">
                <a:tc gridSpan="3">
                  <a:txBody>
                    <a:bodyPr/>
                    <a:lstStyle/>
                    <a:p>
                      <a:pPr algn="l" fontAlgn="b"/>
                      <a:r>
                        <a:rPr lang="en-GB" sz="1800" b="1" i="0" u="none" strike="noStrike" dirty="0">
                          <a:solidFill>
                            <a:srgbClr val="000000"/>
                          </a:solidFill>
                          <a:latin typeface="Times New Roman"/>
                        </a:rPr>
                        <a:t>Assumed stress </a:t>
                      </a:r>
                      <a:r>
                        <a:rPr lang="en-GB" sz="1800" b="1" i="0" u="none" strike="noStrike" dirty="0" smtClean="0">
                          <a:solidFill>
                            <a:srgbClr val="000000"/>
                          </a:solidFill>
                          <a:latin typeface="Times New Roman"/>
                        </a:rPr>
                        <a:t>path:</a:t>
                      </a:r>
                      <a:endParaRPr lang="en-GB" sz="1800" b="1" i="0" u="none" strike="noStrike" dirty="0">
                        <a:solidFill>
                          <a:srgbClr val="000000"/>
                        </a:solidFill>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endParaRPr lang="en-GB" sz="14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4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71500">
                <a:tc>
                  <a:txBody>
                    <a:bodyPr/>
                    <a:lstStyle/>
                    <a:p>
                      <a:pPr algn="ctr" fontAlgn="b"/>
                      <a:r>
                        <a:rPr lang="en-GB" sz="1400" b="0" i="0" u="none" strike="noStrike" dirty="0">
                          <a:solidFill>
                            <a:srgbClr val="000000"/>
                          </a:solidFill>
                          <a:latin typeface="Times New Roman"/>
                        </a:rPr>
                        <a:t>Stage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Name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Cavern Depth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Soil Effective Weight (</a:t>
                      </a:r>
                      <a:r>
                        <a:rPr lang="en-GB" sz="1400" b="0" i="0" u="none" strike="noStrike" dirty="0" err="1">
                          <a:solidFill>
                            <a:srgbClr val="000000"/>
                          </a:solidFill>
                          <a:latin typeface="Times New Roman"/>
                        </a:rPr>
                        <a:t>kN</a:t>
                      </a:r>
                      <a:r>
                        <a:rPr lang="en-GB" sz="1400" b="0" i="0" u="none" strike="noStrike" dirty="0">
                          <a:solidFill>
                            <a:srgbClr val="000000"/>
                          </a:solidFill>
                          <a:latin typeface="Times New Roman"/>
                        </a:rPr>
                        <a:t>/m^3)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Vertical Effective Stress (kPa)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GB" sz="1400" b="0" i="0" u="none" strike="noStrike" dirty="0">
                          <a:solidFill>
                            <a:srgbClr val="000000"/>
                          </a:solidFill>
                          <a:latin typeface="Times New Roman"/>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Deposition of </a:t>
                      </a:r>
                      <a:r>
                        <a:rPr lang="en-GB" sz="1400" b="0" i="0" u="none" strike="noStrike" dirty="0" err="1" smtClean="0">
                          <a:solidFill>
                            <a:srgbClr val="000000"/>
                          </a:solidFill>
                          <a:latin typeface="Times New Roman"/>
                        </a:rPr>
                        <a:t>Molasse</a:t>
                      </a:r>
                      <a:r>
                        <a:rPr lang="en-GB" sz="1400" b="0" i="0" u="none" strike="noStrike" dirty="0" smtClean="0">
                          <a:solidFill>
                            <a:srgbClr val="000000"/>
                          </a:solidFill>
                          <a:latin typeface="Times New Roman"/>
                        </a:rPr>
                        <a:t> </a:t>
                      </a:r>
                      <a:r>
                        <a:rPr lang="en-GB" sz="1400" b="0" i="0" u="none" strike="noStrike" dirty="0">
                          <a:solidFill>
                            <a:srgbClr val="000000"/>
                          </a:solidFill>
                          <a:latin typeface="Times New Roman"/>
                        </a:rPr>
                        <a:t>Rocks (2km)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2060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33000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GB" sz="1400" b="0" i="0" u="none" strike="noStrike">
                          <a:solidFill>
                            <a:srgbClr val="000000"/>
                          </a:solidFill>
                          <a:latin typeface="Times New Roman"/>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Erosion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1000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GB" sz="1400" b="0" i="0" u="none" strike="noStrike">
                          <a:solidFill>
                            <a:srgbClr val="000000"/>
                          </a:solidFill>
                          <a:latin typeface="Times New Roman"/>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Assumed deposition of 20m Moraine deposits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1200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 name="TextBox 18"/>
          <p:cNvSpPr txBox="1"/>
          <p:nvPr/>
        </p:nvSpPr>
        <p:spPr>
          <a:xfrm>
            <a:off x="5791200" y="3956304"/>
            <a:ext cx="2667000" cy="923330"/>
          </a:xfrm>
          <a:prstGeom prst="rect">
            <a:avLst/>
          </a:prstGeom>
          <a:solidFill>
            <a:schemeClr val="bg1"/>
          </a:solidFill>
          <a:ln>
            <a:solidFill>
              <a:srgbClr val="FF0000"/>
            </a:solidFill>
          </a:ln>
        </p:spPr>
        <p:txBody>
          <a:bodyPr wrap="square" rtlCol="0">
            <a:spAutoFit/>
          </a:bodyPr>
          <a:lstStyle/>
          <a:p>
            <a:r>
              <a:rPr lang="en-GB" dirty="0" err="1" smtClean="0">
                <a:solidFill>
                  <a:srgbClr val="FF0000"/>
                </a:solidFill>
              </a:rPr>
              <a:t>Ko</a:t>
            </a:r>
            <a:r>
              <a:rPr lang="en-GB" dirty="0" smtClean="0">
                <a:solidFill>
                  <a:srgbClr val="FF0000"/>
                </a:solidFill>
              </a:rPr>
              <a:t> = 1.1 – 1.5 depending on Moraine deposition history</a:t>
            </a:r>
            <a:endParaRPr lang="en-GB" dirty="0">
              <a:solidFill>
                <a:srgbClr val="FF0000"/>
              </a:solidFill>
            </a:endParaRPr>
          </a:p>
        </p:txBody>
      </p:sp>
      <p:cxnSp>
        <p:nvCxnSpPr>
          <p:cNvPr id="21" name="Straight Arrow Connector 20"/>
          <p:cNvCxnSpPr>
            <a:stCxn id="19" idx="1"/>
          </p:cNvCxnSpPr>
          <p:nvPr/>
        </p:nvCxnSpPr>
        <p:spPr>
          <a:xfrm rot="10800000" flipV="1">
            <a:off x="5083082" y="4417968"/>
            <a:ext cx="708118" cy="55125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029200" y="991707"/>
            <a:ext cx="1066800" cy="1077218"/>
          </a:xfrm>
          <a:prstGeom prst="rect">
            <a:avLst/>
          </a:prstGeom>
          <a:solidFill>
            <a:schemeClr val="bg1"/>
          </a:solidFill>
          <a:ln>
            <a:solidFill>
              <a:srgbClr val="FF0000"/>
            </a:solidFill>
          </a:ln>
        </p:spPr>
        <p:txBody>
          <a:bodyPr wrap="square" rtlCol="0">
            <a:spAutoFit/>
          </a:bodyPr>
          <a:lstStyle/>
          <a:p>
            <a:r>
              <a:rPr lang="en-GB" sz="1600" dirty="0" smtClean="0">
                <a:solidFill>
                  <a:srgbClr val="FF0000"/>
                </a:solidFill>
              </a:rPr>
              <a:t>Simulated Current Stress State</a:t>
            </a:r>
            <a:endParaRPr lang="en-GB" sz="1600" dirty="0">
              <a:solidFill>
                <a:srgbClr val="FF0000"/>
              </a:solidFill>
            </a:endParaRPr>
          </a:p>
        </p:txBody>
      </p:sp>
      <p:cxnSp>
        <p:nvCxnSpPr>
          <p:cNvPr id="27" name="Straight Arrow Connector 26"/>
          <p:cNvCxnSpPr>
            <a:stCxn id="26" idx="2"/>
          </p:cNvCxnSpPr>
          <p:nvPr/>
        </p:nvCxnSpPr>
        <p:spPr>
          <a:xfrm rot="5400000">
            <a:off x="5053794" y="2174415"/>
            <a:ext cx="614297" cy="4033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nvGraphicFramePr>
        <p:xfrm>
          <a:off x="251520" y="4221088"/>
          <a:ext cx="4032448" cy="1531620"/>
        </p:xfrm>
        <a:graphic>
          <a:graphicData uri="http://schemas.openxmlformats.org/drawingml/2006/table">
            <a:tbl>
              <a:tblPr/>
              <a:tblGrid>
                <a:gridCol w="864096"/>
                <a:gridCol w="432048"/>
                <a:gridCol w="576064"/>
                <a:gridCol w="360040"/>
                <a:gridCol w="720080"/>
                <a:gridCol w="648072"/>
                <a:gridCol w="432048"/>
              </a:tblGrid>
              <a:tr h="167258">
                <a:tc rowSpan="2">
                  <a:txBody>
                    <a:bodyPr/>
                    <a:lstStyle/>
                    <a:p>
                      <a:pPr algn="ctr" fontAlgn="ctr"/>
                      <a:r>
                        <a:rPr lang="en-GB" sz="1400" b="0" i="0" u="none" strike="noStrike" dirty="0" smtClean="0">
                          <a:solidFill>
                            <a:srgbClr val="000000"/>
                          </a:solidFill>
                          <a:latin typeface="Calibri"/>
                        </a:rPr>
                        <a:t>Name</a:t>
                      </a:r>
                      <a:endParaRPr lang="en-GB" sz="14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Symbol"/>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Symbol"/>
                        </a:rPr>
                        <a:t>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err="1" smtClean="0">
                          <a:solidFill>
                            <a:srgbClr val="000000"/>
                          </a:solidFill>
                          <a:latin typeface="Calibri"/>
                        </a:rPr>
                        <a:t>E</a:t>
                      </a:r>
                      <a:r>
                        <a:rPr lang="en-GB" sz="1400" b="0" i="0" u="none" strike="noStrike" baseline="-25000" dirty="0" err="1" smtClean="0">
                          <a:solidFill>
                            <a:srgbClr val="000000"/>
                          </a:solidFill>
                          <a:latin typeface="Calibri"/>
                        </a:rPr>
                        <a:t>mass</a:t>
                      </a:r>
                      <a:r>
                        <a:rPr lang="en-GB" sz="1400" b="0" i="0" u="none" strike="noStrike" dirty="0" smtClean="0">
                          <a:solidFill>
                            <a:srgbClr val="000000"/>
                          </a:solidFill>
                          <a:latin typeface="Calibri"/>
                        </a:rPr>
                        <a:t>‘ (LB)</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Symbol"/>
                        </a:rPr>
                        <a:t>f</a:t>
                      </a:r>
                      <a:r>
                        <a:rPr lang="en-GB" sz="1400" b="0" i="0" u="none" strike="noStrike">
                          <a:solidFill>
                            <a:srgbClr val="000000"/>
                          </a:solidFill>
                          <a:latin typeface="Calibri"/>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258">
                <a:tc vMerge="1">
                  <a:txBody>
                    <a:bodyPr/>
                    <a:lstStyle/>
                    <a:p>
                      <a:endParaRPr lang="en-GB"/>
                    </a:p>
                  </a:txBody>
                  <a:tcPr/>
                </a:tc>
                <a:tc>
                  <a:txBody>
                    <a:bodyPr/>
                    <a:lstStyle/>
                    <a:p>
                      <a:pPr algn="l" fontAlgn="b"/>
                      <a:r>
                        <a:rPr lang="en-GB" sz="1400" b="0" i="0" u="none" strike="noStrike">
                          <a:solidFill>
                            <a:srgbClr val="000000"/>
                          </a:solidFill>
                          <a:latin typeface="Calibri"/>
                        </a:rPr>
                        <a:t>[kN/m^3]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latin typeface="Calibri"/>
                        </a:rPr>
                        <a:t>[</a:t>
                      </a:r>
                      <a:r>
                        <a:rPr lang="en-GB" sz="1400" b="0" i="0" u="none" strike="noStrike" dirty="0" err="1">
                          <a:solidFill>
                            <a:srgbClr val="000000"/>
                          </a:solidFill>
                          <a:latin typeface="Calibri"/>
                        </a:rPr>
                        <a:t>kN</a:t>
                      </a:r>
                      <a:r>
                        <a:rPr lang="en-GB" sz="1400" b="0" i="0" u="none" strike="noStrike" dirty="0">
                          <a:solidFill>
                            <a:srgbClr val="000000"/>
                          </a:solidFill>
                          <a:latin typeface="Calibri"/>
                        </a:rPr>
                        <a:t>/m^2]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[kN/m^2]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a:solidFill>
                            <a:srgbClr val="000000"/>
                          </a:solidFill>
                          <a:latin typeface="Calibri"/>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258">
                <a:tc>
                  <a:txBody>
                    <a:bodyPr/>
                    <a:lstStyle/>
                    <a:p>
                      <a:pPr algn="l" fontAlgn="b"/>
                      <a:r>
                        <a:rPr lang="en-GB" sz="1400" b="0" i="0" u="none" strike="noStrike" smtClean="0">
                          <a:solidFill>
                            <a:srgbClr val="000000"/>
                          </a:solidFill>
                          <a:latin typeface="Calibri"/>
                        </a:rPr>
                        <a:t>Molasse Rock Mass </a:t>
                      </a:r>
                      <a:endParaRPr lang="en-GB" sz="1400" b="0" i="0" u="none" strike="noStrike">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1.00E-09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FF0000"/>
                          </a:solidFill>
                          <a:latin typeface="Calibri"/>
                        </a:rPr>
                        <a:t>2800000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258">
                <a:tc>
                  <a:txBody>
                    <a:bodyPr/>
                    <a:lstStyle/>
                    <a:p>
                      <a:pPr algn="l" fontAlgn="b"/>
                      <a:r>
                        <a:rPr lang="en-GB" sz="1400" b="0" i="0" u="none" strike="noStrike" dirty="0" smtClean="0">
                          <a:solidFill>
                            <a:srgbClr val="000000"/>
                          </a:solidFill>
                          <a:latin typeface="Calibri"/>
                        </a:rPr>
                        <a:t>Moraine Gravel</a:t>
                      </a:r>
                      <a:endParaRPr lang="en-GB"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1.00E-05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8" name="Rectangle 17"/>
          <p:cNvSpPr/>
          <p:nvPr/>
        </p:nvSpPr>
        <p:spPr>
          <a:xfrm>
            <a:off x="179512" y="3851756"/>
            <a:ext cx="2364750" cy="369332"/>
          </a:xfrm>
          <a:prstGeom prst="rect">
            <a:avLst/>
          </a:prstGeom>
        </p:spPr>
        <p:txBody>
          <a:bodyPr wrap="none">
            <a:spAutoFit/>
          </a:bodyPr>
          <a:lstStyle/>
          <a:p>
            <a:pPr fontAlgn="b"/>
            <a:r>
              <a:rPr lang="en-GB" b="1" dirty="0" smtClean="0">
                <a:solidFill>
                  <a:srgbClr val="000000"/>
                </a:solidFill>
              </a:rPr>
              <a:t>Soil mass parameters:</a:t>
            </a:r>
            <a:endParaRPr lang="en-GB" b="1" dirty="0">
              <a:solidFill>
                <a:srgbClr val="000000"/>
              </a:solidFill>
            </a:endParaRPr>
          </a:p>
        </p:txBody>
      </p:sp>
      <p:sp>
        <p:nvSpPr>
          <p:cNvPr id="14" name="Slide Number Placeholder 13"/>
          <p:cNvSpPr>
            <a:spLocks noGrp="1"/>
          </p:cNvSpPr>
          <p:nvPr>
            <p:ph type="sldNum" sz="quarter" idx="12"/>
          </p:nvPr>
        </p:nvSpPr>
        <p:spPr/>
        <p:txBody>
          <a:bodyPr/>
          <a:lstStyle/>
          <a:p>
            <a:fld id="{DB99CF90-CA6A-4437-AF4C-564CFA2D3DEF}" type="slidenum">
              <a:rPr lang="en-GB" smtClean="0"/>
              <a:pPr/>
              <a:t>75</a:t>
            </a:fld>
            <a:endParaRPr lang="en-GB"/>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4"/>
            <a:ext cx="2423120" cy="846386"/>
          </a:xfrm>
        </p:spPr>
        <p:txBody>
          <a:bodyPr/>
          <a:lstStyle/>
          <a:p>
            <a:r>
              <a:rPr lang="en-GB" dirty="0" smtClean="0"/>
              <a:t>Detailed 2D FE Analysis</a:t>
            </a:r>
            <a:endParaRPr lang="en-GB" dirty="0"/>
          </a:p>
        </p:txBody>
      </p:sp>
      <p:grpSp>
        <p:nvGrpSpPr>
          <p:cNvPr id="3" name="Group 45"/>
          <p:cNvGrpSpPr/>
          <p:nvPr/>
        </p:nvGrpSpPr>
        <p:grpSpPr>
          <a:xfrm>
            <a:off x="1540817" y="161256"/>
            <a:ext cx="7423671" cy="6004048"/>
            <a:chOff x="899592" y="161256"/>
            <a:chExt cx="7423671" cy="6004048"/>
          </a:xfrm>
        </p:grpSpPr>
        <p:pic>
          <p:nvPicPr>
            <p:cNvPr id="2050" name="Picture 2"/>
            <p:cNvPicPr>
              <a:picLocks noChangeAspect="1" noChangeArrowheads="1"/>
            </p:cNvPicPr>
            <p:nvPr/>
          </p:nvPicPr>
          <p:blipFill>
            <a:blip r:embed="rId3" cstate="print"/>
            <a:srcRect l="15797" t="17438" r="62500" b="16118"/>
            <a:stretch>
              <a:fillRect/>
            </a:stretch>
          </p:blipFill>
          <p:spPr bwMode="auto">
            <a:xfrm>
              <a:off x="2771800" y="161256"/>
              <a:ext cx="4902835" cy="6004048"/>
            </a:xfrm>
            <a:prstGeom prst="rect">
              <a:avLst/>
            </a:prstGeom>
            <a:noFill/>
            <a:ln w="9525">
              <a:noFill/>
              <a:miter lim="800000"/>
              <a:headEnd/>
              <a:tailEnd/>
            </a:ln>
          </p:spPr>
        </p:pic>
        <p:sp>
          <p:nvSpPr>
            <p:cNvPr id="21" name="TextBox 20"/>
            <p:cNvSpPr txBox="1"/>
            <p:nvPr/>
          </p:nvSpPr>
          <p:spPr>
            <a:xfrm>
              <a:off x="899592" y="1916832"/>
              <a:ext cx="2037737" cy="923330"/>
            </a:xfrm>
            <a:prstGeom prst="rect">
              <a:avLst/>
            </a:prstGeom>
            <a:solidFill>
              <a:schemeClr val="bg1"/>
            </a:solidFill>
          </p:spPr>
          <p:txBody>
            <a:bodyPr wrap="none" rtlCol="0">
              <a:spAutoFit/>
            </a:bodyPr>
            <a:lstStyle/>
            <a:p>
              <a:r>
                <a:rPr lang="en-GB" dirty="0" smtClean="0"/>
                <a:t>Pressure relief </a:t>
              </a:r>
            </a:p>
            <a:p>
              <a:r>
                <a:rPr lang="en-GB" dirty="0" smtClean="0"/>
                <a:t>holes (pore-water</a:t>
              </a:r>
            </a:p>
            <a:p>
              <a:r>
                <a:rPr lang="en-GB" dirty="0" smtClean="0"/>
                <a:t>-pressure reduction)</a:t>
              </a:r>
            </a:p>
          </p:txBody>
        </p:sp>
        <p:cxnSp>
          <p:nvCxnSpPr>
            <p:cNvPr id="25" name="Straight Arrow Connector 24"/>
            <p:cNvCxnSpPr>
              <a:stCxn id="21" idx="3"/>
            </p:cNvCxnSpPr>
            <p:nvPr/>
          </p:nvCxnSpPr>
          <p:spPr>
            <a:xfrm flipV="1">
              <a:off x="2937329" y="1700808"/>
              <a:ext cx="698567" cy="677689"/>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p:cNvCxnSpPr>
              <a:stCxn id="21" idx="3"/>
            </p:cNvCxnSpPr>
            <p:nvPr/>
          </p:nvCxnSpPr>
          <p:spPr>
            <a:xfrm>
              <a:off x="2937329" y="2378497"/>
              <a:ext cx="1130615" cy="1050503"/>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sp>
          <p:nvSpPr>
            <p:cNvPr id="35" name="TextBox 34"/>
            <p:cNvSpPr txBox="1"/>
            <p:nvPr/>
          </p:nvSpPr>
          <p:spPr>
            <a:xfrm>
              <a:off x="7106263" y="2204864"/>
              <a:ext cx="1217000" cy="646331"/>
            </a:xfrm>
            <a:prstGeom prst="rect">
              <a:avLst/>
            </a:prstGeom>
            <a:solidFill>
              <a:schemeClr val="bg1"/>
            </a:solidFill>
          </p:spPr>
          <p:txBody>
            <a:bodyPr wrap="none" rtlCol="0">
              <a:spAutoFit/>
            </a:bodyPr>
            <a:lstStyle/>
            <a:p>
              <a:r>
                <a:rPr lang="en-GB" dirty="0" smtClean="0"/>
                <a:t>Sequential </a:t>
              </a:r>
            </a:p>
            <a:p>
              <a:r>
                <a:rPr lang="en-GB" dirty="0" smtClean="0"/>
                <a:t>Excavation</a:t>
              </a:r>
            </a:p>
          </p:txBody>
        </p:sp>
        <p:cxnSp>
          <p:nvCxnSpPr>
            <p:cNvPr id="36" name="Straight Arrow Connector 35"/>
            <p:cNvCxnSpPr/>
            <p:nvPr/>
          </p:nvCxnSpPr>
          <p:spPr>
            <a:xfrm flipH="1" flipV="1">
              <a:off x="5652120" y="1844824"/>
              <a:ext cx="1440160" cy="648073"/>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a:stCxn id="35" idx="1"/>
            </p:cNvCxnSpPr>
            <p:nvPr/>
          </p:nvCxnSpPr>
          <p:spPr>
            <a:xfrm flipH="1">
              <a:off x="5796136" y="2528030"/>
              <a:ext cx="1310127" cy="180890"/>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42" name="Straight Arrow Connector 41"/>
            <p:cNvCxnSpPr>
              <a:stCxn id="35" idx="1"/>
            </p:cNvCxnSpPr>
            <p:nvPr/>
          </p:nvCxnSpPr>
          <p:spPr>
            <a:xfrm flipH="1">
              <a:off x="5940152" y="2528030"/>
              <a:ext cx="1166111" cy="828962"/>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grpSp>
      <p:sp>
        <p:nvSpPr>
          <p:cNvPr id="45" name="TextBox 44"/>
          <p:cNvSpPr txBox="1"/>
          <p:nvPr/>
        </p:nvSpPr>
        <p:spPr>
          <a:xfrm>
            <a:off x="107504" y="3546882"/>
            <a:ext cx="3275856" cy="2031325"/>
          </a:xfrm>
          <a:prstGeom prst="rect">
            <a:avLst/>
          </a:prstGeom>
          <a:solidFill>
            <a:schemeClr val="bg1"/>
          </a:solidFill>
        </p:spPr>
        <p:txBody>
          <a:bodyPr wrap="square" rtlCol="0">
            <a:spAutoFit/>
          </a:bodyPr>
          <a:lstStyle/>
          <a:p>
            <a:r>
              <a:rPr lang="en-GB" dirty="0" smtClean="0"/>
              <a:t>Other features:</a:t>
            </a:r>
          </a:p>
          <a:p>
            <a:pPr>
              <a:buFontTx/>
              <a:buChar char="-"/>
            </a:pPr>
            <a:r>
              <a:rPr lang="en-GB" dirty="0" smtClean="0"/>
              <a:t>Molasse drained behaviour with steady state seepage forces</a:t>
            </a:r>
          </a:p>
          <a:p>
            <a:pPr>
              <a:buFontTx/>
              <a:buChar char="-"/>
            </a:pPr>
            <a:r>
              <a:rPr lang="en-GB" dirty="0" smtClean="0"/>
              <a:t>Stress relaxation per stage</a:t>
            </a:r>
          </a:p>
          <a:p>
            <a:pPr>
              <a:buFontTx/>
              <a:buChar char="-"/>
            </a:pPr>
            <a:r>
              <a:rPr lang="en-GB" dirty="0" smtClean="0"/>
              <a:t>Shotcrete hardening with time</a:t>
            </a:r>
          </a:p>
          <a:p>
            <a:pPr>
              <a:buFontTx/>
              <a:buChar char="-"/>
            </a:pPr>
            <a:endParaRPr lang="en-GB" dirty="0" smtClean="0"/>
          </a:p>
          <a:p>
            <a:pPr>
              <a:buFontTx/>
              <a:buChar char="-"/>
            </a:pPr>
            <a:endParaRPr lang="en-GB" dirty="0" smtClean="0"/>
          </a:p>
        </p:txBody>
      </p:sp>
      <p:sp>
        <p:nvSpPr>
          <p:cNvPr id="13" name="Slide Number Placeholder 12"/>
          <p:cNvSpPr>
            <a:spLocks noGrp="1"/>
          </p:cNvSpPr>
          <p:nvPr>
            <p:ph type="sldNum" sz="quarter" idx="12"/>
          </p:nvPr>
        </p:nvSpPr>
        <p:spPr/>
        <p:txBody>
          <a:bodyPr/>
          <a:lstStyle/>
          <a:p>
            <a:fld id="{DB99CF90-CA6A-4437-AF4C-564CFA2D3DEF}" type="slidenum">
              <a:rPr lang="en-GB" smtClean="0"/>
              <a:pPr/>
              <a:t>76</a:t>
            </a:fld>
            <a:endParaRPr lang="en-GB"/>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8" y="72008"/>
            <a:ext cx="6455568" cy="764704"/>
          </a:xfrm>
        </p:spPr>
        <p:txBody>
          <a:bodyPr/>
          <a:lstStyle/>
          <a:p>
            <a:r>
              <a:rPr lang="en-GB" dirty="0" smtClean="0"/>
              <a:t>Example – Top Heading Excavation</a:t>
            </a:r>
            <a:endParaRPr lang="en-GB" dirty="0"/>
          </a:p>
        </p:txBody>
      </p:sp>
      <p:pic>
        <p:nvPicPr>
          <p:cNvPr id="2053" name="Picture 5"/>
          <p:cNvPicPr>
            <a:picLocks noChangeAspect="1" noChangeArrowheads="1"/>
          </p:cNvPicPr>
          <p:nvPr/>
        </p:nvPicPr>
        <p:blipFill>
          <a:blip r:embed="rId3" cstate="print"/>
          <a:srcRect l="58564" t="14844" r="11905" b="11532"/>
          <a:stretch>
            <a:fillRect/>
          </a:stretch>
        </p:blipFill>
        <p:spPr bwMode="auto">
          <a:xfrm>
            <a:off x="3491880" y="806700"/>
            <a:ext cx="5328592" cy="5313981"/>
          </a:xfrm>
          <a:prstGeom prst="rect">
            <a:avLst/>
          </a:prstGeom>
          <a:noFill/>
          <a:ln w="9525">
            <a:noFill/>
            <a:miter lim="800000"/>
            <a:headEnd/>
            <a:tailEnd/>
          </a:ln>
        </p:spPr>
      </p:pic>
      <p:pic>
        <p:nvPicPr>
          <p:cNvPr id="2054" name="Picture 6"/>
          <p:cNvPicPr>
            <a:picLocks noChangeAspect="1" noChangeArrowheads="1"/>
          </p:cNvPicPr>
          <p:nvPr/>
        </p:nvPicPr>
        <p:blipFill>
          <a:blip r:embed="rId4" cstate="print"/>
          <a:srcRect l="95826" t="15961" r="505" b="13165"/>
          <a:stretch>
            <a:fillRect/>
          </a:stretch>
        </p:blipFill>
        <p:spPr bwMode="auto">
          <a:xfrm>
            <a:off x="2652315" y="792089"/>
            <a:ext cx="695549" cy="5373215"/>
          </a:xfrm>
          <a:prstGeom prst="rect">
            <a:avLst/>
          </a:prstGeom>
          <a:noFill/>
          <a:ln w="9525">
            <a:noFill/>
            <a:miter lim="800000"/>
            <a:headEnd/>
            <a:tailEnd/>
          </a:ln>
        </p:spPr>
      </p:pic>
      <p:sp>
        <p:nvSpPr>
          <p:cNvPr id="47" name="TextBox 46"/>
          <p:cNvSpPr txBox="1"/>
          <p:nvPr/>
        </p:nvSpPr>
        <p:spPr>
          <a:xfrm>
            <a:off x="35496" y="871552"/>
            <a:ext cx="2627784" cy="4524315"/>
          </a:xfrm>
          <a:prstGeom prst="rect">
            <a:avLst/>
          </a:prstGeom>
          <a:solidFill>
            <a:schemeClr val="bg1"/>
          </a:solidFill>
        </p:spPr>
        <p:txBody>
          <a:bodyPr wrap="square" rtlCol="0">
            <a:spAutoFit/>
          </a:bodyPr>
          <a:lstStyle/>
          <a:p>
            <a:r>
              <a:rPr lang="en-GB" b="1" u="sng" dirty="0" smtClean="0"/>
              <a:t>Ground water modelling</a:t>
            </a:r>
          </a:p>
          <a:p>
            <a:pPr>
              <a:buFontTx/>
              <a:buChar char="-"/>
            </a:pPr>
            <a:r>
              <a:rPr lang="en-GB" dirty="0" smtClean="0"/>
              <a:t>Reduced pore-pressure around excavation to minimise yielding</a:t>
            </a:r>
          </a:p>
          <a:p>
            <a:pPr>
              <a:buFontTx/>
              <a:buChar char="-"/>
            </a:pPr>
            <a:r>
              <a:rPr lang="en-GB" dirty="0" smtClean="0"/>
              <a:t>Low permeability coupled with relatively high stiffness with slow construction require drained analysis (little excess pore pressures)</a:t>
            </a:r>
          </a:p>
          <a:p>
            <a:pPr>
              <a:buFontTx/>
              <a:buChar char="-"/>
            </a:pPr>
            <a:r>
              <a:rPr lang="en-GB" dirty="0" smtClean="0"/>
              <a:t>Steady state seepage but with very low flow rate due to low permeability</a:t>
            </a:r>
          </a:p>
          <a:p>
            <a:pPr>
              <a:buFontTx/>
              <a:buChar char="-"/>
            </a:pPr>
            <a:endParaRPr lang="en-GB" dirty="0" smtClean="0"/>
          </a:p>
          <a:p>
            <a:pPr>
              <a:buFontTx/>
              <a:buChar char="-"/>
            </a:pPr>
            <a:endParaRPr lang="en-GB" dirty="0" smtClean="0"/>
          </a:p>
          <a:p>
            <a:pPr>
              <a:buFontTx/>
              <a:buChar char="-"/>
            </a:pPr>
            <a:endParaRPr lang="en-GB" dirty="0" smtClean="0"/>
          </a:p>
        </p:txBody>
      </p:sp>
      <p:sp>
        <p:nvSpPr>
          <p:cNvPr id="6" name="Slide Number Placeholder 5"/>
          <p:cNvSpPr>
            <a:spLocks noGrp="1"/>
          </p:cNvSpPr>
          <p:nvPr>
            <p:ph type="sldNum" sz="quarter" idx="12"/>
          </p:nvPr>
        </p:nvSpPr>
        <p:spPr/>
        <p:txBody>
          <a:bodyPr/>
          <a:lstStyle/>
          <a:p>
            <a:fld id="{DB99CF90-CA6A-4437-AF4C-564CFA2D3DEF}" type="slidenum">
              <a:rPr lang="en-GB" smtClean="0"/>
              <a:pPr/>
              <a:t>77</a:t>
            </a:fld>
            <a:endParaRPr lang="en-GB"/>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8" y="72008"/>
            <a:ext cx="6455568" cy="764704"/>
          </a:xfrm>
        </p:spPr>
        <p:txBody>
          <a:bodyPr/>
          <a:lstStyle/>
          <a:p>
            <a:r>
              <a:rPr lang="en-GB" dirty="0" smtClean="0"/>
              <a:t>Example – Top Heading Excavation</a:t>
            </a:r>
            <a:endParaRPr lang="en-GB" dirty="0"/>
          </a:p>
        </p:txBody>
      </p:sp>
      <p:sp>
        <p:nvSpPr>
          <p:cNvPr id="47" name="TextBox 46"/>
          <p:cNvSpPr txBox="1"/>
          <p:nvPr/>
        </p:nvSpPr>
        <p:spPr>
          <a:xfrm>
            <a:off x="35496" y="871552"/>
            <a:ext cx="2627784" cy="4247317"/>
          </a:xfrm>
          <a:prstGeom prst="rect">
            <a:avLst/>
          </a:prstGeom>
          <a:solidFill>
            <a:schemeClr val="bg1"/>
          </a:solidFill>
        </p:spPr>
        <p:txBody>
          <a:bodyPr wrap="square" rtlCol="0">
            <a:spAutoFit/>
          </a:bodyPr>
          <a:lstStyle/>
          <a:p>
            <a:r>
              <a:rPr lang="en-GB" b="1" u="sng" dirty="0" smtClean="0"/>
              <a:t>Ground Yielding </a:t>
            </a:r>
          </a:p>
          <a:p>
            <a:pPr>
              <a:buFontTx/>
              <a:buChar char="-"/>
            </a:pPr>
            <a:r>
              <a:rPr lang="en-GB" dirty="0" smtClean="0"/>
              <a:t>Full face heading excavation is conservative</a:t>
            </a:r>
          </a:p>
          <a:p>
            <a:pPr>
              <a:buFontTx/>
              <a:buChar char="-"/>
            </a:pPr>
            <a:r>
              <a:rPr lang="en-GB" dirty="0" smtClean="0"/>
              <a:t>Radial support minimises yielding. </a:t>
            </a:r>
          </a:p>
          <a:p>
            <a:pPr>
              <a:buFontTx/>
              <a:buChar char="-"/>
            </a:pPr>
            <a:r>
              <a:rPr lang="en-GB" dirty="0" smtClean="0"/>
              <a:t>Most yielding occurs at invert and can be reduced by further sequencing and curvature</a:t>
            </a:r>
          </a:p>
          <a:p>
            <a:pPr>
              <a:buFontTx/>
              <a:buChar char="-"/>
            </a:pPr>
            <a:r>
              <a:rPr lang="en-GB" dirty="0" smtClean="0"/>
              <a:t>Shear strains values acceptable and no slip surfaces generated (global </a:t>
            </a:r>
            <a:r>
              <a:rPr lang="en-GB" dirty="0" err="1" smtClean="0"/>
              <a:t>FoS</a:t>
            </a:r>
            <a:r>
              <a:rPr lang="en-GB" dirty="0" smtClean="0"/>
              <a:t> = 3.5)</a:t>
            </a:r>
          </a:p>
          <a:p>
            <a:pPr>
              <a:buFontTx/>
              <a:buChar char="-"/>
            </a:pPr>
            <a:endParaRPr lang="en-GB" dirty="0" smtClean="0"/>
          </a:p>
          <a:p>
            <a:pPr>
              <a:buFontTx/>
              <a:buChar char="-"/>
            </a:pPr>
            <a:endParaRPr lang="en-GB" dirty="0" smtClean="0"/>
          </a:p>
        </p:txBody>
      </p:sp>
      <p:pic>
        <p:nvPicPr>
          <p:cNvPr id="4098" name="Picture 2"/>
          <p:cNvPicPr>
            <a:picLocks noChangeAspect="1" noChangeArrowheads="1"/>
          </p:cNvPicPr>
          <p:nvPr/>
        </p:nvPicPr>
        <p:blipFill>
          <a:blip r:embed="rId3" cstate="print"/>
          <a:srcRect l="66295" t="29250" r="15987" b="40442"/>
          <a:stretch>
            <a:fillRect/>
          </a:stretch>
        </p:blipFill>
        <p:spPr bwMode="auto">
          <a:xfrm>
            <a:off x="3131840" y="897162"/>
            <a:ext cx="3157274" cy="216024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66848" t="29328" r="16415" b="41141"/>
          <a:stretch>
            <a:fillRect/>
          </a:stretch>
        </p:blipFill>
        <p:spPr bwMode="auto">
          <a:xfrm>
            <a:off x="3131840" y="3557593"/>
            <a:ext cx="3168352" cy="2236113"/>
          </a:xfrm>
          <a:prstGeom prst="rect">
            <a:avLst/>
          </a:prstGeom>
          <a:noFill/>
          <a:ln w="9525">
            <a:noFill/>
            <a:miter lim="800000"/>
            <a:headEnd/>
            <a:tailEnd/>
          </a:ln>
        </p:spPr>
      </p:pic>
      <p:pic>
        <p:nvPicPr>
          <p:cNvPr id="4100" name="Picture 4"/>
          <p:cNvPicPr>
            <a:picLocks noChangeAspect="1" noChangeArrowheads="1"/>
          </p:cNvPicPr>
          <p:nvPr/>
        </p:nvPicPr>
        <p:blipFill>
          <a:blip r:embed="rId5" cstate="print"/>
          <a:srcRect l="95773" t="21410" b="12146"/>
          <a:stretch>
            <a:fillRect/>
          </a:stretch>
        </p:blipFill>
        <p:spPr bwMode="auto">
          <a:xfrm>
            <a:off x="6588224" y="897162"/>
            <a:ext cx="792088" cy="498011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DB99CF90-CA6A-4437-AF4C-564CFA2D3DEF}" type="slidenum">
              <a:rPr lang="en-GB" smtClean="0"/>
              <a:pPr/>
              <a:t>78</a:t>
            </a:fld>
            <a:endParaRPr lang="en-GB"/>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8" y="72008"/>
            <a:ext cx="6455568" cy="764704"/>
          </a:xfrm>
        </p:spPr>
        <p:txBody>
          <a:bodyPr/>
          <a:lstStyle/>
          <a:p>
            <a:r>
              <a:rPr lang="en-GB" dirty="0" smtClean="0"/>
              <a:t>Example – Top Heading Excavation</a:t>
            </a:r>
            <a:endParaRPr lang="en-GB" dirty="0"/>
          </a:p>
        </p:txBody>
      </p:sp>
      <p:sp>
        <p:nvSpPr>
          <p:cNvPr id="47" name="TextBox 46"/>
          <p:cNvSpPr txBox="1"/>
          <p:nvPr/>
        </p:nvSpPr>
        <p:spPr>
          <a:xfrm>
            <a:off x="35496" y="871552"/>
            <a:ext cx="2880320" cy="2862322"/>
          </a:xfrm>
          <a:prstGeom prst="rect">
            <a:avLst/>
          </a:prstGeom>
          <a:solidFill>
            <a:schemeClr val="bg1"/>
          </a:solidFill>
        </p:spPr>
        <p:txBody>
          <a:bodyPr wrap="square" rtlCol="0">
            <a:spAutoFit/>
          </a:bodyPr>
          <a:lstStyle/>
          <a:p>
            <a:r>
              <a:rPr lang="en-GB" b="1" u="sng" dirty="0" smtClean="0"/>
              <a:t>Ground Deformations </a:t>
            </a:r>
          </a:p>
          <a:p>
            <a:pPr>
              <a:buFontTx/>
              <a:buChar char="-"/>
            </a:pPr>
            <a:r>
              <a:rPr lang="en-GB" dirty="0" smtClean="0"/>
              <a:t>Invert deformations are in accordance with measured  displacements at CMS.</a:t>
            </a:r>
          </a:p>
          <a:p>
            <a:pPr>
              <a:buFontTx/>
              <a:buChar char="-"/>
            </a:pPr>
            <a:r>
              <a:rPr lang="en-GB" dirty="0" smtClean="0"/>
              <a:t>Maximum tunnel convergence = 0.2% which is acceptable</a:t>
            </a:r>
            <a:endParaRPr lang="en-GB" b="1" dirty="0" smtClean="0"/>
          </a:p>
          <a:p>
            <a:pPr>
              <a:buFontTx/>
              <a:buChar char="-"/>
            </a:pPr>
            <a:endParaRPr lang="en-GB" dirty="0" smtClean="0"/>
          </a:p>
          <a:p>
            <a:pPr>
              <a:buFontTx/>
              <a:buChar char="-"/>
            </a:pPr>
            <a:endParaRPr lang="en-GB" dirty="0" smtClean="0"/>
          </a:p>
          <a:p>
            <a:pPr>
              <a:buFontTx/>
              <a:buChar char="-"/>
            </a:pPr>
            <a:endParaRPr lang="en-GB" dirty="0" smtClean="0"/>
          </a:p>
        </p:txBody>
      </p:sp>
      <p:pic>
        <p:nvPicPr>
          <p:cNvPr id="5122" name="Picture 2"/>
          <p:cNvPicPr>
            <a:picLocks noChangeAspect="1" noChangeArrowheads="1"/>
          </p:cNvPicPr>
          <p:nvPr/>
        </p:nvPicPr>
        <p:blipFill>
          <a:blip r:embed="rId3" cstate="print"/>
          <a:srcRect l="63637" t="9317" r="16577" b="8735"/>
          <a:stretch>
            <a:fillRect/>
          </a:stretch>
        </p:blipFill>
        <p:spPr bwMode="auto">
          <a:xfrm>
            <a:off x="3275856" y="764704"/>
            <a:ext cx="3240360" cy="5368357"/>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l="96068" t="16980" r="815" b="12884"/>
          <a:stretch>
            <a:fillRect/>
          </a:stretch>
        </p:blipFill>
        <p:spPr bwMode="auto">
          <a:xfrm>
            <a:off x="6660232" y="692696"/>
            <a:ext cx="616068" cy="5544616"/>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B99CF90-CA6A-4437-AF4C-564CFA2D3DEF}" type="slidenum">
              <a:rPr lang="en-GB" smtClean="0"/>
              <a:pPr/>
              <a:t>79</a:t>
            </a:fld>
            <a:endParaRPr lang="en-GB"/>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5349"/>
            <a:ext cx="7172325" cy="944880"/>
          </a:xfrm>
        </p:spPr>
        <p:txBody>
          <a:bodyPr>
            <a:normAutofit/>
          </a:bodyPr>
          <a:lstStyle/>
          <a:p>
            <a:pPr algn="ctr"/>
            <a:r>
              <a:rPr lang="en-GB" sz="2800" dirty="0" smtClean="0"/>
              <a:t>Interaction  Cavern Outline Geometry (G)</a:t>
            </a:r>
            <a:endParaRPr lang="en-GB" sz="2800" dirty="0"/>
          </a:p>
        </p:txBody>
      </p:sp>
      <p:pic>
        <p:nvPicPr>
          <p:cNvPr id="2051" name="Picture 3"/>
          <p:cNvPicPr>
            <a:picLocks noChangeAspect="1" noChangeArrowheads="1"/>
          </p:cNvPicPr>
          <p:nvPr/>
        </p:nvPicPr>
        <p:blipFill>
          <a:blip r:embed="rId3" cstate="print"/>
          <a:srcRect l="52500" t="21094" r="1250" b="14062"/>
          <a:stretch>
            <a:fillRect/>
          </a:stretch>
        </p:blipFill>
        <p:spPr bwMode="auto">
          <a:xfrm>
            <a:off x="215646" y="936559"/>
            <a:ext cx="8833104" cy="4953701"/>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DB99CF90-CA6A-4437-AF4C-564CFA2D3DEF}" type="slidenum">
              <a:rPr lang="en-GB" smtClean="0"/>
              <a:pPr/>
              <a:t>8</a:t>
            </a:fld>
            <a:endParaRPr lang="en-GB"/>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318500" cy="434734"/>
          </a:xfrm>
        </p:spPr>
        <p:txBody>
          <a:bodyPr/>
          <a:lstStyle/>
          <a:p>
            <a:r>
              <a:rPr lang="en-GB" dirty="0" smtClean="0"/>
              <a:t>2D Invert Deformations</a:t>
            </a:r>
            <a:endParaRPr lang="en-GB" dirty="0"/>
          </a:p>
        </p:txBody>
      </p:sp>
      <p:pic>
        <p:nvPicPr>
          <p:cNvPr id="3076" name="Picture 4"/>
          <p:cNvPicPr>
            <a:picLocks noChangeAspect="1" noChangeArrowheads="1"/>
          </p:cNvPicPr>
          <p:nvPr/>
        </p:nvPicPr>
        <p:blipFill>
          <a:blip r:embed="rId3" cstate="print"/>
          <a:srcRect l="60336" t="13086" r="12791" b="11610"/>
          <a:stretch>
            <a:fillRect/>
          </a:stretch>
        </p:blipFill>
        <p:spPr bwMode="auto">
          <a:xfrm>
            <a:off x="251520" y="692696"/>
            <a:ext cx="4752528" cy="5327009"/>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l="96068" t="20672" r="979" b="17314"/>
          <a:stretch>
            <a:fillRect/>
          </a:stretch>
        </p:blipFill>
        <p:spPr bwMode="auto">
          <a:xfrm>
            <a:off x="5148064" y="620688"/>
            <a:ext cx="651501" cy="5472608"/>
          </a:xfrm>
          <a:prstGeom prst="rect">
            <a:avLst/>
          </a:prstGeom>
          <a:noFill/>
          <a:ln w="9525">
            <a:noFill/>
            <a:miter lim="800000"/>
            <a:headEnd/>
            <a:tailEnd/>
          </a:ln>
        </p:spPr>
      </p:pic>
      <p:pic>
        <p:nvPicPr>
          <p:cNvPr id="8" name="Picture 5"/>
          <p:cNvPicPr>
            <a:picLocks noChangeAspect="1" noChangeArrowheads="1"/>
          </p:cNvPicPr>
          <p:nvPr/>
        </p:nvPicPr>
        <p:blipFill>
          <a:blip r:embed="rId5" cstate="print"/>
          <a:srcRect l="60938" t="11719" r="10937" b="37920"/>
          <a:stretch>
            <a:fillRect/>
          </a:stretch>
        </p:blipFill>
        <p:spPr bwMode="auto">
          <a:xfrm>
            <a:off x="6084168" y="626342"/>
            <a:ext cx="2605995" cy="1866554"/>
          </a:xfrm>
          <a:prstGeom prst="rect">
            <a:avLst/>
          </a:prstGeom>
          <a:noFill/>
          <a:ln w="9525">
            <a:noFill/>
            <a:miter lim="800000"/>
            <a:headEnd/>
            <a:tailEnd/>
          </a:ln>
        </p:spPr>
      </p:pic>
      <p:sp>
        <p:nvSpPr>
          <p:cNvPr id="9" name="Rectangle 8"/>
          <p:cNvSpPr/>
          <p:nvPr/>
        </p:nvSpPr>
        <p:spPr>
          <a:xfrm>
            <a:off x="5940152" y="2636912"/>
            <a:ext cx="2978590" cy="3693319"/>
          </a:xfrm>
          <a:prstGeom prst="rect">
            <a:avLst/>
          </a:prstGeom>
        </p:spPr>
        <p:txBody>
          <a:bodyPr wrap="square">
            <a:spAutoFit/>
          </a:bodyPr>
          <a:lstStyle/>
          <a:p>
            <a:r>
              <a:rPr lang="en-GB" dirty="0" smtClean="0"/>
              <a:t>Longitudinal: 3.3mm / 16.6m = 0.2mm/m x 20m = </a:t>
            </a:r>
            <a:r>
              <a:rPr lang="en-GB" b="1" dirty="0" smtClean="0">
                <a:solidFill>
                  <a:srgbClr val="FF0000"/>
                </a:solidFill>
              </a:rPr>
              <a:t>4mm/20m &gt; 0.5mm/20m</a:t>
            </a:r>
            <a:r>
              <a:rPr lang="en-GB" dirty="0" smtClean="0"/>
              <a:t>.</a:t>
            </a:r>
          </a:p>
          <a:p>
            <a:endParaRPr lang="en-GB" dirty="0" smtClean="0"/>
          </a:p>
          <a:p>
            <a:r>
              <a:rPr lang="en-GB" dirty="0" smtClean="0"/>
              <a:t>Transversal: 3.3mm-3 mm / 13.5m = 0.023 x 20 = </a:t>
            </a:r>
            <a:r>
              <a:rPr lang="en-GB" b="1" dirty="0" smtClean="0">
                <a:solidFill>
                  <a:srgbClr val="00B050"/>
                </a:solidFill>
              </a:rPr>
              <a:t>0.45mm/20m &lt; 0.5mm/20m</a:t>
            </a:r>
            <a:r>
              <a:rPr lang="en-GB" dirty="0" smtClean="0">
                <a:solidFill>
                  <a:srgbClr val="00B050"/>
                </a:solidFill>
              </a:rPr>
              <a:t>.</a:t>
            </a:r>
          </a:p>
          <a:p>
            <a:endParaRPr lang="en-GB" dirty="0" smtClean="0"/>
          </a:p>
          <a:p>
            <a:r>
              <a:rPr lang="en-GB" b="1" dirty="0" smtClean="0"/>
              <a:t>Unacceptable invert deformation in longitudinal direction. Highlights the need to consider 3D structure effects</a:t>
            </a:r>
          </a:p>
        </p:txBody>
      </p:sp>
      <p:sp>
        <p:nvSpPr>
          <p:cNvPr id="11" name="TextBox 10"/>
          <p:cNvSpPr txBox="1"/>
          <p:nvPr/>
        </p:nvSpPr>
        <p:spPr>
          <a:xfrm>
            <a:off x="6588224" y="1382579"/>
            <a:ext cx="432048" cy="215444"/>
          </a:xfrm>
          <a:prstGeom prst="rect">
            <a:avLst/>
          </a:prstGeom>
          <a:solidFill>
            <a:schemeClr val="bg1"/>
          </a:solidFill>
        </p:spPr>
        <p:txBody>
          <a:bodyPr wrap="square" rtlCol="0">
            <a:spAutoFit/>
          </a:bodyPr>
          <a:lstStyle/>
          <a:p>
            <a:r>
              <a:rPr lang="en-GB" sz="800" dirty="0" smtClean="0"/>
              <a:t>3mm</a:t>
            </a:r>
            <a:endParaRPr lang="en-GB" sz="800" dirty="0"/>
          </a:p>
        </p:txBody>
      </p:sp>
      <p:sp>
        <p:nvSpPr>
          <p:cNvPr id="12" name="TextBox 11"/>
          <p:cNvSpPr txBox="1"/>
          <p:nvPr/>
        </p:nvSpPr>
        <p:spPr>
          <a:xfrm>
            <a:off x="7668344" y="1413356"/>
            <a:ext cx="432048" cy="215444"/>
          </a:xfrm>
          <a:prstGeom prst="rect">
            <a:avLst/>
          </a:prstGeom>
          <a:solidFill>
            <a:schemeClr val="bg1"/>
          </a:solidFill>
        </p:spPr>
        <p:txBody>
          <a:bodyPr wrap="square" rtlCol="0">
            <a:spAutoFit/>
          </a:bodyPr>
          <a:lstStyle/>
          <a:p>
            <a:r>
              <a:rPr lang="en-GB" sz="800" dirty="0" smtClean="0"/>
              <a:t>3mm</a:t>
            </a:r>
            <a:endParaRPr lang="en-GB" sz="800" dirty="0"/>
          </a:p>
        </p:txBody>
      </p:sp>
      <p:sp>
        <p:nvSpPr>
          <p:cNvPr id="10" name="Slide Number Placeholder 9"/>
          <p:cNvSpPr>
            <a:spLocks noGrp="1"/>
          </p:cNvSpPr>
          <p:nvPr>
            <p:ph type="sldNum" sz="quarter" idx="12"/>
          </p:nvPr>
        </p:nvSpPr>
        <p:spPr/>
        <p:txBody>
          <a:bodyPr/>
          <a:lstStyle/>
          <a:p>
            <a:fld id="{DB99CF90-CA6A-4437-AF4C-564CFA2D3DEF}" type="slidenum">
              <a:rPr lang="en-GB" smtClean="0"/>
              <a:pPr/>
              <a:t>80</a:t>
            </a:fld>
            <a:endParaRPr lang="en-GB"/>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3D Bedded Spring Model</a:t>
            </a:r>
            <a:endParaRPr lang="en-GB" dirty="0"/>
          </a:p>
        </p:txBody>
      </p:sp>
      <p:sp>
        <p:nvSpPr>
          <p:cNvPr id="5" name="Subtitle 4"/>
          <p:cNvSpPr>
            <a:spLocks noGrp="1"/>
          </p:cNvSpPr>
          <p:nvPr>
            <p:ph type="subTitle" idx="1"/>
          </p:nvPr>
        </p:nvSpPr>
        <p:spPr/>
        <p:txBody>
          <a:bodyPr/>
          <a:lstStyle/>
          <a:p>
            <a:r>
              <a:rPr lang="en-GB" dirty="0" smtClean="0"/>
              <a:t>Agnieszka Mazurkiewicz</a:t>
            </a:r>
            <a:endParaRPr lang="en-GB" dirty="0"/>
          </a:p>
        </p:txBody>
      </p:sp>
    </p:spTree>
  </p:cSld>
  <p:clrMapOvr>
    <a:masterClrMapping/>
  </p:clrMapOvr>
  <p:transition spd="slow">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pPr algn="ctr"/>
            <a:r>
              <a:rPr lang="en-GB" dirty="0" smtClean="0"/>
              <a:t>3D Finite Element Analysis</a:t>
            </a:r>
            <a:br>
              <a:rPr lang="en-GB" dirty="0" smtClean="0"/>
            </a:br>
            <a:r>
              <a:rPr lang="en-GB" dirty="0" smtClean="0"/>
              <a:t>Structural Design </a:t>
            </a:r>
            <a:endParaRPr lang="en-GB" dirty="0"/>
          </a:p>
        </p:txBody>
      </p:sp>
      <p:sp>
        <p:nvSpPr>
          <p:cNvPr id="6" name="Content Placeholder 2"/>
          <p:cNvSpPr txBox="1">
            <a:spLocks/>
          </p:cNvSpPr>
          <p:nvPr/>
        </p:nvSpPr>
        <p:spPr>
          <a:xfrm>
            <a:off x="5796136" y="4077072"/>
            <a:ext cx="2736304" cy="576064"/>
          </a:xfrm>
          <a:prstGeom prst="rect">
            <a:avLst/>
          </a:prstGeom>
        </p:spPr>
        <p:txBody>
          <a:bodyPr/>
          <a:lstStyle/>
          <a:p>
            <a:pPr marL="361950" marR="0" lvl="0" indent="-361950" algn="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Invert Slab</a:t>
            </a:r>
          </a:p>
          <a:p>
            <a:pPr marL="361950" marR="0" lvl="0" indent="-361950" algn="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lang="en-GB" sz="2400" kern="0" dirty="0" smtClean="0">
                <a:solidFill>
                  <a:srgbClr val="000000"/>
                </a:solidFill>
                <a:cs typeface="Arial"/>
              </a:rPr>
              <a:t>Thickness: 5.6m</a:t>
            </a:r>
          </a:p>
          <a:p>
            <a:pPr marL="361950" marR="0" lvl="0" indent="-361950" algn="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Concrete C50/60</a:t>
            </a:r>
            <a:endParaRPr kumimoji="0" lang="en-GB" sz="2400" b="0" i="0" u="none" strike="noStrike" kern="0" cap="none" spc="0" normalizeH="0" baseline="0" noProof="0" dirty="0">
              <a:ln>
                <a:noFill/>
              </a:ln>
              <a:solidFill>
                <a:srgbClr val="000000"/>
              </a:solidFill>
              <a:effectLst/>
              <a:uLnTx/>
              <a:uFillTx/>
              <a:latin typeface="+mn-lt"/>
              <a:ea typeface="+mn-ea"/>
              <a:cs typeface="Arial"/>
            </a:endParaRPr>
          </a:p>
        </p:txBody>
      </p:sp>
      <p:pic>
        <p:nvPicPr>
          <p:cNvPr id="1026" name="Picture 2"/>
          <p:cNvPicPr>
            <a:picLocks noChangeAspect="1" noChangeArrowheads="1"/>
          </p:cNvPicPr>
          <p:nvPr/>
        </p:nvPicPr>
        <p:blipFill>
          <a:blip r:embed="rId3" cstate="print"/>
          <a:srcRect/>
          <a:stretch>
            <a:fillRect/>
          </a:stretch>
        </p:blipFill>
        <p:spPr bwMode="auto">
          <a:xfrm>
            <a:off x="2123728" y="1412776"/>
            <a:ext cx="4193785" cy="4776840"/>
          </a:xfrm>
          <a:prstGeom prst="rect">
            <a:avLst/>
          </a:prstGeom>
          <a:noFill/>
          <a:ln w="9525">
            <a:noFill/>
            <a:miter lim="800000"/>
            <a:headEnd/>
            <a:tailEnd/>
          </a:ln>
        </p:spPr>
      </p:pic>
      <p:sp>
        <p:nvSpPr>
          <p:cNvPr id="3" name="Content Placeholder 2"/>
          <p:cNvSpPr>
            <a:spLocks noGrp="1"/>
          </p:cNvSpPr>
          <p:nvPr>
            <p:ph idx="1"/>
          </p:nvPr>
        </p:nvSpPr>
        <p:spPr>
          <a:xfrm>
            <a:off x="179512" y="1268760"/>
            <a:ext cx="2952328" cy="1368152"/>
          </a:xfrm>
        </p:spPr>
        <p:txBody>
          <a:bodyPr/>
          <a:lstStyle/>
          <a:p>
            <a:r>
              <a:rPr lang="en-GB" dirty="0" smtClean="0"/>
              <a:t>Interaction Cavern</a:t>
            </a:r>
          </a:p>
          <a:p>
            <a:r>
              <a:rPr lang="en-GB" dirty="0" smtClean="0"/>
              <a:t>3D-model comprises:</a:t>
            </a:r>
          </a:p>
          <a:p>
            <a:pPr>
              <a:buFont typeface="Arial" pitchFamily="34" charset="0"/>
              <a:buChar char="•"/>
            </a:pPr>
            <a:r>
              <a:rPr lang="en-GB" dirty="0" smtClean="0"/>
              <a:t>Lining</a:t>
            </a:r>
          </a:p>
          <a:p>
            <a:pPr>
              <a:buFont typeface="Arial" pitchFamily="34" charset="0"/>
              <a:buChar char="•"/>
            </a:pPr>
            <a:r>
              <a:rPr lang="en-GB" dirty="0" smtClean="0"/>
              <a:t>Invert Slab</a:t>
            </a:r>
            <a:endParaRPr lang="en-GB" dirty="0"/>
          </a:p>
        </p:txBody>
      </p:sp>
      <p:cxnSp>
        <p:nvCxnSpPr>
          <p:cNvPr id="39" name="Elbow Connector 38"/>
          <p:cNvCxnSpPr/>
          <p:nvPr/>
        </p:nvCxnSpPr>
        <p:spPr>
          <a:xfrm>
            <a:off x="5580112" y="4509120"/>
            <a:ext cx="2699792" cy="1008112"/>
          </a:xfrm>
          <a:prstGeom prst="bentConnector3">
            <a:avLst>
              <a:gd name="adj1" fmla="val 79283"/>
            </a:avLst>
          </a:prstGeom>
          <a:ln>
            <a:solidFill>
              <a:schemeClr val="tx1"/>
            </a:solidFill>
            <a:tailEnd type="arrow"/>
          </a:ln>
          <a:effectLst>
            <a:outerShdw blurRad="40000" dist="20000" dir="5400000" rotWithShape="0">
              <a:schemeClr val="tx1">
                <a:alpha val="38000"/>
              </a:schemeClr>
            </a:outerShdw>
          </a:effectLst>
          <a:scene3d>
            <a:camera prst="orthographicFront">
              <a:rot lat="10800000" lon="0" rev="10800000"/>
            </a:camera>
            <a:lightRig rig="threePt" dir="t"/>
          </a:scene3d>
        </p:spPr>
        <p:style>
          <a:lnRef idx="2">
            <a:schemeClr val="accent1"/>
          </a:lnRef>
          <a:fillRef idx="0">
            <a:schemeClr val="accent1"/>
          </a:fillRef>
          <a:effectRef idx="1">
            <a:schemeClr val="accent1"/>
          </a:effectRef>
          <a:fontRef idx="minor">
            <a:schemeClr val="tx1"/>
          </a:fontRef>
        </p:style>
      </p:cxnSp>
      <p:sp>
        <p:nvSpPr>
          <p:cNvPr id="4" name="Content Placeholder 2"/>
          <p:cNvSpPr txBox="1">
            <a:spLocks/>
          </p:cNvSpPr>
          <p:nvPr/>
        </p:nvSpPr>
        <p:spPr>
          <a:xfrm>
            <a:off x="6300192" y="1052736"/>
            <a:ext cx="2376264" cy="1728192"/>
          </a:xfrm>
          <a:prstGeom prst="rect">
            <a:avLst/>
          </a:prstGeom>
        </p:spPr>
        <p:txBody>
          <a:bodyPr/>
          <a:lstStyle/>
          <a:p>
            <a:pPr marL="361950" marR="0" lvl="0" indent="-361950" algn="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Lining</a:t>
            </a:r>
          </a:p>
          <a:p>
            <a:pPr marL="361950" marR="0" lvl="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lang="en-GB" sz="2400" kern="0" dirty="0" smtClean="0">
                <a:solidFill>
                  <a:srgbClr val="000000"/>
                </a:solidFill>
                <a:cs typeface="Arial"/>
              </a:rPr>
              <a:t>Thickness: 1.0m</a:t>
            </a:r>
          </a:p>
          <a:p>
            <a:pPr marL="361950" marR="0" lvl="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Concrete</a:t>
            </a:r>
            <a:r>
              <a:rPr lang="en-GB" sz="2400" kern="0" dirty="0" smtClean="0">
                <a:solidFill>
                  <a:srgbClr val="000000"/>
                </a:solidFill>
                <a:cs typeface="Arial"/>
              </a:rPr>
              <a:t> C50/60</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p:txBody>
      </p:sp>
      <p:cxnSp>
        <p:nvCxnSpPr>
          <p:cNvPr id="64" name="Elbow Connector 63"/>
          <p:cNvCxnSpPr/>
          <p:nvPr/>
        </p:nvCxnSpPr>
        <p:spPr>
          <a:xfrm>
            <a:off x="5940152" y="1484784"/>
            <a:ext cx="2520280" cy="1656184"/>
          </a:xfrm>
          <a:prstGeom prst="bentConnector3">
            <a:avLst>
              <a:gd name="adj1" fmla="val 91573"/>
            </a:avLst>
          </a:prstGeom>
          <a:ln>
            <a:solidFill>
              <a:schemeClr val="tx1"/>
            </a:solidFill>
            <a:tailEnd type="arrow"/>
          </a:ln>
          <a:effectLst>
            <a:outerShdw blurRad="40000" dist="20000" dir="5400000" rotWithShape="0">
              <a:schemeClr val="tx1">
                <a:alpha val="38000"/>
              </a:schemeClr>
            </a:outerShdw>
          </a:effectLst>
          <a:scene3d>
            <a:camera prst="orthographicFront">
              <a:rot lat="10800000" lon="0" rev="10800000"/>
            </a:camera>
            <a:lightRig rig="threePt" dir="t"/>
          </a:scene3d>
        </p:spPr>
        <p:style>
          <a:lnRef idx="2">
            <a:schemeClr val="accent1"/>
          </a:lnRef>
          <a:fillRef idx="0">
            <a:schemeClr val="accent1"/>
          </a:fillRef>
          <a:effectRef idx="1">
            <a:schemeClr val="accent1"/>
          </a:effectRef>
          <a:fontRef idx="minor">
            <a:schemeClr val="tx1"/>
          </a:fontRef>
        </p:style>
      </p:cxnSp>
      <p:sp>
        <p:nvSpPr>
          <p:cNvPr id="9" name="Slide Number Placeholder 8"/>
          <p:cNvSpPr>
            <a:spLocks noGrp="1"/>
          </p:cNvSpPr>
          <p:nvPr>
            <p:ph type="sldNum" sz="quarter" idx="12"/>
          </p:nvPr>
        </p:nvSpPr>
        <p:spPr/>
        <p:txBody>
          <a:bodyPr/>
          <a:lstStyle/>
          <a:p>
            <a:fld id="{DB99CF90-CA6A-4437-AF4C-564CFA2D3DEF}" type="slidenum">
              <a:rPr lang="en-GB" smtClean="0"/>
              <a:pPr/>
              <a:t>82</a:t>
            </a:fld>
            <a:endParaRPr lang="en-GB"/>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Ground Pressure (Including Stress Arching)</a:t>
            </a:r>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539552" y="1412776"/>
            <a:ext cx="3856048" cy="4392488"/>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179512" y="5877272"/>
            <a:ext cx="4320480" cy="20337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4860032" y="1412776"/>
            <a:ext cx="3812705" cy="4392488"/>
          </a:xfrm>
          <a:prstGeom prst="rect">
            <a:avLst/>
          </a:prstGeom>
          <a:noFill/>
          <a:ln w="9525">
            <a:noFill/>
            <a:miter lim="800000"/>
            <a:headEnd/>
            <a:tailEnd/>
          </a:ln>
        </p:spPr>
      </p:pic>
      <p:pic>
        <p:nvPicPr>
          <p:cNvPr id="2055" name="Picture 7"/>
          <p:cNvPicPr>
            <a:picLocks noChangeAspect="1" noChangeArrowheads="1"/>
          </p:cNvPicPr>
          <p:nvPr/>
        </p:nvPicPr>
        <p:blipFill>
          <a:blip r:embed="rId5" cstate="print"/>
          <a:srcRect/>
          <a:stretch>
            <a:fillRect/>
          </a:stretch>
        </p:blipFill>
        <p:spPr bwMode="auto">
          <a:xfrm>
            <a:off x="4572000" y="5877272"/>
            <a:ext cx="4414993" cy="216024"/>
          </a:xfrm>
          <a:prstGeom prst="rect">
            <a:avLst/>
          </a:prstGeom>
          <a:noFill/>
          <a:ln w="9525">
            <a:noFill/>
            <a:miter lim="800000"/>
            <a:headEnd/>
            <a:tailEnd/>
          </a:ln>
        </p:spPr>
      </p:pic>
      <p:sp>
        <p:nvSpPr>
          <p:cNvPr id="13" name="Content Placeholder 2"/>
          <p:cNvSpPr txBox="1">
            <a:spLocks/>
          </p:cNvSpPr>
          <p:nvPr/>
        </p:nvSpPr>
        <p:spPr>
          <a:xfrm>
            <a:off x="4860032" y="908720"/>
            <a:ext cx="4104456" cy="432048"/>
          </a:xfrm>
          <a:prstGeom prst="rect">
            <a:avLst/>
          </a:prstGeom>
        </p:spPr>
        <p:txBody>
          <a:bodyPr/>
          <a:lstStyle/>
          <a:p>
            <a:pPr marL="361950" marR="0" lvl="0" indent="-36195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Max Vertical Pressure: 770 </a:t>
            </a:r>
            <a:r>
              <a:rPr kumimoji="0" lang="en-GB" sz="2400" b="0" i="0" u="none" strike="noStrike" kern="0" cap="none" spc="0" normalizeH="0" baseline="0" noProof="0" dirty="0" err="1" smtClean="0">
                <a:ln>
                  <a:noFill/>
                </a:ln>
                <a:solidFill>
                  <a:srgbClr val="000000"/>
                </a:solidFill>
                <a:effectLst/>
                <a:uLnTx/>
                <a:uFillTx/>
                <a:latin typeface="+mn-lt"/>
                <a:ea typeface="+mn-ea"/>
                <a:cs typeface="Arial"/>
              </a:rPr>
              <a:t>kPa</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p:txBody>
      </p:sp>
      <p:sp>
        <p:nvSpPr>
          <p:cNvPr id="15" name="Content Placeholder 2"/>
          <p:cNvSpPr txBox="1">
            <a:spLocks/>
          </p:cNvSpPr>
          <p:nvPr/>
        </p:nvSpPr>
        <p:spPr>
          <a:xfrm>
            <a:off x="0" y="908720"/>
            <a:ext cx="4536504" cy="432048"/>
          </a:xfrm>
          <a:prstGeom prst="rect">
            <a:avLst/>
          </a:prstGeom>
        </p:spPr>
        <p:txBody>
          <a:bodyPr/>
          <a:lstStyle/>
          <a:p>
            <a:pPr marL="361950" marR="0" lvl="0" indent="-36195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Max Horizontal Pressure: 1</a:t>
            </a:r>
            <a:r>
              <a:rPr lang="en-GB" sz="2400" kern="0" dirty="0" smtClean="0">
                <a:solidFill>
                  <a:srgbClr val="000000"/>
                </a:solidFill>
                <a:cs typeface="Arial"/>
              </a:rPr>
              <a:t>09</a:t>
            </a:r>
            <a:r>
              <a:rPr kumimoji="0" lang="en-GB" sz="2400" b="0" i="0" u="none" strike="noStrike" kern="0" cap="none" spc="0" normalizeH="0" baseline="0" noProof="0" dirty="0" smtClean="0">
                <a:ln>
                  <a:noFill/>
                </a:ln>
                <a:solidFill>
                  <a:srgbClr val="000000"/>
                </a:solidFill>
                <a:effectLst/>
                <a:uLnTx/>
                <a:uFillTx/>
                <a:latin typeface="+mn-lt"/>
                <a:ea typeface="+mn-ea"/>
                <a:cs typeface="Arial"/>
              </a:rPr>
              <a:t>0 </a:t>
            </a:r>
            <a:r>
              <a:rPr kumimoji="0" lang="en-GB" sz="2400" b="0" i="0" u="none" strike="noStrike" kern="0" cap="none" spc="0" normalizeH="0" baseline="0" noProof="0" dirty="0" err="1" smtClean="0">
                <a:ln>
                  <a:noFill/>
                </a:ln>
                <a:solidFill>
                  <a:srgbClr val="000000"/>
                </a:solidFill>
                <a:effectLst/>
                <a:uLnTx/>
                <a:uFillTx/>
                <a:latin typeface="+mn-lt"/>
                <a:ea typeface="+mn-ea"/>
                <a:cs typeface="Arial"/>
              </a:rPr>
              <a:t>kPa</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p:txBody>
      </p:sp>
      <p:sp>
        <p:nvSpPr>
          <p:cNvPr id="9" name="Slide Number Placeholder 8"/>
          <p:cNvSpPr>
            <a:spLocks noGrp="1"/>
          </p:cNvSpPr>
          <p:nvPr>
            <p:ph type="sldNum" sz="quarter" idx="12"/>
          </p:nvPr>
        </p:nvSpPr>
        <p:spPr/>
        <p:txBody>
          <a:bodyPr/>
          <a:lstStyle/>
          <a:p>
            <a:fld id="{DB99CF90-CA6A-4437-AF4C-564CFA2D3DEF}" type="slidenum">
              <a:rPr lang="en-GB" smtClean="0"/>
              <a:pPr/>
              <a:t>83</a:t>
            </a:fld>
            <a:endParaRPr lang="en-GB"/>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Moving Slab Distributed Load</a:t>
            </a:r>
            <a:endParaRPr lang="en-GB" dirty="0"/>
          </a:p>
        </p:txBody>
      </p:sp>
      <p:pic>
        <p:nvPicPr>
          <p:cNvPr id="4098" name="Picture 2"/>
          <p:cNvPicPr>
            <a:picLocks noChangeAspect="1" noChangeArrowheads="1"/>
          </p:cNvPicPr>
          <p:nvPr/>
        </p:nvPicPr>
        <p:blipFill>
          <a:blip r:embed="rId3" cstate="print"/>
          <a:srcRect/>
          <a:stretch>
            <a:fillRect/>
          </a:stretch>
        </p:blipFill>
        <p:spPr bwMode="auto">
          <a:xfrm>
            <a:off x="1475656" y="1052736"/>
            <a:ext cx="4076046" cy="4644182"/>
          </a:xfrm>
          <a:prstGeom prst="rect">
            <a:avLst/>
          </a:prstGeom>
          <a:noFill/>
          <a:ln w="9525">
            <a:noFill/>
            <a:miter lim="800000"/>
            <a:headEnd/>
            <a:tailEnd/>
          </a:ln>
        </p:spPr>
      </p:pic>
      <p:sp>
        <p:nvSpPr>
          <p:cNvPr id="5" name="Left-Right Arrow 4"/>
          <p:cNvSpPr/>
          <p:nvPr/>
        </p:nvSpPr>
        <p:spPr>
          <a:xfrm>
            <a:off x="2627784" y="4365104"/>
            <a:ext cx="1584176" cy="72008"/>
          </a:xfrm>
          <a:prstGeom prst="leftRightArrow">
            <a:avLst/>
          </a:prstGeom>
          <a:solidFill>
            <a:schemeClr val="tx1"/>
          </a:solidFill>
          <a:ln>
            <a:solidFill>
              <a:schemeClr val="tx1"/>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Content Placeholder 2"/>
          <p:cNvSpPr>
            <a:spLocks noGrp="1"/>
          </p:cNvSpPr>
          <p:nvPr>
            <p:ph idx="1"/>
          </p:nvPr>
        </p:nvSpPr>
        <p:spPr>
          <a:xfrm>
            <a:off x="5292080" y="1916832"/>
            <a:ext cx="3600400" cy="2520280"/>
          </a:xfrm>
        </p:spPr>
        <p:txBody>
          <a:bodyPr/>
          <a:lstStyle/>
          <a:p>
            <a:pPr algn="ctr"/>
            <a:r>
              <a:rPr lang="en-GB" dirty="0" smtClean="0"/>
              <a:t>800 </a:t>
            </a:r>
            <a:r>
              <a:rPr lang="en-GB" dirty="0" err="1" smtClean="0"/>
              <a:t>kPa</a:t>
            </a:r>
            <a:r>
              <a:rPr lang="en-GB" dirty="0" smtClean="0"/>
              <a:t> </a:t>
            </a:r>
          </a:p>
          <a:p>
            <a:r>
              <a:rPr lang="en-GB" dirty="0" smtClean="0"/>
              <a:t>	Moving slab distributed load applied in the middle of the cavern span </a:t>
            </a:r>
            <a:endParaRPr lang="en-GB" dirty="0"/>
          </a:p>
        </p:txBody>
      </p:sp>
      <p:cxnSp>
        <p:nvCxnSpPr>
          <p:cNvPr id="9" name="Elbow Connector 8"/>
          <p:cNvCxnSpPr/>
          <p:nvPr/>
        </p:nvCxnSpPr>
        <p:spPr>
          <a:xfrm rot="10800000" flipV="1">
            <a:off x="4067944" y="2348880"/>
            <a:ext cx="4536504" cy="1656184"/>
          </a:xfrm>
          <a:prstGeom prst="bentConnector3">
            <a:avLst>
              <a:gd name="adj1" fmla="val 68757"/>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Content Placeholder 2"/>
          <p:cNvSpPr txBox="1">
            <a:spLocks/>
          </p:cNvSpPr>
          <p:nvPr/>
        </p:nvSpPr>
        <p:spPr>
          <a:xfrm>
            <a:off x="2699792" y="4437112"/>
            <a:ext cx="1296144" cy="576064"/>
          </a:xfrm>
          <a:prstGeom prst="rect">
            <a:avLst/>
          </a:prstGeom>
        </p:spPr>
        <p:txBody>
          <a:bodyPr/>
          <a:lstStyle/>
          <a:p>
            <a:pPr marL="361950" marR="0" lvl="0" indent="-36195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15.5m</a:t>
            </a:r>
            <a:endParaRPr kumimoji="0" lang="en-GB" sz="2400" b="0" i="0" u="none" strike="noStrike" kern="0" cap="none" spc="0" normalizeH="0" baseline="0" noProof="0" dirty="0">
              <a:ln>
                <a:noFill/>
              </a:ln>
              <a:solidFill>
                <a:srgbClr val="000000"/>
              </a:solidFill>
              <a:effectLst/>
              <a:uLnTx/>
              <a:uFillTx/>
              <a:latin typeface="+mn-lt"/>
              <a:ea typeface="+mn-ea"/>
              <a:cs typeface="Arial"/>
            </a:endParaRPr>
          </a:p>
        </p:txBody>
      </p:sp>
      <p:sp>
        <p:nvSpPr>
          <p:cNvPr id="18" name="Left-Right Arrow 17"/>
          <p:cNvSpPr/>
          <p:nvPr/>
        </p:nvSpPr>
        <p:spPr>
          <a:xfrm rot="18965764" flipV="1">
            <a:off x="2461267" y="4025860"/>
            <a:ext cx="647485" cy="45719"/>
          </a:xfrm>
          <a:prstGeom prst="lef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Content Placeholder 2"/>
          <p:cNvSpPr txBox="1">
            <a:spLocks/>
          </p:cNvSpPr>
          <p:nvPr/>
        </p:nvSpPr>
        <p:spPr>
          <a:xfrm>
            <a:off x="1619672" y="3501008"/>
            <a:ext cx="1296144" cy="576064"/>
          </a:xfrm>
          <a:prstGeom prst="rect">
            <a:avLst/>
          </a:prstGeom>
        </p:spPr>
        <p:txBody>
          <a:bodyPr/>
          <a:lstStyle/>
          <a:p>
            <a:pPr marL="361950" marR="0" lvl="0" indent="-36195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13.5m</a:t>
            </a:r>
            <a:endParaRPr kumimoji="0" lang="en-GB" sz="2400" b="0" i="0" u="none" strike="noStrike" kern="0" cap="none" spc="0" normalizeH="0" baseline="0" noProof="0" dirty="0">
              <a:ln>
                <a:noFill/>
              </a:ln>
              <a:solidFill>
                <a:srgbClr val="000000"/>
              </a:solidFill>
              <a:effectLst/>
              <a:uLnTx/>
              <a:uFillTx/>
              <a:latin typeface="+mn-lt"/>
              <a:ea typeface="+mn-ea"/>
              <a:cs typeface="Arial"/>
            </a:endParaRPr>
          </a:p>
        </p:txBody>
      </p:sp>
      <p:sp>
        <p:nvSpPr>
          <p:cNvPr id="10" name="Slide Number Placeholder 9"/>
          <p:cNvSpPr>
            <a:spLocks noGrp="1"/>
          </p:cNvSpPr>
          <p:nvPr>
            <p:ph type="sldNum" sz="quarter" idx="12"/>
          </p:nvPr>
        </p:nvSpPr>
        <p:spPr/>
        <p:txBody>
          <a:bodyPr/>
          <a:lstStyle/>
          <a:p>
            <a:fld id="{DB99CF90-CA6A-4437-AF4C-564CFA2D3DEF}" type="slidenum">
              <a:rPr lang="en-GB" smtClean="0"/>
              <a:pPr/>
              <a:t>84</a:t>
            </a:fld>
            <a:endParaRPr lang="en-GB"/>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3635896" y="692696"/>
            <a:ext cx="4638675" cy="5076825"/>
          </a:xfrm>
          <a:prstGeom prst="rect">
            <a:avLst/>
          </a:prstGeom>
          <a:noFill/>
          <a:ln w="9525">
            <a:noFill/>
            <a:miter lim="800000"/>
            <a:headEnd/>
            <a:tailEnd/>
          </a:ln>
        </p:spPr>
      </p:pic>
      <p:sp>
        <p:nvSpPr>
          <p:cNvPr id="10" name="Content Placeholder 2"/>
          <p:cNvSpPr txBox="1">
            <a:spLocks/>
          </p:cNvSpPr>
          <p:nvPr/>
        </p:nvSpPr>
        <p:spPr>
          <a:xfrm>
            <a:off x="827584" y="980728"/>
            <a:ext cx="3024336" cy="864096"/>
          </a:xfrm>
          <a:prstGeom prst="rect">
            <a:avLst/>
          </a:prstGeom>
        </p:spPr>
        <p:txBody>
          <a:bodyPr/>
          <a:lstStyle/>
          <a:p>
            <a:pPr marL="361950" marR="0" lvl="0" indent="-361950"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	Springs</a:t>
            </a:r>
            <a:r>
              <a:rPr kumimoji="0" lang="en-GB" sz="2400" b="0" i="0" u="none" strike="noStrike" kern="0" cap="none" spc="0" normalizeH="0" noProof="0" dirty="0" smtClean="0">
                <a:ln>
                  <a:noFill/>
                </a:ln>
                <a:solidFill>
                  <a:srgbClr val="000000"/>
                </a:solidFill>
                <a:effectLst/>
                <a:uLnTx/>
                <a:uFillTx/>
                <a:latin typeface="+mn-lt"/>
                <a:ea typeface="+mn-ea"/>
                <a:cs typeface="Arial"/>
              </a:rPr>
              <a:t> </a:t>
            </a:r>
            <a:r>
              <a:rPr kumimoji="0" lang="en-GB" sz="2400" b="0" i="0" u="none" strike="noStrike" kern="0" cap="none" spc="0" normalizeH="0" baseline="0" noProof="0" dirty="0" smtClean="0">
                <a:ln>
                  <a:noFill/>
                </a:ln>
                <a:solidFill>
                  <a:srgbClr val="000000"/>
                </a:solidFill>
                <a:effectLst/>
                <a:uLnTx/>
                <a:uFillTx/>
                <a:latin typeface="+mn-lt"/>
                <a:ea typeface="+mn-ea"/>
                <a:cs typeface="Arial"/>
              </a:rPr>
              <a:t>represent  ground stiffness</a:t>
            </a:r>
          </a:p>
        </p:txBody>
      </p:sp>
      <p:cxnSp>
        <p:nvCxnSpPr>
          <p:cNvPr id="16" name="Elbow Connector 15"/>
          <p:cNvCxnSpPr/>
          <p:nvPr/>
        </p:nvCxnSpPr>
        <p:spPr>
          <a:xfrm>
            <a:off x="1259632" y="1412776"/>
            <a:ext cx="3096344" cy="432048"/>
          </a:xfrm>
          <a:prstGeom prst="bentConnector3">
            <a:avLst>
              <a:gd name="adj1" fmla="val 89592"/>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Elbow Connector 17"/>
          <p:cNvCxnSpPr/>
          <p:nvPr/>
        </p:nvCxnSpPr>
        <p:spPr>
          <a:xfrm>
            <a:off x="611560" y="5085184"/>
            <a:ext cx="4896544" cy="504056"/>
          </a:xfrm>
          <a:prstGeom prst="bentConnector3">
            <a:avLst>
              <a:gd name="adj1" fmla="val 71887"/>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Content Placeholder 2"/>
          <p:cNvSpPr txBox="1">
            <a:spLocks/>
          </p:cNvSpPr>
          <p:nvPr/>
        </p:nvSpPr>
        <p:spPr>
          <a:xfrm>
            <a:off x="395536" y="4509120"/>
            <a:ext cx="3600400" cy="1080120"/>
          </a:xfrm>
          <a:prstGeom prst="rect">
            <a:avLst/>
          </a:prstGeom>
        </p:spPr>
        <p:txBody>
          <a:bodyPr/>
          <a:lstStyle/>
          <a:p>
            <a:pPr marL="361950" marR="0" lvl="0" indent="-361950"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	Pinned connection at </a:t>
            </a:r>
          </a:p>
          <a:p>
            <a:pPr marL="361950" marR="0" lvl="0" indent="-361950"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lang="en-GB" sz="2400" kern="0" noProof="0" dirty="0" smtClean="0">
                <a:solidFill>
                  <a:srgbClr val="000000"/>
                </a:solidFill>
                <a:cs typeface="Arial"/>
              </a:rPr>
              <a:t>interaction </a:t>
            </a:r>
            <a:r>
              <a:rPr kumimoji="0" lang="en-GB" sz="2400" b="0" i="0" u="none" strike="noStrike" kern="0" cap="none" spc="0" normalizeH="0" noProof="0" dirty="0" smtClean="0">
                <a:ln>
                  <a:noFill/>
                </a:ln>
                <a:solidFill>
                  <a:srgbClr val="000000"/>
                </a:solidFill>
                <a:effectLst/>
                <a:uLnTx/>
                <a:uFillTx/>
                <a:latin typeface="+mn-lt"/>
                <a:ea typeface="+mn-ea"/>
                <a:cs typeface="Arial"/>
              </a:rPr>
              <a:t>cavern and the </a:t>
            </a:r>
            <a:r>
              <a:rPr lang="en-GB" sz="2400" kern="0" dirty="0" smtClean="0">
                <a:solidFill>
                  <a:srgbClr val="000000"/>
                </a:solidFill>
                <a:cs typeface="Arial"/>
              </a:rPr>
              <a:t>service caverns interface</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p:txBody>
      </p:sp>
      <p:grpSp>
        <p:nvGrpSpPr>
          <p:cNvPr id="3" name="Group 230"/>
          <p:cNvGrpSpPr>
            <a:grpSpLocks/>
          </p:cNvGrpSpPr>
          <p:nvPr/>
        </p:nvGrpSpPr>
        <p:grpSpPr bwMode="auto">
          <a:xfrm>
            <a:off x="395536" y="2136242"/>
            <a:ext cx="3096344" cy="4721758"/>
            <a:chOff x="340" y="758"/>
            <a:chExt cx="2676" cy="3942"/>
          </a:xfrm>
        </p:grpSpPr>
        <p:grpSp>
          <p:nvGrpSpPr>
            <p:cNvPr id="4" name="Group 223"/>
            <p:cNvGrpSpPr>
              <a:grpSpLocks/>
            </p:cNvGrpSpPr>
            <p:nvPr/>
          </p:nvGrpSpPr>
          <p:grpSpPr bwMode="auto">
            <a:xfrm>
              <a:off x="340" y="758"/>
              <a:ext cx="1357" cy="3942"/>
              <a:chOff x="2522" y="803"/>
              <a:chExt cx="1357" cy="3942"/>
            </a:xfrm>
          </p:grpSpPr>
          <p:sp>
            <p:nvSpPr>
              <p:cNvPr id="37" name="Arc 5"/>
              <p:cNvSpPr>
                <a:spLocks/>
              </p:cNvSpPr>
              <p:nvPr/>
            </p:nvSpPr>
            <p:spPr bwMode="auto">
              <a:xfrm rot="-124642">
                <a:off x="2522" y="1545"/>
                <a:ext cx="1311" cy="3200"/>
              </a:xfrm>
              <a:custGeom>
                <a:avLst/>
                <a:gdLst>
                  <a:gd name="T0" fmla="*/ 0 w 8428"/>
                  <a:gd name="T1" fmla="*/ 0 h 21600"/>
                  <a:gd name="T2" fmla="*/ 5 w 8428"/>
                  <a:gd name="T3" fmla="*/ 1 h 21600"/>
                  <a:gd name="T4" fmla="*/ 0 w 8428"/>
                  <a:gd name="T5" fmla="*/ 10 h 21600"/>
                  <a:gd name="T6" fmla="*/ 0 60000 65536"/>
                  <a:gd name="T7" fmla="*/ 0 60000 65536"/>
                  <a:gd name="T8" fmla="*/ 0 60000 65536"/>
                  <a:gd name="T9" fmla="*/ 0 w 8428"/>
                  <a:gd name="T10" fmla="*/ 0 h 21600"/>
                  <a:gd name="T11" fmla="*/ 8428 w 8428"/>
                  <a:gd name="T12" fmla="*/ 21600 h 21600"/>
                </a:gdLst>
                <a:ahLst/>
                <a:cxnLst>
                  <a:cxn ang="T6">
                    <a:pos x="T0" y="T1"/>
                  </a:cxn>
                  <a:cxn ang="T7">
                    <a:pos x="T2" y="T3"/>
                  </a:cxn>
                  <a:cxn ang="T8">
                    <a:pos x="T4" y="T5"/>
                  </a:cxn>
                </a:cxnLst>
                <a:rect l="T9" t="T10" r="T11" b="T12"/>
                <a:pathLst>
                  <a:path w="8428" h="21600" fill="none" extrusionOk="0">
                    <a:moveTo>
                      <a:pt x="-1" y="0"/>
                    </a:moveTo>
                    <a:cubicBezTo>
                      <a:pt x="2895" y="0"/>
                      <a:pt x="5761" y="582"/>
                      <a:pt x="8427" y="1712"/>
                    </a:cubicBezTo>
                  </a:path>
                  <a:path w="8428" h="21600" stroke="0" extrusionOk="0">
                    <a:moveTo>
                      <a:pt x="-1" y="0"/>
                    </a:moveTo>
                    <a:cubicBezTo>
                      <a:pt x="2895" y="0"/>
                      <a:pt x="5761" y="582"/>
                      <a:pt x="8427" y="1712"/>
                    </a:cubicBezTo>
                    <a:lnTo>
                      <a:pt x="0" y="21600"/>
                    </a:lnTo>
                    <a:close/>
                  </a:path>
                </a:pathLst>
              </a:custGeom>
              <a:noFill/>
              <a:ln w="38100">
                <a:solidFill>
                  <a:schemeClr val="tx1"/>
                </a:solidFill>
                <a:round/>
                <a:headEnd/>
                <a:tailEnd/>
              </a:ln>
            </p:spPr>
            <p:txBody>
              <a:bodyPr wrap="none" anchor="ctr"/>
              <a:lstStyle/>
              <a:p>
                <a:endParaRPr lang="en-GB"/>
              </a:p>
            </p:txBody>
          </p:sp>
          <p:sp>
            <p:nvSpPr>
              <p:cNvPr id="38" name="Oval 6"/>
              <p:cNvSpPr>
                <a:spLocks noChangeArrowheads="1"/>
              </p:cNvSpPr>
              <p:nvPr/>
            </p:nvSpPr>
            <p:spPr bwMode="auto">
              <a:xfrm rot="-2651550">
                <a:off x="3019" y="1537"/>
                <a:ext cx="154" cy="155"/>
              </a:xfrm>
              <a:prstGeom prst="ellipse">
                <a:avLst/>
              </a:prstGeom>
              <a:solidFill>
                <a:schemeClr val="tx1"/>
              </a:solidFill>
              <a:ln w="9525">
                <a:solidFill>
                  <a:schemeClr val="tx1"/>
                </a:solidFill>
                <a:round/>
                <a:headEnd/>
                <a:tailEnd/>
              </a:ln>
            </p:spPr>
            <p:txBody>
              <a:bodyPr wrap="none" anchor="ctr"/>
              <a:lstStyle/>
              <a:p>
                <a:endParaRPr lang="en-GB"/>
              </a:p>
            </p:txBody>
          </p:sp>
          <p:grpSp>
            <p:nvGrpSpPr>
              <p:cNvPr id="5" name="Group 38"/>
              <p:cNvGrpSpPr>
                <a:grpSpLocks/>
              </p:cNvGrpSpPr>
              <p:nvPr/>
            </p:nvGrpSpPr>
            <p:grpSpPr bwMode="auto">
              <a:xfrm rot="-2651550">
                <a:off x="2792" y="803"/>
                <a:ext cx="615" cy="616"/>
                <a:chOff x="4517" y="514"/>
                <a:chExt cx="357" cy="358"/>
              </a:xfrm>
            </p:grpSpPr>
            <p:grpSp>
              <p:nvGrpSpPr>
                <p:cNvPr id="6" name="Group 12"/>
                <p:cNvGrpSpPr>
                  <a:grpSpLocks/>
                </p:cNvGrpSpPr>
                <p:nvPr/>
              </p:nvGrpSpPr>
              <p:grpSpPr bwMode="auto">
                <a:xfrm>
                  <a:off x="4744" y="514"/>
                  <a:ext cx="130" cy="160"/>
                  <a:chOff x="4686" y="558"/>
                  <a:chExt cx="130" cy="160"/>
                </a:xfrm>
              </p:grpSpPr>
              <p:sp>
                <p:nvSpPr>
                  <p:cNvPr id="73" name="Line 13"/>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74" name="Line 14"/>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75" name="Line 15"/>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76" name="Line 16"/>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77" name="Line 17"/>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78" name="Line 18"/>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79" name="Line 19"/>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80" name="Line 20"/>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7" name="Group 21"/>
                <p:cNvGrpSpPr>
                  <a:grpSpLocks/>
                </p:cNvGrpSpPr>
                <p:nvPr/>
              </p:nvGrpSpPr>
              <p:grpSpPr bwMode="auto">
                <a:xfrm>
                  <a:off x="4517" y="599"/>
                  <a:ext cx="289" cy="273"/>
                  <a:chOff x="3965" y="603"/>
                  <a:chExt cx="289" cy="273"/>
                </a:xfrm>
              </p:grpSpPr>
              <p:sp>
                <p:nvSpPr>
                  <p:cNvPr id="63" name="Line 22"/>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8" name="Group 23"/>
                  <p:cNvGrpSpPr>
                    <a:grpSpLocks/>
                  </p:cNvGrpSpPr>
                  <p:nvPr/>
                </p:nvGrpSpPr>
                <p:grpSpPr bwMode="auto">
                  <a:xfrm>
                    <a:off x="4014" y="618"/>
                    <a:ext cx="192" cy="245"/>
                    <a:chOff x="4055" y="563"/>
                    <a:chExt cx="192" cy="245"/>
                  </a:xfrm>
                </p:grpSpPr>
                <p:sp>
                  <p:nvSpPr>
                    <p:cNvPr id="66" name="Line 24"/>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67" name="Line 25"/>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68" name="Line 26"/>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69" name="Line 27"/>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70" name="Line 28"/>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71" name="Line 29"/>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72" name="Line 30"/>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65" name="Line 31"/>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9" name="Group 32"/>
              <p:cNvGrpSpPr>
                <a:grpSpLocks/>
              </p:cNvGrpSpPr>
              <p:nvPr/>
            </p:nvGrpSpPr>
            <p:grpSpPr bwMode="auto">
              <a:xfrm rot="2748450">
                <a:off x="3264" y="1310"/>
                <a:ext cx="614" cy="617"/>
                <a:chOff x="4517" y="514"/>
                <a:chExt cx="357" cy="358"/>
              </a:xfrm>
            </p:grpSpPr>
            <p:grpSp>
              <p:nvGrpSpPr>
                <p:cNvPr id="11" name="Group 33"/>
                <p:cNvGrpSpPr>
                  <a:grpSpLocks/>
                </p:cNvGrpSpPr>
                <p:nvPr/>
              </p:nvGrpSpPr>
              <p:grpSpPr bwMode="auto">
                <a:xfrm>
                  <a:off x="4744" y="514"/>
                  <a:ext cx="130" cy="160"/>
                  <a:chOff x="4686" y="558"/>
                  <a:chExt cx="130" cy="160"/>
                </a:xfrm>
              </p:grpSpPr>
              <p:sp>
                <p:nvSpPr>
                  <p:cNvPr id="53" name="Line 34"/>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54" name="Line 35"/>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55" name="Line 36"/>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56" name="Line 37"/>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57" name="Line 38"/>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58" name="Line 39"/>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59" name="Line 40"/>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60" name="Line 41"/>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12" name="Group 42"/>
                <p:cNvGrpSpPr>
                  <a:grpSpLocks/>
                </p:cNvGrpSpPr>
                <p:nvPr/>
              </p:nvGrpSpPr>
              <p:grpSpPr bwMode="auto">
                <a:xfrm>
                  <a:off x="4517" y="599"/>
                  <a:ext cx="289" cy="273"/>
                  <a:chOff x="3965" y="603"/>
                  <a:chExt cx="289" cy="273"/>
                </a:xfrm>
              </p:grpSpPr>
              <p:sp>
                <p:nvSpPr>
                  <p:cNvPr id="43" name="Line 43"/>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13" name="Group 44"/>
                  <p:cNvGrpSpPr>
                    <a:grpSpLocks/>
                  </p:cNvGrpSpPr>
                  <p:nvPr/>
                </p:nvGrpSpPr>
                <p:grpSpPr bwMode="auto">
                  <a:xfrm>
                    <a:off x="4014" y="618"/>
                    <a:ext cx="192" cy="245"/>
                    <a:chOff x="4055" y="563"/>
                    <a:chExt cx="192" cy="245"/>
                  </a:xfrm>
                </p:grpSpPr>
                <p:sp>
                  <p:nvSpPr>
                    <p:cNvPr id="46" name="Line 45"/>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47" name="Line 46"/>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48" name="Line 47"/>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49" name="Line 48"/>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50" name="Line 49"/>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51" name="Line 50"/>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52" name="Line 51"/>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45" name="Line 52"/>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sp>
          <p:nvSpPr>
            <p:cNvPr id="31" name="Line 224"/>
            <p:cNvSpPr>
              <a:spLocks noChangeShapeType="1"/>
            </p:cNvSpPr>
            <p:nvPr/>
          </p:nvSpPr>
          <p:spPr bwMode="auto">
            <a:xfrm flipH="1">
              <a:off x="1156" y="1026"/>
              <a:ext cx="453" cy="136"/>
            </a:xfrm>
            <a:prstGeom prst="line">
              <a:avLst/>
            </a:prstGeom>
            <a:noFill/>
            <a:ln w="9525">
              <a:solidFill>
                <a:schemeClr val="tx1"/>
              </a:solidFill>
              <a:round/>
              <a:headEnd/>
              <a:tailEnd type="triangle" w="med" len="med"/>
            </a:ln>
          </p:spPr>
          <p:txBody>
            <a:bodyPr/>
            <a:lstStyle/>
            <a:p>
              <a:endParaRPr lang="en-GB"/>
            </a:p>
          </p:txBody>
        </p:sp>
        <p:sp>
          <p:nvSpPr>
            <p:cNvPr id="32" name="Line 225"/>
            <p:cNvSpPr>
              <a:spLocks noChangeShapeType="1"/>
            </p:cNvSpPr>
            <p:nvPr/>
          </p:nvSpPr>
          <p:spPr bwMode="auto">
            <a:xfrm flipH="1">
              <a:off x="1746" y="1393"/>
              <a:ext cx="227" cy="177"/>
            </a:xfrm>
            <a:prstGeom prst="line">
              <a:avLst/>
            </a:prstGeom>
            <a:noFill/>
            <a:ln w="9525">
              <a:solidFill>
                <a:schemeClr val="tx1"/>
              </a:solidFill>
              <a:round/>
              <a:headEnd/>
              <a:tailEnd type="triangle" w="med" len="med"/>
            </a:ln>
          </p:spPr>
          <p:txBody>
            <a:bodyPr/>
            <a:lstStyle/>
            <a:p>
              <a:endParaRPr lang="en-GB"/>
            </a:p>
          </p:txBody>
        </p:sp>
        <p:sp>
          <p:nvSpPr>
            <p:cNvPr id="33" name="Line 226"/>
            <p:cNvSpPr>
              <a:spLocks noChangeShapeType="1"/>
            </p:cNvSpPr>
            <p:nvPr/>
          </p:nvSpPr>
          <p:spPr bwMode="auto">
            <a:xfrm flipV="1">
              <a:off x="884" y="1706"/>
              <a:ext cx="17" cy="172"/>
            </a:xfrm>
            <a:prstGeom prst="line">
              <a:avLst/>
            </a:prstGeom>
            <a:noFill/>
            <a:ln w="9525">
              <a:solidFill>
                <a:schemeClr val="tx1"/>
              </a:solidFill>
              <a:round/>
              <a:headEnd/>
              <a:tailEnd type="triangle" w="med" len="med"/>
            </a:ln>
          </p:spPr>
          <p:txBody>
            <a:bodyPr/>
            <a:lstStyle/>
            <a:p>
              <a:endParaRPr lang="en-GB"/>
            </a:p>
          </p:txBody>
        </p:sp>
        <p:sp>
          <p:nvSpPr>
            <p:cNvPr id="34" name="Rectangle 227"/>
            <p:cNvSpPr>
              <a:spLocks noChangeArrowheads="1"/>
            </p:cNvSpPr>
            <p:nvPr/>
          </p:nvSpPr>
          <p:spPr bwMode="auto">
            <a:xfrm>
              <a:off x="1655" y="894"/>
              <a:ext cx="1043" cy="268"/>
            </a:xfrm>
            <a:prstGeom prst="rect">
              <a:avLst/>
            </a:prstGeom>
            <a:noFill/>
            <a:ln w="9525">
              <a:noFill/>
              <a:miter lim="800000"/>
              <a:headEnd/>
              <a:tailEnd/>
            </a:ln>
          </p:spPr>
          <p:txBody>
            <a:bodyPr wrap="square" lIns="0" tIns="0" rIns="0" bIns="0">
              <a:spAutoFit/>
            </a:bodyPr>
            <a:lstStyle/>
            <a:p>
              <a:pPr marL="192088" indent="-192088">
                <a:lnSpc>
                  <a:spcPct val="80000"/>
                </a:lnSpc>
                <a:spcBef>
                  <a:spcPct val="50000"/>
                </a:spcBef>
                <a:buClr>
                  <a:srgbClr val="FF9900"/>
                </a:buClr>
              </a:pPr>
              <a:r>
                <a:rPr lang="en-AU" sz="1600" dirty="0"/>
                <a:t>Radial Springs</a:t>
              </a:r>
            </a:p>
          </p:txBody>
        </p:sp>
        <p:sp>
          <p:nvSpPr>
            <p:cNvPr id="35" name="Rectangle 228"/>
            <p:cNvSpPr>
              <a:spLocks noChangeArrowheads="1"/>
            </p:cNvSpPr>
            <p:nvPr/>
          </p:nvSpPr>
          <p:spPr bwMode="auto">
            <a:xfrm>
              <a:off x="1882" y="1257"/>
              <a:ext cx="1134" cy="268"/>
            </a:xfrm>
            <a:prstGeom prst="rect">
              <a:avLst/>
            </a:prstGeom>
            <a:noFill/>
            <a:ln w="9525">
              <a:noFill/>
              <a:miter lim="800000"/>
              <a:headEnd/>
              <a:tailEnd/>
            </a:ln>
          </p:spPr>
          <p:txBody>
            <a:bodyPr lIns="0" tIns="0" rIns="0" bIns="0">
              <a:spAutoFit/>
            </a:bodyPr>
            <a:lstStyle/>
            <a:p>
              <a:pPr marL="192088" indent="-192088">
                <a:lnSpc>
                  <a:spcPct val="80000"/>
                </a:lnSpc>
                <a:spcBef>
                  <a:spcPct val="50000"/>
                </a:spcBef>
                <a:buClr>
                  <a:srgbClr val="FF9900"/>
                </a:buClr>
              </a:pPr>
              <a:r>
                <a:rPr lang="en-AU" sz="1600" dirty="0"/>
                <a:t>Tangential Springs</a:t>
              </a:r>
            </a:p>
          </p:txBody>
        </p:sp>
        <p:sp>
          <p:nvSpPr>
            <p:cNvPr id="36" name="Rectangle 229"/>
            <p:cNvSpPr>
              <a:spLocks noChangeArrowheads="1"/>
            </p:cNvSpPr>
            <p:nvPr/>
          </p:nvSpPr>
          <p:spPr bwMode="auto">
            <a:xfrm>
              <a:off x="839" y="1933"/>
              <a:ext cx="1134" cy="164"/>
            </a:xfrm>
            <a:prstGeom prst="rect">
              <a:avLst/>
            </a:prstGeom>
            <a:noFill/>
            <a:ln w="9525">
              <a:noFill/>
              <a:miter lim="800000"/>
              <a:headEnd/>
              <a:tailEnd/>
            </a:ln>
          </p:spPr>
          <p:txBody>
            <a:bodyPr lIns="0" tIns="0" rIns="0" bIns="0">
              <a:spAutoFit/>
            </a:bodyPr>
            <a:lstStyle/>
            <a:p>
              <a:pPr marL="192088" indent="-192088">
                <a:lnSpc>
                  <a:spcPct val="80000"/>
                </a:lnSpc>
                <a:spcBef>
                  <a:spcPct val="50000"/>
                </a:spcBef>
                <a:buClr>
                  <a:srgbClr val="FF9900"/>
                </a:buClr>
              </a:pPr>
              <a:r>
                <a:rPr lang="en-AU" sz="1600" dirty="0" smtClean="0"/>
                <a:t>Lining</a:t>
              </a:r>
              <a:endParaRPr lang="en-AU" sz="1600" dirty="0"/>
            </a:p>
          </p:txBody>
        </p:sp>
      </p:grpSp>
      <p:sp>
        <p:nvSpPr>
          <p:cNvPr id="2" name="Title 1"/>
          <p:cNvSpPr>
            <a:spLocks noGrp="1"/>
          </p:cNvSpPr>
          <p:nvPr>
            <p:ph type="title"/>
          </p:nvPr>
        </p:nvSpPr>
        <p:spPr/>
        <p:txBody>
          <a:bodyPr/>
          <a:lstStyle/>
          <a:p>
            <a:pPr algn="ctr"/>
            <a:r>
              <a:rPr lang="en-GB" dirty="0" smtClean="0"/>
              <a:t>Boundary Conditions</a:t>
            </a:r>
            <a:endParaRPr lang="en-GB" dirty="0"/>
          </a:p>
        </p:txBody>
      </p:sp>
      <p:sp>
        <p:nvSpPr>
          <p:cNvPr id="61" name="Slide Number Placeholder 60"/>
          <p:cNvSpPr>
            <a:spLocks noGrp="1"/>
          </p:cNvSpPr>
          <p:nvPr>
            <p:ph type="sldNum" sz="quarter" idx="12"/>
          </p:nvPr>
        </p:nvSpPr>
        <p:spPr/>
        <p:txBody>
          <a:bodyPr/>
          <a:lstStyle/>
          <a:p>
            <a:fld id="{DB99CF90-CA6A-4437-AF4C-564CFA2D3DEF}" type="slidenum">
              <a:rPr lang="en-GB" smtClean="0"/>
              <a:pPr/>
              <a:t>85</a:t>
            </a:fld>
            <a:endParaRPr lang="en-GB"/>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Boundary Conditions </a:t>
            </a:r>
            <a:endParaRPr lang="en-GB" dirty="0"/>
          </a:p>
        </p:txBody>
      </p:sp>
      <p:sp>
        <p:nvSpPr>
          <p:cNvPr id="4" name="Content Placeholder 2"/>
          <p:cNvSpPr txBox="1">
            <a:spLocks/>
          </p:cNvSpPr>
          <p:nvPr/>
        </p:nvSpPr>
        <p:spPr>
          <a:xfrm>
            <a:off x="251520" y="980728"/>
            <a:ext cx="5616624" cy="432048"/>
          </a:xfrm>
          <a:prstGeom prst="rect">
            <a:avLst/>
          </a:prstGeom>
        </p:spPr>
        <p:txBody>
          <a:bodyPr/>
          <a:lstStyle/>
          <a:p>
            <a:pPr marL="361950" marR="0" lvl="0" indent="-361950" algn="just"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	Three</a:t>
            </a:r>
            <a:r>
              <a:rPr kumimoji="0" lang="en-GB" sz="2400" b="0" i="0" u="none" strike="noStrike" kern="0" cap="none" spc="0" normalizeH="0" noProof="0" dirty="0" smtClean="0">
                <a:ln>
                  <a:noFill/>
                </a:ln>
                <a:solidFill>
                  <a:srgbClr val="000000"/>
                </a:solidFill>
                <a:effectLst/>
                <a:uLnTx/>
                <a:uFillTx/>
                <a:latin typeface="+mn-lt"/>
                <a:ea typeface="+mn-ea"/>
                <a:cs typeface="Arial"/>
              </a:rPr>
              <a:t> following ground stiffness has been investigated in order to evaluate the ground-structure interaction:</a:t>
            </a:r>
          </a:p>
          <a:p>
            <a:pPr marL="361950" marR="0" lvl="0" indent="-361950" algn="just" defTabSz="914400" rtl="0" eaLnBrk="1" fontAlgn="base" latinLnBrk="0" hangingPunct="1">
              <a:lnSpc>
                <a:spcPts val="2900"/>
              </a:lnSpc>
              <a:spcBef>
                <a:spcPct val="50000"/>
              </a:spcBef>
              <a:spcAft>
                <a:spcPct val="0"/>
              </a:spcAft>
              <a:buClr>
                <a:srgbClr val="D22D7D"/>
              </a:buClr>
              <a:buSzTx/>
              <a:buFont typeface="Arial" pitchFamily="34" charset="0"/>
              <a:buChar char="•"/>
              <a:tabLst/>
              <a:defRPr/>
            </a:pPr>
            <a:r>
              <a:rPr lang="en-GB" sz="2400" kern="0" dirty="0" smtClean="0">
                <a:solidFill>
                  <a:srgbClr val="000000"/>
                </a:solidFill>
                <a:cs typeface="Arial"/>
              </a:rPr>
              <a:t>2D FE non-linear model stiffness:</a:t>
            </a:r>
          </a:p>
          <a:p>
            <a:pPr marL="1733550" lvl="3" indent="-361950" algn="just" fontAlgn="base">
              <a:lnSpc>
                <a:spcPts val="2900"/>
              </a:lnSpc>
              <a:spcBef>
                <a:spcPct val="50000"/>
              </a:spcBef>
              <a:spcAft>
                <a:spcPct val="0"/>
              </a:spcAft>
              <a:buClr>
                <a:srgbClr val="D22D7D"/>
              </a:buClr>
              <a:buFont typeface="Arial" pitchFamily="34" charset="0"/>
              <a:buChar cha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Radial Springs: 100 </a:t>
            </a:r>
            <a:r>
              <a:rPr kumimoji="0" lang="en-GB" sz="2400" b="0" i="0" u="none" strike="noStrike" kern="0" cap="none" spc="0" normalizeH="0" baseline="0" noProof="0" dirty="0" err="1" smtClean="0">
                <a:ln>
                  <a:noFill/>
                </a:ln>
                <a:solidFill>
                  <a:srgbClr val="000000"/>
                </a:solidFill>
                <a:effectLst/>
                <a:uLnTx/>
                <a:uFillTx/>
                <a:latin typeface="+mn-lt"/>
                <a:ea typeface="+mn-ea"/>
                <a:cs typeface="Arial"/>
              </a:rPr>
              <a:t>kPa</a:t>
            </a:r>
            <a:r>
              <a:rPr kumimoji="0" lang="en-GB" sz="2400" b="0" i="0" u="none" strike="noStrike" kern="0" cap="none" spc="0" normalizeH="0" baseline="0" noProof="0" dirty="0" smtClean="0">
                <a:ln>
                  <a:noFill/>
                </a:ln>
                <a:solidFill>
                  <a:srgbClr val="000000"/>
                </a:solidFill>
                <a:effectLst/>
                <a:uLnTx/>
                <a:uFillTx/>
                <a:latin typeface="+mn-lt"/>
                <a:ea typeface="+mn-ea"/>
                <a:cs typeface="Arial"/>
              </a:rPr>
              <a:t>/mm</a:t>
            </a:r>
          </a:p>
          <a:p>
            <a:pPr marL="361950" marR="0" lvl="0" indent="-361950" algn="just" defTabSz="914400" rtl="0" eaLnBrk="1" fontAlgn="base" latinLnBrk="0" hangingPunct="1">
              <a:lnSpc>
                <a:spcPts val="2900"/>
              </a:lnSpc>
              <a:spcBef>
                <a:spcPct val="50000"/>
              </a:spcBef>
              <a:spcAft>
                <a:spcPct val="0"/>
              </a:spcAft>
              <a:buClr>
                <a:srgbClr val="D22D7D"/>
              </a:buClr>
              <a:buSzTx/>
              <a:buFont typeface="Arial" pitchFamily="34" charset="0"/>
              <a:buChar char="•"/>
              <a:tabLst/>
              <a:defRPr/>
            </a:pPr>
            <a:r>
              <a:rPr kumimoji="0" lang="en-GB" sz="2400" b="0" i="0" u="none" strike="noStrike" kern="0" cap="none" spc="0" normalizeH="0" baseline="0" noProof="0" dirty="0" smtClean="0">
                <a:ln>
                  <a:noFill/>
                </a:ln>
                <a:solidFill>
                  <a:srgbClr val="000000"/>
                </a:solidFill>
                <a:effectLst/>
                <a:uLnTx/>
                <a:uFillTx/>
                <a:latin typeface="+mn-lt"/>
                <a:ea typeface="+mn-ea"/>
                <a:cs typeface="Arial"/>
              </a:rPr>
              <a:t>2x FE model stiffness</a:t>
            </a:r>
          </a:p>
          <a:p>
            <a:pPr marL="1733550" lvl="3" indent="-361950" algn="just" fontAlgn="base">
              <a:lnSpc>
                <a:spcPts val="2900"/>
              </a:lnSpc>
              <a:spcBef>
                <a:spcPct val="50000"/>
              </a:spcBef>
              <a:spcAft>
                <a:spcPct val="0"/>
              </a:spcAft>
              <a:buClr>
                <a:srgbClr val="D22D7D"/>
              </a:buClr>
              <a:buFont typeface="Arial" pitchFamily="34" charset="0"/>
              <a:buChar char="•"/>
            </a:pPr>
            <a:r>
              <a:rPr lang="en-GB" sz="2400" kern="0" dirty="0" smtClean="0">
                <a:solidFill>
                  <a:srgbClr val="000000"/>
                </a:solidFill>
                <a:cs typeface="Arial"/>
              </a:rPr>
              <a:t>Radial Springs: 200 </a:t>
            </a:r>
            <a:r>
              <a:rPr lang="en-GB" sz="2400" kern="0" dirty="0" err="1" smtClean="0">
                <a:solidFill>
                  <a:srgbClr val="000000"/>
                </a:solidFill>
                <a:cs typeface="Arial"/>
              </a:rPr>
              <a:t>kPa</a:t>
            </a:r>
            <a:r>
              <a:rPr lang="en-GB" sz="2400" kern="0" dirty="0" smtClean="0">
                <a:solidFill>
                  <a:srgbClr val="000000"/>
                </a:solidFill>
                <a:cs typeface="Arial"/>
              </a:rPr>
              <a:t>/mm</a:t>
            </a:r>
          </a:p>
          <a:p>
            <a:pPr marL="361950" lvl="0" indent="-361950" algn="just" fontAlgn="base">
              <a:lnSpc>
                <a:spcPts val="2900"/>
              </a:lnSpc>
              <a:spcBef>
                <a:spcPct val="50000"/>
              </a:spcBef>
              <a:spcAft>
                <a:spcPct val="0"/>
              </a:spcAft>
              <a:buClr>
                <a:srgbClr val="D22D7D"/>
              </a:buClr>
              <a:buFont typeface="Arial" pitchFamily="34" charset="0"/>
              <a:buChar char="•"/>
            </a:pPr>
            <a:r>
              <a:rPr lang="en-GB" sz="2400" kern="0" dirty="0" smtClean="0">
                <a:solidFill>
                  <a:srgbClr val="000000"/>
                </a:solidFill>
                <a:cs typeface="Arial"/>
              </a:rPr>
              <a:t>3x FE model stiffness</a:t>
            </a:r>
          </a:p>
          <a:p>
            <a:pPr marL="1733550" lvl="3" indent="-361950" algn="just" fontAlgn="base">
              <a:lnSpc>
                <a:spcPts val="2900"/>
              </a:lnSpc>
              <a:spcBef>
                <a:spcPct val="50000"/>
              </a:spcBef>
              <a:spcAft>
                <a:spcPct val="0"/>
              </a:spcAft>
              <a:buClr>
                <a:srgbClr val="D22D7D"/>
              </a:buClr>
              <a:buFont typeface="Arial" pitchFamily="34" charset="0"/>
              <a:buChar char="•"/>
            </a:pPr>
            <a:r>
              <a:rPr lang="en-GB" sz="2400" kern="0" dirty="0" smtClean="0">
                <a:solidFill>
                  <a:srgbClr val="000000"/>
                </a:solidFill>
                <a:cs typeface="Arial"/>
              </a:rPr>
              <a:t>Radial Springs: 300 </a:t>
            </a:r>
            <a:r>
              <a:rPr lang="en-GB" sz="2400" kern="0" dirty="0" err="1" smtClean="0">
                <a:solidFill>
                  <a:srgbClr val="000000"/>
                </a:solidFill>
                <a:cs typeface="Arial"/>
              </a:rPr>
              <a:t>kPa</a:t>
            </a:r>
            <a:r>
              <a:rPr lang="en-GB" sz="2400" kern="0" dirty="0" smtClean="0">
                <a:solidFill>
                  <a:srgbClr val="000000"/>
                </a:solidFill>
                <a:cs typeface="Arial"/>
              </a:rPr>
              <a:t>/mm</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just" defTabSz="914400" rtl="0" eaLnBrk="1" fontAlgn="base" latinLnBrk="0" hangingPunct="1">
              <a:lnSpc>
                <a:spcPts val="2900"/>
              </a:lnSpc>
              <a:spcBef>
                <a:spcPct val="50000"/>
              </a:spcBef>
              <a:spcAft>
                <a:spcPct val="0"/>
              </a:spcAft>
              <a:buClr>
                <a:srgbClr val="D22D7D"/>
              </a:buClr>
              <a:buSzTx/>
              <a:buFont typeface="Arial" pitchFamily="34" charset="0"/>
              <a:buChar char="•"/>
              <a:tabLst/>
              <a:defRPr/>
            </a:pP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p:txBody>
      </p:sp>
      <p:grpSp>
        <p:nvGrpSpPr>
          <p:cNvPr id="3" name="Group 228"/>
          <p:cNvGrpSpPr>
            <a:grpSpLocks/>
          </p:cNvGrpSpPr>
          <p:nvPr/>
        </p:nvGrpSpPr>
        <p:grpSpPr bwMode="auto">
          <a:xfrm>
            <a:off x="5435600" y="815975"/>
            <a:ext cx="3154363" cy="4865688"/>
            <a:chOff x="3424" y="514"/>
            <a:chExt cx="1987" cy="3065"/>
          </a:xfrm>
        </p:grpSpPr>
        <p:sp>
          <p:nvSpPr>
            <p:cNvPr id="223" name="Arc 4"/>
            <p:cNvSpPr>
              <a:spLocks/>
            </p:cNvSpPr>
            <p:nvPr/>
          </p:nvSpPr>
          <p:spPr bwMode="auto">
            <a:xfrm rot="2640880">
              <a:off x="3424" y="1163"/>
              <a:ext cx="1951" cy="1859"/>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n-GB"/>
            </a:p>
          </p:txBody>
        </p:sp>
        <p:sp>
          <p:nvSpPr>
            <p:cNvPr id="224" name="Oval 6"/>
            <p:cNvSpPr>
              <a:spLocks noChangeArrowheads="1"/>
            </p:cNvSpPr>
            <p:nvPr/>
          </p:nvSpPr>
          <p:spPr bwMode="auto">
            <a:xfrm>
              <a:off x="4445" y="856"/>
              <a:ext cx="90" cy="90"/>
            </a:xfrm>
            <a:prstGeom prst="ellipse">
              <a:avLst/>
            </a:prstGeom>
            <a:solidFill>
              <a:schemeClr val="tx1"/>
            </a:solidFill>
            <a:ln w="9525">
              <a:solidFill>
                <a:schemeClr val="tx1"/>
              </a:solidFill>
              <a:round/>
              <a:headEnd/>
              <a:tailEnd/>
            </a:ln>
          </p:spPr>
          <p:txBody>
            <a:bodyPr wrap="none" anchor="ctr"/>
            <a:lstStyle/>
            <a:p>
              <a:endParaRPr lang="en-GB"/>
            </a:p>
          </p:txBody>
        </p:sp>
        <p:sp>
          <p:nvSpPr>
            <p:cNvPr id="225" name="Oval 7"/>
            <p:cNvSpPr>
              <a:spLocks noChangeArrowheads="1"/>
            </p:cNvSpPr>
            <p:nvPr/>
          </p:nvSpPr>
          <p:spPr bwMode="auto">
            <a:xfrm>
              <a:off x="4905" y="1934"/>
              <a:ext cx="90" cy="90"/>
            </a:xfrm>
            <a:prstGeom prst="ellipse">
              <a:avLst/>
            </a:prstGeom>
            <a:solidFill>
              <a:schemeClr val="tx1"/>
            </a:solidFill>
            <a:ln w="9525">
              <a:solidFill>
                <a:schemeClr val="tx1"/>
              </a:solidFill>
              <a:round/>
              <a:headEnd/>
              <a:tailEnd/>
            </a:ln>
          </p:spPr>
          <p:txBody>
            <a:bodyPr wrap="none" anchor="ctr"/>
            <a:lstStyle/>
            <a:p>
              <a:endParaRPr lang="en-GB"/>
            </a:p>
          </p:txBody>
        </p:sp>
        <p:sp>
          <p:nvSpPr>
            <p:cNvPr id="226" name="Oval 8"/>
            <p:cNvSpPr>
              <a:spLocks noChangeArrowheads="1"/>
            </p:cNvSpPr>
            <p:nvPr/>
          </p:nvSpPr>
          <p:spPr bwMode="auto">
            <a:xfrm>
              <a:off x="4872" y="2536"/>
              <a:ext cx="90" cy="90"/>
            </a:xfrm>
            <a:prstGeom prst="ellipse">
              <a:avLst/>
            </a:prstGeom>
            <a:solidFill>
              <a:schemeClr val="tx1"/>
            </a:solidFill>
            <a:ln w="9525">
              <a:solidFill>
                <a:schemeClr val="tx1"/>
              </a:solidFill>
              <a:round/>
              <a:headEnd/>
              <a:tailEnd/>
            </a:ln>
          </p:spPr>
          <p:txBody>
            <a:bodyPr wrap="none" anchor="ctr"/>
            <a:lstStyle/>
            <a:p>
              <a:endParaRPr lang="en-GB"/>
            </a:p>
          </p:txBody>
        </p:sp>
        <p:sp>
          <p:nvSpPr>
            <p:cNvPr id="227" name="Oval 9"/>
            <p:cNvSpPr>
              <a:spLocks noChangeArrowheads="1"/>
            </p:cNvSpPr>
            <p:nvPr/>
          </p:nvSpPr>
          <p:spPr bwMode="auto">
            <a:xfrm>
              <a:off x="4631" y="3111"/>
              <a:ext cx="90" cy="90"/>
            </a:xfrm>
            <a:prstGeom prst="ellipse">
              <a:avLst/>
            </a:prstGeom>
            <a:solidFill>
              <a:schemeClr val="tx1"/>
            </a:solidFill>
            <a:ln w="9525">
              <a:solidFill>
                <a:schemeClr val="tx1"/>
              </a:solidFill>
              <a:round/>
              <a:headEnd/>
              <a:tailEnd/>
            </a:ln>
          </p:spPr>
          <p:txBody>
            <a:bodyPr wrap="none" anchor="ctr"/>
            <a:lstStyle/>
            <a:p>
              <a:endParaRPr lang="en-GB"/>
            </a:p>
          </p:txBody>
        </p:sp>
        <p:sp>
          <p:nvSpPr>
            <p:cNvPr id="228" name="Oval 12"/>
            <p:cNvSpPr>
              <a:spLocks noChangeArrowheads="1"/>
            </p:cNvSpPr>
            <p:nvPr/>
          </p:nvSpPr>
          <p:spPr bwMode="auto">
            <a:xfrm>
              <a:off x="4755" y="1368"/>
              <a:ext cx="90" cy="90"/>
            </a:xfrm>
            <a:prstGeom prst="ellipse">
              <a:avLst/>
            </a:prstGeom>
            <a:solidFill>
              <a:schemeClr val="tx1"/>
            </a:solidFill>
            <a:ln w="9525">
              <a:solidFill>
                <a:schemeClr val="tx1"/>
              </a:solidFill>
              <a:round/>
              <a:headEnd/>
              <a:tailEnd/>
            </a:ln>
          </p:spPr>
          <p:txBody>
            <a:bodyPr wrap="none" anchor="ctr"/>
            <a:lstStyle/>
            <a:p>
              <a:endParaRPr lang="en-GB"/>
            </a:p>
          </p:txBody>
        </p:sp>
        <p:grpSp>
          <p:nvGrpSpPr>
            <p:cNvPr id="5" name="Group 38"/>
            <p:cNvGrpSpPr>
              <a:grpSpLocks/>
            </p:cNvGrpSpPr>
            <p:nvPr/>
          </p:nvGrpSpPr>
          <p:grpSpPr bwMode="auto">
            <a:xfrm>
              <a:off x="4517" y="514"/>
              <a:ext cx="357" cy="358"/>
              <a:chOff x="4517" y="514"/>
              <a:chExt cx="357" cy="358"/>
            </a:xfrm>
          </p:grpSpPr>
          <p:grpSp>
            <p:nvGrpSpPr>
              <p:cNvPr id="6" name="Group 25"/>
              <p:cNvGrpSpPr>
                <a:grpSpLocks/>
              </p:cNvGrpSpPr>
              <p:nvPr/>
            </p:nvGrpSpPr>
            <p:grpSpPr bwMode="auto">
              <a:xfrm>
                <a:off x="4744" y="514"/>
                <a:ext cx="130" cy="160"/>
                <a:chOff x="4686" y="558"/>
                <a:chExt cx="130" cy="160"/>
              </a:xfrm>
            </p:grpSpPr>
            <p:sp>
              <p:nvSpPr>
                <p:cNvPr id="431" name="Line 17"/>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432" name="Line 18"/>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433" name="Line 19"/>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434" name="Line 20"/>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435" name="Line 21"/>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436" name="Line 22"/>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437" name="Line 23"/>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438" name="Line 24"/>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7" name="Group 37"/>
              <p:cNvGrpSpPr>
                <a:grpSpLocks/>
              </p:cNvGrpSpPr>
              <p:nvPr/>
            </p:nvGrpSpPr>
            <p:grpSpPr bwMode="auto">
              <a:xfrm>
                <a:off x="4517" y="599"/>
                <a:ext cx="289" cy="273"/>
                <a:chOff x="3965" y="603"/>
                <a:chExt cx="289" cy="273"/>
              </a:xfrm>
            </p:grpSpPr>
            <p:sp>
              <p:nvSpPr>
                <p:cNvPr id="421" name="Line 13"/>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8" name="Group 35"/>
                <p:cNvGrpSpPr>
                  <a:grpSpLocks/>
                </p:cNvGrpSpPr>
                <p:nvPr/>
              </p:nvGrpSpPr>
              <p:grpSpPr bwMode="auto">
                <a:xfrm>
                  <a:off x="4014" y="618"/>
                  <a:ext cx="192" cy="245"/>
                  <a:chOff x="4055" y="563"/>
                  <a:chExt cx="192" cy="245"/>
                </a:xfrm>
              </p:grpSpPr>
              <p:sp>
                <p:nvSpPr>
                  <p:cNvPr id="424" name="Line 27"/>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425" name="Line 28"/>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426" name="Line 29"/>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427" name="Line 30"/>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428" name="Line 31"/>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429" name="Line 33"/>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430" name="Line 34"/>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423" name="Line 36"/>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9" name="Group 39"/>
            <p:cNvGrpSpPr>
              <a:grpSpLocks/>
            </p:cNvGrpSpPr>
            <p:nvPr/>
          </p:nvGrpSpPr>
          <p:grpSpPr bwMode="auto">
            <a:xfrm rot="5400000">
              <a:off x="4507" y="917"/>
              <a:ext cx="357" cy="358"/>
              <a:chOff x="4517" y="514"/>
              <a:chExt cx="357" cy="358"/>
            </a:xfrm>
          </p:grpSpPr>
          <p:grpSp>
            <p:nvGrpSpPr>
              <p:cNvPr id="10" name="Group 40"/>
              <p:cNvGrpSpPr>
                <a:grpSpLocks/>
              </p:cNvGrpSpPr>
              <p:nvPr/>
            </p:nvGrpSpPr>
            <p:grpSpPr bwMode="auto">
              <a:xfrm>
                <a:off x="4744" y="514"/>
                <a:ext cx="130" cy="160"/>
                <a:chOff x="4686" y="558"/>
                <a:chExt cx="130" cy="160"/>
              </a:xfrm>
            </p:grpSpPr>
            <p:sp>
              <p:nvSpPr>
                <p:cNvPr id="411" name="Line 41"/>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412" name="Line 42"/>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413" name="Line 43"/>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414" name="Line 44"/>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415" name="Line 45"/>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416" name="Line 46"/>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417" name="Line 47"/>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418" name="Line 48"/>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11" name="Group 49"/>
              <p:cNvGrpSpPr>
                <a:grpSpLocks/>
              </p:cNvGrpSpPr>
              <p:nvPr/>
            </p:nvGrpSpPr>
            <p:grpSpPr bwMode="auto">
              <a:xfrm>
                <a:off x="4517" y="599"/>
                <a:ext cx="289" cy="273"/>
                <a:chOff x="3965" y="603"/>
                <a:chExt cx="289" cy="273"/>
              </a:xfrm>
            </p:grpSpPr>
            <p:sp>
              <p:nvSpPr>
                <p:cNvPr id="401" name="Line 50"/>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12" name="Group 51"/>
                <p:cNvGrpSpPr>
                  <a:grpSpLocks/>
                </p:cNvGrpSpPr>
                <p:nvPr/>
              </p:nvGrpSpPr>
              <p:grpSpPr bwMode="auto">
                <a:xfrm>
                  <a:off x="4014" y="618"/>
                  <a:ext cx="192" cy="245"/>
                  <a:chOff x="4055" y="563"/>
                  <a:chExt cx="192" cy="245"/>
                </a:xfrm>
              </p:grpSpPr>
              <p:sp>
                <p:nvSpPr>
                  <p:cNvPr id="404" name="Line 52"/>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405" name="Line 53"/>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406" name="Line 54"/>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407" name="Line 55"/>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408" name="Line 56"/>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409" name="Line 57"/>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410" name="Line 58"/>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403" name="Line 59"/>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13" name="Group 60"/>
            <p:cNvGrpSpPr>
              <a:grpSpLocks/>
            </p:cNvGrpSpPr>
            <p:nvPr/>
          </p:nvGrpSpPr>
          <p:grpSpPr bwMode="auto">
            <a:xfrm rot="1010147">
              <a:off x="4876" y="1104"/>
              <a:ext cx="357" cy="358"/>
              <a:chOff x="4517" y="514"/>
              <a:chExt cx="357" cy="358"/>
            </a:xfrm>
          </p:grpSpPr>
          <p:grpSp>
            <p:nvGrpSpPr>
              <p:cNvPr id="14" name="Group 61"/>
              <p:cNvGrpSpPr>
                <a:grpSpLocks/>
              </p:cNvGrpSpPr>
              <p:nvPr/>
            </p:nvGrpSpPr>
            <p:grpSpPr bwMode="auto">
              <a:xfrm>
                <a:off x="4744" y="514"/>
                <a:ext cx="130" cy="160"/>
                <a:chOff x="4686" y="558"/>
                <a:chExt cx="130" cy="160"/>
              </a:xfrm>
            </p:grpSpPr>
            <p:sp>
              <p:nvSpPr>
                <p:cNvPr id="391" name="Line 62"/>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392" name="Line 63"/>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393" name="Line 64"/>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394" name="Line 65"/>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395" name="Line 66"/>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396" name="Line 67"/>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397" name="Line 68"/>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398" name="Line 69"/>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15" name="Group 70"/>
              <p:cNvGrpSpPr>
                <a:grpSpLocks/>
              </p:cNvGrpSpPr>
              <p:nvPr/>
            </p:nvGrpSpPr>
            <p:grpSpPr bwMode="auto">
              <a:xfrm>
                <a:off x="4517" y="599"/>
                <a:ext cx="289" cy="273"/>
                <a:chOff x="3965" y="603"/>
                <a:chExt cx="289" cy="273"/>
              </a:xfrm>
            </p:grpSpPr>
            <p:sp>
              <p:nvSpPr>
                <p:cNvPr id="381" name="Line 71"/>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16" name="Group 72"/>
                <p:cNvGrpSpPr>
                  <a:grpSpLocks/>
                </p:cNvGrpSpPr>
                <p:nvPr/>
              </p:nvGrpSpPr>
              <p:grpSpPr bwMode="auto">
                <a:xfrm>
                  <a:off x="4014" y="618"/>
                  <a:ext cx="192" cy="245"/>
                  <a:chOff x="4055" y="563"/>
                  <a:chExt cx="192" cy="245"/>
                </a:xfrm>
              </p:grpSpPr>
              <p:sp>
                <p:nvSpPr>
                  <p:cNvPr id="384" name="Line 73"/>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385" name="Line 74"/>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386" name="Line 75"/>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387" name="Line 76"/>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388" name="Line 77"/>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389" name="Line 78"/>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390" name="Line 79"/>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383" name="Line 80"/>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17" name="Group 81"/>
            <p:cNvGrpSpPr>
              <a:grpSpLocks/>
            </p:cNvGrpSpPr>
            <p:nvPr/>
          </p:nvGrpSpPr>
          <p:grpSpPr bwMode="auto">
            <a:xfrm rot="6410147">
              <a:off x="4760" y="1489"/>
              <a:ext cx="357" cy="358"/>
              <a:chOff x="4517" y="514"/>
              <a:chExt cx="357" cy="358"/>
            </a:xfrm>
          </p:grpSpPr>
          <p:grpSp>
            <p:nvGrpSpPr>
              <p:cNvPr id="18" name="Group 82"/>
              <p:cNvGrpSpPr>
                <a:grpSpLocks/>
              </p:cNvGrpSpPr>
              <p:nvPr/>
            </p:nvGrpSpPr>
            <p:grpSpPr bwMode="auto">
              <a:xfrm>
                <a:off x="4744" y="514"/>
                <a:ext cx="130" cy="160"/>
                <a:chOff x="4686" y="558"/>
                <a:chExt cx="130" cy="160"/>
              </a:xfrm>
            </p:grpSpPr>
            <p:sp>
              <p:nvSpPr>
                <p:cNvPr id="371" name="Line 83"/>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372" name="Line 84"/>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373" name="Line 85"/>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374" name="Line 86"/>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375" name="Line 87"/>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376" name="Line 88"/>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377" name="Line 89"/>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378" name="Line 90"/>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19" name="Group 91"/>
              <p:cNvGrpSpPr>
                <a:grpSpLocks/>
              </p:cNvGrpSpPr>
              <p:nvPr/>
            </p:nvGrpSpPr>
            <p:grpSpPr bwMode="auto">
              <a:xfrm>
                <a:off x="4517" y="599"/>
                <a:ext cx="289" cy="273"/>
                <a:chOff x="3965" y="603"/>
                <a:chExt cx="289" cy="273"/>
              </a:xfrm>
            </p:grpSpPr>
            <p:sp>
              <p:nvSpPr>
                <p:cNvPr id="361" name="Line 92"/>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0" name="Group 93"/>
                <p:cNvGrpSpPr>
                  <a:grpSpLocks/>
                </p:cNvGrpSpPr>
                <p:nvPr/>
              </p:nvGrpSpPr>
              <p:grpSpPr bwMode="auto">
                <a:xfrm>
                  <a:off x="4014" y="618"/>
                  <a:ext cx="192" cy="245"/>
                  <a:chOff x="4055" y="563"/>
                  <a:chExt cx="192" cy="245"/>
                </a:xfrm>
              </p:grpSpPr>
              <p:sp>
                <p:nvSpPr>
                  <p:cNvPr id="364" name="Line 94"/>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365" name="Line 95"/>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366" name="Line 96"/>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367" name="Line 97"/>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368" name="Line 98"/>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369" name="Line 99"/>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370" name="Line 100"/>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363" name="Line 101"/>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1" name="Group 102"/>
            <p:cNvGrpSpPr>
              <a:grpSpLocks/>
            </p:cNvGrpSpPr>
            <p:nvPr/>
          </p:nvGrpSpPr>
          <p:grpSpPr bwMode="auto">
            <a:xfrm rot="1838362">
              <a:off x="5054" y="1730"/>
              <a:ext cx="357" cy="358"/>
              <a:chOff x="4517" y="514"/>
              <a:chExt cx="357" cy="358"/>
            </a:xfrm>
          </p:grpSpPr>
          <p:grpSp>
            <p:nvGrpSpPr>
              <p:cNvPr id="22" name="Group 103"/>
              <p:cNvGrpSpPr>
                <a:grpSpLocks/>
              </p:cNvGrpSpPr>
              <p:nvPr/>
            </p:nvGrpSpPr>
            <p:grpSpPr bwMode="auto">
              <a:xfrm>
                <a:off x="4744" y="514"/>
                <a:ext cx="130" cy="160"/>
                <a:chOff x="4686" y="558"/>
                <a:chExt cx="130" cy="160"/>
              </a:xfrm>
            </p:grpSpPr>
            <p:sp>
              <p:nvSpPr>
                <p:cNvPr id="351" name="Line 104"/>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352" name="Line 105"/>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353" name="Line 106"/>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354" name="Line 107"/>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355" name="Line 108"/>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356" name="Line 109"/>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357" name="Line 110"/>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358" name="Line 111"/>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23" name="Group 112"/>
              <p:cNvGrpSpPr>
                <a:grpSpLocks/>
              </p:cNvGrpSpPr>
              <p:nvPr/>
            </p:nvGrpSpPr>
            <p:grpSpPr bwMode="auto">
              <a:xfrm>
                <a:off x="4517" y="599"/>
                <a:ext cx="289" cy="273"/>
                <a:chOff x="3965" y="603"/>
                <a:chExt cx="289" cy="273"/>
              </a:xfrm>
            </p:grpSpPr>
            <p:sp>
              <p:nvSpPr>
                <p:cNvPr id="341" name="Line 113"/>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4" name="Group 114"/>
                <p:cNvGrpSpPr>
                  <a:grpSpLocks/>
                </p:cNvGrpSpPr>
                <p:nvPr/>
              </p:nvGrpSpPr>
              <p:grpSpPr bwMode="auto">
                <a:xfrm>
                  <a:off x="4014" y="618"/>
                  <a:ext cx="192" cy="245"/>
                  <a:chOff x="4055" y="563"/>
                  <a:chExt cx="192" cy="245"/>
                </a:xfrm>
              </p:grpSpPr>
              <p:sp>
                <p:nvSpPr>
                  <p:cNvPr id="344" name="Line 115"/>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345" name="Line 116"/>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346" name="Line 117"/>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347" name="Line 118"/>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348" name="Line 119"/>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349" name="Line 120"/>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350" name="Line 121"/>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343" name="Line 122"/>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5" name="Group 123"/>
            <p:cNvGrpSpPr>
              <a:grpSpLocks/>
            </p:cNvGrpSpPr>
            <p:nvPr/>
          </p:nvGrpSpPr>
          <p:grpSpPr bwMode="auto">
            <a:xfrm rot="7238362">
              <a:off x="4845" y="2082"/>
              <a:ext cx="357" cy="358"/>
              <a:chOff x="4517" y="514"/>
              <a:chExt cx="357" cy="358"/>
            </a:xfrm>
          </p:grpSpPr>
          <p:grpSp>
            <p:nvGrpSpPr>
              <p:cNvPr id="26" name="Group 124"/>
              <p:cNvGrpSpPr>
                <a:grpSpLocks/>
              </p:cNvGrpSpPr>
              <p:nvPr/>
            </p:nvGrpSpPr>
            <p:grpSpPr bwMode="auto">
              <a:xfrm>
                <a:off x="4744" y="514"/>
                <a:ext cx="130" cy="160"/>
                <a:chOff x="4686" y="558"/>
                <a:chExt cx="130" cy="160"/>
              </a:xfrm>
            </p:grpSpPr>
            <p:sp>
              <p:nvSpPr>
                <p:cNvPr id="331" name="Line 125"/>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332" name="Line 126"/>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333" name="Line 127"/>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334" name="Line 128"/>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335" name="Line 129"/>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336" name="Line 130"/>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337" name="Line 131"/>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338" name="Line 132"/>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27" name="Group 133"/>
              <p:cNvGrpSpPr>
                <a:grpSpLocks/>
              </p:cNvGrpSpPr>
              <p:nvPr/>
            </p:nvGrpSpPr>
            <p:grpSpPr bwMode="auto">
              <a:xfrm>
                <a:off x="4517" y="599"/>
                <a:ext cx="289" cy="273"/>
                <a:chOff x="3965" y="603"/>
                <a:chExt cx="289" cy="273"/>
              </a:xfrm>
            </p:grpSpPr>
            <p:sp>
              <p:nvSpPr>
                <p:cNvPr id="321" name="Line 134"/>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8" name="Group 135"/>
                <p:cNvGrpSpPr>
                  <a:grpSpLocks/>
                </p:cNvGrpSpPr>
                <p:nvPr/>
              </p:nvGrpSpPr>
              <p:grpSpPr bwMode="auto">
                <a:xfrm>
                  <a:off x="4014" y="618"/>
                  <a:ext cx="192" cy="245"/>
                  <a:chOff x="4055" y="563"/>
                  <a:chExt cx="192" cy="245"/>
                </a:xfrm>
              </p:grpSpPr>
              <p:sp>
                <p:nvSpPr>
                  <p:cNvPr id="324" name="Line 136"/>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325" name="Line 137"/>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326" name="Line 138"/>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327" name="Line 139"/>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328" name="Line 140"/>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329" name="Line 141"/>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330" name="Line 142"/>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323" name="Line 143"/>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9" name="Group 144"/>
            <p:cNvGrpSpPr>
              <a:grpSpLocks/>
            </p:cNvGrpSpPr>
            <p:nvPr/>
          </p:nvGrpSpPr>
          <p:grpSpPr bwMode="auto">
            <a:xfrm rot="3240551">
              <a:off x="5021" y="2456"/>
              <a:ext cx="357" cy="358"/>
              <a:chOff x="4517" y="514"/>
              <a:chExt cx="357" cy="358"/>
            </a:xfrm>
          </p:grpSpPr>
          <p:grpSp>
            <p:nvGrpSpPr>
              <p:cNvPr id="30" name="Group 145"/>
              <p:cNvGrpSpPr>
                <a:grpSpLocks/>
              </p:cNvGrpSpPr>
              <p:nvPr/>
            </p:nvGrpSpPr>
            <p:grpSpPr bwMode="auto">
              <a:xfrm>
                <a:off x="4744" y="514"/>
                <a:ext cx="130" cy="160"/>
                <a:chOff x="4686" y="558"/>
                <a:chExt cx="130" cy="160"/>
              </a:xfrm>
            </p:grpSpPr>
            <p:sp>
              <p:nvSpPr>
                <p:cNvPr id="311" name="Line 146"/>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312" name="Line 147"/>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313" name="Line 148"/>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314" name="Line 149"/>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315" name="Line 150"/>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316" name="Line 151"/>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317" name="Line 152"/>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318" name="Line 153"/>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31" name="Group 154"/>
              <p:cNvGrpSpPr>
                <a:grpSpLocks/>
              </p:cNvGrpSpPr>
              <p:nvPr/>
            </p:nvGrpSpPr>
            <p:grpSpPr bwMode="auto">
              <a:xfrm>
                <a:off x="4517" y="599"/>
                <a:ext cx="289" cy="273"/>
                <a:chOff x="3965" y="603"/>
                <a:chExt cx="289" cy="273"/>
              </a:xfrm>
            </p:grpSpPr>
            <p:sp>
              <p:nvSpPr>
                <p:cNvPr id="301" name="Line 155"/>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29" name="Group 156"/>
                <p:cNvGrpSpPr>
                  <a:grpSpLocks/>
                </p:cNvGrpSpPr>
                <p:nvPr/>
              </p:nvGrpSpPr>
              <p:grpSpPr bwMode="auto">
                <a:xfrm>
                  <a:off x="4014" y="618"/>
                  <a:ext cx="192" cy="245"/>
                  <a:chOff x="4055" y="563"/>
                  <a:chExt cx="192" cy="245"/>
                </a:xfrm>
              </p:grpSpPr>
              <p:sp>
                <p:nvSpPr>
                  <p:cNvPr id="304" name="Line 157"/>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305" name="Line 158"/>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306" name="Line 159"/>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307" name="Line 160"/>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308" name="Line 161"/>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309" name="Line 162"/>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310" name="Line 163"/>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303" name="Line 164"/>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30" name="Group 165"/>
            <p:cNvGrpSpPr>
              <a:grpSpLocks/>
            </p:cNvGrpSpPr>
            <p:nvPr/>
          </p:nvGrpSpPr>
          <p:grpSpPr bwMode="auto">
            <a:xfrm rot="8640551">
              <a:off x="4695" y="2694"/>
              <a:ext cx="357" cy="358"/>
              <a:chOff x="4517" y="514"/>
              <a:chExt cx="357" cy="358"/>
            </a:xfrm>
          </p:grpSpPr>
          <p:grpSp>
            <p:nvGrpSpPr>
              <p:cNvPr id="231" name="Group 166"/>
              <p:cNvGrpSpPr>
                <a:grpSpLocks/>
              </p:cNvGrpSpPr>
              <p:nvPr/>
            </p:nvGrpSpPr>
            <p:grpSpPr bwMode="auto">
              <a:xfrm>
                <a:off x="4744" y="514"/>
                <a:ext cx="130" cy="160"/>
                <a:chOff x="4686" y="558"/>
                <a:chExt cx="130" cy="160"/>
              </a:xfrm>
            </p:grpSpPr>
            <p:sp>
              <p:nvSpPr>
                <p:cNvPr id="291" name="Line 167"/>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292" name="Line 168"/>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293" name="Line 169"/>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294" name="Line 170"/>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295" name="Line 171"/>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296" name="Line 172"/>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297" name="Line 173"/>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298" name="Line 174"/>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232" name="Group 175"/>
              <p:cNvGrpSpPr>
                <a:grpSpLocks/>
              </p:cNvGrpSpPr>
              <p:nvPr/>
            </p:nvGrpSpPr>
            <p:grpSpPr bwMode="auto">
              <a:xfrm>
                <a:off x="4517" y="599"/>
                <a:ext cx="289" cy="273"/>
                <a:chOff x="3965" y="603"/>
                <a:chExt cx="289" cy="273"/>
              </a:xfrm>
            </p:grpSpPr>
            <p:sp>
              <p:nvSpPr>
                <p:cNvPr id="281" name="Line 176"/>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33" name="Group 177"/>
                <p:cNvGrpSpPr>
                  <a:grpSpLocks/>
                </p:cNvGrpSpPr>
                <p:nvPr/>
              </p:nvGrpSpPr>
              <p:grpSpPr bwMode="auto">
                <a:xfrm>
                  <a:off x="4014" y="618"/>
                  <a:ext cx="192" cy="245"/>
                  <a:chOff x="4055" y="563"/>
                  <a:chExt cx="192" cy="245"/>
                </a:xfrm>
              </p:grpSpPr>
              <p:sp>
                <p:nvSpPr>
                  <p:cNvPr id="284" name="Line 178"/>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285" name="Line 179"/>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286" name="Line 180"/>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287" name="Line 181"/>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288" name="Line 182"/>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289" name="Line 183"/>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290" name="Line 184"/>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283" name="Line 185"/>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34" name="Group 186"/>
            <p:cNvGrpSpPr>
              <a:grpSpLocks/>
            </p:cNvGrpSpPr>
            <p:nvPr/>
          </p:nvGrpSpPr>
          <p:grpSpPr bwMode="auto">
            <a:xfrm rot="4740609">
              <a:off x="4740" y="3142"/>
              <a:ext cx="357" cy="358"/>
              <a:chOff x="4517" y="514"/>
              <a:chExt cx="357" cy="358"/>
            </a:xfrm>
          </p:grpSpPr>
          <p:grpSp>
            <p:nvGrpSpPr>
              <p:cNvPr id="235" name="Group 187"/>
              <p:cNvGrpSpPr>
                <a:grpSpLocks/>
              </p:cNvGrpSpPr>
              <p:nvPr/>
            </p:nvGrpSpPr>
            <p:grpSpPr bwMode="auto">
              <a:xfrm>
                <a:off x="4744" y="514"/>
                <a:ext cx="130" cy="160"/>
                <a:chOff x="4686" y="558"/>
                <a:chExt cx="130" cy="160"/>
              </a:xfrm>
            </p:grpSpPr>
            <p:sp>
              <p:nvSpPr>
                <p:cNvPr id="271" name="Line 188"/>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272" name="Line 189"/>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273" name="Line 190"/>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274" name="Line 191"/>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275" name="Line 192"/>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276" name="Line 193"/>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277" name="Line 194"/>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278" name="Line 195"/>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236" name="Group 196"/>
              <p:cNvGrpSpPr>
                <a:grpSpLocks/>
              </p:cNvGrpSpPr>
              <p:nvPr/>
            </p:nvGrpSpPr>
            <p:grpSpPr bwMode="auto">
              <a:xfrm>
                <a:off x="4517" y="599"/>
                <a:ext cx="289" cy="273"/>
                <a:chOff x="3965" y="603"/>
                <a:chExt cx="289" cy="273"/>
              </a:xfrm>
            </p:grpSpPr>
            <p:sp>
              <p:nvSpPr>
                <p:cNvPr id="261" name="Line 197"/>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37" name="Group 198"/>
                <p:cNvGrpSpPr>
                  <a:grpSpLocks/>
                </p:cNvGrpSpPr>
                <p:nvPr/>
              </p:nvGrpSpPr>
              <p:grpSpPr bwMode="auto">
                <a:xfrm>
                  <a:off x="4014" y="618"/>
                  <a:ext cx="192" cy="245"/>
                  <a:chOff x="4055" y="563"/>
                  <a:chExt cx="192" cy="245"/>
                </a:xfrm>
              </p:grpSpPr>
              <p:sp>
                <p:nvSpPr>
                  <p:cNvPr id="264" name="Line 199"/>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265" name="Line 200"/>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266" name="Line 201"/>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267" name="Line 202"/>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268" name="Line 203"/>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269" name="Line 204"/>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270" name="Line 205"/>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263" name="Line 206"/>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nvGrpSpPr>
            <p:cNvPr id="238" name="Group 207"/>
            <p:cNvGrpSpPr>
              <a:grpSpLocks/>
            </p:cNvGrpSpPr>
            <p:nvPr/>
          </p:nvGrpSpPr>
          <p:grpSpPr bwMode="auto">
            <a:xfrm rot="10140609">
              <a:off x="4339" y="3221"/>
              <a:ext cx="357" cy="358"/>
              <a:chOff x="4517" y="514"/>
              <a:chExt cx="357" cy="358"/>
            </a:xfrm>
          </p:grpSpPr>
          <p:grpSp>
            <p:nvGrpSpPr>
              <p:cNvPr id="239" name="Group 208"/>
              <p:cNvGrpSpPr>
                <a:grpSpLocks/>
              </p:cNvGrpSpPr>
              <p:nvPr/>
            </p:nvGrpSpPr>
            <p:grpSpPr bwMode="auto">
              <a:xfrm>
                <a:off x="4744" y="514"/>
                <a:ext cx="130" cy="160"/>
                <a:chOff x="4686" y="558"/>
                <a:chExt cx="130" cy="160"/>
              </a:xfrm>
            </p:grpSpPr>
            <p:sp>
              <p:nvSpPr>
                <p:cNvPr id="251" name="Line 209"/>
                <p:cNvSpPr>
                  <a:spLocks noChangeShapeType="1"/>
                </p:cNvSpPr>
                <p:nvPr/>
              </p:nvSpPr>
              <p:spPr bwMode="auto">
                <a:xfrm>
                  <a:off x="4686" y="578"/>
                  <a:ext cx="126" cy="140"/>
                </a:xfrm>
                <a:prstGeom prst="line">
                  <a:avLst/>
                </a:prstGeom>
                <a:noFill/>
                <a:ln w="9525">
                  <a:solidFill>
                    <a:schemeClr val="tx1"/>
                  </a:solidFill>
                  <a:round/>
                  <a:headEnd/>
                  <a:tailEnd/>
                </a:ln>
              </p:spPr>
              <p:txBody>
                <a:bodyPr/>
                <a:lstStyle/>
                <a:p>
                  <a:endParaRPr lang="en-GB"/>
                </a:p>
              </p:txBody>
            </p:sp>
            <p:sp>
              <p:nvSpPr>
                <p:cNvPr id="252" name="Line 210"/>
                <p:cNvSpPr>
                  <a:spLocks noChangeShapeType="1"/>
                </p:cNvSpPr>
                <p:nvPr/>
              </p:nvSpPr>
              <p:spPr bwMode="auto">
                <a:xfrm flipV="1">
                  <a:off x="4698" y="558"/>
                  <a:ext cx="4" cy="36"/>
                </a:xfrm>
                <a:prstGeom prst="line">
                  <a:avLst/>
                </a:prstGeom>
                <a:noFill/>
                <a:ln w="9525">
                  <a:solidFill>
                    <a:schemeClr val="tx1"/>
                  </a:solidFill>
                  <a:round/>
                  <a:headEnd/>
                  <a:tailEnd/>
                </a:ln>
              </p:spPr>
              <p:txBody>
                <a:bodyPr/>
                <a:lstStyle/>
                <a:p>
                  <a:endParaRPr lang="en-GB"/>
                </a:p>
              </p:txBody>
            </p:sp>
            <p:sp>
              <p:nvSpPr>
                <p:cNvPr id="253" name="Line 211"/>
                <p:cNvSpPr>
                  <a:spLocks noChangeShapeType="1"/>
                </p:cNvSpPr>
                <p:nvPr/>
              </p:nvSpPr>
              <p:spPr bwMode="auto">
                <a:xfrm flipV="1">
                  <a:off x="4716" y="576"/>
                  <a:ext cx="4" cy="36"/>
                </a:xfrm>
                <a:prstGeom prst="line">
                  <a:avLst/>
                </a:prstGeom>
                <a:noFill/>
                <a:ln w="9525">
                  <a:solidFill>
                    <a:schemeClr val="tx1"/>
                  </a:solidFill>
                  <a:round/>
                  <a:headEnd/>
                  <a:tailEnd/>
                </a:ln>
              </p:spPr>
              <p:txBody>
                <a:bodyPr/>
                <a:lstStyle/>
                <a:p>
                  <a:endParaRPr lang="en-GB"/>
                </a:p>
              </p:txBody>
            </p:sp>
            <p:sp>
              <p:nvSpPr>
                <p:cNvPr id="254" name="Line 212"/>
                <p:cNvSpPr>
                  <a:spLocks noChangeShapeType="1"/>
                </p:cNvSpPr>
                <p:nvPr/>
              </p:nvSpPr>
              <p:spPr bwMode="auto">
                <a:xfrm flipV="1">
                  <a:off x="4736" y="592"/>
                  <a:ext cx="4" cy="36"/>
                </a:xfrm>
                <a:prstGeom prst="line">
                  <a:avLst/>
                </a:prstGeom>
                <a:noFill/>
                <a:ln w="9525">
                  <a:solidFill>
                    <a:schemeClr val="tx1"/>
                  </a:solidFill>
                  <a:round/>
                  <a:headEnd/>
                  <a:tailEnd/>
                </a:ln>
              </p:spPr>
              <p:txBody>
                <a:bodyPr/>
                <a:lstStyle/>
                <a:p>
                  <a:endParaRPr lang="en-GB"/>
                </a:p>
              </p:txBody>
            </p:sp>
            <p:sp>
              <p:nvSpPr>
                <p:cNvPr id="255" name="Line 213"/>
                <p:cNvSpPr>
                  <a:spLocks noChangeShapeType="1"/>
                </p:cNvSpPr>
                <p:nvPr/>
              </p:nvSpPr>
              <p:spPr bwMode="auto">
                <a:xfrm flipV="1">
                  <a:off x="4754" y="616"/>
                  <a:ext cx="4" cy="36"/>
                </a:xfrm>
                <a:prstGeom prst="line">
                  <a:avLst/>
                </a:prstGeom>
                <a:noFill/>
                <a:ln w="9525">
                  <a:solidFill>
                    <a:schemeClr val="tx1"/>
                  </a:solidFill>
                  <a:round/>
                  <a:headEnd/>
                  <a:tailEnd/>
                </a:ln>
              </p:spPr>
              <p:txBody>
                <a:bodyPr/>
                <a:lstStyle/>
                <a:p>
                  <a:endParaRPr lang="en-GB"/>
                </a:p>
              </p:txBody>
            </p:sp>
            <p:sp>
              <p:nvSpPr>
                <p:cNvPr id="256" name="Line 214"/>
                <p:cNvSpPr>
                  <a:spLocks noChangeShapeType="1"/>
                </p:cNvSpPr>
                <p:nvPr/>
              </p:nvSpPr>
              <p:spPr bwMode="auto">
                <a:xfrm flipV="1">
                  <a:off x="4774" y="642"/>
                  <a:ext cx="4" cy="36"/>
                </a:xfrm>
                <a:prstGeom prst="line">
                  <a:avLst/>
                </a:prstGeom>
                <a:noFill/>
                <a:ln w="9525">
                  <a:solidFill>
                    <a:schemeClr val="tx1"/>
                  </a:solidFill>
                  <a:round/>
                  <a:headEnd/>
                  <a:tailEnd/>
                </a:ln>
              </p:spPr>
              <p:txBody>
                <a:bodyPr/>
                <a:lstStyle/>
                <a:p>
                  <a:endParaRPr lang="en-GB"/>
                </a:p>
              </p:txBody>
            </p:sp>
            <p:sp>
              <p:nvSpPr>
                <p:cNvPr id="257" name="Line 215"/>
                <p:cNvSpPr>
                  <a:spLocks noChangeShapeType="1"/>
                </p:cNvSpPr>
                <p:nvPr/>
              </p:nvSpPr>
              <p:spPr bwMode="auto">
                <a:xfrm flipV="1">
                  <a:off x="4792" y="660"/>
                  <a:ext cx="4" cy="36"/>
                </a:xfrm>
                <a:prstGeom prst="line">
                  <a:avLst/>
                </a:prstGeom>
                <a:noFill/>
                <a:ln w="9525">
                  <a:solidFill>
                    <a:schemeClr val="tx1"/>
                  </a:solidFill>
                  <a:round/>
                  <a:headEnd/>
                  <a:tailEnd/>
                </a:ln>
              </p:spPr>
              <p:txBody>
                <a:bodyPr/>
                <a:lstStyle/>
                <a:p>
                  <a:endParaRPr lang="en-GB"/>
                </a:p>
              </p:txBody>
            </p:sp>
            <p:sp>
              <p:nvSpPr>
                <p:cNvPr id="258" name="Line 216"/>
                <p:cNvSpPr>
                  <a:spLocks noChangeShapeType="1"/>
                </p:cNvSpPr>
                <p:nvPr/>
              </p:nvSpPr>
              <p:spPr bwMode="auto">
                <a:xfrm flipV="1">
                  <a:off x="4812" y="676"/>
                  <a:ext cx="4" cy="36"/>
                </a:xfrm>
                <a:prstGeom prst="line">
                  <a:avLst/>
                </a:prstGeom>
                <a:noFill/>
                <a:ln w="9525">
                  <a:solidFill>
                    <a:schemeClr val="tx1"/>
                  </a:solidFill>
                  <a:round/>
                  <a:headEnd/>
                  <a:tailEnd/>
                </a:ln>
              </p:spPr>
              <p:txBody>
                <a:bodyPr/>
                <a:lstStyle/>
                <a:p>
                  <a:endParaRPr lang="en-GB"/>
                </a:p>
              </p:txBody>
            </p:sp>
          </p:grpSp>
          <p:grpSp>
            <p:nvGrpSpPr>
              <p:cNvPr id="240" name="Group 217"/>
              <p:cNvGrpSpPr>
                <a:grpSpLocks/>
              </p:cNvGrpSpPr>
              <p:nvPr/>
            </p:nvGrpSpPr>
            <p:grpSpPr bwMode="auto">
              <a:xfrm>
                <a:off x="4517" y="599"/>
                <a:ext cx="289" cy="273"/>
                <a:chOff x="3965" y="603"/>
                <a:chExt cx="289" cy="273"/>
              </a:xfrm>
            </p:grpSpPr>
            <p:sp>
              <p:nvSpPr>
                <p:cNvPr id="241" name="Line 218"/>
                <p:cNvSpPr>
                  <a:spLocks noChangeShapeType="1"/>
                </p:cNvSpPr>
                <p:nvPr/>
              </p:nvSpPr>
              <p:spPr bwMode="auto">
                <a:xfrm flipV="1">
                  <a:off x="3965" y="823"/>
                  <a:ext cx="55" cy="53"/>
                </a:xfrm>
                <a:prstGeom prst="line">
                  <a:avLst/>
                </a:prstGeom>
                <a:noFill/>
                <a:ln w="19050">
                  <a:solidFill>
                    <a:schemeClr val="tx1"/>
                  </a:solidFill>
                  <a:round/>
                  <a:headEnd/>
                  <a:tailEnd/>
                </a:ln>
              </p:spPr>
              <p:txBody>
                <a:bodyPr/>
                <a:lstStyle/>
                <a:p>
                  <a:endParaRPr lang="en-GB"/>
                </a:p>
              </p:txBody>
            </p:sp>
            <p:grpSp>
              <p:nvGrpSpPr>
                <p:cNvPr id="242" name="Group 219"/>
                <p:cNvGrpSpPr>
                  <a:grpSpLocks/>
                </p:cNvGrpSpPr>
                <p:nvPr/>
              </p:nvGrpSpPr>
              <p:grpSpPr bwMode="auto">
                <a:xfrm>
                  <a:off x="4014" y="618"/>
                  <a:ext cx="192" cy="245"/>
                  <a:chOff x="4055" y="563"/>
                  <a:chExt cx="192" cy="245"/>
                </a:xfrm>
              </p:grpSpPr>
              <p:sp>
                <p:nvSpPr>
                  <p:cNvPr id="244" name="Line 220"/>
                  <p:cNvSpPr>
                    <a:spLocks noChangeShapeType="1"/>
                  </p:cNvSpPr>
                  <p:nvPr/>
                </p:nvSpPr>
                <p:spPr bwMode="auto">
                  <a:xfrm flipH="1" flipV="1">
                    <a:off x="4057" y="671"/>
                    <a:ext cx="67" cy="137"/>
                  </a:xfrm>
                  <a:prstGeom prst="line">
                    <a:avLst/>
                  </a:prstGeom>
                  <a:noFill/>
                  <a:ln w="19050">
                    <a:solidFill>
                      <a:schemeClr val="tx1"/>
                    </a:solidFill>
                    <a:round/>
                    <a:headEnd/>
                    <a:tailEnd/>
                  </a:ln>
                </p:spPr>
                <p:txBody>
                  <a:bodyPr/>
                  <a:lstStyle/>
                  <a:p>
                    <a:endParaRPr lang="en-GB"/>
                  </a:p>
                </p:txBody>
              </p:sp>
              <p:sp>
                <p:nvSpPr>
                  <p:cNvPr id="245" name="Line 221"/>
                  <p:cNvSpPr>
                    <a:spLocks noChangeShapeType="1"/>
                  </p:cNvSpPr>
                  <p:nvPr/>
                </p:nvSpPr>
                <p:spPr bwMode="auto">
                  <a:xfrm>
                    <a:off x="4055" y="669"/>
                    <a:ext cx="130" cy="86"/>
                  </a:xfrm>
                  <a:prstGeom prst="line">
                    <a:avLst/>
                  </a:prstGeom>
                  <a:noFill/>
                  <a:ln w="19050">
                    <a:solidFill>
                      <a:schemeClr val="tx1"/>
                    </a:solidFill>
                    <a:round/>
                    <a:headEnd/>
                    <a:tailEnd/>
                  </a:ln>
                </p:spPr>
                <p:txBody>
                  <a:bodyPr/>
                  <a:lstStyle/>
                  <a:p>
                    <a:endParaRPr lang="en-GB"/>
                  </a:p>
                </p:txBody>
              </p:sp>
              <p:sp>
                <p:nvSpPr>
                  <p:cNvPr id="246" name="Line 222"/>
                  <p:cNvSpPr>
                    <a:spLocks noChangeShapeType="1"/>
                  </p:cNvSpPr>
                  <p:nvPr/>
                </p:nvSpPr>
                <p:spPr bwMode="auto">
                  <a:xfrm flipH="1" flipV="1">
                    <a:off x="4117" y="617"/>
                    <a:ext cx="67" cy="137"/>
                  </a:xfrm>
                  <a:prstGeom prst="line">
                    <a:avLst/>
                  </a:prstGeom>
                  <a:noFill/>
                  <a:ln w="19050">
                    <a:solidFill>
                      <a:schemeClr val="tx1"/>
                    </a:solidFill>
                    <a:round/>
                    <a:headEnd/>
                    <a:tailEnd/>
                  </a:ln>
                </p:spPr>
                <p:txBody>
                  <a:bodyPr/>
                  <a:lstStyle/>
                  <a:p>
                    <a:endParaRPr lang="en-GB"/>
                  </a:p>
                </p:txBody>
              </p:sp>
              <p:sp>
                <p:nvSpPr>
                  <p:cNvPr id="247" name="Line 223"/>
                  <p:cNvSpPr>
                    <a:spLocks noChangeShapeType="1"/>
                  </p:cNvSpPr>
                  <p:nvPr/>
                </p:nvSpPr>
                <p:spPr bwMode="auto">
                  <a:xfrm>
                    <a:off x="4115" y="615"/>
                    <a:ext cx="130" cy="86"/>
                  </a:xfrm>
                  <a:prstGeom prst="line">
                    <a:avLst/>
                  </a:prstGeom>
                  <a:noFill/>
                  <a:ln w="19050">
                    <a:solidFill>
                      <a:schemeClr val="tx1"/>
                    </a:solidFill>
                    <a:round/>
                    <a:headEnd/>
                    <a:tailEnd/>
                  </a:ln>
                </p:spPr>
                <p:txBody>
                  <a:bodyPr/>
                  <a:lstStyle/>
                  <a:p>
                    <a:endParaRPr lang="en-GB"/>
                  </a:p>
                </p:txBody>
              </p:sp>
              <p:sp>
                <p:nvSpPr>
                  <p:cNvPr id="248" name="Line 224"/>
                  <p:cNvSpPr>
                    <a:spLocks noChangeShapeType="1"/>
                  </p:cNvSpPr>
                  <p:nvPr/>
                </p:nvSpPr>
                <p:spPr bwMode="auto">
                  <a:xfrm flipH="1" flipV="1">
                    <a:off x="4177" y="563"/>
                    <a:ext cx="67" cy="137"/>
                  </a:xfrm>
                  <a:prstGeom prst="line">
                    <a:avLst/>
                  </a:prstGeom>
                  <a:noFill/>
                  <a:ln w="19050">
                    <a:solidFill>
                      <a:schemeClr val="tx1"/>
                    </a:solidFill>
                    <a:round/>
                    <a:headEnd/>
                    <a:tailEnd/>
                  </a:ln>
                </p:spPr>
                <p:txBody>
                  <a:bodyPr/>
                  <a:lstStyle/>
                  <a:p>
                    <a:endParaRPr lang="en-GB"/>
                  </a:p>
                </p:txBody>
              </p:sp>
              <p:sp>
                <p:nvSpPr>
                  <p:cNvPr id="249" name="Line 225"/>
                  <p:cNvSpPr>
                    <a:spLocks noChangeShapeType="1"/>
                  </p:cNvSpPr>
                  <p:nvPr/>
                </p:nvSpPr>
                <p:spPr bwMode="auto">
                  <a:xfrm>
                    <a:off x="4179" y="563"/>
                    <a:ext cx="68" cy="39"/>
                  </a:xfrm>
                  <a:prstGeom prst="line">
                    <a:avLst/>
                  </a:prstGeom>
                  <a:noFill/>
                  <a:ln w="19050">
                    <a:solidFill>
                      <a:schemeClr val="tx1"/>
                    </a:solidFill>
                    <a:round/>
                    <a:headEnd/>
                    <a:tailEnd/>
                  </a:ln>
                </p:spPr>
                <p:txBody>
                  <a:bodyPr/>
                  <a:lstStyle/>
                  <a:p>
                    <a:endParaRPr lang="en-GB"/>
                  </a:p>
                </p:txBody>
              </p:sp>
              <p:sp>
                <p:nvSpPr>
                  <p:cNvPr id="250" name="Line 226"/>
                  <p:cNvSpPr>
                    <a:spLocks noChangeShapeType="1"/>
                  </p:cNvSpPr>
                  <p:nvPr/>
                </p:nvSpPr>
                <p:spPr bwMode="auto">
                  <a:xfrm>
                    <a:off x="4057" y="769"/>
                    <a:ext cx="68" cy="39"/>
                  </a:xfrm>
                  <a:prstGeom prst="line">
                    <a:avLst/>
                  </a:prstGeom>
                  <a:noFill/>
                  <a:ln w="19050">
                    <a:solidFill>
                      <a:schemeClr val="tx1"/>
                    </a:solidFill>
                    <a:round/>
                    <a:headEnd/>
                    <a:tailEnd/>
                  </a:ln>
                </p:spPr>
                <p:txBody>
                  <a:bodyPr/>
                  <a:lstStyle/>
                  <a:p>
                    <a:endParaRPr lang="en-GB"/>
                  </a:p>
                </p:txBody>
              </p:sp>
            </p:grpSp>
            <p:sp>
              <p:nvSpPr>
                <p:cNvPr id="243" name="Line 227"/>
                <p:cNvSpPr>
                  <a:spLocks noChangeShapeType="1"/>
                </p:cNvSpPr>
                <p:nvPr/>
              </p:nvSpPr>
              <p:spPr bwMode="auto">
                <a:xfrm flipV="1">
                  <a:off x="4199" y="603"/>
                  <a:ext cx="55" cy="53"/>
                </a:xfrm>
                <a:prstGeom prst="line">
                  <a:avLst/>
                </a:prstGeom>
                <a:noFill/>
                <a:ln w="19050">
                  <a:solidFill>
                    <a:schemeClr val="tx1"/>
                  </a:solidFill>
                  <a:round/>
                  <a:headEnd/>
                  <a:tailEnd/>
                </a:ln>
              </p:spPr>
              <p:txBody>
                <a:bodyPr/>
                <a:lstStyle/>
                <a:p>
                  <a:endParaRPr lang="en-GB"/>
                </a:p>
              </p:txBody>
            </p:sp>
          </p:grpSp>
        </p:grpSp>
      </p:grpSp>
      <p:sp>
        <p:nvSpPr>
          <p:cNvPr id="221" name="Slide Number Placeholder 220"/>
          <p:cNvSpPr>
            <a:spLocks noGrp="1"/>
          </p:cNvSpPr>
          <p:nvPr>
            <p:ph type="sldNum" sz="quarter" idx="12"/>
          </p:nvPr>
        </p:nvSpPr>
        <p:spPr/>
        <p:txBody>
          <a:bodyPr/>
          <a:lstStyle/>
          <a:p>
            <a:fld id="{DB99CF90-CA6A-4437-AF4C-564CFA2D3DEF}" type="slidenum">
              <a:rPr lang="en-GB" smtClean="0"/>
              <a:pPr/>
              <a:t>86</a:t>
            </a:fld>
            <a:endParaRPr lang="en-GB"/>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pPr algn="ctr"/>
            <a:r>
              <a:rPr lang="en-GB" dirty="0" smtClean="0"/>
              <a:t>Serviceability Limit State Analysis</a:t>
            </a:r>
            <a:br>
              <a:rPr lang="en-GB" dirty="0" smtClean="0"/>
            </a:br>
            <a:r>
              <a:rPr lang="en-GB" dirty="0" smtClean="0"/>
              <a:t>Invert Slab Deformed Shape</a:t>
            </a:r>
            <a:endParaRPr lang="en-GB" dirty="0"/>
          </a:p>
        </p:txBody>
      </p:sp>
      <p:pic>
        <p:nvPicPr>
          <p:cNvPr id="6146" name="Picture 2"/>
          <p:cNvPicPr>
            <a:picLocks noChangeAspect="1" noChangeArrowheads="1"/>
          </p:cNvPicPr>
          <p:nvPr/>
        </p:nvPicPr>
        <p:blipFill>
          <a:blip r:embed="rId2" cstate="print"/>
          <a:srcRect t="15620" b="9406"/>
          <a:stretch>
            <a:fillRect/>
          </a:stretch>
        </p:blipFill>
        <p:spPr bwMode="auto">
          <a:xfrm>
            <a:off x="971600" y="4005064"/>
            <a:ext cx="7258050" cy="1728192"/>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l="5713" t="27608" r="9231" b="13231"/>
          <a:stretch>
            <a:fillRect/>
          </a:stretch>
        </p:blipFill>
        <p:spPr bwMode="auto">
          <a:xfrm>
            <a:off x="251520" y="1412776"/>
            <a:ext cx="3744416" cy="1080120"/>
          </a:xfrm>
          <a:prstGeom prst="rect">
            <a:avLst/>
          </a:prstGeom>
          <a:noFill/>
          <a:ln w="9525">
            <a:noFill/>
            <a:miter lim="800000"/>
            <a:headEnd/>
            <a:tailEnd/>
          </a:ln>
        </p:spPr>
      </p:pic>
      <p:pic>
        <p:nvPicPr>
          <p:cNvPr id="6149" name="Picture 5"/>
          <p:cNvPicPr>
            <a:picLocks noChangeAspect="1" noChangeArrowheads="1"/>
          </p:cNvPicPr>
          <p:nvPr/>
        </p:nvPicPr>
        <p:blipFill>
          <a:blip r:embed="rId4" cstate="print"/>
          <a:srcRect t="15370" b="7779"/>
          <a:stretch>
            <a:fillRect/>
          </a:stretch>
        </p:blipFill>
        <p:spPr bwMode="auto">
          <a:xfrm>
            <a:off x="4572000" y="1484784"/>
            <a:ext cx="4113584" cy="1080120"/>
          </a:xfrm>
          <a:prstGeom prst="rect">
            <a:avLst/>
          </a:prstGeom>
          <a:noFill/>
          <a:ln w="9525">
            <a:noFill/>
            <a:miter lim="800000"/>
            <a:headEnd/>
            <a:tailEnd/>
          </a:ln>
        </p:spPr>
      </p:pic>
      <p:sp>
        <p:nvSpPr>
          <p:cNvPr id="8" name="Content Placeholder 2"/>
          <p:cNvSpPr>
            <a:spLocks noGrp="1"/>
          </p:cNvSpPr>
          <p:nvPr>
            <p:ph idx="1"/>
          </p:nvPr>
        </p:nvSpPr>
        <p:spPr>
          <a:xfrm>
            <a:off x="755576" y="2348880"/>
            <a:ext cx="7272808" cy="576064"/>
          </a:xfrm>
        </p:spPr>
        <p:txBody>
          <a:bodyPr/>
          <a:lstStyle/>
          <a:p>
            <a:pPr algn="ctr"/>
            <a:r>
              <a:rPr lang="en-GB" dirty="0" smtClean="0"/>
              <a:t>Ground Pressure           +           Moving Slab   +  </a:t>
            </a:r>
          </a:p>
          <a:p>
            <a:pPr algn="ctr"/>
            <a:r>
              <a:rPr lang="en-GB" dirty="0" smtClean="0"/>
              <a:t>+   Self Weight        </a:t>
            </a:r>
          </a:p>
          <a:p>
            <a:endParaRPr lang="en-GB" dirty="0"/>
          </a:p>
        </p:txBody>
      </p:sp>
      <p:sp>
        <p:nvSpPr>
          <p:cNvPr id="9" name="Content Placeholder 2"/>
          <p:cNvSpPr txBox="1">
            <a:spLocks/>
          </p:cNvSpPr>
          <p:nvPr/>
        </p:nvSpPr>
        <p:spPr>
          <a:xfrm>
            <a:off x="1187624" y="5589240"/>
            <a:ext cx="7272808" cy="576064"/>
          </a:xfrm>
          <a:prstGeom prst="rect">
            <a:avLst/>
          </a:prstGeom>
        </p:spPr>
        <p:txBody>
          <a:bodyPr/>
          <a:lstStyle/>
          <a:p>
            <a:pPr marL="361950" marR="0" lvl="0" indent="-361950" algn="ctr"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r>
              <a:rPr lang="en-GB" sz="2400" kern="0" dirty="0" smtClean="0">
                <a:solidFill>
                  <a:srgbClr val="000000"/>
                </a:solidFill>
                <a:cs typeface="Arial"/>
              </a:rPr>
              <a:t>Final Deformation</a:t>
            </a:r>
            <a:endParaRPr kumimoji="0" lang="en-GB" sz="2400" b="0"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lnSpc>
                <a:spcPts val="2900"/>
              </a:lnSpc>
              <a:spcBef>
                <a:spcPct val="50000"/>
              </a:spcBef>
              <a:spcAft>
                <a:spcPct val="0"/>
              </a:spcAft>
              <a:buClr>
                <a:srgbClr val="D22D7D"/>
              </a:buClr>
              <a:buSzTx/>
              <a:buFont typeface="Wingdings" pitchFamily="2" charset="2"/>
              <a:buNone/>
              <a:tabLst/>
              <a:defRPr/>
            </a:pPr>
            <a:endParaRPr kumimoji="0" lang="en-GB" sz="2400" b="0" i="0" u="none" strike="noStrike" kern="0" cap="none" spc="0" normalizeH="0" baseline="0" noProof="0" dirty="0">
              <a:ln>
                <a:noFill/>
              </a:ln>
              <a:solidFill>
                <a:srgbClr val="000000"/>
              </a:solidFill>
              <a:effectLst/>
              <a:uLnTx/>
              <a:uFillTx/>
              <a:latin typeface="+mn-lt"/>
              <a:ea typeface="+mn-ea"/>
              <a:cs typeface="Arial"/>
            </a:endParaRPr>
          </a:p>
        </p:txBody>
      </p:sp>
      <p:sp>
        <p:nvSpPr>
          <p:cNvPr id="10" name="Slide Number Placeholder 9"/>
          <p:cNvSpPr>
            <a:spLocks noGrp="1"/>
          </p:cNvSpPr>
          <p:nvPr>
            <p:ph type="sldNum" sz="quarter" idx="12"/>
          </p:nvPr>
        </p:nvSpPr>
        <p:spPr/>
        <p:txBody>
          <a:bodyPr/>
          <a:lstStyle/>
          <a:p>
            <a:fld id="{DB99CF90-CA6A-4437-AF4C-564CFA2D3DEF}" type="slidenum">
              <a:rPr lang="en-GB" smtClean="0"/>
              <a:pPr/>
              <a:t>87</a:t>
            </a:fld>
            <a:endParaRPr lang="en-GB"/>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18500" cy="504056"/>
          </a:xfrm>
        </p:spPr>
        <p:txBody>
          <a:bodyPr/>
          <a:lstStyle/>
          <a:p>
            <a:pPr lvl="0" algn="ctr"/>
            <a:r>
              <a:rPr lang="en-GB" dirty="0" smtClean="0"/>
              <a:t>Longitudinal Cross Section</a:t>
            </a:r>
            <a:br>
              <a:rPr lang="en-GB" dirty="0" smtClean="0"/>
            </a:br>
            <a:endParaRPr lang="en-GB" dirty="0" smtClean="0"/>
          </a:p>
        </p:txBody>
      </p:sp>
      <p:pic>
        <p:nvPicPr>
          <p:cNvPr id="4" name="Picture 4"/>
          <p:cNvPicPr>
            <a:picLocks noGrp="1" noChangeAspect="1" noChangeArrowheads="1"/>
          </p:cNvPicPr>
          <p:nvPr>
            <p:ph idx="1"/>
          </p:nvPr>
        </p:nvPicPr>
        <p:blipFill>
          <a:blip r:embed="rId3" cstate="print"/>
          <a:srcRect/>
          <a:stretch>
            <a:fillRect/>
          </a:stretch>
        </p:blipFill>
        <p:spPr bwMode="auto">
          <a:xfrm>
            <a:off x="1331640" y="1052736"/>
            <a:ext cx="6458926" cy="4093915"/>
          </a:xfrm>
          <a:prstGeom prst="rect">
            <a:avLst/>
          </a:prstGeom>
          <a:noFill/>
          <a:ln w="9525">
            <a:noFill/>
            <a:miter lim="800000"/>
            <a:headEnd/>
            <a:tailEnd/>
          </a:ln>
        </p:spPr>
      </p:pic>
      <p:graphicFrame>
        <p:nvGraphicFramePr>
          <p:cNvPr id="9" name="Table 8"/>
          <p:cNvGraphicFramePr>
            <a:graphicFrameLocks noGrp="1"/>
          </p:cNvGraphicFramePr>
          <p:nvPr/>
        </p:nvGraphicFramePr>
        <p:xfrm>
          <a:off x="971600" y="5229200"/>
          <a:ext cx="7488832" cy="802888"/>
        </p:xfrm>
        <a:graphic>
          <a:graphicData uri="http://schemas.openxmlformats.org/drawingml/2006/table">
            <a:tbl>
              <a:tblPr firstRow="1" bandRow="1">
                <a:tableStyleId>{5C22544A-7EE6-4342-B048-85BDC9FD1C3A}</a:tableStyleId>
              </a:tblPr>
              <a:tblGrid>
                <a:gridCol w="2376264"/>
                <a:gridCol w="2808312"/>
                <a:gridCol w="2304256"/>
              </a:tblGrid>
              <a:tr h="43204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kern="1200" dirty="0" smtClean="0">
                          <a:solidFill>
                            <a:srgbClr val="000000"/>
                          </a:solidFill>
                          <a:latin typeface="Calibri"/>
                          <a:ea typeface="+mn-ea"/>
                          <a:cs typeface="+mn-cs"/>
                        </a:rPr>
                        <a:t>2D FE model stiffness</a:t>
                      </a:r>
                    </a:p>
                  </a:txBody>
                  <a:tcPr marL="0" marR="0" marT="0" marB="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dirty="0" smtClean="0">
                          <a:solidFill>
                            <a:srgbClr val="000000"/>
                          </a:solidFill>
                          <a:latin typeface="Calibri"/>
                        </a:rPr>
                        <a:t>2x FE Stiffness </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dirty="0" smtClean="0">
                          <a:solidFill>
                            <a:srgbClr val="000000"/>
                          </a:solidFill>
                          <a:latin typeface="Calibri"/>
                        </a:rPr>
                        <a:t>3x FE Stiffness </a:t>
                      </a:r>
                    </a:p>
                  </a:txBody>
                  <a:tcPr/>
                </a:tc>
              </a:tr>
              <a:tr h="370840">
                <a:tc>
                  <a:txBody>
                    <a:bodyPr/>
                    <a:lstStyle/>
                    <a:p>
                      <a:pPr algn="ctr" fontAlgn="b"/>
                      <a:r>
                        <a:rPr lang="en-GB" sz="1800" b="1" i="0" u="none" strike="noStrike" dirty="0" smtClean="0">
                          <a:solidFill>
                            <a:srgbClr val="FF0000"/>
                          </a:solidFill>
                          <a:latin typeface="Calibri"/>
                        </a:rPr>
                        <a:t>1.6 mm</a:t>
                      </a:r>
                      <a:endParaRPr lang="en-GB" sz="1800" b="1" i="0" u="none" strike="noStrike" dirty="0">
                        <a:solidFill>
                          <a:srgbClr val="FF0000"/>
                        </a:solidFill>
                        <a:latin typeface="Calibri"/>
                      </a:endParaRPr>
                    </a:p>
                  </a:txBody>
                  <a:tcPr marL="0" marR="0" marT="0" marB="0" anchor="b"/>
                </a:tc>
                <a:tc>
                  <a:txBody>
                    <a:bodyPr/>
                    <a:lstStyle/>
                    <a:p>
                      <a:pPr algn="ctr" fontAlgn="b"/>
                      <a:r>
                        <a:rPr lang="en-GB" sz="1800" b="1" i="0" u="none" strike="noStrike" dirty="0" smtClean="0">
                          <a:solidFill>
                            <a:srgbClr val="FF0000"/>
                          </a:solidFill>
                          <a:latin typeface="Calibri"/>
                        </a:rPr>
                        <a:t>1.4 mm</a:t>
                      </a:r>
                      <a:endParaRPr lang="en-GB" sz="1800" b="1" i="0" u="none" strike="noStrike" dirty="0">
                        <a:solidFill>
                          <a:srgbClr val="FF0000"/>
                        </a:solidFill>
                        <a:latin typeface="Calibri"/>
                      </a:endParaRPr>
                    </a:p>
                  </a:txBody>
                  <a:tcPr marL="0" marR="0" marT="0" marB="0" anchor="b"/>
                </a:tc>
                <a:tc>
                  <a:txBody>
                    <a:bodyPr/>
                    <a:lstStyle/>
                    <a:p>
                      <a:pPr algn="ctr" fontAlgn="b"/>
                      <a:r>
                        <a:rPr lang="en-GB" sz="1800" b="1" i="0" u="none" strike="noStrike" dirty="0" smtClean="0">
                          <a:solidFill>
                            <a:srgbClr val="FF0000"/>
                          </a:solidFill>
                          <a:latin typeface="Calibri"/>
                        </a:rPr>
                        <a:t>1.2 mm</a:t>
                      </a:r>
                      <a:endParaRPr lang="en-GB" sz="1800" b="1" i="0" u="none" strike="noStrike" dirty="0">
                        <a:solidFill>
                          <a:srgbClr val="FF0000"/>
                        </a:solidFill>
                        <a:latin typeface="Calibri"/>
                      </a:endParaRPr>
                    </a:p>
                  </a:txBody>
                  <a:tcPr marL="0" marR="0" marT="0" marB="0" anchor="b"/>
                </a:tc>
              </a:tr>
            </a:tbl>
          </a:graphicData>
        </a:graphic>
      </p:graphicFrame>
      <p:pic>
        <p:nvPicPr>
          <p:cNvPr id="9218" name="Picture 2"/>
          <p:cNvPicPr>
            <a:picLocks noChangeAspect="1" noChangeArrowheads="1"/>
          </p:cNvPicPr>
          <p:nvPr/>
        </p:nvPicPr>
        <p:blipFill>
          <a:blip r:embed="rId4" cstate="print"/>
          <a:srcRect/>
          <a:stretch>
            <a:fillRect/>
          </a:stretch>
        </p:blipFill>
        <p:spPr bwMode="auto">
          <a:xfrm>
            <a:off x="7092280" y="332656"/>
            <a:ext cx="792088" cy="566994"/>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B99CF90-CA6A-4437-AF4C-564CFA2D3DEF}" type="slidenum">
              <a:rPr lang="en-GB" smtClean="0"/>
              <a:pPr/>
              <a:t>88</a:t>
            </a:fld>
            <a:endParaRPr lang="en-GB"/>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318500" cy="846386"/>
          </a:xfrm>
        </p:spPr>
        <p:txBody>
          <a:bodyPr/>
          <a:lstStyle/>
          <a:p>
            <a:pPr lvl="0" algn="ctr"/>
            <a:r>
              <a:rPr lang="en-GB" dirty="0" smtClean="0"/>
              <a:t>Lateral Cross Section</a:t>
            </a:r>
            <a:br>
              <a:rPr lang="en-GB" dirty="0" smtClean="0"/>
            </a:br>
            <a:endParaRPr lang="en-GB" dirty="0" smtClean="0"/>
          </a:p>
        </p:txBody>
      </p:sp>
      <p:graphicFrame>
        <p:nvGraphicFramePr>
          <p:cNvPr id="9" name="Table 8"/>
          <p:cNvGraphicFramePr>
            <a:graphicFrameLocks noGrp="1"/>
          </p:cNvGraphicFramePr>
          <p:nvPr/>
        </p:nvGraphicFramePr>
        <p:xfrm>
          <a:off x="827584" y="5157192"/>
          <a:ext cx="7488832" cy="802888"/>
        </p:xfrm>
        <a:graphic>
          <a:graphicData uri="http://schemas.openxmlformats.org/drawingml/2006/table">
            <a:tbl>
              <a:tblPr firstRow="1" bandRow="1">
                <a:tableStyleId>{5C22544A-7EE6-4342-B048-85BDC9FD1C3A}</a:tableStyleId>
              </a:tblPr>
              <a:tblGrid>
                <a:gridCol w="2376264"/>
                <a:gridCol w="2808312"/>
                <a:gridCol w="2304256"/>
              </a:tblGrid>
              <a:tr h="43204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kern="1200" dirty="0" smtClean="0">
                          <a:solidFill>
                            <a:srgbClr val="000000"/>
                          </a:solidFill>
                          <a:latin typeface="Calibri"/>
                          <a:ea typeface="+mn-ea"/>
                          <a:cs typeface="+mn-cs"/>
                        </a:rPr>
                        <a:t>2D FE model stiffness</a:t>
                      </a:r>
                    </a:p>
                  </a:txBody>
                  <a:tcPr marL="0" marR="0" marT="0" marB="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dirty="0" smtClean="0">
                          <a:solidFill>
                            <a:srgbClr val="000000"/>
                          </a:solidFill>
                          <a:latin typeface="Calibri"/>
                        </a:rPr>
                        <a:t>2x FE Stiffness </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1" i="0" u="none" strike="noStrike" dirty="0" smtClean="0">
                          <a:solidFill>
                            <a:srgbClr val="000000"/>
                          </a:solidFill>
                          <a:latin typeface="Calibri"/>
                        </a:rPr>
                        <a:t>3x FE Stiffness </a:t>
                      </a:r>
                    </a:p>
                  </a:txBody>
                  <a:tcPr/>
                </a:tc>
              </a:tr>
              <a:tr h="370840">
                <a:tc>
                  <a:txBody>
                    <a:bodyPr/>
                    <a:lstStyle/>
                    <a:p>
                      <a:pPr algn="ctr" fontAlgn="b"/>
                      <a:r>
                        <a:rPr lang="en-GB" sz="1600" b="1" i="0" u="none" strike="noStrike" dirty="0" smtClean="0">
                          <a:solidFill>
                            <a:srgbClr val="FF0000"/>
                          </a:solidFill>
                          <a:latin typeface="Calibri"/>
                        </a:rPr>
                        <a:t>1.55mm</a:t>
                      </a:r>
                      <a:endParaRPr lang="en-GB" sz="1600" b="1" i="0" u="none" strike="noStrike" dirty="0">
                        <a:solidFill>
                          <a:srgbClr val="FF0000"/>
                        </a:solidFill>
                        <a:latin typeface="Calibri"/>
                      </a:endParaRPr>
                    </a:p>
                  </a:txBody>
                  <a:tcPr marL="0" marR="0" marT="0" marB="0" anchor="b"/>
                </a:tc>
                <a:tc>
                  <a:txBody>
                    <a:bodyPr/>
                    <a:lstStyle/>
                    <a:p>
                      <a:pPr algn="ctr" fontAlgn="b"/>
                      <a:r>
                        <a:rPr lang="en-GB" sz="1600" b="1" i="0" u="none" strike="noStrike" dirty="0" smtClean="0">
                          <a:solidFill>
                            <a:srgbClr val="FF0000"/>
                          </a:solidFill>
                          <a:latin typeface="Calibri"/>
                        </a:rPr>
                        <a:t>1.5mm</a:t>
                      </a:r>
                      <a:endParaRPr lang="en-GB" sz="1600" b="1" i="0" u="none" strike="noStrike" dirty="0">
                        <a:solidFill>
                          <a:srgbClr val="FF0000"/>
                        </a:solidFill>
                        <a:latin typeface="Calibri"/>
                      </a:endParaRPr>
                    </a:p>
                  </a:txBody>
                  <a:tcPr marL="0" marR="0" marT="0" marB="0" anchor="b"/>
                </a:tc>
                <a:tc>
                  <a:txBody>
                    <a:bodyPr/>
                    <a:lstStyle/>
                    <a:p>
                      <a:pPr algn="ctr" fontAlgn="b"/>
                      <a:r>
                        <a:rPr lang="en-GB" sz="1600" b="1" i="0" u="none" strike="noStrike" dirty="0" smtClean="0">
                          <a:solidFill>
                            <a:srgbClr val="FF0000"/>
                          </a:solidFill>
                          <a:latin typeface="Calibri"/>
                        </a:rPr>
                        <a:t>1.44mm</a:t>
                      </a:r>
                      <a:endParaRPr lang="en-GB" sz="1600" b="1" i="0" u="none" strike="noStrike" dirty="0">
                        <a:solidFill>
                          <a:srgbClr val="FF0000"/>
                        </a:solidFill>
                        <a:latin typeface="Calibri"/>
                      </a:endParaRPr>
                    </a:p>
                  </a:txBody>
                  <a:tcPr marL="0" marR="0" marT="0" marB="0" anchor="b"/>
                </a:tc>
              </a:tr>
            </a:tbl>
          </a:graphicData>
        </a:graphic>
      </p:graphicFrame>
      <p:pic>
        <p:nvPicPr>
          <p:cNvPr id="8195" name="Picture 3"/>
          <p:cNvPicPr>
            <a:picLocks noChangeAspect="1" noChangeArrowheads="1"/>
          </p:cNvPicPr>
          <p:nvPr/>
        </p:nvPicPr>
        <p:blipFill>
          <a:blip r:embed="rId3" cstate="print"/>
          <a:srcRect/>
          <a:stretch>
            <a:fillRect/>
          </a:stretch>
        </p:blipFill>
        <p:spPr bwMode="auto">
          <a:xfrm>
            <a:off x="6948264" y="260648"/>
            <a:ext cx="1027693" cy="589792"/>
          </a:xfrm>
          <a:prstGeom prst="rect">
            <a:avLst/>
          </a:prstGeom>
          <a:noFill/>
          <a:ln w="9525">
            <a:noFill/>
            <a:miter lim="800000"/>
            <a:headEnd/>
            <a:tailEnd/>
          </a:ln>
        </p:spPr>
      </p:pic>
      <p:pic>
        <p:nvPicPr>
          <p:cNvPr id="8" name="Picture 2"/>
          <p:cNvPicPr>
            <a:picLocks noGrp="1" noChangeAspect="1" noChangeArrowheads="1"/>
          </p:cNvPicPr>
          <p:nvPr>
            <p:ph idx="1"/>
          </p:nvPr>
        </p:nvPicPr>
        <p:blipFill>
          <a:blip r:embed="rId4" cstate="print"/>
          <a:srcRect/>
          <a:stretch>
            <a:fillRect/>
          </a:stretch>
        </p:blipFill>
        <p:spPr bwMode="auto">
          <a:xfrm>
            <a:off x="1187624" y="764704"/>
            <a:ext cx="6840760" cy="4313516"/>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B99CF90-CA6A-4437-AF4C-564CFA2D3DEF}" type="slidenum">
              <a:rPr lang="en-GB" smtClean="0"/>
              <a:pPr/>
              <a:t>89</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61644" y="52657"/>
            <a:ext cx="8318500" cy="434734"/>
          </a:xfrm>
        </p:spPr>
        <p:txBody>
          <a:bodyPr/>
          <a:lstStyle/>
          <a:p>
            <a:r>
              <a:rPr lang="en-GB" dirty="0" smtClean="0"/>
              <a:t>Task 2 – September Presentation</a:t>
            </a:r>
            <a:endParaRPr lang="en-GB" dirty="0"/>
          </a:p>
        </p:txBody>
      </p:sp>
      <p:sp>
        <p:nvSpPr>
          <p:cNvPr id="68" name="Content Placeholder 4"/>
          <p:cNvSpPr txBox="1">
            <a:spLocks/>
          </p:cNvSpPr>
          <p:nvPr/>
        </p:nvSpPr>
        <p:spPr>
          <a:xfrm>
            <a:off x="3695538" y="847836"/>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Geotechnical Review</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sp>
        <p:nvSpPr>
          <p:cNvPr id="69" name="Content Placeholder 4"/>
          <p:cNvSpPr txBox="1">
            <a:spLocks/>
          </p:cNvSpPr>
          <p:nvPr/>
        </p:nvSpPr>
        <p:spPr>
          <a:xfrm>
            <a:off x="3669033" y="3067573"/>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Cavern Design</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grpSp>
        <p:nvGrpSpPr>
          <p:cNvPr id="2" name="Group 83"/>
          <p:cNvGrpSpPr/>
          <p:nvPr/>
        </p:nvGrpSpPr>
        <p:grpSpPr>
          <a:xfrm>
            <a:off x="129207" y="2206484"/>
            <a:ext cx="9014793" cy="3721652"/>
            <a:chOff x="129207" y="2156788"/>
            <a:chExt cx="9014793" cy="3721652"/>
          </a:xfrm>
        </p:grpSpPr>
        <p:graphicFrame>
          <p:nvGraphicFramePr>
            <p:cNvPr id="65" name="Diagram 64"/>
            <p:cNvGraphicFramePr/>
            <p:nvPr/>
          </p:nvGraphicFramePr>
          <p:xfrm>
            <a:off x="129207" y="2156788"/>
            <a:ext cx="9014793" cy="3721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1" name="Straight Connector 70"/>
            <p:cNvCxnSpPr/>
            <p:nvPr/>
          </p:nvCxnSpPr>
          <p:spPr>
            <a:xfrm flipV="1">
              <a:off x="5158411" y="4214191"/>
              <a:ext cx="536713" cy="367749"/>
            </a:xfrm>
            <a:prstGeom prst="line">
              <a:avLst/>
            </a:prstGeom>
            <a:ln w="19050">
              <a:solidFill>
                <a:schemeClr val="accent1"/>
              </a:solidFill>
              <a:prstDash val="solid"/>
            </a:ln>
          </p:spPr>
          <p:style>
            <a:lnRef idx="2">
              <a:schemeClr val="accent1"/>
            </a:lnRef>
            <a:fillRef idx="0">
              <a:schemeClr val="accent1"/>
            </a:fillRef>
            <a:effectRef idx="1">
              <a:schemeClr val="accent1"/>
            </a:effectRef>
            <a:fontRef idx="minor">
              <a:schemeClr val="tx1"/>
            </a:fontRef>
          </p:style>
        </p:cxnSp>
      </p:grpSp>
      <p:grpSp>
        <p:nvGrpSpPr>
          <p:cNvPr id="3" name="Group 79"/>
          <p:cNvGrpSpPr/>
          <p:nvPr/>
        </p:nvGrpSpPr>
        <p:grpSpPr>
          <a:xfrm>
            <a:off x="215348" y="934279"/>
            <a:ext cx="1653208" cy="1004892"/>
            <a:chOff x="215348" y="934279"/>
            <a:chExt cx="1653208" cy="1004892"/>
          </a:xfrm>
        </p:grpSpPr>
        <p:sp>
          <p:nvSpPr>
            <p:cNvPr id="73" name="Rectangle 72"/>
            <p:cNvSpPr/>
            <p:nvPr/>
          </p:nvSpPr>
          <p:spPr>
            <a:xfrm>
              <a:off x="218660" y="954158"/>
              <a:ext cx="536713" cy="268356"/>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Rectangle 74"/>
            <p:cNvSpPr/>
            <p:nvPr/>
          </p:nvSpPr>
          <p:spPr>
            <a:xfrm>
              <a:off x="221974" y="1285461"/>
              <a:ext cx="543339" cy="274984"/>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Rectangle 75"/>
            <p:cNvSpPr/>
            <p:nvPr/>
          </p:nvSpPr>
          <p:spPr>
            <a:xfrm>
              <a:off x="215348" y="1626705"/>
              <a:ext cx="543339" cy="274984"/>
            </a:xfrm>
            <a:prstGeom prst="rect">
              <a:avLst/>
            </a:prstGeom>
            <a:solidFill>
              <a:srgbClr val="F3755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Content Placeholder 4"/>
            <p:cNvSpPr txBox="1">
              <a:spLocks/>
            </p:cNvSpPr>
            <p:nvPr/>
          </p:nvSpPr>
          <p:spPr>
            <a:xfrm>
              <a:off x="756869" y="934279"/>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Completed</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78" name="Content Placeholder 4"/>
            <p:cNvSpPr txBox="1">
              <a:spLocks/>
            </p:cNvSpPr>
            <p:nvPr/>
          </p:nvSpPr>
          <p:spPr>
            <a:xfrm>
              <a:off x="740304" y="1275523"/>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Underway </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79" name="Content Placeholder 4"/>
            <p:cNvSpPr txBox="1">
              <a:spLocks/>
            </p:cNvSpPr>
            <p:nvPr/>
          </p:nvSpPr>
          <p:spPr>
            <a:xfrm>
              <a:off x="723739" y="1636644"/>
              <a:ext cx="1144817"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400" b="1" dirty="0" smtClean="0">
                  <a:solidFill>
                    <a:schemeClr val="accent1"/>
                  </a:solidFill>
                </a:rPr>
                <a:t>Not Started</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grpSp>
      <p:graphicFrame>
        <p:nvGraphicFramePr>
          <p:cNvPr id="67" name="Diagram 66"/>
          <p:cNvGraphicFramePr/>
          <p:nvPr/>
        </p:nvGraphicFramePr>
        <p:xfrm>
          <a:off x="1977886" y="387623"/>
          <a:ext cx="5754758" cy="33196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6" name="Slide Number Placeholder 15"/>
          <p:cNvSpPr>
            <a:spLocks noGrp="1"/>
          </p:cNvSpPr>
          <p:nvPr>
            <p:ph type="sldNum" sz="quarter" idx="12"/>
          </p:nvPr>
        </p:nvSpPr>
        <p:spPr/>
        <p:txBody>
          <a:bodyPr/>
          <a:lstStyle/>
          <a:p>
            <a:fld id="{DB99CF90-CA6A-4437-AF4C-564CFA2D3DEF}" type="slidenum">
              <a:rPr lang="en-GB" smtClean="0"/>
              <a:pPr/>
              <a:t>9</a:t>
            </a:fld>
            <a:endParaRPr lang="en-GB"/>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7695" y="1821600"/>
            <a:ext cx="7704400" cy="500137"/>
          </a:xfrm>
        </p:spPr>
        <p:txBody>
          <a:bodyPr/>
          <a:lstStyle/>
          <a:p>
            <a:r>
              <a:rPr lang="en-GB" dirty="0" smtClean="0"/>
              <a:t>Conclusions and Recommendations</a:t>
            </a:r>
            <a:endParaRPr lang="en-GB" dirty="0"/>
          </a:p>
        </p:txBody>
      </p:sp>
      <p:sp>
        <p:nvSpPr>
          <p:cNvPr id="6" name="Subtitle 5"/>
          <p:cNvSpPr>
            <a:spLocks noGrp="1"/>
          </p:cNvSpPr>
          <p:nvPr>
            <p:ph type="subTitle" idx="1"/>
          </p:nvPr>
        </p:nvSpPr>
        <p:spPr/>
        <p:txBody>
          <a:bodyPr/>
          <a:lstStyle/>
          <a:p>
            <a:endParaRPr lang="en-GB"/>
          </a:p>
        </p:txBody>
      </p:sp>
    </p:spTree>
  </p:cSld>
  <p:clrMapOvr>
    <a:masterClrMapping/>
  </p:clrMapOvr>
  <p:transition spd="slow">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46304"/>
            <a:ext cx="9073008" cy="846386"/>
          </a:xfrm>
        </p:spPr>
        <p:txBody>
          <a:bodyPr/>
          <a:lstStyle/>
          <a:p>
            <a:r>
              <a:rPr lang="en-GB" dirty="0" smtClean="0"/>
              <a:t>Interaction Cavern – Conclusions &amp; Recommendations</a:t>
            </a:r>
            <a:endParaRPr lang="en-GB" dirty="0"/>
          </a:p>
        </p:txBody>
      </p:sp>
      <p:sp>
        <p:nvSpPr>
          <p:cNvPr id="4" name="Content Placeholder 3"/>
          <p:cNvSpPr>
            <a:spLocks noGrp="1"/>
          </p:cNvSpPr>
          <p:nvPr>
            <p:ph idx="1"/>
          </p:nvPr>
        </p:nvSpPr>
        <p:spPr>
          <a:xfrm>
            <a:off x="109728" y="781050"/>
            <a:ext cx="8787384" cy="4988051"/>
          </a:xfrm>
        </p:spPr>
        <p:txBody>
          <a:bodyPr/>
          <a:lstStyle/>
          <a:p>
            <a:pPr>
              <a:lnSpc>
                <a:spcPct val="100000"/>
              </a:lnSpc>
            </a:pPr>
            <a:r>
              <a:rPr lang="en-GB" sz="2400" dirty="0" smtClean="0"/>
              <a:t>Assuming a conservative “full face” construction sequence invert static deformations exceed acceptable limits. </a:t>
            </a:r>
          </a:p>
          <a:p>
            <a:pPr>
              <a:lnSpc>
                <a:spcPct val="100000"/>
              </a:lnSpc>
            </a:pPr>
            <a:r>
              <a:rPr lang="en-GB" sz="2400" dirty="0" smtClean="0"/>
              <a:t>This depends on extent of yielding around cavern during construction (i.e. </a:t>
            </a:r>
            <a:r>
              <a:rPr lang="en-GB" sz="2400" dirty="0" err="1" smtClean="0"/>
              <a:t>EDZ</a:t>
            </a:r>
            <a:r>
              <a:rPr lang="en-GB" sz="2400" dirty="0" smtClean="0"/>
              <a:t>). An appropriate construction sequence should limit this.</a:t>
            </a:r>
          </a:p>
          <a:p>
            <a:pPr>
              <a:lnSpc>
                <a:spcPct val="100000"/>
              </a:lnSpc>
            </a:pPr>
            <a:r>
              <a:rPr lang="en-GB" sz="2400" dirty="0" err="1" smtClean="0"/>
              <a:t>EDZ</a:t>
            </a:r>
            <a:r>
              <a:rPr lang="en-GB" sz="2400" dirty="0" smtClean="0"/>
              <a:t> expected to be larger than the simulated in the 2D FE models  due to 3D stress arching resulting from service caverns.</a:t>
            </a:r>
          </a:p>
          <a:p>
            <a:pPr>
              <a:lnSpc>
                <a:spcPct val="100000"/>
              </a:lnSpc>
            </a:pPr>
            <a:r>
              <a:rPr lang="en-GB" sz="2400" dirty="0" smtClean="0"/>
              <a:t>Construction  of shaft and interaction cavern prior to service caverns sequence would limit soil yielding at the invert. </a:t>
            </a:r>
          </a:p>
          <a:p>
            <a:pPr>
              <a:lnSpc>
                <a:spcPct val="100000"/>
              </a:lnSpc>
              <a:buNone/>
            </a:pPr>
            <a:r>
              <a:rPr lang="en-GB" sz="2400" dirty="0" smtClean="0"/>
              <a:t>But...significant support will be required!</a:t>
            </a:r>
          </a:p>
          <a:p>
            <a:pPr>
              <a:lnSpc>
                <a:spcPct val="100000"/>
              </a:lnSpc>
            </a:pPr>
            <a:r>
              <a:rPr lang="en-GB" sz="2400" dirty="0" smtClean="0"/>
              <a:t>Alternatives to consider...</a:t>
            </a:r>
          </a:p>
          <a:p>
            <a:pPr>
              <a:lnSpc>
                <a:spcPct val="100000"/>
              </a:lnSpc>
            </a:pPr>
            <a:endParaRPr lang="en-GB" sz="2400" dirty="0" smtClean="0"/>
          </a:p>
          <a:p>
            <a:pPr>
              <a:lnSpc>
                <a:spcPct val="100000"/>
              </a:lnSpc>
            </a:pPr>
            <a:endParaRPr lang="en-GB" sz="2400" dirty="0"/>
          </a:p>
        </p:txBody>
      </p:sp>
      <p:sp>
        <p:nvSpPr>
          <p:cNvPr id="5" name="Slide Number Placeholder 4"/>
          <p:cNvSpPr>
            <a:spLocks noGrp="1"/>
          </p:cNvSpPr>
          <p:nvPr>
            <p:ph type="sldNum" sz="quarter" idx="12"/>
          </p:nvPr>
        </p:nvSpPr>
        <p:spPr/>
        <p:txBody>
          <a:bodyPr/>
          <a:lstStyle/>
          <a:p>
            <a:fld id="{DB99CF90-CA6A-4437-AF4C-564CFA2D3DEF}" type="slidenum">
              <a:rPr lang="en-GB" smtClean="0"/>
              <a:pPr/>
              <a:t>91</a:t>
            </a:fld>
            <a:endParaRPr lang="en-GB"/>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200000\216967-00 -  CERN LINAC TUNNELS\60_Output\4_Presentations\Cern pillar concept\Slide1.JPG"/>
          <p:cNvPicPr>
            <a:picLocks noChangeAspect="1" noChangeArrowheads="1"/>
          </p:cNvPicPr>
          <p:nvPr/>
        </p:nvPicPr>
        <p:blipFill>
          <a:blip r:embed="rId3" cstate="print"/>
          <a:srcRect/>
          <a:stretch>
            <a:fillRect/>
          </a:stretch>
        </p:blipFill>
        <p:spPr bwMode="auto">
          <a:xfrm>
            <a:off x="1110343" y="982825"/>
            <a:ext cx="6419461" cy="5230368"/>
          </a:xfrm>
          <a:prstGeom prst="rect">
            <a:avLst/>
          </a:prstGeom>
          <a:noFill/>
        </p:spPr>
      </p:pic>
      <p:sp>
        <p:nvSpPr>
          <p:cNvPr id="11" name="TextBox 10"/>
          <p:cNvSpPr txBox="1"/>
          <p:nvPr/>
        </p:nvSpPr>
        <p:spPr>
          <a:xfrm>
            <a:off x="1716836" y="606504"/>
            <a:ext cx="1968759" cy="369332"/>
          </a:xfrm>
          <a:prstGeom prst="rect">
            <a:avLst/>
          </a:prstGeom>
          <a:noFill/>
        </p:spPr>
        <p:txBody>
          <a:bodyPr wrap="square" rtlCol="0">
            <a:spAutoFit/>
          </a:bodyPr>
          <a:lstStyle/>
          <a:p>
            <a:pPr algn="ctr"/>
            <a:r>
              <a:rPr lang="en-GB" u="sng" dirty="0" smtClean="0"/>
              <a:t>Revision G</a:t>
            </a:r>
            <a:endParaRPr lang="en-GB" u="sng" dirty="0"/>
          </a:p>
        </p:txBody>
      </p:sp>
      <p:sp>
        <p:nvSpPr>
          <p:cNvPr id="12" name="TextBox 11"/>
          <p:cNvSpPr txBox="1"/>
          <p:nvPr/>
        </p:nvSpPr>
        <p:spPr>
          <a:xfrm>
            <a:off x="4892480" y="609608"/>
            <a:ext cx="2329414" cy="369332"/>
          </a:xfrm>
          <a:prstGeom prst="rect">
            <a:avLst/>
          </a:prstGeom>
          <a:noFill/>
        </p:spPr>
        <p:txBody>
          <a:bodyPr wrap="square" rtlCol="0">
            <a:spAutoFit/>
          </a:bodyPr>
          <a:lstStyle/>
          <a:p>
            <a:pPr algn="ctr"/>
            <a:r>
              <a:rPr lang="en-GB" u="sng" dirty="0" smtClean="0"/>
              <a:t>Caverns Moved Closer</a:t>
            </a:r>
            <a:endParaRPr lang="en-GB" u="sng" dirty="0"/>
          </a:p>
        </p:txBody>
      </p:sp>
      <p:cxnSp>
        <p:nvCxnSpPr>
          <p:cNvPr id="14" name="Straight Arrow Connector 13"/>
          <p:cNvCxnSpPr/>
          <p:nvPr/>
        </p:nvCxnSpPr>
        <p:spPr>
          <a:xfrm>
            <a:off x="1240971" y="2080727"/>
            <a:ext cx="1446245" cy="373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02633" y="1539543"/>
            <a:ext cx="1203649" cy="646331"/>
          </a:xfrm>
          <a:prstGeom prst="rect">
            <a:avLst/>
          </a:prstGeom>
          <a:noFill/>
        </p:spPr>
        <p:txBody>
          <a:bodyPr wrap="square" rtlCol="0">
            <a:spAutoFit/>
          </a:bodyPr>
          <a:lstStyle/>
          <a:p>
            <a:pPr algn="r"/>
            <a:r>
              <a:rPr lang="en-GB" dirty="0" smtClean="0"/>
              <a:t>~20m separation</a:t>
            </a:r>
            <a:endParaRPr lang="en-GB" dirty="0"/>
          </a:p>
        </p:txBody>
      </p:sp>
      <p:cxnSp>
        <p:nvCxnSpPr>
          <p:cNvPr id="16" name="Straight Arrow Connector 15"/>
          <p:cNvCxnSpPr/>
          <p:nvPr/>
        </p:nvCxnSpPr>
        <p:spPr>
          <a:xfrm>
            <a:off x="1262737" y="5079082"/>
            <a:ext cx="1446245" cy="373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 y="4537898"/>
            <a:ext cx="1328048" cy="646331"/>
          </a:xfrm>
          <a:prstGeom prst="rect">
            <a:avLst/>
          </a:prstGeom>
          <a:noFill/>
        </p:spPr>
        <p:txBody>
          <a:bodyPr wrap="square" rtlCol="0">
            <a:spAutoFit/>
          </a:bodyPr>
          <a:lstStyle/>
          <a:p>
            <a:pPr algn="r"/>
            <a:r>
              <a:rPr lang="en-GB" dirty="0" smtClean="0"/>
              <a:t>High Stress around </a:t>
            </a:r>
            <a:r>
              <a:rPr lang="en-GB" dirty="0" err="1" smtClean="0"/>
              <a:t>IR</a:t>
            </a:r>
            <a:endParaRPr lang="en-GB" dirty="0"/>
          </a:p>
        </p:txBody>
      </p:sp>
      <p:cxnSp>
        <p:nvCxnSpPr>
          <p:cNvPr id="18" name="Straight Arrow Connector 17"/>
          <p:cNvCxnSpPr>
            <a:stCxn id="20" idx="1"/>
          </p:cNvCxnSpPr>
          <p:nvPr/>
        </p:nvCxnSpPr>
        <p:spPr>
          <a:xfrm rot="10800000" flipV="1">
            <a:off x="6012027" y="2234664"/>
            <a:ext cx="1181877" cy="2410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193903" y="1496001"/>
            <a:ext cx="1772816" cy="1477328"/>
          </a:xfrm>
          <a:prstGeom prst="rect">
            <a:avLst/>
          </a:prstGeom>
          <a:noFill/>
        </p:spPr>
        <p:txBody>
          <a:bodyPr wrap="square" rtlCol="0">
            <a:spAutoFit/>
          </a:bodyPr>
          <a:lstStyle/>
          <a:p>
            <a:r>
              <a:rPr lang="en-GB" dirty="0" smtClean="0"/>
              <a:t>Concrete Pillar, separation governed by detector proximity </a:t>
            </a:r>
            <a:endParaRPr lang="en-GB" dirty="0"/>
          </a:p>
        </p:txBody>
      </p:sp>
      <p:sp>
        <p:nvSpPr>
          <p:cNvPr id="13" name="Slide Number Placeholder 12"/>
          <p:cNvSpPr>
            <a:spLocks noGrp="1"/>
          </p:cNvSpPr>
          <p:nvPr>
            <p:ph type="sldNum" sz="quarter" idx="12"/>
          </p:nvPr>
        </p:nvSpPr>
        <p:spPr/>
        <p:txBody>
          <a:bodyPr/>
          <a:lstStyle/>
          <a:p>
            <a:fld id="{A166CB87-3590-4A7D-AFEC-D126A8C65A9F}" type="slidenum">
              <a:rPr lang="en-GB" smtClean="0"/>
              <a:pPr/>
              <a:t>92</a:t>
            </a:fld>
            <a:endParaRPr lang="en-GB"/>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200000\216967-00 -  CERN LINAC TUNNELS\60_Output\4_Presentations\Cern pillar concept\Slide2.JPG"/>
          <p:cNvPicPr>
            <a:picLocks noChangeAspect="1" noChangeArrowheads="1"/>
          </p:cNvPicPr>
          <p:nvPr/>
        </p:nvPicPr>
        <p:blipFill>
          <a:blip r:embed="rId3" cstate="print"/>
          <a:srcRect/>
          <a:stretch>
            <a:fillRect/>
          </a:stretch>
        </p:blipFill>
        <p:spPr bwMode="auto">
          <a:xfrm>
            <a:off x="597409" y="231648"/>
            <a:ext cx="7449312" cy="5959449"/>
          </a:xfrm>
          <a:prstGeom prst="rect">
            <a:avLst/>
          </a:prstGeom>
          <a:noFill/>
        </p:spPr>
      </p:pic>
      <p:sp>
        <p:nvSpPr>
          <p:cNvPr id="3" name="TextBox 2"/>
          <p:cNvSpPr txBox="1"/>
          <p:nvPr/>
        </p:nvSpPr>
        <p:spPr>
          <a:xfrm>
            <a:off x="195931" y="167943"/>
            <a:ext cx="4889241" cy="3554819"/>
          </a:xfrm>
          <a:prstGeom prst="rect">
            <a:avLst/>
          </a:prstGeom>
          <a:noFill/>
        </p:spPr>
        <p:txBody>
          <a:bodyPr wrap="square" rtlCol="0">
            <a:spAutoFit/>
          </a:bodyPr>
          <a:lstStyle/>
          <a:p>
            <a:r>
              <a:rPr lang="en-GB" b="1" dirty="0" smtClean="0"/>
              <a:t>Potential Advantages:</a:t>
            </a:r>
          </a:p>
          <a:p>
            <a:pPr marL="177800" indent="-177800">
              <a:lnSpc>
                <a:spcPct val="150000"/>
              </a:lnSpc>
              <a:buFont typeface="Arial" pitchFamily="34" charset="0"/>
              <a:buChar char="•"/>
            </a:pPr>
            <a:r>
              <a:rPr lang="en-GB" b="1" dirty="0" smtClean="0"/>
              <a:t>Reduces lining stress around caverns</a:t>
            </a:r>
          </a:p>
          <a:p>
            <a:pPr marL="177800" indent="-177800">
              <a:lnSpc>
                <a:spcPct val="150000"/>
              </a:lnSpc>
              <a:buFont typeface="Arial" pitchFamily="34" charset="0"/>
              <a:buChar char="•"/>
            </a:pPr>
            <a:r>
              <a:rPr lang="en-GB" b="1" dirty="0" smtClean="0"/>
              <a:t>Slab foundations likely to be extremely stiff</a:t>
            </a:r>
          </a:p>
          <a:p>
            <a:pPr marL="177800" indent="-177800">
              <a:lnSpc>
                <a:spcPct val="150000"/>
              </a:lnSpc>
              <a:buFont typeface="Arial" pitchFamily="34" charset="0"/>
              <a:buChar char="•"/>
            </a:pPr>
            <a:r>
              <a:rPr lang="en-GB" b="1" dirty="0" smtClean="0"/>
              <a:t>Vertical walls at IP, machine/detector interface can be optimised</a:t>
            </a:r>
          </a:p>
          <a:p>
            <a:pPr marL="177800" indent="-177800">
              <a:lnSpc>
                <a:spcPct val="150000"/>
              </a:lnSpc>
              <a:buFont typeface="Arial" pitchFamily="34" charset="0"/>
              <a:buChar char="•"/>
            </a:pPr>
            <a:r>
              <a:rPr lang="en-GB" b="1" dirty="0" smtClean="0"/>
              <a:t>Slab size potentially independent of detector width</a:t>
            </a:r>
          </a:p>
          <a:p>
            <a:pPr marL="177800" indent="-177800">
              <a:lnSpc>
                <a:spcPct val="150000"/>
              </a:lnSpc>
              <a:buFont typeface="Arial" pitchFamily="34" charset="0"/>
              <a:buChar char="•"/>
            </a:pPr>
            <a:r>
              <a:rPr lang="en-GB" b="1" dirty="0" smtClean="0"/>
              <a:t>Minimum travel time and umbilical lengths</a:t>
            </a:r>
          </a:p>
          <a:p>
            <a:pPr marL="177800" indent="-177800">
              <a:buFont typeface="Arial" pitchFamily="34" charset="0"/>
              <a:buChar char="•"/>
            </a:pPr>
            <a:endParaRPr lang="en-GB" b="1" dirty="0"/>
          </a:p>
        </p:txBody>
      </p:sp>
      <p:cxnSp>
        <p:nvCxnSpPr>
          <p:cNvPr id="9" name="Straight Connector 8"/>
          <p:cNvCxnSpPr/>
          <p:nvPr/>
        </p:nvCxnSpPr>
        <p:spPr>
          <a:xfrm rot="5400000">
            <a:off x="5481734" y="5117838"/>
            <a:ext cx="159553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10800000" flipV="1">
            <a:off x="6092891" y="4329402"/>
            <a:ext cx="19594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0800000" flipV="1">
            <a:off x="6086664" y="5909445"/>
            <a:ext cx="19594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036907" y="3956180"/>
            <a:ext cx="597160" cy="369332"/>
          </a:xfrm>
          <a:prstGeom prst="rect">
            <a:avLst/>
          </a:prstGeom>
          <a:noFill/>
        </p:spPr>
        <p:txBody>
          <a:bodyPr wrap="square" rtlCol="0">
            <a:spAutoFit/>
          </a:bodyPr>
          <a:lstStyle/>
          <a:p>
            <a:r>
              <a:rPr lang="en-GB" dirty="0" smtClean="0"/>
              <a:t>A</a:t>
            </a:r>
            <a:endParaRPr lang="en-GB" dirty="0"/>
          </a:p>
        </p:txBody>
      </p:sp>
      <p:sp>
        <p:nvSpPr>
          <p:cNvPr id="16" name="TextBox 15"/>
          <p:cNvSpPr txBox="1"/>
          <p:nvPr/>
        </p:nvSpPr>
        <p:spPr>
          <a:xfrm>
            <a:off x="6049342" y="5881470"/>
            <a:ext cx="597160" cy="369332"/>
          </a:xfrm>
          <a:prstGeom prst="rect">
            <a:avLst/>
          </a:prstGeom>
          <a:noFill/>
        </p:spPr>
        <p:txBody>
          <a:bodyPr wrap="square" rtlCol="0">
            <a:spAutoFit/>
          </a:bodyPr>
          <a:lstStyle/>
          <a:p>
            <a:r>
              <a:rPr lang="en-GB" dirty="0" smtClean="0"/>
              <a:t>A</a:t>
            </a:r>
            <a:endParaRPr lang="en-GB" dirty="0"/>
          </a:p>
        </p:txBody>
      </p:sp>
      <p:sp>
        <p:nvSpPr>
          <p:cNvPr id="17" name="TextBox 16"/>
          <p:cNvSpPr txBox="1"/>
          <p:nvPr/>
        </p:nvSpPr>
        <p:spPr>
          <a:xfrm>
            <a:off x="1754155" y="5766318"/>
            <a:ext cx="1856792" cy="369332"/>
          </a:xfrm>
          <a:prstGeom prst="rect">
            <a:avLst/>
          </a:prstGeom>
          <a:noFill/>
        </p:spPr>
        <p:txBody>
          <a:bodyPr wrap="square" rtlCol="0">
            <a:spAutoFit/>
          </a:bodyPr>
          <a:lstStyle/>
          <a:p>
            <a:pPr algn="ctr"/>
            <a:r>
              <a:rPr lang="en-GB" dirty="0" smtClean="0"/>
              <a:t>Section A-A</a:t>
            </a:r>
            <a:endParaRPr lang="en-GB" dirty="0"/>
          </a:p>
        </p:txBody>
      </p:sp>
      <p:sp>
        <p:nvSpPr>
          <p:cNvPr id="10" name="Slide Number Placeholder 9"/>
          <p:cNvSpPr>
            <a:spLocks noGrp="1"/>
          </p:cNvSpPr>
          <p:nvPr>
            <p:ph type="sldNum" sz="quarter" idx="12"/>
          </p:nvPr>
        </p:nvSpPr>
        <p:spPr/>
        <p:txBody>
          <a:bodyPr/>
          <a:lstStyle/>
          <a:p>
            <a:fld id="{A166CB87-3590-4A7D-AFEC-D126A8C65A9F}" type="slidenum">
              <a:rPr lang="en-GB" smtClean="0"/>
              <a:pPr/>
              <a:t>93</a:t>
            </a:fld>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rupThemePPT_10Feb2011_Rele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4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Arup Base 2">
  <a:themeElements>
    <a:clrScheme name="ArupColourTheme_22March2010_2">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 Fonts">
      <a:majorFont>
        <a:latin typeface="Times New Roman"/>
        <a:ea typeface=""/>
        <a:cs typeface=""/>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Arup Bas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ArupTheme</Template>
  <TotalTime>1611</TotalTime>
  <Words>2632</Words>
  <Application>Microsoft Office PowerPoint</Application>
  <PresentationFormat>On-screen Show (4:3)</PresentationFormat>
  <Paragraphs>725</Paragraphs>
  <Slides>93</Slides>
  <Notes>88</Notes>
  <HiddenSlides>0</HiddenSlides>
  <MMClips>0</MMClips>
  <ScaleCrop>false</ScaleCrop>
  <HeadingPairs>
    <vt:vector size="4" baseType="variant">
      <vt:variant>
        <vt:lpstr>Theme</vt:lpstr>
      </vt:variant>
      <vt:variant>
        <vt:i4>12</vt:i4>
      </vt:variant>
      <vt:variant>
        <vt:lpstr>Slide Titles</vt:lpstr>
      </vt:variant>
      <vt:variant>
        <vt:i4>93</vt:i4>
      </vt:variant>
    </vt:vector>
  </HeadingPairs>
  <TitlesOfParts>
    <vt:vector size="105" baseType="lpstr">
      <vt:lpstr>ArupThemePPT_10Feb2011_Release</vt:lpstr>
      <vt:lpstr>Arup Base 2</vt:lpstr>
      <vt:lpstr>1_Arup Base</vt:lpstr>
      <vt:lpstr>1_Arup Base 2</vt:lpstr>
      <vt:lpstr>2_Arup Base</vt:lpstr>
      <vt:lpstr>2_Arup Base 2</vt:lpstr>
      <vt:lpstr>3_Arup Base</vt:lpstr>
      <vt:lpstr>3_Arup Base 2</vt:lpstr>
      <vt:lpstr>4_Arup Base</vt:lpstr>
      <vt:lpstr>4_Arup Base 2</vt:lpstr>
      <vt:lpstr>5_Arup Base</vt:lpstr>
      <vt:lpstr>5_Arup Base 2</vt:lpstr>
      <vt:lpstr>Task 2 Cavern Study  Ground model and 3D cavern layout </vt:lpstr>
      <vt:lpstr>Requirements Document</vt:lpstr>
      <vt:lpstr>This presentation…</vt:lpstr>
      <vt:lpstr>General Overview</vt:lpstr>
      <vt:lpstr>CLIC  Geometry  (G) </vt:lpstr>
      <vt:lpstr>Slide 6</vt:lpstr>
      <vt:lpstr>Slide 7</vt:lpstr>
      <vt:lpstr>Interaction  Cavern Outline Geometry (G)</vt:lpstr>
      <vt:lpstr>Task 2 – September Presentation</vt:lpstr>
      <vt:lpstr>Task 2 – Study Summary</vt:lpstr>
      <vt:lpstr>Stress Analysis and Ground Yielding</vt:lpstr>
      <vt:lpstr>Boundary Element Modelling (3D Stress Analysis)</vt:lpstr>
      <vt:lpstr>Layout G – Principal Stress Trajectories</vt:lpstr>
      <vt:lpstr>Layout G + 10m – Principal Stress Trajectories </vt:lpstr>
      <vt:lpstr>Contours of Overstress </vt:lpstr>
      <vt:lpstr>Layout G</vt:lpstr>
      <vt:lpstr>Layout G + Interaction Cavern Enlargement</vt:lpstr>
      <vt:lpstr>SCL Support Design</vt:lpstr>
      <vt:lpstr>Conservative 2D FE analysis</vt:lpstr>
      <vt:lpstr>Construction Sequence</vt:lpstr>
      <vt:lpstr>Ground Model Development</vt:lpstr>
      <vt:lpstr>Outline</vt:lpstr>
      <vt:lpstr>CMS Point 5 Data Sources</vt:lpstr>
      <vt:lpstr>Depositional Environment</vt:lpstr>
      <vt:lpstr>Slide 25</vt:lpstr>
      <vt:lpstr>Slide 26</vt:lpstr>
      <vt:lpstr>Slide 27</vt:lpstr>
      <vt:lpstr>Slide 28</vt:lpstr>
      <vt:lpstr>Slide 29</vt:lpstr>
      <vt:lpstr>Slide 30</vt:lpstr>
      <vt:lpstr>Slide 31</vt:lpstr>
      <vt:lpstr>Slide 32</vt:lpstr>
      <vt:lpstr>Cavern design approach must account for Scale</vt:lpstr>
      <vt:lpstr>Geological Interpretation with scale</vt:lpstr>
      <vt:lpstr>Geophysical Interpretation</vt:lpstr>
      <vt:lpstr>Slide 36</vt:lpstr>
      <vt:lpstr>Geophysical Interpretation at CMS Point 5</vt:lpstr>
      <vt:lpstr>Plan of Point 5 BHs showing analysis sections</vt:lpstr>
      <vt:lpstr>Geophysical Data for Point 5 A-A &amp; B-B</vt:lpstr>
      <vt:lpstr>Geophysical Data for Point 5 C-C</vt:lpstr>
      <vt:lpstr>Natural Gamma in Rockworks   Evaluate stratigraphy</vt:lpstr>
      <vt:lpstr>Slide 42</vt:lpstr>
      <vt:lpstr>Slide 43</vt:lpstr>
      <vt:lpstr>Limitations</vt:lpstr>
      <vt:lpstr>Stratigraphy - what detail are we looking for?</vt:lpstr>
      <vt:lpstr>Sonic Logging in RockWorks  P-wave output to determine seismic facies</vt:lpstr>
      <vt:lpstr>Seismic Facies</vt:lpstr>
      <vt:lpstr>Seismic Limitations</vt:lpstr>
      <vt:lpstr>Typical P-Wave Velocities</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Small Strain Stiffness</vt:lpstr>
      <vt:lpstr>Statistical Approach for Small Strain Stiffness</vt:lpstr>
      <vt:lpstr>Slide 72</vt:lpstr>
      <vt:lpstr>Conclusions &amp; Further Ideas</vt:lpstr>
      <vt:lpstr>2D FE Geotechnical Modelling</vt:lpstr>
      <vt:lpstr>Stress History and Ground Parameters</vt:lpstr>
      <vt:lpstr>Detailed 2D FE Analysis</vt:lpstr>
      <vt:lpstr>Example – Top Heading Excavation</vt:lpstr>
      <vt:lpstr>Example – Top Heading Excavation</vt:lpstr>
      <vt:lpstr>Example – Top Heading Excavation</vt:lpstr>
      <vt:lpstr>2D Invert Deformations</vt:lpstr>
      <vt:lpstr>3D Bedded Spring Model</vt:lpstr>
      <vt:lpstr>3D Finite Element Analysis Structural Design </vt:lpstr>
      <vt:lpstr>Ground Pressure (Including Stress Arching)</vt:lpstr>
      <vt:lpstr>Moving Slab Distributed Load</vt:lpstr>
      <vt:lpstr>Boundary Conditions</vt:lpstr>
      <vt:lpstr>Boundary Conditions </vt:lpstr>
      <vt:lpstr>Serviceability Limit State Analysis Invert Slab Deformed Shape</vt:lpstr>
      <vt:lpstr>Longitudinal Cross Section </vt:lpstr>
      <vt:lpstr>Lateral Cross Section </vt:lpstr>
      <vt:lpstr>Conclusions and Recommendations</vt:lpstr>
      <vt:lpstr>Interaction Cavern – Conclusions &amp; Recommendations</vt:lpstr>
      <vt:lpstr>Slide 92</vt:lpstr>
      <vt:lpstr>Slide 93</vt:lpstr>
    </vt:vector>
  </TitlesOfParts>
  <Company>Arup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Yung Loo</dc:creator>
  <cp:lastModifiedBy>alison littlejohn</cp:lastModifiedBy>
  <cp:revision>186</cp:revision>
  <dcterms:created xsi:type="dcterms:W3CDTF">2011-07-21T11:22:44Z</dcterms:created>
  <dcterms:modified xsi:type="dcterms:W3CDTF">2011-12-05T09:39:04Z</dcterms:modified>
</cp:coreProperties>
</file>