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81" r:id="rId2"/>
    <p:sldId id="282" r:id="rId3"/>
    <p:sldId id="283" r:id="rId4"/>
    <p:sldId id="284" r:id="rId5"/>
    <p:sldId id="285" r:id="rId6"/>
    <p:sldId id="286"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94" autoAdjust="0"/>
    <p:restoredTop sz="86472" autoAdjust="0"/>
  </p:normalViewPr>
  <p:slideViewPr>
    <p:cSldViewPr>
      <p:cViewPr>
        <p:scale>
          <a:sx n="60" d="100"/>
          <a:sy n="60" d="100"/>
        </p:scale>
        <p:origin x="-396" y="-72"/>
      </p:cViewPr>
      <p:guideLst>
        <p:guide orient="horz" pos="2160"/>
        <p:guide pos="2880"/>
      </p:guideLst>
    </p:cSldViewPr>
  </p:slideViewPr>
  <p:outlineViewPr>
    <p:cViewPr>
      <p:scale>
        <a:sx n="33" d="100"/>
        <a:sy n="33" d="100"/>
      </p:scale>
      <p:origin x="0" y="2928"/>
    </p:cViewPr>
  </p:outlin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73D402-4B9B-47E8-9090-70C45CDDCFBC}" type="datetimeFigureOut">
              <a:rPr lang="en-US" smtClean="0"/>
              <a:pPr/>
              <a:t>3/22/2012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CE9D8B-5F43-4688-AF4D-A13FA8643F08}" type="slidenum">
              <a:rPr lang="en-US" smtClean="0"/>
              <a:pPr/>
              <a:t>‹#›</a:t>
            </a:fld>
            <a:endParaRPr lang="en-US"/>
          </a:p>
        </p:txBody>
      </p:sp>
    </p:spTree>
    <p:extLst>
      <p:ext uri="{BB962C8B-B14F-4D97-AF65-F5344CB8AC3E}">
        <p14:creationId xmlns:p14="http://schemas.microsoft.com/office/powerpoint/2010/main" xmlns="" val="423197539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4182912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811459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42278090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2C00C9-64E0-4B3A-96B0-9F0749052B10}"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2388655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92C00C9-64E0-4B3A-96B0-9F0749052B10}" type="datetimeFigureOut">
              <a:rPr lang="en-US" smtClean="0"/>
              <a:pPr/>
              <a:t>3/22/2012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4083799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92C00C9-64E0-4B3A-96B0-9F0749052B10}"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610632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92C00C9-64E0-4B3A-96B0-9F0749052B10}" type="datetimeFigureOut">
              <a:rPr lang="en-US" smtClean="0"/>
              <a:pPr/>
              <a:t>3/22/2012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136501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92C00C9-64E0-4B3A-96B0-9F0749052B10}" type="datetimeFigureOut">
              <a:rPr lang="en-US" smtClean="0"/>
              <a:pPr/>
              <a:t>3/22/2012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27642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2C00C9-64E0-4B3A-96B0-9F0749052B10}" type="datetimeFigureOut">
              <a:rPr lang="en-US" smtClean="0"/>
              <a:pPr/>
              <a:t>3/22/2012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18806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C00C9-64E0-4B3A-96B0-9F0749052B10}"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18029605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92C00C9-64E0-4B3A-96B0-9F0749052B10}" type="datetimeFigureOut">
              <a:rPr lang="en-US" smtClean="0"/>
              <a:pPr/>
              <a:t>3/22/2012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8295757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C00C9-64E0-4B3A-96B0-9F0749052B10}" type="datetimeFigureOut">
              <a:rPr lang="en-US" smtClean="0"/>
              <a:pPr/>
              <a:t>3/22/2012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9070ED-EA98-4926-9197-5892BF56A336}" type="slidenum">
              <a:rPr lang="en-US" smtClean="0"/>
              <a:pPr/>
              <a:t>‹#›</a:t>
            </a:fld>
            <a:endParaRPr lang="en-US"/>
          </a:p>
        </p:txBody>
      </p:sp>
    </p:spTree>
    <p:extLst>
      <p:ext uri="{BB962C8B-B14F-4D97-AF65-F5344CB8AC3E}">
        <p14:creationId xmlns:p14="http://schemas.microsoft.com/office/powerpoint/2010/main" xmlns="" val="31010548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Review </a:t>
            </a:r>
            <a:r>
              <a:rPr lang="en-US" sz="2800" dirty="0"/>
              <a:t>of the International Linear Collider (ILC) Electrical and Mechanical System Design </a:t>
            </a:r>
            <a:r>
              <a:rPr lang="en-US" sz="2800" dirty="0" smtClean="0"/>
              <a:t>to </a:t>
            </a:r>
            <a:r>
              <a:rPr lang="en-US" sz="2800" dirty="0"/>
              <a:t>be held at CERN on 21 March, 2012</a:t>
            </a:r>
          </a:p>
        </p:txBody>
      </p:sp>
      <p:sp>
        <p:nvSpPr>
          <p:cNvPr id="5" name="Content Placeholder 4"/>
          <p:cNvSpPr>
            <a:spLocks noGrp="1"/>
          </p:cNvSpPr>
          <p:nvPr>
            <p:ph idx="1"/>
          </p:nvPr>
        </p:nvSpPr>
        <p:spPr/>
        <p:txBody>
          <a:bodyPr>
            <a:noAutofit/>
          </a:bodyPr>
          <a:lstStyle/>
          <a:p>
            <a:pPr marL="0" indent="0">
              <a:buNone/>
            </a:pPr>
            <a:r>
              <a:rPr lang="en-US" sz="1400" dirty="0" smtClean="0"/>
              <a:t>The </a:t>
            </a:r>
            <a:r>
              <a:rPr lang="en-US" sz="1400" dirty="0"/>
              <a:t>purpose of the Review is consider specified performance criteria and evaluate how the mechanical and electrical technical design solutions formulated by the ILC team address these. The ILC design is under development in parallel in each of three global regions. Conventional facilities (electrical and mechanical) design work from two of these, Asia (Japan) and Americas (US) will be presented. It is not the intention of the review to directly compare and contrast these two with each other. At the review, representatives from the Asian Region will present the  Mechanical and Electrical Designs that have been developed using the Asian Region High Level RF (HLRF) system suitable for a mountain site in Japan and representatives from the Americas Region will present the Mechanical and Electrical Designs that have been developed using the Klystron Cluster RF system suitable for the Americas Sample Site.  </a:t>
            </a:r>
          </a:p>
          <a:p>
            <a:pPr marL="0" indent="0">
              <a:buNone/>
            </a:pPr>
            <a:r>
              <a:rPr lang="en-US" sz="1400" dirty="0"/>
              <a:t> </a:t>
            </a:r>
          </a:p>
          <a:p>
            <a:pPr marL="0" indent="0">
              <a:buNone/>
            </a:pPr>
            <a:r>
              <a:rPr lang="en-US" sz="1400" dirty="0"/>
              <a:t>Ample time will be available in the agenda for open discussion among all participants.  The Review Panel will produce a report to the GDE Project Management that records panel impression and comments of the designs presented as well as conclusions reached during discussion periods. </a:t>
            </a:r>
          </a:p>
          <a:p>
            <a:pPr marL="0" indent="0">
              <a:buNone/>
            </a:pPr>
            <a:r>
              <a:rPr lang="en-US" sz="1400" dirty="0"/>
              <a:t> </a:t>
            </a:r>
          </a:p>
          <a:p>
            <a:pPr marL="0" indent="0">
              <a:buNone/>
            </a:pPr>
            <a:r>
              <a:rPr lang="en-US" sz="1400" dirty="0"/>
              <a:t>The ILC high – power superconducting linac presents new and interesting technical challenges that are sure to be interesting.</a:t>
            </a:r>
          </a:p>
          <a:p>
            <a:pPr marL="0" indent="0">
              <a:buNone/>
            </a:pPr>
            <a:endParaRPr lang="en-US" sz="1400" dirty="0" smtClean="0"/>
          </a:p>
          <a:p>
            <a:pPr marL="0" indent="0">
              <a:buNone/>
            </a:pPr>
            <a:r>
              <a:rPr lang="en-US" sz="1400" dirty="0" smtClean="0"/>
              <a:t>(</a:t>
            </a:r>
            <a:r>
              <a:rPr lang="en-US" sz="1400" dirty="0"/>
              <a:t>A separate meeting – 22 to 23 March, also listed on the </a:t>
            </a:r>
            <a:r>
              <a:rPr lang="en-US" sz="1400" dirty="0" err="1"/>
              <a:t>indico</a:t>
            </a:r>
            <a:r>
              <a:rPr lang="en-US" sz="1400" dirty="0"/>
              <a:t> page, but is not to be confused with the Review).</a:t>
            </a:r>
          </a:p>
          <a:p>
            <a:pPr marL="0" indent="0">
              <a:buNone/>
            </a:pPr>
            <a:r>
              <a:rPr lang="en-US" sz="1400" dirty="0"/>
              <a:t> </a:t>
            </a:r>
          </a:p>
        </p:txBody>
      </p:sp>
    </p:spTree>
    <p:extLst>
      <p:ext uri="{BB962C8B-B14F-4D97-AF65-F5344CB8AC3E}">
        <p14:creationId xmlns:p14="http://schemas.microsoft.com/office/powerpoint/2010/main" xmlns="" val="29910948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2800" dirty="0" smtClean="0"/>
              <a:t>Review </a:t>
            </a:r>
            <a:r>
              <a:rPr lang="en-US" sz="2800" dirty="0"/>
              <a:t>of the International Linear Collider (ILC) Electrical and Mechanical System Design </a:t>
            </a:r>
            <a:r>
              <a:rPr lang="en-US" sz="2800" dirty="0" smtClean="0"/>
              <a:t>to </a:t>
            </a:r>
            <a:r>
              <a:rPr lang="en-US" sz="2800" dirty="0"/>
              <a:t>be held at CERN on 21 March, 2012</a:t>
            </a:r>
          </a:p>
        </p:txBody>
      </p:sp>
      <p:sp>
        <p:nvSpPr>
          <p:cNvPr id="5" name="Content Placeholder 4"/>
          <p:cNvSpPr>
            <a:spLocks noGrp="1"/>
          </p:cNvSpPr>
          <p:nvPr>
            <p:ph idx="1"/>
          </p:nvPr>
        </p:nvSpPr>
        <p:spPr>
          <a:xfrm>
            <a:off x="457200" y="2209800"/>
            <a:ext cx="8229600" cy="4525963"/>
          </a:xfrm>
        </p:spPr>
        <p:txBody>
          <a:bodyPr>
            <a:normAutofit fontScale="92500" lnSpcReduction="20000"/>
          </a:bodyPr>
          <a:lstStyle/>
          <a:p>
            <a:pPr marL="0" indent="0">
              <a:buNone/>
            </a:pPr>
            <a:r>
              <a:rPr lang="en-US" dirty="0" smtClean="0"/>
              <a:t>The </a:t>
            </a:r>
            <a:r>
              <a:rPr lang="en-US" dirty="0"/>
              <a:t>review panel will consist of:</a:t>
            </a:r>
          </a:p>
          <a:p>
            <a:pPr marL="0" indent="0">
              <a:buNone/>
            </a:pPr>
            <a:r>
              <a:rPr lang="en-US" dirty="0"/>
              <a:t> </a:t>
            </a:r>
          </a:p>
          <a:p>
            <a:pPr marL="0" indent="0">
              <a:buNone/>
            </a:pPr>
            <a:r>
              <a:rPr lang="en-US" dirty="0"/>
              <a:t>Marc Ross (</a:t>
            </a:r>
            <a:r>
              <a:rPr lang="en-US" dirty="0" err="1"/>
              <a:t>Fermilab</a:t>
            </a:r>
            <a:r>
              <a:rPr lang="en-US" dirty="0"/>
              <a:t> – ILC) Chair</a:t>
            </a:r>
          </a:p>
          <a:p>
            <a:pPr marL="0" indent="0">
              <a:buNone/>
            </a:pPr>
            <a:r>
              <a:rPr lang="en-US" dirty="0"/>
              <a:t>Vic Kuchler (</a:t>
            </a:r>
            <a:r>
              <a:rPr lang="en-US" dirty="0" err="1"/>
              <a:t>Fermilab</a:t>
            </a:r>
            <a:r>
              <a:rPr lang="en-US" dirty="0"/>
              <a:t> – ILC)</a:t>
            </a:r>
          </a:p>
          <a:p>
            <a:pPr marL="0" indent="0">
              <a:buNone/>
            </a:pPr>
            <a:r>
              <a:rPr lang="en-US" dirty="0"/>
              <a:t>John Osborne (CERN – ILC) Host</a:t>
            </a:r>
          </a:p>
          <a:p>
            <a:pPr marL="0" indent="0">
              <a:buNone/>
            </a:pPr>
            <a:r>
              <a:rPr lang="en-US" dirty="0"/>
              <a:t>Atsushi </a:t>
            </a:r>
            <a:r>
              <a:rPr lang="en-US" dirty="0" err="1"/>
              <a:t>Enomoto</a:t>
            </a:r>
            <a:r>
              <a:rPr lang="en-US" dirty="0"/>
              <a:t> (KEK – ILC)</a:t>
            </a:r>
          </a:p>
          <a:p>
            <a:pPr marL="0" indent="0">
              <a:buNone/>
            </a:pPr>
            <a:r>
              <a:rPr lang="en-US" dirty="0"/>
              <a:t>Philippe Lebrun (CERN)</a:t>
            </a:r>
          </a:p>
          <a:p>
            <a:pPr marL="0" indent="0">
              <a:buNone/>
            </a:pPr>
            <a:r>
              <a:rPr lang="en-US" dirty="0"/>
              <a:t>Mauro </a:t>
            </a:r>
            <a:r>
              <a:rPr lang="en-US" dirty="0" err="1"/>
              <a:t>Nonis</a:t>
            </a:r>
            <a:r>
              <a:rPr lang="en-US" dirty="0"/>
              <a:t> (CERN)</a:t>
            </a:r>
          </a:p>
          <a:p>
            <a:pPr marL="0" indent="0">
              <a:buNone/>
            </a:pPr>
            <a:r>
              <a:rPr lang="en-US" dirty="0"/>
              <a:t>Francois Duval (CERN)</a:t>
            </a:r>
          </a:p>
          <a:p>
            <a:pPr marL="0" indent="0">
              <a:buNone/>
            </a:pPr>
            <a:endParaRPr lang="en-US" dirty="0"/>
          </a:p>
        </p:txBody>
      </p:sp>
    </p:spTree>
    <p:extLst>
      <p:ext uri="{BB962C8B-B14F-4D97-AF65-F5344CB8AC3E}">
        <p14:creationId xmlns:p14="http://schemas.microsoft.com/office/powerpoint/2010/main" xmlns="" val="29910948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How much heat is rejected to air? </a:t>
            </a:r>
          </a:p>
          <a:p>
            <a:r>
              <a:rPr lang="en-US" dirty="0" smtClean="0"/>
              <a:t>How is the egress strategy linked to the HVAC? Does the air flow change (flow direction /flow rate) during an emergency</a:t>
            </a:r>
          </a:p>
          <a:p>
            <a:r>
              <a:rPr lang="en-US" dirty="0" smtClean="0"/>
              <a:t>Accelerator load cooling water may be radioactive – the return lines are  in the support side. A DP tank may be needed.</a:t>
            </a:r>
          </a:p>
          <a:p>
            <a:r>
              <a:rPr lang="en-US" dirty="0" smtClean="0"/>
              <a:t>(the pipes are close to the top of the tunnel – water can leak on the equipment)</a:t>
            </a:r>
          </a:p>
          <a:p>
            <a:r>
              <a:rPr lang="en-US" dirty="0" smtClean="0"/>
              <a:t>The KCS halls have a high heat load to air – and require heavy duty heat extraction</a:t>
            </a:r>
          </a:p>
        </p:txBody>
      </p:sp>
    </p:spTree>
    <p:extLst>
      <p:ext uri="{BB962C8B-B14F-4D97-AF65-F5344CB8AC3E}">
        <p14:creationId xmlns:p14="http://schemas.microsoft.com/office/powerpoint/2010/main" xmlns="" val="36394676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Mechanical (2)</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Is there a need for booster pump redundancy?</a:t>
            </a:r>
          </a:p>
          <a:p>
            <a:r>
              <a:rPr lang="en-US" dirty="0" smtClean="0"/>
              <a:t>Need</a:t>
            </a:r>
            <a:r>
              <a:rPr lang="en-US" baseline="0" dirty="0" smtClean="0"/>
              <a:t> to show the new alcove air handling scheme</a:t>
            </a:r>
          </a:p>
          <a:p>
            <a:r>
              <a:rPr lang="en-US" baseline="0" dirty="0" smtClean="0"/>
              <a:t>Does the air flow rate mix the stratified gas layers – in case of He leak?</a:t>
            </a:r>
          </a:p>
          <a:p>
            <a:r>
              <a:rPr lang="en-US" baseline="0" dirty="0" smtClean="0"/>
              <a:t>Is there a need for higher volume air ‘flushing’</a:t>
            </a:r>
          </a:p>
          <a:p>
            <a:r>
              <a:rPr lang="en-US" dirty="0" smtClean="0"/>
              <a:t>Can the tunnel fan coil system be simplified using better insulated RF components? </a:t>
            </a:r>
          </a:p>
          <a:p>
            <a:r>
              <a:rPr lang="en-US" dirty="0" smtClean="0"/>
              <a:t>Can higher temperature excursions be tolerated?</a:t>
            </a:r>
          </a:p>
          <a:p>
            <a:r>
              <a:rPr lang="en-US" dirty="0" smtClean="0"/>
              <a:t>Will </a:t>
            </a:r>
            <a:r>
              <a:rPr lang="en-US" dirty="0" err="1" smtClean="0"/>
              <a:t>airpacks</a:t>
            </a:r>
            <a:r>
              <a:rPr lang="en-US" dirty="0" smtClean="0"/>
              <a:t> be required?</a:t>
            </a:r>
          </a:p>
          <a:p>
            <a:r>
              <a:rPr lang="en-US" dirty="0" smtClean="0"/>
              <a:t>Redundancy for ventilation fans . Are pressure differences required? Are desired pressure differences maintained?</a:t>
            </a:r>
          </a:p>
        </p:txBody>
      </p:sp>
    </p:spTree>
    <p:extLst>
      <p:ext uri="{BB962C8B-B14F-4D97-AF65-F5344CB8AC3E}">
        <p14:creationId xmlns:p14="http://schemas.microsoft.com/office/powerpoint/2010/main" xmlns="" val="13691296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How</a:t>
            </a:r>
            <a:r>
              <a:rPr lang="en-US" baseline="0" dirty="0" smtClean="0"/>
              <a:t> is the 66KV distributed? Are the cables multi-line? How long are they? How are they shielded?</a:t>
            </a:r>
          </a:p>
          <a:p>
            <a:r>
              <a:rPr lang="en-US" baseline="0" dirty="0" smtClean="0"/>
              <a:t>ISO standard allows two kinds of lightning-grounding: totally separated from distribution-ground or connected via </a:t>
            </a:r>
            <a:r>
              <a:rPr lang="en-US" baseline="0" dirty="0" err="1" smtClean="0"/>
              <a:t>ZnO</a:t>
            </a:r>
            <a:r>
              <a:rPr lang="en-US" baseline="0" dirty="0" smtClean="0"/>
              <a:t> surge arrester. Which should be used? </a:t>
            </a:r>
          </a:p>
          <a:p>
            <a:r>
              <a:rPr lang="en-US" dirty="0" smtClean="0"/>
              <a:t>Electrical power quality? Are there criteria?</a:t>
            </a:r>
            <a:endParaRPr lang="en-US" baseline="0" dirty="0" smtClean="0"/>
          </a:p>
          <a:p>
            <a:r>
              <a:rPr lang="en-US" dirty="0" smtClean="0"/>
              <a:t>Cable routing should provide proper redundancy.</a:t>
            </a:r>
          </a:p>
          <a:p>
            <a:r>
              <a:rPr lang="en-US" dirty="0" smtClean="0"/>
              <a:t>Emergency power needs for recovery of He gas in case of loss of power.</a:t>
            </a:r>
          </a:p>
          <a:p>
            <a:r>
              <a:rPr lang="en-US" dirty="0" smtClean="0"/>
              <a:t>What are the UPS criteria?</a:t>
            </a:r>
          </a:p>
        </p:txBody>
      </p:sp>
    </p:spTree>
    <p:extLst>
      <p:ext uri="{BB962C8B-B14F-4D97-AF65-F5344CB8AC3E}">
        <p14:creationId xmlns:p14="http://schemas.microsoft.com/office/powerpoint/2010/main" xmlns="" val="1720751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Electrical(2)</a:t>
            </a:r>
            <a:endParaRPr lang="en-US" dirty="0"/>
          </a:p>
        </p:txBody>
      </p:sp>
      <p:sp>
        <p:nvSpPr>
          <p:cNvPr id="3" name="Content Placeholder 2"/>
          <p:cNvSpPr>
            <a:spLocks noGrp="1"/>
          </p:cNvSpPr>
          <p:nvPr>
            <p:ph idx="1"/>
          </p:nvPr>
        </p:nvSpPr>
        <p:spPr/>
        <p:txBody>
          <a:bodyPr>
            <a:normAutofit lnSpcReduction="10000"/>
          </a:bodyPr>
          <a:lstStyle/>
          <a:p>
            <a:r>
              <a:rPr lang="en-US" dirty="0" smtClean="0"/>
              <a:t>What</a:t>
            </a:r>
            <a:r>
              <a:rPr lang="en-US" baseline="0" dirty="0" smtClean="0"/>
              <a:t> is the best compressor motor voltage? Marx (</a:t>
            </a:r>
            <a:r>
              <a:rPr lang="en-US" dirty="0" smtClean="0"/>
              <a:t>baseline) </a:t>
            </a:r>
            <a:r>
              <a:rPr lang="en-US" baseline="0" dirty="0" smtClean="0"/>
              <a:t>input voltage?</a:t>
            </a:r>
          </a:p>
          <a:p>
            <a:r>
              <a:rPr lang="en-US" baseline="0" dirty="0" smtClean="0"/>
              <a:t>Should we connect to the local distribution?</a:t>
            </a:r>
          </a:p>
          <a:p>
            <a:r>
              <a:rPr lang="en-US" baseline="0" smtClean="0"/>
              <a:t>UPS/battery Low </a:t>
            </a:r>
            <a:r>
              <a:rPr lang="en-US" baseline="0" dirty="0" smtClean="0"/>
              <a:t>voltage for the control system. Where is it listed?</a:t>
            </a:r>
          </a:p>
          <a:p>
            <a:r>
              <a:rPr lang="en-US" dirty="0" smtClean="0"/>
              <a:t>What is the most cost-efficient main power transformer redundancy? N=1 or N=3?</a:t>
            </a:r>
          </a:p>
          <a:p>
            <a:r>
              <a:rPr lang="en-US" dirty="0" smtClean="0"/>
              <a:t>The communication and safety electrical networks should be separated.</a:t>
            </a:r>
            <a:endParaRPr lang="en-US" dirty="0"/>
          </a:p>
        </p:txBody>
      </p:sp>
    </p:spTree>
    <p:extLst>
      <p:ext uri="{BB962C8B-B14F-4D97-AF65-F5344CB8AC3E}">
        <p14:creationId xmlns:p14="http://schemas.microsoft.com/office/powerpoint/2010/main" xmlns="" val="89151620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5489</TotalTime>
  <Words>486</Words>
  <Application>Microsoft Office PowerPoint</Application>
  <PresentationFormat>On-screen Show (4:3)</PresentationFormat>
  <Paragraphs>47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Review of the International Linear Collider (ILC) Electrical and Mechanical System Design to be held at CERN on 21 March, 2012</vt:lpstr>
      <vt:lpstr>Review of the International Linear Collider (ILC) Electrical and Mechanical System Design to be held at CERN on 21 March, 2012</vt:lpstr>
      <vt:lpstr>Mechanical</vt:lpstr>
      <vt:lpstr>Mechanical (2)</vt:lpstr>
      <vt:lpstr>Electrical</vt:lpstr>
      <vt:lpstr>Electrical(2)</vt:lpstr>
    </vt:vector>
  </TitlesOfParts>
  <Company>Fermi National Accelerator Laboratory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ILC Utilities – Electrical / Mechanical</dc:title>
  <dc:creator>Marc Ross x6772,8907 14602N</dc:creator>
  <cp:lastModifiedBy>John</cp:lastModifiedBy>
  <cp:revision>46</cp:revision>
  <dcterms:created xsi:type="dcterms:W3CDTF">2012-03-10T01:38:09Z</dcterms:created>
  <dcterms:modified xsi:type="dcterms:W3CDTF">2012-03-22T05:53:07Z</dcterms:modified>
</cp:coreProperties>
</file>