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1" r:id="rId3"/>
    <p:sldMasterId id="2147483675" r:id="rId4"/>
    <p:sldMasterId id="2147483682" r:id="rId5"/>
    <p:sldMasterId id="2147483686" r:id="rId6"/>
    <p:sldMasterId id="2147483693" r:id="rId7"/>
    <p:sldMasterId id="2147483697" r:id="rId8"/>
    <p:sldMasterId id="2147483704" r:id="rId9"/>
    <p:sldMasterId id="2147483708" r:id="rId10"/>
    <p:sldMasterId id="2147483715" r:id="rId11"/>
    <p:sldMasterId id="2147483719" r:id="rId12"/>
  </p:sldMasterIdLst>
  <p:notesMasterIdLst>
    <p:notesMasterId r:id="rId55"/>
  </p:notesMasterIdLst>
  <p:sldIdLst>
    <p:sldId id="408" r:id="rId13"/>
    <p:sldId id="385" r:id="rId14"/>
    <p:sldId id="386" r:id="rId15"/>
    <p:sldId id="293" r:id="rId16"/>
    <p:sldId id="294" r:id="rId17"/>
    <p:sldId id="295" r:id="rId18"/>
    <p:sldId id="366" r:id="rId19"/>
    <p:sldId id="362" r:id="rId20"/>
    <p:sldId id="364" r:id="rId21"/>
    <p:sldId id="343" r:id="rId22"/>
    <p:sldId id="360" r:id="rId23"/>
    <p:sldId id="371" r:id="rId24"/>
    <p:sldId id="349" r:id="rId25"/>
    <p:sldId id="351" r:id="rId26"/>
    <p:sldId id="350" r:id="rId27"/>
    <p:sldId id="352" r:id="rId28"/>
    <p:sldId id="374" r:id="rId29"/>
    <p:sldId id="375" r:id="rId30"/>
    <p:sldId id="372" r:id="rId31"/>
    <p:sldId id="373" r:id="rId32"/>
    <p:sldId id="356" r:id="rId33"/>
    <p:sldId id="388" r:id="rId34"/>
    <p:sldId id="389" r:id="rId35"/>
    <p:sldId id="390" r:id="rId36"/>
    <p:sldId id="391" r:id="rId37"/>
    <p:sldId id="354" r:id="rId38"/>
    <p:sldId id="387" r:id="rId39"/>
    <p:sldId id="393" r:id="rId40"/>
    <p:sldId id="396" r:id="rId41"/>
    <p:sldId id="395" r:id="rId42"/>
    <p:sldId id="397" r:id="rId43"/>
    <p:sldId id="394" r:id="rId44"/>
    <p:sldId id="404" r:id="rId45"/>
    <p:sldId id="399" r:id="rId46"/>
    <p:sldId id="398" r:id="rId47"/>
    <p:sldId id="400" r:id="rId48"/>
    <p:sldId id="401" r:id="rId49"/>
    <p:sldId id="402" r:id="rId50"/>
    <p:sldId id="403" r:id="rId51"/>
    <p:sldId id="406" r:id="rId52"/>
    <p:sldId id="405" r:id="rId53"/>
    <p:sldId id="407" r:id="rId54"/>
  </p:sldIdLst>
  <p:sldSz cx="9144000" cy="6858000" type="screen4x3"/>
  <p:notesSz cx="6896100" cy="10033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0C9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4667" autoAdjust="0"/>
  </p:normalViewPr>
  <p:slideViewPr>
    <p:cSldViewPr snapToGrid="0">
      <p:cViewPr varScale="1">
        <p:scale>
          <a:sx n="38" d="100"/>
          <a:sy n="38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7675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6838" y="0"/>
            <a:ext cx="2987675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CE212-D458-4643-8EC3-05AF653E21DA}" type="datetimeFigureOut">
              <a:rPr lang="en-GB" smtClean="0"/>
              <a:pPr/>
              <a:t>20/03/2012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2475"/>
            <a:ext cx="5016500" cy="3762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65675"/>
            <a:ext cx="5518150" cy="4514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29763"/>
            <a:ext cx="2987675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6838" y="9529763"/>
            <a:ext cx="2987675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9C800-1E48-4D04-AC90-0F7EC2870F9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Depositional History predicted for SST channels, CERN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Mudrocks</a:t>
            </a:r>
            <a:r>
              <a:rPr lang="en-GB" baseline="0" dirty="0" smtClean="0"/>
              <a:t> within the </a:t>
            </a:r>
            <a:r>
              <a:rPr lang="en-GB" baseline="0" dirty="0" err="1" smtClean="0"/>
              <a:t>Molasse</a:t>
            </a:r>
            <a:r>
              <a:rPr lang="en-GB" baseline="0" dirty="0" smtClean="0"/>
              <a:t> – intercalations SST/ </a:t>
            </a:r>
            <a:r>
              <a:rPr lang="en-GB" baseline="0" dirty="0" err="1" smtClean="0"/>
              <a:t>Grumeleuse</a:t>
            </a:r>
            <a:endParaRPr lang="en-GB" baseline="0" dirty="0" smtClean="0"/>
          </a:p>
          <a:p>
            <a:r>
              <a:rPr lang="en-GB" baseline="0" dirty="0" smtClean="0"/>
              <a:t>Fix model and variability in your mind so as to have a context for later analysis</a:t>
            </a:r>
          </a:p>
          <a:p>
            <a:r>
              <a:rPr lang="en-GB" baseline="0" dirty="0" smtClean="0"/>
              <a:t>Point out key features </a:t>
            </a:r>
            <a:r>
              <a:rPr lang="en-GB" baseline="0" dirty="0" err="1" smtClean="0"/>
              <a:t>SSt</a:t>
            </a:r>
            <a:r>
              <a:rPr lang="en-GB" baseline="0" dirty="0" smtClean="0"/>
              <a:t> lenses sinuous deposits/ fine bedding non continuous layers</a:t>
            </a:r>
          </a:p>
          <a:p>
            <a:r>
              <a:rPr lang="en-GB" baseline="0" dirty="0" smtClean="0"/>
              <a:t>Note </a:t>
            </a:r>
            <a:r>
              <a:rPr lang="en-GB" baseline="0" dirty="0" err="1" smtClean="0"/>
              <a:t>paleosol</a:t>
            </a:r>
            <a:r>
              <a:rPr lang="en-GB" baseline="0" dirty="0" smtClean="0"/>
              <a:t> horizons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Discuss examples in relation to the depositional environment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47F77-E7AB-4459-9F73-B873EFE72528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587D-718D-4B8E-BADC-1D9F3CF54E9B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17" name="Picture 16" descr="FinalArupLogo_Black_Scaled_For_PPT_300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2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_Arup_MasterTitle_Soli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ue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2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2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2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2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genta_Arup_MasterTitle_Soli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3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ge_Arup_MasterTitle_Soli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range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3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3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3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3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3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3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4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genta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2pPr>
            <a:lvl3pPr marL="893763" indent="-266700">
              <a:lnSpc>
                <a:spcPts val="23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3pPr>
            <a:lvl4pPr marL="896938" indent="-269875">
              <a:lnSpc>
                <a:spcPts val="23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4pPr>
            <a:lvl5pPr marL="896938" indent="-269875">
              <a:lnSpc>
                <a:spcPts val="23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_Arup_MasterTitle_Soli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urple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4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4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4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4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4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5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_Arup_MasterTitle_Soli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66CB87-3590-4A7D-AFEC-D126A8C65A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Yellow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5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5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5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5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5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6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_Arup_MasterTitle_Soli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een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6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6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6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6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17" name="Picture 16" descr="FinalArupLogo_Black_Scaled_For_PPT_300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6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3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.pn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2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4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726" r:id="rId4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6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6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6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6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6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6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2"/>
        </a:buClr>
        <a:buFont typeface="Times New Roman" pitchFamily="18" charset="0"/>
        <a:buChar char="-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3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3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3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3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3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3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4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4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4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4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4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4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5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5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6831" y="1586523"/>
            <a:ext cx="7581146" cy="2000548"/>
          </a:xfrm>
        </p:spPr>
        <p:txBody>
          <a:bodyPr/>
          <a:lstStyle/>
          <a:p>
            <a:r>
              <a:rPr lang="en-GB" dirty="0" smtClean="0"/>
              <a:t>Interaction Region Studies for a Linear Collider at CERN</a:t>
            </a:r>
            <a:br>
              <a:rPr lang="en-GB" dirty="0" smtClean="0"/>
            </a:br>
            <a:r>
              <a:rPr lang="en-GB" sz="2800" dirty="0" smtClean="0"/>
              <a:t>- Detector ‘push-pull’ slab design</a:t>
            </a:r>
            <a:br>
              <a:rPr lang="en-GB" sz="2800" dirty="0" smtClean="0"/>
            </a:br>
            <a:r>
              <a:rPr lang="en-GB" sz="2800" dirty="0" smtClean="0"/>
              <a:t>- Cavern assessment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6253" y="4946208"/>
            <a:ext cx="7683500" cy="533400"/>
          </a:xfrm>
        </p:spPr>
        <p:txBody>
          <a:bodyPr/>
          <a:lstStyle/>
          <a:p>
            <a:r>
              <a:rPr lang="en-GB" dirty="0" smtClean="0"/>
              <a:t>Matt Sykes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5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SiD</a:t>
            </a:r>
            <a:r>
              <a:rPr lang="en-GB" dirty="0" smtClean="0"/>
              <a:t> top loads when moving/closed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2592" y="1473994"/>
            <a:ext cx="381064" cy="9284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02481" y="132186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2100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moving/closed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9272" y="166420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840736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69864" y="2715768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928460" y="2699429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3584" y="1572768"/>
            <a:ext cx="1917192" cy="201168"/>
            <a:chOff x="1243584" y="1572768"/>
            <a:chExt cx="1917192" cy="201168"/>
          </a:xfrm>
        </p:grpSpPr>
        <p:sp>
          <p:nvSpPr>
            <p:cNvPr id="36" name="Rectangle 35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Oval 8"/>
          <p:cNvSpPr/>
          <p:nvPr/>
        </p:nvSpPr>
        <p:spPr>
          <a:xfrm>
            <a:off x="2531733" y="1630682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" name="Group 45"/>
          <p:cNvGrpSpPr/>
          <p:nvPr/>
        </p:nvGrpSpPr>
        <p:grpSpPr>
          <a:xfrm>
            <a:off x="1267968" y="3453384"/>
            <a:ext cx="1917192" cy="201168"/>
            <a:chOff x="1243584" y="1572768"/>
            <a:chExt cx="1917192" cy="201168"/>
          </a:xfrm>
        </p:grpSpPr>
        <p:sp>
          <p:nvSpPr>
            <p:cNvPr id="47" name="Rectangle 46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1820556" y="350769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651367" y="336878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62662" y="349520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428607" y="335964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26352" y="1615740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382887" y="149426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63559" y="147902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SiD</a:t>
            </a:r>
            <a:r>
              <a:rPr lang="en-GB" dirty="0" smtClean="0"/>
              <a:t> top loads when un-slicing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2592" y="1473994"/>
            <a:ext cx="381064" cy="9284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02481" y="132186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2100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un-slicing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40736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2228088" y="1688592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4" name="Group 83"/>
          <p:cNvGrpSpPr/>
          <p:nvPr/>
        </p:nvGrpSpPr>
        <p:grpSpPr>
          <a:xfrm>
            <a:off x="2793861" y="1737362"/>
            <a:ext cx="925650" cy="109628"/>
            <a:chOff x="2793861" y="1737362"/>
            <a:chExt cx="925650" cy="109628"/>
          </a:xfrm>
        </p:grpSpPr>
        <p:sp>
          <p:nvSpPr>
            <p:cNvPr id="26" name="Oval 25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/>
          <p:nvPr/>
        </p:nvCxnSpPr>
        <p:spPr>
          <a:xfrm rot="5400000">
            <a:off x="3381435" y="2201782"/>
            <a:ext cx="845019" cy="80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5587063" y="2752526"/>
            <a:ext cx="369680" cy="5191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937604" y="2635421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represents range of positions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48529" y="163581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2000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3510073" y="208081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4700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666351" y="320419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1359" y="180211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2845677" y="3343658"/>
            <a:ext cx="925650" cy="109628"/>
            <a:chOff x="2793861" y="1737362"/>
            <a:chExt cx="925650" cy="109628"/>
          </a:xfrm>
        </p:grpSpPr>
        <p:sp>
          <p:nvSpPr>
            <p:cNvPr id="86" name="Oval 85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 rot="10800000">
            <a:off x="675501" y="3349754"/>
            <a:ext cx="925650" cy="109628"/>
            <a:chOff x="2793861" y="1737362"/>
            <a:chExt cx="925650" cy="109628"/>
          </a:xfrm>
        </p:grpSpPr>
        <p:sp>
          <p:nvSpPr>
            <p:cNvPr id="91" name="Oval 90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/>
          <p:cNvGrpSpPr/>
          <p:nvPr/>
        </p:nvGrpSpPr>
        <p:grpSpPr>
          <a:xfrm rot="10800000">
            <a:off x="672453" y="1755650"/>
            <a:ext cx="925650" cy="109628"/>
            <a:chOff x="2793861" y="1737362"/>
            <a:chExt cx="925650" cy="109628"/>
          </a:xfrm>
        </p:grpSpPr>
        <p:sp>
          <p:nvSpPr>
            <p:cNvPr id="101" name="Oval 100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extBox 105"/>
          <p:cNvSpPr txBox="1"/>
          <p:nvPr/>
        </p:nvSpPr>
        <p:spPr>
          <a:xfrm>
            <a:off x="3199751" y="321638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605391" y="180821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34503" y="320114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343519" y="321638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2199544" y="1343070"/>
            <a:ext cx="635096" cy="1098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354881" y="119994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3700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2196496" y="1221150"/>
            <a:ext cx="1150208" cy="4146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2571289" y="107802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6775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102452" y="4333157"/>
            <a:ext cx="777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2200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3800 Sid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 rot="10800000" flipV="1">
            <a:off x="4123944" y="4526280"/>
            <a:ext cx="950976" cy="9144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/>
          <p:cNvGrpSpPr/>
          <p:nvPr/>
        </p:nvGrpSpPr>
        <p:grpSpPr>
          <a:xfrm>
            <a:off x="1267968" y="3444240"/>
            <a:ext cx="1917192" cy="201168"/>
            <a:chOff x="1243584" y="1572768"/>
            <a:chExt cx="1917192" cy="201168"/>
          </a:xfrm>
        </p:grpSpPr>
        <p:sp>
          <p:nvSpPr>
            <p:cNvPr id="127" name="Rectangle 126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243584" y="1572768"/>
            <a:ext cx="1917192" cy="201168"/>
            <a:chOff x="1243584" y="1572768"/>
            <a:chExt cx="1917192" cy="201168"/>
          </a:xfrm>
        </p:grpSpPr>
        <p:sp>
          <p:nvSpPr>
            <p:cNvPr id="133" name="Rectangle 132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Oval 7"/>
          <p:cNvSpPr/>
          <p:nvPr/>
        </p:nvSpPr>
        <p:spPr>
          <a:xfrm>
            <a:off x="1826352" y="1615740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626983" y="147902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531733" y="1630682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355455" y="149426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12081" y="162971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2000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04023" y="181735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334375" y="180821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9" name="Straight Connector 138"/>
          <p:cNvCxnSpPr/>
          <p:nvPr/>
        </p:nvCxnSpPr>
        <p:spPr>
          <a:xfrm rot="16200000" flipH="1">
            <a:off x="2989951" y="1405839"/>
            <a:ext cx="697614" cy="10016"/>
          </a:xfrm>
          <a:prstGeom prst="line">
            <a:avLst/>
          </a:prstGeom>
          <a:ln w="127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16200000" flipH="1">
            <a:off x="2624520" y="1511712"/>
            <a:ext cx="420623" cy="2285"/>
          </a:xfrm>
          <a:prstGeom prst="line">
            <a:avLst/>
          </a:prstGeom>
          <a:ln w="127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46311" y="335964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62662" y="349520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820556" y="350769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623935" y="337793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5797296" y="3008376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TextBox 145"/>
          <p:cNvSpPr txBox="1"/>
          <p:nvPr/>
        </p:nvSpPr>
        <p:spPr>
          <a:xfrm>
            <a:off x="5955892" y="2992037"/>
            <a:ext cx="246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(preliminary)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A refined support system for </a:t>
            </a:r>
            <a:r>
              <a:rPr lang="en-GB" dirty="0" err="1" smtClean="0"/>
              <a:t>ILD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Step 1: </a:t>
            </a:r>
            <a:r>
              <a:rPr lang="en-GB" dirty="0" err="1" smtClean="0"/>
              <a:t>ILD</a:t>
            </a:r>
            <a:r>
              <a:rPr lang="en-GB" dirty="0" smtClean="0"/>
              <a:t> Slab on permanent supports</a:t>
            </a:r>
          </a:p>
          <a:p>
            <a:r>
              <a:rPr lang="en-GB" dirty="0" smtClean="0"/>
              <a:t>Step 2: Put </a:t>
            </a:r>
            <a:r>
              <a:rPr lang="en-GB" dirty="0" err="1" smtClean="0"/>
              <a:t>ILD</a:t>
            </a:r>
            <a:r>
              <a:rPr lang="en-GB" dirty="0" smtClean="0"/>
              <a:t>(closed) loads on top of slab</a:t>
            </a:r>
          </a:p>
          <a:p>
            <a:r>
              <a:rPr lang="en-GB" dirty="0" smtClean="0"/>
              <a:t>Step 3: Jack onto transportation system</a:t>
            </a:r>
          </a:p>
          <a:p>
            <a:r>
              <a:rPr lang="en-GB" dirty="0" smtClean="0"/>
              <a:t>Step 4: Consider un-slicing </a:t>
            </a:r>
            <a:r>
              <a:rPr lang="en-GB" dirty="0" smtClean="0">
                <a:solidFill>
                  <a:srgbClr val="FF0000"/>
                </a:solidFill>
              </a:rPr>
              <a:t>– not now subject to deflection limits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5762"/>
            <a:ext cx="6731887" cy="41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1: </a:t>
            </a:r>
            <a:r>
              <a:rPr lang="en-GB" dirty="0" err="1" smtClean="0"/>
              <a:t>ILD</a:t>
            </a:r>
            <a:r>
              <a:rPr lang="en-GB" dirty="0" smtClean="0"/>
              <a:t> Slab on permanent supports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Slab on permanent supports (directly under the top loads for </a:t>
            </a:r>
            <a:r>
              <a:rPr lang="en-GB" dirty="0" err="1" smtClean="0"/>
              <a:t>ILD</a:t>
            </a:r>
            <a:r>
              <a:rPr lang="en-GB" dirty="0" smtClean="0"/>
              <a:t> closed)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16977" y="4142793"/>
            <a:ext cx="2015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1618" y="4618652"/>
            <a:ext cx="3321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Flexure = 0.25mm up to 1.25mm down = 1.5mm amplitude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586" y="1534076"/>
            <a:ext cx="332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The top surface of the slab can be defined as level and perfectly flat at this stage in its life</a:t>
            </a:r>
            <a:endParaRPr lang="en-GB" sz="1200" dirty="0"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853066" y="2874365"/>
            <a:ext cx="2076138" cy="1993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25455" y="1993692"/>
            <a:ext cx="1731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But note this is a long term load case and the value will increase with creep - ongoing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6511" y="3567659"/>
            <a:ext cx="1064302" cy="9218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514007" y="2750695"/>
            <a:ext cx="1663908" cy="8169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570813" y="3650105"/>
            <a:ext cx="1701384" cy="83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70420" y="2758190"/>
            <a:ext cx="1086787" cy="891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289154" y="4054839"/>
            <a:ext cx="742013" cy="719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6202" y="5070855"/>
            <a:ext cx="2122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Displacement under footprint of slab +/- 0.15 mm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2: Put </a:t>
            </a:r>
            <a:r>
              <a:rPr lang="en-GB" dirty="0" err="1" smtClean="0"/>
              <a:t>ILD</a:t>
            </a:r>
            <a:r>
              <a:rPr lang="en-GB" dirty="0" smtClean="0"/>
              <a:t>(closed) loads on top of slab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This has negligible displacement effect because the loads are (nearly) directly above the supports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91" y="1483567"/>
            <a:ext cx="6971582" cy="434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3: Jack onto transportation system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(closed) effect upon top surface of jacking onto the transportation system (jack </a:t>
            </a:r>
            <a:r>
              <a:rPr lang="en-GB" dirty="0" err="1" smtClean="0"/>
              <a:t>config</a:t>
            </a:r>
            <a:r>
              <a:rPr lang="en-GB" dirty="0" smtClean="0"/>
              <a:t> 1)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16977" y="4142793"/>
            <a:ext cx="201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 + </a:t>
            </a:r>
            <a:r>
              <a:rPr lang="en-GB" sz="1200" dirty="0" err="1" smtClean="0">
                <a:latin typeface="Arial" pitchFamily="34" charset="0"/>
              </a:rPr>
              <a:t>ILD</a:t>
            </a:r>
            <a:r>
              <a:rPr lang="en-GB" sz="1200" dirty="0" smtClean="0">
                <a:latin typeface="Arial" pitchFamily="34" charset="0"/>
              </a:rPr>
              <a:t> (closed) top loads</a:t>
            </a:r>
            <a:endParaRPr lang="en-GB" sz="1200" dirty="0">
              <a:latin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523" y="1632857"/>
            <a:ext cx="6612040" cy="411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12464" y="5440680"/>
            <a:ext cx="349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next slide for displacement as a result of step 3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3 (continued)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(closed) effect upon top surface of jacking onto the transportation system (jack </a:t>
            </a:r>
            <a:r>
              <a:rPr lang="en-GB" dirty="0" err="1" smtClean="0"/>
              <a:t>config</a:t>
            </a:r>
            <a:r>
              <a:rPr lang="en-GB" dirty="0" smtClean="0"/>
              <a:t> 1)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60144" y="5112057"/>
            <a:ext cx="8015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[Slab self weight + </a:t>
            </a:r>
            <a:r>
              <a:rPr lang="en-GB" sz="1200" dirty="0" err="1" smtClean="0">
                <a:latin typeface="Arial" pitchFamily="34" charset="0"/>
              </a:rPr>
              <a:t>ILD</a:t>
            </a:r>
            <a:r>
              <a:rPr lang="en-GB" sz="1200" dirty="0" smtClean="0">
                <a:latin typeface="Arial" pitchFamily="34" charset="0"/>
              </a:rPr>
              <a:t> (closed) top loads + jack supports] – [Slab self weight on permanent supports]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2302" y="2140628"/>
            <a:ext cx="2791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Flexure = +1.9mm to -1.0mm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This meets the +/- 2mm tolerance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Note if the slab were smaller the reported deflection would drop significantly.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29" y="1675171"/>
            <a:ext cx="5166360" cy="321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1446551" y="3297836"/>
            <a:ext cx="839449" cy="83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273509" y="3477718"/>
            <a:ext cx="1466537" cy="647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451548" y="2648262"/>
            <a:ext cx="1466537" cy="647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8099" y="2658257"/>
            <a:ext cx="841947" cy="8044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177915" y="3747541"/>
            <a:ext cx="1558977" cy="7420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50866" y="4358822"/>
            <a:ext cx="2946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Displacement under footprint of slab +0, </a:t>
            </a:r>
            <a:r>
              <a:rPr lang="en-GB" sz="1200" smtClean="0">
                <a:latin typeface="Arial" pitchFamily="34" charset="0"/>
              </a:rPr>
              <a:t>-0.7mm down</a:t>
            </a:r>
            <a:endParaRPr lang="en-GB" sz="1200" dirty="0" smtClean="0">
              <a:latin typeface="Arial" pitchFamily="34" charset="0"/>
            </a:endParaRPr>
          </a:p>
          <a:p>
            <a:endParaRPr lang="en-GB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5762"/>
            <a:ext cx="6731887" cy="41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1: </a:t>
            </a:r>
            <a:r>
              <a:rPr lang="en-GB" dirty="0" err="1" smtClean="0"/>
              <a:t>SiD</a:t>
            </a:r>
            <a:r>
              <a:rPr lang="en-GB" dirty="0" smtClean="0"/>
              <a:t> Slab on permanent supports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651059" cy="938123"/>
          </a:xfrm>
        </p:spPr>
        <p:txBody>
          <a:bodyPr/>
          <a:lstStyle/>
          <a:p>
            <a:r>
              <a:rPr lang="en-GB" dirty="0" smtClean="0"/>
              <a:t>Slab on permanent supports (directly under the top loads for </a:t>
            </a:r>
            <a:r>
              <a:rPr lang="en-GB" dirty="0" err="1" smtClean="0"/>
              <a:t>ILD</a:t>
            </a:r>
            <a:r>
              <a:rPr lang="en-GB" dirty="0" smtClean="0"/>
              <a:t> closed – so we use same tracks as </a:t>
            </a:r>
            <a:r>
              <a:rPr lang="en-GB" dirty="0" err="1" smtClean="0"/>
              <a:t>ILD</a:t>
            </a:r>
            <a:r>
              <a:rPr lang="en-GB" dirty="0" smtClean="0"/>
              <a:t>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16977" y="4142793"/>
            <a:ext cx="2015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1618" y="4618652"/>
            <a:ext cx="3321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Flexure = 0.25mm up to 1.25mm down = 1.5mm amplitude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586" y="1534076"/>
            <a:ext cx="332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The top surface of the slab can be defined as level and perfectly flat at this stage in its life</a:t>
            </a:r>
            <a:endParaRPr lang="en-GB" sz="1200" dirty="0"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853066" y="2874365"/>
            <a:ext cx="2076138" cy="1993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25455" y="1993692"/>
            <a:ext cx="1731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But note this is a long term load case and the value will increase with creep - ongoing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6511" y="3567659"/>
            <a:ext cx="1064302" cy="9218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514007" y="2750695"/>
            <a:ext cx="1663908" cy="8169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570813" y="3650105"/>
            <a:ext cx="1701384" cy="83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70420" y="2758190"/>
            <a:ext cx="1086787" cy="891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289154" y="4054839"/>
            <a:ext cx="742013" cy="719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6202" y="5070855"/>
            <a:ext cx="2122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Displacement under footprint of slab +/- 0.15 mm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2: Put </a:t>
            </a:r>
            <a:r>
              <a:rPr lang="en-GB" dirty="0" err="1" smtClean="0"/>
              <a:t>SiD</a:t>
            </a:r>
            <a:r>
              <a:rPr lang="en-GB" dirty="0" smtClean="0"/>
              <a:t>(closed) loads on top of slab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This has negligible displacement effect because the loads are (nearly) directly above the supports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037" y="1688553"/>
            <a:ext cx="6372808" cy="39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Put </a:t>
            </a:r>
            <a:r>
              <a:rPr lang="en-GB" dirty="0" err="1" smtClean="0"/>
              <a:t>SiD</a:t>
            </a:r>
            <a:r>
              <a:rPr lang="en-GB" dirty="0" smtClean="0"/>
              <a:t>(closed) moving on transportation system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73" y="1240971"/>
            <a:ext cx="7331124" cy="456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632929" y="4709721"/>
            <a:ext cx="201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20x20mx3.8m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 + </a:t>
            </a:r>
            <a:r>
              <a:rPr lang="en-GB" sz="1200" dirty="0" err="1" smtClean="0">
                <a:latin typeface="Arial" pitchFamily="34" charset="0"/>
              </a:rPr>
              <a:t>SiD</a:t>
            </a:r>
            <a:r>
              <a:rPr lang="en-GB" sz="1200" dirty="0" smtClean="0">
                <a:latin typeface="Arial" pitchFamily="34" charset="0"/>
              </a:rPr>
              <a:t> (closed) top loads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4408" y="5577840"/>
            <a:ext cx="349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next slide for displacement as a result of these loads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52400"/>
            <a:ext cx="4800600" cy="2895600"/>
          </a:xfrm>
        </p:spPr>
        <p:txBody>
          <a:bodyPr>
            <a:normAutofit/>
          </a:bodyPr>
          <a:lstStyle/>
          <a:p>
            <a:pPr algn="ctr"/>
            <a:r>
              <a:rPr lang="en-GB" dirty="0" err="1" smtClean="0"/>
              <a:t>CLIC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Geometry </a:t>
            </a:r>
            <a:br>
              <a:rPr lang="en-GB" dirty="0" smtClean="0"/>
            </a:br>
            <a:r>
              <a:rPr lang="en-GB" dirty="0" smtClean="0"/>
              <a:t>(G)</a:t>
            </a:r>
            <a:br>
              <a:rPr lang="en-GB" dirty="0" smtClean="0"/>
            </a:br>
            <a:endParaRPr lang="en-GB" dirty="0"/>
          </a:p>
        </p:txBody>
      </p:sp>
      <p:grpSp>
        <p:nvGrpSpPr>
          <p:cNvPr id="3" name="Group 5"/>
          <p:cNvGrpSpPr/>
          <p:nvPr/>
        </p:nvGrpSpPr>
        <p:grpSpPr>
          <a:xfrm>
            <a:off x="474306" y="130629"/>
            <a:ext cx="6924869" cy="6074227"/>
            <a:chOff x="381000" y="152400"/>
            <a:chExt cx="7391400" cy="6629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062" t="12500" r="52987" b="37500"/>
            <a:stretch>
              <a:fillRect/>
            </a:stretch>
          </p:blipFill>
          <p:spPr bwMode="auto">
            <a:xfrm>
              <a:off x="381000" y="3340023"/>
              <a:ext cx="7391400" cy="3441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7313" t="15625" r="67500" b="37149"/>
            <a:stretch>
              <a:fillRect/>
            </a:stretch>
          </p:blipFill>
          <p:spPr bwMode="auto">
            <a:xfrm>
              <a:off x="914400" y="152400"/>
              <a:ext cx="42672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Put </a:t>
            </a:r>
            <a:r>
              <a:rPr lang="en-GB" dirty="0" err="1" smtClean="0"/>
              <a:t>SiD</a:t>
            </a:r>
            <a:r>
              <a:rPr lang="en-GB" dirty="0" smtClean="0"/>
              <a:t>(closed) moving on transportation system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344" y="1438275"/>
            <a:ext cx="6642448" cy="401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2960557" y="3125449"/>
            <a:ext cx="1236689" cy="10193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197246" y="3859967"/>
            <a:ext cx="757003" cy="2848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90538" y="2840636"/>
            <a:ext cx="734518" cy="2848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25056" y="2840636"/>
            <a:ext cx="1229193" cy="10193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774367" y="3942413"/>
            <a:ext cx="1056807" cy="749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91134" y="4527030"/>
            <a:ext cx="1536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0.7mm under detector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74968" y="1081660"/>
            <a:ext cx="8318500" cy="4503737"/>
          </a:xfrm>
        </p:spPr>
        <p:txBody>
          <a:bodyPr/>
          <a:lstStyle/>
          <a:p>
            <a:r>
              <a:rPr lang="en-GB" dirty="0" smtClean="0"/>
              <a:t>Un-slicing causes top loads to move away from the permanent supports.</a:t>
            </a:r>
          </a:p>
          <a:p>
            <a:r>
              <a:rPr lang="en-GB" dirty="0" smtClean="0"/>
              <a:t>Because of this, un-slicing would cause displacement limits to be exceeded if supported only by the permanent supports. </a:t>
            </a:r>
            <a:r>
              <a:rPr lang="en-GB" dirty="0" smtClean="0">
                <a:solidFill>
                  <a:srgbClr val="FF0000"/>
                </a:solidFill>
              </a:rPr>
              <a:t>Displacement limits N/A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Un-slicing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03" y="1011588"/>
            <a:ext cx="7341394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ILD</a:t>
            </a:r>
            <a:r>
              <a:rPr lang="en-GB" dirty="0" smtClean="0"/>
              <a:t>, </a:t>
            </a:r>
            <a:r>
              <a:rPr lang="en-GB" dirty="0" err="1" smtClean="0"/>
              <a:t>Airpads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020396" y="2438400"/>
            <a:ext cx="1361105" cy="153150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65486" y="2072639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944473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Air pad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27481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7567" y="3025140"/>
            <a:ext cx="2882798" cy="26070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 42"/>
          <p:cNvGrpSpPr/>
          <p:nvPr/>
        </p:nvGrpSpPr>
        <p:grpSpPr>
          <a:xfrm>
            <a:off x="2923080" y="1532991"/>
            <a:ext cx="142406" cy="1107775"/>
            <a:chOff x="2923080" y="1532991"/>
            <a:chExt cx="142406" cy="1107775"/>
          </a:xfrm>
        </p:grpSpPr>
        <p:sp>
          <p:nvSpPr>
            <p:cNvPr id="21" name="Rectangle 2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2130600" y="1571091"/>
            <a:ext cx="142406" cy="1107775"/>
            <a:chOff x="2923080" y="1532991"/>
            <a:chExt cx="142406" cy="1107775"/>
          </a:xfrm>
        </p:grpSpPr>
        <p:sp>
          <p:nvSpPr>
            <p:cNvPr id="45" name="Rectangle 4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51"/>
          <p:cNvGrpSpPr/>
          <p:nvPr/>
        </p:nvGrpSpPr>
        <p:grpSpPr>
          <a:xfrm>
            <a:off x="2511600" y="1555851"/>
            <a:ext cx="142406" cy="1107775"/>
            <a:chOff x="2923080" y="1532991"/>
            <a:chExt cx="142406" cy="1107775"/>
          </a:xfrm>
        </p:grpSpPr>
        <p:sp>
          <p:nvSpPr>
            <p:cNvPr id="53" name="Rectangle 52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9"/>
          <p:cNvGrpSpPr/>
          <p:nvPr/>
        </p:nvGrpSpPr>
        <p:grpSpPr>
          <a:xfrm>
            <a:off x="1703880" y="1578711"/>
            <a:ext cx="142406" cy="1107775"/>
            <a:chOff x="2923080" y="1532991"/>
            <a:chExt cx="142406" cy="1107775"/>
          </a:xfrm>
        </p:grpSpPr>
        <p:sp>
          <p:nvSpPr>
            <p:cNvPr id="61" name="Rectangle 6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7"/>
          <p:cNvGrpSpPr/>
          <p:nvPr/>
        </p:nvGrpSpPr>
        <p:grpSpPr>
          <a:xfrm>
            <a:off x="1292400" y="1571091"/>
            <a:ext cx="142406" cy="1107775"/>
            <a:chOff x="2923080" y="1532991"/>
            <a:chExt cx="142406" cy="1107775"/>
          </a:xfrm>
        </p:grpSpPr>
        <p:sp>
          <p:nvSpPr>
            <p:cNvPr id="69" name="Rectangle 68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5"/>
          <p:cNvGrpSpPr/>
          <p:nvPr/>
        </p:nvGrpSpPr>
        <p:grpSpPr>
          <a:xfrm>
            <a:off x="2122980" y="2828391"/>
            <a:ext cx="142406" cy="1107775"/>
            <a:chOff x="2923080" y="1532991"/>
            <a:chExt cx="142406" cy="1107775"/>
          </a:xfrm>
        </p:grpSpPr>
        <p:sp>
          <p:nvSpPr>
            <p:cNvPr id="77" name="Rectangle 76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3"/>
          <p:cNvGrpSpPr/>
          <p:nvPr/>
        </p:nvGrpSpPr>
        <p:grpSpPr>
          <a:xfrm>
            <a:off x="2526840" y="2828391"/>
            <a:ext cx="142406" cy="1107775"/>
            <a:chOff x="2923080" y="1532991"/>
            <a:chExt cx="142406" cy="1107775"/>
          </a:xfrm>
        </p:grpSpPr>
        <p:sp>
          <p:nvSpPr>
            <p:cNvPr id="85" name="Rectangle 8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1"/>
          <p:cNvGrpSpPr/>
          <p:nvPr/>
        </p:nvGrpSpPr>
        <p:grpSpPr>
          <a:xfrm>
            <a:off x="2930700" y="2820771"/>
            <a:ext cx="142406" cy="1107775"/>
            <a:chOff x="2923080" y="1532991"/>
            <a:chExt cx="142406" cy="1107775"/>
          </a:xfrm>
        </p:grpSpPr>
        <p:sp>
          <p:nvSpPr>
            <p:cNvPr id="93" name="Rectangle 92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99"/>
          <p:cNvGrpSpPr/>
          <p:nvPr/>
        </p:nvGrpSpPr>
        <p:grpSpPr>
          <a:xfrm>
            <a:off x="1719120" y="2843631"/>
            <a:ext cx="142406" cy="1107775"/>
            <a:chOff x="2923080" y="1532991"/>
            <a:chExt cx="142406" cy="1107775"/>
          </a:xfrm>
        </p:grpSpPr>
        <p:sp>
          <p:nvSpPr>
            <p:cNvPr id="101" name="Rectangle 10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07"/>
          <p:cNvGrpSpPr/>
          <p:nvPr/>
        </p:nvGrpSpPr>
        <p:grpSpPr>
          <a:xfrm>
            <a:off x="1300020" y="2843631"/>
            <a:ext cx="142406" cy="1107775"/>
            <a:chOff x="2923080" y="1532991"/>
            <a:chExt cx="142406" cy="1107775"/>
          </a:xfrm>
        </p:grpSpPr>
        <p:sp>
          <p:nvSpPr>
            <p:cNvPr id="109" name="Rectangle 108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1303020" y="470129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70688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2095500" y="470154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252984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2926080" y="469379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3350302" y="3957403"/>
            <a:ext cx="187377" cy="97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25"/>
          <p:cNvGrpSpPr/>
          <p:nvPr/>
        </p:nvGrpSpPr>
        <p:grpSpPr>
          <a:xfrm>
            <a:off x="3080481" y="3919927"/>
            <a:ext cx="284810" cy="314798"/>
            <a:chOff x="3080481" y="3919927"/>
            <a:chExt cx="284810" cy="314798"/>
          </a:xfrm>
        </p:grpSpPr>
        <p:sp>
          <p:nvSpPr>
            <p:cNvPr id="108" name="Oval 107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45" y="940302"/>
            <a:ext cx="7526084" cy="521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ILD</a:t>
            </a:r>
            <a:r>
              <a:rPr lang="en-GB" dirty="0" smtClean="0"/>
              <a:t>, Rollers</a:t>
            </a:r>
            <a:endParaRPr lang="en-GB" dirty="0"/>
          </a:p>
        </p:txBody>
      </p:sp>
      <p:cxnSp>
        <p:nvCxnSpPr>
          <p:cNvPr id="15" name="Straight Arrow Connector 14"/>
          <p:cNvCxnSpPr>
            <a:endCxn id="133" idx="3"/>
          </p:cNvCxnSpPr>
          <p:nvPr/>
        </p:nvCxnSpPr>
        <p:spPr>
          <a:xfrm rot="10800000" flipV="1">
            <a:off x="3055498" y="2438398"/>
            <a:ext cx="1326004" cy="22109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80476" y="2072639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944473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Hilman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roller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31978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2529840" y="47743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689" y="2803161"/>
            <a:ext cx="2623279" cy="3117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" name="Rectangle 107"/>
          <p:cNvSpPr/>
          <p:nvPr/>
        </p:nvSpPr>
        <p:spPr>
          <a:xfrm>
            <a:off x="2959555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2082640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166290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122069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133"/>
          <p:cNvGrpSpPr/>
          <p:nvPr/>
        </p:nvGrpSpPr>
        <p:grpSpPr>
          <a:xfrm>
            <a:off x="2938070" y="1628935"/>
            <a:ext cx="142406" cy="911146"/>
            <a:chOff x="2938070" y="1628935"/>
            <a:chExt cx="142406" cy="911146"/>
          </a:xfrm>
        </p:grpSpPr>
        <p:sp>
          <p:nvSpPr>
            <p:cNvPr id="21" name="Rectangle 20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134"/>
          <p:cNvGrpSpPr/>
          <p:nvPr/>
        </p:nvGrpSpPr>
        <p:grpSpPr>
          <a:xfrm>
            <a:off x="2513349" y="1623939"/>
            <a:ext cx="142406" cy="911146"/>
            <a:chOff x="2938070" y="1628935"/>
            <a:chExt cx="142406" cy="911146"/>
          </a:xfrm>
        </p:grpSpPr>
        <p:sp>
          <p:nvSpPr>
            <p:cNvPr id="136" name="Rectangle 13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140"/>
          <p:cNvGrpSpPr/>
          <p:nvPr/>
        </p:nvGrpSpPr>
        <p:grpSpPr>
          <a:xfrm>
            <a:off x="2093624" y="1646423"/>
            <a:ext cx="142406" cy="911146"/>
            <a:chOff x="2938070" y="1628935"/>
            <a:chExt cx="142406" cy="911146"/>
          </a:xfrm>
        </p:grpSpPr>
        <p:sp>
          <p:nvSpPr>
            <p:cNvPr id="142" name="Rectangle 14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146"/>
          <p:cNvGrpSpPr/>
          <p:nvPr/>
        </p:nvGrpSpPr>
        <p:grpSpPr>
          <a:xfrm>
            <a:off x="1246680" y="1638929"/>
            <a:ext cx="142406" cy="911146"/>
            <a:chOff x="2938070" y="1628935"/>
            <a:chExt cx="142406" cy="911146"/>
          </a:xfrm>
        </p:grpSpPr>
        <p:sp>
          <p:nvSpPr>
            <p:cNvPr id="148" name="Rectangle 147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152"/>
          <p:cNvGrpSpPr/>
          <p:nvPr/>
        </p:nvGrpSpPr>
        <p:grpSpPr>
          <a:xfrm>
            <a:off x="1666404" y="1616443"/>
            <a:ext cx="142406" cy="911146"/>
            <a:chOff x="2938070" y="1628935"/>
            <a:chExt cx="142406" cy="911146"/>
          </a:xfrm>
        </p:grpSpPr>
        <p:sp>
          <p:nvSpPr>
            <p:cNvPr id="154" name="Rectangle 153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158"/>
          <p:cNvGrpSpPr/>
          <p:nvPr/>
        </p:nvGrpSpPr>
        <p:grpSpPr>
          <a:xfrm>
            <a:off x="1254175" y="2958063"/>
            <a:ext cx="142406" cy="911146"/>
            <a:chOff x="2938070" y="1628935"/>
            <a:chExt cx="142406" cy="911146"/>
          </a:xfrm>
        </p:grpSpPr>
        <p:sp>
          <p:nvSpPr>
            <p:cNvPr id="160" name="Rectangle 159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164"/>
          <p:cNvGrpSpPr/>
          <p:nvPr/>
        </p:nvGrpSpPr>
        <p:grpSpPr>
          <a:xfrm>
            <a:off x="1681395" y="2943072"/>
            <a:ext cx="142406" cy="911146"/>
            <a:chOff x="2938070" y="1628935"/>
            <a:chExt cx="142406" cy="911146"/>
          </a:xfrm>
        </p:grpSpPr>
        <p:sp>
          <p:nvSpPr>
            <p:cNvPr id="166" name="Rectangle 16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170"/>
          <p:cNvGrpSpPr/>
          <p:nvPr/>
        </p:nvGrpSpPr>
        <p:grpSpPr>
          <a:xfrm>
            <a:off x="2101119" y="2950567"/>
            <a:ext cx="142406" cy="911146"/>
            <a:chOff x="2938070" y="1628935"/>
            <a:chExt cx="142406" cy="911146"/>
          </a:xfrm>
        </p:grpSpPr>
        <p:sp>
          <p:nvSpPr>
            <p:cNvPr id="172" name="Rectangle 17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76"/>
          <p:cNvGrpSpPr/>
          <p:nvPr/>
        </p:nvGrpSpPr>
        <p:grpSpPr>
          <a:xfrm>
            <a:off x="2528339" y="2943073"/>
            <a:ext cx="142406" cy="911146"/>
            <a:chOff x="2938070" y="1628935"/>
            <a:chExt cx="142406" cy="911146"/>
          </a:xfrm>
        </p:grpSpPr>
        <p:sp>
          <p:nvSpPr>
            <p:cNvPr id="178" name="Rectangle 177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82"/>
          <p:cNvGrpSpPr/>
          <p:nvPr/>
        </p:nvGrpSpPr>
        <p:grpSpPr>
          <a:xfrm>
            <a:off x="2948064" y="2935578"/>
            <a:ext cx="142406" cy="911146"/>
            <a:chOff x="2938070" y="1628935"/>
            <a:chExt cx="142406" cy="911146"/>
          </a:xfrm>
        </p:grpSpPr>
        <p:sp>
          <p:nvSpPr>
            <p:cNvPr id="184" name="Rectangle 183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rot="16200000" flipH="1">
            <a:off x="3279891" y="4141827"/>
            <a:ext cx="194083" cy="669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77"/>
          <p:cNvGrpSpPr/>
          <p:nvPr/>
        </p:nvGrpSpPr>
        <p:grpSpPr>
          <a:xfrm>
            <a:off x="3087976" y="3844977"/>
            <a:ext cx="284810" cy="314798"/>
            <a:chOff x="3080481" y="3919927"/>
            <a:chExt cx="284810" cy="314798"/>
          </a:xfrm>
        </p:grpSpPr>
        <p:sp>
          <p:nvSpPr>
            <p:cNvPr id="79" name="Oval 78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03" y="1011588"/>
            <a:ext cx="7341394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SiD</a:t>
            </a:r>
            <a:r>
              <a:rPr lang="en-GB" dirty="0" smtClean="0"/>
              <a:t>, </a:t>
            </a:r>
            <a:r>
              <a:rPr lang="en-GB" dirty="0" err="1" smtClean="0"/>
              <a:t>Airpads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020396" y="2438400"/>
            <a:ext cx="1361105" cy="153150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725017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Air pad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27481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7567" y="3025140"/>
            <a:ext cx="2882798" cy="26070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 133"/>
          <p:cNvGrpSpPr/>
          <p:nvPr/>
        </p:nvGrpSpPr>
        <p:grpSpPr>
          <a:xfrm>
            <a:off x="2923080" y="1665155"/>
            <a:ext cx="142406" cy="490430"/>
            <a:chOff x="2923080" y="1738307"/>
            <a:chExt cx="142406" cy="490430"/>
          </a:xfrm>
        </p:grpSpPr>
        <p:sp>
          <p:nvSpPr>
            <p:cNvPr id="21" name="Rectangle 20"/>
            <p:cNvSpPr/>
            <p:nvPr/>
          </p:nvSpPr>
          <p:spPr>
            <a:xfrm>
              <a:off x="2923080" y="1883962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32950" y="1738307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35573" y="2096322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2130600" y="1333347"/>
            <a:ext cx="142406" cy="1107775"/>
            <a:chOff x="2923080" y="1532991"/>
            <a:chExt cx="142406" cy="1107775"/>
          </a:xfrm>
        </p:grpSpPr>
        <p:sp>
          <p:nvSpPr>
            <p:cNvPr id="45" name="Rectangle 4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51"/>
          <p:cNvGrpSpPr/>
          <p:nvPr/>
        </p:nvGrpSpPr>
        <p:grpSpPr>
          <a:xfrm>
            <a:off x="2511600" y="1318107"/>
            <a:ext cx="142406" cy="1107775"/>
            <a:chOff x="2923080" y="1532991"/>
            <a:chExt cx="142406" cy="1107775"/>
          </a:xfrm>
        </p:grpSpPr>
        <p:sp>
          <p:nvSpPr>
            <p:cNvPr id="53" name="Rectangle 52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9"/>
          <p:cNvGrpSpPr/>
          <p:nvPr/>
        </p:nvGrpSpPr>
        <p:grpSpPr>
          <a:xfrm>
            <a:off x="1703880" y="1340967"/>
            <a:ext cx="142406" cy="1107775"/>
            <a:chOff x="2923080" y="1532991"/>
            <a:chExt cx="142406" cy="1107775"/>
          </a:xfrm>
        </p:grpSpPr>
        <p:sp>
          <p:nvSpPr>
            <p:cNvPr id="61" name="Rectangle 6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132"/>
          <p:cNvGrpSpPr/>
          <p:nvPr/>
        </p:nvGrpSpPr>
        <p:grpSpPr>
          <a:xfrm>
            <a:off x="1292400" y="1657535"/>
            <a:ext cx="142406" cy="508718"/>
            <a:chOff x="1292400" y="1867847"/>
            <a:chExt cx="142406" cy="508718"/>
          </a:xfrm>
        </p:grpSpPr>
        <p:sp>
          <p:nvSpPr>
            <p:cNvPr id="69" name="Rectangle 68"/>
            <p:cNvSpPr/>
            <p:nvPr/>
          </p:nvSpPr>
          <p:spPr>
            <a:xfrm>
              <a:off x="1292400" y="20317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302270" y="1867847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304893" y="22441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5"/>
          <p:cNvGrpSpPr/>
          <p:nvPr/>
        </p:nvGrpSpPr>
        <p:grpSpPr>
          <a:xfrm>
            <a:off x="2122980" y="3029559"/>
            <a:ext cx="142406" cy="1107775"/>
            <a:chOff x="2923080" y="1532991"/>
            <a:chExt cx="142406" cy="1107775"/>
          </a:xfrm>
        </p:grpSpPr>
        <p:sp>
          <p:nvSpPr>
            <p:cNvPr id="77" name="Rectangle 76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3"/>
          <p:cNvGrpSpPr/>
          <p:nvPr/>
        </p:nvGrpSpPr>
        <p:grpSpPr>
          <a:xfrm>
            <a:off x="2526840" y="3029559"/>
            <a:ext cx="142406" cy="1107775"/>
            <a:chOff x="2923080" y="1532991"/>
            <a:chExt cx="142406" cy="1107775"/>
          </a:xfrm>
        </p:grpSpPr>
        <p:sp>
          <p:nvSpPr>
            <p:cNvPr id="85" name="Rectangle 8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130"/>
          <p:cNvGrpSpPr/>
          <p:nvPr/>
        </p:nvGrpSpPr>
        <p:grpSpPr>
          <a:xfrm>
            <a:off x="2930700" y="3327839"/>
            <a:ext cx="142406" cy="499574"/>
            <a:chOff x="2930700" y="3199823"/>
            <a:chExt cx="142406" cy="499574"/>
          </a:xfrm>
        </p:grpSpPr>
        <p:sp>
          <p:nvSpPr>
            <p:cNvPr id="93" name="Rectangle 92"/>
            <p:cNvSpPr/>
            <p:nvPr/>
          </p:nvSpPr>
          <p:spPr>
            <a:xfrm>
              <a:off x="2930700" y="3354622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940570" y="3199823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43193" y="3566982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99"/>
          <p:cNvGrpSpPr/>
          <p:nvPr/>
        </p:nvGrpSpPr>
        <p:grpSpPr>
          <a:xfrm>
            <a:off x="1719120" y="3044799"/>
            <a:ext cx="142406" cy="1107775"/>
            <a:chOff x="2923080" y="1532991"/>
            <a:chExt cx="142406" cy="1107775"/>
          </a:xfrm>
        </p:grpSpPr>
        <p:sp>
          <p:nvSpPr>
            <p:cNvPr id="101" name="Rectangle 10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31"/>
          <p:cNvGrpSpPr/>
          <p:nvPr/>
        </p:nvGrpSpPr>
        <p:grpSpPr>
          <a:xfrm>
            <a:off x="1300020" y="3341555"/>
            <a:ext cx="142406" cy="508718"/>
            <a:chOff x="1300020" y="3213539"/>
            <a:chExt cx="142406" cy="508718"/>
          </a:xfrm>
        </p:grpSpPr>
        <p:sp>
          <p:nvSpPr>
            <p:cNvPr id="109" name="Rectangle 108"/>
            <p:cNvSpPr/>
            <p:nvPr/>
          </p:nvSpPr>
          <p:spPr>
            <a:xfrm>
              <a:off x="1300020" y="3377482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309890" y="3213539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312513" y="3589842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1303020" y="470129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70688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2095500" y="470154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252984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2926080" y="469379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3350302" y="3957403"/>
            <a:ext cx="187377" cy="97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25"/>
          <p:cNvGrpSpPr/>
          <p:nvPr/>
        </p:nvGrpSpPr>
        <p:grpSpPr>
          <a:xfrm>
            <a:off x="3080481" y="3919927"/>
            <a:ext cx="284810" cy="314798"/>
            <a:chOff x="3080481" y="3919927"/>
            <a:chExt cx="284810" cy="314798"/>
          </a:xfrm>
        </p:grpSpPr>
        <p:sp>
          <p:nvSpPr>
            <p:cNvPr id="108" name="Oval 107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3712464" y="4425696"/>
            <a:ext cx="420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3800</a:t>
            </a:r>
            <a:endParaRPr lang="en-GB" sz="800" dirty="0"/>
          </a:p>
        </p:txBody>
      </p:sp>
      <p:sp>
        <p:nvSpPr>
          <p:cNvPr id="126" name="Oval 125"/>
          <p:cNvSpPr/>
          <p:nvPr/>
        </p:nvSpPr>
        <p:spPr>
          <a:xfrm>
            <a:off x="2513445" y="185013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1820556" y="352598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507798" y="351349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1826352" y="186262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4778109" y="287121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1161288" y="1874520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6" name="Rectangle 135"/>
          <p:cNvSpPr/>
          <p:nvPr/>
        </p:nvSpPr>
        <p:spPr>
          <a:xfrm>
            <a:off x="1542288" y="1853184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7" name="Rectangle 136"/>
          <p:cNvSpPr/>
          <p:nvPr/>
        </p:nvSpPr>
        <p:spPr>
          <a:xfrm>
            <a:off x="2703576" y="186232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8" name="Rectangle 137"/>
          <p:cNvSpPr/>
          <p:nvPr/>
        </p:nvSpPr>
        <p:spPr>
          <a:xfrm>
            <a:off x="3179064" y="186232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65486" y="1889759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2173224" y="1874520"/>
            <a:ext cx="57912" cy="792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0" name="Rectangle 139"/>
          <p:cNvSpPr/>
          <p:nvPr/>
        </p:nvSpPr>
        <p:spPr>
          <a:xfrm>
            <a:off x="1139952" y="355396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" name="Rectangle 140"/>
          <p:cNvSpPr/>
          <p:nvPr/>
        </p:nvSpPr>
        <p:spPr>
          <a:xfrm>
            <a:off x="1551432" y="355396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2" name="Rectangle 141"/>
          <p:cNvSpPr/>
          <p:nvPr/>
        </p:nvSpPr>
        <p:spPr>
          <a:xfrm>
            <a:off x="3179064" y="3526536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3" name="Rectangle 142"/>
          <p:cNvSpPr/>
          <p:nvPr/>
        </p:nvSpPr>
        <p:spPr>
          <a:xfrm>
            <a:off x="2749296" y="3517392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4" name="Rectangle 143"/>
          <p:cNvSpPr/>
          <p:nvPr/>
        </p:nvSpPr>
        <p:spPr>
          <a:xfrm>
            <a:off x="2164080" y="3547872"/>
            <a:ext cx="85344" cy="883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502920" y="1243584"/>
            <a:ext cx="18288" cy="30632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0" y="2395728"/>
            <a:ext cx="1719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Note full length needed for pads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45" y="940302"/>
            <a:ext cx="7526084" cy="521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SiD</a:t>
            </a:r>
            <a:r>
              <a:rPr lang="en-GB" dirty="0" smtClean="0"/>
              <a:t>, Rollers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055498" y="2438398"/>
            <a:ext cx="1326004" cy="22109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80476" y="1853183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697585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Hilman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roller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31978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2529840" y="47743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689" y="2803161"/>
            <a:ext cx="2623279" cy="3117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" name="Rectangle 107"/>
          <p:cNvSpPr/>
          <p:nvPr/>
        </p:nvSpPr>
        <p:spPr>
          <a:xfrm>
            <a:off x="2959555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2082640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166290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122069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82"/>
          <p:cNvGrpSpPr/>
          <p:nvPr/>
        </p:nvGrpSpPr>
        <p:grpSpPr>
          <a:xfrm>
            <a:off x="2938070" y="1594354"/>
            <a:ext cx="142406" cy="543891"/>
            <a:chOff x="2938070" y="1813810"/>
            <a:chExt cx="142406" cy="543891"/>
          </a:xfrm>
        </p:grpSpPr>
        <p:sp>
          <p:nvSpPr>
            <p:cNvPr id="21" name="Rectangle 20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134"/>
          <p:cNvGrpSpPr/>
          <p:nvPr/>
        </p:nvGrpSpPr>
        <p:grpSpPr>
          <a:xfrm>
            <a:off x="2513349" y="1404483"/>
            <a:ext cx="142406" cy="911146"/>
            <a:chOff x="2938070" y="1628935"/>
            <a:chExt cx="142406" cy="911146"/>
          </a:xfrm>
        </p:grpSpPr>
        <p:sp>
          <p:nvSpPr>
            <p:cNvPr id="136" name="Rectangle 13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140"/>
          <p:cNvGrpSpPr/>
          <p:nvPr/>
        </p:nvGrpSpPr>
        <p:grpSpPr>
          <a:xfrm>
            <a:off x="2093624" y="1426967"/>
            <a:ext cx="142406" cy="911146"/>
            <a:chOff x="2938070" y="1628935"/>
            <a:chExt cx="142406" cy="911146"/>
          </a:xfrm>
        </p:grpSpPr>
        <p:sp>
          <p:nvSpPr>
            <p:cNvPr id="142" name="Rectangle 14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81"/>
          <p:cNvGrpSpPr/>
          <p:nvPr/>
        </p:nvGrpSpPr>
        <p:grpSpPr>
          <a:xfrm>
            <a:off x="1246680" y="1604348"/>
            <a:ext cx="142406" cy="543891"/>
            <a:chOff x="1246680" y="1823804"/>
            <a:chExt cx="142406" cy="543891"/>
          </a:xfrm>
        </p:grpSpPr>
        <p:sp>
          <p:nvSpPr>
            <p:cNvPr id="148" name="Rectangle 147"/>
            <p:cNvSpPr/>
            <p:nvPr/>
          </p:nvSpPr>
          <p:spPr>
            <a:xfrm>
              <a:off x="1246680" y="2003684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271540" y="1823804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1281535" y="2208549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152"/>
          <p:cNvGrpSpPr/>
          <p:nvPr/>
        </p:nvGrpSpPr>
        <p:grpSpPr>
          <a:xfrm>
            <a:off x="1666404" y="1396987"/>
            <a:ext cx="142406" cy="911146"/>
            <a:chOff x="2938070" y="1628935"/>
            <a:chExt cx="142406" cy="911146"/>
          </a:xfrm>
        </p:grpSpPr>
        <p:sp>
          <p:nvSpPr>
            <p:cNvPr id="154" name="Rectangle 153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83"/>
          <p:cNvGrpSpPr/>
          <p:nvPr/>
        </p:nvGrpSpPr>
        <p:grpSpPr>
          <a:xfrm>
            <a:off x="1254175" y="3353250"/>
            <a:ext cx="142406" cy="543891"/>
            <a:chOff x="1254175" y="3142938"/>
            <a:chExt cx="142406" cy="543891"/>
          </a:xfrm>
        </p:grpSpPr>
        <p:sp>
          <p:nvSpPr>
            <p:cNvPr id="160" name="Rectangle 159"/>
            <p:cNvSpPr/>
            <p:nvPr/>
          </p:nvSpPr>
          <p:spPr>
            <a:xfrm>
              <a:off x="1254175" y="3322818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279035" y="3142938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289030" y="3527683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164"/>
          <p:cNvGrpSpPr/>
          <p:nvPr/>
        </p:nvGrpSpPr>
        <p:grpSpPr>
          <a:xfrm>
            <a:off x="1681395" y="3153384"/>
            <a:ext cx="142406" cy="911146"/>
            <a:chOff x="2938070" y="1628935"/>
            <a:chExt cx="142406" cy="911146"/>
          </a:xfrm>
        </p:grpSpPr>
        <p:sp>
          <p:nvSpPr>
            <p:cNvPr id="166" name="Rectangle 16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170"/>
          <p:cNvGrpSpPr/>
          <p:nvPr/>
        </p:nvGrpSpPr>
        <p:grpSpPr>
          <a:xfrm>
            <a:off x="2101119" y="3160879"/>
            <a:ext cx="142406" cy="911146"/>
            <a:chOff x="2938070" y="1628935"/>
            <a:chExt cx="142406" cy="911146"/>
          </a:xfrm>
        </p:grpSpPr>
        <p:sp>
          <p:nvSpPr>
            <p:cNvPr id="172" name="Rectangle 17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76"/>
          <p:cNvGrpSpPr/>
          <p:nvPr/>
        </p:nvGrpSpPr>
        <p:grpSpPr>
          <a:xfrm>
            <a:off x="2528339" y="3153385"/>
            <a:ext cx="142406" cy="911146"/>
            <a:chOff x="2938070" y="1628935"/>
            <a:chExt cx="142406" cy="911146"/>
          </a:xfrm>
        </p:grpSpPr>
        <p:sp>
          <p:nvSpPr>
            <p:cNvPr id="178" name="Rectangle 177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84"/>
          <p:cNvGrpSpPr/>
          <p:nvPr/>
        </p:nvGrpSpPr>
        <p:grpSpPr>
          <a:xfrm>
            <a:off x="2948064" y="3330765"/>
            <a:ext cx="142406" cy="543891"/>
            <a:chOff x="2948064" y="3120453"/>
            <a:chExt cx="142406" cy="543891"/>
          </a:xfrm>
        </p:grpSpPr>
        <p:sp>
          <p:nvSpPr>
            <p:cNvPr id="184" name="Rectangle 183"/>
            <p:cNvSpPr/>
            <p:nvPr/>
          </p:nvSpPr>
          <p:spPr>
            <a:xfrm>
              <a:off x="2948064" y="3300333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972924" y="3120453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982919" y="3505198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rot="16200000" flipH="1">
            <a:off x="3279891" y="4141827"/>
            <a:ext cx="194083" cy="669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77"/>
          <p:cNvGrpSpPr/>
          <p:nvPr/>
        </p:nvGrpSpPr>
        <p:grpSpPr>
          <a:xfrm>
            <a:off x="3087976" y="3844977"/>
            <a:ext cx="284810" cy="314798"/>
            <a:chOff x="3080481" y="3919927"/>
            <a:chExt cx="284810" cy="314798"/>
          </a:xfrm>
        </p:grpSpPr>
        <p:sp>
          <p:nvSpPr>
            <p:cNvPr id="79" name="Oval 78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Arrow Connector 85"/>
          <p:cNvCxnSpPr/>
          <p:nvPr/>
        </p:nvCxnSpPr>
        <p:spPr>
          <a:xfrm>
            <a:off x="521208" y="1280160"/>
            <a:ext cx="9144" cy="28986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0" y="2395728"/>
            <a:ext cx="171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Slab could be a little shorted than with air pads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74968" y="1081660"/>
            <a:ext cx="8318500" cy="4503737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en-GB" sz="1800" u="sng" dirty="0" smtClean="0"/>
              <a:t>Moving the Detector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Can achieve </a:t>
            </a:r>
            <a:r>
              <a:rPr lang="en-GB" sz="1800" dirty="0" err="1" smtClean="0"/>
              <a:t>disp</a:t>
            </a:r>
            <a:r>
              <a:rPr lang="en-GB" sz="1800" dirty="0" smtClean="0"/>
              <a:t> limits of +/-2mm when moving</a:t>
            </a:r>
          </a:p>
          <a:p>
            <a:pPr lvl="1">
              <a:lnSpc>
                <a:spcPct val="100000"/>
              </a:lnSpc>
            </a:pPr>
            <a:r>
              <a:rPr lang="en-GB" sz="1400" dirty="0" err="1" smtClean="0"/>
              <a:t>ILD</a:t>
            </a:r>
            <a:r>
              <a:rPr lang="en-GB" sz="1400" dirty="0" smtClean="0"/>
              <a:t> on 2.2m slab with pads or rollers</a:t>
            </a:r>
          </a:p>
          <a:p>
            <a:pPr lvl="1">
              <a:lnSpc>
                <a:spcPct val="100000"/>
              </a:lnSpc>
            </a:pPr>
            <a:r>
              <a:rPr lang="en-GB" sz="1400" dirty="0" err="1" smtClean="0"/>
              <a:t>SiD</a:t>
            </a:r>
            <a:r>
              <a:rPr lang="en-GB" sz="1400" dirty="0" smtClean="0"/>
              <a:t> on 3.8m slab with pads or rollers</a:t>
            </a:r>
          </a:p>
          <a:p>
            <a:pPr lvl="1">
              <a:lnSpc>
                <a:spcPct val="100000"/>
              </a:lnSpc>
            </a:pPr>
            <a:r>
              <a:rPr lang="en-GB" sz="1400" dirty="0" smtClean="0"/>
              <a:t>Design works with pads and rollers, choice outside scope of assessment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Recommended Contingency/Studies</a:t>
            </a:r>
          </a:p>
          <a:p>
            <a:pPr lvl="1">
              <a:lnSpc>
                <a:spcPct val="100000"/>
              </a:lnSpc>
            </a:pPr>
            <a:r>
              <a:rPr lang="en-GB" sz="1400" dirty="0" smtClean="0"/>
              <a:t>Jacking and packing if the invert does flex (to keep the slab permanent supports plane)</a:t>
            </a:r>
          </a:p>
          <a:p>
            <a:pPr lvl="1">
              <a:lnSpc>
                <a:spcPct val="100000"/>
              </a:lnSpc>
            </a:pPr>
            <a:r>
              <a:rPr lang="en-GB" sz="1400" dirty="0" smtClean="0"/>
              <a:t>Provide 50mm packing from the start to allow the height to be reduced</a:t>
            </a:r>
          </a:p>
          <a:p>
            <a:pPr lvl="1">
              <a:lnSpc>
                <a:spcPct val="100000"/>
              </a:lnSpc>
            </a:pPr>
            <a:r>
              <a:rPr lang="en-GB" sz="1400" dirty="0" smtClean="0"/>
              <a:t>Evaluate slab final positioning systems (</a:t>
            </a:r>
            <a:r>
              <a:rPr lang="en-GB" sz="1400" dirty="0" err="1" smtClean="0"/>
              <a:t>eg</a:t>
            </a:r>
            <a:r>
              <a:rPr lang="en-GB" sz="1400" dirty="0" smtClean="0"/>
              <a:t> </a:t>
            </a:r>
            <a:r>
              <a:rPr lang="en-GB" sz="1400" dirty="0" err="1" smtClean="0"/>
              <a:t>PTFE</a:t>
            </a:r>
            <a:r>
              <a:rPr lang="en-GB" sz="1400" dirty="0" smtClean="0"/>
              <a:t> sliding surface)</a:t>
            </a:r>
          </a:p>
          <a:p>
            <a:pPr lvl="1">
              <a:lnSpc>
                <a:spcPct val="100000"/>
              </a:lnSpc>
            </a:pPr>
            <a:r>
              <a:rPr lang="en-GB" sz="1400" dirty="0" smtClean="0"/>
              <a:t>Movement system not examined in detail (stick-slip accelerations require evaluation, 0.05m/s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)</a:t>
            </a:r>
          </a:p>
          <a:p>
            <a:pPr>
              <a:lnSpc>
                <a:spcPct val="100000"/>
              </a:lnSpc>
              <a:buNone/>
            </a:pPr>
            <a:r>
              <a:rPr lang="en-GB" sz="1800" u="sng" dirty="0" smtClean="0"/>
              <a:t>Un-slicing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Limits exceeded when un-slicing……..but not applicable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But props/shims will be needed under tracks when un-slicing to avoid a step</a:t>
            </a:r>
          </a:p>
          <a:p>
            <a:pPr>
              <a:lnSpc>
                <a:spcPct val="100000"/>
              </a:lnSpc>
              <a:buNone/>
            </a:pPr>
            <a:r>
              <a:rPr lang="en-GB" sz="1800" u="sng" dirty="0" smtClean="0"/>
              <a:t>BUT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Conclusions above dependent on invert flex ----- Displacement limit of </a:t>
            </a:r>
            <a:r>
              <a:rPr lang="en-GB" sz="1800" dirty="0" smtClean="0">
                <a:solidFill>
                  <a:srgbClr val="FF0000"/>
                </a:solidFill>
              </a:rPr>
              <a:t>~0.5mm</a:t>
            </a:r>
            <a:r>
              <a:rPr lang="en-GB" sz="1800" dirty="0" smtClean="0"/>
              <a:t> </a:t>
            </a:r>
          </a:p>
          <a:p>
            <a:endParaRPr lang="en-GB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Conclusion on </a:t>
            </a:r>
            <a:r>
              <a:rPr lang="en-GB" dirty="0" err="1" smtClean="0"/>
              <a:t>ILD</a:t>
            </a:r>
            <a:r>
              <a:rPr lang="en-GB" dirty="0" smtClean="0"/>
              <a:t> movement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8886"/>
            <a:ext cx="8640960" cy="617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5004048" y="4005064"/>
            <a:ext cx="576064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08104" y="558924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Slab deflection limited to 2mm</a:t>
            </a:r>
          </a:p>
          <a:p>
            <a:r>
              <a:rPr lang="en-GB" dirty="0" smtClean="0"/>
              <a:t>(20m by 20m concrete slab)</a:t>
            </a:r>
          </a:p>
        </p:txBody>
      </p:sp>
      <p:cxnSp>
        <p:nvCxnSpPr>
          <p:cNvPr id="22" name="Straight Arrow Connector 21"/>
          <p:cNvCxnSpPr>
            <a:stCxn id="24" idx="2"/>
          </p:cNvCxnSpPr>
          <p:nvPr/>
        </p:nvCxnSpPr>
        <p:spPr>
          <a:xfrm>
            <a:off x="3743908" y="1081192"/>
            <a:ext cx="1836204" cy="2563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19672" y="188640"/>
            <a:ext cx="4248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do we limit cavern invert deflection to less than 0.5mm (creep and absolute)</a:t>
            </a:r>
          </a:p>
          <a:p>
            <a:r>
              <a:rPr lang="en-GB" sz="1600" dirty="0" smtClean="0"/>
              <a:t>(Controlled by ground yield and invert stiffness)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537321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 cavern geometry: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Feasible for working concept?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Influencing yield at </a:t>
            </a:r>
            <a:r>
              <a:rPr lang="en-GB" dirty="0" err="1" smtClean="0"/>
              <a:t>IR</a:t>
            </a:r>
            <a:r>
              <a:rPr lang="en-GB" dirty="0" smtClean="0"/>
              <a:t>?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52500" t="21094" r="1250" b="14062"/>
          <a:stretch>
            <a:fillRect/>
          </a:stretch>
        </p:blipFill>
        <p:spPr bwMode="auto">
          <a:xfrm>
            <a:off x="168993" y="619318"/>
            <a:ext cx="8833104" cy="495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632859" y="4991893"/>
            <a:ext cx="535577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What are the important characteristics of the ground?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What is stress state in ground after construction?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How will ground yield as a result?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What are the invert displacements?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20688" y="250825"/>
            <a:ext cx="8318500" cy="42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chemeClr val="accent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Key Issues for Invert Performance</a:t>
            </a:r>
            <a:endParaRPr lang="en-GB" sz="3200" b="1" dirty="0">
              <a:solidFill>
                <a:schemeClr val="accent1"/>
              </a:solidFill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Depositional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054" t="9091" r="5660" b="4545"/>
          <a:stretch>
            <a:fillRect/>
          </a:stretch>
        </p:blipFill>
        <p:spPr bwMode="auto">
          <a:xfrm>
            <a:off x="874958" y="692696"/>
            <a:ext cx="7153426" cy="51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52120" y="476672"/>
            <a:ext cx="349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Lateral and vertical variability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99CF90-CA6A-4437-AF4C-564CFA2D3DEF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8886"/>
            <a:ext cx="8640960" cy="617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>
            <a:stCxn id="7" idx="2"/>
          </p:cNvCxnSpPr>
          <p:nvPr/>
        </p:nvCxnSpPr>
        <p:spPr>
          <a:xfrm>
            <a:off x="4139952" y="834971"/>
            <a:ext cx="72008" cy="17299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11760" y="18864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15,000t detector on a slab and movement system.</a:t>
            </a:r>
          </a:p>
        </p:txBody>
      </p:sp>
      <p:sp>
        <p:nvSpPr>
          <p:cNvPr id="11" name="Left-Right Arrow 10"/>
          <p:cNvSpPr/>
          <p:nvPr/>
        </p:nvSpPr>
        <p:spPr>
          <a:xfrm rot="19618029">
            <a:off x="5429125" y="3455533"/>
            <a:ext cx="1636176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endCxn id="11" idx="5"/>
          </p:cNvCxnSpPr>
          <p:nvPr/>
        </p:nvCxnSpPr>
        <p:spPr>
          <a:xfrm flipH="1" flipV="1">
            <a:off x="6315906" y="3813206"/>
            <a:ext cx="704366" cy="17760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08104" y="558924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Detector moves 15 times per year from beam into “garage position”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95536" y="692696"/>
            <a:ext cx="8280920" cy="48245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1" idx="2"/>
          </p:cNvCxnSpPr>
          <p:nvPr/>
        </p:nvCxnSpPr>
        <p:spPr>
          <a:xfrm>
            <a:off x="755576" y="557972"/>
            <a:ext cx="0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7504" y="1886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Line.</a:t>
            </a:r>
          </a:p>
        </p:txBody>
      </p:sp>
      <p:cxnSp>
        <p:nvCxnSpPr>
          <p:cNvPr id="29" name="Straight Arrow Connector 28"/>
          <p:cNvCxnSpPr>
            <a:stCxn id="30" idx="0"/>
          </p:cNvCxnSpPr>
          <p:nvPr/>
        </p:nvCxnSpPr>
        <p:spPr>
          <a:xfrm flipV="1">
            <a:off x="1115616" y="4581128"/>
            <a:ext cx="7200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9512" y="573325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Garage Cavern &amp; Access Shaft</a:t>
            </a:r>
          </a:p>
        </p:txBody>
      </p:sp>
      <p:cxnSp>
        <p:nvCxnSpPr>
          <p:cNvPr id="34" name="Straight Arrow Connector 33"/>
          <p:cNvCxnSpPr>
            <a:stCxn id="35" idx="0"/>
          </p:cNvCxnSpPr>
          <p:nvPr/>
        </p:nvCxnSpPr>
        <p:spPr>
          <a:xfrm flipV="1">
            <a:off x="4644008" y="3429000"/>
            <a:ext cx="36004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915816" y="587727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Interaction Region (“</a:t>
            </a:r>
            <a:r>
              <a:rPr lang="en-GB" dirty="0" err="1" smtClean="0"/>
              <a:t>IR</a:t>
            </a:r>
            <a:r>
              <a:rPr lang="en-GB" dirty="0" smtClean="0"/>
              <a:t>”)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 l="27154" t="8135" r="16873" b="5975"/>
          <a:stretch>
            <a:fillRect/>
          </a:stretch>
        </p:blipFill>
        <p:spPr bwMode="auto">
          <a:xfrm>
            <a:off x="1331641" y="941811"/>
            <a:ext cx="5468306" cy="524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l="13950" t="45633" r="78850" b="27281"/>
          <a:stretch>
            <a:fillRect/>
          </a:stretch>
        </p:blipFill>
        <p:spPr bwMode="auto">
          <a:xfrm>
            <a:off x="323528" y="1772816"/>
            <a:ext cx="11521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59632" y="1943254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(m/s)</a:t>
            </a:r>
            <a:endParaRPr lang="en-GB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6CB87-3590-4A7D-AFEC-D126A8C65A9F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20688" y="250825"/>
            <a:ext cx="8318500" cy="43473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New Assessment of</a:t>
            </a:r>
            <a:r>
              <a:rPr kumimoji="0" lang="en-GB" sz="3200" b="1" i="0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Existing Information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054460" y="-462171"/>
            <a:ext cx="5400000" cy="770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2"/>
          <p:cNvSpPr/>
          <p:nvPr/>
        </p:nvSpPr>
        <p:spPr>
          <a:xfrm>
            <a:off x="6876256" y="1916832"/>
            <a:ext cx="1944216" cy="936104"/>
          </a:xfrm>
          <a:prstGeom prst="borderCallout1">
            <a:avLst>
              <a:gd name="adj1" fmla="val 18750"/>
              <a:gd name="adj2" fmla="val -8333"/>
              <a:gd name="adj3" fmla="val 95874"/>
              <a:gd name="adj4" fmla="val -92370"/>
            </a:avLst>
          </a:prstGeom>
          <a:solidFill>
            <a:schemeClr val="bg1"/>
          </a:solidFill>
          <a:ln w="381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Variable Dip of bedding &amp;</a:t>
            </a:r>
          </a:p>
          <a:p>
            <a:pPr algn="ctr"/>
            <a:r>
              <a:rPr lang="en-GB" dirty="0" smtClean="0">
                <a:solidFill>
                  <a:schemeClr val="bg2"/>
                </a:solidFill>
              </a:rPr>
              <a:t>Cross- bedding</a:t>
            </a:r>
            <a:endParaRPr lang="en-GB" dirty="0">
              <a:solidFill>
                <a:schemeClr val="bg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5508104" y="2924944"/>
            <a:ext cx="1296144" cy="1008112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Line Callout 1 6"/>
          <p:cNvSpPr/>
          <p:nvPr/>
        </p:nvSpPr>
        <p:spPr>
          <a:xfrm>
            <a:off x="179512" y="3717032"/>
            <a:ext cx="2123728" cy="1008112"/>
          </a:xfrm>
          <a:prstGeom prst="borderCallout1">
            <a:avLst>
              <a:gd name="adj1" fmla="val 60159"/>
              <a:gd name="adj2" fmla="val 104646"/>
              <a:gd name="adj3" fmla="val 80950"/>
              <a:gd name="adj4" fmla="val 119437"/>
            </a:avLst>
          </a:prstGeom>
          <a:solidFill>
            <a:schemeClr val="bg1"/>
          </a:solidFill>
          <a:ln w="381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Intercalations of thinly bedded SST/ </a:t>
            </a:r>
            <a:r>
              <a:rPr lang="en-GB" dirty="0" err="1" smtClean="0">
                <a:solidFill>
                  <a:schemeClr val="bg2"/>
                </a:solidFill>
              </a:rPr>
              <a:t>Grumeleuse</a:t>
            </a:r>
            <a:r>
              <a:rPr lang="en-GB" dirty="0" smtClean="0">
                <a:solidFill>
                  <a:schemeClr val="bg2"/>
                </a:solidFill>
              </a:rPr>
              <a:t> deposits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0688" y="250825"/>
            <a:ext cx="8318500" cy="43473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Confirmation of Depositional Features</a:t>
            </a:r>
          </a:p>
          <a:p>
            <a:pPr marL="0" marR="0" lvl="0" indent="0" algn="l" defTabSz="914400" rtl="0" eaLnBrk="1" fontAlgn="base" latinLnBrk="0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kern="0" dirty="0" smtClean="0">
                <a:solidFill>
                  <a:schemeClr val="accent3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	-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Examples from Point 5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GSG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 pitchFamily="-65" charset="-128"/>
              </a:rPr>
              <a:t> Face logs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31840" y="5661248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>
                <a:solidFill>
                  <a:schemeClr val="accent3"/>
                </a:solidFill>
                <a:ea typeface="ＭＳ Ｐゴシック" pitchFamily="-65" charset="-128"/>
              </a:rPr>
              <a:t>Pillar Ch. 198-201m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6CB87-3590-4A7D-AFEC-D126A8C65A9F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158496"/>
            <a:ext cx="8229600" cy="423193"/>
          </a:xfrm>
        </p:spPr>
        <p:txBody>
          <a:bodyPr/>
          <a:lstStyle/>
          <a:p>
            <a:r>
              <a:rPr lang="en-GB" sz="2800" dirty="0" smtClean="0"/>
              <a:t>Stress History and Ground Parameters</a:t>
            </a:r>
            <a:endParaRPr lang="en-GB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916" t="28125" r="51250" b="8594"/>
          <a:stretch>
            <a:fillRect/>
          </a:stretch>
        </p:blipFill>
        <p:spPr bwMode="auto">
          <a:xfrm>
            <a:off x="4572000" y="3803904"/>
            <a:ext cx="4038600" cy="245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 l="55313" t="28125" r="7812" b="10938"/>
          <a:stretch>
            <a:fillRect/>
          </a:stretch>
        </p:blipFill>
        <p:spPr bwMode="auto">
          <a:xfrm>
            <a:off x="4419600" y="755904"/>
            <a:ext cx="4191000" cy="271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>
          <a:xfrm>
            <a:off x="5029200" y="267919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953000" y="4965192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10459" y="792189"/>
          <a:ext cx="4114800" cy="2882265"/>
        </p:xfrm>
        <a:graphic>
          <a:graphicData uri="http://schemas.openxmlformats.org/drawingml/2006/table">
            <a:tbl>
              <a:tblPr/>
              <a:tblGrid>
                <a:gridCol w="527750"/>
                <a:gridCol w="1176442"/>
                <a:gridCol w="747646"/>
                <a:gridCol w="783379"/>
                <a:gridCol w="879583"/>
              </a:tblGrid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Assumed stress </a:t>
                      </a: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path: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Cavern Depth (m)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Soil Effective Weight (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/m^3)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Vertical Effective Stress (kPa)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Deposition of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Molasse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Rocks (2km)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Erosion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Assumed deposition of 20m Moraine deposits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91200" y="3956304"/>
            <a:ext cx="2667000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Ko</a:t>
            </a:r>
            <a:r>
              <a:rPr lang="en-GB" dirty="0" smtClean="0">
                <a:solidFill>
                  <a:srgbClr val="FF0000"/>
                </a:solidFill>
              </a:rPr>
              <a:t> = 1.1 – 1.5 depending on Moraine deposition history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rot="10800000" flipV="1">
            <a:off x="5083082" y="4417968"/>
            <a:ext cx="708118" cy="5512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29200" y="991707"/>
            <a:ext cx="1066800" cy="10772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Simulated Current Stress State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 rot="5400000">
            <a:off x="5053794" y="2174415"/>
            <a:ext cx="614297" cy="4033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51520" y="4221088"/>
          <a:ext cx="4032448" cy="1531620"/>
        </p:xfrm>
        <a:graphic>
          <a:graphicData uri="http://schemas.openxmlformats.org/drawingml/2006/table">
            <a:tbl>
              <a:tblPr/>
              <a:tblGrid>
                <a:gridCol w="864096"/>
                <a:gridCol w="432048"/>
                <a:gridCol w="576064"/>
                <a:gridCol w="360040"/>
                <a:gridCol w="720080"/>
                <a:gridCol w="648072"/>
                <a:gridCol w="432048"/>
              </a:tblGrid>
              <a:tr h="1672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en-GB" sz="1400" b="0" i="0" u="none" strike="noStrike" baseline="-2500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mass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‘ (LB)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c'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f</a:t>
                      </a: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'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2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[kN/m^3]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[m/s]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 - 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/m^2]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[kN/m^2]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 ° 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25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Molasse Rock Mass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1.00E-09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2800000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25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Moraine Gravel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1.00E-05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79512" y="3851756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b="1" dirty="0" smtClean="0">
                <a:solidFill>
                  <a:srgbClr val="000000"/>
                </a:solidFill>
              </a:rPr>
              <a:t>Soil mass parameters: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99CF90-CA6A-4437-AF4C-564CFA2D3DEF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" y="5859624"/>
            <a:ext cx="440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Note: small strain stiffness/creep not known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Regional Stress Regime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5264" y="1017038"/>
            <a:ext cx="7110298" cy="501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7548125">
            <a:off x="4755855" y="3682019"/>
            <a:ext cx="466993" cy="796833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 rot="18306142">
            <a:off x="3256738" y="2612109"/>
            <a:ext cx="466993" cy="796833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780523" y="5505061"/>
            <a:ext cx="18194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“Regional” Stress</a:t>
            </a:r>
            <a:endParaRPr lang="en-GB" dirty="0"/>
          </a:p>
        </p:txBody>
      </p:sp>
      <p:cxnSp>
        <p:nvCxnSpPr>
          <p:cNvPr id="9" name="Straight Arrow Connector 8"/>
          <p:cNvCxnSpPr>
            <a:stCxn id="7" idx="0"/>
            <a:endCxn id="6" idx="1"/>
          </p:cNvCxnSpPr>
          <p:nvPr/>
        </p:nvCxnSpPr>
        <p:spPr>
          <a:xfrm flipH="1" flipV="1">
            <a:off x="3490891" y="3296391"/>
            <a:ext cx="199367" cy="220867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  <a:endCxn id="5" idx="3"/>
          </p:cNvCxnSpPr>
          <p:nvPr/>
        </p:nvCxnSpPr>
        <p:spPr>
          <a:xfrm flipV="1">
            <a:off x="3690258" y="4173335"/>
            <a:ext cx="1028744" cy="133172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Likely Stress Trajectory at Cavern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 descr="\\global.arup.com\london\G_E\Jobs\200000\216967-00 -  CERN LINAC TUNNELS\50_Design_analysis\Examine3D\Outputs\Principal_Stress_Layout_D_00_persp.gif"/>
          <p:cNvPicPr>
            <a:picLocks noChangeAspect="1" noChangeArrowheads="1"/>
          </p:cNvPicPr>
          <p:nvPr/>
        </p:nvPicPr>
        <p:blipFill>
          <a:blip r:embed="rId2" cstate="print"/>
          <a:srcRect l="27603" t="10679" r="31677" b="10080"/>
          <a:stretch>
            <a:fillRect/>
          </a:stretch>
        </p:blipFill>
        <p:spPr bwMode="auto">
          <a:xfrm>
            <a:off x="1735494" y="648055"/>
            <a:ext cx="5075853" cy="5537293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 l="27436" t="1945" r="59318" b="67870"/>
          <a:stretch>
            <a:fillRect/>
          </a:stretch>
        </p:blipFill>
        <p:spPr bwMode="auto">
          <a:xfrm>
            <a:off x="5803640" y="1492897"/>
            <a:ext cx="1455575" cy="124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G</a:t>
            </a:r>
            <a:endParaRPr lang="en-GB" dirty="0"/>
          </a:p>
        </p:txBody>
      </p:sp>
      <p:pic>
        <p:nvPicPr>
          <p:cNvPr id="4" name="Content Placeholder 3" descr="sf_plan_option_a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615" t="3814" r="15921" b="11863"/>
          <a:stretch>
            <a:fillRect/>
          </a:stretch>
        </p:blipFill>
        <p:spPr>
          <a:xfrm>
            <a:off x="1044408" y="610565"/>
            <a:ext cx="7200000" cy="448941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99CF90-CA6A-4437-AF4C-564CFA2D3DEF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902" y="5029199"/>
            <a:ext cx="8070392" cy="123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FE analysis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5206" t="17438" r="62500" b="12250"/>
          <a:stretch>
            <a:fillRect/>
          </a:stretch>
        </p:blipFill>
        <p:spPr bwMode="auto">
          <a:xfrm>
            <a:off x="467544" y="1124744"/>
            <a:ext cx="3802534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19672" y="2852936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1MPa Support </a:t>
            </a:r>
          </a:p>
          <a:p>
            <a:r>
              <a:rPr lang="en-GB" dirty="0" smtClean="0"/>
              <a:t>Pressure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1124744"/>
            <a:ext cx="979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Plastic </a:t>
            </a:r>
          </a:p>
          <a:p>
            <a:r>
              <a:rPr lang="en-GB" dirty="0" smtClean="0"/>
              <a:t>Yielding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7528" t="16699" r="59692" b="8735"/>
          <a:stretch>
            <a:fillRect/>
          </a:stretch>
        </p:blipFill>
        <p:spPr bwMode="auto">
          <a:xfrm>
            <a:off x="4572000" y="1135486"/>
            <a:ext cx="4352563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60032" y="1423518"/>
            <a:ext cx="1653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Moraine Gravel</a:t>
            </a:r>
          </a:p>
          <a:p>
            <a:r>
              <a:rPr lang="en-GB" dirty="0" smtClean="0"/>
              <a:t>E’ = 50MPa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4015806"/>
            <a:ext cx="1973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Molasse Formation</a:t>
            </a:r>
          </a:p>
          <a:p>
            <a:r>
              <a:rPr lang="en-GB" dirty="0" smtClean="0"/>
              <a:t>E’ = 3GPa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0" y="3007694"/>
            <a:ext cx="4352563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748464" y="1207494"/>
            <a:ext cx="0" cy="108012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748464" y="2287614"/>
            <a:ext cx="0" cy="72008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53429" y="156753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50m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172400" y="250363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95536" y="1115452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Primary Lining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4" idx="2"/>
          </p:cNvCxnSpPr>
          <p:nvPr/>
        </p:nvCxnSpPr>
        <p:spPr>
          <a:xfrm>
            <a:off x="1196397" y="1484784"/>
            <a:ext cx="351267" cy="432048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563888" y="1772816"/>
            <a:ext cx="216024" cy="360040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7" idx="0"/>
          </p:cNvCxnSpPr>
          <p:nvPr/>
        </p:nvCxnSpPr>
        <p:spPr>
          <a:xfrm flipV="1">
            <a:off x="2410914" y="2060848"/>
            <a:ext cx="360886" cy="792088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99CF90-CA6A-4437-AF4C-564CFA2D3DEF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617910" y="5138590"/>
            <a:ext cx="4274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Lining support assumed to be same as UXC55 Cavern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18500" cy="434734"/>
          </a:xfrm>
        </p:spPr>
        <p:txBody>
          <a:bodyPr/>
          <a:lstStyle/>
          <a:p>
            <a:r>
              <a:rPr lang="en-GB" dirty="0" smtClean="0"/>
              <a:t>2D Invert Deformations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60336" t="13086" r="12791" b="11610"/>
          <a:stretch>
            <a:fillRect/>
          </a:stretch>
        </p:blipFill>
        <p:spPr bwMode="auto">
          <a:xfrm>
            <a:off x="251520" y="692696"/>
            <a:ext cx="4752528" cy="532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 l="96068" t="20672" r="979" b="17314"/>
          <a:stretch>
            <a:fillRect/>
          </a:stretch>
        </p:blipFill>
        <p:spPr bwMode="auto">
          <a:xfrm>
            <a:off x="5148064" y="620688"/>
            <a:ext cx="651501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902830" y="602834"/>
            <a:ext cx="29785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Longitudinal: 3.3mm / 16.6m = 0.2mm/m x 20m = </a:t>
            </a:r>
            <a:r>
              <a:rPr lang="en-GB" b="1" dirty="0" smtClean="0">
                <a:solidFill>
                  <a:srgbClr val="FF0000"/>
                </a:solidFill>
              </a:rPr>
              <a:t>4mm/20m &gt; 0.5mm/20m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Transverse: 3.3mm-3 mm / 13.5m = 0.023 x 20 = </a:t>
            </a:r>
            <a:r>
              <a:rPr lang="en-GB" b="1" dirty="0" smtClean="0">
                <a:solidFill>
                  <a:srgbClr val="00B050"/>
                </a:solidFill>
              </a:rPr>
              <a:t>0.45mm/20m &lt; 0.5mm/20m</a:t>
            </a:r>
            <a:r>
              <a:rPr lang="en-GB" dirty="0" smtClean="0">
                <a:solidFill>
                  <a:srgbClr val="00B050"/>
                </a:solidFill>
              </a:rPr>
              <a:t>.</a:t>
            </a:r>
          </a:p>
          <a:p>
            <a:endParaRPr lang="en-GB" dirty="0" smtClean="0"/>
          </a:p>
          <a:p>
            <a:r>
              <a:rPr lang="en-GB" dirty="0" smtClean="0"/>
              <a:t>“Static” analysis carried out, existing data did not allow small strain stiffness, creep and cyclic deformation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692696"/>
            <a:ext cx="46386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827584" y="980728"/>
            <a:ext cx="3024336" cy="864096"/>
          </a:xfrm>
          <a:prstGeom prst="rect">
            <a:avLst/>
          </a:prstGeom>
        </p:spPr>
        <p:txBody>
          <a:bodyPr/>
          <a:lstStyle/>
          <a:p>
            <a:pPr marL="361950" marR="0" lvl="0" indent="-361950" defTabSz="914400" rtl="0" eaLnBrk="1" fontAlgn="base" latinLnBrk="0" hangingPunct="1">
              <a:lnSpc>
                <a:spcPts val="2900"/>
              </a:lnSpc>
              <a:spcBef>
                <a:spcPct val="50000"/>
              </a:spcBef>
              <a:spcAft>
                <a:spcPct val="0"/>
              </a:spcAft>
              <a:buClr>
                <a:srgbClr val="D22D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	Springs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represent  ground stiffness</a:t>
            </a:r>
          </a:p>
        </p:txBody>
      </p:sp>
      <p:cxnSp>
        <p:nvCxnSpPr>
          <p:cNvPr id="16" name="Elbow Connector 15"/>
          <p:cNvCxnSpPr/>
          <p:nvPr/>
        </p:nvCxnSpPr>
        <p:spPr>
          <a:xfrm>
            <a:off x="1259632" y="1412776"/>
            <a:ext cx="3096344" cy="432048"/>
          </a:xfrm>
          <a:prstGeom prst="bentConnector3">
            <a:avLst>
              <a:gd name="adj1" fmla="val 89592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611560" y="5085184"/>
            <a:ext cx="4896544" cy="504056"/>
          </a:xfrm>
          <a:prstGeom prst="bentConnector3">
            <a:avLst>
              <a:gd name="adj1" fmla="val 7188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395536" y="4509120"/>
            <a:ext cx="3600400" cy="1080120"/>
          </a:xfrm>
          <a:prstGeom prst="rect">
            <a:avLst/>
          </a:prstGeom>
        </p:spPr>
        <p:txBody>
          <a:bodyPr/>
          <a:lstStyle/>
          <a:p>
            <a:pPr marL="361950" marR="0" lvl="0" indent="-361950" defTabSz="914400" rtl="0" eaLnBrk="1" fontAlgn="base" latinLnBrk="0" hangingPunct="1">
              <a:lnSpc>
                <a:spcPts val="2900"/>
              </a:lnSpc>
              <a:spcBef>
                <a:spcPct val="50000"/>
              </a:spcBef>
              <a:spcAft>
                <a:spcPct val="0"/>
              </a:spcAft>
              <a:buClr>
                <a:srgbClr val="D22D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	Pinned connection at </a:t>
            </a:r>
          </a:p>
          <a:p>
            <a:pPr marL="361950" marR="0" lvl="0" indent="-361950" defTabSz="914400" rtl="0" eaLnBrk="1" fontAlgn="base" latinLnBrk="0" hangingPunct="1">
              <a:lnSpc>
                <a:spcPts val="2900"/>
              </a:lnSpc>
              <a:spcBef>
                <a:spcPct val="50000"/>
              </a:spcBef>
              <a:spcAft>
                <a:spcPct val="0"/>
              </a:spcAft>
              <a:buClr>
                <a:srgbClr val="D22D7D"/>
              </a:buClr>
              <a:buSzTx/>
              <a:buFont typeface="Wingdings" pitchFamily="2" charset="2"/>
              <a:buNone/>
              <a:tabLst/>
              <a:defRPr/>
            </a:pPr>
            <a:r>
              <a:rPr lang="en-GB" sz="2400" kern="0" noProof="0" dirty="0" smtClean="0">
                <a:solidFill>
                  <a:srgbClr val="000000"/>
                </a:solidFill>
                <a:cs typeface="Arial"/>
              </a:rPr>
              <a:t>interaction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cavern and the </a:t>
            </a:r>
            <a:r>
              <a:rPr lang="en-GB" sz="2400" kern="0" dirty="0" smtClean="0">
                <a:solidFill>
                  <a:srgbClr val="000000"/>
                </a:solidFill>
                <a:cs typeface="Arial"/>
              </a:rPr>
              <a:t>service caverns interface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grpSp>
        <p:nvGrpSpPr>
          <p:cNvPr id="3" name="Group 230"/>
          <p:cNvGrpSpPr>
            <a:grpSpLocks/>
          </p:cNvGrpSpPr>
          <p:nvPr/>
        </p:nvGrpSpPr>
        <p:grpSpPr bwMode="auto">
          <a:xfrm>
            <a:off x="395536" y="2136242"/>
            <a:ext cx="3096344" cy="4721758"/>
            <a:chOff x="340" y="758"/>
            <a:chExt cx="2676" cy="3942"/>
          </a:xfrm>
        </p:grpSpPr>
        <p:grpSp>
          <p:nvGrpSpPr>
            <p:cNvPr id="4" name="Group 223"/>
            <p:cNvGrpSpPr>
              <a:grpSpLocks/>
            </p:cNvGrpSpPr>
            <p:nvPr/>
          </p:nvGrpSpPr>
          <p:grpSpPr bwMode="auto">
            <a:xfrm>
              <a:off x="340" y="758"/>
              <a:ext cx="1357" cy="3942"/>
              <a:chOff x="2522" y="803"/>
              <a:chExt cx="1357" cy="3942"/>
            </a:xfrm>
          </p:grpSpPr>
          <p:sp>
            <p:nvSpPr>
              <p:cNvPr id="37" name="Arc 5"/>
              <p:cNvSpPr>
                <a:spLocks/>
              </p:cNvSpPr>
              <p:nvPr/>
            </p:nvSpPr>
            <p:spPr bwMode="auto">
              <a:xfrm rot="-124642">
                <a:off x="2522" y="1545"/>
                <a:ext cx="1311" cy="3200"/>
              </a:xfrm>
              <a:custGeom>
                <a:avLst/>
                <a:gdLst>
                  <a:gd name="T0" fmla="*/ 0 w 8428"/>
                  <a:gd name="T1" fmla="*/ 0 h 21600"/>
                  <a:gd name="T2" fmla="*/ 5 w 8428"/>
                  <a:gd name="T3" fmla="*/ 1 h 21600"/>
                  <a:gd name="T4" fmla="*/ 0 w 84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8428"/>
                  <a:gd name="T10" fmla="*/ 0 h 21600"/>
                  <a:gd name="T11" fmla="*/ 8428 w 84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428" h="21600" fill="none" extrusionOk="0">
                    <a:moveTo>
                      <a:pt x="-1" y="0"/>
                    </a:moveTo>
                    <a:cubicBezTo>
                      <a:pt x="2895" y="0"/>
                      <a:pt x="5761" y="582"/>
                      <a:pt x="8427" y="1712"/>
                    </a:cubicBezTo>
                  </a:path>
                  <a:path w="8428" h="21600" stroke="0" extrusionOk="0">
                    <a:moveTo>
                      <a:pt x="-1" y="0"/>
                    </a:moveTo>
                    <a:cubicBezTo>
                      <a:pt x="2895" y="0"/>
                      <a:pt x="5761" y="582"/>
                      <a:pt x="8427" y="171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Oval 6"/>
              <p:cNvSpPr>
                <a:spLocks noChangeArrowheads="1"/>
              </p:cNvSpPr>
              <p:nvPr/>
            </p:nvSpPr>
            <p:spPr bwMode="auto">
              <a:xfrm rot="-2651550">
                <a:off x="3019" y="1537"/>
                <a:ext cx="154" cy="15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5" name="Group 38"/>
              <p:cNvGrpSpPr>
                <a:grpSpLocks/>
              </p:cNvGrpSpPr>
              <p:nvPr/>
            </p:nvGrpSpPr>
            <p:grpSpPr bwMode="auto">
              <a:xfrm rot="-2651550">
                <a:off x="2792" y="803"/>
                <a:ext cx="615" cy="616"/>
                <a:chOff x="4517" y="514"/>
                <a:chExt cx="357" cy="358"/>
              </a:xfrm>
            </p:grpSpPr>
            <p:grpSp>
              <p:nvGrpSpPr>
                <p:cNvPr id="6" name="Group 12"/>
                <p:cNvGrpSpPr>
                  <a:grpSpLocks/>
                </p:cNvGrpSpPr>
                <p:nvPr/>
              </p:nvGrpSpPr>
              <p:grpSpPr bwMode="auto">
                <a:xfrm>
                  <a:off x="4744" y="514"/>
                  <a:ext cx="130" cy="160"/>
                  <a:chOff x="4686" y="558"/>
                  <a:chExt cx="130" cy="160"/>
                </a:xfrm>
              </p:grpSpPr>
              <p:sp>
                <p:nvSpPr>
                  <p:cNvPr id="7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686" y="578"/>
                    <a:ext cx="126" cy="1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4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98" y="558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5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16" y="576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6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6" y="592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7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54" y="616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8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642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79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92" y="660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80" name="Line 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12" y="676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" name="Group 21"/>
                <p:cNvGrpSpPr>
                  <a:grpSpLocks/>
                </p:cNvGrpSpPr>
                <p:nvPr/>
              </p:nvGrpSpPr>
              <p:grpSpPr bwMode="auto">
                <a:xfrm>
                  <a:off x="4517" y="599"/>
                  <a:ext cx="289" cy="273"/>
                  <a:chOff x="3965" y="603"/>
                  <a:chExt cx="289" cy="273"/>
                </a:xfrm>
              </p:grpSpPr>
              <p:sp>
                <p:nvSpPr>
                  <p:cNvPr id="63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5" y="823"/>
                    <a:ext cx="55" cy="5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grpSp>
                <p:nvGrpSpPr>
                  <p:cNvPr id="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4014" y="618"/>
                    <a:ext cx="192" cy="245"/>
                    <a:chOff x="4055" y="563"/>
                    <a:chExt cx="192" cy="245"/>
                  </a:xfrm>
                </p:grpSpPr>
                <p:sp>
                  <p:nvSpPr>
                    <p:cNvPr id="66" name="Line 24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057" y="671"/>
                      <a:ext cx="67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55" y="669"/>
                      <a:ext cx="130" cy="8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" name="Line 26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117" y="617"/>
                      <a:ext cx="67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9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15" y="615"/>
                      <a:ext cx="130" cy="8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0" name="Line 28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177" y="563"/>
                      <a:ext cx="67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1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9" y="563"/>
                      <a:ext cx="68" cy="39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2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57" y="769"/>
                      <a:ext cx="68" cy="39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65" name="Line 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9" y="603"/>
                    <a:ext cx="55" cy="5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9" name="Group 32"/>
              <p:cNvGrpSpPr>
                <a:grpSpLocks/>
              </p:cNvGrpSpPr>
              <p:nvPr/>
            </p:nvGrpSpPr>
            <p:grpSpPr bwMode="auto">
              <a:xfrm rot="2748450">
                <a:off x="3264" y="1310"/>
                <a:ext cx="614" cy="617"/>
                <a:chOff x="4517" y="514"/>
                <a:chExt cx="357" cy="358"/>
              </a:xfrm>
            </p:grpSpPr>
            <p:grpSp>
              <p:nvGrpSpPr>
                <p:cNvPr id="11" name="Group 33"/>
                <p:cNvGrpSpPr>
                  <a:grpSpLocks/>
                </p:cNvGrpSpPr>
                <p:nvPr/>
              </p:nvGrpSpPr>
              <p:grpSpPr bwMode="auto">
                <a:xfrm>
                  <a:off x="4744" y="514"/>
                  <a:ext cx="130" cy="160"/>
                  <a:chOff x="4686" y="558"/>
                  <a:chExt cx="130" cy="160"/>
                </a:xfrm>
              </p:grpSpPr>
              <p:sp>
                <p:nvSpPr>
                  <p:cNvPr id="53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686" y="578"/>
                    <a:ext cx="126" cy="1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4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98" y="558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16" y="576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6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6" y="592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7" name="Line 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54" y="616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8" name="Line 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642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92" y="660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0" name="Line 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12" y="676"/>
                    <a:ext cx="4" cy="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2" name="Group 42"/>
                <p:cNvGrpSpPr>
                  <a:grpSpLocks/>
                </p:cNvGrpSpPr>
                <p:nvPr/>
              </p:nvGrpSpPr>
              <p:grpSpPr bwMode="auto">
                <a:xfrm>
                  <a:off x="4517" y="599"/>
                  <a:ext cx="289" cy="273"/>
                  <a:chOff x="3965" y="603"/>
                  <a:chExt cx="289" cy="273"/>
                </a:xfrm>
              </p:grpSpPr>
              <p:sp>
                <p:nvSpPr>
                  <p:cNvPr id="43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5" y="823"/>
                    <a:ext cx="55" cy="5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grpSp>
                <p:nvGrpSpPr>
                  <p:cNvPr id="13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4014" y="618"/>
                    <a:ext cx="192" cy="245"/>
                    <a:chOff x="4055" y="563"/>
                    <a:chExt cx="192" cy="245"/>
                  </a:xfrm>
                </p:grpSpPr>
                <p:sp>
                  <p:nvSpPr>
                    <p:cNvPr id="46" name="Line 4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057" y="671"/>
                      <a:ext cx="67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7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55" y="669"/>
                      <a:ext cx="130" cy="8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8" name="Line 4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117" y="617"/>
                      <a:ext cx="67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9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15" y="615"/>
                      <a:ext cx="130" cy="8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0" name="Line 4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177" y="563"/>
                      <a:ext cx="67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1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9" y="563"/>
                      <a:ext cx="68" cy="39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2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57" y="769"/>
                      <a:ext cx="68" cy="39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5" name="Line 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9" y="603"/>
                    <a:ext cx="55" cy="5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31" name="Line 224"/>
            <p:cNvSpPr>
              <a:spLocks noChangeShapeType="1"/>
            </p:cNvSpPr>
            <p:nvPr/>
          </p:nvSpPr>
          <p:spPr bwMode="auto">
            <a:xfrm flipH="1">
              <a:off x="1156" y="1026"/>
              <a:ext cx="453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225"/>
            <p:cNvSpPr>
              <a:spLocks noChangeShapeType="1"/>
            </p:cNvSpPr>
            <p:nvPr/>
          </p:nvSpPr>
          <p:spPr bwMode="auto">
            <a:xfrm flipH="1">
              <a:off x="1746" y="1393"/>
              <a:ext cx="227" cy="1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226"/>
            <p:cNvSpPr>
              <a:spLocks noChangeShapeType="1"/>
            </p:cNvSpPr>
            <p:nvPr/>
          </p:nvSpPr>
          <p:spPr bwMode="auto">
            <a:xfrm flipV="1">
              <a:off x="884" y="1706"/>
              <a:ext cx="17" cy="1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Rectangle 227"/>
            <p:cNvSpPr>
              <a:spLocks noChangeArrowheads="1"/>
            </p:cNvSpPr>
            <p:nvPr/>
          </p:nvSpPr>
          <p:spPr bwMode="auto">
            <a:xfrm>
              <a:off x="1655" y="894"/>
              <a:ext cx="1043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192088" indent="-192088">
                <a:lnSpc>
                  <a:spcPct val="80000"/>
                </a:lnSpc>
                <a:spcBef>
                  <a:spcPct val="50000"/>
                </a:spcBef>
                <a:buClr>
                  <a:srgbClr val="FF9900"/>
                </a:buClr>
              </a:pPr>
              <a:r>
                <a:rPr lang="en-AU" sz="1600" dirty="0"/>
                <a:t>Radial Springs</a:t>
              </a:r>
            </a:p>
          </p:txBody>
        </p:sp>
        <p:sp>
          <p:nvSpPr>
            <p:cNvPr id="35" name="Rectangle 228"/>
            <p:cNvSpPr>
              <a:spLocks noChangeArrowheads="1"/>
            </p:cNvSpPr>
            <p:nvPr/>
          </p:nvSpPr>
          <p:spPr bwMode="auto">
            <a:xfrm>
              <a:off x="1882" y="1257"/>
              <a:ext cx="1134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92088" indent="-192088">
                <a:lnSpc>
                  <a:spcPct val="80000"/>
                </a:lnSpc>
                <a:spcBef>
                  <a:spcPct val="50000"/>
                </a:spcBef>
                <a:buClr>
                  <a:srgbClr val="FF9900"/>
                </a:buClr>
              </a:pPr>
              <a:r>
                <a:rPr lang="en-AU" sz="1600" dirty="0"/>
                <a:t>Tangential Springs</a:t>
              </a:r>
            </a:p>
          </p:txBody>
        </p:sp>
        <p:sp>
          <p:nvSpPr>
            <p:cNvPr id="36" name="Rectangle 229"/>
            <p:cNvSpPr>
              <a:spLocks noChangeArrowheads="1"/>
            </p:cNvSpPr>
            <p:nvPr/>
          </p:nvSpPr>
          <p:spPr bwMode="auto">
            <a:xfrm>
              <a:off x="839" y="1933"/>
              <a:ext cx="1134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92088" indent="-192088">
                <a:lnSpc>
                  <a:spcPct val="80000"/>
                </a:lnSpc>
                <a:spcBef>
                  <a:spcPct val="50000"/>
                </a:spcBef>
                <a:buClr>
                  <a:srgbClr val="FF9900"/>
                </a:buClr>
              </a:pPr>
              <a:r>
                <a:rPr lang="en-AU" sz="1600" dirty="0" smtClean="0"/>
                <a:t>Lining</a:t>
              </a:r>
              <a:endParaRPr lang="en-AU" sz="1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Boundary Conditions</a:t>
            </a:r>
            <a:endParaRPr lang="en-GB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99CF90-CA6A-4437-AF4C-564CFA2D3DEF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t="15370" b="7779"/>
          <a:stretch>
            <a:fillRect/>
          </a:stretch>
        </p:blipFill>
        <p:spPr bwMode="auto">
          <a:xfrm>
            <a:off x="1559368" y="0"/>
            <a:ext cx="6157048" cy="161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8882" y="1774178"/>
            <a:ext cx="5681471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883" y="805133"/>
            <a:ext cx="8252459" cy="519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3" y="719814"/>
            <a:ext cx="8780106" cy="4503737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en-GB" sz="2400" u="sng" dirty="0" smtClean="0"/>
              <a:t>Slab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Slab design for loads can be achieved for rollers and air pads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Stick-slip accelerations need review for movements systems and slab final positioning </a:t>
            </a:r>
          </a:p>
          <a:p>
            <a:pPr>
              <a:lnSpc>
                <a:spcPct val="100000"/>
              </a:lnSpc>
              <a:buNone/>
            </a:pPr>
            <a:r>
              <a:rPr lang="en-GB" sz="2400" u="sng" dirty="0" smtClean="0"/>
              <a:t>Cavern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Performance of invert under loading is marginal in CERN geology, given sequence reviewed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Invert performance highly dependent on:</a:t>
            </a:r>
          </a:p>
          <a:p>
            <a:pPr lvl="1">
              <a:lnSpc>
                <a:spcPct val="100000"/>
              </a:lnSpc>
            </a:pPr>
            <a:r>
              <a:rPr lang="en-GB" sz="2000" dirty="0" smtClean="0"/>
              <a:t>Geology – detailed and focussed SI required</a:t>
            </a:r>
          </a:p>
          <a:p>
            <a:pPr lvl="1">
              <a:lnSpc>
                <a:spcPct val="100000"/>
              </a:lnSpc>
            </a:pPr>
            <a:r>
              <a:rPr lang="en-GB" sz="2000" dirty="0" smtClean="0"/>
              <a:t>In situ stress – verification of local variation</a:t>
            </a:r>
          </a:p>
          <a:p>
            <a:pPr lvl="1">
              <a:lnSpc>
                <a:spcPct val="100000"/>
              </a:lnSpc>
            </a:pPr>
            <a:r>
              <a:rPr lang="en-GB" sz="2000" dirty="0" smtClean="0"/>
              <a:t>Construction sequence – to minimise disturbance</a:t>
            </a:r>
          </a:p>
          <a:p>
            <a:pPr>
              <a:lnSpc>
                <a:spcPct val="100000"/>
              </a:lnSpc>
            </a:pPr>
            <a:r>
              <a:rPr lang="en-GB" sz="2400" dirty="0" smtClean="0"/>
              <a:t>Long term and cyclic displacement and creep not yet understood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8276"/>
            <a:ext cx="6157394" cy="4503737"/>
          </a:xfrm>
        </p:spPr>
        <p:txBody>
          <a:bodyPr/>
          <a:lstStyle/>
          <a:p>
            <a:r>
              <a:rPr lang="en-GB" dirty="0" smtClean="0"/>
              <a:t>Focus investigations</a:t>
            </a:r>
          </a:p>
          <a:p>
            <a:pPr lvl="1"/>
            <a:r>
              <a:rPr lang="en-GB" dirty="0" smtClean="0"/>
              <a:t>Seismic logging and 3d interpretation to select best horizon</a:t>
            </a:r>
          </a:p>
          <a:p>
            <a:pPr lvl="1"/>
            <a:r>
              <a:rPr lang="en-GB" dirty="0" smtClean="0"/>
              <a:t>Small strain stiffness</a:t>
            </a:r>
          </a:p>
          <a:p>
            <a:pPr lvl="1"/>
            <a:r>
              <a:rPr lang="en-GB" dirty="0" smtClean="0"/>
              <a:t>Sampling for creep evaluation</a:t>
            </a:r>
          </a:p>
          <a:p>
            <a:r>
              <a:rPr lang="en-GB" dirty="0" smtClean="0"/>
              <a:t>Provide contingency design for:</a:t>
            </a:r>
          </a:p>
          <a:p>
            <a:pPr lvl="1"/>
            <a:r>
              <a:rPr lang="en-GB" dirty="0" smtClean="0"/>
              <a:t>Cavern support and sequencing (</a:t>
            </a:r>
            <a:r>
              <a:rPr lang="en-GB" dirty="0" err="1" smtClean="0"/>
              <a:t>IR</a:t>
            </a:r>
            <a:r>
              <a:rPr lang="en-GB" dirty="0" smtClean="0"/>
              <a:t> first)</a:t>
            </a:r>
          </a:p>
          <a:p>
            <a:pPr lvl="1"/>
            <a:r>
              <a:rPr lang="en-GB" dirty="0" smtClean="0"/>
              <a:t>Increase separation between Garage Caverns</a:t>
            </a:r>
          </a:p>
          <a:p>
            <a:pPr lvl="1"/>
            <a:r>
              <a:rPr lang="en-GB" dirty="0" smtClean="0"/>
              <a:t>Piling the cavern invert slab</a:t>
            </a:r>
          </a:p>
          <a:p>
            <a:pPr lvl="1"/>
            <a:r>
              <a:rPr lang="en-GB" dirty="0" smtClean="0"/>
              <a:t>Concrete pillar between caverns</a:t>
            </a:r>
          </a:p>
          <a:p>
            <a:pPr lvl="1"/>
            <a:r>
              <a:rPr lang="en-GB" dirty="0" smtClean="0"/>
              <a:t>Stiffer slab to allow more invert flex 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52288" t="7008"/>
          <a:stretch>
            <a:fillRect/>
          </a:stretch>
        </p:blipFill>
        <p:spPr bwMode="auto">
          <a:xfrm>
            <a:off x="6568750" y="961053"/>
            <a:ext cx="2385137" cy="458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Ongoing commission with </a:t>
            </a:r>
            <a:r>
              <a:rPr lang="en-GB" dirty="0" err="1" smtClean="0"/>
              <a:t>Fermilab</a:t>
            </a:r>
            <a:endParaRPr lang="en-GB" dirty="0" smtClean="0"/>
          </a:p>
          <a:p>
            <a:pPr lvl="1"/>
            <a:r>
              <a:rPr lang="en-GB" dirty="0" smtClean="0"/>
              <a:t>Desk study</a:t>
            </a:r>
          </a:p>
          <a:p>
            <a:pPr lvl="1"/>
            <a:r>
              <a:rPr lang="en-GB" dirty="0" smtClean="0"/>
              <a:t>Cavern design Assessment </a:t>
            </a:r>
          </a:p>
          <a:p>
            <a:pPr lvl="1"/>
            <a:r>
              <a:rPr lang="en-GB" dirty="0" smtClean="0"/>
              <a:t>Costing</a:t>
            </a:r>
          </a:p>
          <a:p>
            <a:pPr lvl="1"/>
            <a:r>
              <a:rPr lang="en-GB" dirty="0" err="1" smtClean="0"/>
              <a:t>IR</a:t>
            </a:r>
            <a:r>
              <a:rPr lang="en-GB" dirty="0" smtClean="0"/>
              <a:t> cavern performance assessment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Initiating internal dialogue with Arup’s Tokyo Office 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844" y="966615"/>
            <a:ext cx="8469552" cy="508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219" y="831100"/>
            <a:ext cx="8115300" cy="444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9731" y="4871803"/>
            <a:ext cx="3492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Limited to under the footprint of the detector.</a:t>
            </a:r>
          </a:p>
          <a:p>
            <a:r>
              <a:rPr lang="en-GB" dirty="0" smtClean="0"/>
              <a:t>n/a when un-slicing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320321" y="4384623"/>
            <a:ext cx="891915" cy="689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Slab flexure critical – but what is its definition?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6023" y="835234"/>
            <a:ext cx="8318500" cy="5093376"/>
          </a:xfrm>
        </p:spPr>
        <p:txBody>
          <a:bodyPr/>
          <a:lstStyle/>
          <a:p>
            <a:r>
              <a:rPr lang="en-GB" dirty="0" smtClean="0"/>
              <a:t>Design using +/-2mm </a:t>
            </a:r>
            <a:r>
              <a:rPr lang="en-GB" dirty="0" smtClean="0">
                <a:solidFill>
                  <a:srgbClr val="FF0000"/>
                </a:solidFill>
              </a:rPr>
              <a:t>Under Detector</a:t>
            </a:r>
          </a:p>
          <a:p>
            <a:r>
              <a:rPr lang="en-GB" dirty="0" smtClean="0"/>
              <a:t>Deflection limit </a:t>
            </a:r>
            <a:r>
              <a:rPr lang="en-GB" dirty="0" smtClean="0">
                <a:solidFill>
                  <a:srgbClr val="FF0000"/>
                </a:solidFill>
              </a:rPr>
              <a:t>Not</a:t>
            </a:r>
            <a:r>
              <a:rPr lang="en-GB" dirty="0" smtClean="0"/>
              <a:t> applied during un-slicing 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5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top loads when moving/closed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moving/closed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9272" y="166420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840736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69864" y="2715768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928460" y="2699429"/>
            <a:ext cx="246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(preliminary)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1243584" y="1792224"/>
            <a:ext cx="1917192" cy="201168"/>
            <a:chOff x="1243584" y="1572768"/>
            <a:chExt cx="1917192" cy="201168"/>
          </a:xfrm>
        </p:grpSpPr>
        <p:sp>
          <p:nvSpPr>
            <p:cNvPr id="36" name="Rectangle 35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45"/>
          <p:cNvGrpSpPr/>
          <p:nvPr/>
        </p:nvGrpSpPr>
        <p:grpSpPr>
          <a:xfrm>
            <a:off x="1258824" y="3197352"/>
            <a:ext cx="1917192" cy="201168"/>
            <a:chOff x="1243584" y="1572768"/>
            <a:chExt cx="1917192" cy="201168"/>
          </a:xfrm>
        </p:grpSpPr>
        <p:sp>
          <p:nvSpPr>
            <p:cNvPr id="47" name="Rectangle 46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026271" y="300302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325174" y="3111160"/>
            <a:ext cx="1838093" cy="130964"/>
            <a:chOff x="1325174" y="3248320"/>
            <a:chExt cx="1838093" cy="130964"/>
          </a:xfrm>
        </p:grpSpPr>
        <p:sp>
          <p:nvSpPr>
            <p:cNvPr id="7" name="Oval 6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52991" y="298169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91903" y="29999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36255" y="29999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53831" y="299693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303838" y="1946824"/>
            <a:ext cx="1838093" cy="130964"/>
            <a:chOff x="1325174" y="3248320"/>
            <a:chExt cx="1838093" cy="130964"/>
          </a:xfrm>
        </p:grpSpPr>
        <p:sp>
          <p:nvSpPr>
            <p:cNvPr id="58" name="Oval 57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3200400" y="2002536"/>
            <a:ext cx="57607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3364993" y="2286001"/>
            <a:ext cx="612648" cy="9143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3372913" y="212653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3500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50911" y="208253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843135" y="205510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59215" y="20855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523351" y="205205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388983" y="204900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5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top loads when un-slicing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moving/closed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9272" y="166420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69864" y="2715768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928460" y="2699429"/>
            <a:ext cx="246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(preliminary)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17127" y="344194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55"/>
          <p:cNvGrpSpPr/>
          <p:nvPr/>
        </p:nvGrpSpPr>
        <p:grpSpPr>
          <a:xfrm>
            <a:off x="1325174" y="3321472"/>
            <a:ext cx="1838093" cy="130964"/>
            <a:chOff x="1325174" y="3248320"/>
            <a:chExt cx="1838093" cy="130964"/>
          </a:xfrm>
        </p:grpSpPr>
        <p:sp>
          <p:nvSpPr>
            <p:cNvPr id="7" name="Oval 6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52991" y="342974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91903" y="342974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36255" y="344803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81263" y="342670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rot="5400000">
            <a:off x="3248849" y="3001882"/>
            <a:ext cx="817585" cy="81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3354626" y="285805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4750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3474720" y="3392424"/>
            <a:ext cx="566928" cy="914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3082428" y="2172674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3097668" y="2873714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2952863" y="274090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58959" y="203376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3116992" y="338328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3150520" y="2923032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132232" y="2218944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3135280" y="1755648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2665888" y="175260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2665888" y="3380232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5591968" y="3380232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943700" y="3235877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Range of positions (assumed 2000)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992536" y="175260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1026064" y="341376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1311540" y="287066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1311540" y="218486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1004728" y="292608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986440" y="224028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535543" y="15521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404223" y="150646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852279" y="151560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92743" y="154303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078343" y="153389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166735" y="273785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48447" y="204290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4" name="Group 44"/>
          <p:cNvGrpSpPr/>
          <p:nvPr/>
        </p:nvGrpSpPr>
        <p:grpSpPr>
          <a:xfrm>
            <a:off x="1243584" y="1783080"/>
            <a:ext cx="1917192" cy="201168"/>
            <a:chOff x="1243584" y="1572768"/>
            <a:chExt cx="1917192" cy="201168"/>
          </a:xfrm>
        </p:grpSpPr>
        <p:sp>
          <p:nvSpPr>
            <p:cNvPr id="95" name="Rectangle 94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0" name="Group 45"/>
          <p:cNvGrpSpPr/>
          <p:nvPr/>
        </p:nvGrpSpPr>
        <p:grpSpPr>
          <a:xfrm>
            <a:off x="1258824" y="3133344"/>
            <a:ext cx="1917192" cy="201168"/>
            <a:chOff x="1243584" y="1572768"/>
            <a:chExt cx="1917192" cy="201168"/>
          </a:xfrm>
        </p:grpSpPr>
        <p:sp>
          <p:nvSpPr>
            <p:cNvPr id="101" name="Rectangle 100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6"/>
          <p:cNvGrpSpPr/>
          <p:nvPr/>
        </p:nvGrpSpPr>
        <p:grpSpPr>
          <a:xfrm>
            <a:off x="1294694" y="1699936"/>
            <a:ext cx="1838093" cy="130964"/>
            <a:chOff x="1325174" y="3248320"/>
            <a:chExt cx="1838093" cy="130964"/>
          </a:xfrm>
        </p:grpSpPr>
        <p:sp>
          <p:nvSpPr>
            <p:cNvPr id="58" name="Oval 57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1" name="Straight Arrow Connector 70"/>
          <p:cNvCxnSpPr/>
          <p:nvPr/>
        </p:nvCxnSpPr>
        <p:spPr>
          <a:xfrm flipV="1">
            <a:off x="1437241" y="1762595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1467225" y="3404016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y of ArupThem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Yellow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Green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Green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genta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ue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ue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range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range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urple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urple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Yellow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ArupTheme</Template>
  <TotalTime>5792</TotalTime>
  <Words>1580</Words>
  <Application>Microsoft Office PowerPoint</Application>
  <PresentationFormat>On-screen Show (4:3)</PresentationFormat>
  <Paragraphs>344</Paragraphs>
  <Slides>42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42</vt:i4>
      </vt:variant>
    </vt:vector>
  </HeadingPairs>
  <TitlesOfParts>
    <vt:vector size="54" baseType="lpstr">
      <vt:lpstr>Copy of ArupTheme</vt:lpstr>
      <vt:lpstr>Magenta_Arup_MasterSmallTitle</vt:lpstr>
      <vt:lpstr>Blue_ArupPPT_Template2010_8</vt:lpstr>
      <vt:lpstr>Blue_Arup_MasterSmallTitle</vt:lpstr>
      <vt:lpstr>Orange_ArupPPT_Template2010_8</vt:lpstr>
      <vt:lpstr>Orange_Arup_MasterSmallTitle</vt:lpstr>
      <vt:lpstr>Purple_ArupPPT_Template2010_8</vt:lpstr>
      <vt:lpstr>Purple_Arup_MasterSmallTitle</vt:lpstr>
      <vt:lpstr>Yellow_ArupPPT_Template2010_8</vt:lpstr>
      <vt:lpstr>Yellow_Arup_MasterSmallTitle</vt:lpstr>
      <vt:lpstr>Green_ArupPPT_Template2010_8</vt:lpstr>
      <vt:lpstr>Green_Arup_MasterSmallTitle</vt:lpstr>
      <vt:lpstr>Interaction Region Studies for a Linear Collider at CERN - Detector ‘push-pull’ slab design - Cavern assessment</vt:lpstr>
      <vt:lpstr>CLIC  Geometry  (G) </vt:lpstr>
      <vt:lpstr>Slide 3</vt:lpstr>
      <vt:lpstr>Summary of Requirements</vt:lpstr>
      <vt:lpstr>Summary of Requirements</vt:lpstr>
      <vt:lpstr>Summary of Requirements</vt:lpstr>
      <vt:lpstr>Slab flexure critical – but what is its definition?</vt:lpstr>
      <vt:lpstr>ILD top loads when moving/closed</vt:lpstr>
      <vt:lpstr>ILD top loads when un-slicing</vt:lpstr>
      <vt:lpstr>SiD top loads when moving/closed</vt:lpstr>
      <vt:lpstr>SiD top loads when un-slicing</vt:lpstr>
      <vt:lpstr>A refined support system for ILD</vt:lpstr>
      <vt:lpstr>Step 1: ILD Slab on permanent supports</vt:lpstr>
      <vt:lpstr>Step 2: Put ILD(closed) loads on top of slab</vt:lpstr>
      <vt:lpstr>Step 3: Jack onto transportation system</vt:lpstr>
      <vt:lpstr>Step 3 (continued)</vt:lpstr>
      <vt:lpstr>Step 1: SiD Slab on permanent supports</vt:lpstr>
      <vt:lpstr>Step 2: Put SiD(closed) loads on top of slab</vt:lpstr>
      <vt:lpstr>Put SiD(closed) moving on transportation system</vt:lpstr>
      <vt:lpstr>Put SiD(closed) moving on transportation system</vt:lpstr>
      <vt:lpstr>Un-slicing</vt:lpstr>
      <vt:lpstr>The movement support system – ILD, Airpads</vt:lpstr>
      <vt:lpstr>The movement support system – ILD, Rollers</vt:lpstr>
      <vt:lpstr>The movement support system – SiD, Airpads</vt:lpstr>
      <vt:lpstr>The movement support system – SiD, Rollers</vt:lpstr>
      <vt:lpstr>Conclusion on ILD movement</vt:lpstr>
      <vt:lpstr>Slide 27</vt:lpstr>
      <vt:lpstr>Slide 28</vt:lpstr>
      <vt:lpstr>Depositional Environment</vt:lpstr>
      <vt:lpstr>Slide 30</vt:lpstr>
      <vt:lpstr>Slide 31</vt:lpstr>
      <vt:lpstr>Stress History and Ground Parameters</vt:lpstr>
      <vt:lpstr>Regional Stress Regime</vt:lpstr>
      <vt:lpstr>Likely Stress Trajectory at Cavern</vt:lpstr>
      <vt:lpstr>Layout G</vt:lpstr>
      <vt:lpstr>2D FE analysis</vt:lpstr>
      <vt:lpstr>2D Invert Deformations</vt:lpstr>
      <vt:lpstr>Boundary Conditions</vt:lpstr>
      <vt:lpstr>Slide 39</vt:lpstr>
      <vt:lpstr>Conclusions</vt:lpstr>
      <vt:lpstr>Recommendations</vt:lpstr>
      <vt:lpstr>Further work</vt:lpstr>
    </vt:vector>
  </TitlesOfParts>
  <Company>Arup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Vibration</dc:title>
  <dc:creator>david hiller</dc:creator>
  <cp:lastModifiedBy>John</cp:lastModifiedBy>
  <cp:revision>286</cp:revision>
  <dcterms:created xsi:type="dcterms:W3CDTF">2011-02-02T18:08:39Z</dcterms:created>
  <dcterms:modified xsi:type="dcterms:W3CDTF">2012-03-20T17:51:42Z</dcterms:modified>
</cp:coreProperties>
</file>