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</p:sldMasterIdLst>
  <p:notesMasterIdLst>
    <p:notesMasterId r:id="rId15"/>
  </p:notes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45757-F5A5-400F-A8D6-D71B476717F5}" type="datetimeFigureOut">
              <a:rPr lang="en-GB" smtClean="0"/>
              <a:t>22/08/2010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3EE44-DF8F-4422-B80C-54FECC8A3C1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ideo" Target="file:///G:\Departments\HR\Services\TechnicalTraining\HST\HST2010\Teachers%20Lab%20Working%20Group\Wow.AVI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68300" y="1412875"/>
            <a:ext cx="8380413" cy="1884363"/>
            <a:chOff x="96" y="1117"/>
            <a:chExt cx="5279" cy="1187"/>
          </a:xfrm>
        </p:grpSpPr>
        <p:sp>
          <p:nvSpPr>
            <p:cNvPr id="32778" name="AutoShape 6"/>
            <p:cNvSpPr>
              <a:spLocks noChangeArrowheads="1"/>
            </p:cNvSpPr>
            <p:nvPr/>
          </p:nvSpPr>
          <p:spPr bwMode="auto">
            <a:xfrm>
              <a:off x="476" y="1117"/>
              <a:ext cx="4536" cy="816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  <p:sp>
          <p:nvSpPr>
            <p:cNvPr id="32779" name="Rectangle 7"/>
            <p:cNvSpPr>
              <a:spLocks noChangeArrowheads="1"/>
            </p:cNvSpPr>
            <p:nvPr/>
          </p:nvSpPr>
          <p:spPr bwMode="auto">
            <a:xfrm>
              <a:off x="96" y="1200"/>
              <a:ext cx="5279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There are more particles around us at all times</a:t>
              </a:r>
              <a:r>
                <a:rPr lang="tr-TR" sz="2400" b="1">
                  <a:solidFill>
                    <a:srgbClr val="FFFFFF"/>
                  </a:solidFill>
                  <a:latin typeface="Calibri" pitchFamily="34" charset="0"/>
                </a:rPr>
                <a:t>. </a:t>
              </a:r>
            </a:p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tr-TR" sz="2400" b="1">
                  <a:solidFill>
                    <a:srgbClr val="FFFFFF"/>
                  </a:solidFill>
                  <a:latin typeface="Calibri" pitchFamily="34" charset="0"/>
                </a:rPr>
                <a:t>W</a:t>
              </a:r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e just needed </a:t>
              </a:r>
              <a:r>
                <a:rPr lang="en-US" sz="2400">
                  <a:solidFill>
                    <a:srgbClr val="FFFFFF"/>
                  </a:solidFill>
                  <a:latin typeface="Calibri" pitchFamily="34" charset="0"/>
                </a:rPr>
                <a:t>to learn how to look</a:t>
              </a:r>
              <a:r>
                <a:rPr lang="tr-TR" sz="2400">
                  <a:solidFill>
                    <a:srgbClr val="FFFFFF"/>
                  </a:solidFill>
                  <a:latin typeface="Calibri" pitchFamily="34" charset="0"/>
                </a:rPr>
                <a:t>.</a:t>
              </a:r>
            </a:p>
          </p:txBody>
        </p:sp>
      </p:grp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835150" y="3068638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tr-TR" sz="2400" b="1">
                <a:solidFill>
                  <a:srgbClr val="FFFFFF"/>
                </a:solidFill>
                <a:latin typeface="Calibri" pitchFamily="34" charset="0"/>
              </a:rPr>
              <a:t> Particles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835150" y="3548063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tr-TR" sz="2400" b="1">
                <a:solidFill>
                  <a:srgbClr val="FFFFFF"/>
                </a:solidFill>
                <a:latin typeface="Calibri" pitchFamily="34" charset="0"/>
              </a:rPr>
              <a:t> Detectors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971550" y="5353050"/>
            <a:ext cx="7632700" cy="1244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50000">
                <a:schemeClr val="bg1"/>
              </a:gs>
              <a:gs pos="100000">
                <a:srgbClr val="00FF00"/>
              </a:gs>
            </a:gsLst>
            <a:lin ang="5400000" scaled="1"/>
          </a:gra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</a:rPr>
              <a:t>Cloud Chamber: 1911, C.T.R. Wilson (Nobel Prize)</a:t>
            </a:r>
          </a:p>
          <a:p>
            <a:pPr lvl="1">
              <a:defRPr/>
            </a:pPr>
            <a:r>
              <a:rPr lang="en-US" sz="2400" dirty="0">
                <a:solidFill>
                  <a:srgbClr val="FFFFFF"/>
                </a:solidFill>
              </a:rPr>
              <a:t>Vapors condensate into tiny droplets around ionized atoms along charged particle trajectories</a:t>
            </a:r>
            <a:r>
              <a:rPr lang="tr-TR" sz="2400" dirty="0">
                <a:solidFill>
                  <a:srgbClr val="FFFFFF"/>
                </a:solidFill>
              </a:rPr>
              <a:t>.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2066" name="Picture 18" descr="443141a-i2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950" y="1211263"/>
            <a:ext cx="3468688" cy="40322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143000" y="1228725"/>
            <a:ext cx="7129463" cy="5400675"/>
            <a:chOff x="806" y="391"/>
            <a:chExt cx="4491" cy="3402"/>
          </a:xfrm>
        </p:grpSpPr>
        <p:sp>
          <p:nvSpPr>
            <p:cNvPr id="32776" name="AutoShape 20"/>
            <p:cNvSpPr>
              <a:spLocks noChangeArrowheads="1"/>
            </p:cNvSpPr>
            <p:nvPr/>
          </p:nvSpPr>
          <p:spPr bwMode="auto">
            <a:xfrm rot="992179">
              <a:off x="806" y="391"/>
              <a:ext cx="4491" cy="3402"/>
            </a:xfrm>
            <a:prstGeom prst="irregularSeal2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  <p:sp>
          <p:nvSpPr>
            <p:cNvPr id="32777" name="Text Box 21"/>
            <p:cNvSpPr txBox="1">
              <a:spLocks noChangeArrowheads="1"/>
            </p:cNvSpPr>
            <p:nvPr/>
          </p:nvSpPr>
          <p:spPr bwMode="auto">
            <a:xfrm>
              <a:off x="1126" y="1753"/>
              <a:ext cx="3296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1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sz="2800" b="1">
                  <a:solidFill>
                    <a:srgbClr val="FFFFFF"/>
                  </a:solidFill>
                  <a:latin typeface="Calibri" pitchFamily="34" charset="0"/>
                </a:rPr>
                <a:t>Bringing particle physics to life, we can build our own cloud chamber.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tr-TR" sz="2800" b="1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2060" grpId="0"/>
      <p:bldP spid="20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33794" name="Picture 6" descr="IMG_97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338" y="1576388"/>
            <a:ext cx="6824662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50825" y="5300663"/>
            <a:ext cx="2376488" cy="911225"/>
            <a:chOff x="158" y="3339"/>
            <a:chExt cx="1407" cy="574"/>
          </a:xfrm>
        </p:grpSpPr>
        <p:sp>
          <p:nvSpPr>
            <p:cNvPr id="33820" name="Line 8"/>
            <p:cNvSpPr>
              <a:spLocks noChangeShapeType="1"/>
            </p:cNvSpPr>
            <p:nvPr/>
          </p:nvSpPr>
          <p:spPr bwMode="auto">
            <a:xfrm flipV="1">
              <a:off x="1338" y="3339"/>
              <a:ext cx="99" cy="363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158" y="3657"/>
              <a:ext cx="14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Plastic Container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68313" y="4894263"/>
            <a:ext cx="2160587" cy="406400"/>
            <a:chOff x="385" y="2796"/>
            <a:chExt cx="1361" cy="256"/>
          </a:xfrm>
        </p:grpSpPr>
        <p:sp>
          <p:nvSpPr>
            <p:cNvPr id="33818" name="Line 12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Thick Felt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059113" y="5516563"/>
            <a:ext cx="1657350" cy="719137"/>
            <a:chOff x="1927" y="3521"/>
            <a:chExt cx="1044" cy="453"/>
          </a:xfrm>
        </p:grpSpPr>
        <p:sp>
          <p:nvSpPr>
            <p:cNvPr id="33816" name="Line 16"/>
            <p:cNvSpPr>
              <a:spLocks noChangeShapeType="1"/>
            </p:cNvSpPr>
            <p:nvPr/>
          </p:nvSpPr>
          <p:spPr bwMode="auto">
            <a:xfrm flipH="1" flipV="1">
              <a:off x="2744" y="3521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1927" y="3718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Metal Plate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619250" y="3581400"/>
            <a:ext cx="2016125" cy="1360488"/>
            <a:chOff x="1020" y="2256"/>
            <a:chExt cx="1270" cy="857"/>
          </a:xfrm>
        </p:grpSpPr>
        <p:sp>
          <p:nvSpPr>
            <p:cNvPr id="33814" name="Line 20"/>
            <p:cNvSpPr>
              <a:spLocks noChangeShapeType="1"/>
            </p:cNvSpPr>
            <p:nvPr/>
          </p:nvSpPr>
          <p:spPr bwMode="auto">
            <a:xfrm>
              <a:off x="1791" y="2675"/>
              <a:ext cx="182" cy="438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1020" y="2256"/>
              <a:ext cx="1270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Pure Isopropyl Alcohol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877050" y="4005263"/>
            <a:ext cx="1439863" cy="792162"/>
            <a:chOff x="4059" y="2387"/>
            <a:chExt cx="907" cy="499"/>
          </a:xfrm>
        </p:grpSpPr>
        <p:sp>
          <p:nvSpPr>
            <p:cNvPr id="33812" name="Line 26"/>
            <p:cNvSpPr>
              <a:spLocks noChangeShapeType="1"/>
            </p:cNvSpPr>
            <p:nvPr/>
          </p:nvSpPr>
          <p:spPr bwMode="auto">
            <a:xfrm flipH="1">
              <a:off x="4195" y="2610"/>
              <a:ext cx="143" cy="27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4059" y="2387"/>
              <a:ext cx="9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Dry Ice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851275" y="3213100"/>
            <a:ext cx="2736850" cy="1216025"/>
            <a:chOff x="2426" y="2024"/>
            <a:chExt cx="1724" cy="766"/>
          </a:xfrm>
        </p:grpSpPr>
        <p:sp>
          <p:nvSpPr>
            <p:cNvPr id="33810" name="Line 30"/>
            <p:cNvSpPr>
              <a:spLocks noChangeShapeType="1"/>
            </p:cNvSpPr>
            <p:nvPr/>
          </p:nvSpPr>
          <p:spPr bwMode="auto">
            <a:xfrm flipH="1">
              <a:off x="3152" y="2341"/>
              <a:ext cx="180" cy="449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2426" y="2024"/>
              <a:ext cx="1724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Wood Box + Aluminium Foil + Net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3851275" y="4652963"/>
            <a:ext cx="1801813" cy="711200"/>
            <a:chOff x="385" y="2796"/>
            <a:chExt cx="1361" cy="607"/>
          </a:xfrm>
        </p:grpSpPr>
        <p:sp>
          <p:nvSpPr>
            <p:cNvPr id="33808" name="Line 34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Light Source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5291138" y="5661025"/>
            <a:ext cx="2520950" cy="790575"/>
            <a:chOff x="3333" y="3566"/>
            <a:chExt cx="1588" cy="498"/>
          </a:xfrm>
        </p:grpSpPr>
        <p:sp>
          <p:nvSpPr>
            <p:cNvPr id="33806" name="Line 37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Gloves + Goggles</a:t>
              </a:r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106363" y="4391025"/>
            <a:ext cx="2881312" cy="525463"/>
            <a:chOff x="67" y="2766"/>
            <a:chExt cx="1815" cy="331"/>
          </a:xfrm>
        </p:grpSpPr>
        <p:sp>
          <p:nvSpPr>
            <p:cNvPr id="33804" name="Line 41"/>
            <p:cNvSpPr>
              <a:spLocks noChangeShapeType="1"/>
            </p:cNvSpPr>
            <p:nvPr/>
          </p:nvSpPr>
          <p:spPr bwMode="auto">
            <a:xfrm>
              <a:off x="1338" y="2931"/>
              <a:ext cx="544" cy="16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14" name="Text Box 42"/>
            <p:cNvSpPr txBox="1">
              <a:spLocks noChangeArrowheads="1"/>
            </p:cNvSpPr>
            <p:nvPr/>
          </p:nvSpPr>
          <p:spPr bwMode="auto">
            <a:xfrm>
              <a:off x="67" y="2766"/>
              <a:ext cx="1452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Small Metal Wire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GSSH’s CLOUD CHAMBER </a:t>
            </a:r>
          </a:p>
        </p:txBody>
      </p:sp>
      <p:pic>
        <p:nvPicPr>
          <p:cNvPr id="34818" name="Picture 5" descr="IMG_27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196975"/>
            <a:ext cx="6985000" cy="52371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258888" y="4391025"/>
            <a:ext cx="2952750" cy="406400"/>
            <a:chOff x="748" y="2750"/>
            <a:chExt cx="1860" cy="256"/>
          </a:xfrm>
        </p:grpSpPr>
        <p:sp>
          <p:nvSpPr>
            <p:cNvPr id="34862" name="Line 7"/>
            <p:cNvSpPr>
              <a:spLocks noChangeShapeType="1"/>
            </p:cNvSpPr>
            <p:nvPr/>
          </p:nvSpPr>
          <p:spPr bwMode="auto">
            <a:xfrm flipV="1">
              <a:off x="2154" y="2886"/>
              <a:ext cx="454" cy="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748" y="2750"/>
              <a:ext cx="149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Plastic Container</a:t>
              </a:r>
            </a:p>
          </p:txBody>
        </p:sp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258888" y="4391025"/>
            <a:ext cx="2376487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Plastic Glass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390650" y="766763"/>
            <a:ext cx="1800225" cy="790575"/>
            <a:chOff x="3333" y="3566"/>
            <a:chExt cx="1588" cy="498"/>
          </a:xfrm>
        </p:grpSpPr>
        <p:sp>
          <p:nvSpPr>
            <p:cNvPr id="34860" name="Line 14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Gökçe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74813" y="765175"/>
            <a:ext cx="1800225" cy="790575"/>
            <a:chOff x="3333" y="3566"/>
            <a:chExt cx="1588" cy="498"/>
          </a:xfrm>
        </p:grpSpPr>
        <p:sp>
          <p:nvSpPr>
            <p:cNvPr id="34858" name="Line 20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Seyhan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1905000" y="765175"/>
            <a:ext cx="1800225" cy="790575"/>
            <a:chOff x="3333" y="3566"/>
            <a:chExt cx="1588" cy="498"/>
          </a:xfrm>
        </p:grpSpPr>
        <p:sp>
          <p:nvSpPr>
            <p:cNvPr id="34856" name="Line 23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Supattra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209800" y="765175"/>
            <a:ext cx="1800225" cy="790575"/>
            <a:chOff x="3333" y="3566"/>
            <a:chExt cx="1588" cy="498"/>
          </a:xfrm>
        </p:grpSpPr>
        <p:sp>
          <p:nvSpPr>
            <p:cNvPr id="34854" name="Line 26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Hassan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1908175" y="3937000"/>
            <a:ext cx="2376488" cy="406400"/>
            <a:chOff x="385" y="2796"/>
            <a:chExt cx="1361" cy="256"/>
          </a:xfrm>
        </p:grpSpPr>
        <p:sp>
          <p:nvSpPr>
            <p:cNvPr id="34852" name="Line 29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6" name="Text Box 30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Thick Felt</a:t>
              </a:r>
            </a:p>
          </p:txBody>
        </p:sp>
      </p:grp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1908175" y="3937000"/>
            <a:ext cx="1871663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Rubber Foam</a:t>
            </a:r>
          </a:p>
        </p:txBody>
      </p: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1619250" y="3479800"/>
            <a:ext cx="2881313" cy="525463"/>
            <a:chOff x="67" y="2766"/>
            <a:chExt cx="1815" cy="331"/>
          </a:xfrm>
        </p:grpSpPr>
        <p:sp>
          <p:nvSpPr>
            <p:cNvPr id="34850" name="Line 35"/>
            <p:cNvSpPr>
              <a:spLocks noChangeShapeType="1"/>
            </p:cNvSpPr>
            <p:nvPr/>
          </p:nvSpPr>
          <p:spPr bwMode="auto">
            <a:xfrm>
              <a:off x="1338" y="2931"/>
              <a:ext cx="544" cy="16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32" name="Text Box 36"/>
            <p:cNvSpPr txBox="1">
              <a:spLocks noChangeArrowheads="1"/>
            </p:cNvSpPr>
            <p:nvPr/>
          </p:nvSpPr>
          <p:spPr bwMode="auto">
            <a:xfrm>
              <a:off x="67" y="2766"/>
              <a:ext cx="1452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Small Metal Wire</a:t>
              </a:r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3203575" y="5481638"/>
            <a:ext cx="2520950" cy="812800"/>
            <a:chOff x="1927" y="3521"/>
            <a:chExt cx="1044" cy="394"/>
          </a:xfrm>
        </p:grpSpPr>
        <p:sp>
          <p:nvSpPr>
            <p:cNvPr id="34848" name="Line 38"/>
            <p:cNvSpPr>
              <a:spLocks noChangeShapeType="1"/>
            </p:cNvSpPr>
            <p:nvPr/>
          </p:nvSpPr>
          <p:spPr bwMode="auto">
            <a:xfrm flipH="1" flipV="1">
              <a:off x="2744" y="3521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35" name="Text Box 39"/>
            <p:cNvSpPr txBox="1">
              <a:spLocks noChangeArrowheads="1"/>
            </p:cNvSpPr>
            <p:nvPr/>
          </p:nvSpPr>
          <p:spPr bwMode="auto">
            <a:xfrm>
              <a:off x="1927" y="3718"/>
              <a:ext cx="1044" cy="19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Metal Plate</a:t>
              </a:r>
            </a:p>
          </p:txBody>
        </p:sp>
      </p:grp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203575" y="5889625"/>
            <a:ext cx="2520950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Aluminium Ravier </a:t>
            </a:r>
          </a:p>
        </p:txBody>
      </p: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539750" y="5732463"/>
            <a:ext cx="1943100" cy="623887"/>
            <a:chOff x="340" y="3611"/>
            <a:chExt cx="1224" cy="393"/>
          </a:xfrm>
        </p:grpSpPr>
        <p:sp>
          <p:nvSpPr>
            <p:cNvPr id="34846" name="Line 44"/>
            <p:cNvSpPr>
              <a:spLocks noChangeShapeType="1"/>
            </p:cNvSpPr>
            <p:nvPr/>
          </p:nvSpPr>
          <p:spPr bwMode="auto">
            <a:xfrm flipV="1">
              <a:off x="1292" y="3611"/>
              <a:ext cx="272" cy="22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41" name="Text Box 45"/>
            <p:cNvSpPr txBox="1">
              <a:spLocks noChangeArrowheads="1"/>
            </p:cNvSpPr>
            <p:nvPr/>
          </p:nvSpPr>
          <p:spPr bwMode="auto">
            <a:xfrm>
              <a:off x="340" y="3748"/>
              <a:ext cx="99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Nail Polish</a:t>
              </a:r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2771775" y="4867275"/>
            <a:ext cx="1512888" cy="755650"/>
            <a:chOff x="1746" y="3066"/>
            <a:chExt cx="953" cy="476"/>
          </a:xfrm>
        </p:grpSpPr>
        <p:sp>
          <p:nvSpPr>
            <p:cNvPr id="4145" name="Text Box 49"/>
            <p:cNvSpPr txBox="1">
              <a:spLocks noChangeArrowheads="1"/>
            </p:cNvSpPr>
            <p:nvPr/>
          </p:nvSpPr>
          <p:spPr bwMode="auto">
            <a:xfrm>
              <a:off x="1919" y="3257"/>
              <a:ext cx="590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Black</a:t>
              </a:r>
            </a:p>
          </p:txBody>
        </p:sp>
        <p:sp>
          <p:nvSpPr>
            <p:cNvPr id="34845" name="Freeform 50"/>
            <p:cNvSpPr>
              <a:spLocks/>
            </p:cNvSpPr>
            <p:nvPr/>
          </p:nvSpPr>
          <p:spPr bwMode="auto">
            <a:xfrm rot="549061">
              <a:off x="1746" y="3066"/>
              <a:ext cx="953" cy="476"/>
            </a:xfrm>
            <a:custGeom>
              <a:avLst/>
              <a:gdLst>
                <a:gd name="T0" fmla="*/ 0 w 953"/>
                <a:gd name="T1" fmla="*/ 476 h 476"/>
                <a:gd name="T2" fmla="*/ 454 w 953"/>
                <a:gd name="T3" fmla="*/ 23 h 476"/>
                <a:gd name="T4" fmla="*/ 953 w 953"/>
                <a:gd name="T5" fmla="*/ 340 h 476"/>
                <a:gd name="T6" fmla="*/ 0 60000 65536"/>
                <a:gd name="T7" fmla="*/ 0 60000 65536"/>
                <a:gd name="T8" fmla="*/ 0 60000 65536"/>
                <a:gd name="T9" fmla="*/ 0 w 953"/>
                <a:gd name="T10" fmla="*/ 0 h 476"/>
                <a:gd name="T11" fmla="*/ 953 w 953"/>
                <a:gd name="T12" fmla="*/ 476 h 4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53" h="476">
                  <a:moveTo>
                    <a:pt x="0" y="476"/>
                  </a:moveTo>
                  <a:cubicBezTo>
                    <a:pt x="147" y="261"/>
                    <a:pt x="295" y="46"/>
                    <a:pt x="454" y="23"/>
                  </a:cubicBezTo>
                  <a:cubicBezTo>
                    <a:pt x="613" y="0"/>
                    <a:pt x="870" y="287"/>
                    <a:pt x="953" y="340"/>
                  </a:cubicBez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6300788" y="2141538"/>
            <a:ext cx="2303462" cy="1358900"/>
            <a:chOff x="3969" y="1349"/>
            <a:chExt cx="1451" cy="856"/>
          </a:xfrm>
        </p:grpSpPr>
        <p:sp>
          <p:nvSpPr>
            <p:cNvPr id="34842" name="Line 53"/>
            <p:cNvSpPr>
              <a:spLocks noChangeShapeType="1"/>
            </p:cNvSpPr>
            <p:nvPr/>
          </p:nvSpPr>
          <p:spPr bwMode="auto">
            <a:xfrm flipH="1">
              <a:off x="3969" y="1661"/>
              <a:ext cx="453" cy="544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0" name="Text Box 54"/>
            <p:cNvSpPr txBox="1">
              <a:spLocks noChangeArrowheads="1"/>
            </p:cNvSpPr>
            <p:nvPr/>
          </p:nvSpPr>
          <p:spPr bwMode="auto">
            <a:xfrm>
              <a:off x="4150" y="1349"/>
              <a:ext cx="1270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Pure Isopropyl Alcohol</a:t>
              </a:r>
            </a:p>
          </p:txBody>
        </p:sp>
      </p:grpSp>
      <p:grpSp>
        <p:nvGrpSpPr>
          <p:cNvPr id="13" name="Group 56"/>
          <p:cNvGrpSpPr>
            <a:grpSpLocks/>
          </p:cNvGrpSpPr>
          <p:nvPr/>
        </p:nvGrpSpPr>
        <p:grpSpPr bwMode="auto">
          <a:xfrm>
            <a:off x="4716463" y="4962525"/>
            <a:ext cx="1439862" cy="792163"/>
            <a:chOff x="4059" y="2387"/>
            <a:chExt cx="907" cy="499"/>
          </a:xfrm>
        </p:grpSpPr>
        <p:sp>
          <p:nvSpPr>
            <p:cNvPr id="34840" name="Line 57"/>
            <p:cNvSpPr>
              <a:spLocks noChangeShapeType="1"/>
            </p:cNvSpPr>
            <p:nvPr/>
          </p:nvSpPr>
          <p:spPr bwMode="auto">
            <a:xfrm flipH="1">
              <a:off x="4195" y="2610"/>
              <a:ext cx="143" cy="27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4" name="Text Box 58"/>
            <p:cNvSpPr txBox="1">
              <a:spLocks noChangeArrowheads="1"/>
            </p:cNvSpPr>
            <p:nvPr/>
          </p:nvSpPr>
          <p:spPr bwMode="auto">
            <a:xfrm>
              <a:off x="4059" y="2387"/>
              <a:ext cx="9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Dry Ice</a:t>
              </a:r>
            </a:p>
          </p:txBody>
        </p:sp>
      </p:grpSp>
      <p:grpSp>
        <p:nvGrpSpPr>
          <p:cNvPr id="14" name="Group 59"/>
          <p:cNvGrpSpPr>
            <a:grpSpLocks/>
          </p:cNvGrpSpPr>
          <p:nvPr/>
        </p:nvGrpSpPr>
        <p:grpSpPr bwMode="auto">
          <a:xfrm>
            <a:off x="6011863" y="5807075"/>
            <a:ext cx="2520950" cy="790575"/>
            <a:chOff x="3333" y="3566"/>
            <a:chExt cx="1588" cy="498"/>
          </a:xfrm>
        </p:grpSpPr>
        <p:sp>
          <p:nvSpPr>
            <p:cNvPr id="34838" name="Line 60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7" name="Text Box 61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Gloves + Goggles</a:t>
              </a:r>
            </a:p>
          </p:txBody>
        </p:sp>
      </p:grp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971550" y="2708275"/>
            <a:ext cx="1801813" cy="711200"/>
            <a:chOff x="385" y="2796"/>
            <a:chExt cx="1361" cy="607"/>
          </a:xfrm>
        </p:grpSpPr>
        <p:sp>
          <p:nvSpPr>
            <p:cNvPr id="34836" name="Line 63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60" name="Text Box 64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Light Source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29" grpId="0" animBg="1"/>
      <p:bldP spid="41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5124" name="Picture 4" descr="IMG_97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44963"/>
            <a:ext cx="3786188" cy="2524125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5" name="Picture 5" descr="IMG_97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" y="1341438"/>
            <a:ext cx="2155825" cy="3240087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126" name="Picture 6" descr="IMG_97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217988"/>
            <a:ext cx="3567112" cy="237807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5130" name="Picture 10" descr="IMG_97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87625" y="1773238"/>
            <a:ext cx="3279775" cy="21859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31" name="Picture 11" descr="IMG_979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063" y="1341438"/>
            <a:ext cx="3384550" cy="225583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32" name="Picture 12" descr="IMG_98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250" y="1989138"/>
            <a:ext cx="5545138" cy="36957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5133" name="Picture 13" descr="IMG_98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0113" y="1436688"/>
            <a:ext cx="7416800" cy="4945062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13" name="Wow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50018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43000" y="1125538"/>
            <a:ext cx="7100888" cy="5503862"/>
            <a:chOff x="657" y="702"/>
            <a:chExt cx="4491" cy="3499"/>
          </a:xfrm>
        </p:grpSpPr>
        <p:pic>
          <p:nvPicPr>
            <p:cNvPr id="37892" name="Picture 5" descr="issue14cloud6_larg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702"/>
              <a:ext cx="4491" cy="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Rectangle 6"/>
            <p:cNvSpPr>
              <a:spLocks noChangeArrowheads="1"/>
            </p:cNvSpPr>
            <p:nvPr/>
          </p:nvSpPr>
          <p:spPr bwMode="auto">
            <a:xfrm>
              <a:off x="657" y="709"/>
              <a:ext cx="4446" cy="344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</p:grp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00113" y="6535738"/>
            <a:ext cx="75596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tr-TR" sz="2000" b="1">
                <a:solidFill>
                  <a:srgbClr val="FFFF00"/>
                </a:solidFill>
                <a:latin typeface="Calibri" pitchFamily="34" charset="0"/>
              </a:rPr>
              <a:t>http://www.scienceinschool.org/2010/issue14/cloud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tr-TR" sz="2000" b="1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903288" y="1600200"/>
            <a:ext cx="7554912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762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tr-TR" sz="2400" b="1">
                <a:solidFill>
                  <a:srgbClr val="FFFFFF"/>
                </a:solidFill>
              </a:rPr>
              <a:t>	Showing your class a working cloud chamber is one of the best ways to generate student interest in </a:t>
            </a:r>
            <a:r>
              <a:rPr lang="tr-TR" sz="3200" b="1">
                <a:solidFill>
                  <a:srgbClr val="FFFFFF"/>
                </a:solidFill>
              </a:rPr>
              <a:t>modern physics.</a:t>
            </a:r>
            <a:endParaRPr lang="tr-TR" sz="2400" b="1">
              <a:solidFill>
                <a:srgbClr val="FFFFFF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55650" y="4640263"/>
            <a:ext cx="7920038" cy="9493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chemeClr val="bg1"/>
              </a:gs>
              <a:gs pos="100000">
                <a:srgbClr val="FF0000"/>
              </a:gs>
            </a:gsLst>
            <a:lin ang="5400000" scaled="1"/>
          </a:gra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>
                <a:solidFill>
                  <a:srgbClr val="FFFFFF"/>
                </a:solidFill>
              </a:rPr>
              <a:t>Now we are heading back to space, to see what more we can figure out!</a:t>
            </a:r>
            <a:endParaRPr lang="tr-TR" sz="3200" b="1">
              <a:solidFill>
                <a:srgbClr val="FFFFFF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00113" y="3429000"/>
            <a:ext cx="7488237" cy="46037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50000">
                <a:schemeClr val="bg1"/>
              </a:gs>
              <a:gs pos="100000">
                <a:srgbClr val="00CC00"/>
              </a:gs>
            </a:gsLst>
            <a:lin ang="5400000" scaled="1"/>
          </a:gradFill>
          <a:ln w="762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>
                <a:solidFill>
                  <a:srgbClr val="FFFFFF"/>
                </a:solidFill>
              </a:rPr>
              <a:t>Cloud chambers can be used to show students</a:t>
            </a:r>
            <a:r>
              <a:rPr lang="tr-TR" sz="2400" b="1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6149" grpId="0" animBg="1"/>
    </p:bldLst>
  </p:timing>
</p:sld>
</file>

<file path=ppt/theme/theme1.xml><?xml version="1.0" encoding="utf-8"?>
<a:theme xmlns:a="http://schemas.openxmlformats.org/drawingml/2006/main" name="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172</Words>
  <Application>Microsoft Office PowerPoint</Application>
  <PresentationFormat>On-screen Show (4:3)</PresentationFormat>
  <Paragraphs>51</Paragraphs>
  <Slides>7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Dere</vt:lpstr>
      <vt:lpstr>1_Dere</vt:lpstr>
      <vt:lpstr>2_Dere</vt:lpstr>
      <vt:lpstr>3_Dere</vt:lpstr>
      <vt:lpstr>4_Dere</vt:lpstr>
      <vt:lpstr>5_Dere</vt:lpstr>
      <vt:lpstr>6_Dere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storr</dc:creator>
  <cp:lastModifiedBy>storr</cp:lastModifiedBy>
  <cp:revision>1</cp:revision>
  <dcterms:created xsi:type="dcterms:W3CDTF">2010-08-22T18:58:50Z</dcterms:created>
  <dcterms:modified xsi:type="dcterms:W3CDTF">2010-08-22T19:06:17Z</dcterms:modified>
</cp:coreProperties>
</file>