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28"/>
  </p:notesMasterIdLst>
  <p:handoutMasterIdLst>
    <p:handoutMasterId r:id="rId29"/>
  </p:handoutMasterIdLst>
  <p:sldIdLst>
    <p:sldId id="262" r:id="rId3"/>
    <p:sldId id="284" r:id="rId4"/>
    <p:sldId id="288" r:id="rId5"/>
    <p:sldId id="285" r:id="rId6"/>
    <p:sldId id="287" r:id="rId7"/>
    <p:sldId id="316" r:id="rId8"/>
    <p:sldId id="317" r:id="rId9"/>
    <p:sldId id="318" r:id="rId10"/>
    <p:sldId id="289" r:id="rId11"/>
    <p:sldId id="273" r:id="rId12"/>
    <p:sldId id="280" r:id="rId13"/>
    <p:sldId id="267" r:id="rId14"/>
    <p:sldId id="263" r:id="rId15"/>
    <p:sldId id="305" r:id="rId16"/>
    <p:sldId id="306" r:id="rId17"/>
    <p:sldId id="307" r:id="rId18"/>
    <p:sldId id="308" r:id="rId19"/>
    <p:sldId id="309" r:id="rId20"/>
    <p:sldId id="310" r:id="rId21"/>
    <p:sldId id="312" r:id="rId22"/>
    <p:sldId id="319" r:id="rId23"/>
    <p:sldId id="313" r:id="rId24"/>
    <p:sldId id="314" r:id="rId25"/>
    <p:sldId id="315" r:id="rId26"/>
    <p:sldId id="283" r:id="rId27"/>
  </p:sldIdLst>
  <p:sldSz cx="9144000" cy="6858000" type="screen4x3"/>
  <p:notesSz cx="6858000" cy="9144000"/>
  <p:custDataLst>
    <p:tags r:id="rId31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0" autoAdjust="0"/>
  </p:normalViewPr>
  <p:slideViewPr>
    <p:cSldViewPr>
      <p:cViewPr>
        <p:scale>
          <a:sx n="84" d="100"/>
          <a:sy n="84" d="100"/>
        </p:scale>
        <p:origin x="-94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tags" Target="tags/tag1.xml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A5464-0CF6-FB44-AC82-1F5B764D600D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4DC39-1C04-C44E-B806-BDDC29F4E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49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58CAE31-FAB0-4498-BFFF-6C52ED87055C}" type="datetimeFigureOut">
              <a:rPr lang="de-DE"/>
              <a:pPr>
                <a:defRPr/>
              </a:pPr>
              <a:t>1/16/12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5C3D1E9-6EA3-4134-98B4-A14CF156646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3109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smtClean="0"/>
              <a:t>TurboDAQ</a:t>
            </a:r>
            <a:r>
              <a:rPr lang="en-US" smtClean="0"/>
              <a:t>: 4 single chip FE-I3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USBpix: pro board 1 single chip FE-I3 oder FE-I4 (Abbildung 4x FE-I3 und 2x FE-I4)</a:t>
            </a:r>
            <a:endParaRPr lang="de-DE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D1CDF0-8767-4D91-8DB0-27647EF43A8A}" type="slidenum">
              <a:rPr lang="de-DE" smtClean="0"/>
              <a:pPr eaLnBrk="1" hangingPunct="1"/>
              <a:t>12</a:t>
            </a:fld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err="1" smtClean="0"/>
              <a:t>USBpix</a:t>
            </a:r>
            <a:r>
              <a:rPr lang="de-DE" dirty="0" smtClean="0"/>
              <a:t> </a:t>
            </a:r>
            <a:r>
              <a:rPr lang="de-DE" dirty="0" err="1" smtClean="0"/>
              <a:t>consists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Multi-IO-Board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Spartan</a:t>
            </a:r>
            <a:r>
              <a:rPr lang="de-DE" dirty="0" smtClean="0"/>
              <a:t> 3 FPGA </a:t>
            </a:r>
            <a:r>
              <a:rPr lang="de-DE" dirty="0" err="1" smtClean="0"/>
              <a:t>and</a:t>
            </a:r>
            <a:r>
              <a:rPr lang="de-DE" dirty="0" smtClean="0"/>
              <a:t> USB </a:t>
            </a:r>
            <a:r>
              <a:rPr lang="de-DE" dirty="0" err="1" smtClean="0"/>
              <a:t>connection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PC </a:t>
            </a:r>
            <a:r>
              <a:rPr lang="de-DE" dirty="0" err="1" smtClean="0"/>
              <a:t>and</a:t>
            </a:r>
            <a:r>
              <a:rPr lang="de-DE" dirty="0" smtClean="0"/>
              <a:t> a Single Chip Adapter Card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certain</a:t>
            </a:r>
            <a:r>
              <a:rPr lang="de-DE" dirty="0" smtClean="0"/>
              <a:t> Chip (FE-I3 / 4)</a:t>
            </a:r>
          </a:p>
          <a:p>
            <a:pPr eaLnBrk="1" hangingPunct="1"/>
            <a:r>
              <a:rPr lang="de-DE" dirty="0" smtClean="0"/>
              <a:t>+ Singlechip </a:t>
            </a:r>
            <a:r>
              <a:rPr lang="de-DE" dirty="0" err="1" smtClean="0"/>
              <a:t>mounted</a:t>
            </a:r>
            <a:r>
              <a:rPr lang="de-DE" dirty="0" smtClean="0"/>
              <a:t> on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chip</a:t>
            </a:r>
            <a:r>
              <a:rPr lang="de-DE" dirty="0" smtClean="0"/>
              <a:t> </a:t>
            </a:r>
            <a:r>
              <a:rPr lang="de-DE" dirty="0" err="1" smtClean="0"/>
              <a:t>card</a:t>
            </a:r>
            <a:endParaRPr lang="de-DE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5ED9B3-1576-4F85-B8B6-B4A3BA87D941}" type="slidenum">
              <a:rPr lang="de-DE" smtClean="0"/>
              <a:pPr eaLnBrk="1" hangingPunct="1"/>
              <a:t>13</a:t>
            </a:fld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7414E-05A1-4F00-8603-FD921FCDBD78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3807" y="4342191"/>
            <a:ext cx="5030390" cy="411843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7871" tIns="48936" rIns="97871" bIns="48936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40C14-B039-44EC-B502-3981272FCC4C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7864" tIns="48931" rIns="97864" bIns="48931"/>
          <a:lstStyle/>
          <a:p>
            <a:endParaRPr lang="ko-KR" altLang="en-US" smtClean="0">
              <a:ea typeface="Gulim" pitchFamily="34" charset="-127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7963">
              <a:defRPr/>
            </a:pPr>
            <a:r>
              <a:rPr lang="en-US" dirty="0" smtClean="0"/>
              <a:t>Chips were bonded on the specially designed </a:t>
            </a:r>
            <a:r>
              <a:rPr lang="en-US" dirty="0" err="1" smtClean="0"/>
              <a:t>pcbs</a:t>
            </a:r>
            <a:r>
              <a:rPr lang="en-US" dirty="0" smtClean="0"/>
              <a:t> and </a:t>
            </a:r>
            <a:r>
              <a:rPr lang="en-US" dirty="0" err="1" smtClean="0"/>
              <a:t>fpga</a:t>
            </a:r>
            <a:r>
              <a:rPr lang="en-US" dirty="0" smtClean="0"/>
              <a:t> </a:t>
            </a:r>
            <a:r>
              <a:rPr lang="en-US" dirty="0" err="1" smtClean="0"/>
              <a:t>bor</a:t>
            </a:r>
            <a:r>
              <a:rPr lang="en-US" dirty="0" smtClean="0"/>
              <a:t> was used to establish connection</a:t>
            </a:r>
            <a:r>
              <a:rPr lang="en-US" baseline="0" dirty="0" smtClean="0"/>
              <a:t> between chip and PC where testing software was installed.</a:t>
            </a:r>
            <a:r>
              <a:rPr lang="en-US" dirty="0" smtClean="0"/>
              <a:t> Since separate tiers were available</a:t>
            </a:r>
            <a:r>
              <a:rPr lang="en-US" baseline="0" dirty="0" smtClean="0"/>
              <a:t> quite a while ago there was time to test separate analog and digital chips. This particular tiers are also functional separately. Now the most interesting and important test was the </a:t>
            </a:r>
            <a:r>
              <a:rPr lang="en-US" baseline="0" dirty="0" err="1" smtClean="0"/>
              <a:t>simpliest</a:t>
            </a:r>
            <a:r>
              <a:rPr lang="en-US" baseline="0" dirty="0" smtClean="0"/>
              <a:t> one. To inject signal from the input of the analog tier, which should be amplified by the analog </a:t>
            </a:r>
            <a:r>
              <a:rPr lang="en-US" baseline="0" dirty="0" err="1" smtClean="0"/>
              <a:t>pixel,sent</a:t>
            </a:r>
            <a:r>
              <a:rPr lang="en-US" baseline="0" dirty="0" smtClean="0"/>
              <a:t> through the </a:t>
            </a:r>
            <a:r>
              <a:rPr lang="en-US" baseline="0" dirty="0" err="1" smtClean="0"/>
              <a:t>intertier</a:t>
            </a:r>
            <a:r>
              <a:rPr lang="en-US" baseline="0" dirty="0" smtClean="0"/>
              <a:t> bond interface to the digital tier, and finally stored inside digital tier and read out by the software. This test would be a direct indication of good and </a:t>
            </a:r>
            <a:r>
              <a:rPr lang="en-US" baseline="0" dirty="0" err="1" smtClean="0"/>
              <a:t>prooper</a:t>
            </a:r>
            <a:r>
              <a:rPr lang="en-US" baseline="0" dirty="0" smtClean="0"/>
              <a:t> bonding of the wafers. </a:t>
            </a:r>
            <a:r>
              <a:rPr lang="en-US" b="1" baseline="0" dirty="0" smtClean="0"/>
              <a:t>Next slide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F0887-F073-41AD-BED2-BDF53CAF7FB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mariecurieactions/index.htm" TargetMode="External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84AA0-C70F-41B5-A37D-B6184A22F974}" type="slidenum">
              <a:rPr lang="de-DE"/>
              <a:pPr>
                <a:defRPr/>
              </a:pPr>
              <a:t>‹#›</a:t>
            </a:fld>
            <a:endParaRPr lang="de-D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4837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21AAA-F579-4EA0-BE24-A15932B7372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DA1-F48F-4D69-875C-F8B85F9C999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6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A326-199D-473A-8FF2-9F2D5A6154C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343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12BF8-E8F4-465A-B27B-2A585056648F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67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525CF-6201-400C-80D7-B874608F377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07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E250B-44B4-419F-A31F-578A6241069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65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de-DE" dirty="0" smtClean="0"/>
              <a:t>Norbert </a:t>
            </a:r>
            <a:r>
              <a:rPr lang="de-DE" dirty="0" err="1" smtClean="0"/>
              <a:t>Wermes</a:t>
            </a:r>
            <a:r>
              <a:rPr lang="de-DE" dirty="0" smtClean="0"/>
              <a:t>, Bonn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8923C-1B4B-4652-8E2B-A5A225381AE9}" type="slidenum">
              <a:rPr lang="de-DE"/>
              <a:pPr>
                <a:defRPr/>
              </a:pPr>
              <a:t>‹#›</a:t>
            </a:fld>
            <a:endParaRPr lang="de-D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750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362200"/>
            <a:ext cx="3657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2362200"/>
            <a:ext cx="3657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E77B5-E1B8-404C-B2DF-D2A818BDF05C}" type="slidenum">
              <a:rPr lang="de-DE"/>
              <a:pPr>
                <a:defRPr/>
              </a:pPr>
              <a:t>‹#›</a:t>
            </a:fld>
            <a:endParaRPr lang="de-D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936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BE77A-8EAB-400D-975C-0BCB1A2BEA5F}" type="slidenum">
              <a:rPr lang="de-DE"/>
              <a:pPr>
                <a:defRPr/>
              </a:pPr>
              <a:t>‹#›</a:t>
            </a:fld>
            <a:endParaRPr lang="de-D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598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8346" y="214295"/>
            <a:ext cx="6818454" cy="777875"/>
          </a:xfrm>
        </p:spPr>
        <p:txBody>
          <a:bodyPr/>
          <a:lstStyle/>
          <a:p>
            <a:r>
              <a:rPr lang="de-DE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25540"/>
            <a:ext cx="4038600" cy="5160983"/>
          </a:xfrm>
        </p:spPr>
        <p:txBody>
          <a:bodyPr/>
          <a:lstStyle/>
          <a:p>
            <a:pPr lvl="0"/>
            <a:r>
              <a:rPr lang="de-DE" dirty="0" smtClean="0"/>
              <a:t>Click to edit Master text styles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40"/>
            <a:ext cx="4038600" cy="5160983"/>
          </a:xfrm>
        </p:spPr>
        <p:txBody>
          <a:bodyPr/>
          <a:lstStyle/>
          <a:p>
            <a:pPr lvl="0"/>
            <a:r>
              <a:rPr lang="de-DE" dirty="0" smtClean="0"/>
              <a:t>Click to edit Master text styles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9400"/>
            <a:ext cx="2133600" cy="29207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16.01.2012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1" y="6429398"/>
            <a:ext cx="3516923" cy="31197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Norbert Wermes, Bonn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9401"/>
            <a:ext cx="2133600" cy="292079"/>
          </a:xfrm>
        </p:spPr>
        <p:txBody>
          <a:bodyPr/>
          <a:lstStyle>
            <a:lvl1pPr>
              <a:defRPr smtClean="0"/>
            </a:lvl1pPr>
          </a:lstStyle>
          <a:p>
            <a:fld id="{7E4D5182-8521-9042-8CFA-02522E27A8C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02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433040" y="6570670"/>
            <a:ext cx="2193681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1C47C-85B8-4863-A5AE-81EDBF5731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67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9E6F-D3A4-4EC1-A81E-9A5F29ED137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cAreer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deveLopment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in high-radiation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ENvironment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Technologies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22" y="287519"/>
            <a:ext cx="2448272" cy="1681185"/>
          </a:xfrm>
          <a:prstGeom prst="rect">
            <a:avLst/>
          </a:prstGeom>
        </p:spPr>
      </p:pic>
      <p:pic>
        <p:nvPicPr>
          <p:cNvPr id="1026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332" y="-864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67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728315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F5D8-7B95-499E-A496-17136F7236C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205" y="51397"/>
            <a:ext cx="1296144" cy="89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60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282D-7D73-4E70-A90C-3381FB74414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cAreer deveLopment in high-radiation ENvironment Technologies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8"/>
            <a:ext cx="3747160" cy="2573108"/>
          </a:xfrm>
          <a:prstGeom prst="rect">
            <a:avLst/>
          </a:prstGeom>
        </p:spPr>
      </p:pic>
      <p:pic>
        <p:nvPicPr>
          <p:cNvPr id="2050" name="Picture 2" descr="http://ec.europa.eu/research/fp7/understanding/marie-curieinbrief/images/logo_mc.jp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025" y="0"/>
            <a:ext cx="942975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6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gif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9"/>
          <p:cNvPicPr>
            <a:picLocks noChangeAspect="1" noChangeArrowheads="1"/>
          </p:cNvPicPr>
          <p:nvPr userDrawn="1"/>
        </p:nvPicPr>
        <p:blipFill>
          <a:blip r:embed="rId8" cstate="print">
            <a:lum bright="84000" contrast="-6000"/>
            <a:grayscl/>
          </a:blip>
          <a:srcRect t="16412"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143000"/>
            <a:ext cx="7467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362200"/>
            <a:ext cx="7467600" cy="376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496" y="6545237"/>
            <a:ext cx="2133600" cy="26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16.01.2012</a:t>
            </a:r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45237"/>
            <a:ext cx="2895600" cy="26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algn="l">
              <a:defRPr/>
            </a:pPr>
            <a:r>
              <a:rPr lang="de-DE" dirty="0" smtClean="0"/>
              <a:t>Norbert </a:t>
            </a:r>
            <a:r>
              <a:rPr lang="de-DE" dirty="0" err="1" smtClean="0"/>
              <a:t>Wermes</a:t>
            </a:r>
            <a:r>
              <a:rPr lang="de-DE" dirty="0" smtClean="0"/>
              <a:t>, Bonn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74904" y="6453336"/>
            <a:ext cx="2133600" cy="268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993C9F3-382F-4BB6-B84F-94113CAE82BF}" type="slidenum">
              <a:rPr lang="de-DE"/>
              <a:pPr>
                <a:defRPr/>
              </a:pPr>
              <a:t>‹#›</a:t>
            </a:fld>
            <a:endParaRPr lang="de-DE" dirty="0">
              <a:latin typeface="+mn-lt"/>
            </a:endParaRPr>
          </a:p>
        </p:txBody>
      </p:sp>
      <p:grpSp>
        <p:nvGrpSpPr>
          <p:cNvPr id="1032" name="Group 13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1033" name="Rectangle 14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Rectangle 15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Rectangle 16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Rectangle 17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7" name="Rectangle 18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8" name="Rectangle 19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9" name="Rectangle 20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453336"/>
            <a:ext cx="936104" cy="337230"/>
          </a:xfrm>
          <a:prstGeom prst="rect">
            <a:avLst/>
          </a:prstGeom>
        </p:spPr>
      </p:pic>
      <p:sp>
        <p:nvSpPr>
          <p:cNvPr id="18" name="Line 21"/>
          <p:cNvSpPr>
            <a:spLocks noChangeShapeType="1"/>
          </p:cNvSpPr>
          <p:nvPr userDrawn="1"/>
        </p:nvSpPr>
        <p:spPr bwMode="auto">
          <a:xfrm>
            <a:off x="250827" y="949325"/>
            <a:ext cx="8353425" cy="0"/>
          </a:xfrm>
          <a:prstGeom prst="line">
            <a:avLst/>
          </a:prstGeom>
          <a:noFill/>
          <a:ln w="12700">
            <a:solidFill>
              <a:srgbClr val="0031B5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24731" y="45350"/>
            <a:ext cx="1440160" cy="83622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  <p:sldLayoutId id="2147483656" r:id="rId5"/>
    <p:sldLayoutId id="2147483657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31B5"/>
          </a:solidFill>
          <a:latin typeface="News Gothic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9592" y="6356350"/>
            <a:ext cx="1691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FCE677D-784C-416B-9D77-5B2581E5ACF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1/16/12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56350"/>
            <a:ext cx="3528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Training for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cAreer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deveLopment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in high-radiation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ENvironment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Technologies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AC3753-0CCC-4F15-81B1-5E56AF77E621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5630"/>
            <a:ext cx="685800" cy="69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6237312"/>
            <a:ext cx="1408639" cy="621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04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9.emf"/><Relationship Id="rId5" Type="http://schemas.openxmlformats.org/officeDocument/2006/relationships/image" Target="../media/image30.jpeg"/><Relationship Id="rId6" Type="http://schemas.openxmlformats.org/officeDocument/2006/relationships/image" Target="../media/image2.gi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365104"/>
            <a:ext cx="7488832" cy="1008112"/>
          </a:xfrm>
        </p:spPr>
        <p:txBody>
          <a:bodyPr/>
          <a:lstStyle/>
          <a:p>
            <a:pPr algn="l" eaLnBrk="1" hangingPunct="1"/>
            <a:endParaRPr lang="de-DE" sz="2400" dirty="0" smtClean="0"/>
          </a:p>
          <a:p>
            <a:pPr algn="l" eaLnBrk="1" hangingPunct="1"/>
            <a:r>
              <a:rPr lang="de-DE" sz="2400" dirty="0" smtClean="0"/>
              <a:t>Norbert Wermes, University </a:t>
            </a:r>
            <a:r>
              <a:rPr lang="de-DE" sz="2400" dirty="0" err="1" smtClean="0"/>
              <a:t>of</a:t>
            </a:r>
            <a:r>
              <a:rPr lang="de-DE" sz="2400" dirty="0" smtClean="0"/>
              <a:t> Bonn</a:t>
            </a:r>
            <a:endParaRPr lang="en-US" sz="2400" dirty="0" smtClean="0"/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15616" y="2708920"/>
            <a:ext cx="731520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DE" sz="4800" dirty="0" smtClean="0"/>
              <a:t>WP3: </a:t>
            </a:r>
            <a:br>
              <a:rPr lang="de-DE" sz="4800" dirty="0" smtClean="0"/>
            </a:br>
            <a:r>
              <a:rPr lang="en-GB" sz="3600" b="0" dirty="0" smtClean="0"/>
              <a:t>Development </a:t>
            </a:r>
            <a:r>
              <a:rPr lang="en-GB" sz="3600" b="0" dirty="0"/>
              <a:t>of radiation-hard high-density </a:t>
            </a:r>
            <a:r>
              <a:rPr lang="en-GB" sz="3600" b="0" dirty="0" smtClean="0"/>
              <a:t>electronics</a:t>
            </a:r>
            <a:r>
              <a:rPr lang="en-GB" sz="3600" b="0" dirty="0"/>
              <a:t> </a:t>
            </a:r>
            <a:r>
              <a:rPr lang="en-GB" sz="3600" b="0" dirty="0" smtClean="0"/>
              <a:t>and interconnection </a:t>
            </a:r>
            <a:r>
              <a:rPr lang="en-GB" sz="3600" b="0" dirty="0"/>
              <a:t>with sensors</a:t>
            </a:r>
            <a:r>
              <a:rPr lang="en-US" sz="3600" b="0" dirty="0"/>
              <a:t> </a:t>
            </a:r>
            <a:endParaRPr lang="de-DE" b="0" dirty="0" smtClean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0" y="1268760"/>
            <a:ext cx="3312368" cy="1152128"/>
            <a:chOff x="5004048" y="45350"/>
            <a:chExt cx="2791885" cy="83622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4048" y="45350"/>
              <a:ext cx="1440160" cy="83622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516216" y="188640"/>
              <a:ext cx="127971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Talent</a:t>
              </a:r>
              <a:endParaRPr lang="en-US" sz="3200" dirty="0"/>
            </a:p>
          </p:txBody>
        </p:sp>
      </p:grpSp>
      <p:pic>
        <p:nvPicPr>
          <p:cNvPr id="7" name="Picture 12" descr="Logo_UBo_h16_HKS43/Schw pos.tif                                00032651Macintosh HD                   ABA78158: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77272"/>
            <a:ext cx="2160240" cy="779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908175" y="0"/>
            <a:ext cx="7467600" cy="990600"/>
          </a:xfrm>
        </p:spPr>
        <p:txBody>
          <a:bodyPr/>
          <a:lstStyle/>
          <a:p>
            <a:r>
              <a:rPr lang="de-DE" dirty="0" smtClean="0"/>
              <a:t>	FE-I4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sz="half" idx="1"/>
          </p:nvPr>
        </p:nvSpPr>
        <p:spPr>
          <a:xfrm>
            <a:off x="251520" y="1065846"/>
            <a:ext cx="8712968" cy="4739418"/>
          </a:xfrm>
        </p:spPr>
        <p:txBody>
          <a:bodyPr/>
          <a:lstStyle/>
          <a:p>
            <a:r>
              <a:rPr lang="de-DE" sz="2000" dirty="0" err="1" smtClean="0"/>
              <a:t>successor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current</a:t>
            </a:r>
            <a:r>
              <a:rPr lang="de-DE" sz="2000" dirty="0"/>
              <a:t> </a:t>
            </a:r>
            <a:r>
              <a:rPr lang="de-DE" sz="1200" dirty="0"/>
              <a:t>(50 x 400 µm</a:t>
            </a:r>
            <a:r>
              <a:rPr lang="de-DE" sz="1200" baseline="30000" dirty="0"/>
              <a:t>2</a:t>
            </a:r>
            <a:r>
              <a:rPr lang="de-DE" sz="1200" dirty="0"/>
              <a:t>) </a:t>
            </a:r>
            <a:r>
              <a:rPr lang="de-DE" sz="2000" dirty="0" smtClean="0"/>
              <a:t>FE-I3 </a:t>
            </a:r>
            <a:br>
              <a:rPr lang="de-DE" sz="2000" dirty="0" smtClean="0"/>
            </a:b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new</a:t>
            </a:r>
            <a:r>
              <a:rPr lang="de-DE" sz="2000" dirty="0" smtClean="0"/>
              <a:t> IBL</a:t>
            </a:r>
          </a:p>
          <a:p>
            <a:pPr marL="685800" lvl="1"/>
            <a:r>
              <a:rPr lang="de-DE" sz="1600" dirty="0" err="1" smtClean="0"/>
              <a:t>smaller</a:t>
            </a:r>
            <a:r>
              <a:rPr lang="de-DE" sz="1600" dirty="0" smtClean="0"/>
              <a:t> </a:t>
            </a:r>
            <a:r>
              <a:rPr lang="de-DE" sz="1600" dirty="0" err="1" smtClean="0"/>
              <a:t>pixels</a:t>
            </a:r>
            <a:r>
              <a:rPr lang="de-DE" sz="1600" dirty="0" smtClean="0"/>
              <a:t> (50 x 250 µm</a:t>
            </a:r>
            <a:r>
              <a:rPr lang="de-DE" sz="1600" baseline="30000" dirty="0" smtClean="0"/>
              <a:t>2</a:t>
            </a:r>
            <a:r>
              <a:rPr lang="de-DE" sz="1600" dirty="0" smtClean="0"/>
              <a:t>)</a:t>
            </a:r>
          </a:p>
          <a:p>
            <a:pPr marL="685800" lvl="1"/>
            <a:r>
              <a:rPr lang="de-DE" sz="1600" dirty="0" err="1" smtClean="0"/>
              <a:t>lower</a:t>
            </a:r>
            <a:r>
              <a:rPr lang="de-DE" sz="1600" dirty="0" smtClean="0"/>
              <a:t> </a:t>
            </a:r>
            <a:r>
              <a:rPr lang="de-DE" sz="1600" dirty="0" err="1" smtClean="0"/>
              <a:t>noise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threshold</a:t>
            </a:r>
            <a:r>
              <a:rPr lang="de-DE" sz="1600" dirty="0" smtClean="0"/>
              <a:t> </a:t>
            </a:r>
            <a:r>
              <a:rPr lang="de-DE" sz="1600" dirty="0" err="1" smtClean="0"/>
              <a:t>operation</a:t>
            </a:r>
            <a:endParaRPr lang="de-DE" sz="1600" dirty="0" smtClean="0"/>
          </a:p>
          <a:p>
            <a:pPr marL="685800" lvl="1"/>
            <a:r>
              <a:rPr lang="de-DE" sz="1600" dirty="0" err="1" smtClean="0"/>
              <a:t>higher</a:t>
            </a:r>
            <a:r>
              <a:rPr lang="de-DE" sz="1600" dirty="0" smtClean="0"/>
              <a:t> </a:t>
            </a:r>
            <a:r>
              <a:rPr lang="de-DE" sz="1600" dirty="0" err="1" smtClean="0"/>
              <a:t>data</a:t>
            </a:r>
            <a:r>
              <a:rPr lang="de-DE" sz="1600" dirty="0" smtClean="0"/>
              <a:t> rate </a:t>
            </a:r>
            <a:r>
              <a:rPr lang="de-DE" sz="1600" dirty="0" err="1" smtClean="0"/>
              <a:t>compatibility</a:t>
            </a:r>
            <a:endParaRPr lang="de-DE" sz="1600" dirty="0" smtClean="0"/>
          </a:p>
          <a:p>
            <a:pPr marL="685800" lvl="1"/>
            <a:endParaRPr lang="de-DE" sz="1600" dirty="0" smtClean="0"/>
          </a:p>
          <a:p>
            <a:pPr marL="285750"/>
            <a:r>
              <a:rPr lang="de-DE" sz="2000" dirty="0" err="1" smtClean="0"/>
              <a:t>column</a:t>
            </a:r>
            <a:r>
              <a:rPr lang="de-DE" sz="2000" dirty="0" smtClean="0"/>
              <a:t> </a:t>
            </a:r>
            <a:r>
              <a:rPr lang="de-DE" sz="2000" dirty="0" err="1" smtClean="0"/>
              <a:t>drain</a:t>
            </a:r>
            <a:r>
              <a:rPr lang="de-DE" sz="2000" dirty="0" smtClean="0"/>
              <a:t> </a:t>
            </a:r>
            <a:r>
              <a:rPr lang="de-DE" sz="2000" dirty="0" err="1" smtClean="0"/>
              <a:t>architecture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local</a:t>
            </a:r>
            <a:r>
              <a:rPr lang="de-DE" sz="2000" dirty="0" smtClean="0"/>
              <a:t> </a:t>
            </a:r>
            <a:r>
              <a:rPr lang="de-DE" sz="2000" dirty="0" err="1" smtClean="0"/>
              <a:t>hit</a:t>
            </a:r>
            <a:r>
              <a:rPr lang="de-DE" sz="2000" dirty="0" smtClean="0"/>
              <a:t> </a:t>
            </a:r>
            <a:r>
              <a:rPr lang="de-DE" sz="2000" dirty="0" err="1" smtClean="0"/>
              <a:t>storage</a:t>
            </a:r>
            <a:endParaRPr lang="de-DE" sz="2000" dirty="0" smtClean="0"/>
          </a:p>
          <a:p>
            <a:pPr>
              <a:lnSpc>
                <a:spcPct val="150000"/>
              </a:lnSpc>
            </a:pPr>
            <a:r>
              <a:rPr lang="de-DE" sz="2000" dirty="0" smtClean="0"/>
              <a:t>IBM 130 </a:t>
            </a:r>
            <a:r>
              <a:rPr lang="de-DE" sz="2000" dirty="0" err="1" smtClean="0"/>
              <a:t>nm</a:t>
            </a:r>
            <a:endParaRPr lang="de-DE" sz="2000" dirty="0" smtClean="0"/>
          </a:p>
          <a:p>
            <a:r>
              <a:rPr lang="de-DE" sz="2000" dirty="0" err="1" smtClean="0"/>
              <a:t>array</a:t>
            </a:r>
            <a:r>
              <a:rPr lang="de-DE" sz="2000" dirty="0" smtClean="0"/>
              <a:t> </a:t>
            </a:r>
            <a:r>
              <a:rPr lang="de-DE" sz="2000" dirty="0" err="1" smtClean="0"/>
              <a:t>size</a:t>
            </a:r>
            <a:r>
              <a:rPr lang="de-DE" sz="2000" dirty="0" smtClean="0"/>
              <a:t>: 80 </a:t>
            </a:r>
            <a:r>
              <a:rPr lang="de-DE" sz="2000" dirty="0" err="1" smtClean="0"/>
              <a:t>col</a:t>
            </a:r>
            <a:r>
              <a:rPr lang="de-DE" sz="2000" dirty="0" smtClean="0"/>
              <a:t>. x 336 </a:t>
            </a:r>
            <a:r>
              <a:rPr lang="de-DE" sz="2000" dirty="0" err="1" smtClean="0"/>
              <a:t>rows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26880 </a:t>
            </a:r>
            <a:r>
              <a:rPr lang="de-DE" sz="2000" dirty="0" err="1" smtClean="0"/>
              <a:t>pixels</a:t>
            </a:r>
            <a:r>
              <a:rPr lang="de-DE" sz="2000" dirty="0" smtClean="0"/>
              <a:t>, 7x10</a:t>
            </a:r>
            <a:r>
              <a:rPr lang="de-DE" sz="2000" baseline="30000" dirty="0"/>
              <a:t>7</a:t>
            </a:r>
            <a:r>
              <a:rPr lang="de-DE" sz="2000" baseline="30000" dirty="0" smtClean="0"/>
              <a:t> </a:t>
            </a:r>
            <a:r>
              <a:rPr lang="de-DE" sz="2000" dirty="0" err="1" smtClean="0"/>
              <a:t>transistors</a:t>
            </a:r>
            <a:r>
              <a:rPr lang="de-DE" sz="2000" dirty="0" smtClean="0"/>
              <a:t> </a:t>
            </a:r>
            <a:endParaRPr lang="en-US" sz="2000" baseline="30000" dirty="0" smtClean="0"/>
          </a:p>
          <a:p>
            <a:r>
              <a:rPr lang="en-US" sz="2000" dirty="0"/>
              <a:t>average hit rate </a:t>
            </a:r>
            <a:r>
              <a:rPr lang="en-US" sz="2000" dirty="0" smtClean="0"/>
              <a:t>@ </a:t>
            </a:r>
            <a:r>
              <a:rPr lang="en-US" sz="2000" dirty="0"/>
              <a:t>1% </a:t>
            </a:r>
            <a:r>
              <a:rPr lang="en-US" sz="2000" dirty="0" smtClean="0"/>
              <a:t>inefficiency </a:t>
            </a:r>
            <a:br>
              <a:rPr lang="en-US" sz="2000" dirty="0" smtClean="0"/>
            </a:br>
            <a:r>
              <a:rPr lang="en-US" sz="2000" dirty="0" smtClean="0"/>
              <a:t>= 400 </a:t>
            </a:r>
            <a:r>
              <a:rPr lang="en-US" sz="2000" dirty="0"/>
              <a:t>MHz/cm</a:t>
            </a:r>
            <a:r>
              <a:rPr lang="en-US" sz="2000" baseline="30000" dirty="0"/>
              <a:t>2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max. trigger rate: 200 kHz</a:t>
            </a:r>
          </a:p>
          <a:p>
            <a:pPr>
              <a:lnSpc>
                <a:spcPct val="150000"/>
              </a:lnSpc>
            </a:pPr>
            <a:r>
              <a:rPr lang="de-DE" sz="2000" b="1" dirty="0" smtClean="0">
                <a:solidFill>
                  <a:srgbClr val="3366FF"/>
                </a:solidFill>
              </a:rPr>
              <a:t>FE-I4A </a:t>
            </a:r>
            <a:r>
              <a:rPr lang="de-DE" sz="2000" b="1" dirty="0" err="1" smtClean="0">
                <a:solidFill>
                  <a:srgbClr val="3366FF"/>
                </a:solidFill>
              </a:rPr>
              <a:t>works</a:t>
            </a:r>
            <a:r>
              <a:rPr lang="de-DE" sz="2000" b="1" dirty="0" smtClean="0">
                <a:solidFill>
                  <a:srgbClr val="3366FF"/>
                </a:solidFill>
              </a:rPr>
              <a:t>, FE-I4B back </a:t>
            </a:r>
            <a:r>
              <a:rPr lang="de-DE" sz="2000" b="1" dirty="0" err="1" smtClean="0">
                <a:solidFill>
                  <a:srgbClr val="3366FF"/>
                </a:solidFill>
              </a:rPr>
              <a:t>from</a:t>
            </a:r>
            <a:r>
              <a:rPr lang="de-DE" sz="2000" b="1" dirty="0" smtClean="0">
                <a:solidFill>
                  <a:srgbClr val="3366FF"/>
                </a:solidFill>
              </a:rPr>
              <a:t> </a:t>
            </a:r>
            <a:r>
              <a:rPr lang="de-DE" sz="2000" b="1" dirty="0" err="1" smtClean="0">
                <a:solidFill>
                  <a:srgbClr val="3366FF"/>
                </a:solidFill>
              </a:rPr>
              <a:t>foundry</a:t>
            </a:r>
            <a:r>
              <a:rPr lang="de-DE" sz="2000" b="1" dirty="0" smtClean="0">
                <a:solidFill>
                  <a:srgbClr val="3366FF"/>
                </a:solidFill>
              </a:rPr>
              <a:t>: Nov. 2011, </a:t>
            </a:r>
            <a:r>
              <a:rPr lang="de-DE" sz="2000" b="1" dirty="0" err="1" smtClean="0">
                <a:solidFill>
                  <a:srgbClr val="3366FF"/>
                </a:solidFill>
              </a:rPr>
              <a:t>tested</a:t>
            </a:r>
            <a:r>
              <a:rPr lang="de-DE" sz="2000" b="1" dirty="0" smtClean="0">
                <a:solidFill>
                  <a:srgbClr val="3366FF"/>
                </a:solidFill>
              </a:rPr>
              <a:t> ~ok</a:t>
            </a:r>
            <a:endParaRPr lang="en-US" sz="2000" b="1" dirty="0" smtClean="0">
              <a:solidFill>
                <a:srgbClr val="3366FF"/>
              </a:solidFill>
            </a:endParaRPr>
          </a:p>
          <a:p>
            <a:endParaRPr lang="de-DE" sz="2000" dirty="0" smtClean="0"/>
          </a:p>
        </p:txBody>
      </p:sp>
      <p:pic>
        <p:nvPicPr>
          <p:cNvPr id="4100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-253" r="3088"/>
          <a:stretch>
            <a:fillRect/>
          </a:stretch>
        </p:blipFill>
        <p:spPr>
          <a:xfrm>
            <a:off x="5271969" y="3573016"/>
            <a:ext cx="3239790" cy="2311524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de-DE" dirty="0" smtClean="0"/>
              <a:t>Norbert </a:t>
            </a:r>
            <a:r>
              <a:rPr lang="de-DE" dirty="0" err="1" smtClean="0"/>
              <a:t>Wermes</a:t>
            </a:r>
            <a:r>
              <a:rPr lang="de-DE" dirty="0" smtClean="0"/>
              <a:t>, Bonn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E77B5-E1B8-404C-B2DF-D2A818BDF05C}" type="slidenum">
              <a:rPr lang="de-DE" smtClean="0"/>
              <a:pPr>
                <a:defRPr/>
              </a:pPr>
              <a:t>10</a:t>
            </a:fld>
            <a:endParaRPr lang="de-DE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9185" y="405538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FE-I4</a:t>
            </a:r>
            <a:endParaRPr lang="de-DE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237967" y="498332"/>
            <a:ext cx="3294473" cy="2714644"/>
            <a:chOff x="5181600" y="4648202"/>
            <a:chExt cx="1933681" cy="1295398"/>
          </a:xfrm>
        </p:grpSpPr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6627718" y="5410202"/>
              <a:ext cx="487563" cy="249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sz="1400" dirty="0" smtClean="0"/>
            </a:p>
            <a:p>
              <a:pPr algn="ctr"/>
              <a:r>
                <a:rPr lang="en-US" sz="1400" dirty="0" smtClean="0"/>
                <a:t>20.2mm</a:t>
              </a:r>
              <a:endParaRPr lang="en-US" sz="1400" dirty="0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5195888" y="5181600"/>
              <a:ext cx="941387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2" name="Line 27"/>
            <p:cNvSpPr>
              <a:spLocks noChangeShapeType="1"/>
            </p:cNvSpPr>
            <p:nvPr/>
          </p:nvSpPr>
          <p:spPr bwMode="auto">
            <a:xfrm flipH="1">
              <a:off x="6262688" y="59436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H="1">
              <a:off x="6262688" y="51816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flipV="1">
              <a:off x="6491288" y="51816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5181600" y="5181600"/>
              <a:ext cx="838200" cy="76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V="1">
              <a:off x="5181600" y="48006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 flipV="1">
              <a:off x="6143625" y="48006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5337773" y="4648202"/>
              <a:ext cx="516731" cy="146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19.0 </a:t>
              </a:r>
              <a:r>
                <a:rPr lang="en-US" sz="1400" dirty="0"/>
                <a:t>mm</a:t>
              </a:r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5189459" y="4929188"/>
              <a:ext cx="9359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666595" y="121271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FE-I4</a:t>
            </a:r>
            <a:endParaRPr lang="de-DE" dirty="0"/>
          </a:p>
        </p:txBody>
      </p:sp>
      <p:grpSp>
        <p:nvGrpSpPr>
          <p:cNvPr id="41" name="Group 40"/>
          <p:cNvGrpSpPr/>
          <p:nvPr/>
        </p:nvGrpSpPr>
        <p:grpSpPr>
          <a:xfrm>
            <a:off x="5237967" y="1569902"/>
            <a:ext cx="1646144" cy="1617861"/>
            <a:chOff x="4572000" y="5072074"/>
            <a:chExt cx="1646144" cy="1617861"/>
          </a:xfrm>
        </p:grpSpPr>
        <p:sp>
          <p:nvSpPr>
            <p:cNvPr id="42" name="Rectangle 26"/>
            <p:cNvSpPr>
              <a:spLocks noChangeArrowheads="1"/>
            </p:cNvSpPr>
            <p:nvPr/>
          </p:nvSpPr>
          <p:spPr bwMode="auto">
            <a:xfrm>
              <a:off x="4581455" y="6143644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3" name="Rectangle 30"/>
            <p:cNvSpPr>
              <a:spLocks noChangeArrowheads="1"/>
            </p:cNvSpPr>
            <p:nvPr/>
          </p:nvSpPr>
          <p:spPr bwMode="auto">
            <a:xfrm>
              <a:off x="4572000" y="6143644"/>
              <a:ext cx="716826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4580546" y="5597353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5" name="Rectangle 30"/>
            <p:cNvSpPr>
              <a:spLocks noChangeArrowheads="1"/>
            </p:cNvSpPr>
            <p:nvPr/>
          </p:nvSpPr>
          <p:spPr bwMode="auto">
            <a:xfrm>
              <a:off x="4572000" y="5597353"/>
              <a:ext cx="716826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6" name="Rectangle 26"/>
            <p:cNvSpPr>
              <a:spLocks noChangeArrowheads="1"/>
            </p:cNvSpPr>
            <p:nvPr/>
          </p:nvSpPr>
          <p:spPr bwMode="auto">
            <a:xfrm>
              <a:off x="4584219" y="5072074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7" name="Rectangle 26"/>
            <p:cNvSpPr>
              <a:spLocks noChangeArrowheads="1"/>
            </p:cNvSpPr>
            <p:nvPr/>
          </p:nvSpPr>
          <p:spPr bwMode="auto">
            <a:xfrm>
              <a:off x="5413073" y="5072074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8" name="Rectangle 26"/>
            <p:cNvSpPr>
              <a:spLocks noChangeArrowheads="1"/>
            </p:cNvSpPr>
            <p:nvPr/>
          </p:nvSpPr>
          <p:spPr bwMode="auto">
            <a:xfrm>
              <a:off x="5413073" y="5617940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5413073" y="6143644"/>
              <a:ext cx="805071" cy="54629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4572000" y="5072074"/>
              <a:ext cx="1545680" cy="1617861"/>
              <a:chOff x="4572000" y="5072074"/>
              <a:chExt cx="1545680" cy="1617861"/>
            </a:xfrm>
            <a:solidFill>
              <a:schemeClr val="accent1"/>
            </a:solidFill>
          </p:grpSpPr>
          <p:sp>
            <p:nvSpPr>
              <p:cNvPr id="57" name="Rectangle 30"/>
              <p:cNvSpPr>
                <a:spLocks noChangeArrowheads="1"/>
              </p:cNvSpPr>
              <p:nvPr/>
            </p:nvSpPr>
            <p:spPr bwMode="auto">
              <a:xfrm>
                <a:off x="4572000" y="5072074"/>
                <a:ext cx="716826" cy="546291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30"/>
              <p:cNvSpPr>
                <a:spLocks noChangeArrowheads="1"/>
              </p:cNvSpPr>
              <p:nvPr/>
            </p:nvSpPr>
            <p:spPr bwMode="auto">
              <a:xfrm>
                <a:off x="5400854" y="5072074"/>
                <a:ext cx="716826" cy="546291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30"/>
              <p:cNvSpPr>
                <a:spLocks noChangeArrowheads="1"/>
              </p:cNvSpPr>
              <p:nvPr/>
            </p:nvSpPr>
            <p:spPr bwMode="auto">
              <a:xfrm>
                <a:off x="5400854" y="5617940"/>
                <a:ext cx="716826" cy="546291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30"/>
              <p:cNvSpPr>
                <a:spLocks noChangeArrowheads="1"/>
              </p:cNvSpPr>
              <p:nvPr/>
            </p:nvSpPr>
            <p:spPr bwMode="auto">
              <a:xfrm>
                <a:off x="5400854" y="6143644"/>
                <a:ext cx="716826" cy="546291"/>
              </a:xfrm>
              <a:prstGeom prst="rect">
                <a:avLst/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4643438" y="5214950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39388" y="5214950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643438" y="576102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39388" y="576102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643438" y="629527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439388" y="629527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FE-I3</a:t>
              </a:r>
              <a:endParaRPr lang="de-DE" sz="1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8346" y="116633"/>
            <a:ext cx="6818454" cy="777875"/>
          </a:xfrm>
        </p:spPr>
        <p:txBody>
          <a:bodyPr/>
          <a:lstStyle/>
          <a:p>
            <a:r>
              <a:rPr lang="de-DE" dirty="0" smtClean="0"/>
              <a:t>FE-I3 </a:t>
            </a:r>
            <a:r>
              <a:rPr lang="de-DE" dirty="0" smtClean="0">
                <a:sym typeface="Symbol"/>
              </a:rPr>
              <a:t> </a:t>
            </a:r>
            <a:r>
              <a:rPr lang="de-DE" dirty="0" smtClean="0">
                <a:sym typeface="Wingdings" pitchFamily="2" charset="2"/>
              </a:rPr>
              <a:t>FE-I4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0713" y="1196752"/>
            <a:ext cx="4104457" cy="3325324"/>
          </a:xfrm>
        </p:spPr>
        <p:txBody>
          <a:bodyPr>
            <a:normAutofit/>
          </a:bodyPr>
          <a:lstStyle/>
          <a:p>
            <a:endParaRPr lang="de-DE" sz="14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de-DE" sz="1600" u="sng" dirty="0" smtClean="0">
                <a:solidFill>
                  <a:srgbClr val="C00000"/>
                </a:solidFill>
              </a:rPr>
              <a:t>FE-I4 collaboration</a:t>
            </a:r>
            <a:r>
              <a:rPr lang="de-DE" sz="1400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18C0"/>
                </a:solidFill>
              </a:rPr>
              <a:t>Bonn</a:t>
            </a:r>
            <a:r>
              <a:rPr lang="en-US" sz="1600" dirty="0" smtClean="0">
                <a:solidFill>
                  <a:srgbClr val="000000"/>
                </a:solidFill>
              </a:rPr>
              <a:t>: D. </a:t>
            </a:r>
            <a:r>
              <a:rPr lang="en-US" sz="1600" dirty="0" err="1" smtClean="0">
                <a:solidFill>
                  <a:srgbClr val="000000"/>
                </a:solidFill>
              </a:rPr>
              <a:t>Arutinov</a:t>
            </a:r>
            <a:r>
              <a:rPr lang="en-US" sz="1600" dirty="0" smtClean="0">
                <a:solidFill>
                  <a:srgbClr val="000000"/>
                </a:solidFill>
              </a:rPr>
              <a:t>, M. </a:t>
            </a:r>
            <a:r>
              <a:rPr lang="en-US" sz="1600" dirty="0" err="1" smtClean="0">
                <a:solidFill>
                  <a:srgbClr val="000000"/>
                </a:solidFill>
              </a:rPr>
              <a:t>Barbero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T. </a:t>
            </a:r>
            <a:r>
              <a:rPr lang="en-US" sz="1600" dirty="0" err="1" smtClean="0">
                <a:solidFill>
                  <a:srgbClr val="000000"/>
                </a:solidFill>
              </a:rPr>
              <a:t>Hemperek</a:t>
            </a:r>
            <a:r>
              <a:rPr lang="en-US" sz="1600" dirty="0" smtClean="0">
                <a:solidFill>
                  <a:srgbClr val="000000"/>
                </a:solidFill>
              </a:rPr>
              <a:t>, A. </a:t>
            </a:r>
            <a:r>
              <a:rPr lang="en-US" sz="1600" dirty="0" err="1" smtClean="0">
                <a:solidFill>
                  <a:srgbClr val="000000"/>
                </a:solidFill>
              </a:rPr>
              <a:t>Kruth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M. </a:t>
            </a:r>
            <a:r>
              <a:rPr lang="en-US" sz="1600" dirty="0" err="1" smtClean="0">
                <a:solidFill>
                  <a:srgbClr val="000000"/>
                </a:solidFill>
              </a:rPr>
              <a:t>Karagounis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18C0"/>
                </a:solidFill>
              </a:rPr>
              <a:t>CPPM</a:t>
            </a:r>
            <a:r>
              <a:rPr lang="en-US" sz="1600" dirty="0" smtClean="0">
                <a:solidFill>
                  <a:srgbClr val="000000"/>
                </a:solidFill>
              </a:rPr>
              <a:t>: D. </a:t>
            </a:r>
            <a:r>
              <a:rPr lang="en-US" sz="1600" dirty="0" err="1" smtClean="0">
                <a:solidFill>
                  <a:srgbClr val="000000"/>
                </a:solidFill>
              </a:rPr>
              <a:t>Fougeron</a:t>
            </a:r>
            <a:r>
              <a:rPr lang="en-US" sz="1600" dirty="0" smtClean="0">
                <a:solidFill>
                  <a:srgbClr val="000000"/>
                </a:solidFill>
              </a:rPr>
              <a:t>, M. </a:t>
            </a:r>
            <a:r>
              <a:rPr lang="en-US" sz="1600" dirty="0" err="1" smtClean="0">
                <a:solidFill>
                  <a:srgbClr val="000000"/>
                </a:solidFill>
              </a:rPr>
              <a:t>Menouni</a:t>
            </a:r>
            <a:r>
              <a:rPr lang="en-US" sz="1600" dirty="0" smtClean="0">
                <a:solidFill>
                  <a:srgbClr val="000000"/>
                </a:solidFill>
              </a:rPr>
              <a:t>. 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err="1" smtClean="0">
                <a:solidFill>
                  <a:srgbClr val="0018C0"/>
                </a:solidFill>
              </a:rPr>
              <a:t>Genova</a:t>
            </a:r>
            <a:r>
              <a:rPr lang="en-US" sz="1600" dirty="0" smtClean="0">
                <a:solidFill>
                  <a:srgbClr val="000000"/>
                </a:solidFill>
              </a:rPr>
              <a:t>: R. </a:t>
            </a:r>
            <a:r>
              <a:rPr lang="en-US" sz="1600" dirty="0" err="1" smtClean="0">
                <a:solidFill>
                  <a:srgbClr val="000000"/>
                </a:solidFill>
              </a:rPr>
              <a:t>Beccherle</a:t>
            </a:r>
            <a:r>
              <a:rPr lang="en-US" sz="1600" dirty="0" smtClean="0">
                <a:solidFill>
                  <a:srgbClr val="000000"/>
                </a:solidFill>
              </a:rPr>
              <a:t>, G. </a:t>
            </a:r>
            <a:r>
              <a:rPr lang="en-US" sz="1600" dirty="0" err="1" smtClean="0">
                <a:solidFill>
                  <a:srgbClr val="000000"/>
                </a:solidFill>
              </a:rPr>
              <a:t>Darbo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0018C0"/>
                </a:solidFill>
              </a:rPr>
              <a:t>LBNL</a:t>
            </a:r>
            <a:r>
              <a:rPr lang="en-US" sz="1600" dirty="0" smtClean="0">
                <a:solidFill>
                  <a:srgbClr val="000000"/>
                </a:solidFill>
              </a:rPr>
              <a:t>: S. </a:t>
            </a:r>
            <a:r>
              <a:rPr lang="en-US" sz="1600" dirty="0" err="1" smtClean="0">
                <a:solidFill>
                  <a:srgbClr val="000000"/>
                </a:solidFill>
              </a:rPr>
              <a:t>Dube</a:t>
            </a:r>
            <a:r>
              <a:rPr lang="en-US" sz="1600" dirty="0" smtClean="0">
                <a:solidFill>
                  <a:srgbClr val="000000"/>
                </a:solidFill>
              </a:rPr>
              <a:t>, D. </a:t>
            </a:r>
            <a:r>
              <a:rPr lang="en-US" sz="1600" dirty="0" err="1" smtClean="0">
                <a:solidFill>
                  <a:srgbClr val="000000"/>
                </a:solidFill>
              </a:rPr>
              <a:t>Elledge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M. Garcia- </a:t>
            </a:r>
            <a:r>
              <a:rPr lang="en-US" sz="1600" dirty="0" err="1" smtClean="0">
                <a:solidFill>
                  <a:srgbClr val="000000"/>
                </a:solidFill>
              </a:rPr>
              <a:t>Sciveres</a:t>
            </a:r>
            <a:r>
              <a:rPr lang="en-US" sz="1600" dirty="0" smtClean="0">
                <a:solidFill>
                  <a:srgbClr val="000000"/>
                </a:solidFill>
              </a:rPr>
              <a:t>, D. </a:t>
            </a:r>
            <a:r>
              <a:rPr lang="en-US" sz="1600" dirty="0" err="1" smtClean="0">
                <a:solidFill>
                  <a:srgbClr val="000000"/>
                </a:solidFill>
              </a:rPr>
              <a:t>Gnani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A. </a:t>
            </a:r>
            <a:r>
              <a:rPr lang="en-US" sz="1600" dirty="0" err="1" smtClean="0">
                <a:solidFill>
                  <a:srgbClr val="000000"/>
                </a:solidFill>
              </a:rPr>
              <a:t>Mekkaoui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err="1" smtClean="0">
                <a:solidFill>
                  <a:srgbClr val="0018C0"/>
                </a:solidFill>
              </a:rPr>
              <a:t>Nikhef</a:t>
            </a:r>
            <a:r>
              <a:rPr lang="en-US" sz="1600" dirty="0" smtClean="0">
                <a:solidFill>
                  <a:srgbClr val="000000"/>
                </a:solidFill>
              </a:rPr>
              <a:t>: V. </a:t>
            </a:r>
            <a:r>
              <a:rPr lang="en-US" sz="1600" dirty="0" err="1" smtClean="0">
                <a:solidFill>
                  <a:srgbClr val="000000"/>
                </a:solidFill>
              </a:rPr>
              <a:t>Gromov</a:t>
            </a:r>
            <a:r>
              <a:rPr lang="en-US" sz="1600" dirty="0" smtClean="0">
                <a:solidFill>
                  <a:srgbClr val="000000"/>
                </a:solidFill>
              </a:rPr>
              <a:t>, R. </a:t>
            </a:r>
            <a:r>
              <a:rPr lang="en-US" sz="1600" dirty="0" err="1" smtClean="0">
                <a:solidFill>
                  <a:srgbClr val="000000"/>
                </a:solidFill>
              </a:rPr>
              <a:t>Kluit</a:t>
            </a:r>
            <a:r>
              <a:rPr lang="en-US" sz="1600" dirty="0" smtClean="0">
                <a:solidFill>
                  <a:srgbClr val="000000"/>
                </a:solidFill>
              </a:rPr>
              <a:t>, J.D. </a:t>
            </a:r>
            <a:r>
              <a:rPr lang="en-US" sz="1600" dirty="0" err="1" smtClean="0">
                <a:solidFill>
                  <a:srgbClr val="000000"/>
                </a:solidFill>
              </a:rPr>
              <a:t>Schipper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 lvl="1"/>
            <a:endParaRPr lang="en-US" sz="1200" dirty="0" smtClean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16.01.2012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0726" y="6453336"/>
            <a:ext cx="2133600" cy="292079"/>
          </a:xfrm>
        </p:spPr>
        <p:txBody>
          <a:bodyPr/>
          <a:lstStyle/>
          <a:p>
            <a:fld id="{7E4D5182-8521-9042-8CFA-02522E27A8CC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2578470" y="4791000"/>
            <a:ext cx="4617756" cy="1868516"/>
            <a:chOff x="3709267" y="3824576"/>
            <a:chExt cx="5708595" cy="2644071"/>
          </a:xfrm>
        </p:grpSpPr>
        <p:cxnSp>
          <p:nvCxnSpPr>
            <p:cNvPr id="9" name="Straight Arrow Connector 8"/>
            <p:cNvCxnSpPr/>
            <p:nvPr/>
          </p:nvCxnSpPr>
          <p:spPr bwMode="auto">
            <a:xfrm rot="5400000">
              <a:off x="7936502" y="5005179"/>
              <a:ext cx="1524185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6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0" name="Rectangle 71"/>
            <p:cNvSpPr>
              <a:spLocks noChangeArrowheads="1"/>
            </p:cNvSpPr>
            <p:nvPr/>
          </p:nvSpPr>
          <p:spPr bwMode="auto">
            <a:xfrm flipV="1">
              <a:off x="8470180" y="4724400"/>
              <a:ext cx="457200" cy="2286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16200000" flipH="1">
              <a:off x="6811591" y="3384928"/>
              <a:ext cx="1588" cy="1305104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6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2" name="Rectangle 65"/>
            <p:cNvSpPr>
              <a:spLocks noChangeArrowheads="1"/>
            </p:cNvSpPr>
            <p:nvPr/>
          </p:nvSpPr>
          <p:spPr bwMode="auto">
            <a:xfrm>
              <a:off x="6388820" y="3962400"/>
              <a:ext cx="838200" cy="152400"/>
            </a:xfrm>
            <a:prstGeom prst="rect">
              <a:avLst/>
            </a:prstGeom>
            <a:solidFill>
              <a:srgbClr val="FFFFFF"/>
            </a:solidFill>
            <a:ln w="12700">
              <a:noFill/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4466255" y="4952563"/>
              <a:ext cx="609555" cy="8377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200"/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4466255" y="4952563"/>
              <a:ext cx="609555" cy="6092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200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flipH="1">
              <a:off x="3856706" y="5561814"/>
              <a:ext cx="533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H="1">
              <a:off x="3856706" y="4952563"/>
              <a:ext cx="533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V="1">
              <a:off x="4490062" y="4495625"/>
              <a:ext cx="0" cy="3807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 flipV="1">
              <a:off x="5075810" y="4495625"/>
              <a:ext cx="0" cy="3807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4395067" y="4447401"/>
              <a:ext cx="808920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7.6mm</a:t>
              </a: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3829162" y="5104875"/>
              <a:ext cx="650387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8mm</a:t>
              </a:r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H="1">
              <a:off x="3856706" y="5790283"/>
              <a:ext cx="5333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4436237" y="5104875"/>
              <a:ext cx="723708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31B5"/>
                  </a:solidFill>
                </a:rPr>
                <a:t>active</a:t>
              </a:r>
            </a:p>
          </p:txBody>
        </p:sp>
        <p:sp>
          <p:nvSpPr>
            <p:cNvPr id="23" name="Text Box 17"/>
            <p:cNvSpPr txBox="1">
              <a:spLocks noChangeArrowheads="1"/>
            </p:cNvSpPr>
            <p:nvPr/>
          </p:nvSpPr>
          <p:spPr bwMode="auto">
            <a:xfrm>
              <a:off x="3709267" y="5514200"/>
              <a:ext cx="808920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2.8mm</a:t>
              </a:r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auto">
            <a:xfrm>
              <a:off x="3856706" y="6033123"/>
              <a:ext cx="1447800" cy="435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31B5"/>
                  </a:solidFill>
                </a:rPr>
                <a:t>FE-I3 74%</a:t>
              </a: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6343536" y="3824576"/>
              <a:ext cx="1026905" cy="435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31B5"/>
                  </a:solidFill>
                </a:rPr>
                <a:t>20.2mm</a:t>
              </a:r>
            </a:p>
          </p:txBody>
        </p:sp>
        <p:sp>
          <p:nvSpPr>
            <p:cNvPr id="26" name="Rectangle 6"/>
            <p:cNvSpPr>
              <a:spLocks noChangeArrowheads="1"/>
            </p:cNvSpPr>
            <p:nvPr/>
          </p:nvSpPr>
          <p:spPr bwMode="auto">
            <a:xfrm>
              <a:off x="6159615" y="5609874"/>
              <a:ext cx="1305094" cy="1523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6159615" y="4238548"/>
              <a:ext cx="1305094" cy="15236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6422425" y="4724400"/>
              <a:ext cx="890169" cy="4790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0031B5"/>
                  </a:solidFill>
                </a:rPr>
                <a:t>active</a:t>
              </a:r>
            </a:p>
          </p:txBody>
        </p:sp>
        <p:sp>
          <p:nvSpPr>
            <p:cNvPr id="29" name="Line 18"/>
            <p:cNvSpPr>
              <a:spLocks noChangeShapeType="1"/>
            </p:cNvSpPr>
            <p:nvPr/>
          </p:nvSpPr>
          <p:spPr bwMode="auto">
            <a:xfrm>
              <a:off x="7540919" y="5609874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>
              <a:off x="7540919" y="4314733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Text Box 20"/>
            <p:cNvSpPr txBox="1">
              <a:spLocks noChangeArrowheads="1"/>
            </p:cNvSpPr>
            <p:nvPr/>
          </p:nvSpPr>
          <p:spPr bwMode="auto">
            <a:xfrm>
              <a:off x="7427496" y="4995514"/>
              <a:ext cx="913949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16.8mm</a:t>
              </a:r>
            </a:p>
          </p:txBody>
        </p:sp>
        <p:sp>
          <p:nvSpPr>
            <p:cNvPr id="32" name="Line 21"/>
            <p:cNvSpPr>
              <a:spLocks noChangeShapeType="1"/>
            </p:cNvSpPr>
            <p:nvPr/>
          </p:nvSpPr>
          <p:spPr bwMode="auto">
            <a:xfrm flipV="1">
              <a:off x="6159615" y="3933809"/>
              <a:ext cx="0" cy="228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Line 22"/>
            <p:cNvSpPr>
              <a:spLocks noChangeShapeType="1"/>
            </p:cNvSpPr>
            <p:nvPr/>
          </p:nvSpPr>
          <p:spPr bwMode="auto">
            <a:xfrm flipV="1">
              <a:off x="7464709" y="3933809"/>
              <a:ext cx="0" cy="228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Line 24"/>
            <p:cNvSpPr>
              <a:spLocks noChangeShapeType="1"/>
            </p:cNvSpPr>
            <p:nvPr/>
          </p:nvSpPr>
          <p:spPr bwMode="auto">
            <a:xfrm>
              <a:off x="7540919" y="5762243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Text Box 25"/>
            <p:cNvSpPr txBox="1">
              <a:spLocks noChangeArrowheads="1"/>
            </p:cNvSpPr>
            <p:nvPr/>
          </p:nvSpPr>
          <p:spPr bwMode="auto">
            <a:xfrm>
              <a:off x="7908025" y="5533689"/>
              <a:ext cx="761360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~2mm</a:t>
              </a:r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6159615" y="4238548"/>
              <a:ext cx="1305094" cy="7618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37" name="Line 27"/>
            <p:cNvSpPr>
              <a:spLocks noChangeShapeType="1"/>
            </p:cNvSpPr>
            <p:nvPr/>
          </p:nvSpPr>
          <p:spPr bwMode="auto">
            <a:xfrm>
              <a:off x="7540919" y="4238548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Text Box 28"/>
            <p:cNvSpPr txBox="1">
              <a:spLocks noChangeArrowheads="1"/>
            </p:cNvSpPr>
            <p:nvPr/>
          </p:nvSpPr>
          <p:spPr bwMode="auto">
            <a:xfrm>
              <a:off x="7756191" y="4086178"/>
              <a:ext cx="923857" cy="3919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~200</a:t>
              </a:r>
              <a:r>
                <a:rPr lang="el-GR" sz="1200">
                  <a:latin typeface="Georgia" charset="0"/>
                </a:rPr>
                <a:t>μ</a:t>
              </a:r>
              <a:r>
                <a:rPr lang="en-US" sz="1200"/>
                <a:t>m</a:t>
              </a:r>
            </a:p>
          </p:txBody>
        </p:sp>
        <p:sp>
          <p:nvSpPr>
            <p:cNvPr id="39" name="Text Box 30"/>
            <p:cNvSpPr txBox="1">
              <a:spLocks noChangeArrowheads="1"/>
            </p:cNvSpPr>
            <p:nvPr/>
          </p:nvSpPr>
          <p:spPr bwMode="auto">
            <a:xfrm>
              <a:off x="6159833" y="6018584"/>
              <a:ext cx="1596359" cy="435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31B5"/>
                  </a:solidFill>
                </a:rPr>
                <a:t>FE-I4 ~89%</a:t>
              </a:r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6092931" y="4238548"/>
              <a:ext cx="1371778" cy="159988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 sz="1000"/>
            </a:p>
          </p:txBody>
        </p:sp>
        <p:sp>
          <p:nvSpPr>
            <p:cNvPr id="43" name="Text Box 34"/>
            <p:cNvSpPr txBox="1">
              <a:spLocks noChangeArrowheads="1"/>
            </p:cNvSpPr>
            <p:nvPr/>
          </p:nvSpPr>
          <p:spPr bwMode="auto">
            <a:xfrm rot="16200000">
              <a:off x="5360945" y="4784718"/>
              <a:ext cx="1216291" cy="304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/>
                <a:t>IBM reticule</a:t>
              </a: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8546111" y="5762243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Line 27"/>
            <p:cNvSpPr>
              <a:spLocks noChangeShapeType="1"/>
            </p:cNvSpPr>
            <p:nvPr/>
          </p:nvSpPr>
          <p:spPr bwMode="auto">
            <a:xfrm>
              <a:off x="8546111" y="4238548"/>
              <a:ext cx="30483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Text Box 20"/>
            <p:cNvSpPr txBox="1">
              <a:spLocks noChangeArrowheads="1"/>
            </p:cNvSpPr>
            <p:nvPr/>
          </p:nvSpPr>
          <p:spPr bwMode="auto">
            <a:xfrm>
              <a:off x="8267472" y="4799984"/>
              <a:ext cx="1150390" cy="4355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31B5"/>
                  </a:solidFill>
                </a:rPr>
                <a:t>~19 mm</a:t>
              </a:r>
            </a:p>
          </p:txBody>
        </p:sp>
        <p:cxnSp>
          <p:nvCxnSpPr>
            <p:cNvPr id="47" name="Straight Arrow Connector 51"/>
            <p:cNvCxnSpPr>
              <a:cxnSpLocks noChangeShapeType="1"/>
            </p:cNvCxnSpPr>
            <p:nvPr/>
          </p:nvCxnSpPr>
          <p:spPr bwMode="auto">
            <a:xfrm rot="5400000" flipH="1" flipV="1">
              <a:off x="7341320" y="4686300"/>
              <a:ext cx="685800" cy="158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48" name="Straight Arrow Connector 52"/>
            <p:cNvCxnSpPr>
              <a:cxnSpLocks noChangeShapeType="1"/>
            </p:cNvCxnSpPr>
            <p:nvPr/>
          </p:nvCxnSpPr>
          <p:spPr bwMode="auto">
            <a:xfrm rot="5400000">
              <a:off x="7531026" y="5486400"/>
              <a:ext cx="305594" cy="79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aphicFrame>
        <p:nvGraphicFramePr>
          <p:cNvPr id="90" name="Table 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749569"/>
              </p:ext>
            </p:extLst>
          </p:nvPr>
        </p:nvGraphicFramePr>
        <p:xfrm>
          <a:off x="4067944" y="1023352"/>
          <a:ext cx="4413316" cy="362711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50831"/>
                <a:gridCol w="1169760"/>
                <a:gridCol w="992725"/>
              </a:tblGrid>
              <a:tr h="31197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FE-I3</a:t>
                      </a:r>
                      <a:endParaRPr lang="en-GB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FE-I4</a:t>
                      </a:r>
                      <a:endParaRPr lang="en-GB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Pixel size [µm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50x400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50x250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Pixel array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18x160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80x336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Chip size [mm</a:t>
                      </a:r>
                      <a:r>
                        <a:rPr lang="en-GB" sz="1400" baseline="30000" dirty="0" smtClean="0"/>
                        <a:t>2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7.6x10.8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20.2x19.0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Active fraction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74%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89%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Analog</a:t>
                      </a:r>
                      <a:r>
                        <a:rPr lang="en-GB" sz="1400" dirty="0" smtClean="0"/>
                        <a:t> current [µA/</a:t>
                      </a:r>
                      <a:r>
                        <a:rPr lang="en-GB" sz="1400" dirty="0" err="1" smtClean="0"/>
                        <a:t>pix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26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Digital current [µA/</a:t>
                      </a:r>
                      <a:r>
                        <a:rPr lang="en-GB" sz="1400" dirty="0" err="1" smtClean="0"/>
                        <a:t>pix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17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10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Analog</a:t>
                      </a:r>
                      <a:r>
                        <a:rPr lang="en-GB" sz="1400" baseline="0" dirty="0" smtClean="0"/>
                        <a:t> Voltage [V]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1.6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1.4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Digital Voltage [V]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2.0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1.2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 power [µW/</a:t>
                      </a:r>
                      <a:r>
                        <a:rPr lang="en-GB" sz="1400" dirty="0" err="1" smtClean="0"/>
                        <a:t>pix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75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26</a:t>
                      </a:r>
                      <a:endParaRPr lang="en-GB" sz="1400" dirty="0"/>
                    </a:p>
                  </a:txBody>
                  <a:tcPr marL="84406" marR="84406"/>
                </a:tc>
              </a:tr>
              <a:tr h="25997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Pseudo-LVDS out [Mb/</a:t>
                      </a:r>
                      <a:r>
                        <a:rPr lang="en-GB" sz="1400" dirty="0" err="1" smtClean="0"/>
                        <a:t>s</a:t>
                      </a:r>
                      <a:r>
                        <a:rPr lang="en-GB" sz="1400" dirty="0" smtClean="0"/>
                        <a:t>]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40</a:t>
                      </a:r>
                      <a:endParaRPr lang="en-GB" sz="1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160</a:t>
                      </a:r>
                      <a:endParaRPr lang="en-GB" sz="1400" dirty="0"/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974899" y="3933056"/>
            <a:ext cx="109269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Norbert Wermes, Bonn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62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23528" y="33875"/>
            <a:ext cx="7467600" cy="990600"/>
          </a:xfrm>
        </p:spPr>
        <p:txBody>
          <a:bodyPr/>
          <a:lstStyle/>
          <a:p>
            <a:pPr eaLnBrk="1" hangingPunct="1"/>
            <a:r>
              <a:rPr lang="de-DE" dirty="0" smtClean="0"/>
              <a:t>TESTS:TDAQ 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olidFill>
                  <a:srgbClr val="FF0000"/>
                </a:solidFill>
              </a:rPr>
              <a:t>USBpix</a:t>
            </a:r>
            <a:endParaRPr lang="de-DE" dirty="0" smtClean="0">
              <a:solidFill>
                <a:srgbClr val="FF0000"/>
              </a:solidFill>
            </a:endParaRPr>
          </a:p>
        </p:txBody>
      </p:sp>
      <p:pic>
        <p:nvPicPr>
          <p:cNvPr id="6147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166194"/>
            <a:ext cx="3456384" cy="5215134"/>
          </a:xfrm>
        </p:spPr>
      </p:pic>
      <p:pic>
        <p:nvPicPr>
          <p:cNvPr id="6148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960" y="3356992"/>
            <a:ext cx="4535488" cy="3024187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E77B5-E1B8-404C-B2DF-D2A818BDF05C}" type="slidenum">
              <a:rPr lang="de-DE" smtClean="0"/>
              <a:pPr>
                <a:defRPr/>
              </a:pPr>
              <a:t>12</a:t>
            </a:fld>
            <a:endParaRPr lang="de-DE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294878"/>
            <a:ext cx="1531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Turbo</a:t>
            </a:r>
          </a:p>
          <a:p>
            <a:r>
              <a:rPr lang="de-DE" dirty="0" smtClean="0"/>
              <a:t>DAQ</a:t>
            </a:r>
          </a:p>
          <a:p>
            <a:r>
              <a:rPr lang="de-DE" dirty="0" smtClean="0"/>
              <a:t>System</a:t>
            </a:r>
          </a:p>
          <a:p>
            <a:r>
              <a:rPr lang="de-DE" dirty="0" smtClean="0"/>
              <a:t>(VME </a:t>
            </a:r>
            <a:r>
              <a:rPr lang="de-DE" dirty="0" err="1" smtClean="0"/>
              <a:t>based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05017" y="5949280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6 x </a:t>
            </a:r>
            <a:r>
              <a:rPr lang="de-DE" dirty="0" err="1" smtClean="0">
                <a:solidFill>
                  <a:schemeClr val="bg1"/>
                </a:solidFill>
              </a:rPr>
              <a:t>USBpix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systems</a:t>
            </a:r>
            <a:r>
              <a:rPr lang="de-DE" dirty="0" smtClean="0">
                <a:solidFill>
                  <a:schemeClr val="bg1"/>
                </a:solidFill>
              </a:rPr>
              <a:t> (</a:t>
            </a:r>
            <a:r>
              <a:rPr lang="de-DE" dirty="0" err="1" smtClean="0">
                <a:solidFill>
                  <a:schemeClr val="bg1"/>
                </a:solidFill>
              </a:rPr>
              <a:t>with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monitor</a:t>
            </a:r>
            <a:r>
              <a:rPr lang="de-DE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968044" y="5465549"/>
            <a:ext cx="468052" cy="48373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90678" y="1052736"/>
            <a:ext cx="36537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31B5"/>
                </a:solidFill>
              </a:rPr>
              <a:t>new readout and test system for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/>
              <a:t>FE-I4 ICs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/>
              <a:t>FE-I4 wafers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/>
              <a:t>FE-I4 module assemblies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err="1" smtClean="0"/>
              <a:t>testbeam</a:t>
            </a:r>
            <a:r>
              <a:rPr lang="en-US" sz="2000" dirty="0" smtClean="0"/>
              <a:t> operation</a:t>
            </a:r>
            <a:endParaRPr lang="en-US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899592" y="4221088"/>
            <a:ext cx="1027132" cy="108012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4087" y="544522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TPCC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12031" y="3573016"/>
            <a:ext cx="915753" cy="154352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06526" y="52605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TPLL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90678" y="5116542"/>
            <a:ext cx="845418" cy="6980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72952" y="-27384"/>
            <a:ext cx="7467600" cy="990600"/>
          </a:xfrm>
        </p:spPr>
        <p:txBody>
          <a:bodyPr/>
          <a:lstStyle/>
          <a:p>
            <a:pPr eaLnBrk="1" hangingPunct="1"/>
            <a:r>
              <a:rPr lang="de-DE" sz="3600" dirty="0" err="1" smtClean="0"/>
              <a:t>USBpix</a:t>
            </a:r>
            <a:r>
              <a:rPr lang="de-DE" sz="3600" dirty="0" smtClean="0"/>
              <a:t> </a:t>
            </a:r>
            <a:r>
              <a:rPr lang="de-DE" sz="3600" dirty="0" err="1" smtClean="0"/>
              <a:t>with</a:t>
            </a:r>
            <a:r>
              <a:rPr lang="de-DE" sz="3600" dirty="0" smtClean="0"/>
              <a:t> FE-I4 (</a:t>
            </a:r>
            <a:r>
              <a:rPr lang="de-DE" sz="3600" dirty="0" err="1" smtClean="0"/>
              <a:t>details</a:t>
            </a:r>
            <a:r>
              <a:rPr lang="de-DE" sz="3600" dirty="0" smtClean="0"/>
              <a:t>)</a:t>
            </a:r>
            <a:endParaRPr lang="de-DE" sz="4000" dirty="0" smtClean="0"/>
          </a:p>
        </p:txBody>
      </p:sp>
      <p:pic>
        <p:nvPicPr>
          <p:cNvPr id="7171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132856"/>
            <a:ext cx="7880350" cy="3300412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8923C-1B4B-4652-8E2B-A5A225381AE9}" type="slidenum">
              <a:rPr lang="de-DE" smtClean="0"/>
              <a:pPr>
                <a:defRPr/>
              </a:pPr>
              <a:t>13</a:t>
            </a:fld>
            <a:endParaRPr lang="de-DE">
              <a:latin typeface="+mn-lt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rot="16200000" flipV="1">
            <a:off x="6251425" y="4557887"/>
            <a:ext cx="1224136" cy="550538"/>
          </a:xfrm>
          <a:prstGeom prst="straightConnector1">
            <a:avLst/>
          </a:prstGeom>
          <a:ln w="38100">
            <a:solidFill>
              <a:srgbClr val="0031B5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6732240" y="5373216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31B5"/>
                </a:solidFill>
                <a:latin typeface="+mn-lt"/>
              </a:rPr>
              <a:t>FPGA</a:t>
            </a:r>
            <a:endParaRPr lang="de-DE" sz="2400" dirty="0">
              <a:solidFill>
                <a:srgbClr val="0031B5"/>
              </a:solidFill>
              <a:latin typeface="+mn-lt"/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rot="5400000" flipH="1" flipV="1">
            <a:off x="5940946" y="5661248"/>
            <a:ext cx="719286" cy="144810"/>
          </a:xfrm>
          <a:prstGeom prst="straightConnector1">
            <a:avLst/>
          </a:prstGeom>
          <a:ln w="38100">
            <a:solidFill>
              <a:srgbClr val="0031B5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572000" y="6093296"/>
            <a:ext cx="2604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rgbClr val="0031B5"/>
                </a:solidFill>
                <a:latin typeface="+mn-lt"/>
              </a:rPr>
              <a:t>RJ45 Connector </a:t>
            </a:r>
            <a:r>
              <a:rPr lang="de-DE" dirty="0" err="1" smtClean="0">
                <a:solidFill>
                  <a:srgbClr val="0031B5"/>
                </a:solidFill>
                <a:latin typeface="+mn-lt"/>
              </a:rPr>
              <a:t>to</a:t>
            </a:r>
            <a:r>
              <a:rPr lang="de-DE" dirty="0" smtClean="0">
                <a:solidFill>
                  <a:srgbClr val="0031B5"/>
                </a:solidFill>
                <a:latin typeface="+mn-lt"/>
              </a:rPr>
              <a:t> TLU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 rot="16200000" flipV="1">
            <a:off x="7236297" y="4941168"/>
            <a:ext cx="1080120" cy="504055"/>
          </a:xfrm>
          <a:prstGeom prst="straightConnector1">
            <a:avLst/>
          </a:prstGeom>
          <a:ln w="38100">
            <a:solidFill>
              <a:srgbClr val="0031B5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7164288" y="5733256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0031B5"/>
                </a:solidFill>
                <a:latin typeface="+mj-lt"/>
              </a:rPr>
              <a:t>Microcontroller</a:t>
            </a:r>
            <a:endParaRPr lang="de-DE" dirty="0">
              <a:solidFill>
                <a:srgbClr val="0031B5"/>
              </a:solidFill>
              <a:latin typeface="+mj-lt"/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 rot="5400000" flipH="1" flipV="1">
            <a:off x="5184068" y="4329100"/>
            <a:ext cx="1872208" cy="360040"/>
          </a:xfrm>
          <a:prstGeom prst="straightConnector1">
            <a:avLst/>
          </a:prstGeom>
          <a:ln w="38100">
            <a:solidFill>
              <a:srgbClr val="0031B5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5436096" y="5343599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31B5"/>
                </a:solidFill>
                <a:latin typeface="+mn-lt"/>
              </a:rPr>
              <a:t>SRAM</a:t>
            </a:r>
          </a:p>
          <a:p>
            <a:r>
              <a:rPr lang="de-DE" sz="1400" dirty="0" err="1" smtClean="0">
                <a:solidFill>
                  <a:srgbClr val="0031B5"/>
                </a:solidFill>
                <a:latin typeface="+mn-lt"/>
              </a:rPr>
              <a:t>for</a:t>
            </a:r>
            <a:r>
              <a:rPr lang="de-DE" sz="1400" dirty="0" smtClean="0">
                <a:solidFill>
                  <a:srgbClr val="0031B5"/>
                </a:solidFill>
                <a:latin typeface="+mn-lt"/>
              </a:rPr>
              <a:t> </a:t>
            </a:r>
            <a:r>
              <a:rPr lang="de-DE" sz="1400" dirty="0" err="1" smtClean="0">
                <a:solidFill>
                  <a:srgbClr val="0031B5"/>
                </a:solidFill>
                <a:latin typeface="+mn-lt"/>
              </a:rPr>
              <a:t>data</a:t>
            </a:r>
            <a:endParaRPr lang="de-DE" sz="1400" dirty="0">
              <a:solidFill>
                <a:srgbClr val="0031B5"/>
              </a:solidFill>
              <a:latin typeface="+mn-lt"/>
            </a:endParaRPr>
          </a:p>
        </p:txBody>
      </p:sp>
      <p:cxnSp>
        <p:nvCxnSpPr>
          <p:cNvPr id="31" name="Gerade Verbindung 30"/>
          <p:cNvCxnSpPr/>
          <p:nvPr/>
        </p:nvCxnSpPr>
        <p:spPr>
          <a:xfrm rot="5400000">
            <a:off x="4067944" y="3501008"/>
            <a:ext cx="3600400" cy="0"/>
          </a:xfrm>
          <a:prstGeom prst="line">
            <a:avLst/>
          </a:prstGeom>
          <a:ln w="34925">
            <a:solidFill>
              <a:srgbClr val="0031B5"/>
            </a:solidFill>
            <a:prstDash val="dash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rot="5400000">
            <a:off x="1691680" y="3501008"/>
            <a:ext cx="3600400" cy="0"/>
          </a:xfrm>
          <a:prstGeom prst="line">
            <a:avLst/>
          </a:prstGeom>
          <a:ln w="34925">
            <a:solidFill>
              <a:srgbClr val="0031B5"/>
            </a:solidFill>
            <a:prstDash val="dash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6228184" y="17728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31B5"/>
                </a:solidFill>
                <a:latin typeface="+mn-lt"/>
              </a:rPr>
              <a:t>Multi-IO Board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3491880" y="177281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0031B5"/>
                </a:solidFill>
                <a:latin typeface="+mn-lt"/>
              </a:rPr>
              <a:t>Adapter Card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683568" y="177281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0031B5"/>
                </a:solidFill>
                <a:latin typeface="+mn-lt"/>
              </a:rPr>
              <a:t>Single Chip Card</a:t>
            </a:r>
          </a:p>
        </p:txBody>
      </p:sp>
      <p:cxnSp>
        <p:nvCxnSpPr>
          <p:cNvPr id="41" name="Gerade Verbindung mit Pfeil 40"/>
          <p:cNvCxnSpPr/>
          <p:nvPr/>
        </p:nvCxnSpPr>
        <p:spPr>
          <a:xfrm rot="5400000" flipH="1" flipV="1">
            <a:off x="863588" y="4617132"/>
            <a:ext cx="1368152" cy="1588"/>
          </a:xfrm>
          <a:prstGeom prst="straightConnector1">
            <a:avLst/>
          </a:prstGeom>
          <a:ln w="38100">
            <a:solidFill>
              <a:srgbClr val="0031B5"/>
            </a:solidFill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1115616" y="5229200"/>
            <a:ext cx="851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31B5"/>
                </a:solidFill>
                <a:latin typeface="+mn-lt"/>
              </a:rPr>
              <a:t>FE-I4</a:t>
            </a:r>
            <a:endParaRPr lang="de-DE" sz="2400" dirty="0">
              <a:solidFill>
                <a:srgbClr val="0031B5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21605" y="3388350"/>
            <a:ext cx="77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LVDS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7467600" cy="990600"/>
          </a:xfrm>
        </p:spPr>
        <p:txBody>
          <a:bodyPr/>
          <a:lstStyle/>
          <a:p>
            <a:r>
              <a:rPr lang="de-DE" sz="3600" dirty="0" smtClean="0"/>
              <a:t>3D </a:t>
            </a:r>
            <a:r>
              <a:rPr lang="de-DE" sz="3600" dirty="0" err="1" smtClean="0"/>
              <a:t>integration</a:t>
            </a:r>
            <a:r>
              <a:rPr lang="de-DE" sz="3600" dirty="0" smtClean="0"/>
              <a:t> … a </a:t>
            </a:r>
            <a:r>
              <a:rPr lang="de-DE" sz="3600" dirty="0" err="1" smtClean="0"/>
              <a:t>hot</a:t>
            </a:r>
            <a:r>
              <a:rPr lang="de-DE" sz="3600" dirty="0" smtClean="0"/>
              <a:t> </a:t>
            </a:r>
            <a:r>
              <a:rPr lang="de-DE" sz="3600" dirty="0" err="1" smtClean="0"/>
              <a:t>topic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C47C-85B8-4863-A5AE-81EDBF57319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317" y="1052737"/>
            <a:ext cx="2592287" cy="294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9198" y="4316232"/>
            <a:ext cx="1608746" cy="2031325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prototypes</a:t>
            </a:r>
          </a:p>
          <a:p>
            <a:r>
              <a:rPr lang="de-DE" dirty="0" smtClean="0"/>
              <a:t>with</a:t>
            </a:r>
          </a:p>
          <a:p>
            <a:endParaRPr lang="de-DE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OKI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MIT 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Tezzaron/</a:t>
            </a:r>
          </a:p>
          <a:p>
            <a:r>
              <a:rPr lang="de-DE" dirty="0"/>
              <a:t> </a:t>
            </a:r>
            <a:r>
              <a:rPr lang="de-DE" dirty="0" smtClean="0"/>
              <a:t>     Chartered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8583" y="1113338"/>
            <a:ext cx="372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vias</a:t>
            </a:r>
            <a:r>
              <a:rPr lang="en-US" dirty="0" smtClean="0"/>
              <a:t> first” … various CMOS layers</a:t>
            </a:r>
            <a:endParaRPr lang="en-US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228122"/>
              </p:ext>
            </p:extLst>
          </p:nvPr>
        </p:nvGraphicFramePr>
        <p:xfrm>
          <a:off x="284911" y="1730052"/>
          <a:ext cx="4865095" cy="2347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Drawing" r:id="rId4" imgW="5962650" imgH="2876550" progId="">
                  <p:embed/>
                </p:oleObj>
              </mc:Choice>
              <mc:Fallback>
                <p:oleObj name="Drawing" r:id="rId4" imgW="5962650" imgH="287655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911" y="1730052"/>
                        <a:ext cx="4865095" cy="23470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574449" y="4627001"/>
            <a:ext cx="5459867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3D integration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promises</a:t>
            </a:r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higher granularity</a:t>
            </a:r>
            <a:endParaRPr lang="en-US" b="0" dirty="0"/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lower power</a:t>
            </a:r>
            <a:endParaRPr lang="en-US" b="0" dirty="0"/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large </a:t>
            </a:r>
            <a:r>
              <a:rPr lang="en-US" b="0" dirty="0"/>
              <a:t>active over total area </a:t>
            </a:r>
            <a:r>
              <a:rPr lang="en-US" b="0" dirty="0" smtClean="0"/>
              <a:t>ratio</a:t>
            </a:r>
            <a:endParaRPr lang="en-US" b="0" dirty="0"/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low mass</a:t>
            </a:r>
          </a:p>
          <a:p>
            <a:pPr marL="285750" indent="-285750">
              <a:buFont typeface="Arial"/>
              <a:buChar char="•"/>
            </a:pPr>
            <a:r>
              <a:rPr lang="en-US" b="0" dirty="0" smtClean="0"/>
              <a:t>dedicated </a:t>
            </a:r>
            <a:r>
              <a:rPr lang="en-US" b="0" dirty="0"/>
              <a:t>technology for each </a:t>
            </a:r>
            <a:r>
              <a:rPr lang="en-US" b="0" dirty="0" smtClean="0"/>
              <a:t>functional layer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8440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952" y="-81880"/>
            <a:ext cx="7467600" cy="990600"/>
          </a:xfrm>
        </p:spPr>
        <p:txBody>
          <a:bodyPr/>
          <a:lstStyle/>
          <a:p>
            <a:r>
              <a:rPr lang="en-US" sz="4000" dirty="0" smtClean="0"/>
              <a:t>CMOS </a:t>
            </a:r>
            <a:r>
              <a:rPr lang="en-US" sz="4000" dirty="0" err="1" smtClean="0"/>
              <a:t>vias</a:t>
            </a:r>
            <a:r>
              <a:rPr lang="en-US" sz="4000" dirty="0" smtClean="0"/>
              <a:t> first …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C47C-85B8-4863-A5AE-81EDBF5731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154070" y="1818639"/>
            <a:ext cx="4654062" cy="261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65760" lvl="7"/>
            <a:r>
              <a:rPr lang="en-US" sz="2000" dirty="0" smtClean="0">
                <a:solidFill>
                  <a:srgbClr val="FF0000"/>
                </a:solidFill>
              </a:rPr>
              <a:t>Tezzaron/Chartered </a:t>
            </a:r>
            <a:r>
              <a:rPr lang="en-US" sz="2000" dirty="0">
                <a:solidFill>
                  <a:srgbClr val="FF0000"/>
                </a:solidFill>
              </a:rPr>
              <a:t>0.13 </a:t>
            </a:r>
            <a:r>
              <a:rPr lang="en-US" sz="2000" dirty="0" smtClean="0">
                <a:solidFill>
                  <a:srgbClr val="FF0000"/>
                </a:solidFill>
              </a:rPr>
              <a:t>um Process</a:t>
            </a:r>
          </a:p>
          <a:p>
            <a:pPr marL="365760" lvl="7"/>
            <a:r>
              <a:rPr lang="en-US" sz="2000" b="0" dirty="0">
                <a:solidFill>
                  <a:schemeClr val="tx1"/>
                </a:solidFill>
              </a:rPr>
              <a:t>Large </a:t>
            </a:r>
            <a:r>
              <a:rPr lang="en-US" sz="2000" b="0" dirty="0" smtClean="0">
                <a:solidFill>
                  <a:schemeClr val="tx1"/>
                </a:solidFill>
              </a:rPr>
              <a:t>reticule (25.76 </a:t>
            </a:r>
            <a:r>
              <a:rPr lang="en-US" sz="2000" b="0" dirty="0">
                <a:solidFill>
                  <a:schemeClr val="tx1"/>
                </a:solidFill>
              </a:rPr>
              <a:t>mm x 30.26 </a:t>
            </a:r>
            <a:r>
              <a:rPr lang="en-US" sz="2000" b="0" dirty="0" smtClean="0">
                <a:solidFill>
                  <a:schemeClr val="tx1"/>
                </a:solidFill>
              </a:rPr>
              <a:t>mm) 12 </a:t>
            </a:r>
            <a:r>
              <a:rPr lang="en-US" sz="2000" b="0" dirty="0">
                <a:solidFill>
                  <a:schemeClr val="tx1"/>
                </a:solidFill>
              </a:rPr>
              <a:t>inch </a:t>
            </a:r>
            <a:r>
              <a:rPr lang="en-US" sz="2000" b="0" dirty="0" smtClean="0">
                <a:solidFill>
                  <a:schemeClr val="tx1"/>
                </a:solidFill>
              </a:rPr>
              <a:t>wafers</a:t>
            </a:r>
          </a:p>
          <a:p>
            <a:pPr marL="365760" lvl="7"/>
            <a:r>
              <a:rPr lang="en-US" sz="2000" b="0" dirty="0" err="1" smtClean="0">
                <a:solidFill>
                  <a:schemeClr val="tx1"/>
                </a:solidFill>
              </a:rPr>
              <a:t>vias</a:t>
            </a:r>
            <a:r>
              <a:rPr lang="en-US" sz="2000" b="0" dirty="0" smtClean="0">
                <a:solidFill>
                  <a:schemeClr val="tx1"/>
                </a:solidFill>
              </a:rPr>
              <a:t>: 1.6 x 1.6 x 10 µm, 3.2 µm pitch</a:t>
            </a:r>
          </a:p>
          <a:p>
            <a:pPr marL="365760" lvl="7"/>
            <a:r>
              <a:rPr lang="en-US" sz="2000" b="0" dirty="0" smtClean="0">
                <a:solidFill>
                  <a:schemeClr val="tx1"/>
                </a:solidFill>
              </a:rPr>
              <a:t>missing bonds: &lt; 0.1 ppm</a:t>
            </a:r>
            <a:endParaRPr lang="en-US" sz="2000" b="0" dirty="0">
              <a:solidFill>
                <a:schemeClr val="tx1"/>
              </a:solidFill>
            </a:endParaRPr>
          </a:p>
          <a:p>
            <a:pPr marL="365760" lvl="7"/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4660336" y="1340769"/>
            <a:ext cx="4165675" cy="4644107"/>
            <a:chOff x="3061" y="1344"/>
            <a:chExt cx="2489" cy="2586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199" y="1480"/>
              <a:ext cx="237" cy="235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" name="Rectangle 6" descr="5 %"/>
            <p:cNvSpPr>
              <a:spLocks noChangeArrowheads="1"/>
            </p:cNvSpPr>
            <p:nvPr/>
          </p:nvSpPr>
          <p:spPr bwMode="auto">
            <a:xfrm>
              <a:off x="3061" y="2754"/>
              <a:ext cx="1656" cy="470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Rectangle 7" descr="20 %"/>
            <p:cNvSpPr>
              <a:spLocks noChangeArrowheads="1"/>
            </p:cNvSpPr>
            <p:nvPr/>
          </p:nvSpPr>
          <p:spPr bwMode="auto">
            <a:xfrm>
              <a:off x="3061" y="3224"/>
              <a:ext cx="1656" cy="705"/>
            </a:xfrm>
            <a:prstGeom prst="rect">
              <a:avLst/>
            </a:prstGeom>
            <a:pattFill prst="pct20">
              <a:fgClr>
                <a:srgbClr val="FF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061" y="3224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179" y="3224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3337" y="3224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3534" y="3224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3691" y="3224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613" y="3185"/>
              <a:ext cx="79" cy="3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3258" y="3185"/>
              <a:ext cx="79" cy="3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692" y="3106"/>
              <a:ext cx="474" cy="3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3692" y="3028"/>
              <a:ext cx="474" cy="39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3692" y="2949"/>
              <a:ext cx="474" cy="39"/>
            </a:xfrm>
            <a:prstGeom prst="rect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3692" y="2870"/>
              <a:ext cx="474" cy="39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692" y="2792"/>
              <a:ext cx="474" cy="3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3179" y="2675"/>
              <a:ext cx="198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3535" y="2675"/>
              <a:ext cx="197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890" y="2675"/>
              <a:ext cx="197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244" y="2675"/>
              <a:ext cx="198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3731" y="3145"/>
              <a:ext cx="40" cy="7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3731" y="3067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3731" y="2990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3731" y="2912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3731" y="2834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3968" y="2756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>
              <a:off x="3061" y="2754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4008" y="3224"/>
              <a:ext cx="39" cy="39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008" y="3145"/>
              <a:ext cx="40" cy="7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3061" y="3929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" name="Rectangle 34" descr="5 %"/>
            <p:cNvSpPr>
              <a:spLocks noChangeArrowheads="1"/>
            </p:cNvSpPr>
            <p:nvPr/>
          </p:nvSpPr>
          <p:spPr bwMode="auto">
            <a:xfrm flipV="1">
              <a:off x="3061" y="2126"/>
              <a:ext cx="1656" cy="470"/>
            </a:xfrm>
            <a:prstGeom prst="rect">
              <a:avLst/>
            </a:prstGeom>
            <a:pattFill prst="pct5">
              <a:fgClr>
                <a:schemeClr val="bg2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7" name="Rectangle 35" descr="20 %"/>
            <p:cNvSpPr>
              <a:spLocks noChangeArrowheads="1"/>
            </p:cNvSpPr>
            <p:nvPr/>
          </p:nvSpPr>
          <p:spPr bwMode="auto">
            <a:xfrm flipV="1">
              <a:off x="3061" y="1734"/>
              <a:ext cx="1656" cy="392"/>
            </a:xfrm>
            <a:prstGeom prst="rect">
              <a:avLst/>
            </a:prstGeom>
            <a:pattFill prst="pct20">
              <a:fgClr>
                <a:srgbClr val="FF99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8" name="Line 36"/>
            <p:cNvSpPr>
              <a:spLocks noChangeShapeType="1"/>
            </p:cNvSpPr>
            <p:nvPr/>
          </p:nvSpPr>
          <p:spPr bwMode="auto">
            <a:xfrm flipV="1">
              <a:off x="3061" y="2126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 flipV="1">
              <a:off x="3179" y="2087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 flipV="1">
              <a:off x="3337" y="2087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 flipV="1">
              <a:off x="3534" y="2087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 flipV="1">
              <a:off x="3691" y="2087"/>
              <a:ext cx="79" cy="39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 flipV="1">
              <a:off x="3613" y="2126"/>
              <a:ext cx="79" cy="3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 flipV="1">
              <a:off x="3258" y="2126"/>
              <a:ext cx="79" cy="39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 flipV="1">
              <a:off x="3692" y="2205"/>
              <a:ext cx="474" cy="39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ru-RU" dirty="0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 flipV="1">
              <a:off x="3692" y="2283"/>
              <a:ext cx="474" cy="39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 flipV="1">
              <a:off x="3692" y="2362"/>
              <a:ext cx="474" cy="39"/>
            </a:xfrm>
            <a:prstGeom prst="rect">
              <a:avLst/>
            </a:prstGeom>
            <a:solidFill>
              <a:srgbClr val="66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 flipV="1">
              <a:off x="3692" y="2441"/>
              <a:ext cx="474" cy="39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 flipV="1">
              <a:off x="3692" y="2519"/>
              <a:ext cx="474" cy="3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 flipV="1">
              <a:off x="3179" y="2598"/>
              <a:ext cx="198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 flipV="1">
              <a:off x="3535" y="2598"/>
              <a:ext cx="197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 flipV="1">
              <a:off x="3890" y="2598"/>
              <a:ext cx="197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 flipV="1">
              <a:off x="4244" y="2598"/>
              <a:ext cx="198" cy="77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 flipV="1">
              <a:off x="3731" y="2126"/>
              <a:ext cx="40" cy="7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 flipV="1">
              <a:off x="3731" y="2244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 flipV="1">
              <a:off x="3731" y="2322"/>
              <a:ext cx="40" cy="3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7" name="Rectangle 55"/>
            <p:cNvSpPr>
              <a:spLocks noChangeArrowheads="1"/>
            </p:cNvSpPr>
            <p:nvPr/>
          </p:nvSpPr>
          <p:spPr bwMode="auto">
            <a:xfrm flipV="1">
              <a:off x="3731" y="2399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 flipV="1">
              <a:off x="3731" y="2477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 flipV="1">
              <a:off x="3968" y="2555"/>
              <a:ext cx="40" cy="3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0" name="Line 58"/>
            <p:cNvSpPr>
              <a:spLocks noChangeShapeType="1"/>
            </p:cNvSpPr>
            <p:nvPr/>
          </p:nvSpPr>
          <p:spPr bwMode="auto">
            <a:xfrm flipV="1">
              <a:off x="3061" y="2596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 flipV="1">
              <a:off x="4008" y="1734"/>
              <a:ext cx="39" cy="39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 flipV="1">
              <a:off x="4008" y="2126"/>
              <a:ext cx="40" cy="79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3" name="Line 61"/>
            <p:cNvSpPr>
              <a:spLocks noChangeShapeType="1"/>
            </p:cNvSpPr>
            <p:nvPr/>
          </p:nvSpPr>
          <p:spPr bwMode="auto">
            <a:xfrm flipV="1">
              <a:off x="3061" y="1734"/>
              <a:ext cx="165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4" name="Text Box 62"/>
            <p:cNvSpPr txBox="1">
              <a:spLocks noChangeArrowheads="1"/>
            </p:cNvSpPr>
            <p:nvPr/>
          </p:nvSpPr>
          <p:spPr bwMode="auto">
            <a:xfrm>
              <a:off x="4125" y="2784"/>
              <a:ext cx="197" cy="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M5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M4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M3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M2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M1</a:t>
              </a:r>
            </a:p>
          </p:txBody>
        </p:sp>
        <p:sp>
          <p:nvSpPr>
            <p:cNvPr id="65" name="Text Box 63"/>
            <p:cNvSpPr txBox="1">
              <a:spLocks noChangeArrowheads="1"/>
            </p:cNvSpPr>
            <p:nvPr/>
          </p:nvSpPr>
          <p:spPr bwMode="auto">
            <a:xfrm>
              <a:off x="4422" y="2655"/>
              <a:ext cx="315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000" b="1" dirty="0"/>
                <a:t>M6</a:t>
              </a:r>
            </a:p>
          </p:txBody>
        </p:sp>
        <p:sp>
          <p:nvSpPr>
            <p:cNvPr id="66" name="Text Box 64"/>
            <p:cNvSpPr txBox="1">
              <a:spLocks noChangeArrowheads="1"/>
            </p:cNvSpPr>
            <p:nvPr/>
          </p:nvSpPr>
          <p:spPr bwMode="auto">
            <a:xfrm>
              <a:off x="3997" y="3380"/>
              <a:ext cx="711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000" b="1" dirty="0" smtClean="0"/>
                <a:t>Super Contact</a:t>
              </a:r>
              <a:endParaRPr lang="fr-FR" sz="1000" b="1" dirty="0"/>
            </a:p>
          </p:txBody>
        </p:sp>
        <p:sp>
          <p:nvSpPr>
            <p:cNvPr id="67" name="Text Box 65"/>
            <p:cNvSpPr txBox="1">
              <a:spLocks noChangeArrowheads="1"/>
            </p:cNvSpPr>
            <p:nvPr/>
          </p:nvSpPr>
          <p:spPr bwMode="auto">
            <a:xfrm rot="10800000" flipV="1">
              <a:off x="4126" y="2218"/>
              <a:ext cx="197" cy="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M1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M2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M3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M4</a:t>
              </a:r>
            </a:p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700" b="1" dirty="0"/>
                <a:t>M5</a:t>
              </a:r>
            </a:p>
          </p:txBody>
        </p:sp>
        <p:sp>
          <p:nvSpPr>
            <p:cNvPr id="68" name="Text Box 66"/>
            <p:cNvSpPr txBox="1">
              <a:spLocks noChangeArrowheads="1"/>
            </p:cNvSpPr>
            <p:nvPr/>
          </p:nvSpPr>
          <p:spPr bwMode="auto">
            <a:xfrm rot="10800000" flipV="1">
              <a:off x="4382" y="2583"/>
              <a:ext cx="316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000" b="1" dirty="0"/>
                <a:t>  M6       </a:t>
              </a:r>
            </a:p>
          </p:txBody>
        </p:sp>
        <p:sp>
          <p:nvSpPr>
            <p:cNvPr id="69" name="Text Box 67"/>
            <p:cNvSpPr txBox="1">
              <a:spLocks noChangeArrowheads="1"/>
            </p:cNvSpPr>
            <p:nvPr/>
          </p:nvSpPr>
          <p:spPr bwMode="auto">
            <a:xfrm rot="10800000" flipV="1">
              <a:off x="4007" y="1857"/>
              <a:ext cx="712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000" b="1" dirty="0" smtClean="0"/>
                <a:t>Super Contact</a:t>
              </a:r>
              <a:endParaRPr lang="fr-FR" sz="1000" b="1" dirty="0"/>
            </a:p>
          </p:txBody>
        </p:sp>
        <p:sp>
          <p:nvSpPr>
            <p:cNvPr id="70" name="AutoShape 68"/>
            <p:cNvSpPr>
              <a:spLocks/>
            </p:cNvSpPr>
            <p:nvPr/>
          </p:nvSpPr>
          <p:spPr bwMode="auto">
            <a:xfrm>
              <a:off x="4757" y="1734"/>
              <a:ext cx="39" cy="902"/>
            </a:xfrm>
            <a:prstGeom prst="rightBracket">
              <a:avLst>
                <a:gd name="adj" fmla="val 72169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1" name="AutoShape 69"/>
            <p:cNvSpPr>
              <a:spLocks/>
            </p:cNvSpPr>
            <p:nvPr/>
          </p:nvSpPr>
          <p:spPr bwMode="auto">
            <a:xfrm>
              <a:off x="4757" y="2714"/>
              <a:ext cx="39" cy="1215"/>
            </a:xfrm>
            <a:prstGeom prst="rightBracket">
              <a:avLst>
                <a:gd name="adj" fmla="val 9721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2" name="Text Box 70"/>
            <p:cNvSpPr txBox="1">
              <a:spLocks noChangeArrowheads="1"/>
            </p:cNvSpPr>
            <p:nvPr/>
          </p:nvSpPr>
          <p:spPr bwMode="auto">
            <a:xfrm>
              <a:off x="4757" y="2577"/>
              <a:ext cx="793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200" b="1" dirty="0"/>
                <a:t>Bond Interface</a:t>
              </a:r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auto">
            <a:xfrm flipH="1">
              <a:off x="4599" y="2675"/>
              <a:ext cx="3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" name="Text Box 72"/>
            <p:cNvSpPr txBox="1">
              <a:spLocks noChangeArrowheads="1"/>
            </p:cNvSpPr>
            <p:nvPr/>
          </p:nvSpPr>
          <p:spPr bwMode="auto">
            <a:xfrm rot="-5400000">
              <a:off x="4685" y="3118"/>
              <a:ext cx="41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200" b="1" dirty="0"/>
                <a:t>Tier 2</a:t>
              </a:r>
            </a:p>
          </p:txBody>
        </p:sp>
        <p:sp>
          <p:nvSpPr>
            <p:cNvPr id="75" name="Text Box 73"/>
            <p:cNvSpPr txBox="1">
              <a:spLocks noChangeArrowheads="1"/>
            </p:cNvSpPr>
            <p:nvPr/>
          </p:nvSpPr>
          <p:spPr bwMode="auto">
            <a:xfrm rot="-5400000">
              <a:off x="4479" y="1988"/>
              <a:ext cx="902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fr-FR" sz="1200" b="1" dirty="0"/>
                <a:t>Tier 1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fr-FR" sz="1200" b="1" dirty="0" smtClean="0"/>
                <a:t>(</a:t>
              </a:r>
              <a:r>
                <a:rPr lang="en-US" sz="1200" b="1" dirty="0" smtClean="0"/>
                <a:t>thinned</a:t>
              </a:r>
              <a:r>
                <a:rPr lang="fr-FR" sz="1200" b="1" dirty="0" smtClean="0"/>
                <a:t> </a:t>
              </a:r>
              <a:r>
                <a:rPr lang="fr-FR" sz="1200" b="1" dirty="0"/>
                <a:t>wafer)</a:t>
              </a:r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 flipV="1">
              <a:off x="3928" y="1695"/>
              <a:ext cx="474" cy="39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7" name="Text Box 75"/>
            <p:cNvSpPr txBox="1">
              <a:spLocks noChangeArrowheads="1"/>
            </p:cNvSpPr>
            <p:nvPr/>
          </p:nvSpPr>
          <p:spPr bwMode="auto">
            <a:xfrm>
              <a:off x="4560" y="1577"/>
              <a:ext cx="96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</a:pPr>
              <a:r>
                <a:rPr lang="fr-FR" sz="1400" b="1" dirty="0"/>
                <a:t>Back </a:t>
              </a:r>
              <a:r>
                <a:rPr lang="en-US" sz="1400" b="1" dirty="0" smtClean="0"/>
                <a:t>Side</a:t>
              </a:r>
              <a:r>
                <a:rPr lang="fr-FR" sz="1400" b="1" dirty="0" smtClean="0"/>
                <a:t> </a:t>
              </a:r>
              <a:r>
                <a:rPr lang="fr-FR" sz="1400" b="1" dirty="0"/>
                <a:t>Metal</a:t>
              </a:r>
            </a:p>
          </p:txBody>
        </p:sp>
        <p:sp>
          <p:nvSpPr>
            <p:cNvPr id="78" name="Line 76"/>
            <p:cNvSpPr>
              <a:spLocks noChangeShapeType="1"/>
            </p:cNvSpPr>
            <p:nvPr/>
          </p:nvSpPr>
          <p:spPr bwMode="auto">
            <a:xfrm flipH="1">
              <a:off x="4402" y="1695"/>
              <a:ext cx="4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 flipV="1">
              <a:off x="3140" y="1734"/>
              <a:ext cx="39" cy="392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 flipV="1">
              <a:off x="3099" y="1695"/>
              <a:ext cx="376" cy="39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4047" y="1499"/>
              <a:ext cx="552" cy="190"/>
            </a:xfrm>
            <a:custGeom>
              <a:avLst/>
              <a:gdLst>
                <a:gd name="T0" fmla="*/ 0 w 635"/>
                <a:gd name="T1" fmla="*/ 375 h 424"/>
                <a:gd name="T2" fmla="*/ 114 w 635"/>
                <a:gd name="T3" fmla="*/ 420 h 424"/>
                <a:gd name="T4" fmla="*/ 250 w 635"/>
                <a:gd name="T5" fmla="*/ 352 h 424"/>
                <a:gd name="T6" fmla="*/ 477 w 635"/>
                <a:gd name="T7" fmla="*/ 57 h 424"/>
                <a:gd name="T8" fmla="*/ 635 w 635"/>
                <a:gd name="T9" fmla="*/ 12 h 4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5"/>
                <a:gd name="T16" fmla="*/ 0 h 424"/>
                <a:gd name="T17" fmla="*/ 635 w 635"/>
                <a:gd name="T18" fmla="*/ 424 h 4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5" h="424">
                  <a:moveTo>
                    <a:pt x="0" y="375"/>
                  </a:moveTo>
                  <a:cubicBezTo>
                    <a:pt x="36" y="399"/>
                    <a:pt x="72" y="424"/>
                    <a:pt x="114" y="420"/>
                  </a:cubicBezTo>
                  <a:cubicBezTo>
                    <a:pt x="156" y="416"/>
                    <a:pt x="190" y="412"/>
                    <a:pt x="250" y="352"/>
                  </a:cubicBezTo>
                  <a:cubicBezTo>
                    <a:pt x="310" y="292"/>
                    <a:pt x="413" y="114"/>
                    <a:pt x="477" y="57"/>
                  </a:cubicBezTo>
                  <a:cubicBezTo>
                    <a:pt x="541" y="0"/>
                    <a:pt x="588" y="6"/>
                    <a:pt x="635" y="12"/>
                  </a:cubicBezTo>
                </a:path>
              </a:pathLst>
            </a:custGeom>
            <a:noFill/>
            <a:ln w="57150" cmpd="sng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82" name="Text Box 80"/>
            <p:cNvSpPr txBox="1">
              <a:spLocks noChangeArrowheads="1"/>
            </p:cNvSpPr>
            <p:nvPr/>
          </p:nvSpPr>
          <p:spPr bwMode="auto">
            <a:xfrm>
              <a:off x="3081" y="1344"/>
              <a:ext cx="709" cy="17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400" b="1" dirty="0">
                  <a:solidFill>
                    <a:schemeClr val="bg1"/>
                  </a:solidFill>
                </a:rPr>
                <a:t>sensor</a:t>
              </a: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8004289" y="4627817"/>
            <a:ext cx="79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8014699" y="2506901"/>
            <a:ext cx="87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7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6612"/>
            <a:ext cx="5664200" cy="8001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ea typeface="Gulim" pitchFamily="34" charset="-127"/>
              </a:rPr>
              <a:t>Wafer-Level Stacking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35051" y="2752725"/>
            <a:ext cx="6943725" cy="4572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035051" y="3209925"/>
            <a:ext cx="6943725" cy="25781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latinLnBrk="1" hangingPunct="1"/>
            <a:endParaRPr kumimoji="1" lang="ko-KR" altLang="en-US" sz="240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254126" y="3209927"/>
            <a:ext cx="695325" cy="85725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192338" y="3003550"/>
            <a:ext cx="179387" cy="196850"/>
            <a:chOff x="1509" y="2134"/>
            <a:chExt cx="113" cy="124"/>
          </a:xfrm>
        </p:grpSpPr>
        <p:sp>
          <p:nvSpPr>
            <p:cNvPr id="20616" name="Freeform 7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17" name="Rectangle 8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3173414" y="3003550"/>
            <a:ext cx="179387" cy="196850"/>
            <a:chOff x="1509" y="2134"/>
            <a:chExt cx="113" cy="124"/>
          </a:xfrm>
        </p:grpSpPr>
        <p:sp>
          <p:nvSpPr>
            <p:cNvPr id="20614" name="Freeform 10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15" name="Rectangle 11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4724401" y="3209927"/>
            <a:ext cx="1171575" cy="8572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89" name="Rectangle 13"/>
          <p:cNvSpPr>
            <a:spLocks noChangeArrowheads="1"/>
          </p:cNvSpPr>
          <p:nvPr/>
        </p:nvSpPr>
        <p:spPr bwMode="auto">
          <a:xfrm>
            <a:off x="2654301" y="3209927"/>
            <a:ext cx="266700" cy="8572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6157914" y="3003550"/>
            <a:ext cx="179387" cy="196850"/>
            <a:chOff x="1509" y="2134"/>
            <a:chExt cx="113" cy="124"/>
          </a:xfrm>
        </p:grpSpPr>
        <p:sp>
          <p:nvSpPr>
            <p:cNvPr id="20612" name="Freeform 15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13" name="Rectangle 16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7138988" y="3003550"/>
            <a:ext cx="179387" cy="196850"/>
            <a:chOff x="1509" y="2134"/>
            <a:chExt cx="113" cy="124"/>
          </a:xfrm>
        </p:grpSpPr>
        <p:sp>
          <p:nvSpPr>
            <p:cNvPr id="20610" name="Freeform 18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11" name="Rectangle 19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92" name="Rectangle 20"/>
          <p:cNvSpPr>
            <a:spLocks noChangeArrowheads="1"/>
          </p:cNvSpPr>
          <p:nvPr/>
        </p:nvSpPr>
        <p:spPr bwMode="auto">
          <a:xfrm>
            <a:off x="6591300" y="3209927"/>
            <a:ext cx="266700" cy="8572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170364" y="3003550"/>
            <a:ext cx="179387" cy="196850"/>
            <a:chOff x="1509" y="2134"/>
            <a:chExt cx="113" cy="124"/>
          </a:xfrm>
        </p:grpSpPr>
        <p:sp>
          <p:nvSpPr>
            <p:cNvPr id="20608" name="Freeform 22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09" name="Rectangle 23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94" name="Rectangle 24"/>
          <p:cNvSpPr>
            <a:spLocks noChangeArrowheads="1"/>
          </p:cNvSpPr>
          <p:nvPr/>
        </p:nvSpPr>
        <p:spPr bwMode="auto">
          <a:xfrm>
            <a:off x="7639051" y="3209927"/>
            <a:ext cx="266700" cy="8572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95" name="Rectangle 25"/>
          <p:cNvSpPr>
            <a:spLocks noChangeArrowheads="1"/>
          </p:cNvSpPr>
          <p:nvPr/>
        </p:nvSpPr>
        <p:spPr bwMode="auto">
          <a:xfrm>
            <a:off x="3597276" y="3209927"/>
            <a:ext cx="266700" cy="85725"/>
          </a:xfrm>
          <a:prstGeom prst="rect">
            <a:avLst/>
          </a:prstGeom>
          <a:solidFill>
            <a:srgbClr val="33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1265239" y="4273550"/>
            <a:ext cx="179387" cy="196850"/>
            <a:chOff x="1509" y="2134"/>
            <a:chExt cx="113" cy="124"/>
          </a:xfrm>
        </p:grpSpPr>
        <p:sp>
          <p:nvSpPr>
            <p:cNvPr id="20606" name="Freeform 27"/>
            <p:cNvSpPr>
              <a:spLocks/>
            </p:cNvSpPr>
            <p:nvPr/>
          </p:nvSpPr>
          <p:spPr bwMode="auto">
            <a:xfrm>
              <a:off x="1509" y="2134"/>
              <a:ext cx="113" cy="124"/>
            </a:xfrm>
            <a:custGeom>
              <a:avLst/>
              <a:gdLst>
                <a:gd name="T0" fmla="*/ 42 w 113"/>
                <a:gd name="T1" fmla="*/ 0 h 124"/>
                <a:gd name="T2" fmla="*/ 32 w 113"/>
                <a:gd name="T3" fmla="*/ 3 h 124"/>
                <a:gd name="T4" fmla="*/ 20 w 113"/>
                <a:gd name="T5" fmla="*/ 24 h 124"/>
                <a:gd name="T6" fmla="*/ 0 w 113"/>
                <a:gd name="T7" fmla="*/ 124 h 124"/>
                <a:gd name="T8" fmla="*/ 113 w 113"/>
                <a:gd name="T9" fmla="*/ 124 h 124"/>
                <a:gd name="T10" fmla="*/ 95 w 113"/>
                <a:gd name="T11" fmla="*/ 21 h 124"/>
                <a:gd name="T12" fmla="*/ 80 w 113"/>
                <a:gd name="T13" fmla="*/ 0 h 124"/>
                <a:gd name="T14" fmla="*/ 42 w 113"/>
                <a:gd name="T15" fmla="*/ 0 h 1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3"/>
                <a:gd name="T25" fmla="*/ 0 h 124"/>
                <a:gd name="T26" fmla="*/ 113 w 113"/>
                <a:gd name="T27" fmla="*/ 124 h 1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3" h="124">
                  <a:moveTo>
                    <a:pt x="42" y="0"/>
                  </a:moveTo>
                  <a:lnTo>
                    <a:pt x="32" y="3"/>
                  </a:lnTo>
                  <a:lnTo>
                    <a:pt x="20" y="24"/>
                  </a:lnTo>
                  <a:lnTo>
                    <a:pt x="0" y="124"/>
                  </a:lnTo>
                  <a:lnTo>
                    <a:pt x="113" y="124"/>
                  </a:lnTo>
                  <a:lnTo>
                    <a:pt x="95" y="21"/>
                  </a:lnTo>
                  <a:lnTo>
                    <a:pt x="8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07" name="Rectangle 28"/>
            <p:cNvSpPr>
              <a:spLocks noChangeArrowheads="1"/>
            </p:cNvSpPr>
            <p:nvPr/>
          </p:nvSpPr>
          <p:spPr bwMode="auto">
            <a:xfrm>
              <a:off x="1536" y="2160"/>
              <a:ext cx="60" cy="96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97" name="Rectangle 29"/>
          <p:cNvSpPr>
            <a:spLocks noChangeArrowheads="1"/>
          </p:cNvSpPr>
          <p:nvPr/>
        </p:nvSpPr>
        <p:spPr bwMode="auto">
          <a:xfrm>
            <a:off x="1177926" y="4619627"/>
            <a:ext cx="352425" cy="73025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98" name="Rectangle 30"/>
          <p:cNvSpPr>
            <a:spLocks noChangeArrowheads="1"/>
          </p:cNvSpPr>
          <p:nvPr/>
        </p:nvSpPr>
        <p:spPr bwMode="auto">
          <a:xfrm>
            <a:off x="1123951" y="3921125"/>
            <a:ext cx="431800" cy="2667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99" name="Text Box 31"/>
          <p:cNvSpPr txBox="1">
            <a:spLocks noChangeArrowheads="1"/>
          </p:cNvSpPr>
          <p:nvPr/>
        </p:nvSpPr>
        <p:spPr bwMode="auto">
          <a:xfrm>
            <a:off x="1616075" y="3810002"/>
            <a:ext cx="2690811" cy="9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Dielectric(SiO2/SiN)</a:t>
            </a:r>
          </a:p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Gate Poly</a:t>
            </a:r>
          </a:p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STI (Shallow Trench Isolation)</a:t>
            </a:r>
          </a:p>
        </p:txBody>
      </p:sp>
      <p:sp>
        <p:nvSpPr>
          <p:cNvPr id="20500" name="Text Box 32"/>
          <p:cNvSpPr txBox="1">
            <a:spLocks noChangeArrowheads="1"/>
          </p:cNvSpPr>
          <p:nvPr/>
        </p:nvSpPr>
        <p:spPr bwMode="auto">
          <a:xfrm>
            <a:off x="1031876" y="2679702"/>
            <a:ext cx="754859" cy="9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 smtClean="0">
                <a:latin typeface="Gulim" pitchFamily="34" charset="-127"/>
                <a:ea typeface="Gulim" pitchFamily="34" charset="-127"/>
              </a:rPr>
              <a:t>Oxide</a:t>
            </a:r>
          </a:p>
          <a:p>
            <a:pPr algn="l" eaLnBrk="1" latinLnBrk="1" hangingPunct="1">
              <a:lnSpc>
                <a:spcPct val="140000"/>
              </a:lnSpc>
            </a:pPr>
            <a:endParaRPr kumimoji="1" lang="en-US" altLang="ko-KR" sz="1400" b="1" dirty="0">
              <a:latin typeface="Gulim" pitchFamily="34" charset="-127"/>
              <a:ea typeface="Gulim" pitchFamily="34" charset="-127"/>
            </a:endParaRPr>
          </a:p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Silicon</a:t>
            </a:r>
          </a:p>
        </p:txBody>
      </p:sp>
      <p:sp>
        <p:nvSpPr>
          <p:cNvPr id="2040865" name="Rectangle 33"/>
          <p:cNvSpPr>
            <a:spLocks noChangeArrowheads="1"/>
          </p:cNvSpPr>
          <p:nvPr/>
        </p:nvSpPr>
        <p:spPr bwMode="auto">
          <a:xfrm>
            <a:off x="5021264" y="2738440"/>
            <a:ext cx="538162" cy="26574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1039813" y="2698750"/>
            <a:ext cx="6937375" cy="2719388"/>
            <a:chOff x="655" y="1255"/>
            <a:chExt cx="4370" cy="1713"/>
          </a:xfrm>
        </p:grpSpPr>
        <p:sp>
          <p:nvSpPr>
            <p:cNvPr id="20601" name="Rectangle 35"/>
            <p:cNvSpPr>
              <a:spLocks noChangeArrowheads="1"/>
            </p:cNvSpPr>
            <p:nvPr/>
          </p:nvSpPr>
          <p:spPr bwMode="auto">
            <a:xfrm>
              <a:off x="655" y="1255"/>
              <a:ext cx="2535" cy="34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602" name="Rectangle 36"/>
            <p:cNvSpPr>
              <a:spLocks noChangeArrowheads="1"/>
            </p:cNvSpPr>
            <p:nvPr/>
          </p:nvSpPr>
          <p:spPr bwMode="auto">
            <a:xfrm>
              <a:off x="3473" y="1255"/>
              <a:ext cx="1552" cy="34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603" name="Rectangle 37"/>
            <p:cNvSpPr>
              <a:spLocks noChangeArrowheads="1"/>
            </p:cNvSpPr>
            <p:nvPr/>
          </p:nvSpPr>
          <p:spPr bwMode="auto">
            <a:xfrm>
              <a:off x="3163" y="1255"/>
              <a:ext cx="34" cy="1678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604" name="Rectangle 38"/>
            <p:cNvSpPr>
              <a:spLocks noChangeArrowheads="1"/>
            </p:cNvSpPr>
            <p:nvPr/>
          </p:nvSpPr>
          <p:spPr bwMode="auto">
            <a:xfrm>
              <a:off x="3472" y="1255"/>
              <a:ext cx="34" cy="168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605" name="Rectangle 39"/>
            <p:cNvSpPr>
              <a:spLocks noChangeArrowheads="1"/>
            </p:cNvSpPr>
            <p:nvPr/>
          </p:nvSpPr>
          <p:spPr bwMode="auto">
            <a:xfrm>
              <a:off x="3163" y="2928"/>
              <a:ext cx="343" cy="4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1038225" y="2544765"/>
            <a:ext cx="6938963" cy="2809875"/>
            <a:chOff x="654" y="1158"/>
            <a:chExt cx="4371" cy="1770"/>
          </a:xfrm>
        </p:grpSpPr>
        <p:sp>
          <p:nvSpPr>
            <p:cNvPr id="20599" name="Rectangle 41"/>
            <p:cNvSpPr>
              <a:spLocks noChangeArrowheads="1"/>
            </p:cNvSpPr>
            <p:nvPr/>
          </p:nvSpPr>
          <p:spPr bwMode="auto">
            <a:xfrm>
              <a:off x="654" y="1158"/>
              <a:ext cx="4371" cy="98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600" name="Rectangle 42"/>
            <p:cNvSpPr>
              <a:spLocks noChangeArrowheads="1"/>
            </p:cNvSpPr>
            <p:nvPr/>
          </p:nvSpPr>
          <p:spPr bwMode="auto">
            <a:xfrm>
              <a:off x="3194" y="1254"/>
              <a:ext cx="281" cy="1674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0875" name="Rectangle 43"/>
          <p:cNvSpPr>
            <a:spLocks noChangeArrowheads="1"/>
          </p:cNvSpPr>
          <p:nvPr/>
        </p:nvSpPr>
        <p:spPr bwMode="auto">
          <a:xfrm>
            <a:off x="995363" y="2498727"/>
            <a:ext cx="7024687" cy="2063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1990726" y="2700338"/>
            <a:ext cx="5600700" cy="514350"/>
            <a:chOff x="1254" y="1254"/>
            <a:chExt cx="3528" cy="324"/>
          </a:xfrm>
        </p:grpSpPr>
        <p:sp>
          <p:nvSpPr>
            <p:cNvPr id="20589" name="Rectangle 45"/>
            <p:cNvSpPr>
              <a:spLocks noChangeArrowheads="1"/>
            </p:cNvSpPr>
            <p:nvPr/>
          </p:nvSpPr>
          <p:spPr bwMode="auto">
            <a:xfrm>
              <a:off x="1530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0" name="Rectangle 46"/>
            <p:cNvSpPr>
              <a:spLocks noChangeArrowheads="1"/>
            </p:cNvSpPr>
            <p:nvPr/>
          </p:nvSpPr>
          <p:spPr bwMode="auto">
            <a:xfrm>
              <a:off x="1866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1" name="Rectangle 47"/>
            <p:cNvSpPr>
              <a:spLocks noChangeArrowheads="1"/>
            </p:cNvSpPr>
            <p:nvPr/>
          </p:nvSpPr>
          <p:spPr bwMode="auto">
            <a:xfrm>
              <a:off x="2142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2" name="Rectangle 48"/>
            <p:cNvSpPr>
              <a:spLocks noChangeArrowheads="1"/>
            </p:cNvSpPr>
            <p:nvPr/>
          </p:nvSpPr>
          <p:spPr bwMode="auto">
            <a:xfrm>
              <a:off x="1254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3" name="Rectangle 49"/>
            <p:cNvSpPr>
              <a:spLocks noChangeArrowheads="1"/>
            </p:cNvSpPr>
            <p:nvPr/>
          </p:nvSpPr>
          <p:spPr bwMode="auto">
            <a:xfrm>
              <a:off x="2496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4" name="Rectangle 50"/>
            <p:cNvSpPr>
              <a:spLocks noChangeArrowheads="1"/>
            </p:cNvSpPr>
            <p:nvPr/>
          </p:nvSpPr>
          <p:spPr bwMode="auto">
            <a:xfrm>
              <a:off x="2814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5" name="Rectangle 51"/>
            <p:cNvSpPr>
              <a:spLocks noChangeArrowheads="1"/>
            </p:cNvSpPr>
            <p:nvPr/>
          </p:nvSpPr>
          <p:spPr bwMode="auto">
            <a:xfrm>
              <a:off x="4044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6" name="Rectangle 52"/>
            <p:cNvSpPr>
              <a:spLocks noChangeArrowheads="1"/>
            </p:cNvSpPr>
            <p:nvPr/>
          </p:nvSpPr>
          <p:spPr bwMode="auto">
            <a:xfrm>
              <a:off x="3732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7" name="Rectangle 53"/>
            <p:cNvSpPr>
              <a:spLocks noChangeArrowheads="1"/>
            </p:cNvSpPr>
            <p:nvPr/>
          </p:nvSpPr>
          <p:spPr bwMode="auto">
            <a:xfrm>
              <a:off x="4356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98" name="Rectangle 54"/>
            <p:cNvSpPr>
              <a:spLocks noChangeArrowheads="1"/>
            </p:cNvSpPr>
            <p:nvPr/>
          </p:nvSpPr>
          <p:spPr bwMode="auto">
            <a:xfrm>
              <a:off x="4674" y="1254"/>
              <a:ext cx="108" cy="3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1023939" y="2590800"/>
            <a:ext cx="6962775" cy="628650"/>
            <a:chOff x="645" y="2039"/>
            <a:chExt cx="4386" cy="396"/>
          </a:xfrm>
        </p:grpSpPr>
        <p:grpSp>
          <p:nvGrpSpPr>
            <p:cNvPr id="12" name="Group 56"/>
            <p:cNvGrpSpPr>
              <a:grpSpLocks/>
            </p:cNvGrpSpPr>
            <p:nvPr/>
          </p:nvGrpSpPr>
          <p:grpSpPr bwMode="auto">
            <a:xfrm flipV="1">
              <a:off x="1254" y="2111"/>
              <a:ext cx="3528" cy="324"/>
              <a:chOff x="1254" y="1254"/>
              <a:chExt cx="3528" cy="324"/>
            </a:xfrm>
          </p:grpSpPr>
          <p:sp>
            <p:nvSpPr>
              <p:cNvPr id="20579" name="Rectangle 57"/>
              <p:cNvSpPr>
                <a:spLocks noChangeArrowheads="1"/>
              </p:cNvSpPr>
              <p:nvPr/>
            </p:nvSpPr>
            <p:spPr bwMode="auto">
              <a:xfrm>
                <a:off x="1530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0" name="Rectangle 58"/>
              <p:cNvSpPr>
                <a:spLocks noChangeArrowheads="1"/>
              </p:cNvSpPr>
              <p:nvPr/>
            </p:nvSpPr>
            <p:spPr bwMode="auto">
              <a:xfrm>
                <a:off x="1866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1" name="Rectangle 59"/>
              <p:cNvSpPr>
                <a:spLocks noChangeArrowheads="1"/>
              </p:cNvSpPr>
              <p:nvPr/>
            </p:nvSpPr>
            <p:spPr bwMode="auto">
              <a:xfrm>
                <a:off x="2142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2" name="Rectangle 60"/>
              <p:cNvSpPr>
                <a:spLocks noChangeArrowheads="1"/>
              </p:cNvSpPr>
              <p:nvPr/>
            </p:nvSpPr>
            <p:spPr bwMode="auto">
              <a:xfrm>
                <a:off x="1254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3" name="Rectangle 61"/>
              <p:cNvSpPr>
                <a:spLocks noChangeArrowheads="1"/>
              </p:cNvSpPr>
              <p:nvPr/>
            </p:nvSpPr>
            <p:spPr bwMode="auto">
              <a:xfrm>
                <a:off x="2496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4" name="Rectangle 62"/>
              <p:cNvSpPr>
                <a:spLocks noChangeArrowheads="1"/>
              </p:cNvSpPr>
              <p:nvPr/>
            </p:nvSpPr>
            <p:spPr bwMode="auto">
              <a:xfrm>
                <a:off x="2814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5" name="Rectangle 63"/>
              <p:cNvSpPr>
                <a:spLocks noChangeArrowheads="1"/>
              </p:cNvSpPr>
              <p:nvPr/>
            </p:nvSpPr>
            <p:spPr bwMode="auto">
              <a:xfrm>
                <a:off x="4044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6" name="Rectangle 64"/>
              <p:cNvSpPr>
                <a:spLocks noChangeArrowheads="1"/>
              </p:cNvSpPr>
              <p:nvPr/>
            </p:nvSpPr>
            <p:spPr bwMode="auto">
              <a:xfrm>
                <a:off x="3732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7" name="Rectangle 65"/>
              <p:cNvSpPr>
                <a:spLocks noChangeArrowheads="1"/>
              </p:cNvSpPr>
              <p:nvPr/>
            </p:nvSpPr>
            <p:spPr bwMode="auto">
              <a:xfrm>
                <a:off x="4356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0588" name="Rectangle 66"/>
              <p:cNvSpPr>
                <a:spLocks noChangeArrowheads="1"/>
              </p:cNvSpPr>
              <p:nvPr/>
            </p:nvSpPr>
            <p:spPr bwMode="auto">
              <a:xfrm>
                <a:off x="4674" y="1254"/>
                <a:ext cx="108" cy="32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0578" name="Rectangle 67"/>
            <p:cNvSpPr>
              <a:spLocks noChangeArrowheads="1"/>
            </p:cNvSpPr>
            <p:nvPr/>
          </p:nvSpPr>
          <p:spPr bwMode="auto">
            <a:xfrm flipV="1">
              <a:off x="645" y="2039"/>
              <a:ext cx="4386" cy="90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40900" name="Rectangle 68"/>
          <p:cNvSpPr>
            <a:spLocks noChangeArrowheads="1"/>
          </p:cNvSpPr>
          <p:nvPr/>
        </p:nvSpPr>
        <p:spPr bwMode="auto">
          <a:xfrm>
            <a:off x="1000126" y="2530475"/>
            <a:ext cx="7000875" cy="209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40901" name="Rectangle 69"/>
          <p:cNvSpPr>
            <a:spLocks noChangeArrowheads="1"/>
          </p:cNvSpPr>
          <p:nvPr/>
        </p:nvSpPr>
        <p:spPr bwMode="auto">
          <a:xfrm>
            <a:off x="1035051" y="2492375"/>
            <a:ext cx="6943725" cy="254000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3" name="Group 70"/>
          <p:cNvGrpSpPr>
            <a:grpSpLocks/>
          </p:cNvGrpSpPr>
          <p:nvPr/>
        </p:nvGrpSpPr>
        <p:grpSpPr bwMode="auto">
          <a:xfrm>
            <a:off x="1892300" y="2624140"/>
            <a:ext cx="5762625" cy="117475"/>
            <a:chOff x="1200" y="1182"/>
            <a:chExt cx="3630" cy="74"/>
          </a:xfrm>
        </p:grpSpPr>
        <p:sp>
          <p:nvSpPr>
            <p:cNvPr id="20569" name="Rectangle 71"/>
            <p:cNvSpPr>
              <a:spLocks noChangeArrowheads="1"/>
            </p:cNvSpPr>
            <p:nvPr/>
          </p:nvSpPr>
          <p:spPr bwMode="auto">
            <a:xfrm>
              <a:off x="1518" y="1182"/>
              <a:ext cx="462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0" name="Rectangle 72"/>
            <p:cNvSpPr>
              <a:spLocks noChangeArrowheads="1"/>
            </p:cNvSpPr>
            <p:nvPr/>
          </p:nvSpPr>
          <p:spPr bwMode="auto">
            <a:xfrm>
              <a:off x="2760" y="1182"/>
              <a:ext cx="204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1" name="Rectangle 73"/>
            <p:cNvSpPr>
              <a:spLocks noChangeArrowheads="1"/>
            </p:cNvSpPr>
            <p:nvPr/>
          </p:nvSpPr>
          <p:spPr bwMode="auto">
            <a:xfrm>
              <a:off x="2136" y="1182"/>
              <a:ext cx="462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2" name="Rectangle 74"/>
            <p:cNvSpPr>
              <a:spLocks noChangeArrowheads="1"/>
            </p:cNvSpPr>
            <p:nvPr/>
          </p:nvSpPr>
          <p:spPr bwMode="auto">
            <a:xfrm>
              <a:off x="4014" y="1182"/>
              <a:ext cx="462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3" name="Rectangle 75"/>
            <p:cNvSpPr>
              <a:spLocks noChangeArrowheads="1"/>
            </p:cNvSpPr>
            <p:nvPr/>
          </p:nvSpPr>
          <p:spPr bwMode="auto">
            <a:xfrm>
              <a:off x="3150" y="1182"/>
              <a:ext cx="462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4" name="Rectangle 76"/>
            <p:cNvSpPr>
              <a:spLocks noChangeArrowheads="1"/>
            </p:cNvSpPr>
            <p:nvPr/>
          </p:nvSpPr>
          <p:spPr bwMode="auto">
            <a:xfrm>
              <a:off x="1200" y="1182"/>
              <a:ext cx="204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5" name="Rectangle 77"/>
            <p:cNvSpPr>
              <a:spLocks noChangeArrowheads="1"/>
            </p:cNvSpPr>
            <p:nvPr/>
          </p:nvSpPr>
          <p:spPr bwMode="auto">
            <a:xfrm>
              <a:off x="3684" y="1182"/>
              <a:ext cx="204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576" name="Rectangle 78"/>
            <p:cNvSpPr>
              <a:spLocks noChangeArrowheads="1"/>
            </p:cNvSpPr>
            <p:nvPr/>
          </p:nvSpPr>
          <p:spPr bwMode="auto">
            <a:xfrm>
              <a:off x="4626" y="1182"/>
              <a:ext cx="204" cy="74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4" name="Group 79"/>
          <p:cNvGrpSpPr>
            <a:grpSpLocks/>
          </p:cNvGrpSpPr>
          <p:nvPr/>
        </p:nvGrpSpPr>
        <p:grpSpPr bwMode="auto">
          <a:xfrm>
            <a:off x="1028701" y="1235077"/>
            <a:ext cx="6959600" cy="1408113"/>
            <a:chOff x="648" y="1184"/>
            <a:chExt cx="4384" cy="887"/>
          </a:xfrm>
        </p:grpSpPr>
        <p:grpSp>
          <p:nvGrpSpPr>
            <p:cNvPr id="15" name="Group 80"/>
            <p:cNvGrpSpPr>
              <a:grpSpLocks/>
            </p:cNvGrpSpPr>
            <p:nvPr/>
          </p:nvGrpSpPr>
          <p:grpSpPr bwMode="auto">
            <a:xfrm>
              <a:off x="648" y="1184"/>
              <a:ext cx="4384" cy="887"/>
              <a:chOff x="648" y="1176"/>
              <a:chExt cx="4384" cy="887"/>
            </a:xfrm>
          </p:grpSpPr>
          <p:grpSp>
            <p:nvGrpSpPr>
              <p:cNvPr id="16" name="Group 81"/>
              <p:cNvGrpSpPr>
                <a:grpSpLocks/>
              </p:cNvGrpSpPr>
              <p:nvPr/>
            </p:nvGrpSpPr>
            <p:grpSpPr bwMode="auto">
              <a:xfrm>
                <a:off x="2816" y="1959"/>
                <a:ext cx="1008" cy="104"/>
                <a:chOff x="2816" y="1968"/>
                <a:chExt cx="1008" cy="104"/>
              </a:xfrm>
            </p:grpSpPr>
            <p:sp>
              <p:nvSpPr>
                <p:cNvPr id="20565" name="Rectangle 82"/>
                <p:cNvSpPr>
                  <a:spLocks noChangeArrowheads="1"/>
                </p:cNvSpPr>
                <p:nvPr/>
              </p:nvSpPr>
              <p:spPr bwMode="auto">
                <a:xfrm>
                  <a:off x="2816" y="1968"/>
                  <a:ext cx="88" cy="96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66" name="Rectangle 83"/>
                <p:cNvSpPr>
                  <a:spLocks noChangeArrowheads="1"/>
                </p:cNvSpPr>
                <p:nvPr/>
              </p:nvSpPr>
              <p:spPr bwMode="auto">
                <a:xfrm>
                  <a:off x="3200" y="1976"/>
                  <a:ext cx="88" cy="96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67" name="Rectangle 84"/>
                <p:cNvSpPr>
                  <a:spLocks noChangeArrowheads="1"/>
                </p:cNvSpPr>
                <p:nvPr/>
              </p:nvSpPr>
              <p:spPr bwMode="auto">
                <a:xfrm>
                  <a:off x="3344" y="1976"/>
                  <a:ext cx="88" cy="96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68" name="Rectangle 85"/>
                <p:cNvSpPr>
                  <a:spLocks noChangeArrowheads="1"/>
                </p:cNvSpPr>
                <p:nvPr/>
              </p:nvSpPr>
              <p:spPr bwMode="auto">
                <a:xfrm>
                  <a:off x="3736" y="1968"/>
                  <a:ext cx="88" cy="96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7" name="Group 86"/>
              <p:cNvGrpSpPr>
                <a:grpSpLocks/>
              </p:cNvGrpSpPr>
              <p:nvPr/>
            </p:nvGrpSpPr>
            <p:grpSpPr bwMode="auto">
              <a:xfrm>
                <a:off x="648" y="1176"/>
                <a:ext cx="4384" cy="808"/>
                <a:chOff x="648" y="1176"/>
                <a:chExt cx="4384" cy="808"/>
              </a:xfrm>
            </p:grpSpPr>
            <p:sp>
              <p:nvSpPr>
                <p:cNvPr id="20523" name="Rectangle 87"/>
                <p:cNvSpPr>
                  <a:spLocks noChangeArrowheads="1"/>
                </p:cNvSpPr>
                <p:nvPr/>
              </p:nvSpPr>
              <p:spPr bwMode="auto">
                <a:xfrm>
                  <a:off x="650" y="1177"/>
                  <a:ext cx="4376" cy="801"/>
                </a:xfrm>
                <a:prstGeom prst="rect">
                  <a:avLst/>
                </a:prstGeom>
                <a:solidFill>
                  <a:srgbClr val="00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24" name="Rectangle 88"/>
                <p:cNvSpPr>
                  <a:spLocks noChangeArrowheads="1"/>
                </p:cNvSpPr>
                <p:nvPr/>
              </p:nvSpPr>
              <p:spPr bwMode="auto">
                <a:xfrm>
                  <a:off x="3136" y="1904"/>
                  <a:ext cx="384" cy="6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25" name="Rectangle 89"/>
                <p:cNvSpPr>
                  <a:spLocks noChangeArrowheads="1"/>
                </p:cNvSpPr>
                <p:nvPr/>
              </p:nvSpPr>
              <p:spPr bwMode="auto">
                <a:xfrm>
                  <a:off x="4016" y="1904"/>
                  <a:ext cx="992" cy="64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26" name="Rectangle 90"/>
                <p:cNvSpPr>
                  <a:spLocks noChangeArrowheads="1"/>
                </p:cNvSpPr>
                <p:nvPr/>
              </p:nvSpPr>
              <p:spPr bwMode="auto">
                <a:xfrm>
                  <a:off x="656" y="1910"/>
                  <a:ext cx="2000" cy="58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27" name="Rectangle 91"/>
                <p:cNvSpPr>
                  <a:spLocks noChangeArrowheads="1"/>
                </p:cNvSpPr>
                <p:nvPr/>
              </p:nvSpPr>
              <p:spPr bwMode="auto">
                <a:xfrm>
                  <a:off x="2744" y="1912"/>
                  <a:ext cx="19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28" name="Rectangle 92"/>
                <p:cNvSpPr>
                  <a:spLocks noChangeArrowheads="1"/>
                </p:cNvSpPr>
                <p:nvPr/>
              </p:nvSpPr>
              <p:spPr bwMode="auto">
                <a:xfrm>
                  <a:off x="3688" y="1896"/>
                  <a:ext cx="19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grpSp>
              <p:nvGrpSpPr>
                <p:cNvPr id="18" name="Group 93"/>
                <p:cNvGrpSpPr>
                  <a:grpSpLocks/>
                </p:cNvGrpSpPr>
                <p:nvPr/>
              </p:nvGrpSpPr>
              <p:grpSpPr bwMode="auto">
                <a:xfrm>
                  <a:off x="2808" y="1810"/>
                  <a:ext cx="1008" cy="110"/>
                  <a:chOff x="2816" y="1968"/>
                  <a:chExt cx="1008" cy="104"/>
                </a:xfrm>
              </p:grpSpPr>
              <p:sp>
                <p:nvSpPr>
                  <p:cNvPr id="20561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0562" name="Rectangle 95"/>
                  <p:cNvSpPr>
                    <a:spLocks noChangeArrowheads="1"/>
                  </p:cNvSpPr>
                  <p:nvPr/>
                </p:nvSpPr>
                <p:spPr bwMode="auto">
                  <a:xfrm>
                    <a:off x="3200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0563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3344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0564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373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20530" name="Rectangle 98"/>
                <p:cNvSpPr>
                  <a:spLocks noChangeArrowheads="1"/>
                </p:cNvSpPr>
                <p:nvPr/>
              </p:nvSpPr>
              <p:spPr bwMode="auto">
                <a:xfrm>
                  <a:off x="3672" y="1760"/>
                  <a:ext cx="19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1" name="Rectangle 99"/>
                <p:cNvSpPr>
                  <a:spLocks noChangeArrowheads="1"/>
                </p:cNvSpPr>
                <p:nvPr/>
              </p:nvSpPr>
              <p:spPr bwMode="auto">
                <a:xfrm>
                  <a:off x="3128" y="1760"/>
                  <a:ext cx="400" cy="5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2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52" y="1760"/>
                  <a:ext cx="19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3" name="Rectangle 101"/>
                <p:cNvSpPr>
                  <a:spLocks noChangeArrowheads="1"/>
                </p:cNvSpPr>
                <p:nvPr/>
              </p:nvSpPr>
              <p:spPr bwMode="auto">
                <a:xfrm>
                  <a:off x="2208" y="1760"/>
                  <a:ext cx="440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4" name="Rectangle 102"/>
                <p:cNvSpPr>
                  <a:spLocks noChangeArrowheads="1"/>
                </p:cNvSpPr>
                <p:nvPr/>
              </p:nvSpPr>
              <p:spPr bwMode="auto">
                <a:xfrm>
                  <a:off x="1968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5" name="Rectangle 103"/>
                <p:cNvSpPr>
                  <a:spLocks noChangeArrowheads="1"/>
                </p:cNvSpPr>
                <p:nvPr/>
              </p:nvSpPr>
              <p:spPr bwMode="auto">
                <a:xfrm>
                  <a:off x="1712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6" name="Rectangle 104"/>
                <p:cNvSpPr>
                  <a:spLocks noChangeArrowheads="1"/>
                </p:cNvSpPr>
                <p:nvPr/>
              </p:nvSpPr>
              <p:spPr bwMode="auto">
                <a:xfrm>
                  <a:off x="1480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7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40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8" name="Rectangle 106"/>
                <p:cNvSpPr>
                  <a:spLocks noChangeArrowheads="1"/>
                </p:cNvSpPr>
                <p:nvPr/>
              </p:nvSpPr>
              <p:spPr bwMode="auto">
                <a:xfrm>
                  <a:off x="1016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39" name="Rectangle 107"/>
                <p:cNvSpPr>
                  <a:spLocks noChangeArrowheads="1"/>
                </p:cNvSpPr>
                <p:nvPr/>
              </p:nvSpPr>
              <p:spPr bwMode="auto">
                <a:xfrm>
                  <a:off x="776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0" name="Rectangle 108"/>
                <p:cNvSpPr>
                  <a:spLocks noChangeArrowheads="1"/>
                </p:cNvSpPr>
                <p:nvPr/>
              </p:nvSpPr>
              <p:spPr bwMode="auto">
                <a:xfrm>
                  <a:off x="4464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1" name="Rectangle 109"/>
                <p:cNvSpPr>
                  <a:spLocks noChangeArrowheads="1"/>
                </p:cNvSpPr>
                <p:nvPr/>
              </p:nvSpPr>
              <p:spPr bwMode="auto">
                <a:xfrm>
                  <a:off x="4016" y="1760"/>
                  <a:ext cx="360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2" name="Rectangle 110"/>
                <p:cNvSpPr>
                  <a:spLocks noChangeArrowheads="1"/>
                </p:cNvSpPr>
                <p:nvPr/>
              </p:nvSpPr>
              <p:spPr bwMode="auto">
                <a:xfrm>
                  <a:off x="4712" y="1760"/>
                  <a:ext cx="15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3" name="Rectangle 111"/>
                <p:cNvSpPr>
                  <a:spLocks noChangeArrowheads="1"/>
                </p:cNvSpPr>
                <p:nvPr/>
              </p:nvSpPr>
              <p:spPr bwMode="auto">
                <a:xfrm>
                  <a:off x="648" y="1600"/>
                  <a:ext cx="4376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4" name="Rectangle 112"/>
                <p:cNvSpPr>
                  <a:spLocks noChangeArrowheads="1"/>
                </p:cNvSpPr>
                <p:nvPr/>
              </p:nvSpPr>
              <p:spPr bwMode="auto">
                <a:xfrm>
                  <a:off x="672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5" name="Rectangle 113"/>
                <p:cNvSpPr>
                  <a:spLocks noChangeArrowheads="1"/>
                </p:cNvSpPr>
                <p:nvPr/>
              </p:nvSpPr>
              <p:spPr bwMode="auto">
                <a:xfrm>
                  <a:off x="1084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6" name="Rectangle 114"/>
                <p:cNvSpPr>
                  <a:spLocks noChangeArrowheads="1"/>
                </p:cNvSpPr>
                <p:nvPr/>
              </p:nvSpPr>
              <p:spPr bwMode="auto">
                <a:xfrm>
                  <a:off x="1497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7" name="Rectangle 115"/>
                <p:cNvSpPr>
                  <a:spLocks noChangeArrowheads="1"/>
                </p:cNvSpPr>
                <p:nvPr/>
              </p:nvSpPr>
              <p:spPr bwMode="auto">
                <a:xfrm>
                  <a:off x="1910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8" name="Rectangle 116"/>
                <p:cNvSpPr>
                  <a:spLocks noChangeArrowheads="1"/>
                </p:cNvSpPr>
                <p:nvPr/>
              </p:nvSpPr>
              <p:spPr bwMode="auto">
                <a:xfrm>
                  <a:off x="2323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49" name="Rectangle 117"/>
                <p:cNvSpPr>
                  <a:spLocks noChangeArrowheads="1"/>
                </p:cNvSpPr>
                <p:nvPr/>
              </p:nvSpPr>
              <p:spPr bwMode="auto">
                <a:xfrm>
                  <a:off x="2736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0" name="Rectangle 118"/>
                <p:cNvSpPr>
                  <a:spLocks noChangeArrowheads="1"/>
                </p:cNvSpPr>
                <p:nvPr/>
              </p:nvSpPr>
              <p:spPr bwMode="auto">
                <a:xfrm>
                  <a:off x="3148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1" name="Rectangle 119"/>
                <p:cNvSpPr>
                  <a:spLocks noChangeArrowheads="1"/>
                </p:cNvSpPr>
                <p:nvPr/>
              </p:nvSpPr>
              <p:spPr bwMode="auto">
                <a:xfrm>
                  <a:off x="3561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2" name="Rectangle 120"/>
                <p:cNvSpPr>
                  <a:spLocks noChangeArrowheads="1"/>
                </p:cNvSpPr>
                <p:nvPr/>
              </p:nvSpPr>
              <p:spPr bwMode="auto">
                <a:xfrm>
                  <a:off x="3974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3" name="Rectangle 121"/>
                <p:cNvSpPr>
                  <a:spLocks noChangeArrowheads="1"/>
                </p:cNvSpPr>
                <p:nvPr/>
              </p:nvSpPr>
              <p:spPr bwMode="auto">
                <a:xfrm>
                  <a:off x="4387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4" name="Rectangle 122"/>
                <p:cNvSpPr>
                  <a:spLocks noChangeArrowheads="1"/>
                </p:cNvSpPr>
                <p:nvPr/>
              </p:nvSpPr>
              <p:spPr bwMode="auto">
                <a:xfrm>
                  <a:off x="4800" y="1440"/>
                  <a:ext cx="232" cy="7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5" name="Rectangle 123"/>
                <p:cNvSpPr>
                  <a:spLocks noChangeArrowheads="1"/>
                </p:cNvSpPr>
                <p:nvPr/>
              </p:nvSpPr>
              <p:spPr bwMode="auto">
                <a:xfrm>
                  <a:off x="664" y="1176"/>
                  <a:ext cx="1000" cy="192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6" name="Rectangle 124"/>
                <p:cNvSpPr>
                  <a:spLocks noChangeArrowheads="1"/>
                </p:cNvSpPr>
                <p:nvPr/>
              </p:nvSpPr>
              <p:spPr bwMode="auto">
                <a:xfrm>
                  <a:off x="1925" y="1176"/>
                  <a:ext cx="1000" cy="192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7" name="Rectangle 125"/>
                <p:cNvSpPr>
                  <a:spLocks noChangeArrowheads="1"/>
                </p:cNvSpPr>
                <p:nvPr/>
              </p:nvSpPr>
              <p:spPr bwMode="auto">
                <a:xfrm>
                  <a:off x="3186" y="1176"/>
                  <a:ext cx="1000" cy="192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8" name="Rectangle 126"/>
                <p:cNvSpPr>
                  <a:spLocks noChangeArrowheads="1"/>
                </p:cNvSpPr>
                <p:nvPr/>
              </p:nvSpPr>
              <p:spPr bwMode="auto">
                <a:xfrm>
                  <a:off x="4448" y="1176"/>
                  <a:ext cx="576" cy="192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59" name="Rectangle 127"/>
                <p:cNvSpPr>
                  <a:spLocks noChangeArrowheads="1"/>
                </p:cNvSpPr>
                <p:nvPr/>
              </p:nvSpPr>
              <p:spPr bwMode="auto">
                <a:xfrm>
                  <a:off x="2568" y="1837"/>
                  <a:ext cx="80" cy="80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0560" name="Rectangle 128"/>
                <p:cNvSpPr>
                  <a:spLocks noChangeArrowheads="1"/>
                </p:cNvSpPr>
                <p:nvPr/>
              </p:nvSpPr>
              <p:spPr bwMode="auto">
                <a:xfrm>
                  <a:off x="4024" y="1832"/>
                  <a:ext cx="80" cy="80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0520" name="Rectangle 129"/>
            <p:cNvSpPr>
              <a:spLocks noChangeArrowheads="1"/>
            </p:cNvSpPr>
            <p:nvPr/>
          </p:nvSpPr>
          <p:spPr bwMode="auto">
            <a:xfrm>
              <a:off x="2744" y="1376"/>
              <a:ext cx="120" cy="72"/>
            </a:xfrm>
            <a:prstGeom prst="rect">
              <a:avLst/>
            </a:prstGeom>
            <a:solidFill>
              <a:srgbClr val="00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0511" name="Rectangle 130"/>
          <p:cNvSpPr>
            <a:spLocks noChangeArrowheads="1"/>
          </p:cNvSpPr>
          <p:nvPr/>
        </p:nvSpPr>
        <p:spPr bwMode="auto">
          <a:xfrm>
            <a:off x="1203325" y="5381627"/>
            <a:ext cx="352425" cy="250825"/>
          </a:xfrm>
          <a:prstGeom prst="rect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12" name="Rectangle 131"/>
          <p:cNvSpPr>
            <a:spLocks noChangeArrowheads="1"/>
          </p:cNvSpPr>
          <p:nvPr/>
        </p:nvSpPr>
        <p:spPr bwMode="auto">
          <a:xfrm>
            <a:off x="1276350" y="4835525"/>
            <a:ext cx="152400" cy="228600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13" name="Text Box 132"/>
          <p:cNvSpPr txBox="1">
            <a:spLocks noChangeArrowheads="1"/>
          </p:cNvSpPr>
          <p:nvPr/>
        </p:nvSpPr>
        <p:spPr bwMode="auto">
          <a:xfrm>
            <a:off x="1641475" y="4699001"/>
            <a:ext cx="2484800" cy="98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 smtClean="0">
                <a:latin typeface="Gulim" pitchFamily="34" charset="-127"/>
                <a:ea typeface="Gulim" pitchFamily="34" charset="-127"/>
              </a:rPr>
              <a:t>W </a:t>
            </a: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(</a:t>
            </a:r>
            <a:r>
              <a:rPr kumimoji="1" lang="en-US" altLang="ko-KR" sz="1400" b="1" dirty="0" smtClean="0">
                <a:latin typeface="Gulim" pitchFamily="34" charset="-127"/>
                <a:ea typeface="Gulim" pitchFamily="34" charset="-127"/>
              </a:rPr>
              <a:t>Tungsten </a:t>
            </a: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contact &amp; via)</a:t>
            </a:r>
          </a:p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Al (M1 </a:t>
            </a:r>
            <a:r>
              <a:rPr kumimoji="1" lang="en-US" altLang="ko-KR" sz="1400" b="1" dirty="0">
                <a:ea typeface="Gulim" pitchFamily="34" charset="-127"/>
              </a:rPr>
              <a:t>–</a:t>
            </a: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 M5)</a:t>
            </a:r>
          </a:p>
          <a:p>
            <a:pPr algn="l" eaLnBrk="1" latinLnBrk="1" hangingPunct="1">
              <a:lnSpc>
                <a:spcPct val="140000"/>
              </a:lnSpc>
            </a:pPr>
            <a:r>
              <a:rPr kumimoji="1" lang="en-US" altLang="ko-KR" sz="1400" b="1" dirty="0">
                <a:latin typeface="Gulim" pitchFamily="34" charset="-127"/>
                <a:ea typeface="Gulim" pitchFamily="34" charset="-127"/>
              </a:rPr>
              <a:t>Cu (M6, Top Metal)</a:t>
            </a:r>
          </a:p>
        </p:txBody>
      </p:sp>
      <p:sp>
        <p:nvSpPr>
          <p:cNvPr id="20514" name="Rectangle 133"/>
          <p:cNvSpPr>
            <a:spLocks noChangeArrowheads="1"/>
          </p:cNvSpPr>
          <p:nvPr/>
        </p:nvSpPr>
        <p:spPr bwMode="auto">
          <a:xfrm>
            <a:off x="1177926" y="5153027"/>
            <a:ext cx="352425" cy="1238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515" name="Rectangle 134"/>
          <p:cNvSpPr>
            <a:spLocks noChangeArrowheads="1"/>
          </p:cNvSpPr>
          <p:nvPr/>
        </p:nvSpPr>
        <p:spPr bwMode="auto">
          <a:xfrm>
            <a:off x="1079500" y="3876675"/>
            <a:ext cx="3314700" cy="185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19" name="Group 135"/>
          <p:cNvGrpSpPr>
            <a:grpSpLocks/>
          </p:cNvGrpSpPr>
          <p:nvPr/>
        </p:nvGrpSpPr>
        <p:grpSpPr bwMode="auto">
          <a:xfrm>
            <a:off x="5413375" y="3930652"/>
            <a:ext cx="2460625" cy="403225"/>
            <a:chOff x="3410" y="2882"/>
            <a:chExt cx="1550" cy="254"/>
          </a:xfrm>
        </p:grpSpPr>
        <p:sp>
          <p:nvSpPr>
            <p:cNvPr id="20517" name="Line 136"/>
            <p:cNvSpPr>
              <a:spLocks noChangeShapeType="1"/>
            </p:cNvSpPr>
            <p:nvPr/>
          </p:nvSpPr>
          <p:spPr bwMode="auto">
            <a:xfrm flipH="1">
              <a:off x="3410" y="3008"/>
              <a:ext cx="448" cy="128"/>
            </a:xfrm>
            <a:prstGeom prst="line">
              <a:avLst/>
            </a:prstGeom>
            <a:noFill/>
            <a:ln w="9525">
              <a:solidFill>
                <a:srgbClr val="0000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518" name="Text Box 137"/>
            <p:cNvSpPr txBox="1">
              <a:spLocks noChangeArrowheads="1"/>
            </p:cNvSpPr>
            <p:nvPr/>
          </p:nvSpPr>
          <p:spPr bwMode="auto">
            <a:xfrm>
              <a:off x="3810" y="2882"/>
              <a:ext cx="115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latinLnBrk="1" hangingPunct="1"/>
              <a:r>
                <a:rPr kumimoji="1" lang="en-US" altLang="ko-KR" sz="1600" b="1" dirty="0">
                  <a:solidFill>
                    <a:srgbClr val="000066"/>
                  </a:solidFill>
                  <a:ea typeface="Gulim" pitchFamily="34" charset="-127"/>
                </a:rPr>
                <a:t>“</a:t>
              </a:r>
              <a:r>
                <a:rPr kumimoji="1" lang="en-US" altLang="ko-KR" sz="1600" b="1" dirty="0">
                  <a:solidFill>
                    <a:srgbClr val="000066"/>
                  </a:solidFill>
                  <a:latin typeface="Gulim" pitchFamily="34" charset="-127"/>
                  <a:ea typeface="Gulim" pitchFamily="34" charset="-127"/>
                </a:rPr>
                <a:t>Super-Contact</a:t>
              </a:r>
              <a:r>
                <a:rPr kumimoji="1" lang="en-US" altLang="ko-KR" sz="1600" b="1" dirty="0">
                  <a:solidFill>
                    <a:srgbClr val="000066"/>
                  </a:solidFill>
                  <a:ea typeface="Gulim" pitchFamily="34" charset="-127"/>
                </a:rPr>
                <a:t>”</a:t>
              </a:r>
              <a:endParaRPr kumimoji="1" lang="en-US" altLang="ko-KR" sz="1600" b="1" dirty="0">
                <a:solidFill>
                  <a:srgbClr val="000066"/>
                </a:solidFill>
                <a:latin typeface="Gulim" pitchFamily="34" charset="-127"/>
                <a:ea typeface="Gulim" pitchFamily="34" charset="-127"/>
              </a:endParaRPr>
            </a:p>
          </p:txBody>
        </p:sp>
      </p:grpSp>
      <p:sp>
        <p:nvSpPr>
          <p:cNvPr id="138" name="Slide Number Placeholder 137"/>
          <p:cNvSpPr>
            <a:spLocks noGrp="1"/>
          </p:cNvSpPr>
          <p:nvPr>
            <p:ph type="sldNum" sz="quarter" idx="11"/>
          </p:nvPr>
        </p:nvSpPr>
        <p:spPr>
          <a:xfrm>
            <a:off x="6839853" y="6598048"/>
            <a:ext cx="2193681" cy="287337"/>
          </a:xfrm>
        </p:spPr>
        <p:txBody>
          <a:bodyPr/>
          <a:lstStyle/>
          <a:p>
            <a:pPr algn="r">
              <a:defRPr/>
            </a:pPr>
            <a:fld id="{81EB5FDB-D848-411D-9089-BAD6A5F88E5E}" type="slidenum">
              <a:rPr lang="fr-FR" sz="1600" b="0" smtClean="0"/>
              <a:pPr algn="r">
                <a:defRPr/>
              </a:pPr>
              <a:t>16</a:t>
            </a:fld>
            <a:endParaRPr lang="fr-FR" sz="1600" b="0" dirty="0"/>
          </a:p>
        </p:txBody>
      </p:sp>
    </p:spTree>
    <p:extLst>
      <p:ext uri="{BB962C8B-B14F-4D97-AF65-F5344CB8AC3E}">
        <p14:creationId xmlns:p14="http://schemas.microsoft.com/office/powerpoint/2010/main" val="41773527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0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0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0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0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0865" grpId="0" animBg="1"/>
      <p:bldP spid="2040875" grpId="0" animBg="1"/>
      <p:bldP spid="2040900" grpId="0" animBg="1"/>
      <p:bldP spid="204090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50"/>
          <p:cNvGrpSpPr>
            <a:grpSpLocks/>
          </p:cNvGrpSpPr>
          <p:nvPr/>
        </p:nvGrpSpPr>
        <p:grpSpPr bwMode="auto">
          <a:xfrm>
            <a:off x="2557463" y="3159125"/>
            <a:ext cx="4572000" cy="3157538"/>
            <a:chOff x="1395" y="2134"/>
            <a:chExt cx="2880" cy="1989"/>
          </a:xfrm>
        </p:grpSpPr>
        <p:sp>
          <p:nvSpPr>
            <p:cNvPr id="21664" name="Rectangle 2051"/>
            <p:cNvSpPr>
              <a:spLocks noChangeArrowheads="1"/>
            </p:cNvSpPr>
            <p:nvPr/>
          </p:nvSpPr>
          <p:spPr bwMode="auto">
            <a:xfrm>
              <a:off x="1411" y="2620"/>
              <a:ext cx="2847" cy="147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665" name="Rectangle 2052"/>
            <p:cNvSpPr>
              <a:spLocks noChangeArrowheads="1"/>
            </p:cNvSpPr>
            <p:nvPr/>
          </p:nvSpPr>
          <p:spPr bwMode="auto">
            <a:xfrm>
              <a:off x="1411" y="2767"/>
              <a:ext cx="2847" cy="135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latinLnBrk="1" hangingPunct="1"/>
              <a:endParaRPr kumimoji="1" lang="ko-KR" altLang="en-US" sz="2400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21666" name="Rectangle 2053"/>
            <p:cNvSpPr>
              <a:spLocks noChangeArrowheads="1"/>
            </p:cNvSpPr>
            <p:nvPr/>
          </p:nvSpPr>
          <p:spPr bwMode="auto">
            <a:xfrm>
              <a:off x="1501" y="2767"/>
              <a:ext cx="285" cy="27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" name="Group 2054"/>
            <p:cNvGrpSpPr>
              <a:grpSpLocks/>
            </p:cNvGrpSpPr>
            <p:nvPr/>
          </p:nvGrpSpPr>
          <p:grpSpPr bwMode="auto">
            <a:xfrm>
              <a:off x="1886" y="2701"/>
              <a:ext cx="73" cy="63"/>
              <a:chOff x="1509" y="2134"/>
              <a:chExt cx="113" cy="124"/>
            </a:xfrm>
          </p:grpSpPr>
          <p:sp>
            <p:nvSpPr>
              <p:cNvPr id="21782" name="Freeform 2055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83" name="Rectangle 2056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4" name="Group 2057"/>
            <p:cNvGrpSpPr>
              <a:grpSpLocks/>
            </p:cNvGrpSpPr>
            <p:nvPr/>
          </p:nvGrpSpPr>
          <p:grpSpPr bwMode="auto">
            <a:xfrm>
              <a:off x="2288" y="2701"/>
              <a:ext cx="74" cy="63"/>
              <a:chOff x="1509" y="2134"/>
              <a:chExt cx="113" cy="124"/>
            </a:xfrm>
          </p:grpSpPr>
          <p:sp>
            <p:nvSpPr>
              <p:cNvPr id="21780" name="Freeform 2058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81" name="Rectangle 2059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669" name="Rectangle 2060"/>
            <p:cNvSpPr>
              <a:spLocks noChangeArrowheads="1"/>
            </p:cNvSpPr>
            <p:nvPr/>
          </p:nvSpPr>
          <p:spPr bwMode="auto">
            <a:xfrm>
              <a:off x="2924" y="2767"/>
              <a:ext cx="480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670" name="Rectangle 2061"/>
            <p:cNvSpPr>
              <a:spLocks noChangeArrowheads="1"/>
            </p:cNvSpPr>
            <p:nvPr/>
          </p:nvSpPr>
          <p:spPr bwMode="auto">
            <a:xfrm>
              <a:off x="2075" y="2767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5" name="Group 2062"/>
            <p:cNvGrpSpPr>
              <a:grpSpLocks/>
            </p:cNvGrpSpPr>
            <p:nvPr/>
          </p:nvGrpSpPr>
          <p:grpSpPr bwMode="auto">
            <a:xfrm>
              <a:off x="3512" y="2701"/>
              <a:ext cx="73" cy="63"/>
              <a:chOff x="1509" y="2134"/>
              <a:chExt cx="113" cy="124"/>
            </a:xfrm>
          </p:grpSpPr>
          <p:sp>
            <p:nvSpPr>
              <p:cNvPr id="21778" name="Freeform 2063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79" name="Rectangle 2064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6" name="Group 2065"/>
            <p:cNvGrpSpPr>
              <a:grpSpLocks/>
            </p:cNvGrpSpPr>
            <p:nvPr/>
          </p:nvGrpSpPr>
          <p:grpSpPr bwMode="auto">
            <a:xfrm>
              <a:off x="3914" y="2701"/>
              <a:ext cx="73" cy="63"/>
              <a:chOff x="1509" y="2134"/>
              <a:chExt cx="113" cy="124"/>
            </a:xfrm>
          </p:grpSpPr>
          <p:sp>
            <p:nvSpPr>
              <p:cNvPr id="21776" name="Freeform 2066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77" name="Rectangle 2067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673" name="Rectangle 2068"/>
            <p:cNvSpPr>
              <a:spLocks noChangeArrowheads="1"/>
            </p:cNvSpPr>
            <p:nvPr/>
          </p:nvSpPr>
          <p:spPr bwMode="auto">
            <a:xfrm>
              <a:off x="3689" y="2767"/>
              <a:ext cx="110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7" name="Group 2069"/>
            <p:cNvGrpSpPr>
              <a:grpSpLocks/>
            </p:cNvGrpSpPr>
            <p:nvPr/>
          </p:nvGrpSpPr>
          <p:grpSpPr bwMode="auto">
            <a:xfrm>
              <a:off x="2697" y="2701"/>
              <a:ext cx="73" cy="63"/>
              <a:chOff x="1509" y="2134"/>
              <a:chExt cx="113" cy="124"/>
            </a:xfrm>
          </p:grpSpPr>
          <p:sp>
            <p:nvSpPr>
              <p:cNvPr id="21774" name="Freeform 2070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775" name="Rectangle 2071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675" name="Rectangle 2072"/>
            <p:cNvSpPr>
              <a:spLocks noChangeArrowheads="1"/>
            </p:cNvSpPr>
            <p:nvPr/>
          </p:nvSpPr>
          <p:spPr bwMode="auto">
            <a:xfrm>
              <a:off x="4119" y="2767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676" name="Rectangle 2073"/>
            <p:cNvSpPr>
              <a:spLocks noChangeArrowheads="1"/>
            </p:cNvSpPr>
            <p:nvPr/>
          </p:nvSpPr>
          <p:spPr bwMode="auto">
            <a:xfrm>
              <a:off x="2462" y="2767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677" name="Rectangle 2074"/>
            <p:cNvSpPr>
              <a:spLocks noChangeArrowheads="1"/>
            </p:cNvSpPr>
            <p:nvPr/>
          </p:nvSpPr>
          <p:spPr bwMode="auto">
            <a:xfrm>
              <a:off x="3046" y="2616"/>
              <a:ext cx="220" cy="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8" name="Group 2075"/>
            <p:cNvGrpSpPr>
              <a:grpSpLocks/>
            </p:cNvGrpSpPr>
            <p:nvPr/>
          </p:nvGrpSpPr>
          <p:grpSpPr bwMode="auto">
            <a:xfrm>
              <a:off x="1413" y="2603"/>
              <a:ext cx="2844" cy="871"/>
              <a:chOff x="655" y="1255"/>
              <a:chExt cx="4370" cy="1713"/>
            </a:xfrm>
          </p:grpSpPr>
          <p:sp>
            <p:nvSpPr>
              <p:cNvPr id="21769" name="Rectangle 2076"/>
              <p:cNvSpPr>
                <a:spLocks noChangeArrowheads="1"/>
              </p:cNvSpPr>
              <p:nvPr/>
            </p:nvSpPr>
            <p:spPr bwMode="auto">
              <a:xfrm>
                <a:off x="655" y="1255"/>
                <a:ext cx="2535" cy="34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70" name="Rectangle 2077"/>
              <p:cNvSpPr>
                <a:spLocks noChangeArrowheads="1"/>
              </p:cNvSpPr>
              <p:nvPr/>
            </p:nvSpPr>
            <p:spPr bwMode="auto">
              <a:xfrm>
                <a:off x="3473" y="1255"/>
                <a:ext cx="1552" cy="34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71" name="Rectangle 2078"/>
              <p:cNvSpPr>
                <a:spLocks noChangeArrowheads="1"/>
              </p:cNvSpPr>
              <p:nvPr/>
            </p:nvSpPr>
            <p:spPr bwMode="auto">
              <a:xfrm>
                <a:off x="3163" y="1255"/>
                <a:ext cx="34" cy="1678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72" name="Rectangle 2079"/>
              <p:cNvSpPr>
                <a:spLocks noChangeArrowheads="1"/>
              </p:cNvSpPr>
              <p:nvPr/>
            </p:nvSpPr>
            <p:spPr bwMode="auto">
              <a:xfrm>
                <a:off x="3472" y="1255"/>
                <a:ext cx="34" cy="1680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73" name="Rectangle 2080"/>
              <p:cNvSpPr>
                <a:spLocks noChangeArrowheads="1"/>
              </p:cNvSpPr>
              <p:nvPr/>
            </p:nvSpPr>
            <p:spPr bwMode="auto">
              <a:xfrm>
                <a:off x="3163" y="2928"/>
                <a:ext cx="343" cy="40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9" name="Group 2081"/>
            <p:cNvGrpSpPr>
              <a:grpSpLocks/>
            </p:cNvGrpSpPr>
            <p:nvPr/>
          </p:nvGrpSpPr>
          <p:grpSpPr bwMode="auto">
            <a:xfrm>
              <a:off x="1413" y="2554"/>
              <a:ext cx="2844" cy="900"/>
              <a:chOff x="654" y="1158"/>
              <a:chExt cx="4371" cy="1770"/>
            </a:xfrm>
          </p:grpSpPr>
          <p:sp>
            <p:nvSpPr>
              <p:cNvPr id="21767" name="Rectangle 2082"/>
              <p:cNvSpPr>
                <a:spLocks noChangeArrowheads="1"/>
              </p:cNvSpPr>
              <p:nvPr/>
            </p:nvSpPr>
            <p:spPr bwMode="auto">
              <a:xfrm>
                <a:off x="654" y="1158"/>
                <a:ext cx="4371" cy="98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8" name="Rectangle 2083"/>
              <p:cNvSpPr>
                <a:spLocks noChangeArrowheads="1"/>
              </p:cNvSpPr>
              <p:nvPr/>
            </p:nvSpPr>
            <p:spPr bwMode="auto">
              <a:xfrm>
                <a:off x="3194" y="1254"/>
                <a:ext cx="281" cy="167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680" name="Rectangle 2084"/>
            <p:cNvSpPr>
              <a:spLocks noChangeArrowheads="1"/>
            </p:cNvSpPr>
            <p:nvPr/>
          </p:nvSpPr>
          <p:spPr bwMode="auto">
            <a:xfrm>
              <a:off x="1395" y="2539"/>
              <a:ext cx="2880" cy="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0" name="Group 2085"/>
            <p:cNvGrpSpPr>
              <a:grpSpLocks/>
            </p:cNvGrpSpPr>
            <p:nvPr/>
          </p:nvGrpSpPr>
          <p:grpSpPr bwMode="auto">
            <a:xfrm>
              <a:off x="1803" y="2604"/>
              <a:ext cx="2296" cy="164"/>
              <a:chOff x="1254" y="1254"/>
              <a:chExt cx="3528" cy="324"/>
            </a:xfrm>
          </p:grpSpPr>
          <p:sp>
            <p:nvSpPr>
              <p:cNvPr id="21757" name="Rectangle 2086"/>
              <p:cNvSpPr>
                <a:spLocks noChangeArrowheads="1"/>
              </p:cNvSpPr>
              <p:nvPr/>
            </p:nvSpPr>
            <p:spPr bwMode="auto">
              <a:xfrm>
                <a:off x="1530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58" name="Rectangle 2087"/>
              <p:cNvSpPr>
                <a:spLocks noChangeArrowheads="1"/>
              </p:cNvSpPr>
              <p:nvPr/>
            </p:nvSpPr>
            <p:spPr bwMode="auto">
              <a:xfrm>
                <a:off x="186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59" name="Rectangle 2088"/>
              <p:cNvSpPr>
                <a:spLocks noChangeArrowheads="1"/>
              </p:cNvSpPr>
              <p:nvPr/>
            </p:nvSpPr>
            <p:spPr bwMode="auto">
              <a:xfrm>
                <a:off x="2142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0" name="Rectangle 2089"/>
              <p:cNvSpPr>
                <a:spLocks noChangeArrowheads="1"/>
              </p:cNvSpPr>
              <p:nvPr/>
            </p:nvSpPr>
            <p:spPr bwMode="auto">
              <a:xfrm>
                <a:off x="125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1" name="Rectangle 2090"/>
              <p:cNvSpPr>
                <a:spLocks noChangeArrowheads="1"/>
              </p:cNvSpPr>
              <p:nvPr/>
            </p:nvSpPr>
            <p:spPr bwMode="auto">
              <a:xfrm>
                <a:off x="249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2" name="Rectangle 2091"/>
              <p:cNvSpPr>
                <a:spLocks noChangeArrowheads="1"/>
              </p:cNvSpPr>
              <p:nvPr/>
            </p:nvSpPr>
            <p:spPr bwMode="auto">
              <a:xfrm>
                <a:off x="281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3" name="Rectangle 2092"/>
              <p:cNvSpPr>
                <a:spLocks noChangeArrowheads="1"/>
              </p:cNvSpPr>
              <p:nvPr/>
            </p:nvSpPr>
            <p:spPr bwMode="auto">
              <a:xfrm>
                <a:off x="404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4" name="Rectangle 2093"/>
              <p:cNvSpPr>
                <a:spLocks noChangeArrowheads="1"/>
              </p:cNvSpPr>
              <p:nvPr/>
            </p:nvSpPr>
            <p:spPr bwMode="auto">
              <a:xfrm>
                <a:off x="3732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5" name="Rectangle 2094"/>
              <p:cNvSpPr>
                <a:spLocks noChangeArrowheads="1"/>
              </p:cNvSpPr>
              <p:nvPr/>
            </p:nvSpPr>
            <p:spPr bwMode="auto">
              <a:xfrm>
                <a:off x="435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66" name="Rectangle 2095"/>
              <p:cNvSpPr>
                <a:spLocks noChangeArrowheads="1"/>
              </p:cNvSpPr>
              <p:nvPr/>
            </p:nvSpPr>
            <p:spPr bwMode="auto">
              <a:xfrm>
                <a:off x="467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1" name="Group 2096"/>
            <p:cNvGrpSpPr>
              <a:grpSpLocks/>
            </p:cNvGrpSpPr>
            <p:nvPr/>
          </p:nvGrpSpPr>
          <p:grpSpPr bwMode="auto">
            <a:xfrm>
              <a:off x="1407" y="2568"/>
              <a:ext cx="2854" cy="202"/>
              <a:chOff x="645" y="2039"/>
              <a:chExt cx="4386" cy="396"/>
            </a:xfrm>
          </p:grpSpPr>
          <p:grpSp>
            <p:nvGrpSpPr>
              <p:cNvPr id="12" name="Group 2097"/>
              <p:cNvGrpSpPr>
                <a:grpSpLocks/>
              </p:cNvGrpSpPr>
              <p:nvPr/>
            </p:nvGrpSpPr>
            <p:grpSpPr bwMode="auto">
              <a:xfrm flipV="1">
                <a:off x="1254" y="2111"/>
                <a:ext cx="3528" cy="324"/>
                <a:chOff x="1254" y="1254"/>
                <a:chExt cx="3528" cy="324"/>
              </a:xfrm>
            </p:grpSpPr>
            <p:sp>
              <p:nvSpPr>
                <p:cNvPr id="21747" name="Rectangle 2098"/>
                <p:cNvSpPr>
                  <a:spLocks noChangeArrowheads="1"/>
                </p:cNvSpPr>
                <p:nvPr/>
              </p:nvSpPr>
              <p:spPr bwMode="auto">
                <a:xfrm>
                  <a:off x="1530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48" name="Rectangle 2099"/>
                <p:cNvSpPr>
                  <a:spLocks noChangeArrowheads="1"/>
                </p:cNvSpPr>
                <p:nvPr/>
              </p:nvSpPr>
              <p:spPr bwMode="auto">
                <a:xfrm>
                  <a:off x="186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49" name="Rectangle 2100"/>
                <p:cNvSpPr>
                  <a:spLocks noChangeArrowheads="1"/>
                </p:cNvSpPr>
                <p:nvPr/>
              </p:nvSpPr>
              <p:spPr bwMode="auto">
                <a:xfrm>
                  <a:off x="2142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0" name="Rectangle 2101"/>
                <p:cNvSpPr>
                  <a:spLocks noChangeArrowheads="1"/>
                </p:cNvSpPr>
                <p:nvPr/>
              </p:nvSpPr>
              <p:spPr bwMode="auto">
                <a:xfrm>
                  <a:off x="125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1" name="Rectangle 2102"/>
                <p:cNvSpPr>
                  <a:spLocks noChangeArrowheads="1"/>
                </p:cNvSpPr>
                <p:nvPr/>
              </p:nvSpPr>
              <p:spPr bwMode="auto">
                <a:xfrm>
                  <a:off x="249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2" name="Rectangle 2103"/>
                <p:cNvSpPr>
                  <a:spLocks noChangeArrowheads="1"/>
                </p:cNvSpPr>
                <p:nvPr/>
              </p:nvSpPr>
              <p:spPr bwMode="auto">
                <a:xfrm>
                  <a:off x="281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3" name="Rectangle 2104"/>
                <p:cNvSpPr>
                  <a:spLocks noChangeArrowheads="1"/>
                </p:cNvSpPr>
                <p:nvPr/>
              </p:nvSpPr>
              <p:spPr bwMode="auto">
                <a:xfrm>
                  <a:off x="404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4" name="Rectangle 2105"/>
                <p:cNvSpPr>
                  <a:spLocks noChangeArrowheads="1"/>
                </p:cNvSpPr>
                <p:nvPr/>
              </p:nvSpPr>
              <p:spPr bwMode="auto">
                <a:xfrm>
                  <a:off x="3732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5" name="Rectangle 2106"/>
                <p:cNvSpPr>
                  <a:spLocks noChangeArrowheads="1"/>
                </p:cNvSpPr>
                <p:nvPr/>
              </p:nvSpPr>
              <p:spPr bwMode="auto">
                <a:xfrm>
                  <a:off x="435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756" name="Rectangle 2107"/>
                <p:cNvSpPr>
                  <a:spLocks noChangeArrowheads="1"/>
                </p:cNvSpPr>
                <p:nvPr/>
              </p:nvSpPr>
              <p:spPr bwMode="auto">
                <a:xfrm>
                  <a:off x="467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21746" name="Rectangle 2108"/>
              <p:cNvSpPr>
                <a:spLocks noChangeArrowheads="1"/>
              </p:cNvSpPr>
              <p:nvPr/>
            </p:nvSpPr>
            <p:spPr bwMode="auto">
              <a:xfrm flipV="1">
                <a:off x="645" y="2039"/>
                <a:ext cx="4386" cy="90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683" name="Rectangle 2109"/>
            <p:cNvSpPr>
              <a:spLocks noChangeArrowheads="1"/>
            </p:cNvSpPr>
            <p:nvPr/>
          </p:nvSpPr>
          <p:spPr bwMode="auto">
            <a:xfrm>
              <a:off x="1397" y="2549"/>
              <a:ext cx="2870" cy="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684" name="Rectangle 2110"/>
            <p:cNvSpPr>
              <a:spLocks noChangeArrowheads="1"/>
            </p:cNvSpPr>
            <p:nvPr/>
          </p:nvSpPr>
          <p:spPr bwMode="auto">
            <a:xfrm>
              <a:off x="1411" y="2537"/>
              <a:ext cx="2847" cy="81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3" name="Group 2111"/>
            <p:cNvGrpSpPr>
              <a:grpSpLocks/>
            </p:cNvGrpSpPr>
            <p:nvPr/>
          </p:nvGrpSpPr>
          <p:grpSpPr bwMode="auto">
            <a:xfrm>
              <a:off x="1763" y="2579"/>
              <a:ext cx="2362" cy="38"/>
              <a:chOff x="1200" y="1182"/>
              <a:chExt cx="3630" cy="74"/>
            </a:xfrm>
          </p:grpSpPr>
          <p:sp>
            <p:nvSpPr>
              <p:cNvPr id="21737" name="Rectangle 2112"/>
              <p:cNvSpPr>
                <a:spLocks noChangeArrowheads="1"/>
              </p:cNvSpPr>
              <p:nvPr/>
            </p:nvSpPr>
            <p:spPr bwMode="auto">
              <a:xfrm>
                <a:off x="1518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38" name="Rectangle 2113"/>
              <p:cNvSpPr>
                <a:spLocks noChangeArrowheads="1"/>
              </p:cNvSpPr>
              <p:nvPr/>
            </p:nvSpPr>
            <p:spPr bwMode="auto">
              <a:xfrm>
                <a:off x="2760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39" name="Rectangle 2114"/>
              <p:cNvSpPr>
                <a:spLocks noChangeArrowheads="1"/>
              </p:cNvSpPr>
              <p:nvPr/>
            </p:nvSpPr>
            <p:spPr bwMode="auto">
              <a:xfrm>
                <a:off x="2136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40" name="Rectangle 2115"/>
              <p:cNvSpPr>
                <a:spLocks noChangeArrowheads="1"/>
              </p:cNvSpPr>
              <p:nvPr/>
            </p:nvSpPr>
            <p:spPr bwMode="auto">
              <a:xfrm>
                <a:off x="4014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41" name="Rectangle 2116"/>
              <p:cNvSpPr>
                <a:spLocks noChangeArrowheads="1"/>
              </p:cNvSpPr>
              <p:nvPr/>
            </p:nvSpPr>
            <p:spPr bwMode="auto">
              <a:xfrm>
                <a:off x="3150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42" name="Rectangle 2117"/>
              <p:cNvSpPr>
                <a:spLocks noChangeArrowheads="1"/>
              </p:cNvSpPr>
              <p:nvPr/>
            </p:nvSpPr>
            <p:spPr bwMode="auto">
              <a:xfrm>
                <a:off x="1200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43" name="Rectangle 2118"/>
              <p:cNvSpPr>
                <a:spLocks noChangeArrowheads="1"/>
              </p:cNvSpPr>
              <p:nvPr/>
            </p:nvSpPr>
            <p:spPr bwMode="auto">
              <a:xfrm>
                <a:off x="3684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744" name="Rectangle 2119"/>
              <p:cNvSpPr>
                <a:spLocks noChangeArrowheads="1"/>
              </p:cNvSpPr>
              <p:nvPr/>
            </p:nvSpPr>
            <p:spPr bwMode="auto">
              <a:xfrm>
                <a:off x="4626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14" name="Group 2120"/>
            <p:cNvGrpSpPr>
              <a:grpSpLocks/>
            </p:cNvGrpSpPr>
            <p:nvPr/>
          </p:nvGrpSpPr>
          <p:grpSpPr bwMode="auto">
            <a:xfrm>
              <a:off x="1409" y="2134"/>
              <a:ext cx="2853" cy="451"/>
              <a:chOff x="648" y="1184"/>
              <a:chExt cx="4384" cy="887"/>
            </a:xfrm>
          </p:grpSpPr>
          <p:grpSp>
            <p:nvGrpSpPr>
              <p:cNvPr id="15" name="Group 2121"/>
              <p:cNvGrpSpPr>
                <a:grpSpLocks/>
              </p:cNvGrpSpPr>
              <p:nvPr/>
            </p:nvGrpSpPr>
            <p:grpSpPr bwMode="auto">
              <a:xfrm>
                <a:off x="648" y="1184"/>
                <a:ext cx="4384" cy="887"/>
                <a:chOff x="648" y="1176"/>
                <a:chExt cx="4384" cy="887"/>
              </a:xfrm>
            </p:grpSpPr>
            <p:grpSp>
              <p:nvGrpSpPr>
                <p:cNvPr id="16" name="Group 2122"/>
                <p:cNvGrpSpPr>
                  <a:grpSpLocks/>
                </p:cNvGrpSpPr>
                <p:nvPr/>
              </p:nvGrpSpPr>
              <p:grpSpPr bwMode="auto">
                <a:xfrm>
                  <a:off x="2816" y="1959"/>
                  <a:ext cx="1008" cy="104"/>
                  <a:chOff x="2816" y="1968"/>
                  <a:chExt cx="1008" cy="104"/>
                </a:xfrm>
              </p:grpSpPr>
              <p:sp>
                <p:nvSpPr>
                  <p:cNvPr id="21733" name="Rectangle 2123"/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34" name="Rectangle 2124"/>
                  <p:cNvSpPr>
                    <a:spLocks noChangeArrowheads="1"/>
                  </p:cNvSpPr>
                  <p:nvPr/>
                </p:nvSpPr>
                <p:spPr bwMode="auto">
                  <a:xfrm>
                    <a:off x="3200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35" name="Rectangle 2125"/>
                  <p:cNvSpPr>
                    <a:spLocks noChangeArrowheads="1"/>
                  </p:cNvSpPr>
                  <p:nvPr/>
                </p:nvSpPr>
                <p:spPr bwMode="auto">
                  <a:xfrm>
                    <a:off x="3344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36" name="Rectangle 2126"/>
                  <p:cNvSpPr>
                    <a:spLocks noChangeArrowheads="1"/>
                  </p:cNvSpPr>
                  <p:nvPr/>
                </p:nvSpPr>
                <p:spPr bwMode="auto">
                  <a:xfrm>
                    <a:off x="373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7" name="Group 2127"/>
                <p:cNvGrpSpPr>
                  <a:grpSpLocks/>
                </p:cNvGrpSpPr>
                <p:nvPr/>
              </p:nvGrpSpPr>
              <p:grpSpPr bwMode="auto">
                <a:xfrm>
                  <a:off x="648" y="1176"/>
                  <a:ext cx="4384" cy="808"/>
                  <a:chOff x="648" y="1176"/>
                  <a:chExt cx="4384" cy="808"/>
                </a:xfrm>
              </p:grpSpPr>
              <p:sp>
                <p:nvSpPr>
                  <p:cNvPr id="21691" name="Rectangle 2128"/>
                  <p:cNvSpPr>
                    <a:spLocks noChangeArrowheads="1"/>
                  </p:cNvSpPr>
                  <p:nvPr/>
                </p:nvSpPr>
                <p:spPr bwMode="auto">
                  <a:xfrm>
                    <a:off x="650" y="1177"/>
                    <a:ext cx="4376" cy="801"/>
                  </a:xfrm>
                  <a:prstGeom prst="rect">
                    <a:avLst/>
                  </a:prstGeom>
                  <a:solidFill>
                    <a:srgbClr val="00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2" name="Rectangle 2129"/>
                  <p:cNvSpPr>
                    <a:spLocks noChangeArrowheads="1"/>
                  </p:cNvSpPr>
                  <p:nvPr/>
                </p:nvSpPr>
                <p:spPr bwMode="auto">
                  <a:xfrm>
                    <a:off x="3136" y="1904"/>
                    <a:ext cx="384" cy="64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3" name="Rectangle 2130"/>
                  <p:cNvSpPr>
                    <a:spLocks noChangeArrowheads="1"/>
                  </p:cNvSpPr>
                  <p:nvPr/>
                </p:nvSpPr>
                <p:spPr bwMode="auto">
                  <a:xfrm>
                    <a:off x="4016" y="1904"/>
                    <a:ext cx="992" cy="64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4" name="Rectangle 2131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1910"/>
                    <a:ext cx="2000" cy="58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5" name="Rectangle 2132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1912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6" name="Rectangle 2133"/>
                  <p:cNvSpPr>
                    <a:spLocks noChangeArrowheads="1"/>
                  </p:cNvSpPr>
                  <p:nvPr/>
                </p:nvSpPr>
                <p:spPr bwMode="auto">
                  <a:xfrm>
                    <a:off x="3688" y="1896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18" name="Group 2134"/>
                  <p:cNvGrpSpPr>
                    <a:grpSpLocks/>
                  </p:cNvGrpSpPr>
                  <p:nvPr/>
                </p:nvGrpSpPr>
                <p:grpSpPr bwMode="auto">
                  <a:xfrm>
                    <a:off x="2808" y="1810"/>
                    <a:ext cx="1008" cy="110"/>
                    <a:chOff x="2816" y="1968"/>
                    <a:chExt cx="1008" cy="104"/>
                  </a:xfrm>
                </p:grpSpPr>
                <p:sp>
                  <p:nvSpPr>
                    <p:cNvPr id="21729" name="Rectangle 2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6" y="1968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730" name="Rectangle 2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00" y="1976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731" name="Rectangle 2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44" y="1976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732" name="Rectangle 2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36" y="1968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1698" name="Rectangle 2139"/>
                  <p:cNvSpPr>
                    <a:spLocks noChangeArrowheads="1"/>
                  </p:cNvSpPr>
                  <p:nvPr/>
                </p:nvSpPr>
                <p:spPr bwMode="auto">
                  <a:xfrm>
                    <a:off x="3672" y="1760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99" name="Rectangle 2140"/>
                  <p:cNvSpPr>
                    <a:spLocks noChangeArrowheads="1"/>
                  </p:cNvSpPr>
                  <p:nvPr/>
                </p:nvSpPr>
                <p:spPr bwMode="auto">
                  <a:xfrm>
                    <a:off x="3128" y="1760"/>
                    <a:ext cx="400" cy="5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0" name="Rectangle 2141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1760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1" name="Rectangle 2142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760"/>
                    <a:ext cx="440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2" name="Rectangle 2143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3" name="Rectangle 2144"/>
                  <p:cNvSpPr>
                    <a:spLocks noChangeArrowheads="1"/>
                  </p:cNvSpPr>
                  <p:nvPr/>
                </p:nvSpPr>
                <p:spPr bwMode="auto">
                  <a:xfrm>
                    <a:off x="1712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4" name="Rectangle 2145"/>
                  <p:cNvSpPr>
                    <a:spLocks noChangeArrowheads="1"/>
                  </p:cNvSpPr>
                  <p:nvPr/>
                </p:nvSpPr>
                <p:spPr bwMode="auto">
                  <a:xfrm>
                    <a:off x="1480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5" name="Rectangle 2146"/>
                  <p:cNvSpPr>
                    <a:spLocks noChangeArrowheads="1"/>
                  </p:cNvSpPr>
                  <p:nvPr/>
                </p:nvSpPr>
                <p:spPr bwMode="auto">
                  <a:xfrm>
                    <a:off x="1240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6" name="Rectangle 2147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7" name="Rectangle 2148"/>
                  <p:cNvSpPr>
                    <a:spLocks noChangeArrowheads="1"/>
                  </p:cNvSpPr>
                  <p:nvPr/>
                </p:nvSpPr>
                <p:spPr bwMode="auto">
                  <a:xfrm>
                    <a:off x="776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8" name="Rectangle 2149"/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09" name="Rectangle 2150"/>
                  <p:cNvSpPr>
                    <a:spLocks noChangeArrowheads="1"/>
                  </p:cNvSpPr>
                  <p:nvPr/>
                </p:nvSpPr>
                <p:spPr bwMode="auto">
                  <a:xfrm>
                    <a:off x="4016" y="1760"/>
                    <a:ext cx="360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0" name="Rectangle 2151"/>
                  <p:cNvSpPr>
                    <a:spLocks noChangeArrowheads="1"/>
                  </p:cNvSpPr>
                  <p:nvPr/>
                </p:nvSpPr>
                <p:spPr bwMode="auto">
                  <a:xfrm>
                    <a:off x="4712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1" name="Rectangle 2152"/>
                  <p:cNvSpPr>
                    <a:spLocks noChangeArrowheads="1"/>
                  </p:cNvSpPr>
                  <p:nvPr/>
                </p:nvSpPr>
                <p:spPr bwMode="auto">
                  <a:xfrm>
                    <a:off x="648" y="1600"/>
                    <a:ext cx="4376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2" name="Rectangle 2153"/>
                  <p:cNvSpPr>
                    <a:spLocks noChangeArrowheads="1"/>
                  </p:cNvSpPr>
                  <p:nvPr/>
                </p:nvSpPr>
                <p:spPr bwMode="auto">
                  <a:xfrm>
                    <a:off x="672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3" name="Rectangle 2154"/>
                  <p:cNvSpPr>
                    <a:spLocks noChangeArrowheads="1"/>
                  </p:cNvSpPr>
                  <p:nvPr/>
                </p:nvSpPr>
                <p:spPr bwMode="auto">
                  <a:xfrm>
                    <a:off x="1084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4" name="Rectangle 2155"/>
                  <p:cNvSpPr>
                    <a:spLocks noChangeArrowheads="1"/>
                  </p:cNvSpPr>
                  <p:nvPr/>
                </p:nvSpPr>
                <p:spPr bwMode="auto">
                  <a:xfrm>
                    <a:off x="1497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5" name="Rectangle 2156"/>
                  <p:cNvSpPr>
                    <a:spLocks noChangeArrowheads="1"/>
                  </p:cNvSpPr>
                  <p:nvPr/>
                </p:nvSpPr>
                <p:spPr bwMode="auto">
                  <a:xfrm>
                    <a:off x="1910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6" name="Rectangle 2157"/>
                  <p:cNvSpPr>
                    <a:spLocks noChangeArrowheads="1"/>
                  </p:cNvSpPr>
                  <p:nvPr/>
                </p:nvSpPr>
                <p:spPr bwMode="auto">
                  <a:xfrm>
                    <a:off x="2323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7" name="Rectangle 21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8" name="Rectangle 2159"/>
                  <p:cNvSpPr>
                    <a:spLocks noChangeArrowheads="1"/>
                  </p:cNvSpPr>
                  <p:nvPr/>
                </p:nvSpPr>
                <p:spPr bwMode="auto">
                  <a:xfrm>
                    <a:off x="3148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19" name="Rectangle 2160"/>
                  <p:cNvSpPr>
                    <a:spLocks noChangeArrowheads="1"/>
                  </p:cNvSpPr>
                  <p:nvPr/>
                </p:nvSpPr>
                <p:spPr bwMode="auto">
                  <a:xfrm>
                    <a:off x="3561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0" name="Rectangle 2161"/>
                  <p:cNvSpPr>
                    <a:spLocks noChangeArrowheads="1"/>
                  </p:cNvSpPr>
                  <p:nvPr/>
                </p:nvSpPr>
                <p:spPr bwMode="auto">
                  <a:xfrm>
                    <a:off x="3974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1" name="Rectangle 2162"/>
                  <p:cNvSpPr>
                    <a:spLocks noChangeArrowheads="1"/>
                  </p:cNvSpPr>
                  <p:nvPr/>
                </p:nvSpPr>
                <p:spPr bwMode="auto">
                  <a:xfrm>
                    <a:off x="4387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2" name="Rectangle 2163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3" name="Rectangle 2164"/>
                  <p:cNvSpPr>
                    <a:spLocks noChangeArrowheads="1"/>
                  </p:cNvSpPr>
                  <p:nvPr/>
                </p:nvSpPr>
                <p:spPr bwMode="auto">
                  <a:xfrm>
                    <a:off x="664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4" name="Rectangle 2165"/>
                  <p:cNvSpPr>
                    <a:spLocks noChangeArrowheads="1"/>
                  </p:cNvSpPr>
                  <p:nvPr/>
                </p:nvSpPr>
                <p:spPr bwMode="auto">
                  <a:xfrm>
                    <a:off x="1925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5" name="Rectangle 2166"/>
                  <p:cNvSpPr>
                    <a:spLocks noChangeArrowheads="1"/>
                  </p:cNvSpPr>
                  <p:nvPr/>
                </p:nvSpPr>
                <p:spPr bwMode="auto">
                  <a:xfrm>
                    <a:off x="3186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6" name="Rectangle 2167"/>
                  <p:cNvSpPr>
                    <a:spLocks noChangeArrowheads="1"/>
                  </p:cNvSpPr>
                  <p:nvPr/>
                </p:nvSpPr>
                <p:spPr bwMode="auto">
                  <a:xfrm>
                    <a:off x="4448" y="1176"/>
                    <a:ext cx="576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7" name="Rectangle 2168"/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837"/>
                    <a:ext cx="80" cy="80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728" name="Rectangle 2169"/>
                  <p:cNvSpPr>
                    <a:spLocks noChangeArrowheads="1"/>
                  </p:cNvSpPr>
                  <p:nvPr/>
                </p:nvSpPr>
                <p:spPr bwMode="auto">
                  <a:xfrm>
                    <a:off x="4024" y="1832"/>
                    <a:ext cx="80" cy="80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1688" name="Rectangle 2170"/>
              <p:cNvSpPr>
                <a:spLocks noChangeArrowheads="1"/>
              </p:cNvSpPr>
              <p:nvPr/>
            </p:nvSpPr>
            <p:spPr bwMode="auto">
              <a:xfrm>
                <a:off x="2744" y="1376"/>
                <a:ext cx="120" cy="72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9" name="Group 2171"/>
          <p:cNvGrpSpPr>
            <a:grpSpLocks/>
          </p:cNvGrpSpPr>
          <p:nvPr/>
        </p:nvGrpSpPr>
        <p:grpSpPr bwMode="auto">
          <a:xfrm>
            <a:off x="2551113" y="41275"/>
            <a:ext cx="4572000" cy="3124200"/>
            <a:chOff x="1381" y="162"/>
            <a:chExt cx="2880" cy="1968"/>
          </a:xfrm>
        </p:grpSpPr>
        <p:sp>
          <p:nvSpPr>
            <p:cNvPr id="21544" name="Rectangle 2172"/>
            <p:cNvSpPr>
              <a:spLocks noChangeArrowheads="1"/>
            </p:cNvSpPr>
            <p:nvPr/>
          </p:nvSpPr>
          <p:spPr bwMode="auto">
            <a:xfrm flipV="1">
              <a:off x="1397" y="1497"/>
              <a:ext cx="2847" cy="147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45" name="Rectangle 2173"/>
            <p:cNvSpPr>
              <a:spLocks noChangeArrowheads="1"/>
            </p:cNvSpPr>
            <p:nvPr/>
          </p:nvSpPr>
          <p:spPr bwMode="auto">
            <a:xfrm flipV="1">
              <a:off x="1397" y="162"/>
              <a:ext cx="2847" cy="133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eaLnBrk="1" latinLnBrk="1" hangingPunct="1"/>
              <a:endParaRPr kumimoji="1" lang="ko-KR" altLang="en-US" sz="2400"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21546" name="Rectangle 2174"/>
            <p:cNvSpPr>
              <a:spLocks noChangeArrowheads="1"/>
            </p:cNvSpPr>
            <p:nvPr/>
          </p:nvSpPr>
          <p:spPr bwMode="auto">
            <a:xfrm flipV="1">
              <a:off x="1487" y="1470"/>
              <a:ext cx="285" cy="27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0" name="Group 2175"/>
            <p:cNvGrpSpPr>
              <a:grpSpLocks/>
            </p:cNvGrpSpPr>
            <p:nvPr/>
          </p:nvGrpSpPr>
          <p:grpSpPr bwMode="auto">
            <a:xfrm flipV="1">
              <a:off x="1872" y="1500"/>
              <a:ext cx="73" cy="63"/>
              <a:chOff x="1509" y="2134"/>
              <a:chExt cx="113" cy="124"/>
            </a:xfrm>
          </p:grpSpPr>
          <p:sp>
            <p:nvSpPr>
              <p:cNvPr id="21662" name="Freeform 2176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3" name="Rectangle 2177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1" name="Group 2178"/>
            <p:cNvGrpSpPr>
              <a:grpSpLocks/>
            </p:cNvGrpSpPr>
            <p:nvPr/>
          </p:nvGrpSpPr>
          <p:grpSpPr bwMode="auto">
            <a:xfrm flipV="1">
              <a:off x="2274" y="1500"/>
              <a:ext cx="74" cy="63"/>
              <a:chOff x="1509" y="2134"/>
              <a:chExt cx="113" cy="124"/>
            </a:xfrm>
          </p:grpSpPr>
          <p:sp>
            <p:nvSpPr>
              <p:cNvPr id="21660" name="Freeform 2179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61" name="Rectangle 2180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549" name="Rectangle 2181"/>
            <p:cNvSpPr>
              <a:spLocks noChangeArrowheads="1"/>
            </p:cNvSpPr>
            <p:nvPr/>
          </p:nvSpPr>
          <p:spPr bwMode="auto">
            <a:xfrm flipV="1">
              <a:off x="2910" y="1470"/>
              <a:ext cx="480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50" name="Rectangle 2182"/>
            <p:cNvSpPr>
              <a:spLocks noChangeArrowheads="1"/>
            </p:cNvSpPr>
            <p:nvPr/>
          </p:nvSpPr>
          <p:spPr bwMode="auto">
            <a:xfrm flipV="1">
              <a:off x="2061" y="1470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2" name="Group 2183"/>
            <p:cNvGrpSpPr>
              <a:grpSpLocks/>
            </p:cNvGrpSpPr>
            <p:nvPr/>
          </p:nvGrpSpPr>
          <p:grpSpPr bwMode="auto">
            <a:xfrm flipV="1">
              <a:off x="3498" y="1500"/>
              <a:ext cx="73" cy="63"/>
              <a:chOff x="1509" y="2134"/>
              <a:chExt cx="113" cy="124"/>
            </a:xfrm>
          </p:grpSpPr>
          <p:sp>
            <p:nvSpPr>
              <p:cNvPr id="21658" name="Freeform 2184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9" name="Rectangle 2185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3" name="Group 2186"/>
            <p:cNvGrpSpPr>
              <a:grpSpLocks/>
            </p:cNvGrpSpPr>
            <p:nvPr/>
          </p:nvGrpSpPr>
          <p:grpSpPr bwMode="auto">
            <a:xfrm flipV="1">
              <a:off x="3900" y="1500"/>
              <a:ext cx="73" cy="63"/>
              <a:chOff x="1509" y="2134"/>
              <a:chExt cx="113" cy="124"/>
            </a:xfrm>
          </p:grpSpPr>
          <p:sp>
            <p:nvSpPr>
              <p:cNvPr id="21656" name="Freeform 2187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7" name="Rectangle 2188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553" name="Rectangle 2189"/>
            <p:cNvSpPr>
              <a:spLocks noChangeArrowheads="1"/>
            </p:cNvSpPr>
            <p:nvPr/>
          </p:nvSpPr>
          <p:spPr bwMode="auto">
            <a:xfrm flipV="1">
              <a:off x="3675" y="1470"/>
              <a:ext cx="110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4" name="Group 2190"/>
            <p:cNvGrpSpPr>
              <a:grpSpLocks/>
            </p:cNvGrpSpPr>
            <p:nvPr/>
          </p:nvGrpSpPr>
          <p:grpSpPr bwMode="auto">
            <a:xfrm flipV="1">
              <a:off x="2683" y="1500"/>
              <a:ext cx="73" cy="63"/>
              <a:chOff x="1509" y="2134"/>
              <a:chExt cx="113" cy="124"/>
            </a:xfrm>
          </p:grpSpPr>
          <p:sp>
            <p:nvSpPr>
              <p:cNvPr id="21654" name="Freeform 2191"/>
              <p:cNvSpPr>
                <a:spLocks/>
              </p:cNvSpPr>
              <p:nvPr/>
            </p:nvSpPr>
            <p:spPr bwMode="auto">
              <a:xfrm>
                <a:off x="1509" y="2134"/>
                <a:ext cx="113" cy="124"/>
              </a:xfrm>
              <a:custGeom>
                <a:avLst/>
                <a:gdLst>
                  <a:gd name="T0" fmla="*/ 42 w 113"/>
                  <a:gd name="T1" fmla="*/ 0 h 124"/>
                  <a:gd name="T2" fmla="*/ 32 w 113"/>
                  <a:gd name="T3" fmla="*/ 3 h 124"/>
                  <a:gd name="T4" fmla="*/ 20 w 113"/>
                  <a:gd name="T5" fmla="*/ 24 h 124"/>
                  <a:gd name="T6" fmla="*/ 0 w 113"/>
                  <a:gd name="T7" fmla="*/ 124 h 124"/>
                  <a:gd name="T8" fmla="*/ 113 w 113"/>
                  <a:gd name="T9" fmla="*/ 124 h 124"/>
                  <a:gd name="T10" fmla="*/ 95 w 113"/>
                  <a:gd name="T11" fmla="*/ 21 h 124"/>
                  <a:gd name="T12" fmla="*/ 80 w 113"/>
                  <a:gd name="T13" fmla="*/ 0 h 124"/>
                  <a:gd name="T14" fmla="*/ 42 w 113"/>
                  <a:gd name="T15" fmla="*/ 0 h 1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3"/>
                  <a:gd name="T25" fmla="*/ 0 h 124"/>
                  <a:gd name="T26" fmla="*/ 113 w 113"/>
                  <a:gd name="T27" fmla="*/ 124 h 1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3" h="124">
                    <a:moveTo>
                      <a:pt x="42" y="0"/>
                    </a:moveTo>
                    <a:lnTo>
                      <a:pt x="32" y="3"/>
                    </a:lnTo>
                    <a:lnTo>
                      <a:pt x="20" y="24"/>
                    </a:lnTo>
                    <a:lnTo>
                      <a:pt x="0" y="124"/>
                    </a:lnTo>
                    <a:lnTo>
                      <a:pt x="113" y="124"/>
                    </a:lnTo>
                    <a:lnTo>
                      <a:pt x="95" y="21"/>
                    </a:lnTo>
                    <a:lnTo>
                      <a:pt x="80" y="0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CC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655" name="Rectangle 2192"/>
              <p:cNvSpPr>
                <a:spLocks noChangeArrowheads="1"/>
              </p:cNvSpPr>
              <p:nvPr/>
            </p:nvSpPr>
            <p:spPr bwMode="auto">
              <a:xfrm>
                <a:off x="1536" y="2160"/>
                <a:ext cx="60" cy="96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555" name="Rectangle 2193"/>
            <p:cNvSpPr>
              <a:spLocks noChangeArrowheads="1"/>
            </p:cNvSpPr>
            <p:nvPr/>
          </p:nvSpPr>
          <p:spPr bwMode="auto">
            <a:xfrm flipV="1">
              <a:off x="4105" y="1470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56" name="Rectangle 2194"/>
            <p:cNvSpPr>
              <a:spLocks noChangeArrowheads="1"/>
            </p:cNvSpPr>
            <p:nvPr/>
          </p:nvSpPr>
          <p:spPr bwMode="auto">
            <a:xfrm flipV="1">
              <a:off x="2448" y="1470"/>
              <a:ext cx="109" cy="27"/>
            </a:xfrm>
            <a:prstGeom prst="rect">
              <a:avLst/>
            </a:prstGeom>
            <a:solidFill>
              <a:srgbClr val="33CC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57" name="Rectangle 2195"/>
            <p:cNvSpPr>
              <a:spLocks noChangeArrowheads="1"/>
            </p:cNvSpPr>
            <p:nvPr/>
          </p:nvSpPr>
          <p:spPr bwMode="auto">
            <a:xfrm flipV="1">
              <a:off x="3032" y="797"/>
              <a:ext cx="220" cy="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5" name="Group 2196"/>
            <p:cNvGrpSpPr>
              <a:grpSpLocks/>
            </p:cNvGrpSpPr>
            <p:nvPr/>
          </p:nvGrpSpPr>
          <p:grpSpPr bwMode="auto">
            <a:xfrm flipV="1">
              <a:off x="1399" y="790"/>
              <a:ext cx="2844" cy="871"/>
              <a:chOff x="655" y="1255"/>
              <a:chExt cx="4370" cy="1713"/>
            </a:xfrm>
          </p:grpSpPr>
          <p:sp>
            <p:nvSpPr>
              <p:cNvPr id="21649" name="Rectangle 2197"/>
              <p:cNvSpPr>
                <a:spLocks noChangeArrowheads="1"/>
              </p:cNvSpPr>
              <p:nvPr/>
            </p:nvSpPr>
            <p:spPr bwMode="auto">
              <a:xfrm>
                <a:off x="655" y="1255"/>
                <a:ext cx="2535" cy="34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50" name="Rectangle 2198"/>
              <p:cNvSpPr>
                <a:spLocks noChangeArrowheads="1"/>
              </p:cNvSpPr>
              <p:nvPr/>
            </p:nvSpPr>
            <p:spPr bwMode="auto">
              <a:xfrm>
                <a:off x="3473" y="1255"/>
                <a:ext cx="1552" cy="34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51" name="Rectangle 2199"/>
              <p:cNvSpPr>
                <a:spLocks noChangeArrowheads="1"/>
              </p:cNvSpPr>
              <p:nvPr/>
            </p:nvSpPr>
            <p:spPr bwMode="auto">
              <a:xfrm>
                <a:off x="3163" y="1255"/>
                <a:ext cx="34" cy="1678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52" name="Rectangle 2200"/>
              <p:cNvSpPr>
                <a:spLocks noChangeArrowheads="1"/>
              </p:cNvSpPr>
              <p:nvPr/>
            </p:nvSpPr>
            <p:spPr bwMode="auto">
              <a:xfrm>
                <a:off x="3472" y="1255"/>
                <a:ext cx="34" cy="1680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53" name="Rectangle 2201"/>
              <p:cNvSpPr>
                <a:spLocks noChangeArrowheads="1"/>
              </p:cNvSpPr>
              <p:nvPr/>
            </p:nvSpPr>
            <p:spPr bwMode="auto">
              <a:xfrm>
                <a:off x="3163" y="2928"/>
                <a:ext cx="343" cy="40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6" name="Group 2202"/>
            <p:cNvGrpSpPr>
              <a:grpSpLocks/>
            </p:cNvGrpSpPr>
            <p:nvPr/>
          </p:nvGrpSpPr>
          <p:grpSpPr bwMode="auto">
            <a:xfrm flipV="1">
              <a:off x="1399" y="810"/>
              <a:ext cx="2844" cy="900"/>
              <a:chOff x="654" y="1158"/>
              <a:chExt cx="4371" cy="1770"/>
            </a:xfrm>
          </p:grpSpPr>
          <p:sp>
            <p:nvSpPr>
              <p:cNvPr id="21647" name="Rectangle 2203"/>
              <p:cNvSpPr>
                <a:spLocks noChangeArrowheads="1"/>
              </p:cNvSpPr>
              <p:nvPr/>
            </p:nvSpPr>
            <p:spPr bwMode="auto">
              <a:xfrm>
                <a:off x="654" y="1158"/>
                <a:ext cx="4371" cy="98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8" name="Rectangle 2204"/>
              <p:cNvSpPr>
                <a:spLocks noChangeArrowheads="1"/>
              </p:cNvSpPr>
              <p:nvPr/>
            </p:nvSpPr>
            <p:spPr bwMode="auto">
              <a:xfrm>
                <a:off x="3194" y="1254"/>
                <a:ext cx="281" cy="1674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560" name="Rectangle 2205"/>
            <p:cNvSpPr>
              <a:spLocks noChangeArrowheads="1"/>
            </p:cNvSpPr>
            <p:nvPr/>
          </p:nvSpPr>
          <p:spPr bwMode="auto">
            <a:xfrm flipV="1">
              <a:off x="1381" y="1659"/>
              <a:ext cx="2880" cy="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7" name="Group 2206"/>
            <p:cNvGrpSpPr>
              <a:grpSpLocks/>
            </p:cNvGrpSpPr>
            <p:nvPr/>
          </p:nvGrpSpPr>
          <p:grpSpPr bwMode="auto">
            <a:xfrm flipV="1">
              <a:off x="1789" y="1496"/>
              <a:ext cx="2296" cy="164"/>
              <a:chOff x="1254" y="1254"/>
              <a:chExt cx="3528" cy="324"/>
            </a:xfrm>
          </p:grpSpPr>
          <p:sp>
            <p:nvSpPr>
              <p:cNvPr id="21637" name="Rectangle 2207"/>
              <p:cNvSpPr>
                <a:spLocks noChangeArrowheads="1"/>
              </p:cNvSpPr>
              <p:nvPr/>
            </p:nvSpPr>
            <p:spPr bwMode="auto">
              <a:xfrm>
                <a:off x="1530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38" name="Rectangle 2208"/>
              <p:cNvSpPr>
                <a:spLocks noChangeArrowheads="1"/>
              </p:cNvSpPr>
              <p:nvPr/>
            </p:nvSpPr>
            <p:spPr bwMode="auto">
              <a:xfrm>
                <a:off x="186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39" name="Rectangle 2209"/>
              <p:cNvSpPr>
                <a:spLocks noChangeArrowheads="1"/>
              </p:cNvSpPr>
              <p:nvPr/>
            </p:nvSpPr>
            <p:spPr bwMode="auto">
              <a:xfrm>
                <a:off x="2142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0" name="Rectangle 2210"/>
              <p:cNvSpPr>
                <a:spLocks noChangeArrowheads="1"/>
              </p:cNvSpPr>
              <p:nvPr/>
            </p:nvSpPr>
            <p:spPr bwMode="auto">
              <a:xfrm>
                <a:off x="125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1" name="Rectangle 2211"/>
              <p:cNvSpPr>
                <a:spLocks noChangeArrowheads="1"/>
              </p:cNvSpPr>
              <p:nvPr/>
            </p:nvSpPr>
            <p:spPr bwMode="auto">
              <a:xfrm>
                <a:off x="249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2" name="Rectangle 2212"/>
              <p:cNvSpPr>
                <a:spLocks noChangeArrowheads="1"/>
              </p:cNvSpPr>
              <p:nvPr/>
            </p:nvSpPr>
            <p:spPr bwMode="auto">
              <a:xfrm>
                <a:off x="281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3" name="Rectangle 2213"/>
              <p:cNvSpPr>
                <a:spLocks noChangeArrowheads="1"/>
              </p:cNvSpPr>
              <p:nvPr/>
            </p:nvSpPr>
            <p:spPr bwMode="auto">
              <a:xfrm>
                <a:off x="404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4" name="Rectangle 2214"/>
              <p:cNvSpPr>
                <a:spLocks noChangeArrowheads="1"/>
              </p:cNvSpPr>
              <p:nvPr/>
            </p:nvSpPr>
            <p:spPr bwMode="auto">
              <a:xfrm>
                <a:off x="3732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5" name="Rectangle 2215"/>
              <p:cNvSpPr>
                <a:spLocks noChangeArrowheads="1"/>
              </p:cNvSpPr>
              <p:nvPr/>
            </p:nvSpPr>
            <p:spPr bwMode="auto">
              <a:xfrm>
                <a:off x="4356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46" name="Rectangle 2216"/>
              <p:cNvSpPr>
                <a:spLocks noChangeArrowheads="1"/>
              </p:cNvSpPr>
              <p:nvPr/>
            </p:nvSpPr>
            <p:spPr bwMode="auto">
              <a:xfrm>
                <a:off x="4674" y="1254"/>
                <a:ext cx="108" cy="3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28" name="Group 2217"/>
            <p:cNvGrpSpPr>
              <a:grpSpLocks/>
            </p:cNvGrpSpPr>
            <p:nvPr/>
          </p:nvGrpSpPr>
          <p:grpSpPr bwMode="auto">
            <a:xfrm flipV="1">
              <a:off x="1393" y="1494"/>
              <a:ext cx="2854" cy="202"/>
              <a:chOff x="645" y="2039"/>
              <a:chExt cx="4386" cy="396"/>
            </a:xfrm>
          </p:grpSpPr>
          <p:grpSp>
            <p:nvGrpSpPr>
              <p:cNvPr id="29" name="Group 2218"/>
              <p:cNvGrpSpPr>
                <a:grpSpLocks/>
              </p:cNvGrpSpPr>
              <p:nvPr/>
            </p:nvGrpSpPr>
            <p:grpSpPr bwMode="auto">
              <a:xfrm flipV="1">
                <a:off x="1254" y="2111"/>
                <a:ext cx="3528" cy="324"/>
                <a:chOff x="1254" y="1254"/>
                <a:chExt cx="3528" cy="324"/>
              </a:xfrm>
            </p:grpSpPr>
            <p:sp>
              <p:nvSpPr>
                <p:cNvPr id="21627" name="Rectangle 2219"/>
                <p:cNvSpPr>
                  <a:spLocks noChangeArrowheads="1"/>
                </p:cNvSpPr>
                <p:nvPr/>
              </p:nvSpPr>
              <p:spPr bwMode="auto">
                <a:xfrm>
                  <a:off x="1530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28" name="Rectangle 2220"/>
                <p:cNvSpPr>
                  <a:spLocks noChangeArrowheads="1"/>
                </p:cNvSpPr>
                <p:nvPr/>
              </p:nvSpPr>
              <p:spPr bwMode="auto">
                <a:xfrm>
                  <a:off x="186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29" name="Rectangle 2221"/>
                <p:cNvSpPr>
                  <a:spLocks noChangeArrowheads="1"/>
                </p:cNvSpPr>
                <p:nvPr/>
              </p:nvSpPr>
              <p:spPr bwMode="auto">
                <a:xfrm>
                  <a:off x="2142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0" name="Rectangle 2222"/>
                <p:cNvSpPr>
                  <a:spLocks noChangeArrowheads="1"/>
                </p:cNvSpPr>
                <p:nvPr/>
              </p:nvSpPr>
              <p:spPr bwMode="auto">
                <a:xfrm>
                  <a:off x="125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1" name="Rectangle 2223"/>
                <p:cNvSpPr>
                  <a:spLocks noChangeArrowheads="1"/>
                </p:cNvSpPr>
                <p:nvPr/>
              </p:nvSpPr>
              <p:spPr bwMode="auto">
                <a:xfrm>
                  <a:off x="249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2" name="Rectangle 2224"/>
                <p:cNvSpPr>
                  <a:spLocks noChangeArrowheads="1"/>
                </p:cNvSpPr>
                <p:nvPr/>
              </p:nvSpPr>
              <p:spPr bwMode="auto">
                <a:xfrm>
                  <a:off x="281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3" name="Rectangle 2225"/>
                <p:cNvSpPr>
                  <a:spLocks noChangeArrowheads="1"/>
                </p:cNvSpPr>
                <p:nvPr/>
              </p:nvSpPr>
              <p:spPr bwMode="auto">
                <a:xfrm>
                  <a:off x="404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4" name="Rectangle 2226"/>
                <p:cNvSpPr>
                  <a:spLocks noChangeArrowheads="1"/>
                </p:cNvSpPr>
                <p:nvPr/>
              </p:nvSpPr>
              <p:spPr bwMode="auto">
                <a:xfrm>
                  <a:off x="3732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5" name="Rectangle 2227"/>
                <p:cNvSpPr>
                  <a:spLocks noChangeArrowheads="1"/>
                </p:cNvSpPr>
                <p:nvPr/>
              </p:nvSpPr>
              <p:spPr bwMode="auto">
                <a:xfrm>
                  <a:off x="4356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21636" name="Rectangle 2228"/>
                <p:cNvSpPr>
                  <a:spLocks noChangeArrowheads="1"/>
                </p:cNvSpPr>
                <p:nvPr/>
              </p:nvSpPr>
              <p:spPr bwMode="auto">
                <a:xfrm>
                  <a:off x="4674" y="1254"/>
                  <a:ext cx="108" cy="324"/>
                </a:xfrm>
                <a:prstGeom prst="rect">
                  <a:avLst/>
                </a:prstGeom>
                <a:solidFill>
                  <a:srgbClr val="0066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21626" name="Rectangle 2229"/>
              <p:cNvSpPr>
                <a:spLocks noChangeArrowheads="1"/>
              </p:cNvSpPr>
              <p:nvPr/>
            </p:nvSpPr>
            <p:spPr bwMode="auto">
              <a:xfrm flipV="1">
                <a:off x="645" y="2039"/>
                <a:ext cx="4386" cy="90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1563" name="Rectangle 2230"/>
            <p:cNvSpPr>
              <a:spLocks noChangeArrowheads="1"/>
            </p:cNvSpPr>
            <p:nvPr/>
          </p:nvSpPr>
          <p:spPr bwMode="auto">
            <a:xfrm flipV="1">
              <a:off x="1383" y="1648"/>
              <a:ext cx="2870" cy="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64" name="Rectangle 2231"/>
            <p:cNvSpPr>
              <a:spLocks noChangeArrowheads="1"/>
            </p:cNvSpPr>
            <p:nvPr/>
          </p:nvSpPr>
          <p:spPr bwMode="auto">
            <a:xfrm flipV="1">
              <a:off x="1397" y="1646"/>
              <a:ext cx="2847" cy="81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30" name="Group 2232"/>
            <p:cNvGrpSpPr>
              <a:grpSpLocks/>
            </p:cNvGrpSpPr>
            <p:nvPr/>
          </p:nvGrpSpPr>
          <p:grpSpPr bwMode="auto">
            <a:xfrm flipV="1">
              <a:off x="1749" y="1647"/>
              <a:ext cx="2362" cy="38"/>
              <a:chOff x="1200" y="1182"/>
              <a:chExt cx="3630" cy="74"/>
            </a:xfrm>
          </p:grpSpPr>
          <p:sp>
            <p:nvSpPr>
              <p:cNvPr id="21617" name="Rectangle 2233"/>
              <p:cNvSpPr>
                <a:spLocks noChangeArrowheads="1"/>
              </p:cNvSpPr>
              <p:nvPr/>
            </p:nvSpPr>
            <p:spPr bwMode="auto">
              <a:xfrm>
                <a:off x="1518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18" name="Rectangle 2234"/>
              <p:cNvSpPr>
                <a:spLocks noChangeArrowheads="1"/>
              </p:cNvSpPr>
              <p:nvPr/>
            </p:nvSpPr>
            <p:spPr bwMode="auto">
              <a:xfrm>
                <a:off x="2760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19" name="Rectangle 2235"/>
              <p:cNvSpPr>
                <a:spLocks noChangeArrowheads="1"/>
              </p:cNvSpPr>
              <p:nvPr/>
            </p:nvSpPr>
            <p:spPr bwMode="auto">
              <a:xfrm>
                <a:off x="2136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20" name="Rectangle 2236"/>
              <p:cNvSpPr>
                <a:spLocks noChangeArrowheads="1"/>
              </p:cNvSpPr>
              <p:nvPr/>
            </p:nvSpPr>
            <p:spPr bwMode="auto">
              <a:xfrm>
                <a:off x="4014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21" name="Rectangle 2237"/>
              <p:cNvSpPr>
                <a:spLocks noChangeArrowheads="1"/>
              </p:cNvSpPr>
              <p:nvPr/>
            </p:nvSpPr>
            <p:spPr bwMode="auto">
              <a:xfrm>
                <a:off x="3150" y="1182"/>
                <a:ext cx="462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22" name="Rectangle 2238"/>
              <p:cNvSpPr>
                <a:spLocks noChangeArrowheads="1"/>
              </p:cNvSpPr>
              <p:nvPr/>
            </p:nvSpPr>
            <p:spPr bwMode="auto">
              <a:xfrm>
                <a:off x="1200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23" name="Rectangle 2239"/>
              <p:cNvSpPr>
                <a:spLocks noChangeArrowheads="1"/>
              </p:cNvSpPr>
              <p:nvPr/>
            </p:nvSpPr>
            <p:spPr bwMode="auto">
              <a:xfrm>
                <a:off x="3684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624" name="Rectangle 2240"/>
              <p:cNvSpPr>
                <a:spLocks noChangeArrowheads="1"/>
              </p:cNvSpPr>
              <p:nvPr/>
            </p:nvSpPr>
            <p:spPr bwMode="auto">
              <a:xfrm>
                <a:off x="4626" y="1182"/>
                <a:ext cx="204" cy="7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grpSp>
          <p:nvGrpSpPr>
            <p:cNvPr id="31" name="Group 2241"/>
            <p:cNvGrpSpPr>
              <a:grpSpLocks/>
            </p:cNvGrpSpPr>
            <p:nvPr/>
          </p:nvGrpSpPr>
          <p:grpSpPr bwMode="auto">
            <a:xfrm flipV="1">
              <a:off x="1395" y="1679"/>
              <a:ext cx="2853" cy="451"/>
              <a:chOff x="648" y="1184"/>
              <a:chExt cx="4384" cy="887"/>
            </a:xfrm>
          </p:grpSpPr>
          <p:grpSp>
            <p:nvGrpSpPr>
              <p:cNvPr id="2043136" name="Group 2242"/>
              <p:cNvGrpSpPr>
                <a:grpSpLocks/>
              </p:cNvGrpSpPr>
              <p:nvPr/>
            </p:nvGrpSpPr>
            <p:grpSpPr bwMode="auto">
              <a:xfrm>
                <a:off x="648" y="1184"/>
                <a:ext cx="4384" cy="887"/>
                <a:chOff x="648" y="1176"/>
                <a:chExt cx="4384" cy="887"/>
              </a:xfrm>
            </p:grpSpPr>
            <p:grpSp>
              <p:nvGrpSpPr>
                <p:cNvPr id="2043137" name="Group 2243"/>
                <p:cNvGrpSpPr>
                  <a:grpSpLocks/>
                </p:cNvGrpSpPr>
                <p:nvPr/>
              </p:nvGrpSpPr>
              <p:grpSpPr bwMode="auto">
                <a:xfrm>
                  <a:off x="2816" y="1959"/>
                  <a:ext cx="1008" cy="104"/>
                  <a:chOff x="2816" y="1968"/>
                  <a:chExt cx="1008" cy="104"/>
                </a:xfrm>
              </p:grpSpPr>
              <p:sp>
                <p:nvSpPr>
                  <p:cNvPr id="21613" name="Rectangle 2244"/>
                  <p:cNvSpPr>
                    <a:spLocks noChangeArrowheads="1"/>
                  </p:cNvSpPr>
                  <p:nvPr/>
                </p:nvSpPr>
                <p:spPr bwMode="auto">
                  <a:xfrm>
                    <a:off x="281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14" name="Rectangle 2245"/>
                  <p:cNvSpPr>
                    <a:spLocks noChangeArrowheads="1"/>
                  </p:cNvSpPr>
                  <p:nvPr/>
                </p:nvSpPr>
                <p:spPr bwMode="auto">
                  <a:xfrm>
                    <a:off x="3200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15" name="Rectangle 2246"/>
                  <p:cNvSpPr>
                    <a:spLocks noChangeArrowheads="1"/>
                  </p:cNvSpPr>
                  <p:nvPr/>
                </p:nvSpPr>
                <p:spPr bwMode="auto">
                  <a:xfrm>
                    <a:off x="3344" y="1976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16" name="Rectangle 2247"/>
                  <p:cNvSpPr>
                    <a:spLocks noChangeArrowheads="1"/>
                  </p:cNvSpPr>
                  <p:nvPr/>
                </p:nvSpPr>
                <p:spPr bwMode="auto">
                  <a:xfrm>
                    <a:off x="3736" y="1968"/>
                    <a:ext cx="88" cy="96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043138" name="Group 2248"/>
                <p:cNvGrpSpPr>
                  <a:grpSpLocks/>
                </p:cNvGrpSpPr>
                <p:nvPr/>
              </p:nvGrpSpPr>
              <p:grpSpPr bwMode="auto">
                <a:xfrm>
                  <a:off x="648" y="1176"/>
                  <a:ext cx="4384" cy="808"/>
                  <a:chOff x="648" y="1176"/>
                  <a:chExt cx="4384" cy="808"/>
                </a:xfrm>
              </p:grpSpPr>
              <p:sp>
                <p:nvSpPr>
                  <p:cNvPr id="21571" name="Rectangle 2249"/>
                  <p:cNvSpPr>
                    <a:spLocks noChangeArrowheads="1"/>
                  </p:cNvSpPr>
                  <p:nvPr/>
                </p:nvSpPr>
                <p:spPr bwMode="auto">
                  <a:xfrm>
                    <a:off x="650" y="1177"/>
                    <a:ext cx="4376" cy="801"/>
                  </a:xfrm>
                  <a:prstGeom prst="rect">
                    <a:avLst/>
                  </a:prstGeom>
                  <a:solidFill>
                    <a:srgbClr val="00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2" name="Rectangle 2250"/>
                  <p:cNvSpPr>
                    <a:spLocks noChangeArrowheads="1"/>
                  </p:cNvSpPr>
                  <p:nvPr/>
                </p:nvSpPr>
                <p:spPr bwMode="auto">
                  <a:xfrm>
                    <a:off x="3136" y="1904"/>
                    <a:ext cx="384" cy="64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3" name="Rectangle 2251"/>
                  <p:cNvSpPr>
                    <a:spLocks noChangeArrowheads="1"/>
                  </p:cNvSpPr>
                  <p:nvPr/>
                </p:nvSpPr>
                <p:spPr bwMode="auto">
                  <a:xfrm>
                    <a:off x="4016" y="1904"/>
                    <a:ext cx="992" cy="64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4" name="Rectangle 2252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1910"/>
                    <a:ext cx="2000" cy="58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5" name="Rectangle 2253"/>
                  <p:cNvSpPr>
                    <a:spLocks noChangeArrowheads="1"/>
                  </p:cNvSpPr>
                  <p:nvPr/>
                </p:nvSpPr>
                <p:spPr bwMode="auto">
                  <a:xfrm>
                    <a:off x="2744" y="1912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6" name="Rectangle 2254"/>
                  <p:cNvSpPr>
                    <a:spLocks noChangeArrowheads="1"/>
                  </p:cNvSpPr>
                  <p:nvPr/>
                </p:nvSpPr>
                <p:spPr bwMode="auto">
                  <a:xfrm>
                    <a:off x="3688" y="1896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grpSp>
                <p:nvGrpSpPr>
                  <p:cNvPr id="2043139" name="Group 2255"/>
                  <p:cNvGrpSpPr>
                    <a:grpSpLocks/>
                  </p:cNvGrpSpPr>
                  <p:nvPr/>
                </p:nvGrpSpPr>
                <p:grpSpPr bwMode="auto">
                  <a:xfrm>
                    <a:off x="2808" y="1810"/>
                    <a:ext cx="1008" cy="110"/>
                    <a:chOff x="2816" y="1968"/>
                    <a:chExt cx="1008" cy="104"/>
                  </a:xfrm>
                </p:grpSpPr>
                <p:sp>
                  <p:nvSpPr>
                    <p:cNvPr id="21609" name="Rectangle 22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16" y="1968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610" name="Rectangle 2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00" y="1976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611" name="Rectangle 2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44" y="1976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21612" name="Rectangle 2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36" y="1968"/>
                      <a:ext cx="88" cy="96"/>
                    </a:xfrm>
                    <a:prstGeom prst="rect">
                      <a:avLst/>
                    </a:prstGeom>
                    <a:solidFill>
                      <a:srgbClr val="006600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21578" name="Rectangle 2260"/>
                  <p:cNvSpPr>
                    <a:spLocks noChangeArrowheads="1"/>
                  </p:cNvSpPr>
                  <p:nvPr/>
                </p:nvSpPr>
                <p:spPr bwMode="auto">
                  <a:xfrm>
                    <a:off x="3672" y="1760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79" name="Rectangle 2261"/>
                  <p:cNvSpPr>
                    <a:spLocks noChangeArrowheads="1"/>
                  </p:cNvSpPr>
                  <p:nvPr/>
                </p:nvSpPr>
                <p:spPr bwMode="auto">
                  <a:xfrm>
                    <a:off x="3128" y="1760"/>
                    <a:ext cx="400" cy="56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0" name="Rectangle 2262"/>
                  <p:cNvSpPr>
                    <a:spLocks noChangeArrowheads="1"/>
                  </p:cNvSpPr>
                  <p:nvPr/>
                </p:nvSpPr>
                <p:spPr bwMode="auto">
                  <a:xfrm>
                    <a:off x="2752" y="1760"/>
                    <a:ext cx="19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1" name="Rectangle 2263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760"/>
                    <a:ext cx="440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2" name="Rectangle 2264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3" name="Rectangle 2265"/>
                  <p:cNvSpPr>
                    <a:spLocks noChangeArrowheads="1"/>
                  </p:cNvSpPr>
                  <p:nvPr/>
                </p:nvSpPr>
                <p:spPr bwMode="auto">
                  <a:xfrm>
                    <a:off x="1712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4" name="Rectangle 2266"/>
                  <p:cNvSpPr>
                    <a:spLocks noChangeArrowheads="1"/>
                  </p:cNvSpPr>
                  <p:nvPr/>
                </p:nvSpPr>
                <p:spPr bwMode="auto">
                  <a:xfrm>
                    <a:off x="1480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5" name="Rectangle 2267"/>
                  <p:cNvSpPr>
                    <a:spLocks noChangeArrowheads="1"/>
                  </p:cNvSpPr>
                  <p:nvPr/>
                </p:nvSpPr>
                <p:spPr bwMode="auto">
                  <a:xfrm>
                    <a:off x="1240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6" name="Rectangle 2268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7" name="Rectangle 2269"/>
                  <p:cNvSpPr>
                    <a:spLocks noChangeArrowheads="1"/>
                  </p:cNvSpPr>
                  <p:nvPr/>
                </p:nvSpPr>
                <p:spPr bwMode="auto">
                  <a:xfrm>
                    <a:off x="776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8" name="Rectangle 2270"/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89" name="Rectangle 2271"/>
                  <p:cNvSpPr>
                    <a:spLocks noChangeArrowheads="1"/>
                  </p:cNvSpPr>
                  <p:nvPr/>
                </p:nvSpPr>
                <p:spPr bwMode="auto">
                  <a:xfrm>
                    <a:off x="4016" y="1760"/>
                    <a:ext cx="360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0" name="Rectangle 2272"/>
                  <p:cNvSpPr>
                    <a:spLocks noChangeArrowheads="1"/>
                  </p:cNvSpPr>
                  <p:nvPr/>
                </p:nvSpPr>
                <p:spPr bwMode="auto">
                  <a:xfrm>
                    <a:off x="4712" y="1760"/>
                    <a:ext cx="15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1" name="Rectangle 2273"/>
                  <p:cNvSpPr>
                    <a:spLocks noChangeArrowheads="1"/>
                  </p:cNvSpPr>
                  <p:nvPr/>
                </p:nvSpPr>
                <p:spPr bwMode="auto">
                  <a:xfrm>
                    <a:off x="648" y="1600"/>
                    <a:ext cx="4376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2" name="Rectangle 2274"/>
                  <p:cNvSpPr>
                    <a:spLocks noChangeArrowheads="1"/>
                  </p:cNvSpPr>
                  <p:nvPr/>
                </p:nvSpPr>
                <p:spPr bwMode="auto">
                  <a:xfrm>
                    <a:off x="672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3" name="Rectangle 2275"/>
                  <p:cNvSpPr>
                    <a:spLocks noChangeArrowheads="1"/>
                  </p:cNvSpPr>
                  <p:nvPr/>
                </p:nvSpPr>
                <p:spPr bwMode="auto">
                  <a:xfrm>
                    <a:off x="1084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4" name="Rectangle 2276"/>
                  <p:cNvSpPr>
                    <a:spLocks noChangeArrowheads="1"/>
                  </p:cNvSpPr>
                  <p:nvPr/>
                </p:nvSpPr>
                <p:spPr bwMode="auto">
                  <a:xfrm>
                    <a:off x="1497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5" name="Rectangle 2277"/>
                  <p:cNvSpPr>
                    <a:spLocks noChangeArrowheads="1"/>
                  </p:cNvSpPr>
                  <p:nvPr/>
                </p:nvSpPr>
                <p:spPr bwMode="auto">
                  <a:xfrm>
                    <a:off x="1910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6" name="Rectangle 2278"/>
                  <p:cNvSpPr>
                    <a:spLocks noChangeArrowheads="1"/>
                  </p:cNvSpPr>
                  <p:nvPr/>
                </p:nvSpPr>
                <p:spPr bwMode="auto">
                  <a:xfrm>
                    <a:off x="2323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7" name="Rectangle 2279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8" name="Rectangle 2280"/>
                  <p:cNvSpPr>
                    <a:spLocks noChangeArrowheads="1"/>
                  </p:cNvSpPr>
                  <p:nvPr/>
                </p:nvSpPr>
                <p:spPr bwMode="auto">
                  <a:xfrm>
                    <a:off x="3148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599" name="Rectangle 2281"/>
                  <p:cNvSpPr>
                    <a:spLocks noChangeArrowheads="1"/>
                  </p:cNvSpPr>
                  <p:nvPr/>
                </p:nvSpPr>
                <p:spPr bwMode="auto">
                  <a:xfrm>
                    <a:off x="3561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0" name="Rectangle 2282"/>
                  <p:cNvSpPr>
                    <a:spLocks noChangeArrowheads="1"/>
                  </p:cNvSpPr>
                  <p:nvPr/>
                </p:nvSpPr>
                <p:spPr bwMode="auto">
                  <a:xfrm>
                    <a:off x="3974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1" name="Rectangle 2283"/>
                  <p:cNvSpPr>
                    <a:spLocks noChangeArrowheads="1"/>
                  </p:cNvSpPr>
                  <p:nvPr/>
                </p:nvSpPr>
                <p:spPr bwMode="auto">
                  <a:xfrm>
                    <a:off x="4387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2" name="Rectangle 2284"/>
                  <p:cNvSpPr>
                    <a:spLocks noChangeArrowheads="1"/>
                  </p:cNvSpPr>
                  <p:nvPr/>
                </p:nvSpPr>
                <p:spPr bwMode="auto">
                  <a:xfrm>
                    <a:off x="4800" y="1440"/>
                    <a:ext cx="232" cy="72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3" name="Rectangle 2285"/>
                  <p:cNvSpPr>
                    <a:spLocks noChangeArrowheads="1"/>
                  </p:cNvSpPr>
                  <p:nvPr/>
                </p:nvSpPr>
                <p:spPr bwMode="auto">
                  <a:xfrm>
                    <a:off x="664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4" name="Rectangle 2286"/>
                  <p:cNvSpPr>
                    <a:spLocks noChangeArrowheads="1"/>
                  </p:cNvSpPr>
                  <p:nvPr/>
                </p:nvSpPr>
                <p:spPr bwMode="auto">
                  <a:xfrm>
                    <a:off x="1925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5" name="Rectangle 2287"/>
                  <p:cNvSpPr>
                    <a:spLocks noChangeArrowheads="1"/>
                  </p:cNvSpPr>
                  <p:nvPr/>
                </p:nvSpPr>
                <p:spPr bwMode="auto">
                  <a:xfrm>
                    <a:off x="3186" y="1176"/>
                    <a:ext cx="1000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6" name="Rectangle 2288"/>
                  <p:cNvSpPr>
                    <a:spLocks noChangeArrowheads="1"/>
                  </p:cNvSpPr>
                  <p:nvPr/>
                </p:nvSpPr>
                <p:spPr bwMode="auto">
                  <a:xfrm>
                    <a:off x="4448" y="1176"/>
                    <a:ext cx="576" cy="192"/>
                  </a:xfrm>
                  <a:prstGeom prst="rect">
                    <a:avLst/>
                  </a:prstGeom>
                  <a:solidFill>
                    <a:srgbClr val="FF993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7" name="Rectangle 2289"/>
                  <p:cNvSpPr>
                    <a:spLocks noChangeArrowheads="1"/>
                  </p:cNvSpPr>
                  <p:nvPr/>
                </p:nvSpPr>
                <p:spPr bwMode="auto">
                  <a:xfrm>
                    <a:off x="2568" y="1837"/>
                    <a:ext cx="80" cy="80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1608" name="Rectangle 2290"/>
                  <p:cNvSpPr>
                    <a:spLocks noChangeArrowheads="1"/>
                  </p:cNvSpPr>
                  <p:nvPr/>
                </p:nvSpPr>
                <p:spPr bwMode="auto">
                  <a:xfrm>
                    <a:off x="4024" y="1832"/>
                    <a:ext cx="80" cy="80"/>
                  </a:xfrm>
                  <a:prstGeom prst="rect">
                    <a:avLst/>
                  </a:prstGeom>
                  <a:solidFill>
                    <a:srgbClr val="00660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sp>
            <p:nvSpPr>
              <p:cNvPr id="21568" name="Rectangle 2291"/>
              <p:cNvSpPr>
                <a:spLocks noChangeArrowheads="1"/>
              </p:cNvSpPr>
              <p:nvPr/>
            </p:nvSpPr>
            <p:spPr bwMode="auto">
              <a:xfrm>
                <a:off x="2744" y="1376"/>
                <a:ext cx="120" cy="72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 useBgFill="1">
        <p:nvSpPr>
          <p:cNvPr id="2043124" name="Rectangle 2292"/>
          <p:cNvSpPr>
            <a:spLocks noChangeArrowheads="1"/>
          </p:cNvSpPr>
          <p:nvPr/>
        </p:nvSpPr>
        <p:spPr bwMode="auto">
          <a:xfrm>
            <a:off x="2543175" y="0"/>
            <a:ext cx="4572000" cy="9334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043140" name="Group 2293"/>
          <p:cNvGrpSpPr>
            <a:grpSpLocks/>
          </p:cNvGrpSpPr>
          <p:nvPr/>
        </p:nvGrpSpPr>
        <p:grpSpPr bwMode="auto">
          <a:xfrm>
            <a:off x="2578101" y="908050"/>
            <a:ext cx="4533900" cy="342900"/>
            <a:chOff x="1776" y="708"/>
            <a:chExt cx="2904" cy="216"/>
          </a:xfrm>
        </p:grpSpPr>
        <p:sp useBgFill="1">
          <p:nvSpPr>
            <p:cNvPr id="21541" name="Rectangle 2294"/>
            <p:cNvSpPr>
              <a:spLocks noChangeArrowheads="1"/>
            </p:cNvSpPr>
            <p:nvPr/>
          </p:nvSpPr>
          <p:spPr bwMode="auto">
            <a:xfrm>
              <a:off x="1776" y="708"/>
              <a:ext cx="1659" cy="21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42" name="Rectangle 2295"/>
            <p:cNvSpPr>
              <a:spLocks noChangeArrowheads="1"/>
            </p:cNvSpPr>
            <p:nvPr/>
          </p:nvSpPr>
          <p:spPr bwMode="auto">
            <a:xfrm>
              <a:off x="3663" y="708"/>
              <a:ext cx="1017" cy="210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43" name="Rectangle 2296"/>
            <p:cNvSpPr>
              <a:spLocks noChangeArrowheads="1"/>
            </p:cNvSpPr>
            <p:nvPr/>
          </p:nvSpPr>
          <p:spPr bwMode="auto">
            <a:xfrm>
              <a:off x="3429" y="708"/>
              <a:ext cx="234" cy="81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043141" name="Group 2297"/>
          <p:cNvGrpSpPr>
            <a:grpSpLocks/>
          </p:cNvGrpSpPr>
          <p:nvPr/>
        </p:nvGrpSpPr>
        <p:grpSpPr bwMode="auto">
          <a:xfrm>
            <a:off x="2586038" y="884240"/>
            <a:ext cx="4519612" cy="395287"/>
            <a:chOff x="1806" y="681"/>
            <a:chExt cx="2847" cy="249"/>
          </a:xfrm>
        </p:grpSpPr>
        <p:sp>
          <p:nvSpPr>
            <p:cNvPr id="21538" name="Freeform 2298"/>
            <p:cNvSpPr>
              <a:spLocks/>
            </p:cNvSpPr>
            <p:nvPr/>
          </p:nvSpPr>
          <p:spPr bwMode="auto">
            <a:xfrm>
              <a:off x="3403" y="681"/>
              <a:ext cx="301" cy="108"/>
            </a:xfrm>
            <a:custGeom>
              <a:avLst/>
              <a:gdLst>
                <a:gd name="T0" fmla="*/ 0 w 300"/>
                <a:gd name="T1" fmla="*/ 102 h 108"/>
                <a:gd name="T2" fmla="*/ 48 w 300"/>
                <a:gd name="T3" fmla="*/ 0 h 108"/>
                <a:gd name="T4" fmla="*/ 242 w 300"/>
                <a:gd name="T5" fmla="*/ 0 h 108"/>
                <a:gd name="T6" fmla="*/ 302 w 300"/>
                <a:gd name="T7" fmla="*/ 108 h 108"/>
                <a:gd name="T8" fmla="*/ 0 w 300"/>
                <a:gd name="T9" fmla="*/ 102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108"/>
                <a:gd name="T17" fmla="*/ 300 w 300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108">
                  <a:moveTo>
                    <a:pt x="0" y="102"/>
                  </a:moveTo>
                  <a:lnTo>
                    <a:pt x="48" y="0"/>
                  </a:lnTo>
                  <a:lnTo>
                    <a:pt x="240" y="0"/>
                  </a:lnTo>
                  <a:lnTo>
                    <a:pt x="300" y="108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539" name="Rectangle 2299"/>
            <p:cNvSpPr>
              <a:spLocks noChangeArrowheads="1"/>
            </p:cNvSpPr>
            <p:nvPr/>
          </p:nvSpPr>
          <p:spPr bwMode="auto">
            <a:xfrm>
              <a:off x="1806" y="777"/>
              <a:ext cx="1653" cy="15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540" name="Rectangle 2300"/>
            <p:cNvSpPr>
              <a:spLocks noChangeArrowheads="1"/>
            </p:cNvSpPr>
            <p:nvPr/>
          </p:nvSpPr>
          <p:spPr bwMode="auto">
            <a:xfrm>
              <a:off x="3642" y="780"/>
              <a:ext cx="1011" cy="150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 useBgFill="1">
        <p:nvSpPr>
          <p:cNvPr id="2043133" name="Rectangle 2301"/>
          <p:cNvSpPr>
            <a:spLocks noChangeArrowheads="1"/>
          </p:cNvSpPr>
          <p:nvPr/>
        </p:nvSpPr>
        <p:spPr bwMode="auto">
          <a:xfrm>
            <a:off x="5108575" y="850900"/>
            <a:ext cx="517525" cy="1809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043142" name="Group 2302"/>
          <p:cNvGrpSpPr>
            <a:grpSpLocks/>
          </p:cNvGrpSpPr>
          <p:nvPr/>
        </p:nvGrpSpPr>
        <p:grpSpPr bwMode="auto">
          <a:xfrm>
            <a:off x="2605089" y="1028702"/>
            <a:ext cx="4505325" cy="155575"/>
            <a:chOff x="1803" y="784"/>
            <a:chExt cx="2838" cy="98"/>
          </a:xfrm>
        </p:grpSpPr>
        <p:sp useBgFill="1">
          <p:nvSpPr>
            <p:cNvPr id="21532" name="Rectangle 2303"/>
            <p:cNvSpPr>
              <a:spLocks noChangeArrowheads="1"/>
            </p:cNvSpPr>
            <p:nvPr/>
          </p:nvSpPr>
          <p:spPr bwMode="auto">
            <a:xfrm>
              <a:off x="1803" y="784"/>
              <a:ext cx="651" cy="98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33" name="Rectangle 2304"/>
            <p:cNvSpPr>
              <a:spLocks noChangeArrowheads="1"/>
            </p:cNvSpPr>
            <p:nvPr/>
          </p:nvSpPr>
          <p:spPr bwMode="auto">
            <a:xfrm>
              <a:off x="2624" y="784"/>
              <a:ext cx="651" cy="98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34" name="Rectangle 2305"/>
            <p:cNvSpPr>
              <a:spLocks noChangeArrowheads="1"/>
            </p:cNvSpPr>
            <p:nvPr/>
          </p:nvSpPr>
          <p:spPr bwMode="auto">
            <a:xfrm>
              <a:off x="4266" y="784"/>
              <a:ext cx="375" cy="98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35" name="Rectangle 2306"/>
            <p:cNvSpPr>
              <a:spLocks noChangeArrowheads="1"/>
            </p:cNvSpPr>
            <p:nvPr/>
          </p:nvSpPr>
          <p:spPr bwMode="auto">
            <a:xfrm>
              <a:off x="3436" y="784"/>
              <a:ext cx="27" cy="98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36" name="Rectangle 2307"/>
            <p:cNvSpPr>
              <a:spLocks noChangeArrowheads="1"/>
            </p:cNvSpPr>
            <p:nvPr/>
          </p:nvSpPr>
          <p:spPr bwMode="auto">
            <a:xfrm>
              <a:off x="3638" y="784"/>
              <a:ext cx="460" cy="9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37" name="Rectangle 2308"/>
            <p:cNvSpPr>
              <a:spLocks noChangeArrowheads="1"/>
            </p:cNvSpPr>
            <p:nvPr/>
          </p:nvSpPr>
          <p:spPr bwMode="auto">
            <a:xfrm>
              <a:off x="3460" y="784"/>
              <a:ext cx="184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043143" name="Group 2309"/>
          <p:cNvGrpSpPr>
            <a:grpSpLocks/>
          </p:cNvGrpSpPr>
          <p:nvPr/>
        </p:nvGrpSpPr>
        <p:grpSpPr bwMode="auto">
          <a:xfrm>
            <a:off x="2581275" y="958850"/>
            <a:ext cx="4533900" cy="247650"/>
            <a:chOff x="1800" y="732"/>
            <a:chExt cx="2856" cy="156"/>
          </a:xfrm>
        </p:grpSpPr>
        <p:sp>
          <p:nvSpPr>
            <p:cNvPr id="21524" name="Rectangle 2310"/>
            <p:cNvSpPr>
              <a:spLocks noChangeArrowheads="1"/>
            </p:cNvSpPr>
            <p:nvPr/>
          </p:nvSpPr>
          <p:spPr bwMode="auto">
            <a:xfrm>
              <a:off x="1800" y="732"/>
              <a:ext cx="2856" cy="66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2043144" name="Group 2311"/>
            <p:cNvGrpSpPr>
              <a:grpSpLocks/>
            </p:cNvGrpSpPr>
            <p:nvPr/>
          </p:nvGrpSpPr>
          <p:grpSpPr bwMode="auto">
            <a:xfrm>
              <a:off x="1815" y="790"/>
              <a:ext cx="2838" cy="98"/>
              <a:chOff x="1803" y="784"/>
              <a:chExt cx="2838" cy="98"/>
            </a:xfrm>
          </p:grpSpPr>
          <p:sp>
            <p:nvSpPr>
              <p:cNvPr id="21526" name="Rectangle 2312"/>
              <p:cNvSpPr>
                <a:spLocks noChangeArrowheads="1"/>
              </p:cNvSpPr>
              <p:nvPr/>
            </p:nvSpPr>
            <p:spPr bwMode="auto">
              <a:xfrm>
                <a:off x="1803" y="784"/>
                <a:ext cx="651" cy="98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27" name="Rectangle 2313"/>
              <p:cNvSpPr>
                <a:spLocks noChangeArrowheads="1"/>
              </p:cNvSpPr>
              <p:nvPr/>
            </p:nvSpPr>
            <p:spPr bwMode="auto">
              <a:xfrm>
                <a:off x="2624" y="784"/>
                <a:ext cx="651" cy="98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28" name="Rectangle 2314"/>
              <p:cNvSpPr>
                <a:spLocks noChangeArrowheads="1"/>
              </p:cNvSpPr>
              <p:nvPr/>
            </p:nvSpPr>
            <p:spPr bwMode="auto">
              <a:xfrm>
                <a:off x="4266" y="784"/>
                <a:ext cx="375" cy="98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29" name="Rectangle 2315"/>
              <p:cNvSpPr>
                <a:spLocks noChangeArrowheads="1"/>
              </p:cNvSpPr>
              <p:nvPr/>
            </p:nvSpPr>
            <p:spPr bwMode="auto">
              <a:xfrm>
                <a:off x="3436" y="784"/>
                <a:ext cx="27" cy="98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30" name="Rectangle 2316"/>
              <p:cNvSpPr>
                <a:spLocks noChangeArrowheads="1"/>
              </p:cNvSpPr>
              <p:nvPr/>
            </p:nvSpPr>
            <p:spPr bwMode="auto">
              <a:xfrm>
                <a:off x="3638" y="784"/>
                <a:ext cx="460" cy="96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1531" name="Rectangle 2317"/>
              <p:cNvSpPr>
                <a:spLocks noChangeArrowheads="1"/>
              </p:cNvSpPr>
              <p:nvPr/>
            </p:nvSpPr>
            <p:spPr bwMode="auto">
              <a:xfrm>
                <a:off x="3460" y="784"/>
                <a:ext cx="184" cy="27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sp useBgFill="1">
        <p:nvSpPr>
          <p:cNvPr id="2043150" name="Rectangle 2318"/>
          <p:cNvSpPr>
            <a:spLocks noChangeArrowheads="1"/>
          </p:cNvSpPr>
          <p:nvPr/>
        </p:nvSpPr>
        <p:spPr bwMode="auto">
          <a:xfrm>
            <a:off x="2520950" y="949325"/>
            <a:ext cx="4603750" cy="1143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043145" name="Group 2319"/>
          <p:cNvGrpSpPr>
            <a:grpSpLocks/>
          </p:cNvGrpSpPr>
          <p:nvPr/>
        </p:nvGrpSpPr>
        <p:grpSpPr bwMode="auto">
          <a:xfrm>
            <a:off x="3640138" y="1047752"/>
            <a:ext cx="2870200" cy="42863"/>
            <a:chOff x="2464" y="788"/>
            <a:chExt cx="1814" cy="27"/>
          </a:xfrm>
        </p:grpSpPr>
        <p:sp useBgFill="1">
          <p:nvSpPr>
            <p:cNvPr id="21521" name="Rectangle 2320"/>
            <p:cNvSpPr>
              <a:spLocks noChangeArrowheads="1"/>
            </p:cNvSpPr>
            <p:nvPr/>
          </p:nvSpPr>
          <p:spPr bwMode="auto">
            <a:xfrm>
              <a:off x="2464" y="788"/>
              <a:ext cx="17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22" name="Rectangle 2321"/>
            <p:cNvSpPr>
              <a:spLocks noChangeArrowheads="1"/>
            </p:cNvSpPr>
            <p:nvPr/>
          </p:nvSpPr>
          <p:spPr bwMode="auto">
            <a:xfrm>
              <a:off x="3288" y="788"/>
              <a:ext cx="16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23" name="Rectangle 2322"/>
            <p:cNvSpPr>
              <a:spLocks noChangeArrowheads="1"/>
            </p:cNvSpPr>
            <p:nvPr/>
          </p:nvSpPr>
          <p:spPr bwMode="auto">
            <a:xfrm>
              <a:off x="4108" y="788"/>
              <a:ext cx="17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2043146" name="Group 2323"/>
          <p:cNvGrpSpPr>
            <a:grpSpLocks/>
          </p:cNvGrpSpPr>
          <p:nvPr/>
        </p:nvGrpSpPr>
        <p:grpSpPr bwMode="auto">
          <a:xfrm>
            <a:off x="3624263" y="3143252"/>
            <a:ext cx="2882900" cy="42863"/>
            <a:chOff x="2474" y="2124"/>
            <a:chExt cx="1816" cy="35"/>
          </a:xfrm>
        </p:grpSpPr>
        <p:sp useBgFill="1">
          <p:nvSpPr>
            <p:cNvPr id="21518" name="Rectangle 2324"/>
            <p:cNvSpPr>
              <a:spLocks noChangeArrowheads="1"/>
            </p:cNvSpPr>
            <p:nvPr/>
          </p:nvSpPr>
          <p:spPr bwMode="auto">
            <a:xfrm>
              <a:off x="2474" y="2124"/>
              <a:ext cx="17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19" name="Rectangle 2325"/>
            <p:cNvSpPr>
              <a:spLocks noChangeArrowheads="1"/>
            </p:cNvSpPr>
            <p:nvPr/>
          </p:nvSpPr>
          <p:spPr bwMode="auto">
            <a:xfrm>
              <a:off x="3298" y="2130"/>
              <a:ext cx="17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 useBgFill="1">
          <p:nvSpPr>
            <p:cNvPr id="21520" name="Rectangle 2326"/>
            <p:cNvSpPr>
              <a:spLocks noChangeArrowheads="1"/>
            </p:cNvSpPr>
            <p:nvPr/>
          </p:nvSpPr>
          <p:spPr bwMode="auto">
            <a:xfrm>
              <a:off x="4120" y="2132"/>
              <a:ext cx="170" cy="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1517" name="Rectangle 2327"/>
          <p:cNvSpPr>
            <a:spLocks noChangeArrowheads="1"/>
          </p:cNvSpPr>
          <p:nvPr/>
        </p:nvSpPr>
        <p:spPr bwMode="auto">
          <a:xfrm>
            <a:off x="3203848" y="1"/>
            <a:ext cx="4616450" cy="41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altLang="ko-KR" sz="2090" dirty="0">
                <a:solidFill>
                  <a:srgbClr val="C00000"/>
                </a:solidFill>
                <a:ea typeface="Gulim" pitchFamily="34" charset="-127"/>
              </a:rPr>
              <a:t>Next, Stack a Second Wafer </a:t>
            </a:r>
            <a:r>
              <a:rPr lang="en-US" altLang="ko-KR" sz="2090" dirty="0" smtClean="0">
                <a:solidFill>
                  <a:srgbClr val="C00000"/>
                </a:solidFill>
                <a:ea typeface="Gulim" pitchFamily="34" charset="-127"/>
              </a:rPr>
              <a:t> (thin)</a:t>
            </a:r>
            <a:endParaRPr lang="en-US" sz="2090" dirty="0">
              <a:solidFill>
                <a:srgbClr val="C00000"/>
              </a:solidFill>
              <a:ea typeface="Gulim" pitchFamily="34" charset="-127"/>
            </a:endParaRPr>
          </a:p>
        </p:txBody>
      </p:sp>
      <p:sp>
        <p:nvSpPr>
          <p:cNvPr id="280" name="Slide Number Placeholder 279"/>
          <p:cNvSpPr>
            <a:spLocks noGrp="1"/>
          </p:cNvSpPr>
          <p:nvPr>
            <p:ph type="sldNum" sz="quarter" idx="11"/>
          </p:nvPr>
        </p:nvSpPr>
        <p:spPr>
          <a:xfrm>
            <a:off x="6898206" y="6570670"/>
            <a:ext cx="2193681" cy="287337"/>
          </a:xfrm>
        </p:spPr>
        <p:txBody>
          <a:bodyPr/>
          <a:lstStyle/>
          <a:p>
            <a:pPr algn="r">
              <a:defRPr/>
            </a:pPr>
            <a:fld id="{31EF1D78-25FC-4D29-B5D4-D7405E1652B5}" type="slidenum">
              <a:rPr lang="fr-FR" sz="1600" b="0" smtClean="0"/>
              <a:pPr algn="r">
                <a:defRPr/>
              </a:pPr>
              <a:t>17</a:t>
            </a:fld>
            <a:endParaRPr lang="fr-FR" sz="1600" b="0" dirty="0"/>
          </a:p>
        </p:txBody>
      </p:sp>
    </p:spTree>
    <p:extLst>
      <p:ext uri="{BB962C8B-B14F-4D97-AF65-F5344CB8AC3E}">
        <p14:creationId xmlns:p14="http://schemas.microsoft.com/office/powerpoint/2010/main" val="27481811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3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3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3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3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3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3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3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3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3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3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3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3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3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3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3124" grpId="0" animBg="1"/>
      <p:bldP spid="2043133" grpId="0" animBg="1"/>
      <p:bldP spid="204315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silab\workspace\fetc4_wafer\graphics\pcb\3D_waf_analog_down_p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267580"/>
            <a:ext cx="3168352" cy="2586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424936" cy="990600"/>
          </a:xfrm>
        </p:spPr>
        <p:txBody>
          <a:bodyPr/>
          <a:lstStyle/>
          <a:p>
            <a:r>
              <a:rPr lang="en-US" sz="3600" dirty="0" smtClean="0"/>
              <a:t>First ATLAS </a:t>
            </a:r>
            <a:r>
              <a:rPr lang="en-US" sz="3600" dirty="0" smtClean="0"/>
              <a:t>3D CMOS structures </a:t>
            </a:r>
            <a:r>
              <a:rPr lang="en-US" sz="3600" dirty="0" smtClean="0"/>
              <a:t>…  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179513" y="1044027"/>
            <a:ext cx="588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eorgia" pitchFamily="18" charset="0"/>
              </a:rPr>
              <a:t>3D CMOS chip FETC4 bonded and tested.</a:t>
            </a:r>
            <a:endParaRPr lang="en-US" sz="2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2290" name="Picture 2" descr="C:\Users\silab\workspace\fetc4_wafer\graphics\cips_wirebond\3D_waf_AnalogOntTopOnPCB.JPG"/>
          <p:cNvPicPr>
            <a:picLocks noChangeAspect="1" noChangeArrowheads="1"/>
          </p:cNvPicPr>
          <p:nvPr/>
        </p:nvPicPr>
        <p:blipFill>
          <a:blip r:embed="rId4" cstate="print"/>
          <a:srcRect l="15937" t="13742" r="12345" b="8384"/>
          <a:stretch>
            <a:fillRect/>
          </a:stretch>
        </p:blipFill>
        <p:spPr bwMode="auto">
          <a:xfrm>
            <a:off x="5580112" y="2780928"/>
            <a:ext cx="2540091" cy="239897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2292" name="Picture 4" descr="C:\Users\silab\Desktop\S3_Multi_V1.03_photo.jpg"/>
          <p:cNvPicPr>
            <a:picLocks noChangeAspect="1" noChangeArrowheads="1"/>
          </p:cNvPicPr>
          <p:nvPr/>
        </p:nvPicPr>
        <p:blipFill>
          <a:blip r:embed="rId5" cstate="print"/>
          <a:srcRect r="50190" b="335"/>
          <a:stretch>
            <a:fillRect/>
          </a:stretch>
        </p:blipFill>
        <p:spPr bwMode="auto">
          <a:xfrm>
            <a:off x="1317356" y="2066706"/>
            <a:ext cx="2822597" cy="2780922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683568" y="3321324"/>
            <a:ext cx="648072" cy="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07504" y="28612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orgia" pitchFamily="18" charset="0"/>
              </a:rPr>
              <a:t>PC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0823" y="5189003"/>
            <a:ext cx="6558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still some severe problems</a:t>
            </a:r>
          </a:p>
          <a:p>
            <a:pPr marL="742950" lvl="1" indent="-285750">
              <a:buFont typeface="Arial"/>
              <a:buChar char="•"/>
            </a:pPr>
            <a:r>
              <a:rPr lang="en-US" b="0" dirty="0" smtClean="0"/>
              <a:t>mostly alignment issues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analog tier thinned down </a:t>
            </a:r>
            <a:r>
              <a:rPr lang="en-US" dirty="0" smtClean="0"/>
              <a:t>to 12µm and operated stand alone</a:t>
            </a:r>
            <a:r>
              <a:rPr lang="en-US" b="0" dirty="0" smtClean="0"/>
              <a:t> </a:t>
            </a:r>
            <a:br>
              <a:rPr lang="en-US" b="0" dirty="0" smtClean="0"/>
            </a:br>
            <a:r>
              <a:rPr lang="en-US" b="0" dirty="0" smtClean="0"/>
              <a:t>shows same noise behavior </a:t>
            </a:r>
            <a:r>
              <a:rPr lang="en-US" b="0" dirty="0"/>
              <a:t>as un-thinned </a:t>
            </a:r>
            <a:r>
              <a:rPr lang="en-US" b="0" dirty="0" smtClean="0"/>
              <a:t>2D</a:t>
            </a:r>
            <a:endParaRPr lang="en-US" b="0" dirty="0"/>
          </a:p>
        </p:txBody>
      </p:sp>
      <p:sp>
        <p:nvSpPr>
          <p:cNvPr id="4" name="TextBox 3"/>
          <p:cNvSpPr txBox="1"/>
          <p:nvPr/>
        </p:nvSpPr>
        <p:spPr>
          <a:xfrm>
            <a:off x="6366661" y="3789040"/>
            <a:ext cx="91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FETC4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5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7467600" cy="990600"/>
          </a:xfrm>
        </p:spPr>
        <p:txBody>
          <a:bodyPr/>
          <a:lstStyle/>
          <a:p>
            <a:r>
              <a:rPr lang="de-DE" sz="3600" dirty="0" err="1" smtClean="0"/>
              <a:t>vias</a:t>
            </a:r>
            <a:r>
              <a:rPr lang="de-DE" sz="3600" dirty="0" smtClean="0"/>
              <a:t> last … </a:t>
            </a:r>
            <a:r>
              <a:rPr lang="de-DE" sz="3600" dirty="0" err="1" smtClean="0"/>
              <a:t>post</a:t>
            </a:r>
            <a:r>
              <a:rPr lang="de-DE" sz="3600" dirty="0" smtClean="0"/>
              <a:t> </a:t>
            </a:r>
            <a:r>
              <a:rPr lang="de-DE" sz="3600" dirty="0" err="1" smtClean="0"/>
              <a:t>processing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C47C-85B8-4863-A5AE-81EDBF57319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520" y="1115452"/>
            <a:ext cx="901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exploit: 3D integration for hybrid pixels, through silicon vias, wafer to wafer connection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4460" y="4005064"/>
            <a:ext cx="373692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0" dirty="0" smtClean="0">
                <a:solidFill>
                  <a:srgbClr val="C00000"/>
                </a:solidFill>
              </a:rPr>
              <a:t>gain ~ 1% x/X</a:t>
            </a:r>
            <a:r>
              <a:rPr lang="de-DE" sz="2000" b="0" baseline="-25000" dirty="0" smtClean="0">
                <a:solidFill>
                  <a:srgbClr val="C00000"/>
                </a:solidFill>
              </a:rPr>
              <a:t>0 </a:t>
            </a:r>
            <a:r>
              <a:rPr lang="de-DE" sz="2000" b="0" dirty="0" smtClean="0">
                <a:solidFill>
                  <a:srgbClr val="C00000"/>
                </a:solidFill>
              </a:rPr>
              <a:t> in ATLAS with</a:t>
            </a:r>
            <a:r>
              <a:rPr lang="de-DE" dirty="0" smtClean="0">
                <a:solidFill>
                  <a:srgbClr val="C00000"/>
                </a:solidFill>
              </a:rPr>
              <a:t> </a:t>
            </a:r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90 µm bumped FE-I4 chip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thin Al flex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serial powering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TSV and backside metal routing</a:t>
            </a:r>
          </a:p>
          <a:p>
            <a:endParaRPr lang="de-DE" dirty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196334" y="4011195"/>
            <a:ext cx="2967955" cy="1794070"/>
            <a:chOff x="5562600" y="4648200"/>
            <a:chExt cx="3352800" cy="162473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562600" y="4648200"/>
              <a:ext cx="3352800" cy="1624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Arrow Connector 11"/>
            <p:cNvCxnSpPr/>
            <p:nvPr/>
          </p:nvCxnSpPr>
          <p:spPr>
            <a:xfrm rot="5400000">
              <a:off x="5715493" y="4870129"/>
              <a:ext cx="304801" cy="985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019800" y="4747511"/>
              <a:ext cx="614244" cy="222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de-DE" sz="1000" dirty="0" smtClean="0">
                  <a:solidFill>
                    <a:schemeClr val="bg1"/>
                  </a:solidFill>
                </a:rPr>
                <a:t>90 µm</a:t>
              </a:r>
            </a:p>
          </p:txBody>
        </p:sp>
      </p:grpSp>
      <p:grpSp>
        <p:nvGrpSpPr>
          <p:cNvPr id="19" name="Gruppieren 58"/>
          <p:cNvGrpSpPr>
            <a:grpSpLocks/>
          </p:cNvGrpSpPr>
          <p:nvPr/>
        </p:nvGrpSpPr>
        <p:grpSpPr bwMode="auto">
          <a:xfrm>
            <a:off x="5207861" y="5075739"/>
            <a:ext cx="3418743" cy="1143000"/>
            <a:chOff x="2051050" y="1174750"/>
            <a:chExt cx="4852988" cy="1511300"/>
          </a:xfrm>
        </p:grpSpPr>
        <p:sp>
          <p:nvSpPr>
            <p:cNvPr id="20" name="Rectangle 59"/>
            <p:cNvSpPr>
              <a:spLocks noChangeArrowheads="1"/>
            </p:cNvSpPr>
            <p:nvPr/>
          </p:nvSpPr>
          <p:spPr bwMode="auto">
            <a:xfrm>
              <a:off x="2051051" y="1535113"/>
              <a:ext cx="4852987" cy="10080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1" name="Rectangle 56"/>
            <p:cNvSpPr>
              <a:spLocks noChangeArrowheads="1"/>
            </p:cNvSpPr>
            <p:nvPr/>
          </p:nvSpPr>
          <p:spPr bwMode="auto">
            <a:xfrm>
              <a:off x="2051050" y="2541588"/>
              <a:ext cx="551110" cy="8731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2" name="Rectangle 57"/>
            <p:cNvSpPr>
              <a:spLocks noChangeArrowheads="1"/>
            </p:cNvSpPr>
            <p:nvPr/>
          </p:nvSpPr>
          <p:spPr bwMode="auto">
            <a:xfrm>
              <a:off x="2051051" y="1317626"/>
              <a:ext cx="4852987" cy="144463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3" name="Rectangle 58"/>
            <p:cNvSpPr>
              <a:spLocks noChangeArrowheads="1"/>
            </p:cNvSpPr>
            <p:nvPr/>
          </p:nvSpPr>
          <p:spPr bwMode="auto">
            <a:xfrm>
              <a:off x="3644284" y="2541588"/>
              <a:ext cx="3259753" cy="1016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4" name="Rectangle 60"/>
            <p:cNvSpPr>
              <a:spLocks noChangeArrowheads="1"/>
            </p:cNvSpPr>
            <p:nvPr/>
          </p:nvSpPr>
          <p:spPr bwMode="auto">
            <a:xfrm>
              <a:off x="2383769" y="1390650"/>
              <a:ext cx="1596164" cy="7143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5" name="Rectangle 61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6" name="Rectangle 62"/>
            <p:cNvSpPr>
              <a:spLocks noChangeArrowheads="1"/>
            </p:cNvSpPr>
            <p:nvPr/>
          </p:nvSpPr>
          <p:spPr bwMode="auto">
            <a:xfrm>
              <a:off x="2383769" y="1390650"/>
              <a:ext cx="1596164" cy="71438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7" name="Rectangle 63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051051" y="1462089"/>
              <a:ext cx="4852987" cy="7302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309338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5640590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5973307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6306026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638742" y="1390650"/>
              <a:ext cx="199337" cy="7143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4" name="Rectangle 75"/>
            <p:cNvSpPr>
              <a:spLocks noChangeArrowheads="1"/>
            </p:cNvSpPr>
            <p:nvPr/>
          </p:nvSpPr>
          <p:spPr bwMode="auto">
            <a:xfrm>
              <a:off x="3846553" y="2566988"/>
              <a:ext cx="731391" cy="119062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5" name="Rectangle 76"/>
            <p:cNvSpPr>
              <a:spLocks noChangeArrowheads="1"/>
            </p:cNvSpPr>
            <p:nvPr/>
          </p:nvSpPr>
          <p:spPr bwMode="auto">
            <a:xfrm>
              <a:off x="2515683" y="1317626"/>
              <a:ext cx="139682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6" name="Rectangle 77"/>
            <p:cNvSpPr>
              <a:spLocks noChangeArrowheads="1"/>
            </p:cNvSpPr>
            <p:nvPr/>
          </p:nvSpPr>
          <p:spPr bwMode="auto">
            <a:xfrm>
              <a:off x="5309338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7" name="Rectangle 78"/>
            <p:cNvSpPr>
              <a:spLocks noChangeArrowheads="1"/>
            </p:cNvSpPr>
            <p:nvPr/>
          </p:nvSpPr>
          <p:spPr bwMode="auto">
            <a:xfrm>
              <a:off x="5640590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8" name="Rectangle 79"/>
            <p:cNvSpPr>
              <a:spLocks noChangeArrowheads="1"/>
            </p:cNvSpPr>
            <p:nvPr/>
          </p:nvSpPr>
          <p:spPr bwMode="auto">
            <a:xfrm>
              <a:off x="5973307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39" name="Rectangle 80"/>
            <p:cNvSpPr>
              <a:spLocks noChangeArrowheads="1"/>
            </p:cNvSpPr>
            <p:nvPr/>
          </p:nvSpPr>
          <p:spPr bwMode="auto">
            <a:xfrm>
              <a:off x="6306026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0" name="Rectangle 81"/>
            <p:cNvSpPr>
              <a:spLocks noChangeArrowheads="1"/>
            </p:cNvSpPr>
            <p:nvPr/>
          </p:nvSpPr>
          <p:spPr bwMode="auto">
            <a:xfrm>
              <a:off x="6638742" y="1317626"/>
              <a:ext cx="199337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1" name="Rectangle 82"/>
            <p:cNvSpPr>
              <a:spLocks noChangeArrowheads="1"/>
            </p:cNvSpPr>
            <p:nvPr/>
          </p:nvSpPr>
          <p:spPr bwMode="auto">
            <a:xfrm>
              <a:off x="3745419" y="2473325"/>
              <a:ext cx="3135167" cy="6985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2" name="Rectangle 84"/>
            <p:cNvSpPr>
              <a:spLocks noChangeArrowheads="1"/>
            </p:cNvSpPr>
            <p:nvPr/>
          </p:nvSpPr>
          <p:spPr bwMode="auto">
            <a:xfrm>
              <a:off x="3680928" y="2528889"/>
              <a:ext cx="1011344" cy="460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3" name="Rectangle 98"/>
            <p:cNvSpPr>
              <a:spLocks noChangeArrowheads="1"/>
            </p:cNvSpPr>
            <p:nvPr/>
          </p:nvSpPr>
          <p:spPr bwMode="auto">
            <a:xfrm>
              <a:off x="2281168" y="2528888"/>
              <a:ext cx="274088" cy="508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2782443" y="1317626"/>
              <a:ext cx="260897" cy="7302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grpSp>
          <p:nvGrpSpPr>
            <p:cNvPr id="45" name="Group 38"/>
            <p:cNvGrpSpPr>
              <a:grpSpLocks/>
            </p:cNvGrpSpPr>
            <p:nvPr/>
          </p:nvGrpSpPr>
          <p:grpSpPr bwMode="auto">
            <a:xfrm>
              <a:off x="5309342" y="1174750"/>
              <a:ext cx="1530209" cy="215900"/>
              <a:chOff x="4241" y="1797"/>
              <a:chExt cx="1044" cy="136"/>
            </a:xfrm>
          </p:grpSpPr>
          <p:sp>
            <p:nvSpPr>
              <p:cNvPr id="60" name="Oval 39"/>
              <p:cNvSpPr>
                <a:spLocks noChangeArrowheads="1"/>
              </p:cNvSpPr>
              <p:nvPr/>
            </p:nvSpPr>
            <p:spPr bwMode="auto">
              <a:xfrm>
                <a:off x="4241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1" name="Oval 40"/>
              <p:cNvSpPr>
                <a:spLocks noChangeArrowheads="1"/>
              </p:cNvSpPr>
              <p:nvPr/>
            </p:nvSpPr>
            <p:spPr bwMode="auto">
              <a:xfrm>
                <a:off x="4467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2" name="Oval 41"/>
              <p:cNvSpPr>
                <a:spLocks noChangeArrowheads="1"/>
              </p:cNvSpPr>
              <p:nvPr/>
            </p:nvSpPr>
            <p:spPr bwMode="auto">
              <a:xfrm>
                <a:off x="4694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3" name="Oval 42"/>
              <p:cNvSpPr>
                <a:spLocks noChangeArrowheads="1"/>
              </p:cNvSpPr>
              <p:nvPr/>
            </p:nvSpPr>
            <p:spPr bwMode="auto">
              <a:xfrm>
                <a:off x="4921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  <p:sp>
            <p:nvSpPr>
              <p:cNvPr id="64" name="Oval 43"/>
              <p:cNvSpPr>
                <a:spLocks noChangeArrowheads="1"/>
              </p:cNvSpPr>
              <p:nvPr/>
            </p:nvSpPr>
            <p:spPr bwMode="auto">
              <a:xfrm>
                <a:off x="5148" y="1797"/>
                <a:ext cx="137" cy="136"/>
              </a:xfrm>
              <a:prstGeom prst="ellipse">
                <a:avLst/>
              </a:prstGeom>
              <a:solidFill>
                <a:srgbClr val="6666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>
                  <a:latin typeface="Calibri" pitchFamily="34" charset="0"/>
                </a:endParaRPr>
              </a:p>
            </p:txBody>
          </p:sp>
        </p:grpSp>
        <p:sp>
          <p:nvSpPr>
            <p:cNvPr id="46" name="Trapezoid 45"/>
            <p:cNvSpPr/>
            <p:nvPr/>
          </p:nvSpPr>
          <p:spPr bwMode="auto">
            <a:xfrm>
              <a:off x="2598738" y="1546225"/>
              <a:ext cx="1114425" cy="1020763"/>
            </a:xfrm>
            <a:prstGeom prst="trapezoid">
              <a:avLst>
                <a:gd name="adj" fmla="val 46854"/>
              </a:avLst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/>
            </a:p>
          </p:txBody>
        </p:sp>
        <p:cxnSp>
          <p:nvCxnSpPr>
            <p:cNvPr id="47" name="Gerade Verbindung 82"/>
            <p:cNvCxnSpPr>
              <a:stCxn id="43" idx="3"/>
            </p:cNvCxnSpPr>
            <p:nvPr/>
          </p:nvCxnSpPr>
          <p:spPr bwMode="auto">
            <a:xfrm flipV="1">
              <a:off x="2555875" y="1546225"/>
              <a:ext cx="509588" cy="1008063"/>
            </a:xfrm>
            <a:prstGeom prst="line">
              <a:avLst/>
            </a:prstGeom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83"/>
            <p:cNvCxnSpPr>
              <a:stCxn id="41" idx="1"/>
            </p:cNvCxnSpPr>
            <p:nvPr/>
          </p:nvCxnSpPr>
          <p:spPr bwMode="auto">
            <a:xfrm rot="10800000">
              <a:off x="3343275" y="1547813"/>
              <a:ext cx="401638" cy="960437"/>
            </a:xfrm>
            <a:prstGeom prst="line">
              <a:avLst/>
            </a:prstGeom>
            <a:ln w="63500">
              <a:solidFill>
                <a:srgbClr val="CC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88"/>
            <p:cNvCxnSpPr/>
            <p:nvPr/>
          </p:nvCxnSpPr>
          <p:spPr bwMode="auto">
            <a:xfrm rot="16200000" flipV="1">
              <a:off x="2988469" y="1842294"/>
              <a:ext cx="1014412" cy="406400"/>
            </a:xfrm>
            <a:prstGeom prst="line">
              <a:avLst/>
            </a:prstGeom>
            <a:ln w="635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89"/>
            <p:cNvCxnSpPr/>
            <p:nvPr/>
          </p:nvCxnSpPr>
          <p:spPr bwMode="auto">
            <a:xfrm rot="5400000" flipH="1" flipV="1">
              <a:off x="2266156" y="1761332"/>
              <a:ext cx="992187" cy="514350"/>
            </a:xfrm>
            <a:prstGeom prst="line">
              <a:avLst/>
            </a:prstGeom>
            <a:ln w="63500">
              <a:solidFill>
                <a:srgbClr val="CC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2981782" y="1381125"/>
              <a:ext cx="126052" cy="8255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2" name="Rectangle 82"/>
            <p:cNvSpPr>
              <a:spLocks noChangeArrowheads="1"/>
            </p:cNvSpPr>
            <p:nvPr/>
          </p:nvSpPr>
          <p:spPr bwMode="auto">
            <a:xfrm>
              <a:off x="2052517" y="2468563"/>
              <a:ext cx="483686" cy="69850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cxnSp>
          <p:nvCxnSpPr>
            <p:cNvPr id="53" name="Gerade Verbindung 100"/>
            <p:cNvCxnSpPr>
              <a:stCxn id="21" idx="3"/>
            </p:cNvCxnSpPr>
            <p:nvPr/>
          </p:nvCxnSpPr>
          <p:spPr bwMode="auto">
            <a:xfrm flipV="1">
              <a:off x="2601913" y="1546225"/>
              <a:ext cx="522287" cy="1039813"/>
            </a:xfrm>
            <a:prstGeom prst="line">
              <a:avLst/>
            </a:prstGeom>
            <a:ln w="63500">
              <a:solidFill>
                <a:srgbClr val="FF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116"/>
            <p:cNvCxnSpPr>
              <a:stCxn id="23" idx="1"/>
            </p:cNvCxnSpPr>
            <p:nvPr/>
          </p:nvCxnSpPr>
          <p:spPr bwMode="auto">
            <a:xfrm rot="10800000">
              <a:off x="3230563" y="1550988"/>
              <a:ext cx="414337" cy="1041400"/>
            </a:xfrm>
            <a:prstGeom prst="line">
              <a:avLst/>
            </a:prstGeom>
            <a:ln w="63500">
              <a:solidFill>
                <a:srgbClr val="FF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6"/>
            <p:cNvSpPr>
              <a:spLocks noChangeArrowheads="1"/>
            </p:cNvSpPr>
            <p:nvPr/>
          </p:nvSpPr>
          <p:spPr bwMode="auto">
            <a:xfrm>
              <a:off x="3079983" y="1543051"/>
              <a:ext cx="194941" cy="539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6" name="Rectangle 37"/>
            <p:cNvSpPr>
              <a:spLocks noChangeArrowheads="1"/>
            </p:cNvSpPr>
            <p:nvPr/>
          </p:nvSpPr>
          <p:spPr bwMode="auto">
            <a:xfrm>
              <a:off x="3044807" y="1457326"/>
              <a:ext cx="274089" cy="87313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7" name="Rectangle 36"/>
            <p:cNvSpPr>
              <a:spLocks noChangeArrowheads="1"/>
            </p:cNvSpPr>
            <p:nvPr/>
          </p:nvSpPr>
          <p:spPr bwMode="auto">
            <a:xfrm>
              <a:off x="3329155" y="1317626"/>
              <a:ext cx="252103" cy="7302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8" name="Rectangle 37"/>
            <p:cNvSpPr>
              <a:spLocks noChangeArrowheads="1"/>
            </p:cNvSpPr>
            <p:nvPr/>
          </p:nvSpPr>
          <p:spPr bwMode="auto">
            <a:xfrm>
              <a:off x="3264664" y="1382714"/>
              <a:ext cx="126052" cy="841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59" name="Rectangle 76"/>
            <p:cNvSpPr>
              <a:spLocks noChangeArrowheads="1"/>
            </p:cNvSpPr>
            <p:nvPr/>
          </p:nvSpPr>
          <p:spPr bwMode="auto">
            <a:xfrm>
              <a:off x="3107833" y="1382714"/>
              <a:ext cx="161228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/>
          <a:srcRect t="5940" r="4861"/>
          <a:stretch>
            <a:fillRect/>
          </a:stretch>
        </p:blipFill>
        <p:spPr bwMode="auto">
          <a:xfrm>
            <a:off x="6937233" y="5592872"/>
            <a:ext cx="1102093" cy="929966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</p:spPr>
      </p:pic>
      <p:cxnSp>
        <p:nvCxnSpPr>
          <p:cNvPr id="65" name="Straight Arrow Connector 64"/>
          <p:cNvCxnSpPr/>
          <p:nvPr/>
        </p:nvCxnSpPr>
        <p:spPr bwMode="auto">
          <a:xfrm flipH="1" flipV="1">
            <a:off x="5986221" y="5739394"/>
            <a:ext cx="897201" cy="16122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 flipV="1">
            <a:off x="3442029" y="4403320"/>
            <a:ext cx="754303" cy="54035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3985568" y="5739394"/>
            <a:ext cx="1737532" cy="121002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82210" y="6080943"/>
            <a:ext cx="3438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aggressive reduction in material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11560" y="1844824"/>
            <a:ext cx="4044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Through Silicon </a:t>
            </a:r>
            <a:r>
              <a:rPr lang="de-DE" sz="2400" dirty="0" err="1" smtClean="0"/>
              <a:t>Vias</a:t>
            </a:r>
            <a:r>
              <a:rPr lang="de-DE" sz="2400" dirty="0" smtClean="0"/>
              <a:t> (TSVs)</a:t>
            </a:r>
          </a:p>
          <a:p>
            <a:r>
              <a:rPr lang="de-DE" sz="2400" b="0" dirty="0" smtClean="0"/>
              <a:t>(</a:t>
            </a:r>
            <a:r>
              <a:rPr lang="de-DE" sz="2400" b="0" dirty="0" err="1" smtClean="0"/>
              <a:t>FhG</a:t>
            </a:r>
            <a:r>
              <a:rPr lang="de-DE" sz="2400" b="0" dirty="0" smtClean="0"/>
              <a:t> IZM Berlin / </a:t>
            </a:r>
            <a:r>
              <a:rPr lang="de-DE" sz="2400" b="0" dirty="0" err="1" smtClean="0"/>
              <a:t>UBonn</a:t>
            </a:r>
            <a:r>
              <a:rPr lang="de-DE" sz="2400" b="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0551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u="sng" dirty="0">
                <a:solidFill>
                  <a:srgbClr val="FF0000"/>
                </a:solidFill>
              </a:rPr>
              <a:t>WP3: </a:t>
            </a:r>
            <a:r>
              <a:rPr lang="en-GB" sz="2000" b="1" u="sng" dirty="0">
                <a:solidFill>
                  <a:srgbClr val="FF0000"/>
                </a:solidFill>
              </a:rPr>
              <a:t>Development of radiation-hard high-density electronics and interconnection with the sensors</a:t>
            </a:r>
            <a:r>
              <a:rPr lang="en-GB" sz="2000" dirty="0">
                <a:solidFill>
                  <a:srgbClr val="FF0000"/>
                </a:solidFill>
              </a:rPr>
              <a:t>: </a:t>
            </a:r>
            <a:r>
              <a:rPr lang="en-GB" sz="2000" dirty="0"/>
              <a:t>design, prototyping and testing of </a:t>
            </a:r>
            <a:r>
              <a:rPr lang="en-GB" sz="2000" b="1" dirty="0">
                <a:solidFill>
                  <a:srgbClr val="0000FF"/>
                </a:solidFill>
              </a:rPr>
              <a:t>ASIC</a:t>
            </a:r>
            <a:r>
              <a:rPr lang="en-GB" sz="2000" dirty="0"/>
              <a:t> mixed circuit analogue-digital </a:t>
            </a:r>
            <a:r>
              <a:rPr lang="en-GB" sz="2000" b="1" dirty="0">
                <a:solidFill>
                  <a:srgbClr val="0000FF"/>
                </a:solidFill>
              </a:rPr>
              <a:t>chips</a:t>
            </a:r>
            <a:r>
              <a:rPr lang="en-GB" sz="2000" dirty="0"/>
              <a:t>, the assembly of highly integrated </a:t>
            </a:r>
            <a:r>
              <a:rPr lang="en-GB" sz="2000" b="1" dirty="0">
                <a:solidFill>
                  <a:srgbClr val="0000FF"/>
                </a:solidFill>
              </a:rPr>
              <a:t>modules</a:t>
            </a:r>
            <a:r>
              <a:rPr lang="en-GB" sz="2000" dirty="0"/>
              <a:t> and implementation of </a:t>
            </a:r>
            <a:r>
              <a:rPr lang="en-GB" sz="2000" b="1" dirty="0">
                <a:solidFill>
                  <a:srgbClr val="0000FF"/>
                </a:solidFill>
              </a:rPr>
              <a:t>quality-assurance</a:t>
            </a:r>
            <a:r>
              <a:rPr lang="en-GB" sz="2000" dirty="0"/>
              <a:t> protocols for the production of high-reliability pixel detector modules. Associated Partners </a:t>
            </a:r>
            <a:r>
              <a:rPr lang="en-GB" sz="2000" dirty="0" smtClean="0"/>
              <a:t>IBA, </a:t>
            </a:r>
            <a:r>
              <a:rPr lang="en-GB" sz="2000" dirty="0"/>
              <a:t>CNM and CIVIDEC host </a:t>
            </a:r>
            <a:r>
              <a:rPr lang="en-GB" sz="2000" u="sng" dirty="0"/>
              <a:t>secondments</a:t>
            </a:r>
            <a:r>
              <a:rPr lang="en-GB" sz="2000" dirty="0"/>
              <a:t> and provide </a:t>
            </a:r>
            <a:r>
              <a:rPr lang="en-GB" sz="2000" u="sng" dirty="0"/>
              <a:t>courses</a:t>
            </a:r>
            <a:r>
              <a:rPr lang="en-GB" sz="2000" dirty="0"/>
              <a:t> and coaching on </a:t>
            </a:r>
            <a:r>
              <a:rPr lang="en-GB" sz="2000" u="sng" dirty="0"/>
              <a:t>bump bonding, sensors and electronics</a:t>
            </a:r>
            <a:r>
              <a:rPr lang="en-GB" sz="2000" dirty="0"/>
              <a:t> for beam instrumentation.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de-DE" smtClean="0"/>
              <a:t>Norbert Wermes, Bonn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8923C-1B4B-4652-8E2B-A5A225381AE9}" type="slidenum">
              <a:rPr lang="de-DE" smtClean="0"/>
              <a:pPr>
                <a:defRPr/>
              </a:pPr>
              <a:t>2</a:t>
            </a:fld>
            <a:endParaRPr lang="de-DE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408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221"/>
            <a:ext cx="7467600" cy="990600"/>
          </a:xfrm>
        </p:spPr>
        <p:txBody>
          <a:bodyPr/>
          <a:lstStyle/>
          <a:p>
            <a:r>
              <a:rPr lang="en-US" sz="3200" dirty="0" smtClean="0"/>
              <a:t>Proof of principle demonstration </a:t>
            </a:r>
            <a:endParaRPr lang="en-US" sz="3200" dirty="0"/>
          </a:p>
        </p:txBody>
      </p:sp>
      <p:sp>
        <p:nvSpPr>
          <p:cNvPr id="22" name="Content Placeholder 21"/>
          <p:cNvSpPr>
            <a:spLocks noGrp="1"/>
          </p:cNvSpPr>
          <p:nvPr>
            <p:ph idx="4294967295"/>
          </p:nvPr>
        </p:nvSpPr>
        <p:spPr>
          <a:xfrm>
            <a:off x="4970585" y="1052513"/>
            <a:ext cx="4173415" cy="5073650"/>
          </a:xfrm>
        </p:spPr>
        <p:txBody>
          <a:bodyPr/>
          <a:lstStyle/>
          <a:p>
            <a:r>
              <a:rPr lang="de-DE" sz="1800" b="1" dirty="0" smtClean="0"/>
              <a:t>Source scan </a:t>
            </a:r>
            <a:r>
              <a:rPr lang="de-DE" sz="1800" b="1" dirty="0" err="1" smtClean="0"/>
              <a:t>with</a:t>
            </a:r>
            <a:r>
              <a:rPr lang="de-DE" sz="1800" b="1" dirty="0" smtClean="0"/>
              <a:t> Am-241 source</a:t>
            </a:r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587302"/>
              </p:ext>
            </p:extLst>
          </p:nvPr>
        </p:nvGraphicFramePr>
        <p:xfrm>
          <a:off x="5037283" y="1595177"/>
          <a:ext cx="3884347" cy="4589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Acrobat Document" r:id="rId3" imgW="5400675" imgH="6381512" progId="AcroExch.Document.7">
                  <p:embed/>
                </p:oleObj>
              </mc:Choice>
              <mc:Fallback>
                <p:oleObj name="Acrobat Document" r:id="rId3" imgW="5400675" imgH="6381512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283" y="1595177"/>
                        <a:ext cx="3884347" cy="45899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 descr="C:\Documents and Settings\Laura\My Documents\Laura\2008.07-present_ATLAS\Upgrades\ModuleConcepts\TSVproto-FEI2\Modules\pics\DSCN65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>
            <a:off x="229421" y="2494801"/>
            <a:ext cx="4519887" cy="363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202510" y="3140968"/>
            <a:ext cx="122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souce</a:t>
            </a:r>
            <a:r>
              <a:rPr lang="en-US" dirty="0" smtClean="0">
                <a:solidFill>
                  <a:schemeClr val="bg1"/>
                </a:solidFill>
              </a:rPr>
              <a:t> hits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103" y="1133512"/>
            <a:ext cx="39657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ATLAS FE-I3 chip-sensor module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operated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through TSV and backside re-routing</a:t>
            </a:r>
          </a:p>
          <a:p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3933056"/>
            <a:ext cx="10957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backside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FE-chip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C47C-85B8-4863-A5AE-81EDBF57319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Picture 9" descr="silab logo rgb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892" y="1595177"/>
            <a:ext cx="864738" cy="33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20657"/>
            <a:ext cx="7467600" cy="9906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ESR5: </a:t>
            </a:r>
            <a:r>
              <a:rPr lang="en-US" sz="3600" dirty="0" smtClean="0">
                <a:solidFill>
                  <a:srgbClr val="3366FF"/>
                </a:solidFill>
              </a:rPr>
              <a:t>tasks and opportunities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 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C47C-85B8-4863-A5AE-81EDBF57319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1124744"/>
            <a:ext cx="79928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design</a:t>
            </a:r>
            <a:r>
              <a:rPr lang="en-US" sz="2400" dirty="0">
                <a:solidFill>
                  <a:srgbClr val="FF0000"/>
                </a:solidFill>
              </a:rPr>
              <a:t>, prototyping and testing of </a:t>
            </a:r>
            <a:r>
              <a:rPr lang="en-US" sz="2400" dirty="0"/>
              <a:t>ASIC mixed circuit analog/digital </a:t>
            </a:r>
            <a:r>
              <a:rPr lang="en-US" sz="2400" dirty="0">
                <a:solidFill>
                  <a:srgbClr val="3366FF"/>
                </a:solidFill>
              </a:rPr>
              <a:t>chips,</a:t>
            </a:r>
            <a:r>
              <a:rPr lang="en-US" sz="2400" dirty="0"/>
              <a:t> and/or the design and assembly of highly integrated </a:t>
            </a:r>
            <a:r>
              <a:rPr lang="en-US" sz="2400" dirty="0">
                <a:solidFill>
                  <a:srgbClr val="3366FF"/>
                </a:solidFill>
              </a:rPr>
              <a:t>modules</a:t>
            </a:r>
            <a:r>
              <a:rPr lang="en-US" sz="2400" dirty="0"/>
              <a:t> and the implementation of quality-assurance protocols for the production of high-reliability pixel detector modules. </a:t>
            </a: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new </a:t>
            </a:r>
            <a:r>
              <a:rPr lang="en-US" sz="2400" dirty="0"/>
              <a:t>technical advances in </a:t>
            </a:r>
            <a:r>
              <a:rPr lang="en-US" sz="2400" dirty="0">
                <a:solidFill>
                  <a:srgbClr val="FF0000"/>
                </a:solidFill>
              </a:rPr>
              <a:t>vertical interconnection </a:t>
            </a:r>
            <a:r>
              <a:rPr lang="en-US" sz="2400" dirty="0"/>
              <a:t>or in </a:t>
            </a:r>
            <a:r>
              <a:rPr lang="en-US" sz="2400" dirty="0">
                <a:solidFill>
                  <a:srgbClr val="FF0000"/>
                </a:solidFill>
              </a:rPr>
              <a:t>very deep submicron</a:t>
            </a:r>
            <a:r>
              <a:rPr lang="en-US" sz="2400" dirty="0"/>
              <a:t> technologies of CMOS circuits for integrated custom pixel modules, the </a:t>
            </a:r>
            <a:r>
              <a:rPr lang="en-US" sz="2400" dirty="0">
                <a:solidFill>
                  <a:srgbClr val="3366FF"/>
                </a:solidFill>
              </a:rPr>
              <a:t>FE-I4</a:t>
            </a:r>
            <a:r>
              <a:rPr lang="en-US" sz="2400" dirty="0"/>
              <a:t> chip of the ATLAS pixel detector at CERN and its </a:t>
            </a:r>
            <a:r>
              <a:rPr lang="en-US" sz="2400" dirty="0">
                <a:solidFill>
                  <a:srgbClr val="3366FF"/>
                </a:solidFill>
              </a:rPr>
              <a:t>successors</a:t>
            </a:r>
            <a:r>
              <a:rPr lang="en-US" sz="2400" dirty="0"/>
              <a:t>, or </a:t>
            </a:r>
            <a:r>
              <a:rPr lang="en-US" sz="2400" dirty="0">
                <a:solidFill>
                  <a:srgbClr val="FF0000"/>
                </a:solidFill>
              </a:rPr>
              <a:t>the development of new powering concepts </a:t>
            </a:r>
            <a:r>
              <a:rPr lang="en-US" sz="2400" dirty="0"/>
              <a:t>based on multiplexing or serially servicing multiple modules are possible research directions.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177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131840" y="1484784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Further </a:t>
            </a:r>
            <a:r>
              <a:rPr lang="de-DE" b="1" dirty="0" err="1"/>
              <a:t>development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interconnect</a:t>
            </a:r>
            <a:r>
              <a:rPr lang="de-DE" b="1" dirty="0"/>
              <a:t> </a:t>
            </a:r>
            <a:r>
              <a:rPr lang="de-DE" b="1" dirty="0" err="1"/>
              <a:t>structures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reduce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bump</a:t>
            </a:r>
            <a:r>
              <a:rPr lang="de-DE" b="1" dirty="0"/>
              <a:t> </a:t>
            </a:r>
            <a:r>
              <a:rPr lang="de-DE" b="1" dirty="0" err="1"/>
              <a:t>size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pitch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further</a:t>
            </a:r>
            <a:r>
              <a:rPr lang="de-DE" b="1" dirty="0"/>
              <a:t>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generations</a:t>
            </a:r>
            <a:endParaRPr lang="de-DE" b="1" dirty="0"/>
          </a:p>
        </p:txBody>
      </p:sp>
      <p:pic>
        <p:nvPicPr>
          <p:cNvPr id="5" name="Picture 16" descr="MEDIPIX SnAg R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23809"/>
            <a:ext cx="2197100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L:\transfer\Transfer Ziedorn\Silber-Gold\EDX\EDX 23.09.2010\Bilder\Silber Gold 1Adm2 Übers. kle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56057"/>
            <a:ext cx="2206393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323528" y="3012896"/>
            <a:ext cx="219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25µm </a:t>
            </a:r>
            <a:r>
              <a:rPr lang="de-DE" sz="1200" dirty="0" err="1" smtClean="0"/>
              <a:t>bumps</a:t>
            </a:r>
            <a:r>
              <a:rPr lang="de-DE" sz="1200" dirty="0" smtClean="0"/>
              <a:t> / 55µm </a:t>
            </a:r>
            <a:r>
              <a:rPr lang="de-DE" sz="1200" dirty="0" err="1" smtClean="0"/>
              <a:t>pitch</a:t>
            </a:r>
            <a:endParaRPr lang="de-DE" sz="1200" dirty="0"/>
          </a:p>
        </p:txBody>
      </p:sp>
      <p:sp>
        <p:nvSpPr>
          <p:cNvPr id="8" name="Textfeld 7"/>
          <p:cNvSpPr txBox="1"/>
          <p:nvPr/>
        </p:nvSpPr>
        <p:spPr>
          <a:xfrm>
            <a:off x="332821" y="5312241"/>
            <a:ext cx="219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10µm </a:t>
            </a:r>
            <a:r>
              <a:rPr lang="de-DE" sz="1200" dirty="0" err="1" smtClean="0"/>
              <a:t>pillars</a:t>
            </a:r>
            <a:r>
              <a:rPr lang="de-DE" sz="1200" dirty="0" smtClean="0"/>
              <a:t> / 20µm </a:t>
            </a:r>
            <a:r>
              <a:rPr lang="de-DE" sz="1200" dirty="0" err="1" smtClean="0"/>
              <a:t>pitch</a:t>
            </a:r>
            <a:endParaRPr lang="de-DE" sz="12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412494"/>
            <a:ext cx="1583820" cy="43182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203848" y="3645024"/>
            <a:ext cx="59401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3366FF"/>
                </a:solidFill>
              </a:rPr>
              <a:t>Tasks</a:t>
            </a:r>
            <a:r>
              <a:rPr lang="de-DE" b="1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design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small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size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interconnection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structures</a:t>
            </a:r>
            <a:endParaRPr lang="de-DE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Investigation </a:t>
            </a:r>
            <a:r>
              <a:rPr lang="de-DE" dirty="0" err="1" smtClean="0"/>
              <a:t>of</a:t>
            </a:r>
            <a:r>
              <a:rPr lang="de-DE" dirty="0" smtClean="0"/>
              <a:t> material </a:t>
            </a:r>
            <a:r>
              <a:rPr lang="de-DE" dirty="0" err="1" smtClean="0"/>
              <a:t>requirements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err="1" smtClean="0">
                <a:solidFill>
                  <a:srgbClr val="FF0000"/>
                </a:solidFill>
              </a:rPr>
              <a:t>Process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development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prototyping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modified</a:t>
            </a:r>
            <a:r>
              <a:rPr lang="de-DE" dirty="0" smtClean="0"/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assembly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technologies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interconnection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Reliability</a:t>
            </a:r>
            <a:r>
              <a:rPr lang="de-DE" dirty="0" smtClean="0"/>
              <a:t> </a:t>
            </a:r>
            <a:r>
              <a:rPr lang="de-DE" dirty="0" err="1" smtClean="0"/>
              <a:t>investigation</a:t>
            </a:r>
            <a:endParaRPr lang="de-DE" dirty="0"/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251520" y="116632"/>
            <a:ext cx="6768752" cy="7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  <a:latin typeface="Calibri"/>
                <a:cs typeface="Calibri"/>
              </a:rPr>
              <a:t>ESR6: </a:t>
            </a:r>
            <a:r>
              <a:rPr lang="en-GB" sz="4000" dirty="0">
                <a:solidFill>
                  <a:srgbClr val="3366FF"/>
                </a:solidFill>
                <a:latin typeface="Calibri"/>
                <a:cs typeface="Calibri"/>
              </a:rPr>
              <a:t>A</a:t>
            </a:r>
            <a:r>
              <a:rPr lang="en-GB" sz="4000" dirty="0" smtClean="0">
                <a:solidFill>
                  <a:srgbClr val="3366FF"/>
                </a:solidFill>
                <a:latin typeface="Calibri"/>
                <a:cs typeface="Calibri"/>
              </a:rPr>
              <a:t>dvanced interconnects</a:t>
            </a:r>
            <a:endParaRPr lang="en-GB" sz="4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8146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11180" y="1484784"/>
            <a:ext cx="5177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Development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3D </a:t>
            </a:r>
            <a:r>
              <a:rPr lang="de-DE" b="1" dirty="0" err="1" smtClean="0"/>
              <a:t>technologies</a:t>
            </a:r>
            <a:r>
              <a:rPr lang="de-DE" b="1" dirty="0" smtClean="0"/>
              <a:t>: Integration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 smtClean="0"/>
              <a:t>through</a:t>
            </a:r>
            <a:r>
              <a:rPr lang="de-DE" b="1" dirty="0" smtClean="0"/>
              <a:t> </a:t>
            </a:r>
            <a:r>
              <a:rPr lang="de-DE" b="1" dirty="0" err="1"/>
              <a:t>silicon</a:t>
            </a:r>
            <a:r>
              <a:rPr lang="de-DE" b="1" dirty="0"/>
              <a:t> </a:t>
            </a:r>
            <a:r>
              <a:rPr lang="de-DE" b="1" dirty="0" err="1"/>
              <a:t>vias</a:t>
            </a:r>
            <a:r>
              <a:rPr lang="de-DE" b="1" dirty="0"/>
              <a:t> (TSVs) in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modules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323528" y="2785961"/>
            <a:ext cx="219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Tapered</a:t>
            </a:r>
            <a:r>
              <a:rPr lang="de-DE" sz="1200" dirty="0" smtClean="0"/>
              <a:t> TSVs in ATLAS FE-I2 ROC</a:t>
            </a:r>
            <a:endParaRPr lang="de-DE" sz="12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426171"/>
            <a:ext cx="1583820" cy="43182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3203848" y="3212976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3366FF"/>
                </a:solidFill>
              </a:rPr>
              <a:t>Tasks: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>
                <a:solidFill>
                  <a:srgbClr val="FF0000"/>
                </a:solidFill>
              </a:rPr>
              <a:t>design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TSV </a:t>
            </a:r>
            <a:r>
              <a:rPr lang="de-DE" dirty="0" err="1" smtClean="0">
                <a:solidFill>
                  <a:srgbClr val="FF0000"/>
                </a:solidFill>
              </a:rPr>
              <a:t>structures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implementation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ASIC design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-chip </a:t>
            </a:r>
            <a:r>
              <a:rPr lang="de-DE" dirty="0" err="1" smtClean="0"/>
              <a:t>wafer</a:t>
            </a:r>
            <a:r>
              <a:rPr lang="de-DE" dirty="0" smtClean="0"/>
              <a:t> </a:t>
            </a:r>
            <a:r>
              <a:rPr lang="de-DE" dirty="0" err="1" smtClean="0"/>
              <a:t>adapted</a:t>
            </a:r>
            <a:r>
              <a:rPr lang="de-DE" dirty="0" smtClean="0"/>
              <a:t> TSV-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TSV Processing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readout</a:t>
            </a:r>
            <a:r>
              <a:rPr lang="de-DE" dirty="0" smtClean="0"/>
              <a:t>-chip </a:t>
            </a:r>
            <a:r>
              <a:rPr lang="de-DE" dirty="0" err="1" smtClean="0"/>
              <a:t>wafer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modified</a:t>
            </a:r>
            <a:r>
              <a:rPr lang="de-DE" dirty="0" smtClean="0"/>
              <a:t> 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thinned</a:t>
            </a:r>
            <a:r>
              <a:rPr lang="de-DE" dirty="0" smtClean="0"/>
              <a:t> TSV-ROC </a:t>
            </a:r>
            <a:r>
              <a:rPr lang="de-DE" dirty="0" err="1" smtClean="0"/>
              <a:t>chips</a:t>
            </a:r>
            <a:r>
              <a:rPr lang="de-DE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Manufacturing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prototypes</a:t>
            </a:r>
            <a:endParaRPr lang="de-DE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DE" dirty="0" err="1" smtClean="0">
                <a:solidFill>
                  <a:srgbClr val="FF0000"/>
                </a:solidFill>
              </a:rPr>
              <a:t>Reliability</a:t>
            </a:r>
            <a:r>
              <a:rPr lang="de-DE" dirty="0" smtClean="0"/>
              <a:t> </a:t>
            </a:r>
            <a:r>
              <a:rPr lang="de-DE" dirty="0" err="1" smtClean="0"/>
              <a:t>investigation</a:t>
            </a:r>
            <a:endParaRPr lang="de-DE" dirty="0"/>
          </a:p>
        </p:txBody>
      </p:sp>
      <p:pic>
        <p:nvPicPr>
          <p:cNvPr id="11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26"/>
          <a:stretch>
            <a:fillRect/>
          </a:stretch>
        </p:blipFill>
        <p:spPr bwMode="auto">
          <a:xfrm>
            <a:off x="182141" y="1024231"/>
            <a:ext cx="2733675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Si-TSV Interpos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41" y="3357114"/>
            <a:ext cx="25177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182141" y="5528265"/>
            <a:ext cx="251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Straight </a:t>
            </a:r>
            <a:r>
              <a:rPr lang="de-DE" sz="1200" dirty="0" err="1" smtClean="0"/>
              <a:t>sidewall</a:t>
            </a:r>
            <a:r>
              <a:rPr lang="de-DE" sz="1200" dirty="0" smtClean="0"/>
              <a:t> TSVs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interposer</a:t>
            </a:r>
            <a:endParaRPr lang="de-DE" sz="120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51520" y="116632"/>
            <a:ext cx="6120680" cy="734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31B5"/>
                </a:solidFill>
                <a:latin typeface="News Gothic MT" pitchFamily="34" charset="0"/>
              </a:defRPr>
            </a:lvl9pPr>
          </a:lstStyle>
          <a:p>
            <a:r>
              <a:rPr lang="en-GB" sz="4000" dirty="0" smtClean="0">
                <a:solidFill>
                  <a:srgbClr val="FF0000"/>
                </a:solidFill>
                <a:latin typeface="Calibri"/>
                <a:cs typeface="Calibri"/>
              </a:rPr>
              <a:t>ESR6: </a:t>
            </a:r>
            <a:r>
              <a:rPr lang="en-GB" sz="4000" dirty="0" smtClean="0">
                <a:solidFill>
                  <a:srgbClr val="3366FF"/>
                </a:solidFill>
                <a:latin typeface="Calibri"/>
                <a:cs typeface="Calibri"/>
              </a:rPr>
              <a:t>Through Silicon </a:t>
            </a:r>
            <a:r>
              <a:rPr lang="en-GB" sz="4000" dirty="0" err="1" smtClean="0">
                <a:solidFill>
                  <a:srgbClr val="3366FF"/>
                </a:solidFill>
                <a:latin typeface="Calibri"/>
                <a:cs typeface="Calibri"/>
              </a:rPr>
              <a:t>Vias</a:t>
            </a:r>
            <a:endParaRPr lang="en-GB" sz="4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469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51520" y="188640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FF0000"/>
                </a:solidFill>
              </a:rPr>
              <a:t>ESR6: </a:t>
            </a:r>
            <a:r>
              <a:rPr lang="de-DE" sz="3200" b="1" dirty="0" smtClean="0">
                <a:solidFill>
                  <a:srgbClr val="3366FF"/>
                </a:solidFill>
              </a:rPr>
              <a:t>Researcher Fellowship</a:t>
            </a:r>
            <a:endParaRPr lang="de-DE" sz="3200" b="1" dirty="0">
              <a:solidFill>
                <a:srgbClr val="3366FF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426171"/>
            <a:ext cx="1583820" cy="43182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42384" y="1364575"/>
            <a:ext cx="8208911" cy="2586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US" b="1" dirty="0" smtClean="0">
                <a:solidFill>
                  <a:schemeClr val="tx1"/>
                </a:solidFill>
                <a:effectLst/>
              </a:rPr>
              <a:t>Fellowship Description</a:t>
            </a:r>
            <a:endParaRPr lang="de-DE" b="1" dirty="0" smtClean="0"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  <a:effectLst/>
              </a:rPr>
              <a:t>The main objective of this research fellowship is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design of interconnection and TSV</a:t>
            </a:r>
            <a:r>
              <a:rPr lang="en-US" baseline="0" dirty="0" smtClean="0">
                <a:solidFill>
                  <a:srgbClr val="FF0000"/>
                </a:solidFill>
                <a:effectLst/>
              </a:rPr>
              <a:t> structures,</a:t>
            </a:r>
            <a:r>
              <a:rPr lang="en-US" baseline="0" dirty="0" smtClean="0">
                <a:solidFill>
                  <a:schemeClr val="tx1"/>
                </a:solidFill>
                <a:effectLst/>
              </a:rPr>
              <a:t> process development on wafer level, manufacturing of prototypes and reliability investigation of assembled modules</a:t>
            </a:r>
            <a:r>
              <a:rPr lang="en-US" dirty="0" smtClean="0">
                <a:solidFill>
                  <a:schemeClr val="tx1"/>
                </a:solidFill>
                <a:effectLst/>
              </a:rPr>
              <a:t>. The investigation of requirements for small size interconnection structures as well as the development of adapted bonding technologies are possible fields</a:t>
            </a:r>
            <a:r>
              <a:rPr lang="en-US" baseline="0" dirty="0" smtClean="0">
                <a:solidFill>
                  <a:schemeClr val="tx1"/>
                </a:solidFill>
                <a:effectLst/>
              </a:rPr>
              <a:t> of study. Another task will be the integration of TSVs process into module fabrication to form </a:t>
            </a:r>
            <a:r>
              <a:rPr lang="en-US" baseline="0" dirty="0" smtClean="0">
                <a:solidFill>
                  <a:srgbClr val="FF0000"/>
                </a:solidFill>
                <a:effectLst/>
              </a:rPr>
              <a:t>3D integrated pixel detector modules.</a:t>
            </a:r>
            <a:r>
              <a:rPr lang="en-US" baseline="0" dirty="0" smtClean="0">
                <a:solidFill>
                  <a:schemeClr val="tx1"/>
                </a:solidFill>
                <a:effectLst/>
              </a:rPr>
              <a:t> 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42384" y="4028871"/>
            <a:ext cx="8208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US" b="1" dirty="0" smtClean="0">
                <a:solidFill>
                  <a:schemeClr val="tx1"/>
                </a:solidFill>
                <a:effectLst/>
              </a:rPr>
              <a:t>Academic Requirements</a:t>
            </a:r>
            <a:endParaRPr lang="de-DE" b="1" dirty="0" smtClean="0"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  <a:effectLst/>
              </a:rPr>
              <a:t>Eligible applicants for this Fellowship (equivalent to a PhD position) must be in possession of a Master degree in the field of microsystem technology,</a:t>
            </a:r>
            <a:r>
              <a:rPr lang="en-US" baseline="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dirty="0" smtClean="0">
                <a:solidFill>
                  <a:schemeClr val="tx1"/>
                </a:solidFill>
                <a:effectLst/>
              </a:rPr>
              <a:t>electronics engineering or comparable fields. </a:t>
            </a:r>
          </a:p>
        </p:txBody>
      </p:sp>
    </p:spTree>
    <p:extLst>
      <p:ext uri="{BB962C8B-B14F-4D97-AF65-F5344CB8AC3E}">
        <p14:creationId xmlns:p14="http://schemas.microsoft.com/office/powerpoint/2010/main" val="1408063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>
                <a:solidFill>
                  <a:srgbClr val="3366FF"/>
                </a:solidFill>
              </a:rPr>
              <a:t>   </a:t>
            </a:r>
            <a:r>
              <a:rPr lang="de-DE" dirty="0" err="1" smtClean="0">
                <a:solidFill>
                  <a:srgbClr val="3366FF"/>
                </a:solidFill>
              </a:rPr>
              <a:t>Conclusions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GB" smtClean="0"/>
              <a:t>WP3 (electronics) already well underway</a:t>
            </a:r>
          </a:p>
          <a:p>
            <a:pPr marL="457200" indent="-457200" algn="l">
              <a:buFont typeface="Arial"/>
              <a:buChar char="•"/>
            </a:pPr>
            <a:endParaRPr lang="en-GB" smtClean="0"/>
          </a:p>
          <a:p>
            <a:pPr marL="457200" indent="-457200" algn="l">
              <a:buFont typeface="Arial"/>
              <a:buChar char="•"/>
            </a:pPr>
            <a:r>
              <a:rPr lang="en-GB" smtClean="0"/>
              <a:t>ESR4, ESR5, ESR6 </a:t>
            </a:r>
          </a:p>
          <a:p>
            <a:pPr marL="0" indent="0" algn="l">
              <a:buNone/>
            </a:pPr>
            <a:r>
              <a:rPr lang="en-GB" smtClean="0"/>
              <a:t>     will find plenty of opportunity to </a:t>
            </a:r>
            <a:br>
              <a:rPr lang="en-GB" smtClean="0"/>
            </a:br>
            <a:r>
              <a:rPr lang="en-GB" smtClean="0"/>
              <a:t>     contribute to this research</a:t>
            </a:r>
          </a:p>
          <a:p>
            <a:pPr algn="l"/>
            <a:endParaRPr lang="en-GB" smtClean="0"/>
          </a:p>
          <a:p>
            <a:pPr algn="l"/>
            <a:endParaRPr lang="en-GB" smtClean="0"/>
          </a:p>
          <a:p>
            <a:pPr algn="l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560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BE77A-8EAB-400D-975C-0BCB1A2BEA5F}" type="slidenum">
              <a:rPr lang="de-DE" smtClean="0"/>
              <a:pPr>
                <a:defRPr/>
              </a:pPr>
              <a:t>3</a:t>
            </a:fld>
            <a:endParaRPr lang="de-DE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988840"/>
            <a:ext cx="868699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latin typeface="Calibri"/>
                <a:cs typeface="Calibri"/>
              </a:rPr>
              <a:t>O</a:t>
            </a:r>
            <a:r>
              <a:rPr lang="en-US" sz="2400" dirty="0" smtClean="0">
                <a:latin typeface="Calibri"/>
                <a:cs typeface="Calibri"/>
              </a:rPr>
              <a:t>ptical data transmission (Wuppertal)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>
              <a:latin typeface="Calibri"/>
              <a:cs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latin typeface="Calibri"/>
                <a:cs typeface="Calibri"/>
              </a:rPr>
              <a:t>3D integration of (bumped) chips (and sensors) -&gt; modules</a:t>
            </a:r>
          </a:p>
          <a:p>
            <a:endParaRPr lang="en-US" sz="2400" dirty="0" smtClean="0">
              <a:latin typeface="Calibri"/>
              <a:cs typeface="Calibri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libri"/>
                <a:cs typeface="Calibri"/>
              </a:rPr>
              <a:t>CMOS ICs (Bonn)</a:t>
            </a:r>
          </a:p>
          <a:p>
            <a:pPr lvl="1"/>
            <a:r>
              <a:rPr lang="en-US" sz="2400" dirty="0">
                <a:latin typeface="Calibri"/>
                <a:cs typeface="Calibri"/>
              </a:rPr>
              <a:t>	</a:t>
            </a:r>
            <a:r>
              <a:rPr lang="en-US" sz="2400" dirty="0" smtClean="0">
                <a:latin typeface="Calibri"/>
                <a:cs typeface="Calibri"/>
              </a:rPr>
              <a:t>	- very deep submicron (65 nm), </a:t>
            </a:r>
          </a:p>
          <a:p>
            <a:pPr lvl="1"/>
            <a:r>
              <a:rPr lang="en-US" sz="2400" dirty="0">
                <a:latin typeface="Calibri"/>
                <a:cs typeface="Calibri"/>
              </a:rPr>
              <a:t>	</a:t>
            </a:r>
            <a:r>
              <a:rPr lang="en-US" sz="2400" dirty="0" smtClean="0">
                <a:latin typeface="Calibri"/>
                <a:cs typeface="Calibri"/>
              </a:rPr>
              <a:t>	- </a:t>
            </a:r>
            <a:r>
              <a:rPr lang="en-US" sz="2400" dirty="0" err="1" smtClean="0">
                <a:latin typeface="Calibri"/>
                <a:cs typeface="Calibri"/>
              </a:rPr>
              <a:t>vias</a:t>
            </a:r>
            <a:r>
              <a:rPr lang="en-US" sz="2400" dirty="0" smtClean="0">
                <a:latin typeface="Calibri"/>
                <a:cs typeface="Calibri"/>
              </a:rPr>
              <a:t> first </a:t>
            </a:r>
            <a:r>
              <a:rPr lang="en-US" sz="2400" dirty="0" smtClean="0">
                <a:latin typeface="Calibri"/>
                <a:cs typeface="Calibri"/>
                <a:sym typeface="Wingdings"/>
              </a:rPr>
              <a:t></a:t>
            </a:r>
            <a:r>
              <a:rPr lang="en-US" sz="2400" dirty="0" smtClean="0">
                <a:latin typeface="Calibri"/>
                <a:cs typeface="Calibri"/>
              </a:rPr>
              <a:t> new CMOS technologies</a:t>
            </a:r>
          </a:p>
          <a:p>
            <a:pPr lvl="1"/>
            <a:endParaRPr lang="en-US" sz="2400" dirty="0" smtClean="0">
              <a:latin typeface="Calibri"/>
              <a:cs typeface="Calibri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Calibri"/>
                <a:cs typeface="Calibri"/>
              </a:rPr>
              <a:t>3D post processing and testing (IZM, Bonn) – ICs and modules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6632"/>
            <a:ext cx="12823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3366FF"/>
                </a:solidFill>
                <a:latin typeface="Calibri"/>
                <a:cs typeface="Calibri"/>
              </a:rPr>
              <a:t>WP3</a:t>
            </a:r>
            <a:endParaRPr lang="en-US" sz="4400" b="1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06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de-DE" smtClean="0"/>
              <a:t>Norbert Wermes, Bonn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58923C-1B4B-4652-8E2B-A5A225381AE9}" type="slidenum">
              <a:rPr lang="de-DE" smtClean="0"/>
              <a:pPr>
                <a:defRPr/>
              </a:pPr>
              <a:t>4</a:t>
            </a:fld>
            <a:endParaRPr lang="de-DE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03" t="5747" r="-103" b="8725"/>
          <a:stretch/>
        </p:blipFill>
        <p:spPr>
          <a:xfrm>
            <a:off x="-13790" y="1556792"/>
            <a:ext cx="9144000" cy="36586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5736" y="260648"/>
            <a:ext cx="50029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Partners and Fellows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517232"/>
            <a:ext cx="864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 ESRs (3 years) at 3 institutions (Wuppertal/Bonn/IZM Berlin)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3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16.01.2012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Norbert Wermes, Bonn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BE77A-8EAB-400D-975C-0BCB1A2BEA5F}" type="slidenum">
              <a:rPr lang="de-DE" smtClean="0"/>
              <a:pPr>
                <a:defRPr/>
              </a:pPr>
              <a:t>5</a:t>
            </a:fld>
            <a:endParaRPr lang="de-DE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88" y="1556792"/>
            <a:ext cx="9144000" cy="458375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23528" y="2019076"/>
            <a:ext cx="2520280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55776" y="3140968"/>
            <a:ext cx="3672408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29568" y="4463766"/>
            <a:ext cx="6408712" cy="30236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23528" y="5157192"/>
            <a:ext cx="5112568" cy="864096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5856" y="980728"/>
            <a:ext cx="1122673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ESR4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555776" y="1412776"/>
            <a:ext cx="792088" cy="360040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48264" y="1196752"/>
            <a:ext cx="1122673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ESR5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724128" y="1628800"/>
            <a:ext cx="1296144" cy="1224136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48264" y="5157192"/>
            <a:ext cx="1122673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ESR6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084168" y="4509120"/>
            <a:ext cx="792088" cy="720080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08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848872" cy="734642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Calibri"/>
                <a:cs typeface="Calibri"/>
              </a:rPr>
              <a:t>ESR4: </a:t>
            </a:r>
            <a:r>
              <a:rPr lang="en-GB" sz="4000" dirty="0" smtClean="0">
                <a:latin typeface="Calibri"/>
                <a:cs typeface="Calibri"/>
              </a:rPr>
              <a:t>R&amp;D for Improved </a:t>
            </a:r>
            <a:r>
              <a:rPr lang="en-GB" sz="4000" dirty="0">
                <a:latin typeface="Calibri"/>
                <a:cs typeface="Calibri"/>
              </a:rPr>
              <a:t>D</a:t>
            </a:r>
            <a:r>
              <a:rPr lang="en-GB" sz="4000" dirty="0" smtClean="0">
                <a:latin typeface="Calibri"/>
                <a:cs typeface="Calibri"/>
              </a:rPr>
              <a:t>ata </a:t>
            </a:r>
            <a:r>
              <a:rPr lang="en-GB" sz="4000" dirty="0">
                <a:latin typeface="Calibri"/>
                <a:cs typeface="Calibri"/>
              </a:rPr>
              <a:t>L</a:t>
            </a:r>
            <a:r>
              <a:rPr lang="en-GB" sz="4000" dirty="0" smtClean="0">
                <a:latin typeface="Calibri"/>
                <a:cs typeface="Calibri"/>
              </a:rPr>
              <a:t>inks</a:t>
            </a:r>
            <a:endParaRPr lang="en-GB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7302726" cy="5363924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latin typeface="Calibri"/>
                <a:cs typeface="Calibri"/>
              </a:rPr>
              <a:t>This research project </a:t>
            </a:r>
            <a:r>
              <a:rPr lang="en-GB" dirty="0" smtClean="0">
                <a:latin typeface="Calibri"/>
                <a:cs typeface="Calibri"/>
              </a:rPr>
              <a:t>focuses on the </a:t>
            </a:r>
            <a:r>
              <a:rPr lang="en-GB" dirty="0">
                <a:solidFill>
                  <a:srgbClr val="0000FF"/>
                </a:solidFill>
                <a:latin typeface="Calibri"/>
                <a:cs typeface="Calibri"/>
              </a:rPr>
              <a:t>optical data transmission</a:t>
            </a:r>
            <a:r>
              <a:rPr lang="en-GB" dirty="0">
                <a:latin typeface="Calibri"/>
                <a:cs typeface="Calibri"/>
              </a:rPr>
              <a:t> between detector systems and readout </a:t>
            </a:r>
            <a:r>
              <a:rPr lang="en-GB" dirty="0" smtClean="0">
                <a:latin typeface="Calibri"/>
                <a:cs typeface="Calibri"/>
              </a:rPr>
              <a:t>electronics.</a:t>
            </a:r>
            <a:endParaRPr lang="en-GB" dirty="0">
              <a:latin typeface="Calibri"/>
              <a:cs typeface="Calibri"/>
            </a:endParaRPr>
          </a:p>
          <a:p>
            <a:r>
              <a:rPr lang="en-GB" dirty="0" smtClean="0">
                <a:latin typeface="Calibri"/>
                <a:cs typeface="Calibri"/>
              </a:rPr>
              <a:t>The ATLAS </a:t>
            </a:r>
            <a:r>
              <a:rPr lang="en-GB" b="1" dirty="0" smtClean="0">
                <a:solidFill>
                  <a:srgbClr val="0000FF"/>
                </a:solidFill>
                <a:latin typeface="Calibri"/>
                <a:cs typeface="Calibri"/>
              </a:rPr>
              <a:t>IBL data link </a:t>
            </a:r>
            <a:r>
              <a:rPr lang="en-GB" dirty="0" smtClean="0">
                <a:latin typeface="Calibri"/>
                <a:cs typeface="Calibri"/>
              </a:rPr>
              <a:t>is the </a:t>
            </a:r>
            <a:r>
              <a:rPr lang="en-GB" b="1" dirty="0" smtClean="0">
                <a:solidFill>
                  <a:srgbClr val="0000FF"/>
                </a:solidFill>
                <a:latin typeface="Calibri"/>
                <a:cs typeface="Calibri"/>
              </a:rPr>
              <a:t>starting point 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learning about the functionality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system aspects (lab, test-beam, system test, detector commissioning) when connecting the chain together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l</a:t>
            </a:r>
            <a:r>
              <a:rPr lang="en-US" dirty="0" smtClean="0">
                <a:latin typeface="Calibri"/>
                <a:cs typeface="Calibri"/>
              </a:rPr>
              <a:t>earning</a:t>
            </a:r>
            <a:r>
              <a:rPr lang="en-GB" dirty="0" smtClean="0">
                <a:latin typeface="Calibri"/>
                <a:cs typeface="Calibri"/>
              </a:rPr>
              <a:t> about the detector requirements on the link</a:t>
            </a:r>
          </a:p>
          <a:p>
            <a:r>
              <a:rPr lang="en-GB" dirty="0" smtClean="0">
                <a:latin typeface="Calibri"/>
                <a:cs typeface="Calibri"/>
              </a:rPr>
              <a:t>Knowledge about electronics and optics will be gained, including modern </a:t>
            </a:r>
            <a:r>
              <a:rPr lang="en-GB" dirty="0" smtClean="0">
                <a:solidFill>
                  <a:srgbClr val="0000FF"/>
                </a:solidFill>
                <a:latin typeface="Calibri"/>
                <a:cs typeface="Calibri"/>
              </a:rPr>
              <a:t>FPGA </a:t>
            </a:r>
            <a:r>
              <a:rPr lang="en-GB" dirty="0" smtClean="0">
                <a:latin typeface="Calibri"/>
                <a:cs typeface="Calibri"/>
              </a:rPr>
              <a:t>techniques</a:t>
            </a:r>
          </a:p>
          <a:p>
            <a:r>
              <a:rPr lang="en-GB" dirty="0" smtClean="0">
                <a:latin typeface="Calibri"/>
                <a:cs typeface="Calibri"/>
              </a:rPr>
              <a:t>This will be the basis for driving the link components towards higher requirements for </a:t>
            </a:r>
            <a:r>
              <a:rPr lang="en-GB" dirty="0" smtClean="0">
                <a:solidFill>
                  <a:srgbClr val="0000FF"/>
                </a:solidFill>
                <a:latin typeface="Calibri"/>
                <a:cs typeface="Calibri"/>
              </a:rPr>
              <a:t>upcoming detector systems: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optical </a:t>
            </a:r>
            <a:r>
              <a:rPr lang="en-GB" dirty="0">
                <a:latin typeface="Calibri"/>
                <a:cs typeface="Calibri"/>
              </a:rPr>
              <a:t>components </a:t>
            </a:r>
            <a:r>
              <a:rPr lang="en-GB" dirty="0" smtClean="0">
                <a:latin typeface="Calibri"/>
                <a:cs typeface="Calibri"/>
              </a:rPr>
              <a:t>(laser / </a:t>
            </a:r>
            <a:r>
              <a:rPr lang="en-GB" dirty="0" err="1" smtClean="0">
                <a:latin typeface="Calibri"/>
                <a:cs typeface="Calibri"/>
              </a:rPr>
              <a:t>PiN</a:t>
            </a:r>
            <a:r>
              <a:rPr lang="en-GB" dirty="0" smtClean="0">
                <a:latin typeface="Calibri"/>
                <a:cs typeface="Calibri"/>
              </a:rPr>
              <a:t> diodes) need </a:t>
            </a:r>
            <a:r>
              <a:rPr lang="en-GB" dirty="0">
                <a:latin typeface="Calibri"/>
                <a:cs typeface="Calibri"/>
              </a:rPr>
              <a:t>to be </a:t>
            </a:r>
            <a:r>
              <a:rPr lang="en-GB" dirty="0">
                <a:solidFill>
                  <a:srgbClr val="0000FF"/>
                </a:solidFill>
                <a:latin typeface="Calibri"/>
                <a:cs typeface="Calibri"/>
              </a:rPr>
              <a:t>more radiation hard</a:t>
            </a:r>
            <a:r>
              <a:rPr lang="en-GB" dirty="0">
                <a:latin typeface="Calibri"/>
                <a:cs typeface="Calibri"/>
              </a:rPr>
              <a:t>, deliver </a:t>
            </a:r>
            <a:r>
              <a:rPr lang="en-GB" dirty="0">
                <a:solidFill>
                  <a:srgbClr val="0000FF"/>
                </a:solidFill>
                <a:latin typeface="Calibri"/>
                <a:cs typeface="Calibri"/>
              </a:rPr>
              <a:t>higher bandwidth</a:t>
            </a:r>
            <a:r>
              <a:rPr lang="en-GB" dirty="0">
                <a:latin typeface="Calibri"/>
                <a:cs typeface="Calibri"/>
              </a:rPr>
              <a:t>, use </a:t>
            </a:r>
            <a:r>
              <a:rPr lang="en-GB" dirty="0">
                <a:solidFill>
                  <a:srgbClr val="0000FF"/>
                </a:solidFill>
                <a:latin typeface="Calibri"/>
                <a:cs typeface="Calibri"/>
              </a:rPr>
              <a:t>less power</a:t>
            </a:r>
            <a:r>
              <a:rPr lang="en-GB" dirty="0">
                <a:latin typeface="Calibri"/>
                <a:cs typeface="Calibri"/>
              </a:rPr>
              <a:t> and </a:t>
            </a:r>
            <a:r>
              <a:rPr lang="en-GB" dirty="0">
                <a:solidFill>
                  <a:srgbClr val="0000FF"/>
                </a:solidFill>
                <a:latin typeface="Calibri"/>
                <a:cs typeface="Calibri"/>
              </a:rPr>
              <a:t>space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electronics </a:t>
            </a:r>
            <a:r>
              <a:rPr lang="en-GB" dirty="0">
                <a:latin typeface="Calibri"/>
                <a:cs typeface="Calibri"/>
              </a:rPr>
              <a:t>will change architecture and follow the increased requirements of the detector systems</a:t>
            </a:r>
          </a:p>
          <a:p>
            <a:endParaRPr lang="en-GB" dirty="0" smtClean="0">
              <a:latin typeface="Calibri"/>
              <a:cs typeface="Calibri"/>
            </a:endParaRPr>
          </a:p>
          <a:p>
            <a:pPr marL="0" indent="0">
              <a:buNone/>
            </a:pPr>
            <a:endParaRPr lang="en-GB" dirty="0" smtClean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387" y="4788440"/>
            <a:ext cx="14029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Typ. </a:t>
            </a:r>
            <a:r>
              <a:rPr lang="en-US" sz="1600" dirty="0"/>
              <a:t>d</a:t>
            </a:r>
            <a:r>
              <a:rPr lang="en-GB" sz="1600" dirty="0" err="1" smtClean="0"/>
              <a:t>ata</a:t>
            </a:r>
            <a:r>
              <a:rPr lang="en-GB" sz="1600" dirty="0" smtClean="0"/>
              <a:t> link </a:t>
            </a:r>
          </a:p>
          <a:p>
            <a:pPr algn="ctr"/>
            <a:r>
              <a:rPr lang="en-GB" sz="1600" dirty="0" smtClean="0"/>
              <a:t>structure</a:t>
            </a:r>
            <a:endParaRPr lang="en-GB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7536151" y="1219184"/>
            <a:ext cx="1508766" cy="3211621"/>
            <a:chOff x="7246028" y="576014"/>
            <a:chExt cx="1508766" cy="3211621"/>
          </a:xfrm>
          <a:solidFill>
            <a:schemeClr val="bg1"/>
          </a:solidFill>
        </p:grpSpPr>
        <p:sp>
          <p:nvSpPr>
            <p:cNvPr id="5" name="Rectangle 4"/>
            <p:cNvSpPr/>
            <p:nvPr/>
          </p:nvSpPr>
          <p:spPr>
            <a:xfrm>
              <a:off x="7246028" y="576014"/>
              <a:ext cx="1418093" cy="102629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</a:t>
              </a:r>
              <a:r>
                <a:rPr lang="en-GB" sz="1600" dirty="0" err="1" smtClean="0"/>
                <a:t>ff</a:t>
              </a:r>
              <a:r>
                <a:rPr lang="en-GB" sz="1600" dirty="0" smtClean="0"/>
                <a:t>-detector</a:t>
              </a:r>
            </a:p>
            <a:p>
              <a:pPr algn="ctr"/>
              <a:r>
                <a:rPr lang="en-GB" sz="1600" dirty="0" smtClean="0"/>
                <a:t>electronics</a:t>
              </a:r>
              <a:endParaRPr lang="en-GB" sz="1600" dirty="0"/>
            </a:p>
          </p:txBody>
        </p:sp>
        <p:cxnSp>
          <p:nvCxnSpPr>
            <p:cNvPr id="6" name="Curved Connector 5"/>
            <p:cNvCxnSpPr>
              <a:stCxn id="5" idx="2"/>
              <a:endCxn id="7" idx="0"/>
            </p:cNvCxnSpPr>
            <p:nvPr/>
          </p:nvCxnSpPr>
          <p:spPr>
            <a:xfrm>
              <a:off x="7955075" y="1602304"/>
              <a:ext cx="0" cy="461617"/>
            </a:xfrm>
            <a:prstGeom prst="straightConnector1">
              <a:avLst/>
            </a:prstGeom>
            <a:grpFill/>
            <a:ln w="28575" cmpd="sng"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7268707" y="2063921"/>
              <a:ext cx="1372736" cy="635052"/>
            </a:xfrm>
            <a:prstGeom prst="rect">
              <a:avLst/>
            </a:prstGeom>
            <a:grpFill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O</a:t>
              </a:r>
              <a:r>
                <a:rPr lang="en-GB" sz="1600" dirty="0" smtClean="0"/>
                <a:t>n-detector</a:t>
              </a:r>
            </a:p>
            <a:p>
              <a:pPr algn="ctr"/>
              <a:r>
                <a:rPr lang="en-GB" sz="1600" dirty="0" smtClean="0"/>
                <a:t>components</a:t>
              </a:r>
              <a:endParaRPr lang="en-GB" sz="1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10452" y="3152583"/>
              <a:ext cx="1089245" cy="635052"/>
            </a:xfrm>
            <a:prstGeom prst="rect">
              <a:avLst/>
            </a:prstGeom>
            <a:grpFill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</a:t>
              </a:r>
              <a:r>
                <a:rPr lang="en-GB" sz="1600" dirty="0" err="1" smtClean="0"/>
                <a:t>etector</a:t>
              </a:r>
              <a:endParaRPr lang="en-GB" sz="1600" dirty="0"/>
            </a:p>
          </p:txBody>
        </p:sp>
        <p:cxnSp>
          <p:nvCxnSpPr>
            <p:cNvPr id="9" name="Straight Arrow Connector 8"/>
            <p:cNvCxnSpPr>
              <a:stCxn id="7" idx="2"/>
              <a:endCxn id="8" idx="0"/>
            </p:cNvCxnSpPr>
            <p:nvPr/>
          </p:nvCxnSpPr>
          <p:spPr>
            <a:xfrm>
              <a:off x="7955075" y="2698973"/>
              <a:ext cx="0" cy="453610"/>
            </a:xfrm>
            <a:prstGeom prst="straightConnector1">
              <a:avLst/>
            </a:prstGeom>
            <a:grpFill/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041062" y="1710825"/>
              <a:ext cx="713732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fibres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80223" y="2783251"/>
              <a:ext cx="774571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cables</a:t>
              </a:r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7835689" y="1791756"/>
              <a:ext cx="119386" cy="113402"/>
            </a:xfrm>
            <a:prstGeom prst="ellipse">
              <a:avLst/>
            </a:prstGeom>
            <a:grpFill/>
            <a:ln w="28575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" name="Straight Arrow Connector 14"/>
          <p:cNvCxnSpPr>
            <a:endCxn id="12" idx="2"/>
          </p:cNvCxnSpPr>
          <p:nvPr/>
        </p:nvCxnSpPr>
        <p:spPr>
          <a:xfrm>
            <a:off x="6300192" y="1268760"/>
            <a:ext cx="1825620" cy="1222867"/>
          </a:xfrm>
          <a:prstGeom prst="straightConnector1">
            <a:avLst/>
          </a:prstGeom>
          <a:ln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234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5472608" cy="814023"/>
          </a:xfrm>
        </p:spPr>
        <p:txBody>
          <a:bodyPr/>
          <a:lstStyle/>
          <a:p>
            <a:r>
              <a:rPr lang="en-GB" sz="4000" dirty="0" smtClean="0">
                <a:solidFill>
                  <a:srgbClr val="FF0000"/>
                </a:solidFill>
                <a:latin typeface="Calibri"/>
                <a:cs typeface="Calibri"/>
              </a:rPr>
              <a:t>ESR4: </a:t>
            </a:r>
            <a:r>
              <a:rPr lang="en-GB" sz="4000" dirty="0" smtClean="0">
                <a:latin typeface="Calibri"/>
                <a:cs typeface="Calibri"/>
              </a:rPr>
              <a:t>Research Items</a:t>
            </a:r>
            <a:endParaRPr lang="en-GB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95" y="1088661"/>
            <a:ext cx="7143971" cy="5420627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latin typeface="Calibri"/>
                <a:cs typeface="Calibri"/>
              </a:rPr>
              <a:t>Based on the gained experience with the existing links, </a:t>
            </a:r>
            <a:r>
              <a:rPr lang="en-GB" b="1" dirty="0" smtClean="0">
                <a:solidFill>
                  <a:srgbClr val="0000FF"/>
                </a:solidFill>
                <a:latin typeface="Calibri"/>
                <a:cs typeface="Calibri"/>
              </a:rPr>
              <a:t>research focuses </a:t>
            </a:r>
            <a:r>
              <a:rPr lang="en-GB" dirty="0" smtClean="0">
                <a:latin typeface="Calibri"/>
                <a:cs typeface="Calibri"/>
              </a:rPr>
              <a:t>will be:</a:t>
            </a:r>
          </a:p>
          <a:p>
            <a:pPr lvl="1"/>
            <a:r>
              <a:rPr lang="en-GB" b="1" dirty="0" smtClean="0">
                <a:latin typeface="Calibri"/>
                <a:cs typeface="Calibri"/>
              </a:rPr>
              <a:t>optical components and systems </a:t>
            </a:r>
            <a:r>
              <a:rPr lang="en-US" dirty="0" smtClean="0">
                <a:latin typeface="Calibri"/>
                <a:cs typeface="Calibri"/>
              </a:rPr>
              <a:t>–</a:t>
            </a:r>
            <a:r>
              <a:rPr lang="en-GB" dirty="0" smtClean="0">
                <a:latin typeface="Calibri"/>
                <a:cs typeface="Calibri"/>
              </a:rPr>
              <a:t> to  improve their properties, bandwidth </a:t>
            </a:r>
            <a:r>
              <a:rPr lang="en-GB" b="1" dirty="0" smtClean="0">
                <a:solidFill>
                  <a:srgbClr val="3366FF"/>
                </a:solidFill>
                <a:latin typeface="Calibri"/>
                <a:cs typeface="Calibri"/>
              </a:rPr>
              <a:t>(160 Mb/s </a:t>
            </a:r>
            <a:r>
              <a:rPr lang="en-US" b="1" dirty="0" smtClean="0">
                <a:solidFill>
                  <a:srgbClr val="3366FF"/>
                </a:solidFill>
                <a:latin typeface="Calibri"/>
                <a:cs typeface="Calibri"/>
                <a:sym typeface="Wingdings"/>
              </a:rPr>
              <a:t> 5 Gb/s)</a:t>
            </a:r>
            <a:r>
              <a:rPr lang="en-GB" dirty="0" smtClean="0">
                <a:latin typeface="Calibri"/>
                <a:cs typeface="Calibri"/>
              </a:rPr>
              <a:t>, radiation tolerance, cooling and packaging, multichannel vs. single channel links </a:t>
            </a:r>
            <a:r>
              <a:rPr lang="en-US" dirty="0" smtClean="0">
                <a:latin typeface="Calibri"/>
                <a:cs typeface="Calibri"/>
              </a:rPr>
              <a:t>…</a:t>
            </a:r>
            <a:r>
              <a:rPr lang="en-GB" dirty="0" smtClean="0">
                <a:latin typeface="Calibri"/>
                <a:cs typeface="Calibri"/>
              </a:rPr>
              <a:t> </a:t>
            </a:r>
          </a:p>
          <a:p>
            <a:pPr lvl="1"/>
            <a:r>
              <a:rPr lang="en-GB" b="1" dirty="0" smtClean="0">
                <a:latin typeface="Calibri"/>
                <a:cs typeface="Calibri"/>
              </a:rPr>
              <a:t>study transmission protocols</a:t>
            </a:r>
            <a:r>
              <a:rPr lang="en-GB" dirty="0" smtClean="0">
                <a:latin typeface="Calibri"/>
                <a:cs typeface="Calibri"/>
              </a:rPr>
              <a:t> to be used in data transmissions </a:t>
            </a:r>
            <a:r>
              <a:rPr lang="en-US" dirty="0" smtClean="0">
                <a:latin typeface="Calibri"/>
                <a:cs typeface="Calibri"/>
              </a:rPr>
              <a:t>–</a:t>
            </a:r>
            <a:r>
              <a:rPr lang="en-GB" dirty="0" smtClean="0">
                <a:latin typeface="Calibri"/>
                <a:cs typeface="Calibri"/>
              </a:rPr>
              <a:t> reliability and bandwidth</a:t>
            </a:r>
          </a:p>
          <a:p>
            <a:pPr lvl="1"/>
            <a:r>
              <a:rPr lang="en-GB" dirty="0">
                <a:latin typeface="Calibri"/>
                <a:cs typeface="Calibri"/>
              </a:rPr>
              <a:t>d</a:t>
            </a:r>
            <a:r>
              <a:rPr lang="en-GB" dirty="0" smtClean="0">
                <a:latin typeface="Calibri"/>
                <a:cs typeface="Calibri"/>
              </a:rPr>
              <a:t>evelopment of </a:t>
            </a:r>
            <a:r>
              <a:rPr lang="en-GB" b="1" dirty="0" smtClean="0">
                <a:latin typeface="Calibri"/>
                <a:cs typeface="Calibri"/>
              </a:rPr>
              <a:t>new readout electronics in modern architectures </a:t>
            </a:r>
            <a:r>
              <a:rPr lang="en-GB" dirty="0" smtClean="0">
                <a:latin typeface="Calibri"/>
                <a:cs typeface="Calibri"/>
              </a:rPr>
              <a:t>(i.e. PC standards)</a:t>
            </a:r>
          </a:p>
          <a:p>
            <a:pPr lvl="1"/>
            <a:r>
              <a:rPr lang="en-GB" dirty="0" smtClean="0">
                <a:latin typeface="Calibri"/>
                <a:cs typeface="Calibri"/>
              </a:rPr>
              <a:t>realize </a:t>
            </a:r>
            <a:r>
              <a:rPr lang="en-GB" b="1" dirty="0" smtClean="0">
                <a:latin typeface="Calibri"/>
                <a:cs typeface="Calibri"/>
              </a:rPr>
              <a:t>link prototypes </a:t>
            </a:r>
            <a:r>
              <a:rPr lang="en-GB" dirty="0" smtClean="0">
                <a:latin typeface="Calibri"/>
                <a:cs typeface="Calibri"/>
              </a:rPr>
              <a:t>(electronics and optics) to test and prove the improvements</a:t>
            </a:r>
          </a:p>
          <a:p>
            <a:r>
              <a:rPr lang="en-GB" dirty="0">
                <a:latin typeface="Calibri"/>
                <a:cs typeface="Calibri"/>
              </a:rPr>
              <a:t>The candidate is expected to have </a:t>
            </a:r>
            <a:r>
              <a:rPr lang="en-US" dirty="0">
                <a:latin typeface="Calibri"/>
                <a:cs typeface="Calibri"/>
              </a:rPr>
              <a:t>a Master degree in the field of</a:t>
            </a:r>
            <a:r>
              <a:rPr lang="en-US" b="1" dirty="0">
                <a:latin typeface="Calibri"/>
                <a:cs typeface="Calibri"/>
              </a:rPr>
              <a:t> </a:t>
            </a:r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physics or electronics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engineering</a:t>
            </a:r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Skills in working with electronics and doing systematical studies are useful</a:t>
            </a:r>
          </a:p>
          <a:p>
            <a:r>
              <a:rPr lang="en-US" dirty="0" smtClean="0">
                <a:latin typeface="Calibri"/>
                <a:cs typeface="Calibri"/>
              </a:rPr>
              <a:t>The candidate will gain experience about readout systems, optical components, and hardware programming </a:t>
            </a:r>
          </a:p>
          <a:p>
            <a:r>
              <a:rPr lang="en-US" dirty="0" smtClean="0">
                <a:latin typeface="Calibri"/>
                <a:cs typeface="Calibri"/>
              </a:rPr>
              <a:t>The candidate will be based in </a:t>
            </a:r>
            <a:r>
              <a:rPr lang="en-US" b="1" dirty="0" smtClean="0">
                <a:solidFill>
                  <a:srgbClr val="0000FF"/>
                </a:solidFill>
                <a:latin typeface="Calibri"/>
                <a:cs typeface="Calibri"/>
              </a:rPr>
              <a:t>Wuppertal,</a:t>
            </a:r>
            <a:r>
              <a:rPr lang="en-US" dirty="0" smtClean="0">
                <a:latin typeface="Calibri"/>
                <a:cs typeface="Calibri"/>
              </a:rPr>
              <a:t> but the work will be performed in collaboration with German and international groups and institutes having close contact to industry, too.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4066" y="764704"/>
            <a:ext cx="1702207" cy="1746395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068" y="2849654"/>
            <a:ext cx="1922930" cy="88546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946710" y="4510676"/>
            <a:ext cx="2618127" cy="1462888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7434403" y="2511099"/>
            <a:ext cx="1443199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O</a:t>
            </a:r>
            <a:r>
              <a:rPr lang="en-GB" sz="1200" dirty="0" err="1" smtClean="0"/>
              <a:t>ptical</a:t>
            </a:r>
            <a:r>
              <a:rPr lang="en-GB" sz="1200" dirty="0" smtClean="0"/>
              <a:t> components</a:t>
            </a:r>
            <a:endParaRPr lang="en-GB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7600595" y="3624979"/>
            <a:ext cx="1086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</a:t>
            </a:r>
            <a:r>
              <a:rPr lang="de-DE" sz="1200" dirty="0" smtClean="0"/>
              <a:t>ata </a:t>
            </a:r>
            <a:r>
              <a:rPr lang="de-DE" sz="1200" dirty="0" err="1" smtClean="0"/>
              <a:t>encoding</a:t>
            </a:r>
            <a:endParaRPr lang="en-GB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7400383" y="6501621"/>
            <a:ext cx="1618201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FPGA e</a:t>
            </a:r>
            <a:r>
              <a:rPr lang="de-DE" sz="1200" dirty="0" err="1" smtClean="0"/>
              <a:t>valuation</a:t>
            </a:r>
            <a:r>
              <a:rPr lang="de-DE" sz="1200" dirty="0" smtClean="0"/>
              <a:t> </a:t>
            </a:r>
            <a:r>
              <a:rPr lang="de-DE" sz="1200" dirty="0" err="1" smtClean="0"/>
              <a:t>board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42055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272808" cy="814023"/>
          </a:xfrm>
        </p:spPr>
        <p:txBody>
          <a:bodyPr/>
          <a:lstStyle/>
          <a:p>
            <a:r>
              <a:rPr lang="en-GB" sz="4000" dirty="0" smtClean="0">
                <a:solidFill>
                  <a:srgbClr val="FF0000"/>
                </a:solidFill>
                <a:latin typeface="Calibri"/>
                <a:cs typeface="Calibri"/>
              </a:rPr>
              <a:t>ESR5: </a:t>
            </a:r>
            <a:r>
              <a:rPr lang="en-GB" sz="4000" dirty="0" smtClean="0">
                <a:latin typeface="Calibri"/>
                <a:cs typeface="Calibri"/>
              </a:rPr>
              <a:t>IC dev.  and 3D integration</a:t>
            </a:r>
            <a:endParaRPr lang="en-GB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73905" cy="54206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3366FF"/>
                </a:solidFill>
                <a:latin typeface="Calibri"/>
                <a:cs typeface="Calibri"/>
              </a:rPr>
              <a:t>FE-I4 Chip </a:t>
            </a:r>
            <a:r>
              <a:rPr lang="en-US" dirty="0" smtClean="0">
                <a:latin typeface="Calibri"/>
                <a:cs typeface="Calibri"/>
              </a:rPr>
              <a:t>as starting point and working horse for</a:t>
            </a: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development </a:t>
            </a:r>
            <a:r>
              <a:rPr lang="en-US" dirty="0">
                <a:latin typeface="Calibri"/>
                <a:cs typeface="Calibri"/>
              </a:rPr>
              <a:t>of a testing environment for chips and</a:t>
            </a:r>
            <a:br>
              <a:rPr lang="en-US" dirty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> modules </a:t>
            </a:r>
            <a:r>
              <a:rPr lang="en-US" dirty="0">
                <a:latin typeface="Calibri"/>
                <a:cs typeface="Calibri"/>
              </a:rPr>
              <a:t>(</a:t>
            </a:r>
            <a:r>
              <a:rPr lang="en-US" dirty="0" err="1">
                <a:solidFill>
                  <a:srgbClr val="FF0000"/>
                </a:solidFill>
                <a:latin typeface="Calibri"/>
                <a:cs typeface="Calibri"/>
              </a:rPr>
              <a:t>USBpix</a:t>
            </a:r>
            <a:r>
              <a:rPr lang="en-US" dirty="0">
                <a:latin typeface="Calibri"/>
                <a:cs typeface="Calibri"/>
              </a:rPr>
              <a:t>)</a:t>
            </a: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module building and integration 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latin typeface="Calibri"/>
                <a:cs typeface="Calibri"/>
              </a:rPr>
              <a:t>building of qualification modules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latin typeface="Calibri"/>
                <a:cs typeface="Calibri"/>
              </a:rPr>
              <a:t>building of a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serially powered </a:t>
            </a:r>
            <a:r>
              <a:rPr lang="en-US" dirty="0" smtClean="0">
                <a:latin typeface="Calibri"/>
                <a:cs typeface="Calibri"/>
              </a:rPr>
              <a:t>full stave  </a:t>
            </a: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>
                <a:latin typeface="Calibri"/>
                <a:cs typeface="Calibri"/>
              </a:rPr>
              <a:t>building of qualification modules</a:t>
            </a: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full </a:t>
            </a:r>
            <a:r>
              <a:rPr lang="en-US" dirty="0">
                <a:latin typeface="Calibri"/>
                <a:cs typeface="Calibri"/>
              </a:rPr>
              <a:t>system (IBL) test to DAQ </a:t>
            </a: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3D integration </a:t>
            </a:r>
            <a:r>
              <a:rPr lang="en-US" dirty="0" smtClean="0">
                <a:latin typeface="Calibri"/>
                <a:cs typeface="Calibri"/>
              </a:rPr>
              <a:t>(post processing)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latin typeface="Calibri"/>
                <a:cs typeface="Calibri"/>
              </a:rPr>
              <a:t>through </a:t>
            </a:r>
            <a:r>
              <a:rPr lang="en-US" dirty="0">
                <a:latin typeface="Calibri"/>
                <a:cs typeface="Calibri"/>
              </a:rPr>
              <a:t>silicon </a:t>
            </a:r>
            <a:r>
              <a:rPr lang="en-US" dirty="0" err="1">
                <a:latin typeface="Calibri"/>
                <a:cs typeface="Calibri"/>
              </a:rPr>
              <a:t>vias</a:t>
            </a:r>
            <a:r>
              <a:rPr lang="en-US" dirty="0">
                <a:latin typeface="Calibri"/>
                <a:cs typeface="Calibri"/>
              </a:rPr>
              <a:t> and post processing (with IZM</a:t>
            </a:r>
            <a:r>
              <a:rPr lang="en-US" dirty="0" smtClean="0">
                <a:latin typeface="Calibri"/>
                <a:cs typeface="Calibri"/>
              </a:rPr>
              <a:t>)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latin typeface="Calibri"/>
                <a:cs typeface="Calibri"/>
              </a:rPr>
              <a:t>merging of FE-I4 with monolithic pixel sensors</a:t>
            </a:r>
            <a:endParaRPr lang="en-US" dirty="0">
              <a:latin typeface="Calibri"/>
              <a:cs typeface="Calibri"/>
            </a:endParaRPr>
          </a:p>
          <a:p>
            <a:pPr lvl="1">
              <a:buFont typeface="Wingdings" charset="2"/>
              <a:buChar char="q"/>
            </a:pPr>
            <a:r>
              <a:rPr lang="en-US" dirty="0" smtClean="0">
                <a:latin typeface="Calibri"/>
                <a:cs typeface="Calibri"/>
              </a:rPr>
              <a:t> further chip development towards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latin typeface="Calibri"/>
                <a:cs typeface="Calibri"/>
              </a:rPr>
              <a:t>very deep </a:t>
            </a:r>
            <a:r>
              <a:rPr lang="en-US" dirty="0" err="1" smtClean="0">
                <a:latin typeface="Calibri"/>
                <a:cs typeface="Calibri"/>
              </a:rPr>
              <a:t>submicon</a:t>
            </a:r>
            <a:r>
              <a:rPr lang="en-US" dirty="0" smtClean="0">
                <a:latin typeface="Calibri"/>
                <a:cs typeface="Calibri"/>
              </a:rPr>
              <a:t> technologies (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65 nm</a:t>
            </a:r>
            <a:r>
              <a:rPr lang="en-US" dirty="0" smtClean="0">
                <a:latin typeface="Calibri"/>
                <a:cs typeface="Calibri"/>
              </a:rPr>
              <a:t>)</a:t>
            </a:r>
          </a:p>
          <a:p>
            <a:pPr lvl="2">
              <a:buFont typeface="Courier New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3D CMOS integration </a:t>
            </a:r>
            <a:r>
              <a:rPr lang="en-US" dirty="0" smtClean="0">
                <a:latin typeface="Calibri"/>
                <a:cs typeface="Calibri"/>
              </a:rPr>
              <a:t>(</a:t>
            </a:r>
            <a:r>
              <a:rPr lang="en-US" dirty="0" err="1" smtClean="0">
                <a:latin typeface="Calibri"/>
                <a:cs typeface="Calibri"/>
              </a:rPr>
              <a:t>Tezzaron</a:t>
            </a:r>
            <a:r>
              <a:rPr lang="en-US" dirty="0" smtClean="0">
                <a:latin typeface="Calibri"/>
                <a:cs typeface="Calibri"/>
              </a:rPr>
              <a:t>/Chartered)</a:t>
            </a:r>
          </a:p>
          <a:p>
            <a:pPr lvl="2">
              <a:buFont typeface="Courier New"/>
              <a:buChar char="o"/>
            </a:pPr>
            <a:endParaRPr lang="en-US" dirty="0" smtClean="0">
              <a:latin typeface="Calibri"/>
              <a:cs typeface="Calibri"/>
            </a:endParaRPr>
          </a:p>
          <a:p>
            <a:pPr lvl="2">
              <a:buFont typeface="Courier New"/>
              <a:buChar char="o"/>
            </a:pPr>
            <a:endParaRPr lang="en-US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917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14082008CHIP_Z\123zoomed_notlog.gif"/>
          <p:cNvPicPr>
            <a:picLocks noChangeAspect="1" noChangeArrowheads="1"/>
          </p:cNvPicPr>
          <p:nvPr/>
        </p:nvPicPr>
        <p:blipFill>
          <a:blip r:embed="rId2"/>
          <a:srcRect l="5746" t="8456" r="9195"/>
          <a:stretch>
            <a:fillRect/>
          </a:stretch>
        </p:blipFill>
        <p:spPr bwMode="auto">
          <a:xfrm>
            <a:off x="4957041" y="714356"/>
            <a:ext cx="409906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758972" y="1214422"/>
            <a:ext cx="11532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</a:p>
          <a:p>
            <a:r>
              <a:rPr lang="en-US" dirty="0" smtClean="0"/>
              <a:t>pixel chip</a:t>
            </a:r>
          </a:p>
          <a:p>
            <a:r>
              <a:rPr lang="en-US" dirty="0" smtClean="0"/>
              <a:t>FE-I3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9765" y="714926"/>
            <a:ext cx="42422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132909" y="351907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rate or </a:t>
            </a:r>
            <a:r>
              <a:rPr lang="en-US" sz="1600" dirty="0" smtClean="0">
                <a:latin typeface="Brush Script Std" pitchFamily="50" charset="0"/>
              </a:rPr>
              <a:t>L</a:t>
            </a:r>
            <a:endParaRPr lang="en-US" sz="1600" dirty="0">
              <a:latin typeface="Brush Script Std" pitchFamily="50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467600" cy="990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sLHC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data rates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7608" y="915685"/>
            <a:ext cx="42203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Hit inefficiency rises steeply with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 hit rate 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Bottleneck</a:t>
            </a:r>
            <a:r>
              <a:rPr lang="en-US" dirty="0" smtClean="0">
                <a:solidFill>
                  <a:schemeClr val="tx1"/>
                </a:solidFill>
              </a:rPr>
              <a:t>: congestion in double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column readout</a:t>
            </a:r>
          </a:p>
          <a:p>
            <a:endParaRPr lang="en-US" dirty="0" smtClean="0"/>
          </a:p>
          <a:p>
            <a:pPr>
              <a:buFont typeface="Symbol"/>
              <a:buChar char="Þ"/>
            </a:pPr>
            <a:r>
              <a:rPr lang="en-US" dirty="0" smtClean="0">
                <a:solidFill>
                  <a:srgbClr val="006600"/>
                </a:solidFill>
              </a:rPr>
              <a:t>more local in-pixel storage (130 nm !)</a:t>
            </a:r>
          </a:p>
          <a:p>
            <a:r>
              <a:rPr lang="en-US" dirty="0" smtClean="0"/>
              <a:t>    &gt;99% of hits are not triggered</a:t>
            </a:r>
          </a:p>
          <a:p>
            <a:r>
              <a:rPr lang="en-US" dirty="0" smtClean="0">
                <a:sym typeface="Symbol"/>
              </a:rPr>
              <a:t>    </a:t>
            </a:r>
            <a:r>
              <a:rPr lang="en-US" dirty="0" smtClean="0"/>
              <a:t> don’t move them -&gt; not blocking</a:t>
            </a:r>
            <a:endParaRPr lang="en-US" dirty="0"/>
          </a:p>
        </p:txBody>
      </p:sp>
      <p:pic>
        <p:nvPicPr>
          <p:cNvPr id="12349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837" y="3624292"/>
            <a:ext cx="5497033" cy="29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E1A79-98D3-426E-AFF4-C5FE936718B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06057" y="845090"/>
            <a:ext cx="4912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1-</a:t>
            </a:r>
            <a:r>
              <a:rPr lang="en-US" dirty="0" smtClean="0">
                <a:sym typeface="Symbol"/>
              </a:rPr>
              <a:t>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5363315" y="3500438"/>
            <a:ext cx="3560910" cy="158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758972" y="1428736"/>
            <a:ext cx="13902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sLHC</a:t>
            </a:r>
            <a:endParaRPr lang="en-US" dirty="0" smtClean="0"/>
          </a:p>
          <a:p>
            <a:r>
              <a:rPr lang="en-US" dirty="0" smtClean="0"/>
              <a:t>architecture</a:t>
            </a:r>
          </a:p>
          <a:p>
            <a:r>
              <a:rPr lang="en-US" dirty="0" smtClean="0"/>
              <a:t>FE-I4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909436" y="2714625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D. </a:t>
            </a:r>
            <a:r>
              <a:rPr lang="en-US" sz="1400" b="0" dirty="0" err="1" smtClean="0"/>
              <a:t>Arutinov</a:t>
            </a:r>
            <a:endParaRPr lang="en-US" sz="1400" b="0" dirty="0"/>
          </a:p>
        </p:txBody>
      </p:sp>
      <p:sp>
        <p:nvSpPr>
          <p:cNvPr id="19" name="TextBox 18"/>
          <p:cNvSpPr txBox="1"/>
          <p:nvPr/>
        </p:nvSpPr>
        <p:spPr>
          <a:xfrm>
            <a:off x="6573081" y="3194869"/>
            <a:ext cx="1174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  <a:latin typeface="Arial Narrow" pitchFamily="34" charset="0"/>
              </a:rPr>
              <a:t> ( = 3 MHz / mm</a:t>
            </a:r>
            <a:r>
              <a:rPr lang="en-US" sz="1200" baseline="30000" dirty="0" smtClean="0">
                <a:solidFill>
                  <a:schemeClr val="tx1"/>
                </a:solidFill>
                <a:latin typeface="Arial Narrow" pitchFamily="34" charset="0"/>
              </a:rPr>
              <a:t>2</a:t>
            </a:r>
            <a:r>
              <a:rPr lang="en-US" sz="1200" dirty="0" smtClean="0">
                <a:solidFill>
                  <a:schemeClr val="tx1"/>
                </a:solidFill>
                <a:latin typeface="Arial Narrow" pitchFamily="34" charset="0"/>
              </a:rPr>
              <a:t>)</a:t>
            </a:r>
            <a:endParaRPr lang="en-US" sz="1200" baseline="30000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10426" y="3892117"/>
            <a:ext cx="2899565" cy="2681171"/>
            <a:chOff x="6511294" y="3892116"/>
            <a:chExt cx="3141196" cy="2681171"/>
          </a:xfrm>
        </p:grpSpPr>
        <p:sp>
          <p:nvSpPr>
            <p:cNvPr id="13" name="Rectangle 12"/>
            <p:cNvSpPr/>
            <p:nvPr/>
          </p:nvSpPr>
          <p:spPr>
            <a:xfrm>
              <a:off x="6810388" y="4714884"/>
              <a:ext cx="142876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US" b="0" dirty="0" smtClean="0">
                  <a:solidFill>
                    <a:schemeClr val="bg1"/>
                  </a:solidFill>
                  <a:latin typeface="Verdana" pitchFamily="34" charset="0"/>
                </a:rPr>
                <a:t>FE-I4</a:t>
              </a:r>
            </a:p>
            <a:p>
              <a:pPr algn="ctr"/>
              <a:r>
                <a:rPr lang="en-US" b="0" dirty="0" smtClean="0">
                  <a:solidFill>
                    <a:schemeClr val="bg1"/>
                  </a:solidFill>
                  <a:latin typeface="Verdana" pitchFamily="34" charset="0"/>
                </a:rPr>
                <a:t>prototype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739214" y="5188292"/>
              <a:ext cx="913276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0" dirty="0" smtClean="0"/>
                <a:t>Bonn</a:t>
              </a:r>
            </a:p>
            <a:p>
              <a:r>
                <a:rPr lang="en-US" sz="1400" b="0" dirty="0" smtClean="0"/>
                <a:t>CPPM</a:t>
              </a:r>
            </a:p>
            <a:p>
              <a:r>
                <a:rPr lang="en-US" sz="1400" b="0" dirty="0" err="1" smtClean="0"/>
                <a:t>Genova</a:t>
              </a:r>
              <a:endParaRPr lang="en-US" sz="1400" b="0" dirty="0" smtClean="0"/>
            </a:p>
            <a:p>
              <a:r>
                <a:rPr lang="en-US" sz="1400" b="0" dirty="0" smtClean="0"/>
                <a:t>LBNL</a:t>
              </a:r>
            </a:p>
            <a:p>
              <a:r>
                <a:rPr lang="en-US" sz="1400" b="0" dirty="0" smtClean="0"/>
                <a:t>NIKHEF</a:t>
              </a:r>
            </a:p>
            <a:p>
              <a:endParaRPr lang="en-US" sz="1400" b="0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6170031" y="5084876"/>
              <a:ext cx="10826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16.8 mm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196388" y="3892116"/>
              <a:ext cx="1172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20.2 mm</a:t>
              </a:r>
              <a:endParaRPr lang="en-US" dirty="0"/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67882" y="4277344"/>
              <a:ext cx="1553089" cy="207026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7401272" y="5003626"/>
              <a:ext cx="811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FE-I4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494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4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VIOUS_ACTIVE_SLIDE" val="281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News Gothic MT"/>
        <a:ea typeface=""/>
        <a:cs typeface=""/>
      </a:majorFont>
      <a:minorFont>
        <a:latin typeface="News Gothic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4F81BD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ALENT_pp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1783</Words>
  <Application>Microsoft Macintosh PowerPoint</Application>
  <PresentationFormat>On-screen Show (4:3)</PresentationFormat>
  <Paragraphs>359</Paragraphs>
  <Slides>25</Slides>
  <Notes>5</Notes>
  <HiddenSlides>4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Standarddesign</vt:lpstr>
      <vt:lpstr>TALENT_pptemplate</vt:lpstr>
      <vt:lpstr>Drawing</vt:lpstr>
      <vt:lpstr>Acrobat Document</vt:lpstr>
      <vt:lpstr>WP3:  Development of radiation-hard high-density electronics and interconnection with sensors </vt:lpstr>
      <vt:lpstr>Objectives</vt:lpstr>
      <vt:lpstr>PowerPoint Presentation</vt:lpstr>
      <vt:lpstr>PowerPoint Presentation</vt:lpstr>
      <vt:lpstr>PowerPoint Presentation</vt:lpstr>
      <vt:lpstr>ESR4: R&amp;D for Improved Data Links</vt:lpstr>
      <vt:lpstr>ESR4: Research Items</vt:lpstr>
      <vt:lpstr>ESR5: IC dev.  and 3D integration</vt:lpstr>
      <vt:lpstr>sLHC data rates</vt:lpstr>
      <vt:lpstr> FE-I4</vt:lpstr>
      <vt:lpstr>FE-I3  FE-I4</vt:lpstr>
      <vt:lpstr>TESTS:TDAQ  USBpix</vt:lpstr>
      <vt:lpstr>USBpix with FE-I4 (details)</vt:lpstr>
      <vt:lpstr>3D integration … a hot topic</vt:lpstr>
      <vt:lpstr>CMOS vias first …</vt:lpstr>
      <vt:lpstr>Wafer-Level Stacking</vt:lpstr>
      <vt:lpstr>PowerPoint Presentation</vt:lpstr>
      <vt:lpstr>First ATLAS 3D CMOS structures …  </vt:lpstr>
      <vt:lpstr>vias last … post processing</vt:lpstr>
      <vt:lpstr>Proof of principle demonstration </vt:lpstr>
      <vt:lpstr>ESR5: tasks and opportunities </vt:lpstr>
      <vt:lpstr>PowerPoint Presentation</vt:lpstr>
      <vt:lpstr>PowerPoint Presentation</vt:lpstr>
      <vt:lpstr>PowerPoint Presentation</vt:lpstr>
      <vt:lpstr>   Conclusions</vt:lpstr>
    </vt:vector>
  </TitlesOfParts>
  <Company>HRZ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Traditionell  modern</dc:title>
  <dc:creator>Vohwinkel</dc:creator>
  <cp:lastModifiedBy>Norbert Wermes</cp:lastModifiedBy>
  <cp:revision>72</cp:revision>
  <dcterms:created xsi:type="dcterms:W3CDTF">2004-10-07T07:33:45Z</dcterms:created>
  <dcterms:modified xsi:type="dcterms:W3CDTF">2012-01-16T08:42:28Z</dcterms:modified>
</cp:coreProperties>
</file>