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2" d="100"/>
          <a:sy n="102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79AF9-A9BB-2542-8C2B-6C6E92435CAF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D0030-3AE0-384A-9DBC-C4F5AA964C46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F37E9-A573-E749-98E0-FE78A4BA9DF2}" type="datetimeFigureOut">
              <a:rPr lang="fr-FR" smtClean="0"/>
              <a:pPr/>
              <a:t>25/05/12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B0689-2B12-D945-B2D4-1B2592FEB10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Round table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069975"/>
            <a:ext cx="7467600" cy="709711"/>
          </a:xfrm>
        </p:spPr>
        <p:txBody>
          <a:bodyPr>
            <a:normAutofit fontScale="25000" lnSpcReduction="20000"/>
          </a:bodyPr>
          <a:lstStyle/>
          <a:p>
            <a:r>
              <a:rPr lang="en-GB" dirty="0"/>
              <a:t> </a:t>
            </a:r>
            <a:endParaRPr lang="fr-FR" dirty="0"/>
          </a:p>
          <a:p>
            <a:pPr lvl="0"/>
            <a:r>
              <a:rPr lang="en-GB" sz="6154" dirty="0"/>
              <a:t>Monty </a:t>
            </a:r>
            <a:r>
              <a:rPr lang="en-GB" sz="6154" dirty="0" err="1"/>
              <a:t>Priede</a:t>
            </a:r>
            <a:r>
              <a:rPr lang="en-GB" sz="6154" dirty="0"/>
              <a:t>  (ESONET</a:t>
            </a:r>
            <a:r>
              <a:rPr lang="en-GB" sz="6154" dirty="0" smtClean="0"/>
              <a:t>)</a:t>
            </a:r>
            <a:r>
              <a:rPr lang="fr-FR" sz="6154" dirty="0" smtClean="0"/>
              <a:t>, </a:t>
            </a:r>
            <a:r>
              <a:rPr lang="en-GB" sz="6154" dirty="0" smtClean="0"/>
              <a:t>Anne </a:t>
            </a:r>
            <a:r>
              <a:rPr lang="en-GB" sz="6154" dirty="0" err="1" smtClean="0"/>
              <a:t>Deschamps</a:t>
            </a:r>
            <a:r>
              <a:rPr lang="en-GB" sz="6154" dirty="0" smtClean="0"/>
              <a:t> (Geosciences)</a:t>
            </a:r>
            <a:r>
              <a:rPr lang="fr-FR" sz="6154" dirty="0" smtClean="0"/>
              <a:t>, </a:t>
            </a:r>
            <a:r>
              <a:rPr lang="en-GB" sz="6154" dirty="0" err="1" smtClean="0"/>
              <a:t>Uli</a:t>
            </a:r>
            <a:r>
              <a:rPr lang="en-GB" sz="6154" dirty="0" smtClean="0"/>
              <a:t> </a:t>
            </a:r>
            <a:r>
              <a:rPr lang="en-GB" sz="6154" dirty="0"/>
              <a:t>Katz   (KM3net</a:t>
            </a:r>
            <a:r>
              <a:rPr lang="en-GB" sz="6154" dirty="0" smtClean="0"/>
              <a:t>)</a:t>
            </a:r>
            <a:r>
              <a:rPr lang="fr-FR" sz="6154" dirty="0" smtClean="0"/>
              <a:t>, </a:t>
            </a:r>
            <a:r>
              <a:rPr lang="en-GB" sz="6154" dirty="0" smtClean="0"/>
              <a:t>Paolo </a:t>
            </a:r>
            <a:r>
              <a:rPr lang="en-GB" sz="6154" dirty="0" err="1"/>
              <a:t>Favali</a:t>
            </a:r>
            <a:r>
              <a:rPr lang="en-GB" sz="6154" dirty="0"/>
              <a:t>  (EMSO</a:t>
            </a:r>
            <a:r>
              <a:rPr lang="en-GB" sz="6154" dirty="0" smtClean="0"/>
              <a:t>), </a:t>
            </a:r>
            <a:r>
              <a:rPr lang="fr-FR" sz="6154" dirty="0"/>
              <a:t> </a:t>
            </a:r>
            <a:r>
              <a:rPr lang="en-GB" sz="6154" dirty="0" smtClean="0"/>
              <a:t>Christopher </a:t>
            </a:r>
            <a:r>
              <a:rPr lang="en-GB" sz="6154" dirty="0"/>
              <a:t>Barnes (NEPTUNE</a:t>
            </a:r>
            <a:r>
              <a:rPr lang="en-GB" sz="6154" dirty="0" smtClean="0"/>
              <a:t>)</a:t>
            </a:r>
            <a:r>
              <a:rPr lang="fr-FR" sz="6154" dirty="0" smtClean="0"/>
              <a:t>, </a:t>
            </a:r>
            <a:r>
              <a:rPr lang="en-GB" sz="6154" dirty="0" smtClean="0"/>
              <a:t>Richard </a:t>
            </a:r>
            <a:r>
              <a:rPr lang="en-GB" sz="6154" dirty="0" err="1"/>
              <a:t>Lampitt</a:t>
            </a:r>
            <a:r>
              <a:rPr lang="en-GB" sz="6154" dirty="0"/>
              <a:t> (</a:t>
            </a:r>
            <a:r>
              <a:rPr lang="en-GB" sz="6154" dirty="0" err="1"/>
              <a:t>EuroSites</a:t>
            </a:r>
            <a:r>
              <a:rPr lang="en-GB" sz="6154" dirty="0" smtClean="0"/>
              <a:t>)</a:t>
            </a:r>
            <a:r>
              <a:rPr lang="fr-FR" sz="6154" dirty="0" smtClean="0"/>
              <a:t>, </a:t>
            </a:r>
            <a:r>
              <a:rPr lang="en-GB" sz="6154" dirty="0" smtClean="0"/>
              <a:t>Ellen </a:t>
            </a:r>
            <a:r>
              <a:rPr lang="en-GB" sz="6154" dirty="0"/>
              <a:t>Livingston (ONR)</a:t>
            </a:r>
            <a:endParaRPr lang="fr-FR" sz="6154" dirty="0"/>
          </a:p>
          <a:p>
            <a:r>
              <a:rPr lang="en-GB" sz="6154" dirty="0"/>
              <a:t> </a:t>
            </a:r>
            <a:endParaRPr lang="fr-FR" sz="6154" dirty="0"/>
          </a:p>
          <a:p>
            <a:endParaRPr lang="fr-FR" sz="6154" dirty="0"/>
          </a:p>
        </p:txBody>
      </p:sp>
      <p:sp>
        <p:nvSpPr>
          <p:cNvPr id="4" name="ZoneTexte 3"/>
          <p:cNvSpPr txBox="1"/>
          <p:nvPr/>
        </p:nvSpPr>
        <p:spPr>
          <a:xfrm>
            <a:off x="76200" y="1502687"/>
            <a:ext cx="90678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  <a:endParaRPr lang="fr-FR" dirty="0" smtClean="0"/>
          </a:p>
          <a:p>
            <a:pPr marL="342900" indent="-342900">
              <a:buAutoNum type="arabicParenR"/>
            </a:pPr>
            <a:r>
              <a:rPr lang="en-GB" dirty="0" smtClean="0"/>
              <a:t>Are </a:t>
            </a:r>
            <a:r>
              <a:rPr lang="en-GB" dirty="0"/>
              <a:t>there real synergies between sciences of the deep ocean cabled observatories and at which level ? 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Combine </a:t>
            </a:r>
            <a:r>
              <a:rPr lang="en-GB" dirty="0" smtClean="0"/>
              <a:t>the time series</a:t>
            </a:r>
            <a:r>
              <a:rPr lang="en-GB" dirty="0" smtClean="0"/>
              <a:t> of  </a:t>
            </a:r>
            <a:r>
              <a:rPr lang="en-GB" dirty="0" smtClean="0"/>
              <a:t>available data (data </a:t>
            </a:r>
            <a:r>
              <a:rPr lang="en-GB" dirty="0" smtClean="0"/>
              <a:t>access, authorship issues) 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Use </a:t>
            </a:r>
            <a:r>
              <a:rPr lang="en-GB" dirty="0" smtClean="0"/>
              <a:t>common data </a:t>
            </a:r>
            <a:r>
              <a:rPr lang="en-GB" dirty="0" smtClean="0"/>
              <a:t>pathway (connectivity)  ? </a:t>
            </a:r>
            <a:endParaRPr lang="en-GB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Synergies in  </a:t>
            </a:r>
            <a:r>
              <a:rPr lang="en-GB" dirty="0" smtClean="0"/>
              <a:t>instrumentation: </a:t>
            </a:r>
            <a:r>
              <a:rPr lang="en-GB" dirty="0" smtClean="0"/>
              <a:t>construction, </a:t>
            </a:r>
            <a:r>
              <a:rPr lang="en-GB" dirty="0" smtClean="0"/>
              <a:t>purchasing ?   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Work together to</a:t>
            </a:r>
            <a:r>
              <a:rPr lang="en-GB" dirty="0" smtClean="0"/>
              <a:t> attack  </a:t>
            </a:r>
            <a:r>
              <a:rPr lang="en-GB" dirty="0" smtClean="0"/>
              <a:t>new frontiers:</a:t>
            </a:r>
            <a:r>
              <a:rPr lang="en-GB" dirty="0" smtClean="0"/>
              <a:t> high </a:t>
            </a:r>
            <a:r>
              <a:rPr lang="en-GB" dirty="0" smtClean="0"/>
              <a:t>resolution in space and </a:t>
            </a:r>
            <a:r>
              <a:rPr lang="en-GB" dirty="0" smtClean="0"/>
              <a:t>time, tracking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Why we have not been very efficient up to now ?</a:t>
            </a:r>
            <a:r>
              <a:rPr lang="en-GB" dirty="0" smtClean="0"/>
              <a:t> </a:t>
            </a:r>
            <a:endParaRPr lang="fr-FR" dirty="0" smtClean="0"/>
          </a:p>
          <a:p>
            <a:pPr marL="800100" lvl="1" indent="-342900"/>
            <a:endParaRPr lang="fr-FR" dirty="0" smtClean="0"/>
          </a:p>
          <a:p>
            <a:pPr marL="342900" indent="-342900"/>
            <a:r>
              <a:rPr lang="en-GB" dirty="0" smtClean="0"/>
              <a:t>2)   If </a:t>
            </a:r>
            <a:r>
              <a:rPr lang="en-GB" dirty="0"/>
              <a:t>synergies exist what next  in coordination </a:t>
            </a:r>
            <a:r>
              <a:rPr lang="en-GB" dirty="0" smtClean="0"/>
              <a:t>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Continuation </a:t>
            </a:r>
            <a:r>
              <a:rPr lang="en-GB" dirty="0"/>
              <a:t>of these workshops?</a:t>
            </a:r>
            <a:r>
              <a:rPr lang="en-GB" dirty="0" smtClean="0"/>
              <a:t> What </a:t>
            </a:r>
            <a:r>
              <a:rPr lang="en-GB" dirty="0"/>
              <a:t>could be a theme of the next workshop? 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Common planning/consultation 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 err="1"/>
              <a:t>responsibles</a:t>
            </a:r>
            <a:r>
              <a:rPr lang="en-GB" dirty="0"/>
              <a:t> at </a:t>
            </a:r>
            <a:r>
              <a:rPr lang="en-GB" dirty="0" smtClean="0"/>
              <a:t>European</a:t>
            </a:r>
            <a:r>
              <a:rPr lang="en-GB" dirty="0" smtClean="0"/>
              <a:t> and </a:t>
            </a:r>
            <a:r>
              <a:rPr lang="en-GB" dirty="0" smtClean="0"/>
              <a:t>Global </a:t>
            </a:r>
            <a:r>
              <a:rPr lang="en-GB" dirty="0"/>
              <a:t>level ? </a:t>
            </a:r>
            <a:endParaRPr lang="fr-FR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Common replies for instrumentation </a:t>
            </a:r>
            <a:r>
              <a:rPr lang="en-GB" dirty="0" smtClean="0"/>
              <a:t> at European/Global  calls ?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Develop common integrated facilities (</a:t>
            </a:r>
            <a:r>
              <a:rPr lang="en-GB" dirty="0" err="1" smtClean="0"/>
              <a:t>à</a:t>
            </a:r>
            <a:r>
              <a:rPr lang="en-GB" dirty="0" smtClean="0"/>
              <a:t> la MARS, </a:t>
            </a:r>
            <a:r>
              <a:rPr lang="en-GB" dirty="0" smtClean="0"/>
              <a:t>MEUST, Catania, FRAM, EMSO)</a:t>
            </a:r>
            <a:r>
              <a:rPr lang="en-GB" dirty="0" smtClean="0"/>
              <a:t>, site specialisation ?</a:t>
            </a:r>
            <a:endParaRPr lang="fr-FR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Formulate together ambitious large infrastructures projects  </a:t>
            </a:r>
            <a:r>
              <a:rPr lang="en-GB" dirty="0" err="1" smtClean="0"/>
              <a:t>instrumenting</a:t>
            </a:r>
            <a:r>
              <a:rPr lang="en-GB" dirty="0" smtClean="0"/>
              <a:t> large areas</a:t>
            </a:r>
            <a:endParaRPr lang="en-GB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Sea is </a:t>
            </a:r>
            <a:r>
              <a:rPr lang="en-GB" dirty="0" smtClean="0"/>
              <a:t>a deeply integrated </a:t>
            </a:r>
            <a:r>
              <a:rPr lang="en-GB" dirty="0" smtClean="0"/>
              <a:t>system. Need to  </a:t>
            </a:r>
            <a:r>
              <a:rPr lang="en-GB" dirty="0" smtClean="0"/>
              <a:t>deepen knowledge from interdisciplinary cross fertilisation </a:t>
            </a:r>
            <a:r>
              <a:rPr lang="en-GB" dirty="0" err="1" smtClean="0">
                <a:sym typeface="Wingdings"/>
              </a:rPr>
              <a:t></a:t>
            </a:r>
            <a:r>
              <a:rPr lang="en-GB" dirty="0" smtClean="0">
                <a:sym typeface="Wingdings"/>
              </a:rPr>
              <a:t> interdisciplinary </a:t>
            </a:r>
            <a:r>
              <a:rPr lang="en-GB" dirty="0" smtClean="0"/>
              <a:t>excellence </a:t>
            </a:r>
            <a:r>
              <a:rPr lang="en-GB" dirty="0" smtClean="0"/>
              <a:t>centres ?</a:t>
            </a:r>
            <a:r>
              <a:rPr lang="en-GB" dirty="0" smtClean="0"/>
              <a:t> </a:t>
            </a:r>
            <a:endParaRPr lang="fr-FR" dirty="0" smtClean="0"/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two</a:t>
            </a:r>
            <a:r>
              <a:rPr lang="fr-FR" dirty="0" smtClean="0"/>
              <a:t> aspects of the </a:t>
            </a:r>
            <a:r>
              <a:rPr lang="fr-FR" dirty="0" err="1" smtClean="0"/>
              <a:t>sea</a:t>
            </a:r>
            <a:r>
              <a:rPr lang="fr-FR" dirty="0" smtClean="0"/>
              <a:t>:</a:t>
            </a:r>
            <a:br>
              <a:rPr lang="fr-FR" dirty="0" smtClean="0"/>
            </a:br>
            <a:r>
              <a:rPr lang="fr-FR" dirty="0" smtClean="0"/>
              <a:t>(the </a:t>
            </a:r>
            <a:r>
              <a:rPr lang="fr-FR" dirty="0" err="1" smtClean="0"/>
              <a:t>fundemental</a:t>
            </a:r>
            <a:r>
              <a:rPr lang="fr-FR" dirty="0" smtClean="0"/>
              <a:t> and the </a:t>
            </a:r>
            <a:r>
              <a:rPr lang="fr-FR" dirty="0" err="1" smtClean="0"/>
              <a:t>societal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fr-FR" sz="8000" dirty="0" smtClean="0"/>
              <a:t>Wagner  </a:t>
            </a:r>
            <a:r>
              <a:rPr lang="fr-FR" sz="8000" dirty="0" err="1" smtClean="0"/>
              <a:t>was</a:t>
            </a:r>
            <a:r>
              <a:rPr lang="fr-FR" sz="8000" dirty="0" smtClean="0"/>
              <a:t> </a:t>
            </a:r>
            <a:r>
              <a:rPr lang="fr-FR" sz="8000" dirty="0" err="1" smtClean="0"/>
              <a:t>wrong</a:t>
            </a:r>
            <a:r>
              <a:rPr lang="fr-FR" sz="8000" dirty="0" smtClean="0"/>
              <a:t> </a:t>
            </a:r>
            <a:r>
              <a:rPr lang="fr-FR" sz="8000" dirty="0" err="1" smtClean="0"/>
              <a:t>when</a:t>
            </a:r>
            <a:r>
              <a:rPr lang="fr-FR" sz="8000" dirty="0" smtClean="0"/>
              <a:t> </a:t>
            </a:r>
            <a:r>
              <a:rPr lang="fr-FR" sz="8000" dirty="0" err="1" smtClean="0"/>
              <a:t>he</a:t>
            </a:r>
            <a:r>
              <a:rPr lang="fr-FR" sz="8000" dirty="0" smtClean="0"/>
              <a:t> has Isolde </a:t>
            </a:r>
            <a:r>
              <a:rPr lang="fr-FR" sz="8000" dirty="0" err="1" smtClean="0"/>
              <a:t>say</a:t>
            </a:r>
            <a:r>
              <a:rPr lang="fr-FR" sz="8000" dirty="0" smtClean="0"/>
              <a:t>:</a:t>
            </a:r>
            <a:endParaRPr lang="fr-FR" sz="8000" dirty="0" smtClean="0"/>
          </a:p>
          <a:p>
            <a:pPr>
              <a:buNone/>
            </a:pPr>
            <a:endParaRPr lang="fr-FR" sz="8000" dirty="0" smtClean="0"/>
          </a:p>
          <a:p>
            <a:pPr>
              <a:buNone/>
            </a:pPr>
            <a:r>
              <a:rPr lang="fr-FR" sz="9600" dirty="0" smtClean="0"/>
              <a:t>         </a:t>
            </a:r>
            <a:r>
              <a:rPr lang="fr-FR" sz="9600" dirty="0" smtClean="0">
                <a:solidFill>
                  <a:srgbClr val="008000"/>
                </a:solidFill>
              </a:rPr>
              <a:t>« </a:t>
            </a:r>
            <a:r>
              <a:rPr lang="fr-FR" sz="9600" dirty="0" err="1" smtClean="0">
                <a:solidFill>
                  <a:srgbClr val="008000"/>
                </a:solidFill>
              </a:rPr>
              <a:t>Leer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is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das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meer</a:t>
            </a:r>
            <a:r>
              <a:rPr lang="fr-FR" sz="9600" dirty="0" smtClean="0">
                <a:solidFill>
                  <a:srgbClr val="008000"/>
                </a:solidFill>
              </a:rPr>
              <a:t> »  </a:t>
            </a:r>
          </a:p>
          <a:p>
            <a:pPr>
              <a:buNone/>
            </a:pPr>
            <a:r>
              <a:rPr lang="fr-FR" sz="8000" dirty="0" smtClean="0">
                <a:solidFill>
                  <a:srgbClr val="008000"/>
                </a:solidFill>
              </a:rPr>
              <a:t>												</a:t>
            </a:r>
            <a:r>
              <a:rPr lang="fr-FR" sz="9600" dirty="0" smtClean="0">
                <a:solidFill>
                  <a:srgbClr val="FF0000"/>
                </a:solidFill>
              </a:rPr>
              <a:t>(</a:t>
            </a:r>
            <a:r>
              <a:rPr sz="9600" dirty="0" smtClean="0">
                <a:solidFill>
                  <a:srgbClr val="FF0000"/>
                </a:solidFill>
              </a:rPr>
              <a:t>Bleak </a:t>
            </a:r>
            <a:r>
              <a:rPr sz="9600" dirty="0" smtClean="0">
                <a:solidFill>
                  <a:srgbClr val="FF0000"/>
                </a:solidFill>
              </a:rPr>
              <a:t>and empty, the </a:t>
            </a:r>
            <a:r>
              <a:rPr sz="9600" dirty="0" smtClean="0">
                <a:solidFill>
                  <a:srgbClr val="FF0000"/>
                </a:solidFill>
              </a:rPr>
              <a:t>ocean</a:t>
            </a:r>
            <a:r>
              <a:rPr lang="fr-FR" sz="9600" dirty="0" smtClean="0">
                <a:solidFill>
                  <a:srgbClr val="FF0000"/>
                </a:solidFill>
              </a:rPr>
              <a:t>)</a:t>
            </a:r>
            <a:endParaRPr lang="fr-FR" sz="8000" dirty="0" smtClean="0"/>
          </a:p>
          <a:p>
            <a:pPr>
              <a:buNone/>
            </a:pPr>
            <a:r>
              <a:rPr lang="fr-FR" sz="8000" dirty="0" smtClean="0"/>
              <a:t>          Compare to</a:t>
            </a:r>
          </a:p>
          <a:p>
            <a:pPr>
              <a:buNone/>
            </a:pPr>
            <a:r>
              <a:rPr lang="fr-FR" sz="8000" dirty="0" smtClean="0"/>
              <a:t> </a:t>
            </a:r>
          </a:p>
          <a:p>
            <a:pPr>
              <a:buNone/>
            </a:pPr>
            <a:r>
              <a:rPr lang="fr-FR" sz="9600" dirty="0" smtClean="0">
                <a:solidFill>
                  <a:srgbClr val="008000"/>
                </a:solidFill>
              </a:rPr>
              <a:t>   «  </a:t>
            </a:r>
            <a:r>
              <a:rPr lang="fr-FR" sz="9600" dirty="0" err="1" smtClean="0">
                <a:solidFill>
                  <a:srgbClr val="008000"/>
                </a:solidFill>
              </a:rPr>
              <a:t>Τι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εστι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θαλασσα</a:t>
            </a:r>
            <a:r>
              <a:rPr lang="fr-FR" sz="9600" dirty="0" smtClean="0">
                <a:solidFill>
                  <a:srgbClr val="008000"/>
                </a:solidFill>
              </a:rPr>
              <a:t>;</a:t>
            </a:r>
            <a:r>
              <a:rPr lang="fr-FR" sz="9600" dirty="0" smtClean="0">
                <a:solidFill>
                  <a:srgbClr val="008000"/>
                </a:solidFill>
              </a:rPr>
              <a:t>  </a:t>
            </a:r>
            <a:r>
              <a:rPr lang="fr-FR" sz="9600" dirty="0" err="1" smtClean="0">
                <a:solidFill>
                  <a:srgbClr val="008000"/>
                </a:solidFill>
              </a:rPr>
              <a:t>Κρονου</a:t>
            </a:r>
            <a:r>
              <a:rPr lang="fr-FR" sz="9600" dirty="0" smtClean="0">
                <a:solidFill>
                  <a:srgbClr val="008000"/>
                </a:solidFill>
              </a:rPr>
              <a:t> </a:t>
            </a:r>
            <a:r>
              <a:rPr lang="fr-FR" sz="9600" dirty="0" err="1" smtClean="0">
                <a:solidFill>
                  <a:srgbClr val="008000"/>
                </a:solidFill>
              </a:rPr>
              <a:t>δάκρυον</a:t>
            </a:r>
            <a:r>
              <a:rPr lang="fr-FR" sz="9600" dirty="0" smtClean="0">
                <a:solidFill>
                  <a:srgbClr val="008000"/>
                </a:solidFill>
              </a:rPr>
              <a:t> »  </a:t>
            </a:r>
          </a:p>
          <a:p>
            <a:pPr>
              <a:buNone/>
            </a:pPr>
            <a:r>
              <a:rPr lang="fr-FR" sz="8000" dirty="0" smtClean="0">
                <a:solidFill>
                  <a:srgbClr val="008000"/>
                </a:solidFill>
              </a:rPr>
              <a:t>										</a:t>
            </a:r>
            <a:r>
              <a:rPr lang="fr-FR" sz="9600" dirty="0" smtClean="0">
                <a:solidFill>
                  <a:srgbClr val="FF0000"/>
                </a:solidFill>
              </a:rPr>
              <a:t>(</a:t>
            </a:r>
            <a:r>
              <a:rPr lang="fr-FR" sz="9600" i="1" dirty="0" err="1" smtClean="0">
                <a:solidFill>
                  <a:srgbClr val="FF0000"/>
                </a:solidFill>
              </a:rPr>
              <a:t>What</a:t>
            </a:r>
            <a:r>
              <a:rPr lang="fr-FR" sz="9600" i="1" dirty="0" smtClean="0">
                <a:solidFill>
                  <a:srgbClr val="FF0000"/>
                </a:solidFill>
              </a:rPr>
              <a:t> </a:t>
            </a:r>
            <a:r>
              <a:rPr lang="fr-FR" sz="9600" i="1" dirty="0" err="1" smtClean="0">
                <a:solidFill>
                  <a:srgbClr val="FF0000"/>
                </a:solidFill>
              </a:rPr>
              <a:t>is</a:t>
            </a:r>
            <a:r>
              <a:rPr lang="fr-FR" sz="9600" i="1" dirty="0" smtClean="0">
                <a:solidFill>
                  <a:srgbClr val="FF0000"/>
                </a:solidFill>
              </a:rPr>
              <a:t> the </a:t>
            </a:r>
            <a:r>
              <a:rPr lang="fr-FR" sz="9600" i="1" dirty="0" err="1" smtClean="0">
                <a:solidFill>
                  <a:srgbClr val="FF0000"/>
                </a:solidFill>
              </a:rPr>
              <a:t>sea</a:t>
            </a:r>
            <a:r>
              <a:rPr lang="fr-FR" sz="9600" i="1" dirty="0" smtClean="0">
                <a:solidFill>
                  <a:srgbClr val="FF0000"/>
                </a:solidFill>
              </a:rPr>
              <a:t>? The </a:t>
            </a:r>
            <a:r>
              <a:rPr lang="fr-FR" sz="9600" i="1" dirty="0" err="1" smtClean="0">
                <a:solidFill>
                  <a:srgbClr val="FF0000"/>
                </a:solidFill>
              </a:rPr>
              <a:t>tears</a:t>
            </a:r>
            <a:r>
              <a:rPr lang="fr-FR" sz="9600" i="1" dirty="0" smtClean="0">
                <a:solidFill>
                  <a:srgbClr val="FF0000"/>
                </a:solidFill>
              </a:rPr>
              <a:t> of Chronos)</a:t>
            </a:r>
          </a:p>
          <a:p>
            <a:pPr lvl="6">
              <a:buNone/>
            </a:pPr>
            <a:r>
              <a:rPr lang="fr-FR" sz="8000" i="1" dirty="0" smtClean="0"/>
              <a:t>								 a </a:t>
            </a:r>
            <a:r>
              <a:rPr lang="fr-FR" sz="8000" i="1" dirty="0" err="1" smtClean="0"/>
              <a:t>Pythagorean</a:t>
            </a:r>
            <a:r>
              <a:rPr lang="fr-FR" sz="8000" i="1" dirty="0" smtClean="0"/>
              <a:t> « </a:t>
            </a:r>
            <a:r>
              <a:rPr lang="fr-FR" sz="8000" i="1" dirty="0" err="1" smtClean="0"/>
              <a:t>akousma</a:t>
            </a:r>
            <a:r>
              <a:rPr lang="fr-FR" sz="8000" i="1" dirty="0" smtClean="0"/>
              <a:t> »</a:t>
            </a:r>
          </a:p>
          <a:p>
            <a:pPr lvl="6">
              <a:buNone/>
            </a:pPr>
            <a:r>
              <a:rPr lang="fr-FR" sz="8000" i="1" dirty="0" smtClean="0"/>
              <a:t> </a:t>
            </a:r>
          </a:p>
          <a:p>
            <a:pPr lvl="0">
              <a:buNone/>
            </a:pPr>
            <a:r>
              <a:rPr lang="fr-FR" sz="8000" i="1" dirty="0" smtClean="0"/>
              <a:t>		and </a:t>
            </a:r>
          </a:p>
          <a:p>
            <a:pPr lvl="0">
              <a:buNone/>
            </a:pPr>
            <a:endParaRPr lang="fr-FR" sz="8000" i="1" dirty="0" smtClean="0"/>
          </a:p>
          <a:p>
            <a:pPr lvl="0">
              <a:buNone/>
            </a:pPr>
            <a:r>
              <a:rPr lang="fr-FR" sz="9600" i="1" dirty="0" smtClean="0">
                <a:solidFill>
                  <a:srgbClr val="008000"/>
                </a:solidFill>
              </a:rPr>
              <a:t>« </a:t>
            </a:r>
            <a:r>
              <a:rPr lang="fr-FR" sz="9600" i="1" dirty="0" err="1" smtClean="0">
                <a:solidFill>
                  <a:srgbClr val="008000"/>
                </a:solidFill>
              </a:rPr>
              <a:t>Θαλασσα</a:t>
            </a:r>
            <a:r>
              <a:rPr lang="fr-FR" sz="9600" i="1" dirty="0" smtClean="0">
                <a:solidFill>
                  <a:srgbClr val="008000"/>
                </a:solidFill>
              </a:rPr>
              <a:t> </a:t>
            </a:r>
            <a:r>
              <a:rPr lang="fr-FR" sz="9600" i="1" dirty="0" err="1" smtClean="0">
                <a:solidFill>
                  <a:srgbClr val="008000"/>
                </a:solidFill>
              </a:rPr>
              <a:t>κλυζει</a:t>
            </a:r>
            <a:r>
              <a:rPr lang="fr-FR" sz="9600" i="1" dirty="0" smtClean="0">
                <a:solidFill>
                  <a:srgbClr val="008000"/>
                </a:solidFill>
              </a:rPr>
              <a:t> </a:t>
            </a:r>
            <a:r>
              <a:rPr lang="fr-FR" sz="9600" i="1" dirty="0" err="1" smtClean="0">
                <a:solidFill>
                  <a:srgbClr val="008000"/>
                </a:solidFill>
              </a:rPr>
              <a:t>παντα</a:t>
            </a:r>
            <a:r>
              <a:rPr lang="fr-FR" sz="9600" i="1" dirty="0" smtClean="0">
                <a:solidFill>
                  <a:srgbClr val="008000"/>
                </a:solidFill>
              </a:rPr>
              <a:t> </a:t>
            </a:r>
            <a:r>
              <a:rPr lang="fr-FR" sz="9600" i="1" dirty="0" err="1" smtClean="0">
                <a:solidFill>
                  <a:srgbClr val="008000"/>
                </a:solidFill>
              </a:rPr>
              <a:t>τ’ανθρωπων</a:t>
            </a:r>
            <a:r>
              <a:rPr lang="fr-FR" sz="9600" i="1" dirty="0" smtClean="0">
                <a:solidFill>
                  <a:srgbClr val="008000"/>
                </a:solidFill>
              </a:rPr>
              <a:t> </a:t>
            </a:r>
            <a:r>
              <a:rPr lang="fr-FR" sz="9600" i="1" dirty="0" err="1" smtClean="0">
                <a:solidFill>
                  <a:srgbClr val="008000"/>
                </a:solidFill>
              </a:rPr>
              <a:t>κακα</a:t>
            </a:r>
            <a:r>
              <a:rPr lang="fr-FR" sz="9600" i="1" dirty="0" smtClean="0">
                <a:solidFill>
                  <a:srgbClr val="008000"/>
                </a:solidFill>
              </a:rPr>
              <a:t> »</a:t>
            </a:r>
          </a:p>
          <a:p>
            <a:pPr lvl="0">
              <a:buNone/>
            </a:pPr>
            <a:r>
              <a:rPr lang="fr-FR" sz="8000" i="1" dirty="0" smtClean="0">
                <a:solidFill>
                  <a:srgbClr val="008000"/>
                </a:solidFill>
              </a:rPr>
              <a:t>								 </a:t>
            </a:r>
            <a:r>
              <a:rPr lang="fr-FR" sz="9600" i="1" dirty="0" smtClean="0">
                <a:solidFill>
                  <a:srgbClr val="FF0000"/>
                </a:solidFill>
              </a:rPr>
              <a:t>(</a:t>
            </a:r>
            <a:r>
              <a:rPr lang="fr-FR" sz="9600" i="1" dirty="0" smtClean="0">
                <a:solidFill>
                  <a:srgbClr val="FF0000"/>
                </a:solidFill>
              </a:rPr>
              <a:t>A</a:t>
            </a:r>
            <a:r>
              <a:rPr sz="9600" dirty="0" smtClean="0">
                <a:solidFill>
                  <a:srgbClr val="FF0000"/>
                </a:solidFill>
              </a:rPr>
              <a:t>ll </a:t>
            </a:r>
            <a:r>
              <a:rPr sz="9600" i="1" dirty="0" smtClean="0">
                <a:solidFill>
                  <a:srgbClr val="FF0000"/>
                </a:solidFill>
              </a:rPr>
              <a:t>man's</a:t>
            </a:r>
            <a:r>
              <a:rPr sz="9600" dirty="0" smtClean="0">
                <a:solidFill>
                  <a:srgbClr val="FF0000"/>
                </a:solidFill>
              </a:rPr>
              <a:t> pollutions doth the salt </a:t>
            </a:r>
            <a:r>
              <a:rPr sz="9600" i="1" dirty="0" smtClean="0">
                <a:solidFill>
                  <a:srgbClr val="FF0000"/>
                </a:solidFill>
              </a:rPr>
              <a:t>sea </a:t>
            </a:r>
            <a:r>
              <a:rPr sz="9600" i="1" dirty="0" smtClean="0">
                <a:solidFill>
                  <a:srgbClr val="FF0000"/>
                </a:solidFill>
              </a:rPr>
              <a:t>cleanse</a:t>
            </a:r>
            <a:r>
              <a:rPr lang="fr-FR" sz="9600" i="1" dirty="0" smtClean="0">
                <a:solidFill>
                  <a:srgbClr val="FF0000"/>
                </a:solidFill>
              </a:rPr>
              <a:t>)</a:t>
            </a:r>
            <a:endParaRPr lang="fr-FR" sz="8000" i="1" dirty="0" smtClean="0">
              <a:solidFill>
                <a:srgbClr val="FF0000"/>
              </a:solidFill>
            </a:endParaRPr>
          </a:p>
          <a:p>
            <a:pPr lvl="3">
              <a:buNone/>
            </a:pPr>
            <a:r>
              <a:rPr lang="fr-FR" sz="8000" i="1" dirty="0" smtClean="0"/>
              <a:t>									        « </a:t>
            </a:r>
            <a:r>
              <a:rPr lang="fr-FR" sz="8000" i="1" dirty="0" err="1" smtClean="0"/>
              <a:t>Iphigeneia</a:t>
            </a:r>
            <a:r>
              <a:rPr lang="fr-FR" sz="8000" i="1" dirty="0" smtClean="0"/>
              <a:t> in </a:t>
            </a:r>
            <a:r>
              <a:rPr lang="fr-FR" sz="8000" i="1" dirty="0" err="1" smtClean="0"/>
              <a:t>Tauris</a:t>
            </a:r>
            <a:r>
              <a:rPr lang="fr-FR" sz="8000" i="1" dirty="0" smtClean="0"/>
              <a:t> » </a:t>
            </a:r>
            <a:r>
              <a:rPr lang="fr-FR" sz="8000" i="1" dirty="0" err="1" smtClean="0"/>
              <a:t>Euripides</a:t>
            </a:r>
            <a:r>
              <a:rPr lang="fr-FR" sz="8000" i="1" dirty="0" smtClean="0"/>
              <a:t> </a:t>
            </a:r>
            <a:endParaRPr lang="fr-FR" sz="8000" dirty="0" smtClean="0"/>
          </a:p>
          <a:p>
            <a:pPr>
              <a:buNone/>
            </a:pPr>
            <a:r>
              <a:rPr lang="fr-FR" sz="5053" dirty="0" smtClean="0"/>
              <a:t>							</a:t>
            </a:r>
            <a:r>
              <a:rPr lang="fr-FR" dirty="0" smtClean="0"/>
              <a:t>	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386</Words>
  <Application>Microsoft Macintosh PowerPoint</Application>
  <PresentationFormat>Présentation à l'écran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Round table</vt:lpstr>
      <vt:lpstr>The two aspects of the sea: (the fundemental and the societal)</vt:lpstr>
    </vt:vector>
  </TitlesOfParts>
  <Company>CNRS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Round table</dc:title>
  <dc:creator>CNRS</dc:creator>
  <cp:lastModifiedBy>CNRS</cp:lastModifiedBy>
  <cp:revision>26</cp:revision>
  <dcterms:created xsi:type="dcterms:W3CDTF">2012-05-25T09:35:06Z</dcterms:created>
  <dcterms:modified xsi:type="dcterms:W3CDTF">2012-05-25T12:05:29Z</dcterms:modified>
</cp:coreProperties>
</file>