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8"/>
  </p:notesMasterIdLst>
  <p:sldIdLst>
    <p:sldId id="256" r:id="rId2"/>
    <p:sldId id="325" r:id="rId3"/>
    <p:sldId id="324" r:id="rId4"/>
    <p:sldId id="326" r:id="rId5"/>
    <p:sldId id="317" r:id="rId6"/>
    <p:sldId id="318" r:id="rId7"/>
    <p:sldId id="271" r:id="rId8"/>
    <p:sldId id="311" r:id="rId9"/>
    <p:sldId id="278" r:id="rId10"/>
    <p:sldId id="279" r:id="rId11"/>
    <p:sldId id="280" r:id="rId12"/>
    <p:sldId id="281" r:id="rId13"/>
    <p:sldId id="282" r:id="rId14"/>
    <p:sldId id="283" r:id="rId15"/>
    <p:sldId id="284" r:id="rId16"/>
    <p:sldId id="286" r:id="rId17"/>
    <p:sldId id="287" r:id="rId18"/>
    <p:sldId id="316" r:id="rId19"/>
    <p:sldId id="290" r:id="rId20"/>
    <p:sldId id="327" r:id="rId21"/>
    <p:sldId id="267" r:id="rId22"/>
    <p:sldId id="270" r:id="rId23"/>
    <p:sldId id="268" r:id="rId24"/>
    <p:sldId id="328" r:id="rId25"/>
    <p:sldId id="257" r:id="rId26"/>
    <p:sldId id="258" r:id="rId27"/>
    <p:sldId id="259" r:id="rId28"/>
    <p:sldId id="353" r:id="rId29"/>
    <p:sldId id="321" r:id="rId30"/>
    <p:sldId id="322" r:id="rId31"/>
    <p:sldId id="323" r:id="rId32"/>
    <p:sldId id="333" r:id="rId33"/>
    <p:sldId id="357" r:id="rId34"/>
    <p:sldId id="335" r:id="rId35"/>
    <p:sldId id="338" r:id="rId36"/>
    <p:sldId id="340" r:id="rId37"/>
    <p:sldId id="341" r:id="rId38"/>
    <p:sldId id="342" r:id="rId39"/>
    <p:sldId id="343" r:id="rId40"/>
    <p:sldId id="359" r:id="rId41"/>
    <p:sldId id="360" r:id="rId42"/>
    <p:sldId id="358" r:id="rId43"/>
    <p:sldId id="347" r:id="rId44"/>
    <p:sldId id="354" r:id="rId45"/>
    <p:sldId id="355" r:id="rId46"/>
    <p:sldId id="361" r:id="rId47"/>
    <p:sldId id="356" r:id="rId48"/>
    <p:sldId id="362" r:id="rId49"/>
    <p:sldId id="348" r:id="rId50"/>
    <p:sldId id="349" r:id="rId51"/>
    <p:sldId id="350" r:id="rId52"/>
    <p:sldId id="351" r:id="rId53"/>
    <p:sldId id="352" r:id="rId54"/>
    <p:sldId id="329" r:id="rId55"/>
    <p:sldId id="330" r:id="rId56"/>
    <p:sldId id="331" r:id="rId5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90" d="100"/>
          <a:sy n="90" d="100"/>
        </p:scale>
        <p:origin x="-206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F8F4BB-4F14-4EDA-B811-145B0462FB68}" type="datetimeFigureOut">
              <a:rPr lang="fr-FR" smtClean="0"/>
              <a:t>24/05/2012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807798-22D1-4A90-9C99-3282B8C17DD0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49578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5299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fr-FR" smtClean="0"/>
          </a:p>
        </p:txBody>
      </p:sp>
      <p:sp>
        <p:nvSpPr>
          <p:cNvPr id="5530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55C3F03-5FC1-4A79-8EA7-43A81FD72C9A}" type="slidenum">
              <a:rPr lang="en-GB" smtClean="0">
                <a:latin typeface="Times New Roman" pitchFamily="18" charset="0"/>
              </a:rPr>
              <a:pPr eaLnBrk="1" hangingPunct="1"/>
              <a:t>3</a:t>
            </a:fld>
            <a:endParaRPr lang="en-GB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011E07DD-BD7C-42F0-990F-5C486329B38A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43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84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FC8E46B0-AC03-4DB7-83F5-F16FBF8378A2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49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686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56FF58D8-99F4-4A43-B0AC-0A2D3D187B8C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50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789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2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C6ACC10A-5526-44B5-85B6-D06B92CB59EB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51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8288235B-8D16-49BA-9E29-A8595B19575D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52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993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4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0DF1DECD-B82A-4408-8C11-F6099C448FA7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53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4096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DF38717E-D317-488C-BE21-7DA3F0C24497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33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457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0"/>
            <a:ext cx="5486976" cy="411513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93F378FE-0BCF-44BB-AF01-F92087DBFB06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35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662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3501A09A-E724-4F3D-8D01-B0BB2016EB60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36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8675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6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E21EDB66-E1D0-4911-9D36-64DDA7C51AC9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37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2969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70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00F2F453-0ED4-4261-A2E6-9B6877EE6E5B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38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0723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4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21341AB8-1719-4FE0-ADFB-F71F7054273B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39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1747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03786" y="695134"/>
            <a:ext cx="4848989" cy="3428152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633DBC-5D5B-4317-859E-74596841969F}" type="slidenum">
              <a:rPr lang="fr-FR" smtClean="0"/>
              <a:pPr>
                <a:defRPr/>
              </a:pPr>
              <a:t>40</a:t>
            </a:fld>
            <a:endParaRPr lang="fr-FR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EA63F11E-3A6D-47CE-83BA-9C277EE50CD1}" type="slidenum">
              <a:rPr lang="fr-FR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41</a:t>
            </a:fld>
            <a:endParaRPr lang="fr-FR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4819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0" name="Text Box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Times New Roman" pitchFamily="18" charset="0"/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25806-1E9C-437C-A784-714F7EDEF98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9539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BCC928-6265-4898-8B37-ED46DF4AB06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094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5A6C3-B701-4F73-B010-183B14E6C05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249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>
  <p:cSld name="Titre. Image de la bibliothèque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9440" y="83529"/>
            <a:ext cx="8226720" cy="114348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e l'image de la bibliothèque 2"/>
          <p:cNvSpPr>
            <a:spLocks noGrp="1"/>
          </p:cNvSpPr>
          <p:nvPr>
            <p:ph type="clipArt" sz="half" idx="1"/>
          </p:nvPr>
        </p:nvSpPr>
        <p:spPr>
          <a:xfrm>
            <a:off x="489600" y="1515040"/>
            <a:ext cx="4043520" cy="452495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71360" y="1515040"/>
            <a:ext cx="4044960" cy="4524955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62515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re et diagram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9440" y="83529"/>
            <a:ext cx="8226720" cy="114348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Espace réservé du graphique 2"/>
          <p:cNvSpPr>
            <a:spLocks noGrp="1"/>
          </p:cNvSpPr>
          <p:nvPr>
            <p:ph type="chart" idx="1"/>
          </p:nvPr>
        </p:nvSpPr>
        <p:spPr>
          <a:xfrm>
            <a:off x="489600" y="1515040"/>
            <a:ext cx="8226720" cy="4524955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0219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9440" y="83529"/>
            <a:ext cx="8226720" cy="1143480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2250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06AE5-75C4-49FF-BDEE-06AE396D12D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744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66A39-29DC-4739-BABB-E2396FB9E92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3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42DCDA-E3A3-40F8-BE50-A44EC0DA61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5157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26FC7E-AB75-4CA4-989F-A1EB36EED08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493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E66EE3-32DD-4DCB-9586-67D789F9444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953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D7562C-4B3F-4BC5-BD34-6B826581D1FA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9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397BE4-D295-43C0-B86A-0CF19CF27CB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5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3EA480-C53B-4272-B6FD-0FF5F8BA67A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28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 style du titre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B9A1290-2F8C-41CF-ABDB-47EBF8743DE3}" type="slidenum">
              <a:rPr lang="en-US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7" Type="http://schemas.openxmlformats.org/officeDocument/2006/relationships/image" Target="../media/image41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3.gif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9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72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w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6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78.png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gif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gif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772817"/>
            <a:ext cx="7772400" cy="1827634"/>
          </a:xfrm>
        </p:spPr>
        <p:txBody>
          <a:bodyPr/>
          <a:lstStyle/>
          <a:p>
            <a:r>
              <a:rPr lang="en-US" sz="4000" dirty="0" smtClean="0"/>
              <a:t>Quiescent Observation </a:t>
            </a:r>
            <a:r>
              <a:rPr lang="en-US" sz="4000" dirty="0"/>
              <a:t>of Bioluminescence in </a:t>
            </a:r>
            <a:r>
              <a:rPr lang="en-US" sz="4000" dirty="0" smtClean="0"/>
              <a:t>the Deep Sea</a:t>
            </a:r>
            <a:endParaRPr lang="en-US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24672"/>
            <a:ext cx="6400800" cy="1752600"/>
          </a:xfrm>
        </p:spPr>
        <p:txBody>
          <a:bodyPr/>
          <a:lstStyle/>
          <a:p>
            <a:r>
              <a:rPr lang="en-US" dirty="0"/>
              <a:t>J. Brunner</a:t>
            </a:r>
          </a:p>
          <a:p>
            <a:r>
              <a:rPr lang="en-US" dirty="0" smtClean="0"/>
              <a:t>24/05/2012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/>
          <a:lstStyle/>
          <a:p>
            <a:r>
              <a:rPr lang="en-US"/>
              <a:t>IR </a:t>
            </a:r>
            <a:r>
              <a:rPr lang="fr-FR"/>
              <a:t>Source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144463" y="1268413"/>
            <a:ext cx="3995737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>
                <a:latin typeface="Times New Roman" pitchFamily="18" charset="0"/>
              </a:rPr>
              <a:t>Absorption in water less than</a:t>
            </a:r>
            <a:r>
              <a:rPr lang="fr-FR" sz="2800">
                <a:latin typeface="Times New Roman" pitchFamily="18" charset="0"/>
              </a:rPr>
              <a:t> 1m</a:t>
            </a:r>
            <a:r>
              <a:rPr lang="en-US" sz="2800">
                <a:latin typeface="Times New Roman" pitchFamily="18" charset="0"/>
              </a:rPr>
              <a:t> – no interference with PMTs on other lines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533400" y="5181600"/>
            <a:ext cx="184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fr-FR" sz="2400">
              <a:latin typeface="Times New Roman" pitchFamily="18" charset="0"/>
            </a:endParaRPr>
          </a:p>
        </p:txBody>
      </p:sp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4932363" y="1196975"/>
            <a:ext cx="3733800" cy="1552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  <a:latin typeface="Times New Roman" pitchFamily="18" charset="0"/>
              </a:rPr>
              <a:t>~60 LED 850nm</a:t>
            </a:r>
          </a:p>
          <a:p>
            <a:endParaRPr lang="en-US" sz="2400">
              <a:solidFill>
                <a:srgbClr val="FF0000"/>
              </a:solidFill>
              <a:latin typeface="Times New Roman" pitchFamily="18" charset="0"/>
            </a:endParaRPr>
          </a:p>
          <a:p>
            <a:r>
              <a:rPr lang="en-US" sz="2400">
                <a:latin typeface="Times New Roman" pitchFamily="18" charset="0"/>
              </a:rPr>
              <a:t>Can be controlled (switched ON/OFF) by camera</a:t>
            </a:r>
            <a:endParaRPr lang="fr-FR" sz="2400">
              <a:latin typeface="Times New Roman" pitchFamily="18" charset="0"/>
            </a:endParaRPr>
          </a:p>
        </p:txBody>
      </p:sp>
      <p:pic>
        <p:nvPicPr>
          <p:cNvPr id="31750" name="Picture 6" descr="watermolecul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55913"/>
            <a:ext cx="5715000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1" name="Picture 7" descr="PA050089_IRsourc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4850" y="2738438"/>
            <a:ext cx="5867400" cy="4151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2" name="Line 8"/>
          <p:cNvSpPr>
            <a:spLocks noChangeShapeType="1"/>
          </p:cNvSpPr>
          <p:nvPr/>
        </p:nvSpPr>
        <p:spPr bwMode="auto">
          <a:xfrm flipV="1">
            <a:off x="1979613" y="2709863"/>
            <a:ext cx="0" cy="3887787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sz="4000"/>
              <a:t>Mechanics &amp; Electronics @ CPPM</a:t>
            </a:r>
          </a:p>
        </p:txBody>
      </p:sp>
      <p:pic>
        <p:nvPicPr>
          <p:cNvPr id="32771" name="Picture 3" descr="PC0501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1628775"/>
            <a:ext cx="4608513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 descr="PC05015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3" y="1628775"/>
            <a:ext cx="4608512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827088" y="5942013"/>
            <a:ext cx="2749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Test setup for water tests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5056188" y="5811838"/>
            <a:ext cx="4057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Final mechanics frame to hold camera</a:t>
            </a:r>
          </a:p>
          <a:p>
            <a:r>
              <a:rPr lang="en-US"/>
              <a:t>And IR source (not yet mounted)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008063"/>
          </a:xfrm>
        </p:spPr>
        <p:txBody>
          <a:bodyPr/>
          <a:lstStyle/>
          <a:p>
            <a:r>
              <a:rPr lang="en-US"/>
              <a:t>Mounting on OMF (floor 5)</a:t>
            </a:r>
          </a:p>
        </p:txBody>
      </p:sp>
      <p:pic>
        <p:nvPicPr>
          <p:cNvPr id="33795" name="Picture 3" descr="P614009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1846263"/>
            <a:ext cx="7199312" cy="5399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1277938" y="1125538"/>
            <a:ext cx="67500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Try to maximize overlap of field of view between camera and OM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DSCF046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7300" y="1457325"/>
            <a:ext cx="6896100" cy="517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762000" y="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3600">
                <a:solidFill>
                  <a:schemeClr val="tx2"/>
                </a:solidFill>
                <a:latin typeface="Times New Roman" pitchFamily="18" charset="0"/>
              </a:rPr>
              <a:t>Electronics from CPPM</a:t>
            </a:r>
            <a:endParaRPr lang="fr-FR" sz="36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2262188" y="1676400"/>
            <a:ext cx="14716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CAMETH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5614988" y="1676400"/>
            <a:ext cx="15573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CAMPOW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1403350" y="5876925"/>
            <a:ext cx="3295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Conversion of Ethernet signals</a:t>
            </a:r>
          </a:p>
          <a:p>
            <a:r>
              <a:rPr lang="en-US"/>
              <a:t>From electric to optic</a:t>
            </a:r>
          </a:p>
        </p:txBody>
      </p:sp>
      <p:sp>
        <p:nvSpPr>
          <p:cNvPr id="34823" name="Text Box 7"/>
          <p:cNvSpPr txBox="1">
            <a:spLocks noChangeArrowheads="1"/>
          </p:cNvSpPr>
          <p:nvPr/>
        </p:nvSpPr>
        <p:spPr bwMode="auto">
          <a:xfrm>
            <a:off x="5076825" y="6015038"/>
            <a:ext cx="3041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Power supply and IR control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Combined tests with ISIT</a:t>
            </a:r>
            <a:endParaRPr lang="fr-FR">
              <a:solidFill>
                <a:schemeClr val="tx1"/>
              </a:solidFill>
            </a:endParaRPr>
          </a:p>
        </p:txBody>
      </p:sp>
      <p:pic>
        <p:nvPicPr>
          <p:cNvPr id="35843" name="Picture 3" descr="P60300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66800"/>
            <a:ext cx="4495800" cy="3371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844" name="Picture 4" descr="P6030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257550"/>
            <a:ext cx="4800600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45" name="Text Box 5"/>
          <p:cNvSpPr txBox="1">
            <a:spLocks noChangeArrowheads="1"/>
          </p:cNvSpPr>
          <p:nvPr/>
        </p:nvSpPr>
        <p:spPr bwMode="auto">
          <a:xfrm>
            <a:off x="838200" y="3124200"/>
            <a:ext cx="29035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ISIT        IR       AXIS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136525" y="4613275"/>
            <a:ext cx="3978275" cy="191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ISIT : intensified silicon intensifier tube</a:t>
            </a:r>
          </a:p>
          <a:p>
            <a:r>
              <a:rPr lang="en-US" sz="2400">
                <a:latin typeface="Times New Roman" pitchFamily="18" charset="0"/>
              </a:rPr>
              <a:t>University Aberdeen </a:t>
            </a:r>
          </a:p>
          <a:p>
            <a:r>
              <a:rPr lang="en-US" sz="2400">
                <a:latin typeface="Times New Roman" pitchFamily="18" charset="0"/>
              </a:rPr>
              <a:t>1995, 20,000 Euro</a:t>
            </a:r>
          </a:p>
          <a:p>
            <a:r>
              <a:rPr lang="en-US" sz="2400">
                <a:latin typeface="Times New Roman" pitchFamily="18" charset="0"/>
              </a:rPr>
              <a:t>Claimed sensitivity ~ 10</a:t>
            </a:r>
            <a:r>
              <a:rPr lang="en-US" sz="2400" baseline="30000">
                <a:latin typeface="Times New Roman" pitchFamily="18" charset="0"/>
              </a:rPr>
              <a:t>-6</a:t>
            </a:r>
            <a:r>
              <a:rPr lang="en-US" sz="2400">
                <a:latin typeface="Times New Roman" pitchFamily="18" charset="0"/>
              </a:rPr>
              <a:t> lux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5847" name="Oval 7"/>
          <p:cNvSpPr>
            <a:spLocks noChangeArrowheads="1"/>
          </p:cNvSpPr>
          <p:nvPr/>
        </p:nvSpPr>
        <p:spPr bwMode="auto">
          <a:xfrm>
            <a:off x="6477000" y="3886200"/>
            <a:ext cx="609600" cy="609600"/>
          </a:xfrm>
          <a:prstGeom prst="ellipse">
            <a:avLst/>
          </a:prstGeom>
          <a:noFill/>
          <a:ln w="2857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5848" name="Line 8"/>
          <p:cNvSpPr>
            <a:spLocks noChangeShapeType="1"/>
          </p:cNvSpPr>
          <p:nvPr/>
        </p:nvSpPr>
        <p:spPr bwMode="auto">
          <a:xfrm flipH="1">
            <a:off x="6781800" y="2286000"/>
            <a:ext cx="152400" cy="152400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5867400" y="1752600"/>
            <a:ext cx="213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Bacteria sample</a:t>
            </a:r>
            <a:endParaRPr lang="fr-FR" sz="2400">
              <a:latin typeface="Times New Roman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20060603143151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440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7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76200"/>
            <a:ext cx="7772400" cy="762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/>
          <a:lstStyle/>
          <a:p>
            <a:r>
              <a:rPr lang="en-US">
                <a:solidFill>
                  <a:schemeClr val="tx1"/>
                </a:solidFill>
              </a:rPr>
              <a:t>Combined tests with ISIT</a:t>
            </a:r>
            <a:endParaRPr lang="fr-FR">
              <a:solidFill>
                <a:schemeClr val="tx1"/>
              </a:solidFill>
            </a:endParaRPr>
          </a:p>
        </p:txBody>
      </p:sp>
      <p:sp>
        <p:nvSpPr>
          <p:cNvPr id="36868" name="Oval 4"/>
          <p:cNvSpPr>
            <a:spLocks noChangeArrowheads="1"/>
          </p:cNvSpPr>
          <p:nvPr/>
        </p:nvSpPr>
        <p:spPr bwMode="auto">
          <a:xfrm>
            <a:off x="1905000" y="2514600"/>
            <a:ext cx="838200" cy="762000"/>
          </a:xfrm>
          <a:prstGeom prst="ellipse">
            <a:avLst/>
          </a:prstGeom>
          <a:noFill/>
          <a:ln w="2857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6324600" y="4800600"/>
            <a:ext cx="21351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Bacteria sample</a:t>
            </a:r>
            <a:endParaRPr lang="fr-FR" sz="2400">
              <a:latin typeface="Times New Roman" pitchFamily="18" charset="0"/>
            </a:endParaRPr>
          </a:p>
        </p:txBody>
      </p:sp>
      <p:pic>
        <p:nvPicPr>
          <p:cNvPr id="36870" name="Picture 6" descr="20060603143213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00450"/>
            <a:ext cx="4343400" cy="3257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1" name="Line 7"/>
          <p:cNvSpPr>
            <a:spLocks noChangeShapeType="1"/>
          </p:cNvSpPr>
          <p:nvPr/>
        </p:nvSpPr>
        <p:spPr bwMode="auto">
          <a:xfrm flipH="1" flipV="1">
            <a:off x="2743200" y="3048000"/>
            <a:ext cx="3657600" cy="190500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72" name="Oval 8"/>
          <p:cNvSpPr>
            <a:spLocks noChangeArrowheads="1"/>
          </p:cNvSpPr>
          <p:nvPr/>
        </p:nvSpPr>
        <p:spPr bwMode="auto">
          <a:xfrm>
            <a:off x="1905000" y="5181600"/>
            <a:ext cx="838200" cy="762000"/>
          </a:xfrm>
          <a:prstGeom prst="ellipse">
            <a:avLst/>
          </a:prstGeom>
          <a:noFill/>
          <a:ln w="2857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6873" name="Line 9"/>
          <p:cNvSpPr>
            <a:spLocks noChangeShapeType="1"/>
          </p:cNvSpPr>
          <p:nvPr/>
        </p:nvSpPr>
        <p:spPr bwMode="auto">
          <a:xfrm flipH="1">
            <a:off x="2743200" y="5105400"/>
            <a:ext cx="3657600" cy="38100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36874" name="Picture 10" descr="bacteria_Saturda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933450"/>
            <a:ext cx="3733800" cy="280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75" name="Oval 11"/>
          <p:cNvSpPr>
            <a:spLocks noChangeArrowheads="1"/>
          </p:cNvSpPr>
          <p:nvPr/>
        </p:nvSpPr>
        <p:spPr bwMode="auto">
          <a:xfrm>
            <a:off x="6200775" y="2024063"/>
            <a:ext cx="838200" cy="762000"/>
          </a:xfrm>
          <a:prstGeom prst="ellipse">
            <a:avLst/>
          </a:prstGeom>
          <a:noFill/>
          <a:ln w="28575">
            <a:solidFill>
              <a:srgbClr val="66CC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6876" name="Line 12"/>
          <p:cNvSpPr>
            <a:spLocks noChangeShapeType="1"/>
          </p:cNvSpPr>
          <p:nvPr/>
        </p:nvSpPr>
        <p:spPr bwMode="auto">
          <a:xfrm flipH="1" flipV="1">
            <a:off x="6553200" y="2819400"/>
            <a:ext cx="0" cy="1981200"/>
          </a:xfrm>
          <a:prstGeom prst="line">
            <a:avLst/>
          </a:prstGeom>
          <a:noFill/>
          <a:ln w="28575">
            <a:solidFill>
              <a:srgbClr val="66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457200" y="1066800"/>
            <a:ext cx="89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AXIS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6878" name="Text Box 14"/>
          <p:cNvSpPr txBox="1">
            <a:spLocks noChangeArrowheads="1"/>
          </p:cNvSpPr>
          <p:nvPr/>
        </p:nvSpPr>
        <p:spPr bwMode="auto">
          <a:xfrm>
            <a:off x="1066800" y="3962400"/>
            <a:ext cx="1871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AXIS, IR ON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6879" name="Text Box 15"/>
          <p:cNvSpPr txBox="1">
            <a:spLocks noChangeArrowheads="1"/>
          </p:cNvSpPr>
          <p:nvPr/>
        </p:nvSpPr>
        <p:spPr bwMode="auto">
          <a:xfrm>
            <a:off x="4937125" y="1066800"/>
            <a:ext cx="7429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ISIT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/>
          <a:lstStyle/>
          <a:p>
            <a:r>
              <a:rPr lang="fr-FR" dirty="0" smtClean="0"/>
              <a:t>Calibration </a:t>
            </a:r>
            <a:r>
              <a:rPr lang="en-US" dirty="0"/>
              <a:t>with laser</a:t>
            </a:r>
            <a:endParaRPr lang="fr-FR" dirty="0"/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762000" y="1828800"/>
            <a:ext cx="1600200" cy="3810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laser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8916" name="Freeform 4"/>
          <p:cNvSpPr>
            <a:spLocks/>
          </p:cNvSpPr>
          <p:nvPr/>
        </p:nvSpPr>
        <p:spPr bwMode="auto">
          <a:xfrm>
            <a:off x="2971800" y="1917700"/>
            <a:ext cx="5270500" cy="4508500"/>
          </a:xfrm>
          <a:custGeom>
            <a:avLst/>
            <a:gdLst>
              <a:gd name="T0" fmla="*/ 0 w 3320"/>
              <a:gd name="T1" fmla="*/ 40 h 2840"/>
              <a:gd name="T2" fmla="*/ 1104 w 3320"/>
              <a:gd name="T3" fmla="*/ 40 h 2840"/>
              <a:gd name="T4" fmla="*/ 1584 w 3320"/>
              <a:gd name="T5" fmla="*/ 232 h 2840"/>
              <a:gd name="T6" fmla="*/ 1824 w 3320"/>
              <a:gd name="T7" fmla="*/ 1432 h 2840"/>
              <a:gd name="T8" fmla="*/ 2016 w 3320"/>
              <a:gd name="T9" fmla="*/ 2632 h 2840"/>
              <a:gd name="T10" fmla="*/ 3120 w 3320"/>
              <a:gd name="T11" fmla="*/ 2680 h 2840"/>
              <a:gd name="T12" fmla="*/ 3216 w 3320"/>
              <a:gd name="T13" fmla="*/ 2104 h 2840"/>
              <a:gd name="T14" fmla="*/ 3216 w 3320"/>
              <a:gd name="T15" fmla="*/ 1912 h 2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320" h="2840">
                <a:moveTo>
                  <a:pt x="0" y="40"/>
                </a:moveTo>
                <a:cubicBezTo>
                  <a:pt x="420" y="24"/>
                  <a:pt x="840" y="8"/>
                  <a:pt x="1104" y="40"/>
                </a:cubicBezTo>
                <a:cubicBezTo>
                  <a:pt x="1368" y="72"/>
                  <a:pt x="1464" y="0"/>
                  <a:pt x="1584" y="232"/>
                </a:cubicBezTo>
                <a:cubicBezTo>
                  <a:pt x="1704" y="464"/>
                  <a:pt x="1752" y="1032"/>
                  <a:pt x="1824" y="1432"/>
                </a:cubicBezTo>
                <a:cubicBezTo>
                  <a:pt x="1896" y="1832"/>
                  <a:pt x="1800" y="2424"/>
                  <a:pt x="2016" y="2632"/>
                </a:cubicBezTo>
                <a:cubicBezTo>
                  <a:pt x="2232" y="2840"/>
                  <a:pt x="2920" y="2768"/>
                  <a:pt x="3120" y="2680"/>
                </a:cubicBezTo>
                <a:cubicBezTo>
                  <a:pt x="3320" y="2592"/>
                  <a:pt x="3200" y="2232"/>
                  <a:pt x="3216" y="2104"/>
                </a:cubicBezTo>
                <a:cubicBezTo>
                  <a:pt x="3232" y="1976"/>
                  <a:pt x="3224" y="1944"/>
                  <a:pt x="3216" y="191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17" name="Rectangle 5"/>
          <p:cNvSpPr>
            <a:spLocks noChangeArrowheads="1"/>
          </p:cNvSpPr>
          <p:nvPr/>
        </p:nvSpPr>
        <p:spPr bwMode="auto">
          <a:xfrm>
            <a:off x="7924800" y="4876800"/>
            <a:ext cx="304800" cy="76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918" name="AutoShape 6"/>
          <p:cNvSpPr>
            <a:spLocks noChangeArrowheads="1"/>
          </p:cNvSpPr>
          <p:nvPr/>
        </p:nvSpPr>
        <p:spPr bwMode="auto">
          <a:xfrm>
            <a:off x="7239000" y="2819400"/>
            <a:ext cx="1752600" cy="2133600"/>
          </a:xfrm>
          <a:custGeom>
            <a:avLst/>
            <a:gdLst>
              <a:gd name="G0" fmla="+- 5400 0 0"/>
              <a:gd name="G1" fmla="+- 21600 0 5400"/>
              <a:gd name="G2" fmla="*/ 5400 1 2"/>
              <a:gd name="G3" fmla="+- 21600 0 G2"/>
              <a:gd name="G4" fmla="+/ 5400 21600 2"/>
              <a:gd name="G5" fmla="+/ G1 0 2"/>
              <a:gd name="G6" fmla="*/ 21600 21600 5400"/>
              <a:gd name="G7" fmla="*/ G6 1 2"/>
              <a:gd name="G8" fmla="+- 21600 0 G7"/>
              <a:gd name="G9" fmla="*/ 21600 1 2"/>
              <a:gd name="G10" fmla="+- 5400 0 G9"/>
              <a:gd name="G11" fmla="?: G10 G8 0"/>
              <a:gd name="G12" fmla="?: G10 G7 21600"/>
              <a:gd name="T0" fmla="*/ 18900 w 21600"/>
              <a:gd name="T1" fmla="*/ 10800 h 21600"/>
              <a:gd name="T2" fmla="*/ 10800 w 21600"/>
              <a:gd name="T3" fmla="*/ 21600 h 21600"/>
              <a:gd name="T4" fmla="*/ 2700 w 21600"/>
              <a:gd name="T5" fmla="*/ 10800 h 21600"/>
              <a:gd name="T6" fmla="*/ 10800 w 21600"/>
              <a:gd name="T7" fmla="*/ 0 h 21600"/>
              <a:gd name="T8" fmla="*/ 4500 w 21600"/>
              <a:gd name="T9" fmla="*/ 4500 h 21600"/>
              <a:gd name="T10" fmla="*/ 17100 w 21600"/>
              <a:gd name="T11" fmla="*/ 171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919" name="Oval 7"/>
          <p:cNvSpPr>
            <a:spLocks noChangeArrowheads="1"/>
          </p:cNvSpPr>
          <p:nvPr/>
        </p:nvSpPr>
        <p:spPr bwMode="auto">
          <a:xfrm>
            <a:off x="7315200" y="1981200"/>
            <a:ext cx="1600200" cy="15240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OM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8920" name="Rectangle 8"/>
          <p:cNvSpPr>
            <a:spLocks noChangeArrowheads="1"/>
          </p:cNvSpPr>
          <p:nvPr/>
        </p:nvSpPr>
        <p:spPr bwMode="auto">
          <a:xfrm>
            <a:off x="5486400" y="2971800"/>
            <a:ext cx="457200" cy="381000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 flipH="1">
            <a:off x="5486400" y="3352800"/>
            <a:ext cx="152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22" name="Line 10"/>
          <p:cNvSpPr>
            <a:spLocks noChangeShapeType="1"/>
          </p:cNvSpPr>
          <p:nvPr/>
        </p:nvSpPr>
        <p:spPr bwMode="auto">
          <a:xfrm flipH="1">
            <a:off x="5638800" y="33528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23" name="Line 11"/>
          <p:cNvSpPr>
            <a:spLocks noChangeShapeType="1"/>
          </p:cNvSpPr>
          <p:nvPr/>
        </p:nvSpPr>
        <p:spPr bwMode="auto">
          <a:xfrm>
            <a:off x="5791200" y="3352800"/>
            <a:ext cx="76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24" name="Line 12"/>
          <p:cNvSpPr>
            <a:spLocks noChangeShapeType="1"/>
          </p:cNvSpPr>
          <p:nvPr/>
        </p:nvSpPr>
        <p:spPr bwMode="auto">
          <a:xfrm>
            <a:off x="5867400" y="3352800"/>
            <a:ext cx="762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25" name="Line 13"/>
          <p:cNvSpPr>
            <a:spLocks noChangeShapeType="1"/>
          </p:cNvSpPr>
          <p:nvPr/>
        </p:nvSpPr>
        <p:spPr bwMode="auto">
          <a:xfrm flipH="1">
            <a:off x="5410200" y="3352800"/>
            <a:ext cx="152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4876800" y="2667000"/>
            <a:ext cx="8572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Splitter</a:t>
            </a:r>
          </a:p>
          <a:p>
            <a:r>
              <a:rPr lang="en-US">
                <a:latin typeface="Times New Roman" pitchFamily="18" charset="0"/>
              </a:rPr>
              <a:t>16x</a:t>
            </a:r>
            <a:endParaRPr lang="fr-FR">
              <a:latin typeface="Times New Roman" pitchFamily="18" charset="0"/>
            </a:endParaRPr>
          </a:p>
        </p:txBody>
      </p:sp>
      <p:sp>
        <p:nvSpPr>
          <p:cNvPr id="38927" name="Text Box 15"/>
          <p:cNvSpPr txBox="1">
            <a:spLocks noChangeArrowheads="1"/>
          </p:cNvSpPr>
          <p:nvPr/>
        </p:nvSpPr>
        <p:spPr bwMode="auto">
          <a:xfrm>
            <a:off x="8197850" y="5029200"/>
            <a:ext cx="946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Diffuser</a:t>
            </a:r>
            <a:endParaRPr lang="fr-FR">
              <a:latin typeface="Times New Roman" pitchFamily="18" charset="0"/>
            </a:endParaRPr>
          </a:p>
        </p:txBody>
      </p:sp>
      <p:sp>
        <p:nvSpPr>
          <p:cNvPr id="38928" name="Text Box 16"/>
          <p:cNvSpPr txBox="1">
            <a:spLocks noChangeArrowheads="1"/>
          </p:cNvSpPr>
          <p:nvPr/>
        </p:nvSpPr>
        <p:spPr bwMode="auto">
          <a:xfrm>
            <a:off x="7375525" y="3625850"/>
            <a:ext cx="15398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>
                <a:latin typeface="Times New Roman" pitchFamily="18" charset="0"/>
              </a:rPr>
              <a:t>Geometrical   factor 0.1</a:t>
            </a:r>
            <a:endParaRPr lang="fr-FR">
              <a:latin typeface="Times New Roman" pitchFamily="18" charset="0"/>
            </a:endParaRPr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2819400" y="1968500"/>
            <a:ext cx="1727200" cy="2921000"/>
          </a:xfrm>
          <a:custGeom>
            <a:avLst/>
            <a:gdLst>
              <a:gd name="T0" fmla="*/ 96 w 1088"/>
              <a:gd name="T1" fmla="*/ 56 h 1840"/>
              <a:gd name="T2" fmla="*/ 432 w 1088"/>
              <a:gd name="T3" fmla="*/ 56 h 1840"/>
              <a:gd name="T4" fmla="*/ 816 w 1088"/>
              <a:gd name="T5" fmla="*/ 56 h 1840"/>
              <a:gd name="T6" fmla="*/ 1008 w 1088"/>
              <a:gd name="T7" fmla="*/ 392 h 1840"/>
              <a:gd name="T8" fmla="*/ 1008 w 1088"/>
              <a:gd name="T9" fmla="*/ 1496 h 1840"/>
              <a:gd name="T10" fmla="*/ 528 w 1088"/>
              <a:gd name="T11" fmla="*/ 1784 h 1840"/>
              <a:gd name="T12" fmla="*/ 0 w 1088"/>
              <a:gd name="T13" fmla="*/ 1832 h 18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88" h="1840">
                <a:moveTo>
                  <a:pt x="96" y="56"/>
                </a:moveTo>
                <a:cubicBezTo>
                  <a:pt x="204" y="56"/>
                  <a:pt x="312" y="56"/>
                  <a:pt x="432" y="56"/>
                </a:cubicBezTo>
                <a:cubicBezTo>
                  <a:pt x="552" y="56"/>
                  <a:pt x="720" y="0"/>
                  <a:pt x="816" y="56"/>
                </a:cubicBezTo>
                <a:cubicBezTo>
                  <a:pt x="912" y="112"/>
                  <a:pt x="976" y="152"/>
                  <a:pt x="1008" y="392"/>
                </a:cubicBezTo>
                <a:cubicBezTo>
                  <a:pt x="1040" y="632"/>
                  <a:pt x="1088" y="1264"/>
                  <a:pt x="1008" y="1496"/>
                </a:cubicBezTo>
                <a:cubicBezTo>
                  <a:pt x="928" y="1728"/>
                  <a:pt x="696" y="1728"/>
                  <a:pt x="528" y="1784"/>
                </a:cubicBezTo>
                <a:cubicBezTo>
                  <a:pt x="360" y="1840"/>
                  <a:pt x="80" y="1824"/>
                  <a:pt x="0" y="1832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30" name="Oval 18"/>
          <p:cNvSpPr>
            <a:spLocks noChangeArrowheads="1"/>
          </p:cNvSpPr>
          <p:nvPr/>
        </p:nvSpPr>
        <p:spPr bwMode="auto">
          <a:xfrm>
            <a:off x="2667000" y="4495800"/>
            <a:ext cx="152400" cy="762000"/>
          </a:xfrm>
          <a:prstGeom prst="ellipse">
            <a:avLst/>
          </a:prstGeom>
          <a:solidFill>
            <a:srgbClr val="66CC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931" name="Rectangle 19"/>
          <p:cNvSpPr>
            <a:spLocks noChangeArrowheads="1"/>
          </p:cNvSpPr>
          <p:nvPr/>
        </p:nvSpPr>
        <p:spPr bwMode="auto">
          <a:xfrm>
            <a:off x="1600200" y="4800600"/>
            <a:ext cx="1066800" cy="1524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 sz="2400">
              <a:solidFill>
                <a:srgbClr val="66CCFF"/>
              </a:solidFill>
              <a:latin typeface="Times New Roman" pitchFamily="18" charset="0"/>
            </a:endParaRPr>
          </a:p>
        </p:txBody>
      </p:sp>
      <p:sp>
        <p:nvSpPr>
          <p:cNvPr id="38932" name="Rectangle 20"/>
          <p:cNvSpPr>
            <a:spLocks noChangeArrowheads="1"/>
          </p:cNvSpPr>
          <p:nvPr/>
        </p:nvSpPr>
        <p:spPr bwMode="auto">
          <a:xfrm>
            <a:off x="152400" y="4648200"/>
            <a:ext cx="1219200" cy="457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2400">
                <a:latin typeface="Times New Roman" pitchFamily="18" charset="0"/>
              </a:rPr>
              <a:t>Camera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8933" name="Rectangle 21"/>
          <p:cNvSpPr>
            <a:spLocks noChangeArrowheads="1"/>
          </p:cNvSpPr>
          <p:nvPr/>
        </p:nvSpPr>
        <p:spPr bwMode="auto">
          <a:xfrm>
            <a:off x="1371600" y="48006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38934" name="Text Box 22"/>
          <p:cNvSpPr txBox="1">
            <a:spLocks noChangeArrowheads="1"/>
          </p:cNvSpPr>
          <p:nvPr/>
        </p:nvSpPr>
        <p:spPr bwMode="auto">
          <a:xfrm>
            <a:off x="2819400" y="4953000"/>
            <a:ext cx="552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</a:rPr>
              <a:t>lens</a:t>
            </a:r>
            <a:endParaRPr lang="fr-FR">
              <a:latin typeface="Times New Roman" pitchFamily="18" charset="0"/>
            </a:endParaRPr>
          </a:p>
        </p:txBody>
      </p:sp>
      <p:sp>
        <p:nvSpPr>
          <p:cNvPr id="38935" name="Line 23"/>
          <p:cNvSpPr>
            <a:spLocks noChangeShapeType="1"/>
          </p:cNvSpPr>
          <p:nvPr/>
        </p:nvSpPr>
        <p:spPr bwMode="auto">
          <a:xfrm>
            <a:off x="2362200" y="1981200"/>
            <a:ext cx="457200" cy="0"/>
          </a:xfrm>
          <a:prstGeom prst="line">
            <a:avLst/>
          </a:prstGeom>
          <a:noFill/>
          <a:ln w="38100">
            <a:solidFill>
              <a:srgbClr val="66CC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8936" name="Text Box 24"/>
          <p:cNvSpPr txBox="1">
            <a:spLocks noChangeArrowheads="1"/>
          </p:cNvSpPr>
          <p:nvPr/>
        </p:nvSpPr>
        <p:spPr bwMode="auto">
          <a:xfrm>
            <a:off x="746125" y="1260475"/>
            <a:ext cx="1784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100-1000 Hz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8937" name="Text Box 25"/>
          <p:cNvSpPr txBox="1">
            <a:spLocks noChangeArrowheads="1"/>
          </p:cNvSpPr>
          <p:nvPr/>
        </p:nvSpPr>
        <p:spPr bwMode="auto">
          <a:xfrm>
            <a:off x="136525" y="4079875"/>
            <a:ext cx="25749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Integration variable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8938" name="Text Box 26"/>
          <p:cNvSpPr txBox="1">
            <a:spLocks noChangeArrowheads="1"/>
          </p:cNvSpPr>
          <p:nvPr/>
        </p:nvSpPr>
        <p:spPr bwMode="auto">
          <a:xfrm>
            <a:off x="1812925" y="4891088"/>
            <a:ext cx="7032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>
                <a:latin typeface="Times New Roman" pitchFamily="18" charset="0"/>
              </a:rPr>
              <a:t>1cm</a:t>
            </a:r>
            <a:r>
              <a:rPr lang="en-US" sz="2000" baseline="30000">
                <a:latin typeface="Times New Roman" pitchFamily="18" charset="0"/>
              </a:rPr>
              <a:t>2</a:t>
            </a:r>
            <a:endParaRPr lang="fr-FR" sz="2000" baseline="300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/>
          <a:lstStyle/>
          <a:p>
            <a:r>
              <a:rPr lang="fr-FR" dirty="0" smtClean="0"/>
              <a:t>Calibration </a:t>
            </a:r>
            <a:r>
              <a:rPr lang="en-US" dirty="0"/>
              <a:t>with laser</a:t>
            </a:r>
            <a:endParaRPr lang="fr-FR" dirty="0"/>
          </a:p>
        </p:txBody>
      </p:sp>
      <p:pic>
        <p:nvPicPr>
          <p:cNvPr id="39939" name="Picture 3" descr="1000hz_12m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1770063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0" name="Picture 4" descr="100hz_12m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1163" y="3598863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1" name="Picture 5" descr="200606031349291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1770063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2" name="Picture 6" descr="200606031351294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1770063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3" name="Picture 7" descr="200606031353290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0163" y="3598863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4" name="Picture 8" descr="200606031355290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7563" y="3598863"/>
            <a:ext cx="1625600" cy="1219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1385888" y="1125538"/>
            <a:ext cx="151447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AXIS 1sec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3216275" y="1131888"/>
            <a:ext cx="1903413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AXIS 1/25sec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5338763" y="1127125"/>
            <a:ext cx="1825625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  <a:latin typeface="Times New Roman" pitchFamily="18" charset="0"/>
              </a:rPr>
              <a:t>ISIT 1/25 sec</a:t>
            </a:r>
            <a:endParaRPr lang="fr-FR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7304088" y="2116138"/>
            <a:ext cx="135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3.10</a:t>
            </a:r>
            <a:r>
              <a:rPr lang="en-US" sz="2400" baseline="30000">
                <a:latin typeface="Times New Roman" pitchFamily="18" charset="0"/>
              </a:rPr>
              <a:t>-5</a:t>
            </a:r>
            <a:r>
              <a:rPr lang="en-US" sz="2400">
                <a:latin typeface="Times New Roman" pitchFamily="18" charset="0"/>
              </a:rPr>
              <a:t> lux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7396163" y="3903663"/>
            <a:ext cx="135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Times New Roman" pitchFamily="18" charset="0"/>
              </a:rPr>
              <a:t>3.10</a:t>
            </a:r>
            <a:r>
              <a:rPr lang="en-US" sz="2400" baseline="30000">
                <a:latin typeface="Times New Roman" pitchFamily="18" charset="0"/>
              </a:rPr>
              <a:t>-6</a:t>
            </a:r>
            <a:r>
              <a:rPr lang="en-US" sz="2400">
                <a:latin typeface="Times New Roman" pitchFamily="18" charset="0"/>
              </a:rPr>
              <a:t> lux</a:t>
            </a:r>
            <a:endParaRPr lang="fr-FR" sz="2400">
              <a:latin typeface="Times New Roman" pitchFamily="18" charset="0"/>
            </a:endParaRP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738188" y="5084763"/>
            <a:ext cx="7822975" cy="163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000" dirty="0">
                <a:latin typeface="Times New Roman" pitchFamily="18" charset="0"/>
              </a:rPr>
              <a:t>ISIT ~ factor 20 more sensitive  ;  AXIS better resolution</a:t>
            </a:r>
          </a:p>
          <a:p>
            <a:r>
              <a:rPr lang="en-US" sz="2000" dirty="0">
                <a:latin typeface="Times New Roman" pitchFamily="18" charset="0"/>
              </a:rPr>
              <a:t>Missing sensitivity can be compensated by longer exposure time</a:t>
            </a:r>
          </a:p>
          <a:p>
            <a:r>
              <a:rPr lang="en-US" sz="2000" dirty="0">
                <a:latin typeface="Times New Roman" pitchFamily="18" charset="0"/>
              </a:rPr>
              <a:t>Worst case scenario : isotropic light (as from K40)</a:t>
            </a:r>
          </a:p>
          <a:p>
            <a:r>
              <a:rPr lang="en-US" sz="2000" dirty="0">
                <a:latin typeface="Times New Roman" pitchFamily="18" charset="0"/>
              </a:rPr>
              <a:t>PMT 1MHz = 10</a:t>
            </a:r>
            <a:r>
              <a:rPr lang="en-US" sz="2000" baseline="30000" dirty="0">
                <a:latin typeface="Times New Roman" pitchFamily="18" charset="0"/>
              </a:rPr>
              <a:t>8</a:t>
            </a:r>
            <a:r>
              <a:rPr lang="en-US" sz="2000" dirty="0">
                <a:latin typeface="Times New Roman" pitchFamily="18" charset="0"/>
              </a:rPr>
              <a:t> photons/m</a:t>
            </a:r>
            <a:r>
              <a:rPr lang="en-US" sz="2000" baseline="30000" dirty="0">
                <a:latin typeface="Times New Roman" pitchFamily="18" charset="0"/>
              </a:rPr>
              <a:t>2</a:t>
            </a:r>
            <a:r>
              <a:rPr lang="en-US" sz="2000" dirty="0">
                <a:latin typeface="Times New Roman" pitchFamily="18" charset="0"/>
              </a:rPr>
              <a:t>/sec =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3 10</a:t>
            </a:r>
            <a:r>
              <a:rPr lang="en-US" sz="2000" baseline="30000" dirty="0">
                <a:latin typeface="Times New Roman" pitchFamily="18" charset="0"/>
                <a:cs typeface="Times New Roman" pitchFamily="18" charset="0"/>
              </a:rPr>
              <a:t>-8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lux</a:t>
            </a:r>
          </a:p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Expect to see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pointlike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signals at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few tens of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MHz depending on geometry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72" name="Picture 16" descr="071207050507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39863" y="1782763"/>
            <a:ext cx="6804026" cy="510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27088" y="0"/>
            <a:ext cx="7772400" cy="1196975"/>
          </a:xfrm>
        </p:spPr>
        <p:txBody>
          <a:bodyPr/>
          <a:lstStyle/>
          <a:p>
            <a:r>
              <a:rPr lang="en-US"/>
              <a:t>Dec 2007			 July 2007</a:t>
            </a:r>
          </a:p>
        </p:txBody>
      </p:sp>
      <p:pic>
        <p:nvPicPr>
          <p:cNvPr id="7066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3775" y="1098550"/>
            <a:ext cx="4340225" cy="575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0661" name="Text Box 5"/>
          <p:cNvSpPr txBox="1">
            <a:spLocks noChangeArrowheads="1"/>
          </p:cNvSpPr>
          <p:nvPr/>
        </p:nvSpPr>
        <p:spPr bwMode="auto">
          <a:xfrm>
            <a:off x="5003800" y="1268413"/>
            <a:ext cx="113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solidFill>
                  <a:schemeClr val="bg1"/>
                </a:solidFill>
              </a:rPr>
              <a:t>Floor 5</a:t>
            </a:r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1619250" y="1341438"/>
            <a:ext cx="11334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/>
              <a:t>Floor 1</a:t>
            </a:r>
          </a:p>
        </p:txBody>
      </p:sp>
      <p:sp>
        <p:nvSpPr>
          <p:cNvPr id="70663" name="Text Box 7"/>
          <p:cNvSpPr txBox="1">
            <a:spLocks noChangeArrowheads="1"/>
          </p:cNvSpPr>
          <p:nvPr/>
        </p:nvSpPr>
        <p:spPr bwMode="auto">
          <a:xfrm>
            <a:off x="2916238" y="2852738"/>
            <a:ext cx="81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ADCP</a:t>
            </a:r>
          </a:p>
        </p:txBody>
      </p:sp>
      <p:sp>
        <p:nvSpPr>
          <p:cNvPr id="70664" name="Text Box 8"/>
          <p:cNvSpPr txBox="1">
            <a:spLocks noChangeArrowheads="1"/>
          </p:cNvSpPr>
          <p:nvPr/>
        </p:nvSpPr>
        <p:spPr bwMode="auto">
          <a:xfrm>
            <a:off x="539750" y="2492375"/>
            <a:ext cx="99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Camera</a:t>
            </a:r>
          </a:p>
        </p:txBody>
      </p:sp>
      <p:sp>
        <p:nvSpPr>
          <p:cNvPr id="70665" name="Text Box 9"/>
          <p:cNvSpPr txBox="1">
            <a:spLocks noChangeArrowheads="1"/>
          </p:cNvSpPr>
          <p:nvPr/>
        </p:nvSpPr>
        <p:spPr bwMode="auto">
          <a:xfrm>
            <a:off x="395288" y="4437063"/>
            <a:ext cx="552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OM</a:t>
            </a:r>
          </a:p>
        </p:txBody>
      </p:sp>
      <p:sp>
        <p:nvSpPr>
          <p:cNvPr id="70666" name="Line 10"/>
          <p:cNvSpPr>
            <a:spLocks noChangeShapeType="1"/>
          </p:cNvSpPr>
          <p:nvPr/>
        </p:nvSpPr>
        <p:spPr bwMode="auto">
          <a:xfrm flipV="1">
            <a:off x="2700338" y="1844675"/>
            <a:ext cx="0" cy="10080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667" name="Line 11"/>
          <p:cNvSpPr>
            <a:spLocks noChangeShapeType="1"/>
          </p:cNvSpPr>
          <p:nvPr/>
        </p:nvSpPr>
        <p:spPr bwMode="auto">
          <a:xfrm flipH="1">
            <a:off x="1042988" y="4941888"/>
            <a:ext cx="71437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0668" name="Text Box 12"/>
          <p:cNvSpPr txBox="1">
            <a:spLocks noChangeArrowheads="1"/>
          </p:cNvSpPr>
          <p:nvPr/>
        </p:nvSpPr>
        <p:spPr bwMode="auto">
          <a:xfrm>
            <a:off x="5508625" y="3644900"/>
            <a:ext cx="819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ADCP</a:t>
            </a:r>
          </a:p>
        </p:txBody>
      </p:sp>
      <p:sp>
        <p:nvSpPr>
          <p:cNvPr id="70669" name="Text Box 13"/>
          <p:cNvSpPr txBox="1">
            <a:spLocks noChangeArrowheads="1"/>
          </p:cNvSpPr>
          <p:nvPr/>
        </p:nvSpPr>
        <p:spPr bwMode="auto">
          <a:xfrm>
            <a:off x="7596188" y="3213100"/>
            <a:ext cx="9969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Camera</a:t>
            </a:r>
          </a:p>
        </p:txBody>
      </p:sp>
      <p:sp>
        <p:nvSpPr>
          <p:cNvPr id="70670" name="Text Box 14"/>
          <p:cNvSpPr txBox="1">
            <a:spLocks noChangeArrowheads="1"/>
          </p:cNvSpPr>
          <p:nvPr/>
        </p:nvSpPr>
        <p:spPr bwMode="auto">
          <a:xfrm>
            <a:off x="7596188" y="4221163"/>
            <a:ext cx="552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/>
              <a:t>OM</a:t>
            </a:r>
          </a:p>
        </p:txBody>
      </p:sp>
      <p:sp>
        <p:nvSpPr>
          <p:cNvPr id="70671" name="Line 15"/>
          <p:cNvSpPr>
            <a:spLocks noChangeShapeType="1"/>
          </p:cNvSpPr>
          <p:nvPr/>
        </p:nvSpPr>
        <p:spPr bwMode="auto">
          <a:xfrm flipH="1">
            <a:off x="6443663" y="4076700"/>
            <a:ext cx="0" cy="10810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Test Images</a:t>
            </a:r>
            <a:endParaRPr lang="fr-FR" dirty="0"/>
          </a:p>
        </p:txBody>
      </p:sp>
      <p:pic>
        <p:nvPicPr>
          <p:cNvPr id="43012" name="Picture 4" descr="CamSt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879" y="3426908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3" name="Picture 5" descr="20071207195253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29000"/>
            <a:ext cx="4572000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7" name="Rectangle 9"/>
          <p:cNvSpPr>
            <a:spLocks noChangeArrowheads="1"/>
          </p:cNvSpPr>
          <p:nvPr/>
        </p:nvSpPr>
        <p:spPr bwMode="auto">
          <a:xfrm>
            <a:off x="4848704" y="3760283"/>
            <a:ext cx="4033838" cy="2808288"/>
          </a:xfrm>
          <a:prstGeom prst="rect">
            <a:avLst/>
          </a:prstGeom>
          <a:noFill/>
          <a:ln w="28575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496" y="1386268"/>
            <a:ext cx="9073008" cy="1826708"/>
          </a:xfrm>
        </p:spPr>
        <p:txBody>
          <a:bodyPr/>
          <a:lstStyle/>
          <a:p>
            <a:r>
              <a:rPr lang="en-US" sz="2800" dirty="0" smtClean="0"/>
              <a:t>Camera at Floor 1 has </a:t>
            </a:r>
            <a:r>
              <a:rPr lang="en-US" sz="2800" dirty="0" err="1" smtClean="0"/>
              <a:t>storey</a:t>
            </a:r>
            <a:r>
              <a:rPr lang="en-US" sz="2800" dirty="0" smtClean="0"/>
              <a:t> structure in field of view</a:t>
            </a:r>
          </a:p>
          <a:p>
            <a:r>
              <a:rPr lang="en-US" sz="2800" dirty="0" smtClean="0"/>
              <a:t>Can serve as scale to estimate size and distance of objects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/>
              <a:t>Motivation - Specifications</a:t>
            </a:r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525963"/>
          </a:xfrm>
        </p:spPr>
        <p:txBody>
          <a:bodyPr/>
          <a:lstStyle/>
          <a:p>
            <a:r>
              <a:rPr lang="en-US" sz="2800" dirty="0" smtClean="0"/>
              <a:t>Quiescent Observation</a:t>
            </a:r>
          </a:p>
          <a:p>
            <a:pPr lvl="1"/>
            <a:r>
              <a:rPr lang="en-US" sz="2400" dirty="0" smtClean="0"/>
              <a:t>in </a:t>
            </a:r>
            <a:r>
              <a:rPr lang="en-US" sz="2400" dirty="0"/>
              <a:t>its natural environment</a:t>
            </a:r>
          </a:p>
          <a:p>
            <a:pPr lvl="1"/>
            <a:r>
              <a:rPr lang="en-US" sz="2400" dirty="0" smtClean="0"/>
              <a:t>undisturbed </a:t>
            </a:r>
            <a:r>
              <a:rPr lang="en-US" sz="2400" dirty="0"/>
              <a:t>by </a:t>
            </a:r>
            <a:r>
              <a:rPr lang="en-US" sz="2400" dirty="0" smtClean="0"/>
              <a:t>noise, light or turbulences </a:t>
            </a:r>
          </a:p>
          <a:p>
            <a:pPr lvl="1"/>
            <a:r>
              <a:rPr lang="en-US" sz="2400" dirty="0" smtClean="0"/>
              <a:t>Non-</a:t>
            </a:r>
            <a:r>
              <a:rPr lang="en-US" sz="2400" dirty="0" err="1" smtClean="0"/>
              <a:t>distructive</a:t>
            </a:r>
            <a:r>
              <a:rPr lang="en-US" sz="2400" dirty="0" smtClean="0"/>
              <a:t> (leave them alive !)</a:t>
            </a:r>
          </a:p>
          <a:p>
            <a:r>
              <a:rPr lang="en-US" dirty="0" smtClean="0"/>
              <a:t>Deep Sea</a:t>
            </a:r>
          </a:p>
          <a:p>
            <a:pPr lvl="1"/>
            <a:r>
              <a:rPr lang="en-US" dirty="0" smtClean="0"/>
              <a:t>At least 2000m below surface</a:t>
            </a:r>
          </a:p>
          <a:p>
            <a:r>
              <a:rPr lang="en-US" sz="3200" dirty="0" smtClean="0"/>
              <a:t>Self </a:t>
            </a:r>
            <a:r>
              <a:rPr lang="en-US" sz="3200" dirty="0"/>
              <a:t>triggering system </a:t>
            </a:r>
            <a:endParaRPr lang="en-US" sz="3200" dirty="0" smtClean="0"/>
          </a:p>
          <a:p>
            <a:pPr lvl="1"/>
            <a:r>
              <a:rPr lang="en-US" sz="2800" dirty="0" smtClean="0"/>
              <a:t>Bioluminescence light itself must trigger the readout</a:t>
            </a:r>
            <a:endParaRPr lang="en-US" dirty="0" smtClean="0"/>
          </a:p>
          <a:p>
            <a:pPr lvl="1"/>
            <a:r>
              <a:rPr lang="en-US" sz="2800" dirty="0" smtClean="0"/>
              <a:t>Permanent connection to the shore station</a:t>
            </a:r>
          </a:p>
          <a:p>
            <a:pPr lvl="1"/>
            <a:r>
              <a:rPr lang="en-US" sz="2800" dirty="0" smtClean="0"/>
              <a:t>Automatic </a:t>
            </a:r>
            <a:r>
              <a:rPr lang="en-US" sz="2800" dirty="0"/>
              <a:t>data transfer to shore </a:t>
            </a:r>
            <a:r>
              <a:rPr lang="en-US" sz="2800" dirty="0" smtClean="0"/>
              <a:t>station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6203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Camera Operation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08719"/>
          </a:xfrm>
        </p:spPr>
        <p:txBody>
          <a:bodyPr/>
          <a:lstStyle/>
          <a:p>
            <a:r>
              <a:rPr lang="en-US" dirty="0" smtClean="0"/>
              <a:t>Since early 2008 cameras are permanently active at the ANTARES site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-2052736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2007</a:t>
            </a:r>
          </a:p>
          <a:p>
            <a:pPr algn="ctr"/>
            <a:endParaRPr lang="fr-FR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2008</a:t>
            </a:r>
          </a:p>
          <a:p>
            <a:pPr algn="ctr"/>
            <a:endParaRPr lang="fr-FR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2009</a:t>
            </a:r>
          </a:p>
          <a:p>
            <a:pPr algn="ctr"/>
            <a:endParaRPr lang="fr-FR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2010</a:t>
            </a:r>
          </a:p>
          <a:p>
            <a:pPr algn="ctr"/>
            <a:endParaRPr lang="fr-FR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02838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2011</a:t>
            </a:r>
          </a:p>
          <a:p>
            <a:pPr algn="ctr"/>
            <a:endParaRPr lang="fr-FR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1520" y="3584049"/>
            <a:ext cx="0" cy="2304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3184659"/>
            <a:ext cx="1415772" cy="4062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Deployment</a:t>
            </a:r>
            <a:endParaRPr lang="fr-FR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585450" y="3717179"/>
            <a:ext cx="0" cy="2304256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76256" y="3339561"/>
            <a:ext cx="217239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IL07 disconnection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6876256" y="6023029"/>
            <a:ext cx="1967205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ebCMOS</a:t>
            </a:r>
            <a:r>
              <a:rPr lang="en-US" dirty="0" smtClean="0"/>
              <a:t> camera</a:t>
            </a:r>
          </a:p>
          <a:p>
            <a:r>
              <a:rPr lang="en-US" dirty="0" smtClean="0"/>
              <a:t>installation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1520" y="5744289"/>
            <a:ext cx="563870" cy="0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5888305"/>
            <a:ext cx="1762021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Commissioning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05812" y="3872081"/>
            <a:ext cx="6779638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80538" y="3316636"/>
            <a:ext cx="4618572" cy="46166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33 months of standard operation</a:t>
            </a:r>
            <a:endParaRPr lang="fr-FR" sz="2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05812" y="3778301"/>
            <a:ext cx="0" cy="2037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585450" y="5744289"/>
            <a:ext cx="1703074" cy="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952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Early image 2sec exposure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4340" name="Picture 4" descr="2007121008183115-rem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713" y="166528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floor5_20080129183925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13" y="2286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floor5_200801291839256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4513" y="-26988"/>
            <a:ext cx="60960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8" name="Picture 6" descr="floor5_20080117060758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563" y="-26988"/>
            <a:ext cx="6096000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9" name="Picture 7" descr="floor5_200801170607587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" y="2286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0" name="Picture 8" descr="floor5_200801191509575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84438" y="-26988"/>
            <a:ext cx="6096001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1" name="Picture 9" descr="floor5_200801191509577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41563" y="2286000"/>
            <a:ext cx="609600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442" name="Oval 10"/>
          <p:cNvSpPr>
            <a:spLocks noChangeArrowheads="1"/>
          </p:cNvSpPr>
          <p:nvPr/>
        </p:nvSpPr>
        <p:spPr bwMode="auto">
          <a:xfrm>
            <a:off x="4572000" y="620713"/>
            <a:ext cx="792163" cy="15128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3" name="Oval 11"/>
          <p:cNvSpPr>
            <a:spLocks noChangeArrowheads="1"/>
          </p:cNvSpPr>
          <p:nvPr/>
        </p:nvSpPr>
        <p:spPr bwMode="auto">
          <a:xfrm>
            <a:off x="971550" y="2924175"/>
            <a:ext cx="792163" cy="15128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4" name="Line 12"/>
          <p:cNvSpPr>
            <a:spLocks noChangeShapeType="1"/>
          </p:cNvSpPr>
          <p:nvPr/>
        </p:nvSpPr>
        <p:spPr bwMode="auto">
          <a:xfrm>
            <a:off x="1331913" y="2205038"/>
            <a:ext cx="0" cy="7191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45" name="Oval 13"/>
          <p:cNvSpPr>
            <a:spLocks noChangeArrowheads="1"/>
          </p:cNvSpPr>
          <p:nvPr/>
        </p:nvSpPr>
        <p:spPr bwMode="auto">
          <a:xfrm>
            <a:off x="4587875" y="3021013"/>
            <a:ext cx="792163" cy="15128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6" name="Oval 14"/>
          <p:cNvSpPr>
            <a:spLocks noChangeArrowheads="1"/>
          </p:cNvSpPr>
          <p:nvPr/>
        </p:nvSpPr>
        <p:spPr bwMode="auto">
          <a:xfrm>
            <a:off x="939800" y="676275"/>
            <a:ext cx="792163" cy="15128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7" name="Line 15"/>
          <p:cNvSpPr>
            <a:spLocks noChangeShapeType="1"/>
          </p:cNvSpPr>
          <p:nvPr/>
        </p:nvSpPr>
        <p:spPr bwMode="auto">
          <a:xfrm>
            <a:off x="4987925" y="2133600"/>
            <a:ext cx="0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48" name="Oval 16"/>
          <p:cNvSpPr>
            <a:spLocks noChangeArrowheads="1"/>
          </p:cNvSpPr>
          <p:nvPr/>
        </p:nvSpPr>
        <p:spPr bwMode="auto">
          <a:xfrm>
            <a:off x="8388350" y="2852738"/>
            <a:ext cx="792163" cy="15128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49" name="Oval 17"/>
          <p:cNvSpPr>
            <a:spLocks noChangeArrowheads="1"/>
          </p:cNvSpPr>
          <p:nvPr/>
        </p:nvSpPr>
        <p:spPr bwMode="auto">
          <a:xfrm>
            <a:off x="8243888" y="5229225"/>
            <a:ext cx="792162" cy="15128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8450" name="Line 18"/>
          <p:cNvSpPr>
            <a:spLocks noChangeShapeType="1"/>
          </p:cNvSpPr>
          <p:nvPr/>
        </p:nvSpPr>
        <p:spPr bwMode="auto">
          <a:xfrm flipH="1">
            <a:off x="8675688" y="4365625"/>
            <a:ext cx="144462" cy="8636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827584" y="136525"/>
            <a:ext cx="667201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 dirty="0"/>
              <a:t>S</a:t>
            </a:r>
            <a:r>
              <a:rPr lang="en-US" sz="2400" dirty="0" smtClean="0"/>
              <a:t>equences </a:t>
            </a:r>
            <a:r>
              <a:rPr lang="en-US" sz="2400" dirty="0"/>
              <a:t>of 2 images: </a:t>
            </a:r>
            <a:r>
              <a:rPr lang="en-US" sz="2400" dirty="0" smtClean="0"/>
              <a:t>0.2 sec </a:t>
            </a:r>
            <a:r>
              <a:rPr lang="en-US" sz="2400" dirty="0"/>
              <a:t>exposure each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5364" name="Picture 4" descr="floor5_fs_200802251027298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floor5_fs_200806130104417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292600"/>
            <a:ext cx="6096001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7" name="Picture 7" descr="floor5_fs_200810160804229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-22225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5" name="Picture 5" descr="floor5_fs_200805111431310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8475" y="4329113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8" name="Oval 8"/>
          <p:cNvSpPr>
            <a:spLocks noChangeArrowheads="1"/>
          </p:cNvSpPr>
          <p:nvPr/>
        </p:nvSpPr>
        <p:spPr bwMode="auto">
          <a:xfrm>
            <a:off x="1187450" y="2276475"/>
            <a:ext cx="431800" cy="6477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69" name="Oval 9"/>
          <p:cNvSpPr>
            <a:spLocks noChangeArrowheads="1"/>
          </p:cNvSpPr>
          <p:nvPr/>
        </p:nvSpPr>
        <p:spPr bwMode="auto">
          <a:xfrm>
            <a:off x="684213" y="5661025"/>
            <a:ext cx="792162" cy="647700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0" name="Oval 10"/>
          <p:cNvSpPr>
            <a:spLocks noChangeArrowheads="1"/>
          </p:cNvSpPr>
          <p:nvPr/>
        </p:nvSpPr>
        <p:spPr bwMode="auto">
          <a:xfrm>
            <a:off x="6443663" y="2924175"/>
            <a:ext cx="792162" cy="1512888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1" name="Oval 11"/>
          <p:cNvSpPr>
            <a:spLocks noChangeArrowheads="1"/>
          </p:cNvSpPr>
          <p:nvPr/>
        </p:nvSpPr>
        <p:spPr bwMode="auto">
          <a:xfrm>
            <a:off x="6804025" y="4868863"/>
            <a:ext cx="792163" cy="1512887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15372" name="Text Box 12"/>
          <p:cNvSpPr txBox="1">
            <a:spLocks noChangeArrowheads="1"/>
          </p:cNvSpPr>
          <p:nvPr/>
        </p:nvSpPr>
        <p:spPr bwMode="auto">
          <a:xfrm>
            <a:off x="846138" y="260350"/>
            <a:ext cx="7324441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/>
              <a:t>E</a:t>
            </a:r>
            <a:r>
              <a:rPr lang="en-US" sz="2400" dirty="0" smtClean="0"/>
              <a:t>xamples </a:t>
            </a:r>
            <a:r>
              <a:rPr lang="en-US" sz="2400" dirty="0"/>
              <a:t>of short flashes </a:t>
            </a:r>
            <a:endParaRPr lang="en-US" sz="2400" dirty="0" smtClean="0"/>
          </a:p>
          <a:p>
            <a:pPr algn="ctr"/>
            <a:r>
              <a:rPr lang="en-US" sz="2400" dirty="0" smtClean="0"/>
              <a:t>visible </a:t>
            </a:r>
            <a:r>
              <a:rPr lang="en-US" sz="2400" dirty="0"/>
              <a:t>only on </a:t>
            </a:r>
            <a:r>
              <a:rPr lang="en-US" sz="2400" dirty="0" smtClean="0"/>
              <a:t>one or two </a:t>
            </a:r>
            <a:r>
              <a:rPr lang="en-US" sz="2400" dirty="0"/>
              <a:t>single image of 100 </a:t>
            </a:r>
            <a:r>
              <a:rPr lang="en-US" sz="2400" dirty="0" err="1" smtClean="0"/>
              <a:t>msec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Galaxy on CCD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2780928"/>
            <a:ext cx="5163101" cy="3528120"/>
          </a:xfrm>
        </p:spPr>
      </p:pic>
      <p:sp>
        <p:nvSpPr>
          <p:cNvPr id="5" name="TextBox 4"/>
          <p:cNvSpPr txBox="1"/>
          <p:nvPr/>
        </p:nvSpPr>
        <p:spPr>
          <a:xfrm>
            <a:off x="2095136" y="1412776"/>
            <a:ext cx="456509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Standard Astrophotography</a:t>
            </a:r>
          </a:p>
          <a:p>
            <a:r>
              <a:rPr lang="en-US" sz="2800" dirty="0" smtClean="0"/>
              <a:t>Long exposure time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95536" y="3506232"/>
            <a:ext cx="295232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Same structures !</a:t>
            </a:r>
          </a:p>
          <a:p>
            <a:r>
              <a:rPr lang="en-US" sz="2400" dirty="0" smtClean="0"/>
              <a:t>Traces from charged particles</a:t>
            </a:r>
          </a:p>
          <a:p>
            <a:r>
              <a:rPr lang="en-US" sz="2400" dirty="0" smtClean="0"/>
              <a:t>Remnants from Cosmic ray showers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376986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en-US" sz="3200" dirty="0"/>
              <a:t>Passing object illuminated in IR light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3076" name="Picture 4" descr="floor1_090306_2111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80975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n-US" sz="3200" dirty="0"/>
              <a:t>Small bright object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100" name="Picture 4" descr="floor1_090525_0214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n-US" sz="3200" dirty="0"/>
              <a:t>Extended object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124" name="Picture 4" descr="floor1_090601_0146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Dancing Spots</a:t>
            </a:r>
            <a:endParaRPr lang="fr-FR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220" name="Picture 4" descr="floor5_090510_0725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5748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Trigger statistics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23662"/>
            <a:ext cx="3977640" cy="26974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840" y="1451600"/>
            <a:ext cx="3977640" cy="26974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05402" y="2276872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?</a:t>
            </a:r>
            <a:endParaRPr lang="fr-FR" sz="24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95522" y="167119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?</a:t>
            </a:r>
            <a:endParaRPr lang="fr-FR" sz="2400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14396" y="1671191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987824" y="1700808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72200" y="1700808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430548" y="1671191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5616" y="1700808"/>
            <a:ext cx="2685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2008       2009        2010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59057" y="1700808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2008       2009           2010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251520" y="5556373"/>
            <a:ext cx="8712968" cy="968971"/>
          </a:xfrm>
        </p:spPr>
        <p:txBody>
          <a:bodyPr/>
          <a:lstStyle/>
          <a:p>
            <a:r>
              <a:rPr lang="en-US" sz="2400" dirty="0" smtClean="0"/>
              <a:t>Activity varies between years and also between seasons</a:t>
            </a:r>
          </a:p>
          <a:p>
            <a:r>
              <a:rPr lang="en-US" sz="2400" dirty="0" smtClean="0"/>
              <a:t>Shallower camera has more trigger in periods of high activity</a:t>
            </a:r>
            <a:endParaRPr lang="fr-FR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1115616" y="4221088"/>
            <a:ext cx="2685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44             83              64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8104" y="4221088"/>
            <a:ext cx="281359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46             91              107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74222" y="4221088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per year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1115616" y="4931876"/>
            <a:ext cx="274947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4.9           6.9              8.0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08104" y="4941168"/>
            <a:ext cx="287771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5.1           7.6              13.4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3851920" y="493187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Rate per month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46991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ooter Placeholder 3"/>
          <p:cNvSpPr>
            <a:spLocks noGrp="1"/>
          </p:cNvSpPr>
          <p:nvPr>
            <p:ph type="ftr" sz="quarter" idx="10"/>
          </p:nvPr>
        </p:nvSpPr>
        <p:spPr>
          <a:xfrm rot="16200000">
            <a:off x="-2141537" y="4383087"/>
            <a:ext cx="4616450" cy="33337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 smtClean="0">
                <a:solidFill>
                  <a:schemeClr val="accent2"/>
                </a:solidFill>
                <a:latin typeface="Times New Roman" pitchFamily="18" charset="0"/>
              </a:rPr>
              <a:t>V. Bertin - CPPM - ARENA'08 @ Roma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796950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</a:rPr>
              <a:t>ANTARES – a deep sea cabled network </a:t>
            </a:r>
            <a:endParaRPr lang="fr-FR" sz="3200" dirty="0" smtClean="0">
              <a:solidFill>
                <a:schemeClr val="tx1"/>
              </a:solidFill>
            </a:endParaRPr>
          </a:p>
        </p:txBody>
      </p:sp>
      <p:pic>
        <p:nvPicPr>
          <p:cNvPr id="15364" name="Picture 3" descr="antares-pub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569"/>
          <a:stretch>
            <a:fillRect/>
          </a:stretch>
        </p:blipFill>
        <p:spPr bwMode="auto">
          <a:xfrm>
            <a:off x="0" y="836613"/>
            <a:ext cx="9144000" cy="6021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65" name="Group 20"/>
          <p:cNvGrpSpPr>
            <a:grpSpLocks/>
          </p:cNvGrpSpPr>
          <p:nvPr/>
        </p:nvGrpSpPr>
        <p:grpSpPr bwMode="auto">
          <a:xfrm>
            <a:off x="971550" y="5734050"/>
            <a:ext cx="1289050" cy="628650"/>
            <a:chOff x="521" y="3702"/>
            <a:chExt cx="812" cy="396"/>
          </a:xfrm>
        </p:grpSpPr>
        <p:sp>
          <p:nvSpPr>
            <p:cNvPr id="15488" name="Line 6"/>
            <p:cNvSpPr>
              <a:spLocks noChangeShapeType="1"/>
            </p:cNvSpPr>
            <p:nvPr/>
          </p:nvSpPr>
          <p:spPr bwMode="auto">
            <a:xfrm>
              <a:off x="567" y="3702"/>
              <a:ext cx="766" cy="1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83655" name="Text Box 7"/>
            <p:cNvSpPr txBox="1">
              <a:spLocks noChangeArrowheads="1"/>
            </p:cNvSpPr>
            <p:nvPr/>
          </p:nvSpPr>
          <p:spPr bwMode="auto">
            <a:xfrm>
              <a:off x="521" y="3838"/>
              <a:ext cx="466" cy="2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fr-FR" sz="21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pitchFamily="18" charset="0"/>
                </a:rPr>
                <a:t>70 m</a:t>
              </a:r>
            </a:p>
          </p:txBody>
        </p:sp>
      </p:grpSp>
      <p:grpSp>
        <p:nvGrpSpPr>
          <p:cNvPr id="15366" name="Group 18"/>
          <p:cNvGrpSpPr>
            <a:grpSpLocks/>
          </p:cNvGrpSpPr>
          <p:nvPr/>
        </p:nvGrpSpPr>
        <p:grpSpPr bwMode="auto">
          <a:xfrm>
            <a:off x="6372225" y="1916113"/>
            <a:ext cx="1054100" cy="4032250"/>
            <a:chOff x="4014" y="1162"/>
            <a:chExt cx="664" cy="2540"/>
          </a:xfrm>
        </p:grpSpPr>
        <p:sp>
          <p:nvSpPr>
            <p:cNvPr id="283657" name="Text Box 9"/>
            <p:cNvSpPr txBox="1">
              <a:spLocks noChangeArrowheads="1"/>
            </p:cNvSpPr>
            <p:nvPr/>
          </p:nvSpPr>
          <p:spPr bwMode="auto">
            <a:xfrm>
              <a:off x="4128" y="2207"/>
              <a:ext cx="550" cy="26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fr-FR" altLang="fr-FR" sz="21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pitchFamily="18" charset="0"/>
                </a:rPr>
                <a:t>4</a:t>
              </a:r>
              <a:r>
                <a:rPr lang="en-US" altLang="fr-FR" sz="21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pitchFamily="18" charset="0"/>
                </a:rPr>
                <a:t>50 m</a:t>
              </a:r>
            </a:p>
          </p:txBody>
        </p:sp>
        <p:sp>
          <p:nvSpPr>
            <p:cNvPr id="15487" name="Line 10"/>
            <p:cNvSpPr>
              <a:spLocks noChangeShapeType="1"/>
            </p:cNvSpPr>
            <p:nvPr/>
          </p:nvSpPr>
          <p:spPr bwMode="auto">
            <a:xfrm flipH="1" flipV="1">
              <a:off x="4014" y="1162"/>
              <a:ext cx="136" cy="254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83659" name="Text Box 11"/>
          <p:cNvSpPr txBox="1">
            <a:spLocks noChangeArrowheads="1"/>
          </p:cNvSpPr>
          <p:nvPr/>
        </p:nvSpPr>
        <p:spPr bwMode="auto">
          <a:xfrm>
            <a:off x="7932738" y="5084763"/>
            <a:ext cx="117633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altLang="fr-FR" sz="21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</a:rPr>
              <a:t>Junction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altLang="fr-FR" sz="21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</a:rPr>
              <a:t>Box</a:t>
            </a:r>
          </a:p>
        </p:txBody>
      </p:sp>
      <p:sp>
        <p:nvSpPr>
          <p:cNvPr id="283660" name="Text Box 12"/>
          <p:cNvSpPr txBox="1">
            <a:spLocks noChangeArrowheads="1"/>
          </p:cNvSpPr>
          <p:nvPr/>
        </p:nvSpPr>
        <p:spPr bwMode="auto">
          <a:xfrm>
            <a:off x="6275388" y="6165850"/>
            <a:ext cx="1970087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altLang="fr-FR" sz="21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</a:rPr>
              <a:t>Interlink cables</a:t>
            </a:r>
          </a:p>
        </p:txBody>
      </p:sp>
      <p:sp>
        <p:nvSpPr>
          <p:cNvPr id="283661" name="Text Box 13"/>
          <p:cNvSpPr txBox="1">
            <a:spLocks noChangeArrowheads="1"/>
          </p:cNvSpPr>
          <p:nvPr/>
        </p:nvSpPr>
        <p:spPr bwMode="auto">
          <a:xfrm>
            <a:off x="7967663" y="2997200"/>
            <a:ext cx="1176337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>
              <a:lnSpc>
                <a:spcPct val="80000"/>
              </a:lnSpc>
              <a:defRPr/>
            </a:pPr>
            <a:r>
              <a:rPr lang="en-US" altLang="fr-FR" sz="21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</a:rPr>
              <a:t>40 km to</a:t>
            </a:r>
          </a:p>
          <a:p>
            <a:pPr algn="ctr" eaLnBrk="0" hangingPunct="0">
              <a:lnSpc>
                <a:spcPct val="80000"/>
              </a:lnSpc>
              <a:defRPr/>
            </a:pPr>
            <a:r>
              <a:rPr lang="en-US" altLang="fr-FR" sz="21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" pitchFamily="18" charset="0"/>
              </a:rPr>
              <a:t>shore</a:t>
            </a:r>
          </a:p>
        </p:txBody>
      </p:sp>
      <p:grpSp>
        <p:nvGrpSpPr>
          <p:cNvPr id="15370" name="Group 19"/>
          <p:cNvGrpSpPr>
            <a:grpSpLocks/>
          </p:cNvGrpSpPr>
          <p:nvPr/>
        </p:nvGrpSpPr>
        <p:grpSpPr bwMode="auto">
          <a:xfrm>
            <a:off x="571500" y="1071563"/>
            <a:ext cx="1192213" cy="5635625"/>
            <a:chOff x="113" y="572"/>
            <a:chExt cx="751" cy="3550"/>
          </a:xfrm>
          <a:noFill/>
        </p:grpSpPr>
        <p:sp>
          <p:nvSpPr>
            <p:cNvPr id="15484" name="Line 5"/>
            <p:cNvSpPr>
              <a:spLocks noChangeShapeType="1"/>
            </p:cNvSpPr>
            <p:nvPr/>
          </p:nvSpPr>
          <p:spPr bwMode="auto">
            <a:xfrm flipH="1">
              <a:off x="113" y="572"/>
              <a:ext cx="106" cy="355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/>
          </p:spPr>
          <p:txBody>
            <a:bodyPr/>
            <a:lstStyle/>
            <a:p>
              <a:endParaRPr lang="fr-FR"/>
            </a:p>
          </p:txBody>
        </p:sp>
        <p:sp>
          <p:nvSpPr>
            <p:cNvPr id="283662" name="Text Box 14"/>
            <p:cNvSpPr txBox="1">
              <a:spLocks noChangeArrowheads="1"/>
            </p:cNvSpPr>
            <p:nvPr/>
          </p:nvSpPr>
          <p:spPr bwMode="auto">
            <a:xfrm>
              <a:off x="204" y="754"/>
              <a:ext cx="660" cy="288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>
                <a:defRPr/>
              </a:pPr>
              <a:r>
                <a:rPr lang="en-US" altLang="fr-FR" sz="2400" b="1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times" pitchFamily="18" charset="0"/>
                </a:rPr>
                <a:t>2500m</a:t>
              </a:r>
            </a:p>
          </p:txBody>
        </p:sp>
      </p:grpSp>
      <p:sp>
        <p:nvSpPr>
          <p:cNvPr id="15371" name="Text Box 15"/>
          <p:cNvSpPr txBox="1">
            <a:spLocks noChangeArrowheads="1"/>
          </p:cNvSpPr>
          <p:nvPr/>
        </p:nvSpPr>
        <p:spPr bwMode="auto">
          <a:xfrm>
            <a:off x="6516688" y="928688"/>
            <a:ext cx="2627312" cy="1339850"/>
          </a:xfrm>
          <a:prstGeom prst="rect">
            <a:avLst/>
          </a:prstGeom>
          <a:noFill/>
          <a:ln w="28575">
            <a:solidFill>
              <a:srgbClr val="FFCC66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buFontTx/>
              <a:buChar char="•"/>
            </a:pPr>
            <a:r>
              <a:rPr lang="en-US" altLang="fr-FR" sz="2000">
                <a:solidFill>
                  <a:srgbClr val="FFCC66"/>
                </a:solidFill>
                <a:latin typeface="Comic Sans MS" pitchFamily="66" charset="0"/>
              </a:rPr>
              <a:t> </a:t>
            </a:r>
            <a:r>
              <a:rPr lang="fr-FR" altLang="fr-FR" sz="2000">
                <a:solidFill>
                  <a:srgbClr val="FFCC66"/>
                </a:solidFill>
                <a:latin typeface="Comic Sans MS" pitchFamily="66" charset="0"/>
              </a:rPr>
              <a:t>885</a:t>
            </a:r>
            <a:r>
              <a:rPr lang="en-US" altLang="fr-FR" sz="2000">
                <a:solidFill>
                  <a:srgbClr val="FFCC66"/>
                </a:solidFill>
                <a:latin typeface="Comic Sans MS" pitchFamily="66" charset="0"/>
              </a:rPr>
              <a:t> PMTs </a:t>
            </a:r>
          </a:p>
          <a:p>
            <a:pPr>
              <a:buFontTx/>
              <a:buChar char="•"/>
            </a:pPr>
            <a:r>
              <a:rPr lang="en-US" altLang="fr-FR" sz="2000">
                <a:solidFill>
                  <a:srgbClr val="FFCC66"/>
                </a:solidFill>
                <a:latin typeface="Comic Sans MS" pitchFamily="66" charset="0"/>
              </a:rPr>
              <a:t> </a:t>
            </a:r>
            <a:r>
              <a:rPr lang="en-GB" altLang="fr-FR" sz="2000">
                <a:solidFill>
                  <a:srgbClr val="FFCC66"/>
                </a:solidFill>
                <a:latin typeface="Comic Sans MS" pitchFamily="66" charset="0"/>
              </a:rPr>
              <a:t>12</a:t>
            </a:r>
            <a:r>
              <a:rPr lang="en-US" altLang="fr-FR" sz="2000">
                <a:solidFill>
                  <a:srgbClr val="FFCC66"/>
                </a:solidFill>
                <a:latin typeface="Comic Sans MS" pitchFamily="66" charset="0"/>
              </a:rPr>
              <a:t> lines</a:t>
            </a:r>
          </a:p>
          <a:p>
            <a:pPr>
              <a:buFontTx/>
              <a:buChar char="•"/>
            </a:pPr>
            <a:r>
              <a:rPr lang="en-US" altLang="fr-FR" sz="2000">
                <a:solidFill>
                  <a:srgbClr val="FFCC66"/>
                </a:solidFill>
                <a:latin typeface="Comic Sans MS" pitchFamily="66" charset="0"/>
              </a:rPr>
              <a:t> 25 storeys / line</a:t>
            </a:r>
            <a:endParaRPr lang="en-US" altLang="fr-FR" sz="2000">
              <a:solidFill>
                <a:schemeClr val="bg1"/>
              </a:solidFill>
              <a:latin typeface="Comic Sans MS" pitchFamily="66" charset="0"/>
            </a:endParaRPr>
          </a:p>
          <a:p>
            <a:pPr>
              <a:buFontTx/>
              <a:buChar char="•"/>
            </a:pPr>
            <a:r>
              <a:rPr lang="en-US" altLang="fr-FR" sz="2000">
                <a:solidFill>
                  <a:srgbClr val="FFCC66"/>
                </a:solidFill>
                <a:latin typeface="Comic Sans MS" pitchFamily="66" charset="0"/>
              </a:rPr>
              <a:t> 3 PMTs / storey</a:t>
            </a:r>
          </a:p>
        </p:txBody>
      </p:sp>
    </p:spTree>
    <p:extLst>
      <p:ext uri="{BB962C8B-B14F-4D97-AF65-F5344CB8AC3E}">
        <p14:creationId xmlns:p14="http://schemas.microsoft.com/office/powerpoint/2010/main" val="160472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8000" y="1425600"/>
            <a:ext cx="3977640" cy="2697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/>
          <a:lstStyle/>
          <a:p>
            <a:r>
              <a:rPr lang="en-US" sz="3600" dirty="0" smtClean="0">
                <a:solidFill>
                  <a:schemeClr val="tx1"/>
                </a:solidFill>
              </a:rPr>
              <a:t>Bioluminescence versus Cosmic Rays</a:t>
            </a:r>
            <a:endParaRPr lang="fr-FR" sz="3600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840" y="1451600"/>
            <a:ext cx="3977640" cy="269748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083597" y="3339757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?</a:t>
            </a:r>
            <a:endParaRPr lang="fr-FR" sz="24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95522" y="1671191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accent2"/>
                </a:solidFill>
              </a:rPr>
              <a:t>?</a:t>
            </a:r>
            <a:endParaRPr lang="fr-FR" sz="2400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914396" y="1671191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987824" y="1700808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372200" y="1700808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430548" y="1671191"/>
            <a:ext cx="0" cy="2189857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115616" y="1700808"/>
            <a:ext cx="26853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2008       2009        2010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59057" y="1700808"/>
            <a:ext cx="2877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2008       2009           2010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20" name="Content Placeholder 19"/>
          <p:cNvSpPr>
            <a:spLocks noGrp="1"/>
          </p:cNvSpPr>
          <p:nvPr>
            <p:ph idx="1"/>
          </p:nvPr>
        </p:nvSpPr>
        <p:spPr>
          <a:xfrm>
            <a:off x="611560" y="5556373"/>
            <a:ext cx="7920880" cy="968971"/>
          </a:xfrm>
        </p:spPr>
        <p:txBody>
          <a:bodyPr/>
          <a:lstStyle/>
          <a:p>
            <a:r>
              <a:rPr lang="en-US" sz="2000" dirty="0" smtClean="0"/>
              <a:t>CR events do not show seasonal or year dependent variations</a:t>
            </a:r>
          </a:p>
          <a:p>
            <a:r>
              <a:rPr lang="en-US" sz="2000" dirty="0" smtClean="0"/>
              <a:t>No CR events on camera 1 </a:t>
            </a:r>
          </a:p>
          <a:p>
            <a:pPr lvl="1"/>
            <a:r>
              <a:rPr lang="en-US" sz="1600" dirty="0" smtClean="0"/>
              <a:t>more stringent trigger due to </a:t>
            </a:r>
            <a:r>
              <a:rPr lang="en-US" sz="1600" dirty="0" err="1" smtClean="0"/>
              <a:t>storey</a:t>
            </a:r>
            <a:r>
              <a:rPr lang="en-US" sz="1600" dirty="0" smtClean="0"/>
              <a:t> visibility in field of view</a:t>
            </a:r>
            <a:endParaRPr lang="fr-FR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1115616" y="4221088"/>
            <a:ext cx="268535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43             71              44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508104" y="4221088"/>
            <a:ext cx="281359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46             91              107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874222" y="4221088"/>
            <a:ext cx="1582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Total per year</a:t>
            </a:r>
            <a:endParaRPr lang="fr-FR" dirty="0"/>
          </a:p>
        </p:txBody>
      </p:sp>
      <p:sp>
        <p:nvSpPr>
          <p:cNvPr id="24" name="TextBox 23"/>
          <p:cNvSpPr txBox="1"/>
          <p:nvPr/>
        </p:nvSpPr>
        <p:spPr>
          <a:xfrm>
            <a:off x="1115616" y="4931876"/>
            <a:ext cx="274947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4.8           5.9              5.5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508104" y="4941168"/>
            <a:ext cx="2877711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5.1           7.6              13.4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851920" y="493187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Rate per month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8954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Particle physics with cameras</a:t>
            </a:r>
            <a:endParaRPr lang="fr-FR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96752"/>
            <a:ext cx="3870988" cy="2625155"/>
          </a:xfrm>
        </p:spPr>
      </p:pic>
      <p:sp>
        <p:nvSpPr>
          <p:cNvPr id="5" name="TextBox 4"/>
          <p:cNvSpPr txBox="1"/>
          <p:nvPr/>
        </p:nvSpPr>
        <p:spPr>
          <a:xfrm>
            <a:off x="3995936" y="1628799"/>
            <a:ext cx="46805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Sanity check:</a:t>
            </a:r>
          </a:p>
          <a:p>
            <a:r>
              <a:rPr lang="en-US" dirty="0" smtClean="0"/>
              <a:t>CR frequency is compatible with Poisson-fluctuating constant rate (red) or Gauss-Fit (black)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4309107" y="3140968"/>
            <a:ext cx="4367349" cy="4001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/>
              <a:t>Total Mean Rate : 5.4 events / month</a:t>
            </a:r>
            <a:endParaRPr lang="fr-F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005064"/>
            <a:ext cx="4111550" cy="279019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8024" y="4086502"/>
            <a:ext cx="39774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ANTARES measurement of depth dependent </a:t>
            </a:r>
            <a:r>
              <a:rPr lang="en-US" dirty="0" err="1" smtClean="0"/>
              <a:t>muon</a:t>
            </a:r>
            <a:r>
              <a:rPr lang="en-US" dirty="0" smtClean="0"/>
              <a:t> rate (E &gt; 4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  <a:endParaRPr lang="fr-FR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163279" y="5400159"/>
            <a:ext cx="0" cy="1053177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539552" y="5301208"/>
            <a:ext cx="1628780" cy="45066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465301" y="4797152"/>
            <a:ext cx="4067139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R = 0.3 events / month / cm</a:t>
            </a:r>
            <a:r>
              <a:rPr lang="en-US" sz="2400" baseline="30000" dirty="0" smtClean="0"/>
              <a:t>2</a:t>
            </a:r>
            <a:endParaRPr lang="fr-FR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4471731" y="5373216"/>
            <a:ext cx="44207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 effective surface of only 4x4 cm</a:t>
            </a:r>
            <a:r>
              <a:rPr lang="en-US" baseline="30000" dirty="0" smtClean="0"/>
              <a:t>2</a:t>
            </a:r>
            <a:r>
              <a:rPr lang="en-US" dirty="0" smtClean="0"/>
              <a:t> around CCD sufficient to match the numbers !</a:t>
            </a:r>
          </a:p>
          <a:p>
            <a:r>
              <a:rPr lang="en-US" dirty="0" smtClean="0"/>
              <a:t>Lower energy </a:t>
            </a:r>
            <a:r>
              <a:rPr lang="en-US" dirty="0" err="1" smtClean="0"/>
              <a:t>muons</a:t>
            </a:r>
            <a:r>
              <a:rPr lang="en-US" dirty="0" smtClean="0"/>
              <a:t>, delta-electrons spallation neutrons also help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69990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15888"/>
            <a:ext cx="8229600" cy="1143000"/>
          </a:xfrm>
        </p:spPr>
        <p:txBody>
          <a:bodyPr/>
          <a:lstStyle/>
          <a:p>
            <a:r>
              <a:rPr lang="en-US" dirty="0" smtClean="0"/>
              <a:t>Summary IL07 cameras</a:t>
            </a:r>
            <a:endParaRPr lang="en-US" dirty="0"/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41438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Concept has been proven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Successful </a:t>
            </a:r>
            <a:r>
              <a:rPr lang="en-US" sz="2800" dirty="0"/>
              <a:t>data taking for almost 3 years</a:t>
            </a:r>
          </a:p>
          <a:p>
            <a:pPr>
              <a:lnSpc>
                <a:spcPct val="90000"/>
              </a:lnSpc>
            </a:pPr>
            <a:r>
              <a:rPr lang="en-US" sz="2800" dirty="0" smtClean="0"/>
              <a:t>435 </a:t>
            </a:r>
            <a:r>
              <a:rPr lang="en-US" sz="2800" dirty="0" err="1" smtClean="0"/>
              <a:t>biolum</a:t>
            </a:r>
            <a:r>
              <a:rPr lang="en-US" sz="2800" dirty="0" smtClean="0"/>
              <a:t> </a:t>
            </a:r>
            <a:r>
              <a:rPr lang="en-US" sz="2800" dirty="0"/>
              <a:t>triggers accumulated</a:t>
            </a:r>
          </a:p>
          <a:p>
            <a:pPr>
              <a:lnSpc>
                <a:spcPct val="90000"/>
              </a:lnSpc>
            </a:pPr>
            <a:r>
              <a:rPr lang="en-US" sz="2800" dirty="0"/>
              <a:t>Full analysis </a:t>
            </a:r>
            <a:r>
              <a:rPr lang="en-US" sz="2800" dirty="0" smtClean="0"/>
              <a:t>ongoing</a:t>
            </a:r>
            <a:endParaRPr lang="en-US" sz="2800" dirty="0"/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510613" y="3933056"/>
            <a:ext cx="7308411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Next </a:t>
            </a:r>
            <a:r>
              <a:rPr lang="en-US" sz="2400" dirty="0" smtClean="0">
                <a:solidFill>
                  <a:srgbClr val="FF0000"/>
                </a:solidFill>
              </a:rPr>
              <a:t>Step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 Improve performance by applying new technologies</a:t>
            </a:r>
          </a:p>
          <a:p>
            <a:pPr algn="ctr"/>
            <a:r>
              <a:rPr lang="en-US" sz="2400" dirty="0" smtClean="0">
                <a:solidFill>
                  <a:srgbClr val="FF0000"/>
                </a:solidFill>
              </a:rPr>
              <a:t>Design of next generation deep sea camera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63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456481" y="2736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 dirty="0" smtClean="0"/>
              <a:t>New </a:t>
            </a:r>
            <a:r>
              <a:rPr lang="fr-FR" dirty="0" err="1" smtClean="0"/>
              <a:t>Biocam</a:t>
            </a:r>
            <a:r>
              <a:rPr lang="fr-FR" dirty="0" smtClean="0"/>
              <a:t> Project team</a:t>
            </a:r>
            <a:endParaRPr lang="fr-FR" dirty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46400" y="1440171"/>
            <a:ext cx="8228160" cy="5157181"/>
          </a:xfrm>
        </p:spPr>
        <p:txBody>
          <a:bodyPr tIns="16001" anchor="ctr"/>
          <a:lstStyle/>
          <a:p>
            <a:pPr marL="0" indent="0"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1800" dirty="0">
                <a:solidFill>
                  <a:srgbClr val="FF0000"/>
                </a:solidFill>
              </a:rPr>
              <a:t>IPNL </a:t>
            </a:r>
            <a:r>
              <a:rPr lang="fr-FR" sz="1800" dirty="0" err="1">
                <a:solidFill>
                  <a:srgbClr val="FF0000"/>
                </a:solidFill>
              </a:rPr>
              <a:t>ebCMOS</a:t>
            </a:r>
            <a:r>
              <a:rPr lang="fr-FR" sz="1800" dirty="0">
                <a:solidFill>
                  <a:srgbClr val="FF0000"/>
                </a:solidFill>
              </a:rPr>
              <a:t> group</a:t>
            </a:r>
            <a:r>
              <a:rPr lang="fr-FR" sz="1800" dirty="0">
                <a:solidFill>
                  <a:srgbClr val="FFD320"/>
                </a:solidFill>
              </a:rPr>
              <a:t/>
            </a:r>
            <a:br>
              <a:rPr lang="fr-FR" sz="1800" dirty="0">
                <a:solidFill>
                  <a:srgbClr val="FFD320"/>
                </a:solidFill>
              </a:rPr>
            </a:br>
            <a:r>
              <a:rPr lang="fr-FR" sz="1800" dirty="0">
                <a:solidFill>
                  <a:srgbClr val="FFD320"/>
                </a:solidFill>
              </a:rPr>
              <a:t>R. Barbier, T. </a:t>
            </a:r>
            <a:r>
              <a:rPr lang="fr-FR" sz="1800" dirty="0" err="1">
                <a:solidFill>
                  <a:srgbClr val="FFD320"/>
                </a:solidFill>
              </a:rPr>
              <a:t>Cajgfinger</a:t>
            </a:r>
            <a:r>
              <a:rPr lang="fr-FR" sz="1800" dirty="0">
                <a:solidFill>
                  <a:srgbClr val="FFD320"/>
                </a:solidFill>
              </a:rPr>
              <a:t>, P. </a:t>
            </a:r>
            <a:r>
              <a:rPr lang="fr-FR" sz="1800" dirty="0" err="1">
                <a:solidFill>
                  <a:srgbClr val="FFD320"/>
                </a:solidFill>
              </a:rPr>
              <a:t>Calabria</a:t>
            </a:r>
            <a:r>
              <a:rPr lang="fr-FR" sz="1800" dirty="0">
                <a:solidFill>
                  <a:srgbClr val="FFD320"/>
                </a:solidFill>
              </a:rPr>
              <a:t>, E. </a:t>
            </a:r>
            <a:r>
              <a:rPr lang="fr-FR" sz="1800" dirty="0" err="1">
                <a:solidFill>
                  <a:srgbClr val="FFD320"/>
                </a:solidFill>
              </a:rPr>
              <a:t>Chabanat</a:t>
            </a:r>
            <a:r>
              <a:rPr lang="fr-FR" sz="1800" dirty="0">
                <a:solidFill>
                  <a:srgbClr val="FFD320"/>
                </a:solidFill>
              </a:rPr>
              <a:t>, D. </a:t>
            </a:r>
            <a:r>
              <a:rPr lang="fr-FR" sz="1800" dirty="0" err="1">
                <a:solidFill>
                  <a:srgbClr val="FFD320"/>
                </a:solidFill>
              </a:rPr>
              <a:t>Chaize</a:t>
            </a:r>
            <a:r>
              <a:rPr lang="fr-FR" sz="1800" dirty="0">
                <a:solidFill>
                  <a:srgbClr val="FFD320"/>
                </a:solidFill>
              </a:rPr>
              <a:t>, P. Depasse, A. Dominjon, C. Guérin, J. </a:t>
            </a:r>
            <a:r>
              <a:rPr lang="fr-FR" sz="1800" dirty="0" err="1">
                <a:solidFill>
                  <a:srgbClr val="FFD320"/>
                </a:solidFill>
              </a:rPr>
              <a:t>Houlès</a:t>
            </a:r>
            <a:r>
              <a:rPr lang="fr-FR" sz="1800" dirty="0">
                <a:solidFill>
                  <a:srgbClr val="FFD320"/>
                </a:solidFill>
              </a:rPr>
              <a:t>, D. Quang </a:t>
            </a:r>
            <a:r>
              <a:rPr lang="fr-FR" sz="1800" dirty="0" err="1">
                <a:solidFill>
                  <a:srgbClr val="FFD320"/>
                </a:solidFill>
              </a:rPr>
              <a:t>Tuyen</a:t>
            </a:r>
            <a:r>
              <a:rPr lang="fr-FR" sz="1800" dirty="0">
                <a:solidFill>
                  <a:srgbClr val="FFD320"/>
                </a:solidFill>
              </a:rPr>
              <a:t>, L. </a:t>
            </a:r>
            <a:r>
              <a:rPr lang="fr-FR" sz="1800" dirty="0" err="1">
                <a:solidFill>
                  <a:srgbClr val="FFD320"/>
                </a:solidFill>
              </a:rPr>
              <a:t>Vagneron</a:t>
            </a:r>
            <a:r>
              <a:rPr lang="fr-FR" sz="1800" dirty="0">
                <a:solidFill>
                  <a:srgbClr val="FFD320"/>
                </a:solidFill>
              </a:rPr>
              <a:t/>
            </a:r>
            <a:br>
              <a:rPr lang="fr-FR" sz="1800" dirty="0">
                <a:solidFill>
                  <a:srgbClr val="FFD320"/>
                </a:solidFill>
              </a:rPr>
            </a:br>
            <a:endParaRPr lang="fr-FR" sz="1800" dirty="0">
              <a:solidFill>
                <a:srgbClr val="FFD320"/>
              </a:solidFill>
            </a:endParaRPr>
          </a:p>
          <a:p>
            <a:pPr marL="0" indent="0"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1800" dirty="0">
                <a:solidFill>
                  <a:srgbClr val="FF0000"/>
                </a:solidFill>
              </a:rPr>
              <a:t>CPPM Antares/</a:t>
            </a:r>
            <a:r>
              <a:rPr lang="fr-FR" sz="1800" dirty="0" err="1">
                <a:solidFill>
                  <a:srgbClr val="FF0000"/>
                </a:solidFill>
              </a:rPr>
              <a:t>Biocam</a:t>
            </a:r>
            <a:r>
              <a:rPr lang="fr-FR" sz="1800" dirty="0">
                <a:solidFill>
                  <a:srgbClr val="FFD320"/>
                </a:solidFill>
              </a:rPr>
              <a:t> </a:t>
            </a:r>
            <a:br>
              <a:rPr lang="fr-FR" sz="1800" dirty="0">
                <a:solidFill>
                  <a:srgbClr val="FFD320"/>
                </a:solidFill>
              </a:rPr>
            </a:br>
            <a:r>
              <a:rPr lang="fr-FR" sz="1800" dirty="0">
                <a:solidFill>
                  <a:srgbClr val="FFD320"/>
                </a:solidFill>
              </a:rPr>
              <a:t>M. </a:t>
            </a:r>
            <a:r>
              <a:rPr lang="fr-FR" sz="1800" dirty="0" err="1">
                <a:solidFill>
                  <a:srgbClr val="FFD320"/>
                </a:solidFill>
              </a:rPr>
              <a:t>Ageron</a:t>
            </a:r>
            <a:r>
              <a:rPr lang="fr-FR" sz="1800" dirty="0">
                <a:solidFill>
                  <a:srgbClr val="FFD320"/>
                </a:solidFill>
              </a:rPr>
              <a:t>, M. </a:t>
            </a:r>
            <a:r>
              <a:rPr lang="fr-FR" sz="1800" dirty="0" err="1">
                <a:solidFill>
                  <a:srgbClr val="FFD320"/>
                </a:solidFill>
              </a:rPr>
              <a:t>Billault</a:t>
            </a:r>
            <a:r>
              <a:rPr lang="fr-FR" sz="1800" dirty="0">
                <a:solidFill>
                  <a:srgbClr val="FFD320"/>
                </a:solidFill>
              </a:rPr>
              <a:t>, J. Brunner</a:t>
            </a:r>
            <a:br>
              <a:rPr lang="fr-FR" sz="1800" dirty="0">
                <a:solidFill>
                  <a:srgbClr val="FFD320"/>
                </a:solidFill>
              </a:rPr>
            </a:br>
            <a:endParaRPr lang="fr-FR" sz="1800" dirty="0">
              <a:solidFill>
                <a:srgbClr val="FFD320"/>
              </a:solidFill>
            </a:endParaRPr>
          </a:p>
          <a:p>
            <a:pPr marL="0" indent="0"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1800" dirty="0">
                <a:solidFill>
                  <a:srgbClr val="FF0000"/>
                </a:solidFill>
              </a:rPr>
              <a:t>DT-INSU</a:t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D320"/>
                </a:solidFill>
              </a:rPr>
              <a:t>K. </a:t>
            </a:r>
            <a:r>
              <a:rPr lang="fr-FR" sz="1800" dirty="0" err="1">
                <a:solidFill>
                  <a:srgbClr val="FFD320"/>
                </a:solidFill>
              </a:rPr>
              <a:t>Bernardet</a:t>
            </a:r>
            <a:r>
              <a:rPr lang="fr-FR" sz="1800" dirty="0">
                <a:solidFill>
                  <a:srgbClr val="FFD320"/>
                </a:solidFill>
              </a:rPr>
              <a:t>, C. </a:t>
            </a:r>
            <a:r>
              <a:rPr lang="fr-FR" sz="1800" dirty="0" err="1">
                <a:solidFill>
                  <a:srgbClr val="FFD320"/>
                </a:solidFill>
              </a:rPr>
              <a:t>Gojak</a:t>
            </a:r>
            <a:r>
              <a:rPr lang="fr-FR" sz="1800" dirty="0">
                <a:solidFill>
                  <a:srgbClr val="FFD320"/>
                </a:solidFill>
              </a:rPr>
              <a:t>, Y. </a:t>
            </a:r>
            <a:r>
              <a:rPr lang="fr-FR" sz="1800" dirty="0" err="1">
                <a:solidFill>
                  <a:srgbClr val="FFD320"/>
                </a:solidFill>
              </a:rPr>
              <a:t>Lenault</a:t>
            </a:r>
            <a:r>
              <a:rPr lang="fr-FR" sz="1800" dirty="0">
                <a:solidFill>
                  <a:srgbClr val="FFD320"/>
                </a:solidFill>
              </a:rPr>
              <a:t>, K. </a:t>
            </a:r>
            <a:r>
              <a:rPr lang="fr-FR" sz="1800" dirty="0" err="1">
                <a:solidFill>
                  <a:srgbClr val="FFD320"/>
                </a:solidFill>
              </a:rPr>
              <a:t>Mahiouz</a:t>
            </a:r>
            <a:r>
              <a:rPr lang="fr-FR" sz="1800" dirty="0">
                <a:solidFill>
                  <a:srgbClr val="FFD320"/>
                </a:solidFill>
              </a:rPr>
              <a:t/>
            </a:r>
            <a:br>
              <a:rPr lang="fr-FR" sz="1800" dirty="0">
                <a:solidFill>
                  <a:srgbClr val="FFD320"/>
                </a:solidFill>
              </a:rPr>
            </a:br>
            <a:r>
              <a:rPr lang="fr-FR" sz="1800" dirty="0">
                <a:solidFill>
                  <a:srgbClr val="FFD320"/>
                </a:solidFill>
              </a:rPr>
              <a:t/>
            </a:r>
            <a:br>
              <a:rPr lang="fr-FR" sz="1800" dirty="0">
                <a:solidFill>
                  <a:srgbClr val="FFD32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/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/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> </a:t>
            </a:r>
          </a:p>
          <a:p>
            <a:pPr marL="0" indent="0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1800" dirty="0">
                <a:solidFill>
                  <a:srgbClr val="FF0000"/>
                </a:solidFill>
              </a:rPr>
              <a:t/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/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/>
            </a:r>
            <a:br>
              <a:rPr lang="fr-FR" sz="1800" dirty="0">
                <a:solidFill>
                  <a:srgbClr val="FF0000"/>
                </a:solidFill>
              </a:rPr>
            </a:br>
            <a:r>
              <a:rPr lang="fr-FR" sz="1800" dirty="0">
                <a:solidFill>
                  <a:srgbClr val="FF0000"/>
                </a:solidFill>
              </a:rPr>
              <a:t/>
            </a:r>
            <a:br>
              <a:rPr lang="fr-FR" sz="1800" dirty="0">
                <a:solidFill>
                  <a:srgbClr val="FF0000"/>
                </a:solidFill>
              </a:rPr>
            </a:br>
            <a:endParaRPr lang="fr-FR" sz="1800" dirty="0">
              <a:solidFill>
                <a:srgbClr val="FF0000"/>
              </a:solidFill>
            </a:endParaRPr>
          </a:p>
          <a:p>
            <a:pPr marL="0" indent="0"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1600" dirty="0">
                <a:solidFill>
                  <a:srgbClr val="FF0000"/>
                </a:solidFill>
              </a:rPr>
              <a:t>Detector R&amp;D in collaboration </a:t>
            </a:r>
            <a:r>
              <a:rPr lang="fr-FR" sz="1600" dirty="0" err="1">
                <a:solidFill>
                  <a:srgbClr val="FF0000"/>
                </a:solidFill>
              </a:rPr>
              <a:t>with</a:t>
            </a:r>
            <a:r>
              <a:rPr lang="fr-FR" sz="1600" dirty="0">
                <a:solidFill>
                  <a:srgbClr val="FF0000"/>
                </a:solidFill>
              </a:rPr>
              <a:t> IPHC Strasbourg and PHOTONIS</a:t>
            </a:r>
            <a:r>
              <a:rPr lang="fr-FR" sz="18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1" y="4239805"/>
            <a:ext cx="2748960" cy="201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260525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New camera location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1282700"/>
            <a:ext cx="7594600" cy="560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1979712" y="5229696"/>
            <a:ext cx="1008062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209439" y="1935675"/>
            <a:ext cx="2664296" cy="2592288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660232" y="4499828"/>
            <a:ext cx="125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ANTARES</a:t>
            </a:r>
            <a:endParaRPr lang="fr-FR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4633611"/>
            <a:ext cx="267252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Module attached to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Secondary Junction Box</a:t>
            </a:r>
            <a:endParaRPr lang="fr-F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663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"/>
          <p:cNvSpPr>
            <a:spLocks noChangeArrowheads="1"/>
          </p:cNvSpPr>
          <p:nvPr/>
        </p:nvSpPr>
        <p:spPr bwMode="auto">
          <a:xfrm>
            <a:off x="449280" y="2475620"/>
            <a:ext cx="3018240" cy="1077233"/>
          </a:xfrm>
          <a:prstGeom prst="rect">
            <a:avLst/>
          </a:prstGeom>
          <a:solidFill>
            <a:srgbClr val="FFCC99">
              <a:alpha val="50195"/>
            </a:srgbClr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6481" y="313953"/>
            <a:ext cx="8228160" cy="1062832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ebCMOS  working principle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112640" y="1565445"/>
            <a:ext cx="4576320" cy="5497057"/>
          </a:xfrm>
        </p:spPr>
        <p:txBody>
          <a:bodyPr tIns="16001"/>
          <a:lstStyle/>
          <a:p>
            <a:pPr marL="0" indent="0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400x400 CMOS chip </a:t>
            </a:r>
          </a:p>
          <a:p>
            <a:pPr marL="912973" lvl="1" indent="-357125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10 </a:t>
            </a:r>
            <a:r>
              <a:rPr lang="fr-FR" sz="1800">
                <a:latin typeface="Symbol" pitchFamily="18" charset="2"/>
              </a:rPr>
              <a:t>m</a:t>
            </a:r>
            <a:r>
              <a:rPr lang="fr-FR" sz="1800"/>
              <a:t>m pitch</a:t>
            </a:r>
          </a:p>
          <a:p>
            <a:pPr marL="912973" lvl="1" indent="-357125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detection size : 4x4 mm</a:t>
            </a:r>
            <a:r>
              <a:rPr lang="fr-FR" sz="1800" baseline="33000"/>
              <a:t>2</a:t>
            </a:r>
          </a:p>
          <a:p>
            <a:pPr marL="0" indent="0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gain with HV 2-4 kV</a:t>
            </a:r>
          </a:p>
          <a:p>
            <a:pPr marL="912973" lvl="1" indent="-357125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600"/>
              <a:t>1 photon gives 1 photoelectron </a:t>
            </a:r>
            <a:br>
              <a:rPr lang="fr-FR" sz="1600"/>
            </a:br>
            <a:r>
              <a:rPr lang="fr-FR" sz="1600"/>
              <a:t>E=2-4 keV detected in CMOS</a:t>
            </a:r>
          </a:p>
          <a:p>
            <a:pPr marL="912973" lvl="1" indent="-357125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600"/>
              <a:t>multiplication gain 300 with CCE about 60%</a:t>
            </a:r>
          </a:p>
          <a:p>
            <a:pPr marL="912973" lvl="1" indent="-357125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600"/>
              <a:t>single photon sensitivity</a:t>
            </a:r>
          </a:p>
          <a:p>
            <a:pPr marL="0" indent="0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S20 cathode</a:t>
            </a:r>
          </a:p>
          <a:p>
            <a:pPr marL="912973" lvl="1" indent="-357125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20% quantum efficiency around 500 nm</a:t>
            </a:r>
          </a:p>
          <a:p>
            <a:pPr marL="912973" lvl="1" indent="-357125">
              <a:buClr>
                <a:srgbClr val="FFFFCC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/>
              <a:t>wavelength sensitivity from green to blue, strongly decreases going to red </a:t>
            </a:r>
          </a:p>
          <a:p>
            <a:pPr marL="0" indent="0">
              <a:buClr>
                <a:srgbClr val="FFFFCC"/>
              </a:buClr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endParaRPr lang="fr-FR" sz="2200"/>
          </a:p>
        </p:txBody>
      </p:sp>
      <p:sp>
        <p:nvSpPr>
          <p:cNvPr id="4101" name="Line 4"/>
          <p:cNvSpPr>
            <a:spLocks noChangeShapeType="1"/>
          </p:cNvSpPr>
          <p:nvPr/>
        </p:nvSpPr>
        <p:spPr bwMode="auto">
          <a:xfrm>
            <a:off x="249121" y="2609554"/>
            <a:ext cx="1440" cy="292351"/>
          </a:xfrm>
          <a:prstGeom prst="line">
            <a:avLst/>
          </a:prstGeom>
          <a:noFill/>
          <a:ln w="936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49121" y="3535572"/>
            <a:ext cx="3440160" cy="194420"/>
          </a:xfrm>
          <a:prstGeom prst="rect">
            <a:avLst/>
          </a:prstGeom>
          <a:solidFill>
            <a:srgbClr val="B2B2B2"/>
          </a:solidFill>
          <a:ln w="9360">
            <a:solidFill>
              <a:srgbClr val="808080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03" name="Rectangle 6"/>
          <p:cNvSpPr>
            <a:spLocks noChangeArrowheads="1"/>
          </p:cNvSpPr>
          <p:nvPr/>
        </p:nvSpPr>
        <p:spPr bwMode="auto">
          <a:xfrm>
            <a:off x="982080" y="3378595"/>
            <a:ext cx="1942560" cy="152656"/>
          </a:xfrm>
          <a:prstGeom prst="rect">
            <a:avLst/>
          </a:prstGeom>
          <a:solidFill>
            <a:srgbClr val="00CC99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04" name="Rectangle 7"/>
          <p:cNvSpPr>
            <a:spLocks noChangeArrowheads="1"/>
          </p:cNvSpPr>
          <p:nvPr/>
        </p:nvSpPr>
        <p:spPr bwMode="auto">
          <a:xfrm>
            <a:off x="1464480" y="2629716"/>
            <a:ext cx="1127520" cy="37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>
              <a:spcBef>
                <a:spcPts val="181"/>
              </a:spcBef>
              <a:tabLst>
                <a:tab pos="656650" algn="l"/>
              </a:tabLst>
            </a:pPr>
            <a:r>
              <a:rPr lang="en-US" sz="1100" b="1">
                <a:solidFill>
                  <a:srgbClr val="FF950E"/>
                </a:solidFill>
                <a:latin typeface="Times New Roman" pitchFamily="18" charset="0"/>
                <a:ea typeface="ＭＳ Ｐゴシック" pitchFamily="34" charset="-128"/>
              </a:rPr>
              <a:t>photoelectrons</a:t>
            </a:r>
          </a:p>
        </p:txBody>
      </p:sp>
      <p:sp>
        <p:nvSpPr>
          <p:cNvPr id="4105" name="Line 8"/>
          <p:cNvSpPr>
            <a:spLocks noChangeShapeType="1"/>
          </p:cNvSpPr>
          <p:nvPr/>
        </p:nvSpPr>
        <p:spPr bwMode="auto">
          <a:xfrm>
            <a:off x="1465920" y="2828457"/>
            <a:ext cx="1440" cy="488212"/>
          </a:xfrm>
          <a:prstGeom prst="line">
            <a:avLst/>
          </a:prstGeom>
          <a:noFill/>
          <a:ln w="12600">
            <a:solidFill>
              <a:srgbClr val="FF6600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4106" name="Rectangle 9"/>
          <p:cNvSpPr>
            <a:spLocks noChangeArrowheads="1"/>
          </p:cNvSpPr>
          <p:nvPr/>
        </p:nvSpPr>
        <p:spPr bwMode="auto">
          <a:xfrm>
            <a:off x="516961" y="3470764"/>
            <a:ext cx="756000" cy="426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>
              <a:spcBef>
                <a:spcPts val="181"/>
              </a:spcBef>
              <a:tabLst>
                <a:tab pos="656650" algn="l"/>
              </a:tabLst>
            </a:pPr>
            <a:r>
              <a:rPr lang="en-US" sz="1300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t>carrier</a:t>
            </a:r>
          </a:p>
        </p:txBody>
      </p:sp>
      <p:sp>
        <p:nvSpPr>
          <p:cNvPr id="4107" name="Rectangle 10"/>
          <p:cNvSpPr>
            <a:spLocks noChangeArrowheads="1"/>
          </p:cNvSpPr>
          <p:nvPr/>
        </p:nvSpPr>
        <p:spPr bwMode="auto">
          <a:xfrm>
            <a:off x="443520" y="2695964"/>
            <a:ext cx="538560" cy="394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>
              <a:spcBef>
                <a:spcPts val="181"/>
              </a:spcBef>
            </a:pPr>
            <a:r>
              <a:rPr lang="en-US" sz="1100" b="1">
                <a:solidFill>
                  <a:srgbClr val="FF0000"/>
                </a:solidFill>
                <a:latin typeface="Times New Roman" pitchFamily="18" charset="0"/>
                <a:ea typeface="ＭＳ Ｐゴシック" pitchFamily="34" charset="-128"/>
              </a:rPr>
              <a:t>HV</a:t>
            </a:r>
          </a:p>
        </p:txBody>
      </p:sp>
      <p:sp>
        <p:nvSpPr>
          <p:cNvPr id="4108" name="Rectangle 11"/>
          <p:cNvSpPr>
            <a:spLocks noChangeArrowheads="1"/>
          </p:cNvSpPr>
          <p:nvPr/>
        </p:nvSpPr>
        <p:spPr bwMode="auto">
          <a:xfrm>
            <a:off x="982080" y="2598033"/>
            <a:ext cx="1931040" cy="54726"/>
          </a:xfrm>
          <a:prstGeom prst="rect">
            <a:avLst/>
          </a:prstGeom>
          <a:solidFill>
            <a:srgbClr val="3366FF"/>
          </a:solidFill>
          <a:ln w="9360">
            <a:solidFill>
              <a:srgbClr val="0000FF"/>
            </a:solidFill>
            <a:miter lim="800000"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09" name="Rectangle 12"/>
          <p:cNvSpPr>
            <a:spLocks noChangeArrowheads="1"/>
          </p:cNvSpPr>
          <p:nvPr/>
        </p:nvSpPr>
        <p:spPr bwMode="auto">
          <a:xfrm>
            <a:off x="1283040" y="2389211"/>
            <a:ext cx="1150560" cy="4032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>
              <a:spcBef>
                <a:spcPts val="181"/>
              </a:spcBef>
              <a:tabLst>
                <a:tab pos="656650" algn="l"/>
              </a:tabLst>
            </a:pPr>
            <a:r>
              <a:rPr lang="en-US" sz="1300">
                <a:solidFill>
                  <a:srgbClr val="3333CC"/>
                </a:solidFill>
                <a:latin typeface="Times New Roman" pitchFamily="18" charset="0"/>
                <a:ea typeface="ＭＳ Ｐゴシック" pitchFamily="34" charset="-128"/>
              </a:rPr>
              <a:t>photocathode</a:t>
            </a:r>
          </a:p>
        </p:txBody>
      </p:sp>
      <p:sp>
        <p:nvSpPr>
          <p:cNvPr id="4110" name="Line 13"/>
          <p:cNvSpPr>
            <a:spLocks noChangeShapeType="1"/>
          </p:cNvSpPr>
          <p:nvPr/>
        </p:nvSpPr>
        <p:spPr bwMode="auto">
          <a:xfrm>
            <a:off x="2832481" y="2645558"/>
            <a:ext cx="1440" cy="733037"/>
          </a:xfrm>
          <a:prstGeom prst="line">
            <a:avLst/>
          </a:prstGeom>
          <a:noFill/>
          <a:ln w="25560">
            <a:solidFill>
              <a:srgbClr val="00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4111" name="Rectangle 14"/>
          <p:cNvSpPr>
            <a:spLocks noChangeArrowheads="1"/>
          </p:cNvSpPr>
          <p:nvPr/>
        </p:nvSpPr>
        <p:spPr bwMode="auto">
          <a:xfrm>
            <a:off x="2796481" y="2963831"/>
            <a:ext cx="874080" cy="509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>
              <a:spcBef>
                <a:spcPts val="227"/>
              </a:spcBef>
              <a:tabLst>
                <a:tab pos="656650" algn="l"/>
              </a:tabLst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t>&lt; 1 mm</a:t>
            </a:r>
          </a:p>
        </p:txBody>
      </p:sp>
      <p:grpSp>
        <p:nvGrpSpPr>
          <p:cNvPr id="4112" name="Group 15"/>
          <p:cNvGrpSpPr>
            <a:grpSpLocks/>
          </p:cNvGrpSpPr>
          <p:nvPr/>
        </p:nvGrpSpPr>
        <p:grpSpPr bwMode="auto">
          <a:xfrm>
            <a:off x="257761" y="2354648"/>
            <a:ext cx="450720" cy="1180924"/>
            <a:chOff x="179" y="1635"/>
            <a:chExt cx="313" cy="820"/>
          </a:xfrm>
        </p:grpSpPr>
        <p:sp>
          <p:nvSpPr>
            <p:cNvPr id="4128" name="Rectangle 16"/>
            <p:cNvSpPr>
              <a:spLocks noChangeArrowheads="1"/>
            </p:cNvSpPr>
            <p:nvPr/>
          </p:nvSpPr>
          <p:spPr bwMode="auto">
            <a:xfrm>
              <a:off x="179" y="1635"/>
              <a:ext cx="135" cy="821"/>
            </a:xfrm>
            <a:prstGeom prst="rect">
              <a:avLst/>
            </a:prstGeom>
            <a:solidFill>
              <a:srgbClr val="800000"/>
            </a:solidFill>
            <a:ln w="936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9" name="Rectangle 17"/>
            <p:cNvSpPr>
              <a:spLocks noChangeArrowheads="1"/>
            </p:cNvSpPr>
            <p:nvPr/>
          </p:nvSpPr>
          <p:spPr bwMode="auto">
            <a:xfrm>
              <a:off x="297" y="1635"/>
              <a:ext cx="196" cy="75"/>
            </a:xfrm>
            <a:prstGeom prst="rect">
              <a:avLst/>
            </a:prstGeom>
            <a:solidFill>
              <a:srgbClr val="800000"/>
            </a:solidFill>
            <a:ln w="936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113" name="Group 18"/>
          <p:cNvGrpSpPr>
            <a:grpSpLocks/>
          </p:cNvGrpSpPr>
          <p:nvPr/>
        </p:nvGrpSpPr>
        <p:grpSpPr bwMode="auto">
          <a:xfrm>
            <a:off x="3202560" y="2354648"/>
            <a:ext cx="473760" cy="1180924"/>
            <a:chOff x="2224" y="1635"/>
            <a:chExt cx="329" cy="820"/>
          </a:xfrm>
        </p:grpSpPr>
        <p:sp>
          <p:nvSpPr>
            <p:cNvPr id="4126" name="Rectangle 19"/>
            <p:cNvSpPr>
              <a:spLocks noChangeArrowheads="1"/>
            </p:cNvSpPr>
            <p:nvPr/>
          </p:nvSpPr>
          <p:spPr bwMode="auto">
            <a:xfrm>
              <a:off x="2419" y="1635"/>
              <a:ext cx="135" cy="821"/>
            </a:xfrm>
            <a:prstGeom prst="rect">
              <a:avLst/>
            </a:prstGeom>
            <a:solidFill>
              <a:srgbClr val="800000"/>
            </a:solidFill>
            <a:ln w="936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27" name="Rectangle 20"/>
            <p:cNvSpPr>
              <a:spLocks noChangeArrowheads="1"/>
            </p:cNvSpPr>
            <p:nvPr/>
          </p:nvSpPr>
          <p:spPr bwMode="auto">
            <a:xfrm>
              <a:off x="2224" y="1635"/>
              <a:ext cx="195" cy="75"/>
            </a:xfrm>
            <a:prstGeom prst="rect">
              <a:avLst/>
            </a:prstGeom>
            <a:solidFill>
              <a:srgbClr val="800000"/>
            </a:solidFill>
            <a:ln w="9360">
              <a:solidFill>
                <a:srgbClr val="8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114" name="Rectangle 21"/>
          <p:cNvSpPr>
            <a:spLocks noChangeArrowheads="1"/>
          </p:cNvSpPr>
          <p:nvPr/>
        </p:nvSpPr>
        <p:spPr bwMode="auto">
          <a:xfrm>
            <a:off x="1326241" y="3295066"/>
            <a:ext cx="1621440" cy="377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42452" rIns="81639" bIns="42452"/>
          <a:lstStyle/>
          <a:p>
            <a:pPr>
              <a:spcBef>
                <a:spcPts val="181"/>
              </a:spcBef>
              <a:tabLst>
                <a:tab pos="656650" algn="l"/>
                <a:tab pos="1313299" algn="l"/>
              </a:tabLst>
            </a:pPr>
            <a:r>
              <a:rPr lang="en-US" sz="1300" b="1">
                <a:solidFill>
                  <a:srgbClr val="000000"/>
                </a:solidFill>
                <a:latin typeface="Times New Roman" pitchFamily="18" charset="0"/>
                <a:ea typeface="ＭＳ Ｐゴシック" pitchFamily="34" charset="-128"/>
              </a:rPr>
              <a:t>thinned CMOS</a:t>
            </a:r>
          </a:p>
        </p:txBody>
      </p:sp>
      <p:grpSp>
        <p:nvGrpSpPr>
          <p:cNvPr id="4115" name="Group 22"/>
          <p:cNvGrpSpPr>
            <a:grpSpLocks/>
          </p:cNvGrpSpPr>
          <p:nvPr/>
        </p:nvGrpSpPr>
        <p:grpSpPr bwMode="auto">
          <a:xfrm>
            <a:off x="1022400" y="2672920"/>
            <a:ext cx="289440" cy="686953"/>
            <a:chOff x="710" y="1856"/>
            <a:chExt cx="201" cy="477"/>
          </a:xfrm>
        </p:grpSpPr>
        <p:grpSp>
          <p:nvGrpSpPr>
            <p:cNvPr id="4122" name="Group 23"/>
            <p:cNvGrpSpPr>
              <a:grpSpLocks/>
            </p:cNvGrpSpPr>
            <p:nvPr/>
          </p:nvGrpSpPr>
          <p:grpSpPr bwMode="auto">
            <a:xfrm>
              <a:off x="710" y="1933"/>
              <a:ext cx="201" cy="258"/>
              <a:chOff x="710" y="1933"/>
              <a:chExt cx="201" cy="258"/>
            </a:xfrm>
          </p:grpSpPr>
          <p:sp>
            <p:nvSpPr>
              <p:cNvPr id="4124" name="Line 24"/>
              <p:cNvSpPr>
                <a:spLocks noChangeShapeType="1"/>
              </p:cNvSpPr>
              <p:nvPr/>
            </p:nvSpPr>
            <p:spPr bwMode="auto">
              <a:xfrm>
                <a:off x="772" y="1972"/>
                <a:ext cx="117" cy="1"/>
              </a:xfrm>
              <a:prstGeom prst="line">
                <a:avLst/>
              </a:prstGeom>
              <a:noFill/>
              <a:ln w="9360">
                <a:solidFill>
                  <a:srgbClr val="FF3333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25" name="Rectangle 25"/>
              <p:cNvSpPr>
                <a:spLocks noChangeArrowheads="1"/>
              </p:cNvSpPr>
              <p:nvPr/>
            </p:nvSpPr>
            <p:spPr bwMode="auto">
              <a:xfrm>
                <a:off x="710" y="1933"/>
                <a:ext cx="202" cy="25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36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lIns="90000" tIns="46800" rIns="90000" bIns="46800"/>
              <a:lstStyle/>
              <a:p>
                <a:pPr>
                  <a:spcBef>
                    <a:spcPts val="227"/>
                  </a:spcBef>
                </a:pPr>
                <a:r>
                  <a:rPr lang="en-US" sz="1100" b="1">
                    <a:solidFill>
                      <a:srgbClr val="FF0000"/>
                    </a:solidFill>
                    <a:latin typeface="Times New Roman" pitchFamily="18" charset="0"/>
                    <a:ea typeface="ＭＳ Ｐゴシック" pitchFamily="34" charset="-128"/>
                  </a:rPr>
                  <a:t>E</a:t>
                </a:r>
              </a:p>
            </p:txBody>
          </p:sp>
        </p:grpSp>
        <p:sp>
          <p:nvSpPr>
            <p:cNvPr id="4123" name="Line 26"/>
            <p:cNvSpPr>
              <a:spLocks noChangeShapeType="1"/>
            </p:cNvSpPr>
            <p:nvPr/>
          </p:nvSpPr>
          <p:spPr bwMode="auto">
            <a:xfrm flipV="1">
              <a:off x="738" y="1855"/>
              <a:ext cx="1" cy="480"/>
            </a:xfrm>
            <a:prstGeom prst="line">
              <a:avLst/>
            </a:prstGeom>
            <a:noFill/>
            <a:ln w="9360">
              <a:solidFill>
                <a:srgbClr val="FF3333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</p:grpSp>
      <p:sp>
        <p:nvSpPr>
          <p:cNvPr id="4116" name="AutoShape 27"/>
          <p:cNvSpPr>
            <a:spLocks noChangeArrowheads="1"/>
          </p:cNvSpPr>
          <p:nvPr/>
        </p:nvSpPr>
        <p:spPr bwMode="auto">
          <a:xfrm flipH="1" flipV="1">
            <a:off x="1428480" y="2670040"/>
            <a:ext cx="77760" cy="82089"/>
          </a:xfrm>
          <a:prstGeom prst="flowChartConnector">
            <a:avLst/>
          </a:prstGeom>
          <a:solidFill>
            <a:srgbClr val="FF66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4117" name="Rectangle 28"/>
          <p:cNvSpPr>
            <a:spLocks noChangeArrowheads="1"/>
          </p:cNvSpPr>
          <p:nvPr/>
        </p:nvSpPr>
        <p:spPr bwMode="auto">
          <a:xfrm rot="-2340000">
            <a:off x="2731681" y="2384947"/>
            <a:ext cx="849600" cy="636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1639" tIns="40820" rIns="81639" bIns="40820">
            <a:spAutoFit/>
          </a:bodyPr>
          <a:lstStyle/>
          <a:p>
            <a:pPr>
              <a:spcBef>
                <a:spcPts val="816"/>
              </a:spcBef>
              <a:tabLst>
                <a:tab pos="656650" algn="l"/>
              </a:tabLst>
            </a:pPr>
            <a:r>
              <a:rPr lang="en-US" b="1">
                <a:solidFill>
                  <a:srgbClr val="3333CC"/>
                </a:solidFill>
                <a:latin typeface="Times New Roman" pitchFamily="18" charset="0"/>
                <a:ea typeface="ＭＳ Ｐゴシック" pitchFamily="34" charset="-128"/>
              </a:rPr>
              <a:t>vaccum</a:t>
            </a:r>
          </a:p>
        </p:txBody>
      </p:sp>
      <p:sp>
        <p:nvSpPr>
          <p:cNvPr id="4118" name="Rectangle 29"/>
          <p:cNvSpPr>
            <a:spLocks noChangeArrowheads="1"/>
          </p:cNvSpPr>
          <p:nvPr/>
        </p:nvSpPr>
        <p:spPr bwMode="auto">
          <a:xfrm>
            <a:off x="614881" y="2331606"/>
            <a:ext cx="2645280" cy="162737"/>
          </a:xfrm>
          <a:prstGeom prst="rect">
            <a:avLst/>
          </a:prstGeom>
          <a:solidFill>
            <a:srgbClr val="99CCFF"/>
          </a:solidFill>
          <a:ln w="9525">
            <a:solidFill>
              <a:srgbClr val="0000FF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pic>
        <p:nvPicPr>
          <p:cNvPr id="4119" name="Picture 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681" y="4069867"/>
            <a:ext cx="1853280" cy="13897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4120" name="Line 31"/>
          <p:cNvSpPr>
            <a:spLocks noChangeShapeType="1"/>
          </p:cNvSpPr>
          <p:nvPr/>
        </p:nvSpPr>
        <p:spPr bwMode="auto">
          <a:xfrm>
            <a:off x="1314721" y="1512159"/>
            <a:ext cx="423360" cy="770481"/>
          </a:xfrm>
          <a:prstGeom prst="line">
            <a:avLst/>
          </a:prstGeom>
          <a:noFill/>
          <a:ln w="72000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4121" name="Text Box 32"/>
          <p:cNvSpPr txBox="1">
            <a:spLocks noChangeArrowheads="1"/>
          </p:cNvSpPr>
          <p:nvPr/>
        </p:nvSpPr>
        <p:spPr bwMode="auto">
          <a:xfrm>
            <a:off x="986400" y="1399827"/>
            <a:ext cx="316800" cy="564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/>
          <a:p>
            <a:pPr>
              <a:lnSpc>
                <a:spcPct val="109000"/>
              </a:lnSpc>
            </a:pPr>
            <a:r>
              <a:rPr lang="en-US" sz="2900">
                <a:solidFill>
                  <a:srgbClr val="0000FF"/>
                </a:solidFill>
                <a:latin typeface="Symbol" pitchFamily="18" charset="2"/>
              </a:rPr>
              <a:t>g</a:t>
            </a:r>
          </a:p>
        </p:txBody>
      </p:sp>
    </p:spTree>
    <p:extLst>
      <p:ext uri="{BB962C8B-B14F-4D97-AF65-F5344CB8AC3E}">
        <p14:creationId xmlns:p14="http://schemas.microsoft.com/office/powerpoint/2010/main" val="19400489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125294"/>
            <a:ext cx="8228160" cy="1062832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schematic view</a:t>
            </a:r>
          </a:p>
        </p:txBody>
      </p:sp>
      <p:sp>
        <p:nvSpPr>
          <p:cNvPr id="6147" name="Freeform 2"/>
          <p:cNvSpPr>
            <a:spLocks noChangeArrowheads="1"/>
          </p:cNvSpPr>
          <p:nvPr/>
        </p:nvSpPr>
        <p:spPr bwMode="auto">
          <a:xfrm>
            <a:off x="184320" y="2919187"/>
            <a:ext cx="7956000" cy="3482286"/>
          </a:xfrm>
          <a:custGeom>
            <a:avLst/>
            <a:gdLst>
              <a:gd name="T0" fmla="*/ 22553429 w 24362"/>
              <a:gd name="T1" fmla="*/ 1093953086 h 13081"/>
              <a:gd name="T2" fmla="*/ 22553429 w 24362"/>
              <a:gd name="T3" fmla="*/ 961772705 h 13081"/>
              <a:gd name="T4" fmla="*/ 22553429 w 24362"/>
              <a:gd name="T5" fmla="*/ 829592618 h 13081"/>
              <a:gd name="T6" fmla="*/ 26701281 w 24362"/>
              <a:gd name="T7" fmla="*/ 733923157 h 13081"/>
              <a:gd name="T8" fmla="*/ 35256204 w 24362"/>
              <a:gd name="T9" fmla="*/ 641095726 h 13081"/>
              <a:gd name="T10" fmla="*/ 35256204 w 24362"/>
              <a:gd name="T11" fmla="*/ 545512538 h 13081"/>
              <a:gd name="T12" fmla="*/ 43681518 w 24362"/>
              <a:gd name="T13" fmla="*/ 447087907 h 13081"/>
              <a:gd name="T14" fmla="*/ 35256204 w 24362"/>
              <a:gd name="T15" fmla="*/ 342979801 h 13081"/>
              <a:gd name="T16" fmla="*/ 35256204 w 24362"/>
              <a:gd name="T17" fmla="*/ 255749278 h 13081"/>
              <a:gd name="T18" fmla="*/ 43681518 w 24362"/>
              <a:gd name="T19" fmla="*/ 165763584 h 13081"/>
              <a:gd name="T20" fmla="*/ 208815073 w 24362"/>
              <a:gd name="T21" fmla="*/ 129252371 h 13081"/>
              <a:gd name="T22" fmla="*/ 268050407 w 24362"/>
              <a:gd name="T23" fmla="*/ 193921839 h 13081"/>
              <a:gd name="T24" fmla="*/ 403501671 w 24362"/>
              <a:gd name="T25" fmla="*/ 210799421 h 13081"/>
              <a:gd name="T26" fmla="*/ 606743191 w 24362"/>
              <a:gd name="T27" fmla="*/ 126410927 h 13081"/>
              <a:gd name="T28" fmla="*/ 767728894 w 24362"/>
              <a:gd name="T29" fmla="*/ 64497216 h 13081"/>
              <a:gd name="T30" fmla="*/ 826964588 w 24362"/>
              <a:gd name="T31" fmla="*/ 112374789 h 13081"/>
              <a:gd name="T32" fmla="*/ 975118267 w 24362"/>
              <a:gd name="T33" fmla="*/ 84216534 h 13081"/>
              <a:gd name="T34" fmla="*/ 1068313713 w 24362"/>
              <a:gd name="T35" fmla="*/ 120813727 h 13081"/>
              <a:gd name="T36" fmla="*/ 1127549407 w 24362"/>
              <a:gd name="T37" fmla="*/ 177043965 h 13081"/>
              <a:gd name="T38" fmla="*/ 1347770804 w 24362"/>
              <a:gd name="T39" fmla="*/ 115130253 h 13081"/>
              <a:gd name="T40" fmla="*/ 1517052211 w 24362"/>
              <a:gd name="T41" fmla="*/ 109533052 h 13081"/>
              <a:gd name="T42" fmla="*/ 1669483352 w 24362"/>
              <a:gd name="T43" fmla="*/ 154569183 h 13081"/>
              <a:gd name="T44" fmla="*/ 1864299558 w 24362"/>
              <a:gd name="T45" fmla="*/ 143288508 h 13081"/>
              <a:gd name="T46" fmla="*/ 1923534892 w 24362"/>
              <a:gd name="T47" fmla="*/ 210799421 h 13081"/>
              <a:gd name="T48" fmla="*/ 2046283381 w 24362"/>
              <a:gd name="T49" fmla="*/ 221993822 h 13081"/>
              <a:gd name="T50" fmla="*/ 2147483647 w 24362"/>
              <a:gd name="T51" fmla="*/ 188238366 h 13081"/>
              <a:gd name="T52" fmla="*/ 2147483647 w 24362"/>
              <a:gd name="T53" fmla="*/ 177043965 h 13081"/>
              <a:gd name="T54" fmla="*/ 2147483647 w 24362"/>
              <a:gd name="T55" fmla="*/ 120813727 h 13081"/>
              <a:gd name="T56" fmla="*/ 2147483647 w 24362"/>
              <a:gd name="T57" fmla="*/ 109533052 h 13081"/>
              <a:gd name="T58" fmla="*/ 2147483647 w 24362"/>
              <a:gd name="T59" fmla="*/ 137691308 h 13081"/>
              <a:gd name="T60" fmla="*/ 2147483647 w 24362"/>
              <a:gd name="T61" fmla="*/ 143288508 h 13081"/>
              <a:gd name="T62" fmla="*/ 2147483647 w 24362"/>
              <a:gd name="T63" fmla="*/ 202360777 h 13081"/>
              <a:gd name="T64" fmla="*/ 2147483647 w 24362"/>
              <a:gd name="T65" fmla="*/ 300785408 h 13081"/>
              <a:gd name="T66" fmla="*/ 2147483647 w 24362"/>
              <a:gd name="T67" fmla="*/ 388015638 h 13081"/>
              <a:gd name="T68" fmla="*/ 2147483647 w 24362"/>
              <a:gd name="T69" fmla="*/ 489282300 h 13081"/>
              <a:gd name="T70" fmla="*/ 2147483647 w 24362"/>
              <a:gd name="T71" fmla="*/ 582109731 h 13081"/>
              <a:gd name="T72" fmla="*/ 2147483647 w 24362"/>
              <a:gd name="T73" fmla="*/ 680534362 h 13081"/>
              <a:gd name="T74" fmla="*/ 2147483647 w 24362"/>
              <a:gd name="T75" fmla="*/ 776117550 h 13081"/>
              <a:gd name="T76" fmla="*/ 2147483647 w 24362"/>
              <a:gd name="T77" fmla="*/ 866189517 h 13081"/>
              <a:gd name="T78" fmla="*/ 2147483647 w 24362"/>
              <a:gd name="T79" fmla="*/ 959017242 h 13081"/>
              <a:gd name="T80" fmla="*/ 2147483647 w 24362"/>
              <a:gd name="T81" fmla="*/ 1049003229 h 13081"/>
              <a:gd name="T82" fmla="*/ 2147483647 w 24362"/>
              <a:gd name="T83" fmla="*/ 1110830667 h 13081"/>
              <a:gd name="T84" fmla="*/ 2147483647 w 24362"/>
              <a:gd name="T85" fmla="*/ 1110830667 h 13081"/>
              <a:gd name="T86" fmla="*/ 2147483647 w 24362"/>
              <a:gd name="T87" fmla="*/ 1110830667 h 13081"/>
              <a:gd name="T88" fmla="*/ 2147483647 w 24362"/>
              <a:gd name="T89" fmla="*/ 1110830667 h 13081"/>
              <a:gd name="T90" fmla="*/ 2147483647 w 24362"/>
              <a:gd name="T91" fmla="*/ 1110830667 h 13081"/>
              <a:gd name="T92" fmla="*/ 2097093761 w 24362"/>
              <a:gd name="T93" fmla="*/ 1110830667 h 13081"/>
              <a:gd name="T94" fmla="*/ 1936237667 w 24362"/>
              <a:gd name="T95" fmla="*/ 1110830667 h 13081"/>
              <a:gd name="T96" fmla="*/ 1792231841 w 24362"/>
              <a:gd name="T97" fmla="*/ 1110830667 h 13081"/>
              <a:gd name="T98" fmla="*/ 1618672972 w 24362"/>
              <a:gd name="T99" fmla="*/ 1110830667 h 13081"/>
              <a:gd name="T100" fmla="*/ 1402729036 w 24362"/>
              <a:gd name="T101" fmla="*/ 1110830667 h 13081"/>
              <a:gd name="T102" fmla="*/ 1089441442 w 24362"/>
              <a:gd name="T103" fmla="*/ 1105233467 h 13081"/>
              <a:gd name="T104" fmla="*/ 742323704 w 24362"/>
              <a:gd name="T105" fmla="*/ 1105233467 h 13081"/>
              <a:gd name="T106" fmla="*/ 475569389 w 24362"/>
              <a:gd name="T107" fmla="*/ 1093953086 h 13081"/>
              <a:gd name="T108" fmla="*/ 301880911 w 24362"/>
              <a:gd name="T109" fmla="*/ 1091197329 h 13081"/>
              <a:gd name="T110" fmla="*/ 158004693 w 24362"/>
              <a:gd name="T111" fmla="*/ 1088355885 h 13081"/>
              <a:gd name="T112" fmla="*/ 115619627 w 24362"/>
              <a:gd name="T113" fmla="*/ 1088355885 h 13081"/>
              <a:gd name="T114" fmla="*/ 64809246 w 24362"/>
              <a:gd name="T115" fmla="*/ 1088355885 h 13081"/>
              <a:gd name="T116" fmla="*/ 26701281 w 24362"/>
              <a:gd name="T117" fmla="*/ 1088355885 h 13081"/>
              <a:gd name="T118" fmla="*/ 22553429 w 24362"/>
              <a:gd name="T119" fmla="*/ 1093953086 h 13081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w 24362"/>
              <a:gd name="T181" fmla="*/ 0 h 13081"/>
              <a:gd name="T182" fmla="*/ 24362 w 24362"/>
              <a:gd name="T183" fmla="*/ 13081 h 13081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T180" t="T181" r="T182" b="T183"/>
            <a:pathLst>
              <a:path w="24362" h="13081">
                <a:moveTo>
                  <a:pt x="174" y="12704"/>
                </a:moveTo>
                <a:cubicBezTo>
                  <a:pt x="174" y="12192"/>
                  <a:pt x="174" y="11680"/>
                  <a:pt x="174" y="11169"/>
                </a:cubicBezTo>
                <a:cubicBezTo>
                  <a:pt x="174" y="10658"/>
                  <a:pt x="170" y="10144"/>
                  <a:pt x="174" y="9634"/>
                </a:cubicBezTo>
                <a:cubicBezTo>
                  <a:pt x="177" y="9263"/>
                  <a:pt x="192" y="8894"/>
                  <a:pt x="206" y="8523"/>
                </a:cubicBezTo>
                <a:cubicBezTo>
                  <a:pt x="220" y="8161"/>
                  <a:pt x="262" y="7804"/>
                  <a:pt x="272" y="7445"/>
                </a:cubicBezTo>
                <a:cubicBezTo>
                  <a:pt x="282" y="7076"/>
                  <a:pt x="266" y="6703"/>
                  <a:pt x="272" y="6335"/>
                </a:cubicBezTo>
                <a:cubicBezTo>
                  <a:pt x="278" y="5953"/>
                  <a:pt x="299" y="5579"/>
                  <a:pt x="337" y="5192"/>
                </a:cubicBezTo>
                <a:cubicBezTo>
                  <a:pt x="376" y="4790"/>
                  <a:pt x="343" y="4390"/>
                  <a:pt x="272" y="3983"/>
                </a:cubicBezTo>
                <a:cubicBezTo>
                  <a:pt x="214" y="3651"/>
                  <a:pt x="286" y="3306"/>
                  <a:pt x="272" y="2970"/>
                </a:cubicBezTo>
                <a:cubicBezTo>
                  <a:pt x="258" y="2623"/>
                  <a:pt x="0" y="2070"/>
                  <a:pt x="337" y="1925"/>
                </a:cubicBezTo>
                <a:cubicBezTo>
                  <a:pt x="774" y="1737"/>
                  <a:pt x="1227" y="1725"/>
                  <a:pt x="1611" y="1501"/>
                </a:cubicBezTo>
                <a:cubicBezTo>
                  <a:pt x="2228" y="1141"/>
                  <a:pt x="2121" y="1999"/>
                  <a:pt x="2068" y="2252"/>
                </a:cubicBezTo>
                <a:cubicBezTo>
                  <a:pt x="1900" y="3054"/>
                  <a:pt x="2819" y="2617"/>
                  <a:pt x="3113" y="2448"/>
                </a:cubicBezTo>
                <a:cubicBezTo>
                  <a:pt x="3651" y="2139"/>
                  <a:pt x="4050" y="1580"/>
                  <a:pt x="4681" y="1468"/>
                </a:cubicBezTo>
                <a:cubicBezTo>
                  <a:pt x="5180" y="1379"/>
                  <a:pt x="5614" y="1100"/>
                  <a:pt x="5923" y="749"/>
                </a:cubicBezTo>
                <a:cubicBezTo>
                  <a:pt x="6582" y="0"/>
                  <a:pt x="6194" y="1081"/>
                  <a:pt x="6380" y="1305"/>
                </a:cubicBezTo>
                <a:cubicBezTo>
                  <a:pt x="6705" y="1696"/>
                  <a:pt x="7151" y="1106"/>
                  <a:pt x="7523" y="978"/>
                </a:cubicBezTo>
                <a:cubicBezTo>
                  <a:pt x="7814" y="878"/>
                  <a:pt x="8541" y="508"/>
                  <a:pt x="8242" y="1403"/>
                </a:cubicBezTo>
                <a:cubicBezTo>
                  <a:pt x="8151" y="1676"/>
                  <a:pt x="7892" y="2374"/>
                  <a:pt x="8699" y="2056"/>
                </a:cubicBezTo>
                <a:cubicBezTo>
                  <a:pt x="9295" y="1821"/>
                  <a:pt x="9713" y="1317"/>
                  <a:pt x="10398" y="1337"/>
                </a:cubicBezTo>
                <a:cubicBezTo>
                  <a:pt x="10833" y="1350"/>
                  <a:pt x="11297" y="1097"/>
                  <a:pt x="11704" y="1272"/>
                </a:cubicBezTo>
                <a:cubicBezTo>
                  <a:pt x="12121" y="1451"/>
                  <a:pt x="12397" y="1854"/>
                  <a:pt x="12880" y="1795"/>
                </a:cubicBezTo>
                <a:cubicBezTo>
                  <a:pt x="13387" y="1733"/>
                  <a:pt x="13857" y="1724"/>
                  <a:pt x="14383" y="1664"/>
                </a:cubicBezTo>
                <a:cubicBezTo>
                  <a:pt x="15147" y="1577"/>
                  <a:pt x="14825" y="2088"/>
                  <a:pt x="14840" y="2448"/>
                </a:cubicBezTo>
                <a:cubicBezTo>
                  <a:pt x="14876" y="3301"/>
                  <a:pt x="15493" y="2514"/>
                  <a:pt x="15787" y="2578"/>
                </a:cubicBezTo>
                <a:cubicBezTo>
                  <a:pt x="16186" y="2665"/>
                  <a:pt x="16577" y="2373"/>
                  <a:pt x="16931" y="2186"/>
                </a:cubicBezTo>
                <a:cubicBezTo>
                  <a:pt x="17415" y="1930"/>
                  <a:pt x="17780" y="2543"/>
                  <a:pt x="18270" y="2056"/>
                </a:cubicBezTo>
                <a:cubicBezTo>
                  <a:pt x="18670" y="1659"/>
                  <a:pt x="19260" y="1622"/>
                  <a:pt x="19772" y="1403"/>
                </a:cubicBezTo>
                <a:cubicBezTo>
                  <a:pt x="20173" y="1232"/>
                  <a:pt x="20643" y="1199"/>
                  <a:pt x="21079" y="1272"/>
                </a:cubicBezTo>
                <a:cubicBezTo>
                  <a:pt x="21429" y="1331"/>
                  <a:pt x="21707" y="1155"/>
                  <a:pt x="22092" y="1599"/>
                </a:cubicBezTo>
                <a:cubicBezTo>
                  <a:pt x="22384" y="1936"/>
                  <a:pt x="22975" y="1717"/>
                  <a:pt x="23431" y="1664"/>
                </a:cubicBezTo>
                <a:cubicBezTo>
                  <a:pt x="23956" y="1603"/>
                  <a:pt x="24066" y="2016"/>
                  <a:pt x="24019" y="2350"/>
                </a:cubicBezTo>
                <a:cubicBezTo>
                  <a:pt x="23966" y="2727"/>
                  <a:pt x="24051" y="3114"/>
                  <a:pt x="24019" y="3493"/>
                </a:cubicBezTo>
                <a:cubicBezTo>
                  <a:pt x="23990" y="3832"/>
                  <a:pt x="23991" y="4168"/>
                  <a:pt x="23986" y="4506"/>
                </a:cubicBezTo>
                <a:cubicBezTo>
                  <a:pt x="23980" y="4897"/>
                  <a:pt x="23964" y="5290"/>
                  <a:pt x="23986" y="5682"/>
                </a:cubicBezTo>
                <a:cubicBezTo>
                  <a:pt x="24006" y="6044"/>
                  <a:pt x="23976" y="6398"/>
                  <a:pt x="23953" y="6760"/>
                </a:cubicBezTo>
                <a:cubicBezTo>
                  <a:pt x="23928" y="7158"/>
                  <a:pt x="24102" y="7513"/>
                  <a:pt x="24019" y="7903"/>
                </a:cubicBezTo>
                <a:cubicBezTo>
                  <a:pt x="23938" y="8282"/>
                  <a:pt x="24098" y="8628"/>
                  <a:pt x="24084" y="9013"/>
                </a:cubicBezTo>
                <a:cubicBezTo>
                  <a:pt x="24071" y="9366"/>
                  <a:pt x="24033" y="9706"/>
                  <a:pt x="24051" y="10059"/>
                </a:cubicBezTo>
                <a:cubicBezTo>
                  <a:pt x="24069" y="10417"/>
                  <a:pt x="24051" y="10778"/>
                  <a:pt x="24051" y="11137"/>
                </a:cubicBezTo>
                <a:cubicBezTo>
                  <a:pt x="24051" y="11485"/>
                  <a:pt x="24106" y="11838"/>
                  <a:pt x="24051" y="12182"/>
                </a:cubicBezTo>
                <a:cubicBezTo>
                  <a:pt x="24006" y="12464"/>
                  <a:pt x="24361" y="13080"/>
                  <a:pt x="23659" y="12900"/>
                </a:cubicBezTo>
                <a:cubicBezTo>
                  <a:pt x="23322" y="12814"/>
                  <a:pt x="22962" y="12900"/>
                  <a:pt x="22614" y="12900"/>
                </a:cubicBezTo>
                <a:cubicBezTo>
                  <a:pt x="22167" y="12900"/>
                  <a:pt x="21720" y="12900"/>
                  <a:pt x="21275" y="12900"/>
                </a:cubicBezTo>
                <a:cubicBezTo>
                  <a:pt x="20806" y="12900"/>
                  <a:pt x="20338" y="12900"/>
                  <a:pt x="19870" y="12900"/>
                </a:cubicBezTo>
                <a:cubicBezTo>
                  <a:pt x="19086" y="12900"/>
                  <a:pt x="18302" y="12900"/>
                  <a:pt x="17519" y="12900"/>
                </a:cubicBezTo>
                <a:cubicBezTo>
                  <a:pt x="17073" y="12900"/>
                  <a:pt x="16625" y="12900"/>
                  <a:pt x="16179" y="12900"/>
                </a:cubicBezTo>
                <a:cubicBezTo>
                  <a:pt x="15765" y="12900"/>
                  <a:pt x="15351" y="12900"/>
                  <a:pt x="14938" y="12900"/>
                </a:cubicBezTo>
                <a:cubicBezTo>
                  <a:pt x="14568" y="12900"/>
                  <a:pt x="14197" y="12900"/>
                  <a:pt x="13827" y="12900"/>
                </a:cubicBezTo>
                <a:cubicBezTo>
                  <a:pt x="13381" y="12900"/>
                  <a:pt x="12934" y="12900"/>
                  <a:pt x="12488" y="12900"/>
                </a:cubicBezTo>
                <a:cubicBezTo>
                  <a:pt x="11932" y="12900"/>
                  <a:pt x="11376" y="12908"/>
                  <a:pt x="10822" y="12900"/>
                </a:cubicBezTo>
                <a:cubicBezTo>
                  <a:pt x="10016" y="12888"/>
                  <a:pt x="9212" y="12892"/>
                  <a:pt x="8405" y="12835"/>
                </a:cubicBezTo>
                <a:cubicBezTo>
                  <a:pt x="7515" y="12772"/>
                  <a:pt x="6615" y="12913"/>
                  <a:pt x="5727" y="12835"/>
                </a:cubicBezTo>
                <a:cubicBezTo>
                  <a:pt x="5034" y="12774"/>
                  <a:pt x="4357" y="12805"/>
                  <a:pt x="3669" y="12704"/>
                </a:cubicBezTo>
                <a:cubicBezTo>
                  <a:pt x="3227" y="12639"/>
                  <a:pt x="2772" y="12744"/>
                  <a:pt x="2329" y="12672"/>
                </a:cubicBezTo>
                <a:cubicBezTo>
                  <a:pt x="1961" y="12612"/>
                  <a:pt x="1589" y="12648"/>
                  <a:pt x="1219" y="12639"/>
                </a:cubicBezTo>
                <a:lnTo>
                  <a:pt x="892" y="12639"/>
                </a:lnTo>
                <a:lnTo>
                  <a:pt x="500" y="12639"/>
                </a:lnTo>
                <a:lnTo>
                  <a:pt x="206" y="12639"/>
                </a:lnTo>
                <a:lnTo>
                  <a:pt x="174" y="12704"/>
                </a:lnTo>
              </a:path>
            </a:pathLst>
          </a:custGeom>
          <a:solidFill>
            <a:srgbClr val="99CCFF"/>
          </a:solidFill>
          <a:ln w="4680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fr-FR"/>
          </a:p>
        </p:txBody>
      </p:sp>
      <p:sp>
        <p:nvSpPr>
          <p:cNvPr id="6148" name="AutoShape 3"/>
          <p:cNvSpPr>
            <a:spLocks noChangeArrowheads="1"/>
          </p:cNvSpPr>
          <p:nvPr/>
        </p:nvSpPr>
        <p:spPr bwMode="auto">
          <a:xfrm>
            <a:off x="557280" y="1932683"/>
            <a:ext cx="414720" cy="207382"/>
          </a:xfrm>
          <a:prstGeom prst="roundRect">
            <a:avLst>
              <a:gd name="adj" fmla="val 694"/>
            </a:avLst>
          </a:prstGeom>
          <a:solidFill>
            <a:srgbClr val="355E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149" name="AutoShape 4"/>
          <p:cNvSpPr>
            <a:spLocks noChangeArrowheads="1"/>
          </p:cNvSpPr>
          <p:nvPr/>
        </p:nvSpPr>
        <p:spPr bwMode="auto">
          <a:xfrm>
            <a:off x="349920" y="1343662"/>
            <a:ext cx="829440" cy="622145"/>
          </a:xfrm>
          <a:prstGeom prst="roundRect">
            <a:avLst>
              <a:gd name="adj" fmla="val 231"/>
            </a:avLst>
          </a:prstGeom>
          <a:solidFill>
            <a:srgbClr val="008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150" name="AutoShape 5"/>
          <p:cNvSpPr>
            <a:spLocks noChangeArrowheads="1"/>
          </p:cNvSpPr>
          <p:nvPr/>
        </p:nvSpPr>
        <p:spPr bwMode="auto">
          <a:xfrm>
            <a:off x="118080" y="2086779"/>
            <a:ext cx="1244160" cy="414764"/>
          </a:xfrm>
          <a:prstGeom prst="roundRect">
            <a:avLst>
              <a:gd name="adj" fmla="val 347"/>
            </a:avLst>
          </a:prstGeom>
          <a:solidFill>
            <a:srgbClr val="5C8526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6151" name="AutoShape 6"/>
          <p:cNvSpPr>
            <a:spLocks noChangeArrowheads="1"/>
          </p:cNvSpPr>
          <p:nvPr/>
        </p:nvSpPr>
        <p:spPr bwMode="auto">
          <a:xfrm>
            <a:off x="447840" y="1441592"/>
            <a:ext cx="622080" cy="414764"/>
          </a:xfrm>
          <a:prstGeom prst="roundRect">
            <a:avLst>
              <a:gd name="adj" fmla="val 347"/>
            </a:avLst>
          </a:prstGeom>
          <a:solidFill>
            <a:srgbClr val="0000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pic>
        <p:nvPicPr>
          <p:cNvPr id="6152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1" t="23999" r="13091" b="24875"/>
          <a:stretch>
            <a:fillRect/>
          </a:stretch>
        </p:blipFill>
        <p:spPr bwMode="auto">
          <a:xfrm>
            <a:off x="5885281" y="4949800"/>
            <a:ext cx="1327680" cy="1036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153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1200" y="5692918"/>
            <a:ext cx="622080" cy="41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154" name="AutoShape 9"/>
          <p:cNvSpPr>
            <a:spLocks noChangeArrowheads="1"/>
          </p:cNvSpPr>
          <p:nvPr/>
        </p:nvSpPr>
        <p:spPr bwMode="auto">
          <a:xfrm>
            <a:off x="3434400" y="5315599"/>
            <a:ext cx="1370880" cy="518454"/>
          </a:xfrm>
          <a:prstGeom prst="roundRect">
            <a:avLst>
              <a:gd name="adj" fmla="val 171"/>
            </a:avLst>
          </a:prstGeom>
          <a:solidFill>
            <a:srgbClr val="80808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81639" tIns="40820" rIns="81639" bIns="40820" anchor="ctr" anchorCtr="1"/>
          <a:lstStyle/>
          <a:p>
            <a:pPr>
              <a:tabLst>
                <a:tab pos="656650" algn="l"/>
                <a:tab pos="1313299" algn="l"/>
              </a:tabLst>
            </a:pPr>
            <a:r>
              <a:rPr lang="en-US">
                <a:solidFill>
                  <a:srgbClr val="FF0000"/>
                </a:solidFill>
              </a:rPr>
              <a:t>Camera</a:t>
            </a:r>
          </a:p>
        </p:txBody>
      </p:sp>
      <p:sp>
        <p:nvSpPr>
          <p:cNvPr id="6155" name="AutoShape 10"/>
          <p:cNvSpPr>
            <a:spLocks noChangeArrowheads="1"/>
          </p:cNvSpPr>
          <p:nvPr/>
        </p:nvSpPr>
        <p:spPr bwMode="auto">
          <a:xfrm>
            <a:off x="4560480" y="4555198"/>
            <a:ext cx="1036800" cy="414764"/>
          </a:xfrm>
          <a:prstGeom prst="roundRect">
            <a:avLst>
              <a:gd name="adj" fmla="val 347"/>
            </a:avLst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81639" tIns="40820" rIns="81639" bIns="40820" anchor="ctr" anchorCtr="1"/>
          <a:lstStyle/>
          <a:p>
            <a:pPr>
              <a:tabLst>
                <a:tab pos="656650" algn="l"/>
              </a:tabLst>
            </a:pPr>
            <a:r>
              <a:rPr lang="en-US">
                <a:solidFill>
                  <a:srgbClr val="000000"/>
                </a:solidFill>
              </a:rPr>
              <a:t>MII</a:t>
            </a:r>
          </a:p>
        </p:txBody>
      </p:sp>
      <p:sp>
        <p:nvSpPr>
          <p:cNvPr id="6156" name="Text Box 11"/>
          <p:cNvSpPr txBox="1">
            <a:spLocks noChangeArrowheads="1"/>
          </p:cNvSpPr>
          <p:nvPr/>
        </p:nvSpPr>
        <p:spPr bwMode="auto">
          <a:xfrm>
            <a:off x="4174561" y="3843765"/>
            <a:ext cx="946080" cy="31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lnSpc>
                <a:spcPct val="100000"/>
              </a:lnSpc>
              <a:buClrTx/>
              <a:buFontTx/>
              <a:buNone/>
            </a:pPr>
            <a:r>
              <a:rPr lang="en-US">
                <a:solidFill>
                  <a:srgbClr val="000000"/>
                </a:solidFill>
              </a:rPr>
              <a:t>Ethernet+ PS</a:t>
            </a:r>
          </a:p>
        </p:txBody>
      </p:sp>
      <p:sp>
        <p:nvSpPr>
          <p:cNvPr id="6157" name="Text Box 12"/>
          <p:cNvSpPr txBox="1">
            <a:spLocks noChangeArrowheads="1"/>
          </p:cNvSpPr>
          <p:nvPr/>
        </p:nvSpPr>
        <p:spPr bwMode="auto">
          <a:xfrm>
            <a:off x="983521" y="5643954"/>
            <a:ext cx="993600" cy="31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lnSpc>
                <a:spcPct val="100000"/>
              </a:lnSpc>
              <a:buClrTx/>
              <a:buFontTx/>
              <a:buNone/>
            </a:pPr>
            <a:r>
              <a:rPr lang="en-US">
                <a:solidFill>
                  <a:srgbClr val="000000"/>
                </a:solidFill>
              </a:rPr>
              <a:t>Sea floor</a:t>
            </a:r>
          </a:p>
        </p:txBody>
      </p:sp>
      <p:sp>
        <p:nvSpPr>
          <p:cNvPr id="6158" name="Text Box 13"/>
          <p:cNvSpPr txBox="1">
            <a:spLocks noChangeArrowheads="1"/>
          </p:cNvSpPr>
          <p:nvPr/>
        </p:nvSpPr>
        <p:spPr bwMode="auto">
          <a:xfrm>
            <a:off x="6050880" y="4385261"/>
            <a:ext cx="2134080" cy="31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lnSpc>
                <a:spcPct val="100000"/>
              </a:lnSpc>
              <a:buClrTx/>
              <a:buFontTx/>
              <a:buNone/>
            </a:pPr>
            <a:r>
              <a:rPr lang="en-US">
                <a:solidFill>
                  <a:srgbClr val="000000"/>
                </a:solidFill>
              </a:rPr>
              <a:t>Embedded Computer</a:t>
            </a:r>
          </a:p>
        </p:txBody>
      </p:sp>
      <p:sp>
        <p:nvSpPr>
          <p:cNvPr id="6159" name="Text Box 14"/>
          <p:cNvSpPr txBox="1">
            <a:spLocks noChangeArrowheads="1"/>
          </p:cNvSpPr>
          <p:nvPr/>
        </p:nvSpPr>
        <p:spPr bwMode="auto">
          <a:xfrm>
            <a:off x="7446241" y="5072213"/>
            <a:ext cx="538560" cy="378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/>
          <a:p>
            <a:pPr>
              <a:lnSpc>
                <a:spcPct val="100000"/>
              </a:lnSpc>
              <a:buClrTx/>
              <a:buFontTx/>
              <a:buNone/>
            </a:pPr>
            <a:r>
              <a:rPr lang="en-US">
                <a:solidFill>
                  <a:srgbClr val="000000"/>
                </a:solidFill>
              </a:rPr>
              <a:t>SSD</a:t>
            </a:r>
          </a:p>
        </p:txBody>
      </p:sp>
      <p:sp>
        <p:nvSpPr>
          <p:cNvPr id="6160" name="AutoShape 15"/>
          <p:cNvSpPr>
            <a:spLocks noChangeArrowheads="1"/>
          </p:cNvSpPr>
          <p:nvPr/>
        </p:nvSpPr>
        <p:spPr bwMode="auto">
          <a:xfrm>
            <a:off x="1020960" y="4105871"/>
            <a:ext cx="1036800" cy="414764"/>
          </a:xfrm>
          <a:prstGeom prst="roundRect">
            <a:avLst>
              <a:gd name="adj" fmla="val 347"/>
            </a:avLst>
          </a:prstGeom>
          <a:solidFill>
            <a:srgbClr val="FFFF00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lIns="81639" tIns="40820" rIns="81639" bIns="40820" anchor="ctr" anchorCtr="1"/>
          <a:lstStyle/>
          <a:p>
            <a:pPr>
              <a:tabLst>
                <a:tab pos="656650" algn="l"/>
              </a:tabLst>
            </a:pPr>
            <a:r>
              <a:rPr lang="en-US">
                <a:solidFill>
                  <a:srgbClr val="000000"/>
                </a:solidFill>
              </a:rPr>
              <a:t>SJB</a:t>
            </a:r>
          </a:p>
        </p:txBody>
      </p:sp>
      <p:cxnSp>
        <p:nvCxnSpPr>
          <p:cNvPr id="6161" name="AutoShape 16"/>
          <p:cNvCxnSpPr>
            <a:cxnSpLocks noChangeShapeType="1"/>
            <a:stCxn id="6155" idx="3"/>
          </p:cNvCxnSpPr>
          <p:nvPr/>
        </p:nvCxnSpPr>
        <p:spPr bwMode="auto">
          <a:xfrm>
            <a:off x="5597281" y="4762581"/>
            <a:ext cx="951840" cy="187220"/>
          </a:xfrm>
          <a:prstGeom prst="curvedConnector2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2" name="AutoShape 17"/>
          <p:cNvCxnSpPr>
            <a:cxnSpLocks noChangeShapeType="1"/>
            <a:stCxn id="6160" idx="3"/>
            <a:endCxn id="6155" idx="0"/>
          </p:cNvCxnSpPr>
          <p:nvPr/>
        </p:nvCxnSpPr>
        <p:spPr bwMode="auto">
          <a:xfrm>
            <a:off x="2057761" y="4313253"/>
            <a:ext cx="3021120" cy="241945"/>
          </a:xfrm>
          <a:prstGeom prst="curvedConnector2">
            <a:avLst/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3" name="AutoShape 18"/>
          <p:cNvCxnSpPr>
            <a:cxnSpLocks noChangeShapeType="1"/>
            <a:stCxn id="6160" idx="0"/>
            <a:endCxn id="6150" idx="2"/>
          </p:cNvCxnSpPr>
          <p:nvPr/>
        </p:nvCxnSpPr>
        <p:spPr bwMode="auto">
          <a:xfrm rot="16200000" flipV="1">
            <a:off x="337597" y="2904108"/>
            <a:ext cx="1604328" cy="799200"/>
          </a:xfrm>
          <a:prstGeom prst="curvedConnector3">
            <a:avLst>
              <a:gd name="adj1" fmla="val 50000"/>
            </a:avLst>
          </a:prstGeom>
          <a:noFill/>
          <a:ln w="952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4" name="Rectangle 19"/>
          <p:cNvSpPr>
            <a:spLocks noChangeArrowheads="1"/>
          </p:cNvSpPr>
          <p:nvPr/>
        </p:nvSpPr>
        <p:spPr bwMode="auto">
          <a:xfrm>
            <a:off x="3136320" y="5456733"/>
            <a:ext cx="308160" cy="224664"/>
          </a:xfrm>
          <a:prstGeom prst="rect">
            <a:avLst/>
          </a:prstGeom>
          <a:solidFill>
            <a:srgbClr val="333333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lIns="82945" tIns="41473" rIns="82945" bIns="41473" anchor="ctr"/>
          <a:lstStyle/>
          <a:p>
            <a:endParaRPr lang="en-US"/>
          </a:p>
        </p:txBody>
      </p:sp>
      <p:cxnSp>
        <p:nvCxnSpPr>
          <p:cNvPr id="6165" name="AutoShape 20"/>
          <p:cNvCxnSpPr>
            <a:cxnSpLocks noChangeShapeType="1"/>
            <a:stCxn id="6154" idx="3"/>
          </p:cNvCxnSpPr>
          <p:nvPr/>
        </p:nvCxnSpPr>
        <p:spPr bwMode="auto">
          <a:xfrm flipV="1">
            <a:off x="4805281" y="5468255"/>
            <a:ext cx="1080000" cy="106571"/>
          </a:xfrm>
          <a:prstGeom prst="straightConnector1">
            <a:avLst/>
          </a:prstGeom>
          <a:noFill/>
          <a:ln w="108000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66" name="AutoShape 21"/>
          <p:cNvCxnSpPr>
            <a:cxnSpLocks noChangeShapeType="1"/>
          </p:cNvCxnSpPr>
          <p:nvPr/>
        </p:nvCxnSpPr>
        <p:spPr bwMode="auto">
          <a:xfrm>
            <a:off x="7212960" y="5468254"/>
            <a:ext cx="449280" cy="224664"/>
          </a:xfrm>
          <a:prstGeom prst="curvedConnector2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67" name="Text Box 22"/>
          <p:cNvSpPr txBox="1">
            <a:spLocks noChangeArrowheads="1"/>
          </p:cNvSpPr>
          <p:nvPr/>
        </p:nvSpPr>
        <p:spPr bwMode="auto">
          <a:xfrm>
            <a:off x="2456640" y="4340616"/>
            <a:ext cx="946080" cy="312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40820" rIns="81639" bIns="4082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lnSpc>
                <a:spcPct val="100000"/>
              </a:lnSpc>
              <a:buClrTx/>
              <a:buFontTx/>
              <a:buNone/>
            </a:pPr>
            <a:r>
              <a:rPr lang="en-US">
                <a:solidFill>
                  <a:srgbClr val="000000"/>
                </a:solidFill>
              </a:rPr>
              <a:t>Ethernet+ PS</a:t>
            </a:r>
          </a:p>
        </p:txBody>
      </p:sp>
    </p:spTree>
    <p:extLst>
      <p:ext uri="{BB962C8B-B14F-4D97-AF65-F5344CB8AC3E}">
        <p14:creationId xmlns:p14="http://schemas.microsoft.com/office/powerpoint/2010/main" val="143917072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operating mode</a:t>
            </a:r>
          </a:p>
        </p:txBody>
      </p:sp>
      <p:sp>
        <p:nvSpPr>
          <p:cNvPr id="717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9600" y="1515040"/>
            <a:ext cx="8228160" cy="6312183"/>
          </a:xfrm>
        </p:spPr>
        <p:txBody>
          <a:bodyPr tIns="7543"/>
          <a:lstStyle/>
          <a:p>
            <a:pPr marL="227523" indent="-227523">
              <a:lnSpc>
                <a:spcPct val="98000"/>
              </a:lnSpc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000">
                <a:latin typeface="Calibri" pitchFamily="34" charset="0"/>
              </a:rPr>
              <a:t>record data without any additionnal light : bioluminescence observation</a:t>
            </a:r>
          </a:p>
          <a:p>
            <a:pPr marL="227523" indent="-227523">
              <a:lnSpc>
                <a:spcPct val="97000"/>
              </a:lnSpc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000">
                <a:latin typeface="Calibri" pitchFamily="34" charset="0"/>
              </a:rPr>
              <a:t>continuous readout can’t be stored (400x400 pixels @ 62.5 fps with 1 byte/pixel give 600 MB/min or 80 Mbits/s) we share the network bandwidth with other measurements on the MII </a:t>
            </a:r>
          </a:p>
          <a:p>
            <a:pPr marL="227523" indent="-227523">
              <a:lnSpc>
                <a:spcPct val="97000"/>
              </a:lnSpc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000">
                <a:latin typeface="Calibri" pitchFamily="34" charset="0"/>
              </a:rPr>
              <a:t>gain (HV) is ON and  continuous readout is buffered on local disk untill some trigger occurs, then the circular buffer is read out while signal remains above the threshold</a:t>
            </a:r>
          </a:p>
          <a:p>
            <a:pPr marL="227523" indent="-227523">
              <a:lnSpc>
                <a:spcPct val="97000"/>
              </a:lnSpc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000">
                <a:latin typeface="Calibri" pitchFamily="34" charset="0"/>
              </a:rPr>
              <a:t>the trigger is very simple : if photons number exceeds 14, event is stored. no assumption on the size or the form of the signal.</a:t>
            </a:r>
          </a:p>
          <a:p>
            <a:pPr marL="227523" indent="-227523">
              <a:lnSpc>
                <a:spcPct val="97000"/>
              </a:lnSpc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000">
                <a:latin typeface="Calibri" pitchFamily="34" charset="0"/>
              </a:rPr>
              <a:t>everything is dropped except 5 s before trigger and 15s after  the object comes out  the field of view </a:t>
            </a:r>
          </a:p>
          <a:p>
            <a:pPr marL="227523" indent="-227523">
              <a:lnSpc>
                <a:spcPct val="97000"/>
              </a:lnSpc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000">
                <a:latin typeface="Calibri" pitchFamily="34" charset="0"/>
              </a:rPr>
              <a:t>typical event : 5s, 50 MBytes</a:t>
            </a:r>
          </a:p>
          <a:p>
            <a:pPr marL="227523" indent="-227523">
              <a:lnSpc>
                <a:spcPct val="97000"/>
              </a:lnSpc>
              <a:buClr>
                <a:srgbClr val="FF0000"/>
              </a:buClr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fr-FR" sz="2000">
              <a:latin typeface="Calibri" pitchFamily="34" charset="0"/>
            </a:endParaRPr>
          </a:p>
          <a:p>
            <a:pPr marL="227523" indent="-227523"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fr-FR" sz="2000">
              <a:solidFill>
                <a:srgbClr val="000000"/>
              </a:solidFill>
              <a:latin typeface="Calibri" pitchFamily="34" charset="0"/>
            </a:endParaRPr>
          </a:p>
          <a:p>
            <a:pPr marL="227523" indent="-227523">
              <a:lnSpc>
                <a:spcPct val="97000"/>
              </a:lnSpc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fr-FR" sz="200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5410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General View</a:t>
            </a:r>
          </a:p>
        </p:txBody>
      </p:sp>
      <p:pic>
        <p:nvPicPr>
          <p:cNvPr id="819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00" y="1502079"/>
            <a:ext cx="7768800" cy="3359872"/>
          </a:xfrm>
          <a:prstGeom prst="rect">
            <a:avLst/>
          </a:prstGeom>
          <a:noFill/>
          <a:ln w="9525">
            <a:solidFill>
              <a:srgbClr val="4F81BD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205628" y="5250476"/>
            <a:ext cx="66967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Integration into standard ANTARES pressure resistant electronics cylinder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845302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81" y="1252932"/>
            <a:ext cx="8308800" cy="33469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5598720" y="4841789"/>
            <a:ext cx="1015200" cy="31395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50912" dir="2700000" algn="ctr" rotWithShape="0">
              <a:srgbClr val="808080"/>
            </a:outerShdw>
          </a:effectLst>
        </p:spPr>
        <p:txBody>
          <a:bodyPr wrap="none" lIns="81639" tIns="55221" rIns="81639" bIns="4082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0000"/>
                </a:solidFill>
              </a:rPr>
              <a:t>ebCMOS</a:t>
            </a:r>
          </a:p>
        </p:txBody>
      </p:sp>
      <p:sp>
        <p:nvSpPr>
          <p:cNvPr id="9220" name="Line 3"/>
          <p:cNvSpPr>
            <a:spLocks noChangeShapeType="1"/>
          </p:cNvSpPr>
          <p:nvPr/>
        </p:nvSpPr>
        <p:spPr bwMode="auto">
          <a:xfrm flipV="1">
            <a:off x="5911200" y="3113607"/>
            <a:ext cx="568800" cy="174258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9221" name="Line 4"/>
          <p:cNvSpPr>
            <a:spLocks noChangeShapeType="1"/>
          </p:cNvSpPr>
          <p:nvPr/>
        </p:nvSpPr>
        <p:spPr bwMode="auto">
          <a:xfrm flipH="1">
            <a:off x="7312320" y="650948"/>
            <a:ext cx="109440" cy="1739703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9222" name="Text Box 5"/>
          <p:cNvSpPr txBox="1">
            <a:spLocks noChangeArrowheads="1"/>
          </p:cNvSpPr>
          <p:nvPr/>
        </p:nvSpPr>
        <p:spPr bwMode="auto">
          <a:xfrm>
            <a:off x="7467840" y="355718"/>
            <a:ext cx="542880" cy="31395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50912" dir="2700000" algn="ctr" rotWithShape="0">
              <a:srgbClr val="808080"/>
            </a:outerShdw>
          </a:effectLst>
        </p:spPr>
        <p:txBody>
          <a:bodyPr wrap="none" lIns="81639" tIns="55221" rIns="81639" bIns="40820"/>
          <a:lstStyle/>
          <a:p>
            <a:r>
              <a:rPr lang="en-US">
                <a:solidFill>
                  <a:srgbClr val="FF0000"/>
                </a:solidFill>
              </a:rPr>
              <a:t>lens</a:t>
            </a:r>
          </a:p>
        </p:txBody>
      </p:sp>
      <p:sp>
        <p:nvSpPr>
          <p:cNvPr id="9223" name="Text Box 6"/>
          <p:cNvSpPr txBox="1">
            <a:spLocks noChangeArrowheads="1"/>
          </p:cNvSpPr>
          <p:nvPr/>
        </p:nvSpPr>
        <p:spPr bwMode="auto">
          <a:xfrm>
            <a:off x="2710081" y="4769781"/>
            <a:ext cx="2314080" cy="31395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50912" dir="2700000" algn="ctr" rotWithShape="0">
              <a:srgbClr val="808080"/>
            </a:outerShdw>
          </a:effec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0000"/>
                </a:solidFill>
              </a:rPr>
              <a:t>Single Board Computer</a:t>
            </a:r>
          </a:p>
        </p:txBody>
      </p:sp>
      <p:sp>
        <p:nvSpPr>
          <p:cNvPr id="9224" name="Line 7"/>
          <p:cNvSpPr>
            <a:spLocks noChangeShapeType="1"/>
          </p:cNvSpPr>
          <p:nvPr/>
        </p:nvSpPr>
        <p:spPr bwMode="auto">
          <a:xfrm flipH="1" flipV="1">
            <a:off x="3443040" y="2981113"/>
            <a:ext cx="73440" cy="173106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9225" name="Text Box 8"/>
          <p:cNvSpPr txBox="1">
            <a:spLocks noChangeArrowheads="1"/>
          </p:cNvSpPr>
          <p:nvPr/>
        </p:nvSpPr>
        <p:spPr bwMode="auto">
          <a:xfrm>
            <a:off x="2592000" y="462289"/>
            <a:ext cx="1362240" cy="31395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50912" dir="2700000" algn="ctr" rotWithShape="0">
              <a:srgbClr val="808080"/>
            </a:outerShdw>
          </a:effec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0000"/>
                </a:solidFill>
              </a:rPr>
              <a:t>DAQ System</a:t>
            </a:r>
          </a:p>
        </p:txBody>
      </p:sp>
      <p:sp>
        <p:nvSpPr>
          <p:cNvPr id="9226" name="Line 9"/>
          <p:cNvSpPr>
            <a:spLocks noChangeShapeType="1"/>
          </p:cNvSpPr>
          <p:nvPr/>
        </p:nvSpPr>
        <p:spPr bwMode="auto">
          <a:xfrm>
            <a:off x="3467520" y="805045"/>
            <a:ext cx="34560" cy="1467514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9227" name="Line 10"/>
          <p:cNvSpPr>
            <a:spLocks noChangeShapeType="1"/>
          </p:cNvSpPr>
          <p:nvPr/>
        </p:nvSpPr>
        <p:spPr bwMode="auto">
          <a:xfrm flipH="1">
            <a:off x="2354400" y="841048"/>
            <a:ext cx="783360" cy="115932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9228" name="Text Box 11"/>
          <p:cNvSpPr txBox="1">
            <a:spLocks noChangeArrowheads="1"/>
          </p:cNvSpPr>
          <p:nvPr/>
        </p:nvSpPr>
        <p:spPr bwMode="auto">
          <a:xfrm>
            <a:off x="331200" y="4640168"/>
            <a:ext cx="1854720" cy="313953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round/>
            <a:headEnd/>
            <a:tailEnd/>
          </a:ln>
          <a:effectLst>
            <a:outerShdw dist="50912" dir="2700000" algn="ctr" rotWithShape="0">
              <a:srgbClr val="808080"/>
            </a:outerShdw>
          </a:effec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0000"/>
                </a:solidFill>
              </a:rPr>
              <a:t>Power Supply part</a:t>
            </a:r>
          </a:p>
        </p:txBody>
      </p:sp>
      <p:sp>
        <p:nvSpPr>
          <p:cNvPr id="9229" name="Line 12"/>
          <p:cNvSpPr>
            <a:spLocks noChangeShapeType="1"/>
          </p:cNvSpPr>
          <p:nvPr/>
        </p:nvSpPr>
        <p:spPr bwMode="auto">
          <a:xfrm flipV="1">
            <a:off x="911520" y="2958070"/>
            <a:ext cx="414720" cy="1636012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  <p:sp>
        <p:nvSpPr>
          <p:cNvPr id="9230" name="Rectangle 13"/>
          <p:cNvSpPr>
            <a:spLocks noChangeArrowheads="1"/>
          </p:cNvSpPr>
          <p:nvPr/>
        </p:nvSpPr>
        <p:spPr bwMode="auto">
          <a:xfrm>
            <a:off x="7745761" y="2109822"/>
            <a:ext cx="613440" cy="11751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2945" tIns="41473" rIns="82945" bIns="41473" anchor="ctr"/>
          <a:lstStyle/>
          <a:p>
            <a:endParaRPr lang="en-US"/>
          </a:p>
        </p:txBody>
      </p:sp>
      <p:sp>
        <p:nvSpPr>
          <p:cNvPr id="9231" name="Text Box 14"/>
          <p:cNvSpPr txBox="1">
            <a:spLocks noChangeArrowheads="1"/>
          </p:cNvSpPr>
          <p:nvPr/>
        </p:nvSpPr>
        <p:spPr bwMode="auto">
          <a:xfrm>
            <a:off x="512641" y="5435131"/>
            <a:ext cx="4986720" cy="77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FFCC"/>
                </a:solidFill>
              </a:rPr>
              <a:t>detector working temperature = 15°C thanks to peltier cooling</a:t>
            </a:r>
          </a:p>
          <a:p>
            <a:pPr eaLnBrk="1"/>
            <a:r>
              <a:rPr lang="en-US">
                <a:solidFill>
                  <a:srgbClr val="FFFFCC"/>
                </a:solidFill>
              </a:rPr>
              <a:t>test without cooling shows a stabilized temp. of 18°C</a:t>
            </a:r>
          </a:p>
          <a:p>
            <a:pPr eaLnBrk="1"/>
            <a:endParaRPr lang="en-US">
              <a:solidFill>
                <a:srgbClr val="FFFF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34393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ANTARES location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Mediterranean Sea</a:t>
            </a:r>
          </a:p>
          <a:p>
            <a:r>
              <a:rPr lang="en-US" dirty="0" smtClean="0"/>
              <a:t>Depth: 2475m</a:t>
            </a:r>
            <a:endParaRPr lang="fr-FR" dirty="0"/>
          </a:p>
        </p:txBody>
      </p:sp>
      <p:pic>
        <p:nvPicPr>
          <p:cNvPr id="74754" name="Picture 2" descr="http://www.presse.uni-erlangen.de/infocenter/images/08_03/Antares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2582759"/>
            <a:ext cx="5229225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2475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II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7848600" cy="439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5" descr="ECO B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5388" y="4616450"/>
            <a:ext cx="2492375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6" descr="Tube Electroniqu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4619625"/>
            <a:ext cx="2849562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Aquadopp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4616450"/>
            <a:ext cx="2016125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Bioca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663" y="2997200"/>
            <a:ext cx="2016125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9" descr="Ensemble Capteur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75" y="836613"/>
            <a:ext cx="145891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80" name="Line 10"/>
          <p:cNvSpPr>
            <a:spLocks noChangeShapeType="1"/>
          </p:cNvSpPr>
          <p:nvPr/>
        </p:nvSpPr>
        <p:spPr bwMode="auto">
          <a:xfrm flipH="1">
            <a:off x="4932363" y="1989138"/>
            <a:ext cx="2087562" cy="13684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1" name="Line 11"/>
          <p:cNvSpPr>
            <a:spLocks noChangeShapeType="1"/>
          </p:cNvSpPr>
          <p:nvPr/>
        </p:nvSpPr>
        <p:spPr bwMode="auto">
          <a:xfrm flipH="1" flipV="1">
            <a:off x="4716463" y="3575050"/>
            <a:ext cx="1727200" cy="3587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2" name="Line 12"/>
          <p:cNvSpPr>
            <a:spLocks noChangeShapeType="1"/>
          </p:cNvSpPr>
          <p:nvPr/>
        </p:nvSpPr>
        <p:spPr bwMode="auto">
          <a:xfrm flipH="1" flipV="1">
            <a:off x="4572000" y="3213100"/>
            <a:ext cx="1871663" cy="1439863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3" name="Line 13"/>
          <p:cNvSpPr>
            <a:spLocks noChangeShapeType="1"/>
          </p:cNvSpPr>
          <p:nvPr/>
        </p:nvSpPr>
        <p:spPr bwMode="auto">
          <a:xfrm flipH="1" flipV="1">
            <a:off x="4429125" y="3644900"/>
            <a:ext cx="142875" cy="9366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4" name="Line 14"/>
          <p:cNvSpPr>
            <a:spLocks noChangeShapeType="1"/>
          </p:cNvSpPr>
          <p:nvPr/>
        </p:nvSpPr>
        <p:spPr bwMode="auto">
          <a:xfrm flipV="1">
            <a:off x="2051050" y="4005263"/>
            <a:ext cx="1584325" cy="6477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85" name="Text Box 15"/>
          <p:cNvSpPr txBox="1">
            <a:spLocks noChangeArrowheads="1"/>
          </p:cNvSpPr>
          <p:nvPr/>
        </p:nvSpPr>
        <p:spPr bwMode="auto">
          <a:xfrm>
            <a:off x="1476375" y="116632"/>
            <a:ext cx="5832475" cy="82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sz="3200" b="1" dirty="0"/>
              <a:t>Instrumented </a:t>
            </a:r>
            <a:r>
              <a:rPr lang="en-US" sz="2800" b="1" dirty="0"/>
              <a:t>Interface Module</a:t>
            </a:r>
            <a:endParaRPr lang="en-US" sz="3200" b="1" dirty="0"/>
          </a:p>
          <a:p>
            <a:pPr algn="ctr" eaLnBrk="1" hangingPunct="1">
              <a:spcBef>
                <a:spcPct val="50000"/>
              </a:spcBef>
            </a:pPr>
            <a:r>
              <a:rPr lang="fr-FR" sz="1050" i="1" dirty="0" err="1"/>
              <a:t>C.Gojak</a:t>
            </a:r>
            <a:r>
              <a:rPr lang="fr-FR" sz="1050" i="1" dirty="0"/>
              <a:t>, </a:t>
            </a:r>
            <a:r>
              <a:rPr lang="fr-FR" sz="1050" i="1" dirty="0" err="1"/>
              <a:t>K.Mahiouz</a:t>
            </a:r>
            <a:r>
              <a:rPr lang="fr-FR" sz="1050" i="1" dirty="0"/>
              <a:t>, </a:t>
            </a:r>
            <a:r>
              <a:rPr lang="fr-FR" sz="1050" i="1" dirty="0" err="1"/>
              <a:t>Y.Lenault</a:t>
            </a:r>
            <a:r>
              <a:rPr lang="fr-FR" sz="1050" i="1" dirty="0"/>
              <a:t>, </a:t>
            </a:r>
            <a:r>
              <a:rPr lang="fr-FR" sz="1050" i="1" dirty="0" err="1"/>
              <a:t>K.Bernardet</a:t>
            </a:r>
            <a:r>
              <a:rPr lang="fr-FR" sz="1050" i="1" dirty="0"/>
              <a:t>, </a:t>
            </a:r>
            <a:r>
              <a:rPr lang="fr-FR" sz="1050" i="1" dirty="0" err="1"/>
              <a:t>Z.Hafidi</a:t>
            </a:r>
            <a:r>
              <a:rPr lang="fr-FR" sz="1050" i="1" dirty="0"/>
              <a:t> (DT INSU)</a:t>
            </a:r>
          </a:p>
        </p:txBody>
      </p:sp>
      <p:sp>
        <p:nvSpPr>
          <p:cNvPr id="3086" name="Text Box 17"/>
          <p:cNvSpPr txBox="1">
            <a:spLocks noChangeArrowheads="1"/>
          </p:cNvSpPr>
          <p:nvPr/>
        </p:nvSpPr>
        <p:spPr bwMode="auto">
          <a:xfrm>
            <a:off x="7308850" y="2708275"/>
            <a:ext cx="1511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 b="1" dirty="0"/>
              <a:t>O2, CTD, P</a:t>
            </a:r>
          </a:p>
        </p:txBody>
      </p:sp>
      <p:sp>
        <p:nvSpPr>
          <p:cNvPr id="3087" name="Text Box 18"/>
          <p:cNvSpPr txBox="1">
            <a:spLocks noChangeArrowheads="1"/>
          </p:cNvSpPr>
          <p:nvPr/>
        </p:nvSpPr>
        <p:spPr bwMode="auto">
          <a:xfrm>
            <a:off x="6732588" y="4005263"/>
            <a:ext cx="1511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fr-FR" sz="1400" b="1">
                <a:solidFill>
                  <a:schemeClr val="bg1"/>
                </a:solidFill>
              </a:rPr>
              <a:t>BioCam</a:t>
            </a:r>
          </a:p>
        </p:txBody>
      </p:sp>
      <p:sp>
        <p:nvSpPr>
          <p:cNvPr id="3088" name="Text Box 19"/>
          <p:cNvSpPr txBox="1">
            <a:spLocks noChangeArrowheads="1"/>
          </p:cNvSpPr>
          <p:nvPr/>
        </p:nvSpPr>
        <p:spPr bwMode="auto">
          <a:xfrm>
            <a:off x="6805613" y="5645150"/>
            <a:ext cx="1727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 err="1"/>
              <a:t>Courantometer</a:t>
            </a:r>
            <a:endParaRPr lang="en-US" sz="1400" b="1" dirty="0"/>
          </a:p>
        </p:txBody>
      </p:sp>
      <p:sp>
        <p:nvSpPr>
          <p:cNvPr id="3089" name="Text Box 20"/>
          <p:cNvSpPr txBox="1">
            <a:spLocks noChangeArrowheads="1"/>
          </p:cNvSpPr>
          <p:nvPr/>
        </p:nvSpPr>
        <p:spPr bwMode="auto">
          <a:xfrm>
            <a:off x="4284663" y="5734050"/>
            <a:ext cx="15113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Turbidity</a:t>
            </a:r>
          </a:p>
        </p:txBody>
      </p:sp>
      <p:sp>
        <p:nvSpPr>
          <p:cNvPr id="3090" name="Text Box 21"/>
          <p:cNvSpPr txBox="1">
            <a:spLocks noChangeArrowheads="1"/>
          </p:cNvSpPr>
          <p:nvPr/>
        </p:nvSpPr>
        <p:spPr bwMode="auto">
          <a:xfrm>
            <a:off x="611188" y="5716588"/>
            <a:ext cx="2016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>
                <a:solidFill>
                  <a:schemeClr val="bg1"/>
                </a:solidFill>
              </a:rPr>
              <a:t>Electronic Container</a:t>
            </a:r>
          </a:p>
        </p:txBody>
      </p:sp>
      <p:sp>
        <p:nvSpPr>
          <p:cNvPr id="3091" name="Text Box 24"/>
          <p:cNvSpPr txBox="1">
            <a:spLocks noChangeArrowheads="1"/>
          </p:cNvSpPr>
          <p:nvPr/>
        </p:nvSpPr>
        <p:spPr bwMode="auto">
          <a:xfrm>
            <a:off x="4211638" y="1557338"/>
            <a:ext cx="27368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400" b="1" dirty="0"/>
              <a:t>CDC Connector for extension</a:t>
            </a:r>
            <a:r>
              <a:rPr lang="en-US" b="1" dirty="0"/>
              <a:t> </a:t>
            </a:r>
          </a:p>
        </p:txBody>
      </p:sp>
      <p:sp>
        <p:nvSpPr>
          <p:cNvPr id="3092" name="Line 25"/>
          <p:cNvSpPr>
            <a:spLocks noChangeShapeType="1"/>
          </p:cNvSpPr>
          <p:nvPr/>
        </p:nvSpPr>
        <p:spPr bwMode="auto">
          <a:xfrm flipH="1">
            <a:off x="4932363" y="1989138"/>
            <a:ext cx="360362" cy="863600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3093" name="Picture 26" descr="BJS MII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1584325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4" name="Line 27"/>
          <p:cNvSpPr>
            <a:spLocks noChangeShapeType="1"/>
          </p:cNvSpPr>
          <p:nvPr/>
        </p:nvSpPr>
        <p:spPr bwMode="auto">
          <a:xfrm>
            <a:off x="1331913" y="2565400"/>
            <a:ext cx="503237" cy="57467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stealth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95" name="Text Box 28"/>
          <p:cNvSpPr txBox="1">
            <a:spLocks noChangeArrowheads="1"/>
          </p:cNvSpPr>
          <p:nvPr/>
        </p:nvSpPr>
        <p:spPr bwMode="auto">
          <a:xfrm>
            <a:off x="611188" y="2198688"/>
            <a:ext cx="20161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fr-FR" sz="1400" b="1" dirty="0" err="1"/>
              <a:t>Interlink</a:t>
            </a:r>
            <a:r>
              <a:rPr lang="fr-FR" sz="1400" b="1" dirty="0"/>
              <a:t> </a:t>
            </a:r>
            <a:r>
              <a:rPr lang="fr-FR" sz="1400" b="1" dirty="0" err="1"/>
              <a:t>Cable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141606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 dirty="0" smtClean="0"/>
              <a:t>Final </a:t>
            </a:r>
            <a:r>
              <a:rPr lang="fr-FR" dirty="0" err="1" smtClean="0"/>
              <a:t>integration</a:t>
            </a:r>
            <a:r>
              <a:rPr lang="fr-FR" dirty="0" smtClean="0"/>
              <a:t> </a:t>
            </a:r>
            <a:r>
              <a:rPr lang="fr-FR" dirty="0" err="1" smtClean="0"/>
              <a:t>into</a:t>
            </a:r>
            <a:r>
              <a:rPr lang="fr-FR" dirty="0" smtClean="0"/>
              <a:t> MII module</a:t>
            </a:r>
            <a:endParaRPr lang="fr-FR" dirty="0"/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30"/>
          <a:stretch>
            <a:fillRect/>
          </a:stretch>
        </p:blipFill>
        <p:spPr bwMode="auto">
          <a:xfrm>
            <a:off x="691200" y="1968687"/>
            <a:ext cx="6670080" cy="3980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2292" name="ZoneTexte 3"/>
          <p:cNvSpPr txBox="1">
            <a:spLocks noChangeArrowheads="1"/>
          </p:cNvSpPr>
          <p:nvPr/>
        </p:nvSpPr>
        <p:spPr bwMode="auto">
          <a:xfrm>
            <a:off x="7405921" y="1977328"/>
            <a:ext cx="1821809" cy="637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45" tIns="41473" rIns="82945" bIns="41473">
            <a:spAutoFit/>
          </a:bodyPr>
          <a:lstStyle/>
          <a:p>
            <a:r>
              <a:rPr lang="en-US"/>
              <a:t>60 cm long</a:t>
            </a:r>
          </a:p>
          <a:p>
            <a:r>
              <a:rPr lang="en-US"/>
              <a:t>diameter 15 cm </a:t>
            </a:r>
          </a:p>
        </p:txBody>
      </p:sp>
      <p:sp>
        <p:nvSpPr>
          <p:cNvPr id="2" name="Oval 1"/>
          <p:cNvSpPr/>
          <p:nvPr/>
        </p:nvSpPr>
        <p:spPr>
          <a:xfrm>
            <a:off x="1979712" y="2615082"/>
            <a:ext cx="3528392" cy="134389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27424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/>
          <a:lstStyle/>
          <a:p>
            <a:r>
              <a:rPr lang="en-US" dirty="0" smtClean="0"/>
              <a:t>Camera Operation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08719"/>
          </a:xfrm>
        </p:spPr>
        <p:txBody>
          <a:bodyPr/>
          <a:lstStyle/>
          <a:p>
            <a:r>
              <a:rPr lang="en-US" dirty="0" smtClean="0"/>
              <a:t>Since early 2008 cameras are permanently active at the ANTARES site</a:t>
            </a:r>
            <a:endParaRPr lang="fr-FR" dirty="0"/>
          </a:p>
        </p:txBody>
      </p:sp>
      <p:sp>
        <p:nvSpPr>
          <p:cNvPr id="4" name="TextBox 3"/>
          <p:cNvSpPr txBox="1"/>
          <p:nvPr/>
        </p:nvSpPr>
        <p:spPr>
          <a:xfrm>
            <a:off x="-2052736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2007</a:t>
            </a:r>
          </a:p>
          <a:p>
            <a:pPr algn="ctr"/>
            <a:endParaRPr lang="fr-FR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2008</a:t>
            </a:r>
          </a:p>
          <a:p>
            <a:pPr algn="ctr"/>
            <a:endParaRPr lang="fr-FR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98782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2009</a:t>
            </a:r>
          </a:p>
          <a:p>
            <a:pPr algn="ctr"/>
            <a:endParaRPr lang="fr-FR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50810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2010</a:t>
            </a:r>
          </a:p>
          <a:p>
            <a:pPr algn="ctr"/>
            <a:endParaRPr lang="fr-FR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8028384" y="4016097"/>
            <a:ext cx="2520280" cy="156966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3200" dirty="0" smtClean="0"/>
          </a:p>
          <a:p>
            <a:pPr algn="ctr"/>
            <a:r>
              <a:rPr lang="en-US" sz="3200" dirty="0" smtClean="0"/>
              <a:t>2011</a:t>
            </a:r>
          </a:p>
          <a:p>
            <a:pPr algn="ctr"/>
            <a:endParaRPr lang="fr-FR" sz="3200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51520" y="3584049"/>
            <a:ext cx="0" cy="2304256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07504" y="3184659"/>
            <a:ext cx="1415772" cy="406265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Deployment</a:t>
            </a:r>
            <a:endParaRPr lang="fr-FR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585450" y="3717179"/>
            <a:ext cx="0" cy="2304256"/>
          </a:xfrm>
          <a:prstGeom prst="straightConnector1">
            <a:avLst/>
          </a:prstGeom>
          <a:ln w="38100">
            <a:solidFill>
              <a:srgbClr val="C0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876256" y="3339561"/>
            <a:ext cx="2172390" cy="36933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IL07 disconnection</a:t>
            </a:r>
            <a:endParaRPr lang="fr-FR" dirty="0"/>
          </a:p>
        </p:txBody>
      </p:sp>
      <p:sp>
        <p:nvSpPr>
          <p:cNvPr id="14" name="TextBox 13"/>
          <p:cNvSpPr txBox="1"/>
          <p:nvPr/>
        </p:nvSpPr>
        <p:spPr>
          <a:xfrm>
            <a:off x="6876256" y="6023029"/>
            <a:ext cx="1967205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ebCMOS</a:t>
            </a:r>
            <a:r>
              <a:rPr lang="en-US" dirty="0" smtClean="0"/>
              <a:t> camera</a:t>
            </a:r>
          </a:p>
          <a:p>
            <a:r>
              <a:rPr lang="en-US" dirty="0" smtClean="0"/>
              <a:t>installation</a:t>
            </a:r>
            <a:endParaRPr lang="fr-FR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51520" y="5744289"/>
            <a:ext cx="563870" cy="0"/>
          </a:xfrm>
          <a:prstGeom prst="straightConnector1">
            <a:avLst/>
          </a:prstGeom>
          <a:ln w="28575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5536" y="5888305"/>
            <a:ext cx="1762021" cy="36933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Commissioning</a:t>
            </a:r>
            <a:endParaRPr lang="fr-FR" dirty="0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805812" y="3872081"/>
            <a:ext cx="6779638" cy="0"/>
          </a:xfrm>
          <a:prstGeom prst="straightConnector1">
            <a:avLst/>
          </a:prstGeom>
          <a:ln w="28575">
            <a:solidFill>
              <a:srgbClr val="7030A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980538" y="3316636"/>
            <a:ext cx="4618572" cy="461665"/>
          </a:xfrm>
          <a:prstGeom prst="rect">
            <a:avLst/>
          </a:prstGeom>
          <a:noFill/>
          <a:ln w="38100"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/>
              <a:t>33 months of standard operation</a:t>
            </a:r>
            <a:endParaRPr lang="fr-FR" sz="2400" dirty="0"/>
          </a:p>
        </p:txBody>
      </p:sp>
      <p:cxnSp>
        <p:nvCxnSpPr>
          <p:cNvPr id="22" name="Straight Connector 21"/>
          <p:cNvCxnSpPr/>
          <p:nvPr/>
        </p:nvCxnSpPr>
        <p:spPr>
          <a:xfrm>
            <a:off x="805812" y="3778301"/>
            <a:ext cx="0" cy="20379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7585450" y="5744289"/>
            <a:ext cx="1703074" cy="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883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photons reconstruction</a:t>
            </a:r>
          </a:p>
        </p:txBody>
      </p:sp>
      <p:pic>
        <p:nvPicPr>
          <p:cNvPr id="1331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000" y="1551043"/>
            <a:ext cx="4014720" cy="416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05920" y="1515039"/>
            <a:ext cx="4014720" cy="5096696"/>
          </a:xfrm>
        </p:spPr>
        <p:txBody>
          <a:bodyPr/>
          <a:lstStyle/>
          <a:p>
            <a:pPr marL="15841" indent="0">
              <a:buClr>
                <a:srgbClr val="FF0000"/>
              </a:buClr>
              <a:buSzPct val="60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800" dirty="0" err="1" smtClean="0"/>
              <a:t>photoelectron</a:t>
            </a:r>
            <a:r>
              <a:rPr lang="fr-FR" sz="2800" dirty="0" smtClean="0"/>
              <a:t> pattern</a:t>
            </a:r>
          </a:p>
          <a:p>
            <a:pPr marL="1175057" lvl="1" indent="-455047">
              <a:buClr>
                <a:srgbClr val="FF0000"/>
              </a:buClr>
              <a:buSzPct val="60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 dirty="0"/>
              <a:t>1 central </a:t>
            </a:r>
            <a:r>
              <a:rPr lang="fr-FR" sz="1800" dirty="0" err="1"/>
              <a:t>seed</a:t>
            </a:r>
            <a:r>
              <a:rPr lang="fr-FR" sz="1800" dirty="0"/>
              <a:t> Q&gt;3</a:t>
            </a:r>
          </a:p>
          <a:p>
            <a:pPr marL="1175057" lvl="1" indent="-455047">
              <a:buClr>
                <a:srgbClr val="FF0000"/>
              </a:buClr>
              <a:buSzPct val="60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 dirty="0"/>
              <a:t>30% of pixels &gt; 50% </a:t>
            </a:r>
            <a:r>
              <a:rPr lang="fr-FR" sz="1800" dirty="0" err="1"/>
              <a:t>Qseed</a:t>
            </a:r>
            <a:endParaRPr lang="fr-FR" sz="1800" dirty="0"/>
          </a:p>
          <a:p>
            <a:pPr marL="1175057" lvl="1" indent="-455047">
              <a:buClr>
                <a:srgbClr val="FF0000"/>
              </a:buClr>
              <a:buSzPct val="60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1800" dirty="0"/>
              <a:t>50% of pixels &gt; 30% </a:t>
            </a:r>
            <a:r>
              <a:rPr lang="fr-FR" sz="1800" dirty="0" err="1"/>
              <a:t>Qseed</a:t>
            </a:r>
            <a:r>
              <a:rPr lang="fr-FR" sz="1800" dirty="0"/>
              <a:t/>
            </a:r>
            <a:br>
              <a:rPr lang="fr-FR" sz="1800" dirty="0"/>
            </a:br>
            <a:endParaRPr lang="fr-FR" sz="1800" dirty="0"/>
          </a:p>
          <a:p>
            <a:pPr marL="15841" indent="0">
              <a:buClr>
                <a:srgbClr val="FF0000"/>
              </a:buClr>
              <a:buSzPct val="60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200" dirty="0"/>
              <a:t>a single hot pixel </a:t>
            </a:r>
            <a:r>
              <a:rPr lang="fr-FR" sz="2200" dirty="0" err="1"/>
              <a:t>is</a:t>
            </a:r>
            <a:r>
              <a:rPr lang="fr-FR" sz="2200" dirty="0"/>
              <a:t> not </a:t>
            </a:r>
            <a:r>
              <a:rPr lang="fr-FR" sz="2200" dirty="0" err="1"/>
              <a:t>identified</a:t>
            </a:r>
            <a:r>
              <a:rPr lang="fr-FR" sz="2200" dirty="0"/>
              <a:t> as a </a:t>
            </a:r>
            <a:r>
              <a:rPr lang="fr-FR" sz="2200" dirty="0" err="1"/>
              <a:t>photoelectron</a:t>
            </a:r>
            <a:r>
              <a:rPr lang="fr-FR" sz="2200" dirty="0"/>
              <a:t/>
            </a:r>
            <a:br>
              <a:rPr lang="fr-FR" sz="2200" dirty="0"/>
            </a:br>
            <a:endParaRPr lang="fr-FR" sz="2200" dirty="0"/>
          </a:p>
          <a:p>
            <a:pPr marL="15841" indent="0">
              <a:buClr>
                <a:srgbClr val="FF0000"/>
              </a:buClr>
              <a:buSzPct val="60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200" dirty="0" err="1" smtClean="0"/>
              <a:t>fake</a:t>
            </a:r>
            <a:r>
              <a:rPr lang="fr-FR" sz="2200" dirty="0" smtClean="0"/>
              <a:t> </a:t>
            </a:r>
            <a:r>
              <a:rPr lang="fr-FR" sz="2200" dirty="0"/>
              <a:t>photons </a:t>
            </a:r>
            <a:r>
              <a:rPr lang="fr-FR" sz="2200" smtClean="0"/>
              <a:t>&amp; hot </a:t>
            </a:r>
            <a:r>
              <a:rPr lang="fr-FR" sz="2200" dirty="0" smtClean="0"/>
              <a:t>pixels </a:t>
            </a:r>
            <a:r>
              <a:rPr lang="fr-FR" sz="2200" dirty="0" err="1" smtClean="0"/>
              <a:t>efficiently</a:t>
            </a:r>
            <a:r>
              <a:rPr lang="fr-FR" sz="2200" dirty="0" smtClean="0"/>
              <a:t> </a:t>
            </a:r>
            <a:r>
              <a:rPr lang="fr-FR" sz="2200" dirty="0" err="1" smtClean="0"/>
              <a:t>suppressed</a:t>
            </a:r>
            <a:endParaRPr lang="fr-FR" sz="2200" dirty="0"/>
          </a:p>
        </p:txBody>
      </p:sp>
    </p:spTree>
    <p:extLst>
      <p:ext uri="{BB962C8B-B14F-4D97-AF65-F5344CB8AC3E}">
        <p14:creationId xmlns:p14="http://schemas.microsoft.com/office/powerpoint/2010/main" val="308551068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Triggering &amp; Images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dirty="0" smtClean="0"/>
              <a:t>Typical image</a:t>
            </a:r>
          </a:p>
          <a:p>
            <a:r>
              <a:rPr lang="en-US" sz="2400" dirty="0" smtClean="0"/>
              <a:t>Trigger on only 14 photons (!)</a:t>
            </a:r>
          </a:p>
          <a:p>
            <a:r>
              <a:rPr lang="en-US" sz="2400" dirty="0" smtClean="0"/>
              <a:t>Majority single frame triggers from ion feedback</a:t>
            </a:r>
          </a:p>
          <a:p>
            <a:r>
              <a:rPr lang="en-US" sz="2400" dirty="0" smtClean="0"/>
              <a:t>Per month  150 genuine </a:t>
            </a:r>
            <a:r>
              <a:rPr lang="en-US" sz="2400" dirty="0" err="1" smtClean="0"/>
              <a:t>biolum</a:t>
            </a:r>
            <a:r>
              <a:rPr lang="en-US" sz="2400" dirty="0" smtClean="0"/>
              <a:t> events</a:t>
            </a:r>
          </a:p>
          <a:p>
            <a:r>
              <a:rPr lang="en-US" sz="2400" dirty="0" smtClean="0"/>
              <a:t>About 20 x more triggers than for earlier cameras</a:t>
            </a:r>
            <a:endParaRPr lang="fr-FR" sz="2400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14" t="45178" r="5019" b="10054"/>
          <a:stretch>
            <a:fillRect/>
          </a:stretch>
        </p:blipFill>
        <p:spPr bwMode="auto">
          <a:xfrm>
            <a:off x="611560" y="3007052"/>
            <a:ext cx="3394080" cy="308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3568" y="1628800"/>
            <a:ext cx="375316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Typical image from integration of 200 frame</a:t>
            </a:r>
          </a:p>
          <a:p>
            <a:r>
              <a:rPr lang="en-US" sz="2400" dirty="0" smtClean="0"/>
              <a:t>Total ~5000 photons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09626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 Event</a:t>
            </a:r>
            <a:endParaRPr lang="fr-FR" dirty="0"/>
          </a:p>
        </p:txBody>
      </p:sp>
      <p:pic>
        <p:nvPicPr>
          <p:cNvPr id="5" name="Run29dec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2667000" y="1524000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0089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26 fév. 2004</a:t>
            </a:r>
          </a:p>
        </p:txBody>
      </p:sp>
      <p:pic>
        <p:nvPicPr>
          <p:cNvPr id="11162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" y="53975"/>
            <a:ext cx="9034463" cy="675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853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fr-FR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04" y="1556792"/>
            <a:ext cx="8856984" cy="4524955"/>
          </a:xfrm>
          <a:ln>
            <a:solidFill>
              <a:srgbClr val="FFC000"/>
            </a:solidFill>
          </a:ln>
        </p:spPr>
        <p:txBody>
          <a:bodyPr/>
          <a:lstStyle/>
          <a:p>
            <a:r>
              <a:rPr lang="en-US" dirty="0" smtClean="0"/>
              <a:t>More than 4 years data from 3 cameras accumulated</a:t>
            </a:r>
          </a:p>
          <a:p>
            <a:r>
              <a:rPr lang="en-US" dirty="0" smtClean="0"/>
              <a:t>Analysis ongoing</a:t>
            </a:r>
          </a:p>
          <a:p>
            <a:pPr lvl="1"/>
            <a:r>
              <a:rPr lang="en-US" dirty="0" smtClean="0"/>
              <a:t>Correlation with environmental parameters</a:t>
            </a:r>
          </a:p>
          <a:p>
            <a:pPr lvl="1"/>
            <a:r>
              <a:rPr lang="en-US" dirty="0" smtClean="0"/>
              <a:t>Fits to time sequences of total amplitudes</a:t>
            </a:r>
          </a:p>
          <a:p>
            <a:pPr lvl="1"/>
            <a:r>
              <a:rPr lang="en-US" dirty="0" smtClean="0"/>
              <a:t>Identification of spatial patterns</a:t>
            </a:r>
          </a:p>
          <a:p>
            <a:r>
              <a:rPr lang="en-US" dirty="0" smtClean="0">
                <a:solidFill>
                  <a:srgbClr val="FFC000"/>
                </a:solidFill>
              </a:rPr>
              <a:t>Next steps </a:t>
            </a:r>
            <a:r>
              <a:rPr lang="en-US" dirty="0" smtClean="0">
                <a:solidFill>
                  <a:srgbClr val="FFC000"/>
                </a:solidFill>
                <a:sym typeface="Wingdings" pitchFamily="2" charset="2"/>
              </a:rPr>
              <a:t> tomorrow talk by R. </a:t>
            </a:r>
            <a:r>
              <a:rPr lang="en-US" dirty="0" err="1" smtClean="0">
                <a:solidFill>
                  <a:srgbClr val="FFC000"/>
                </a:solidFill>
                <a:sym typeface="Wingdings" pitchFamily="2" charset="2"/>
              </a:rPr>
              <a:t>Barbier</a:t>
            </a:r>
            <a:endParaRPr lang="fr-FR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27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2852738"/>
            <a:ext cx="8229600" cy="1143000"/>
          </a:xfrm>
        </p:spPr>
        <p:txBody>
          <a:bodyPr/>
          <a:lstStyle/>
          <a:p>
            <a:r>
              <a:rPr lang="en-US"/>
              <a:t>END</a:t>
            </a:r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563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how to be sure we don't see noise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200" y="1515039"/>
            <a:ext cx="4001760" cy="4526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5760" y="1444472"/>
            <a:ext cx="4014720" cy="4804344"/>
          </a:xfrm>
        </p:spPr>
        <p:txBody>
          <a:bodyPr tIns="22401"/>
          <a:lstStyle/>
          <a:p>
            <a:pPr marL="227523" indent="-227523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500"/>
              <a:t>13000 dark events </a:t>
            </a:r>
          </a:p>
          <a:p>
            <a:pPr marL="227523" indent="-227523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500" b="1">
                <a:solidFill>
                  <a:srgbClr val="FF0000"/>
                </a:solidFill>
              </a:rPr>
              <a:t>0.78</a:t>
            </a:r>
            <a:r>
              <a:rPr lang="fr-FR" sz="2500"/>
              <a:t> p.e. per frame</a:t>
            </a:r>
          </a:p>
          <a:p>
            <a:pPr marL="227523" indent="-227523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500"/>
              <a:t>every ~200 frames, we do observe a ~10 p.e. signal which comes from an ion feedback reaching the cathode → real threshold @  14 photoelectrons</a:t>
            </a:r>
          </a:p>
          <a:p>
            <a:pPr marL="227523" indent="-227523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fr-FR" sz="2500"/>
              <a:t>5 p.e. threshold can be obtained with temporal filtering or ion feedback identification</a:t>
            </a:r>
          </a:p>
        </p:txBody>
      </p:sp>
      <p:sp>
        <p:nvSpPr>
          <p:cNvPr id="14341" name="Text Box 4"/>
          <p:cNvSpPr txBox="1">
            <a:spLocks noChangeArrowheads="1"/>
          </p:cNvSpPr>
          <p:nvPr/>
        </p:nvSpPr>
        <p:spPr bwMode="auto">
          <a:xfrm>
            <a:off x="3144960" y="5776447"/>
            <a:ext cx="750240" cy="31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000000"/>
                </a:solidFill>
              </a:rPr>
              <a:t>ADCU</a:t>
            </a:r>
          </a:p>
        </p:txBody>
      </p:sp>
      <p:sp>
        <p:nvSpPr>
          <p:cNvPr id="14342" name="Text Box 5"/>
          <p:cNvSpPr txBox="1">
            <a:spLocks noChangeArrowheads="1"/>
          </p:cNvSpPr>
          <p:nvPr/>
        </p:nvSpPr>
        <p:spPr bwMode="auto">
          <a:xfrm>
            <a:off x="1889281" y="3054562"/>
            <a:ext cx="1496160" cy="31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000000"/>
                </a:solidFill>
              </a:rPr>
              <a:t>single pe peak</a:t>
            </a:r>
          </a:p>
        </p:txBody>
      </p:sp>
      <p:sp>
        <p:nvSpPr>
          <p:cNvPr id="14343" name="Line 6"/>
          <p:cNvSpPr>
            <a:spLocks noChangeShapeType="1"/>
          </p:cNvSpPr>
          <p:nvPr/>
        </p:nvSpPr>
        <p:spPr bwMode="auto">
          <a:xfrm flipH="1">
            <a:off x="1314720" y="3295066"/>
            <a:ext cx="495360" cy="341316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82945" tIns="41473" rIns="82945" bIns="41473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9141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sz="4000" dirty="0"/>
              <a:t>Real events from </a:t>
            </a:r>
            <a:r>
              <a:rPr lang="en-US" sz="4000" dirty="0" smtClean="0"/>
              <a:t>ANTARES photomultipliers</a:t>
            </a:r>
            <a:endParaRPr lang="en-US" sz="4000" dirty="0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55084" y="1844824"/>
            <a:ext cx="3681412" cy="2160240"/>
          </a:xfrm>
        </p:spPr>
        <p:txBody>
          <a:bodyPr/>
          <a:lstStyle/>
          <a:p>
            <a:r>
              <a:rPr lang="en-US" dirty="0" smtClean="0"/>
              <a:t>Bioluminescent organisms exist at the ANTARES site</a:t>
            </a:r>
            <a:endParaRPr lang="fr-FR" dirty="0"/>
          </a:p>
        </p:txBody>
      </p:sp>
      <p:pic>
        <p:nvPicPr>
          <p:cNvPr id="716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4152900"/>
            <a:ext cx="4897438" cy="273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338" y="4221163"/>
            <a:ext cx="4264025" cy="2636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686" name="Picture 6" descr="OM5_burst_080112_2012_l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13" y="1700213"/>
            <a:ext cx="5167312" cy="2378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38148" y="2123564"/>
            <a:ext cx="125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ANTARES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47864" y="4355812"/>
            <a:ext cx="125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ANTARES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04996" y="4221088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Literature</a:t>
            </a:r>
            <a:endParaRPr lang="fr-FR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Results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89600" y="1515039"/>
            <a:ext cx="8228160" cy="4526396"/>
          </a:xfrm>
        </p:spPr>
        <p:txBody>
          <a:bodyPr tIns="20802"/>
          <a:lstStyle/>
          <a:p>
            <a:pPr marL="391686" indent="-293764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400"/>
              <a:t>biocam is fully fonctionnal since middle of december</a:t>
            </a:r>
          </a:p>
          <a:p>
            <a:pPr marL="391686" indent="-293764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400"/>
              <a:t>about 30 events occurs (1 to 10 sec. duration)</a:t>
            </a:r>
          </a:p>
          <a:p>
            <a:pPr marL="391686" indent="-293764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400"/>
              <a:t>photon counting imaging experiment : </a:t>
            </a:r>
            <a:br>
              <a:rPr lang="fr-FR" sz="2400"/>
            </a:br>
            <a:r>
              <a:rPr lang="fr-FR" sz="2400"/>
              <a:t>→ p.e. position (X,Y) at time t  </a:t>
            </a:r>
            <a:br>
              <a:rPr lang="fr-FR" sz="2400"/>
            </a:br>
            <a:r>
              <a:rPr lang="fr-FR" sz="2400"/>
              <a:t>    (it's the new contribution from this biocam version)</a:t>
            </a:r>
            <a:br>
              <a:rPr lang="fr-FR" sz="2400"/>
            </a:br>
            <a:r>
              <a:rPr lang="fr-FR" sz="2400"/>
              <a:t>→ Number of p.e. vs time </a:t>
            </a:r>
          </a:p>
          <a:p>
            <a:pPr marL="391686" indent="-293764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fr-FR" sz="2400"/>
              <a:t>different  kinds of recorded events </a:t>
            </a:r>
          </a:p>
          <a:p>
            <a:pPr marL="1566743" lvl="1" indent="-519848">
              <a:buClr>
                <a:srgbClr val="FF0000"/>
              </a:buClr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fr-FR" sz="2200"/>
          </a:p>
        </p:txBody>
      </p:sp>
      <p:graphicFrame>
        <p:nvGraphicFramePr>
          <p:cNvPr id="16387" name="Group 3"/>
          <p:cNvGraphicFramePr>
            <a:graphicFrameLocks noGrp="1"/>
          </p:cNvGraphicFramePr>
          <p:nvPr/>
        </p:nvGraphicFramePr>
        <p:xfrm>
          <a:off x="1645920" y="4895074"/>
          <a:ext cx="4606560" cy="1119218"/>
        </p:xfrm>
        <a:graphic>
          <a:graphicData uri="http://schemas.openxmlformats.org/drawingml/2006/table">
            <a:tbl>
              <a:tblPr/>
              <a:tblGrid>
                <a:gridCol w="1535040"/>
                <a:gridCol w="1536480"/>
                <a:gridCol w="1535040"/>
              </a:tblGrid>
              <a:tr h="330907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event typology</a:t>
                      </a:r>
                    </a:p>
                  </a:txBody>
                  <a:tcPr marL="81638" marR="81638" marT="56881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fixed </a:t>
                      </a:r>
                    </a:p>
                  </a:txBody>
                  <a:tcPr marL="81638" marR="81638" marT="56881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moving </a:t>
                      </a:r>
                    </a:p>
                  </a:txBody>
                  <a:tcPr marL="81638" marR="81638" marT="56881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66CC"/>
                    </a:solidFill>
                  </a:tcPr>
                </a:tc>
              </a:tr>
              <a:tr h="405986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constant</a:t>
                      </a:r>
                    </a:p>
                  </a:txBody>
                  <a:tcPr marL="81638" marR="81638" marT="56881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Zapf Dingbats" charset="2"/>
                          <a:cs typeface="Arial Unicode MS" charset="0"/>
                        </a:rPr>
                        <a:t>✔</a:t>
                      </a:r>
                      <a:endParaRPr kumimoji="0" lang="en-US" sz="2200" b="1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Dingbats" charset="2"/>
                        <a:cs typeface="Arial Unicode MS" charset="0"/>
                      </a:endParaRPr>
                    </a:p>
                  </a:txBody>
                  <a:tcPr marL="81638" marR="81638" marT="94615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Zapf Dingbats" charset="2"/>
                          <a:cs typeface="Arial Unicode MS" charset="0"/>
                        </a:rPr>
                        <a:t>✔</a:t>
                      </a:r>
                      <a:endParaRPr kumimoji="0" lang="en-US" sz="22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Dingbats" charset="2"/>
                        <a:cs typeface="Arial Unicode MS" charset="0"/>
                      </a:endParaRPr>
                    </a:p>
                  </a:txBody>
                  <a:tcPr marL="81638" marR="81638" marT="94615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  <a:tr h="379224">
                <a:tc>
                  <a:txBody>
                    <a:bodyPr/>
                    <a:lstStyle/>
                    <a:p>
                      <a:pPr marL="0" marR="0" lvl="0" indent="0" algn="l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Arial Unicode MS" charset="0"/>
                        </a:rPr>
                        <a:t>flashing</a:t>
                      </a:r>
                    </a:p>
                  </a:txBody>
                  <a:tcPr marL="81638" marR="81638" marT="56881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8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Zapf Dingbats" charset="2"/>
                          <a:cs typeface="Arial Unicode MS" charset="0"/>
                        </a:rPr>
                        <a:t>✔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Dingbats" charset="2"/>
                        <a:cs typeface="Arial Unicode MS" charset="0"/>
                      </a:endParaRPr>
                    </a:p>
                  </a:txBody>
                  <a:tcPr marL="81638" marR="81638" marT="90272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49263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charset="0"/>
                        <a:buNone/>
                        <a:tabLst>
                          <a:tab pos="723900" algn="l"/>
                          <a:tab pos="1447800" algn="l"/>
                          <a:tab pos="2171700" algn="l"/>
                          <a:tab pos="2895600" algn="l"/>
                          <a:tab pos="3619500" algn="l"/>
                          <a:tab pos="4343400" algn="l"/>
                          <a:tab pos="5067300" algn="l"/>
                        </a:tabLst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cs typeface="Arial Unicode MS" charset="0"/>
                      </a:endParaRPr>
                    </a:p>
                  </a:txBody>
                  <a:tcPr marL="81638" marR="81638" marT="56881" marB="42473" horzOverflow="overflow">
                    <a:lnL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6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9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07702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374400" y="854010"/>
            <a:ext cx="8228160" cy="1144920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what we see 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14" t="45178" r="5019" b="10054"/>
          <a:stretch>
            <a:fillRect/>
          </a:stretch>
        </p:blipFill>
        <p:spPr bwMode="auto">
          <a:xfrm>
            <a:off x="299520" y="2382011"/>
            <a:ext cx="3394080" cy="3086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6388" name="Text Box 3"/>
          <p:cNvSpPr txBox="1">
            <a:spLocks noChangeArrowheads="1"/>
          </p:cNvSpPr>
          <p:nvPr/>
        </p:nvSpPr>
        <p:spPr bwMode="auto">
          <a:xfrm>
            <a:off x="3981601" y="2298481"/>
            <a:ext cx="3591360" cy="77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FFCC"/>
                </a:solidFill>
              </a:rPr>
              <a:t>20-30 photons signal is too low to </a:t>
            </a:r>
          </a:p>
          <a:p>
            <a:pPr eaLnBrk="1"/>
            <a:r>
              <a:rPr lang="en-US">
                <a:solidFill>
                  <a:srgbClr val="FFFFCC"/>
                </a:solidFill>
              </a:rPr>
              <a:t>build an image, this is integrated over</a:t>
            </a:r>
          </a:p>
          <a:p>
            <a:pPr eaLnBrk="1"/>
            <a:r>
              <a:rPr lang="en-US">
                <a:solidFill>
                  <a:srgbClr val="FFFFCC"/>
                </a:solidFill>
              </a:rPr>
              <a:t>200 frames.</a:t>
            </a:r>
          </a:p>
        </p:txBody>
      </p:sp>
      <p:sp>
        <p:nvSpPr>
          <p:cNvPr id="16389" name="Text Box 4"/>
          <p:cNvSpPr txBox="1">
            <a:spLocks noChangeArrowheads="1"/>
          </p:cNvSpPr>
          <p:nvPr/>
        </p:nvSpPr>
        <p:spPr bwMode="auto">
          <a:xfrm>
            <a:off x="3996001" y="3071843"/>
            <a:ext cx="2432160" cy="31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FFCC"/>
                </a:solidFill>
              </a:rPr>
              <a:t>more to see on videos ...</a:t>
            </a:r>
          </a:p>
        </p:txBody>
      </p:sp>
      <p:sp>
        <p:nvSpPr>
          <p:cNvPr id="16390" name="Text Box 5"/>
          <p:cNvSpPr txBox="1">
            <a:spLocks noChangeArrowheads="1"/>
          </p:cNvSpPr>
          <p:nvPr/>
        </p:nvSpPr>
        <p:spPr bwMode="auto">
          <a:xfrm>
            <a:off x="4043521" y="3479405"/>
            <a:ext cx="3039840" cy="779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marL="431800" indent="-215900"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Clr>
                <a:srgbClr val="FF0000"/>
              </a:buClr>
              <a:buSzPct val="50000"/>
              <a:buFont typeface="Wingdings" pitchFamily="2" charset="2"/>
              <a:buChar char=""/>
            </a:pPr>
            <a:r>
              <a:rPr lang="en-US">
                <a:solidFill>
                  <a:srgbClr val="FFFFCC"/>
                </a:solidFill>
              </a:rPr>
              <a:t>main features:</a:t>
            </a:r>
          </a:p>
          <a:p>
            <a:pPr lvl="1" eaLnBrk="1">
              <a:buSzPct val="45000"/>
              <a:buFont typeface="Wingdings" pitchFamily="2" charset="2"/>
              <a:buChar char=""/>
            </a:pPr>
            <a:r>
              <a:rPr lang="en-US">
                <a:solidFill>
                  <a:srgbClr val="FFFFCC"/>
                </a:solidFill>
              </a:rPr>
              <a:t>about 15 pixels central part</a:t>
            </a:r>
          </a:p>
          <a:p>
            <a:pPr lvl="1" eaLnBrk="1">
              <a:buSzPct val="45000"/>
              <a:buFont typeface="Wingdings" pitchFamily="2" charset="2"/>
              <a:buChar char=""/>
            </a:pPr>
            <a:r>
              <a:rPr lang="en-US">
                <a:solidFill>
                  <a:srgbClr val="FFFFCC"/>
                </a:solidFill>
              </a:rPr>
              <a:t>about 120 pixels halo part </a:t>
            </a:r>
          </a:p>
        </p:txBody>
      </p:sp>
      <p:sp>
        <p:nvSpPr>
          <p:cNvPr id="16391" name="Text Box 6"/>
          <p:cNvSpPr txBox="1">
            <a:spLocks noChangeArrowheads="1"/>
          </p:cNvSpPr>
          <p:nvPr/>
        </p:nvSpPr>
        <p:spPr bwMode="auto">
          <a:xfrm>
            <a:off x="4075200" y="4471670"/>
            <a:ext cx="4593600" cy="124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0000"/>
                </a:solidFill>
              </a:rPr>
              <a:t>assumption</a:t>
            </a:r>
            <a:r>
              <a:rPr lang="en-US">
                <a:solidFill>
                  <a:srgbClr val="FFFFCC"/>
                </a:solidFill>
              </a:rPr>
              <a:t> : object is very close to lens, </a:t>
            </a:r>
            <a:br>
              <a:rPr lang="en-US">
                <a:solidFill>
                  <a:srgbClr val="FFFFCC"/>
                </a:solidFill>
              </a:rPr>
            </a:br>
            <a:r>
              <a:rPr lang="en-US">
                <a:solidFill>
                  <a:srgbClr val="FFFFCC"/>
                </a:solidFill>
              </a:rPr>
              <a:t>even may strike the glass window and thus give </a:t>
            </a:r>
            <a:br>
              <a:rPr lang="en-US">
                <a:solidFill>
                  <a:srgbClr val="FFFFCC"/>
                </a:solidFill>
              </a:rPr>
            </a:br>
            <a:r>
              <a:rPr lang="en-US">
                <a:solidFill>
                  <a:srgbClr val="FFFFCC"/>
                </a:solidFill>
              </a:rPr>
              <a:t>luminescence. so the object is not well focused</a:t>
            </a:r>
            <a:br>
              <a:rPr lang="en-US">
                <a:solidFill>
                  <a:srgbClr val="FFFFCC"/>
                </a:solidFill>
              </a:rPr>
            </a:br>
            <a:r>
              <a:rPr lang="en-US">
                <a:solidFill>
                  <a:srgbClr val="FFFFCC"/>
                </a:solidFill>
              </a:rPr>
              <a:t>(d</a:t>
            </a:r>
            <a:r>
              <a:rPr lang="en-US" sz="1400">
                <a:solidFill>
                  <a:srgbClr val="FFFFCC"/>
                </a:solidFill>
              </a:rPr>
              <a:t>min</a:t>
            </a:r>
            <a:r>
              <a:rPr lang="en-US">
                <a:solidFill>
                  <a:srgbClr val="FFFFCC"/>
                </a:solidFill>
              </a:rPr>
              <a:t>=30cm) </a:t>
            </a:r>
            <a:br>
              <a:rPr lang="en-US">
                <a:solidFill>
                  <a:srgbClr val="FFFFCC"/>
                </a:solidFill>
              </a:rPr>
            </a:br>
            <a:r>
              <a:rPr lang="en-US">
                <a:solidFill>
                  <a:srgbClr val="FFFFCC"/>
                </a:solidFill>
              </a:rPr>
              <a:t>the order of magnitude of the object size is mm  </a:t>
            </a:r>
          </a:p>
        </p:txBody>
      </p:sp>
    </p:spTree>
    <p:extLst>
      <p:ext uri="{BB962C8B-B14F-4D97-AF65-F5344CB8AC3E}">
        <p14:creationId xmlns:p14="http://schemas.microsoft.com/office/powerpoint/2010/main" val="31402724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83529"/>
            <a:ext cx="8228160" cy="1144921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most frequent event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5916960" y="1296136"/>
            <a:ext cx="2805120" cy="4745299"/>
          </a:xfrm>
        </p:spPr>
        <p:txBody>
          <a:bodyPr tIns="20802"/>
          <a:lstStyle/>
          <a:p>
            <a:pPr marL="227523" indent="-227523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fr-FR" sz="2400"/>
              <a:t>sudden event of 20-30 photons per frame</a:t>
            </a:r>
          </a:p>
          <a:p>
            <a:pPr marL="227523" indent="-227523">
              <a:buClr>
                <a:srgbClr val="FF0000"/>
              </a:buClr>
              <a:buSzPct val="45000"/>
              <a:buFont typeface="Wingdings" pitchFamily="2" charset="2"/>
              <a:buChar char=""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r>
              <a:rPr lang="fr-FR" sz="2400"/>
              <a:t>relative slow decay 1-2 s</a:t>
            </a:r>
          </a:p>
          <a:p>
            <a:pPr marL="227523" indent="-227523">
              <a:buClr>
                <a:srgbClr val="FF0000"/>
              </a:buClr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</a:tabLst>
            </a:pPr>
            <a:endParaRPr lang="fr-FR" smtClean="0"/>
          </a:p>
        </p:txBody>
      </p:sp>
      <p:pic>
        <p:nvPicPr>
          <p:cNvPr id="1741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031" b="20007"/>
          <a:stretch>
            <a:fillRect/>
          </a:stretch>
        </p:blipFill>
        <p:spPr bwMode="auto">
          <a:xfrm>
            <a:off x="182881" y="1441592"/>
            <a:ext cx="5630400" cy="3836563"/>
          </a:xfrm>
          <a:prstGeom prst="rect">
            <a:avLst/>
          </a:prstGeom>
          <a:noFill/>
          <a:ln>
            <a:noFill/>
          </a:ln>
          <a:effectLst>
            <a:outerShdw dist="50912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7413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4081" y="3248981"/>
            <a:ext cx="3844800" cy="3421799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ffectLst>
            <a:outerShdw dist="50912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Text Box 5"/>
          <p:cNvSpPr txBox="1">
            <a:spLocks noChangeArrowheads="1"/>
          </p:cNvSpPr>
          <p:nvPr/>
        </p:nvSpPr>
        <p:spPr bwMode="auto">
          <a:xfrm>
            <a:off x="803520" y="5566185"/>
            <a:ext cx="2234880" cy="3139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81639" tIns="55221" rIns="81639" bIns="40820"/>
          <a:lstStyle>
            <a:lvl1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5146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9718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4290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886200" indent="-228600" defTabSz="449263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723900" algn="l"/>
                <a:tab pos="1447800" algn="l"/>
                <a:tab pos="2171700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/>
            <a:r>
              <a:rPr lang="en-US">
                <a:solidFill>
                  <a:srgbClr val="FF0000"/>
                </a:solidFill>
              </a:rPr>
              <a:t>more statistics needed</a:t>
            </a:r>
          </a:p>
        </p:txBody>
      </p:sp>
    </p:spTree>
    <p:extLst>
      <p:ext uri="{BB962C8B-B14F-4D97-AF65-F5344CB8AC3E}">
        <p14:creationId xmlns:p14="http://schemas.microsoft.com/office/powerpoint/2010/main" val="354803686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Grp="1" noChangeArrowheads="1"/>
          </p:cNvSpPr>
          <p:nvPr>
            <p:ph type="title"/>
          </p:nvPr>
        </p:nvSpPr>
        <p:spPr>
          <a:xfrm>
            <a:off x="469440" y="125294"/>
            <a:ext cx="8228160" cy="1062832"/>
          </a:xfrm>
          <a:effectLst>
            <a:outerShdw blurRad="63500" dist="50912" dir="2700000" algn="ctr" rotWithShape="0">
              <a:srgbClr val="000000"/>
            </a:outerShdw>
          </a:effectLst>
        </p:spPr>
        <p:txBody>
          <a:bodyPr tIns="35202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  <a:defRPr/>
            </a:pPr>
            <a:r>
              <a:rPr lang="fr-FR"/>
              <a:t>flashing events</a:t>
            </a:r>
          </a:p>
        </p:txBody>
      </p:sp>
      <p:pic>
        <p:nvPicPr>
          <p:cNvPr id="1843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0" r="20045" b="20012"/>
          <a:stretch>
            <a:fillRect/>
          </a:stretch>
        </p:blipFill>
        <p:spPr bwMode="auto">
          <a:xfrm>
            <a:off x="190080" y="2129984"/>
            <a:ext cx="5857920" cy="3907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843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0" r="20045" b="20012"/>
          <a:stretch>
            <a:fillRect/>
          </a:stretch>
        </p:blipFill>
        <p:spPr bwMode="auto">
          <a:xfrm>
            <a:off x="4556161" y="1254373"/>
            <a:ext cx="4474080" cy="2923507"/>
          </a:xfrm>
          <a:prstGeom prst="rect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0958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8372" name="Picture 4" descr="floor5_090410_1018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52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9396" name="Picture 4" descr="floor5_090417_1157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154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0420" name="Picture 4" descr="floor5_090506_0932_nocomp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39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OM5_burst_080112_2103_li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44450"/>
            <a:ext cx="5040313" cy="232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7" name="Picture 3" descr="OM5_burst_080112_2144_li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2349500"/>
            <a:ext cx="5040313" cy="2322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8" name="Picture 4" descr="OM5_burst_080112_2026_li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41275"/>
            <a:ext cx="5111750" cy="2354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709" name="Picture 5" descr="OM5_burst_080112_2044_l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" y="4586288"/>
            <a:ext cx="4994275" cy="2298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5248275" y="2908101"/>
            <a:ext cx="3788221" cy="3539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800" dirty="0" smtClean="0"/>
              <a:t>Some more examples </a:t>
            </a:r>
            <a:r>
              <a:rPr lang="en-US" sz="2800" dirty="0"/>
              <a:t>of </a:t>
            </a:r>
            <a:r>
              <a:rPr lang="en-US" sz="2800" dirty="0" smtClean="0"/>
              <a:t>bioluminescence bursts</a:t>
            </a:r>
          </a:p>
          <a:p>
            <a:endParaRPr lang="en-US" sz="2800" dirty="0"/>
          </a:p>
          <a:p>
            <a:r>
              <a:rPr lang="en-US" sz="2800" dirty="0" smtClean="0"/>
              <a:t>Try to add spatial information to these counting rates </a:t>
            </a:r>
            <a:r>
              <a:rPr lang="en-US" sz="2800" dirty="0" smtClean="0">
                <a:sym typeface="Wingdings" pitchFamily="2" charset="2"/>
              </a:rPr>
              <a:t> deep sea cameras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en-US" dirty="0" smtClean="0"/>
              <a:t>Instrumentation line (IL07)</a:t>
            </a:r>
            <a:endParaRPr lang="en-US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700" y="1282700"/>
            <a:ext cx="7594600" cy="560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557" name="Oval 5"/>
          <p:cNvSpPr>
            <a:spLocks noChangeArrowheads="1"/>
          </p:cNvSpPr>
          <p:nvPr/>
        </p:nvSpPr>
        <p:spPr bwMode="auto">
          <a:xfrm>
            <a:off x="7164388" y="1412875"/>
            <a:ext cx="1008062" cy="8636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5209439" y="1935675"/>
            <a:ext cx="2664296" cy="2592288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TextBox 2"/>
          <p:cNvSpPr txBox="1"/>
          <p:nvPr/>
        </p:nvSpPr>
        <p:spPr>
          <a:xfrm>
            <a:off x="6660232" y="4499828"/>
            <a:ext cx="1257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ANTARES</a:t>
            </a:r>
            <a:endParaRPr lang="fr-FR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4978400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Cameras on floor 1 and floor 5 together with an OM and an ADCP</a:t>
            </a:r>
          </a:p>
          <a:p>
            <a:pPr>
              <a:lnSpc>
                <a:spcPct val="90000"/>
              </a:lnSpc>
            </a:pPr>
            <a:r>
              <a:rPr lang="en-US"/>
              <a:t>Floor 1 </a:t>
            </a:r>
          </a:p>
          <a:p>
            <a:pPr lvl="1">
              <a:lnSpc>
                <a:spcPct val="90000"/>
              </a:lnSpc>
            </a:pPr>
            <a:r>
              <a:rPr lang="en-US"/>
              <a:t>2400 m below surface</a:t>
            </a:r>
          </a:p>
          <a:p>
            <a:pPr lvl="1">
              <a:lnSpc>
                <a:spcPct val="90000"/>
              </a:lnSpc>
            </a:pPr>
            <a:r>
              <a:rPr lang="en-US"/>
              <a:t>80m above sea floor</a:t>
            </a:r>
          </a:p>
          <a:p>
            <a:pPr>
              <a:lnSpc>
                <a:spcPct val="90000"/>
              </a:lnSpc>
            </a:pPr>
            <a:r>
              <a:rPr lang="en-US"/>
              <a:t>Floor 5</a:t>
            </a:r>
          </a:p>
          <a:p>
            <a:pPr lvl="1">
              <a:lnSpc>
                <a:spcPct val="90000"/>
              </a:lnSpc>
            </a:pPr>
            <a:r>
              <a:rPr lang="en-US"/>
              <a:t>2200 m below surface</a:t>
            </a:r>
          </a:p>
          <a:p>
            <a:pPr lvl="1">
              <a:lnSpc>
                <a:spcPct val="90000"/>
              </a:lnSpc>
            </a:pPr>
            <a:r>
              <a:rPr lang="en-US"/>
              <a:t>270m above sea floor</a:t>
            </a:r>
          </a:p>
        </p:txBody>
      </p:sp>
      <p:sp>
        <p:nvSpPr>
          <p:cNvPr id="64515" name="Rectangle 3"/>
          <p:cNvSpPr>
            <a:spLocks noChangeArrowheads="1"/>
          </p:cNvSpPr>
          <p:nvPr/>
        </p:nvSpPr>
        <p:spPr bwMode="auto">
          <a:xfrm>
            <a:off x="6443663" y="4997450"/>
            <a:ext cx="1296987" cy="4476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4516" name="Rectangle 4"/>
          <p:cNvSpPr>
            <a:spLocks noChangeArrowheads="1"/>
          </p:cNvSpPr>
          <p:nvPr/>
        </p:nvSpPr>
        <p:spPr bwMode="auto">
          <a:xfrm>
            <a:off x="6396038" y="2852738"/>
            <a:ext cx="1296987" cy="4476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1763688" y="188640"/>
            <a:ext cx="64684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3600" dirty="0"/>
              <a:t>Installation </a:t>
            </a:r>
            <a:r>
              <a:rPr lang="en-US" sz="3600" dirty="0" smtClean="0"/>
              <a:t>of cameras on </a:t>
            </a:r>
            <a:r>
              <a:rPr lang="en-US" sz="3600" dirty="0"/>
              <a:t>IL07</a:t>
            </a:r>
          </a:p>
        </p:txBody>
      </p:sp>
      <p:pic>
        <p:nvPicPr>
          <p:cNvPr id="6451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5650" y="881063"/>
            <a:ext cx="3308350" cy="597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4519" name="Rectangle 7"/>
          <p:cNvSpPr>
            <a:spLocks noChangeArrowheads="1"/>
          </p:cNvSpPr>
          <p:nvPr/>
        </p:nvSpPr>
        <p:spPr bwMode="auto">
          <a:xfrm>
            <a:off x="5940425" y="2276475"/>
            <a:ext cx="3024188" cy="6477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  <p:sp>
        <p:nvSpPr>
          <p:cNvPr id="64520" name="Rectangle 8"/>
          <p:cNvSpPr>
            <a:spLocks noChangeArrowheads="1"/>
          </p:cNvSpPr>
          <p:nvPr/>
        </p:nvSpPr>
        <p:spPr bwMode="auto">
          <a:xfrm>
            <a:off x="5868988" y="5229225"/>
            <a:ext cx="3024187" cy="6477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0"/>
            <a:ext cx="7772400" cy="1143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00"/>
                </a:solidFill>
              </a14:hiddenFill>
            </a:ext>
          </a:extLst>
        </p:spPr>
        <p:txBody>
          <a:bodyPr/>
          <a:lstStyle/>
          <a:p>
            <a:r>
              <a:rPr lang="fr-FR" dirty="0"/>
              <a:t>Cam</a:t>
            </a:r>
            <a:r>
              <a:rPr lang="en-US" dirty="0"/>
              <a:t>e</a:t>
            </a:r>
            <a:r>
              <a:rPr lang="fr-FR" dirty="0"/>
              <a:t>ra</a:t>
            </a:r>
          </a:p>
        </p:txBody>
      </p:sp>
      <p:pic>
        <p:nvPicPr>
          <p:cNvPr id="30723" name="Picture 3" descr="AXIS221_bac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524000"/>
            <a:ext cx="3132138" cy="149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4" name="Text Box 4"/>
          <p:cNvSpPr txBox="1">
            <a:spLocks noChangeArrowheads="1"/>
          </p:cNvSpPr>
          <p:nvPr/>
        </p:nvSpPr>
        <p:spPr bwMode="auto">
          <a:xfrm>
            <a:off x="304800" y="1293813"/>
            <a:ext cx="4195763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800" dirty="0">
                <a:latin typeface="Times New Roman" pitchFamily="18" charset="0"/>
              </a:rPr>
              <a:t>AXIS221 </a:t>
            </a:r>
            <a:r>
              <a:rPr lang="en-US" sz="2800" dirty="0" err="1" smtClean="0">
                <a:latin typeface="Times New Roman" pitchFamily="18" charset="0"/>
              </a:rPr>
              <a:t>videosurveillance</a:t>
            </a:r>
            <a:endParaRPr lang="en-US" sz="2800" dirty="0">
              <a:latin typeface="Times New Roman" pitchFamily="18" charset="0"/>
            </a:endParaRPr>
          </a:p>
          <a:p>
            <a:endParaRPr lang="en-US" sz="2800" dirty="0">
              <a:latin typeface="Times New Roman" pitchFamily="18" charset="0"/>
            </a:endParaRPr>
          </a:p>
          <a:p>
            <a:r>
              <a:rPr lang="en-US" sz="2800" dirty="0">
                <a:latin typeface="Times New Roman" pitchFamily="18" charset="0"/>
              </a:rPr>
              <a:t>Night view capabilities</a:t>
            </a:r>
          </a:p>
          <a:p>
            <a:r>
              <a:rPr lang="en-US" sz="2800" dirty="0">
                <a:latin typeface="Times New Roman" pitchFamily="18" charset="0"/>
              </a:rPr>
              <a:t>View field up to 90 degree</a:t>
            </a:r>
          </a:p>
          <a:p>
            <a:r>
              <a:rPr lang="en-US" sz="2800" dirty="0">
                <a:latin typeface="Times New Roman" pitchFamily="18" charset="0"/>
              </a:rPr>
              <a:t>Sensitive into infrared</a:t>
            </a:r>
          </a:p>
          <a:p>
            <a:r>
              <a:rPr lang="en-US" sz="2800" dirty="0">
                <a:latin typeface="Times New Roman" pitchFamily="18" charset="0"/>
              </a:rPr>
              <a:t>View field &amp; focus can be set manually</a:t>
            </a:r>
          </a:p>
          <a:p>
            <a:r>
              <a:rPr lang="en-US" sz="2800" dirty="0">
                <a:latin typeface="Times New Roman" pitchFamily="18" charset="0"/>
              </a:rPr>
              <a:t>Diaphragm &amp; exposure time automatically / remotely controlled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7223125" y="747713"/>
            <a:ext cx="1149350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Data output</a:t>
            </a:r>
          </a:p>
          <a:p>
            <a:r>
              <a:rPr lang="en-US" sz="1600">
                <a:latin typeface="Times New Roman" pitchFamily="18" charset="0"/>
              </a:rPr>
              <a:t>Ethernet</a:t>
            </a:r>
            <a:endParaRPr lang="fr-FR" sz="1600">
              <a:latin typeface="Times New Roman" pitchFamily="18" charset="0"/>
            </a:endParaRP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 flipH="1">
            <a:off x="7696200" y="1371600"/>
            <a:ext cx="76200" cy="3810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7010400" y="3124200"/>
            <a:ext cx="1779588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Power 12-24V, 5W</a:t>
            </a:r>
            <a:endParaRPr lang="fr-FR" sz="1600">
              <a:latin typeface="Times New Roman" pitchFamily="18" charset="0"/>
            </a:endParaRPr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 flipH="1" flipV="1">
            <a:off x="6096000" y="2590800"/>
            <a:ext cx="914400" cy="6096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4267200" y="3124200"/>
            <a:ext cx="2327275" cy="346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600">
                <a:latin typeface="Times New Roman" pitchFamily="18" charset="0"/>
              </a:rPr>
              <a:t>Control of external device</a:t>
            </a:r>
            <a:endParaRPr lang="fr-FR" sz="1600">
              <a:latin typeface="Times New Roman" pitchFamily="18" charset="0"/>
            </a:endParaRPr>
          </a:p>
        </p:txBody>
      </p:sp>
      <p:sp>
        <p:nvSpPr>
          <p:cNvPr id="30730" name="Line 10"/>
          <p:cNvSpPr>
            <a:spLocks noChangeShapeType="1"/>
          </p:cNvSpPr>
          <p:nvPr/>
        </p:nvSpPr>
        <p:spPr bwMode="auto">
          <a:xfrm flipV="1">
            <a:off x="5410200" y="2057400"/>
            <a:ext cx="228600" cy="1066800"/>
          </a:xfrm>
          <a:prstGeom prst="line">
            <a:avLst/>
          </a:prstGeom>
          <a:noFill/>
          <a:ln w="28575">
            <a:solidFill>
              <a:srgbClr val="FF33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30731" name="Picture 11" descr="PA050088_AXI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81400"/>
            <a:ext cx="44958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9">
      <a:dk1>
        <a:srgbClr val="336699"/>
      </a:dk1>
      <a:lt1>
        <a:srgbClr val="FFFFFF"/>
      </a:lt1>
      <a:dk2>
        <a:srgbClr val="000000"/>
      </a:dk2>
      <a:lt2>
        <a:srgbClr val="E3EBF1"/>
      </a:lt2>
      <a:accent1>
        <a:srgbClr val="003399"/>
      </a:accent1>
      <a:accent2>
        <a:srgbClr val="468A4B"/>
      </a:accent2>
      <a:accent3>
        <a:srgbClr val="AAAAAA"/>
      </a:accent3>
      <a:accent4>
        <a:srgbClr val="DADADA"/>
      </a:accent4>
      <a:accent5>
        <a:srgbClr val="AAADCA"/>
      </a:accent5>
      <a:accent6>
        <a:srgbClr val="3F7D43"/>
      </a:accent6>
      <a:hlink>
        <a:srgbClr val="66CCFF"/>
      </a:hlink>
      <a:folHlink>
        <a:srgbClr val="F0E5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Refined</Template>
  <TotalTime>2384</TotalTime>
  <Words>1262</Words>
  <Application>Microsoft Office PowerPoint</Application>
  <PresentationFormat>On-screen Show (4:3)</PresentationFormat>
  <Paragraphs>360</Paragraphs>
  <Slides>56</Slides>
  <Notes>15</Notes>
  <HiddenSlides>16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57" baseType="lpstr">
      <vt:lpstr>Modèle par défaut</vt:lpstr>
      <vt:lpstr>Quiescent Observation of Bioluminescence in the Deep Sea</vt:lpstr>
      <vt:lpstr>Motivation - Specifications</vt:lpstr>
      <vt:lpstr>ANTARES – a deep sea cabled network </vt:lpstr>
      <vt:lpstr>ANTARES location</vt:lpstr>
      <vt:lpstr>Real events from ANTARES photomultipliers</vt:lpstr>
      <vt:lpstr>PowerPoint Presentation</vt:lpstr>
      <vt:lpstr>Instrumentation line (IL07)</vt:lpstr>
      <vt:lpstr>PowerPoint Presentation</vt:lpstr>
      <vt:lpstr>Camera</vt:lpstr>
      <vt:lpstr>IR Source</vt:lpstr>
      <vt:lpstr>Mechanics &amp; Electronics @ CPPM</vt:lpstr>
      <vt:lpstr>Mounting on OMF (floor 5)</vt:lpstr>
      <vt:lpstr>PowerPoint Presentation</vt:lpstr>
      <vt:lpstr>Combined tests with ISIT</vt:lpstr>
      <vt:lpstr>Combined tests with ISIT</vt:lpstr>
      <vt:lpstr>Calibration with laser</vt:lpstr>
      <vt:lpstr>Calibration with laser</vt:lpstr>
      <vt:lpstr>Dec 2007    July 2007</vt:lpstr>
      <vt:lpstr>Test Images</vt:lpstr>
      <vt:lpstr>Camera Operation</vt:lpstr>
      <vt:lpstr>Early image 2sec exposure</vt:lpstr>
      <vt:lpstr>PowerPoint Presentation</vt:lpstr>
      <vt:lpstr>PowerPoint Presentation</vt:lpstr>
      <vt:lpstr>Galaxy on CCD</vt:lpstr>
      <vt:lpstr>Passing object illuminated in IR light</vt:lpstr>
      <vt:lpstr>Small bright object</vt:lpstr>
      <vt:lpstr>Extended object</vt:lpstr>
      <vt:lpstr>Dancing Spots</vt:lpstr>
      <vt:lpstr>Trigger statistics</vt:lpstr>
      <vt:lpstr>Bioluminescence versus Cosmic Rays</vt:lpstr>
      <vt:lpstr>Particle physics with cameras</vt:lpstr>
      <vt:lpstr>Summary IL07 cameras</vt:lpstr>
      <vt:lpstr>New Biocam Project team</vt:lpstr>
      <vt:lpstr>New camera location</vt:lpstr>
      <vt:lpstr>ebCMOS  working principle</vt:lpstr>
      <vt:lpstr>schematic view</vt:lpstr>
      <vt:lpstr>operating mode</vt:lpstr>
      <vt:lpstr>General View</vt:lpstr>
      <vt:lpstr>PowerPoint Presentation</vt:lpstr>
      <vt:lpstr>PowerPoint Presentation</vt:lpstr>
      <vt:lpstr>Final integration into MII module</vt:lpstr>
      <vt:lpstr>Camera Operation</vt:lpstr>
      <vt:lpstr>photons reconstruction</vt:lpstr>
      <vt:lpstr>Triggering &amp; Images</vt:lpstr>
      <vt:lpstr>Bright Event</vt:lpstr>
      <vt:lpstr>PowerPoint Presentation</vt:lpstr>
      <vt:lpstr>Summary</vt:lpstr>
      <vt:lpstr>END</vt:lpstr>
      <vt:lpstr>how to be sure we don't see noise</vt:lpstr>
      <vt:lpstr>Results</vt:lpstr>
      <vt:lpstr>what we see </vt:lpstr>
      <vt:lpstr>most frequent event</vt:lpstr>
      <vt:lpstr>flashing events</vt:lpstr>
      <vt:lpstr>PowerPoint Presentation</vt:lpstr>
      <vt:lpstr>PowerPoint Presentation</vt:lpstr>
      <vt:lpstr>PowerPoint Presentation</vt:lpstr>
    </vt:vector>
  </TitlesOfParts>
  <Company>CPPM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Administrateur</dc:creator>
  <cp:lastModifiedBy>jurgen</cp:lastModifiedBy>
  <cp:revision>52</cp:revision>
  <dcterms:created xsi:type="dcterms:W3CDTF">2010-10-21T13:35:43Z</dcterms:created>
  <dcterms:modified xsi:type="dcterms:W3CDTF">2012-05-24T09:59:57Z</dcterms:modified>
</cp:coreProperties>
</file>