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2" r:id="rId3"/>
    <p:sldId id="280" r:id="rId4"/>
    <p:sldId id="287" r:id="rId5"/>
    <p:sldId id="283" r:id="rId6"/>
    <p:sldId id="284" r:id="rId7"/>
    <p:sldId id="285" r:id="rId8"/>
    <p:sldId id="286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65" r:id="rId17"/>
    <p:sldId id="27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9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7AAE5-DBCE-45DE-A346-44BFE2E15954}" type="datetimeFigureOut">
              <a:rPr lang="en-GB" smtClean="0"/>
              <a:pPr/>
              <a:t>16/12/2011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ECAB6-6B0D-4FBC-94EE-1C438BED5D7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818474-AC41-474C-96D7-E96798E245F4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265FF-EC82-4FA6-A21C-C3E89D7EA5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265FF-EC82-4FA6-A21C-C3E89D7EA50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37A28-E65F-47FB-B017-9976119FB1D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noFill/>
          <a:ln w="12700"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344316"/>
            <a:ext cx="5486400" cy="4112969"/>
          </a:xfrm>
          <a:noFill/>
          <a:ln w="9525"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37A28-E65F-47FB-B017-9976119FB1DE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7338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Strongly Interacting Matter at High Energy Density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>
                <a:solidFill>
                  <a:schemeClr val="tx2"/>
                </a:solidFill>
              </a:rPr>
              <a:t>From ALICE to the </a:t>
            </a:r>
            <a:r>
              <a:rPr lang="en-GB" b="1" dirty="0" err="1" smtClean="0">
                <a:solidFill>
                  <a:schemeClr val="tx2"/>
                </a:solidFill>
              </a:rPr>
              <a:t>LHeC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sz="3600" b="1" dirty="0" smtClean="0"/>
              <a:t>Opportunities </a:t>
            </a:r>
            <a:r>
              <a:rPr lang="en-GB" sz="3600" b="1" dirty="0" smtClean="0"/>
              <a:t>for UK Nuclear </a:t>
            </a:r>
            <a:r>
              <a:rPr lang="en-GB" sz="3600" b="1" dirty="0" smtClean="0"/>
              <a:t>Physics)</a:t>
            </a:r>
            <a:endParaRPr lang="en-GB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r>
              <a:rPr lang="en-GB" b="1" dirty="0" smtClean="0"/>
              <a:t>Roy Lemmon</a:t>
            </a:r>
          </a:p>
          <a:p>
            <a:r>
              <a:rPr lang="en-GB" b="1" dirty="0" smtClean="0"/>
              <a:t>Nuclear Physics Group</a:t>
            </a:r>
          </a:p>
          <a:p>
            <a:r>
              <a:rPr lang="en-GB" b="1" dirty="0" smtClean="0"/>
              <a:t>STFC </a:t>
            </a:r>
            <a:r>
              <a:rPr lang="en-GB" b="1" dirty="0" err="1" smtClean="0"/>
              <a:t>Daresbury</a:t>
            </a:r>
            <a:r>
              <a:rPr lang="en-GB" b="1" dirty="0" smtClean="0"/>
              <a:t> Laboratory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2969094" y="57150"/>
            <a:ext cx="3356625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ITS upgrade key requirements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28600" y="838200"/>
            <a:ext cx="8763000" cy="5562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85750" indent="-285750" eaLnBrk="0" hangingPunct="0">
              <a:spcBef>
                <a:spcPct val="200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7(9) silicon layers (r=2.2- 50 cm) to cover from IP to TPC (xx m</a:t>
            </a:r>
            <a:r>
              <a:rPr lang="en-US" sz="2400" b="0" kern="0" baseline="30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228600" indent="-228600" eaLnBrk="0" hangingPunct="0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 innermost layers made of pixels, outer layers either pixels or double sided strips	</a:t>
            </a:r>
          </a:p>
          <a:p>
            <a:pPr marL="285750" indent="-285750" eaLnBrk="0" hangingPunct="0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Hit density ~ 100 tracks/cm</a:t>
            </a:r>
            <a:r>
              <a:rPr lang="en-US" sz="2400" b="0" kern="0" baseline="30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in HI collisions</a:t>
            </a:r>
          </a:p>
          <a:p>
            <a:pPr marL="285750" indent="-285750" eaLnBrk="0" hangingPunct="0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Readout time &lt; 20 µs</a:t>
            </a:r>
          </a:p>
          <a:p>
            <a:pPr marL="285750" indent="-285750" eaLnBrk="0" hangingPunct="0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High resolution low-mass pixel layer close to IP (r=2.2 cm)</a:t>
            </a:r>
          </a:p>
          <a:p>
            <a:pPr marL="285750" indent="-285750" eaLnBrk="0" hangingPunct="0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Pixel size ~ 20-30 µm (r</a:t>
            </a:r>
            <a:r>
              <a:rPr lang="en-US" sz="2400" b="0" kern="0" dirty="0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j</a:t>
            </a: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), </a:t>
            </a:r>
            <a:r>
              <a:rPr lang="en-US" sz="2400" b="0" kern="0" dirty="0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s</a:t>
            </a: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2400" b="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en-US" sz="2400" b="0" kern="0" dirty="0" err="1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j</a:t>
            </a: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)~4-6 µm</a:t>
            </a:r>
          </a:p>
          <a:p>
            <a:pPr marL="285750" indent="-285750" eaLnBrk="0" hangingPunct="0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Material budget X/ X</a:t>
            </a:r>
            <a:r>
              <a:rPr lang="en-US" sz="2400" b="0" kern="0" baseline="-25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0</a:t>
            </a: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~ 0.3-0.5% per layer</a:t>
            </a:r>
          </a:p>
          <a:p>
            <a:pPr marL="285750" indent="-285750" eaLnBrk="0" hangingPunct="0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Power consumption &lt; 250 </a:t>
            </a:r>
            <a:r>
              <a:rPr lang="en-US" sz="2400" b="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mW</a:t>
            </a: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/cm</a:t>
            </a:r>
            <a:r>
              <a:rPr lang="en-US" sz="2400" b="0" kern="0" baseline="30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</a:t>
            </a:r>
          </a:p>
          <a:p>
            <a:pPr marL="285750" indent="-285750" eaLnBrk="0" hangingPunct="0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PID with strips detectors</a:t>
            </a:r>
          </a:p>
          <a:p>
            <a:pPr marL="285750" indent="-285750" eaLnBrk="0" hangingPunct="0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Radiation tolerant design </a:t>
            </a:r>
            <a:r>
              <a:rPr lang="en-US" sz="24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(innermost layer) compatible with 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4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685 </a:t>
            </a:r>
            <a:r>
              <a:rPr lang="en-US" sz="2400" b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krad</a:t>
            </a:r>
            <a:r>
              <a:rPr lang="en-US" sz="24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/ 10</a:t>
            </a:r>
            <a:r>
              <a:rPr lang="en-US" sz="2400" b="0" baseline="30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en-US" sz="24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sz="2400" b="0" baseline="-250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eq</a:t>
            </a:r>
            <a:r>
              <a:rPr lang="en-US" sz="24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per year</a:t>
            </a:r>
            <a:endParaRPr lang="en-US" sz="2400" b="0" kern="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spcAft>
                <a:spcPts val="1200"/>
              </a:spcAft>
              <a:buFontTx/>
              <a:buChar char="–"/>
              <a:defRPr/>
            </a:pPr>
            <a:endParaRPr lang="en-US" sz="2000" b="0" kern="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spcAft>
                <a:spcPts val="1200"/>
              </a:spcAft>
              <a:buFontTx/>
              <a:buChar char="–"/>
              <a:defRPr/>
            </a:pPr>
            <a:endParaRPr lang="en-US" sz="2000" b="0" kern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2750" y="3744913"/>
            <a:ext cx="4811713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Callout 1 11"/>
          <p:cNvSpPr/>
          <p:nvPr/>
        </p:nvSpPr>
        <p:spPr>
          <a:xfrm>
            <a:off x="7078663" y="2895600"/>
            <a:ext cx="1524000" cy="1512888"/>
          </a:xfrm>
          <a:prstGeom prst="borderCallout1">
            <a:avLst>
              <a:gd name="adj1" fmla="val 48763"/>
              <a:gd name="adj2" fmla="val 534"/>
              <a:gd name="adj3" fmla="val 117446"/>
              <a:gd name="adj4" fmla="val -166346"/>
            </a:avLst>
          </a:prstGeom>
          <a:solidFill>
            <a:srgbClr val="FFFFFF"/>
          </a:solidFill>
          <a:ln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316" name="Picture 13" descr="strips.tif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1375" y="3079750"/>
            <a:ext cx="1343025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671146" y="57150"/>
            <a:ext cx="1952522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Upgrade options</a:t>
            </a:r>
          </a:p>
        </p:txBody>
      </p:sp>
      <p:sp>
        <p:nvSpPr>
          <p:cNvPr id="6" name="Text Box 515"/>
          <p:cNvSpPr txBox="1">
            <a:spLocks noChangeArrowheads="1"/>
          </p:cNvSpPr>
          <p:nvPr/>
        </p:nvSpPr>
        <p:spPr bwMode="auto">
          <a:xfrm>
            <a:off x="152400" y="685800"/>
            <a:ext cx="87455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80000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Two design options are being studied </a:t>
            </a: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lphaUcPeriod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7 layers of pixel detectors</a:t>
            </a:r>
            <a:endParaRPr lang="en-GB" sz="1800" b="0" dirty="0">
              <a:solidFill>
                <a:srgbClr val="C00000"/>
              </a:solidFill>
              <a:latin typeface="Calibri" pitchFamily="34" charset="0"/>
              <a:ea typeface="ＭＳ Ｐゴシック" charset="-128"/>
              <a:cs typeface="Calibri" pitchFamily="34" charset="0"/>
              <a:sym typeface="Wingdings 3"/>
            </a:endParaRPr>
          </a:p>
          <a:p>
            <a:pPr marL="800100" lvl="1" indent="-342900">
              <a:buSzPct val="100000"/>
              <a:buFont typeface="Arial" pitchFamily="34" charset="0"/>
              <a:buChar char="•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better standalone tracking efficiency and </a:t>
            </a:r>
            <a:r>
              <a:rPr lang="en-GB" sz="1800" b="0" dirty="0" err="1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p</a:t>
            </a:r>
            <a:r>
              <a:rPr lang="en-GB" sz="1800" b="0" baseline="-25000" dirty="0" err="1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t</a:t>
            </a: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 resolution</a:t>
            </a:r>
          </a:p>
          <a:p>
            <a:pPr marL="800100" lvl="1" indent="-342900">
              <a:buSzPct val="100000"/>
              <a:buFont typeface="Arial" pitchFamily="34" charset="0"/>
              <a:buChar char="•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worse PID (or no PID)</a:t>
            </a: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lphaUcPeriod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3 innermost layers of pixel detectors and 4 outermost layers of strip detectors </a:t>
            </a:r>
          </a:p>
          <a:p>
            <a:pPr marL="800100" lvl="1" indent="-342900">
              <a:buSzPct val="100000"/>
              <a:buFont typeface="Arial" pitchFamily="34" charset="0"/>
              <a:buChar char="•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  <a:sym typeface="Wingdings 3"/>
              </a:rPr>
              <a:t>worse standalone tracking efficiency and momentum resolution</a:t>
            </a:r>
          </a:p>
          <a:p>
            <a:pPr marL="800100" lvl="1" indent="-342900">
              <a:buSzPct val="100000"/>
              <a:buFont typeface="Arial" pitchFamily="34" charset="0"/>
              <a:buChar char="•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  <a:sym typeface="Wingdings 3"/>
              </a:rPr>
              <a:t>better PID</a:t>
            </a:r>
            <a:endParaRPr lang="en-GB" sz="1800" b="0" dirty="0">
              <a:solidFill>
                <a:srgbClr val="00206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5" name="Line Callout 1 4"/>
          <p:cNvSpPr/>
          <p:nvPr/>
        </p:nvSpPr>
        <p:spPr>
          <a:xfrm>
            <a:off x="306388" y="4308475"/>
            <a:ext cx="1524000" cy="1482725"/>
          </a:xfrm>
          <a:prstGeom prst="borderCallout1">
            <a:avLst>
              <a:gd name="adj1" fmla="val 48773"/>
              <a:gd name="adj2" fmla="val 100569"/>
              <a:gd name="adj3" fmla="val 48837"/>
              <a:gd name="adj4" fmla="val 194495"/>
            </a:avLst>
          </a:prstGeom>
          <a:solidFill>
            <a:schemeClr val="bg1"/>
          </a:solidFill>
          <a:ln>
            <a:solidFill>
              <a:srgbClr val="00206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20" name="TextBox 6"/>
          <p:cNvSpPr txBox="1">
            <a:spLocks noChangeArrowheads="1"/>
          </p:cNvSpPr>
          <p:nvPr/>
        </p:nvSpPr>
        <p:spPr bwMode="auto">
          <a:xfrm>
            <a:off x="304800" y="4343400"/>
            <a:ext cx="152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7 layers of pixels</a:t>
            </a:r>
          </a:p>
        </p:txBody>
      </p:sp>
      <p:pic>
        <p:nvPicPr>
          <p:cNvPr id="13321" name="Picture 7" descr="pixels.tiff"/>
          <p:cNvPicPr>
            <a:picLocks noChangeAspect="1"/>
          </p:cNvPicPr>
          <p:nvPr/>
        </p:nvPicPr>
        <p:blipFill>
          <a:blip r:embed="rId4" cstate="print"/>
          <a:srcRect l="10265" t="20895" r="9425"/>
          <a:stretch>
            <a:fillRect/>
          </a:stretch>
        </p:blipFill>
        <p:spPr bwMode="auto">
          <a:xfrm>
            <a:off x="441325" y="4622800"/>
            <a:ext cx="11874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Callout 1 8"/>
          <p:cNvSpPr/>
          <p:nvPr/>
        </p:nvSpPr>
        <p:spPr>
          <a:xfrm>
            <a:off x="7086600" y="4464050"/>
            <a:ext cx="1524000" cy="1482725"/>
          </a:xfrm>
          <a:prstGeom prst="borderCallout1">
            <a:avLst>
              <a:gd name="adj1" fmla="val 49344"/>
              <a:gd name="adj2" fmla="val -490"/>
              <a:gd name="adj3" fmla="val 35699"/>
              <a:gd name="adj4" fmla="val -183644"/>
            </a:avLst>
          </a:prstGeom>
          <a:solidFill>
            <a:schemeClr val="bg1"/>
          </a:solidFill>
          <a:ln>
            <a:solidFill>
              <a:srgbClr val="00206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23" name="TextBox 1"/>
          <p:cNvSpPr txBox="1">
            <a:spLocks noChangeArrowheads="1"/>
          </p:cNvSpPr>
          <p:nvPr/>
        </p:nvSpPr>
        <p:spPr bwMode="auto">
          <a:xfrm>
            <a:off x="533400" y="3776663"/>
            <a:ext cx="971550" cy="338137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0">
                <a:solidFill>
                  <a:schemeClr val="bg1"/>
                </a:solidFill>
              </a:rPr>
              <a:t>Option A</a:t>
            </a:r>
          </a:p>
        </p:txBody>
      </p:sp>
      <p:pic>
        <p:nvPicPr>
          <p:cNvPr id="13324" name="Picture 9" descr="pixels.tiff"/>
          <p:cNvPicPr>
            <a:picLocks noChangeAspect="1"/>
          </p:cNvPicPr>
          <p:nvPr/>
        </p:nvPicPr>
        <p:blipFill>
          <a:blip r:embed="rId4" cstate="print"/>
          <a:srcRect l="10265" t="20895" r="9425"/>
          <a:stretch>
            <a:fillRect/>
          </a:stretch>
        </p:blipFill>
        <p:spPr bwMode="auto">
          <a:xfrm>
            <a:off x="7254875" y="4702175"/>
            <a:ext cx="118745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5" name="TextBox 10"/>
          <p:cNvSpPr txBox="1">
            <a:spLocks noChangeArrowheads="1"/>
          </p:cNvSpPr>
          <p:nvPr/>
        </p:nvSpPr>
        <p:spPr bwMode="auto">
          <a:xfrm>
            <a:off x="7086600" y="4484688"/>
            <a:ext cx="152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dirty="0"/>
              <a:t>3 layers of pixels</a:t>
            </a:r>
          </a:p>
        </p:txBody>
      </p:sp>
      <p:sp>
        <p:nvSpPr>
          <p:cNvPr id="13326" name="TextBox 12"/>
          <p:cNvSpPr txBox="1">
            <a:spLocks noChangeArrowheads="1"/>
          </p:cNvSpPr>
          <p:nvPr/>
        </p:nvSpPr>
        <p:spPr bwMode="auto">
          <a:xfrm>
            <a:off x="7033218" y="2913063"/>
            <a:ext cx="13942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4 layers of strips</a:t>
            </a:r>
          </a:p>
        </p:txBody>
      </p:sp>
      <p:sp>
        <p:nvSpPr>
          <p:cNvPr id="13327" name="TextBox 14"/>
          <p:cNvSpPr txBox="1">
            <a:spLocks noChangeArrowheads="1"/>
          </p:cNvSpPr>
          <p:nvPr/>
        </p:nvSpPr>
        <p:spPr bwMode="auto">
          <a:xfrm>
            <a:off x="5875338" y="2971800"/>
            <a:ext cx="982662" cy="338138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0">
                <a:solidFill>
                  <a:schemeClr val="bg1"/>
                </a:solidFill>
              </a:rPr>
              <a:t>Option B</a:t>
            </a:r>
          </a:p>
        </p:txBody>
      </p:sp>
      <p:sp>
        <p:nvSpPr>
          <p:cNvPr id="13328" name="TextBox 15"/>
          <p:cNvSpPr txBox="1">
            <a:spLocks noChangeArrowheads="1"/>
          </p:cNvSpPr>
          <p:nvPr/>
        </p:nvSpPr>
        <p:spPr bwMode="auto">
          <a:xfrm>
            <a:off x="152400" y="5876925"/>
            <a:ext cx="2895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Pixels: O( 20 µm x </a:t>
            </a:r>
            <a:r>
              <a:rPr lang="en-US" sz="1600" dirty="0" smtClean="0">
                <a:solidFill>
                  <a:srgbClr val="002060"/>
                </a:solidFill>
              </a:rPr>
              <a:t>20 µm </a:t>
            </a:r>
            <a:r>
              <a:rPr lang="en-US" sz="1600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3329" name="TextBox 16"/>
          <p:cNvSpPr txBox="1">
            <a:spLocks noChangeArrowheads="1"/>
          </p:cNvSpPr>
          <p:nvPr/>
        </p:nvSpPr>
        <p:spPr bwMode="auto">
          <a:xfrm>
            <a:off x="5943600" y="6197025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Pixels: O( 20 µm x 20 µm )</a:t>
            </a:r>
          </a:p>
          <a:p>
            <a:r>
              <a:rPr lang="en-US" sz="1600" dirty="0">
                <a:solidFill>
                  <a:srgbClr val="002060"/>
                </a:solidFill>
              </a:rPr>
              <a:t>Strips: 95 µm x 2 cm, double sided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8"/>
          <p:cNvSpPr txBox="1">
            <a:spLocks/>
          </p:cNvSpPr>
          <p:nvPr/>
        </p:nvSpPr>
        <p:spPr>
          <a:xfrm>
            <a:off x="304800" y="685800"/>
            <a:ext cx="5262563" cy="58674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0" kern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Hybrid pixels 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State-of-the art in LHC experiments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 components: CMOS chip and high-resistivity (~80 </a:t>
            </a:r>
            <a:r>
              <a:rPr lang="en-US" sz="1800" b="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lang="en-US" sz="1800" b="0" kern="0" dirty="0" err="1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W</a:t>
            </a:r>
            <a:r>
              <a:rPr lang="en-US" sz="1800" b="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cm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 sensor connected via bump bonds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Optimize readout chip and sensor separately with in-pixel signal processing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66FF"/>
                </a:solidFill>
                <a:latin typeface="Calibri" pitchFamily="34" charset="0"/>
                <a:cs typeface="Calibri" pitchFamily="34" charset="0"/>
              </a:rPr>
              <a:t>Charge collection by drift</a:t>
            </a:r>
            <a:endParaRPr lang="en-US" sz="1800" b="0" kern="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Possible to operate in high radiation environment at room temp. (several 10</a:t>
            </a:r>
            <a:r>
              <a:rPr lang="en-US" sz="1800" b="0" kern="0" baseline="30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14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sz="1800" b="0" kern="0" baseline="-250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eq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342900" indent="-342900" eaLnBrk="0" hangingPunct="0">
              <a:spcBef>
                <a:spcPts val="1800"/>
              </a:spcBef>
              <a:spcAft>
                <a:spcPts val="0"/>
              </a:spcAft>
              <a:defRPr/>
            </a:pPr>
            <a:r>
              <a:rPr lang="en-US" sz="2000" b="0" kern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Monolithic pixels 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Made significant progress, soon to be installed in STAR (Heavy Flavor Tracker)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all-in-one, detector-connection-readout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sensing layer (moderate resistivity ~1k</a:t>
            </a:r>
            <a:r>
              <a:rPr lang="en-US" sz="1800" b="0" kern="0" dirty="0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W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cm epitaxial layer) included in the CMOS chip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66FF"/>
                </a:solidFill>
                <a:latin typeface="Calibri" pitchFamily="34" charset="0"/>
                <a:cs typeface="Calibri" pitchFamily="34" charset="0"/>
              </a:rPr>
              <a:t>Charge collection by diffusion (MAPS), but some develop. based on collection by drift. </a:t>
            </a:r>
          </a:p>
        </p:txBody>
      </p:sp>
      <p:pic>
        <p:nvPicPr>
          <p:cNvPr id="14339" name="Picture 3" descr="C:\Users\Carl-Johan\Documents\CERN-saker\presentation\tpac monolithic.jpg"/>
          <p:cNvPicPr>
            <a:picLocks noChangeAspect="1" noChangeArrowheads="1"/>
          </p:cNvPicPr>
          <p:nvPr/>
        </p:nvPicPr>
        <p:blipFill>
          <a:blip r:embed="rId2" cstate="print"/>
          <a:srcRect t="4695" r="50182" b="10081"/>
          <a:stretch>
            <a:fillRect/>
          </a:stretch>
        </p:blipFill>
        <p:spPr bwMode="auto">
          <a:xfrm>
            <a:off x="5791200" y="4233863"/>
            <a:ext cx="302736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Users\Carl-Johan\Documents\CERN-saker\presentation\hybri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685800"/>
            <a:ext cx="2347913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5835650" y="5867400"/>
            <a:ext cx="3287713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0" dirty="0">
                <a:latin typeface="Calibri" pitchFamily="34" charset="0"/>
                <a:ea typeface="Calibri" pitchFamily="34" charset="0"/>
                <a:cs typeface="Calibri" pitchFamily="34" charset="0"/>
              </a:rPr>
              <a:t>Figure </a:t>
            </a:r>
            <a:r>
              <a:rPr lang="en-GB" sz="1200" b="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Stanitzki</a:t>
            </a:r>
            <a:r>
              <a:rPr lang="en-GB" sz="1200" b="0" dirty="0">
                <a:latin typeface="Calibri" pitchFamily="34" charset="0"/>
                <a:ea typeface="Calibri" pitchFamily="34" charset="0"/>
                <a:cs typeface="Calibri" pitchFamily="34" charset="0"/>
              </a:rPr>
              <a:t>, M. (2010). </a:t>
            </a:r>
            <a:r>
              <a:rPr lang="en-GB" sz="1200" b="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Nucl</a:t>
            </a:r>
            <a:r>
              <a:rPr lang="en-GB" sz="1200" b="0" dirty="0">
                <a:latin typeface="Calibri" pitchFamily="34" charset="0"/>
                <a:ea typeface="Calibri" pitchFamily="34" charset="0"/>
                <a:cs typeface="Calibri" pitchFamily="34" charset="0"/>
              </a:rPr>
              <a:t>. Instr. and Meth. A doi:10.1016/j.nima.2010.11.166</a:t>
            </a:r>
            <a:endParaRPr lang="en-US" sz="1200" b="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endParaRPr lang="en-US" sz="900" dirty="0"/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3588207" y="57150"/>
            <a:ext cx="2118400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Pixel Technologies</a:t>
            </a: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5715000" y="3606800"/>
            <a:ext cx="3286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900" b="0">
                <a:latin typeface="Calibri" pitchFamily="34" charset="0"/>
                <a:ea typeface="Calibri" pitchFamily="34" charset="0"/>
                <a:cs typeface="Calibri" pitchFamily="34" charset="0"/>
              </a:rPr>
              <a:t>Figure -  Rossi, L., Fischer, P., Rohe, T. &amp; Wermes, N. (2006). Berlin: Springer.</a:t>
            </a:r>
            <a:r>
              <a:rPr lang="en-US" sz="900" b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endParaRPr lang="en-GB" sz="900" b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861020" y="57150"/>
            <a:ext cx="3572774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Hybrid Pixels and Ongoing R&amp;D </a:t>
            </a: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28600" y="762000"/>
            <a:ext cx="8229600" cy="5638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Limit on pixel size given by current flip chip bonding technology ~ 30 µm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Material budget target X/ X</a:t>
            </a:r>
            <a:r>
              <a:rPr lang="en-US" sz="1800" b="0" kern="0" baseline="-25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0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&lt; 0.5% ( 100 µm sensor, 50 µm chip)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High S/N ratio, ~ 8000 e-h pairs/MIP 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 3"/>
              </a:rPr>
              <a:t> S/N &gt; 50</a:t>
            </a:r>
            <a:endParaRPr lang="en-US" sz="1800" b="0" kern="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Edgeless sensors to reduce insensitive overlap regions (~ 20µm)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Power/Speed optimization possible (shaping time O(µs)) to reduce power budget</a:t>
            </a:r>
          </a:p>
          <a:p>
            <a:pPr marL="342900" lvl="1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Possible to operate at room temperature in high radiation environment: demonstrated up to several 10</a:t>
            </a:r>
            <a:r>
              <a:rPr lang="en-US" sz="1800" b="0" kern="0" baseline="30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14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sz="1800" b="0" kern="0" baseline="-250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eq</a:t>
            </a:r>
            <a:endParaRPr lang="en-US" sz="1800" b="0" kern="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Cost driven by micro bump-bonding of sensor to readout chip</a:t>
            </a:r>
          </a:p>
          <a:p>
            <a:pPr marL="800100" lvl="1" indent="-342900" eaLnBrk="0" hangingPunct="0">
              <a:spcBef>
                <a:spcPts val="600"/>
              </a:spcBef>
              <a:spcAft>
                <a:spcPts val="0"/>
              </a:spcAft>
              <a:buSzPct val="70000"/>
              <a:buFont typeface="Arial" pitchFamily="34" charset="0"/>
              <a:buChar char="•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Could be considered for the three innermost layers</a:t>
            </a:r>
          </a:p>
          <a:p>
            <a:pPr marL="342900" indent="-342900" eaLnBrk="0" hangingPunct="0">
              <a:spcBef>
                <a:spcPts val="18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R&amp;D: </a:t>
            </a:r>
          </a:p>
          <a:p>
            <a:pPr marL="800100" lvl="1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thinning </a:t>
            </a:r>
          </a:p>
          <a:p>
            <a:pPr marL="800100" lvl="1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edgeless detectors </a:t>
            </a:r>
          </a:p>
          <a:p>
            <a:pPr marL="800100" lvl="1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Low-cost bump bonding</a:t>
            </a:r>
          </a:p>
          <a:p>
            <a:pPr marL="800100" lvl="1" indent="-342900" eaLnBrk="0" hangingPunct="0">
              <a:spcBef>
                <a:spcPts val="1200"/>
              </a:spcBef>
              <a:spcAft>
                <a:spcPts val="0"/>
              </a:spcAft>
              <a:buSzPct val="70000"/>
              <a:buFont typeface="Wingdings" pitchFamily="2" charset="2"/>
              <a:buChar char="¦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lower power FEE chip</a:t>
            </a:r>
            <a:endParaRPr lang="en-US" sz="1800" b="0" kern="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endParaRPr lang="en-US" sz="1800" b="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spcAft>
                <a:spcPts val="1200"/>
              </a:spcAft>
              <a:buFontTx/>
              <a:buChar char="•"/>
              <a:defRPr/>
            </a:pPr>
            <a:endParaRPr lang="en-US" sz="1800" b="0" kern="0" dirty="0">
              <a:latin typeface="+mn-lt"/>
            </a:endParaRPr>
          </a:p>
        </p:txBody>
      </p:sp>
      <p:pic>
        <p:nvPicPr>
          <p:cNvPr id="15364" name="Picture 3" descr="C:\Users\Carl-Johan\Documents\CERN-saker\presentation\hybrid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0825" y="703263"/>
            <a:ext cx="1196975" cy="15065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5365" name="Content Placeholder 4" descr="P1030452.jpg"/>
          <p:cNvPicPr>
            <a:picLocks noChangeAspect="1"/>
          </p:cNvPicPr>
          <p:nvPr/>
        </p:nvPicPr>
        <p:blipFill>
          <a:blip r:embed="rId3" cstate="print"/>
          <a:srcRect l="6335" t="427" r="703" b="2298"/>
          <a:stretch>
            <a:fillRect/>
          </a:stretch>
        </p:blipFill>
        <p:spPr bwMode="auto">
          <a:xfrm>
            <a:off x="3795713" y="4648200"/>
            <a:ext cx="2376487" cy="11715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5366" name="TextBox 12"/>
          <p:cNvSpPr txBox="1">
            <a:spLocks noChangeArrowheads="1"/>
          </p:cNvSpPr>
          <p:nvPr/>
        </p:nvSpPr>
        <p:spPr bwMode="auto">
          <a:xfrm>
            <a:off x="3813175" y="5835650"/>
            <a:ext cx="2286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0" dirty="0">
                <a:solidFill>
                  <a:srgbClr val="002060"/>
                </a:solidFill>
              </a:rPr>
              <a:t>Thinning tests (dummies) </a:t>
            </a:r>
          </a:p>
          <a:p>
            <a:pPr algn="ctr"/>
            <a:r>
              <a:rPr lang="en-US" sz="1400" b="0" dirty="0">
                <a:solidFill>
                  <a:srgbClr val="002060"/>
                </a:solidFill>
              </a:rPr>
              <a:t>150 µm ASIC + 100 µm sensor</a:t>
            </a:r>
          </a:p>
        </p:txBody>
      </p:sp>
      <p:pic>
        <p:nvPicPr>
          <p:cNvPr id="15367" name="Picture 16" descr="fbk_edgeless.jpg"/>
          <p:cNvPicPr>
            <a:picLocks noChangeAspect="1"/>
          </p:cNvPicPr>
          <p:nvPr/>
        </p:nvPicPr>
        <p:blipFill>
          <a:blip r:embed="rId4" cstate="print"/>
          <a:srcRect l="15726" r="21310" b="10703"/>
          <a:stretch>
            <a:fillRect/>
          </a:stretch>
        </p:blipFill>
        <p:spPr bwMode="auto">
          <a:xfrm>
            <a:off x="7010400" y="4414838"/>
            <a:ext cx="1789113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Box 18"/>
          <p:cNvSpPr txBox="1">
            <a:spLocks noChangeArrowheads="1"/>
          </p:cNvSpPr>
          <p:nvPr/>
        </p:nvSpPr>
        <p:spPr bwMode="auto">
          <a:xfrm>
            <a:off x="6858000" y="6015038"/>
            <a:ext cx="20145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0" dirty="0">
                <a:solidFill>
                  <a:srgbClr val="002060"/>
                </a:solidFill>
              </a:rPr>
              <a:t>90 µm epitaxial sensor </a:t>
            </a:r>
          </a:p>
          <a:p>
            <a:pPr algn="ctr"/>
            <a:r>
              <a:rPr lang="en-US" sz="1400" b="0" dirty="0">
                <a:solidFill>
                  <a:srgbClr val="002060"/>
                </a:solidFill>
              </a:rPr>
              <a:t>wafer with edgeless layout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3064121" y="57150"/>
            <a:ext cx="3166572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Monolithic Pixels - MIMOSA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228600" y="685800"/>
            <a:ext cx="8610600" cy="57912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State-of-the-art architecture (</a:t>
            </a:r>
            <a:r>
              <a:rPr lang="en-US" sz="1800" b="0" kern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MIMOSA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family - Strasbourg) uses rolling-shutter readout</a:t>
            </a:r>
          </a:p>
          <a:p>
            <a:pPr marL="800100" lvl="1" indent="-342900" eaLnBrk="0" hangingPunct="0">
              <a:spcBef>
                <a:spcPts val="3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Arial" pitchFamily="34" charset="0"/>
              <a:buChar char="•"/>
              <a:defRPr/>
            </a:pPr>
            <a:r>
              <a:rPr lang="en-US" sz="16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Continuous charge collection (</a:t>
            </a:r>
            <a:r>
              <a:rPr lang="en-US" sz="1600" b="0" kern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by diffusion</a:t>
            </a:r>
            <a:r>
              <a:rPr lang="en-US" sz="16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 inside the pixel</a:t>
            </a:r>
          </a:p>
          <a:p>
            <a:pPr marL="800100" lvl="1" indent="-342900" eaLnBrk="0" hangingPunct="0">
              <a:spcBef>
                <a:spcPts val="3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Arial" pitchFamily="34" charset="0"/>
              <a:buChar char="•"/>
              <a:defRPr/>
            </a:pPr>
            <a:r>
              <a:rPr lang="en-US" sz="16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Pixel matrix read periodically row by row: column parallel readout with end of column discriminators (</a:t>
            </a:r>
            <a:r>
              <a:rPr lang="en-US" sz="16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integration time   readout </a:t>
            </a:r>
            <a:r>
              <a:rPr lang="en-US" sz="16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period </a:t>
            </a:r>
            <a:r>
              <a:rPr lang="en-US" sz="16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)</a:t>
            </a:r>
          </a:p>
          <a:p>
            <a:pPr marL="800100" lvl="1" indent="-342900" eaLnBrk="0" hangingPunct="0">
              <a:spcBef>
                <a:spcPts val="3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Arial" pitchFamily="34" charset="0"/>
              <a:buChar char="•"/>
              <a:defRPr/>
            </a:pPr>
            <a:r>
              <a:rPr lang="en-US" sz="16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Typical integration time 20</a:t>
            </a:r>
            <a:r>
              <a:rPr lang="en-US" sz="1600" b="0" kern="0" dirty="0">
                <a:solidFill>
                  <a:srgbClr val="002060"/>
                </a:solidFill>
                <a:latin typeface="Symbol" pitchFamily="18" charset="2"/>
                <a:cs typeface="Calibri" pitchFamily="34" charset="0"/>
                <a:sym typeface="Symbol"/>
              </a:rPr>
              <a:t>m</a:t>
            </a:r>
            <a:r>
              <a:rPr lang="en-US" sz="16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s – 200</a:t>
            </a:r>
            <a:r>
              <a:rPr lang="en-US" sz="1600" b="0" kern="0" dirty="0">
                <a:solidFill>
                  <a:srgbClr val="002060"/>
                </a:solidFill>
                <a:latin typeface="Symbol" pitchFamily="18" charset="2"/>
                <a:cs typeface="Calibri" pitchFamily="34" charset="0"/>
                <a:sym typeface="Symbol"/>
              </a:rPr>
              <a:t>m</a:t>
            </a:r>
            <a:r>
              <a:rPr lang="en-US" sz="16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s</a:t>
            </a:r>
            <a:endParaRPr lang="en-US" sz="1600" b="0" kern="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Pixel size ~ 20 µm 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Low power consumption: only two rows are powered at time</a:t>
            </a:r>
            <a:endParaRPr lang="en-US" sz="1800" b="0" kern="0" baseline="30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Material budget target &lt; 0.3 % X0 (50 µm chip)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Soon to be installed in STAR (HFT detector)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¦"/>
              <a:defRPr/>
            </a:pPr>
            <a:r>
              <a:rPr lang="en-US" sz="1800" b="0" kern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R&amp;D for ITS upgrade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:  </a:t>
            </a:r>
            <a:r>
              <a:rPr lang="en-GB" sz="18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MISTRAL</a:t>
            </a: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 </a:t>
            </a:r>
            <a:r>
              <a:rPr lang="en-US" sz="180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MI</a:t>
            </a:r>
            <a:r>
              <a:rPr lang="en-US" sz="1800" b="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mosa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en-US" sz="180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S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ensor for the </a:t>
            </a:r>
            <a:r>
              <a:rPr lang="en-US" sz="180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TR</a:t>
            </a:r>
            <a:r>
              <a:rPr lang="en-US" sz="1800" b="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acker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 of </a:t>
            </a:r>
            <a:r>
              <a:rPr lang="en-US" sz="180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AL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Symbol"/>
              </a:rPr>
              <a:t>ICE</a:t>
            </a:r>
            <a:endParaRPr lang="en-GB" sz="1800" b="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spcBef>
                <a:spcPts val="600"/>
              </a:spcBef>
              <a:buSzPct val="80000"/>
              <a:buFont typeface="Arial" charset="0"/>
              <a:buChar char="•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further development of the low-power rolling shutter architecture of ULTIMATE </a:t>
            </a:r>
          </a:p>
          <a:p>
            <a:pPr marL="1200150" lvl="2" indent="-285750">
              <a:spcBef>
                <a:spcPts val="300"/>
              </a:spcBef>
              <a:buSzPct val="80000"/>
              <a:buFont typeface="Courier New" pitchFamily="49" charset="0"/>
              <a:buChar char="o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reduce readout time by a factor 4-8 (parallel rolling-shutter scheme)</a:t>
            </a:r>
          </a:p>
          <a:p>
            <a:pPr marL="1200150" lvl="2" indent="-285750">
              <a:spcBef>
                <a:spcPts val="300"/>
              </a:spcBef>
              <a:buSzPct val="80000"/>
              <a:buFont typeface="Courier New" pitchFamily="49" charset="0"/>
              <a:buChar char="o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improve radiation resistance by a factor 10: </a:t>
            </a:r>
          </a:p>
          <a:p>
            <a:pPr lvl="2">
              <a:spcBef>
                <a:spcPts val="0"/>
              </a:spcBef>
              <a:buSzPct val="80000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AMS 0.35</a:t>
            </a:r>
            <a:r>
              <a:rPr lang="en-GB" sz="1800" b="0" dirty="0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 </a:t>
            </a: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 3"/>
              </a:rPr>
              <a:t> </a:t>
            </a:r>
            <a:r>
              <a:rPr lang="en-GB" sz="1800" b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 3"/>
              </a:rPr>
              <a:t>TowerJazz</a:t>
            </a: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 3"/>
              </a:rPr>
              <a:t> 0.18</a:t>
            </a:r>
            <a:r>
              <a:rPr lang="en-GB" sz="1800" b="0" dirty="0">
                <a:solidFill>
                  <a:srgbClr val="002060"/>
                </a:solidFill>
                <a:latin typeface="Symbol" pitchFamily="18" charset="2"/>
                <a:cs typeface="Calibri" pitchFamily="34" charset="0"/>
                <a:sym typeface="Wingdings 3"/>
              </a:rPr>
              <a:t>m</a:t>
            </a: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 3"/>
              </a:rPr>
              <a:t>m</a:t>
            </a:r>
          </a:p>
          <a:p>
            <a:pPr marL="1200150" lvl="2" indent="-285750">
              <a:spcBef>
                <a:spcPts val="300"/>
              </a:spcBef>
              <a:buSzPct val="80000"/>
              <a:buFont typeface="Courier New" pitchFamily="49" charset="0"/>
              <a:buChar char="o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 3"/>
              </a:rPr>
              <a:t>Target power consumption:  &lt; 250 </a:t>
            </a:r>
            <a:r>
              <a:rPr lang="en-GB" sz="1800" b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 3"/>
              </a:rPr>
              <a:t>mW</a:t>
            </a: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 3"/>
              </a:rPr>
              <a:t> / cm</a:t>
            </a:r>
            <a:r>
              <a:rPr lang="en-GB" sz="1800" b="0" baseline="30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 3"/>
              </a:rPr>
              <a:t>2</a:t>
            </a:r>
          </a:p>
          <a:p>
            <a:pPr marL="800100" lvl="1" indent="-342900">
              <a:spcBef>
                <a:spcPts val="600"/>
              </a:spcBef>
              <a:buSzPct val="80000"/>
              <a:buFont typeface="+mj-lt"/>
              <a:buAutoNum type="arabicPeriod" startAt="2"/>
              <a:defRPr/>
            </a:pPr>
            <a:endParaRPr lang="en-US" sz="1800" b="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spcAft>
                <a:spcPts val="1200"/>
              </a:spcAft>
              <a:buFontTx/>
              <a:buChar char="•"/>
              <a:defRPr/>
            </a:pPr>
            <a:endParaRPr lang="en-US" sz="1800" b="0" kern="0" dirty="0">
              <a:latin typeface="+mn-lt"/>
            </a:endParaRPr>
          </a:p>
        </p:txBody>
      </p:sp>
      <p:pic>
        <p:nvPicPr>
          <p:cNvPr id="16388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2638" y="2195513"/>
            <a:ext cx="1477962" cy="14446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6389" name="TextBox 3"/>
          <p:cNvSpPr txBox="1">
            <a:spLocks noChangeArrowheads="1"/>
          </p:cNvSpPr>
          <p:nvPr/>
        </p:nvSpPr>
        <p:spPr bwMode="auto">
          <a:xfrm>
            <a:off x="6964363" y="3640138"/>
            <a:ext cx="17986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b="0">
                <a:latin typeface="Calibri" pitchFamily="34" charset="0"/>
                <a:ea typeface="Calibri" pitchFamily="34" charset="0"/>
                <a:cs typeface="Calibri" pitchFamily="34" charset="0"/>
              </a:rPr>
              <a:t>ULTIMATE sensor for STAR HFT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8363" y="5334000"/>
            <a:ext cx="302895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13500000">
              <a:srgbClr val="2F4D71"/>
            </a:prstShdw>
          </a:effectLst>
        </p:spPr>
      </p:pic>
      <p:sp>
        <p:nvSpPr>
          <p:cNvPr id="16391" name="TextBox 2"/>
          <p:cNvSpPr txBox="1">
            <a:spLocks noChangeArrowheads="1"/>
          </p:cNvSpPr>
          <p:nvPr/>
        </p:nvSpPr>
        <p:spPr bwMode="auto">
          <a:xfrm>
            <a:off x="5943600" y="6202363"/>
            <a:ext cx="30625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0" dirty="0">
                <a:solidFill>
                  <a:srgbClr val="002060"/>
                </a:solidFill>
              </a:rPr>
              <a:t>First exploratory submission – Oct 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0317" y="1371600"/>
            <a:ext cx="658368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667000" y="1524000"/>
            <a:ext cx="32004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3109037" y="57150"/>
            <a:ext cx="3076740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Monolithic Pixels - INMAPS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228600" y="685800"/>
            <a:ext cx="8229600" cy="57150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¦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In-pixel signal processing using an extension (deep p-well) of a triple-well 0.18</a:t>
            </a:r>
            <a:r>
              <a:rPr lang="en-GB" sz="1800" b="0" dirty="0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 CMOS process developed by RAL in collaboration with </a:t>
            </a:r>
            <a:r>
              <a:rPr lang="en-GB" sz="1800" b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TowerJazz</a:t>
            </a: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(owner of the technology)</a:t>
            </a:r>
          </a:p>
          <a:p>
            <a:pPr lvl="1">
              <a:spcBef>
                <a:spcPts val="1200"/>
              </a:spcBef>
              <a:buSzPct val="80000"/>
              <a:buFont typeface="Arial" charset="0"/>
              <a:buChar char="•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Standard CMOS with additional deep p-well implant</a:t>
            </a:r>
          </a:p>
          <a:p>
            <a:pPr lvl="1">
              <a:spcBef>
                <a:spcPts val="1200"/>
              </a:spcBef>
              <a:buSzPct val="80000"/>
              <a:buFont typeface="Arial" charset="0"/>
              <a:buChar char="•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100% efficiency and CMOS electronics in the pixel.</a:t>
            </a:r>
          </a:p>
          <a:p>
            <a:pPr lvl="1">
              <a:spcBef>
                <a:spcPts val="1200"/>
              </a:spcBef>
              <a:buSzPct val="80000"/>
              <a:buFont typeface="Arial" charset="0"/>
              <a:buChar char="•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charge collection by diffusion</a:t>
            </a:r>
          </a:p>
          <a:p>
            <a:pPr lvl="1">
              <a:spcBef>
                <a:spcPts val="1200"/>
              </a:spcBef>
              <a:buSzPct val="80000"/>
              <a:buFont typeface="Arial" charset="0"/>
              <a:buChar char="•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optimize charge collection and readout electronics </a:t>
            </a:r>
          </a:p>
          <a:p>
            <a:pPr lvl="1">
              <a:spcBef>
                <a:spcPts val="0"/>
              </a:spcBef>
              <a:buSzPct val="80000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separately</a:t>
            </a:r>
          </a:p>
          <a:p>
            <a:pPr marL="342900" indent="-342900" eaLnBrk="0" hangingPunct="0">
              <a:spcBef>
                <a:spcPts val="18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¦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New development dedicated to ITS upgrade starts in 2012</a:t>
            </a:r>
            <a:endParaRPr lang="en-GB" sz="1800" b="0" i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</a:t>
            </a:r>
            <a:r>
              <a:rPr lang="en-US" sz="1800" b="0" kern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800" b="0" kern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UK ARACHNID </a:t>
            </a:r>
            <a:r>
              <a:rPr lang="en-US" sz="1800" b="0" kern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Collaboration</a:t>
            </a: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Verify radiation resistance 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Reduce power consumption exploiting </a:t>
            </a:r>
          </a:p>
          <a:p>
            <a:pPr lvl="1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detector duty cycle (5% for 50 kHz int. rate)</a:t>
            </a:r>
          </a:p>
          <a:p>
            <a:pPr marL="742950" lvl="1" indent="-285750" eaLnBrk="0" hangingPunct="0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b="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Develop fast readout</a:t>
            </a:r>
          </a:p>
          <a:p>
            <a:pPr marL="742950" lvl="1" indent="-285750" eaLnBrk="0" hangingPunct="0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b="0" kern="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414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810000"/>
            <a:ext cx="26670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74877" y="6019800"/>
            <a:ext cx="3016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cs typeface="Arial" pitchFamily="34" charset="0"/>
              </a:rPr>
              <a:t>TPAC 1.0 (168 x 168 pixels; 50</a:t>
            </a:r>
            <a:r>
              <a:rPr lang="en-GB" sz="1400" b="1" dirty="0" smtClean="0">
                <a:cs typeface="Arial" pitchFamily="34" charset="0"/>
                <a:sym typeface="Symbol"/>
              </a:rPr>
              <a:t>m pixel</a:t>
            </a:r>
            <a:endParaRPr lang="en-GB" sz="1400" b="1" dirty="0" smtClean="0">
              <a:cs typeface="Arial" pitchFamily="34" charset="0"/>
            </a:endParaRPr>
          </a:p>
          <a:p>
            <a:pPr algn="ctr"/>
            <a:r>
              <a:rPr lang="en-GB" sz="1400" b="1" dirty="0" smtClean="0">
                <a:cs typeface="Arial" pitchFamily="34" charset="0"/>
              </a:rPr>
              <a:t>79.4 mm</a:t>
            </a:r>
            <a:r>
              <a:rPr lang="en-GB" sz="1400" b="1" baseline="30000" dirty="0" smtClean="0">
                <a:cs typeface="Arial" pitchFamily="34" charset="0"/>
              </a:rPr>
              <a:t>2</a:t>
            </a:r>
            <a:r>
              <a:rPr lang="en-GB" sz="1400" b="1" dirty="0" smtClean="0">
                <a:cs typeface="Arial" pitchFamily="34" charset="0"/>
              </a:rPr>
              <a:t>; 8.2 million transistors) </a:t>
            </a:r>
            <a:endParaRPr lang="en-GB" sz="1400" b="1" dirty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76200"/>
            <a:ext cx="31952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UK ARACHNID Collaboration</a:t>
            </a:r>
            <a:endParaRPr lang="en-GB" sz="20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972000"/>
            <a:ext cx="3352800" cy="5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05200" y="517803"/>
            <a:ext cx="54864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Joint nuclear and particle physics PRD </a:t>
            </a:r>
          </a:p>
          <a:p>
            <a:pPr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Queen Mary, Birmingham, Bristol, </a:t>
            </a:r>
            <a:r>
              <a:rPr lang="en-GB" sz="1400" b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Daresbury</a:t>
            </a:r>
            <a:r>
              <a:rPr lang="en-GB" sz="1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and Rutherford</a:t>
            </a:r>
          </a:p>
          <a:p>
            <a:pPr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Fully funded with </a:t>
            </a:r>
            <a:r>
              <a:rPr lang="en-GB" sz="1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  <a:sym typeface="Symbol"/>
              </a:rPr>
              <a:t></a:t>
            </a:r>
            <a:r>
              <a:rPr lang="en-GB" sz="1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£0.5M over 18 months from Jan 2012 </a:t>
            </a:r>
          </a:p>
          <a:p>
            <a:pPr>
              <a:buFont typeface="Arial" pitchFamily="34" charset="0"/>
              <a:buChar char="•"/>
            </a:pPr>
            <a:endParaRPr lang="en-GB" sz="14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CHERWELL pixel tracking chip demonstrator: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low power, low noise, no inactive area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rolling shutter architecture, correlated double sampling (CDS) and a Four-Transistor (4T) front end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four pixel designs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48 columns, 96 pixels per column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25 x 25 </a:t>
            </a:r>
            <a:r>
              <a:rPr lang="en-GB" sz="1400" b="1" dirty="0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m or 50 x 50 </a:t>
            </a:r>
            <a:r>
              <a:rPr lang="en-GB" sz="1400" b="1" dirty="0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m pixels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embedded electronic “islands”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10-bit ADC either at end of column or in-pixel</a:t>
            </a:r>
          </a:p>
          <a:p>
            <a:pPr lvl="1">
              <a:buFont typeface="Arial" pitchFamily="34" charset="0"/>
              <a:buChar char="•"/>
            </a:pPr>
            <a:endParaRPr lang="en-GB" sz="14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Characterisation of CHERWELL sensor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lasers, radioactive sources</a:t>
            </a:r>
          </a:p>
          <a:p>
            <a:pPr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Radiation hardness testing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irradiation in laboratory with X-rays, sources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CERN: proton beams </a:t>
            </a:r>
          </a:p>
          <a:p>
            <a:pPr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Testbeam</a:t>
            </a: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Performance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CERN and DESY (EUDET telescope): </a:t>
            </a:r>
            <a:r>
              <a:rPr lang="en-GB" sz="14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  <a:sym typeface="Symbol"/>
              </a:rPr>
              <a:t>pion</a:t>
            </a: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  <a:sym typeface="Symbol"/>
              </a:rPr>
              <a:t> beams</a:t>
            </a:r>
            <a:endParaRPr lang="en-GB" sz="1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Incorporate all previously developed technology into new ARACHNID sensor design, focussed on specifications of two  specific projects: 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ALICE ITS Upgrade</a:t>
            </a:r>
          </a:p>
          <a:p>
            <a:pPr lvl="1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SuperB</a:t>
            </a:r>
            <a:r>
              <a:rPr lang="en-GB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vertex detector</a:t>
            </a:r>
          </a:p>
          <a:p>
            <a:pPr>
              <a:buFont typeface="Arial" pitchFamily="34" charset="0"/>
              <a:buChar char="•"/>
            </a:pPr>
            <a:endParaRPr lang="en-GB" sz="1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Collaboration with CERN </a:t>
            </a:r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now in place to </a:t>
            </a:r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produce ARACHNID sensor as prototype for ITS Upgrade sensor by end 2012.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652" y="609600"/>
            <a:ext cx="1325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2"/>
                </a:solidFill>
              </a:rPr>
              <a:t>CHERWELL</a:t>
            </a:r>
            <a:endParaRPr lang="en-GB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441450" y="609600"/>
            <a:ext cx="594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3200" b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LePIX: </a:t>
            </a:r>
            <a:r>
              <a:rPr lang="fr-FR" sz="2000" b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monolithic detectors in advanced CMOS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28600" y="3429000"/>
            <a:ext cx="88376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just">
              <a:lnSpc>
                <a:spcPct val="90000"/>
              </a:lnSpc>
              <a:spcBef>
                <a:spcPct val="30000"/>
              </a:spcBef>
              <a:buClr>
                <a:srgbClr val="FF0000"/>
              </a:buClr>
              <a:defRPr/>
            </a:pPr>
            <a:r>
              <a:rPr lang="en-US" sz="1800" b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Scope:</a:t>
            </a: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555750" lvl="1" indent="-285750" algn="just">
              <a:lnSpc>
                <a:spcPct val="90000"/>
              </a:lnSpc>
              <a:spcBef>
                <a:spcPts val="6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Develop monolithic pixel detectors integrating readout and </a:t>
            </a:r>
          </a:p>
          <a:p>
            <a:pPr marL="270000" lvl="1" algn="just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defRPr/>
            </a:pP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detecting elements by porting standard 90 nm CMOS to wafers </a:t>
            </a:r>
          </a:p>
          <a:p>
            <a:pPr marL="270000" lvl="1" algn="just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defRPr/>
            </a:pP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with moderate resistivity.</a:t>
            </a:r>
          </a:p>
          <a:p>
            <a:pPr marL="555750" lvl="1" indent="-285750" algn="just">
              <a:lnSpc>
                <a:spcPct val="90000"/>
              </a:lnSpc>
              <a:spcBef>
                <a:spcPts val="1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Reverse bias of up to 100 V to </a:t>
            </a:r>
            <a:r>
              <a:rPr lang="en-US" sz="1800" b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collect signal charge by drift</a:t>
            </a: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algn="just">
              <a:lnSpc>
                <a:spcPct val="90000"/>
              </a:lnSpc>
              <a:spcBef>
                <a:spcPts val="1200"/>
              </a:spcBef>
              <a:buClr>
                <a:srgbClr val="FF0000"/>
              </a:buClr>
              <a:defRPr/>
            </a:pPr>
            <a:r>
              <a:rPr lang="en-US" sz="1800" b="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Key parameters:</a:t>
            </a:r>
          </a:p>
          <a:p>
            <a:pPr marL="555750" lvl="1" indent="-285750" algn="just">
              <a:lnSpc>
                <a:spcPct val="90000"/>
              </a:lnSpc>
              <a:spcBef>
                <a:spcPts val="6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Very large signal to noise ratio </a:t>
            </a:r>
          </a:p>
          <a:p>
            <a:pPr marL="555750" lvl="1" indent="-285750" algn="just">
              <a:lnSpc>
                <a:spcPct val="90000"/>
              </a:lnSpc>
              <a:spcBef>
                <a:spcPts val="1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Low power (target) &lt; 30mW / cm</a:t>
            </a:r>
            <a:r>
              <a:rPr lang="en-US" sz="1800" b="0" baseline="30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555750" lvl="1" indent="-285750" algn="just">
              <a:lnSpc>
                <a:spcPct val="90000"/>
              </a:lnSpc>
              <a:spcBef>
                <a:spcPts val="1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en-US" sz="18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Fast processing: full matrix readout at 40MHz</a:t>
            </a:r>
          </a:p>
        </p:txBody>
      </p:sp>
      <p:pic>
        <p:nvPicPr>
          <p:cNvPr id="18436" name="Picture 3" descr="\\cern.ch\dfs\Users\l\llopart\flipchip.jpg"/>
          <p:cNvPicPr>
            <a:picLocks noChangeAspect="1" noChangeArrowheads="1"/>
          </p:cNvPicPr>
          <p:nvPr/>
        </p:nvPicPr>
        <p:blipFill>
          <a:blip r:embed="rId3" cstate="print"/>
          <a:srcRect t="6197" b="3098"/>
          <a:stretch>
            <a:fillRect/>
          </a:stretch>
        </p:blipFill>
        <p:spPr bwMode="auto">
          <a:xfrm>
            <a:off x="152400" y="1295400"/>
            <a:ext cx="31511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214835" y="57150"/>
            <a:ext cx="2865143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Monolithic Pixels – Le Pix</a:t>
            </a:r>
          </a:p>
        </p:txBody>
      </p:sp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254125"/>
            <a:ext cx="5475288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3870325"/>
            <a:ext cx="2198688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40" name="Title 1"/>
          <p:cNvSpPr txBox="1">
            <a:spLocks/>
          </p:cNvSpPr>
          <p:nvPr/>
        </p:nvSpPr>
        <p:spPr bwMode="auto">
          <a:xfrm>
            <a:off x="6629400" y="6000750"/>
            <a:ext cx="2473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en-US" sz="1400" b="0">
                <a:solidFill>
                  <a:srgbClr val="00206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Track in telescope of 4 planes </a:t>
            </a:r>
          </a:p>
          <a:p>
            <a:pPr algn="ctr" eaLnBrk="0" hangingPunct="0"/>
            <a:r>
              <a:rPr lang="en-US" sz="1400" b="0">
                <a:solidFill>
                  <a:srgbClr val="00206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(beam test at PSI – Nov 2011)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0" y="133290"/>
            <a:ext cx="373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cs typeface="Arial" pitchFamily="34" charset="0"/>
              </a:rPr>
              <a:t>Some Conclusions / Observations</a:t>
            </a:r>
            <a:endParaRPr lang="en-GB" sz="20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838200"/>
            <a:ext cx="7848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en-GB" sz="1600" b="1" dirty="0" err="1" smtClean="0">
                <a:latin typeface="Arial" pitchFamily="34" charset="0"/>
                <a:cs typeface="Arial" pitchFamily="34" charset="0"/>
              </a:rPr>
              <a:t>LHeC</a:t>
            </a: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offers compelling opportunities to study strongly interacting matter at high energy density</a:t>
            </a:r>
          </a:p>
          <a:p>
            <a:pPr>
              <a:buFont typeface="Arial" pitchFamily="34" charset="0"/>
              <a:buChar char="•"/>
            </a:pP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This is a natural, and necessary, extension of the programme underway using heavy-ions at the LHC</a:t>
            </a:r>
          </a:p>
          <a:p>
            <a:pPr>
              <a:buFont typeface="Arial" pitchFamily="34" charset="0"/>
              <a:buChar char="•"/>
            </a:pP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A large European (and worldwide) nuclear physics community can therefore become engaged in these studies, in particular those from ALICE</a:t>
            </a:r>
          </a:p>
          <a:p>
            <a:pPr>
              <a:buFont typeface="Arial" pitchFamily="34" charset="0"/>
              <a:buChar char="•"/>
            </a:pP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The present UK involvement in ALICE is modest. However ...</a:t>
            </a:r>
          </a:p>
          <a:p>
            <a:pPr>
              <a:buFont typeface="Arial" pitchFamily="34" charset="0"/>
              <a:buChar char="•"/>
            </a:pP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The UK nuclear physics community now has a major opportunity to lead the ITS Upgrade of ALICE, and its physics, via its world-leading MAPS technology</a:t>
            </a:r>
          </a:p>
          <a:p>
            <a:pPr>
              <a:buFont typeface="Arial" pitchFamily="34" charset="0"/>
              <a:buChar char="•"/>
            </a:pP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This could potentially position the UK nuclear physics community as a leader in the physics of the </a:t>
            </a:r>
            <a:r>
              <a:rPr lang="en-GB" sz="1600" b="1" dirty="0" err="1" smtClean="0">
                <a:latin typeface="Arial" pitchFamily="34" charset="0"/>
                <a:cs typeface="Arial" pitchFamily="34" charset="0"/>
              </a:rPr>
              <a:t>LHeC</a:t>
            </a: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The UK nuclear and particle physics community could then collaborate in the building of the </a:t>
            </a:r>
            <a:r>
              <a:rPr lang="en-GB" sz="1600" b="1" dirty="0" err="1" smtClean="0">
                <a:latin typeface="Arial" pitchFamily="34" charset="0"/>
                <a:cs typeface="Arial" pitchFamily="34" charset="0"/>
              </a:rPr>
              <a:t>LHeC</a:t>
            </a: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tracker, for example ...</a:t>
            </a:r>
          </a:p>
          <a:p>
            <a:pPr>
              <a:buFont typeface="Arial" pitchFamily="34" charset="0"/>
              <a:buChar char="•"/>
            </a:pP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Caveat: I am not implying MAPS is the technology of choice for the </a:t>
            </a:r>
            <a:r>
              <a:rPr lang="en-GB" sz="1600" b="1" dirty="0" err="1" smtClean="0">
                <a:latin typeface="Arial" pitchFamily="34" charset="0"/>
                <a:cs typeface="Arial" pitchFamily="34" charset="0"/>
              </a:rPr>
              <a:t>LHeC</a:t>
            </a:r>
            <a:endParaRPr lang="en-GB" sz="16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750888" y="246063"/>
            <a:ext cx="7567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</a:rPr>
              <a:t> </a:t>
            </a:r>
            <a:r>
              <a:rPr lang="en-US" sz="2000" b="1">
                <a:solidFill>
                  <a:srgbClr val="FF0000"/>
                </a:solidFill>
              </a:rPr>
              <a:t>The Phase Diagram of Strongly Interacting Matter</a:t>
            </a:r>
            <a:endParaRPr lang="en-GB" sz="2000" b="1">
              <a:solidFill>
                <a:srgbClr val="FF0000"/>
              </a:solidFill>
            </a:endParaRPr>
          </a:p>
        </p:txBody>
      </p:sp>
      <p:sp>
        <p:nvSpPr>
          <p:cNvPr id="7171" name="Text Box 124"/>
          <p:cNvSpPr txBox="1">
            <a:spLocks noChangeArrowheads="1"/>
          </p:cNvSpPr>
          <p:nvPr/>
        </p:nvSpPr>
        <p:spPr bwMode="auto">
          <a:xfrm>
            <a:off x="792163" y="6016625"/>
            <a:ext cx="7437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solidFill>
                  <a:schemeClr val="accent2"/>
                </a:solidFill>
              </a:rPr>
              <a:t>Equation of State (EOS): relationship between Energy, Pressure, Temperature, Density and Isospin Asymmetry of Nuclear Matter</a:t>
            </a:r>
            <a:endParaRPr lang="en-US" b="1">
              <a:solidFill>
                <a:schemeClr val="accent2"/>
              </a:solidFill>
            </a:endParaRPr>
          </a:p>
        </p:txBody>
      </p:sp>
      <p:pic>
        <p:nvPicPr>
          <p:cNvPr id="7172" name="Picture 4" descr="phases-NIC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1088" y="812800"/>
            <a:ext cx="6713537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0052" y="152400"/>
            <a:ext cx="606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Heavy Ion Collisions: from the CGC to the QGP</a:t>
            </a:r>
            <a:endParaRPr lang="en-GB" sz="2400" b="1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2400" y="838200"/>
            <a:ext cx="8763000" cy="2074863"/>
            <a:chOff x="144" y="2688"/>
            <a:chExt cx="5520" cy="1778"/>
          </a:xfrm>
        </p:grpSpPr>
        <p:pic>
          <p:nvPicPr>
            <p:cNvPr id="4" name="Picture 3" descr="AllEvo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" y="2688"/>
              <a:ext cx="5520" cy="1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384" y="3888"/>
              <a:ext cx="720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>
                  <a:solidFill>
                    <a:schemeClr val="accent2"/>
                  </a:solidFill>
                </a:rPr>
                <a:t>CGC</a:t>
              </a: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2256" y="3937"/>
              <a:ext cx="624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>
                  <a:solidFill>
                    <a:schemeClr val="accent2"/>
                  </a:solidFill>
                </a:rPr>
                <a:t>Glasma</a:t>
              </a:r>
              <a:endParaRPr lang="en-US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152" y="3916"/>
              <a:ext cx="864" cy="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>
                  <a:solidFill>
                    <a:schemeClr val="accent2"/>
                  </a:solidFill>
                </a:rPr>
                <a:t>Initial Singularity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3312" y="3937"/>
              <a:ext cx="624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C90F2B"/>
                  </a:solidFill>
                </a:rPr>
                <a:t>sQGP</a:t>
              </a:r>
              <a:endParaRPr lang="en-US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320" y="3936"/>
              <a:ext cx="1152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chemeClr val="accent2"/>
                  </a:solidFill>
                </a:rPr>
                <a:t>Hadron Gas</a:t>
              </a:r>
              <a:endParaRPr lang="en-US"/>
            </a:p>
          </p:txBody>
        </p:sp>
      </p:grp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150237"/>
            <a:ext cx="5105400" cy="347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93" y="0"/>
            <a:ext cx="91525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35696" y="44624"/>
            <a:ext cx="667724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ALICE experiment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1036407" y="1124744"/>
            <a:ext cx="8000089" cy="223224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</a:rPr>
              <a:t>Dedicated heavy ion experiment at LHC</a:t>
            </a:r>
          </a:p>
          <a:p>
            <a:pPr marL="180000" indent="-180000"/>
            <a:r>
              <a:rPr lang="en-US" dirty="0" smtClean="0">
                <a:solidFill>
                  <a:schemeClr val="tx2"/>
                </a:solidFill>
              </a:rPr>
              <a:t>Study of the behavior of strongly interacting matter under extreme conditions of high energy density and temperature</a:t>
            </a:r>
            <a:endParaRPr lang="en-US" b="1" dirty="0">
              <a:solidFill>
                <a:schemeClr val="tx2"/>
              </a:solidFill>
            </a:endParaRPr>
          </a:p>
          <a:p>
            <a:pPr marL="180000" indent="-180000"/>
            <a:r>
              <a:rPr lang="en-US" dirty="0" smtClean="0">
                <a:solidFill>
                  <a:schemeClr val="tx2"/>
                </a:solidFill>
              </a:rPr>
              <a:t>Proton-proton collision program</a:t>
            </a:r>
          </a:p>
          <a:p>
            <a:pPr marL="948690" lvl="2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Reference data for heavy-ion program</a:t>
            </a:r>
          </a:p>
          <a:p>
            <a:pPr marL="948690" lvl="2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Genuine physics (momentum cut-off &lt; 100 MeV/c, 	excellent PID, efficient minimum bias trigger)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921564" y="6305550"/>
            <a:ext cx="2346960" cy="476250"/>
          </a:xfrm>
        </p:spPr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17064" y="6305550"/>
            <a:ext cx="3185160" cy="476250"/>
          </a:xfrm>
        </p:spPr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9037632" y="6305550"/>
            <a:ext cx="502920" cy="476250"/>
          </a:xfrm>
        </p:spPr>
        <p:txBody>
          <a:bodyPr/>
          <a:lstStyle/>
          <a:p>
            <a:fld id="{5EE395F4-83BD-419D-8F84-E0AAD51E564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4" descr="alice_technical_paper_ALICE-couleur-OK06_cut_named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9323" y="3178956"/>
            <a:ext cx="5114765" cy="3706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Segnaposto contenuto 5"/>
          <p:cNvSpPr txBox="1">
            <a:spLocks/>
          </p:cNvSpPr>
          <p:nvPr/>
        </p:nvSpPr>
        <p:spPr>
          <a:xfrm>
            <a:off x="5220072" y="3429000"/>
            <a:ext cx="3960440" cy="30963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vert="horz">
            <a:normAutofit fontScale="47500" lnSpcReduction="20000"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3400" b="1" dirty="0" smtClean="0">
                <a:solidFill>
                  <a:schemeClr val="tx2"/>
                </a:solidFill>
                <a:cs typeface="Times New Roman" pitchFamily="18" charset="0"/>
              </a:rPr>
              <a:t>Barrel Tracking requirements </a:t>
            </a: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Pseudo-rapidity coverage </a:t>
            </a:r>
            <a:r>
              <a:rPr lang="en-US" sz="2800" b="1" dirty="0" smtClean="0">
                <a:solidFill>
                  <a:schemeClr val="tx2"/>
                </a:solidFill>
                <a:cs typeface="Times New Roman" pitchFamily="18" charset="0"/>
              </a:rPr>
              <a:t> |</a:t>
            </a:r>
            <a:r>
              <a:rPr lang="en-US" sz="2800" b="1" dirty="0">
                <a:solidFill>
                  <a:schemeClr val="tx2"/>
                </a:solidFill>
                <a:cs typeface="Times New Roman" pitchFamily="18" charset="0"/>
              </a:rPr>
              <a:t>η| &lt; </a:t>
            </a:r>
            <a:r>
              <a:rPr lang="en-US" sz="2800" b="1" dirty="0" smtClean="0">
                <a:solidFill>
                  <a:schemeClr val="tx2"/>
                </a:solidFill>
                <a:cs typeface="Times New Roman" pitchFamily="18" charset="0"/>
              </a:rPr>
              <a:t>0.9</a:t>
            </a:r>
            <a:endParaRPr lang="en-US" sz="26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Robust tracking for heavy ion environment</a:t>
            </a:r>
          </a:p>
          <a:p>
            <a:pPr marL="468000" lvl="1" indent="-180000">
              <a:spcBef>
                <a:spcPts val="6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Mainly 3D hits and up to 150 points along the tracks</a:t>
            </a: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Wide transverse momentum range 		(100 MeV/c – 100 </a:t>
            </a:r>
            <a:r>
              <a:rPr lang="en-US" sz="2600" dirty="0" err="1" smtClean="0">
                <a:solidFill>
                  <a:schemeClr val="tx2"/>
                </a:solidFill>
                <a:cs typeface="Times New Roman" pitchFamily="18" charset="0"/>
              </a:rPr>
              <a:t>GeV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/c)</a:t>
            </a:r>
          </a:p>
          <a:p>
            <a:pPr marL="468000" lvl="1" indent="-180000">
              <a:spcBef>
                <a:spcPts val="6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Low material budget (13% X</a:t>
            </a:r>
            <a:r>
              <a:rPr lang="en-US" sz="2600" baseline="-25000" dirty="0" smtClean="0">
                <a:solidFill>
                  <a:schemeClr val="tx2"/>
                </a:solidFill>
                <a:cs typeface="Times New Roman" pitchFamily="18" charset="0"/>
              </a:rPr>
              <a:t>0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 for ITS+TPC)</a:t>
            </a:r>
          </a:p>
          <a:p>
            <a:pPr marL="468000" lvl="1" indent="-180000">
              <a:spcBef>
                <a:spcPts val="6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Large lever arm to guarantee good tracking resolution at high </a:t>
            </a:r>
            <a:r>
              <a:rPr lang="en-US" sz="2600" dirty="0" err="1" smtClean="0">
                <a:solidFill>
                  <a:schemeClr val="tx2"/>
                </a:solidFill>
                <a:cs typeface="Times New Roman" pitchFamily="18" charset="0"/>
              </a:rPr>
              <a:t>p</a:t>
            </a:r>
            <a:r>
              <a:rPr lang="en-US" sz="2600" baseline="-25000" dirty="0" err="1" smtClean="0">
                <a:solidFill>
                  <a:schemeClr val="tx2"/>
                </a:solidFill>
                <a:cs typeface="Times New Roman" pitchFamily="18" charset="0"/>
              </a:rPr>
              <a:t>t</a:t>
            </a:r>
            <a:endParaRPr lang="en-US" sz="2600" baseline="-250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468000" lvl="1" indent="-180000">
              <a:spcBef>
                <a:spcPts val="6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endParaRPr lang="en-US" sz="26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spcBef>
                <a:spcPts val="600"/>
              </a:spcBef>
              <a:buClr>
                <a:schemeClr val="accent2"/>
              </a:buClr>
              <a:buSzPct val="76000"/>
            </a:pPr>
            <a:r>
              <a:rPr lang="en-US" sz="3400" b="1" dirty="0" smtClean="0">
                <a:solidFill>
                  <a:schemeClr val="tx2"/>
                </a:solidFill>
                <a:cs typeface="Times New Roman" pitchFamily="18" charset="0"/>
              </a:rPr>
              <a:t>PID over </a:t>
            </a:r>
            <a:r>
              <a:rPr lang="en-US" sz="3400" b="1" dirty="0">
                <a:solidFill>
                  <a:schemeClr val="tx2"/>
                </a:solidFill>
                <a:cs typeface="Times New Roman" pitchFamily="18" charset="0"/>
              </a:rPr>
              <a:t>a</a:t>
            </a:r>
            <a:r>
              <a:rPr lang="en-US" sz="3400" b="1" dirty="0" smtClean="0">
                <a:solidFill>
                  <a:schemeClr val="tx2"/>
                </a:solidFill>
                <a:cs typeface="Times New Roman" pitchFamily="18" charset="0"/>
              </a:rPr>
              <a:t> wide momentum range</a:t>
            </a: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Combined PID based on several techniques: </a:t>
            </a:r>
            <a:r>
              <a:rPr lang="en-US" sz="2600" dirty="0" err="1" smtClean="0">
                <a:solidFill>
                  <a:schemeClr val="tx2"/>
                </a:solidFill>
                <a:cs typeface="Times New Roman" pitchFamily="18" charset="0"/>
              </a:rPr>
              <a:t>dE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/dx, TOF, transition and Cherenkov radiation</a:t>
            </a:r>
          </a:p>
        </p:txBody>
      </p:sp>
    </p:spTree>
    <p:extLst>
      <p:ext uri="{BB962C8B-B14F-4D97-AF65-F5344CB8AC3E}">
        <p14:creationId xmlns:p14="http://schemas.microsoft.com/office/powerpoint/2010/main" xmlns="" val="79481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Date Placeholder 5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2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buClr>
                <a:srgbClr val="0000FF"/>
              </a:buClr>
              <a:defRPr/>
            </a:pPr>
            <a:fld id="{6CD1786B-8EB6-4305-9D4F-F5BB7BCE2E57}" type="slidenum">
              <a:rPr lang="en-US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Slide Number Placeholder 2"/>
          <p:cNvSpPr txBox="1">
            <a:spLocks noGrp="1"/>
          </p:cNvSpPr>
          <p:nvPr/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39CD8317-8530-4696-A2CE-30CD673CF720}" type="slidenum">
              <a:rPr lang="en-US" sz="1400">
                <a:solidFill>
                  <a:srgbClr val="000000"/>
                </a:solidFill>
                <a:latin typeface="Arial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363" name="Picture 4" descr="alice_technical_paper_ALICE-couleur-OK06_cut_named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31775"/>
            <a:ext cx="9144000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4" name="Text Box 3"/>
          <p:cNvSpPr txBox="1">
            <a:spLocks noChangeArrowheads="1"/>
          </p:cNvSpPr>
          <p:nvPr/>
        </p:nvSpPr>
        <p:spPr bwMode="auto">
          <a:xfrm>
            <a:off x="5651500" y="6024563"/>
            <a:ext cx="1857375" cy="833437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pitchFamily="34" charset="0"/>
              </a:rPr>
              <a:t>Detector:</a:t>
            </a:r>
          </a:p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pitchFamily="34" charset="0"/>
              </a:rPr>
              <a:t>Size</a:t>
            </a: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: </a:t>
            </a:r>
            <a:r>
              <a:rPr lang="en-US" sz="1400" b="1">
                <a:solidFill>
                  <a:srgbClr val="FC0128"/>
                </a:solidFill>
                <a:latin typeface="Arial" pitchFamily="34" charset="0"/>
              </a:rPr>
              <a:t>16 x 26</a:t>
            </a: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 meters</a:t>
            </a:r>
          </a:p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pitchFamily="34" charset="0"/>
              </a:rPr>
              <a:t>Weight</a:t>
            </a: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: </a:t>
            </a:r>
            <a:r>
              <a:rPr lang="en-US" sz="1400" b="1">
                <a:solidFill>
                  <a:srgbClr val="FC0128"/>
                </a:solidFill>
                <a:latin typeface="Arial" pitchFamily="34" charset="0"/>
              </a:rPr>
              <a:t>10,000</a:t>
            </a: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 tons</a:t>
            </a:r>
          </a:p>
        </p:txBody>
      </p:sp>
      <p:sp>
        <p:nvSpPr>
          <p:cNvPr id="143365" name="Text Box 4"/>
          <p:cNvSpPr txBox="1">
            <a:spLocks noChangeArrowheads="1"/>
          </p:cNvSpPr>
          <p:nvPr/>
        </p:nvSpPr>
        <p:spPr bwMode="auto">
          <a:xfrm>
            <a:off x="7546975" y="5895975"/>
            <a:ext cx="1597025" cy="962025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Collaboration:</a:t>
            </a:r>
          </a:p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&gt; </a:t>
            </a:r>
            <a:r>
              <a:rPr lang="en-US" sz="1400" b="1" dirty="0">
                <a:solidFill>
                  <a:srgbClr val="FC0128"/>
                </a:solidFill>
                <a:latin typeface="Arial" pitchFamily="34" charset="0"/>
              </a:rPr>
              <a:t>1000</a:t>
            </a: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 Members</a:t>
            </a:r>
            <a:r>
              <a:rPr lang="en-US" sz="1400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1400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1400" b="1" dirty="0">
                <a:solidFill>
                  <a:srgbClr val="FC0128"/>
                </a:solidFill>
                <a:latin typeface="Arial" pitchFamily="34" charset="0"/>
              </a:rPr>
              <a:t>100</a:t>
            </a: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 Institutes </a:t>
            </a:r>
            <a:br>
              <a:rPr lang="en-US" sz="1400" b="1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&gt; </a:t>
            </a:r>
            <a:r>
              <a:rPr lang="en-US" sz="1400" b="1" dirty="0">
                <a:solidFill>
                  <a:srgbClr val="FC0128"/>
                </a:solidFill>
                <a:latin typeface="Arial" pitchFamily="34" charset="0"/>
              </a:rPr>
              <a:t>30</a:t>
            </a: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 countries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59813" name="Rectangle 5"/>
          <p:cNvSpPr>
            <a:spLocks noChangeArrowheads="1"/>
          </p:cNvSpPr>
          <p:nvPr/>
        </p:nvSpPr>
        <p:spPr bwMode="auto">
          <a:xfrm>
            <a:off x="3540125" y="-161925"/>
            <a:ext cx="32480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ALICE</a:t>
            </a:r>
          </a:p>
        </p:txBody>
      </p:sp>
      <p:pic>
        <p:nvPicPr>
          <p:cNvPr id="143367" name="Picture 4" descr="alice_technical_paper_ALICE-couleur-OK06_cut_named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56550" y="1657350"/>
            <a:ext cx="838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8" name="Line 7"/>
          <p:cNvSpPr>
            <a:spLocks noChangeShapeType="1"/>
          </p:cNvSpPr>
          <p:nvPr/>
        </p:nvSpPr>
        <p:spPr bwMode="auto">
          <a:xfrm flipH="1">
            <a:off x="8243888" y="2017713"/>
            <a:ext cx="73025" cy="1223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endParaRPr lang="en-US" sz="1600">
              <a:solidFill>
                <a:srgbClr val="0000FF"/>
              </a:solidFill>
              <a:latin typeface="Arial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365750" y="0"/>
            <a:ext cx="3778250" cy="2678113"/>
            <a:chOff x="3734" y="0"/>
            <a:chExt cx="2026" cy="1495"/>
          </a:xfrm>
        </p:grpSpPr>
        <p:pic>
          <p:nvPicPr>
            <p:cNvPr id="143370" name="Picture 9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71" name="Picture 10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72" name="Picture 11" descr="ALIce_SETUP_final_cf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397250" y="3486150"/>
            <a:ext cx="733425" cy="3371850"/>
            <a:chOff x="2140" y="2196"/>
            <a:chExt cx="462" cy="2124"/>
          </a:xfrm>
        </p:grpSpPr>
        <p:sp>
          <p:nvSpPr>
            <p:cNvPr id="143377" name="Oval 13"/>
            <p:cNvSpPr>
              <a:spLocks noChangeArrowheads="1"/>
            </p:cNvSpPr>
            <p:nvPr/>
          </p:nvSpPr>
          <p:spPr bwMode="auto">
            <a:xfrm>
              <a:off x="2140" y="3960"/>
              <a:ext cx="462" cy="360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43378" name="Line 29"/>
            <p:cNvSpPr>
              <a:spLocks noChangeShapeType="1"/>
            </p:cNvSpPr>
            <p:nvPr/>
          </p:nvSpPr>
          <p:spPr bwMode="auto">
            <a:xfrm flipV="1">
              <a:off x="2414" y="2196"/>
              <a:ext cx="94" cy="173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itchFamily="34" charset="0"/>
              </a:endParaRPr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4003675" y="3992563"/>
            <a:ext cx="733425" cy="2865437"/>
            <a:chOff x="2522" y="2515"/>
            <a:chExt cx="462" cy="1805"/>
          </a:xfrm>
        </p:grpSpPr>
        <p:sp>
          <p:nvSpPr>
            <p:cNvPr id="143380" name="Oval 14"/>
            <p:cNvSpPr>
              <a:spLocks noChangeArrowheads="1"/>
            </p:cNvSpPr>
            <p:nvPr/>
          </p:nvSpPr>
          <p:spPr bwMode="auto">
            <a:xfrm>
              <a:off x="2522" y="3960"/>
              <a:ext cx="462" cy="360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43381" name="Line 30"/>
            <p:cNvSpPr>
              <a:spLocks noChangeShapeType="1"/>
            </p:cNvSpPr>
            <p:nvPr/>
          </p:nvSpPr>
          <p:spPr bwMode="auto">
            <a:xfrm flipH="1" flipV="1">
              <a:off x="2632" y="2515"/>
              <a:ext cx="75" cy="1464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itchFamily="34" charset="0"/>
              </a:endParaRPr>
            </a:p>
          </p:txBody>
        </p:sp>
      </p:grp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1677272" y="0"/>
            <a:ext cx="2043828" cy="1007072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pitchFamily="34" charset="0"/>
              </a:rPr>
              <a:t>Central Barrel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2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 tracking &amp; PID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Dh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 ≈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±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3789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4448" y="116632"/>
            <a:ext cx="7620000" cy="944628"/>
          </a:xfrm>
        </p:spPr>
        <p:txBody>
          <a:bodyPr>
            <a:normAutofit/>
          </a:bodyPr>
          <a:lstStyle/>
          <a:p>
            <a:r>
              <a:rPr lang="en-US" dirty="0" smtClean="0"/>
              <a:t>The ALICE Inner Tracking System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 rot="16200000">
            <a:off x="7489023" y="4048760"/>
            <a:ext cx="2367281" cy="365760"/>
          </a:xfrm>
        </p:spPr>
        <p:txBody>
          <a:bodyPr/>
          <a:lstStyle/>
          <a:p>
            <a:r>
              <a:rPr lang="en-US" smtClean="0"/>
              <a:t>G. Contin - PSD9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433901" y="5648960"/>
            <a:ext cx="548640" cy="396240"/>
          </a:xfrm>
        </p:spPr>
        <p:txBody>
          <a:bodyPr/>
          <a:lstStyle/>
          <a:p>
            <a:fld id="{5EE395F4-83BD-419D-8F84-E0AAD51E564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9" name="Picture 4" descr="alice_technical_paper_ALICE-couleur-OK06_cut_named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2780928"/>
            <a:ext cx="5626241" cy="4077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Segnaposto contenuto 5"/>
          <p:cNvSpPr txBox="1">
            <a:spLocks/>
          </p:cNvSpPr>
          <p:nvPr/>
        </p:nvSpPr>
        <p:spPr>
          <a:xfrm>
            <a:off x="107504" y="1268760"/>
            <a:ext cx="4392488" cy="547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>
            <a:normAutofit fontScale="550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2600" b="1" dirty="0" smtClean="0">
                <a:solidFill>
                  <a:schemeClr val="tx2"/>
                </a:solidFill>
                <a:cs typeface="Times New Roman" pitchFamily="18" charset="0"/>
              </a:rPr>
              <a:t>The ITS tasks in ALICE</a:t>
            </a: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Secondary vertex reconstruction  (c, b decays) with high resolution</a:t>
            </a:r>
          </a:p>
          <a:p>
            <a:pPr marL="637200" lvl="1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Good track impact parameter resolution 		&lt; 60 µm (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rφ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) for p</a:t>
            </a:r>
            <a:r>
              <a:rPr lang="en-US" sz="2500" baseline="-25000" dirty="0" smtClean="0">
                <a:solidFill>
                  <a:schemeClr val="tx2"/>
                </a:solidFill>
                <a:cs typeface="Times New Roman" pitchFamily="18" charset="0"/>
              </a:rPr>
              <a:t>t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 &gt; 1 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GeV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/c in 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Pb-Pb</a:t>
            </a:r>
            <a:endParaRPr lang="en-US" sz="25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Improve primary vertex reconstruction, momentum and angle resolution of tracks from outer detectors</a:t>
            </a: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Tracking and PID of low </a:t>
            </a:r>
            <a:r>
              <a:rPr lang="en-US" sz="2600" dirty="0" err="1" smtClean="0">
                <a:solidFill>
                  <a:schemeClr val="tx2"/>
                </a:solidFill>
                <a:cs typeface="Times New Roman" pitchFamily="18" charset="0"/>
              </a:rPr>
              <a:t>p</a:t>
            </a:r>
            <a:r>
              <a:rPr lang="en-US" sz="2600" baseline="-25000" dirty="0" err="1" smtClean="0">
                <a:solidFill>
                  <a:schemeClr val="tx2"/>
                </a:solidFill>
                <a:cs typeface="Times New Roman" pitchFamily="18" charset="0"/>
              </a:rPr>
              <a:t>t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 particles, also  in stand-alone</a:t>
            </a: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Prompt L0 trigger capability &lt;800 ns</a:t>
            </a:r>
            <a:r>
              <a:rPr lang="en-US" sz="2600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(Pixel)</a:t>
            </a: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Measurements of charged particle pseudo-rapidity distribution </a:t>
            </a:r>
          </a:p>
          <a:p>
            <a:pPr marL="637200" lvl="1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First Physics measurement both in p-p and 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Pb-Pb</a:t>
            </a:r>
            <a:endParaRPr lang="en-US" sz="25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6000"/>
            </a:pPr>
            <a:endParaRPr lang="en-US" sz="11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2600" b="1" dirty="0" smtClean="0">
                <a:solidFill>
                  <a:schemeClr val="tx2"/>
                </a:solidFill>
                <a:cs typeface="Times New Roman" pitchFamily="18" charset="0"/>
              </a:rPr>
              <a:t> Detector requirements</a:t>
            </a: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Capability to handle high particle density  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Good spatial precision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High efficiency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High granularity (≈ few % occupancy)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Minimize distance of innermost layer from beam axis (mean radius ≈ 3.9 cm)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Limited material budget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Analogue information in 4 layers (Drift and Strip) for particle identification in 1/</a:t>
            </a:r>
            <a:r>
              <a:rPr lang="el-GR" sz="2500" dirty="0" smtClean="0">
                <a:solidFill>
                  <a:schemeClr val="tx2"/>
                </a:solidFill>
                <a:cs typeface="Times New Roman" pitchFamily="18" charset="0"/>
              </a:rPr>
              <a:t>β</a:t>
            </a:r>
            <a:r>
              <a:rPr lang="en-US" sz="2500" baseline="30000" dirty="0" smtClean="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 region via 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dE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/dx</a:t>
            </a:r>
          </a:p>
        </p:txBody>
      </p:sp>
      <p:grpSp>
        <p:nvGrpSpPr>
          <p:cNvPr id="6" name="Gruppo 17"/>
          <p:cNvGrpSpPr/>
          <p:nvPr/>
        </p:nvGrpSpPr>
        <p:grpSpPr>
          <a:xfrm>
            <a:off x="5194193" y="1052736"/>
            <a:ext cx="3683409" cy="3282001"/>
            <a:chOff x="5292080" y="1052736"/>
            <a:chExt cx="3683409" cy="3282001"/>
          </a:xfrm>
        </p:grpSpPr>
        <p:sp>
          <p:nvSpPr>
            <p:cNvPr id="20" name="Rettangolo arrotondato 19"/>
            <p:cNvSpPr/>
            <p:nvPr/>
          </p:nvSpPr>
          <p:spPr>
            <a:xfrm>
              <a:off x="5652120" y="1052736"/>
              <a:ext cx="2808312" cy="79208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ITS: 3 different silicon detector technologies</a:t>
              </a:r>
            </a:p>
          </p:txBody>
        </p:sp>
        <p:grpSp>
          <p:nvGrpSpPr>
            <p:cNvPr id="7" name="Gruppo 15"/>
            <p:cNvGrpSpPr/>
            <p:nvPr/>
          </p:nvGrpSpPr>
          <p:grpSpPr>
            <a:xfrm>
              <a:off x="5292080" y="1988840"/>
              <a:ext cx="3683409" cy="2345897"/>
              <a:chOff x="5292080" y="1988840"/>
              <a:chExt cx="3683409" cy="2345897"/>
            </a:xfrm>
          </p:grpSpPr>
          <p:pic>
            <p:nvPicPr>
              <p:cNvPr id="12" name="Picture 9" descr="ALIce_SETUP_final_cf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5446616" y="2194400"/>
                <a:ext cx="3528873" cy="2140337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5" name="Rettangolo arrotondato 14"/>
              <p:cNvSpPr/>
              <p:nvPr/>
            </p:nvSpPr>
            <p:spPr>
              <a:xfrm>
                <a:off x="5292080" y="1988840"/>
                <a:ext cx="2592288" cy="360040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tx2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Strip     Drift      Pixel</a:t>
                </a:r>
              </a:p>
            </p:txBody>
          </p:sp>
        </p:grpSp>
      </p:grpSp>
      <p:sp>
        <p:nvSpPr>
          <p:cNvPr id="13" name="Rettangolo arrotondato 12"/>
          <p:cNvSpPr/>
          <p:nvPr/>
        </p:nvSpPr>
        <p:spPr>
          <a:xfrm>
            <a:off x="5580112" y="4581128"/>
            <a:ext cx="576064" cy="360040"/>
          </a:xfrm>
          <a:prstGeom prst="round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ccia a destra con strisce 13"/>
          <p:cNvSpPr/>
          <p:nvPr/>
        </p:nvSpPr>
        <p:spPr>
          <a:xfrm rot="17326466">
            <a:off x="5832342" y="4032258"/>
            <a:ext cx="720080" cy="288032"/>
          </a:xfrm>
          <a:prstGeom prst="striped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39633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09115 0.0597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81000"/>
            <a:ext cx="4630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Physics Motivation for ITS Upgrade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990600"/>
            <a:ext cx="7239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Heavy quarks  (charm and beauty) are particularly </a:t>
            </a:r>
            <a:r>
              <a:rPr lang="en-GB" sz="2000" b="1" dirty="0" smtClean="0"/>
              <a:t>powerful probes </a:t>
            </a:r>
            <a:r>
              <a:rPr lang="en-GB" sz="2000" b="1" dirty="0" smtClean="0"/>
              <a:t>of the QGP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/>
          </a:p>
          <a:p>
            <a:r>
              <a:rPr lang="en-GB" sz="2000" b="1" dirty="0" smtClean="0"/>
              <a:t>The ITS Upgrade </a:t>
            </a:r>
            <a:r>
              <a:rPr lang="en-GB" sz="2000" b="1" dirty="0" smtClean="0"/>
              <a:t>will focus on</a:t>
            </a:r>
            <a:r>
              <a:rPr lang="en-GB" sz="2000" b="1" dirty="0" smtClean="0"/>
              <a:t>:</a:t>
            </a:r>
            <a:endParaRPr lang="en-GB" sz="2000" b="1" dirty="0" smtClean="0"/>
          </a:p>
          <a:p>
            <a:endParaRPr lang="en-GB" sz="2000" b="1" dirty="0" smtClean="0"/>
          </a:p>
          <a:p>
            <a:pPr lvl="1">
              <a:buFont typeface="Arial" pitchFamily="34" charset="0"/>
              <a:buChar char="•"/>
            </a:pPr>
            <a:r>
              <a:rPr lang="en-GB" sz="2000" b="1" dirty="0" smtClean="0"/>
              <a:t> Study of the quark mass dependence of in-medium energy loss, by measuring the nuclear modification factors R</a:t>
            </a:r>
            <a:r>
              <a:rPr lang="en-GB" sz="2000" b="1" baseline="-25000" dirty="0" smtClean="0"/>
              <a:t>AA </a:t>
            </a:r>
            <a:r>
              <a:rPr lang="en-GB" sz="2000" b="1" dirty="0" smtClean="0"/>
              <a:t>of the </a:t>
            </a:r>
            <a:r>
              <a:rPr lang="en-GB" sz="2000" b="1" dirty="0" smtClean="0"/>
              <a:t>p</a:t>
            </a:r>
            <a:r>
              <a:rPr lang="en-GB" sz="2000" b="1" baseline="-25000" dirty="0" smtClean="0"/>
              <a:t>t</a:t>
            </a:r>
            <a:r>
              <a:rPr lang="en-GB" sz="2000" b="1" dirty="0" smtClean="0"/>
              <a:t> distributions </a:t>
            </a:r>
            <a:r>
              <a:rPr lang="en-GB" sz="2000" b="1" dirty="0" smtClean="0"/>
              <a:t>of D and B mesons  separately</a:t>
            </a:r>
          </a:p>
          <a:p>
            <a:pPr lvl="1">
              <a:buFont typeface="Arial" pitchFamily="34" charset="0"/>
              <a:buChar char="•"/>
            </a:pPr>
            <a:endParaRPr lang="en-GB" sz="2000" b="1" dirty="0" smtClean="0"/>
          </a:p>
          <a:p>
            <a:pPr lvl="1">
              <a:buFont typeface="Arial" pitchFamily="34" charset="0"/>
              <a:buChar char="•"/>
            </a:pPr>
            <a:r>
              <a:rPr lang="en-GB" sz="2000" b="1" dirty="0" smtClean="0"/>
              <a:t> Study of the </a:t>
            </a:r>
            <a:r>
              <a:rPr lang="en-GB" sz="2000" b="1" dirty="0" err="1" smtClean="0"/>
              <a:t>thermalization</a:t>
            </a:r>
            <a:r>
              <a:rPr lang="en-GB" sz="2000" b="1" dirty="0" smtClean="0"/>
              <a:t> of heavy quarks in the medium, in particular by measuring the baryon/meson ratio for charm </a:t>
            </a:r>
            <a:r>
              <a:rPr lang="en-GB" sz="2000" b="1" dirty="0" smtClean="0"/>
              <a:t>(</a:t>
            </a:r>
            <a:r>
              <a:rPr lang="en-GB" sz="2000" b="1" dirty="0" smtClean="0">
                <a:sym typeface="Symbol"/>
              </a:rPr>
              <a:t></a:t>
            </a:r>
            <a:r>
              <a:rPr lang="en-GB" sz="2000" b="1" baseline="-25000" dirty="0" smtClean="0">
                <a:sym typeface="Symbol"/>
              </a:rPr>
              <a:t>c</a:t>
            </a:r>
            <a:r>
              <a:rPr lang="en-GB" sz="2000" b="1" dirty="0" smtClean="0"/>
              <a:t>/D</a:t>
            </a:r>
            <a:r>
              <a:rPr lang="en-GB" sz="2000" b="1" dirty="0" smtClean="0"/>
              <a:t>) and for beauty </a:t>
            </a:r>
            <a:r>
              <a:rPr lang="en-GB" sz="2000" b="1" dirty="0" smtClean="0"/>
              <a:t>(</a:t>
            </a:r>
            <a:r>
              <a:rPr lang="en-GB" sz="2000" b="1" dirty="0" smtClean="0">
                <a:sym typeface="Symbol"/>
              </a:rPr>
              <a:t></a:t>
            </a:r>
            <a:r>
              <a:rPr lang="en-GB" sz="2000" b="1" baseline="-25000" dirty="0" smtClean="0">
                <a:sym typeface="Symbol"/>
              </a:rPr>
              <a:t>c</a:t>
            </a:r>
            <a:r>
              <a:rPr lang="en-GB" sz="2000" b="1" dirty="0" smtClean="0"/>
              <a:t>/B</a:t>
            </a:r>
            <a:r>
              <a:rPr lang="en-GB" sz="2000" b="1" dirty="0" smtClean="0"/>
              <a:t>), and the elliptic flow for charm mesons and baryons</a:t>
            </a:r>
          </a:p>
          <a:p>
            <a:endParaRPr lang="en-GB" sz="20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47515" y="5410200"/>
            <a:ext cx="6714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6600"/>
                </a:solidFill>
              </a:rPr>
              <a:t>Conceptual Design Report is written. Under review.</a:t>
            </a:r>
            <a:endParaRPr lang="en-GB" sz="2400" b="1" dirty="0" smtClean="0">
              <a:solidFill>
                <a:srgbClr val="006600"/>
              </a:solidFill>
            </a:endParaRPr>
          </a:p>
          <a:p>
            <a:pPr algn="ctr"/>
            <a:r>
              <a:rPr lang="en-GB" sz="2400" b="1" dirty="0" smtClean="0">
                <a:solidFill>
                  <a:srgbClr val="006600"/>
                </a:solidFill>
              </a:rPr>
              <a:t>Technical Design Report by end of 2012.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893482" y="57150"/>
            <a:ext cx="1507850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Design goals</a:t>
            </a:r>
          </a:p>
        </p:txBody>
      </p:sp>
      <p:sp>
        <p:nvSpPr>
          <p:cNvPr id="3075" name="Text Box 515"/>
          <p:cNvSpPr txBox="1">
            <a:spLocks noChangeArrowheads="1"/>
          </p:cNvSpPr>
          <p:nvPr/>
        </p:nvSpPr>
        <p:spPr bwMode="auto">
          <a:xfrm>
            <a:off x="152400" y="609600"/>
            <a:ext cx="8745538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800" b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1. Improve impact parameter resolution by a factor of ~3</a:t>
            </a:r>
            <a:endParaRPr lang="en-GB" sz="1800" b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Identification of secondary vertices from decaying charm and beauty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increase statistical accuracy of channels already measured by ALICE: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e.g. D</a:t>
            </a:r>
            <a:r>
              <a:rPr lang="en-GB" sz="1800" b="0" baseline="3000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0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B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Wingdings 3" pitchFamily="18" charset="2"/>
              </a:rPr>
              <a:t>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</a:t>
            </a:r>
            <a:r>
              <a:rPr lang="en-GB" sz="1800" b="0" baseline="-2500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0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B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Wingdings 3" pitchFamily="18" charset="2"/>
              </a:rPr>
              <a:t>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J/</a:t>
            </a:r>
            <a:r>
              <a:rPr lang="en-GB" sz="1800" b="0">
                <a:solidFill>
                  <a:srgbClr val="002060"/>
                </a:solidFill>
                <a:latin typeface="Symbol" pitchFamily="18" charset="2"/>
                <a:ea typeface="Calibri" pitchFamily="34" charset="0"/>
                <a:cs typeface="Calibri" pitchFamily="34" charset="0"/>
              </a:rPr>
              <a:t>y,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B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Wingdings 3" pitchFamily="18" charset="2"/>
              </a:rPr>
              <a:t>e</a:t>
            </a:r>
            <a:r>
              <a:rPr lang="en-GB" sz="1800" b="0">
                <a:solidFill>
                  <a:srgbClr val="002060"/>
                </a:solidFill>
                <a:latin typeface="Symbol" pitchFamily="18" charset="2"/>
                <a:ea typeface="Calibri" pitchFamily="34" charset="0"/>
                <a:cs typeface="Calibri" pitchFamily="34" charset="0"/>
              </a:rPr>
              <a:t>  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measurement of new channels not accessible with present ITS: 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e.g. charmed baryon </a:t>
            </a:r>
            <a:r>
              <a:rPr lang="en-GB" sz="1800" b="0">
                <a:solidFill>
                  <a:srgbClr val="002060"/>
                </a:solidFill>
                <a:latin typeface="Symbol" pitchFamily="18" charset="2"/>
                <a:ea typeface="Calibri" pitchFamily="34" charset="0"/>
                <a:cs typeface="Calibri" pitchFamily="34" charset="0"/>
              </a:rPr>
              <a:t>L</a:t>
            </a:r>
            <a:r>
              <a:rPr lang="en-GB" sz="1800" b="0" baseline="-2500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, </a:t>
            </a:r>
            <a:r>
              <a:rPr lang="en-GB" sz="1800" b="0">
                <a:solidFill>
                  <a:srgbClr val="002060"/>
                </a:solidFill>
                <a:latin typeface="Symbol" pitchFamily="18" charset="2"/>
                <a:ea typeface="Calibri" pitchFamily="34" charset="0"/>
                <a:cs typeface="Calibri" pitchFamily="34" charset="0"/>
              </a:rPr>
              <a:t>L</a:t>
            </a:r>
            <a:r>
              <a:rPr lang="en-GB" sz="1800" b="0" baseline="-2500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b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1800"/>
              </a:spcBef>
            </a:pPr>
            <a:r>
              <a:rPr lang="en-GB" sz="1800" b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2. High standalone tracking efficiency and p</a:t>
            </a:r>
            <a:r>
              <a:rPr lang="en-GB" sz="1800" b="0" baseline="-2500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</a:t>
            </a:r>
            <a:r>
              <a:rPr lang="en-GB" sz="1800" b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resolution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Online selection of event topologies with displaced vertices at L2 (~100 ms)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impact parameter of displaced tracks, distance between secondary and primary </a:t>
            </a:r>
          </a:p>
          <a:p>
            <a:pPr lvl="1"/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 vertices, pointing angle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+ PID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Reconstruct charm and beauty with ITS+TRD tracking and TOF PID</a:t>
            </a:r>
          </a:p>
        </p:txBody>
      </p:sp>
      <p:sp>
        <p:nvSpPr>
          <p:cNvPr id="3076" name="Text Box 515"/>
          <p:cNvSpPr txBox="1">
            <a:spLocks noChangeArrowheads="1"/>
          </p:cNvSpPr>
          <p:nvPr/>
        </p:nvSpPr>
        <p:spPr bwMode="auto">
          <a:xfrm>
            <a:off x="152400" y="5018088"/>
            <a:ext cx="8745538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800" b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3. Fast readout</a:t>
            </a:r>
            <a:endParaRPr lang="en-GB" sz="1800" b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readout of Pb-Pb interactions at 100 kHz and pp interactions at 2MHz</a:t>
            </a:r>
          </a:p>
          <a:p>
            <a:pPr>
              <a:spcBef>
                <a:spcPts val="1200"/>
              </a:spcBef>
            </a:pPr>
            <a:r>
              <a:rPr lang="en-GB" sz="1800" b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4. Fast insertion/removal for yearly maintenance</a:t>
            </a: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GB" sz="1800" b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possibility to replace non functioning detector modules during yearly winter shutdown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1663</Words>
  <Application>Microsoft Office PowerPoint</Application>
  <PresentationFormat>On-screen Show (4:3)</PresentationFormat>
  <Paragraphs>247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Strongly Interacting Matter at High Energy Density   From ALICE to the LHeC  (Opportunities for UK Nuclear Physics)</vt:lpstr>
      <vt:lpstr>Slide 2</vt:lpstr>
      <vt:lpstr>Slide 3</vt:lpstr>
      <vt:lpstr>Slide 4</vt:lpstr>
      <vt:lpstr>The ALICE experiment</vt:lpstr>
      <vt:lpstr>Slide 6</vt:lpstr>
      <vt:lpstr>The ALICE Inner Tracking System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(Some) Nuclear Physics at the LHeC</dc:title>
  <dc:creator/>
  <cp:lastModifiedBy>NPG</cp:lastModifiedBy>
  <cp:revision>58</cp:revision>
  <dcterms:created xsi:type="dcterms:W3CDTF">2006-08-16T00:00:00Z</dcterms:created>
  <dcterms:modified xsi:type="dcterms:W3CDTF">2011-12-16T10:31:46Z</dcterms:modified>
</cp:coreProperties>
</file>