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57"/>
  </p:notesMasterIdLst>
  <p:sldIdLst>
    <p:sldId id="595" r:id="rId2"/>
    <p:sldId id="597" r:id="rId3"/>
    <p:sldId id="537" r:id="rId4"/>
    <p:sldId id="622" r:id="rId5"/>
    <p:sldId id="659" r:id="rId6"/>
    <p:sldId id="661" r:id="rId7"/>
    <p:sldId id="636" r:id="rId8"/>
    <p:sldId id="660" r:id="rId9"/>
    <p:sldId id="662" r:id="rId10"/>
    <p:sldId id="663" r:id="rId11"/>
    <p:sldId id="665" r:id="rId12"/>
    <p:sldId id="623" r:id="rId13"/>
    <p:sldId id="625" r:id="rId14"/>
    <p:sldId id="640" r:id="rId15"/>
    <p:sldId id="598" r:id="rId16"/>
    <p:sldId id="540" r:id="rId17"/>
    <p:sldId id="647" r:id="rId18"/>
    <p:sldId id="639" r:id="rId19"/>
    <p:sldId id="637" r:id="rId20"/>
    <p:sldId id="652" r:id="rId21"/>
    <p:sldId id="648" r:id="rId22"/>
    <p:sldId id="628" r:id="rId23"/>
    <p:sldId id="627" r:id="rId24"/>
    <p:sldId id="629" r:id="rId25"/>
    <p:sldId id="655" r:id="rId26"/>
    <p:sldId id="657" r:id="rId27"/>
    <p:sldId id="658" r:id="rId28"/>
    <p:sldId id="626" r:id="rId29"/>
    <p:sldId id="666" r:id="rId30"/>
    <p:sldId id="667" r:id="rId31"/>
    <p:sldId id="609" r:id="rId32"/>
    <p:sldId id="632" r:id="rId33"/>
    <p:sldId id="633" r:id="rId34"/>
    <p:sldId id="634" r:id="rId35"/>
    <p:sldId id="649" r:id="rId36"/>
    <p:sldId id="643" r:id="rId37"/>
    <p:sldId id="613" r:id="rId38"/>
    <p:sldId id="614" r:id="rId39"/>
    <p:sldId id="615" r:id="rId40"/>
    <p:sldId id="653" r:id="rId41"/>
    <p:sldId id="654" r:id="rId42"/>
    <p:sldId id="620" r:id="rId43"/>
    <p:sldId id="569" r:id="rId44"/>
    <p:sldId id="638" r:id="rId45"/>
    <p:sldId id="645" r:id="rId46"/>
    <p:sldId id="646" r:id="rId47"/>
    <p:sldId id="594" r:id="rId48"/>
    <p:sldId id="565" r:id="rId49"/>
    <p:sldId id="650" r:id="rId50"/>
    <p:sldId id="611" r:id="rId51"/>
    <p:sldId id="635" r:id="rId52"/>
    <p:sldId id="551" r:id="rId53"/>
    <p:sldId id="618" r:id="rId54"/>
    <p:sldId id="619" r:id="rId55"/>
    <p:sldId id="656" r:id="rId56"/>
  </p:sldIdLst>
  <p:sldSz cx="10691813" cy="7559675"/>
  <p:notesSz cx="7099300" cy="10234613"/>
  <p:defaultTextStyle>
    <a:defPPr>
      <a:defRPr lang="en-US"/>
    </a:defPPr>
    <a:lvl1pPr algn="l" rtl="0" eaLnBrk="0" fontAlgn="base" hangingPunct="0">
      <a:spcBef>
        <a:spcPct val="0"/>
      </a:spcBef>
      <a:spcAft>
        <a:spcPct val="0"/>
      </a:spcAft>
      <a:defRPr kern="1200">
        <a:solidFill>
          <a:srgbClr val="000000"/>
        </a:solidFill>
        <a:latin typeface="Times New Roman" pitchFamily="18" charset="0"/>
        <a:ea typeface="+mn-ea"/>
        <a:cs typeface="+mn-cs"/>
      </a:defRPr>
    </a:lvl1pPr>
    <a:lvl2pPr marL="457200" algn="l" rtl="0" eaLnBrk="0" fontAlgn="base" hangingPunct="0">
      <a:spcBef>
        <a:spcPct val="0"/>
      </a:spcBef>
      <a:spcAft>
        <a:spcPct val="0"/>
      </a:spcAft>
      <a:defRPr kern="1200">
        <a:solidFill>
          <a:srgbClr val="000000"/>
        </a:solidFill>
        <a:latin typeface="Times New Roman" pitchFamily="18" charset="0"/>
        <a:ea typeface="+mn-ea"/>
        <a:cs typeface="+mn-cs"/>
      </a:defRPr>
    </a:lvl2pPr>
    <a:lvl3pPr marL="914400" algn="l" rtl="0" eaLnBrk="0" fontAlgn="base" hangingPunct="0">
      <a:spcBef>
        <a:spcPct val="0"/>
      </a:spcBef>
      <a:spcAft>
        <a:spcPct val="0"/>
      </a:spcAft>
      <a:defRPr kern="1200">
        <a:solidFill>
          <a:srgbClr val="000000"/>
        </a:solidFill>
        <a:latin typeface="Times New Roman" pitchFamily="18" charset="0"/>
        <a:ea typeface="+mn-ea"/>
        <a:cs typeface="+mn-cs"/>
      </a:defRPr>
    </a:lvl3pPr>
    <a:lvl4pPr marL="1371600" algn="l" rtl="0" eaLnBrk="0" fontAlgn="base" hangingPunct="0">
      <a:spcBef>
        <a:spcPct val="0"/>
      </a:spcBef>
      <a:spcAft>
        <a:spcPct val="0"/>
      </a:spcAft>
      <a:defRPr kern="1200">
        <a:solidFill>
          <a:srgbClr val="000000"/>
        </a:solidFill>
        <a:latin typeface="Times New Roman" pitchFamily="18" charset="0"/>
        <a:ea typeface="+mn-ea"/>
        <a:cs typeface="+mn-cs"/>
      </a:defRPr>
    </a:lvl4pPr>
    <a:lvl5pPr marL="1828800" algn="l" rtl="0" eaLnBrk="0" fontAlgn="base" hangingPunct="0">
      <a:spcBef>
        <a:spcPct val="0"/>
      </a:spcBef>
      <a:spcAft>
        <a:spcPct val="0"/>
      </a:spcAft>
      <a:defRPr kern="1200">
        <a:solidFill>
          <a:srgbClr val="000000"/>
        </a:solidFill>
        <a:latin typeface="Times New Roman" pitchFamily="18" charset="0"/>
        <a:ea typeface="+mn-ea"/>
        <a:cs typeface="+mn-cs"/>
      </a:defRPr>
    </a:lvl5pPr>
    <a:lvl6pPr marL="2286000" algn="l" defTabSz="914400" rtl="0" eaLnBrk="1" latinLnBrk="0" hangingPunct="1">
      <a:defRPr kern="1200">
        <a:solidFill>
          <a:srgbClr val="000000"/>
        </a:solidFill>
        <a:latin typeface="Times New Roman" pitchFamily="18" charset="0"/>
        <a:ea typeface="+mn-ea"/>
        <a:cs typeface="+mn-cs"/>
      </a:defRPr>
    </a:lvl6pPr>
    <a:lvl7pPr marL="2743200" algn="l" defTabSz="914400" rtl="0" eaLnBrk="1" latinLnBrk="0" hangingPunct="1">
      <a:defRPr kern="1200">
        <a:solidFill>
          <a:srgbClr val="000000"/>
        </a:solidFill>
        <a:latin typeface="Times New Roman" pitchFamily="18" charset="0"/>
        <a:ea typeface="+mn-ea"/>
        <a:cs typeface="+mn-cs"/>
      </a:defRPr>
    </a:lvl7pPr>
    <a:lvl8pPr marL="3200400" algn="l" defTabSz="914400" rtl="0" eaLnBrk="1" latinLnBrk="0" hangingPunct="1">
      <a:defRPr kern="1200">
        <a:solidFill>
          <a:srgbClr val="000000"/>
        </a:solidFill>
        <a:latin typeface="Times New Roman" pitchFamily="18" charset="0"/>
        <a:ea typeface="+mn-ea"/>
        <a:cs typeface="+mn-cs"/>
      </a:defRPr>
    </a:lvl8pPr>
    <a:lvl9pPr marL="3657600" algn="l" defTabSz="914400" rtl="0" eaLnBrk="1" latinLnBrk="0" hangingPunct="1">
      <a:defRPr kern="1200">
        <a:solidFill>
          <a:srgbClr val="0000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6600"/>
    <a:srgbClr val="008000"/>
    <a:srgbClr val="009999"/>
    <a:srgbClr val="33CCCC"/>
    <a:srgbClr val="00CC99"/>
    <a:srgbClr val="FFCC00"/>
    <a:srgbClr val="003300"/>
    <a:srgbClr val="800000"/>
    <a:srgbClr val="FF66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834" autoAdjust="0"/>
    <p:restoredTop sz="98529" autoAdjust="0"/>
  </p:normalViewPr>
  <p:slideViewPr>
    <p:cSldViewPr>
      <p:cViewPr varScale="1">
        <p:scale>
          <a:sx n="60" d="100"/>
          <a:sy n="60" d="100"/>
        </p:scale>
        <p:origin x="-822" y="-84"/>
      </p:cViewPr>
      <p:guideLst>
        <p:guide orient="horz" pos="2381"/>
        <p:guide pos="3368"/>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6.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llport\Documents\USC\PSD9\for-talk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llport\Documents\USC\PSD9\for-talk.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Timjones\Desktop\LaminateStrai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1"/>
  <c:chart>
    <c:autoTitleDeleted val="1"/>
    <c:plotArea>
      <c:layout>
        <c:manualLayout>
          <c:layoutTarget val="inner"/>
          <c:xMode val="edge"/>
          <c:yMode val="edge"/>
          <c:x val="0.16575501651003366"/>
          <c:y val="4.6551445220290845E-2"/>
          <c:w val="0.56079734992803321"/>
          <c:h val="0.71390613909110423"/>
        </c:manualLayout>
      </c:layout>
      <c:scatterChart>
        <c:scatterStyle val="lineMarker"/>
        <c:ser>
          <c:idx val="1"/>
          <c:order val="1"/>
          <c:tx>
            <c:v>2E14 neq/cm2</c:v>
          </c:tx>
          <c:spPr>
            <a:ln>
              <a:solidFill>
                <a:srgbClr val="00B0F0"/>
              </a:solidFill>
            </a:ln>
          </c:spPr>
          <c:marker>
            <c:spPr>
              <a:solidFill>
                <a:srgbClr val="00B0F0"/>
              </a:solidFill>
            </c:spPr>
          </c:marker>
          <c:xVal>
            <c:numRef>
              <c:f>'IV-CCE'!$I$5:$I$9</c:f>
              <c:numCache>
                <c:formatCode>0</c:formatCode>
                <c:ptCount val="5"/>
                <c:pt idx="0">
                  <c:v>300</c:v>
                </c:pt>
                <c:pt idx="1">
                  <c:v>500</c:v>
                </c:pt>
                <c:pt idx="2">
                  <c:v>700</c:v>
                </c:pt>
                <c:pt idx="3">
                  <c:v>900</c:v>
                </c:pt>
                <c:pt idx="4">
                  <c:v>1100</c:v>
                </c:pt>
              </c:numCache>
            </c:numRef>
          </c:xVal>
          <c:yVal>
            <c:numRef>
              <c:f>'IV-CCE'!$K$5:$K$9</c:f>
              <c:numCache>
                <c:formatCode>0.0</c:formatCode>
                <c:ptCount val="5"/>
                <c:pt idx="0">
                  <c:v>15.159000000000002</c:v>
                </c:pt>
                <c:pt idx="1">
                  <c:v>20.137600000000031</c:v>
                </c:pt>
                <c:pt idx="2">
                  <c:v>21.086200000000002</c:v>
                </c:pt>
                <c:pt idx="3">
                  <c:v>21.557399999999987</c:v>
                </c:pt>
                <c:pt idx="4">
                  <c:v>21.737200000000001</c:v>
                </c:pt>
              </c:numCache>
            </c:numRef>
          </c:yVal>
        </c:ser>
        <c:ser>
          <c:idx val="2"/>
          <c:order val="2"/>
          <c:tx>
            <c:v>1.4E15 neq/cm2</c:v>
          </c:tx>
          <c:spPr>
            <a:ln>
              <a:solidFill>
                <a:srgbClr val="00B050"/>
              </a:solidFill>
            </a:ln>
          </c:spPr>
          <c:marker>
            <c:spPr>
              <a:solidFill>
                <a:srgbClr val="00B050"/>
              </a:solidFill>
            </c:spPr>
          </c:marker>
          <c:xVal>
            <c:numRef>
              <c:f>'IV-CCE'!$P$5:$P$9</c:f>
              <c:numCache>
                <c:formatCode>General</c:formatCode>
                <c:ptCount val="5"/>
                <c:pt idx="0">
                  <c:v>300</c:v>
                </c:pt>
                <c:pt idx="1">
                  <c:v>500</c:v>
                </c:pt>
                <c:pt idx="2">
                  <c:v>700</c:v>
                </c:pt>
                <c:pt idx="3">
                  <c:v>900</c:v>
                </c:pt>
                <c:pt idx="4">
                  <c:v>1100</c:v>
                </c:pt>
              </c:numCache>
            </c:numRef>
          </c:xVal>
          <c:yVal>
            <c:numRef>
              <c:f>'IV-CCE'!$R$5:$R$9</c:f>
              <c:numCache>
                <c:formatCode>0.0</c:formatCode>
                <c:ptCount val="5"/>
                <c:pt idx="0">
                  <c:v>9.7836000000000034</c:v>
                </c:pt>
                <c:pt idx="1">
                  <c:v>14.4336</c:v>
                </c:pt>
                <c:pt idx="2">
                  <c:v>16.498199999999937</c:v>
                </c:pt>
                <c:pt idx="3">
                  <c:v>17.601800000000051</c:v>
                </c:pt>
                <c:pt idx="4">
                  <c:v>18.054399999999987</c:v>
                </c:pt>
              </c:numCache>
            </c:numRef>
          </c:yVal>
        </c:ser>
        <c:ser>
          <c:idx val="0"/>
          <c:order val="0"/>
          <c:tx>
            <c:v>4E15 neq/cm2</c:v>
          </c:tx>
          <c:spPr>
            <a:ln>
              <a:solidFill>
                <a:srgbClr val="FF0000"/>
              </a:solidFill>
            </a:ln>
          </c:spPr>
          <c:marker>
            <c:spPr>
              <a:solidFill>
                <a:srgbClr val="FF0000"/>
              </a:solidFill>
            </c:spPr>
          </c:marker>
          <c:xVal>
            <c:numRef>
              <c:f>'IV-CCE'!$W$5:$W$22</c:f>
              <c:numCache>
                <c:formatCode>General</c:formatCode>
                <c:ptCount val="18"/>
                <c:pt idx="0">
                  <c:v>300</c:v>
                </c:pt>
                <c:pt idx="1">
                  <c:v>400</c:v>
                </c:pt>
                <c:pt idx="2">
                  <c:v>500</c:v>
                </c:pt>
                <c:pt idx="3">
                  <c:v>600</c:v>
                </c:pt>
                <c:pt idx="4">
                  <c:v>700</c:v>
                </c:pt>
                <c:pt idx="5">
                  <c:v>800</c:v>
                </c:pt>
                <c:pt idx="6">
                  <c:v>900</c:v>
                </c:pt>
                <c:pt idx="7">
                  <c:v>1000</c:v>
                </c:pt>
                <c:pt idx="8">
                  <c:v>1100</c:v>
                </c:pt>
                <c:pt idx="9">
                  <c:v>1200</c:v>
                </c:pt>
                <c:pt idx="10">
                  <c:v>1300</c:v>
                </c:pt>
                <c:pt idx="11">
                  <c:v>1400</c:v>
                </c:pt>
                <c:pt idx="12">
                  <c:v>1500</c:v>
                </c:pt>
                <c:pt idx="13">
                  <c:v>1600</c:v>
                </c:pt>
                <c:pt idx="14">
                  <c:v>1700</c:v>
                </c:pt>
                <c:pt idx="15">
                  <c:v>1800</c:v>
                </c:pt>
                <c:pt idx="16">
                  <c:v>1900</c:v>
                </c:pt>
                <c:pt idx="17">
                  <c:v>2000</c:v>
                </c:pt>
              </c:numCache>
            </c:numRef>
          </c:xVal>
          <c:yVal>
            <c:numRef>
              <c:f>'IV-CCE'!$AB$5:$AB$22</c:f>
              <c:numCache>
                <c:formatCode>0.0</c:formatCode>
                <c:ptCount val="18"/>
                <c:pt idx="0">
                  <c:v>3.8582599999999925</c:v>
                </c:pt>
                <c:pt idx="1">
                  <c:v>4.6593</c:v>
                </c:pt>
                <c:pt idx="2">
                  <c:v>5.5198599999999995</c:v>
                </c:pt>
                <c:pt idx="3">
                  <c:v>6.4008799999999999</c:v>
                </c:pt>
                <c:pt idx="4">
                  <c:v>7.3283999999999985</c:v>
                </c:pt>
                <c:pt idx="5">
                  <c:v>8.3197800000000068</c:v>
                </c:pt>
                <c:pt idx="6">
                  <c:v>9.3217000000000017</c:v>
                </c:pt>
                <c:pt idx="7">
                  <c:v>10.210780000000002</c:v>
                </c:pt>
                <c:pt idx="8">
                  <c:v>10.84008</c:v>
                </c:pt>
                <c:pt idx="9">
                  <c:v>11.48302</c:v>
                </c:pt>
                <c:pt idx="10">
                  <c:v>12.143319999999999</c:v>
                </c:pt>
                <c:pt idx="11">
                  <c:v>12.88856</c:v>
                </c:pt>
                <c:pt idx="12">
                  <c:v>13.224600000000001</c:v>
                </c:pt>
                <c:pt idx="13">
                  <c:v>13.77392</c:v>
                </c:pt>
                <c:pt idx="14">
                  <c:v>14.24574</c:v>
                </c:pt>
                <c:pt idx="15">
                  <c:v>14.527840000000001</c:v>
                </c:pt>
                <c:pt idx="16">
                  <c:v>15.319580000000025</c:v>
                </c:pt>
                <c:pt idx="17">
                  <c:v>15.79884</c:v>
                </c:pt>
              </c:numCache>
            </c:numRef>
          </c:yVal>
        </c:ser>
        <c:axId val="77546624"/>
        <c:axId val="77548928"/>
      </c:scatterChart>
      <c:valAx>
        <c:axId val="77546624"/>
        <c:scaling>
          <c:orientation val="minMax"/>
          <c:max val="2100"/>
          <c:min val="0"/>
        </c:scaling>
        <c:axPos val="b"/>
        <c:title>
          <c:tx>
            <c:rich>
              <a:bodyPr/>
              <a:lstStyle/>
              <a:p>
                <a:pPr>
                  <a:defRPr sz="1200"/>
                </a:pPr>
                <a:r>
                  <a:rPr lang="en-GB" sz="1200"/>
                  <a:t>Bias (V)</a:t>
                </a:r>
              </a:p>
            </c:rich>
          </c:tx>
          <c:layout/>
        </c:title>
        <c:numFmt formatCode="0" sourceLinked="1"/>
        <c:majorTickMark val="in"/>
        <c:minorTickMark val="in"/>
        <c:tickLblPos val="nextTo"/>
        <c:crossAx val="77548928"/>
        <c:crosses val="autoZero"/>
        <c:crossBetween val="midCat"/>
        <c:majorUnit val="500"/>
        <c:minorUnit val="100"/>
      </c:valAx>
      <c:valAx>
        <c:axId val="77548928"/>
        <c:scaling>
          <c:orientation val="minMax"/>
        </c:scaling>
        <c:axPos val="l"/>
        <c:majorGridlines/>
        <c:title>
          <c:tx>
            <c:rich>
              <a:bodyPr rot="-5400000" vert="horz"/>
              <a:lstStyle/>
              <a:p>
                <a:pPr>
                  <a:defRPr sz="1200"/>
                </a:pPr>
                <a:r>
                  <a:rPr lang="en-GB" sz="1200"/>
                  <a:t>CC(V) (ke)</a:t>
                </a:r>
              </a:p>
            </c:rich>
          </c:tx>
          <c:layout/>
        </c:title>
        <c:numFmt formatCode="0.0" sourceLinked="1"/>
        <c:majorTickMark val="in"/>
        <c:tickLblPos val="nextTo"/>
        <c:crossAx val="77546624"/>
        <c:crosses val="autoZero"/>
        <c:crossBetween val="midCat"/>
        <c:majorUnit val="3"/>
      </c:valAx>
      <c:spPr>
        <a:ln>
          <a:solidFill>
            <a:sysClr val="windowText" lastClr="000000"/>
          </a:solidFill>
        </a:ln>
      </c:spPr>
    </c:plotArea>
    <c:legend>
      <c:legendPos val="r"/>
      <c:layout>
        <c:manualLayout>
          <c:xMode val="edge"/>
          <c:yMode val="edge"/>
          <c:x val="0.74128160343593463"/>
          <c:y val="0.26461275931839789"/>
          <c:w val="0.24869100453352441"/>
          <c:h val="0.43859129063975388"/>
        </c:manualLayout>
      </c:layout>
    </c:legend>
    <c:plotVisOnly val="1"/>
  </c:chart>
  <c:spPr>
    <a:solidFill>
      <a:srgbClr val="FFFFFF"/>
    </a:solidFill>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style val="1"/>
  <c:chart>
    <c:autoTitleDeleted val="1"/>
    <c:plotArea>
      <c:layout/>
      <c:scatterChart>
        <c:scatterStyle val="lineMarker"/>
        <c:ser>
          <c:idx val="1"/>
          <c:order val="1"/>
          <c:spPr>
            <a:ln w="76200">
              <a:solidFill>
                <a:srgbClr val="C00000"/>
              </a:solidFill>
            </a:ln>
          </c:spPr>
          <c:marker>
            <c:symbol val="none"/>
          </c:marker>
          <c:xVal>
            <c:numRef>
              <c:f>'IV-CCE'!$U$5:$U$17</c:f>
              <c:numCache>
                <c:formatCode>General</c:formatCode>
                <c:ptCount val="13"/>
                <c:pt idx="0">
                  <c:v>0</c:v>
                </c:pt>
                <c:pt idx="1">
                  <c:v>50</c:v>
                </c:pt>
                <c:pt idx="2">
                  <c:v>150</c:v>
                </c:pt>
                <c:pt idx="3">
                  <c:v>400</c:v>
                </c:pt>
                <c:pt idx="4">
                  <c:v>500</c:v>
                </c:pt>
                <c:pt idx="5">
                  <c:v>600</c:v>
                </c:pt>
                <c:pt idx="6">
                  <c:v>700</c:v>
                </c:pt>
                <c:pt idx="7">
                  <c:v>800</c:v>
                </c:pt>
                <c:pt idx="8">
                  <c:v>900</c:v>
                </c:pt>
                <c:pt idx="9">
                  <c:v>1000</c:v>
                </c:pt>
                <c:pt idx="10">
                  <c:v>1100</c:v>
                </c:pt>
                <c:pt idx="11">
                  <c:v>1200</c:v>
                </c:pt>
                <c:pt idx="12">
                  <c:v>1300</c:v>
                </c:pt>
              </c:numCache>
            </c:numRef>
          </c:xVal>
          <c:yVal>
            <c:numRef>
              <c:f>'IV-CCE'!$V$5:$V$17</c:f>
              <c:numCache>
                <c:formatCode>General</c:formatCode>
                <c:ptCount val="13"/>
                <c:pt idx="0">
                  <c:v>0</c:v>
                </c:pt>
                <c:pt idx="1">
                  <c:v>6</c:v>
                </c:pt>
                <c:pt idx="2">
                  <c:v>12</c:v>
                </c:pt>
                <c:pt idx="3">
                  <c:v>23.6</c:v>
                </c:pt>
                <c:pt idx="4">
                  <c:v>27</c:v>
                </c:pt>
                <c:pt idx="5">
                  <c:v>30.4</c:v>
                </c:pt>
                <c:pt idx="6">
                  <c:v>33.700000000000003</c:v>
                </c:pt>
                <c:pt idx="7">
                  <c:v>37.1</c:v>
                </c:pt>
                <c:pt idx="8">
                  <c:v>40.200000000000003</c:v>
                </c:pt>
                <c:pt idx="9">
                  <c:v>43.8</c:v>
                </c:pt>
                <c:pt idx="10">
                  <c:v>47.2</c:v>
                </c:pt>
                <c:pt idx="11">
                  <c:v>51</c:v>
                </c:pt>
                <c:pt idx="12">
                  <c:v>55.5</c:v>
                </c:pt>
              </c:numCache>
            </c:numRef>
          </c:yVal>
        </c:ser>
        <c:ser>
          <c:idx val="2"/>
          <c:order val="2"/>
          <c:spPr>
            <a:ln>
              <a:solidFill>
                <a:srgbClr val="C00000"/>
              </a:solidFill>
            </a:ln>
          </c:spPr>
          <c:marker>
            <c:spPr>
              <a:solidFill>
                <a:srgbClr val="00B050"/>
              </a:solidFill>
            </c:spPr>
          </c:marker>
          <c:xVal>
            <c:numRef>
              <c:f>'IV-CCE'!$N$5:$N$116</c:f>
              <c:numCache>
                <c:formatCode>General</c:formatCode>
                <c:ptCount val="112"/>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1100</c:v>
                </c:pt>
              </c:numCache>
            </c:numRef>
          </c:xVal>
          <c:yVal>
            <c:numRef>
              <c:f>'IV-CCE'!$O$5:$O$116</c:f>
              <c:numCache>
                <c:formatCode>0.0</c:formatCode>
                <c:ptCount val="112"/>
                <c:pt idx="0">
                  <c:v>0</c:v>
                </c:pt>
                <c:pt idx="1">
                  <c:v>2.3880879999999998</c:v>
                </c:pt>
                <c:pt idx="2">
                  <c:v>3.381764</c:v>
                </c:pt>
                <c:pt idx="3">
                  <c:v>4.0045309999999859</c:v>
                </c:pt>
                <c:pt idx="4">
                  <c:v>4.523056999999989</c:v>
                </c:pt>
                <c:pt idx="5">
                  <c:v>4.9938180000000001</c:v>
                </c:pt>
                <c:pt idx="6">
                  <c:v>5.4289639999999997</c:v>
                </c:pt>
                <c:pt idx="7">
                  <c:v>5.833634</c:v>
                </c:pt>
                <c:pt idx="8">
                  <c:v>6.2164029999999997</c:v>
                </c:pt>
                <c:pt idx="9">
                  <c:v>6.5873539999999995</c:v>
                </c:pt>
                <c:pt idx="10">
                  <c:v>6.9419560000000002</c:v>
                </c:pt>
                <c:pt idx="11">
                  <c:v>7.2774070000000002</c:v>
                </c:pt>
                <c:pt idx="12">
                  <c:v>7.602671</c:v>
                </c:pt>
                <c:pt idx="13">
                  <c:v>7.91810499999999</c:v>
                </c:pt>
                <c:pt idx="14">
                  <c:v>8.2248549999999998</c:v>
                </c:pt>
                <c:pt idx="15">
                  <c:v>8.5219819999999995</c:v>
                </c:pt>
                <c:pt idx="16">
                  <c:v>8.8117650000000012</c:v>
                </c:pt>
                <c:pt idx="17">
                  <c:v>9.0941709999999993</c:v>
                </c:pt>
                <c:pt idx="18">
                  <c:v>9.3679700000000015</c:v>
                </c:pt>
                <c:pt idx="19">
                  <c:v>9.6363609999999973</c:v>
                </c:pt>
                <c:pt idx="20">
                  <c:v>9.8967610000000015</c:v>
                </c:pt>
                <c:pt idx="21">
                  <c:v>10.150600000000004</c:v>
                </c:pt>
                <c:pt idx="22">
                  <c:v>10.39602</c:v>
                </c:pt>
                <c:pt idx="23">
                  <c:v>10.6335</c:v>
                </c:pt>
                <c:pt idx="24">
                  <c:v>10.863900000000006</c:v>
                </c:pt>
                <c:pt idx="25">
                  <c:v>11.08183</c:v>
                </c:pt>
                <c:pt idx="26">
                  <c:v>11.29383</c:v>
                </c:pt>
                <c:pt idx="27">
                  <c:v>11.493170000000001</c:v>
                </c:pt>
                <c:pt idx="28">
                  <c:v>11.6815</c:v>
                </c:pt>
                <c:pt idx="29">
                  <c:v>11.86082</c:v>
                </c:pt>
                <c:pt idx="30">
                  <c:v>12.030190000000001</c:v>
                </c:pt>
                <c:pt idx="31">
                  <c:v>12.18854</c:v>
                </c:pt>
                <c:pt idx="32">
                  <c:v>12.335190000000004</c:v>
                </c:pt>
                <c:pt idx="33">
                  <c:v>12.47481</c:v>
                </c:pt>
                <c:pt idx="34">
                  <c:v>12.608269999999999</c:v>
                </c:pt>
                <c:pt idx="35">
                  <c:v>12.73518</c:v>
                </c:pt>
                <c:pt idx="36">
                  <c:v>12.854710000000004</c:v>
                </c:pt>
                <c:pt idx="37">
                  <c:v>12.969600000000021</c:v>
                </c:pt>
                <c:pt idx="38">
                  <c:v>13.07747</c:v>
                </c:pt>
                <c:pt idx="39">
                  <c:v>13.18333</c:v>
                </c:pt>
                <c:pt idx="40">
                  <c:v>13.285480000000019</c:v>
                </c:pt>
                <c:pt idx="41">
                  <c:v>13.38129</c:v>
                </c:pt>
                <c:pt idx="42">
                  <c:v>13.47423</c:v>
                </c:pt>
                <c:pt idx="43">
                  <c:v>13.56301</c:v>
                </c:pt>
                <c:pt idx="44">
                  <c:v>13.647600000000001</c:v>
                </c:pt>
                <c:pt idx="45">
                  <c:v>13.732560000000001</c:v>
                </c:pt>
                <c:pt idx="46">
                  <c:v>13.81495</c:v>
                </c:pt>
                <c:pt idx="47">
                  <c:v>13.893360000000001</c:v>
                </c:pt>
                <c:pt idx="48">
                  <c:v>13.97025</c:v>
                </c:pt>
                <c:pt idx="49">
                  <c:v>14.045319999999998</c:v>
                </c:pt>
                <c:pt idx="50">
                  <c:v>14.118650000000001</c:v>
                </c:pt>
                <c:pt idx="51">
                  <c:v>14.18848</c:v>
                </c:pt>
                <c:pt idx="52">
                  <c:v>14.258150000000001</c:v>
                </c:pt>
                <c:pt idx="53">
                  <c:v>14.3277</c:v>
                </c:pt>
                <c:pt idx="54">
                  <c:v>14.3917</c:v>
                </c:pt>
                <c:pt idx="55">
                  <c:v>14.459640000000023</c:v>
                </c:pt>
                <c:pt idx="56">
                  <c:v>14.524969999999998</c:v>
                </c:pt>
                <c:pt idx="57">
                  <c:v>14.5886</c:v>
                </c:pt>
                <c:pt idx="58">
                  <c:v>14.649990000000001</c:v>
                </c:pt>
                <c:pt idx="59">
                  <c:v>14.711799999999998</c:v>
                </c:pt>
                <c:pt idx="60">
                  <c:v>14.774229999999999</c:v>
                </c:pt>
                <c:pt idx="61">
                  <c:v>14.835050000000004</c:v>
                </c:pt>
                <c:pt idx="62">
                  <c:v>14.894630000000006</c:v>
                </c:pt>
                <c:pt idx="63">
                  <c:v>14.95425</c:v>
                </c:pt>
                <c:pt idx="64">
                  <c:v>15.012220000000001</c:v>
                </c:pt>
                <c:pt idx="65">
                  <c:v>15.070590000000006</c:v>
                </c:pt>
                <c:pt idx="66">
                  <c:v>15.128169999999999</c:v>
                </c:pt>
                <c:pt idx="67">
                  <c:v>15.1858</c:v>
                </c:pt>
                <c:pt idx="68">
                  <c:v>15.241779999999999</c:v>
                </c:pt>
                <c:pt idx="69">
                  <c:v>15.298569999999998</c:v>
                </c:pt>
                <c:pt idx="70">
                  <c:v>15.353500000000025</c:v>
                </c:pt>
                <c:pt idx="71">
                  <c:v>15.409750000000004</c:v>
                </c:pt>
                <c:pt idx="72">
                  <c:v>15.4642</c:v>
                </c:pt>
                <c:pt idx="73">
                  <c:v>15.518769999999998</c:v>
                </c:pt>
                <c:pt idx="74">
                  <c:v>15.57385</c:v>
                </c:pt>
                <c:pt idx="75">
                  <c:v>15.628269999999999</c:v>
                </c:pt>
                <c:pt idx="76">
                  <c:v>15.68314</c:v>
                </c:pt>
                <c:pt idx="77">
                  <c:v>15.738149999999999</c:v>
                </c:pt>
                <c:pt idx="78">
                  <c:v>15.79504</c:v>
                </c:pt>
                <c:pt idx="79">
                  <c:v>15.84906</c:v>
                </c:pt>
                <c:pt idx="80">
                  <c:v>15.903540000000019</c:v>
                </c:pt>
                <c:pt idx="81">
                  <c:v>15.95828</c:v>
                </c:pt>
                <c:pt idx="82">
                  <c:v>16.012619999999952</c:v>
                </c:pt>
                <c:pt idx="83">
                  <c:v>16.067820000000001</c:v>
                </c:pt>
                <c:pt idx="84">
                  <c:v>16.123010000000001</c:v>
                </c:pt>
                <c:pt idx="85">
                  <c:v>16.17559</c:v>
                </c:pt>
                <c:pt idx="86">
                  <c:v>16.230619999999952</c:v>
                </c:pt>
                <c:pt idx="87">
                  <c:v>16.286069999999956</c:v>
                </c:pt>
                <c:pt idx="88">
                  <c:v>16.339060000000035</c:v>
                </c:pt>
                <c:pt idx="89">
                  <c:v>16.391929999999999</c:v>
                </c:pt>
                <c:pt idx="90">
                  <c:v>16.446919999999956</c:v>
                </c:pt>
                <c:pt idx="91">
                  <c:v>16.498719999999917</c:v>
                </c:pt>
                <c:pt idx="92">
                  <c:v>16.552769999999956</c:v>
                </c:pt>
                <c:pt idx="93">
                  <c:v>16.60528</c:v>
                </c:pt>
                <c:pt idx="94">
                  <c:v>16.662029999999955</c:v>
                </c:pt>
                <c:pt idx="95">
                  <c:v>16.713830000000005</c:v>
                </c:pt>
                <c:pt idx="96">
                  <c:v>16.766079999999956</c:v>
                </c:pt>
                <c:pt idx="97">
                  <c:v>16.820070000000001</c:v>
                </c:pt>
                <c:pt idx="98">
                  <c:v>16.874099999999999</c:v>
                </c:pt>
                <c:pt idx="99">
                  <c:v>16.927900000000001</c:v>
                </c:pt>
                <c:pt idx="100">
                  <c:v>16.982319999999909</c:v>
                </c:pt>
                <c:pt idx="101">
                  <c:v>17.037659999999999</c:v>
                </c:pt>
                <c:pt idx="102">
                  <c:v>17.089039999999944</c:v>
                </c:pt>
                <c:pt idx="103">
                  <c:v>17.144150000000035</c:v>
                </c:pt>
                <c:pt idx="104">
                  <c:v>17.194489999999988</c:v>
                </c:pt>
                <c:pt idx="105">
                  <c:v>17.24755</c:v>
                </c:pt>
                <c:pt idx="106">
                  <c:v>17.300639999999955</c:v>
                </c:pt>
                <c:pt idx="107">
                  <c:v>17.35275</c:v>
                </c:pt>
                <c:pt idx="108">
                  <c:v>17.40756</c:v>
                </c:pt>
                <c:pt idx="109">
                  <c:v>17.463309999999939</c:v>
                </c:pt>
                <c:pt idx="110">
                  <c:v>17.517209999999999</c:v>
                </c:pt>
                <c:pt idx="111">
                  <c:v>17.5152</c:v>
                </c:pt>
              </c:numCache>
            </c:numRef>
          </c:yVal>
        </c:ser>
        <c:ser>
          <c:idx val="0"/>
          <c:order val="0"/>
          <c:spPr>
            <a:ln>
              <a:solidFill>
                <a:srgbClr val="00B0F0"/>
              </a:solidFill>
            </a:ln>
          </c:spPr>
          <c:marker>
            <c:spPr>
              <a:solidFill>
                <a:srgbClr val="00B0F0"/>
              </a:solidFill>
            </c:spPr>
          </c:marker>
          <c:xVal>
            <c:numRef>
              <c:f>'IV-CCE'!$G$5:$G$116</c:f>
              <c:numCache>
                <c:formatCode>General</c:formatCode>
                <c:ptCount val="112"/>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1100</c:v>
                </c:pt>
              </c:numCache>
            </c:numRef>
          </c:xVal>
          <c:yVal>
            <c:numRef>
              <c:f>'IV-CCE'!$H$5:$H$116</c:f>
              <c:numCache>
                <c:formatCode>0.0</c:formatCode>
                <c:ptCount val="112"/>
                <c:pt idx="0">
                  <c:v>0</c:v>
                </c:pt>
                <c:pt idx="1">
                  <c:v>0.47791460000000086</c:v>
                </c:pt>
                <c:pt idx="2">
                  <c:v>0.74912210000000001</c:v>
                </c:pt>
                <c:pt idx="3">
                  <c:v>0.94039229999999996</c:v>
                </c:pt>
                <c:pt idx="4">
                  <c:v>1.100897</c:v>
                </c:pt>
                <c:pt idx="5">
                  <c:v>1.2423679999999999</c:v>
                </c:pt>
                <c:pt idx="6">
                  <c:v>1.371437</c:v>
                </c:pt>
                <c:pt idx="7">
                  <c:v>1.4894439999999998</c:v>
                </c:pt>
                <c:pt idx="8">
                  <c:v>1.602163</c:v>
                </c:pt>
                <c:pt idx="9">
                  <c:v>1.7057869999999975</c:v>
                </c:pt>
                <c:pt idx="10">
                  <c:v>1.8037689999999975</c:v>
                </c:pt>
                <c:pt idx="11">
                  <c:v>1.897413</c:v>
                </c:pt>
                <c:pt idx="12">
                  <c:v>1.9861510000000027</c:v>
                </c:pt>
                <c:pt idx="13">
                  <c:v>2.0713010000000001</c:v>
                </c:pt>
                <c:pt idx="14">
                  <c:v>2.151783</c:v>
                </c:pt>
                <c:pt idx="15">
                  <c:v>2.2243710000000059</c:v>
                </c:pt>
                <c:pt idx="16">
                  <c:v>2.2967439999999977</c:v>
                </c:pt>
                <c:pt idx="17">
                  <c:v>2.3652519999999977</c:v>
                </c:pt>
                <c:pt idx="18">
                  <c:v>2.4285389999999998</c:v>
                </c:pt>
                <c:pt idx="19">
                  <c:v>2.4907999999999997</c:v>
                </c:pt>
                <c:pt idx="20">
                  <c:v>2.550211</c:v>
                </c:pt>
                <c:pt idx="21">
                  <c:v>2.6055779999999999</c:v>
                </c:pt>
                <c:pt idx="22">
                  <c:v>2.6605490000000001</c:v>
                </c:pt>
                <c:pt idx="23">
                  <c:v>2.7118459999999933</c:v>
                </c:pt>
                <c:pt idx="24">
                  <c:v>2.7622870000000002</c:v>
                </c:pt>
                <c:pt idx="25">
                  <c:v>2.8046049999999987</c:v>
                </c:pt>
                <c:pt idx="26">
                  <c:v>2.8507049999999987</c:v>
                </c:pt>
                <c:pt idx="27">
                  <c:v>2.8883589999999977</c:v>
                </c:pt>
                <c:pt idx="28">
                  <c:v>2.924741</c:v>
                </c:pt>
                <c:pt idx="29">
                  <c:v>2.965109</c:v>
                </c:pt>
                <c:pt idx="30">
                  <c:v>2.997026</c:v>
                </c:pt>
                <c:pt idx="31">
                  <c:v>3.0251649999999999</c:v>
                </c:pt>
                <c:pt idx="32">
                  <c:v>3.0537459999999967</c:v>
                </c:pt>
                <c:pt idx="33">
                  <c:v>3.0800890000000001</c:v>
                </c:pt>
                <c:pt idx="34">
                  <c:v>3.1127889999999967</c:v>
                </c:pt>
                <c:pt idx="35">
                  <c:v>3.1413720000000001</c:v>
                </c:pt>
                <c:pt idx="36">
                  <c:v>3.1595659999999977</c:v>
                </c:pt>
                <c:pt idx="37">
                  <c:v>3.1798319999999998</c:v>
                </c:pt>
                <c:pt idx="38">
                  <c:v>3.2042790000000001</c:v>
                </c:pt>
                <c:pt idx="39">
                  <c:v>3.2262079999999997</c:v>
                </c:pt>
                <c:pt idx="40">
                  <c:v>3.2437290000000054</c:v>
                </c:pt>
                <c:pt idx="41">
                  <c:v>3.2633290000000059</c:v>
                </c:pt>
                <c:pt idx="42">
                  <c:v>3.2800560000000001</c:v>
                </c:pt>
                <c:pt idx="43">
                  <c:v>3.2992849999999998</c:v>
                </c:pt>
                <c:pt idx="44">
                  <c:v>3.3214619999999977</c:v>
                </c:pt>
                <c:pt idx="45">
                  <c:v>3.3422509999999943</c:v>
                </c:pt>
                <c:pt idx="46">
                  <c:v>3.364312</c:v>
                </c:pt>
                <c:pt idx="47">
                  <c:v>3.388325</c:v>
                </c:pt>
                <c:pt idx="48">
                  <c:v>3.4100479999999949</c:v>
                </c:pt>
                <c:pt idx="49">
                  <c:v>3.4319189999999953</c:v>
                </c:pt>
                <c:pt idx="50">
                  <c:v>3.4490049999999997</c:v>
                </c:pt>
                <c:pt idx="51">
                  <c:v>3.4780439999999948</c:v>
                </c:pt>
                <c:pt idx="52">
                  <c:v>3.516678999999991</c:v>
                </c:pt>
                <c:pt idx="53">
                  <c:v>3.5411679999999999</c:v>
                </c:pt>
                <c:pt idx="54">
                  <c:v>3.5543670000000001</c:v>
                </c:pt>
                <c:pt idx="55">
                  <c:v>3.5639330000000053</c:v>
                </c:pt>
                <c:pt idx="56">
                  <c:v>3.5711979999999999</c:v>
                </c:pt>
                <c:pt idx="57">
                  <c:v>3.5958039999999967</c:v>
                </c:pt>
                <c:pt idx="58">
                  <c:v>3.5980629999999967</c:v>
                </c:pt>
                <c:pt idx="59">
                  <c:v>3.6134979999999999</c:v>
                </c:pt>
                <c:pt idx="60">
                  <c:v>3.5974559999999967</c:v>
                </c:pt>
                <c:pt idx="61">
                  <c:v>3.657864</c:v>
                </c:pt>
                <c:pt idx="62">
                  <c:v>3.6363409999999967</c:v>
                </c:pt>
                <c:pt idx="63">
                  <c:v>3.6800839999999999</c:v>
                </c:pt>
                <c:pt idx="64">
                  <c:v>3.668075</c:v>
                </c:pt>
                <c:pt idx="65">
                  <c:v>3.6893950000000002</c:v>
                </c:pt>
                <c:pt idx="66">
                  <c:v>3.6950589999999943</c:v>
                </c:pt>
                <c:pt idx="67">
                  <c:v>3.7133940000000054</c:v>
                </c:pt>
                <c:pt idx="68">
                  <c:v>3.7244009999999999</c:v>
                </c:pt>
                <c:pt idx="69">
                  <c:v>3.731414</c:v>
                </c:pt>
                <c:pt idx="70">
                  <c:v>3.7291920000000012</c:v>
                </c:pt>
                <c:pt idx="71">
                  <c:v>3.7225600000000001</c:v>
                </c:pt>
                <c:pt idx="72">
                  <c:v>3.7332399999999999</c:v>
                </c:pt>
                <c:pt idx="73">
                  <c:v>3.7559649999999998</c:v>
                </c:pt>
                <c:pt idx="74">
                  <c:v>3.7792729999999977</c:v>
                </c:pt>
                <c:pt idx="75">
                  <c:v>3.7730199999999998</c:v>
                </c:pt>
                <c:pt idx="76">
                  <c:v>3.7896040000000002</c:v>
                </c:pt>
                <c:pt idx="77">
                  <c:v>3.794162</c:v>
                </c:pt>
                <c:pt idx="78">
                  <c:v>3.7959589999999968</c:v>
                </c:pt>
                <c:pt idx="79">
                  <c:v>3.7886899999999999</c:v>
                </c:pt>
                <c:pt idx="80">
                  <c:v>3.8426229999999943</c:v>
                </c:pt>
                <c:pt idx="81">
                  <c:v>3.8582609999999953</c:v>
                </c:pt>
                <c:pt idx="82">
                  <c:v>3.848112</c:v>
                </c:pt>
                <c:pt idx="83">
                  <c:v>3.8605860000000001</c:v>
                </c:pt>
                <c:pt idx="84">
                  <c:v>3.8814709999999977</c:v>
                </c:pt>
                <c:pt idx="85">
                  <c:v>3.8928839999999933</c:v>
                </c:pt>
                <c:pt idx="86">
                  <c:v>3.9194319999999987</c:v>
                </c:pt>
                <c:pt idx="87">
                  <c:v>3.9938340000000001</c:v>
                </c:pt>
                <c:pt idx="88">
                  <c:v>4.0088030000000003</c:v>
                </c:pt>
                <c:pt idx="89">
                  <c:v>3.9846379999999999</c:v>
                </c:pt>
                <c:pt idx="90">
                  <c:v>3.9821179999999998</c:v>
                </c:pt>
                <c:pt idx="91">
                  <c:v>3.9740689999999943</c:v>
                </c:pt>
                <c:pt idx="92">
                  <c:v>3.9792789999999933</c:v>
                </c:pt>
                <c:pt idx="93">
                  <c:v>3.9977209999999999</c:v>
                </c:pt>
                <c:pt idx="94">
                  <c:v>4.019082</c:v>
                </c:pt>
                <c:pt idx="95">
                  <c:v>4.0615730000000001</c:v>
                </c:pt>
                <c:pt idx="96">
                  <c:v>4.0954600000000001</c:v>
                </c:pt>
                <c:pt idx="97">
                  <c:v>4.1233680000000001</c:v>
                </c:pt>
                <c:pt idx="98">
                  <c:v>4.148164999999989</c:v>
                </c:pt>
                <c:pt idx="99">
                  <c:v>4.1733460000000004</c:v>
                </c:pt>
                <c:pt idx="100">
                  <c:v>4.1949329999999838</c:v>
                </c:pt>
                <c:pt idx="101">
                  <c:v>4.1632020000000001</c:v>
                </c:pt>
                <c:pt idx="102">
                  <c:v>4.2140089999999955</c:v>
                </c:pt>
                <c:pt idx="103">
                  <c:v>4.2598479999999999</c:v>
                </c:pt>
                <c:pt idx="104">
                  <c:v>4.2899029999999998</c:v>
                </c:pt>
                <c:pt idx="105">
                  <c:v>4.3108319999999898</c:v>
                </c:pt>
                <c:pt idx="106">
                  <c:v>4.3823080000000001</c:v>
                </c:pt>
                <c:pt idx="107">
                  <c:v>4.5006440000000003</c:v>
                </c:pt>
                <c:pt idx="108">
                  <c:v>4.5117719999999997</c:v>
                </c:pt>
                <c:pt idx="109">
                  <c:v>4.5033799999999999</c:v>
                </c:pt>
                <c:pt idx="110">
                  <c:v>4.5118679999999998</c:v>
                </c:pt>
                <c:pt idx="111">
                  <c:v>4.4391509999999998</c:v>
                </c:pt>
              </c:numCache>
            </c:numRef>
          </c:yVal>
        </c:ser>
        <c:axId val="77996416"/>
        <c:axId val="77998720"/>
      </c:scatterChart>
      <c:valAx>
        <c:axId val="77996416"/>
        <c:scaling>
          <c:orientation val="minMax"/>
        </c:scaling>
        <c:axPos val="b"/>
        <c:title>
          <c:tx>
            <c:rich>
              <a:bodyPr/>
              <a:lstStyle/>
              <a:p>
                <a:pPr>
                  <a:defRPr sz="1200"/>
                </a:pPr>
                <a:r>
                  <a:rPr lang="en-GB" sz="1200"/>
                  <a:t>Bias (V)</a:t>
                </a:r>
              </a:p>
            </c:rich>
          </c:tx>
          <c:layout/>
        </c:title>
        <c:numFmt formatCode="General" sourceLinked="1"/>
        <c:majorTickMark val="in"/>
        <c:tickLblPos val="nextTo"/>
        <c:crossAx val="77998720"/>
        <c:crosses val="autoZero"/>
        <c:crossBetween val="midCat"/>
      </c:valAx>
      <c:valAx>
        <c:axId val="77998720"/>
        <c:scaling>
          <c:orientation val="minMax"/>
        </c:scaling>
        <c:axPos val="l"/>
        <c:majorGridlines/>
        <c:title>
          <c:tx>
            <c:rich>
              <a:bodyPr rot="-5400000" vert="horz"/>
              <a:lstStyle/>
              <a:p>
                <a:pPr>
                  <a:defRPr sz="1200"/>
                </a:pPr>
                <a:r>
                  <a:rPr lang="en-GB" sz="1200"/>
                  <a:t>Current (µA)</a:t>
                </a:r>
              </a:p>
            </c:rich>
          </c:tx>
          <c:layout/>
        </c:title>
        <c:numFmt formatCode="General" sourceLinked="1"/>
        <c:majorTickMark val="in"/>
        <c:tickLblPos val="nextTo"/>
        <c:crossAx val="77996416"/>
        <c:crosses val="autoZero"/>
        <c:crossBetween val="midCat"/>
      </c:valAx>
      <c:spPr>
        <a:ln>
          <a:solidFill>
            <a:sysClr val="windowText" lastClr="000000"/>
          </a:solidFill>
        </a:ln>
      </c:spPr>
    </c:plotArea>
    <c:plotVisOnly val="1"/>
  </c:chart>
  <c:spPr>
    <a:solidFill>
      <a:schemeClr val="bg1"/>
    </a:solidFill>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a:t>Standard</a:t>
            </a:r>
            <a:r>
              <a:rPr lang="en-GB" baseline="0"/>
              <a:t> processing</a:t>
            </a:r>
            <a:endParaRPr lang="en-GB"/>
          </a:p>
        </c:rich>
      </c:tx>
      <c:layout>
        <c:manualLayout>
          <c:xMode val="edge"/>
          <c:yMode val="edge"/>
          <c:x val="0.25624147161574962"/>
          <c:y val="3.2067130559933439E-2"/>
        </c:manualLayout>
      </c:layout>
    </c:title>
    <c:plotArea>
      <c:layout/>
      <c:scatterChart>
        <c:scatterStyle val="lineMarker"/>
        <c:ser>
          <c:idx val="0"/>
          <c:order val="0"/>
          <c:tx>
            <c:strRef>
              <c:f>[2]Sheet1!$A$20</c:f>
              <c:strCache>
                <c:ptCount val="1"/>
                <c:pt idx="0">
                  <c:v>9333-5-3-4-110V</c:v>
                </c:pt>
              </c:strCache>
            </c:strRef>
          </c:tx>
          <c:xVal>
            <c:numRef>
              <c:f>[2]Sheet1!$A$23:$A$133</c:f>
              <c:numCache>
                <c:formatCode>General</c:formatCode>
                <c:ptCount val="111"/>
                <c:pt idx="0">
                  <c:v>10</c:v>
                </c:pt>
                <c:pt idx="1">
                  <c:v>60</c:v>
                </c:pt>
                <c:pt idx="2">
                  <c:v>110</c:v>
                </c:pt>
                <c:pt idx="3">
                  <c:v>160</c:v>
                </c:pt>
              </c:numCache>
            </c:numRef>
          </c:xVal>
          <c:yVal>
            <c:numRef>
              <c:f>[2]Sheet1!$B$23:$B$133</c:f>
              <c:numCache>
                <c:formatCode>General</c:formatCode>
                <c:ptCount val="111"/>
                <c:pt idx="0">
                  <c:v>1.741028E-2</c:v>
                </c:pt>
                <c:pt idx="1">
                  <c:v>2.0340850000000001E-2</c:v>
                </c:pt>
                <c:pt idx="2">
                  <c:v>2.3239340000000087E-2</c:v>
                </c:pt>
                <c:pt idx="3">
                  <c:v>10.50009</c:v>
                </c:pt>
              </c:numCache>
            </c:numRef>
          </c:yVal>
        </c:ser>
        <c:ser>
          <c:idx val="1"/>
          <c:order val="1"/>
          <c:tx>
            <c:strRef>
              <c:f>[2]Sheet1!$G$20</c:f>
              <c:strCache>
                <c:ptCount val="1"/>
                <c:pt idx="0">
                  <c:v>9333-5-3-3-110V</c:v>
                </c:pt>
              </c:strCache>
            </c:strRef>
          </c:tx>
          <c:xVal>
            <c:numRef>
              <c:f>[2]Sheet1!$G$23:$G$133</c:f>
              <c:numCache>
                <c:formatCode>General</c:formatCode>
                <c:ptCount val="111"/>
                <c:pt idx="0">
                  <c:v>10</c:v>
                </c:pt>
                <c:pt idx="1">
                  <c:v>60</c:v>
                </c:pt>
                <c:pt idx="2">
                  <c:v>110</c:v>
                </c:pt>
                <c:pt idx="3">
                  <c:v>160</c:v>
                </c:pt>
              </c:numCache>
            </c:numRef>
          </c:xVal>
          <c:yVal>
            <c:numRef>
              <c:f>[2]Sheet1!$H$23:$H$133</c:f>
              <c:numCache>
                <c:formatCode>General</c:formatCode>
                <c:ptCount val="111"/>
                <c:pt idx="0">
                  <c:v>1.649745E-2</c:v>
                </c:pt>
                <c:pt idx="1">
                  <c:v>2.0066819999999999E-2</c:v>
                </c:pt>
                <c:pt idx="2">
                  <c:v>2.611057E-2</c:v>
                </c:pt>
                <c:pt idx="3">
                  <c:v>10.50009</c:v>
                </c:pt>
              </c:numCache>
            </c:numRef>
          </c:yVal>
        </c:ser>
        <c:ser>
          <c:idx val="2"/>
          <c:order val="2"/>
          <c:tx>
            <c:strRef>
              <c:f>[2]Sheet1!$M$20</c:f>
              <c:strCache>
                <c:ptCount val="1"/>
                <c:pt idx="0">
                  <c:v>9333-5-3-2-110V</c:v>
                </c:pt>
              </c:strCache>
            </c:strRef>
          </c:tx>
          <c:xVal>
            <c:numRef>
              <c:f>[2]Sheet1!$M$23:$M$133</c:f>
              <c:numCache>
                <c:formatCode>General</c:formatCode>
                <c:ptCount val="111"/>
                <c:pt idx="0">
                  <c:v>10</c:v>
                </c:pt>
                <c:pt idx="1">
                  <c:v>60</c:v>
                </c:pt>
                <c:pt idx="2">
                  <c:v>110</c:v>
                </c:pt>
                <c:pt idx="3">
                  <c:v>160</c:v>
                </c:pt>
              </c:numCache>
            </c:numRef>
          </c:xVal>
          <c:yVal>
            <c:numRef>
              <c:f>[2]Sheet1!$N$23:$N$133</c:f>
              <c:numCache>
                <c:formatCode>General</c:formatCode>
                <c:ptCount val="111"/>
                <c:pt idx="0">
                  <c:v>1.3725080000000021E-2</c:v>
                </c:pt>
                <c:pt idx="1">
                  <c:v>1.6733530000000003E-2</c:v>
                </c:pt>
                <c:pt idx="2">
                  <c:v>4.3448379999999946E-2</c:v>
                </c:pt>
                <c:pt idx="3">
                  <c:v>10.500080000000002</c:v>
                </c:pt>
              </c:numCache>
            </c:numRef>
          </c:yVal>
        </c:ser>
        <c:ser>
          <c:idx val="3"/>
          <c:order val="3"/>
          <c:tx>
            <c:strRef>
              <c:f>[2]Sheet1!$S$20</c:f>
              <c:strCache>
                <c:ptCount val="1"/>
                <c:pt idx="0">
                  <c:v>9333-5-2-4-BRV</c:v>
                </c:pt>
              </c:strCache>
            </c:strRef>
          </c:tx>
          <c:xVal>
            <c:numRef>
              <c:f>[2]Sheet1!$S$23:$S$133</c:f>
              <c:numCache>
                <c:formatCode>General</c:formatCode>
                <c:ptCount val="111"/>
                <c:pt idx="0">
                  <c:v>10</c:v>
                </c:pt>
                <c:pt idx="1">
                  <c:v>60</c:v>
                </c:pt>
              </c:numCache>
            </c:numRef>
          </c:xVal>
          <c:yVal>
            <c:numRef>
              <c:f>[2]Sheet1!$T$23:$T$133</c:f>
              <c:numCache>
                <c:formatCode>General</c:formatCode>
                <c:ptCount val="111"/>
                <c:pt idx="0">
                  <c:v>0.28820450000000031</c:v>
                </c:pt>
                <c:pt idx="1">
                  <c:v>10.500120000000001</c:v>
                </c:pt>
              </c:numCache>
            </c:numRef>
          </c:yVal>
        </c:ser>
        <c:ser>
          <c:idx val="4"/>
          <c:order val="4"/>
          <c:tx>
            <c:strRef>
              <c:f>[2]Sheet1!$Y$20</c:f>
              <c:strCache>
                <c:ptCount val="1"/>
                <c:pt idx="0">
                  <c:v>9333-5-2-3-110V</c:v>
                </c:pt>
              </c:strCache>
            </c:strRef>
          </c:tx>
          <c:xVal>
            <c:numRef>
              <c:f>[2]Sheet1!$Y$23:$Y$133</c:f>
              <c:numCache>
                <c:formatCode>General</c:formatCode>
                <c:ptCount val="111"/>
                <c:pt idx="0">
                  <c:v>10</c:v>
                </c:pt>
                <c:pt idx="1">
                  <c:v>60</c:v>
                </c:pt>
                <c:pt idx="2">
                  <c:v>110</c:v>
                </c:pt>
                <c:pt idx="3">
                  <c:v>160</c:v>
                </c:pt>
              </c:numCache>
            </c:numRef>
          </c:xVal>
          <c:yVal>
            <c:numRef>
              <c:f>[2]Sheet1!$Z$23:$Z$133</c:f>
              <c:numCache>
                <c:formatCode>General</c:formatCode>
                <c:ptCount val="111"/>
                <c:pt idx="0">
                  <c:v>1.9266860000000045E-2</c:v>
                </c:pt>
                <c:pt idx="1">
                  <c:v>2.1481960000000088E-2</c:v>
                </c:pt>
                <c:pt idx="2">
                  <c:v>2.3343559999999978E-2</c:v>
                </c:pt>
                <c:pt idx="3">
                  <c:v>10.500080000000002</c:v>
                </c:pt>
              </c:numCache>
            </c:numRef>
          </c:yVal>
        </c:ser>
        <c:ser>
          <c:idx val="5"/>
          <c:order val="5"/>
          <c:tx>
            <c:strRef>
              <c:f>[2]Sheet1!$AE$20</c:f>
              <c:strCache>
                <c:ptCount val="1"/>
                <c:pt idx="0">
                  <c:v>9333-5-2-2-110V</c:v>
                </c:pt>
              </c:strCache>
            </c:strRef>
          </c:tx>
          <c:xVal>
            <c:numRef>
              <c:f>[2]Sheet1!$AE$23:$AE$133</c:f>
              <c:numCache>
                <c:formatCode>General</c:formatCode>
                <c:ptCount val="111"/>
                <c:pt idx="0">
                  <c:v>10</c:v>
                </c:pt>
                <c:pt idx="1">
                  <c:v>60</c:v>
                </c:pt>
                <c:pt idx="2">
                  <c:v>110</c:v>
                </c:pt>
                <c:pt idx="3">
                  <c:v>160</c:v>
                </c:pt>
              </c:numCache>
            </c:numRef>
          </c:xVal>
          <c:yVal>
            <c:numRef>
              <c:f>[2]Sheet1!$AF$23:$AF$133</c:f>
              <c:numCache>
                <c:formatCode>General</c:formatCode>
                <c:ptCount val="111"/>
                <c:pt idx="0">
                  <c:v>3.0436060000000011E-2</c:v>
                </c:pt>
                <c:pt idx="1">
                  <c:v>3.3533380000000002E-2</c:v>
                </c:pt>
                <c:pt idx="2">
                  <c:v>3.6053100000000081E-2</c:v>
                </c:pt>
                <c:pt idx="3">
                  <c:v>10.50009</c:v>
                </c:pt>
              </c:numCache>
            </c:numRef>
          </c:yVal>
        </c:ser>
        <c:ser>
          <c:idx val="6"/>
          <c:order val="6"/>
          <c:tx>
            <c:strRef>
              <c:f>[2]Sheet1!$AK$20</c:f>
              <c:strCache>
                <c:ptCount val="1"/>
                <c:pt idx="0">
                  <c:v>9333-5-1-3-BRV</c:v>
                </c:pt>
              </c:strCache>
            </c:strRef>
          </c:tx>
          <c:xVal>
            <c:numRef>
              <c:f>[2]Sheet1!$AK$23:$AK$133</c:f>
              <c:numCache>
                <c:formatCode>General</c:formatCode>
                <c:ptCount val="111"/>
                <c:pt idx="0">
                  <c:v>10</c:v>
                </c:pt>
                <c:pt idx="1">
                  <c:v>60</c:v>
                </c:pt>
              </c:numCache>
            </c:numRef>
          </c:xVal>
          <c:yVal>
            <c:numRef>
              <c:f>[2]Sheet1!$AL$23:$AL$133</c:f>
              <c:numCache>
                <c:formatCode>General</c:formatCode>
                <c:ptCount val="111"/>
                <c:pt idx="0">
                  <c:v>0.41271600000000008</c:v>
                </c:pt>
                <c:pt idx="1">
                  <c:v>10.500120000000001</c:v>
                </c:pt>
              </c:numCache>
            </c:numRef>
          </c:yVal>
        </c:ser>
        <c:ser>
          <c:idx val="7"/>
          <c:order val="7"/>
          <c:tx>
            <c:strRef>
              <c:f>[2]Sheet1!$AQ$20</c:f>
              <c:strCache>
                <c:ptCount val="1"/>
                <c:pt idx="0">
                  <c:v>333-5-1-2-500V</c:v>
                </c:pt>
              </c:strCache>
            </c:strRef>
          </c:tx>
          <c:xVal>
            <c:numRef>
              <c:f>[2]Sheet1!$AQ$23:$AQ$133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numCache>
            </c:numRef>
          </c:xVal>
          <c:yVal>
            <c:numRef>
              <c:f>[2]Sheet1!$AR$23:$AR$133</c:f>
              <c:numCache>
                <c:formatCode>General</c:formatCode>
                <c:ptCount val="111"/>
                <c:pt idx="0">
                  <c:v>6.0970750000000004E-3</c:v>
                </c:pt>
                <c:pt idx="1">
                  <c:v>8.1666940000000351E-3</c:v>
                </c:pt>
                <c:pt idx="2">
                  <c:v>9.3367230000000068E-3</c:v>
                </c:pt>
                <c:pt idx="3">
                  <c:v>1.064123E-2</c:v>
                </c:pt>
                <c:pt idx="4">
                  <c:v>1.2128550000000005E-2</c:v>
                </c:pt>
                <c:pt idx="5">
                  <c:v>1.3112239999999999E-2</c:v>
                </c:pt>
                <c:pt idx="6">
                  <c:v>1.4230059999999999E-2</c:v>
                </c:pt>
                <c:pt idx="7">
                  <c:v>1.5268070000000003E-2</c:v>
                </c:pt>
                <c:pt idx="8">
                  <c:v>1.6634940000000001E-2</c:v>
                </c:pt>
                <c:pt idx="9">
                  <c:v>1.9105600000000021E-2</c:v>
                </c:pt>
                <c:pt idx="10">
                  <c:v>2.3124569999999924E-2</c:v>
                </c:pt>
                <c:pt idx="11">
                  <c:v>10.50009</c:v>
                </c:pt>
              </c:numCache>
            </c:numRef>
          </c:yVal>
        </c:ser>
        <c:ser>
          <c:idx val="8"/>
          <c:order val="8"/>
          <c:tx>
            <c:strRef>
              <c:f>[2]Sheet1!$AW$20</c:f>
              <c:strCache>
                <c:ptCount val="1"/>
                <c:pt idx="0">
                  <c:v>9333-5-1-1-500V</c:v>
                </c:pt>
              </c:strCache>
            </c:strRef>
          </c:tx>
          <c:xVal>
            <c:numRef>
              <c:f>[2]Sheet1!$AW$23:$AW$133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numCache>
            </c:numRef>
          </c:xVal>
          <c:yVal>
            <c:numRef>
              <c:f>[2]Sheet1!$AX$23:$AX$133</c:f>
              <c:numCache>
                <c:formatCode>General</c:formatCode>
                <c:ptCount val="111"/>
                <c:pt idx="0">
                  <c:v>1.210936E-2</c:v>
                </c:pt>
                <c:pt idx="1">
                  <c:v>1.431586E-2</c:v>
                </c:pt>
                <c:pt idx="2">
                  <c:v>1.5784800000000043E-2</c:v>
                </c:pt>
                <c:pt idx="3">
                  <c:v>1.7206340000000001E-2</c:v>
                </c:pt>
                <c:pt idx="4">
                  <c:v>1.8680960000000003E-2</c:v>
                </c:pt>
                <c:pt idx="5">
                  <c:v>1.9965490000000044E-2</c:v>
                </c:pt>
                <c:pt idx="6">
                  <c:v>2.1764499999999968E-2</c:v>
                </c:pt>
                <c:pt idx="7">
                  <c:v>2.448705000000001E-2</c:v>
                </c:pt>
                <c:pt idx="8">
                  <c:v>2.8065E-2</c:v>
                </c:pt>
                <c:pt idx="9">
                  <c:v>3.3994389999999999E-2</c:v>
                </c:pt>
                <c:pt idx="10">
                  <c:v>4.1152479999999998E-2</c:v>
                </c:pt>
                <c:pt idx="11">
                  <c:v>10.500070000000001</c:v>
                </c:pt>
              </c:numCache>
            </c:numRef>
          </c:yVal>
        </c:ser>
        <c:axId val="67454080"/>
        <c:axId val="67456000"/>
      </c:scatterChart>
      <c:valAx>
        <c:axId val="67454080"/>
        <c:scaling>
          <c:orientation val="minMax"/>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67456000"/>
        <c:crossesAt val="1.0000000000000037E-3"/>
        <c:crossBetween val="midCat"/>
      </c:valAx>
      <c:valAx>
        <c:axId val="67456000"/>
        <c:scaling>
          <c:logBase val="10"/>
          <c:orientation val="minMax"/>
          <c:min val="1.0000000000000037E-3"/>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00" sourceLinked="0"/>
        <c:tickLblPos val="nextTo"/>
        <c:crossAx val="67454080"/>
        <c:crosses val="autoZero"/>
        <c:crossBetween val="midCat"/>
      </c:valAx>
    </c:plotArea>
    <c:legend>
      <c:legendPos val="r"/>
      <c:layout/>
    </c:legend>
    <c:plotVisOnly val="1"/>
  </c:chart>
  <c:spPr>
    <a:solidFill>
      <a:schemeClr val="bg1"/>
    </a:solidFill>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a:t>Thin film</a:t>
            </a:r>
          </a:p>
        </c:rich>
      </c:tx>
      <c:layout>
        <c:manualLayout>
          <c:xMode val="edge"/>
          <c:yMode val="edge"/>
          <c:x val="0.38355287624523726"/>
          <c:y val="0"/>
        </c:manualLayout>
      </c:layout>
    </c:title>
    <c:plotArea>
      <c:layout/>
      <c:scatterChart>
        <c:scatterStyle val="smoothMarker"/>
        <c:ser>
          <c:idx val="0"/>
          <c:order val="0"/>
          <c:tx>
            <c:strRef>
              <c:f>[3]Sheet1!$A$20</c:f>
              <c:strCache>
                <c:ptCount val="1"/>
                <c:pt idx="0">
                  <c:v>9343-7-3-4-10V</c:v>
                </c:pt>
              </c:strCache>
            </c:strRef>
          </c:tx>
          <c:xVal>
            <c:numRef>
              <c:f>[3]Sheet1!$A$23:$A$133</c:f>
              <c:numCache>
                <c:formatCode>General</c:formatCode>
                <c:ptCount val="111"/>
                <c:pt idx="0">
                  <c:v>10</c:v>
                </c:pt>
                <c:pt idx="1">
                  <c:v>60</c:v>
                </c:pt>
              </c:numCache>
            </c:numRef>
          </c:xVal>
          <c:yVal>
            <c:numRef>
              <c:f>[3]Sheet1!$B$23:$B$133</c:f>
              <c:numCache>
                <c:formatCode>General</c:formatCode>
                <c:ptCount val="111"/>
                <c:pt idx="0">
                  <c:v>7.1660250000000114E-5</c:v>
                </c:pt>
                <c:pt idx="1">
                  <c:v>10.500120000000001</c:v>
                </c:pt>
              </c:numCache>
            </c:numRef>
          </c:yVal>
          <c:smooth val="1"/>
        </c:ser>
        <c:ser>
          <c:idx val="1"/>
          <c:order val="1"/>
          <c:tx>
            <c:strRef>
              <c:f>[3]Sheet1!$G$20</c:f>
              <c:strCache>
                <c:ptCount val="1"/>
                <c:pt idx="0">
                  <c:v>9343-7-3-3-10V</c:v>
                </c:pt>
              </c:strCache>
            </c:strRef>
          </c:tx>
          <c:xVal>
            <c:numRef>
              <c:f>[3]Sheet1!$G$23:$G$133</c:f>
              <c:numCache>
                <c:formatCode>General</c:formatCode>
                <c:ptCount val="111"/>
                <c:pt idx="0">
                  <c:v>10</c:v>
                </c:pt>
                <c:pt idx="1">
                  <c:v>60</c:v>
                </c:pt>
              </c:numCache>
            </c:numRef>
          </c:xVal>
          <c:yVal>
            <c:numRef>
              <c:f>[3]Sheet1!$H$23:$H$133</c:f>
              <c:numCache>
                <c:formatCode>General</c:formatCode>
                <c:ptCount val="111"/>
                <c:pt idx="0">
                  <c:v>5.7416380000000259E-4</c:v>
                </c:pt>
                <c:pt idx="1">
                  <c:v>10.500110000000001</c:v>
                </c:pt>
              </c:numCache>
            </c:numRef>
          </c:yVal>
          <c:smooth val="1"/>
        </c:ser>
        <c:ser>
          <c:idx val="2"/>
          <c:order val="2"/>
          <c:tx>
            <c:strRef>
              <c:f>[3]Sheet1!$M$20</c:f>
              <c:strCache>
                <c:ptCount val="1"/>
                <c:pt idx="0">
                  <c:v>9343-7-3-2-10V</c:v>
                </c:pt>
              </c:strCache>
            </c:strRef>
          </c:tx>
          <c:xVal>
            <c:numRef>
              <c:f>[3]Sheet1!$M$23:$M$133</c:f>
              <c:numCache>
                <c:formatCode>General</c:formatCode>
                <c:ptCount val="111"/>
                <c:pt idx="0">
                  <c:v>10</c:v>
                </c:pt>
                <c:pt idx="1">
                  <c:v>60</c:v>
                </c:pt>
              </c:numCache>
            </c:numRef>
          </c:xVal>
          <c:yVal>
            <c:numRef>
              <c:f>[3]Sheet1!$N$23:$N$133</c:f>
              <c:numCache>
                <c:formatCode>General</c:formatCode>
                <c:ptCount val="111"/>
                <c:pt idx="0">
                  <c:v>1.3783260000000028E-3</c:v>
                </c:pt>
                <c:pt idx="1">
                  <c:v>10.500110000000001</c:v>
                </c:pt>
              </c:numCache>
            </c:numRef>
          </c:yVal>
          <c:smooth val="1"/>
        </c:ser>
        <c:ser>
          <c:idx val="3"/>
          <c:order val="3"/>
          <c:tx>
            <c:strRef>
              <c:f>[3]Sheet1!$S$20</c:f>
              <c:strCache>
                <c:ptCount val="1"/>
                <c:pt idx="0">
                  <c:v>9343-7-2-4-10V</c:v>
                </c:pt>
              </c:strCache>
            </c:strRef>
          </c:tx>
          <c:xVal>
            <c:numRef>
              <c:f>[3]Sheet1!$S$23:$S$133</c:f>
              <c:numCache>
                <c:formatCode>General</c:formatCode>
                <c:ptCount val="111"/>
                <c:pt idx="0">
                  <c:v>10</c:v>
                </c:pt>
                <c:pt idx="1">
                  <c:v>60</c:v>
                </c:pt>
              </c:numCache>
            </c:numRef>
          </c:xVal>
          <c:yVal>
            <c:numRef>
              <c:f>[3]Sheet1!$T$23:$T$133</c:f>
              <c:numCache>
                <c:formatCode>General</c:formatCode>
                <c:ptCount val="111"/>
                <c:pt idx="0">
                  <c:v>1.7913860000000041E-4</c:v>
                </c:pt>
                <c:pt idx="1">
                  <c:v>10.500120000000001</c:v>
                </c:pt>
              </c:numCache>
            </c:numRef>
          </c:yVal>
          <c:smooth val="1"/>
        </c:ser>
        <c:ser>
          <c:idx val="4"/>
          <c:order val="4"/>
          <c:tx>
            <c:strRef>
              <c:f>[3]Sheet1!$Y$20</c:f>
              <c:strCache>
                <c:ptCount val="1"/>
                <c:pt idx="0">
                  <c:v>9343-7-2-3-10V</c:v>
                </c:pt>
              </c:strCache>
            </c:strRef>
          </c:tx>
          <c:xVal>
            <c:numRef>
              <c:f>[3]Sheet1!$Y$23:$Y$133</c:f>
              <c:numCache>
                <c:formatCode>General</c:formatCode>
                <c:ptCount val="111"/>
                <c:pt idx="0">
                  <c:v>10</c:v>
                </c:pt>
                <c:pt idx="1">
                  <c:v>60</c:v>
                </c:pt>
              </c:numCache>
            </c:numRef>
          </c:xVal>
          <c:yVal>
            <c:numRef>
              <c:f>[3]Sheet1!$Z$23:$Z$133</c:f>
              <c:numCache>
                <c:formatCode>General</c:formatCode>
                <c:ptCount val="111"/>
                <c:pt idx="0">
                  <c:v>7.5269200000000142E-4</c:v>
                </c:pt>
                <c:pt idx="1">
                  <c:v>10.500120000000001</c:v>
                </c:pt>
              </c:numCache>
            </c:numRef>
          </c:yVal>
          <c:smooth val="1"/>
        </c:ser>
        <c:ser>
          <c:idx val="5"/>
          <c:order val="5"/>
          <c:tx>
            <c:strRef>
              <c:f>[3]Sheet1!$AE$20</c:f>
              <c:strCache>
                <c:ptCount val="1"/>
                <c:pt idx="0">
                  <c:v>9343-7-2-2-10V</c:v>
                </c:pt>
              </c:strCache>
            </c:strRef>
          </c:tx>
          <c:xVal>
            <c:numRef>
              <c:f>[3]Sheet1!$AE$23:$AE$133</c:f>
              <c:numCache>
                <c:formatCode>General</c:formatCode>
                <c:ptCount val="111"/>
                <c:pt idx="0">
                  <c:v>10</c:v>
                </c:pt>
                <c:pt idx="1">
                  <c:v>60</c:v>
                </c:pt>
              </c:numCache>
            </c:numRef>
          </c:xVal>
          <c:yVal>
            <c:numRef>
              <c:f>[3]Sheet1!$AF$23:$AF$133</c:f>
              <c:numCache>
                <c:formatCode>General</c:formatCode>
                <c:ptCount val="111"/>
                <c:pt idx="0">
                  <c:v>1.071579E-3</c:v>
                </c:pt>
                <c:pt idx="1">
                  <c:v>10.500120000000001</c:v>
                </c:pt>
              </c:numCache>
            </c:numRef>
          </c:yVal>
          <c:smooth val="1"/>
        </c:ser>
        <c:ser>
          <c:idx val="6"/>
          <c:order val="6"/>
          <c:tx>
            <c:strRef>
              <c:f>[3]Sheet1!$AK$20</c:f>
              <c:strCache>
                <c:ptCount val="1"/>
                <c:pt idx="0">
                  <c:v>9343-7-1-3-60V</c:v>
                </c:pt>
              </c:strCache>
            </c:strRef>
          </c:tx>
          <c:xVal>
            <c:numRef>
              <c:f>[3]Sheet1!$AK$23:$AK$133</c:f>
              <c:numCache>
                <c:formatCode>General</c:formatCode>
                <c:ptCount val="111"/>
                <c:pt idx="0">
                  <c:v>10</c:v>
                </c:pt>
                <c:pt idx="1">
                  <c:v>60</c:v>
                </c:pt>
                <c:pt idx="2">
                  <c:v>110</c:v>
                </c:pt>
              </c:numCache>
            </c:numRef>
          </c:xVal>
          <c:yVal>
            <c:numRef>
              <c:f>[3]Sheet1!$AL$23:$AL$133</c:f>
              <c:numCache>
                <c:formatCode>General</c:formatCode>
                <c:ptCount val="111"/>
                <c:pt idx="0">
                  <c:v>8.2746890000000317E-5</c:v>
                </c:pt>
                <c:pt idx="1">
                  <c:v>2.5826149999999999E-3</c:v>
                </c:pt>
                <c:pt idx="2">
                  <c:v>10.5001</c:v>
                </c:pt>
              </c:numCache>
            </c:numRef>
          </c:yVal>
          <c:smooth val="1"/>
        </c:ser>
        <c:ser>
          <c:idx val="7"/>
          <c:order val="7"/>
          <c:tx>
            <c:strRef>
              <c:f>[3]Sheet1!$AQ$20</c:f>
              <c:strCache>
                <c:ptCount val="1"/>
                <c:pt idx="0">
                  <c:v>9343-7-1-2-60V</c:v>
                </c:pt>
              </c:strCache>
            </c:strRef>
          </c:tx>
          <c:xVal>
            <c:numRef>
              <c:f>[3]Sheet1!$AQ$23:$AQ$133</c:f>
              <c:numCache>
                <c:formatCode>General</c:formatCode>
                <c:ptCount val="111"/>
                <c:pt idx="0">
                  <c:v>10</c:v>
                </c:pt>
                <c:pt idx="1">
                  <c:v>60</c:v>
                </c:pt>
                <c:pt idx="2">
                  <c:v>110</c:v>
                </c:pt>
              </c:numCache>
            </c:numRef>
          </c:xVal>
          <c:yVal>
            <c:numRef>
              <c:f>[3]Sheet1!$AR$23:$AR$133</c:f>
              <c:numCache>
                <c:formatCode>General</c:formatCode>
                <c:ptCount val="111"/>
                <c:pt idx="0">
                  <c:v>1.9038210000000001E-4</c:v>
                </c:pt>
                <c:pt idx="1">
                  <c:v>4.6072090000000114E-3</c:v>
                </c:pt>
                <c:pt idx="2">
                  <c:v>10.5001</c:v>
                </c:pt>
              </c:numCache>
            </c:numRef>
          </c:yVal>
          <c:smooth val="1"/>
        </c:ser>
        <c:ser>
          <c:idx val="8"/>
          <c:order val="8"/>
          <c:tx>
            <c:strRef>
              <c:f>[3]Sheet1!$AW$20</c:f>
              <c:strCache>
                <c:ptCount val="1"/>
                <c:pt idx="0">
                  <c:v>9343-7-1-1-60V</c:v>
                </c:pt>
              </c:strCache>
            </c:strRef>
          </c:tx>
          <c:xVal>
            <c:numRef>
              <c:f>[3]Sheet1!$AW$23:$AW$133</c:f>
              <c:numCache>
                <c:formatCode>General</c:formatCode>
                <c:ptCount val="111"/>
                <c:pt idx="0">
                  <c:v>10</c:v>
                </c:pt>
                <c:pt idx="1">
                  <c:v>60</c:v>
                </c:pt>
                <c:pt idx="2">
                  <c:v>110</c:v>
                </c:pt>
              </c:numCache>
            </c:numRef>
          </c:xVal>
          <c:yVal>
            <c:numRef>
              <c:f>[3]Sheet1!$AX$23:$AX$133</c:f>
              <c:numCache>
                <c:formatCode>General</c:formatCode>
                <c:ptCount val="111"/>
                <c:pt idx="0">
                  <c:v>2.350253E-4</c:v>
                </c:pt>
                <c:pt idx="1">
                  <c:v>3.0899010000000086E-3</c:v>
                </c:pt>
                <c:pt idx="2">
                  <c:v>10.5001</c:v>
                </c:pt>
              </c:numCache>
            </c:numRef>
          </c:yVal>
          <c:smooth val="1"/>
        </c:ser>
        <c:axId val="78063104"/>
        <c:axId val="78065024"/>
      </c:scatterChart>
      <c:valAx>
        <c:axId val="78063104"/>
        <c:scaling>
          <c:orientation val="minMax"/>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78065024"/>
        <c:crossesAt val="1.0000000000000042E-4"/>
        <c:crossBetween val="midCat"/>
      </c:valAx>
      <c:valAx>
        <c:axId val="78065024"/>
        <c:scaling>
          <c:logBase val="10"/>
          <c:orientation val="minMax"/>
          <c:min val="1.0000000000000042E-4"/>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00" sourceLinked="0"/>
        <c:tickLblPos val="nextTo"/>
        <c:crossAx val="78063104"/>
        <c:crosses val="autoZero"/>
        <c:crossBetween val="midCat"/>
      </c:valAx>
    </c:plotArea>
    <c:legend>
      <c:legendPos val="r"/>
      <c:layout>
        <c:manualLayout>
          <c:xMode val="edge"/>
          <c:yMode val="edge"/>
          <c:x val="0.75471764444012279"/>
          <c:y val="0.21877889576006204"/>
          <c:w val="0.24528235555987904"/>
          <c:h val="0.71884316615015464"/>
        </c:manualLayout>
      </c:layout>
    </c:legend>
    <c:plotVisOnly val="1"/>
  </c:chart>
  <c:spPr>
    <a:solidFill>
      <a:srgbClr val="FFFFFF"/>
    </a:solidFill>
    <a:ln>
      <a:no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a:t>All oxide</a:t>
            </a:r>
          </a:p>
        </c:rich>
      </c:tx>
      <c:layout>
        <c:manualLayout>
          <c:xMode val="edge"/>
          <c:yMode val="edge"/>
          <c:x val="0.32798833502212027"/>
          <c:y val="4.7159699892818999E-2"/>
        </c:manualLayout>
      </c:layout>
    </c:title>
    <c:plotArea>
      <c:layout/>
      <c:scatterChart>
        <c:scatterStyle val="lineMarker"/>
        <c:ser>
          <c:idx val="9"/>
          <c:order val="9"/>
          <c:tx>
            <c:strRef>
              <c:f>[4]Sheet1!$A$20</c:f>
              <c:strCache>
                <c:ptCount val="1"/>
                <c:pt idx="0">
                  <c:v>9353-4-3-4-110V</c:v>
                </c:pt>
              </c:strCache>
            </c:strRef>
          </c:tx>
          <c:xVal>
            <c:numRef>
              <c:f>[4]Sheet1!$A$23:$A$133</c:f>
              <c:numCache>
                <c:formatCode>General</c:formatCode>
                <c:ptCount val="111"/>
                <c:pt idx="0">
                  <c:v>10</c:v>
                </c:pt>
                <c:pt idx="1">
                  <c:v>60</c:v>
                </c:pt>
                <c:pt idx="2">
                  <c:v>110</c:v>
                </c:pt>
                <c:pt idx="3">
                  <c:v>160</c:v>
                </c:pt>
                <c:pt idx="4">
                  <c:v>210</c:v>
                </c:pt>
              </c:numCache>
            </c:numRef>
          </c:xVal>
          <c:yVal>
            <c:numRef>
              <c:f>[4]Sheet1!$B$23:$B$133</c:f>
              <c:numCache>
                <c:formatCode>General</c:formatCode>
                <c:ptCount val="111"/>
                <c:pt idx="0">
                  <c:v>8.1806970000000267E-3</c:v>
                </c:pt>
                <c:pt idx="1">
                  <c:v>1.7024810000000001E-2</c:v>
                </c:pt>
                <c:pt idx="2">
                  <c:v>2.4750089999999968E-2</c:v>
                </c:pt>
                <c:pt idx="3">
                  <c:v>0.35219880000000031</c:v>
                </c:pt>
                <c:pt idx="4">
                  <c:v>3.2271910000000097</c:v>
                </c:pt>
              </c:numCache>
            </c:numRef>
          </c:yVal>
        </c:ser>
        <c:ser>
          <c:idx val="10"/>
          <c:order val="10"/>
          <c:tx>
            <c:strRef>
              <c:f>[4]Sheet1!$G$20</c:f>
              <c:strCache>
                <c:ptCount val="1"/>
                <c:pt idx="0">
                  <c:v>9353-4-3-3-200V</c:v>
                </c:pt>
              </c:strCache>
            </c:strRef>
          </c:tx>
          <c:xVal>
            <c:numRef>
              <c:f>[4]Sheet1!$G$23:$G$133</c:f>
              <c:numCache>
                <c:formatCode>General</c:formatCode>
                <c:ptCount val="111"/>
                <c:pt idx="0">
                  <c:v>10</c:v>
                </c:pt>
                <c:pt idx="1">
                  <c:v>60</c:v>
                </c:pt>
                <c:pt idx="2">
                  <c:v>110</c:v>
                </c:pt>
                <c:pt idx="3">
                  <c:v>160</c:v>
                </c:pt>
                <c:pt idx="4">
                  <c:v>210</c:v>
                </c:pt>
                <c:pt idx="5">
                  <c:v>260</c:v>
                </c:pt>
              </c:numCache>
            </c:numRef>
          </c:xVal>
          <c:yVal>
            <c:numRef>
              <c:f>[4]Sheet1!$H$23:$H$133</c:f>
              <c:numCache>
                <c:formatCode>General</c:formatCode>
                <c:ptCount val="111"/>
                <c:pt idx="0">
                  <c:v>8.0568530000000027E-3</c:v>
                </c:pt>
                <c:pt idx="1">
                  <c:v>1.7272409999999998E-2</c:v>
                </c:pt>
                <c:pt idx="2">
                  <c:v>2.510838E-2</c:v>
                </c:pt>
                <c:pt idx="3">
                  <c:v>3.4310880000000002E-2</c:v>
                </c:pt>
                <c:pt idx="4">
                  <c:v>4.5511549999999977E-2</c:v>
                </c:pt>
                <c:pt idx="5">
                  <c:v>1.4469329999999998</c:v>
                </c:pt>
              </c:numCache>
            </c:numRef>
          </c:yVal>
        </c:ser>
        <c:ser>
          <c:idx val="11"/>
          <c:order val="11"/>
          <c:tx>
            <c:strRef>
              <c:f>[4]Sheet1!$M$20</c:f>
              <c:strCache>
                <c:ptCount val="1"/>
                <c:pt idx="0">
                  <c:v>9353-4-3-2-160V</c:v>
                </c:pt>
              </c:strCache>
            </c:strRef>
          </c:tx>
          <c:xVal>
            <c:numRef>
              <c:f>[4]Sheet1!$M$23:$M$133</c:f>
              <c:numCache>
                <c:formatCode>General</c:formatCode>
                <c:ptCount val="111"/>
                <c:pt idx="0">
                  <c:v>10</c:v>
                </c:pt>
                <c:pt idx="1">
                  <c:v>60</c:v>
                </c:pt>
                <c:pt idx="2">
                  <c:v>110</c:v>
                </c:pt>
                <c:pt idx="3">
                  <c:v>160</c:v>
                </c:pt>
                <c:pt idx="4">
                  <c:v>210</c:v>
                </c:pt>
              </c:numCache>
            </c:numRef>
          </c:xVal>
          <c:yVal>
            <c:numRef>
              <c:f>[4]Sheet1!$N$23:$N$133</c:f>
              <c:numCache>
                <c:formatCode>General</c:formatCode>
                <c:ptCount val="111"/>
                <c:pt idx="0">
                  <c:v>7.9683150000000001E-3</c:v>
                </c:pt>
                <c:pt idx="1">
                  <c:v>1.6850420000000043E-2</c:v>
                </c:pt>
                <c:pt idx="2">
                  <c:v>2.4210000000000002E-2</c:v>
                </c:pt>
                <c:pt idx="3">
                  <c:v>3.300169E-2</c:v>
                </c:pt>
                <c:pt idx="4">
                  <c:v>1.032985</c:v>
                </c:pt>
              </c:numCache>
            </c:numRef>
          </c:yVal>
        </c:ser>
        <c:ser>
          <c:idx val="12"/>
          <c:order val="12"/>
          <c:tx>
            <c:strRef>
              <c:f>[4]Sheet1!$S$20</c:f>
              <c:strCache>
                <c:ptCount val="1"/>
                <c:pt idx="0">
                  <c:v>9353-4-2-4-100V</c:v>
                </c:pt>
              </c:strCache>
            </c:strRef>
          </c:tx>
          <c:xVal>
            <c:numRef>
              <c:f>[4]Sheet1!$S$23:$S$133</c:f>
              <c:numCache>
                <c:formatCode>General</c:formatCode>
                <c:ptCount val="111"/>
                <c:pt idx="0">
                  <c:v>10</c:v>
                </c:pt>
                <c:pt idx="1">
                  <c:v>60</c:v>
                </c:pt>
                <c:pt idx="2">
                  <c:v>110</c:v>
                </c:pt>
                <c:pt idx="3">
                  <c:v>160</c:v>
                </c:pt>
                <c:pt idx="4">
                  <c:v>210</c:v>
                </c:pt>
              </c:numCache>
            </c:numRef>
          </c:xVal>
          <c:yVal>
            <c:numRef>
              <c:f>[4]Sheet1!$T$23:$T$133</c:f>
              <c:numCache>
                <c:formatCode>General</c:formatCode>
                <c:ptCount val="111"/>
                <c:pt idx="0">
                  <c:v>0.38879150000000001</c:v>
                </c:pt>
                <c:pt idx="1">
                  <c:v>0.70807719999999996</c:v>
                </c:pt>
                <c:pt idx="2">
                  <c:v>1.954699</c:v>
                </c:pt>
                <c:pt idx="3">
                  <c:v>4.0522049999999945</c:v>
                </c:pt>
                <c:pt idx="4">
                  <c:v>6.4795400000000116</c:v>
                </c:pt>
              </c:numCache>
            </c:numRef>
          </c:yVal>
        </c:ser>
        <c:ser>
          <c:idx val="13"/>
          <c:order val="13"/>
          <c:tx>
            <c:strRef>
              <c:f>[4]Sheet1!$Y$20</c:f>
              <c:strCache>
                <c:ptCount val="1"/>
                <c:pt idx="0">
                  <c:v>9353-4-2-3-160V</c:v>
                </c:pt>
              </c:strCache>
            </c:strRef>
          </c:tx>
          <c:xVal>
            <c:numRef>
              <c:f>[4]Sheet1!$Y$23:$Y$133</c:f>
              <c:numCache>
                <c:formatCode>General</c:formatCode>
                <c:ptCount val="111"/>
                <c:pt idx="0">
                  <c:v>10</c:v>
                </c:pt>
                <c:pt idx="1">
                  <c:v>60</c:v>
                </c:pt>
                <c:pt idx="2">
                  <c:v>110</c:v>
                </c:pt>
                <c:pt idx="3">
                  <c:v>160</c:v>
                </c:pt>
                <c:pt idx="4">
                  <c:v>210</c:v>
                </c:pt>
              </c:numCache>
            </c:numRef>
          </c:xVal>
          <c:yVal>
            <c:numRef>
              <c:f>[4]Sheet1!$Z$23:$Z$133</c:f>
              <c:numCache>
                <c:formatCode>General</c:formatCode>
                <c:ptCount val="111"/>
                <c:pt idx="0">
                  <c:v>8.0943390000000007E-3</c:v>
                </c:pt>
                <c:pt idx="1">
                  <c:v>1.7322520000000046E-2</c:v>
                </c:pt>
                <c:pt idx="2">
                  <c:v>2.519979E-2</c:v>
                </c:pt>
                <c:pt idx="3">
                  <c:v>3.4572529999999997E-2</c:v>
                </c:pt>
                <c:pt idx="4">
                  <c:v>1.941308</c:v>
                </c:pt>
              </c:numCache>
            </c:numRef>
          </c:yVal>
        </c:ser>
        <c:ser>
          <c:idx val="14"/>
          <c:order val="14"/>
          <c:tx>
            <c:strRef>
              <c:f>[4]Sheet1!$AE$20</c:f>
              <c:strCache>
                <c:ptCount val="1"/>
                <c:pt idx="0">
                  <c:v>9353-4-2-2-160V</c:v>
                </c:pt>
              </c:strCache>
            </c:strRef>
          </c:tx>
          <c:xVal>
            <c:numRef>
              <c:f>[4]Sheet1!$AE$23:$AE$133</c:f>
              <c:numCache>
                <c:formatCode>General</c:formatCode>
                <c:ptCount val="111"/>
                <c:pt idx="0">
                  <c:v>10</c:v>
                </c:pt>
                <c:pt idx="1">
                  <c:v>60</c:v>
                </c:pt>
                <c:pt idx="2">
                  <c:v>110</c:v>
                </c:pt>
                <c:pt idx="3">
                  <c:v>160</c:v>
                </c:pt>
                <c:pt idx="4">
                  <c:v>210</c:v>
                </c:pt>
                <c:pt idx="5">
                  <c:v>260</c:v>
                </c:pt>
              </c:numCache>
            </c:numRef>
          </c:xVal>
          <c:yVal>
            <c:numRef>
              <c:f>[4]Sheet1!$AF$23:$AF$133</c:f>
              <c:numCache>
                <c:formatCode>General</c:formatCode>
                <c:ptCount val="111"/>
                <c:pt idx="0">
                  <c:v>7.7866040000000199E-3</c:v>
                </c:pt>
                <c:pt idx="1">
                  <c:v>1.7181450000000001E-2</c:v>
                </c:pt>
                <c:pt idx="2">
                  <c:v>2.4927910000000001E-2</c:v>
                </c:pt>
                <c:pt idx="3">
                  <c:v>3.4726489999999915E-2</c:v>
                </c:pt>
                <c:pt idx="4">
                  <c:v>6.1182920000000003</c:v>
                </c:pt>
                <c:pt idx="5">
                  <c:v>10.500070000000001</c:v>
                </c:pt>
              </c:numCache>
            </c:numRef>
          </c:yVal>
        </c:ser>
        <c:ser>
          <c:idx val="15"/>
          <c:order val="15"/>
          <c:tx>
            <c:strRef>
              <c:f>[4]Sheet1!$AK$20</c:f>
              <c:strCache>
                <c:ptCount val="1"/>
                <c:pt idx="0">
                  <c:v>9353-4-1-3-1000V</c:v>
                </c:pt>
              </c:strCache>
            </c:strRef>
          </c:tx>
          <c:xVal>
            <c:numRef>
              <c:f>[4]Sheet1!$AK$23:$AK$133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[4]Sheet1!$AL$23:$AL$133</c:f>
              <c:numCache>
                <c:formatCode>General</c:formatCode>
                <c:ptCount val="111"/>
                <c:pt idx="0">
                  <c:v>4.4539730000000034E-3</c:v>
                </c:pt>
                <c:pt idx="1">
                  <c:v>7.9229680000000094E-3</c:v>
                </c:pt>
                <c:pt idx="2">
                  <c:v>9.8511350000000317E-3</c:v>
                </c:pt>
                <c:pt idx="3">
                  <c:v>1.1632090000000001E-2</c:v>
                </c:pt>
                <c:pt idx="4">
                  <c:v>1.2918789999999999E-2</c:v>
                </c:pt>
                <c:pt idx="5">
                  <c:v>1.4238969999999978E-2</c:v>
                </c:pt>
                <c:pt idx="6">
                  <c:v>1.5097350000000001E-2</c:v>
                </c:pt>
                <c:pt idx="7">
                  <c:v>1.5973939999999999E-2</c:v>
                </c:pt>
                <c:pt idx="8">
                  <c:v>1.6383220000000007E-2</c:v>
                </c:pt>
                <c:pt idx="9">
                  <c:v>1.704466E-2</c:v>
                </c:pt>
                <c:pt idx="10">
                  <c:v>1.7324810000000003E-2</c:v>
                </c:pt>
                <c:pt idx="11">
                  <c:v>1.7582770000000043E-2</c:v>
                </c:pt>
                <c:pt idx="12">
                  <c:v>1.8064790000000001E-2</c:v>
                </c:pt>
                <c:pt idx="13">
                  <c:v>1.8588350000000003E-2</c:v>
                </c:pt>
                <c:pt idx="14">
                  <c:v>1.8802860000000046E-2</c:v>
                </c:pt>
                <c:pt idx="15">
                  <c:v>1.9243300000000001E-2</c:v>
                </c:pt>
                <c:pt idx="16">
                  <c:v>1.9537790000000003E-2</c:v>
                </c:pt>
                <c:pt idx="17">
                  <c:v>1.9656200000000002E-2</c:v>
                </c:pt>
                <c:pt idx="18">
                  <c:v>1.9648030000000045E-2</c:v>
                </c:pt>
                <c:pt idx="19">
                  <c:v>2.0476390000000053E-2</c:v>
                </c:pt>
                <c:pt idx="20">
                  <c:v>2.5911449999999999E-2</c:v>
                </c:pt>
              </c:numCache>
            </c:numRef>
          </c:yVal>
        </c:ser>
        <c:ser>
          <c:idx val="16"/>
          <c:order val="16"/>
          <c:tx>
            <c:strRef>
              <c:f>[4]Sheet1!$AQ$20</c:f>
              <c:strCache>
                <c:ptCount val="1"/>
                <c:pt idx="0">
                  <c:v>9353-4-1-2-BRV</c:v>
                </c:pt>
              </c:strCache>
            </c:strRef>
          </c:tx>
          <c:xVal>
            <c:numRef>
              <c:f>[4]Sheet1!$AQ$23:$AQ$133</c:f>
              <c:numCache>
                <c:formatCode>General</c:formatCode>
                <c:ptCount val="111"/>
                <c:pt idx="0">
                  <c:v>10</c:v>
                </c:pt>
                <c:pt idx="1">
                  <c:v>60</c:v>
                </c:pt>
              </c:numCache>
            </c:numRef>
          </c:xVal>
          <c:yVal>
            <c:numRef>
              <c:f>[4]Sheet1!$AR$23:$AR$133</c:f>
              <c:numCache>
                <c:formatCode>General</c:formatCode>
                <c:ptCount val="111"/>
                <c:pt idx="0">
                  <c:v>0.47239370000000008</c:v>
                </c:pt>
                <c:pt idx="1">
                  <c:v>10.5001</c:v>
                </c:pt>
              </c:numCache>
            </c:numRef>
          </c:yVal>
        </c:ser>
        <c:ser>
          <c:idx val="17"/>
          <c:order val="17"/>
          <c:tx>
            <c:strRef>
              <c:f>[4]Sheet1!$AW$20</c:f>
              <c:strCache>
                <c:ptCount val="1"/>
                <c:pt idx="0">
                  <c:v>9353-1-1-1-350V</c:v>
                </c:pt>
              </c:strCache>
            </c:strRef>
          </c:tx>
          <c:xVal>
            <c:numRef>
              <c:f>[4]Sheet1!$AW$23:$AW$133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numCache>
            </c:numRef>
          </c:xVal>
          <c:yVal>
            <c:numRef>
              <c:f>[4]Sheet1!$AX$23:$AX$133</c:f>
              <c:numCache>
                <c:formatCode>General</c:formatCode>
                <c:ptCount val="111"/>
                <c:pt idx="0">
                  <c:v>8.3166730000000227E-3</c:v>
                </c:pt>
                <c:pt idx="1">
                  <c:v>3.7056130000000041E-2</c:v>
                </c:pt>
                <c:pt idx="2">
                  <c:v>5.2156820000000013E-2</c:v>
                </c:pt>
                <c:pt idx="3">
                  <c:v>5.5864670000000144E-2</c:v>
                </c:pt>
                <c:pt idx="4">
                  <c:v>6.4597870000000113E-2</c:v>
                </c:pt>
                <c:pt idx="5">
                  <c:v>6.7084280000000024E-2</c:v>
                </c:pt>
                <c:pt idx="6">
                  <c:v>0.1066965000000003</c:v>
                </c:pt>
                <c:pt idx="7">
                  <c:v>0.31339980000000073</c:v>
                </c:pt>
                <c:pt idx="8">
                  <c:v>0.33237360000000127</c:v>
                </c:pt>
                <c:pt idx="9">
                  <c:v>0.36350420000000067</c:v>
                </c:pt>
                <c:pt idx="10">
                  <c:v>0.47624070000000002</c:v>
                </c:pt>
                <c:pt idx="11">
                  <c:v>0.56777409999999995</c:v>
                </c:pt>
                <c:pt idx="12">
                  <c:v>0.64600170000000146</c:v>
                </c:pt>
                <c:pt idx="13">
                  <c:v>0.78174800000000133</c:v>
                </c:pt>
              </c:numCache>
            </c:numRef>
          </c:yVal>
        </c:ser>
        <c:ser>
          <c:idx val="0"/>
          <c:order val="0"/>
          <c:tx>
            <c:strRef>
              <c:f>[5]Sheet1!$A$20</c:f>
              <c:strCache>
                <c:ptCount val="1"/>
                <c:pt idx="0">
                  <c:v>9353-1-3-4-600V</c:v>
                </c:pt>
              </c:strCache>
            </c:strRef>
          </c:tx>
          <c:xVal>
            <c:numRef>
              <c:f>[5]Sheet1!$A$23:$A$133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numCache>
            </c:numRef>
          </c:xVal>
          <c:yVal>
            <c:numRef>
              <c:f>[5]Sheet1!$B$23:$B$133</c:f>
              <c:numCache>
                <c:formatCode>General</c:formatCode>
                <c:ptCount val="111"/>
                <c:pt idx="0">
                  <c:v>8.9269470000000028E-3</c:v>
                </c:pt>
                <c:pt idx="1">
                  <c:v>1.7469600000000002E-2</c:v>
                </c:pt>
                <c:pt idx="2">
                  <c:v>2.142612E-2</c:v>
                </c:pt>
                <c:pt idx="3">
                  <c:v>2.4603810000000084E-2</c:v>
                </c:pt>
                <c:pt idx="4">
                  <c:v>2.8449060000000002E-2</c:v>
                </c:pt>
                <c:pt idx="5">
                  <c:v>3.0468169999999999E-2</c:v>
                </c:pt>
                <c:pt idx="6">
                  <c:v>3.1266120000000001E-2</c:v>
                </c:pt>
                <c:pt idx="7">
                  <c:v>3.2809740000000094E-2</c:v>
                </c:pt>
                <c:pt idx="8">
                  <c:v>3.4366229999999998E-2</c:v>
                </c:pt>
                <c:pt idx="9">
                  <c:v>3.5762700000000001E-2</c:v>
                </c:pt>
                <c:pt idx="10">
                  <c:v>3.7065380000000002E-2</c:v>
                </c:pt>
                <c:pt idx="11">
                  <c:v>3.810011E-2</c:v>
                </c:pt>
                <c:pt idx="12">
                  <c:v>4.0877669999999998E-2</c:v>
                </c:pt>
                <c:pt idx="13">
                  <c:v>0.18037020000000001</c:v>
                </c:pt>
                <c:pt idx="14">
                  <c:v>0.42456780000000038</c:v>
                </c:pt>
              </c:numCache>
            </c:numRef>
          </c:yVal>
        </c:ser>
        <c:ser>
          <c:idx val="1"/>
          <c:order val="1"/>
          <c:tx>
            <c:strRef>
              <c:f>[5]Sheet1!$G$20</c:f>
              <c:strCache>
                <c:ptCount val="1"/>
                <c:pt idx="0">
                  <c:v>9353-1-3-3-1000V</c:v>
                </c:pt>
              </c:strCache>
            </c:strRef>
          </c:tx>
          <c:xVal>
            <c:numRef>
              <c:f>[5]Sheet1!$G$23:$G$133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[5]Sheet1!$H$23:$H$133</c:f>
              <c:numCache>
                <c:formatCode>General</c:formatCode>
                <c:ptCount val="111"/>
                <c:pt idx="0">
                  <c:v>9.8907850000000269E-3</c:v>
                </c:pt>
                <c:pt idx="1">
                  <c:v>1.8950880000000041E-2</c:v>
                </c:pt>
                <c:pt idx="2">
                  <c:v>2.2490310000000086E-2</c:v>
                </c:pt>
                <c:pt idx="3">
                  <c:v>2.5728679999999997E-2</c:v>
                </c:pt>
                <c:pt idx="4">
                  <c:v>2.8911699999999988E-2</c:v>
                </c:pt>
                <c:pt idx="5">
                  <c:v>3.101052E-2</c:v>
                </c:pt>
                <c:pt idx="6">
                  <c:v>3.2626580000000002E-2</c:v>
                </c:pt>
                <c:pt idx="7">
                  <c:v>3.3864850000000002E-2</c:v>
                </c:pt>
                <c:pt idx="8">
                  <c:v>3.487767000000009E-2</c:v>
                </c:pt>
                <c:pt idx="9">
                  <c:v>3.5906819999999999E-2</c:v>
                </c:pt>
                <c:pt idx="10">
                  <c:v>3.6941750000000002E-2</c:v>
                </c:pt>
                <c:pt idx="11">
                  <c:v>3.778517000000009E-2</c:v>
                </c:pt>
                <c:pt idx="12">
                  <c:v>3.8639950000000006E-2</c:v>
                </c:pt>
                <c:pt idx="13">
                  <c:v>3.948745E-2</c:v>
                </c:pt>
                <c:pt idx="14">
                  <c:v>4.0252099999999999E-2</c:v>
                </c:pt>
                <c:pt idx="15">
                  <c:v>4.1201189999999881E-2</c:v>
                </c:pt>
                <c:pt idx="16">
                  <c:v>4.2220149999999859E-2</c:v>
                </c:pt>
                <c:pt idx="17">
                  <c:v>4.3504380000000002E-2</c:v>
                </c:pt>
                <c:pt idx="18">
                  <c:v>4.4804389999999999E-2</c:v>
                </c:pt>
                <c:pt idx="19">
                  <c:v>4.6866270000000126E-2</c:v>
                </c:pt>
                <c:pt idx="20">
                  <c:v>4.9566050000000125E-2</c:v>
                </c:pt>
              </c:numCache>
            </c:numRef>
          </c:yVal>
        </c:ser>
        <c:ser>
          <c:idx val="2"/>
          <c:order val="2"/>
          <c:tx>
            <c:strRef>
              <c:f>[5]Sheet1!$M$20</c:f>
              <c:strCache>
                <c:ptCount val="1"/>
                <c:pt idx="0">
                  <c:v>9353-1-3-2-300V</c:v>
                </c:pt>
              </c:strCache>
            </c:strRef>
          </c:tx>
          <c:xVal>
            <c:numRef>
              <c:f>[5]Sheet1!$M$23:$M$133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[5]Sheet1!$N$23:$N$133</c:f>
              <c:numCache>
                <c:formatCode>General</c:formatCode>
                <c:ptCount val="111"/>
                <c:pt idx="0">
                  <c:v>9.6065270000000227E-3</c:v>
                </c:pt>
                <c:pt idx="1">
                  <c:v>1.8742770000000047E-2</c:v>
                </c:pt>
                <c:pt idx="2">
                  <c:v>2.2541150000000006E-2</c:v>
                </c:pt>
                <c:pt idx="3">
                  <c:v>2.6211010000000083E-2</c:v>
                </c:pt>
                <c:pt idx="4">
                  <c:v>2.9630699999999999E-2</c:v>
                </c:pt>
                <c:pt idx="5">
                  <c:v>3.1726629999999985E-2</c:v>
                </c:pt>
                <c:pt idx="6">
                  <c:v>4.3326000000000024E-2</c:v>
                </c:pt>
                <c:pt idx="7">
                  <c:v>0.1138459</c:v>
                </c:pt>
                <c:pt idx="8">
                  <c:v>0.15918750000000001</c:v>
                </c:pt>
                <c:pt idx="9">
                  <c:v>0.18952930000000048</c:v>
                </c:pt>
                <c:pt idx="10">
                  <c:v>0.20950289999999999</c:v>
                </c:pt>
                <c:pt idx="11">
                  <c:v>0.22758529999999999</c:v>
                </c:pt>
                <c:pt idx="12">
                  <c:v>-3.8839130000000105E-3</c:v>
                </c:pt>
                <c:pt idx="13">
                  <c:v>0</c:v>
                </c:pt>
                <c:pt idx="14">
                  <c:v>0</c:v>
                </c:pt>
                <c:pt idx="15">
                  <c:v>0</c:v>
                </c:pt>
                <c:pt idx="16">
                  <c:v>0</c:v>
                </c:pt>
                <c:pt idx="17">
                  <c:v>0</c:v>
                </c:pt>
                <c:pt idx="18">
                  <c:v>0</c:v>
                </c:pt>
                <c:pt idx="19">
                  <c:v>0</c:v>
                </c:pt>
                <c:pt idx="20">
                  <c:v>0</c:v>
                </c:pt>
              </c:numCache>
            </c:numRef>
          </c:yVal>
        </c:ser>
        <c:ser>
          <c:idx val="3"/>
          <c:order val="3"/>
          <c:tx>
            <c:strRef>
              <c:f>[5]Sheet1!$S$20</c:f>
              <c:strCache>
                <c:ptCount val="1"/>
                <c:pt idx="0">
                  <c:v>9353-1-2-4-50V</c:v>
                </c:pt>
              </c:strCache>
            </c:strRef>
          </c:tx>
          <c:xVal>
            <c:numRef>
              <c:f>[5]Sheet1!$S$23:$S$133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[5]Sheet1!$T$23:$T$133</c:f>
              <c:numCache>
                <c:formatCode>General</c:formatCode>
                <c:ptCount val="111"/>
                <c:pt idx="0">
                  <c:v>0.18403450000000021</c:v>
                </c:pt>
                <c:pt idx="1">
                  <c:v>10.50015</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yVal>
        </c:ser>
        <c:ser>
          <c:idx val="4"/>
          <c:order val="4"/>
          <c:tx>
            <c:strRef>
              <c:f>[5]Sheet1!$Y$20</c:f>
              <c:strCache>
                <c:ptCount val="1"/>
                <c:pt idx="0">
                  <c:v>9353-1-2-3-700V</c:v>
                </c:pt>
              </c:strCache>
            </c:strRef>
          </c:tx>
          <c:xVal>
            <c:numRef>
              <c:f>[5]Sheet1!$Y$23:$Y$133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[5]Sheet1!$Z$23:$Z$133</c:f>
              <c:numCache>
                <c:formatCode>General</c:formatCode>
                <c:ptCount val="111"/>
                <c:pt idx="0">
                  <c:v>8.8388400000000006E-3</c:v>
                </c:pt>
                <c:pt idx="1">
                  <c:v>1.824721E-2</c:v>
                </c:pt>
                <c:pt idx="2">
                  <c:v>2.2135030000000052E-2</c:v>
                </c:pt>
                <c:pt idx="3">
                  <c:v>2.5383830000000052E-2</c:v>
                </c:pt>
                <c:pt idx="4">
                  <c:v>2.8716859999999973E-2</c:v>
                </c:pt>
                <c:pt idx="5">
                  <c:v>3.068456000000001E-2</c:v>
                </c:pt>
                <c:pt idx="6">
                  <c:v>3.1952500000000002E-2</c:v>
                </c:pt>
                <c:pt idx="7">
                  <c:v>3.3265780000000002E-2</c:v>
                </c:pt>
                <c:pt idx="8">
                  <c:v>3.4348990000000003E-2</c:v>
                </c:pt>
                <c:pt idx="9">
                  <c:v>3.5340999999999997E-2</c:v>
                </c:pt>
                <c:pt idx="10">
                  <c:v>3.6362869999999999E-2</c:v>
                </c:pt>
                <c:pt idx="11">
                  <c:v>3.7189950000000006E-2</c:v>
                </c:pt>
                <c:pt idx="12">
                  <c:v>3.8231870000000091E-2</c:v>
                </c:pt>
                <c:pt idx="13">
                  <c:v>0.1381262</c:v>
                </c:pt>
                <c:pt idx="14">
                  <c:v>0.51778259999999843</c:v>
                </c:pt>
                <c:pt idx="15">
                  <c:v>1.1934979999999999</c:v>
                </c:pt>
                <c:pt idx="16">
                  <c:v>2.3121229999999948</c:v>
                </c:pt>
                <c:pt idx="17">
                  <c:v>3.6704679999999987</c:v>
                </c:pt>
                <c:pt idx="18">
                  <c:v>5.2314100000000003</c:v>
                </c:pt>
                <c:pt idx="19">
                  <c:v>6.8881239999999995</c:v>
                </c:pt>
                <c:pt idx="20">
                  <c:v>7.9213139999999997</c:v>
                </c:pt>
              </c:numCache>
            </c:numRef>
          </c:yVal>
        </c:ser>
        <c:ser>
          <c:idx val="5"/>
          <c:order val="5"/>
          <c:tx>
            <c:strRef>
              <c:f>[5]Sheet1!$AE$20</c:f>
              <c:strCache>
                <c:ptCount val="1"/>
                <c:pt idx="0">
                  <c:v>9353-1-2-2-1000V</c:v>
                </c:pt>
              </c:strCache>
            </c:strRef>
          </c:tx>
          <c:xVal>
            <c:numRef>
              <c:f>[5]Sheet1!$AE$23:$AE$133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[5]Sheet1!$AF$23:$AF$133</c:f>
              <c:numCache>
                <c:formatCode>General</c:formatCode>
                <c:ptCount val="111"/>
                <c:pt idx="0">
                  <c:v>8.7325080000000208E-3</c:v>
                </c:pt>
                <c:pt idx="1">
                  <c:v>1.7677600000000002E-2</c:v>
                </c:pt>
                <c:pt idx="2">
                  <c:v>2.1275440000000076E-2</c:v>
                </c:pt>
                <c:pt idx="3">
                  <c:v>2.4842099999999999E-2</c:v>
                </c:pt>
                <c:pt idx="4">
                  <c:v>2.8430000000000011E-2</c:v>
                </c:pt>
                <c:pt idx="5">
                  <c:v>3.0390819999999999E-2</c:v>
                </c:pt>
                <c:pt idx="6">
                  <c:v>3.2318819999999998E-2</c:v>
                </c:pt>
                <c:pt idx="7">
                  <c:v>3.3669060000000001E-2</c:v>
                </c:pt>
                <c:pt idx="8">
                  <c:v>3.5371880000000001E-2</c:v>
                </c:pt>
                <c:pt idx="9">
                  <c:v>3.6420689999999999E-2</c:v>
                </c:pt>
                <c:pt idx="10">
                  <c:v>3.7142519999999998E-2</c:v>
                </c:pt>
                <c:pt idx="11">
                  <c:v>3.883853000000001E-2</c:v>
                </c:pt>
                <c:pt idx="12">
                  <c:v>3.985277000000001E-2</c:v>
                </c:pt>
                <c:pt idx="13">
                  <c:v>4.1045609999999975E-2</c:v>
                </c:pt>
                <c:pt idx="14">
                  <c:v>4.2356910000000164E-2</c:v>
                </c:pt>
                <c:pt idx="15">
                  <c:v>4.3623549999999879E-2</c:v>
                </c:pt>
                <c:pt idx="16">
                  <c:v>4.5093400000000138E-2</c:v>
                </c:pt>
                <c:pt idx="17">
                  <c:v>4.675286E-2</c:v>
                </c:pt>
                <c:pt idx="18">
                  <c:v>4.8601879999999945E-2</c:v>
                </c:pt>
                <c:pt idx="19">
                  <c:v>5.0866820000000125E-2</c:v>
                </c:pt>
                <c:pt idx="20">
                  <c:v>5.2907759999999998E-2</c:v>
                </c:pt>
              </c:numCache>
            </c:numRef>
          </c:yVal>
        </c:ser>
        <c:ser>
          <c:idx val="6"/>
          <c:order val="6"/>
          <c:tx>
            <c:strRef>
              <c:f>[5]Sheet1!$AK$20</c:f>
              <c:strCache>
                <c:ptCount val="1"/>
                <c:pt idx="0">
                  <c:v>9353-1-1-3-1000V</c:v>
                </c:pt>
              </c:strCache>
            </c:strRef>
          </c:tx>
          <c:xVal>
            <c:numRef>
              <c:f>[5]Sheet1!$AK$23:$AK$133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[5]Sheet1!$AL$23:$AL$133</c:f>
              <c:numCache>
                <c:formatCode>General</c:formatCode>
                <c:ptCount val="111"/>
                <c:pt idx="0">
                  <c:v>3.5822409999999999E-3</c:v>
                </c:pt>
                <c:pt idx="1">
                  <c:v>7.1287879999999996E-3</c:v>
                </c:pt>
                <c:pt idx="2">
                  <c:v>8.6847490000000228E-3</c:v>
                </c:pt>
                <c:pt idx="3">
                  <c:v>1.0120880000000021E-2</c:v>
                </c:pt>
                <c:pt idx="4">
                  <c:v>1.129754E-2</c:v>
                </c:pt>
                <c:pt idx="5">
                  <c:v>1.2301330000000001E-2</c:v>
                </c:pt>
                <c:pt idx="6">
                  <c:v>1.3464920000000003E-2</c:v>
                </c:pt>
                <c:pt idx="7">
                  <c:v>1.399941E-2</c:v>
                </c:pt>
                <c:pt idx="8">
                  <c:v>1.4556639999999996E-2</c:v>
                </c:pt>
                <c:pt idx="9">
                  <c:v>1.5068639999999999E-2</c:v>
                </c:pt>
                <c:pt idx="10">
                  <c:v>1.5475259999999999E-2</c:v>
                </c:pt>
                <c:pt idx="11">
                  <c:v>1.5790130000000003E-2</c:v>
                </c:pt>
                <c:pt idx="12">
                  <c:v>1.624510000000004E-2</c:v>
                </c:pt>
                <c:pt idx="13">
                  <c:v>1.679098E-2</c:v>
                </c:pt>
                <c:pt idx="14">
                  <c:v>1.702967E-2</c:v>
                </c:pt>
                <c:pt idx="15">
                  <c:v>1.7299019999999998E-2</c:v>
                </c:pt>
                <c:pt idx="16">
                  <c:v>1.7605450000000005E-2</c:v>
                </c:pt>
                <c:pt idx="17">
                  <c:v>1.7883780000000005E-2</c:v>
                </c:pt>
                <c:pt idx="18">
                  <c:v>1.8335360000000002E-2</c:v>
                </c:pt>
                <c:pt idx="19">
                  <c:v>1.8524670000000003E-2</c:v>
                </c:pt>
                <c:pt idx="20">
                  <c:v>0.60892530000000145</c:v>
                </c:pt>
              </c:numCache>
            </c:numRef>
          </c:yVal>
        </c:ser>
        <c:ser>
          <c:idx val="7"/>
          <c:order val="7"/>
          <c:tx>
            <c:strRef>
              <c:f>[5]Sheet1!$AQ$20</c:f>
              <c:strCache>
                <c:ptCount val="1"/>
                <c:pt idx="0">
                  <c:v>9353-1-1-2-1000V</c:v>
                </c:pt>
              </c:strCache>
            </c:strRef>
          </c:tx>
          <c:xVal>
            <c:numRef>
              <c:f>[5]Sheet1!$AQ$23:$AQ$133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[5]Sheet1!$AR$23:$AR$133</c:f>
              <c:numCache>
                <c:formatCode>General</c:formatCode>
                <c:ptCount val="111"/>
                <c:pt idx="0">
                  <c:v>4.3996210000000141E-3</c:v>
                </c:pt>
                <c:pt idx="1">
                  <c:v>7.7849560000000104E-3</c:v>
                </c:pt>
                <c:pt idx="2">
                  <c:v>9.2446490000000006E-3</c:v>
                </c:pt>
                <c:pt idx="3">
                  <c:v>1.0727250000000001E-2</c:v>
                </c:pt>
                <c:pt idx="4">
                  <c:v>1.2027500000000003E-2</c:v>
                </c:pt>
                <c:pt idx="5">
                  <c:v>1.278195E-2</c:v>
                </c:pt>
                <c:pt idx="6">
                  <c:v>1.3865280000000001E-2</c:v>
                </c:pt>
                <c:pt idx="7">
                  <c:v>1.4575850000000001E-2</c:v>
                </c:pt>
                <c:pt idx="8">
                  <c:v>1.5180870000000048E-2</c:v>
                </c:pt>
                <c:pt idx="9">
                  <c:v>1.577601E-2</c:v>
                </c:pt>
                <c:pt idx="10">
                  <c:v>1.5989080000000003E-2</c:v>
                </c:pt>
                <c:pt idx="11">
                  <c:v>1.6454099999999999E-2</c:v>
                </c:pt>
                <c:pt idx="12">
                  <c:v>1.6947750000000046E-2</c:v>
                </c:pt>
                <c:pt idx="13">
                  <c:v>1.7324220000000001E-2</c:v>
                </c:pt>
                <c:pt idx="14">
                  <c:v>1.7544360000000002E-2</c:v>
                </c:pt>
                <c:pt idx="15">
                  <c:v>1.8117909999999997E-2</c:v>
                </c:pt>
                <c:pt idx="16">
                  <c:v>1.8414570000000047E-2</c:v>
                </c:pt>
                <c:pt idx="17">
                  <c:v>1.8949570000000047E-2</c:v>
                </c:pt>
                <c:pt idx="18">
                  <c:v>1.9181340000000005E-2</c:v>
                </c:pt>
                <c:pt idx="19">
                  <c:v>1.9894030000000021E-2</c:v>
                </c:pt>
                <c:pt idx="20">
                  <c:v>2.0168729999999933E-2</c:v>
                </c:pt>
              </c:numCache>
            </c:numRef>
          </c:yVal>
        </c:ser>
        <c:ser>
          <c:idx val="8"/>
          <c:order val="8"/>
          <c:tx>
            <c:strRef>
              <c:f>[5]Sheet1!$AW$20</c:f>
              <c:strCache>
                <c:ptCount val="1"/>
                <c:pt idx="0">
                  <c:v>9353-1-1-1-1000V</c:v>
                </c:pt>
              </c:strCache>
            </c:strRef>
          </c:tx>
          <c:xVal>
            <c:numRef>
              <c:f>[5]Sheet1!$AW$23:$AW$133</c:f>
              <c:numCache>
                <c:formatCode>General</c:formatCode>
                <c:ptCount val="111"/>
                <c:pt idx="0">
                  <c:v>10</c:v>
                </c:pt>
                <c:pt idx="1">
                  <c:v>60</c:v>
                </c:pt>
                <c:pt idx="2">
                  <c:v>110</c:v>
                </c:pt>
                <c:pt idx="3">
                  <c:v>160</c:v>
                </c:pt>
                <c:pt idx="4">
                  <c:v>210</c:v>
                </c:pt>
                <c:pt idx="5">
                  <c:v>260</c:v>
                </c:pt>
                <c:pt idx="6">
                  <c:v>310</c:v>
                </c:pt>
                <c:pt idx="7">
                  <c:v>360</c:v>
                </c:pt>
                <c:pt idx="8">
                  <c:v>410</c:v>
                </c:pt>
                <c:pt idx="9">
                  <c:v>460</c:v>
                </c:pt>
                <c:pt idx="10">
                  <c:v>510</c:v>
                </c:pt>
                <c:pt idx="11">
                  <c:v>560</c:v>
                </c:pt>
                <c:pt idx="12">
                  <c:v>610</c:v>
                </c:pt>
                <c:pt idx="13">
                  <c:v>660</c:v>
                </c:pt>
                <c:pt idx="14">
                  <c:v>710</c:v>
                </c:pt>
                <c:pt idx="15">
                  <c:v>760</c:v>
                </c:pt>
                <c:pt idx="16">
                  <c:v>810</c:v>
                </c:pt>
                <c:pt idx="17">
                  <c:v>860</c:v>
                </c:pt>
                <c:pt idx="18">
                  <c:v>910</c:v>
                </c:pt>
                <c:pt idx="19">
                  <c:v>960</c:v>
                </c:pt>
                <c:pt idx="20">
                  <c:v>1000</c:v>
                </c:pt>
              </c:numCache>
            </c:numRef>
          </c:xVal>
          <c:yVal>
            <c:numRef>
              <c:f>[5]Sheet1!$AX$23:$AX$133</c:f>
              <c:numCache>
                <c:formatCode>General</c:formatCode>
                <c:ptCount val="111"/>
                <c:pt idx="0">
                  <c:v>4.8575270000000004E-3</c:v>
                </c:pt>
                <c:pt idx="1">
                  <c:v>7.9140620000000134E-3</c:v>
                </c:pt>
                <c:pt idx="2">
                  <c:v>9.9025310000000373E-3</c:v>
                </c:pt>
                <c:pt idx="3">
                  <c:v>1.1386200000000001E-2</c:v>
                </c:pt>
                <c:pt idx="4">
                  <c:v>1.235443E-2</c:v>
                </c:pt>
                <c:pt idx="5">
                  <c:v>1.3540450000000042E-2</c:v>
                </c:pt>
                <c:pt idx="6">
                  <c:v>1.4571039999999999E-2</c:v>
                </c:pt>
                <c:pt idx="7">
                  <c:v>1.5344140000000001E-2</c:v>
                </c:pt>
                <c:pt idx="8">
                  <c:v>1.5925660000000001E-2</c:v>
                </c:pt>
                <c:pt idx="9">
                  <c:v>1.6496590000000005E-2</c:v>
                </c:pt>
                <c:pt idx="10">
                  <c:v>1.7044409999999999E-2</c:v>
                </c:pt>
                <c:pt idx="11">
                  <c:v>1.7537959999999998E-2</c:v>
                </c:pt>
                <c:pt idx="12">
                  <c:v>1.7743979999999999E-2</c:v>
                </c:pt>
                <c:pt idx="13">
                  <c:v>1.825918E-2</c:v>
                </c:pt>
                <c:pt idx="14">
                  <c:v>1.8640010000000005E-2</c:v>
                </c:pt>
                <c:pt idx="15">
                  <c:v>1.8929130000000041E-2</c:v>
                </c:pt>
                <c:pt idx="16">
                  <c:v>1.9415460000000009E-2</c:v>
                </c:pt>
                <c:pt idx="17">
                  <c:v>1.9613900000000007E-2</c:v>
                </c:pt>
                <c:pt idx="18">
                  <c:v>1.9942250000000047E-2</c:v>
                </c:pt>
                <c:pt idx="19">
                  <c:v>2.0385899999999998E-2</c:v>
                </c:pt>
                <c:pt idx="20">
                  <c:v>2.051271E-2</c:v>
                </c:pt>
              </c:numCache>
            </c:numRef>
          </c:yVal>
        </c:ser>
        <c:axId val="78701696"/>
        <c:axId val="78703616"/>
      </c:scatterChart>
      <c:valAx>
        <c:axId val="78701696"/>
        <c:scaling>
          <c:orientation val="minMax"/>
          <c:max val="1200"/>
          <c:min val="0"/>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78703616"/>
        <c:crossesAt val="1.0000000000000037E-3"/>
        <c:crossBetween val="midCat"/>
      </c:valAx>
      <c:valAx>
        <c:axId val="78703616"/>
        <c:scaling>
          <c:logBase val="10"/>
          <c:orientation val="minMax"/>
          <c:min val="1.0000000000000037E-3"/>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00" sourceLinked="0"/>
        <c:tickLblPos val="nextTo"/>
        <c:crossAx val="78701696"/>
        <c:crosses val="autoZero"/>
        <c:crossBetween val="midCat"/>
      </c:valAx>
    </c:plotArea>
    <c:legend>
      <c:legendPos val="r"/>
      <c:layout/>
    </c:legend>
    <c:plotVisOnly val="1"/>
  </c:chart>
  <c:spPr>
    <a:solidFill>
      <a:schemeClr val="bg1"/>
    </a:solidFill>
    <a:ln>
      <a:no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a:t>4E15 n</a:t>
            </a:r>
            <a:r>
              <a:rPr lang="en-GB" baseline="-25000"/>
              <a:t>eq</a:t>
            </a:r>
            <a:r>
              <a:rPr lang="en-GB"/>
              <a:t> cm</a:t>
            </a:r>
            <a:r>
              <a:rPr lang="en-GB" baseline="30000"/>
              <a:t>-2</a:t>
            </a:r>
            <a:r>
              <a:rPr lang="en-GB"/>
              <a:t>,</a:t>
            </a:r>
            <a:r>
              <a:rPr lang="en-GB" baseline="0"/>
              <a:t> Std</a:t>
            </a:r>
            <a:endParaRPr lang="en-GB" baseline="-25000"/>
          </a:p>
        </c:rich>
      </c:tx>
      <c:layout>
        <c:manualLayout>
          <c:xMode val="edge"/>
          <c:yMode val="edge"/>
          <c:x val="0.37193102665051475"/>
          <c:y val="1.179941002949852E-2"/>
        </c:manualLayout>
      </c:layout>
      <c:overlay val="1"/>
    </c:title>
    <c:plotArea>
      <c:layout/>
      <c:scatterChart>
        <c:scatterStyle val="lineMarker"/>
        <c:ser>
          <c:idx val="0"/>
          <c:order val="0"/>
          <c:tx>
            <c:strRef>
              <c:f>'4E15 Std'!$A$20</c:f>
              <c:strCache>
                <c:ptCount val="1"/>
                <c:pt idx="0">
                  <c:v>9353 4-2-3 -24.7C 1100V_st</c:v>
                </c:pt>
              </c:strCache>
            </c:strRef>
          </c:tx>
          <c:spPr>
            <a:ln w="28575">
              <a:noFill/>
            </a:ln>
          </c:spPr>
          <c:xVal>
            <c:numRef>
              <c:f>'4E15 Std'!$A$23:$A$133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Std'!$B$23:$B$133</c:f>
              <c:numCache>
                <c:formatCode>0.00E+00</c:formatCode>
                <c:ptCount val="111"/>
                <c:pt idx="0">
                  <c:v>0</c:v>
                </c:pt>
                <c:pt idx="1">
                  <c:v>3.4256889999999967</c:v>
                </c:pt>
                <c:pt idx="2">
                  <c:v>5.437914999999987</c:v>
                </c:pt>
                <c:pt idx="3">
                  <c:v>6.8173139999999881</c:v>
                </c:pt>
                <c:pt idx="4">
                  <c:v>7.8665469999999891</c:v>
                </c:pt>
                <c:pt idx="5">
                  <c:v>8.7398779999999991</c:v>
                </c:pt>
                <c:pt idx="6">
                  <c:v>9.5159730000000007</c:v>
                </c:pt>
                <c:pt idx="7">
                  <c:v>10.233359999999999</c:v>
                </c:pt>
                <c:pt idx="8">
                  <c:v>10.908720000000001</c:v>
                </c:pt>
                <c:pt idx="9">
                  <c:v>11.55087</c:v>
                </c:pt>
                <c:pt idx="10">
                  <c:v>12.1693</c:v>
                </c:pt>
                <c:pt idx="11">
                  <c:v>12.76207</c:v>
                </c:pt>
                <c:pt idx="12">
                  <c:v>13.34436</c:v>
                </c:pt>
                <c:pt idx="13">
                  <c:v>13.91119</c:v>
                </c:pt>
                <c:pt idx="14">
                  <c:v>14.456300000000002</c:v>
                </c:pt>
                <c:pt idx="15">
                  <c:v>14.98695</c:v>
                </c:pt>
                <c:pt idx="16">
                  <c:v>15.506930000000002</c:v>
                </c:pt>
                <c:pt idx="17">
                  <c:v>16.010290000000001</c:v>
                </c:pt>
                <c:pt idx="18">
                  <c:v>16.501799999999989</c:v>
                </c:pt>
                <c:pt idx="19">
                  <c:v>16.98060999999991</c:v>
                </c:pt>
                <c:pt idx="20">
                  <c:v>17.458269999999953</c:v>
                </c:pt>
                <c:pt idx="21">
                  <c:v>17.919229999999953</c:v>
                </c:pt>
                <c:pt idx="22">
                  <c:v>18.372509999999949</c:v>
                </c:pt>
                <c:pt idx="23">
                  <c:v>18.817489999999999</c:v>
                </c:pt>
                <c:pt idx="24">
                  <c:v>19.248739999999909</c:v>
                </c:pt>
                <c:pt idx="25">
                  <c:v>19.674679999999999</c:v>
                </c:pt>
                <c:pt idx="26">
                  <c:v>20.090009999999989</c:v>
                </c:pt>
                <c:pt idx="27">
                  <c:v>20.494689999999952</c:v>
                </c:pt>
                <c:pt idx="28">
                  <c:v>20.89648</c:v>
                </c:pt>
                <c:pt idx="29">
                  <c:v>21.291779999999989</c:v>
                </c:pt>
                <c:pt idx="30">
                  <c:v>21.676590000000001</c:v>
                </c:pt>
                <c:pt idx="31">
                  <c:v>22.060279999999953</c:v>
                </c:pt>
                <c:pt idx="32">
                  <c:v>22.440069999999952</c:v>
                </c:pt>
                <c:pt idx="33">
                  <c:v>22.80677</c:v>
                </c:pt>
                <c:pt idx="34">
                  <c:v>23.170770000000001</c:v>
                </c:pt>
                <c:pt idx="35">
                  <c:v>23.526769999999956</c:v>
                </c:pt>
                <c:pt idx="36">
                  <c:v>23.876539999999952</c:v>
                </c:pt>
                <c:pt idx="37">
                  <c:v>24.2163</c:v>
                </c:pt>
                <c:pt idx="38">
                  <c:v>24.550999999999988</c:v>
                </c:pt>
                <c:pt idx="39">
                  <c:v>24.880299999999949</c:v>
                </c:pt>
                <c:pt idx="40">
                  <c:v>25.206519999999948</c:v>
                </c:pt>
                <c:pt idx="41">
                  <c:v>25.528659999999952</c:v>
                </c:pt>
                <c:pt idx="42">
                  <c:v>25.847950000000054</c:v>
                </c:pt>
                <c:pt idx="43">
                  <c:v>26.15662</c:v>
                </c:pt>
                <c:pt idx="44">
                  <c:v>26.463559999999944</c:v>
                </c:pt>
                <c:pt idx="45">
                  <c:v>26.762109999999932</c:v>
                </c:pt>
                <c:pt idx="46">
                  <c:v>27.05902</c:v>
                </c:pt>
                <c:pt idx="47">
                  <c:v>27.349889999999988</c:v>
                </c:pt>
                <c:pt idx="48">
                  <c:v>27.63906000000005</c:v>
                </c:pt>
                <c:pt idx="49">
                  <c:v>27.92814999999991</c:v>
                </c:pt>
                <c:pt idx="50">
                  <c:v>28.209719999999937</c:v>
                </c:pt>
                <c:pt idx="51">
                  <c:v>28.49436</c:v>
                </c:pt>
                <c:pt idx="52">
                  <c:v>28.772719999999925</c:v>
                </c:pt>
                <c:pt idx="53">
                  <c:v>29.048380000000002</c:v>
                </c:pt>
                <c:pt idx="54">
                  <c:v>29.322980000000001</c:v>
                </c:pt>
                <c:pt idx="55">
                  <c:v>29.592419999999937</c:v>
                </c:pt>
                <c:pt idx="56">
                  <c:v>29.85490000000005</c:v>
                </c:pt>
                <c:pt idx="57">
                  <c:v>30.113440000000001</c:v>
                </c:pt>
                <c:pt idx="58">
                  <c:v>30.364560000000001</c:v>
                </c:pt>
                <c:pt idx="59">
                  <c:v>30.614690000000031</c:v>
                </c:pt>
                <c:pt idx="60">
                  <c:v>30.866779999999952</c:v>
                </c:pt>
                <c:pt idx="61">
                  <c:v>31.11524</c:v>
                </c:pt>
                <c:pt idx="62">
                  <c:v>31.361799999999953</c:v>
                </c:pt>
                <c:pt idx="63">
                  <c:v>31.607579999999999</c:v>
                </c:pt>
                <c:pt idx="64">
                  <c:v>31.846639999999937</c:v>
                </c:pt>
                <c:pt idx="65">
                  <c:v>32.07752</c:v>
                </c:pt>
                <c:pt idx="66">
                  <c:v>32.302880000000002</c:v>
                </c:pt>
                <c:pt idx="67">
                  <c:v>32.525430000000085</c:v>
                </c:pt>
                <c:pt idx="68">
                  <c:v>32.754940000000005</c:v>
                </c:pt>
                <c:pt idx="69">
                  <c:v>32.976030000000002</c:v>
                </c:pt>
                <c:pt idx="70">
                  <c:v>33.198940000000086</c:v>
                </c:pt>
                <c:pt idx="71">
                  <c:v>33.417779999999993</c:v>
                </c:pt>
                <c:pt idx="72">
                  <c:v>33.631250000000001</c:v>
                </c:pt>
                <c:pt idx="73">
                  <c:v>33.845610000000001</c:v>
                </c:pt>
                <c:pt idx="74">
                  <c:v>34.061510000000013</c:v>
                </c:pt>
                <c:pt idx="75">
                  <c:v>34.270540000000011</c:v>
                </c:pt>
                <c:pt idx="76">
                  <c:v>34.474499999999999</c:v>
                </c:pt>
                <c:pt idx="77">
                  <c:v>34.683970000000002</c:v>
                </c:pt>
                <c:pt idx="78">
                  <c:v>34.887549999999997</c:v>
                </c:pt>
                <c:pt idx="79">
                  <c:v>35.088180000000001</c:v>
                </c:pt>
                <c:pt idx="80">
                  <c:v>35.284790000000001</c:v>
                </c:pt>
                <c:pt idx="81">
                  <c:v>35.486600000000003</c:v>
                </c:pt>
                <c:pt idx="82">
                  <c:v>35.682400000000001</c:v>
                </c:pt>
                <c:pt idx="83">
                  <c:v>35.87565</c:v>
                </c:pt>
                <c:pt idx="84">
                  <c:v>36.070420000000006</c:v>
                </c:pt>
                <c:pt idx="85">
                  <c:v>36.267290000000003</c:v>
                </c:pt>
                <c:pt idx="86">
                  <c:v>36.455380000000005</c:v>
                </c:pt>
                <c:pt idx="87">
                  <c:v>36.643990000000002</c:v>
                </c:pt>
                <c:pt idx="88">
                  <c:v>36.832410000000003</c:v>
                </c:pt>
                <c:pt idx="89">
                  <c:v>37.01735</c:v>
                </c:pt>
                <c:pt idx="90">
                  <c:v>37.206950000000013</c:v>
                </c:pt>
                <c:pt idx="91">
                  <c:v>37.394410000000001</c:v>
                </c:pt>
                <c:pt idx="92">
                  <c:v>37.57564</c:v>
                </c:pt>
                <c:pt idx="93">
                  <c:v>37.756210000000003</c:v>
                </c:pt>
                <c:pt idx="94">
                  <c:v>37.938650000000003</c:v>
                </c:pt>
                <c:pt idx="95">
                  <c:v>38.122580000000013</c:v>
                </c:pt>
                <c:pt idx="96">
                  <c:v>38.307029999999997</c:v>
                </c:pt>
                <c:pt idx="97">
                  <c:v>38.486659999999993</c:v>
                </c:pt>
                <c:pt idx="98">
                  <c:v>38.666050000000013</c:v>
                </c:pt>
                <c:pt idx="99">
                  <c:v>38.847689999999915</c:v>
                </c:pt>
                <c:pt idx="100">
                  <c:v>39.026610000000012</c:v>
                </c:pt>
                <c:pt idx="101">
                  <c:v>39.208080000000002</c:v>
                </c:pt>
                <c:pt idx="102">
                  <c:v>39.383059999999993</c:v>
                </c:pt>
                <c:pt idx="103">
                  <c:v>39.566050000000011</c:v>
                </c:pt>
                <c:pt idx="104">
                  <c:v>39.7515</c:v>
                </c:pt>
                <c:pt idx="105">
                  <c:v>39.93694</c:v>
                </c:pt>
                <c:pt idx="106">
                  <c:v>40.119370000000011</c:v>
                </c:pt>
                <c:pt idx="107">
                  <c:v>40.297930000000093</c:v>
                </c:pt>
                <c:pt idx="108">
                  <c:v>40.479030000000002</c:v>
                </c:pt>
                <c:pt idx="109">
                  <c:v>40.668960000000013</c:v>
                </c:pt>
                <c:pt idx="110">
                  <c:v>40.850989999999996</c:v>
                </c:pt>
              </c:numCache>
            </c:numRef>
          </c:yVal>
        </c:ser>
        <c:ser>
          <c:idx val="1"/>
          <c:order val="1"/>
          <c:tx>
            <c:strRef>
              <c:f>'4E15 Std'!$G$20</c:f>
              <c:strCache>
                <c:ptCount val="1"/>
                <c:pt idx="0">
                  <c:v>9353 1-3-3 -24C 1100V_st</c:v>
                </c:pt>
              </c:strCache>
            </c:strRef>
          </c:tx>
          <c:spPr>
            <a:ln w="28575">
              <a:noFill/>
            </a:ln>
          </c:spPr>
          <c:xVal>
            <c:numRef>
              <c:f>'4E15 Std'!$G$23:$G$133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Std'!$H$23:$H$133</c:f>
              <c:numCache>
                <c:formatCode>0.00E+00</c:formatCode>
                <c:ptCount val="111"/>
                <c:pt idx="0">
                  <c:v>0</c:v>
                </c:pt>
                <c:pt idx="1">
                  <c:v>3.5064619999999977</c:v>
                </c:pt>
                <c:pt idx="2">
                  <c:v>6.092028</c:v>
                </c:pt>
                <c:pt idx="3">
                  <c:v>7.829453</c:v>
                </c:pt>
                <c:pt idx="4">
                  <c:v>9.0719189999999994</c:v>
                </c:pt>
                <c:pt idx="5">
                  <c:v>10.08473</c:v>
                </c:pt>
                <c:pt idx="6">
                  <c:v>10.982860000000002</c:v>
                </c:pt>
                <c:pt idx="7">
                  <c:v>11.796290000000001</c:v>
                </c:pt>
                <c:pt idx="8">
                  <c:v>12.56921</c:v>
                </c:pt>
                <c:pt idx="9">
                  <c:v>13.29463</c:v>
                </c:pt>
                <c:pt idx="10">
                  <c:v>13.989410000000023</c:v>
                </c:pt>
                <c:pt idx="11">
                  <c:v>14.664400000000002</c:v>
                </c:pt>
                <c:pt idx="12">
                  <c:v>15.30434</c:v>
                </c:pt>
                <c:pt idx="13">
                  <c:v>15.9259</c:v>
                </c:pt>
                <c:pt idx="14">
                  <c:v>16.525759999999948</c:v>
                </c:pt>
                <c:pt idx="15">
                  <c:v>17.107030000000005</c:v>
                </c:pt>
                <c:pt idx="16">
                  <c:v>17.670929999999988</c:v>
                </c:pt>
                <c:pt idx="17">
                  <c:v>18.222180000000002</c:v>
                </c:pt>
                <c:pt idx="18">
                  <c:v>18.759519999999949</c:v>
                </c:pt>
                <c:pt idx="19">
                  <c:v>19.284960000000005</c:v>
                </c:pt>
                <c:pt idx="20">
                  <c:v>19.802199999999957</c:v>
                </c:pt>
                <c:pt idx="21">
                  <c:v>20.307659999999988</c:v>
                </c:pt>
                <c:pt idx="22">
                  <c:v>20.798689999999937</c:v>
                </c:pt>
                <c:pt idx="23">
                  <c:v>21.28032999999991</c:v>
                </c:pt>
                <c:pt idx="24">
                  <c:v>21.757390000000001</c:v>
                </c:pt>
                <c:pt idx="25">
                  <c:v>22.226009999999953</c:v>
                </c:pt>
                <c:pt idx="26">
                  <c:v>22.682489999999948</c:v>
                </c:pt>
                <c:pt idx="27">
                  <c:v>23.135590000000001</c:v>
                </c:pt>
                <c:pt idx="28">
                  <c:v>23.577050000000035</c:v>
                </c:pt>
                <c:pt idx="29">
                  <c:v>24.0121</c:v>
                </c:pt>
                <c:pt idx="30">
                  <c:v>24.436669999999989</c:v>
                </c:pt>
                <c:pt idx="31">
                  <c:v>24.84882</c:v>
                </c:pt>
                <c:pt idx="32">
                  <c:v>25.257650000000005</c:v>
                </c:pt>
                <c:pt idx="33">
                  <c:v>25.660769999999989</c:v>
                </c:pt>
                <c:pt idx="34">
                  <c:v>26.05498000000005</c:v>
                </c:pt>
                <c:pt idx="35">
                  <c:v>26.441329999999937</c:v>
                </c:pt>
                <c:pt idx="36">
                  <c:v>26.829059999999988</c:v>
                </c:pt>
                <c:pt idx="37">
                  <c:v>27.209669999999957</c:v>
                </c:pt>
                <c:pt idx="38">
                  <c:v>27.580019999999944</c:v>
                </c:pt>
                <c:pt idx="39">
                  <c:v>27.944649999999911</c:v>
                </c:pt>
                <c:pt idx="40">
                  <c:v>28.301850000000059</c:v>
                </c:pt>
                <c:pt idx="41">
                  <c:v>28.655539999999949</c:v>
                </c:pt>
                <c:pt idx="42">
                  <c:v>29.006889999999999</c:v>
                </c:pt>
                <c:pt idx="43">
                  <c:v>29.346689999999953</c:v>
                </c:pt>
                <c:pt idx="44">
                  <c:v>29.68468</c:v>
                </c:pt>
                <c:pt idx="45">
                  <c:v>30.016120000000001</c:v>
                </c:pt>
                <c:pt idx="46">
                  <c:v>30.35059</c:v>
                </c:pt>
                <c:pt idx="47">
                  <c:v>30.670660000000005</c:v>
                </c:pt>
                <c:pt idx="48">
                  <c:v>30.988469999999921</c:v>
                </c:pt>
                <c:pt idx="49">
                  <c:v>31.30209</c:v>
                </c:pt>
                <c:pt idx="50">
                  <c:v>31.61326000000005</c:v>
                </c:pt>
                <c:pt idx="51">
                  <c:v>31.916889999999999</c:v>
                </c:pt>
                <c:pt idx="52">
                  <c:v>32.219330000000063</c:v>
                </c:pt>
                <c:pt idx="53">
                  <c:v>32.513809999999999</c:v>
                </c:pt>
                <c:pt idx="54">
                  <c:v>32.8093</c:v>
                </c:pt>
                <c:pt idx="55">
                  <c:v>33.100440000000006</c:v>
                </c:pt>
                <c:pt idx="56">
                  <c:v>33.386620000000001</c:v>
                </c:pt>
                <c:pt idx="57">
                  <c:v>33.66851000000014</c:v>
                </c:pt>
                <c:pt idx="58">
                  <c:v>33.943669999999997</c:v>
                </c:pt>
                <c:pt idx="59">
                  <c:v>34.216880000000003</c:v>
                </c:pt>
                <c:pt idx="60">
                  <c:v>34.489000000000004</c:v>
                </c:pt>
                <c:pt idx="61">
                  <c:v>34.764510000000094</c:v>
                </c:pt>
                <c:pt idx="62">
                  <c:v>35.023830000000011</c:v>
                </c:pt>
                <c:pt idx="63">
                  <c:v>35.282890000000002</c:v>
                </c:pt>
                <c:pt idx="64">
                  <c:v>35.550479999999993</c:v>
                </c:pt>
                <c:pt idx="65">
                  <c:v>35.804780000000001</c:v>
                </c:pt>
                <c:pt idx="66">
                  <c:v>36.061010000000003</c:v>
                </c:pt>
                <c:pt idx="67">
                  <c:v>36.310619999999993</c:v>
                </c:pt>
                <c:pt idx="68">
                  <c:v>36.559710000000003</c:v>
                </c:pt>
                <c:pt idx="69">
                  <c:v>36.811619999999998</c:v>
                </c:pt>
                <c:pt idx="70">
                  <c:v>37.060420000000001</c:v>
                </c:pt>
                <c:pt idx="71">
                  <c:v>37.301449999999996</c:v>
                </c:pt>
                <c:pt idx="72">
                  <c:v>37.544589999999999</c:v>
                </c:pt>
                <c:pt idx="73">
                  <c:v>37.783620000000006</c:v>
                </c:pt>
                <c:pt idx="74">
                  <c:v>38.021410000000003</c:v>
                </c:pt>
                <c:pt idx="75">
                  <c:v>38.260530000000117</c:v>
                </c:pt>
                <c:pt idx="76">
                  <c:v>38.487589999999997</c:v>
                </c:pt>
                <c:pt idx="77">
                  <c:v>38.720600000000012</c:v>
                </c:pt>
                <c:pt idx="78">
                  <c:v>38.953530000000001</c:v>
                </c:pt>
                <c:pt idx="79">
                  <c:v>39.181420000000003</c:v>
                </c:pt>
                <c:pt idx="80">
                  <c:v>39.413629999999998</c:v>
                </c:pt>
                <c:pt idx="81">
                  <c:v>39.640630000000002</c:v>
                </c:pt>
                <c:pt idx="82">
                  <c:v>39.86403</c:v>
                </c:pt>
                <c:pt idx="83">
                  <c:v>40.097250000000003</c:v>
                </c:pt>
                <c:pt idx="84">
                  <c:v>40.314720000000001</c:v>
                </c:pt>
                <c:pt idx="85">
                  <c:v>40.534649999999999</c:v>
                </c:pt>
                <c:pt idx="86">
                  <c:v>40.75562</c:v>
                </c:pt>
                <c:pt idx="87">
                  <c:v>40.969050000000003</c:v>
                </c:pt>
                <c:pt idx="88">
                  <c:v>41.190540000000013</c:v>
                </c:pt>
                <c:pt idx="89">
                  <c:v>41.404580000000003</c:v>
                </c:pt>
                <c:pt idx="90">
                  <c:v>41.61994</c:v>
                </c:pt>
                <c:pt idx="91">
                  <c:v>41.825530000000086</c:v>
                </c:pt>
                <c:pt idx="92">
                  <c:v>42.029870000000003</c:v>
                </c:pt>
                <c:pt idx="93">
                  <c:v>42.238420000000012</c:v>
                </c:pt>
                <c:pt idx="94">
                  <c:v>42.438270000000003</c:v>
                </c:pt>
                <c:pt idx="95">
                  <c:v>42.635340000000063</c:v>
                </c:pt>
                <c:pt idx="96">
                  <c:v>42.833510000000011</c:v>
                </c:pt>
                <c:pt idx="97">
                  <c:v>43.028470000000013</c:v>
                </c:pt>
                <c:pt idx="98">
                  <c:v>43.226870000000012</c:v>
                </c:pt>
                <c:pt idx="99">
                  <c:v>43.430340000000001</c:v>
                </c:pt>
                <c:pt idx="100">
                  <c:v>43.634260000000005</c:v>
                </c:pt>
                <c:pt idx="101">
                  <c:v>43.835550000000012</c:v>
                </c:pt>
                <c:pt idx="102">
                  <c:v>44.04336</c:v>
                </c:pt>
                <c:pt idx="103">
                  <c:v>44.250620000000005</c:v>
                </c:pt>
                <c:pt idx="104">
                  <c:v>44.443350000000002</c:v>
                </c:pt>
                <c:pt idx="105">
                  <c:v>44.632660000000001</c:v>
                </c:pt>
                <c:pt idx="106">
                  <c:v>44.831340000000004</c:v>
                </c:pt>
                <c:pt idx="107">
                  <c:v>45.03192</c:v>
                </c:pt>
                <c:pt idx="108">
                  <c:v>45.234400000000001</c:v>
                </c:pt>
                <c:pt idx="109">
                  <c:v>45.426760000000002</c:v>
                </c:pt>
                <c:pt idx="110">
                  <c:v>45.621780000000001</c:v>
                </c:pt>
              </c:numCache>
            </c:numRef>
          </c:yVal>
        </c:ser>
        <c:ser>
          <c:idx val="2"/>
          <c:order val="2"/>
          <c:tx>
            <c:strRef>
              <c:f>'4E15 Std'!$M$20</c:f>
              <c:strCache>
                <c:ptCount val="1"/>
                <c:pt idx="0">
                  <c:v>9353 1-2-3 -24.2C 1100V_st</c:v>
                </c:pt>
              </c:strCache>
            </c:strRef>
          </c:tx>
          <c:spPr>
            <a:ln w="28575">
              <a:noFill/>
            </a:ln>
          </c:spPr>
          <c:xVal>
            <c:numRef>
              <c:f>'4E15 Std'!$M$23:$M$133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Std'!$N$23:$N$133</c:f>
              <c:numCache>
                <c:formatCode>0.00E+00</c:formatCode>
                <c:ptCount val="111"/>
                <c:pt idx="0">
                  <c:v>0</c:v>
                </c:pt>
                <c:pt idx="1">
                  <c:v>3.5619549999999998</c:v>
                </c:pt>
                <c:pt idx="2">
                  <c:v>6.0022919999999997</c:v>
                </c:pt>
                <c:pt idx="3">
                  <c:v>7.7164109999999955</c:v>
                </c:pt>
                <c:pt idx="4">
                  <c:v>8.9880700000000004</c:v>
                </c:pt>
                <c:pt idx="5">
                  <c:v>9.9884200000000014</c:v>
                </c:pt>
                <c:pt idx="6">
                  <c:v>10.88439</c:v>
                </c:pt>
                <c:pt idx="7">
                  <c:v>11.71453</c:v>
                </c:pt>
                <c:pt idx="8">
                  <c:v>12.48577</c:v>
                </c:pt>
                <c:pt idx="9">
                  <c:v>13.20664</c:v>
                </c:pt>
                <c:pt idx="10">
                  <c:v>13.893560000000004</c:v>
                </c:pt>
                <c:pt idx="11">
                  <c:v>14.555430000000039</c:v>
                </c:pt>
                <c:pt idx="12">
                  <c:v>15.18886</c:v>
                </c:pt>
                <c:pt idx="13">
                  <c:v>15.810370000000001</c:v>
                </c:pt>
                <c:pt idx="14">
                  <c:v>16.400629999999925</c:v>
                </c:pt>
                <c:pt idx="15">
                  <c:v>16.972860000000001</c:v>
                </c:pt>
                <c:pt idx="16">
                  <c:v>17.535620000000002</c:v>
                </c:pt>
                <c:pt idx="17">
                  <c:v>18.082479999999926</c:v>
                </c:pt>
                <c:pt idx="18">
                  <c:v>18.616679999999999</c:v>
                </c:pt>
                <c:pt idx="19">
                  <c:v>19.143249999999949</c:v>
                </c:pt>
                <c:pt idx="20">
                  <c:v>19.649930000000001</c:v>
                </c:pt>
                <c:pt idx="21">
                  <c:v>20.15324</c:v>
                </c:pt>
                <c:pt idx="22">
                  <c:v>20.6401</c:v>
                </c:pt>
                <c:pt idx="23">
                  <c:v>21.11757000000005</c:v>
                </c:pt>
                <c:pt idx="24">
                  <c:v>21.592429999999926</c:v>
                </c:pt>
                <c:pt idx="25">
                  <c:v>22.061039999999949</c:v>
                </c:pt>
                <c:pt idx="26">
                  <c:v>22.51679</c:v>
                </c:pt>
                <c:pt idx="27">
                  <c:v>22.965289999999921</c:v>
                </c:pt>
                <c:pt idx="28">
                  <c:v>23.408799999999911</c:v>
                </c:pt>
                <c:pt idx="29">
                  <c:v>23.84431</c:v>
                </c:pt>
                <c:pt idx="30">
                  <c:v>24.266819999999989</c:v>
                </c:pt>
                <c:pt idx="31">
                  <c:v>24.681989999999999</c:v>
                </c:pt>
                <c:pt idx="32">
                  <c:v>25.092399999999948</c:v>
                </c:pt>
                <c:pt idx="33">
                  <c:v>25.499279999999953</c:v>
                </c:pt>
                <c:pt idx="34">
                  <c:v>25.898239999999948</c:v>
                </c:pt>
                <c:pt idx="35">
                  <c:v>26.291739999999937</c:v>
                </c:pt>
                <c:pt idx="36">
                  <c:v>26.682509999999937</c:v>
                </c:pt>
                <c:pt idx="37">
                  <c:v>27.067509999999952</c:v>
                </c:pt>
                <c:pt idx="38">
                  <c:v>27.450970000000005</c:v>
                </c:pt>
                <c:pt idx="39">
                  <c:v>27.828199999999953</c:v>
                </c:pt>
                <c:pt idx="40">
                  <c:v>28.197710000000001</c:v>
                </c:pt>
                <c:pt idx="41">
                  <c:v>28.565369999999948</c:v>
                </c:pt>
                <c:pt idx="42">
                  <c:v>28.92814999999991</c:v>
                </c:pt>
                <c:pt idx="43">
                  <c:v>29.28715</c:v>
                </c:pt>
                <c:pt idx="44">
                  <c:v>29.637239999999988</c:v>
                </c:pt>
                <c:pt idx="45">
                  <c:v>29.990559999999952</c:v>
                </c:pt>
                <c:pt idx="46">
                  <c:v>30.333410000000001</c:v>
                </c:pt>
                <c:pt idx="47">
                  <c:v>30.671270000000035</c:v>
                </c:pt>
                <c:pt idx="48">
                  <c:v>31.007880000000046</c:v>
                </c:pt>
                <c:pt idx="49">
                  <c:v>31.336220000000001</c:v>
                </c:pt>
                <c:pt idx="50">
                  <c:v>31.656230000000001</c:v>
                </c:pt>
                <c:pt idx="51">
                  <c:v>31.975069999999953</c:v>
                </c:pt>
                <c:pt idx="52">
                  <c:v>32.291020000000003</c:v>
                </c:pt>
                <c:pt idx="53">
                  <c:v>32.599120000000013</c:v>
                </c:pt>
                <c:pt idx="54">
                  <c:v>32.920850000000002</c:v>
                </c:pt>
                <c:pt idx="55">
                  <c:v>33.242820000000002</c:v>
                </c:pt>
                <c:pt idx="56">
                  <c:v>33.555510000000012</c:v>
                </c:pt>
                <c:pt idx="57">
                  <c:v>33.861620000000002</c:v>
                </c:pt>
                <c:pt idx="58">
                  <c:v>34.152200000000001</c:v>
                </c:pt>
                <c:pt idx="59">
                  <c:v>34.449660000000002</c:v>
                </c:pt>
                <c:pt idx="60">
                  <c:v>34.740840000000006</c:v>
                </c:pt>
                <c:pt idx="61">
                  <c:v>35.0319</c:v>
                </c:pt>
                <c:pt idx="62">
                  <c:v>35.321849999999998</c:v>
                </c:pt>
                <c:pt idx="63">
                  <c:v>35.60087</c:v>
                </c:pt>
                <c:pt idx="64">
                  <c:v>35.883040000000001</c:v>
                </c:pt>
                <c:pt idx="65">
                  <c:v>36.167160000000003</c:v>
                </c:pt>
                <c:pt idx="66">
                  <c:v>36.442480000000003</c:v>
                </c:pt>
                <c:pt idx="67">
                  <c:v>36.716420000000006</c:v>
                </c:pt>
                <c:pt idx="68">
                  <c:v>36.983150000000002</c:v>
                </c:pt>
                <c:pt idx="69">
                  <c:v>37.255540000000003</c:v>
                </c:pt>
                <c:pt idx="70">
                  <c:v>37.522420000000011</c:v>
                </c:pt>
                <c:pt idx="71">
                  <c:v>37.786530000000013</c:v>
                </c:pt>
                <c:pt idx="72">
                  <c:v>38.048300000000012</c:v>
                </c:pt>
                <c:pt idx="73">
                  <c:v>38.3033</c:v>
                </c:pt>
                <c:pt idx="74">
                  <c:v>38.540410000000001</c:v>
                </c:pt>
                <c:pt idx="75">
                  <c:v>38.783120000000011</c:v>
                </c:pt>
                <c:pt idx="76">
                  <c:v>39.025460000000002</c:v>
                </c:pt>
                <c:pt idx="77">
                  <c:v>39.258970000000012</c:v>
                </c:pt>
                <c:pt idx="78">
                  <c:v>39.494300000000003</c:v>
                </c:pt>
                <c:pt idx="79">
                  <c:v>39.728580000000093</c:v>
                </c:pt>
                <c:pt idx="80">
                  <c:v>39.951180000000001</c:v>
                </c:pt>
                <c:pt idx="81">
                  <c:v>40.175620000000002</c:v>
                </c:pt>
                <c:pt idx="82">
                  <c:v>40.396300000000011</c:v>
                </c:pt>
                <c:pt idx="83">
                  <c:v>40.617609999999999</c:v>
                </c:pt>
                <c:pt idx="84">
                  <c:v>40.841989999999996</c:v>
                </c:pt>
                <c:pt idx="85">
                  <c:v>41.064530000000012</c:v>
                </c:pt>
                <c:pt idx="86">
                  <c:v>41.279060000000001</c:v>
                </c:pt>
                <c:pt idx="87">
                  <c:v>41.500510000000013</c:v>
                </c:pt>
                <c:pt idx="88">
                  <c:v>41.724040000000002</c:v>
                </c:pt>
                <c:pt idx="89">
                  <c:v>41.952100000000002</c:v>
                </c:pt>
                <c:pt idx="90">
                  <c:v>42.178210000000085</c:v>
                </c:pt>
                <c:pt idx="91">
                  <c:v>42.401340000000005</c:v>
                </c:pt>
                <c:pt idx="92">
                  <c:v>42.629720000000013</c:v>
                </c:pt>
                <c:pt idx="93">
                  <c:v>42.853209999999997</c:v>
                </c:pt>
                <c:pt idx="94">
                  <c:v>43.073930000000011</c:v>
                </c:pt>
                <c:pt idx="95">
                  <c:v>43.290100000000116</c:v>
                </c:pt>
                <c:pt idx="96">
                  <c:v>43.508910000000085</c:v>
                </c:pt>
                <c:pt idx="97">
                  <c:v>43.720720000000085</c:v>
                </c:pt>
                <c:pt idx="98">
                  <c:v>43.938980000000001</c:v>
                </c:pt>
                <c:pt idx="99">
                  <c:v>44.160780000000003</c:v>
                </c:pt>
                <c:pt idx="100">
                  <c:v>44.375889999999998</c:v>
                </c:pt>
                <c:pt idx="101">
                  <c:v>44.597120000000011</c:v>
                </c:pt>
                <c:pt idx="102">
                  <c:v>44.813649999999996</c:v>
                </c:pt>
                <c:pt idx="103">
                  <c:v>45.031649999999999</c:v>
                </c:pt>
                <c:pt idx="104">
                  <c:v>45.26511000000017</c:v>
                </c:pt>
                <c:pt idx="105">
                  <c:v>45.481299999999997</c:v>
                </c:pt>
                <c:pt idx="106">
                  <c:v>45.704550000000012</c:v>
                </c:pt>
                <c:pt idx="107">
                  <c:v>45.930860000000003</c:v>
                </c:pt>
                <c:pt idx="108">
                  <c:v>46.153190000000002</c:v>
                </c:pt>
                <c:pt idx="109">
                  <c:v>46.367429999999999</c:v>
                </c:pt>
                <c:pt idx="110">
                  <c:v>46.592680000000001</c:v>
                </c:pt>
              </c:numCache>
            </c:numRef>
          </c:yVal>
        </c:ser>
        <c:ser>
          <c:idx val="3"/>
          <c:order val="3"/>
          <c:tx>
            <c:strRef>
              <c:f>'4E15 Std'!$S$20</c:f>
              <c:strCache>
                <c:ptCount val="1"/>
                <c:pt idx="0">
                  <c:v>9353 4-3-3 -24C 1100V_st</c:v>
                </c:pt>
              </c:strCache>
            </c:strRef>
          </c:tx>
          <c:spPr>
            <a:ln w="28575">
              <a:noFill/>
            </a:ln>
          </c:spPr>
          <c:xVal>
            <c:numRef>
              <c:f>'4E15 Std'!$S$23:$S$133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Std'!$T$23:$T$133</c:f>
              <c:numCache>
                <c:formatCode>0.00E+00</c:formatCode>
                <c:ptCount val="111"/>
                <c:pt idx="0">
                  <c:v>0</c:v>
                </c:pt>
                <c:pt idx="1">
                  <c:v>3.9386599999999938</c:v>
                </c:pt>
                <c:pt idx="2">
                  <c:v>6.055810999999987</c:v>
                </c:pt>
                <c:pt idx="3">
                  <c:v>7.5358869999999945</c:v>
                </c:pt>
                <c:pt idx="4">
                  <c:v>8.6869160000000001</c:v>
                </c:pt>
                <c:pt idx="5">
                  <c:v>9.6645390000000067</c:v>
                </c:pt>
                <c:pt idx="6">
                  <c:v>10.54055</c:v>
                </c:pt>
                <c:pt idx="7">
                  <c:v>11.356290000000021</c:v>
                </c:pt>
                <c:pt idx="8">
                  <c:v>12.123010000000001</c:v>
                </c:pt>
                <c:pt idx="9">
                  <c:v>12.846400000000004</c:v>
                </c:pt>
                <c:pt idx="10">
                  <c:v>13.540790000000001</c:v>
                </c:pt>
                <c:pt idx="11">
                  <c:v>14.211</c:v>
                </c:pt>
                <c:pt idx="12">
                  <c:v>14.856950000000023</c:v>
                </c:pt>
                <c:pt idx="13">
                  <c:v>15.482590000000025</c:v>
                </c:pt>
                <c:pt idx="14">
                  <c:v>16.088819999999949</c:v>
                </c:pt>
                <c:pt idx="15">
                  <c:v>16.674689999999988</c:v>
                </c:pt>
                <c:pt idx="16">
                  <c:v>17.243919999999989</c:v>
                </c:pt>
                <c:pt idx="17">
                  <c:v>17.799399999999952</c:v>
                </c:pt>
                <c:pt idx="18">
                  <c:v>18.342099999999952</c:v>
                </c:pt>
                <c:pt idx="19">
                  <c:v>18.877009999999999</c:v>
                </c:pt>
                <c:pt idx="20">
                  <c:v>19.39969</c:v>
                </c:pt>
                <c:pt idx="21">
                  <c:v>19.907419999999949</c:v>
                </c:pt>
                <c:pt idx="22">
                  <c:v>20.408329999999911</c:v>
                </c:pt>
                <c:pt idx="23">
                  <c:v>20.896879999999999</c:v>
                </c:pt>
                <c:pt idx="24">
                  <c:v>21.379349999999953</c:v>
                </c:pt>
                <c:pt idx="25">
                  <c:v>21.852070000000001</c:v>
                </c:pt>
                <c:pt idx="26">
                  <c:v>22.328739999999929</c:v>
                </c:pt>
                <c:pt idx="27">
                  <c:v>22.792589999999937</c:v>
                </c:pt>
                <c:pt idx="28">
                  <c:v>23.247129999999952</c:v>
                </c:pt>
                <c:pt idx="29">
                  <c:v>23.689509999999952</c:v>
                </c:pt>
                <c:pt idx="30">
                  <c:v>24.118860000000058</c:v>
                </c:pt>
                <c:pt idx="31">
                  <c:v>24.541779999999989</c:v>
                </c:pt>
                <c:pt idx="32">
                  <c:v>24.962409999999903</c:v>
                </c:pt>
                <c:pt idx="33">
                  <c:v>25.373390000000001</c:v>
                </c:pt>
                <c:pt idx="34">
                  <c:v>25.776529999999944</c:v>
                </c:pt>
                <c:pt idx="35">
                  <c:v>26.170739999999952</c:v>
                </c:pt>
                <c:pt idx="36">
                  <c:v>26.550789999999989</c:v>
                </c:pt>
                <c:pt idx="37">
                  <c:v>26.924999999999986</c:v>
                </c:pt>
                <c:pt idx="38">
                  <c:v>27.297889999999999</c:v>
                </c:pt>
                <c:pt idx="39">
                  <c:v>27.673559999999988</c:v>
                </c:pt>
                <c:pt idx="40">
                  <c:v>28.028709999999926</c:v>
                </c:pt>
                <c:pt idx="41">
                  <c:v>28.383769999999949</c:v>
                </c:pt>
                <c:pt idx="42">
                  <c:v>28.733250000000005</c:v>
                </c:pt>
                <c:pt idx="43">
                  <c:v>29.089589999999948</c:v>
                </c:pt>
                <c:pt idx="44">
                  <c:v>29.436260000000001</c:v>
                </c:pt>
                <c:pt idx="45">
                  <c:v>29.782619999999902</c:v>
                </c:pt>
                <c:pt idx="46">
                  <c:v>30.118900000000043</c:v>
                </c:pt>
                <c:pt idx="47">
                  <c:v>30.44877999999991</c:v>
                </c:pt>
                <c:pt idx="48">
                  <c:v>30.788079999999937</c:v>
                </c:pt>
                <c:pt idx="49">
                  <c:v>31.112079999999999</c:v>
                </c:pt>
                <c:pt idx="50">
                  <c:v>31.432599999999937</c:v>
                </c:pt>
                <c:pt idx="51">
                  <c:v>31.748769999999933</c:v>
                </c:pt>
                <c:pt idx="52">
                  <c:v>32.062610000000063</c:v>
                </c:pt>
                <c:pt idx="53">
                  <c:v>32.381929999999997</c:v>
                </c:pt>
                <c:pt idx="54">
                  <c:v>32.687060000000002</c:v>
                </c:pt>
                <c:pt idx="55">
                  <c:v>32.988610000000001</c:v>
                </c:pt>
                <c:pt idx="56">
                  <c:v>33.28116</c:v>
                </c:pt>
                <c:pt idx="57">
                  <c:v>33.574710000000003</c:v>
                </c:pt>
                <c:pt idx="58">
                  <c:v>33.860080000000004</c:v>
                </c:pt>
                <c:pt idx="59">
                  <c:v>34.128440000000012</c:v>
                </c:pt>
                <c:pt idx="60">
                  <c:v>34.403910000000003</c:v>
                </c:pt>
                <c:pt idx="61">
                  <c:v>34.683920000000001</c:v>
                </c:pt>
                <c:pt idx="62">
                  <c:v>34.962730000000086</c:v>
                </c:pt>
                <c:pt idx="63">
                  <c:v>35.232460000000003</c:v>
                </c:pt>
                <c:pt idx="64">
                  <c:v>35.509530000000012</c:v>
                </c:pt>
                <c:pt idx="65">
                  <c:v>35.790090000000063</c:v>
                </c:pt>
                <c:pt idx="66">
                  <c:v>36.054209999999998</c:v>
                </c:pt>
                <c:pt idx="67">
                  <c:v>36.309740000000005</c:v>
                </c:pt>
                <c:pt idx="68">
                  <c:v>36.580950000000001</c:v>
                </c:pt>
                <c:pt idx="69">
                  <c:v>36.849260000000001</c:v>
                </c:pt>
                <c:pt idx="70">
                  <c:v>37.107130000000012</c:v>
                </c:pt>
                <c:pt idx="71">
                  <c:v>37.357529999999997</c:v>
                </c:pt>
                <c:pt idx="72">
                  <c:v>37.61589</c:v>
                </c:pt>
                <c:pt idx="73">
                  <c:v>37.862990000000003</c:v>
                </c:pt>
                <c:pt idx="74">
                  <c:v>38.111530000000002</c:v>
                </c:pt>
                <c:pt idx="75">
                  <c:v>38.363669999999999</c:v>
                </c:pt>
                <c:pt idx="76">
                  <c:v>38.610410000000002</c:v>
                </c:pt>
                <c:pt idx="77">
                  <c:v>38.876960000000004</c:v>
                </c:pt>
                <c:pt idx="78">
                  <c:v>39.120520000000013</c:v>
                </c:pt>
                <c:pt idx="79">
                  <c:v>39.358460000000001</c:v>
                </c:pt>
                <c:pt idx="80">
                  <c:v>39.598580000000013</c:v>
                </c:pt>
                <c:pt idx="81">
                  <c:v>39.830249999999999</c:v>
                </c:pt>
                <c:pt idx="82">
                  <c:v>40.047080000000001</c:v>
                </c:pt>
                <c:pt idx="83">
                  <c:v>40.284020000000005</c:v>
                </c:pt>
                <c:pt idx="84">
                  <c:v>40.510040000000004</c:v>
                </c:pt>
                <c:pt idx="85">
                  <c:v>40.749470000000002</c:v>
                </c:pt>
                <c:pt idx="86">
                  <c:v>40.98518</c:v>
                </c:pt>
                <c:pt idx="87">
                  <c:v>41.218360000000011</c:v>
                </c:pt>
                <c:pt idx="88">
                  <c:v>41.441669999999995</c:v>
                </c:pt>
                <c:pt idx="89">
                  <c:v>41.67165</c:v>
                </c:pt>
                <c:pt idx="90">
                  <c:v>41.906150000000011</c:v>
                </c:pt>
                <c:pt idx="91">
                  <c:v>42.122370000000117</c:v>
                </c:pt>
                <c:pt idx="92">
                  <c:v>42.361930000000001</c:v>
                </c:pt>
                <c:pt idx="93">
                  <c:v>42.58925</c:v>
                </c:pt>
                <c:pt idx="94">
                  <c:v>42.817389999999996</c:v>
                </c:pt>
                <c:pt idx="95">
                  <c:v>43.042450000000002</c:v>
                </c:pt>
                <c:pt idx="96">
                  <c:v>43.269740000000013</c:v>
                </c:pt>
                <c:pt idx="97">
                  <c:v>43.478180000000002</c:v>
                </c:pt>
                <c:pt idx="98">
                  <c:v>43.693120000000086</c:v>
                </c:pt>
                <c:pt idx="99">
                  <c:v>43.915680000000002</c:v>
                </c:pt>
                <c:pt idx="100">
                  <c:v>44.128740000000086</c:v>
                </c:pt>
                <c:pt idx="101">
                  <c:v>44.33202</c:v>
                </c:pt>
                <c:pt idx="102">
                  <c:v>44.528020000000012</c:v>
                </c:pt>
                <c:pt idx="103">
                  <c:v>44.729690000000012</c:v>
                </c:pt>
                <c:pt idx="104">
                  <c:v>44.948869999999999</c:v>
                </c:pt>
                <c:pt idx="105">
                  <c:v>45.155670000000001</c:v>
                </c:pt>
                <c:pt idx="106">
                  <c:v>45.367469999999997</c:v>
                </c:pt>
                <c:pt idx="107">
                  <c:v>45.569140000000012</c:v>
                </c:pt>
                <c:pt idx="108">
                  <c:v>45.770860000000006</c:v>
                </c:pt>
                <c:pt idx="109">
                  <c:v>45.980420000000002</c:v>
                </c:pt>
                <c:pt idx="110">
                  <c:v>46.202360000000013</c:v>
                </c:pt>
              </c:numCache>
            </c:numRef>
          </c:yVal>
        </c:ser>
        <c:ser>
          <c:idx val="6"/>
          <c:order val="4"/>
          <c:tx>
            <c:strRef>
              <c:f>'4E15 Std'!$AK$20</c:f>
              <c:strCache>
                <c:ptCount val="1"/>
                <c:pt idx="0">
                  <c:v>9353 1-1 -23xC 1100V_pix</c:v>
                </c:pt>
              </c:strCache>
            </c:strRef>
          </c:tx>
          <c:spPr>
            <a:ln w="28575">
              <a:noFill/>
            </a:ln>
          </c:spPr>
          <c:xVal>
            <c:numRef>
              <c:f>'4E15 Std'!$AK$23:$AK$133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Std'!$AL$23:$AL$133</c:f>
              <c:numCache>
                <c:formatCode>0.00E+00</c:formatCode>
                <c:ptCount val="111"/>
                <c:pt idx="0">
                  <c:v>0</c:v>
                </c:pt>
                <c:pt idx="1">
                  <c:v>3.0419479999999997</c:v>
                </c:pt>
                <c:pt idx="2">
                  <c:v>5.1407970000000001</c:v>
                </c:pt>
                <c:pt idx="3">
                  <c:v>6.6460179999999891</c:v>
                </c:pt>
                <c:pt idx="4">
                  <c:v>7.7801549999999891</c:v>
                </c:pt>
                <c:pt idx="5">
                  <c:v>8.7034710000000004</c:v>
                </c:pt>
                <c:pt idx="6">
                  <c:v>9.512811000000001</c:v>
                </c:pt>
                <c:pt idx="7">
                  <c:v>10.25074</c:v>
                </c:pt>
                <c:pt idx="8">
                  <c:v>10.937610000000001</c:v>
                </c:pt>
                <c:pt idx="9">
                  <c:v>11.587620000000001</c:v>
                </c:pt>
                <c:pt idx="10">
                  <c:v>12.20848</c:v>
                </c:pt>
                <c:pt idx="11">
                  <c:v>12.80387</c:v>
                </c:pt>
                <c:pt idx="12">
                  <c:v>13.371550000000004</c:v>
                </c:pt>
                <c:pt idx="13">
                  <c:v>13.92376</c:v>
                </c:pt>
                <c:pt idx="14">
                  <c:v>14.457380000000002</c:v>
                </c:pt>
                <c:pt idx="15">
                  <c:v>14.97456</c:v>
                </c:pt>
                <c:pt idx="16">
                  <c:v>15.475540000000031</c:v>
                </c:pt>
                <c:pt idx="17">
                  <c:v>15.96217</c:v>
                </c:pt>
                <c:pt idx="18">
                  <c:v>16.434899999999999</c:v>
                </c:pt>
                <c:pt idx="19">
                  <c:v>16.894030000000001</c:v>
                </c:pt>
                <c:pt idx="20">
                  <c:v>17.345009999999949</c:v>
                </c:pt>
                <c:pt idx="21">
                  <c:v>17.785339999999902</c:v>
                </c:pt>
                <c:pt idx="22">
                  <c:v>18.213249999999952</c:v>
                </c:pt>
                <c:pt idx="23">
                  <c:v>18.640229999999953</c:v>
                </c:pt>
                <c:pt idx="24">
                  <c:v>19.057310000000001</c:v>
                </c:pt>
                <c:pt idx="25">
                  <c:v>19.46474999999991</c:v>
                </c:pt>
                <c:pt idx="26">
                  <c:v>19.867159999999988</c:v>
                </c:pt>
                <c:pt idx="27">
                  <c:v>20.263339999999914</c:v>
                </c:pt>
                <c:pt idx="28">
                  <c:v>20.650729999999989</c:v>
                </c:pt>
                <c:pt idx="29">
                  <c:v>21.03858</c:v>
                </c:pt>
                <c:pt idx="30">
                  <c:v>21.422149999999903</c:v>
                </c:pt>
                <c:pt idx="31">
                  <c:v>21.789090000000002</c:v>
                </c:pt>
                <c:pt idx="32">
                  <c:v>22.15399000000005</c:v>
                </c:pt>
                <c:pt idx="33">
                  <c:v>22.522589999999937</c:v>
                </c:pt>
                <c:pt idx="34">
                  <c:v>22.88262999999991</c:v>
                </c:pt>
                <c:pt idx="35">
                  <c:v>23.233550000000001</c:v>
                </c:pt>
                <c:pt idx="36">
                  <c:v>23.582009999999926</c:v>
                </c:pt>
                <c:pt idx="37">
                  <c:v>23.926870000000001</c:v>
                </c:pt>
                <c:pt idx="38">
                  <c:v>24.277699999999989</c:v>
                </c:pt>
                <c:pt idx="39">
                  <c:v>24.613830000000046</c:v>
                </c:pt>
                <c:pt idx="40">
                  <c:v>24.955759999999948</c:v>
                </c:pt>
                <c:pt idx="41">
                  <c:v>25.27338</c:v>
                </c:pt>
                <c:pt idx="42">
                  <c:v>25.600429999999989</c:v>
                </c:pt>
                <c:pt idx="43">
                  <c:v>25.930160000000001</c:v>
                </c:pt>
                <c:pt idx="44">
                  <c:v>26.252129999999944</c:v>
                </c:pt>
                <c:pt idx="45">
                  <c:v>26.56184</c:v>
                </c:pt>
                <c:pt idx="46">
                  <c:v>26.879639999999949</c:v>
                </c:pt>
                <c:pt idx="47">
                  <c:v>27.193650000000005</c:v>
                </c:pt>
                <c:pt idx="48">
                  <c:v>27.510159999999999</c:v>
                </c:pt>
                <c:pt idx="49">
                  <c:v>27.822369999999989</c:v>
                </c:pt>
                <c:pt idx="50">
                  <c:v>28.129429999999989</c:v>
                </c:pt>
                <c:pt idx="51">
                  <c:v>28.438609999999937</c:v>
                </c:pt>
                <c:pt idx="52">
                  <c:v>28.735959999999999</c:v>
                </c:pt>
                <c:pt idx="53">
                  <c:v>29.031130000000001</c:v>
                </c:pt>
                <c:pt idx="54">
                  <c:v>29.320869999999999</c:v>
                </c:pt>
                <c:pt idx="55">
                  <c:v>29.610289999999999</c:v>
                </c:pt>
                <c:pt idx="56">
                  <c:v>29.90044999999991</c:v>
                </c:pt>
                <c:pt idx="57">
                  <c:v>30.180389999999989</c:v>
                </c:pt>
                <c:pt idx="58">
                  <c:v>30.461699999999933</c:v>
                </c:pt>
                <c:pt idx="59">
                  <c:v>30.73462</c:v>
                </c:pt>
                <c:pt idx="60">
                  <c:v>31.012339999999949</c:v>
                </c:pt>
                <c:pt idx="61">
                  <c:v>31.290009999999953</c:v>
                </c:pt>
                <c:pt idx="62">
                  <c:v>31.563890000000001</c:v>
                </c:pt>
                <c:pt idx="63">
                  <c:v>31.838229999999989</c:v>
                </c:pt>
                <c:pt idx="64">
                  <c:v>32.102350000000094</c:v>
                </c:pt>
                <c:pt idx="65">
                  <c:v>32.368400000000001</c:v>
                </c:pt>
                <c:pt idx="66">
                  <c:v>32.621460000000006</c:v>
                </c:pt>
                <c:pt idx="67">
                  <c:v>32.884099999999997</c:v>
                </c:pt>
                <c:pt idx="68">
                  <c:v>33.14132</c:v>
                </c:pt>
                <c:pt idx="69">
                  <c:v>33.404789999999998</c:v>
                </c:pt>
                <c:pt idx="70">
                  <c:v>33.662520000000086</c:v>
                </c:pt>
                <c:pt idx="71">
                  <c:v>33.90936</c:v>
                </c:pt>
                <c:pt idx="72">
                  <c:v>34.157269999999997</c:v>
                </c:pt>
                <c:pt idx="73">
                  <c:v>34.405170000000012</c:v>
                </c:pt>
                <c:pt idx="74">
                  <c:v>34.651849999999996</c:v>
                </c:pt>
                <c:pt idx="75">
                  <c:v>34.89696</c:v>
                </c:pt>
                <c:pt idx="76">
                  <c:v>35.145100000000063</c:v>
                </c:pt>
                <c:pt idx="77">
                  <c:v>35.38411</c:v>
                </c:pt>
                <c:pt idx="78">
                  <c:v>35.608790000000013</c:v>
                </c:pt>
                <c:pt idx="79">
                  <c:v>35.849710000000002</c:v>
                </c:pt>
                <c:pt idx="80">
                  <c:v>36.088090000000001</c:v>
                </c:pt>
                <c:pt idx="81">
                  <c:v>36.323820000000005</c:v>
                </c:pt>
                <c:pt idx="82">
                  <c:v>36.545450000000002</c:v>
                </c:pt>
                <c:pt idx="83">
                  <c:v>36.781269999999999</c:v>
                </c:pt>
                <c:pt idx="84">
                  <c:v>37.010800000000003</c:v>
                </c:pt>
                <c:pt idx="85">
                  <c:v>37.230390000000085</c:v>
                </c:pt>
                <c:pt idx="86">
                  <c:v>37.456510000000002</c:v>
                </c:pt>
                <c:pt idx="87">
                  <c:v>37.687910000000002</c:v>
                </c:pt>
                <c:pt idx="88">
                  <c:v>37.910740000000004</c:v>
                </c:pt>
                <c:pt idx="89">
                  <c:v>38.133780000000002</c:v>
                </c:pt>
                <c:pt idx="90">
                  <c:v>38.350729999999999</c:v>
                </c:pt>
                <c:pt idx="91">
                  <c:v>38.570680000000003</c:v>
                </c:pt>
                <c:pt idx="92">
                  <c:v>38.783820000000006</c:v>
                </c:pt>
                <c:pt idx="93">
                  <c:v>39.005030000000012</c:v>
                </c:pt>
                <c:pt idx="94">
                  <c:v>39.209040000000002</c:v>
                </c:pt>
                <c:pt idx="95">
                  <c:v>39.426340000000003</c:v>
                </c:pt>
                <c:pt idx="96">
                  <c:v>39.644130000000011</c:v>
                </c:pt>
                <c:pt idx="97">
                  <c:v>39.852409999999999</c:v>
                </c:pt>
                <c:pt idx="98">
                  <c:v>40.057839999999999</c:v>
                </c:pt>
                <c:pt idx="99">
                  <c:v>40.264810000000011</c:v>
                </c:pt>
                <c:pt idx="100">
                  <c:v>40.472550000000012</c:v>
                </c:pt>
                <c:pt idx="101">
                  <c:v>40.68506</c:v>
                </c:pt>
                <c:pt idx="102">
                  <c:v>40.884709999999998</c:v>
                </c:pt>
                <c:pt idx="103">
                  <c:v>41.089230000000001</c:v>
                </c:pt>
                <c:pt idx="104">
                  <c:v>41.288150000000094</c:v>
                </c:pt>
                <c:pt idx="105">
                  <c:v>41.495240000000003</c:v>
                </c:pt>
                <c:pt idx="106">
                  <c:v>41.697840000000006</c:v>
                </c:pt>
                <c:pt idx="107">
                  <c:v>41.894160000000007</c:v>
                </c:pt>
                <c:pt idx="108">
                  <c:v>42.090020000000003</c:v>
                </c:pt>
                <c:pt idx="109">
                  <c:v>42.289010000000012</c:v>
                </c:pt>
                <c:pt idx="110">
                  <c:v>42.488880000000002</c:v>
                </c:pt>
              </c:numCache>
            </c:numRef>
          </c:yVal>
        </c:ser>
        <c:ser>
          <c:idx val="7"/>
          <c:order val="5"/>
          <c:tx>
            <c:strRef>
              <c:f>'4E15 Std'!$AQ$20</c:f>
              <c:strCache>
                <c:ptCount val="1"/>
                <c:pt idx="0">
                  <c:v>9353 4-1-2 -23C 1100V_pix</c:v>
                </c:pt>
              </c:strCache>
            </c:strRef>
          </c:tx>
          <c:spPr>
            <a:ln w="28575">
              <a:noFill/>
            </a:ln>
          </c:spPr>
          <c:xVal>
            <c:numRef>
              <c:f>'4E15 Std'!$AQ$23:$AQ$133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Std'!$AR$23:$AR$133</c:f>
              <c:numCache>
                <c:formatCode>0.00E+00</c:formatCode>
                <c:ptCount val="111"/>
                <c:pt idx="0">
                  <c:v>0</c:v>
                </c:pt>
                <c:pt idx="1">
                  <c:v>3.0136579999999977</c:v>
                </c:pt>
                <c:pt idx="2">
                  <c:v>4.9110940000000003</c:v>
                </c:pt>
                <c:pt idx="3">
                  <c:v>6.3004600000000002</c:v>
                </c:pt>
                <c:pt idx="4">
                  <c:v>7.3585430000000001</c:v>
                </c:pt>
                <c:pt idx="5">
                  <c:v>8.2199759999999991</c:v>
                </c:pt>
                <c:pt idx="6">
                  <c:v>8.9766330000000067</c:v>
                </c:pt>
                <c:pt idx="7">
                  <c:v>9.665813</c:v>
                </c:pt>
                <c:pt idx="8">
                  <c:v>10.311060000000001</c:v>
                </c:pt>
                <c:pt idx="9">
                  <c:v>10.91939</c:v>
                </c:pt>
                <c:pt idx="10">
                  <c:v>11.498140000000001</c:v>
                </c:pt>
                <c:pt idx="11">
                  <c:v>12.048579999999999</c:v>
                </c:pt>
                <c:pt idx="12">
                  <c:v>12.5791</c:v>
                </c:pt>
                <c:pt idx="13">
                  <c:v>13.09478</c:v>
                </c:pt>
                <c:pt idx="14">
                  <c:v>13.588380000000001</c:v>
                </c:pt>
                <c:pt idx="15">
                  <c:v>14.069780000000021</c:v>
                </c:pt>
                <c:pt idx="16">
                  <c:v>14.5341</c:v>
                </c:pt>
                <c:pt idx="17">
                  <c:v>14.99146</c:v>
                </c:pt>
                <c:pt idx="18">
                  <c:v>15.430070000000001</c:v>
                </c:pt>
                <c:pt idx="19">
                  <c:v>15.862870000000004</c:v>
                </c:pt>
                <c:pt idx="20">
                  <c:v>16.286460000000002</c:v>
                </c:pt>
                <c:pt idx="21">
                  <c:v>16.698830000000001</c:v>
                </c:pt>
                <c:pt idx="22">
                  <c:v>17.103649999999949</c:v>
                </c:pt>
                <c:pt idx="23">
                  <c:v>17.504639999999949</c:v>
                </c:pt>
                <c:pt idx="24">
                  <c:v>17.893989999999999</c:v>
                </c:pt>
                <c:pt idx="25">
                  <c:v>18.277170000000005</c:v>
                </c:pt>
                <c:pt idx="26">
                  <c:v>18.656659999999999</c:v>
                </c:pt>
                <c:pt idx="27">
                  <c:v>19.027920000000005</c:v>
                </c:pt>
                <c:pt idx="28">
                  <c:v>19.391999999999999</c:v>
                </c:pt>
                <c:pt idx="29">
                  <c:v>19.750959999999999</c:v>
                </c:pt>
                <c:pt idx="30">
                  <c:v>20.109500000000001</c:v>
                </c:pt>
                <c:pt idx="31">
                  <c:v>20.459499999999949</c:v>
                </c:pt>
                <c:pt idx="32">
                  <c:v>20.805579999999956</c:v>
                </c:pt>
                <c:pt idx="33">
                  <c:v>21.150179999999999</c:v>
                </c:pt>
                <c:pt idx="34">
                  <c:v>21.48931999999991</c:v>
                </c:pt>
                <c:pt idx="35">
                  <c:v>21.821339999999989</c:v>
                </c:pt>
                <c:pt idx="36">
                  <c:v>22.155200000000001</c:v>
                </c:pt>
                <c:pt idx="37">
                  <c:v>22.477350000000001</c:v>
                </c:pt>
                <c:pt idx="38">
                  <c:v>22.801400000000001</c:v>
                </c:pt>
                <c:pt idx="39">
                  <c:v>23.120629999999949</c:v>
                </c:pt>
                <c:pt idx="40">
                  <c:v>23.434529999999953</c:v>
                </c:pt>
                <c:pt idx="41">
                  <c:v>23.74145</c:v>
                </c:pt>
                <c:pt idx="42">
                  <c:v>24.05369</c:v>
                </c:pt>
                <c:pt idx="43">
                  <c:v>24.361090000000001</c:v>
                </c:pt>
                <c:pt idx="44">
                  <c:v>24.66057</c:v>
                </c:pt>
                <c:pt idx="45">
                  <c:v>24.95965</c:v>
                </c:pt>
                <c:pt idx="46">
                  <c:v>25.2546</c:v>
                </c:pt>
                <c:pt idx="47">
                  <c:v>25.545409999999933</c:v>
                </c:pt>
                <c:pt idx="48">
                  <c:v>25.83644</c:v>
                </c:pt>
                <c:pt idx="49">
                  <c:v>26.117429999999999</c:v>
                </c:pt>
                <c:pt idx="50">
                  <c:v>26.403670000000002</c:v>
                </c:pt>
                <c:pt idx="51">
                  <c:v>26.681570000000001</c:v>
                </c:pt>
                <c:pt idx="52">
                  <c:v>26.952419999999933</c:v>
                </c:pt>
                <c:pt idx="53">
                  <c:v>27.224350000000001</c:v>
                </c:pt>
                <c:pt idx="54">
                  <c:v>27.498989999999957</c:v>
                </c:pt>
                <c:pt idx="55">
                  <c:v>27.76559999999991</c:v>
                </c:pt>
                <c:pt idx="56">
                  <c:v>28.022849999999949</c:v>
                </c:pt>
                <c:pt idx="57">
                  <c:v>28.287960000000005</c:v>
                </c:pt>
                <c:pt idx="58">
                  <c:v>28.544270000000001</c:v>
                </c:pt>
                <c:pt idx="59">
                  <c:v>28.798289999999948</c:v>
                </c:pt>
                <c:pt idx="60">
                  <c:v>29.056439999999949</c:v>
                </c:pt>
                <c:pt idx="61">
                  <c:v>29.300999999999988</c:v>
                </c:pt>
                <c:pt idx="62">
                  <c:v>29.548709999999929</c:v>
                </c:pt>
                <c:pt idx="63">
                  <c:v>29.789899999999989</c:v>
                </c:pt>
                <c:pt idx="64">
                  <c:v>30.030080000000005</c:v>
                </c:pt>
                <c:pt idx="65">
                  <c:v>30.269100000000002</c:v>
                </c:pt>
                <c:pt idx="66">
                  <c:v>30.507180000000005</c:v>
                </c:pt>
                <c:pt idx="67">
                  <c:v>30.74586</c:v>
                </c:pt>
                <c:pt idx="68">
                  <c:v>30.97456</c:v>
                </c:pt>
                <c:pt idx="69">
                  <c:v>31.199359999999999</c:v>
                </c:pt>
                <c:pt idx="70">
                  <c:v>31.429629999999921</c:v>
                </c:pt>
                <c:pt idx="71">
                  <c:v>31.649570000000001</c:v>
                </c:pt>
                <c:pt idx="72">
                  <c:v>31.873380000000001</c:v>
                </c:pt>
                <c:pt idx="73">
                  <c:v>32.089370000000002</c:v>
                </c:pt>
                <c:pt idx="74">
                  <c:v>32.316740000000003</c:v>
                </c:pt>
                <c:pt idx="75">
                  <c:v>32.527210000000011</c:v>
                </c:pt>
                <c:pt idx="76">
                  <c:v>32.741860000000003</c:v>
                </c:pt>
                <c:pt idx="77">
                  <c:v>32.956020000000002</c:v>
                </c:pt>
                <c:pt idx="78">
                  <c:v>33.166300000000085</c:v>
                </c:pt>
                <c:pt idx="79">
                  <c:v>33.372060000000005</c:v>
                </c:pt>
                <c:pt idx="80">
                  <c:v>33.575600000000001</c:v>
                </c:pt>
                <c:pt idx="81">
                  <c:v>33.777710000000013</c:v>
                </c:pt>
                <c:pt idx="82">
                  <c:v>33.98001</c:v>
                </c:pt>
                <c:pt idx="83">
                  <c:v>34.177930000000003</c:v>
                </c:pt>
                <c:pt idx="84">
                  <c:v>34.377949999999998</c:v>
                </c:pt>
                <c:pt idx="85">
                  <c:v>34.577170000000002</c:v>
                </c:pt>
                <c:pt idx="86">
                  <c:v>34.770220000000002</c:v>
                </c:pt>
                <c:pt idx="87">
                  <c:v>34.957029999999996</c:v>
                </c:pt>
                <c:pt idx="88">
                  <c:v>35.149970000000003</c:v>
                </c:pt>
                <c:pt idx="89">
                  <c:v>35.34563</c:v>
                </c:pt>
                <c:pt idx="90">
                  <c:v>35.534790000000001</c:v>
                </c:pt>
                <c:pt idx="91">
                  <c:v>35.719000000000001</c:v>
                </c:pt>
                <c:pt idx="92">
                  <c:v>35.90278</c:v>
                </c:pt>
                <c:pt idx="93">
                  <c:v>36.085090000000001</c:v>
                </c:pt>
                <c:pt idx="94">
                  <c:v>36.265990000000095</c:v>
                </c:pt>
                <c:pt idx="95">
                  <c:v>36.456659999999999</c:v>
                </c:pt>
                <c:pt idx="96">
                  <c:v>36.634150000000012</c:v>
                </c:pt>
                <c:pt idx="97">
                  <c:v>36.808530000000012</c:v>
                </c:pt>
                <c:pt idx="98">
                  <c:v>36.979310000000012</c:v>
                </c:pt>
                <c:pt idx="99">
                  <c:v>37.161010000000012</c:v>
                </c:pt>
                <c:pt idx="100">
                  <c:v>37.341940000000001</c:v>
                </c:pt>
                <c:pt idx="101">
                  <c:v>37.515800000000006</c:v>
                </c:pt>
                <c:pt idx="102">
                  <c:v>37.691480000000006</c:v>
                </c:pt>
                <c:pt idx="103">
                  <c:v>37.868360000000003</c:v>
                </c:pt>
                <c:pt idx="104">
                  <c:v>38.045360000000002</c:v>
                </c:pt>
                <c:pt idx="105">
                  <c:v>38.219590000000011</c:v>
                </c:pt>
                <c:pt idx="106">
                  <c:v>38.385829999999999</c:v>
                </c:pt>
                <c:pt idx="107">
                  <c:v>38.56127</c:v>
                </c:pt>
                <c:pt idx="108">
                  <c:v>38.731030000000011</c:v>
                </c:pt>
                <c:pt idx="109">
                  <c:v>38.904969999999999</c:v>
                </c:pt>
                <c:pt idx="110">
                  <c:v>39.079510000000013</c:v>
                </c:pt>
              </c:numCache>
            </c:numRef>
          </c:yVal>
        </c:ser>
        <c:axId val="79696640"/>
        <c:axId val="79698560"/>
      </c:scatterChart>
      <c:valAx>
        <c:axId val="79696640"/>
        <c:scaling>
          <c:orientation val="minMax"/>
          <c:max val="1200"/>
          <c:min val="0"/>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79698560"/>
        <c:crosses val="autoZero"/>
        <c:crossBetween val="midCat"/>
      </c:valAx>
      <c:valAx>
        <c:axId val="79698560"/>
        <c:scaling>
          <c:orientation val="minMax"/>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 sourceLinked="0"/>
        <c:tickLblPos val="nextTo"/>
        <c:crossAx val="79696640"/>
        <c:crosses val="autoZero"/>
        <c:crossBetween val="midCat"/>
      </c:valAx>
    </c:plotArea>
    <c:legend>
      <c:legendPos val="r"/>
      <c:layout/>
    </c:legend>
    <c:plotVisOnly val="1"/>
  </c:chart>
  <c:spPr>
    <a:solidFill>
      <a:srgbClr val="FFFFFF"/>
    </a:solidFill>
    <a:ln>
      <a:noFill/>
    </a:ln>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sz="1800" b="1" i="0" baseline="0"/>
              <a:t>4E15 n</a:t>
            </a:r>
            <a:r>
              <a:rPr lang="en-GB" sz="1800" b="1" i="0" baseline="-25000"/>
              <a:t>eq</a:t>
            </a:r>
            <a:r>
              <a:rPr lang="en-GB" sz="1800" b="1" i="0" baseline="0"/>
              <a:t> cm</a:t>
            </a:r>
            <a:r>
              <a:rPr lang="en-GB" sz="1800" b="1" i="0" baseline="30000"/>
              <a:t>-2</a:t>
            </a:r>
            <a:r>
              <a:rPr lang="en-GB" sz="1800" b="1" i="0" baseline="0"/>
              <a:t>, Thin film</a:t>
            </a:r>
          </a:p>
        </c:rich>
      </c:tx>
      <c:layout>
        <c:manualLayout>
          <c:xMode val="edge"/>
          <c:yMode val="edge"/>
          <c:x val="0.33790633778060103"/>
          <c:y val="1.5640273704789841E-2"/>
        </c:manualLayout>
      </c:layout>
      <c:overlay val="1"/>
    </c:title>
    <c:plotArea>
      <c:layout/>
      <c:scatterChart>
        <c:scatterStyle val="lineMarker"/>
        <c:ser>
          <c:idx val="0"/>
          <c:order val="0"/>
          <c:tx>
            <c:strRef>
              <c:f>'4E15 (thin tech)'!$A$20</c:f>
              <c:strCache>
                <c:ptCount val="1"/>
                <c:pt idx="0">
                  <c:v>9343 7-3-3 -24.5C 1100V_st</c:v>
                </c:pt>
              </c:strCache>
            </c:strRef>
          </c:tx>
          <c:spPr>
            <a:ln w="28575">
              <a:noFill/>
            </a:ln>
          </c:spPr>
          <c:xVal>
            <c:numRef>
              <c:f>'4E15 (thin tech)'!$A$23:$A$133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tech)'!$B$23:$B$133</c:f>
              <c:numCache>
                <c:formatCode>0.00E+00</c:formatCode>
                <c:ptCount val="111"/>
                <c:pt idx="0">
                  <c:v>0</c:v>
                </c:pt>
                <c:pt idx="1">
                  <c:v>2.3579669999999977</c:v>
                </c:pt>
                <c:pt idx="2">
                  <c:v>3.7073730000000058</c:v>
                </c:pt>
                <c:pt idx="3">
                  <c:v>4.8559719999999889</c:v>
                </c:pt>
                <c:pt idx="4">
                  <c:v>5.8631519999999888</c:v>
                </c:pt>
                <c:pt idx="5">
                  <c:v>6.748815999999989</c:v>
                </c:pt>
                <c:pt idx="6">
                  <c:v>7.9980270000000004</c:v>
                </c:pt>
                <c:pt idx="7">
                  <c:v>9.6293729999999993</c:v>
                </c:pt>
                <c:pt idx="8">
                  <c:v>11.120660000000001</c:v>
                </c:pt>
                <c:pt idx="9">
                  <c:v>12.59146</c:v>
                </c:pt>
                <c:pt idx="10">
                  <c:v>13.988670000000001</c:v>
                </c:pt>
                <c:pt idx="11">
                  <c:v>15.290369999999999</c:v>
                </c:pt>
                <c:pt idx="12">
                  <c:v>16.55904</c:v>
                </c:pt>
                <c:pt idx="13">
                  <c:v>17.74579999999991</c:v>
                </c:pt>
                <c:pt idx="14">
                  <c:v>19.02403</c:v>
                </c:pt>
                <c:pt idx="15">
                  <c:v>20.198609999999952</c:v>
                </c:pt>
                <c:pt idx="16">
                  <c:v>21.35105000000005</c:v>
                </c:pt>
                <c:pt idx="17">
                  <c:v>22.506450000000001</c:v>
                </c:pt>
                <c:pt idx="18">
                  <c:v>23.606780000000001</c:v>
                </c:pt>
                <c:pt idx="19">
                  <c:v>24.652419999999989</c:v>
                </c:pt>
                <c:pt idx="20">
                  <c:v>25.691600000000001</c:v>
                </c:pt>
                <c:pt idx="21">
                  <c:v>26.685419999999937</c:v>
                </c:pt>
                <c:pt idx="22">
                  <c:v>27.618089999999999</c:v>
                </c:pt>
                <c:pt idx="23">
                  <c:v>28.54881</c:v>
                </c:pt>
                <c:pt idx="24">
                  <c:v>29.46116</c:v>
                </c:pt>
                <c:pt idx="25">
                  <c:v>30.383739999999921</c:v>
                </c:pt>
                <c:pt idx="26">
                  <c:v>31.248379999999937</c:v>
                </c:pt>
                <c:pt idx="27">
                  <c:v>32.07376</c:v>
                </c:pt>
                <c:pt idx="28">
                  <c:v>32.900150000000011</c:v>
                </c:pt>
                <c:pt idx="29">
                  <c:v>33.697630000000011</c:v>
                </c:pt>
                <c:pt idx="30">
                  <c:v>34.46707</c:v>
                </c:pt>
                <c:pt idx="31">
                  <c:v>35.222240000000063</c:v>
                </c:pt>
                <c:pt idx="32">
                  <c:v>35.982480000000002</c:v>
                </c:pt>
                <c:pt idx="33">
                  <c:v>36.717440000000003</c:v>
                </c:pt>
                <c:pt idx="34">
                  <c:v>37.427660000000003</c:v>
                </c:pt>
                <c:pt idx="35">
                  <c:v>38.142110000000109</c:v>
                </c:pt>
                <c:pt idx="36">
                  <c:v>38.873160000000006</c:v>
                </c:pt>
                <c:pt idx="37">
                  <c:v>39.579450000000001</c:v>
                </c:pt>
                <c:pt idx="38">
                  <c:v>40.282250000000012</c:v>
                </c:pt>
                <c:pt idx="39">
                  <c:v>40.995580000000011</c:v>
                </c:pt>
                <c:pt idx="40">
                  <c:v>41.718250000000012</c:v>
                </c:pt>
                <c:pt idx="41">
                  <c:v>42.403849999999998</c:v>
                </c:pt>
                <c:pt idx="42">
                  <c:v>43.08793</c:v>
                </c:pt>
                <c:pt idx="43">
                  <c:v>43.802410000000002</c:v>
                </c:pt>
                <c:pt idx="44">
                  <c:v>44.503040000000006</c:v>
                </c:pt>
                <c:pt idx="45">
                  <c:v>45.205070000000013</c:v>
                </c:pt>
                <c:pt idx="46">
                  <c:v>45.894740000000006</c:v>
                </c:pt>
                <c:pt idx="47">
                  <c:v>47.204040000000006</c:v>
                </c:pt>
                <c:pt idx="48">
                  <c:v>48.025300000000094</c:v>
                </c:pt>
                <c:pt idx="49">
                  <c:v>48.82085</c:v>
                </c:pt>
                <c:pt idx="50">
                  <c:v>49.662120000000094</c:v>
                </c:pt>
                <c:pt idx="51">
                  <c:v>50.580710000000003</c:v>
                </c:pt>
                <c:pt idx="52">
                  <c:v>51.590420000000002</c:v>
                </c:pt>
                <c:pt idx="53">
                  <c:v>52.862020000000001</c:v>
                </c:pt>
                <c:pt idx="54">
                  <c:v>58.857269999999914</c:v>
                </c:pt>
                <c:pt idx="55">
                  <c:v>68.046470000000014</c:v>
                </c:pt>
                <c:pt idx="56">
                  <c:v>75.735600000000005</c:v>
                </c:pt>
                <c:pt idx="57">
                  <c:v>83.142600000000002</c:v>
                </c:pt>
                <c:pt idx="58">
                  <c:v>89.960630000000023</c:v>
                </c:pt>
                <c:pt idx="59">
                  <c:v>96.418310000000005</c:v>
                </c:pt>
                <c:pt idx="60">
                  <c:v>102.48390000000002</c:v>
                </c:pt>
                <c:pt idx="61">
                  <c:v>105.3185</c:v>
                </c:pt>
                <c:pt idx="62">
                  <c:v>108.73180000000002</c:v>
                </c:pt>
                <c:pt idx="63">
                  <c:v>110.1647</c:v>
                </c:pt>
                <c:pt idx="64">
                  <c:v>69.954300000000003</c:v>
                </c:pt>
                <c:pt idx="65">
                  <c:v>80.269639999999995</c:v>
                </c:pt>
                <c:pt idx="66">
                  <c:v>81.170459999999949</c:v>
                </c:pt>
                <c:pt idx="67">
                  <c:v>98.35302999999999</c:v>
                </c:pt>
                <c:pt idx="68">
                  <c:v>113.8651</c:v>
                </c:pt>
                <c:pt idx="69">
                  <c:v>123.4269</c:v>
                </c:pt>
                <c:pt idx="70">
                  <c:v>130.72379999999998</c:v>
                </c:pt>
                <c:pt idx="71">
                  <c:v>134.48720000000037</c:v>
                </c:pt>
                <c:pt idx="72">
                  <c:v>138.685</c:v>
                </c:pt>
                <c:pt idx="73">
                  <c:v>144.69919999999999</c:v>
                </c:pt>
                <c:pt idx="74">
                  <c:v>147.68810000000033</c:v>
                </c:pt>
                <c:pt idx="75">
                  <c:v>152.00899999999999</c:v>
                </c:pt>
                <c:pt idx="76">
                  <c:v>158.06810000000004</c:v>
                </c:pt>
                <c:pt idx="77">
                  <c:v>162.22069999999999</c:v>
                </c:pt>
                <c:pt idx="78">
                  <c:v>168.5009</c:v>
                </c:pt>
                <c:pt idx="79">
                  <c:v>173.67969999999966</c:v>
                </c:pt>
                <c:pt idx="80">
                  <c:v>162.5608</c:v>
                </c:pt>
                <c:pt idx="81">
                  <c:v>168.631</c:v>
                </c:pt>
                <c:pt idx="82">
                  <c:v>173.98540000000034</c:v>
                </c:pt>
                <c:pt idx="83">
                  <c:v>180.75880000000001</c:v>
                </c:pt>
                <c:pt idx="84">
                  <c:v>191.1891</c:v>
                </c:pt>
                <c:pt idx="85">
                  <c:v>201.85130000000046</c:v>
                </c:pt>
                <c:pt idx="86">
                  <c:v>208.98820000000046</c:v>
                </c:pt>
                <c:pt idx="87">
                  <c:v>277.32569999999993</c:v>
                </c:pt>
                <c:pt idx="88">
                  <c:v>343.1807</c:v>
                </c:pt>
                <c:pt idx="89">
                  <c:v>384.4744</c:v>
                </c:pt>
                <c:pt idx="90">
                  <c:v>413.15820000000002</c:v>
                </c:pt>
                <c:pt idx="91">
                  <c:v>427.6703</c:v>
                </c:pt>
                <c:pt idx="92">
                  <c:v>449.32309999999927</c:v>
                </c:pt>
                <c:pt idx="93">
                  <c:v>469.4708</c:v>
                </c:pt>
                <c:pt idx="94">
                  <c:v>735.82919999999865</c:v>
                </c:pt>
                <c:pt idx="95">
                  <c:v>769.35589999999866</c:v>
                </c:pt>
                <c:pt idx="96">
                  <c:v>794.1019</c:v>
                </c:pt>
                <c:pt idx="97">
                  <c:v>817.82139999999947</c:v>
                </c:pt>
                <c:pt idx="98">
                  <c:v>837.78959999999995</c:v>
                </c:pt>
                <c:pt idx="99">
                  <c:v>852.07010000000002</c:v>
                </c:pt>
                <c:pt idx="100">
                  <c:v>875.21990000000005</c:v>
                </c:pt>
                <c:pt idx="101">
                  <c:v>878.83579999999949</c:v>
                </c:pt>
                <c:pt idx="102">
                  <c:v>910.7491</c:v>
                </c:pt>
                <c:pt idx="103">
                  <c:v>931.94509999999946</c:v>
                </c:pt>
                <c:pt idx="104">
                  <c:v>949.93199999999865</c:v>
                </c:pt>
                <c:pt idx="105">
                  <c:v>969.45519999999829</c:v>
                </c:pt>
                <c:pt idx="106">
                  <c:v>993.96959999999865</c:v>
                </c:pt>
                <c:pt idx="107">
                  <c:v>1013.5890000000005</c:v>
                </c:pt>
              </c:numCache>
            </c:numRef>
          </c:yVal>
        </c:ser>
        <c:ser>
          <c:idx val="2"/>
          <c:order val="1"/>
          <c:tx>
            <c:strRef>
              <c:f>'4E15 (thin tech)'!$M$20</c:f>
              <c:strCache>
                <c:ptCount val="1"/>
                <c:pt idx="0">
                  <c:v>9343 7-2-3 -24.6C 1100V_st</c:v>
                </c:pt>
              </c:strCache>
            </c:strRef>
          </c:tx>
          <c:spPr>
            <a:ln w="28575">
              <a:noFill/>
            </a:ln>
          </c:spPr>
          <c:xVal>
            <c:numRef>
              <c:f>'4E15 (thin tech)'!$M$23:$M$133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tech)'!$N$23:$N$133</c:f>
              <c:numCache>
                <c:formatCode>0.00E+00</c:formatCode>
                <c:ptCount val="111"/>
                <c:pt idx="0">
                  <c:v>-5.6709400000000014E-2</c:v>
                </c:pt>
                <c:pt idx="1">
                  <c:v>2.2274729999999998</c:v>
                </c:pt>
                <c:pt idx="2">
                  <c:v>3.63917</c:v>
                </c:pt>
                <c:pt idx="3">
                  <c:v>4.8121749999999821</c:v>
                </c:pt>
                <c:pt idx="4">
                  <c:v>5.8475109999999821</c:v>
                </c:pt>
                <c:pt idx="5">
                  <c:v>6.7484719999999996</c:v>
                </c:pt>
                <c:pt idx="6">
                  <c:v>7.5652200000000001</c:v>
                </c:pt>
                <c:pt idx="7">
                  <c:v>9.3697820000000274</c:v>
                </c:pt>
                <c:pt idx="8">
                  <c:v>10.80232</c:v>
                </c:pt>
                <c:pt idx="9">
                  <c:v>12.06141</c:v>
                </c:pt>
                <c:pt idx="10">
                  <c:v>13.37302</c:v>
                </c:pt>
                <c:pt idx="11">
                  <c:v>14.563460000000006</c:v>
                </c:pt>
                <c:pt idx="12">
                  <c:v>15.757440000000004</c:v>
                </c:pt>
                <c:pt idx="13">
                  <c:v>16.882419999999929</c:v>
                </c:pt>
                <c:pt idx="14">
                  <c:v>18.006419999999952</c:v>
                </c:pt>
                <c:pt idx="15">
                  <c:v>19.160219999999953</c:v>
                </c:pt>
                <c:pt idx="16">
                  <c:v>20.238250000000001</c:v>
                </c:pt>
                <c:pt idx="17">
                  <c:v>21.271629999999949</c:v>
                </c:pt>
                <c:pt idx="18">
                  <c:v>22.278670000000002</c:v>
                </c:pt>
                <c:pt idx="19">
                  <c:v>23.302980000000005</c:v>
                </c:pt>
                <c:pt idx="20">
                  <c:v>24.265649999999898</c:v>
                </c:pt>
                <c:pt idx="21">
                  <c:v>25.232739999999929</c:v>
                </c:pt>
                <c:pt idx="22">
                  <c:v>26.137609999999999</c:v>
                </c:pt>
                <c:pt idx="23">
                  <c:v>27.005199999999952</c:v>
                </c:pt>
                <c:pt idx="24">
                  <c:v>27.879740000000002</c:v>
                </c:pt>
                <c:pt idx="25">
                  <c:v>28.717949999999988</c:v>
                </c:pt>
                <c:pt idx="26">
                  <c:v>29.52899</c:v>
                </c:pt>
                <c:pt idx="27">
                  <c:v>30.311610000000005</c:v>
                </c:pt>
                <c:pt idx="28">
                  <c:v>31.099689999999953</c:v>
                </c:pt>
                <c:pt idx="29">
                  <c:v>31.83942</c:v>
                </c:pt>
                <c:pt idx="30">
                  <c:v>32.555550000000011</c:v>
                </c:pt>
                <c:pt idx="31">
                  <c:v>33.253020000000006</c:v>
                </c:pt>
                <c:pt idx="32">
                  <c:v>33.934879999999993</c:v>
                </c:pt>
                <c:pt idx="33">
                  <c:v>34.589030000000001</c:v>
                </c:pt>
                <c:pt idx="34">
                  <c:v>35.278700000000086</c:v>
                </c:pt>
                <c:pt idx="35">
                  <c:v>35.980020000000003</c:v>
                </c:pt>
                <c:pt idx="36">
                  <c:v>36.701570000000011</c:v>
                </c:pt>
                <c:pt idx="37">
                  <c:v>37.398190000000085</c:v>
                </c:pt>
                <c:pt idx="38">
                  <c:v>38.070950000000003</c:v>
                </c:pt>
                <c:pt idx="39">
                  <c:v>38.724770000000063</c:v>
                </c:pt>
                <c:pt idx="40">
                  <c:v>39.360570000000003</c:v>
                </c:pt>
                <c:pt idx="41">
                  <c:v>39.996070000000003</c:v>
                </c:pt>
                <c:pt idx="42">
                  <c:v>40.633710000000086</c:v>
                </c:pt>
                <c:pt idx="43">
                  <c:v>41.279290000000003</c:v>
                </c:pt>
                <c:pt idx="44">
                  <c:v>41.896510000000013</c:v>
                </c:pt>
                <c:pt idx="45">
                  <c:v>42.503520000000002</c:v>
                </c:pt>
                <c:pt idx="46">
                  <c:v>43.100330000000085</c:v>
                </c:pt>
                <c:pt idx="47">
                  <c:v>43.699450000000013</c:v>
                </c:pt>
                <c:pt idx="48">
                  <c:v>44.30585</c:v>
                </c:pt>
                <c:pt idx="49">
                  <c:v>44.910029999999999</c:v>
                </c:pt>
                <c:pt idx="50">
                  <c:v>45.491020000000006</c:v>
                </c:pt>
                <c:pt idx="51">
                  <c:v>46.066970000000012</c:v>
                </c:pt>
                <c:pt idx="52">
                  <c:v>46.646950000000011</c:v>
                </c:pt>
                <c:pt idx="53">
                  <c:v>47.226240000000011</c:v>
                </c:pt>
                <c:pt idx="54">
                  <c:v>47.796460000000003</c:v>
                </c:pt>
                <c:pt idx="55">
                  <c:v>48.383099999999999</c:v>
                </c:pt>
                <c:pt idx="56">
                  <c:v>48.98592</c:v>
                </c:pt>
                <c:pt idx="57">
                  <c:v>49.565350000000109</c:v>
                </c:pt>
                <c:pt idx="58">
                  <c:v>50.173540000000003</c:v>
                </c:pt>
                <c:pt idx="59">
                  <c:v>50.768420000000013</c:v>
                </c:pt>
                <c:pt idx="60">
                  <c:v>51.341779999999993</c:v>
                </c:pt>
                <c:pt idx="61">
                  <c:v>51.890310000000063</c:v>
                </c:pt>
                <c:pt idx="62">
                  <c:v>52.44435</c:v>
                </c:pt>
                <c:pt idx="63">
                  <c:v>53.001930000000002</c:v>
                </c:pt>
                <c:pt idx="64">
                  <c:v>53.535190000000085</c:v>
                </c:pt>
                <c:pt idx="65">
                  <c:v>54.074150000000003</c:v>
                </c:pt>
                <c:pt idx="66">
                  <c:v>54.62388</c:v>
                </c:pt>
                <c:pt idx="67">
                  <c:v>55.171460000000003</c:v>
                </c:pt>
                <c:pt idx="68">
                  <c:v>55.74747</c:v>
                </c:pt>
                <c:pt idx="69">
                  <c:v>56.329470000000001</c:v>
                </c:pt>
                <c:pt idx="70">
                  <c:v>56.905160000000002</c:v>
                </c:pt>
                <c:pt idx="71">
                  <c:v>58.508030000000012</c:v>
                </c:pt>
                <c:pt idx="72">
                  <c:v>105.2539</c:v>
                </c:pt>
                <c:pt idx="73">
                  <c:v>141.86230000000043</c:v>
                </c:pt>
                <c:pt idx="74">
                  <c:v>148.32620000000034</c:v>
                </c:pt>
                <c:pt idx="75">
                  <c:v>151.74469999999965</c:v>
                </c:pt>
                <c:pt idx="76">
                  <c:v>156.38080000000033</c:v>
                </c:pt>
                <c:pt idx="77">
                  <c:v>164.88250000000036</c:v>
                </c:pt>
                <c:pt idx="78">
                  <c:v>172.0308</c:v>
                </c:pt>
                <c:pt idx="79">
                  <c:v>176.12650000000002</c:v>
                </c:pt>
                <c:pt idx="80">
                  <c:v>181.12200000000001</c:v>
                </c:pt>
                <c:pt idx="81">
                  <c:v>187.08590000000001</c:v>
                </c:pt>
                <c:pt idx="82">
                  <c:v>205.92430000000004</c:v>
                </c:pt>
                <c:pt idx="83">
                  <c:v>464.93539999999876</c:v>
                </c:pt>
                <c:pt idx="84">
                  <c:v>554.30909999999949</c:v>
                </c:pt>
                <c:pt idx="85">
                  <c:v>580.29110000000003</c:v>
                </c:pt>
                <c:pt idx="86">
                  <c:v>605.11540000000002</c:v>
                </c:pt>
                <c:pt idx="87">
                  <c:v>694.46839999999997</c:v>
                </c:pt>
                <c:pt idx="88">
                  <c:v>740.35299999999768</c:v>
                </c:pt>
                <c:pt idx="89">
                  <c:v>761.08299999999997</c:v>
                </c:pt>
                <c:pt idx="90">
                  <c:v>780.88390000000004</c:v>
                </c:pt>
                <c:pt idx="91">
                  <c:v>801.86709999999766</c:v>
                </c:pt>
                <c:pt idx="92">
                  <c:v>819.90059999999949</c:v>
                </c:pt>
                <c:pt idx="93">
                  <c:v>838.98469999999998</c:v>
                </c:pt>
                <c:pt idx="94">
                  <c:v>859.90049999999997</c:v>
                </c:pt>
                <c:pt idx="95">
                  <c:v>879.77919999999995</c:v>
                </c:pt>
                <c:pt idx="96">
                  <c:v>900.40869999999938</c:v>
                </c:pt>
                <c:pt idx="97">
                  <c:v>920.14859999999999</c:v>
                </c:pt>
                <c:pt idx="98">
                  <c:v>940.22640000000001</c:v>
                </c:pt>
                <c:pt idx="99">
                  <c:v>959.65059999999949</c:v>
                </c:pt>
                <c:pt idx="100">
                  <c:v>979.52300000000002</c:v>
                </c:pt>
                <c:pt idx="101">
                  <c:v>998.59749999999997</c:v>
                </c:pt>
                <c:pt idx="102">
                  <c:v>1018.468</c:v>
                </c:pt>
              </c:numCache>
            </c:numRef>
          </c:yVal>
        </c:ser>
        <c:ser>
          <c:idx val="4"/>
          <c:order val="2"/>
          <c:tx>
            <c:strRef>
              <c:f>'4E15 (thin tech)'!$Y$20</c:f>
              <c:strCache>
                <c:ptCount val="1"/>
                <c:pt idx="0">
                  <c:v>9343 7-1-2 -24.9C 1100V_pix</c:v>
                </c:pt>
              </c:strCache>
            </c:strRef>
          </c:tx>
          <c:spPr>
            <a:ln w="28575">
              <a:noFill/>
            </a:ln>
          </c:spPr>
          <c:xVal>
            <c:numRef>
              <c:f>'4E15 (thin tech)'!$Y$23:$Y$133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tech)'!$Z$23:$Z$133</c:f>
              <c:numCache>
                <c:formatCode>0.00E+00</c:formatCode>
                <c:ptCount val="111"/>
                <c:pt idx="0">
                  <c:v>0</c:v>
                </c:pt>
                <c:pt idx="1">
                  <c:v>2.0136810000000001</c:v>
                </c:pt>
                <c:pt idx="2">
                  <c:v>3.3961439999999938</c:v>
                </c:pt>
                <c:pt idx="3">
                  <c:v>4.4125230000000002</c:v>
                </c:pt>
                <c:pt idx="4">
                  <c:v>5.2306109999999997</c:v>
                </c:pt>
                <c:pt idx="5">
                  <c:v>5.8641859999999753</c:v>
                </c:pt>
                <c:pt idx="6">
                  <c:v>6.4099480000000106</c:v>
                </c:pt>
                <c:pt idx="7">
                  <c:v>6.8909299999999956</c:v>
                </c:pt>
                <c:pt idx="8">
                  <c:v>7.3426419999999997</c:v>
                </c:pt>
                <c:pt idx="9">
                  <c:v>7.7677309999999888</c:v>
                </c:pt>
                <c:pt idx="10">
                  <c:v>8.1946779999999997</c:v>
                </c:pt>
                <c:pt idx="11">
                  <c:v>8.6177229999999998</c:v>
                </c:pt>
                <c:pt idx="12">
                  <c:v>9.0289959999999994</c:v>
                </c:pt>
                <c:pt idx="13">
                  <c:v>9.4308130000000006</c:v>
                </c:pt>
                <c:pt idx="14">
                  <c:v>9.8243039999999997</c:v>
                </c:pt>
                <c:pt idx="15">
                  <c:v>10.24724</c:v>
                </c:pt>
                <c:pt idx="16">
                  <c:v>10.633610000000001</c:v>
                </c:pt>
                <c:pt idx="17">
                  <c:v>11.019960000000001</c:v>
                </c:pt>
                <c:pt idx="18">
                  <c:v>11.468920000000001</c:v>
                </c:pt>
                <c:pt idx="19">
                  <c:v>11.84637</c:v>
                </c:pt>
                <c:pt idx="20">
                  <c:v>12.385470000000023</c:v>
                </c:pt>
                <c:pt idx="21">
                  <c:v>12.866400000000031</c:v>
                </c:pt>
                <c:pt idx="22">
                  <c:v>13.31467</c:v>
                </c:pt>
                <c:pt idx="23">
                  <c:v>13.77201</c:v>
                </c:pt>
                <c:pt idx="24">
                  <c:v>14.188319999999999</c:v>
                </c:pt>
                <c:pt idx="25">
                  <c:v>14.550410000000022</c:v>
                </c:pt>
                <c:pt idx="26">
                  <c:v>14.98602</c:v>
                </c:pt>
                <c:pt idx="27">
                  <c:v>15.43707</c:v>
                </c:pt>
                <c:pt idx="28">
                  <c:v>15.86772</c:v>
                </c:pt>
                <c:pt idx="29">
                  <c:v>16.398489999999953</c:v>
                </c:pt>
                <c:pt idx="30">
                  <c:v>16.890429999999952</c:v>
                </c:pt>
                <c:pt idx="31">
                  <c:v>17.20955</c:v>
                </c:pt>
                <c:pt idx="32">
                  <c:v>17.492769999999933</c:v>
                </c:pt>
                <c:pt idx="33">
                  <c:v>17.948179999999937</c:v>
                </c:pt>
                <c:pt idx="34">
                  <c:v>18.444639999999925</c:v>
                </c:pt>
                <c:pt idx="35">
                  <c:v>18.886399999999949</c:v>
                </c:pt>
                <c:pt idx="36">
                  <c:v>19.295109999999944</c:v>
                </c:pt>
                <c:pt idx="37">
                  <c:v>19.606649999999949</c:v>
                </c:pt>
                <c:pt idx="38">
                  <c:v>20.156659999999999</c:v>
                </c:pt>
                <c:pt idx="39">
                  <c:v>20.624510000000001</c:v>
                </c:pt>
                <c:pt idx="40">
                  <c:v>21.056460000000001</c:v>
                </c:pt>
                <c:pt idx="41">
                  <c:v>21.486979999999956</c:v>
                </c:pt>
                <c:pt idx="42">
                  <c:v>21.98631999999991</c:v>
                </c:pt>
                <c:pt idx="43">
                  <c:v>22.47383</c:v>
                </c:pt>
                <c:pt idx="44">
                  <c:v>22.994339999999944</c:v>
                </c:pt>
                <c:pt idx="45">
                  <c:v>23.49755</c:v>
                </c:pt>
                <c:pt idx="46">
                  <c:v>23.981099999999948</c:v>
                </c:pt>
                <c:pt idx="47">
                  <c:v>24.43357</c:v>
                </c:pt>
                <c:pt idx="48">
                  <c:v>24.862950000000001</c:v>
                </c:pt>
                <c:pt idx="49">
                  <c:v>25.286049999999914</c:v>
                </c:pt>
                <c:pt idx="50">
                  <c:v>25.755870000000005</c:v>
                </c:pt>
                <c:pt idx="51">
                  <c:v>26.334080000000046</c:v>
                </c:pt>
                <c:pt idx="52">
                  <c:v>37.238290000000013</c:v>
                </c:pt>
                <c:pt idx="53">
                  <c:v>36.387209999999996</c:v>
                </c:pt>
                <c:pt idx="54">
                  <c:v>37.200810000000011</c:v>
                </c:pt>
                <c:pt idx="55">
                  <c:v>37.959289999999996</c:v>
                </c:pt>
                <c:pt idx="56">
                  <c:v>38.968120000000013</c:v>
                </c:pt>
                <c:pt idx="57">
                  <c:v>39.737350000000013</c:v>
                </c:pt>
                <c:pt idx="58">
                  <c:v>40.851159999999993</c:v>
                </c:pt>
                <c:pt idx="59">
                  <c:v>42.139520000000012</c:v>
                </c:pt>
                <c:pt idx="60">
                  <c:v>43.53069</c:v>
                </c:pt>
                <c:pt idx="61">
                  <c:v>45.002800000000001</c:v>
                </c:pt>
                <c:pt idx="62">
                  <c:v>46.662290000000013</c:v>
                </c:pt>
                <c:pt idx="63">
                  <c:v>48.421620000000004</c:v>
                </c:pt>
                <c:pt idx="64">
                  <c:v>50.352849999999997</c:v>
                </c:pt>
                <c:pt idx="65">
                  <c:v>52.398190000000085</c:v>
                </c:pt>
                <c:pt idx="66">
                  <c:v>54.759680000000003</c:v>
                </c:pt>
                <c:pt idx="67">
                  <c:v>57.551120000000004</c:v>
                </c:pt>
                <c:pt idx="68">
                  <c:v>60.821920000000006</c:v>
                </c:pt>
                <c:pt idx="69">
                  <c:v>64.210600000000127</c:v>
                </c:pt>
                <c:pt idx="70">
                  <c:v>90.174239999999998</c:v>
                </c:pt>
                <c:pt idx="71">
                  <c:v>96.277439999999999</c:v>
                </c:pt>
                <c:pt idx="72">
                  <c:v>105.3433</c:v>
                </c:pt>
                <c:pt idx="73">
                  <c:v>108.6375</c:v>
                </c:pt>
                <c:pt idx="74">
                  <c:v>114.17349999999998</c:v>
                </c:pt>
                <c:pt idx="75">
                  <c:v>114.54710000000017</c:v>
                </c:pt>
                <c:pt idx="76">
                  <c:v>120.143</c:v>
                </c:pt>
                <c:pt idx="77">
                  <c:v>137.39340000000001</c:v>
                </c:pt>
                <c:pt idx="78">
                  <c:v>150.05369999999999</c:v>
                </c:pt>
                <c:pt idx="79">
                  <c:v>158.7944</c:v>
                </c:pt>
                <c:pt idx="80">
                  <c:v>166.6515</c:v>
                </c:pt>
                <c:pt idx="81">
                  <c:v>174.25299999999999</c:v>
                </c:pt>
                <c:pt idx="82">
                  <c:v>181.971</c:v>
                </c:pt>
                <c:pt idx="83">
                  <c:v>188.94640000000001</c:v>
                </c:pt>
                <c:pt idx="84">
                  <c:v>196.54489999999998</c:v>
                </c:pt>
                <c:pt idx="85">
                  <c:v>206.196</c:v>
                </c:pt>
                <c:pt idx="86">
                  <c:v>213.8426</c:v>
                </c:pt>
                <c:pt idx="87">
                  <c:v>221.9058</c:v>
                </c:pt>
                <c:pt idx="88">
                  <c:v>229.82870000000034</c:v>
                </c:pt>
                <c:pt idx="89">
                  <c:v>237.75810000000001</c:v>
                </c:pt>
                <c:pt idx="90">
                  <c:v>245.59900000000002</c:v>
                </c:pt>
                <c:pt idx="91">
                  <c:v>253.23489999999998</c:v>
                </c:pt>
                <c:pt idx="92">
                  <c:v>259.86360000000002</c:v>
                </c:pt>
                <c:pt idx="93">
                  <c:v>266.86810000000003</c:v>
                </c:pt>
                <c:pt idx="94">
                  <c:v>273.62129999999934</c:v>
                </c:pt>
                <c:pt idx="95">
                  <c:v>279.75609999999921</c:v>
                </c:pt>
                <c:pt idx="96">
                  <c:v>285.83809999999914</c:v>
                </c:pt>
                <c:pt idx="97">
                  <c:v>292.1293</c:v>
                </c:pt>
                <c:pt idx="98">
                  <c:v>298.3367999999989</c:v>
                </c:pt>
                <c:pt idx="99">
                  <c:v>304.5806</c:v>
                </c:pt>
                <c:pt idx="100">
                  <c:v>311.44170000000003</c:v>
                </c:pt>
                <c:pt idx="101">
                  <c:v>318.19629999999921</c:v>
                </c:pt>
                <c:pt idx="102">
                  <c:v>324.96369999999933</c:v>
                </c:pt>
                <c:pt idx="103">
                  <c:v>331.15449999999998</c:v>
                </c:pt>
                <c:pt idx="104">
                  <c:v>337.59299999999934</c:v>
                </c:pt>
                <c:pt idx="105">
                  <c:v>343.59070000000003</c:v>
                </c:pt>
                <c:pt idx="106">
                  <c:v>349.40709999999933</c:v>
                </c:pt>
                <c:pt idx="107">
                  <c:v>356.89</c:v>
                </c:pt>
                <c:pt idx="108">
                  <c:v>362.72749999999934</c:v>
                </c:pt>
                <c:pt idx="109">
                  <c:v>370.89929999999993</c:v>
                </c:pt>
                <c:pt idx="110">
                  <c:v>377.65120000000002</c:v>
                </c:pt>
              </c:numCache>
            </c:numRef>
          </c:yVal>
        </c:ser>
        <c:ser>
          <c:idx val="5"/>
          <c:order val="3"/>
          <c:tx>
            <c:strRef>
              <c:f>'4E15 (thin tech)'!$AE$20</c:f>
              <c:strCache>
                <c:ptCount val="1"/>
                <c:pt idx="0">
                  <c:v>9343 4-3-3 -24.4C 1100V_st</c:v>
                </c:pt>
              </c:strCache>
            </c:strRef>
          </c:tx>
          <c:spPr>
            <a:ln w="28575">
              <a:noFill/>
            </a:ln>
          </c:spPr>
          <c:xVal>
            <c:numRef>
              <c:f>'4E15 (thin tech)'!$AE$23:$AE$133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tech)'!$AF$23:$AF$133</c:f>
              <c:numCache>
                <c:formatCode>0.00E+00</c:formatCode>
                <c:ptCount val="111"/>
                <c:pt idx="0">
                  <c:v>0</c:v>
                </c:pt>
                <c:pt idx="1">
                  <c:v>2.1267589999999967</c:v>
                </c:pt>
                <c:pt idx="2">
                  <c:v>3.9841060000000001</c:v>
                </c:pt>
                <c:pt idx="3">
                  <c:v>5.3969549999999868</c:v>
                </c:pt>
                <c:pt idx="4">
                  <c:v>6.5941739999999891</c:v>
                </c:pt>
                <c:pt idx="5">
                  <c:v>7.6206230000000001</c:v>
                </c:pt>
                <c:pt idx="6">
                  <c:v>8.4518140000000006</c:v>
                </c:pt>
                <c:pt idx="7">
                  <c:v>9.1886690000000009</c:v>
                </c:pt>
                <c:pt idx="8">
                  <c:v>9.8483619999999981</c:v>
                </c:pt>
                <c:pt idx="9">
                  <c:v>10.63017</c:v>
                </c:pt>
                <c:pt idx="10">
                  <c:v>11.628379999999998</c:v>
                </c:pt>
                <c:pt idx="11">
                  <c:v>12.47139</c:v>
                </c:pt>
                <c:pt idx="12">
                  <c:v>13.25318</c:v>
                </c:pt>
                <c:pt idx="13">
                  <c:v>14.002460000000006</c:v>
                </c:pt>
                <c:pt idx="14">
                  <c:v>14.730090000000001</c:v>
                </c:pt>
                <c:pt idx="15">
                  <c:v>15.43083</c:v>
                </c:pt>
                <c:pt idx="16">
                  <c:v>16.415099999999953</c:v>
                </c:pt>
                <c:pt idx="17">
                  <c:v>17.224979999999999</c:v>
                </c:pt>
                <c:pt idx="18">
                  <c:v>17.95036</c:v>
                </c:pt>
                <c:pt idx="19">
                  <c:v>18.66058</c:v>
                </c:pt>
                <c:pt idx="20">
                  <c:v>19.333939999999988</c:v>
                </c:pt>
                <c:pt idx="21">
                  <c:v>20.013909999999999</c:v>
                </c:pt>
                <c:pt idx="22">
                  <c:v>20.695419999999952</c:v>
                </c:pt>
                <c:pt idx="23">
                  <c:v>21.438639999999914</c:v>
                </c:pt>
                <c:pt idx="24">
                  <c:v>22.200789999999948</c:v>
                </c:pt>
                <c:pt idx="25">
                  <c:v>22.84093</c:v>
                </c:pt>
                <c:pt idx="26">
                  <c:v>23.500429999999948</c:v>
                </c:pt>
                <c:pt idx="27">
                  <c:v>24.109929999999999</c:v>
                </c:pt>
                <c:pt idx="28">
                  <c:v>24.711269999999999</c:v>
                </c:pt>
                <c:pt idx="29">
                  <c:v>25.302619999999937</c:v>
                </c:pt>
                <c:pt idx="30">
                  <c:v>26.220839999999953</c:v>
                </c:pt>
                <c:pt idx="31">
                  <c:v>26.86244999999991</c:v>
                </c:pt>
                <c:pt idx="32">
                  <c:v>27.433509999999949</c:v>
                </c:pt>
                <c:pt idx="33">
                  <c:v>27.988989999999948</c:v>
                </c:pt>
                <c:pt idx="34">
                  <c:v>28.798759999999948</c:v>
                </c:pt>
                <c:pt idx="35">
                  <c:v>29.43957</c:v>
                </c:pt>
                <c:pt idx="36">
                  <c:v>30.034780000000001</c:v>
                </c:pt>
                <c:pt idx="37">
                  <c:v>30.587160000000001</c:v>
                </c:pt>
                <c:pt idx="38">
                  <c:v>31.111900000000059</c:v>
                </c:pt>
                <c:pt idx="39">
                  <c:v>31.636949999999999</c:v>
                </c:pt>
                <c:pt idx="40">
                  <c:v>32.149760000000001</c:v>
                </c:pt>
                <c:pt idx="41">
                  <c:v>32.646810000000002</c:v>
                </c:pt>
                <c:pt idx="42">
                  <c:v>33.136560000000003</c:v>
                </c:pt>
                <c:pt idx="43">
                  <c:v>33.616070000000001</c:v>
                </c:pt>
                <c:pt idx="44">
                  <c:v>34.092800000000011</c:v>
                </c:pt>
                <c:pt idx="45">
                  <c:v>34.568750000000094</c:v>
                </c:pt>
                <c:pt idx="46">
                  <c:v>35.030380000000001</c:v>
                </c:pt>
                <c:pt idx="47">
                  <c:v>35.488130000000012</c:v>
                </c:pt>
                <c:pt idx="48">
                  <c:v>35.926520000000011</c:v>
                </c:pt>
                <c:pt idx="49">
                  <c:v>36.379440000000002</c:v>
                </c:pt>
                <c:pt idx="50">
                  <c:v>36.815649999999998</c:v>
                </c:pt>
                <c:pt idx="51">
                  <c:v>37.252310000000094</c:v>
                </c:pt>
                <c:pt idx="52">
                  <c:v>37.689390000000003</c:v>
                </c:pt>
                <c:pt idx="53">
                  <c:v>38.126160000000013</c:v>
                </c:pt>
                <c:pt idx="54">
                  <c:v>38.574330000000003</c:v>
                </c:pt>
                <c:pt idx="55">
                  <c:v>39.005090000000003</c:v>
                </c:pt>
                <c:pt idx="56">
                  <c:v>39.432940000000002</c:v>
                </c:pt>
                <c:pt idx="57">
                  <c:v>39.847089999999994</c:v>
                </c:pt>
                <c:pt idx="58">
                  <c:v>40.246570000000013</c:v>
                </c:pt>
                <c:pt idx="59">
                  <c:v>40.668600000000012</c:v>
                </c:pt>
                <c:pt idx="60">
                  <c:v>41.102890000000002</c:v>
                </c:pt>
                <c:pt idx="61">
                  <c:v>41.500400000000006</c:v>
                </c:pt>
                <c:pt idx="62">
                  <c:v>41.920880000000004</c:v>
                </c:pt>
                <c:pt idx="63">
                  <c:v>42.367560000000005</c:v>
                </c:pt>
                <c:pt idx="64">
                  <c:v>42.766010000000094</c:v>
                </c:pt>
                <c:pt idx="65">
                  <c:v>43.142360000000011</c:v>
                </c:pt>
                <c:pt idx="66">
                  <c:v>43.540960000000005</c:v>
                </c:pt>
                <c:pt idx="67">
                  <c:v>43.923480000000005</c:v>
                </c:pt>
                <c:pt idx="68">
                  <c:v>44.289440000000006</c:v>
                </c:pt>
                <c:pt idx="69">
                  <c:v>44.658810000000003</c:v>
                </c:pt>
                <c:pt idx="70">
                  <c:v>45.023740000000011</c:v>
                </c:pt>
                <c:pt idx="71">
                  <c:v>45.413479999999993</c:v>
                </c:pt>
                <c:pt idx="72">
                  <c:v>45.761290000000002</c:v>
                </c:pt>
                <c:pt idx="73">
                  <c:v>46.107200000000006</c:v>
                </c:pt>
                <c:pt idx="74">
                  <c:v>46.503530000000012</c:v>
                </c:pt>
                <c:pt idx="75">
                  <c:v>46.936450000000001</c:v>
                </c:pt>
                <c:pt idx="76">
                  <c:v>47.286670000000001</c:v>
                </c:pt>
                <c:pt idx="77">
                  <c:v>47.643230000000003</c:v>
                </c:pt>
                <c:pt idx="78">
                  <c:v>47.982250000000001</c:v>
                </c:pt>
                <c:pt idx="79">
                  <c:v>48.329390000000011</c:v>
                </c:pt>
                <c:pt idx="80">
                  <c:v>48.646240000000006</c:v>
                </c:pt>
                <c:pt idx="81">
                  <c:v>48.984180000000002</c:v>
                </c:pt>
                <c:pt idx="82">
                  <c:v>49.333880000000001</c:v>
                </c:pt>
                <c:pt idx="83">
                  <c:v>49.665870000000012</c:v>
                </c:pt>
                <c:pt idx="84">
                  <c:v>50.00506</c:v>
                </c:pt>
                <c:pt idx="85">
                  <c:v>50.359549999999999</c:v>
                </c:pt>
                <c:pt idx="86">
                  <c:v>50.703580000000002</c:v>
                </c:pt>
                <c:pt idx="87">
                  <c:v>51.092200000000012</c:v>
                </c:pt>
                <c:pt idx="88">
                  <c:v>51.422350000000094</c:v>
                </c:pt>
                <c:pt idx="89">
                  <c:v>51.774350000000013</c:v>
                </c:pt>
                <c:pt idx="90">
                  <c:v>52.218230000000013</c:v>
                </c:pt>
                <c:pt idx="91">
                  <c:v>52.691830000000003</c:v>
                </c:pt>
                <c:pt idx="92">
                  <c:v>54.082010000000011</c:v>
                </c:pt>
                <c:pt idx="93">
                  <c:v>54.895560000000003</c:v>
                </c:pt>
                <c:pt idx="94">
                  <c:v>55.50226</c:v>
                </c:pt>
                <c:pt idx="95">
                  <c:v>55.930480000000003</c:v>
                </c:pt>
                <c:pt idx="96">
                  <c:v>56.421200000000006</c:v>
                </c:pt>
                <c:pt idx="97">
                  <c:v>56.870530000000002</c:v>
                </c:pt>
                <c:pt idx="98">
                  <c:v>57.39967</c:v>
                </c:pt>
                <c:pt idx="99">
                  <c:v>57.654489999999996</c:v>
                </c:pt>
                <c:pt idx="100">
                  <c:v>58.016249999999999</c:v>
                </c:pt>
                <c:pt idx="101">
                  <c:v>58.527380000000001</c:v>
                </c:pt>
                <c:pt idx="102">
                  <c:v>59.130410000000012</c:v>
                </c:pt>
                <c:pt idx="103">
                  <c:v>59.156390000000002</c:v>
                </c:pt>
                <c:pt idx="104">
                  <c:v>59.634040000000006</c:v>
                </c:pt>
                <c:pt idx="105">
                  <c:v>60.180980000000005</c:v>
                </c:pt>
                <c:pt idx="106">
                  <c:v>60.703720000000011</c:v>
                </c:pt>
                <c:pt idx="107">
                  <c:v>61.516289999999998</c:v>
                </c:pt>
                <c:pt idx="108">
                  <c:v>61.986340000000006</c:v>
                </c:pt>
                <c:pt idx="109">
                  <c:v>62.642480000000006</c:v>
                </c:pt>
                <c:pt idx="110">
                  <c:v>63.386689999999994</c:v>
                </c:pt>
              </c:numCache>
            </c:numRef>
          </c:yVal>
        </c:ser>
        <c:ser>
          <c:idx val="6"/>
          <c:order val="4"/>
          <c:tx>
            <c:strRef>
              <c:f>'4E15 (thin tech)'!$AK$20</c:f>
              <c:strCache>
                <c:ptCount val="1"/>
                <c:pt idx="0">
                  <c:v>9343 4-1-2 -24.4C 1100V_pix</c:v>
                </c:pt>
              </c:strCache>
            </c:strRef>
          </c:tx>
          <c:spPr>
            <a:ln w="28575">
              <a:noFill/>
            </a:ln>
          </c:spPr>
          <c:xVal>
            <c:numRef>
              <c:f>'4E15 (thin tech)'!$AK$23:$AK$133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tech)'!$AL$23:$AL$133</c:f>
              <c:numCache>
                <c:formatCode>0.00E+00</c:formatCode>
                <c:ptCount val="111"/>
                <c:pt idx="0">
                  <c:v>0</c:v>
                </c:pt>
                <c:pt idx="1">
                  <c:v>1.795037</c:v>
                </c:pt>
                <c:pt idx="2">
                  <c:v>3.2866759999999977</c:v>
                </c:pt>
                <c:pt idx="3">
                  <c:v>4.3427470000000001</c:v>
                </c:pt>
                <c:pt idx="4">
                  <c:v>5.1504439999999985</c:v>
                </c:pt>
                <c:pt idx="5">
                  <c:v>5.7991210000000004</c:v>
                </c:pt>
                <c:pt idx="6">
                  <c:v>6.355807999999989</c:v>
                </c:pt>
                <c:pt idx="7">
                  <c:v>6.8591480000000002</c:v>
                </c:pt>
                <c:pt idx="8">
                  <c:v>7.3262239999999998</c:v>
                </c:pt>
                <c:pt idx="9">
                  <c:v>7.7699189999999945</c:v>
                </c:pt>
                <c:pt idx="10">
                  <c:v>8.2006510000000006</c:v>
                </c:pt>
                <c:pt idx="11">
                  <c:v>8.6164540000000027</c:v>
                </c:pt>
                <c:pt idx="12">
                  <c:v>9.0159820000000028</c:v>
                </c:pt>
                <c:pt idx="13">
                  <c:v>9.4065720000000006</c:v>
                </c:pt>
                <c:pt idx="14">
                  <c:v>9.7875550000000011</c:v>
                </c:pt>
                <c:pt idx="15">
                  <c:v>10.1846</c:v>
                </c:pt>
                <c:pt idx="16">
                  <c:v>10.609</c:v>
                </c:pt>
                <c:pt idx="17">
                  <c:v>11.035780000000004</c:v>
                </c:pt>
                <c:pt idx="18">
                  <c:v>11.43646</c:v>
                </c:pt>
                <c:pt idx="19">
                  <c:v>11.82403</c:v>
                </c:pt>
                <c:pt idx="20">
                  <c:v>12.214690000000001</c:v>
                </c:pt>
                <c:pt idx="21">
                  <c:v>12.60079</c:v>
                </c:pt>
                <c:pt idx="22">
                  <c:v>12.94511</c:v>
                </c:pt>
                <c:pt idx="23">
                  <c:v>13.30775</c:v>
                </c:pt>
                <c:pt idx="24">
                  <c:v>13.71199</c:v>
                </c:pt>
                <c:pt idx="25">
                  <c:v>14.049800000000001</c:v>
                </c:pt>
                <c:pt idx="26">
                  <c:v>14.393370000000001</c:v>
                </c:pt>
                <c:pt idx="27">
                  <c:v>14.745369999999999</c:v>
                </c:pt>
                <c:pt idx="28">
                  <c:v>15.10492</c:v>
                </c:pt>
                <c:pt idx="29">
                  <c:v>15.433310000000001</c:v>
                </c:pt>
                <c:pt idx="30">
                  <c:v>15.7606</c:v>
                </c:pt>
                <c:pt idx="31">
                  <c:v>16.071490000000001</c:v>
                </c:pt>
                <c:pt idx="32">
                  <c:v>16.38092</c:v>
                </c:pt>
                <c:pt idx="33">
                  <c:v>16.685629999999929</c:v>
                </c:pt>
                <c:pt idx="34">
                  <c:v>17.10105000000005</c:v>
                </c:pt>
                <c:pt idx="35">
                  <c:v>17.41356</c:v>
                </c:pt>
                <c:pt idx="36">
                  <c:v>17.747330000000002</c:v>
                </c:pt>
                <c:pt idx="37">
                  <c:v>18.039539999999953</c:v>
                </c:pt>
                <c:pt idx="38">
                  <c:v>18.337579999999999</c:v>
                </c:pt>
                <c:pt idx="39">
                  <c:v>18.64583</c:v>
                </c:pt>
                <c:pt idx="40">
                  <c:v>18.975059999999957</c:v>
                </c:pt>
                <c:pt idx="41">
                  <c:v>19.285159999999948</c:v>
                </c:pt>
                <c:pt idx="42">
                  <c:v>19.594830000000005</c:v>
                </c:pt>
                <c:pt idx="43">
                  <c:v>19.908689999999932</c:v>
                </c:pt>
                <c:pt idx="44">
                  <c:v>20.193460000000005</c:v>
                </c:pt>
                <c:pt idx="45">
                  <c:v>20.468879999999952</c:v>
                </c:pt>
                <c:pt idx="46">
                  <c:v>20.73985000000005</c:v>
                </c:pt>
                <c:pt idx="47">
                  <c:v>21.011209999999988</c:v>
                </c:pt>
                <c:pt idx="48">
                  <c:v>21.268989999999953</c:v>
                </c:pt>
                <c:pt idx="49">
                  <c:v>21.587329999999948</c:v>
                </c:pt>
                <c:pt idx="50">
                  <c:v>21.878850000000035</c:v>
                </c:pt>
                <c:pt idx="51">
                  <c:v>22.152180000000001</c:v>
                </c:pt>
                <c:pt idx="52">
                  <c:v>22.415419999999937</c:v>
                </c:pt>
                <c:pt idx="53">
                  <c:v>22.679300000000001</c:v>
                </c:pt>
                <c:pt idx="54">
                  <c:v>22.946619999999911</c:v>
                </c:pt>
                <c:pt idx="55">
                  <c:v>23.219349999999952</c:v>
                </c:pt>
                <c:pt idx="56">
                  <c:v>23.48679999999991</c:v>
                </c:pt>
                <c:pt idx="57">
                  <c:v>23.771409999999989</c:v>
                </c:pt>
                <c:pt idx="58">
                  <c:v>24.052209999999953</c:v>
                </c:pt>
                <c:pt idx="59">
                  <c:v>24.325900000000001</c:v>
                </c:pt>
                <c:pt idx="60">
                  <c:v>24.604769999999988</c:v>
                </c:pt>
                <c:pt idx="61">
                  <c:v>24.917829999999999</c:v>
                </c:pt>
                <c:pt idx="62">
                  <c:v>25.202970000000001</c:v>
                </c:pt>
                <c:pt idx="63">
                  <c:v>25.439579999999989</c:v>
                </c:pt>
                <c:pt idx="64">
                  <c:v>25.698399999999989</c:v>
                </c:pt>
                <c:pt idx="65">
                  <c:v>26.005459999999989</c:v>
                </c:pt>
                <c:pt idx="66">
                  <c:v>26.324300000000001</c:v>
                </c:pt>
                <c:pt idx="67">
                  <c:v>26.611910000000059</c:v>
                </c:pt>
                <c:pt idx="68">
                  <c:v>26.924320000000002</c:v>
                </c:pt>
                <c:pt idx="69">
                  <c:v>27.238990000000001</c:v>
                </c:pt>
                <c:pt idx="70">
                  <c:v>27.53162</c:v>
                </c:pt>
                <c:pt idx="71">
                  <c:v>27.81344</c:v>
                </c:pt>
                <c:pt idx="72">
                  <c:v>28.047750000000001</c:v>
                </c:pt>
                <c:pt idx="73">
                  <c:v>28.295339999999914</c:v>
                </c:pt>
                <c:pt idx="74">
                  <c:v>28.541080000000001</c:v>
                </c:pt>
                <c:pt idx="75">
                  <c:v>28.786509999999932</c:v>
                </c:pt>
                <c:pt idx="76">
                  <c:v>29.053899999999999</c:v>
                </c:pt>
                <c:pt idx="77">
                  <c:v>29.337840000000035</c:v>
                </c:pt>
                <c:pt idx="78">
                  <c:v>29.649889999999999</c:v>
                </c:pt>
                <c:pt idx="79">
                  <c:v>29.966759999999937</c:v>
                </c:pt>
                <c:pt idx="80">
                  <c:v>30.253979999999999</c:v>
                </c:pt>
                <c:pt idx="81">
                  <c:v>30.531680000000001</c:v>
                </c:pt>
                <c:pt idx="82">
                  <c:v>30.815329999999989</c:v>
                </c:pt>
                <c:pt idx="83">
                  <c:v>31.121810000000043</c:v>
                </c:pt>
                <c:pt idx="84">
                  <c:v>31.424600000000002</c:v>
                </c:pt>
                <c:pt idx="85">
                  <c:v>31.751709999999989</c:v>
                </c:pt>
                <c:pt idx="86">
                  <c:v>32.122270000000086</c:v>
                </c:pt>
                <c:pt idx="87">
                  <c:v>32.627150000000086</c:v>
                </c:pt>
                <c:pt idx="88">
                  <c:v>33.637710000000013</c:v>
                </c:pt>
                <c:pt idx="89">
                  <c:v>34.610910000000011</c:v>
                </c:pt>
                <c:pt idx="90">
                  <c:v>35.423940000000002</c:v>
                </c:pt>
                <c:pt idx="91">
                  <c:v>36.071780000000004</c:v>
                </c:pt>
                <c:pt idx="92">
                  <c:v>36.714910000000003</c:v>
                </c:pt>
                <c:pt idx="93">
                  <c:v>37.273810000000012</c:v>
                </c:pt>
                <c:pt idx="94">
                  <c:v>37.838370000000012</c:v>
                </c:pt>
                <c:pt idx="95">
                  <c:v>38.401629999999997</c:v>
                </c:pt>
                <c:pt idx="96">
                  <c:v>38.881209999999996</c:v>
                </c:pt>
                <c:pt idx="97">
                  <c:v>39.504220000000004</c:v>
                </c:pt>
                <c:pt idx="98">
                  <c:v>40.013600000000004</c:v>
                </c:pt>
                <c:pt idx="99">
                  <c:v>40.607310000000012</c:v>
                </c:pt>
                <c:pt idx="100">
                  <c:v>41.104000000000006</c:v>
                </c:pt>
                <c:pt idx="101">
                  <c:v>41.932480000000005</c:v>
                </c:pt>
                <c:pt idx="102">
                  <c:v>42.358809999999998</c:v>
                </c:pt>
                <c:pt idx="103">
                  <c:v>42.974220000000003</c:v>
                </c:pt>
                <c:pt idx="104">
                  <c:v>43.457320000000003</c:v>
                </c:pt>
                <c:pt idx="105">
                  <c:v>43.997340000000001</c:v>
                </c:pt>
                <c:pt idx="106">
                  <c:v>44.440879999999993</c:v>
                </c:pt>
                <c:pt idx="107">
                  <c:v>46.426530000000085</c:v>
                </c:pt>
                <c:pt idx="108">
                  <c:v>46.826830000000001</c:v>
                </c:pt>
                <c:pt idx="109">
                  <c:v>47.184840000000001</c:v>
                </c:pt>
                <c:pt idx="110">
                  <c:v>47.66189</c:v>
                </c:pt>
              </c:numCache>
            </c:numRef>
          </c:yVal>
        </c:ser>
        <c:ser>
          <c:idx val="7"/>
          <c:order val="5"/>
          <c:tx>
            <c:strRef>
              <c:f>'4E15 (thin tech)'!$AQ$20</c:f>
              <c:strCache>
                <c:ptCount val="1"/>
                <c:pt idx="0">
                  <c:v>9343 1-3-3 -24.4C 1100V_pix</c:v>
                </c:pt>
              </c:strCache>
            </c:strRef>
          </c:tx>
          <c:spPr>
            <a:ln w="28575">
              <a:noFill/>
            </a:ln>
          </c:spPr>
          <c:xVal>
            <c:numRef>
              <c:f>'4E15 (thin tech)'!$AQ$23:$AQ$133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tech)'!$AR$23:$AR$133</c:f>
              <c:numCache>
                <c:formatCode>0.00E+00</c:formatCode>
                <c:ptCount val="111"/>
                <c:pt idx="0">
                  <c:v>0</c:v>
                </c:pt>
                <c:pt idx="1">
                  <c:v>3.4250569999999967</c:v>
                </c:pt>
                <c:pt idx="2">
                  <c:v>5.2657970000000001</c:v>
                </c:pt>
                <c:pt idx="3">
                  <c:v>6.6245559999999752</c:v>
                </c:pt>
                <c:pt idx="4">
                  <c:v>7.6810689999999999</c:v>
                </c:pt>
                <c:pt idx="5">
                  <c:v>8.5469249999999999</c:v>
                </c:pt>
                <c:pt idx="6">
                  <c:v>9.3070860000000231</c:v>
                </c:pt>
                <c:pt idx="7">
                  <c:v>10.004190000000001</c:v>
                </c:pt>
                <c:pt idx="8">
                  <c:v>10.65029</c:v>
                </c:pt>
                <c:pt idx="9">
                  <c:v>11.26596</c:v>
                </c:pt>
                <c:pt idx="10">
                  <c:v>11.856950000000023</c:v>
                </c:pt>
                <c:pt idx="11">
                  <c:v>12.421240000000001</c:v>
                </c:pt>
                <c:pt idx="12">
                  <c:v>12.973690000000021</c:v>
                </c:pt>
                <c:pt idx="13">
                  <c:v>13.516160000000001</c:v>
                </c:pt>
                <c:pt idx="14">
                  <c:v>14.0427</c:v>
                </c:pt>
                <c:pt idx="15">
                  <c:v>14.55777</c:v>
                </c:pt>
                <c:pt idx="16">
                  <c:v>15.05935</c:v>
                </c:pt>
                <c:pt idx="17">
                  <c:v>15.555080000000025</c:v>
                </c:pt>
                <c:pt idx="18">
                  <c:v>16.04544999999991</c:v>
                </c:pt>
                <c:pt idx="19">
                  <c:v>16.538499999999956</c:v>
                </c:pt>
                <c:pt idx="20">
                  <c:v>17.03978</c:v>
                </c:pt>
                <c:pt idx="21">
                  <c:v>17.424309999999949</c:v>
                </c:pt>
                <c:pt idx="22">
                  <c:v>17.825489999999952</c:v>
                </c:pt>
                <c:pt idx="23">
                  <c:v>18.26822999999991</c:v>
                </c:pt>
                <c:pt idx="24">
                  <c:v>18.708929999999953</c:v>
                </c:pt>
                <c:pt idx="25">
                  <c:v>19.136260000000043</c:v>
                </c:pt>
                <c:pt idx="26">
                  <c:v>19.555250000000001</c:v>
                </c:pt>
                <c:pt idx="27">
                  <c:v>19.962329999999902</c:v>
                </c:pt>
                <c:pt idx="28">
                  <c:v>20.37349</c:v>
                </c:pt>
                <c:pt idx="29">
                  <c:v>20.781890000000001</c:v>
                </c:pt>
                <c:pt idx="30">
                  <c:v>21.185629999999929</c:v>
                </c:pt>
                <c:pt idx="31">
                  <c:v>21.607240000000001</c:v>
                </c:pt>
                <c:pt idx="32">
                  <c:v>22.413430000000002</c:v>
                </c:pt>
                <c:pt idx="33">
                  <c:v>22.955970000000001</c:v>
                </c:pt>
                <c:pt idx="34">
                  <c:v>23.451789999999953</c:v>
                </c:pt>
                <c:pt idx="35">
                  <c:v>23.93676</c:v>
                </c:pt>
                <c:pt idx="36">
                  <c:v>24.427869999999999</c:v>
                </c:pt>
                <c:pt idx="37">
                  <c:v>24.892109999999953</c:v>
                </c:pt>
                <c:pt idx="38">
                  <c:v>25.356819999999999</c:v>
                </c:pt>
                <c:pt idx="39">
                  <c:v>25.806809999999999</c:v>
                </c:pt>
                <c:pt idx="40">
                  <c:v>26.25094</c:v>
                </c:pt>
                <c:pt idx="41">
                  <c:v>26.685119999999948</c:v>
                </c:pt>
                <c:pt idx="42">
                  <c:v>27.111370000000054</c:v>
                </c:pt>
                <c:pt idx="43">
                  <c:v>27.532039999999952</c:v>
                </c:pt>
                <c:pt idx="44">
                  <c:v>27.94997</c:v>
                </c:pt>
                <c:pt idx="45">
                  <c:v>28.369769999999953</c:v>
                </c:pt>
                <c:pt idx="46">
                  <c:v>28.801919999999999</c:v>
                </c:pt>
                <c:pt idx="47">
                  <c:v>29.2315</c:v>
                </c:pt>
                <c:pt idx="48">
                  <c:v>29.656700000000001</c:v>
                </c:pt>
                <c:pt idx="49">
                  <c:v>30.097290000000001</c:v>
                </c:pt>
                <c:pt idx="50">
                  <c:v>30.48068999999991</c:v>
                </c:pt>
                <c:pt idx="51">
                  <c:v>31.00508</c:v>
                </c:pt>
                <c:pt idx="52">
                  <c:v>31.42964999999991</c:v>
                </c:pt>
                <c:pt idx="53">
                  <c:v>31.797930000000001</c:v>
                </c:pt>
                <c:pt idx="54">
                  <c:v>32.414479999999998</c:v>
                </c:pt>
                <c:pt idx="55">
                  <c:v>33.105950000000085</c:v>
                </c:pt>
                <c:pt idx="56">
                  <c:v>33.622690000000013</c:v>
                </c:pt>
                <c:pt idx="57">
                  <c:v>34.094130000000085</c:v>
                </c:pt>
                <c:pt idx="58">
                  <c:v>34.464240000000004</c:v>
                </c:pt>
                <c:pt idx="59">
                  <c:v>34.959259999999993</c:v>
                </c:pt>
                <c:pt idx="60">
                  <c:v>35.438990000000011</c:v>
                </c:pt>
                <c:pt idx="61">
                  <c:v>35.827920000000006</c:v>
                </c:pt>
                <c:pt idx="62">
                  <c:v>36.276900000000012</c:v>
                </c:pt>
                <c:pt idx="63">
                  <c:v>36.782800000000002</c:v>
                </c:pt>
                <c:pt idx="64">
                  <c:v>37.007469999999998</c:v>
                </c:pt>
                <c:pt idx="65">
                  <c:v>37.391080000000002</c:v>
                </c:pt>
                <c:pt idx="66">
                  <c:v>37.764900000000011</c:v>
                </c:pt>
                <c:pt idx="67">
                  <c:v>37.991289999999999</c:v>
                </c:pt>
                <c:pt idx="68">
                  <c:v>38.399360000000001</c:v>
                </c:pt>
                <c:pt idx="69">
                  <c:v>38.813459999999999</c:v>
                </c:pt>
                <c:pt idx="70">
                  <c:v>39.252310000000094</c:v>
                </c:pt>
                <c:pt idx="71">
                  <c:v>39.648040000000002</c:v>
                </c:pt>
                <c:pt idx="72">
                  <c:v>40.139540000000011</c:v>
                </c:pt>
                <c:pt idx="73">
                  <c:v>40.531200000000005</c:v>
                </c:pt>
                <c:pt idx="74">
                  <c:v>40.903130000000012</c:v>
                </c:pt>
                <c:pt idx="75">
                  <c:v>41.267760000000003</c:v>
                </c:pt>
                <c:pt idx="76">
                  <c:v>41.613760000000006</c:v>
                </c:pt>
                <c:pt idx="77">
                  <c:v>41.893080000000005</c:v>
                </c:pt>
                <c:pt idx="78">
                  <c:v>42.237450000000003</c:v>
                </c:pt>
                <c:pt idx="79">
                  <c:v>42.586280000000002</c:v>
                </c:pt>
                <c:pt idx="80">
                  <c:v>42.944279999999999</c:v>
                </c:pt>
                <c:pt idx="81">
                  <c:v>43.280170000000012</c:v>
                </c:pt>
                <c:pt idx="82">
                  <c:v>43.619810000000001</c:v>
                </c:pt>
                <c:pt idx="83">
                  <c:v>43.947960000000002</c:v>
                </c:pt>
                <c:pt idx="84">
                  <c:v>44.318310000000011</c:v>
                </c:pt>
                <c:pt idx="85">
                  <c:v>44.617580000000004</c:v>
                </c:pt>
                <c:pt idx="86">
                  <c:v>44.963750000000012</c:v>
                </c:pt>
                <c:pt idx="87">
                  <c:v>45.306540000000005</c:v>
                </c:pt>
                <c:pt idx="88">
                  <c:v>45.68806</c:v>
                </c:pt>
                <c:pt idx="89">
                  <c:v>46.032970000000013</c:v>
                </c:pt>
                <c:pt idx="90">
                  <c:v>46.614980000000003</c:v>
                </c:pt>
                <c:pt idx="91">
                  <c:v>47.022130000000125</c:v>
                </c:pt>
                <c:pt idx="92">
                  <c:v>47.328110000000109</c:v>
                </c:pt>
                <c:pt idx="93">
                  <c:v>47.575710000000086</c:v>
                </c:pt>
                <c:pt idx="94">
                  <c:v>47.844429999999996</c:v>
                </c:pt>
                <c:pt idx="95">
                  <c:v>48.039290000000001</c:v>
                </c:pt>
                <c:pt idx="96">
                  <c:v>48.274320000000003</c:v>
                </c:pt>
                <c:pt idx="97">
                  <c:v>48.53725</c:v>
                </c:pt>
                <c:pt idx="98">
                  <c:v>48.764980000000001</c:v>
                </c:pt>
                <c:pt idx="99">
                  <c:v>49.00938</c:v>
                </c:pt>
                <c:pt idx="100">
                  <c:v>49.297330000000109</c:v>
                </c:pt>
                <c:pt idx="101">
                  <c:v>49.569430000000011</c:v>
                </c:pt>
                <c:pt idx="102">
                  <c:v>49.838900000000002</c:v>
                </c:pt>
                <c:pt idx="103">
                  <c:v>50.11477</c:v>
                </c:pt>
                <c:pt idx="104">
                  <c:v>50.356649999999995</c:v>
                </c:pt>
                <c:pt idx="105">
                  <c:v>50.589080000000003</c:v>
                </c:pt>
                <c:pt idx="106">
                  <c:v>50.814829999999994</c:v>
                </c:pt>
                <c:pt idx="107">
                  <c:v>52.064610000000002</c:v>
                </c:pt>
                <c:pt idx="108">
                  <c:v>52.89302</c:v>
                </c:pt>
                <c:pt idx="109">
                  <c:v>53.125310000000148</c:v>
                </c:pt>
                <c:pt idx="110">
                  <c:v>53.382550000000002</c:v>
                </c:pt>
              </c:numCache>
            </c:numRef>
          </c:yVal>
        </c:ser>
        <c:ser>
          <c:idx val="9"/>
          <c:order val="6"/>
          <c:tx>
            <c:strRef>
              <c:f>'4E15 (thin tech)'!$BC$20</c:f>
              <c:strCache>
                <c:ptCount val="1"/>
                <c:pt idx="0">
                  <c:v>9343 1-2-3 -24.5C 1100V_st</c:v>
                </c:pt>
              </c:strCache>
            </c:strRef>
          </c:tx>
          <c:spPr>
            <a:ln w="28575">
              <a:noFill/>
            </a:ln>
          </c:spPr>
          <c:xVal>
            <c:numRef>
              <c:f>'4E15 (thin tech)'!$BC$23:$BC$133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tech)'!$BD$23:$BD$133</c:f>
              <c:numCache>
                <c:formatCode>0.00E+00</c:formatCode>
                <c:ptCount val="111"/>
                <c:pt idx="0">
                  <c:v>0</c:v>
                </c:pt>
                <c:pt idx="1">
                  <c:v>3.1824170000000001</c:v>
                </c:pt>
                <c:pt idx="2">
                  <c:v>4.995495</c:v>
                </c:pt>
                <c:pt idx="3">
                  <c:v>6.322833999999987</c:v>
                </c:pt>
                <c:pt idx="4">
                  <c:v>7.3518400000000002</c:v>
                </c:pt>
                <c:pt idx="5">
                  <c:v>8.1842070000000007</c:v>
                </c:pt>
                <c:pt idx="6">
                  <c:v>8.9101570000000034</c:v>
                </c:pt>
                <c:pt idx="7">
                  <c:v>9.5715510000000013</c:v>
                </c:pt>
                <c:pt idx="8">
                  <c:v>10.19415</c:v>
                </c:pt>
                <c:pt idx="9">
                  <c:v>10.781600000000001</c:v>
                </c:pt>
                <c:pt idx="10">
                  <c:v>11.34918</c:v>
                </c:pt>
                <c:pt idx="11">
                  <c:v>11.899560000000006</c:v>
                </c:pt>
                <c:pt idx="12">
                  <c:v>12.44008</c:v>
                </c:pt>
                <c:pt idx="13">
                  <c:v>12.962840000000025</c:v>
                </c:pt>
                <c:pt idx="14">
                  <c:v>13.4688</c:v>
                </c:pt>
                <c:pt idx="15">
                  <c:v>13.96025</c:v>
                </c:pt>
                <c:pt idx="16">
                  <c:v>14.43732</c:v>
                </c:pt>
                <c:pt idx="17">
                  <c:v>14.89981</c:v>
                </c:pt>
                <c:pt idx="18">
                  <c:v>15.34685</c:v>
                </c:pt>
                <c:pt idx="19">
                  <c:v>15.79903</c:v>
                </c:pt>
                <c:pt idx="20">
                  <c:v>16.242359999999948</c:v>
                </c:pt>
                <c:pt idx="21">
                  <c:v>16.69679</c:v>
                </c:pt>
                <c:pt idx="22">
                  <c:v>17.146879999999999</c:v>
                </c:pt>
                <c:pt idx="23">
                  <c:v>17.586839999999953</c:v>
                </c:pt>
                <c:pt idx="24">
                  <c:v>18.014900000000051</c:v>
                </c:pt>
                <c:pt idx="25">
                  <c:v>18.430709999999948</c:v>
                </c:pt>
                <c:pt idx="26">
                  <c:v>18.84676</c:v>
                </c:pt>
                <c:pt idx="27">
                  <c:v>19.253499999999953</c:v>
                </c:pt>
                <c:pt idx="28">
                  <c:v>19.652439999999952</c:v>
                </c:pt>
                <c:pt idx="29">
                  <c:v>20.057860000000058</c:v>
                </c:pt>
                <c:pt idx="30">
                  <c:v>20.456519999999948</c:v>
                </c:pt>
                <c:pt idx="31">
                  <c:v>20.842719999999932</c:v>
                </c:pt>
                <c:pt idx="32">
                  <c:v>21.210280000000001</c:v>
                </c:pt>
                <c:pt idx="33">
                  <c:v>21.570460000000001</c:v>
                </c:pt>
                <c:pt idx="34">
                  <c:v>21.934909999999999</c:v>
                </c:pt>
                <c:pt idx="35">
                  <c:v>22.30527</c:v>
                </c:pt>
                <c:pt idx="36">
                  <c:v>23.066589999999948</c:v>
                </c:pt>
                <c:pt idx="37">
                  <c:v>23.67859</c:v>
                </c:pt>
                <c:pt idx="38">
                  <c:v>24.255549999999914</c:v>
                </c:pt>
                <c:pt idx="39">
                  <c:v>24.653670000000005</c:v>
                </c:pt>
                <c:pt idx="40">
                  <c:v>25.107460000000035</c:v>
                </c:pt>
                <c:pt idx="41">
                  <c:v>25.544809999999988</c:v>
                </c:pt>
                <c:pt idx="42">
                  <c:v>25.992479999999933</c:v>
                </c:pt>
                <c:pt idx="43">
                  <c:v>26.418880000000001</c:v>
                </c:pt>
                <c:pt idx="44">
                  <c:v>26.84638</c:v>
                </c:pt>
                <c:pt idx="45">
                  <c:v>27.258559999999989</c:v>
                </c:pt>
                <c:pt idx="46">
                  <c:v>27.612870000000054</c:v>
                </c:pt>
                <c:pt idx="47">
                  <c:v>27.984069999999956</c:v>
                </c:pt>
                <c:pt idx="48">
                  <c:v>28.348599999999944</c:v>
                </c:pt>
                <c:pt idx="49">
                  <c:v>28.734480000000001</c:v>
                </c:pt>
                <c:pt idx="50">
                  <c:v>29.10294</c:v>
                </c:pt>
                <c:pt idx="51">
                  <c:v>29.464699999999937</c:v>
                </c:pt>
                <c:pt idx="52">
                  <c:v>29.811430000000001</c:v>
                </c:pt>
                <c:pt idx="53">
                  <c:v>30.1554</c:v>
                </c:pt>
                <c:pt idx="54">
                  <c:v>30.500639999999937</c:v>
                </c:pt>
                <c:pt idx="55">
                  <c:v>30.821809999999999</c:v>
                </c:pt>
                <c:pt idx="56">
                  <c:v>31.148109999999956</c:v>
                </c:pt>
                <c:pt idx="57">
                  <c:v>31.465609999999909</c:v>
                </c:pt>
                <c:pt idx="58">
                  <c:v>31.793060000000001</c:v>
                </c:pt>
                <c:pt idx="59">
                  <c:v>32.118530000000085</c:v>
                </c:pt>
                <c:pt idx="60">
                  <c:v>32.454839999999997</c:v>
                </c:pt>
                <c:pt idx="61">
                  <c:v>32.778050000000086</c:v>
                </c:pt>
                <c:pt idx="62">
                  <c:v>33.092090000000013</c:v>
                </c:pt>
                <c:pt idx="63">
                  <c:v>33.403240000000004</c:v>
                </c:pt>
                <c:pt idx="64">
                  <c:v>33.752950000000013</c:v>
                </c:pt>
                <c:pt idx="65">
                  <c:v>34.122700000000094</c:v>
                </c:pt>
                <c:pt idx="66">
                  <c:v>34.457199999999993</c:v>
                </c:pt>
                <c:pt idx="67">
                  <c:v>34.770650000000003</c:v>
                </c:pt>
                <c:pt idx="68">
                  <c:v>35.091620000000006</c:v>
                </c:pt>
                <c:pt idx="69">
                  <c:v>35.500440000000005</c:v>
                </c:pt>
                <c:pt idx="70">
                  <c:v>35.879190000000001</c:v>
                </c:pt>
                <c:pt idx="71">
                  <c:v>36.182260000000007</c:v>
                </c:pt>
                <c:pt idx="72">
                  <c:v>36.447609999999997</c:v>
                </c:pt>
                <c:pt idx="73">
                  <c:v>36.757200000000005</c:v>
                </c:pt>
                <c:pt idx="74">
                  <c:v>37.049940000000007</c:v>
                </c:pt>
                <c:pt idx="75">
                  <c:v>37.350140000000003</c:v>
                </c:pt>
                <c:pt idx="76">
                  <c:v>37.645900000000012</c:v>
                </c:pt>
                <c:pt idx="77">
                  <c:v>37.929790000000011</c:v>
                </c:pt>
                <c:pt idx="78">
                  <c:v>38.221710000000094</c:v>
                </c:pt>
                <c:pt idx="79">
                  <c:v>38.631680000000003</c:v>
                </c:pt>
                <c:pt idx="80">
                  <c:v>38.898980000000002</c:v>
                </c:pt>
                <c:pt idx="81">
                  <c:v>39.414619999999999</c:v>
                </c:pt>
                <c:pt idx="82">
                  <c:v>39.850209999999997</c:v>
                </c:pt>
                <c:pt idx="83">
                  <c:v>40.210380000000001</c:v>
                </c:pt>
                <c:pt idx="84">
                  <c:v>40.555880000000002</c:v>
                </c:pt>
                <c:pt idx="85">
                  <c:v>40.993960000000001</c:v>
                </c:pt>
                <c:pt idx="86">
                  <c:v>41.181710000000002</c:v>
                </c:pt>
                <c:pt idx="87">
                  <c:v>41.863210000000002</c:v>
                </c:pt>
                <c:pt idx="88">
                  <c:v>42.054600000000001</c:v>
                </c:pt>
                <c:pt idx="89">
                  <c:v>42.49606</c:v>
                </c:pt>
                <c:pt idx="90">
                  <c:v>42.931950000000001</c:v>
                </c:pt>
                <c:pt idx="91">
                  <c:v>43.395780000000002</c:v>
                </c:pt>
                <c:pt idx="92">
                  <c:v>43.791720000000012</c:v>
                </c:pt>
                <c:pt idx="93">
                  <c:v>44.126370000000094</c:v>
                </c:pt>
                <c:pt idx="94">
                  <c:v>44.440370000000001</c:v>
                </c:pt>
                <c:pt idx="95">
                  <c:v>44.803380000000004</c:v>
                </c:pt>
                <c:pt idx="96">
                  <c:v>45.149530000000013</c:v>
                </c:pt>
                <c:pt idx="97">
                  <c:v>45.462750000000085</c:v>
                </c:pt>
                <c:pt idx="98">
                  <c:v>45.782010000000085</c:v>
                </c:pt>
                <c:pt idx="99">
                  <c:v>46.083020000000005</c:v>
                </c:pt>
                <c:pt idx="100">
                  <c:v>46.379540000000006</c:v>
                </c:pt>
                <c:pt idx="101">
                  <c:v>46.712870000000002</c:v>
                </c:pt>
                <c:pt idx="102">
                  <c:v>47.108390000000085</c:v>
                </c:pt>
                <c:pt idx="103">
                  <c:v>47.428840000000001</c:v>
                </c:pt>
                <c:pt idx="104">
                  <c:v>47.722890000000085</c:v>
                </c:pt>
                <c:pt idx="105">
                  <c:v>48.069320000000012</c:v>
                </c:pt>
                <c:pt idx="106">
                  <c:v>48.370750000000001</c:v>
                </c:pt>
                <c:pt idx="107">
                  <c:v>48.642350000000086</c:v>
                </c:pt>
                <c:pt idx="108">
                  <c:v>48.917979999999993</c:v>
                </c:pt>
                <c:pt idx="109">
                  <c:v>49.214740000000006</c:v>
                </c:pt>
                <c:pt idx="110">
                  <c:v>49.498930000000094</c:v>
                </c:pt>
              </c:numCache>
            </c:numRef>
          </c:yVal>
        </c:ser>
        <c:ser>
          <c:idx val="10"/>
          <c:order val="7"/>
          <c:tx>
            <c:strRef>
              <c:f>'4E15 (thin tech)'!$BI$20</c:f>
              <c:strCache>
                <c:ptCount val="1"/>
                <c:pt idx="0">
                  <c:v>9343 1-1-2 -24.5C 1100V_pix</c:v>
                </c:pt>
              </c:strCache>
            </c:strRef>
          </c:tx>
          <c:spPr>
            <a:ln w="28575">
              <a:noFill/>
            </a:ln>
          </c:spPr>
          <c:xVal>
            <c:numRef>
              <c:f>'4E15 (thin tech)'!$BI$23:$BI$133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(thin tech)'!$BJ$23:$BJ$133</c:f>
              <c:numCache>
                <c:formatCode>0.00E+00</c:formatCode>
                <c:ptCount val="111"/>
                <c:pt idx="0">
                  <c:v>0</c:v>
                </c:pt>
                <c:pt idx="1">
                  <c:v>2.2251530000000002</c:v>
                </c:pt>
                <c:pt idx="2">
                  <c:v>3.6601680000000001</c:v>
                </c:pt>
                <c:pt idx="3">
                  <c:v>4.6732579999999997</c:v>
                </c:pt>
                <c:pt idx="4">
                  <c:v>5.4354950000000004</c:v>
                </c:pt>
                <c:pt idx="5">
                  <c:v>6.0536989999999999</c:v>
                </c:pt>
                <c:pt idx="6">
                  <c:v>6.5946879999999881</c:v>
                </c:pt>
                <c:pt idx="7">
                  <c:v>7.0934059999999945</c:v>
                </c:pt>
                <c:pt idx="8">
                  <c:v>7.562121999999988</c:v>
                </c:pt>
                <c:pt idx="9">
                  <c:v>8.0092460000000028</c:v>
                </c:pt>
                <c:pt idx="10">
                  <c:v>8.439235</c:v>
                </c:pt>
                <c:pt idx="11">
                  <c:v>8.8556780000000028</c:v>
                </c:pt>
                <c:pt idx="12">
                  <c:v>9.2580430000000007</c:v>
                </c:pt>
                <c:pt idx="13">
                  <c:v>9.6477679999999992</c:v>
                </c:pt>
                <c:pt idx="14">
                  <c:v>10.027900000000001</c:v>
                </c:pt>
                <c:pt idx="15">
                  <c:v>10.402140000000006</c:v>
                </c:pt>
                <c:pt idx="16">
                  <c:v>10.762700000000002</c:v>
                </c:pt>
                <c:pt idx="17">
                  <c:v>11.11806</c:v>
                </c:pt>
                <c:pt idx="18">
                  <c:v>11.470180000000004</c:v>
                </c:pt>
                <c:pt idx="19">
                  <c:v>11.8093</c:v>
                </c:pt>
                <c:pt idx="20">
                  <c:v>12.14006</c:v>
                </c:pt>
                <c:pt idx="21">
                  <c:v>12.46631</c:v>
                </c:pt>
                <c:pt idx="22">
                  <c:v>12.789870000000001</c:v>
                </c:pt>
                <c:pt idx="23">
                  <c:v>13.10164</c:v>
                </c:pt>
                <c:pt idx="24">
                  <c:v>13.414850000000001</c:v>
                </c:pt>
                <c:pt idx="25">
                  <c:v>13.717359999999999</c:v>
                </c:pt>
                <c:pt idx="26">
                  <c:v>14.013120000000001</c:v>
                </c:pt>
                <c:pt idx="27">
                  <c:v>14.30621</c:v>
                </c:pt>
                <c:pt idx="28">
                  <c:v>14.60046</c:v>
                </c:pt>
                <c:pt idx="29">
                  <c:v>14.89198</c:v>
                </c:pt>
                <c:pt idx="30">
                  <c:v>15.182370000000001</c:v>
                </c:pt>
                <c:pt idx="31">
                  <c:v>15.467480000000025</c:v>
                </c:pt>
                <c:pt idx="32">
                  <c:v>15.756270000000001</c:v>
                </c:pt>
                <c:pt idx="33">
                  <c:v>16.041090000000001</c:v>
                </c:pt>
                <c:pt idx="34">
                  <c:v>16.32019</c:v>
                </c:pt>
                <c:pt idx="35">
                  <c:v>16.595599999999937</c:v>
                </c:pt>
                <c:pt idx="36">
                  <c:v>16.869350000000001</c:v>
                </c:pt>
                <c:pt idx="37">
                  <c:v>17.140709999999952</c:v>
                </c:pt>
                <c:pt idx="38">
                  <c:v>17.408789999999929</c:v>
                </c:pt>
                <c:pt idx="39">
                  <c:v>17.6724</c:v>
                </c:pt>
                <c:pt idx="40">
                  <c:v>17.93366</c:v>
                </c:pt>
                <c:pt idx="41">
                  <c:v>18.197140000000001</c:v>
                </c:pt>
                <c:pt idx="42">
                  <c:v>18.458499999999937</c:v>
                </c:pt>
                <c:pt idx="43">
                  <c:v>18.715969999999999</c:v>
                </c:pt>
                <c:pt idx="44">
                  <c:v>18.973769999999949</c:v>
                </c:pt>
                <c:pt idx="45">
                  <c:v>19.23245</c:v>
                </c:pt>
                <c:pt idx="46">
                  <c:v>19.483929999999937</c:v>
                </c:pt>
                <c:pt idx="47">
                  <c:v>19.731529999999989</c:v>
                </c:pt>
                <c:pt idx="48">
                  <c:v>19.964580000000002</c:v>
                </c:pt>
                <c:pt idx="49">
                  <c:v>20.195869999999999</c:v>
                </c:pt>
                <c:pt idx="50">
                  <c:v>20.43449</c:v>
                </c:pt>
                <c:pt idx="51">
                  <c:v>20.669699999999953</c:v>
                </c:pt>
                <c:pt idx="52">
                  <c:v>20.911079999999988</c:v>
                </c:pt>
                <c:pt idx="53">
                  <c:v>21.15231</c:v>
                </c:pt>
                <c:pt idx="54">
                  <c:v>21.407029999999953</c:v>
                </c:pt>
                <c:pt idx="55">
                  <c:v>21.63533</c:v>
                </c:pt>
                <c:pt idx="56">
                  <c:v>21.876380000000001</c:v>
                </c:pt>
                <c:pt idx="57">
                  <c:v>22.124110000000005</c:v>
                </c:pt>
                <c:pt idx="58">
                  <c:v>22.42709</c:v>
                </c:pt>
                <c:pt idx="59">
                  <c:v>22.659300000000005</c:v>
                </c:pt>
                <c:pt idx="60">
                  <c:v>23.06252999999991</c:v>
                </c:pt>
                <c:pt idx="61">
                  <c:v>23.337750000000035</c:v>
                </c:pt>
                <c:pt idx="62">
                  <c:v>23.616250000000054</c:v>
                </c:pt>
                <c:pt idx="63">
                  <c:v>23.819680000000005</c:v>
                </c:pt>
                <c:pt idx="64">
                  <c:v>24.059429999999953</c:v>
                </c:pt>
                <c:pt idx="65">
                  <c:v>24.259620000000002</c:v>
                </c:pt>
                <c:pt idx="66">
                  <c:v>24.545169999999953</c:v>
                </c:pt>
                <c:pt idx="67">
                  <c:v>24.840309999999953</c:v>
                </c:pt>
                <c:pt idx="68">
                  <c:v>25.127490000000005</c:v>
                </c:pt>
                <c:pt idx="69">
                  <c:v>25.490619999999932</c:v>
                </c:pt>
                <c:pt idx="70">
                  <c:v>25.705119999999937</c:v>
                </c:pt>
                <c:pt idx="71">
                  <c:v>25.83567</c:v>
                </c:pt>
                <c:pt idx="72">
                  <c:v>26.130680000000005</c:v>
                </c:pt>
                <c:pt idx="73">
                  <c:v>26.365319999999937</c:v>
                </c:pt>
                <c:pt idx="74">
                  <c:v>26.546810000000001</c:v>
                </c:pt>
                <c:pt idx="75">
                  <c:v>26.793139999999944</c:v>
                </c:pt>
                <c:pt idx="76">
                  <c:v>27.035039999999952</c:v>
                </c:pt>
                <c:pt idx="77">
                  <c:v>27.223319999999944</c:v>
                </c:pt>
                <c:pt idx="78">
                  <c:v>27.437390000000001</c:v>
                </c:pt>
                <c:pt idx="79">
                  <c:v>27.948369999999937</c:v>
                </c:pt>
                <c:pt idx="80">
                  <c:v>28.19867</c:v>
                </c:pt>
                <c:pt idx="81">
                  <c:v>28.44334999999991</c:v>
                </c:pt>
                <c:pt idx="82">
                  <c:v>28.88253999999991</c:v>
                </c:pt>
                <c:pt idx="83">
                  <c:v>29.243870000000001</c:v>
                </c:pt>
                <c:pt idx="84">
                  <c:v>29.689959999999999</c:v>
                </c:pt>
                <c:pt idx="85">
                  <c:v>30.046239999999937</c:v>
                </c:pt>
                <c:pt idx="86">
                  <c:v>30.286309999999926</c:v>
                </c:pt>
                <c:pt idx="87">
                  <c:v>30.505269999999989</c:v>
                </c:pt>
                <c:pt idx="88">
                  <c:v>30.742409999999925</c:v>
                </c:pt>
                <c:pt idx="89">
                  <c:v>30.893660000000001</c:v>
                </c:pt>
                <c:pt idx="90">
                  <c:v>30.967580000000002</c:v>
                </c:pt>
                <c:pt idx="91">
                  <c:v>31.07123</c:v>
                </c:pt>
                <c:pt idx="92">
                  <c:v>31.267050000000001</c:v>
                </c:pt>
                <c:pt idx="93">
                  <c:v>31.508279999999989</c:v>
                </c:pt>
                <c:pt idx="94">
                  <c:v>31.7514</c:v>
                </c:pt>
                <c:pt idx="95">
                  <c:v>31.982039999999902</c:v>
                </c:pt>
                <c:pt idx="96">
                  <c:v>32.239500000000085</c:v>
                </c:pt>
                <c:pt idx="97">
                  <c:v>32.461089999999999</c:v>
                </c:pt>
                <c:pt idx="98">
                  <c:v>32.686190000000003</c:v>
                </c:pt>
                <c:pt idx="99">
                  <c:v>32.867020000000004</c:v>
                </c:pt>
                <c:pt idx="100">
                  <c:v>33.070740000000001</c:v>
                </c:pt>
                <c:pt idx="101">
                  <c:v>33.296390000000109</c:v>
                </c:pt>
                <c:pt idx="102">
                  <c:v>33.501760000000004</c:v>
                </c:pt>
                <c:pt idx="103">
                  <c:v>33.718730000000086</c:v>
                </c:pt>
                <c:pt idx="104">
                  <c:v>33.922540000000012</c:v>
                </c:pt>
                <c:pt idx="105">
                  <c:v>34.156410000000001</c:v>
                </c:pt>
                <c:pt idx="106">
                  <c:v>34.337589999999999</c:v>
                </c:pt>
                <c:pt idx="107">
                  <c:v>34.51679</c:v>
                </c:pt>
                <c:pt idx="108">
                  <c:v>34.663880000000006</c:v>
                </c:pt>
                <c:pt idx="109">
                  <c:v>34.922090000000011</c:v>
                </c:pt>
                <c:pt idx="110">
                  <c:v>35.197870000000002</c:v>
                </c:pt>
              </c:numCache>
            </c:numRef>
          </c:yVal>
        </c:ser>
        <c:axId val="80020992"/>
        <c:axId val="80022912"/>
      </c:scatterChart>
      <c:valAx>
        <c:axId val="80020992"/>
        <c:scaling>
          <c:orientation val="minMax"/>
          <c:max val="1200"/>
          <c:min val="0"/>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80022912"/>
        <c:crosses val="autoZero"/>
        <c:crossBetween val="midCat"/>
      </c:valAx>
      <c:valAx>
        <c:axId val="80022912"/>
        <c:scaling>
          <c:orientation val="minMax"/>
          <c:max val="120"/>
          <c:min val="0"/>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 sourceLinked="0"/>
        <c:tickLblPos val="nextTo"/>
        <c:crossAx val="80020992"/>
        <c:crosses val="autoZero"/>
        <c:crossBetween val="midCat"/>
      </c:valAx>
    </c:plotArea>
    <c:legend>
      <c:legendPos val="r"/>
      <c:layout/>
    </c:legend>
    <c:plotVisOnly val="1"/>
  </c:chart>
  <c:spPr>
    <a:solidFill>
      <a:srgbClr val="FFFFFF"/>
    </a:solidFill>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sz="1800" b="1" i="0" baseline="0" dirty="0"/>
              <a:t>4E15 </a:t>
            </a:r>
            <a:r>
              <a:rPr lang="en-GB" sz="1800" b="1" i="0" baseline="0" dirty="0" err="1"/>
              <a:t>n</a:t>
            </a:r>
            <a:r>
              <a:rPr lang="en-GB" sz="1800" b="1" i="0" baseline="-25000" dirty="0" err="1"/>
              <a:t>eq</a:t>
            </a:r>
            <a:r>
              <a:rPr lang="en-GB" sz="1800" b="1" i="0" baseline="0" dirty="0"/>
              <a:t> cm</a:t>
            </a:r>
            <a:r>
              <a:rPr lang="en-GB" sz="1800" b="1" i="0" baseline="30000" dirty="0"/>
              <a:t>-2</a:t>
            </a:r>
            <a:r>
              <a:rPr lang="en-GB" sz="1800" b="1" i="0" baseline="0" dirty="0"/>
              <a:t>, </a:t>
            </a:r>
            <a:r>
              <a:rPr lang="en-GB" sz="1800" b="1" i="0" baseline="0" dirty="0" smtClean="0"/>
              <a:t>SiO</a:t>
            </a:r>
            <a:r>
              <a:rPr lang="en-GB" sz="1800" b="1" i="0" baseline="-25000" dirty="0" smtClean="0"/>
              <a:t>2 </a:t>
            </a:r>
            <a:r>
              <a:rPr lang="en-GB" sz="1800" b="1" i="0" baseline="0" dirty="0" smtClean="0"/>
              <a:t>only</a:t>
            </a:r>
            <a:endParaRPr lang="en-GB" dirty="0"/>
          </a:p>
        </c:rich>
      </c:tx>
      <c:layout>
        <c:manualLayout>
          <c:xMode val="edge"/>
          <c:yMode val="edge"/>
          <c:x val="0.30379471619070836"/>
          <c:y val="0"/>
        </c:manualLayout>
      </c:layout>
      <c:overlay val="1"/>
    </c:title>
    <c:plotArea>
      <c:layout/>
      <c:scatterChart>
        <c:scatterStyle val="lineMarker"/>
        <c:ser>
          <c:idx val="0"/>
          <c:order val="0"/>
          <c:tx>
            <c:strRef>
              <c:f>'4E15 IV'!$A$20</c:f>
              <c:strCache>
                <c:ptCount val="1"/>
                <c:pt idx="0">
                  <c:v>9353 4-2-3 -24.7C 1100V_st</c:v>
                </c:pt>
              </c:strCache>
            </c:strRef>
          </c:tx>
          <c:spPr>
            <a:ln w="28575">
              <a:noFill/>
            </a:ln>
          </c:spPr>
          <c:xVal>
            <c:numRef>
              <c:f>'4E15 IV'!$A$23:$A$133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IV'!$B$23:$B$133</c:f>
              <c:numCache>
                <c:formatCode>0.00E+00</c:formatCode>
                <c:ptCount val="111"/>
                <c:pt idx="0">
                  <c:v>0</c:v>
                </c:pt>
                <c:pt idx="1">
                  <c:v>3.4256889999999967</c:v>
                </c:pt>
                <c:pt idx="2">
                  <c:v>5.437914999999987</c:v>
                </c:pt>
                <c:pt idx="3">
                  <c:v>6.8173139999999881</c:v>
                </c:pt>
                <c:pt idx="4">
                  <c:v>7.8665469999999891</c:v>
                </c:pt>
                <c:pt idx="5">
                  <c:v>8.7398779999999991</c:v>
                </c:pt>
                <c:pt idx="6">
                  <c:v>9.5159730000000007</c:v>
                </c:pt>
                <c:pt idx="7">
                  <c:v>10.233359999999999</c:v>
                </c:pt>
                <c:pt idx="8">
                  <c:v>10.908720000000001</c:v>
                </c:pt>
                <c:pt idx="9">
                  <c:v>11.55087</c:v>
                </c:pt>
                <c:pt idx="10">
                  <c:v>12.1693</c:v>
                </c:pt>
                <c:pt idx="11">
                  <c:v>12.76207</c:v>
                </c:pt>
                <c:pt idx="12">
                  <c:v>13.34436</c:v>
                </c:pt>
                <c:pt idx="13">
                  <c:v>13.91119</c:v>
                </c:pt>
                <c:pt idx="14">
                  <c:v>14.456300000000002</c:v>
                </c:pt>
                <c:pt idx="15">
                  <c:v>14.98695</c:v>
                </c:pt>
                <c:pt idx="16">
                  <c:v>15.506930000000002</c:v>
                </c:pt>
                <c:pt idx="17">
                  <c:v>16.010290000000001</c:v>
                </c:pt>
                <c:pt idx="18">
                  <c:v>16.501799999999989</c:v>
                </c:pt>
                <c:pt idx="19">
                  <c:v>16.98060999999991</c:v>
                </c:pt>
                <c:pt idx="20">
                  <c:v>17.458269999999953</c:v>
                </c:pt>
                <c:pt idx="21">
                  <c:v>17.919229999999953</c:v>
                </c:pt>
                <c:pt idx="22">
                  <c:v>18.372509999999949</c:v>
                </c:pt>
                <c:pt idx="23">
                  <c:v>18.817489999999999</c:v>
                </c:pt>
                <c:pt idx="24">
                  <c:v>19.248739999999909</c:v>
                </c:pt>
                <c:pt idx="25">
                  <c:v>19.674679999999999</c:v>
                </c:pt>
                <c:pt idx="26">
                  <c:v>20.090009999999989</c:v>
                </c:pt>
                <c:pt idx="27">
                  <c:v>20.494689999999952</c:v>
                </c:pt>
                <c:pt idx="28">
                  <c:v>20.89648</c:v>
                </c:pt>
                <c:pt idx="29">
                  <c:v>21.291779999999989</c:v>
                </c:pt>
                <c:pt idx="30">
                  <c:v>21.676590000000001</c:v>
                </c:pt>
                <c:pt idx="31">
                  <c:v>22.060279999999953</c:v>
                </c:pt>
                <c:pt idx="32">
                  <c:v>22.440069999999952</c:v>
                </c:pt>
                <c:pt idx="33">
                  <c:v>22.80677</c:v>
                </c:pt>
                <c:pt idx="34">
                  <c:v>23.170770000000001</c:v>
                </c:pt>
                <c:pt idx="35">
                  <c:v>23.526769999999956</c:v>
                </c:pt>
                <c:pt idx="36">
                  <c:v>23.876539999999952</c:v>
                </c:pt>
                <c:pt idx="37">
                  <c:v>24.2163</c:v>
                </c:pt>
                <c:pt idx="38">
                  <c:v>24.550999999999988</c:v>
                </c:pt>
                <c:pt idx="39">
                  <c:v>24.880299999999949</c:v>
                </c:pt>
                <c:pt idx="40">
                  <c:v>25.206519999999948</c:v>
                </c:pt>
                <c:pt idx="41">
                  <c:v>25.528659999999952</c:v>
                </c:pt>
                <c:pt idx="42">
                  <c:v>25.847950000000054</c:v>
                </c:pt>
                <c:pt idx="43">
                  <c:v>26.15662</c:v>
                </c:pt>
                <c:pt idx="44">
                  <c:v>26.463559999999944</c:v>
                </c:pt>
                <c:pt idx="45">
                  <c:v>26.762109999999932</c:v>
                </c:pt>
                <c:pt idx="46">
                  <c:v>27.05902</c:v>
                </c:pt>
                <c:pt idx="47">
                  <c:v>27.349889999999988</c:v>
                </c:pt>
                <c:pt idx="48">
                  <c:v>27.63906000000005</c:v>
                </c:pt>
                <c:pt idx="49">
                  <c:v>27.92814999999991</c:v>
                </c:pt>
                <c:pt idx="50">
                  <c:v>28.209719999999937</c:v>
                </c:pt>
                <c:pt idx="51">
                  <c:v>28.49436</c:v>
                </c:pt>
                <c:pt idx="52">
                  <c:v>28.772719999999925</c:v>
                </c:pt>
                <c:pt idx="53">
                  <c:v>29.048380000000002</c:v>
                </c:pt>
                <c:pt idx="54">
                  <c:v>29.322980000000001</c:v>
                </c:pt>
                <c:pt idx="55">
                  <c:v>29.592419999999937</c:v>
                </c:pt>
                <c:pt idx="56">
                  <c:v>29.85490000000005</c:v>
                </c:pt>
                <c:pt idx="57">
                  <c:v>30.113440000000001</c:v>
                </c:pt>
                <c:pt idx="58">
                  <c:v>30.364560000000001</c:v>
                </c:pt>
                <c:pt idx="59">
                  <c:v>30.614690000000031</c:v>
                </c:pt>
                <c:pt idx="60">
                  <c:v>30.866779999999952</c:v>
                </c:pt>
                <c:pt idx="61">
                  <c:v>31.11524</c:v>
                </c:pt>
                <c:pt idx="62">
                  <c:v>31.361799999999953</c:v>
                </c:pt>
                <c:pt idx="63">
                  <c:v>31.607579999999999</c:v>
                </c:pt>
                <c:pt idx="64">
                  <c:v>31.846639999999937</c:v>
                </c:pt>
                <c:pt idx="65">
                  <c:v>32.07752</c:v>
                </c:pt>
                <c:pt idx="66">
                  <c:v>32.302880000000002</c:v>
                </c:pt>
                <c:pt idx="67">
                  <c:v>32.525430000000085</c:v>
                </c:pt>
                <c:pt idx="68">
                  <c:v>32.754940000000005</c:v>
                </c:pt>
                <c:pt idx="69">
                  <c:v>32.976030000000002</c:v>
                </c:pt>
                <c:pt idx="70">
                  <c:v>33.198940000000086</c:v>
                </c:pt>
                <c:pt idx="71">
                  <c:v>33.417779999999993</c:v>
                </c:pt>
                <c:pt idx="72">
                  <c:v>33.631250000000001</c:v>
                </c:pt>
                <c:pt idx="73">
                  <c:v>33.845610000000001</c:v>
                </c:pt>
                <c:pt idx="74">
                  <c:v>34.061510000000013</c:v>
                </c:pt>
                <c:pt idx="75">
                  <c:v>34.270540000000011</c:v>
                </c:pt>
                <c:pt idx="76">
                  <c:v>34.474499999999999</c:v>
                </c:pt>
                <c:pt idx="77">
                  <c:v>34.683970000000002</c:v>
                </c:pt>
                <c:pt idx="78">
                  <c:v>34.887549999999997</c:v>
                </c:pt>
                <c:pt idx="79">
                  <c:v>35.088180000000001</c:v>
                </c:pt>
                <c:pt idx="80">
                  <c:v>35.284790000000001</c:v>
                </c:pt>
                <c:pt idx="81">
                  <c:v>35.486600000000003</c:v>
                </c:pt>
                <c:pt idx="82">
                  <c:v>35.682400000000001</c:v>
                </c:pt>
                <c:pt idx="83">
                  <c:v>35.87565</c:v>
                </c:pt>
                <c:pt idx="84">
                  <c:v>36.070420000000006</c:v>
                </c:pt>
                <c:pt idx="85">
                  <c:v>36.267290000000003</c:v>
                </c:pt>
                <c:pt idx="86">
                  <c:v>36.455380000000005</c:v>
                </c:pt>
                <c:pt idx="87">
                  <c:v>36.643990000000002</c:v>
                </c:pt>
                <c:pt idx="88">
                  <c:v>36.832410000000003</c:v>
                </c:pt>
                <c:pt idx="89">
                  <c:v>37.01735</c:v>
                </c:pt>
                <c:pt idx="90">
                  <c:v>37.206950000000013</c:v>
                </c:pt>
                <c:pt idx="91">
                  <c:v>37.394410000000001</c:v>
                </c:pt>
                <c:pt idx="92">
                  <c:v>37.57564</c:v>
                </c:pt>
                <c:pt idx="93">
                  <c:v>37.756210000000003</c:v>
                </c:pt>
                <c:pt idx="94">
                  <c:v>37.938650000000003</c:v>
                </c:pt>
                <c:pt idx="95">
                  <c:v>38.122580000000013</c:v>
                </c:pt>
                <c:pt idx="96">
                  <c:v>38.307029999999997</c:v>
                </c:pt>
                <c:pt idx="97">
                  <c:v>38.486659999999993</c:v>
                </c:pt>
                <c:pt idx="98">
                  <c:v>38.666050000000013</c:v>
                </c:pt>
                <c:pt idx="99">
                  <c:v>38.847689999999915</c:v>
                </c:pt>
                <c:pt idx="100">
                  <c:v>39.026610000000012</c:v>
                </c:pt>
                <c:pt idx="101">
                  <c:v>39.208080000000002</c:v>
                </c:pt>
                <c:pt idx="102">
                  <c:v>39.383059999999993</c:v>
                </c:pt>
                <c:pt idx="103">
                  <c:v>39.566050000000011</c:v>
                </c:pt>
                <c:pt idx="104">
                  <c:v>39.7515</c:v>
                </c:pt>
                <c:pt idx="105">
                  <c:v>39.93694</c:v>
                </c:pt>
                <c:pt idx="106">
                  <c:v>40.119370000000011</c:v>
                </c:pt>
                <c:pt idx="107">
                  <c:v>40.297930000000093</c:v>
                </c:pt>
                <c:pt idx="108">
                  <c:v>40.479030000000002</c:v>
                </c:pt>
                <c:pt idx="109">
                  <c:v>40.668960000000013</c:v>
                </c:pt>
                <c:pt idx="110">
                  <c:v>40.850989999999996</c:v>
                </c:pt>
              </c:numCache>
            </c:numRef>
          </c:yVal>
        </c:ser>
        <c:ser>
          <c:idx val="1"/>
          <c:order val="1"/>
          <c:tx>
            <c:strRef>
              <c:f>'4E15 IV'!$G$20</c:f>
              <c:strCache>
                <c:ptCount val="1"/>
                <c:pt idx="0">
                  <c:v>9353 1-3-3 -24C 1100V_st</c:v>
                </c:pt>
              </c:strCache>
            </c:strRef>
          </c:tx>
          <c:spPr>
            <a:ln w="28575">
              <a:noFill/>
            </a:ln>
          </c:spPr>
          <c:xVal>
            <c:numRef>
              <c:f>'4E15 IV'!$G$23:$G$133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IV'!$H$23:$H$133</c:f>
              <c:numCache>
                <c:formatCode>0.00E+00</c:formatCode>
                <c:ptCount val="111"/>
                <c:pt idx="0">
                  <c:v>0</c:v>
                </c:pt>
                <c:pt idx="1">
                  <c:v>3.5064619999999977</c:v>
                </c:pt>
                <c:pt idx="2">
                  <c:v>6.092028</c:v>
                </c:pt>
                <c:pt idx="3">
                  <c:v>7.829453</c:v>
                </c:pt>
                <c:pt idx="4">
                  <c:v>9.0719189999999994</c:v>
                </c:pt>
                <c:pt idx="5">
                  <c:v>10.08473</c:v>
                </c:pt>
                <c:pt idx="6">
                  <c:v>10.982860000000002</c:v>
                </c:pt>
                <c:pt idx="7">
                  <c:v>11.796290000000001</c:v>
                </c:pt>
                <c:pt idx="8">
                  <c:v>12.56921</c:v>
                </c:pt>
                <c:pt idx="9">
                  <c:v>13.29463</c:v>
                </c:pt>
                <c:pt idx="10">
                  <c:v>13.989410000000023</c:v>
                </c:pt>
                <c:pt idx="11">
                  <c:v>14.664400000000002</c:v>
                </c:pt>
                <c:pt idx="12">
                  <c:v>15.30434</c:v>
                </c:pt>
                <c:pt idx="13">
                  <c:v>15.9259</c:v>
                </c:pt>
                <c:pt idx="14">
                  <c:v>16.525759999999948</c:v>
                </c:pt>
                <c:pt idx="15">
                  <c:v>17.107030000000005</c:v>
                </c:pt>
                <c:pt idx="16">
                  <c:v>17.670929999999988</c:v>
                </c:pt>
                <c:pt idx="17">
                  <c:v>18.222180000000002</c:v>
                </c:pt>
                <c:pt idx="18">
                  <c:v>18.759519999999949</c:v>
                </c:pt>
                <c:pt idx="19">
                  <c:v>19.284960000000005</c:v>
                </c:pt>
                <c:pt idx="20">
                  <c:v>19.802199999999957</c:v>
                </c:pt>
                <c:pt idx="21">
                  <c:v>20.307659999999988</c:v>
                </c:pt>
                <c:pt idx="22">
                  <c:v>20.798689999999937</c:v>
                </c:pt>
                <c:pt idx="23">
                  <c:v>21.28032999999991</c:v>
                </c:pt>
                <c:pt idx="24">
                  <c:v>21.757390000000001</c:v>
                </c:pt>
                <c:pt idx="25">
                  <c:v>22.226009999999953</c:v>
                </c:pt>
                <c:pt idx="26">
                  <c:v>22.682489999999948</c:v>
                </c:pt>
                <c:pt idx="27">
                  <c:v>23.135590000000001</c:v>
                </c:pt>
                <c:pt idx="28">
                  <c:v>23.577050000000035</c:v>
                </c:pt>
                <c:pt idx="29">
                  <c:v>24.0121</c:v>
                </c:pt>
                <c:pt idx="30">
                  <c:v>24.436669999999989</c:v>
                </c:pt>
                <c:pt idx="31">
                  <c:v>24.84882</c:v>
                </c:pt>
                <c:pt idx="32">
                  <c:v>25.257650000000005</c:v>
                </c:pt>
                <c:pt idx="33">
                  <c:v>25.660769999999989</c:v>
                </c:pt>
                <c:pt idx="34">
                  <c:v>26.05498000000005</c:v>
                </c:pt>
                <c:pt idx="35">
                  <c:v>26.441329999999937</c:v>
                </c:pt>
                <c:pt idx="36">
                  <c:v>26.829059999999988</c:v>
                </c:pt>
                <c:pt idx="37">
                  <c:v>27.209669999999957</c:v>
                </c:pt>
                <c:pt idx="38">
                  <c:v>27.580019999999944</c:v>
                </c:pt>
                <c:pt idx="39">
                  <c:v>27.944649999999911</c:v>
                </c:pt>
                <c:pt idx="40">
                  <c:v>28.301850000000059</c:v>
                </c:pt>
                <c:pt idx="41">
                  <c:v>28.655539999999949</c:v>
                </c:pt>
                <c:pt idx="42">
                  <c:v>29.006889999999999</c:v>
                </c:pt>
                <c:pt idx="43">
                  <c:v>29.346689999999953</c:v>
                </c:pt>
                <c:pt idx="44">
                  <c:v>29.68468</c:v>
                </c:pt>
                <c:pt idx="45">
                  <c:v>30.016120000000001</c:v>
                </c:pt>
                <c:pt idx="46">
                  <c:v>30.35059</c:v>
                </c:pt>
                <c:pt idx="47">
                  <c:v>30.670660000000005</c:v>
                </c:pt>
                <c:pt idx="48">
                  <c:v>30.988469999999921</c:v>
                </c:pt>
                <c:pt idx="49">
                  <c:v>31.30209</c:v>
                </c:pt>
                <c:pt idx="50">
                  <c:v>31.61326000000005</c:v>
                </c:pt>
                <c:pt idx="51">
                  <c:v>31.916889999999999</c:v>
                </c:pt>
                <c:pt idx="52">
                  <c:v>32.219330000000063</c:v>
                </c:pt>
                <c:pt idx="53">
                  <c:v>32.513809999999999</c:v>
                </c:pt>
                <c:pt idx="54">
                  <c:v>32.8093</c:v>
                </c:pt>
                <c:pt idx="55">
                  <c:v>33.100440000000006</c:v>
                </c:pt>
                <c:pt idx="56">
                  <c:v>33.386620000000001</c:v>
                </c:pt>
                <c:pt idx="57">
                  <c:v>33.66851000000014</c:v>
                </c:pt>
                <c:pt idx="58">
                  <c:v>33.943669999999997</c:v>
                </c:pt>
                <c:pt idx="59">
                  <c:v>34.216880000000003</c:v>
                </c:pt>
                <c:pt idx="60">
                  <c:v>34.489000000000004</c:v>
                </c:pt>
                <c:pt idx="61">
                  <c:v>34.764510000000094</c:v>
                </c:pt>
                <c:pt idx="62">
                  <c:v>35.023830000000011</c:v>
                </c:pt>
                <c:pt idx="63">
                  <c:v>35.282890000000002</c:v>
                </c:pt>
                <c:pt idx="64">
                  <c:v>35.550479999999993</c:v>
                </c:pt>
                <c:pt idx="65">
                  <c:v>35.804780000000001</c:v>
                </c:pt>
                <c:pt idx="66">
                  <c:v>36.061010000000003</c:v>
                </c:pt>
                <c:pt idx="67">
                  <c:v>36.310619999999993</c:v>
                </c:pt>
                <c:pt idx="68">
                  <c:v>36.559710000000003</c:v>
                </c:pt>
                <c:pt idx="69">
                  <c:v>36.811619999999998</c:v>
                </c:pt>
                <c:pt idx="70">
                  <c:v>37.060420000000001</c:v>
                </c:pt>
                <c:pt idx="71">
                  <c:v>37.301449999999996</c:v>
                </c:pt>
                <c:pt idx="72">
                  <c:v>37.544589999999999</c:v>
                </c:pt>
                <c:pt idx="73">
                  <c:v>37.783620000000006</c:v>
                </c:pt>
                <c:pt idx="74">
                  <c:v>38.021410000000003</c:v>
                </c:pt>
                <c:pt idx="75">
                  <c:v>38.260530000000117</c:v>
                </c:pt>
                <c:pt idx="76">
                  <c:v>38.487589999999997</c:v>
                </c:pt>
                <c:pt idx="77">
                  <c:v>38.720600000000012</c:v>
                </c:pt>
                <c:pt idx="78">
                  <c:v>38.953530000000001</c:v>
                </c:pt>
                <c:pt idx="79">
                  <c:v>39.181420000000003</c:v>
                </c:pt>
                <c:pt idx="80">
                  <c:v>39.413629999999998</c:v>
                </c:pt>
                <c:pt idx="81">
                  <c:v>39.640630000000002</c:v>
                </c:pt>
                <c:pt idx="82">
                  <c:v>39.86403</c:v>
                </c:pt>
                <c:pt idx="83">
                  <c:v>40.097250000000003</c:v>
                </c:pt>
                <c:pt idx="84">
                  <c:v>40.314720000000001</c:v>
                </c:pt>
                <c:pt idx="85">
                  <c:v>40.534649999999999</c:v>
                </c:pt>
                <c:pt idx="86">
                  <c:v>40.75562</c:v>
                </c:pt>
                <c:pt idx="87">
                  <c:v>40.969050000000003</c:v>
                </c:pt>
                <c:pt idx="88">
                  <c:v>41.190540000000013</c:v>
                </c:pt>
                <c:pt idx="89">
                  <c:v>41.404580000000003</c:v>
                </c:pt>
                <c:pt idx="90">
                  <c:v>41.61994</c:v>
                </c:pt>
                <c:pt idx="91">
                  <c:v>41.825530000000086</c:v>
                </c:pt>
                <c:pt idx="92">
                  <c:v>42.029870000000003</c:v>
                </c:pt>
                <c:pt idx="93">
                  <c:v>42.238420000000012</c:v>
                </c:pt>
                <c:pt idx="94">
                  <c:v>42.438270000000003</c:v>
                </c:pt>
                <c:pt idx="95">
                  <c:v>42.635340000000063</c:v>
                </c:pt>
                <c:pt idx="96">
                  <c:v>42.833510000000011</c:v>
                </c:pt>
                <c:pt idx="97">
                  <c:v>43.028470000000013</c:v>
                </c:pt>
                <c:pt idx="98">
                  <c:v>43.226870000000012</c:v>
                </c:pt>
                <c:pt idx="99">
                  <c:v>43.430340000000001</c:v>
                </c:pt>
                <c:pt idx="100">
                  <c:v>43.634260000000005</c:v>
                </c:pt>
                <c:pt idx="101">
                  <c:v>43.835550000000012</c:v>
                </c:pt>
                <c:pt idx="102">
                  <c:v>44.04336</c:v>
                </c:pt>
                <c:pt idx="103">
                  <c:v>44.250620000000005</c:v>
                </c:pt>
                <c:pt idx="104">
                  <c:v>44.443350000000002</c:v>
                </c:pt>
                <c:pt idx="105">
                  <c:v>44.632660000000001</c:v>
                </c:pt>
                <c:pt idx="106">
                  <c:v>44.831340000000004</c:v>
                </c:pt>
                <c:pt idx="107">
                  <c:v>45.03192</c:v>
                </c:pt>
                <c:pt idx="108">
                  <c:v>45.234400000000001</c:v>
                </c:pt>
                <c:pt idx="109">
                  <c:v>45.426760000000002</c:v>
                </c:pt>
                <c:pt idx="110">
                  <c:v>45.621780000000001</c:v>
                </c:pt>
              </c:numCache>
            </c:numRef>
          </c:yVal>
        </c:ser>
        <c:ser>
          <c:idx val="2"/>
          <c:order val="2"/>
          <c:tx>
            <c:strRef>
              <c:f>'4E15 IV'!$M$20</c:f>
              <c:strCache>
                <c:ptCount val="1"/>
                <c:pt idx="0">
                  <c:v>9353 1-2-3 -24.2C 1100V_st</c:v>
                </c:pt>
              </c:strCache>
            </c:strRef>
          </c:tx>
          <c:spPr>
            <a:ln w="28575">
              <a:noFill/>
            </a:ln>
          </c:spPr>
          <c:xVal>
            <c:numRef>
              <c:f>'4E15 IV'!$M$23:$M$133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IV'!$N$23:$N$133</c:f>
              <c:numCache>
                <c:formatCode>0.00E+00</c:formatCode>
                <c:ptCount val="111"/>
                <c:pt idx="0">
                  <c:v>0</c:v>
                </c:pt>
                <c:pt idx="1">
                  <c:v>3.5619549999999998</c:v>
                </c:pt>
                <c:pt idx="2">
                  <c:v>6.0022919999999997</c:v>
                </c:pt>
                <c:pt idx="3">
                  <c:v>7.7164109999999955</c:v>
                </c:pt>
                <c:pt idx="4">
                  <c:v>8.9880700000000004</c:v>
                </c:pt>
                <c:pt idx="5">
                  <c:v>9.9884200000000014</c:v>
                </c:pt>
                <c:pt idx="6">
                  <c:v>10.88439</c:v>
                </c:pt>
                <c:pt idx="7">
                  <c:v>11.71453</c:v>
                </c:pt>
                <c:pt idx="8">
                  <c:v>12.48577</c:v>
                </c:pt>
                <c:pt idx="9">
                  <c:v>13.20664</c:v>
                </c:pt>
                <c:pt idx="10">
                  <c:v>13.893560000000004</c:v>
                </c:pt>
                <c:pt idx="11">
                  <c:v>14.555430000000039</c:v>
                </c:pt>
                <c:pt idx="12">
                  <c:v>15.18886</c:v>
                </c:pt>
                <c:pt idx="13">
                  <c:v>15.810370000000001</c:v>
                </c:pt>
                <c:pt idx="14">
                  <c:v>16.400629999999925</c:v>
                </c:pt>
                <c:pt idx="15">
                  <c:v>16.972860000000001</c:v>
                </c:pt>
                <c:pt idx="16">
                  <c:v>17.535620000000002</c:v>
                </c:pt>
                <c:pt idx="17">
                  <c:v>18.082479999999926</c:v>
                </c:pt>
                <c:pt idx="18">
                  <c:v>18.616679999999999</c:v>
                </c:pt>
                <c:pt idx="19">
                  <c:v>19.143249999999949</c:v>
                </c:pt>
                <c:pt idx="20">
                  <c:v>19.649930000000001</c:v>
                </c:pt>
                <c:pt idx="21">
                  <c:v>20.15324</c:v>
                </c:pt>
                <c:pt idx="22">
                  <c:v>20.6401</c:v>
                </c:pt>
                <c:pt idx="23">
                  <c:v>21.11757000000005</c:v>
                </c:pt>
                <c:pt idx="24">
                  <c:v>21.592429999999926</c:v>
                </c:pt>
                <c:pt idx="25">
                  <c:v>22.061039999999949</c:v>
                </c:pt>
                <c:pt idx="26">
                  <c:v>22.51679</c:v>
                </c:pt>
                <c:pt idx="27">
                  <c:v>22.965289999999921</c:v>
                </c:pt>
                <c:pt idx="28">
                  <c:v>23.408799999999911</c:v>
                </c:pt>
                <c:pt idx="29">
                  <c:v>23.84431</c:v>
                </c:pt>
                <c:pt idx="30">
                  <c:v>24.266819999999989</c:v>
                </c:pt>
                <c:pt idx="31">
                  <c:v>24.681989999999999</c:v>
                </c:pt>
                <c:pt idx="32">
                  <c:v>25.092399999999948</c:v>
                </c:pt>
                <c:pt idx="33">
                  <c:v>25.499279999999953</c:v>
                </c:pt>
                <c:pt idx="34">
                  <c:v>25.898239999999948</c:v>
                </c:pt>
                <c:pt idx="35">
                  <c:v>26.291739999999937</c:v>
                </c:pt>
                <c:pt idx="36">
                  <c:v>26.682509999999937</c:v>
                </c:pt>
                <c:pt idx="37">
                  <c:v>27.067509999999952</c:v>
                </c:pt>
                <c:pt idx="38">
                  <c:v>27.450970000000005</c:v>
                </c:pt>
                <c:pt idx="39">
                  <c:v>27.828199999999953</c:v>
                </c:pt>
                <c:pt idx="40">
                  <c:v>28.197710000000001</c:v>
                </c:pt>
                <c:pt idx="41">
                  <c:v>28.565369999999948</c:v>
                </c:pt>
                <c:pt idx="42">
                  <c:v>28.92814999999991</c:v>
                </c:pt>
                <c:pt idx="43">
                  <c:v>29.28715</c:v>
                </c:pt>
                <c:pt idx="44">
                  <c:v>29.637239999999988</c:v>
                </c:pt>
                <c:pt idx="45">
                  <c:v>29.990559999999952</c:v>
                </c:pt>
                <c:pt idx="46">
                  <c:v>30.333410000000001</c:v>
                </c:pt>
                <c:pt idx="47">
                  <c:v>30.671270000000035</c:v>
                </c:pt>
                <c:pt idx="48">
                  <c:v>31.007880000000046</c:v>
                </c:pt>
                <c:pt idx="49">
                  <c:v>31.336220000000001</c:v>
                </c:pt>
                <c:pt idx="50">
                  <c:v>31.656230000000001</c:v>
                </c:pt>
                <c:pt idx="51">
                  <c:v>31.975069999999953</c:v>
                </c:pt>
                <c:pt idx="52">
                  <c:v>32.291020000000003</c:v>
                </c:pt>
                <c:pt idx="53">
                  <c:v>32.599120000000013</c:v>
                </c:pt>
                <c:pt idx="54">
                  <c:v>32.920850000000002</c:v>
                </c:pt>
                <c:pt idx="55">
                  <c:v>33.242820000000002</c:v>
                </c:pt>
                <c:pt idx="56">
                  <c:v>33.555510000000012</c:v>
                </c:pt>
                <c:pt idx="57">
                  <c:v>33.861620000000002</c:v>
                </c:pt>
                <c:pt idx="58">
                  <c:v>34.152200000000001</c:v>
                </c:pt>
                <c:pt idx="59">
                  <c:v>34.449660000000002</c:v>
                </c:pt>
                <c:pt idx="60">
                  <c:v>34.740840000000006</c:v>
                </c:pt>
                <c:pt idx="61">
                  <c:v>35.0319</c:v>
                </c:pt>
                <c:pt idx="62">
                  <c:v>35.321849999999998</c:v>
                </c:pt>
                <c:pt idx="63">
                  <c:v>35.60087</c:v>
                </c:pt>
                <c:pt idx="64">
                  <c:v>35.883040000000001</c:v>
                </c:pt>
                <c:pt idx="65">
                  <c:v>36.167160000000003</c:v>
                </c:pt>
                <c:pt idx="66">
                  <c:v>36.442480000000003</c:v>
                </c:pt>
                <c:pt idx="67">
                  <c:v>36.716420000000006</c:v>
                </c:pt>
                <c:pt idx="68">
                  <c:v>36.983150000000002</c:v>
                </c:pt>
                <c:pt idx="69">
                  <c:v>37.255540000000003</c:v>
                </c:pt>
                <c:pt idx="70">
                  <c:v>37.522420000000011</c:v>
                </c:pt>
                <c:pt idx="71">
                  <c:v>37.786530000000013</c:v>
                </c:pt>
                <c:pt idx="72">
                  <c:v>38.048300000000012</c:v>
                </c:pt>
                <c:pt idx="73">
                  <c:v>38.3033</c:v>
                </c:pt>
                <c:pt idx="74">
                  <c:v>38.540410000000001</c:v>
                </c:pt>
                <c:pt idx="75">
                  <c:v>38.783120000000011</c:v>
                </c:pt>
                <c:pt idx="76">
                  <c:v>39.025460000000002</c:v>
                </c:pt>
                <c:pt idx="77">
                  <c:v>39.258970000000012</c:v>
                </c:pt>
                <c:pt idx="78">
                  <c:v>39.494300000000003</c:v>
                </c:pt>
                <c:pt idx="79">
                  <c:v>39.728580000000093</c:v>
                </c:pt>
                <c:pt idx="80">
                  <c:v>39.951180000000001</c:v>
                </c:pt>
                <c:pt idx="81">
                  <c:v>40.175620000000002</c:v>
                </c:pt>
                <c:pt idx="82">
                  <c:v>40.396300000000011</c:v>
                </c:pt>
                <c:pt idx="83">
                  <c:v>40.617609999999999</c:v>
                </c:pt>
                <c:pt idx="84">
                  <c:v>40.841989999999996</c:v>
                </c:pt>
                <c:pt idx="85">
                  <c:v>41.064530000000012</c:v>
                </c:pt>
                <c:pt idx="86">
                  <c:v>41.279060000000001</c:v>
                </c:pt>
                <c:pt idx="87">
                  <c:v>41.500510000000013</c:v>
                </c:pt>
                <c:pt idx="88">
                  <c:v>41.724040000000002</c:v>
                </c:pt>
                <c:pt idx="89">
                  <c:v>41.952100000000002</c:v>
                </c:pt>
                <c:pt idx="90">
                  <c:v>42.178210000000085</c:v>
                </c:pt>
                <c:pt idx="91">
                  <c:v>42.401340000000005</c:v>
                </c:pt>
                <c:pt idx="92">
                  <c:v>42.629720000000013</c:v>
                </c:pt>
                <c:pt idx="93">
                  <c:v>42.853209999999997</c:v>
                </c:pt>
                <c:pt idx="94">
                  <c:v>43.073930000000011</c:v>
                </c:pt>
                <c:pt idx="95">
                  <c:v>43.290100000000116</c:v>
                </c:pt>
                <c:pt idx="96">
                  <c:v>43.508910000000085</c:v>
                </c:pt>
                <c:pt idx="97">
                  <c:v>43.720720000000085</c:v>
                </c:pt>
                <c:pt idx="98">
                  <c:v>43.938980000000001</c:v>
                </c:pt>
                <c:pt idx="99">
                  <c:v>44.160780000000003</c:v>
                </c:pt>
                <c:pt idx="100">
                  <c:v>44.375889999999998</c:v>
                </c:pt>
                <c:pt idx="101">
                  <c:v>44.597120000000011</c:v>
                </c:pt>
                <c:pt idx="102">
                  <c:v>44.813649999999996</c:v>
                </c:pt>
                <c:pt idx="103">
                  <c:v>45.031649999999999</c:v>
                </c:pt>
                <c:pt idx="104">
                  <c:v>45.26511000000017</c:v>
                </c:pt>
                <c:pt idx="105">
                  <c:v>45.481299999999997</c:v>
                </c:pt>
                <c:pt idx="106">
                  <c:v>45.704550000000012</c:v>
                </c:pt>
                <c:pt idx="107">
                  <c:v>45.930860000000003</c:v>
                </c:pt>
                <c:pt idx="108">
                  <c:v>46.153190000000002</c:v>
                </c:pt>
                <c:pt idx="109">
                  <c:v>46.367429999999999</c:v>
                </c:pt>
                <c:pt idx="110">
                  <c:v>46.592680000000001</c:v>
                </c:pt>
              </c:numCache>
            </c:numRef>
          </c:yVal>
        </c:ser>
        <c:ser>
          <c:idx val="3"/>
          <c:order val="3"/>
          <c:tx>
            <c:strRef>
              <c:f>'4E15 IV'!$S$20</c:f>
              <c:strCache>
                <c:ptCount val="1"/>
                <c:pt idx="0">
                  <c:v>9353 4-3-3 -24C 1100V_st</c:v>
                </c:pt>
              </c:strCache>
            </c:strRef>
          </c:tx>
          <c:spPr>
            <a:ln w="28575">
              <a:noFill/>
            </a:ln>
          </c:spPr>
          <c:xVal>
            <c:numRef>
              <c:f>'4E15 IV'!$S$23:$S$133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IV'!$T$23:$T$133</c:f>
              <c:numCache>
                <c:formatCode>0.00E+00</c:formatCode>
                <c:ptCount val="111"/>
                <c:pt idx="0">
                  <c:v>0</c:v>
                </c:pt>
                <c:pt idx="1">
                  <c:v>3.9386599999999938</c:v>
                </c:pt>
                <c:pt idx="2">
                  <c:v>6.055810999999987</c:v>
                </c:pt>
                <c:pt idx="3">
                  <c:v>7.5358869999999945</c:v>
                </c:pt>
                <c:pt idx="4">
                  <c:v>8.6869160000000001</c:v>
                </c:pt>
                <c:pt idx="5">
                  <c:v>9.6645390000000067</c:v>
                </c:pt>
                <c:pt idx="6">
                  <c:v>10.54055</c:v>
                </c:pt>
                <c:pt idx="7">
                  <c:v>11.356290000000021</c:v>
                </c:pt>
                <c:pt idx="8">
                  <c:v>12.123010000000001</c:v>
                </c:pt>
                <c:pt idx="9">
                  <c:v>12.846400000000004</c:v>
                </c:pt>
                <c:pt idx="10">
                  <c:v>13.540790000000001</c:v>
                </c:pt>
                <c:pt idx="11">
                  <c:v>14.211</c:v>
                </c:pt>
                <c:pt idx="12">
                  <c:v>14.856950000000023</c:v>
                </c:pt>
                <c:pt idx="13">
                  <c:v>15.482590000000025</c:v>
                </c:pt>
                <c:pt idx="14">
                  <c:v>16.088819999999949</c:v>
                </c:pt>
                <c:pt idx="15">
                  <c:v>16.674689999999988</c:v>
                </c:pt>
                <c:pt idx="16">
                  <c:v>17.243919999999989</c:v>
                </c:pt>
                <c:pt idx="17">
                  <c:v>17.799399999999952</c:v>
                </c:pt>
                <c:pt idx="18">
                  <c:v>18.342099999999952</c:v>
                </c:pt>
                <c:pt idx="19">
                  <c:v>18.877009999999999</c:v>
                </c:pt>
                <c:pt idx="20">
                  <c:v>19.39969</c:v>
                </c:pt>
                <c:pt idx="21">
                  <c:v>19.907419999999949</c:v>
                </c:pt>
                <c:pt idx="22">
                  <c:v>20.408329999999911</c:v>
                </c:pt>
                <c:pt idx="23">
                  <c:v>20.896879999999999</c:v>
                </c:pt>
                <c:pt idx="24">
                  <c:v>21.379349999999953</c:v>
                </c:pt>
                <c:pt idx="25">
                  <c:v>21.852070000000001</c:v>
                </c:pt>
                <c:pt idx="26">
                  <c:v>22.328739999999929</c:v>
                </c:pt>
                <c:pt idx="27">
                  <c:v>22.792589999999937</c:v>
                </c:pt>
                <c:pt idx="28">
                  <c:v>23.247129999999952</c:v>
                </c:pt>
                <c:pt idx="29">
                  <c:v>23.689509999999952</c:v>
                </c:pt>
                <c:pt idx="30">
                  <c:v>24.118860000000058</c:v>
                </c:pt>
                <c:pt idx="31">
                  <c:v>24.541779999999989</c:v>
                </c:pt>
                <c:pt idx="32">
                  <c:v>24.962409999999903</c:v>
                </c:pt>
                <c:pt idx="33">
                  <c:v>25.373390000000001</c:v>
                </c:pt>
                <c:pt idx="34">
                  <c:v>25.776529999999944</c:v>
                </c:pt>
                <c:pt idx="35">
                  <c:v>26.170739999999952</c:v>
                </c:pt>
                <c:pt idx="36">
                  <c:v>26.550789999999989</c:v>
                </c:pt>
                <c:pt idx="37">
                  <c:v>26.924999999999986</c:v>
                </c:pt>
                <c:pt idx="38">
                  <c:v>27.297889999999999</c:v>
                </c:pt>
                <c:pt idx="39">
                  <c:v>27.673559999999988</c:v>
                </c:pt>
                <c:pt idx="40">
                  <c:v>28.028709999999926</c:v>
                </c:pt>
                <c:pt idx="41">
                  <c:v>28.383769999999949</c:v>
                </c:pt>
                <c:pt idx="42">
                  <c:v>28.733250000000005</c:v>
                </c:pt>
                <c:pt idx="43">
                  <c:v>29.089589999999948</c:v>
                </c:pt>
                <c:pt idx="44">
                  <c:v>29.436260000000001</c:v>
                </c:pt>
                <c:pt idx="45">
                  <c:v>29.782619999999902</c:v>
                </c:pt>
                <c:pt idx="46">
                  <c:v>30.118900000000043</c:v>
                </c:pt>
                <c:pt idx="47">
                  <c:v>30.44877999999991</c:v>
                </c:pt>
                <c:pt idx="48">
                  <c:v>30.788079999999937</c:v>
                </c:pt>
                <c:pt idx="49">
                  <c:v>31.112079999999999</c:v>
                </c:pt>
                <c:pt idx="50">
                  <c:v>31.432599999999937</c:v>
                </c:pt>
                <c:pt idx="51">
                  <c:v>31.748769999999933</c:v>
                </c:pt>
                <c:pt idx="52">
                  <c:v>32.062610000000063</c:v>
                </c:pt>
                <c:pt idx="53">
                  <c:v>32.381929999999997</c:v>
                </c:pt>
                <c:pt idx="54">
                  <c:v>32.687060000000002</c:v>
                </c:pt>
                <c:pt idx="55">
                  <c:v>32.988610000000001</c:v>
                </c:pt>
                <c:pt idx="56">
                  <c:v>33.28116</c:v>
                </c:pt>
                <c:pt idx="57">
                  <c:v>33.574710000000003</c:v>
                </c:pt>
                <c:pt idx="58">
                  <c:v>33.860080000000004</c:v>
                </c:pt>
                <c:pt idx="59">
                  <c:v>34.128440000000012</c:v>
                </c:pt>
                <c:pt idx="60">
                  <c:v>34.403910000000003</c:v>
                </c:pt>
                <c:pt idx="61">
                  <c:v>34.683920000000001</c:v>
                </c:pt>
                <c:pt idx="62">
                  <c:v>34.962730000000086</c:v>
                </c:pt>
                <c:pt idx="63">
                  <c:v>35.232460000000003</c:v>
                </c:pt>
                <c:pt idx="64">
                  <c:v>35.509530000000012</c:v>
                </c:pt>
                <c:pt idx="65">
                  <c:v>35.790090000000063</c:v>
                </c:pt>
                <c:pt idx="66">
                  <c:v>36.054209999999998</c:v>
                </c:pt>
                <c:pt idx="67">
                  <c:v>36.309740000000005</c:v>
                </c:pt>
                <c:pt idx="68">
                  <c:v>36.580950000000001</c:v>
                </c:pt>
                <c:pt idx="69">
                  <c:v>36.849260000000001</c:v>
                </c:pt>
                <c:pt idx="70">
                  <c:v>37.107130000000012</c:v>
                </c:pt>
                <c:pt idx="71">
                  <c:v>37.357529999999997</c:v>
                </c:pt>
                <c:pt idx="72">
                  <c:v>37.61589</c:v>
                </c:pt>
                <c:pt idx="73">
                  <c:v>37.862990000000003</c:v>
                </c:pt>
                <c:pt idx="74">
                  <c:v>38.111530000000002</c:v>
                </c:pt>
                <c:pt idx="75">
                  <c:v>38.363669999999999</c:v>
                </c:pt>
                <c:pt idx="76">
                  <c:v>38.610410000000002</c:v>
                </c:pt>
                <c:pt idx="77">
                  <c:v>38.876960000000004</c:v>
                </c:pt>
                <c:pt idx="78">
                  <c:v>39.120520000000013</c:v>
                </c:pt>
                <c:pt idx="79">
                  <c:v>39.358460000000001</c:v>
                </c:pt>
                <c:pt idx="80">
                  <c:v>39.598580000000013</c:v>
                </c:pt>
                <c:pt idx="81">
                  <c:v>39.830249999999999</c:v>
                </c:pt>
                <c:pt idx="82">
                  <c:v>40.047080000000001</c:v>
                </c:pt>
                <c:pt idx="83">
                  <c:v>40.284020000000005</c:v>
                </c:pt>
                <c:pt idx="84">
                  <c:v>40.510040000000004</c:v>
                </c:pt>
                <c:pt idx="85">
                  <c:v>40.749470000000002</c:v>
                </c:pt>
                <c:pt idx="86">
                  <c:v>40.98518</c:v>
                </c:pt>
                <c:pt idx="87">
                  <c:v>41.218360000000011</c:v>
                </c:pt>
                <c:pt idx="88">
                  <c:v>41.441669999999995</c:v>
                </c:pt>
                <c:pt idx="89">
                  <c:v>41.67165</c:v>
                </c:pt>
                <c:pt idx="90">
                  <c:v>41.906150000000011</c:v>
                </c:pt>
                <c:pt idx="91">
                  <c:v>42.122370000000117</c:v>
                </c:pt>
                <c:pt idx="92">
                  <c:v>42.361930000000001</c:v>
                </c:pt>
                <c:pt idx="93">
                  <c:v>42.58925</c:v>
                </c:pt>
                <c:pt idx="94">
                  <c:v>42.817389999999996</c:v>
                </c:pt>
                <c:pt idx="95">
                  <c:v>43.042450000000002</c:v>
                </c:pt>
                <c:pt idx="96">
                  <c:v>43.269740000000013</c:v>
                </c:pt>
                <c:pt idx="97">
                  <c:v>43.478180000000002</c:v>
                </c:pt>
                <c:pt idx="98">
                  <c:v>43.693120000000086</c:v>
                </c:pt>
                <c:pt idx="99">
                  <c:v>43.915680000000002</c:v>
                </c:pt>
                <c:pt idx="100">
                  <c:v>44.128740000000086</c:v>
                </c:pt>
                <c:pt idx="101">
                  <c:v>44.33202</c:v>
                </c:pt>
                <c:pt idx="102">
                  <c:v>44.528020000000012</c:v>
                </c:pt>
                <c:pt idx="103">
                  <c:v>44.729690000000012</c:v>
                </c:pt>
                <c:pt idx="104">
                  <c:v>44.948869999999999</c:v>
                </c:pt>
                <c:pt idx="105">
                  <c:v>45.155670000000001</c:v>
                </c:pt>
                <c:pt idx="106">
                  <c:v>45.367469999999997</c:v>
                </c:pt>
                <c:pt idx="107">
                  <c:v>45.569140000000012</c:v>
                </c:pt>
                <c:pt idx="108">
                  <c:v>45.770860000000006</c:v>
                </c:pt>
                <c:pt idx="109">
                  <c:v>45.980420000000002</c:v>
                </c:pt>
                <c:pt idx="110">
                  <c:v>46.202360000000013</c:v>
                </c:pt>
              </c:numCache>
            </c:numRef>
          </c:yVal>
        </c:ser>
        <c:ser>
          <c:idx val="6"/>
          <c:order val="4"/>
          <c:tx>
            <c:strRef>
              <c:f>'4E15 IV'!$AK$20</c:f>
              <c:strCache>
                <c:ptCount val="1"/>
                <c:pt idx="0">
                  <c:v>9353 1-1 -23xC 1100V_pix</c:v>
                </c:pt>
              </c:strCache>
            </c:strRef>
          </c:tx>
          <c:spPr>
            <a:ln w="28575">
              <a:noFill/>
            </a:ln>
          </c:spPr>
          <c:xVal>
            <c:numRef>
              <c:f>'4E15 IV'!$AK$23:$AK$133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IV'!$AL$23:$AL$133</c:f>
              <c:numCache>
                <c:formatCode>0.00E+00</c:formatCode>
                <c:ptCount val="111"/>
                <c:pt idx="0">
                  <c:v>0</c:v>
                </c:pt>
                <c:pt idx="1">
                  <c:v>3.0419479999999997</c:v>
                </c:pt>
                <c:pt idx="2">
                  <c:v>5.1407970000000001</c:v>
                </c:pt>
                <c:pt idx="3">
                  <c:v>6.6460179999999891</c:v>
                </c:pt>
                <c:pt idx="4">
                  <c:v>7.7801549999999891</c:v>
                </c:pt>
                <c:pt idx="5">
                  <c:v>8.7034710000000004</c:v>
                </c:pt>
                <c:pt idx="6">
                  <c:v>9.512811000000001</c:v>
                </c:pt>
                <c:pt idx="7">
                  <c:v>10.25074</c:v>
                </c:pt>
                <c:pt idx="8">
                  <c:v>10.937610000000001</c:v>
                </c:pt>
                <c:pt idx="9">
                  <c:v>11.587620000000001</c:v>
                </c:pt>
                <c:pt idx="10">
                  <c:v>12.20848</c:v>
                </c:pt>
                <c:pt idx="11">
                  <c:v>12.80387</c:v>
                </c:pt>
                <c:pt idx="12">
                  <c:v>13.371550000000004</c:v>
                </c:pt>
                <c:pt idx="13">
                  <c:v>13.92376</c:v>
                </c:pt>
                <c:pt idx="14">
                  <c:v>14.457380000000002</c:v>
                </c:pt>
                <c:pt idx="15">
                  <c:v>14.97456</c:v>
                </c:pt>
                <c:pt idx="16">
                  <c:v>15.475540000000031</c:v>
                </c:pt>
                <c:pt idx="17">
                  <c:v>15.96217</c:v>
                </c:pt>
                <c:pt idx="18">
                  <c:v>16.434899999999999</c:v>
                </c:pt>
                <c:pt idx="19">
                  <c:v>16.894030000000001</c:v>
                </c:pt>
                <c:pt idx="20">
                  <c:v>17.345009999999949</c:v>
                </c:pt>
                <c:pt idx="21">
                  <c:v>17.785339999999902</c:v>
                </c:pt>
                <c:pt idx="22">
                  <c:v>18.213249999999952</c:v>
                </c:pt>
                <c:pt idx="23">
                  <c:v>18.640229999999953</c:v>
                </c:pt>
                <c:pt idx="24">
                  <c:v>19.057310000000001</c:v>
                </c:pt>
                <c:pt idx="25">
                  <c:v>19.46474999999991</c:v>
                </c:pt>
                <c:pt idx="26">
                  <c:v>19.867159999999988</c:v>
                </c:pt>
                <c:pt idx="27">
                  <c:v>20.263339999999914</c:v>
                </c:pt>
                <c:pt idx="28">
                  <c:v>20.650729999999989</c:v>
                </c:pt>
                <c:pt idx="29">
                  <c:v>21.03858</c:v>
                </c:pt>
                <c:pt idx="30">
                  <c:v>21.422149999999903</c:v>
                </c:pt>
                <c:pt idx="31">
                  <c:v>21.789090000000002</c:v>
                </c:pt>
                <c:pt idx="32">
                  <c:v>22.15399000000005</c:v>
                </c:pt>
                <c:pt idx="33">
                  <c:v>22.522589999999937</c:v>
                </c:pt>
                <c:pt idx="34">
                  <c:v>22.88262999999991</c:v>
                </c:pt>
                <c:pt idx="35">
                  <c:v>23.233550000000001</c:v>
                </c:pt>
                <c:pt idx="36">
                  <c:v>23.582009999999926</c:v>
                </c:pt>
                <c:pt idx="37">
                  <c:v>23.926870000000001</c:v>
                </c:pt>
                <c:pt idx="38">
                  <c:v>24.277699999999989</c:v>
                </c:pt>
                <c:pt idx="39">
                  <c:v>24.613830000000046</c:v>
                </c:pt>
                <c:pt idx="40">
                  <c:v>24.955759999999948</c:v>
                </c:pt>
                <c:pt idx="41">
                  <c:v>25.27338</c:v>
                </c:pt>
                <c:pt idx="42">
                  <c:v>25.600429999999989</c:v>
                </c:pt>
                <c:pt idx="43">
                  <c:v>25.930160000000001</c:v>
                </c:pt>
                <c:pt idx="44">
                  <c:v>26.252129999999944</c:v>
                </c:pt>
                <c:pt idx="45">
                  <c:v>26.56184</c:v>
                </c:pt>
                <c:pt idx="46">
                  <c:v>26.879639999999949</c:v>
                </c:pt>
                <c:pt idx="47">
                  <c:v>27.193650000000005</c:v>
                </c:pt>
                <c:pt idx="48">
                  <c:v>27.510159999999999</c:v>
                </c:pt>
                <c:pt idx="49">
                  <c:v>27.822369999999989</c:v>
                </c:pt>
                <c:pt idx="50">
                  <c:v>28.129429999999989</c:v>
                </c:pt>
                <c:pt idx="51">
                  <c:v>28.438609999999937</c:v>
                </c:pt>
                <c:pt idx="52">
                  <c:v>28.735959999999999</c:v>
                </c:pt>
                <c:pt idx="53">
                  <c:v>29.031130000000001</c:v>
                </c:pt>
                <c:pt idx="54">
                  <c:v>29.320869999999999</c:v>
                </c:pt>
                <c:pt idx="55">
                  <c:v>29.610289999999999</c:v>
                </c:pt>
                <c:pt idx="56">
                  <c:v>29.90044999999991</c:v>
                </c:pt>
                <c:pt idx="57">
                  <c:v>30.180389999999989</c:v>
                </c:pt>
                <c:pt idx="58">
                  <c:v>30.461699999999933</c:v>
                </c:pt>
                <c:pt idx="59">
                  <c:v>30.73462</c:v>
                </c:pt>
                <c:pt idx="60">
                  <c:v>31.012339999999949</c:v>
                </c:pt>
                <c:pt idx="61">
                  <c:v>31.290009999999953</c:v>
                </c:pt>
                <c:pt idx="62">
                  <c:v>31.563890000000001</c:v>
                </c:pt>
                <c:pt idx="63">
                  <c:v>31.838229999999989</c:v>
                </c:pt>
                <c:pt idx="64">
                  <c:v>32.102350000000094</c:v>
                </c:pt>
                <c:pt idx="65">
                  <c:v>32.368400000000001</c:v>
                </c:pt>
                <c:pt idx="66">
                  <c:v>32.621460000000006</c:v>
                </c:pt>
                <c:pt idx="67">
                  <c:v>32.884099999999997</c:v>
                </c:pt>
                <c:pt idx="68">
                  <c:v>33.14132</c:v>
                </c:pt>
                <c:pt idx="69">
                  <c:v>33.404789999999998</c:v>
                </c:pt>
                <c:pt idx="70">
                  <c:v>33.662520000000086</c:v>
                </c:pt>
                <c:pt idx="71">
                  <c:v>33.90936</c:v>
                </c:pt>
                <c:pt idx="72">
                  <c:v>34.157269999999997</c:v>
                </c:pt>
                <c:pt idx="73">
                  <c:v>34.405170000000012</c:v>
                </c:pt>
                <c:pt idx="74">
                  <c:v>34.651849999999996</c:v>
                </c:pt>
                <c:pt idx="75">
                  <c:v>34.89696</c:v>
                </c:pt>
                <c:pt idx="76">
                  <c:v>35.145100000000063</c:v>
                </c:pt>
                <c:pt idx="77">
                  <c:v>35.38411</c:v>
                </c:pt>
                <c:pt idx="78">
                  <c:v>35.608790000000013</c:v>
                </c:pt>
                <c:pt idx="79">
                  <c:v>35.849710000000002</c:v>
                </c:pt>
                <c:pt idx="80">
                  <c:v>36.088090000000001</c:v>
                </c:pt>
                <c:pt idx="81">
                  <c:v>36.323820000000005</c:v>
                </c:pt>
                <c:pt idx="82">
                  <c:v>36.545450000000002</c:v>
                </c:pt>
                <c:pt idx="83">
                  <c:v>36.781269999999999</c:v>
                </c:pt>
                <c:pt idx="84">
                  <c:v>37.010800000000003</c:v>
                </c:pt>
                <c:pt idx="85">
                  <c:v>37.230390000000085</c:v>
                </c:pt>
                <c:pt idx="86">
                  <c:v>37.456510000000002</c:v>
                </c:pt>
                <c:pt idx="87">
                  <c:v>37.687910000000002</c:v>
                </c:pt>
                <c:pt idx="88">
                  <c:v>37.910740000000004</c:v>
                </c:pt>
                <c:pt idx="89">
                  <c:v>38.133780000000002</c:v>
                </c:pt>
                <c:pt idx="90">
                  <c:v>38.350729999999999</c:v>
                </c:pt>
                <c:pt idx="91">
                  <c:v>38.570680000000003</c:v>
                </c:pt>
                <c:pt idx="92">
                  <c:v>38.783820000000006</c:v>
                </c:pt>
                <c:pt idx="93">
                  <c:v>39.005030000000012</c:v>
                </c:pt>
                <c:pt idx="94">
                  <c:v>39.209040000000002</c:v>
                </c:pt>
                <c:pt idx="95">
                  <c:v>39.426340000000003</c:v>
                </c:pt>
                <c:pt idx="96">
                  <c:v>39.644130000000011</c:v>
                </c:pt>
                <c:pt idx="97">
                  <c:v>39.852409999999999</c:v>
                </c:pt>
                <c:pt idx="98">
                  <c:v>40.057839999999999</c:v>
                </c:pt>
                <c:pt idx="99">
                  <c:v>40.264810000000011</c:v>
                </c:pt>
                <c:pt idx="100">
                  <c:v>40.472550000000012</c:v>
                </c:pt>
                <c:pt idx="101">
                  <c:v>40.68506</c:v>
                </c:pt>
                <c:pt idx="102">
                  <c:v>40.884709999999998</c:v>
                </c:pt>
                <c:pt idx="103">
                  <c:v>41.089230000000001</c:v>
                </c:pt>
                <c:pt idx="104">
                  <c:v>41.288150000000094</c:v>
                </c:pt>
                <c:pt idx="105">
                  <c:v>41.495240000000003</c:v>
                </c:pt>
                <c:pt idx="106">
                  <c:v>41.697840000000006</c:v>
                </c:pt>
                <c:pt idx="107">
                  <c:v>41.894160000000007</c:v>
                </c:pt>
                <c:pt idx="108">
                  <c:v>42.090020000000003</c:v>
                </c:pt>
                <c:pt idx="109">
                  <c:v>42.289010000000012</c:v>
                </c:pt>
                <c:pt idx="110">
                  <c:v>42.488880000000002</c:v>
                </c:pt>
              </c:numCache>
            </c:numRef>
          </c:yVal>
        </c:ser>
        <c:ser>
          <c:idx val="7"/>
          <c:order val="5"/>
          <c:tx>
            <c:strRef>
              <c:f>'4E15 IV'!$AQ$20</c:f>
              <c:strCache>
                <c:ptCount val="1"/>
                <c:pt idx="0">
                  <c:v>9353 4-1-2 -23C 1100V_pix</c:v>
                </c:pt>
              </c:strCache>
            </c:strRef>
          </c:tx>
          <c:spPr>
            <a:ln w="28575">
              <a:noFill/>
            </a:ln>
          </c:spPr>
          <c:xVal>
            <c:numRef>
              <c:f>'4E15 IV'!$AQ$23:$AQ$133</c:f>
              <c:numCache>
                <c:formatCode>General</c:formatCode>
                <c:ptCount val="111"/>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numCache>
            </c:numRef>
          </c:xVal>
          <c:yVal>
            <c:numRef>
              <c:f>'4E15 IV'!$AR$23:$AR$133</c:f>
              <c:numCache>
                <c:formatCode>0.00E+00</c:formatCode>
                <c:ptCount val="111"/>
                <c:pt idx="0">
                  <c:v>0</c:v>
                </c:pt>
                <c:pt idx="1">
                  <c:v>3.0136579999999977</c:v>
                </c:pt>
                <c:pt idx="2">
                  <c:v>4.9110940000000003</c:v>
                </c:pt>
                <c:pt idx="3">
                  <c:v>6.3004600000000002</c:v>
                </c:pt>
                <c:pt idx="4">
                  <c:v>7.3585430000000001</c:v>
                </c:pt>
                <c:pt idx="5">
                  <c:v>8.2199759999999991</c:v>
                </c:pt>
                <c:pt idx="6">
                  <c:v>8.9766330000000067</c:v>
                </c:pt>
                <c:pt idx="7">
                  <c:v>9.665813</c:v>
                </c:pt>
                <c:pt idx="8">
                  <c:v>10.311060000000001</c:v>
                </c:pt>
                <c:pt idx="9">
                  <c:v>10.91939</c:v>
                </c:pt>
                <c:pt idx="10">
                  <c:v>11.498140000000001</c:v>
                </c:pt>
                <c:pt idx="11">
                  <c:v>12.048579999999999</c:v>
                </c:pt>
                <c:pt idx="12">
                  <c:v>12.5791</c:v>
                </c:pt>
                <c:pt idx="13">
                  <c:v>13.09478</c:v>
                </c:pt>
                <c:pt idx="14">
                  <c:v>13.588380000000001</c:v>
                </c:pt>
                <c:pt idx="15">
                  <c:v>14.069780000000021</c:v>
                </c:pt>
                <c:pt idx="16">
                  <c:v>14.5341</c:v>
                </c:pt>
                <c:pt idx="17">
                  <c:v>14.99146</c:v>
                </c:pt>
                <c:pt idx="18">
                  <c:v>15.430070000000001</c:v>
                </c:pt>
                <c:pt idx="19">
                  <c:v>15.862870000000004</c:v>
                </c:pt>
                <c:pt idx="20">
                  <c:v>16.286460000000002</c:v>
                </c:pt>
                <c:pt idx="21">
                  <c:v>16.698830000000001</c:v>
                </c:pt>
                <c:pt idx="22">
                  <c:v>17.103649999999949</c:v>
                </c:pt>
                <c:pt idx="23">
                  <c:v>17.504639999999949</c:v>
                </c:pt>
                <c:pt idx="24">
                  <c:v>17.893989999999999</c:v>
                </c:pt>
                <c:pt idx="25">
                  <c:v>18.277170000000005</c:v>
                </c:pt>
                <c:pt idx="26">
                  <c:v>18.656659999999999</c:v>
                </c:pt>
                <c:pt idx="27">
                  <c:v>19.027920000000005</c:v>
                </c:pt>
                <c:pt idx="28">
                  <c:v>19.391999999999999</c:v>
                </c:pt>
                <c:pt idx="29">
                  <c:v>19.750959999999999</c:v>
                </c:pt>
                <c:pt idx="30">
                  <c:v>20.109500000000001</c:v>
                </c:pt>
                <c:pt idx="31">
                  <c:v>20.459499999999949</c:v>
                </c:pt>
                <c:pt idx="32">
                  <c:v>20.805579999999956</c:v>
                </c:pt>
                <c:pt idx="33">
                  <c:v>21.150179999999999</c:v>
                </c:pt>
                <c:pt idx="34">
                  <c:v>21.48931999999991</c:v>
                </c:pt>
                <c:pt idx="35">
                  <c:v>21.821339999999989</c:v>
                </c:pt>
                <c:pt idx="36">
                  <c:v>22.155200000000001</c:v>
                </c:pt>
                <c:pt idx="37">
                  <c:v>22.477350000000001</c:v>
                </c:pt>
                <c:pt idx="38">
                  <c:v>22.801400000000001</c:v>
                </c:pt>
                <c:pt idx="39">
                  <c:v>23.120629999999949</c:v>
                </c:pt>
                <c:pt idx="40">
                  <c:v>23.434529999999953</c:v>
                </c:pt>
                <c:pt idx="41">
                  <c:v>23.74145</c:v>
                </c:pt>
                <c:pt idx="42">
                  <c:v>24.05369</c:v>
                </c:pt>
                <c:pt idx="43">
                  <c:v>24.361090000000001</c:v>
                </c:pt>
                <c:pt idx="44">
                  <c:v>24.66057</c:v>
                </c:pt>
                <c:pt idx="45">
                  <c:v>24.95965</c:v>
                </c:pt>
                <c:pt idx="46">
                  <c:v>25.2546</c:v>
                </c:pt>
                <c:pt idx="47">
                  <c:v>25.545409999999933</c:v>
                </c:pt>
                <c:pt idx="48">
                  <c:v>25.83644</c:v>
                </c:pt>
                <c:pt idx="49">
                  <c:v>26.117429999999999</c:v>
                </c:pt>
                <c:pt idx="50">
                  <c:v>26.403670000000002</c:v>
                </c:pt>
                <c:pt idx="51">
                  <c:v>26.681570000000001</c:v>
                </c:pt>
                <c:pt idx="52">
                  <c:v>26.952419999999933</c:v>
                </c:pt>
                <c:pt idx="53">
                  <c:v>27.224350000000001</c:v>
                </c:pt>
                <c:pt idx="54">
                  <c:v>27.498989999999957</c:v>
                </c:pt>
                <c:pt idx="55">
                  <c:v>27.76559999999991</c:v>
                </c:pt>
                <c:pt idx="56">
                  <c:v>28.022849999999949</c:v>
                </c:pt>
                <c:pt idx="57">
                  <c:v>28.287960000000005</c:v>
                </c:pt>
                <c:pt idx="58">
                  <c:v>28.544270000000001</c:v>
                </c:pt>
                <c:pt idx="59">
                  <c:v>28.798289999999948</c:v>
                </c:pt>
                <c:pt idx="60">
                  <c:v>29.056439999999949</c:v>
                </c:pt>
                <c:pt idx="61">
                  <c:v>29.300999999999988</c:v>
                </c:pt>
                <c:pt idx="62">
                  <c:v>29.548709999999929</c:v>
                </c:pt>
                <c:pt idx="63">
                  <c:v>29.789899999999989</c:v>
                </c:pt>
                <c:pt idx="64">
                  <c:v>30.030080000000005</c:v>
                </c:pt>
                <c:pt idx="65">
                  <c:v>30.269100000000002</c:v>
                </c:pt>
                <c:pt idx="66">
                  <c:v>30.507180000000005</c:v>
                </c:pt>
                <c:pt idx="67">
                  <c:v>30.74586</c:v>
                </c:pt>
                <c:pt idx="68">
                  <c:v>30.97456</c:v>
                </c:pt>
                <c:pt idx="69">
                  <c:v>31.199359999999999</c:v>
                </c:pt>
                <c:pt idx="70">
                  <c:v>31.429629999999921</c:v>
                </c:pt>
                <c:pt idx="71">
                  <c:v>31.649570000000001</c:v>
                </c:pt>
                <c:pt idx="72">
                  <c:v>31.873380000000001</c:v>
                </c:pt>
                <c:pt idx="73">
                  <c:v>32.089370000000002</c:v>
                </c:pt>
                <c:pt idx="74">
                  <c:v>32.316740000000003</c:v>
                </c:pt>
                <c:pt idx="75">
                  <c:v>32.527210000000011</c:v>
                </c:pt>
                <c:pt idx="76">
                  <c:v>32.741860000000003</c:v>
                </c:pt>
                <c:pt idx="77">
                  <c:v>32.956020000000002</c:v>
                </c:pt>
                <c:pt idx="78">
                  <c:v>33.166300000000085</c:v>
                </c:pt>
                <c:pt idx="79">
                  <c:v>33.372060000000005</c:v>
                </c:pt>
                <c:pt idx="80">
                  <c:v>33.575600000000001</c:v>
                </c:pt>
                <c:pt idx="81">
                  <c:v>33.777710000000013</c:v>
                </c:pt>
                <c:pt idx="82">
                  <c:v>33.98001</c:v>
                </c:pt>
                <c:pt idx="83">
                  <c:v>34.177930000000003</c:v>
                </c:pt>
                <c:pt idx="84">
                  <c:v>34.377949999999998</c:v>
                </c:pt>
                <c:pt idx="85">
                  <c:v>34.577170000000002</c:v>
                </c:pt>
                <c:pt idx="86">
                  <c:v>34.770220000000002</c:v>
                </c:pt>
                <c:pt idx="87">
                  <c:v>34.957029999999996</c:v>
                </c:pt>
                <c:pt idx="88">
                  <c:v>35.149970000000003</c:v>
                </c:pt>
                <c:pt idx="89">
                  <c:v>35.34563</c:v>
                </c:pt>
                <c:pt idx="90">
                  <c:v>35.534790000000001</c:v>
                </c:pt>
                <c:pt idx="91">
                  <c:v>35.719000000000001</c:v>
                </c:pt>
                <c:pt idx="92">
                  <c:v>35.90278</c:v>
                </c:pt>
                <c:pt idx="93">
                  <c:v>36.085090000000001</c:v>
                </c:pt>
                <c:pt idx="94">
                  <c:v>36.265990000000095</c:v>
                </c:pt>
                <c:pt idx="95">
                  <c:v>36.456659999999999</c:v>
                </c:pt>
                <c:pt idx="96">
                  <c:v>36.634150000000012</c:v>
                </c:pt>
                <c:pt idx="97">
                  <c:v>36.808530000000012</c:v>
                </c:pt>
                <c:pt idx="98">
                  <c:v>36.979310000000012</c:v>
                </c:pt>
                <c:pt idx="99">
                  <c:v>37.161010000000012</c:v>
                </c:pt>
                <c:pt idx="100">
                  <c:v>37.341940000000001</c:v>
                </c:pt>
                <c:pt idx="101">
                  <c:v>37.515800000000006</c:v>
                </c:pt>
                <c:pt idx="102">
                  <c:v>37.691480000000006</c:v>
                </c:pt>
                <c:pt idx="103">
                  <c:v>37.868360000000003</c:v>
                </c:pt>
                <c:pt idx="104">
                  <c:v>38.045360000000002</c:v>
                </c:pt>
                <c:pt idx="105">
                  <c:v>38.219590000000011</c:v>
                </c:pt>
                <c:pt idx="106">
                  <c:v>38.385829999999999</c:v>
                </c:pt>
                <c:pt idx="107">
                  <c:v>38.56127</c:v>
                </c:pt>
                <c:pt idx="108">
                  <c:v>38.731030000000011</c:v>
                </c:pt>
                <c:pt idx="109">
                  <c:v>38.904969999999999</c:v>
                </c:pt>
                <c:pt idx="110">
                  <c:v>39.079510000000013</c:v>
                </c:pt>
              </c:numCache>
            </c:numRef>
          </c:yVal>
        </c:ser>
        <c:axId val="80076160"/>
        <c:axId val="80090624"/>
      </c:scatterChart>
      <c:valAx>
        <c:axId val="80076160"/>
        <c:scaling>
          <c:orientation val="minMax"/>
          <c:max val="1200"/>
          <c:min val="0"/>
        </c:scaling>
        <c:axPos val="b"/>
        <c:majorGridlines/>
        <c:minorGridlines/>
        <c:title>
          <c:tx>
            <c:rich>
              <a:bodyPr/>
              <a:lstStyle/>
              <a:p>
                <a:pPr>
                  <a:defRPr/>
                </a:pPr>
                <a:r>
                  <a:rPr lang="en-US"/>
                  <a:t>Bias</a:t>
                </a:r>
                <a:r>
                  <a:rPr lang="en-US" baseline="0"/>
                  <a:t> [V]</a:t>
                </a:r>
                <a:endParaRPr lang="en-US"/>
              </a:p>
            </c:rich>
          </c:tx>
          <c:layout/>
        </c:title>
        <c:numFmt formatCode="General" sourceLinked="1"/>
        <c:tickLblPos val="nextTo"/>
        <c:crossAx val="80090624"/>
        <c:crosses val="autoZero"/>
        <c:crossBetween val="midCat"/>
      </c:valAx>
      <c:valAx>
        <c:axId val="80090624"/>
        <c:scaling>
          <c:orientation val="minMax"/>
        </c:scaling>
        <c:axPos val="l"/>
        <c:majorGridlines/>
        <c:minorGridlines/>
        <c:title>
          <c:tx>
            <c:rich>
              <a:bodyPr/>
              <a:lstStyle/>
              <a:p>
                <a:pPr>
                  <a:defRPr/>
                </a:pPr>
                <a:r>
                  <a:rPr lang="en-US"/>
                  <a:t>Current [</a:t>
                </a:r>
                <a:r>
                  <a:rPr lang="en-US" baseline="0">
                    <a:latin typeface="Symbol" pitchFamily="18" charset="2"/>
                  </a:rPr>
                  <a:t>m</a:t>
                </a:r>
                <a:r>
                  <a:rPr lang="en-US"/>
                  <a:t>A]</a:t>
                </a:r>
              </a:p>
            </c:rich>
          </c:tx>
          <c:layout/>
        </c:title>
        <c:numFmt formatCode="#,##0" sourceLinked="0"/>
        <c:tickLblPos val="nextTo"/>
        <c:crossAx val="80076160"/>
        <c:crosses val="autoZero"/>
        <c:crossBetween val="midCat"/>
      </c:valAx>
    </c:plotArea>
    <c:legend>
      <c:legendPos val="r"/>
      <c:layout>
        <c:manualLayout>
          <c:xMode val="edge"/>
          <c:yMode val="edge"/>
          <c:x val="0.59253317687740659"/>
          <c:y val="0.19574094941831871"/>
          <c:w val="0.40502540326200703"/>
          <c:h val="0.54804862951735511"/>
        </c:manualLayout>
      </c:layout>
    </c:legend>
    <c:plotVisOnly val="1"/>
  </c:chart>
  <c:spPr>
    <a:solidFill>
      <a:srgbClr val="FFFFFF"/>
    </a:solidFill>
    <a:ln>
      <a:noFill/>
    </a:ln>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9424789594459496"/>
          <c:y val="3.7970839059310521E-2"/>
          <c:w val="0.74679584655721476"/>
          <c:h val="0.77584549383292811"/>
        </c:manualLayout>
      </c:layout>
      <c:scatterChart>
        <c:scatterStyle val="lineMarker"/>
        <c:ser>
          <c:idx val="0"/>
          <c:order val="0"/>
          <c:tx>
            <c:v>Exp - top</c:v>
          </c:tx>
          <c:spPr>
            <a:ln w="28575">
              <a:noFill/>
            </a:ln>
          </c:spPr>
          <c:marker>
            <c:symbol val="circle"/>
            <c:size val="5"/>
          </c:marker>
          <c:xVal>
            <c:numRef>
              <c:f>Sheet1!$B$3:$B$8</c:f>
              <c:numCache>
                <c:formatCode>General</c:formatCode>
                <c:ptCount val="6"/>
                <c:pt idx="0">
                  <c:v>118.4</c:v>
                </c:pt>
                <c:pt idx="1">
                  <c:v>98.5</c:v>
                </c:pt>
                <c:pt idx="2">
                  <c:v>76.400000000000006</c:v>
                </c:pt>
                <c:pt idx="3">
                  <c:v>56.3</c:v>
                </c:pt>
                <c:pt idx="4">
                  <c:v>39</c:v>
                </c:pt>
                <c:pt idx="5">
                  <c:v>18.2</c:v>
                </c:pt>
              </c:numCache>
            </c:numRef>
          </c:xVal>
          <c:yVal>
            <c:numRef>
              <c:f>Sheet1!$F$3:$F$8</c:f>
              <c:numCache>
                <c:formatCode>0.00</c:formatCode>
                <c:ptCount val="6"/>
                <c:pt idx="0">
                  <c:v>-3.6799999999459682E-3</c:v>
                </c:pt>
                <c:pt idx="1">
                  <c:v>-649.68000000000052</c:v>
                </c:pt>
                <c:pt idx="2">
                  <c:v>-1410.4555200000011</c:v>
                </c:pt>
                <c:pt idx="3">
                  <c:v>-2115.9955200000022</c:v>
                </c:pt>
                <c:pt idx="4">
                  <c:v>-2738.0427199999999</c:v>
                </c:pt>
                <c:pt idx="5">
                  <c:v>-3545.4099200000001</c:v>
                </c:pt>
              </c:numCache>
            </c:numRef>
          </c:yVal>
        </c:ser>
        <c:ser>
          <c:idx val="1"/>
          <c:order val="1"/>
          <c:tx>
            <c:v>Exp - bottom</c:v>
          </c:tx>
          <c:spPr>
            <a:ln w="28575">
              <a:noFill/>
            </a:ln>
          </c:spPr>
          <c:marker>
            <c:symbol val="circle"/>
            <c:size val="5"/>
          </c:marker>
          <c:xVal>
            <c:numRef>
              <c:f>Sheet1!$B$3:$B$8</c:f>
              <c:numCache>
                <c:formatCode>General</c:formatCode>
                <c:ptCount val="6"/>
                <c:pt idx="0">
                  <c:v>118.4</c:v>
                </c:pt>
                <c:pt idx="1">
                  <c:v>98.5</c:v>
                </c:pt>
                <c:pt idx="2">
                  <c:v>76.400000000000006</c:v>
                </c:pt>
                <c:pt idx="3">
                  <c:v>56.3</c:v>
                </c:pt>
                <c:pt idx="4">
                  <c:v>39</c:v>
                </c:pt>
                <c:pt idx="5">
                  <c:v>18.2</c:v>
                </c:pt>
              </c:numCache>
            </c:numRef>
          </c:xVal>
          <c:yVal>
            <c:numRef>
              <c:f>Sheet1!$G$3:$G$8</c:f>
              <c:numCache>
                <c:formatCode>0.00</c:formatCode>
                <c:ptCount val="6"/>
                <c:pt idx="0">
                  <c:v>3.6799999999459682E-3</c:v>
                </c:pt>
                <c:pt idx="1">
                  <c:v>224.31999999999991</c:v>
                </c:pt>
                <c:pt idx="2">
                  <c:v>587.54448000000002</c:v>
                </c:pt>
                <c:pt idx="3">
                  <c:v>902.00447999999994</c:v>
                </c:pt>
                <c:pt idx="4">
                  <c:v>1146.9572800000001</c:v>
                </c:pt>
                <c:pt idx="5">
                  <c:v>1460.5900799999999</c:v>
                </c:pt>
              </c:numCache>
            </c:numRef>
          </c:yVal>
        </c:ser>
        <c:ser>
          <c:idx val="4"/>
          <c:order val="2"/>
          <c:tx>
            <c:v>Exp - diff</c:v>
          </c:tx>
          <c:spPr>
            <a:ln w="28575">
              <a:noFill/>
            </a:ln>
          </c:spPr>
          <c:marker>
            <c:symbol val="circle"/>
            <c:size val="5"/>
            <c:spPr>
              <a:solidFill>
                <a:schemeClr val="tx1"/>
              </a:solidFill>
              <a:ln>
                <a:solidFill>
                  <a:prstClr val="black"/>
                </a:solidFill>
              </a:ln>
            </c:spPr>
          </c:marker>
          <c:xVal>
            <c:numRef>
              <c:f>Sheet1!$B$3:$B$8</c:f>
              <c:numCache>
                <c:formatCode>General</c:formatCode>
                <c:ptCount val="6"/>
                <c:pt idx="0">
                  <c:v>118.4</c:v>
                </c:pt>
                <c:pt idx="1">
                  <c:v>98.5</c:v>
                </c:pt>
                <c:pt idx="2">
                  <c:v>76.400000000000006</c:v>
                </c:pt>
                <c:pt idx="3">
                  <c:v>56.3</c:v>
                </c:pt>
                <c:pt idx="4">
                  <c:v>39</c:v>
                </c:pt>
                <c:pt idx="5">
                  <c:v>18.2</c:v>
                </c:pt>
              </c:numCache>
            </c:numRef>
          </c:xVal>
          <c:yVal>
            <c:numRef>
              <c:f>Sheet1!$J$3:$J$8</c:f>
              <c:numCache>
                <c:formatCode>0</c:formatCode>
                <c:ptCount val="6"/>
                <c:pt idx="0">
                  <c:v>7.3599999998919807E-3</c:v>
                </c:pt>
                <c:pt idx="1">
                  <c:v>874</c:v>
                </c:pt>
                <c:pt idx="2">
                  <c:v>1998</c:v>
                </c:pt>
                <c:pt idx="3">
                  <c:v>3018</c:v>
                </c:pt>
                <c:pt idx="4">
                  <c:v>3885</c:v>
                </c:pt>
                <c:pt idx="5">
                  <c:v>5006</c:v>
                </c:pt>
              </c:numCache>
            </c:numRef>
          </c:yVal>
        </c:ser>
        <c:ser>
          <c:idx val="3"/>
          <c:order val="3"/>
          <c:tx>
            <c:v>CLT - top</c:v>
          </c:tx>
          <c:spPr>
            <a:ln w="22225">
              <a:solidFill>
                <a:schemeClr val="tx2">
                  <a:lumMod val="60000"/>
                  <a:lumOff val="40000"/>
                </a:schemeClr>
              </a:solidFill>
              <a:prstDash val="dash"/>
            </a:ln>
          </c:spPr>
          <c:marker>
            <c:symbol val="none"/>
          </c:marker>
          <c:xVal>
            <c:numRef>
              <c:f>Sheet1!$A$50:$A$55</c:f>
              <c:numCache>
                <c:formatCode>General</c:formatCode>
                <c:ptCount val="6"/>
                <c:pt idx="0">
                  <c:v>20</c:v>
                </c:pt>
                <c:pt idx="1">
                  <c:v>40</c:v>
                </c:pt>
                <c:pt idx="2">
                  <c:v>60</c:v>
                </c:pt>
                <c:pt idx="3">
                  <c:v>80</c:v>
                </c:pt>
                <c:pt idx="4">
                  <c:v>100</c:v>
                </c:pt>
                <c:pt idx="5">
                  <c:v>120</c:v>
                </c:pt>
              </c:numCache>
            </c:numRef>
          </c:xVal>
          <c:yVal>
            <c:numRef>
              <c:f>Sheet1!$C$50:$C$55</c:f>
              <c:numCache>
                <c:formatCode>0</c:formatCode>
                <c:ptCount val="6"/>
                <c:pt idx="0">
                  <c:v>-3111.75</c:v>
                </c:pt>
                <c:pt idx="1">
                  <c:v>-2489.4</c:v>
                </c:pt>
                <c:pt idx="2">
                  <c:v>-1867.0500000000002</c:v>
                </c:pt>
                <c:pt idx="3">
                  <c:v>-1244.7</c:v>
                </c:pt>
                <c:pt idx="4">
                  <c:v>-622.34999999999798</c:v>
                </c:pt>
                <c:pt idx="5">
                  <c:v>0</c:v>
                </c:pt>
              </c:numCache>
            </c:numRef>
          </c:yVal>
        </c:ser>
        <c:ser>
          <c:idx val="2"/>
          <c:order val="4"/>
          <c:tx>
            <c:v>CLT - bottom</c:v>
          </c:tx>
          <c:spPr>
            <a:ln w="22225">
              <a:solidFill>
                <a:schemeClr val="accent2">
                  <a:lumMod val="75000"/>
                </a:schemeClr>
              </a:solidFill>
              <a:prstDash val="dash"/>
            </a:ln>
          </c:spPr>
          <c:marker>
            <c:symbol val="none"/>
          </c:marker>
          <c:xVal>
            <c:numRef>
              <c:f>Sheet1!$A$50:$A$55</c:f>
              <c:numCache>
                <c:formatCode>General</c:formatCode>
                <c:ptCount val="6"/>
                <c:pt idx="0">
                  <c:v>20</c:v>
                </c:pt>
                <c:pt idx="1">
                  <c:v>40</c:v>
                </c:pt>
                <c:pt idx="2">
                  <c:v>60</c:v>
                </c:pt>
                <c:pt idx="3">
                  <c:v>80</c:v>
                </c:pt>
                <c:pt idx="4">
                  <c:v>100</c:v>
                </c:pt>
                <c:pt idx="5">
                  <c:v>120</c:v>
                </c:pt>
              </c:numCache>
            </c:numRef>
          </c:xVal>
          <c:yVal>
            <c:numRef>
              <c:f>Sheet1!$D$50:$D$55</c:f>
              <c:numCache>
                <c:formatCode>0</c:formatCode>
                <c:ptCount val="6"/>
                <c:pt idx="0">
                  <c:v>1139.5500000000006</c:v>
                </c:pt>
                <c:pt idx="1">
                  <c:v>911.64000000000044</c:v>
                </c:pt>
                <c:pt idx="2">
                  <c:v>683.73000000000059</c:v>
                </c:pt>
                <c:pt idx="3">
                  <c:v>455.82000000000022</c:v>
                </c:pt>
                <c:pt idx="4">
                  <c:v>227.91000000000011</c:v>
                </c:pt>
                <c:pt idx="5">
                  <c:v>0</c:v>
                </c:pt>
              </c:numCache>
            </c:numRef>
          </c:yVal>
        </c:ser>
        <c:ser>
          <c:idx val="5"/>
          <c:order val="5"/>
          <c:tx>
            <c:v>CLT- diff</c:v>
          </c:tx>
          <c:spPr>
            <a:ln w="22225">
              <a:solidFill>
                <a:schemeClr val="tx1"/>
              </a:solidFill>
              <a:prstDash val="dash"/>
            </a:ln>
          </c:spPr>
          <c:marker>
            <c:symbol val="none"/>
          </c:marker>
          <c:xVal>
            <c:numRef>
              <c:f>Sheet1!$A$50:$A$55</c:f>
              <c:numCache>
                <c:formatCode>General</c:formatCode>
                <c:ptCount val="6"/>
                <c:pt idx="0">
                  <c:v>20</c:v>
                </c:pt>
                <c:pt idx="1">
                  <c:v>40</c:v>
                </c:pt>
                <c:pt idx="2">
                  <c:v>60</c:v>
                </c:pt>
                <c:pt idx="3">
                  <c:v>80</c:v>
                </c:pt>
                <c:pt idx="4">
                  <c:v>100</c:v>
                </c:pt>
                <c:pt idx="5">
                  <c:v>120</c:v>
                </c:pt>
              </c:numCache>
            </c:numRef>
          </c:xVal>
          <c:yVal>
            <c:numRef>
              <c:f>Sheet1!$F$50:$F$55</c:f>
              <c:numCache>
                <c:formatCode>0</c:formatCode>
                <c:ptCount val="6"/>
                <c:pt idx="0">
                  <c:v>4251.3000000000011</c:v>
                </c:pt>
                <c:pt idx="1">
                  <c:v>3401.0400000000004</c:v>
                </c:pt>
                <c:pt idx="2">
                  <c:v>2550.7800000000007</c:v>
                </c:pt>
                <c:pt idx="3">
                  <c:v>1700.5200000000002</c:v>
                </c:pt>
                <c:pt idx="4">
                  <c:v>850.2600000000001</c:v>
                </c:pt>
                <c:pt idx="5">
                  <c:v>0</c:v>
                </c:pt>
              </c:numCache>
            </c:numRef>
          </c:yVal>
        </c:ser>
        <c:axId val="80486784"/>
        <c:axId val="80488704"/>
      </c:scatterChart>
      <c:valAx>
        <c:axId val="80486784"/>
        <c:scaling>
          <c:orientation val="minMax"/>
        </c:scaling>
        <c:axPos val="b"/>
        <c:majorGridlines/>
        <c:title>
          <c:tx>
            <c:rich>
              <a:bodyPr/>
              <a:lstStyle/>
              <a:p>
                <a:pPr>
                  <a:defRPr/>
                </a:pPr>
                <a:r>
                  <a:rPr lang="en-US"/>
                  <a:t>Temperature (deg C)</a:t>
                </a:r>
              </a:p>
            </c:rich>
          </c:tx>
          <c:layout/>
        </c:title>
        <c:numFmt formatCode="General" sourceLinked="1"/>
        <c:tickLblPos val="nextTo"/>
        <c:crossAx val="80488704"/>
        <c:crossesAt val="-4000"/>
        <c:crossBetween val="midCat"/>
      </c:valAx>
      <c:valAx>
        <c:axId val="80488704"/>
        <c:scaling>
          <c:orientation val="minMax"/>
        </c:scaling>
        <c:axPos val="l"/>
        <c:majorGridlines/>
        <c:title>
          <c:tx>
            <c:rich>
              <a:bodyPr rot="-5400000" vert="horz"/>
              <a:lstStyle/>
              <a:p>
                <a:pPr>
                  <a:defRPr/>
                </a:pPr>
                <a:r>
                  <a:rPr lang="en-US"/>
                  <a:t>Strain (micro-strain)</a:t>
                </a:r>
              </a:p>
            </c:rich>
          </c:tx>
          <c:layout>
            <c:manualLayout>
              <c:xMode val="edge"/>
              <c:yMode val="edge"/>
              <c:x val="3.6452564250535321E-2"/>
              <c:y val="0.26041561799919732"/>
            </c:manualLayout>
          </c:layout>
        </c:title>
        <c:numFmt formatCode="0" sourceLinked="0"/>
        <c:tickLblPos val="nextTo"/>
        <c:crossAx val="80486784"/>
        <c:crossesAt val="-4000"/>
        <c:crossBetween val="midCat"/>
        <c:majorUnit val="2000"/>
      </c:valAx>
      <c:spPr>
        <a:ln>
          <a:solidFill>
            <a:schemeClr val="tx1"/>
          </a:solidFill>
        </a:ln>
      </c:spPr>
    </c:plotArea>
    <c:legend>
      <c:legendPos val="r"/>
      <c:layout>
        <c:manualLayout>
          <c:xMode val="edge"/>
          <c:yMode val="edge"/>
          <c:x val="0.69124509371616361"/>
          <c:y val="2.7063080153167152E-2"/>
          <c:w val="0.26399637122094827"/>
          <c:h val="0.37900489897011408"/>
        </c:manualLayout>
      </c:layout>
      <c:spPr>
        <a:solidFill>
          <a:schemeClr val="bg1"/>
        </a:solidFill>
        <a:ln>
          <a:solidFill>
            <a:schemeClr val="tx1"/>
          </a:solidFill>
        </a:ln>
      </c:spPr>
      <c:txPr>
        <a:bodyPr/>
        <a:lstStyle/>
        <a:p>
          <a:pPr>
            <a:defRPr sz="1050"/>
          </a:pPr>
          <a:endParaRPr lang="en-US"/>
        </a:p>
      </c:txPr>
    </c:legend>
    <c:plotVisOnly val="1"/>
  </c:chart>
  <c:spPr>
    <a:ln>
      <a:noFill/>
    </a:ln>
  </c:spPr>
  <c:txPr>
    <a:bodyPr/>
    <a:lstStyle/>
    <a:p>
      <a:pPr>
        <a:defRPr sz="11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Rot="1" noChangeAspect="1" noChangeArrowheads="1" noTextEdit="1"/>
          </p:cNvSpPr>
          <p:nvPr>
            <p:ph type="sldImg"/>
          </p:nvPr>
        </p:nvSpPr>
        <p:spPr bwMode="auto">
          <a:xfrm>
            <a:off x="-746125" y="0"/>
            <a:ext cx="4873625" cy="3446463"/>
          </a:xfrm>
          <a:prstGeom prst="rect">
            <a:avLst/>
          </a:prstGeom>
          <a:solidFill>
            <a:srgbClr val="FFFFFF"/>
          </a:solidFill>
          <a:ln w="9525">
            <a:solidFill>
              <a:srgbClr val="000000"/>
            </a:solidFill>
            <a:miter lim="800000"/>
            <a:headEnd/>
            <a:tailEnd/>
          </a:ln>
        </p:spPr>
      </p:sp>
      <p:sp>
        <p:nvSpPr>
          <p:cNvPr id="2050" name="Rectangle 2"/>
          <p:cNvSpPr txBox="1">
            <a:spLocks noGrp="1" noChangeArrowheads="1"/>
          </p:cNvSpPr>
          <p:nvPr>
            <p:ph type="body" idx="1"/>
          </p:nvPr>
        </p:nvSpPr>
        <p:spPr bwMode="auto">
          <a:xfrm>
            <a:off x="630870" y="3097993"/>
            <a:ext cx="7336481" cy="291500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noProof="0"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xfrm>
            <a:off x="4021821" y="9720328"/>
            <a:ext cx="3075806" cy="512637"/>
          </a:xfrm>
          <a:prstGeom prst="rect">
            <a:avLst/>
          </a:prstGeom>
          <a:noFill/>
        </p:spPr>
        <p:txBody>
          <a:bodyPr lIns="95538" tIns="47768" rIns="95538" bIns="47768"/>
          <a:lstStyle/>
          <a:p>
            <a:fld id="{A0F04FBD-CB3E-2B4D-8B80-B6B044995B5B}" type="slidenum">
              <a:rPr lang="en-US">
                <a:solidFill>
                  <a:srgbClr val="C0504D"/>
                </a:solidFill>
              </a:rPr>
              <a:pPr/>
              <a:t>15</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7913"/>
            <a:ext cx="9088437"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3075"/>
            <a:ext cx="74850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763" y="303213"/>
            <a:ext cx="2405062" cy="64500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303213"/>
            <a:ext cx="7064375" cy="6450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6"/>
            <a:ext cx="9621837" cy="1258887"/>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534991" y="1763713"/>
            <a:ext cx="4733925" cy="4989512"/>
          </a:xfrm>
        </p:spPr>
        <p:txBody>
          <a:bodyPr/>
          <a:lstStyle/>
          <a:p>
            <a:pPr lvl="0"/>
            <a:endParaRPr lang="en-GB" noProof="0" smtClean="0"/>
          </a:p>
        </p:txBody>
      </p:sp>
      <p:sp>
        <p:nvSpPr>
          <p:cNvPr id="4" name="Text Placeholder 3"/>
          <p:cNvSpPr>
            <a:spLocks noGrp="1"/>
          </p:cNvSpPr>
          <p:nvPr>
            <p:ph type="body" sz="half" idx="2"/>
          </p:nvPr>
        </p:nvSpPr>
        <p:spPr>
          <a:xfrm>
            <a:off x="5421313" y="1763713"/>
            <a:ext cx="4735512" cy="498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4121821" y="0"/>
            <a:ext cx="6302277" cy="604838"/>
          </a:xfrm>
        </p:spPr>
        <p:txBody>
          <a:bodyPr/>
          <a:lstStyle/>
          <a:p>
            <a:r>
              <a:rPr lang="de-DE" smtClean="0"/>
              <a:t>Titelmasterformat durch Klicken bearbeiten</a:t>
            </a:r>
            <a:endParaRPr lang="de-DE"/>
          </a:p>
        </p:txBody>
      </p:sp>
      <p:sp>
        <p:nvSpPr>
          <p:cNvPr id="3" name="Rectangle 6"/>
          <p:cNvSpPr>
            <a:spLocks noGrp="1" noChangeArrowheads="1"/>
          </p:cNvSpPr>
          <p:nvPr>
            <p:ph type="dt" idx="10"/>
          </p:nvPr>
        </p:nvSpPr>
        <p:spPr>
          <a:xfrm>
            <a:off x="102709" y="7091364"/>
            <a:ext cx="1453076" cy="441325"/>
          </a:xfrm>
          <a:prstGeom prst="rect">
            <a:avLst/>
          </a:prstGeom>
        </p:spPr>
        <p:txBody>
          <a:bodyPr/>
          <a:lstStyle>
            <a:lvl1pPr>
              <a:defRPr/>
            </a:lvl1pPr>
          </a:lstStyle>
          <a:p>
            <a:pPr>
              <a:defRPr/>
            </a:pPr>
            <a:r>
              <a:rPr lang="de-DE"/>
              <a:t>15/09/2011</a:t>
            </a:r>
            <a:endParaRPr lang="en-GB"/>
          </a:p>
        </p:txBody>
      </p:sp>
      <p:sp>
        <p:nvSpPr>
          <p:cNvPr id="4" name="Rectangle 7"/>
          <p:cNvSpPr>
            <a:spLocks noGrp="1" noChangeArrowheads="1"/>
          </p:cNvSpPr>
          <p:nvPr>
            <p:ph type="ftr" idx="11"/>
          </p:nvPr>
        </p:nvSpPr>
        <p:spPr>
          <a:xfrm>
            <a:off x="1697221" y="7091364"/>
            <a:ext cx="7514577" cy="441325"/>
          </a:xfrm>
          <a:prstGeom prst="rect">
            <a:avLst/>
          </a:prstGeom>
        </p:spPr>
        <p:txBody>
          <a:bodyPr/>
          <a:lstStyle>
            <a:lvl1pPr>
              <a:defRPr/>
            </a:lvl1pPr>
          </a:lstStyle>
          <a:p>
            <a:pPr>
              <a:defRPr/>
            </a:pPr>
            <a:r>
              <a:rPr lang="en-US"/>
              <a:t>9th International Conference on Position Sensitive Detectors</a:t>
            </a:r>
            <a:endParaRPr lang="en-GB"/>
          </a:p>
        </p:txBody>
      </p:sp>
      <p:sp>
        <p:nvSpPr>
          <p:cNvPr id="5" name="Rectangle 8"/>
          <p:cNvSpPr>
            <a:spLocks noGrp="1" noChangeArrowheads="1"/>
          </p:cNvSpPr>
          <p:nvPr>
            <p:ph type="sldNum" idx="12"/>
          </p:nvPr>
        </p:nvSpPr>
        <p:spPr>
          <a:xfrm>
            <a:off x="9263993" y="7091364"/>
            <a:ext cx="1234189" cy="441325"/>
          </a:xfrm>
          <a:prstGeom prst="rect">
            <a:avLst/>
          </a:prstGeom>
        </p:spPr>
        <p:txBody>
          <a:bodyPr/>
          <a:lstStyle>
            <a:lvl1pPr>
              <a:defRPr/>
            </a:lvl1pPr>
          </a:lstStyle>
          <a:p>
            <a:pPr>
              <a:defRPr/>
            </a:pPr>
            <a:fld id="{DE571D79-3167-4EB3-8C6D-1EB0843899FE}" type="slidenum">
              <a:rPr lang="en-GB"/>
              <a:pPr>
                <a:defRPr/>
              </a:pPr>
              <a:t>‹#›</a:t>
            </a:fld>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7750"/>
            <a:ext cx="9088438"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3575"/>
            <a:ext cx="90884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763713"/>
            <a:ext cx="4733925"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763713"/>
            <a:ext cx="4735512"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38" y="1692275"/>
            <a:ext cx="4725987"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38" y="2397125"/>
            <a:ext cx="4725987"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7952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9888" y="301625"/>
            <a:ext cx="5976937"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1150"/>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1138"/>
            <a:ext cx="6415088"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4688"/>
            <a:ext cx="6415088"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6613"/>
            <a:ext cx="6415088"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4988" y="303213"/>
            <a:ext cx="9621837" cy="1258887"/>
          </a:xfrm>
          <a:prstGeom prst="rect">
            <a:avLst/>
          </a:prstGeom>
          <a:noFill/>
          <a:ln w="9525">
            <a:noFill/>
            <a:miter lim="800000"/>
            <a:headEnd/>
            <a:tailEnd/>
          </a:ln>
        </p:spPr>
        <p:txBody>
          <a:bodyPr vert="horz" wrap="square" lIns="104108" tIns="52052" rIns="104108" bIns="52052"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534988" y="1763713"/>
            <a:ext cx="9621837" cy="4989512"/>
          </a:xfrm>
          <a:prstGeom prst="rect">
            <a:avLst/>
          </a:prstGeom>
          <a:noFill/>
          <a:ln w="9525">
            <a:noFill/>
            <a:miter lim="800000"/>
            <a:headEnd/>
            <a:tailEnd/>
          </a:ln>
        </p:spPr>
        <p:txBody>
          <a:bodyPr vert="horz" wrap="square" lIns="104108" tIns="52052" rIns="104108" bIns="52052"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 id="2147483663" r:id="rId13"/>
  </p:sldLayoutIdLst>
  <p:txStyles>
    <p:titleStyle>
      <a:lvl1pPr algn="ctr" defTabSz="1042988" rtl="0" eaLnBrk="0" fontAlgn="base" hangingPunct="0">
        <a:spcBef>
          <a:spcPct val="0"/>
        </a:spcBef>
        <a:spcAft>
          <a:spcPct val="0"/>
        </a:spcAft>
        <a:defRPr sz="5000">
          <a:solidFill>
            <a:schemeClr val="tx2"/>
          </a:solidFill>
          <a:latin typeface="+mj-lt"/>
          <a:ea typeface="+mj-ea"/>
          <a:cs typeface="+mj-cs"/>
        </a:defRPr>
      </a:lvl1pPr>
      <a:lvl2pPr algn="ctr" defTabSz="1042988" rtl="0" eaLnBrk="0" fontAlgn="base" hangingPunct="0">
        <a:spcBef>
          <a:spcPct val="0"/>
        </a:spcBef>
        <a:spcAft>
          <a:spcPct val="0"/>
        </a:spcAft>
        <a:defRPr sz="5000">
          <a:solidFill>
            <a:schemeClr val="tx2"/>
          </a:solidFill>
          <a:latin typeface="Arial" charset="0"/>
        </a:defRPr>
      </a:lvl2pPr>
      <a:lvl3pPr algn="ctr" defTabSz="1042988" rtl="0" eaLnBrk="0" fontAlgn="base" hangingPunct="0">
        <a:spcBef>
          <a:spcPct val="0"/>
        </a:spcBef>
        <a:spcAft>
          <a:spcPct val="0"/>
        </a:spcAft>
        <a:defRPr sz="5000">
          <a:solidFill>
            <a:schemeClr val="tx2"/>
          </a:solidFill>
          <a:latin typeface="Arial" charset="0"/>
        </a:defRPr>
      </a:lvl3pPr>
      <a:lvl4pPr algn="ctr" defTabSz="1042988" rtl="0" eaLnBrk="0" fontAlgn="base" hangingPunct="0">
        <a:spcBef>
          <a:spcPct val="0"/>
        </a:spcBef>
        <a:spcAft>
          <a:spcPct val="0"/>
        </a:spcAft>
        <a:defRPr sz="5000">
          <a:solidFill>
            <a:schemeClr val="tx2"/>
          </a:solidFill>
          <a:latin typeface="Arial" charset="0"/>
        </a:defRPr>
      </a:lvl4pPr>
      <a:lvl5pPr algn="ctr" defTabSz="1042988" rtl="0" eaLnBrk="0" fontAlgn="base" hangingPunct="0">
        <a:spcBef>
          <a:spcPct val="0"/>
        </a:spcBef>
        <a:spcAft>
          <a:spcPct val="0"/>
        </a:spcAft>
        <a:defRPr sz="5000">
          <a:solidFill>
            <a:schemeClr val="tx2"/>
          </a:solidFill>
          <a:latin typeface="Arial" charset="0"/>
        </a:defRPr>
      </a:lvl5pPr>
      <a:lvl6pPr marL="457200" algn="ctr" defTabSz="1042988" rtl="0" fontAlgn="base">
        <a:spcBef>
          <a:spcPct val="0"/>
        </a:spcBef>
        <a:spcAft>
          <a:spcPct val="0"/>
        </a:spcAft>
        <a:defRPr sz="5000">
          <a:solidFill>
            <a:schemeClr val="tx2"/>
          </a:solidFill>
          <a:latin typeface="Arial" charset="0"/>
        </a:defRPr>
      </a:lvl6pPr>
      <a:lvl7pPr marL="914400" algn="ctr" defTabSz="1042988" rtl="0" fontAlgn="base">
        <a:spcBef>
          <a:spcPct val="0"/>
        </a:spcBef>
        <a:spcAft>
          <a:spcPct val="0"/>
        </a:spcAft>
        <a:defRPr sz="5000">
          <a:solidFill>
            <a:schemeClr val="tx2"/>
          </a:solidFill>
          <a:latin typeface="Arial" charset="0"/>
        </a:defRPr>
      </a:lvl7pPr>
      <a:lvl8pPr marL="1371600" algn="ctr" defTabSz="1042988" rtl="0" fontAlgn="base">
        <a:spcBef>
          <a:spcPct val="0"/>
        </a:spcBef>
        <a:spcAft>
          <a:spcPct val="0"/>
        </a:spcAft>
        <a:defRPr sz="5000">
          <a:solidFill>
            <a:schemeClr val="tx2"/>
          </a:solidFill>
          <a:latin typeface="Arial" charset="0"/>
        </a:defRPr>
      </a:lvl8pPr>
      <a:lvl9pPr marL="1828800" algn="ctr" defTabSz="1042988" rtl="0" fontAlgn="base">
        <a:spcBef>
          <a:spcPct val="0"/>
        </a:spcBef>
        <a:spcAft>
          <a:spcPct val="0"/>
        </a:spcAft>
        <a:defRPr sz="5000">
          <a:solidFill>
            <a:schemeClr val="tx2"/>
          </a:solidFill>
          <a:latin typeface="Arial" charset="0"/>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defRPr>
      </a:lvl2pPr>
      <a:lvl3pPr marL="1303338" indent="-260350" algn="l" defTabSz="1042988" rtl="0" eaLnBrk="0" fontAlgn="base" hangingPunct="0">
        <a:spcBef>
          <a:spcPct val="20000"/>
        </a:spcBef>
        <a:spcAft>
          <a:spcPct val="0"/>
        </a:spcAft>
        <a:buChar char="•"/>
        <a:defRPr sz="2700">
          <a:solidFill>
            <a:schemeClr val="tx1"/>
          </a:solidFill>
          <a:latin typeface="+mn-lt"/>
        </a:defRPr>
      </a:lvl3pPr>
      <a:lvl4pPr marL="1825625" indent="-261938" algn="l" defTabSz="1042988" rtl="0" eaLnBrk="0" fontAlgn="base" hangingPunct="0">
        <a:spcBef>
          <a:spcPct val="20000"/>
        </a:spcBef>
        <a:spcAft>
          <a:spcPct val="0"/>
        </a:spcAft>
        <a:buChar char="–"/>
        <a:defRPr sz="2300">
          <a:solidFill>
            <a:schemeClr val="tx1"/>
          </a:solidFill>
          <a:latin typeface="+mn-lt"/>
        </a:defRPr>
      </a:lvl4pPr>
      <a:lvl5pPr marL="2346325" indent="-260350" algn="l" defTabSz="1042988" rtl="0" eaLnBrk="0" fontAlgn="base" hangingPunct="0">
        <a:spcBef>
          <a:spcPct val="20000"/>
        </a:spcBef>
        <a:spcAft>
          <a:spcPct val="0"/>
        </a:spcAft>
        <a:buChar char="»"/>
        <a:defRPr sz="2300">
          <a:solidFill>
            <a:schemeClr val="tx1"/>
          </a:solidFill>
          <a:latin typeface="+mn-lt"/>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8.png"/><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wmf"/><Relationship Id="rId2"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wmf"/></Relationships>
</file>

<file path=ppt/slides/_rels/slide2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1.xml"/><Relationship Id="rId5" Type="http://schemas.openxmlformats.org/officeDocument/2006/relationships/image" Target="../media/image66.jpeg"/><Relationship Id="rId4" Type="http://schemas.openxmlformats.org/officeDocument/2006/relationships/image" Target="../media/image6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7.jpeg"/><Relationship Id="rId7" Type="http://schemas.openxmlformats.org/officeDocument/2006/relationships/image" Target="../media/image70.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50.png"/><Relationship Id="rId5" Type="http://schemas.openxmlformats.org/officeDocument/2006/relationships/image" Target="../media/image69.png"/><Relationship Id="rId4" Type="http://schemas.openxmlformats.org/officeDocument/2006/relationships/image" Target="../media/image68.jpeg"/></Relationships>
</file>

<file path=ppt/slides/_rels/slide3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image" Target="../media/image82.jpeg"/><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6.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69.png"/><Relationship Id="rId7" Type="http://schemas.openxmlformats.org/officeDocument/2006/relationships/image" Target="../media/image92.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 Id="rId9" Type="http://schemas.openxmlformats.org/officeDocument/2006/relationships/image" Target="../media/image94.png"/></Relationships>
</file>

<file path=ppt/slides/_rels/slide38.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4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 Id="rId6" Type="http://schemas.openxmlformats.org/officeDocument/2006/relationships/image" Target="../media/image100.png"/><Relationship Id="rId5" Type="http://schemas.openxmlformats.org/officeDocument/2006/relationships/image" Target="../media/image99.jpeg"/><Relationship Id="rId4" Type="http://schemas.openxmlformats.org/officeDocument/2006/relationships/image" Target="../media/image98.jpeg"/></Relationships>
</file>

<file path=ppt/slides/_rels/slide48.x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image" Target="../media/image101.wmf"/><Relationship Id="rId1" Type="http://schemas.openxmlformats.org/officeDocument/2006/relationships/slideLayout" Target="../slideLayouts/slideLayout6.xml"/><Relationship Id="rId4" Type="http://schemas.openxmlformats.org/officeDocument/2006/relationships/image" Target="../media/image103.wmf"/></Relationships>
</file>

<file path=ppt/slides/_rels/slide49.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png"/><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69.png"/><Relationship Id="rId4" Type="http://schemas.openxmlformats.org/officeDocument/2006/relationships/image" Target="../media/image106.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wmf"/><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110.wmf"/></Relationships>
</file>

<file path=ppt/slides/_rels/slide5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13.xml"/><Relationship Id="rId4" Type="http://schemas.openxmlformats.org/officeDocument/2006/relationships/image" Target="../media/image113.png"/></Relationships>
</file>

<file path=ppt/slides/_rels/slide52.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jpeg"/><Relationship Id="rId4" Type="http://schemas.openxmlformats.org/officeDocument/2006/relationships/image" Target="../media/image115.png"/></Relationships>
</file>

<file path=ppt/slides/_rels/slide5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chart" Target="../charts/chart5.xml"/></Relationships>
</file>

<file path=ppt/slides/_rels/slide5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chart" Target="../charts/chart8.xml"/></Relationships>
</file>

<file path=ppt/slides/_rels/slide5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18.jpeg"/><Relationship Id="rId1" Type="http://schemas.openxmlformats.org/officeDocument/2006/relationships/slideLayout" Target="../slideLayouts/slideLayout5.xml"/><Relationship Id="rId4" Type="http://schemas.openxmlformats.org/officeDocument/2006/relationships/image" Target="../media/image119.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12.png"/><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0" y="251445"/>
            <a:ext cx="10579334" cy="689975"/>
          </a:xfrm>
          <a:prstGeom prst="rect">
            <a:avLst/>
          </a:prstGeom>
          <a:noFill/>
          <a:ln w="9525">
            <a:noFill/>
            <a:miter lim="800000"/>
            <a:headEnd/>
            <a:tailEnd/>
          </a:ln>
        </p:spPr>
        <p:txBody>
          <a:bodyPr wrap="square" lIns="104185" tIns="52091" rIns="104185" bIns="52091" anchor="ctr">
            <a:spAutoFit/>
          </a:bodyPr>
          <a:lstStyle/>
          <a:p>
            <a:pPr algn="ctr"/>
            <a:r>
              <a:rPr lang="en-GB" sz="3800" b="1" dirty="0" smtClean="0"/>
              <a:t>Upgrading ATLAS for the Coming Two Decades</a:t>
            </a:r>
            <a:r>
              <a:rPr lang="en-GB" sz="3800" b="1" dirty="0" smtClean="0">
                <a:solidFill>
                  <a:srgbClr val="025A26"/>
                </a:solidFill>
              </a:rPr>
              <a:t>  </a:t>
            </a:r>
            <a:endParaRPr lang="en-US" sz="3800" b="1" dirty="0">
              <a:solidFill>
                <a:srgbClr val="025A26"/>
              </a:solidFill>
              <a:latin typeface="Arial" charset="0"/>
            </a:endParaRPr>
          </a:p>
        </p:txBody>
      </p:sp>
      <p:sp>
        <p:nvSpPr>
          <p:cNvPr id="26627" name="Text Box 5"/>
          <p:cNvSpPr txBox="1">
            <a:spLocks noChangeArrowheads="1"/>
          </p:cNvSpPr>
          <p:nvPr/>
        </p:nvSpPr>
        <p:spPr bwMode="auto">
          <a:xfrm>
            <a:off x="0" y="683493"/>
            <a:ext cx="10691814" cy="2446779"/>
          </a:xfrm>
          <a:prstGeom prst="rect">
            <a:avLst/>
          </a:prstGeom>
          <a:noFill/>
          <a:ln w="9525">
            <a:noFill/>
            <a:miter lim="800000"/>
            <a:headEnd/>
            <a:tailEnd/>
          </a:ln>
        </p:spPr>
        <p:txBody>
          <a:bodyPr wrap="square" lIns="91394" tIns="45698" rIns="91394" bIns="45698">
            <a:spAutoFit/>
          </a:bodyPr>
          <a:lstStyle/>
          <a:p>
            <a:pPr algn="ctr" eaLnBrk="0" hangingPunct="0"/>
            <a:endParaRPr lang="en-GB" b="1" dirty="0" smtClean="0">
              <a:solidFill>
                <a:schemeClr val="hlink"/>
              </a:solidFill>
              <a:latin typeface="Arial" charset="0"/>
            </a:endParaRPr>
          </a:p>
          <a:p>
            <a:pPr algn="ctr" eaLnBrk="0" hangingPunct="0"/>
            <a:r>
              <a:rPr lang="en-GB" sz="2000" b="1" dirty="0" smtClean="0">
                <a:solidFill>
                  <a:schemeClr val="hlink"/>
                </a:solidFill>
                <a:latin typeface="Arial" charset="0"/>
              </a:rPr>
              <a:t>Liverpool </a:t>
            </a:r>
            <a:r>
              <a:rPr lang="en-GB" sz="2000" b="1" dirty="0" err="1" smtClean="0">
                <a:solidFill>
                  <a:schemeClr val="hlink"/>
                </a:solidFill>
                <a:latin typeface="Arial" charset="0"/>
              </a:rPr>
              <a:t>LHeC</a:t>
            </a:r>
            <a:r>
              <a:rPr lang="en-GB" sz="2000" b="1" dirty="0" smtClean="0">
                <a:solidFill>
                  <a:schemeClr val="hlink"/>
                </a:solidFill>
                <a:latin typeface="Arial" charset="0"/>
              </a:rPr>
              <a:t> Meeting</a:t>
            </a:r>
            <a:r>
              <a:rPr lang="en-GB" sz="2000" b="1" dirty="0" smtClean="0">
                <a:solidFill>
                  <a:schemeClr val="hlink"/>
                </a:solidFill>
                <a:latin typeface="Arial" charset="0"/>
              </a:rPr>
              <a:t> </a:t>
            </a:r>
            <a:endParaRPr lang="en-GB" sz="2000" b="1" dirty="0" smtClean="0">
              <a:solidFill>
                <a:schemeClr val="hlink"/>
              </a:solidFill>
              <a:latin typeface="Arial" charset="0"/>
            </a:endParaRPr>
          </a:p>
          <a:p>
            <a:pPr algn="ctr" eaLnBrk="0" hangingPunct="0"/>
            <a:r>
              <a:rPr lang="en-GB" b="1" dirty="0" smtClean="0">
                <a:solidFill>
                  <a:srgbClr val="800000"/>
                </a:solidFill>
              </a:rPr>
              <a:t>16/12/11</a:t>
            </a:r>
            <a:endParaRPr lang="en-GB" b="1" dirty="0" smtClean="0">
              <a:solidFill>
                <a:srgbClr val="800000"/>
              </a:solidFill>
            </a:endParaRPr>
          </a:p>
          <a:p>
            <a:pPr algn="ctr"/>
            <a:endParaRPr lang="en-GB" sz="100" dirty="0" smtClean="0">
              <a:solidFill>
                <a:schemeClr val="hlink"/>
              </a:solidFill>
              <a:latin typeface="Arial" charset="0"/>
            </a:endParaRPr>
          </a:p>
          <a:p>
            <a:pPr algn="ctr" eaLnBrk="0" hangingPunct="0"/>
            <a:r>
              <a:rPr lang="en-GB" dirty="0" smtClean="0">
                <a:solidFill>
                  <a:schemeClr val="hlink"/>
                </a:solidFill>
                <a:latin typeface="Arial" charset="0"/>
              </a:rPr>
              <a:t>Tony Affolder, Phil Allport, Henry Brown, Sergey Burdin, Gianluigi Casse, Valery Chmill, Peter Cooke, John Carroll,  Paul Dervan, Derek Evans, Dean Forshaw, Ashley Greenall, Tim Jones, Barry King,   Mike Lockwood, Kevin McCormick,  Adrian Pritchard, George </a:t>
            </a:r>
            <a:r>
              <a:rPr lang="en-GB" dirty="0" err="1" smtClean="0">
                <a:solidFill>
                  <a:schemeClr val="hlink"/>
                </a:solidFill>
                <a:latin typeface="Arial" charset="0"/>
              </a:rPr>
              <a:t>Sim</a:t>
            </a:r>
            <a:r>
              <a:rPr lang="en-GB" dirty="0" smtClean="0">
                <a:solidFill>
                  <a:schemeClr val="hlink"/>
                </a:solidFill>
                <a:latin typeface="Arial" charset="0"/>
              </a:rPr>
              <a:t>, Paul Sinclair, Peter Sutcliffe,          Ilya Tsurin, Mark Whitley, Mike Wormald</a:t>
            </a:r>
          </a:p>
          <a:p>
            <a:pPr eaLnBrk="0" hangingPunct="0"/>
            <a:endParaRPr lang="en-GB" sz="2400" dirty="0" smtClean="0">
              <a:solidFill>
                <a:srgbClr val="FF5050"/>
              </a:solidFill>
            </a:endParaRPr>
          </a:p>
        </p:txBody>
      </p:sp>
      <p:sp>
        <p:nvSpPr>
          <p:cNvPr id="364548" name="Text Box 4"/>
          <p:cNvSpPr txBox="1">
            <a:spLocks noChangeArrowheads="1"/>
          </p:cNvSpPr>
          <p:nvPr/>
        </p:nvSpPr>
        <p:spPr bwMode="auto">
          <a:xfrm>
            <a:off x="1549217" y="2843733"/>
            <a:ext cx="9989377" cy="5820020"/>
          </a:xfrm>
          <a:prstGeom prst="rect">
            <a:avLst/>
          </a:prstGeom>
          <a:noFill/>
          <a:ln w="9525">
            <a:noFill/>
            <a:miter lim="800000"/>
            <a:headEnd/>
            <a:tailEnd/>
          </a:ln>
        </p:spPr>
        <p:txBody>
          <a:bodyPr wrap="square" lIns="102543" tIns="53323" rIns="102543" bIns="53323">
            <a:spAutoFit/>
          </a:bodyPr>
          <a:lstStyle/>
          <a:p>
            <a:pPr marL="352337" indent="-352337" defTabSz="369796" eaLnBrk="0" hangingPunct="0">
              <a:lnSpc>
                <a:spcPct val="85000"/>
              </a:lnSpc>
              <a:spcBef>
                <a:spcPts val="1800"/>
              </a:spcBef>
              <a:spcAft>
                <a:spcPts val="1200"/>
              </a:spcAft>
              <a:buClr>
                <a:srgbClr val="FF0000"/>
              </a:buClr>
              <a:buSzPct val="135000"/>
              <a:buFontTx/>
              <a:buChar char="•"/>
              <a:tabLst>
                <a:tab pos="0" algn="l"/>
                <a:tab pos="449153" algn="l"/>
              </a:tabLst>
            </a:pPr>
            <a:r>
              <a:rPr lang="en-US" sz="4000" dirty="0" smtClean="0">
                <a:solidFill>
                  <a:srgbClr val="3333CC"/>
                </a:solidFill>
              </a:rPr>
              <a:t>LHC Long-term Planning</a:t>
            </a:r>
          </a:p>
          <a:p>
            <a:pPr marL="352337" indent="-352337" defTabSz="369796" eaLnBrk="0" hangingPunct="0">
              <a:lnSpc>
                <a:spcPct val="85000"/>
              </a:lnSpc>
              <a:spcBef>
                <a:spcPts val="1800"/>
              </a:spcBef>
              <a:spcAft>
                <a:spcPts val="1200"/>
              </a:spcAft>
              <a:buClr>
                <a:srgbClr val="FF0000"/>
              </a:buClr>
              <a:buSzPct val="135000"/>
              <a:buFontTx/>
              <a:buChar char="•"/>
              <a:tabLst>
                <a:tab pos="0" algn="l"/>
                <a:tab pos="449153" algn="l"/>
              </a:tabLst>
            </a:pPr>
            <a:r>
              <a:rPr lang="en-US" sz="4000" dirty="0" smtClean="0">
                <a:solidFill>
                  <a:srgbClr val="3333CC"/>
                </a:solidFill>
              </a:rPr>
              <a:t>ATLAS Upgrade Strategy</a:t>
            </a:r>
          </a:p>
          <a:p>
            <a:pPr marL="352337" indent="-352337" algn="l" defTabSz="369796" eaLnBrk="0" hangingPunct="0">
              <a:lnSpc>
                <a:spcPct val="85000"/>
              </a:lnSpc>
              <a:spcBef>
                <a:spcPts val="1800"/>
              </a:spcBef>
              <a:spcAft>
                <a:spcPts val="1200"/>
              </a:spcAft>
              <a:buClr>
                <a:srgbClr val="FF0000"/>
              </a:buClr>
              <a:buSzPct val="135000"/>
              <a:buFontTx/>
              <a:buChar char="•"/>
              <a:tabLst>
                <a:tab pos="0" algn="l"/>
                <a:tab pos="449153" algn="l"/>
              </a:tabLst>
            </a:pPr>
            <a:r>
              <a:rPr lang="en-US" sz="4000" dirty="0" smtClean="0">
                <a:solidFill>
                  <a:srgbClr val="3333CC"/>
                </a:solidFill>
              </a:rPr>
              <a:t>Required Tracker Performance</a:t>
            </a:r>
          </a:p>
          <a:p>
            <a:pPr marL="352337" indent="-352337" algn="l" defTabSz="369796" eaLnBrk="0" hangingPunct="0">
              <a:lnSpc>
                <a:spcPct val="85000"/>
              </a:lnSpc>
              <a:spcBef>
                <a:spcPts val="1800"/>
              </a:spcBef>
              <a:spcAft>
                <a:spcPts val="1200"/>
              </a:spcAft>
              <a:buClr>
                <a:srgbClr val="FF0000"/>
              </a:buClr>
              <a:buSzPct val="135000"/>
              <a:buFontTx/>
              <a:buChar char="•"/>
              <a:tabLst>
                <a:tab pos="0" algn="l"/>
                <a:tab pos="449153" algn="l"/>
              </a:tabLst>
            </a:pPr>
            <a:r>
              <a:rPr lang="en-US" sz="4000" dirty="0" smtClean="0">
                <a:solidFill>
                  <a:srgbClr val="3333CC"/>
                </a:solidFill>
              </a:rPr>
              <a:t>Prototype Studies and Measurements</a:t>
            </a:r>
          </a:p>
          <a:p>
            <a:pPr marL="352337" indent="-352337" algn="l" defTabSz="369796" eaLnBrk="0" hangingPunct="0">
              <a:lnSpc>
                <a:spcPct val="85000"/>
              </a:lnSpc>
              <a:spcBef>
                <a:spcPts val="1800"/>
              </a:spcBef>
              <a:spcAft>
                <a:spcPts val="1200"/>
              </a:spcAft>
              <a:buClr>
                <a:srgbClr val="FF0000"/>
              </a:buClr>
              <a:buSzPct val="135000"/>
              <a:buFontTx/>
              <a:buChar char="•"/>
              <a:tabLst>
                <a:tab pos="0" algn="l"/>
                <a:tab pos="449153" algn="l"/>
              </a:tabLst>
            </a:pPr>
            <a:r>
              <a:rPr lang="en-US" sz="4000" dirty="0" smtClean="0">
                <a:solidFill>
                  <a:srgbClr val="3333CC"/>
                </a:solidFill>
              </a:rPr>
              <a:t>Conclusions</a:t>
            </a:r>
          </a:p>
          <a:p>
            <a:pPr marL="352337" indent="-352337" algn="l" defTabSz="369796" eaLnBrk="0" hangingPunct="0">
              <a:lnSpc>
                <a:spcPct val="85000"/>
              </a:lnSpc>
              <a:spcBef>
                <a:spcPts val="1200"/>
              </a:spcBef>
              <a:spcAft>
                <a:spcPts val="1200"/>
              </a:spcAft>
              <a:buClr>
                <a:srgbClr val="FF0000"/>
              </a:buClr>
              <a:buSzPct val="135000"/>
              <a:buFontTx/>
              <a:buChar char="•"/>
              <a:tabLst>
                <a:tab pos="0" algn="l"/>
                <a:tab pos="449153" algn="l"/>
              </a:tabLst>
            </a:pPr>
            <a:endParaRPr lang="en-US" sz="4000" dirty="0" smtClean="0">
              <a:solidFill>
                <a:srgbClr val="3333CC"/>
              </a:solidFill>
            </a:endParaRPr>
          </a:p>
          <a:p>
            <a:pPr marL="352337" indent="-352337" algn="l" defTabSz="369796" eaLnBrk="0" hangingPunct="0">
              <a:lnSpc>
                <a:spcPct val="85000"/>
              </a:lnSpc>
              <a:spcBef>
                <a:spcPts val="1200"/>
              </a:spcBef>
              <a:spcAft>
                <a:spcPts val="1200"/>
              </a:spcAft>
              <a:buClr>
                <a:srgbClr val="FF0000"/>
              </a:buClr>
              <a:buSzPct val="135000"/>
              <a:buFontTx/>
              <a:buChar char="•"/>
              <a:tabLst>
                <a:tab pos="0" algn="l"/>
                <a:tab pos="449153" algn="l"/>
              </a:tabLst>
            </a:pPr>
            <a:endParaRPr lang="en-US" sz="3200" dirty="0">
              <a:solidFill>
                <a:srgbClr val="3333CC"/>
              </a:solidFill>
            </a:endParaRPr>
          </a:p>
        </p:txBody>
      </p:sp>
      <p:sp>
        <p:nvSpPr>
          <p:cNvPr id="6" name="Rectangle 6"/>
          <p:cNvSpPr txBox="1">
            <a:spLocks noChangeArrowheads="1"/>
          </p:cNvSpPr>
          <p:nvPr/>
        </p:nvSpPr>
        <p:spPr bwMode="auto">
          <a:xfrm>
            <a:off x="9772649" y="7020197"/>
            <a:ext cx="757239" cy="525462"/>
          </a:xfrm>
          <a:prstGeom prst="rect">
            <a:avLst/>
          </a:prstGeom>
          <a:noFill/>
          <a:ln w="9525">
            <a:noFill/>
            <a:miter lim="800000"/>
            <a:headEnd/>
            <a:tailEnd/>
          </a:ln>
        </p:spPr>
        <p:txBody>
          <a:bodyPr vert="horz" wrap="square" lIns="104261" tIns="52131" rIns="104261" bIns="52131" numCol="1" anchor="t" anchorCtr="0" compatLnSpc="1">
            <a:prstTxWarp prst="textNoShape">
              <a:avLst/>
            </a:prstTxWarp>
          </a:bodyPr>
          <a:lstStyle>
            <a:lvl1pPr algn="r">
              <a:defRPr sz="2300" b="0">
                <a:solidFill>
                  <a:srgbClr val="2B39B9"/>
                </a:solidFill>
                <a:latin typeface="Arial"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3EC77A-76F4-4F9D-9201-6D7547515CAF}" type="slidenum">
              <a:rPr kumimoji="0" lang="en-GB" sz="2300" b="0" i="0" u="none" strike="noStrike" kern="1200" cap="none" spc="0" normalizeH="0" baseline="0" noProof="0" smtClean="0">
                <a:ln>
                  <a:noFill/>
                </a:ln>
                <a:solidFill>
                  <a:srgbClr val="2B39B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2300" b="0" i="0" u="none" strike="noStrike" kern="1200" cap="none" spc="0" normalizeH="0" baseline="0" noProof="0" dirty="0">
              <a:ln>
                <a:noFill/>
              </a:ln>
              <a:solidFill>
                <a:srgbClr val="2B39B9"/>
              </a:solidFill>
              <a:effectLst/>
              <a:uLnTx/>
              <a:uFillTx/>
              <a:latin typeface="Arial"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4548">
                                            <p:txEl>
                                              <p:pRg st="0" end="0"/>
                                            </p:txEl>
                                          </p:spTgt>
                                        </p:tgtEl>
                                        <p:attrNameLst>
                                          <p:attrName>style.visibility</p:attrName>
                                        </p:attrNameLst>
                                      </p:cBhvr>
                                      <p:to>
                                        <p:strVal val="visible"/>
                                      </p:to>
                                    </p:set>
                                    <p:animEffect transition="in" filter="fade">
                                      <p:cBhvr>
                                        <p:cTn id="7" dur="1000"/>
                                        <p:tgtEl>
                                          <p:spTgt spid="364548">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64548">
                                            <p:txEl>
                                              <p:pRg st="1" end="1"/>
                                            </p:txEl>
                                          </p:spTgt>
                                        </p:tgtEl>
                                        <p:attrNameLst>
                                          <p:attrName>style.visibility</p:attrName>
                                        </p:attrNameLst>
                                      </p:cBhvr>
                                      <p:to>
                                        <p:strVal val="visible"/>
                                      </p:to>
                                    </p:set>
                                    <p:animEffect transition="in" filter="fade">
                                      <p:cBhvr>
                                        <p:cTn id="11" dur="1000"/>
                                        <p:tgtEl>
                                          <p:spTgt spid="364548">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64548">
                                            <p:txEl>
                                              <p:pRg st="2" end="2"/>
                                            </p:txEl>
                                          </p:spTgt>
                                        </p:tgtEl>
                                        <p:attrNameLst>
                                          <p:attrName>style.visibility</p:attrName>
                                        </p:attrNameLst>
                                      </p:cBhvr>
                                      <p:to>
                                        <p:strVal val="visible"/>
                                      </p:to>
                                    </p:set>
                                    <p:animEffect transition="in" filter="fade">
                                      <p:cBhvr>
                                        <p:cTn id="15" dur="1000"/>
                                        <p:tgtEl>
                                          <p:spTgt spid="364548">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64548">
                                            <p:txEl>
                                              <p:pRg st="3" end="3"/>
                                            </p:txEl>
                                          </p:spTgt>
                                        </p:tgtEl>
                                        <p:attrNameLst>
                                          <p:attrName>style.visibility</p:attrName>
                                        </p:attrNameLst>
                                      </p:cBhvr>
                                      <p:to>
                                        <p:strVal val="visible"/>
                                      </p:to>
                                    </p:set>
                                    <p:animEffect transition="in" filter="fade">
                                      <p:cBhvr>
                                        <p:cTn id="19" dur="1000"/>
                                        <p:tgtEl>
                                          <p:spTgt spid="364548">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64548">
                                            <p:txEl>
                                              <p:pRg st="4" end="4"/>
                                            </p:txEl>
                                          </p:spTgt>
                                        </p:tgtEl>
                                        <p:attrNameLst>
                                          <p:attrName>style.visibility</p:attrName>
                                        </p:attrNameLst>
                                      </p:cBhvr>
                                      <p:to>
                                        <p:strVal val="visible"/>
                                      </p:to>
                                    </p:set>
                                    <p:animEffect transition="in" filter="fade">
                                      <p:cBhvr>
                                        <p:cTn id="23" dur="1000"/>
                                        <p:tgtEl>
                                          <p:spTgt spid="36454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613" y="-215354"/>
            <a:ext cx="9621837" cy="1258887"/>
          </a:xfrm>
        </p:spPr>
        <p:txBody>
          <a:bodyPr/>
          <a:lstStyle/>
          <a:p>
            <a:r>
              <a:rPr lang="en-US" b="1" dirty="0" smtClean="0">
                <a:solidFill>
                  <a:srgbClr val="FF0000"/>
                </a:solidFill>
                <a:effectLst>
                  <a:outerShdw blurRad="38100" dist="38100" dir="2700000" algn="tl">
                    <a:srgbClr val="000000">
                      <a:alpha val="43137"/>
                    </a:srgbClr>
                  </a:outerShdw>
                </a:effectLst>
              </a:rPr>
              <a:t>Stave “-1” and Stave 0 Tests</a:t>
            </a:r>
            <a:endParaRPr lang="en-US" b="1" dirty="0">
              <a:solidFill>
                <a:srgbClr val="FF0000"/>
              </a:solidFill>
              <a:effectLst>
                <a:outerShdw blurRad="38100" dist="38100" dir="2700000" algn="tl">
                  <a:srgbClr val="000000">
                    <a:alpha val="43137"/>
                  </a:srgbClr>
                </a:outerShdw>
              </a:effectLst>
            </a:endParaRPr>
          </a:p>
        </p:txBody>
      </p:sp>
      <p:pic>
        <p:nvPicPr>
          <p:cNvPr id="4" name="Picture 3" descr="SR1_Space0711.jpg"/>
          <p:cNvPicPr>
            <a:picLocks noChangeAspect="1"/>
          </p:cNvPicPr>
          <p:nvPr/>
        </p:nvPicPr>
        <p:blipFill>
          <a:blip r:embed="rId2" cstate="print"/>
          <a:srcRect b="11330"/>
          <a:stretch>
            <a:fillRect/>
          </a:stretch>
        </p:blipFill>
        <p:spPr>
          <a:xfrm>
            <a:off x="3071044" y="4687633"/>
            <a:ext cx="7484269" cy="2760826"/>
          </a:xfrm>
          <a:prstGeom prst="rect">
            <a:avLst/>
          </a:prstGeom>
        </p:spPr>
      </p:pic>
      <p:cxnSp>
        <p:nvCxnSpPr>
          <p:cNvPr id="5" name="Straight Arrow Connector 4"/>
          <p:cNvCxnSpPr/>
          <p:nvPr/>
        </p:nvCxnSpPr>
        <p:spPr bwMode="auto">
          <a:xfrm rot="5400000">
            <a:off x="7408479" y="4174298"/>
            <a:ext cx="1391893" cy="978715"/>
          </a:xfrm>
          <a:prstGeom prst="straightConnector1">
            <a:avLst/>
          </a:prstGeom>
          <a:noFill/>
          <a:ln w="9525" cap="flat" cmpd="sng" algn="ctr">
            <a:solidFill>
              <a:srgbClr val="969696"/>
            </a:solidFill>
            <a:prstDash val="solid"/>
            <a:round/>
            <a:headEnd type="none" w="med" len="med"/>
            <a:tailEnd type="arrow"/>
          </a:ln>
          <a:effectLst/>
        </p:spPr>
      </p:cxnSp>
      <p:sp>
        <p:nvSpPr>
          <p:cNvPr id="3" name="Content Placeholder 2"/>
          <p:cNvSpPr>
            <a:spLocks noGrp="1"/>
          </p:cNvSpPr>
          <p:nvPr>
            <p:ph idx="1"/>
          </p:nvPr>
        </p:nvSpPr>
        <p:spPr>
          <a:xfrm>
            <a:off x="89098" y="1163749"/>
            <a:ext cx="7840663" cy="4560304"/>
          </a:xfrm>
        </p:spPr>
        <p:txBody>
          <a:bodyPr/>
          <a:lstStyle/>
          <a:p>
            <a:pPr>
              <a:buClr>
                <a:srgbClr val="FF0000"/>
              </a:buClr>
            </a:pPr>
            <a:r>
              <a:rPr lang="en-US" sz="2100" b="1" dirty="0" smtClean="0"/>
              <a:t>Setup full stave test area now in SR1 – System test from Chip to off-detector: with Stave  “-1” : ASIC loaded stave</a:t>
            </a:r>
          </a:p>
          <a:p>
            <a:pPr lvl="1">
              <a:buClr>
                <a:srgbClr val="FF0000"/>
              </a:buClr>
            </a:pPr>
            <a:r>
              <a:rPr lang="en-US" sz="1600" dirty="0" smtClean="0"/>
              <a:t>9 digital modules, prototype flex, final bare stave</a:t>
            </a:r>
          </a:p>
          <a:p>
            <a:pPr lvl="1">
              <a:buClr>
                <a:srgbClr val="FF0000"/>
              </a:buClr>
            </a:pPr>
            <a:r>
              <a:rPr lang="en-US" sz="1600" dirty="0" smtClean="0"/>
              <a:t>Oct-Jan ‘12: Stave “-1” digital module testing </a:t>
            </a:r>
          </a:p>
          <a:p>
            <a:pPr>
              <a:buClr>
                <a:srgbClr val="FF0000"/>
              </a:buClr>
            </a:pPr>
            <a:r>
              <a:rPr lang="en-US" sz="2100" dirty="0" smtClean="0"/>
              <a:t>Goal First </a:t>
            </a:r>
            <a:r>
              <a:rPr lang="en-US" sz="2100" b="1" dirty="0" smtClean="0"/>
              <a:t>complete chain test</a:t>
            </a:r>
            <a:r>
              <a:rPr lang="en-US" sz="2100" dirty="0" smtClean="0"/>
              <a:t> of module, flex stave to power and off-detector read-out system</a:t>
            </a:r>
          </a:p>
          <a:p>
            <a:pPr>
              <a:buClr>
                <a:srgbClr val="FF0000"/>
              </a:buClr>
            </a:pPr>
            <a:r>
              <a:rPr lang="en-US" sz="2100" b="1" dirty="0" smtClean="0"/>
              <a:t>Stave 0 (fully functional modules on final stave):</a:t>
            </a:r>
          </a:p>
          <a:p>
            <a:pPr lvl="1">
              <a:buClr>
                <a:srgbClr val="FF0000"/>
              </a:buClr>
            </a:pPr>
            <a:r>
              <a:rPr lang="en-US" sz="1600" dirty="0" smtClean="0"/>
              <a:t>Mar-April’12: Stave 0: full IBL FEI4B modules</a:t>
            </a:r>
          </a:p>
          <a:p>
            <a:pPr lvl="1">
              <a:buClr>
                <a:srgbClr val="FF0000"/>
              </a:buClr>
            </a:pPr>
            <a:r>
              <a:rPr lang="en-US" sz="1600" dirty="0" smtClean="0"/>
              <a:t>Apr/May onwards: start production with full QA</a:t>
            </a:r>
          </a:p>
        </p:txBody>
      </p:sp>
      <p:sp>
        <p:nvSpPr>
          <p:cNvPr id="7" name="TextBox 6"/>
          <p:cNvSpPr txBox="1"/>
          <p:nvPr/>
        </p:nvSpPr>
        <p:spPr>
          <a:xfrm>
            <a:off x="8197057" y="1276034"/>
            <a:ext cx="2185510" cy="382305"/>
          </a:xfrm>
          <a:prstGeom prst="rect">
            <a:avLst/>
          </a:prstGeom>
          <a:noFill/>
        </p:spPr>
        <p:txBody>
          <a:bodyPr wrap="none" lIns="104287" tIns="52144" rIns="104287" bIns="52144" rtlCol="0">
            <a:spAutoFit/>
          </a:bodyPr>
          <a:lstStyle/>
          <a:p>
            <a:r>
              <a:rPr lang="en-US" dirty="0" smtClean="0">
                <a:solidFill>
                  <a:srgbClr val="000000"/>
                </a:solidFill>
              </a:rPr>
              <a:t>Double chip modules</a:t>
            </a:r>
            <a:endParaRPr lang="en-US" dirty="0">
              <a:solidFill>
                <a:srgbClr val="000000"/>
              </a:solidFill>
            </a:endParaRPr>
          </a:p>
        </p:txBody>
      </p:sp>
      <p:grpSp>
        <p:nvGrpSpPr>
          <p:cNvPr id="6" name="Group 15"/>
          <p:cNvGrpSpPr/>
          <p:nvPr/>
        </p:nvGrpSpPr>
        <p:grpSpPr>
          <a:xfrm>
            <a:off x="665386" y="4316225"/>
            <a:ext cx="5613202" cy="3107866"/>
            <a:chOff x="685800" y="3810000"/>
            <a:chExt cx="4800600" cy="2819400"/>
          </a:xfrm>
        </p:grpSpPr>
        <p:sp>
          <p:nvSpPr>
            <p:cNvPr id="15" name="Rectangle 14"/>
            <p:cNvSpPr/>
            <p:nvPr/>
          </p:nvSpPr>
          <p:spPr bwMode="auto">
            <a:xfrm>
              <a:off x="685800" y="3810000"/>
              <a:ext cx="4800600" cy="28194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defTabSz="1042873" eaLnBrk="0" hangingPunct="0"/>
              <a:endParaRPr lang="en-US" sz="1600" dirty="0" smtClean="0">
                <a:solidFill>
                  <a:schemeClr val="bg1"/>
                </a:solidFill>
                <a:latin typeface="TradeGothic LH Extended" pitchFamily="34" charset="0"/>
              </a:endParaRPr>
            </a:p>
          </p:txBody>
        </p:sp>
        <p:pic>
          <p:nvPicPr>
            <p:cNvPr id="13" name="Picture 12"/>
            <p:cNvPicPr>
              <a:picLocks noChangeAspect="1"/>
            </p:cNvPicPr>
            <p:nvPr/>
          </p:nvPicPr>
          <p:blipFill>
            <a:blip r:embed="rId3" cstate="print"/>
            <a:stretch>
              <a:fillRect/>
            </a:stretch>
          </p:blipFill>
          <p:spPr>
            <a:xfrm>
              <a:off x="1092199" y="3962400"/>
              <a:ext cx="2275657" cy="2311400"/>
            </a:xfrm>
            <a:prstGeom prst="rect">
              <a:avLst/>
            </a:prstGeom>
            <a:effectLst>
              <a:softEdge rad="127000"/>
            </a:effectLst>
          </p:spPr>
        </p:pic>
        <p:pic>
          <p:nvPicPr>
            <p:cNvPr id="14" name="Picture 13"/>
            <p:cNvPicPr>
              <a:picLocks noChangeAspect="1"/>
            </p:cNvPicPr>
            <p:nvPr/>
          </p:nvPicPr>
          <p:blipFill>
            <a:blip r:embed="rId4" cstate="print"/>
            <a:stretch>
              <a:fillRect/>
            </a:stretch>
          </p:blipFill>
          <p:spPr>
            <a:xfrm rot="5400000">
              <a:off x="3102428" y="4390572"/>
              <a:ext cx="2354943" cy="1498600"/>
            </a:xfrm>
            <a:prstGeom prst="rect">
              <a:avLst/>
            </a:prstGeom>
            <a:effectLst>
              <a:softEdge rad="101600"/>
            </a:effectLst>
          </p:spPr>
        </p:pic>
      </p:grpSp>
      <p:cxnSp>
        <p:nvCxnSpPr>
          <p:cNvPr id="10" name="Straight Arrow Connector 9"/>
          <p:cNvCxnSpPr/>
          <p:nvPr/>
        </p:nvCxnSpPr>
        <p:spPr bwMode="auto">
          <a:xfrm>
            <a:off x="5833096" y="5576170"/>
            <a:ext cx="1425575" cy="503978"/>
          </a:xfrm>
          <a:prstGeom prst="straightConnector1">
            <a:avLst/>
          </a:prstGeom>
          <a:noFill/>
          <a:ln w="9525" cap="flat" cmpd="sng" algn="ctr">
            <a:solidFill>
              <a:srgbClr val="969696"/>
            </a:solidFill>
            <a:prstDash val="solid"/>
            <a:round/>
            <a:headEnd type="none" w="med" len="med"/>
            <a:tailEnd type="arrow"/>
          </a:ln>
          <a:effectLst/>
        </p:spPr>
      </p:cxnSp>
      <p:pic>
        <p:nvPicPr>
          <p:cNvPr id="18" name="Picture 17"/>
          <p:cNvPicPr>
            <a:picLocks noChangeAspect="1"/>
          </p:cNvPicPr>
          <p:nvPr/>
        </p:nvPicPr>
        <p:blipFill>
          <a:blip r:embed="rId5" cstate="print"/>
          <a:stretch>
            <a:fillRect/>
          </a:stretch>
        </p:blipFill>
        <p:spPr>
          <a:xfrm>
            <a:off x="8018860" y="1612019"/>
            <a:ext cx="1983168" cy="1740489"/>
          </a:xfrm>
          <a:prstGeom prst="rect">
            <a:avLst/>
          </a:prstGeom>
          <a:effectLst>
            <a:softEdge rad="177800"/>
          </a:effectLst>
        </p:spPr>
      </p:pic>
      <p:pic>
        <p:nvPicPr>
          <p:cNvPr id="19" name="Picture 18"/>
          <p:cNvPicPr>
            <a:picLocks noChangeAspect="1"/>
          </p:cNvPicPr>
          <p:nvPr/>
        </p:nvPicPr>
        <p:blipFill>
          <a:blip r:embed="rId6" cstate="print"/>
          <a:stretch>
            <a:fillRect/>
          </a:stretch>
        </p:blipFill>
        <p:spPr>
          <a:xfrm>
            <a:off x="7704163" y="3275781"/>
            <a:ext cx="2564809" cy="979958"/>
          </a:xfrm>
          <a:prstGeom prst="rect">
            <a:avLst/>
          </a:prstGeom>
          <a:effectLst>
            <a:softEdge rad="1143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180603"/>
            <a:ext cx="9621837" cy="1258887"/>
          </a:xfrm>
        </p:spPr>
        <p:txBody>
          <a:bodyPr/>
          <a:lstStyle/>
          <a:p>
            <a:r>
              <a:rPr lang="en-US" b="1" dirty="0" smtClean="0">
                <a:solidFill>
                  <a:srgbClr val="FF0000"/>
                </a:solidFill>
                <a:effectLst>
                  <a:outerShdw blurRad="38100" dist="38100" dir="2700000" algn="tl">
                    <a:srgbClr val="000000">
                      <a:alpha val="43137"/>
                    </a:srgbClr>
                  </a:outerShdw>
                </a:effectLst>
              </a:rPr>
              <a:t>Diamond Beam Monitor (DBM)</a:t>
            </a:r>
            <a:endParaRPr lang="en-US" b="1" dirty="0">
              <a:solidFill>
                <a:srgbClr val="FF0000"/>
              </a:solidFill>
              <a:effectLst>
                <a:outerShdw blurRad="38100" dist="38100" dir="2700000" algn="tl">
                  <a:srgbClr val="000000">
                    <a:alpha val="43137"/>
                  </a:srgbClr>
                </a:outerShdw>
              </a:effectLst>
            </a:endParaRPr>
          </a:p>
        </p:txBody>
      </p:sp>
      <p:pic>
        <p:nvPicPr>
          <p:cNvPr id="7" name="Picture 16"/>
          <p:cNvPicPr>
            <a:picLocks noChangeAspect="1" noChangeArrowheads="1"/>
          </p:cNvPicPr>
          <p:nvPr/>
        </p:nvPicPr>
        <p:blipFill>
          <a:blip r:embed="rId2" cstate="print"/>
          <a:srcRect/>
          <a:stretch>
            <a:fillRect/>
          </a:stretch>
        </p:blipFill>
        <p:spPr bwMode="auto">
          <a:xfrm>
            <a:off x="7002464" y="1253685"/>
            <a:ext cx="3511152" cy="2356824"/>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4679934" y="1175950"/>
            <a:ext cx="3810091" cy="2435895"/>
          </a:xfrm>
          <a:prstGeom prst="rect">
            <a:avLst/>
          </a:prstGeom>
          <a:noFill/>
          <a:ln w="9525">
            <a:noFill/>
            <a:miter lim="800000"/>
            <a:headEnd/>
            <a:tailEnd/>
          </a:ln>
        </p:spPr>
      </p:pic>
      <p:pic>
        <p:nvPicPr>
          <p:cNvPr id="9" name="Picture 8" descr="DBM-nSQP.png"/>
          <p:cNvPicPr>
            <a:picLocks noChangeAspect="1"/>
          </p:cNvPicPr>
          <p:nvPr/>
        </p:nvPicPr>
        <p:blipFill>
          <a:blip r:embed="rId4" cstate="print"/>
          <a:stretch>
            <a:fillRect/>
          </a:stretch>
        </p:blipFill>
        <p:spPr>
          <a:xfrm>
            <a:off x="819993" y="3923853"/>
            <a:ext cx="6830169" cy="3635822"/>
          </a:xfrm>
          <a:prstGeom prst="rect">
            <a:avLst/>
          </a:prstGeom>
        </p:spPr>
      </p:pic>
      <p:pic>
        <p:nvPicPr>
          <p:cNvPr id="10" name="Picture 1"/>
          <p:cNvPicPr>
            <a:picLocks noChangeAspect="1" noChangeArrowheads="1"/>
          </p:cNvPicPr>
          <p:nvPr/>
        </p:nvPicPr>
        <p:blipFill>
          <a:blip r:embed="rId5" cstate="print"/>
          <a:srcRect/>
          <a:stretch>
            <a:fillRect/>
          </a:stretch>
        </p:blipFill>
        <p:spPr bwMode="auto">
          <a:xfrm>
            <a:off x="6771482" y="5749262"/>
            <a:ext cx="2441709" cy="1726417"/>
          </a:xfrm>
          <a:prstGeom prst="rect">
            <a:avLst/>
          </a:prstGeom>
          <a:noFill/>
          <a:ln w="9525">
            <a:noFill/>
            <a:miter lim="800000"/>
            <a:headEnd/>
            <a:tailEnd/>
          </a:ln>
        </p:spPr>
      </p:pic>
      <p:pic>
        <p:nvPicPr>
          <p:cNvPr id="11" name="Picture 2"/>
          <p:cNvPicPr>
            <a:picLocks noChangeAspect="1" noChangeArrowheads="1"/>
          </p:cNvPicPr>
          <p:nvPr/>
        </p:nvPicPr>
        <p:blipFill>
          <a:blip r:embed="rId6" cstate="print"/>
          <a:srcRect/>
          <a:stretch>
            <a:fillRect/>
          </a:stretch>
        </p:blipFill>
        <p:spPr bwMode="auto">
          <a:xfrm>
            <a:off x="7619222" y="3932867"/>
            <a:ext cx="2806565" cy="1984388"/>
          </a:xfrm>
          <a:prstGeom prst="rect">
            <a:avLst/>
          </a:prstGeom>
          <a:noFill/>
          <a:ln w="9525">
            <a:noFill/>
            <a:miter lim="800000"/>
            <a:headEnd/>
            <a:tailEnd/>
          </a:ln>
        </p:spPr>
      </p:pic>
      <p:sp>
        <p:nvSpPr>
          <p:cNvPr id="5" name="Content Placeholder 2"/>
          <p:cNvSpPr txBox="1">
            <a:spLocks/>
          </p:cNvSpPr>
          <p:nvPr/>
        </p:nvSpPr>
        <p:spPr bwMode="auto">
          <a:xfrm>
            <a:off x="64715" y="899517"/>
            <a:ext cx="4633119" cy="2771881"/>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noAutofit/>
          </a:bodyPr>
          <a:lstStyle/>
          <a:p>
            <a:pPr marL="391077" indent="-391077" defTabSz="1042873" eaLnBrk="0" hangingPunct="0">
              <a:spcBef>
                <a:spcPct val="20000"/>
              </a:spcBef>
              <a:buClr>
                <a:srgbClr val="FF0000"/>
              </a:buClr>
              <a:buFontTx/>
              <a:buChar char="•"/>
              <a:defRPr/>
            </a:pPr>
            <a:r>
              <a:rPr lang="en-US" b="1" kern="0" dirty="0" smtClean="0">
                <a:solidFill>
                  <a:schemeClr val="accent2"/>
                </a:solidFill>
                <a:latin typeface="+mn-lt"/>
                <a:ea typeface="ＭＳ Ｐゴシック" charset="-128"/>
                <a:cs typeface="ＭＳ Ｐゴシック" charset="-128"/>
              </a:rPr>
              <a:t>Improve on existing diamond BCM in terms of segmentation, acceptance and occupancy capability</a:t>
            </a:r>
          </a:p>
          <a:p>
            <a:pPr marL="391077" indent="-391077" defTabSz="1042873" eaLnBrk="0" hangingPunct="0">
              <a:spcBef>
                <a:spcPct val="20000"/>
              </a:spcBef>
              <a:buClr>
                <a:srgbClr val="FF0000"/>
              </a:buClr>
              <a:buFontTx/>
              <a:buChar char="•"/>
              <a:defRPr/>
            </a:pPr>
            <a:r>
              <a:rPr lang="en-US" b="1" kern="0" dirty="0" smtClean="0">
                <a:solidFill>
                  <a:schemeClr val="accent2"/>
                </a:solidFill>
                <a:latin typeface="+mn-lt"/>
                <a:ea typeface="ＭＳ Ｐゴシック" charset="-128"/>
                <a:cs typeface="ＭＳ Ｐゴシック" charset="-128"/>
              </a:rPr>
              <a:t>Four DBM modules built at IZM</a:t>
            </a:r>
          </a:p>
          <a:p>
            <a:pPr marL="847334" lvl="1" indent="-325898" defTabSz="1042873" eaLnBrk="0" hangingPunct="0">
              <a:spcBef>
                <a:spcPct val="20000"/>
              </a:spcBef>
              <a:buClr>
                <a:srgbClr val="FF0000"/>
              </a:buClr>
              <a:buFontTx/>
              <a:buChar char="–"/>
              <a:defRPr/>
            </a:pPr>
            <a:r>
              <a:rPr lang="en-US" sz="1400" b="1" kern="0" dirty="0" smtClean="0">
                <a:solidFill>
                  <a:schemeClr val="tx1"/>
                </a:solidFill>
                <a:latin typeface="TradeGothic LH Extended" pitchFamily="34" charset="0"/>
                <a:ea typeface="ＭＳ Ｐゴシック" charset="-128"/>
              </a:rPr>
              <a:t>21x18 mm</a:t>
            </a:r>
            <a:r>
              <a:rPr lang="en-US" sz="1400" b="1" kern="0" baseline="30000" dirty="0" smtClean="0">
                <a:solidFill>
                  <a:schemeClr val="tx1"/>
                </a:solidFill>
                <a:latin typeface="TradeGothic LH Extended" pitchFamily="34" charset="0"/>
                <a:ea typeface="ＭＳ Ｐゴシック" charset="-128"/>
              </a:rPr>
              <a:t>2</a:t>
            </a:r>
            <a:r>
              <a:rPr lang="en-US" sz="1400" b="1" kern="0" dirty="0" smtClean="0">
                <a:solidFill>
                  <a:schemeClr val="tx1"/>
                </a:solidFill>
                <a:latin typeface="TradeGothic LH Extended" pitchFamily="34" charset="0"/>
                <a:ea typeface="ＭＳ Ｐゴシック" charset="-128"/>
              </a:rPr>
              <a:t> </a:t>
            </a:r>
            <a:r>
              <a:rPr lang="en-US" sz="1400" b="1" kern="0" dirty="0" err="1" smtClean="0">
                <a:solidFill>
                  <a:schemeClr val="tx1"/>
                </a:solidFill>
                <a:latin typeface="TradeGothic LH Extended" pitchFamily="34" charset="0"/>
                <a:ea typeface="ＭＳ Ｐゴシック" charset="-128"/>
              </a:rPr>
              <a:t>pCVD</a:t>
            </a:r>
            <a:r>
              <a:rPr lang="en-US" sz="1400" b="1" kern="0" dirty="0" smtClean="0">
                <a:solidFill>
                  <a:schemeClr val="tx1"/>
                </a:solidFill>
                <a:latin typeface="TradeGothic LH Extended" pitchFamily="34" charset="0"/>
                <a:ea typeface="ＭＳ Ｐゴシック" charset="-128"/>
              </a:rPr>
              <a:t> diamond from DDL</a:t>
            </a:r>
          </a:p>
          <a:p>
            <a:pPr marL="847334" lvl="1" indent="-325898" defTabSz="1042873" eaLnBrk="0" hangingPunct="0">
              <a:spcBef>
                <a:spcPct val="20000"/>
              </a:spcBef>
              <a:buClr>
                <a:srgbClr val="FF0000"/>
              </a:buClr>
              <a:buFontTx/>
              <a:buChar char="–"/>
              <a:defRPr/>
            </a:pPr>
            <a:r>
              <a:rPr lang="en-US" sz="1400" b="1" kern="0" dirty="0" smtClean="0">
                <a:solidFill>
                  <a:srgbClr val="C00000"/>
                </a:solidFill>
                <a:latin typeface="+mj-lt"/>
                <a:ea typeface="ＭＳ Ｐゴシック" charset="-128"/>
              </a:rPr>
              <a:t>FE-I4 ATLAS IBL pixel chip</a:t>
            </a:r>
          </a:p>
          <a:p>
            <a:pPr marL="847334" lvl="1" indent="-325898" defTabSz="1042873" eaLnBrk="0" hangingPunct="0">
              <a:spcBef>
                <a:spcPct val="20000"/>
              </a:spcBef>
              <a:buClr>
                <a:srgbClr val="FF0000"/>
              </a:buClr>
              <a:buFontTx/>
              <a:buChar char="–"/>
              <a:defRPr/>
            </a:pPr>
            <a:r>
              <a:rPr lang="en-US" sz="1400" b="1" kern="0" dirty="0" smtClean="0">
                <a:solidFill>
                  <a:schemeClr val="tx1"/>
                </a:solidFill>
                <a:latin typeface="TradeGothic LH Extended" pitchFamily="34" charset="0"/>
                <a:ea typeface="ＭＳ Ｐゴシック" charset="-128"/>
              </a:rPr>
              <a:t>336x80 = 26880 channels, 50x250 </a:t>
            </a:r>
            <a:r>
              <a:rPr lang="el-GR" sz="1400" b="1" kern="0" dirty="0" smtClean="0">
                <a:solidFill>
                  <a:schemeClr val="tx1"/>
                </a:solidFill>
                <a:latin typeface="TradeGothic LH Extended" pitchFamily="34" charset="0"/>
                <a:ea typeface="ＭＳ Ｐゴシック" charset="-128"/>
              </a:rPr>
              <a:t>μ</a:t>
            </a:r>
            <a:r>
              <a:rPr lang="en-US" sz="1400" b="1" kern="0" dirty="0" smtClean="0">
                <a:solidFill>
                  <a:schemeClr val="tx1"/>
                </a:solidFill>
                <a:latin typeface="TradeGothic LH Extended" pitchFamily="34" charset="0"/>
                <a:ea typeface="ＭＳ Ｐゴシック" charset="-128"/>
              </a:rPr>
              <a:t>m</a:t>
            </a:r>
            <a:r>
              <a:rPr lang="en-US" sz="1400" b="1" kern="0" baseline="30000" dirty="0" smtClean="0">
                <a:solidFill>
                  <a:schemeClr val="tx1"/>
                </a:solidFill>
                <a:latin typeface="TradeGothic LH Extended" pitchFamily="34" charset="0"/>
                <a:ea typeface="ＭＳ Ｐゴシック" charset="-128"/>
              </a:rPr>
              <a:t>2</a:t>
            </a:r>
          </a:p>
          <a:p>
            <a:pPr marL="391077" indent="-391077" defTabSz="1042873" eaLnBrk="0" hangingPunct="0">
              <a:spcBef>
                <a:spcPct val="20000"/>
              </a:spcBef>
              <a:buClr>
                <a:srgbClr val="FF0000"/>
              </a:buClr>
              <a:buFontTx/>
              <a:buChar char="•"/>
              <a:defRPr/>
            </a:pPr>
            <a:r>
              <a:rPr lang="en-US" b="1" kern="0" dirty="0" smtClean="0">
                <a:solidFill>
                  <a:schemeClr val="accent2"/>
                </a:solidFill>
                <a:latin typeface="+mn-lt"/>
                <a:ea typeface="ＭＳ Ｐゴシック" charset="-128"/>
                <a:cs typeface="ＭＳ Ｐゴシック" charset="-128"/>
              </a:rPr>
              <a:t>Test-beam and lab-tests very encouraging</a:t>
            </a:r>
            <a:endParaRPr lang="en-US" b="1" kern="0" dirty="0" smtClean="0">
              <a:solidFill>
                <a:schemeClr val="accent2"/>
              </a:solidFill>
              <a:latin typeface="+mn-lt"/>
            </a:endParaRPr>
          </a:p>
          <a:p>
            <a:pPr marL="391077" indent="-391077" defTabSz="1042873" eaLnBrk="0" hangingPunct="0">
              <a:spcBef>
                <a:spcPct val="20000"/>
              </a:spcBef>
              <a:buClr>
                <a:srgbClr val="FF0000"/>
              </a:buClr>
              <a:buFontTx/>
              <a:buChar char="•"/>
              <a:defRPr/>
            </a:pPr>
            <a:r>
              <a:rPr lang="en-US" b="1" kern="0" dirty="0" smtClean="0">
                <a:solidFill>
                  <a:schemeClr val="accent2"/>
                </a:solidFill>
                <a:latin typeface="+mn-lt"/>
                <a:ea typeface="ＭＳ Ｐゴシック" charset="-128"/>
                <a:cs typeface="ＭＳ Ｐゴシック" charset="-128"/>
              </a:rPr>
              <a:t>DBM integration </a:t>
            </a:r>
            <a:r>
              <a:rPr lang="en-US" b="1" kern="0" dirty="0" smtClean="0">
                <a:solidFill>
                  <a:schemeClr val="accent2"/>
                </a:solidFill>
                <a:latin typeface="+mn-lt"/>
              </a:rPr>
              <a:t>progressing well</a:t>
            </a:r>
          </a:p>
          <a:p>
            <a:pPr marL="912514" lvl="1" indent="-391077" eaLnBrk="0" hangingPunct="0">
              <a:spcBef>
                <a:spcPct val="20000"/>
              </a:spcBef>
              <a:buClr>
                <a:srgbClr val="FF0000"/>
              </a:buClr>
              <a:buFontTx/>
              <a:buChar char="•"/>
              <a:defRPr/>
            </a:pPr>
            <a:r>
              <a:rPr lang="en-US" b="1" kern="0" dirty="0" smtClean="0">
                <a:solidFill>
                  <a:schemeClr val="accent2"/>
                </a:solidFill>
                <a:latin typeface="+mn-lt"/>
                <a:ea typeface="ＭＳ Ｐゴシック" charset="-128"/>
                <a:cs typeface="ＭＳ Ｐゴシック" charset="-128"/>
              </a:rPr>
              <a:t>Service definition                    and routing</a:t>
            </a:r>
          </a:p>
          <a:p>
            <a:pPr marL="912514" lvl="1" indent="-391077" eaLnBrk="0" hangingPunct="0">
              <a:spcBef>
                <a:spcPct val="20000"/>
              </a:spcBef>
              <a:buClr>
                <a:srgbClr val="FF0000"/>
              </a:buClr>
              <a:buFontTx/>
              <a:buChar char="•"/>
              <a:defRPr/>
            </a:pPr>
            <a:r>
              <a:rPr lang="en-US" b="1" kern="0" dirty="0" smtClean="0">
                <a:solidFill>
                  <a:schemeClr val="accent2"/>
                </a:solidFill>
                <a:latin typeface="+mn-lt"/>
              </a:rPr>
              <a:t>Mechanics and                  cooling</a:t>
            </a:r>
            <a:endParaRPr lang="sl-SI" b="1" kern="0" dirty="0" smtClean="0">
              <a:solidFill>
                <a:schemeClr val="accent2"/>
              </a:solidFill>
              <a:latin typeface="+mn-lt"/>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4988" y="49213"/>
            <a:ext cx="9621837" cy="571500"/>
          </a:xfrm>
        </p:spPr>
        <p:txBody>
          <a:bodyPr/>
          <a:lstStyle/>
          <a:p>
            <a:r>
              <a:rPr lang="en-US" sz="3600" b="1" dirty="0" smtClean="0">
                <a:solidFill>
                  <a:srgbClr val="FF0000"/>
                </a:solidFill>
                <a:effectLst>
                  <a:outerShdw blurRad="38100" dist="38100" dir="2700000" algn="tl">
                    <a:srgbClr val="000000">
                      <a:alpha val="43137"/>
                    </a:srgbClr>
                  </a:outerShdw>
                </a:effectLst>
              </a:rPr>
              <a:t>Phase-I (installation in or before LS2)</a:t>
            </a:r>
          </a:p>
        </p:txBody>
      </p:sp>
      <p:sp>
        <p:nvSpPr>
          <p:cNvPr id="6147" name="Rectangle 3"/>
          <p:cNvSpPr>
            <a:spLocks noChangeArrowheads="1"/>
          </p:cNvSpPr>
          <p:nvPr/>
        </p:nvSpPr>
        <p:spPr bwMode="auto">
          <a:xfrm>
            <a:off x="-53975" y="1042988"/>
            <a:ext cx="10458450" cy="6353175"/>
          </a:xfrm>
          <a:prstGeom prst="rect">
            <a:avLst/>
          </a:prstGeom>
          <a:noFill/>
          <a:ln>
            <a:noFill/>
          </a:ln>
          <a:extLst>
            <a:ext uri="{909E8E84-426E-40dd-AFC4-6F175D3DCCD1}"/>
            <a:ext uri="{91240B29-F687-4f45-9708-019B960494DF}"/>
          </a:extLst>
        </p:spPr>
        <p:txBody>
          <a:bodyPr lIns="104287" tIns="52144" rIns="104287" bIns="52144">
            <a:spAutoFit/>
          </a:bodyPr>
          <a:lstStyle/>
          <a:p>
            <a:pPr marL="1010283" lvl="1" indent="-391077" eaLnBrk="0" hangingPunct="0">
              <a:spcBef>
                <a:spcPts val="600"/>
              </a:spcBef>
              <a:spcAft>
                <a:spcPts val="600"/>
              </a:spcAft>
              <a:buClr>
                <a:srgbClr val="C00000"/>
              </a:buClr>
              <a:buFontTx/>
              <a:buChar char="-"/>
              <a:defRPr/>
            </a:pPr>
            <a:r>
              <a:rPr lang="en-US" sz="2400" b="1" dirty="0">
                <a:solidFill>
                  <a:schemeClr val="tx1"/>
                </a:solidFill>
                <a:latin typeface="Calibri" charset="0"/>
                <a:cs typeface="+mn-cs"/>
              </a:rPr>
              <a:t>New </a:t>
            </a:r>
            <a:r>
              <a:rPr lang="en-US" sz="2400" b="1" dirty="0" err="1">
                <a:solidFill>
                  <a:schemeClr val="tx1"/>
                </a:solidFill>
                <a:latin typeface="Calibri" charset="0"/>
                <a:cs typeface="+mn-cs"/>
              </a:rPr>
              <a:t>muon</a:t>
            </a:r>
            <a:r>
              <a:rPr lang="en-US" sz="2400" b="1" dirty="0">
                <a:solidFill>
                  <a:schemeClr val="tx1"/>
                </a:solidFill>
                <a:latin typeface="Calibri" charset="0"/>
                <a:cs typeface="+mn-cs"/>
              </a:rPr>
              <a:t> small wheels  with more trigger granularity and trigger track vector information</a:t>
            </a:r>
          </a:p>
          <a:p>
            <a:pPr marL="1010283" lvl="1" indent="-391077" eaLnBrk="0" hangingPunct="0">
              <a:spcBef>
                <a:spcPts val="600"/>
              </a:spcBef>
              <a:spcAft>
                <a:spcPts val="600"/>
              </a:spcAft>
              <a:buClr>
                <a:srgbClr val="C00000"/>
              </a:buClr>
              <a:buFontTx/>
              <a:buChar char="-"/>
              <a:defRPr/>
            </a:pPr>
            <a:r>
              <a:rPr lang="en-US" sz="2400" b="1" i="1" dirty="0">
                <a:solidFill>
                  <a:srgbClr val="002060"/>
                </a:solidFill>
                <a:latin typeface="Calibri" charset="0"/>
                <a:cs typeface="+mn-cs"/>
              </a:rPr>
              <a:t>Fast track trigger (FTK) using SCT and pixel hits (input to LVL2) expected installation before </a:t>
            </a:r>
            <a:r>
              <a:rPr lang="en-US" sz="2400" b="1" i="1" dirty="0" smtClean="0">
                <a:solidFill>
                  <a:srgbClr val="002060"/>
                </a:solidFill>
                <a:latin typeface="Calibri" charset="0"/>
                <a:cs typeface="+mn-cs"/>
              </a:rPr>
              <a:t>LS2</a:t>
            </a:r>
            <a:endParaRPr lang="en-US" sz="2400" b="1" i="1" dirty="0">
              <a:solidFill>
                <a:srgbClr val="002060"/>
              </a:solidFill>
              <a:latin typeface="Calibri" charset="0"/>
              <a:cs typeface="+mn-cs"/>
            </a:endParaRPr>
          </a:p>
          <a:p>
            <a:pPr marL="1010283" lvl="1" indent="-391077" eaLnBrk="0" hangingPunct="0">
              <a:spcBef>
                <a:spcPts val="600"/>
              </a:spcBef>
              <a:spcAft>
                <a:spcPts val="600"/>
              </a:spcAft>
              <a:buClr>
                <a:srgbClr val="C00000"/>
              </a:buClr>
              <a:buFontTx/>
              <a:buChar char="-"/>
              <a:defRPr/>
            </a:pPr>
            <a:r>
              <a:rPr lang="en-US" sz="2400" b="1" dirty="0">
                <a:solidFill>
                  <a:schemeClr val="tx1"/>
                </a:solidFill>
                <a:latin typeface="Calibri" charset="0"/>
                <a:cs typeface="+mn-cs"/>
              </a:rPr>
              <a:t>Higher-granularity calorimeter LVL1 trigger and associated front-end electronics</a:t>
            </a:r>
          </a:p>
          <a:p>
            <a:pPr marL="1010283" lvl="1" indent="-391077" eaLnBrk="0" hangingPunct="0">
              <a:spcBef>
                <a:spcPts val="600"/>
              </a:spcBef>
              <a:spcAft>
                <a:spcPts val="600"/>
              </a:spcAft>
              <a:buClr>
                <a:srgbClr val="C00000"/>
              </a:buClr>
              <a:buFontTx/>
              <a:buChar char="-"/>
              <a:defRPr/>
            </a:pPr>
            <a:r>
              <a:rPr lang="en-US" sz="2400" b="1" i="1" dirty="0">
                <a:solidFill>
                  <a:srgbClr val="002060"/>
                </a:solidFill>
                <a:latin typeface="Calibri" charset="0"/>
                <a:cs typeface="+mn-cs"/>
              </a:rPr>
              <a:t>Topological trigger processors combining LVL1 information from different regions of interest (improvements starting well before </a:t>
            </a:r>
            <a:r>
              <a:rPr lang="en-US" sz="2400" b="1" i="1" dirty="0" smtClean="0">
                <a:solidFill>
                  <a:srgbClr val="002060"/>
                </a:solidFill>
                <a:latin typeface="Calibri" charset="0"/>
                <a:cs typeface="+mn-cs"/>
              </a:rPr>
              <a:t>LS2)</a:t>
            </a:r>
            <a:endParaRPr lang="en-US" sz="2400" b="1" i="1" dirty="0">
              <a:solidFill>
                <a:srgbClr val="002060"/>
              </a:solidFill>
              <a:latin typeface="Calibri" charset="0"/>
              <a:cs typeface="+mn-cs"/>
            </a:endParaRPr>
          </a:p>
          <a:p>
            <a:pPr marL="1010283" lvl="1" indent="-391077" eaLnBrk="0" hangingPunct="0">
              <a:spcBef>
                <a:spcPts val="600"/>
              </a:spcBef>
              <a:spcAft>
                <a:spcPts val="600"/>
              </a:spcAft>
              <a:buClr>
                <a:srgbClr val="C00000"/>
              </a:buClr>
              <a:buFontTx/>
              <a:buChar char="-"/>
              <a:defRPr/>
            </a:pPr>
            <a:r>
              <a:rPr lang="en-US" sz="2400" b="1" dirty="0">
                <a:solidFill>
                  <a:schemeClr val="tx1"/>
                </a:solidFill>
                <a:latin typeface="Calibri" charset="0"/>
                <a:cs typeface="+mn-cs"/>
              </a:rPr>
              <a:t>Adapt central LVL1 trigger electronics to new needs</a:t>
            </a:r>
          </a:p>
          <a:p>
            <a:pPr marL="1010283" lvl="1" indent="-391077" eaLnBrk="0" hangingPunct="0">
              <a:spcBef>
                <a:spcPts val="600"/>
              </a:spcBef>
              <a:spcAft>
                <a:spcPts val="600"/>
              </a:spcAft>
              <a:buClr>
                <a:srgbClr val="C00000"/>
              </a:buClr>
              <a:buFontTx/>
              <a:buChar char="-"/>
              <a:defRPr/>
            </a:pPr>
            <a:r>
              <a:rPr lang="en-US" sz="2400" b="1" dirty="0">
                <a:solidFill>
                  <a:schemeClr val="tx1"/>
                </a:solidFill>
                <a:latin typeface="Calibri" pitchFamily="34" charset="0"/>
                <a:cs typeface="Calibri" pitchFamily="34" charset="0"/>
              </a:rPr>
              <a:t>New </a:t>
            </a:r>
            <a:r>
              <a:rPr lang="en-US" sz="2400" b="1" dirty="0" smtClean="0">
                <a:solidFill>
                  <a:schemeClr val="tx1"/>
                </a:solidFill>
                <a:latin typeface="Calibri" pitchFamily="34" charset="0"/>
                <a:cs typeface="Calibri" pitchFamily="34" charset="0"/>
              </a:rPr>
              <a:t>diffractive </a:t>
            </a:r>
            <a:r>
              <a:rPr lang="en-US" sz="2400" b="1" dirty="0">
                <a:solidFill>
                  <a:schemeClr val="tx1"/>
                </a:solidFill>
                <a:latin typeface="Calibri" pitchFamily="34" charset="0"/>
                <a:cs typeface="Calibri" pitchFamily="34" charset="0"/>
              </a:rPr>
              <a:t>physics </a:t>
            </a:r>
            <a:r>
              <a:rPr lang="en-US" sz="2400" b="1" dirty="0" smtClean="0">
                <a:solidFill>
                  <a:schemeClr val="tx1"/>
                </a:solidFill>
                <a:latin typeface="Calibri" pitchFamily="34" charset="0"/>
                <a:cs typeface="Calibri" pitchFamily="34" charset="0"/>
              </a:rPr>
              <a:t>programme detector stations planned at ~210 m </a:t>
            </a:r>
            <a:r>
              <a:rPr lang="en-US" sz="2400" b="1" dirty="0">
                <a:solidFill>
                  <a:schemeClr val="tx1"/>
                </a:solidFill>
                <a:latin typeface="Calibri" pitchFamily="34" charset="0"/>
                <a:cs typeface="Calibri" pitchFamily="34" charset="0"/>
              </a:rPr>
              <a:t>(full 3D edgeless and timing detectors, </a:t>
            </a:r>
            <a:r>
              <a:rPr lang="en-US" sz="2400" b="1" dirty="0" smtClean="0">
                <a:solidFill>
                  <a:schemeClr val="tx1"/>
                </a:solidFill>
                <a:latin typeface="Calibri" pitchFamily="34" charset="0"/>
                <a:cs typeface="Calibri" pitchFamily="34" charset="0"/>
              </a:rPr>
              <a:t>to start taking data before LS2)</a:t>
            </a:r>
            <a:endParaRPr lang="en-US" sz="2400" b="1" i="1" dirty="0">
              <a:solidFill>
                <a:schemeClr val="tx1"/>
              </a:solidFill>
              <a:latin typeface="Calibri" pitchFamily="34" charset="0"/>
              <a:cs typeface="Calibri" pitchFamily="34" charset="0"/>
            </a:endParaRPr>
          </a:p>
          <a:p>
            <a:pPr marL="1010283" lvl="1" indent="-391077" eaLnBrk="0" hangingPunct="0">
              <a:spcBef>
                <a:spcPts val="600"/>
              </a:spcBef>
              <a:spcAft>
                <a:spcPts val="600"/>
              </a:spcAft>
              <a:buClr>
                <a:srgbClr val="C00000"/>
              </a:buClr>
              <a:buFontTx/>
              <a:buChar char="-"/>
              <a:defRPr/>
            </a:pPr>
            <a:r>
              <a:rPr lang="en-US" sz="2400" b="1" i="1" dirty="0">
                <a:solidFill>
                  <a:srgbClr val="002060"/>
                </a:solidFill>
                <a:latin typeface="Calibri" charset="0"/>
                <a:cs typeface="+mn-cs"/>
              </a:rPr>
              <a:t>New Tiles crack-gap </a:t>
            </a:r>
            <a:r>
              <a:rPr lang="en-US" sz="2400" b="1" i="1" dirty="0" err="1">
                <a:solidFill>
                  <a:srgbClr val="002060"/>
                </a:solidFill>
                <a:latin typeface="Calibri" charset="0"/>
                <a:cs typeface="+mn-cs"/>
              </a:rPr>
              <a:t>scintillators</a:t>
            </a:r>
            <a:r>
              <a:rPr lang="en-US" sz="2400" b="1" i="1" dirty="0">
                <a:solidFill>
                  <a:srgbClr val="002060"/>
                </a:solidFill>
                <a:latin typeface="Calibri" charset="0"/>
                <a:cs typeface="+mn-cs"/>
              </a:rPr>
              <a:t> and some new trigger electronics</a:t>
            </a:r>
          </a:p>
          <a:p>
            <a:pPr marL="1010283" lvl="1" indent="-391077" eaLnBrk="0" hangingPunct="0">
              <a:spcBef>
                <a:spcPts val="600"/>
              </a:spcBef>
              <a:spcAft>
                <a:spcPts val="600"/>
              </a:spcAft>
              <a:buClr>
                <a:srgbClr val="C00000"/>
              </a:buClr>
              <a:buFontTx/>
              <a:buChar char="-"/>
              <a:defRPr/>
            </a:pPr>
            <a:r>
              <a:rPr lang="en-US" sz="2400" b="1" i="1" dirty="0">
                <a:solidFill>
                  <a:srgbClr val="002060"/>
                </a:solidFill>
                <a:latin typeface="Calibri" charset="0"/>
                <a:cs typeface="+mn-cs"/>
              </a:rPr>
              <a:t>Adapt if proven necessary HLT </a:t>
            </a:r>
            <a:r>
              <a:rPr lang="en-US" sz="2400" b="1" i="1" dirty="0" smtClean="0">
                <a:solidFill>
                  <a:srgbClr val="002060"/>
                </a:solidFill>
                <a:latin typeface="Calibri" charset="0"/>
                <a:cs typeface="+mn-cs"/>
              </a:rPr>
              <a:t>hardware (in </a:t>
            </a:r>
            <a:r>
              <a:rPr lang="en-US" sz="2400" b="1" i="1" dirty="0">
                <a:solidFill>
                  <a:srgbClr val="002060"/>
                </a:solidFill>
                <a:latin typeface="Calibri" charset="0"/>
                <a:cs typeface="+mn-cs"/>
              </a:rPr>
              <a:t>particular network) to the new needs/conditions</a:t>
            </a:r>
            <a:endParaRPr lang="en-US" sz="2800" b="1" i="1" dirty="0">
              <a:solidFill>
                <a:srgbClr val="002060"/>
              </a:solidFill>
              <a:latin typeface="Calibri" charset="0"/>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4988" y="49213"/>
            <a:ext cx="9621837" cy="571500"/>
          </a:xfrm>
        </p:spPr>
        <p:txBody>
          <a:bodyPr/>
          <a:lstStyle/>
          <a:p>
            <a:r>
              <a:rPr lang="en-US" sz="3600" b="1" smtClean="0">
                <a:solidFill>
                  <a:srgbClr val="FF0000"/>
                </a:solidFill>
              </a:rPr>
              <a:t>Phase-II (installation 2022-23)</a:t>
            </a:r>
          </a:p>
        </p:txBody>
      </p:sp>
      <p:sp>
        <p:nvSpPr>
          <p:cNvPr id="11267" name="Rectangle 3"/>
          <p:cNvSpPr>
            <a:spLocks noChangeArrowheads="1"/>
          </p:cNvSpPr>
          <p:nvPr/>
        </p:nvSpPr>
        <p:spPr bwMode="auto">
          <a:xfrm>
            <a:off x="173038" y="827088"/>
            <a:ext cx="10691812" cy="6507059"/>
          </a:xfrm>
          <a:prstGeom prst="rect">
            <a:avLst/>
          </a:prstGeom>
          <a:noFill/>
          <a:ln w="9525">
            <a:noFill/>
            <a:miter lim="800000"/>
            <a:headEnd/>
            <a:tailEnd/>
          </a:ln>
        </p:spPr>
        <p:txBody>
          <a:bodyPr lIns="104287" tIns="52144" rIns="104287" bIns="52144">
            <a:spAutoFit/>
          </a:bodyPr>
          <a:lstStyle/>
          <a:p>
            <a:pPr marL="1258888" lvl="1" indent="-639763" eaLnBrk="0" hangingPunct="0">
              <a:buFont typeface="Calibri" pitchFamily="34" charset="0"/>
              <a:buAutoNum type="arabicPeriod"/>
              <a:defRPr/>
            </a:pPr>
            <a:r>
              <a:rPr lang="en-US" sz="3200" b="1" dirty="0">
                <a:latin typeface="Calibri" pitchFamily="34" charset="0"/>
              </a:rPr>
              <a:t>New Inner Detector (strips and pixels) </a:t>
            </a:r>
            <a:r>
              <a:rPr lang="en-US" sz="3200" dirty="0">
                <a:latin typeface="Calibri" pitchFamily="34" charset="0"/>
              </a:rPr>
              <a:t>		                  </a:t>
            </a:r>
            <a:r>
              <a:rPr lang="en-US" sz="3200" dirty="0">
                <a:latin typeface="Palatino Linotype"/>
              </a:rPr>
              <a:t>− </a:t>
            </a:r>
            <a:r>
              <a:rPr lang="en-US" sz="3200" dirty="0">
                <a:latin typeface="Calibri" pitchFamily="34" charset="0"/>
              </a:rPr>
              <a:t>very substantial progress in many R&amp;D areas</a:t>
            </a:r>
          </a:p>
          <a:p>
            <a:pPr marL="1139825" lvl="1" indent="-520700" eaLnBrk="0" hangingPunct="0">
              <a:buFont typeface="Calibri" pitchFamily="34" charset="0"/>
              <a:buAutoNum type="arabicPeriod"/>
              <a:defRPr/>
            </a:pPr>
            <a:r>
              <a:rPr lang="en-US" sz="3200" dirty="0">
                <a:solidFill>
                  <a:schemeClr val="bg2">
                    <a:lumMod val="75000"/>
                  </a:schemeClr>
                </a:solidFill>
                <a:latin typeface="Calibri" pitchFamily="34" charset="0"/>
              </a:rPr>
              <a:t> </a:t>
            </a:r>
            <a:r>
              <a:rPr lang="en-US" sz="3200" dirty="0">
                <a:solidFill>
                  <a:srgbClr val="002060"/>
                </a:solidFill>
                <a:latin typeface="Calibri" pitchFamily="34" charset="0"/>
              </a:rPr>
              <a:t>New </a:t>
            </a:r>
            <a:r>
              <a:rPr lang="en-US" sz="3200" dirty="0" err="1">
                <a:solidFill>
                  <a:srgbClr val="002060"/>
                </a:solidFill>
                <a:latin typeface="Calibri" pitchFamily="34" charset="0"/>
              </a:rPr>
              <a:t>LAr</a:t>
            </a:r>
            <a:r>
              <a:rPr lang="en-US" sz="3200" dirty="0">
                <a:solidFill>
                  <a:srgbClr val="002060"/>
                </a:solidFill>
                <a:latin typeface="Calibri" pitchFamily="34" charset="0"/>
              </a:rPr>
              <a:t> front-end and back-end electronics</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New Tiles front-end and back-end electronics</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TDAQ upgrade</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TAS and shielding upgrade</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Various infrastructure upgrades</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Common activities (installation, safety, …)</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a:t>
            </a:r>
            <a:r>
              <a:rPr lang="en-US" sz="3200" dirty="0" smtClean="0">
                <a:solidFill>
                  <a:srgbClr val="002060"/>
                </a:solidFill>
                <a:latin typeface="Calibri" pitchFamily="34" charset="0"/>
              </a:rPr>
              <a:t>New </a:t>
            </a:r>
            <a:r>
              <a:rPr lang="en-US" sz="3200" dirty="0">
                <a:solidFill>
                  <a:srgbClr val="002060"/>
                </a:solidFill>
                <a:latin typeface="Calibri" pitchFamily="34" charset="0"/>
              </a:rPr>
              <a:t>FCAL ?</a:t>
            </a:r>
          </a:p>
          <a:p>
            <a:pPr marL="1139825" lvl="1" indent="-520700" eaLnBrk="0" hangingPunct="0">
              <a:buFont typeface="Calibri" pitchFamily="34" charset="0"/>
              <a:buAutoNum type="arabicPeriod"/>
              <a:defRPr/>
            </a:pPr>
            <a:r>
              <a:rPr lang="en-US" sz="3200" dirty="0">
                <a:solidFill>
                  <a:srgbClr val="002060"/>
                </a:solidFill>
                <a:latin typeface="Calibri" pitchFamily="34" charset="0"/>
              </a:rPr>
              <a:t> </a:t>
            </a:r>
            <a:r>
              <a:rPr lang="en-US" sz="3200" dirty="0" err="1">
                <a:solidFill>
                  <a:srgbClr val="002060"/>
                </a:solidFill>
                <a:latin typeface="Calibri" pitchFamily="34" charset="0"/>
              </a:rPr>
              <a:t>LAr</a:t>
            </a:r>
            <a:r>
              <a:rPr lang="en-US" sz="3200" dirty="0">
                <a:solidFill>
                  <a:srgbClr val="002060"/>
                </a:solidFill>
                <a:latin typeface="Calibri" pitchFamily="34" charset="0"/>
              </a:rPr>
              <a:t> HEC cold electronics consolidation ?</a:t>
            </a:r>
          </a:p>
          <a:p>
            <a:pPr marL="1139825" lvl="1" indent="-520700" eaLnBrk="0" hangingPunct="0">
              <a:buFont typeface="Calibri" pitchFamily="34" charset="0"/>
              <a:buAutoNum type="arabicPeriod"/>
              <a:defRPr/>
            </a:pPr>
            <a:r>
              <a:rPr lang="en-US" sz="3200" dirty="0" smtClean="0">
                <a:solidFill>
                  <a:srgbClr val="002060"/>
                </a:solidFill>
                <a:latin typeface="Calibri" pitchFamily="34" charset="0"/>
              </a:rPr>
              <a:t> L1 </a:t>
            </a:r>
            <a:r>
              <a:rPr lang="en-US" sz="3200" dirty="0">
                <a:solidFill>
                  <a:srgbClr val="002060"/>
                </a:solidFill>
                <a:latin typeface="Calibri" pitchFamily="34" charset="0"/>
              </a:rPr>
              <a:t>track trigger (possible role of gas detectors</a:t>
            </a:r>
            <a:r>
              <a:rPr lang="en-US" sz="3200" dirty="0" smtClean="0">
                <a:solidFill>
                  <a:srgbClr val="002060"/>
                </a:solidFill>
                <a:latin typeface="Calibri" pitchFamily="34" charset="0"/>
              </a:rPr>
              <a:t>) ?</a:t>
            </a:r>
            <a:endParaRPr lang="en-US" sz="3200" dirty="0">
              <a:solidFill>
                <a:srgbClr val="002060"/>
              </a:solidFill>
              <a:latin typeface="Calibri" pitchFamily="34" charset="0"/>
            </a:endParaRPr>
          </a:p>
          <a:p>
            <a:pPr marL="1139825" lvl="1" indent="-520700" eaLnBrk="0" hangingPunct="0">
              <a:buFont typeface="Calibri" pitchFamily="34" charset="0"/>
              <a:buAutoNum type="arabicPeriod"/>
              <a:defRPr/>
            </a:pPr>
            <a:r>
              <a:rPr lang="en-US" sz="3200" dirty="0" smtClean="0">
                <a:solidFill>
                  <a:srgbClr val="002060"/>
                </a:solidFill>
                <a:latin typeface="Calibri" pitchFamily="34" charset="0"/>
              </a:rPr>
              <a:t> Muon Barrel and Large Wheel system upgrade ?</a:t>
            </a:r>
          </a:p>
          <a:p>
            <a:pPr marL="1139825" lvl="1" indent="-520700" eaLnBrk="0" hangingPunct="0">
              <a:buFont typeface="Calibri" pitchFamily="34" charset="0"/>
              <a:buAutoNum type="arabicPeriod"/>
              <a:defRPr/>
            </a:pPr>
            <a:r>
              <a:rPr lang="en-US" sz="3200" dirty="0" smtClean="0">
                <a:solidFill>
                  <a:srgbClr val="002060"/>
                </a:solidFill>
                <a:latin typeface="Calibri" pitchFamily="34" charset="0"/>
              </a:rPr>
              <a:t> </a:t>
            </a:r>
            <a:r>
              <a:rPr lang="en-US" sz="3200" dirty="0">
                <a:solidFill>
                  <a:srgbClr val="002060"/>
                </a:solidFill>
                <a:latin typeface="Calibri" pitchFamily="34" charset="0"/>
              </a:rPr>
              <a:t>LUCID </a:t>
            </a:r>
            <a:r>
              <a:rPr lang="en-US" sz="3200" dirty="0" smtClean="0">
                <a:solidFill>
                  <a:srgbClr val="002060"/>
                </a:solidFill>
                <a:latin typeface="Calibri" pitchFamily="34" charset="0"/>
              </a:rPr>
              <a:t>upgrade ?</a:t>
            </a:r>
            <a:endParaRPr lang="en-US" sz="3200"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I-II-COREcosts2011.xlsx.pdf"/>
          <p:cNvPicPr>
            <a:picLocks noChangeAspect="1"/>
          </p:cNvPicPr>
          <p:nvPr/>
        </p:nvPicPr>
        <p:blipFill>
          <a:blip r:embed="rId2" cstate="print">
            <a:extLst>
              <a:ext uri="{28A0092B-C50C-407E-A947-70E740481C1C}">
                <a14:useLocalDpi xmlns="" xmlns:a14="http://schemas.microsoft.com/office/drawing/2010/main" val="0"/>
              </a:ext>
            </a:extLst>
          </a:blip>
          <a:srcRect l="9857" t="9994" b="21864"/>
          <a:stretch>
            <a:fillRect/>
          </a:stretch>
        </p:blipFill>
        <p:spPr>
          <a:xfrm>
            <a:off x="521370" y="1835621"/>
            <a:ext cx="9810403" cy="5400600"/>
          </a:xfrm>
          <a:prstGeom prst="rect">
            <a:avLst/>
          </a:prstGeom>
          <a:solidFill>
            <a:srgbClr val="FFFFFF"/>
          </a:solidFill>
        </p:spPr>
      </p:pic>
      <p:sp>
        <p:nvSpPr>
          <p:cNvPr id="2" name="Title 1"/>
          <p:cNvSpPr>
            <a:spLocks noGrp="1"/>
          </p:cNvSpPr>
          <p:nvPr>
            <p:ph type="title"/>
          </p:nvPr>
        </p:nvSpPr>
        <p:spPr>
          <a:xfrm>
            <a:off x="593378" y="251445"/>
            <a:ext cx="9622060" cy="705552"/>
          </a:xfrm>
        </p:spPr>
        <p:txBody>
          <a:bodyPr/>
          <a:lstStyle/>
          <a:p>
            <a:r>
              <a:rPr lang="en-US" sz="4000" b="1" dirty="0" smtClean="0">
                <a:solidFill>
                  <a:srgbClr val="008000"/>
                </a:solidFill>
              </a:rPr>
              <a:t>First Phase II Cost Estimate               (CORE Accounting </a:t>
            </a:r>
            <a:r>
              <a:rPr lang="en-US" sz="4000" b="1" i="1" dirty="0" smtClean="0">
                <a:solidFill>
                  <a:srgbClr val="008000"/>
                </a:solidFill>
              </a:rPr>
              <a:t>ie</a:t>
            </a:r>
            <a:r>
              <a:rPr lang="en-US" sz="4000" b="1" dirty="0" smtClean="0">
                <a:solidFill>
                  <a:srgbClr val="008000"/>
                </a:solidFill>
              </a:rPr>
              <a:t> Deliverables)</a:t>
            </a:r>
            <a:endParaRPr lang="en-US" sz="4000" b="1" dirty="0">
              <a:solidFill>
                <a:srgbClr val="008000"/>
              </a:solidFill>
            </a:endParaRPr>
          </a:p>
        </p:txBody>
      </p:sp>
      <p:sp>
        <p:nvSpPr>
          <p:cNvPr id="6" name="Rectangle 6"/>
          <p:cNvSpPr>
            <a:spLocks noChangeArrowheads="1"/>
          </p:cNvSpPr>
          <p:nvPr/>
        </p:nvSpPr>
        <p:spPr bwMode="auto">
          <a:xfrm>
            <a:off x="5993978" y="1331565"/>
            <a:ext cx="4293528" cy="3510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3365" tIns="36681" rIns="73365" bIns="36681">
            <a:spAutoFit/>
          </a:bodyPr>
          <a:lstStyle/>
          <a:p>
            <a:r>
              <a:rPr lang="en-US" dirty="0">
                <a:solidFill>
                  <a:srgbClr val="0000FF"/>
                </a:solidFill>
                <a:latin typeface="Calibri" charset="0"/>
              </a:rPr>
              <a:t>https://</a:t>
            </a:r>
            <a:r>
              <a:rPr lang="en-US" dirty="0" err="1">
                <a:solidFill>
                  <a:srgbClr val="0000FF"/>
                </a:solidFill>
                <a:latin typeface="Calibri" charset="0"/>
              </a:rPr>
              <a:t>edms.cern.ch</a:t>
            </a:r>
            <a:r>
              <a:rPr lang="en-US" dirty="0">
                <a:solidFill>
                  <a:srgbClr val="0000FF"/>
                </a:solidFill>
                <a:latin typeface="Calibri" charset="0"/>
              </a:rPr>
              <a:t>/document/1164765/1</a:t>
            </a:r>
          </a:p>
        </p:txBody>
      </p:sp>
    </p:spTree>
    <p:extLst>
      <p:ext uri="{BB962C8B-B14F-4D97-AF65-F5344CB8AC3E}">
        <p14:creationId xmlns="" xmlns:p14="http://schemas.microsoft.com/office/powerpoint/2010/main" val="2106012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68002" y="107429"/>
            <a:ext cx="9622632" cy="794466"/>
          </a:xfrm>
        </p:spPr>
        <p:txBody>
          <a:bodyPr/>
          <a:lstStyle/>
          <a:p>
            <a:pPr algn="ctr" eaLnBrk="1" hangingPunct="1"/>
            <a:r>
              <a:rPr lang="en-US" sz="4100" b="1" dirty="0">
                <a:solidFill>
                  <a:srgbClr val="008000"/>
                </a:solidFill>
              </a:rPr>
              <a:t>HL-LHC Performance Goals</a:t>
            </a:r>
          </a:p>
        </p:txBody>
      </p:sp>
      <p:sp>
        <p:nvSpPr>
          <p:cNvPr id="53251" name="Rectangle 5"/>
          <p:cNvSpPr>
            <a:spLocks noChangeArrowheads="1"/>
          </p:cNvSpPr>
          <p:nvPr/>
        </p:nvSpPr>
        <p:spPr bwMode="auto">
          <a:xfrm>
            <a:off x="6771482" y="7227189"/>
            <a:ext cx="3920331" cy="302104"/>
          </a:xfrm>
          <a:prstGeom prst="rect">
            <a:avLst/>
          </a:prstGeom>
          <a:noFill/>
          <a:ln w="12700">
            <a:noFill/>
            <a:miter lim="800000"/>
            <a:headEnd/>
            <a:tailEnd/>
          </a:ln>
        </p:spPr>
        <p:txBody>
          <a:bodyPr lIns="50127" tIns="20051" rIns="50127" bIns="20051">
            <a:prstTxWarp prst="textNoShape">
              <a:avLst/>
            </a:prstTxWarp>
            <a:spAutoFit/>
          </a:bodyPr>
          <a:lstStyle/>
          <a:p>
            <a:pPr algn="r" eaLnBrk="1" hangingPunct="1"/>
            <a:fld id="{D65AA659-64D5-2744-AD1B-33C18361B25C}" type="slidenum">
              <a:rPr lang="en-US" sz="1700">
                <a:solidFill>
                  <a:srgbClr val="006633"/>
                </a:solidFill>
                <a:latin typeface="Comic Sans MS" charset="0"/>
              </a:rPr>
              <a:pPr algn="r" eaLnBrk="1" hangingPunct="1"/>
              <a:t>15</a:t>
            </a:fld>
            <a:endParaRPr lang="en-US" sz="1700" b="1" dirty="0">
              <a:solidFill>
                <a:srgbClr val="006633"/>
              </a:solidFill>
              <a:latin typeface="Garamond" charset="0"/>
            </a:endParaRPr>
          </a:p>
        </p:txBody>
      </p:sp>
      <p:grpSp>
        <p:nvGrpSpPr>
          <p:cNvPr id="2" name="Group 23"/>
          <p:cNvGrpSpPr>
            <a:grpSpLocks/>
          </p:cNvGrpSpPr>
          <p:nvPr/>
        </p:nvGrpSpPr>
        <p:grpSpPr bwMode="auto">
          <a:xfrm>
            <a:off x="415698" y="4802443"/>
            <a:ext cx="9466712" cy="1014956"/>
            <a:chOff x="288" y="720"/>
            <a:chExt cx="5100" cy="580"/>
          </a:xfrm>
        </p:grpSpPr>
        <p:sp>
          <p:nvSpPr>
            <p:cNvPr id="5326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algn="l" eaLnBrk="1" hangingPunct="1"/>
              <a:endParaRPr lang="en-GB">
                <a:solidFill>
                  <a:srgbClr val="000000"/>
                </a:solidFill>
              </a:endParaRPr>
            </a:p>
          </p:txBody>
        </p:sp>
        <p:sp>
          <p:nvSpPr>
            <p:cNvPr id="53265" name="Text Box 7"/>
            <p:cNvSpPr txBox="1">
              <a:spLocks noChangeArrowheads="1"/>
            </p:cNvSpPr>
            <p:nvPr/>
          </p:nvSpPr>
          <p:spPr bwMode="auto">
            <a:xfrm>
              <a:off x="674" y="720"/>
              <a:ext cx="4714" cy="580"/>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a:solidFill>
                    <a:srgbClr val="3333CC"/>
                  </a:solidFill>
                  <a:sym typeface="Wingdings" charset="2"/>
                </a:rPr>
                <a:t>Integrated luminosity:          </a:t>
              </a:r>
              <a:r>
                <a:rPr lang="en-US" sz="3000" dirty="0">
                  <a:sym typeface="Wingdings" charset="2"/>
                </a:rPr>
                <a:t>200 fb</a:t>
              </a:r>
              <a:r>
                <a:rPr lang="en-US" sz="3000" baseline="30000" dirty="0">
                  <a:sym typeface="Wingdings" charset="2"/>
                </a:rPr>
                <a:t>-1 </a:t>
              </a:r>
              <a:r>
                <a:rPr lang="en-US" sz="3000" dirty="0">
                  <a:sym typeface="Wingdings" charset="2"/>
                </a:rPr>
                <a:t>to 300 fb</a:t>
              </a:r>
              <a:r>
                <a:rPr lang="en-US" sz="3000" baseline="30000" dirty="0">
                  <a:sym typeface="Wingdings" charset="2"/>
                </a:rPr>
                <a:t>-1 </a:t>
              </a:r>
              <a:r>
                <a:rPr lang="en-US" sz="3000" dirty="0">
                  <a:sym typeface="Wingdings" charset="2"/>
                </a:rPr>
                <a:t>per </a:t>
              </a:r>
              <a:r>
                <a:rPr lang="en-US" sz="3000" dirty="0" smtClean="0">
                  <a:sym typeface="Wingdings" charset="2"/>
                </a:rPr>
                <a:t>year</a:t>
              </a:r>
            </a:p>
            <a:p>
              <a:pPr algn="l" eaLnBrk="1" hangingPunct="1"/>
              <a:r>
                <a:rPr lang="en-US" sz="3000" dirty="0" smtClean="0">
                  <a:sym typeface="Wingdings" charset="2"/>
                </a:rPr>
                <a:t>				</a:t>
              </a:r>
              <a:endParaRPr lang="en-US" sz="2300" dirty="0">
                <a:solidFill>
                  <a:srgbClr val="800000"/>
                </a:solidFill>
              </a:endParaRPr>
            </a:p>
          </p:txBody>
        </p:sp>
      </p:grpSp>
      <p:grpSp>
        <p:nvGrpSpPr>
          <p:cNvPr id="3" name="Group 23"/>
          <p:cNvGrpSpPr>
            <a:grpSpLocks/>
          </p:cNvGrpSpPr>
          <p:nvPr/>
        </p:nvGrpSpPr>
        <p:grpSpPr bwMode="auto">
          <a:xfrm>
            <a:off x="415698" y="971525"/>
            <a:ext cx="8625841" cy="831214"/>
            <a:chOff x="288" y="720"/>
            <a:chExt cx="4647" cy="475"/>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algn="l" eaLnBrk="1" hangingPunct="1"/>
              <a:endParaRPr lang="en-GB">
                <a:solidFill>
                  <a:srgbClr val="000000"/>
                </a:solidFill>
              </a:endParaRPr>
            </a:p>
          </p:txBody>
        </p:sp>
        <p:sp>
          <p:nvSpPr>
            <p:cNvPr id="53263" name="Text Box 7"/>
            <p:cNvSpPr txBox="1">
              <a:spLocks noChangeArrowheads="1"/>
            </p:cNvSpPr>
            <p:nvPr/>
          </p:nvSpPr>
          <p:spPr bwMode="auto">
            <a:xfrm>
              <a:off x="674" y="720"/>
              <a:ext cx="4261" cy="475"/>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a:solidFill>
                    <a:srgbClr val="3333CC"/>
                  </a:solidFill>
                  <a:sym typeface="Wingdings" charset="2"/>
                </a:rPr>
                <a:t>Leveled peak luminosity:     </a:t>
              </a:r>
              <a:r>
                <a:rPr lang="en-US" sz="3000" dirty="0">
                  <a:solidFill>
                    <a:schemeClr val="tx1"/>
                  </a:solidFill>
                  <a:sym typeface="Wingdings" charset="2"/>
                </a:rPr>
                <a:t>L = 5 </a:t>
              </a:r>
              <a:r>
                <a:rPr lang="en-US" sz="3000" dirty="0" smtClean="0">
                  <a:solidFill>
                    <a:schemeClr val="tx1"/>
                  </a:solidFill>
                  <a:latin typeface="Palatino Linotype"/>
                  <a:sym typeface="Wingdings" charset="2"/>
                </a:rPr>
                <a:t>×</a:t>
              </a:r>
              <a:r>
                <a:rPr lang="en-US" sz="3000" dirty="0" smtClean="0">
                  <a:solidFill>
                    <a:schemeClr val="tx1"/>
                  </a:solidFill>
                  <a:sym typeface="Wingdings" charset="2"/>
                </a:rPr>
                <a:t>10</a:t>
              </a:r>
              <a:r>
                <a:rPr lang="en-US" sz="3000" baseline="30000" dirty="0" smtClean="0">
                  <a:solidFill>
                    <a:schemeClr val="tx1"/>
                  </a:solidFill>
                  <a:sym typeface="Wingdings" charset="2"/>
                </a:rPr>
                <a:t>34</a:t>
              </a:r>
              <a:r>
                <a:rPr lang="en-US" sz="3000" dirty="0" smtClean="0">
                  <a:solidFill>
                    <a:schemeClr val="tx1"/>
                  </a:solidFill>
                  <a:sym typeface="Wingdings" charset="2"/>
                </a:rPr>
                <a:t> </a:t>
              </a:r>
              <a:r>
                <a:rPr lang="en-US" sz="3000" dirty="0">
                  <a:solidFill>
                    <a:schemeClr val="tx1"/>
                  </a:solidFill>
                  <a:sym typeface="Wingdings" charset="2"/>
                </a:rPr>
                <a:t>cm</a:t>
              </a:r>
              <a:r>
                <a:rPr lang="en-US" sz="3000" baseline="30000" dirty="0">
                  <a:solidFill>
                    <a:schemeClr val="tx1"/>
                  </a:solidFill>
                  <a:sym typeface="Wingdings" charset="2"/>
                </a:rPr>
                <a:t>-2 </a:t>
              </a:r>
              <a:r>
                <a:rPr lang="en-US" sz="3000" dirty="0">
                  <a:solidFill>
                    <a:schemeClr val="tx1"/>
                  </a:solidFill>
                  <a:sym typeface="Wingdings" charset="2"/>
                </a:rPr>
                <a:t>sec</a:t>
              </a:r>
              <a:r>
                <a:rPr lang="en-US" sz="3000" baseline="30000" dirty="0">
                  <a:solidFill>
                    <a:schemeClr val="tx1"/>
                  </a:solidFill>
                  <a:sym typeface="Wingdings" charset="2"/>
                </a:rPr>
                <a:t>-1</a:t>
              </a:r>
              <a:endParaRPr lang="en-US" baseline="30000" dirty="0">
                <a:solidFill>
                  <a:schemeClr val="tx1"/>
                </a:solidFill>
                <a:sym typeface="Wingdings" charset="2"/>
              </a:endParaRPr>
            </a:p>
            <a:p>
              <a:pPr algn="l" eaLnBrk="1" hangingPunct="1"/>
              <a:r>
                <a:rPr lang="en-US" dirty="0">
                  <a:solidFill>
                    <a:srgbClr val="008000"/>
                  </a:solidFill>
                  <a:sym typeface="Wingdings" charset="2"/>
                </a:rPr>
                <a:t>	</a:t>
              </a:r>
              <a:endParaRPr lang="en-US" dirty="0">
                <a:solidFill>
                  <a:srgbClr val="008000"/>
                </a:solidFill>
              </a:endParaRPr>
            </a:p>
          </p:txBody>
        </p:sp>
      </p:grpSp>
      <p:sp>
        <p:nvSpPr>
          <p:cNvPr id="53254" name="Rectangle 4"/>
          <p:cNvSpPr>
            <a:spLocks noChangeArrowheads="1"/>
          </p:cNvSpPr>
          <p:nvPr/>
        </p:nvSpPr>
        <p:spPr bwMode="auto">
          <a:xfrm>
            <a:off x="7306072" y="7223690"/>
            <a:ext cx="2583855" cy="302104"/>
          </a:xfrm>
          <a:prstGeom prst="rect">
            <a:avLst/>
          </a:prstGeom>
          <a:noFill/>
          <a:ln w="12700">
            <a:noFill/>
            <a:miter lim="800000"/>
            <a:headEnd/>
            <a:tailEnd/>
          </a:ln>
        </p:spPr>
        <p:txBody>
          <a:bodyPr lIns="50127" tIns="20051" rIns="50127" bIns="20051">
            <a:prstTxWarp prst="textNoShape">
              <a:avLst/>
            </a:prstTxWarp>
            <a:spAutoFit/>
          </a:bodyPr>
          <a:lstStyle/>
          <a:p>
            <a:pPr algn="l" eaLnBrk="1" hangingPunct="1"/>
            <a:r>
              <a:rPr lang="en-US" sz="1700" dirty="0">
                <a:solidFill>
                  <a:srgbClr val="006633"/>
                </a:solidFill>
                <a:latin typeface="Comic Sans MS" charset="0"/>
              </a:rPr>
              <a:t>Oliver </a:t>
            </a:r>
            <a:r>
              <a:rPr lang="en-US" sz="1700" dirty="0" err="1">
                <a:solidFill>
                  <a:srgbClr val="006633"/>
                </a:solidFill>
                <a:latin typeface="Comic Sans MS" charset="0"/>
              </a:rPr>
              <a:t>Brüning</a:t>
            </a:r>
            <a:r>
              <a:rPr lang="en-US" sz="1700" dirty="0">
                <a:solidFill>
                  <a:srgbClr val="006633"/>
                </a:solidFill>
                <a:latin typeface="Comic Sans MS" charset="0"/>
              </a:rPr>
              <a:t> BE-ABP</a:t>
            </a:r>
          </a:p>
        </p:txBody>
      </p:sp>
      <p:grpSp>
        <p:nvGrpSpPr>
          <p:cNvPr id="4" name="Group 23"/>
          <p:cNvGrpSpPr>
            <a:grpSpLocks/>
          </p:cNvGrpSpPr>
          <p:nvPr/>
        </p:nvGrpSpPr>
        <p:grpSpPr bwMode="auto">
          <a:xfrm>
            <a:off x="403435" y="5364013"/>
            <a:ext cx="5518535" cy="554726"/>
            <a:chOff x="288" y="720"/>
            <a:chExt cx="2973" cy="317"/>
          </a:xfrm>
        </p:grpSpPr>
        <p:sp>
          <p:nvSpPr>
            <p:cNvPr id="53260"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algn="l" eaLnBrk="1" hangingPunct="1"/>
              <a:endParaRPr lang="en-GB">
                <a:solidFill>
                  <a:srgbClr val="000000"/>
                </a:solidFill>
              </a:endParaRPr>
            </a:p>
          </p:txBody>
        </p:sp>
        <p:sp>
          <p:nvSpPr>
            <p:cNvPr id="53261" name="Text Box 7"/>
            <p:cNvSpPr txBox="1">
              <a:spLocks noChangeArrowheads="1"/>
            </p:cNvSpPr>
            <p:nvPr/>
          </p:nvSpPr>
          <p:spPr bwMode="auto">
            <a:xfrm>
              <a:off x="674" y="720"/>
              <a:ext cx="2587" cy="317"/>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a:solidFill>
                    <a:srgbClr val="3333CC"/>
                  </a:solidFill>
                  <a:sym typeface="Wingdings" charset="2"/>
                </a:rPr>
                <a:t>Total integrated luminosity:  	</a:t>
              </a:r>
              <a:endParaRPr lang="en-US" sz="3000" dirty="0">
                <a:solidFill>
                  <a:srgbClr val="FF0000"/>
                </a:solidFill>
              </a:endParaRPr>
            </a:p>
          </p:txBody>
        </p:sp>
      </p:grpSp>
      <p:grpSp>
        <p:nvGrpSpPr>
          <p:cNvPr id="5" name="Group 23"/>
          <p:cNvGrpSpPr>
            <a:grpSpLocks/>
          </p:cNvGrpSpPr>
          <p:nvPr/>
        </p:nvGrpSpPr>
        <p:grpSpPr bwMode="auto">
          <a:xfrm>
            <a:off x="406415" y="1547589"/>
            <a:ext cx="8837453" cy="831214"/>
            <a:chOff x="288" y="720"/>
            <a:chExt cx="4761" cy="475"/>
          </a:xfrm>
        </p:grpSpPr>
        <p:sp>
          <p:nvSpPr>
            <p:cNvPr id="53258"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algn="l" eaLnBrk="1" hangingPunct="1"/>
              <a:endParaRPr lang="en-GB">
                <a:solidFill>
                  <a:srgbClr val="000000"/>
                </a:solidFill>
              </a:endParaRPr>
            </a:p>
          </p:txBody>
        </p:sp>
        <p:sp>
          <p:nvSpPr>
            <p:cNvPr id="53259" name="Text Box 7"/>
            <p:cNvSpPr txBox="1">
              <a:spLocks noChangeArrowheads="1"/>
            </p:cNvSpPr>
            <p:nvPr/>
          </p:nvSpPr>
          <p:spPr bwMode="auto">
            <a:xfrm>
              <a:off x="674" y="720"/>
              <a:ext cx="4375" cy="475"/>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a:solidFill>
                    <a:srgbClr val="3333CC"/>
                  </a:solidFill>
                  <a:sym typeface="Wingdings" charset="2"/>
                </a:rPr>
                <a:t>Virtual peak luminosity:       </a:t>
              </a:r>
              <a:r>
                <a:rPr lang="en-US" sz="3000" dirty="0">
                  <a:solidFill>
                    <a:schemeClr val="tx1"/>
                  </a:solidFill>
                  <a:sym typeface="Wingdings" charset="2"/>
                </a:rPr>
                <a:t>L = 10 </a:t>
              </a:r>
              <a:r>
                <a:rPr lang="en-US" sz="3000" dirty="0" smtClean="0">
                  <a:solidFill>
                    <a:schemeClr val="tx1"/>
                  </a:solidFill>
                  <a:latin typeface="Palatino Linotype"/>
                  <a:sym typeface="Wingdings" charset="2"/>
                </a:rPr>
                <a:t>×</a:t>
              </a:r>
              <a:r>
                <a:rPr lang="en-US" sz="3000" dirty="0" smtClean="0">
                  <a:solidFill>
                    <a:schemeClr val="tx1"/>
                  </a:solidFill>
                  <a:sym typeface="Wingdings" charset="2"/>
                </a:rPr>
                <a:t>10</a:t>
              </a:r>
              <a:r>
                <a:rPr lang="en-US" sz="3000" baseline="30000" dirty="0" smtClean="0">
                  <a:solidFill>
                    <a:schemeClr val="tx1"/>
                  </a:solidFill>
                  <a:sym typeface="Wingdings" charset="2"/>
                </a:rPr>
                <a:t>34</a:t>
              </a:r>
              <a:r>
                <a:rPr lang="en-US" sz="3000" dirty="0" smtClean="0">
                  <a:solidFill>
                    <a:schemeClr val="tx1"/>
                  </a:solidFill>
                  <a:sym typeface="Wingdings" charset="2"/>
                </a:rPr>
                <a:t> </a:t>
              </a:r>
              <a:r>
                <a:rPr lang="en-US" sz="3000" dirty="0">
                  <a:solidFill>
                    <a:schemeClr val="tx1"/>
                  </a:solidFill>
                  <a:sym typeface="Wingdings" charset="2"/>
                </a:rPr>
                <a:t>cm</a:t>
              </a:r>
              <a:r>
                <a:rPr lang="en-US" sz="3000" baseline="30000" dirty="0">
                  <a:solidFill>
                    <a:schemeClr val="tx1"/>
                  </a:solidFill>
                  <a:sym typeface="Wingdings" charset="2"/>
                </a:rPr>
                <a:t>-2 </a:t>
              </a:r>
              <a:r>
                <a:rPr lang="en-US" sz="3000" dirty="0">
                  <a:solidFill>
                    <a:schemeClr val="tx1"/>
                  </a:solidFill>
                  <a:sym typeface="Wingdings" charset="2"/>
                </a:rPr>
                <a:t>sec</a:t>
              </a:r>
              <a:r>
                <a:rPr lang="en-US" sz="3000" baseline="30000" dirty="0">
                  <a:solidFill>
                    <a:schemeClr val="tx1"/>
                  </a:solidFill>
                  <a:sym typeface="Wingdings" charset="2"/>
                </a:rPr>
                <a:t>-1</a:t>
              </a:r>
              <a:endParaRPr lang="en-US" baseline="30000" dirty="0">
                <a:solidFill>
                  <a:schemeClr val="tx1"/>
                </a:solidFill>
                <a:sym typeface="Wingdings" charset="2"/>
              </a:endParaRPr>
            </a:p>
            <a:p>
              <a:pPr algn="l" eaLnBrk="1" hangingPunct="1"/>
              <a:r>
                <a:rPr lang="en-US" dirty="0">
                  <a:solidFill>
                    <a:srgbClr val="008000"/>
                  </a:solidFill>
                  <a:sym typeface="Wingdings" charset="2"/>
                </a:rPr>
                <a:t>	</a:t>
              </a:r>
              <a:endParaRPr lang="en-US" dirty="0">
                <a:solidFill>
                  <a:srgbClr val="008000"/>
                </a:solidFill>
              </a:endParaRPr>
            </a:p>
          </p:txBody>
        </p:sp>
      </p:grpSp>
      <p:sp>
        <p:nvSpPr>
          <p:cNvPr id="18" name="Rectangle 4"/>
          <p:cNvSpPr>
            <a:spLocks noChangeArrowheads="1"/>
          </p:cNvSpPr>
          <p:nvPr/>
        </p:nvSpPr>
        <p:spPr bwMode="auto">
          <a:xfrm>
            <a:off x="0" y="7227189"/>
            <a:ext cx="6504186" cy="302104"/>
          </a:xfrm>
          <a:prstGeom prst="rect">
            <a:avLst/>
          </a:prstGeom>
          <a:noFill/>
          <a:ln w="12700">
            <a:noFill/>
            <a:miter lim="800000"/>
            <a:headEnd/>
            <a:tailEnd/>
          </a:ln>
        </p:spPr>
        <p:txBody>
          <a:bodyPr wrap="square" lIns="50127" tIns="20051" rIns="50127" bIns="20051">
            <a:prstTxWarp prst="textNoShape">
              <a:avLst/>
            </a:prstTxWarp>
            <a:spAutoFit/>
          </a:bodyPr>
          <a:lstStyle/>
          <a:p>
            <a:pPr algn="l" eaLnBrk="1" hangingPunct="1"/>
            <a:r>
              <a:rPr lang="en-US" sz="1700" dirty="0" err="1" smtClean="0">
                <a:solidFill>
                  <a:srgbClr val="006633"/>
                </a:solidFill>
                <a:latin typeface="Comic Sans MS" charset="0"/>
              </a:rPr>
              <a:t>LHCC</a:t>
            </a:r>
            <a:r>
              <a:rPr lang="en-US" sz="1700" dirty="0" smtClean="0">
                <a:solidFill>
                  <a:srgbClr val="006633"/>
                </a:solidFill>
                <a:latin typeface="Comic Sans MS" charset="0"/>
              </a:rPr>
              <a:t> meeting, CERN, 14 June </a:t>
            </a:r>
            <a:r>
              <a:rPr lang="en-US" sz="1700" dirty="0">
                <a:solidFill>
                  <a:srgbClr val="006633"/>
                </a:solidFill>
                <a:latin typeface="Comic Sans MS" charset="0"/>
              </a:rPr>
              <a:t>2011</a:t>
            </a:r>
          </a:p>
        </p:txBody>
      </p:sp>
      <p:graphicFrame>
        <p:nvGraphicFramePr>
          <p:cNvPr id="19" name="Object 12"/>
          <p:cNvGraphicFramePr>
            <a:graphicFrameLocks noChangeAspect="1"/>
          </p:cNvGraphicFramePr>
          <p:nvPr/>
        </p:nvGraphicFramePr>
        <p:xfrm>
          <a:off x="1232892" y="2414860"/>
          <a:ext cx="3843338" cy="2092325"/>
        </p:xfrm>
        <a:graphic>
          <a:graphicData uri="http://schemas.openxmlformats.org/presentationml/2006/ole">
            <p:oleObj spid="_x0000_s8193" name="Drawing" r:id="rId4" imgW="4690080" imgH="2550600" progId="">
              <p:embed/>
            </p:oleObj>
          </a:graphicData>
        </a:graphic>
      </p:graphicFrame>
      <p:sp>
        <p:nvSpPr>
          <p:cNvPr id="20" name="TextBox 13"/>
          <p:cNvSpPr txBox="1">
            <a:spLocks noChangeArrowheads="1"/>
          </p:cNvSpPr>
          <p:nvPr/>
        </p:nvSpPr>
        <p:spPr bwMode="auto">
          <a:xfrm>
            <a:off x="161330" y="3197497"/>
            <a:ext cx="1181100" cy="461963"/>
          </a:xfrm>
          <a:prstGeom prst="rect">
            <a:avLst/>
          </a:prstGeom>
          <a:noFill/>
          <a:ln w="9525">
            <a:noFill/>
            <a:miter lim="800000"/>
            <a:headEnd/>
            <a:tailEnd/>
          </a:ln>
        </p:spPr>
        <p:txBody>
          <a:bodyPr wrap="none">
            <a:spAutoFit/>
          </a:bodyPr>
          <a:lstStyle/>
          <a:p>
            <a:r>
              <a:rPr lang="en-US" sz="1200">
                <a:solidFill>
                  <a:srgbClr val="000099"/>
                </a:solidFill>
              </a:rPr>
              <a:t>with luminosity</a:t>
            </a:r>
          </a:p>
          <a:p>
            <a:r>
              <a:rPr lang="en-US" sz="1200">
                <a:solidFill>
                  <a:srgbClr val="000099"/>
                </a:solidFill>
              </a:rPr>
              <a:t>leveling 5</a:t>
            </a:r>
            <a:r>
              <a:rPr lang="en-US" sz="1200" baseline="30000">
                <a:solidFill>
                  <a:srgbClr val="000099"/>
                </a:solidFill>
              </a:rPr>
              <a:t>.</a:t>
            </a:r>
            <a:r>
              <a:rPr lang="en-US" sz="1200">
                <a:solidFill>
                  <a:srgbClr val="000099"/>
                </a:solidFill>
              </a:rPr>
              <a:t>10</a:t>
            </a:r>
            <a:r>
              <a:rPr lang="en-US" sz="1200" baseline="30000">
                <a:solidFill>
                  <a:srgbClr val="000099"/>
                </a:solidFill>
              </a:rPr>
              <a:t>-34</a:t>
            </a:r>
          </a:p>
        </p:txBody>
      </p:sp>
      <p:sp>
        <p:nvSpPr>
          <p:cNvPr id="21" name="TextBox 14"/>
          <p:cNvSpPr txBox="1">
            <a:spLocks noChangeArrowheads="1"/>
          </p:cNvSpPr>
          <p:nvPr/>
        </p:nvSpPr>
        <p:spPr bwMode="auto">
          <a:xfrm>
            <a:off x="161330" y="2411685"/>
            <a:ext cx="1187450" cy="461962"/>
          </a:xfrm>
          <a:prstGeom prst="rect">
            <a:avLst/>
          </a:prstGeom>
          <a:noFill/>
          <a:ln w="9525">
            <a:noFill/>
            <a:miter lim="800000"/>
            <a:headEnd/>
            <a:tailEnd/>
          </a:ln>
        </p:spPr>
        <p:txBody>
          <a:bodyPr wrap="none">
            <a:spAutoFit/>
          </a:bodyPr>
          <a:lstStyle/>
          <a:p>
            <a:r>
              <a:rPr lang="en-US" sz="1200">
                <a:solidFill>
                  <a:srgbClr val="FF0000"/>
                </a:solidFill>
              </a:rPr>
              <a:t>w/o luminosity</a:t>
            </a:r>
          </a:p>
          <a:p>
            <a:r>
              <a:rPr lang="en-US" sz="1200">
                <a:solidFill>
                  <a:srgbClr val="FF0000"/>
                </a:solidFill>
              </a:rPr>
              <a:t>leveling 10</a:t>
            </a:r>
            <a:r>
              <a:rPr lang="en-US" sz="1200" baseline="30000">
                <a:solidFill>
                  <a:srgbClr val="FF0000"/>
                </a:solidFill>
              </a:rPr>
              <a:t>-35</a:t>
            </a:r>
          </a:p>
        </p:txBody>
      </p:sp>
      <p:grpSp>
        <p:nvGrpSpPr>
          <p:cNvPr id="22" name="Group 23"/>
          <p:cNvGrpSpPr>
            <a:grpSpLocks/>
          </p:cNvGrpSpPr>
          <p:nvPr/>
        </p:nvGrpSpPr>
        <p:grpSpPr bwMode="auto">
          <a:xfrm>
            <a:off x="376907" y="6149257"/>
            <a:ext cx="8351122" cy="1014956"/>
            <a:chOff x="190" y="337"/>
            <a:chExt cx="4499" cy="580"/>
          </a:xfrm>
        </p:grpSpPr>
        <p:sp>
          <p:nvSpPr>
            <p:cNvPr id="23" name="Rectangle 3"/>
            <p:cNvSpPr>
              <a:spLocks noChangeArrowheads="1"/>
            </p:cNvSpPr>
            <p:nvPr/>
          </p:nvSpPr>
          <p:spPr bwMode="auto">
            <a:xfrm>
              <a:off x="190" y="400"/>
              <a:ext cx="337" cy="143"/>
            </a:xfrm>
            <a:prstGeom prst="rect">
              <a:avLst/>
            </a:prstGeom>
            <a:solidFill>
              <a:srgbClr val="C00000"/>
            </a:solidFill>
            <a:ln w="25400">
              <a:solidFill>
                <a:srgbClr val="3366FF"/>
              </a:solidFill>
              <a:miter lim="800000"/>
              <a:headEnd/>
              <a:tailEnd/>
            </a:ln>
          </p:spPr>
          <p:txBody>
            <a:bodyPr wrap="none" lIns="91369" tIns="45685" rIns="91369" bIns="45685" anchor="ctr">
              <a:prstTxWarp prst="textNoShape">
                <a:avLst/>
              </a:prstTxWarp>
            </a:bodyPr>
            <a:lstStyle/>
            <a:p>
              <a:pPr algn="l" eaLnBrk="1" hangingPunct="1"/>
              <a:endParaRPr lang="en-GB">
                <a:solidFill>
                  <a:srgbClr val="000000"/>
                </a:solidFill>
              </a:endParaRPr>
            </a:p>
          </p:txBody>
        </p:sp>
        <p:sp>
          <p:nvSpPr>
            <p:cNvPr id="24" name="Text Box 7"/>
            <p:cNvSpPr txBox="1">
              <a:spLocks noChangeArrowheads="1"/>
            </p:cNvSpPr>
            <p:nvPr/>
          </p:nvSpPr>
          <p:spPr bwMode="auto">
            <a:xfrm>
              <a:off x="578" y="337"/>
              <a:ext cx="4111" cy="580"/>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smtClean="0">
                  <a:solidFill>
                    <a:schemeClr val="tx1"/>
                  </a:solidFill>
                  <a:sym typeface="Wingdings" charset="2"/>
                </a:rPr>
                <a:t>Finally look to double the energy (</a:t>
              </a:r>
              <a:r>
                <a:rPr lang="en-US" sz="3000" dirty="0" smtClean="0">
                  <a:solidFill>
                    <a:srgbClr val="C00000"/>
                  </a:solidFill>
                  <a:sym typeface="Wingdings" charset="2"/>
                </a:rPr>
                <a:t>HE-LHC</a:t>
              </a:r>
              <a:r>
                <a:rPr lang="en-US" sz="3000" dirty="0" smtClean="0">
                  <a:solidFill>
                    <a:schemeClr val="tx1"/>
                  </a:solidFill>
                  <a:sym typeface="Wingdings" charset="2"/>
                </a:rPr>
                <a:t>)</a:t>
              </a:r>
            </a:p>
            <a:p>
              <a:pPr eaLnBrk="1" hangingPunct="1"/>
              <a:r>
                <a:rPr lang="en-GB" sz="2800" dirty="0" smtClean="0">
                  <a:solidFill>
                    <a:schemeClr val="tx1"/>
                  </a:solidFill>
                </a:rPr>
                <a:t>16.5+16.5 TeV proton collider in the LHC tunnel </a:t>
              </a:r>
              <a:r>
                <a:rPr lang="en-US" sz="3000" dirty="0">
                  <a:solidFill>
                    <a:srgbClr val="3333CC"/>
                  </a:solidFill>
                  <a:sym typeface="Wingdings" charset="2"/>
                </a:rPr>
                <a:t>	</a:t>
              </a:r>
              <a:endParaRPr lang="en-US" sz="3000" dirty="0">
                <a:solidFill>
                  <a:srgbClr val="FF0000"/>
                </a:solidFill>
              </a:endParaRPr>
            </a:p>
          </p:txBody>
        </p:sp>
      </p:grpSp>
      <p:cxnSp>
        <p:nvCxnSpPr>
          <p:cNvPr id="25" name="Straight Connector 24"/>
          <p:cNvCxnSpPr/>
          <p:nvPr/>
        </p:nvCxnSpPr>
        <p:spPr bwMode="auto">
          <a:xfrm flipV="1">
            <a:off x="8872913" y="1979637"/>
            <a:ext cx="1384" cy="267"/>
          </a:xfrm>
          <a:prstGeom prst="line">
            <a:avLst/>
          </a:prstGeom>
          <a:noFill/>
          <a:ln w="9525" cap="flat" cmpd="sng" algn="ctr">
            <a:noFill/>
            <a:prstDash val="solid"/>
            <a:round/>
            <a:headEnd type="none" w="med" len="med"/>
            <a:tailEnd type="none" w="med" len="med"/>
          </a:ln>
          <a:effectLst>
            <a:outerShdw dist="107763" dir="2700000" algn="ctr" rotWithShape="0">
              <a:schemeClr val="bg2"/>
            </a:outerShdw>
          </a:effectLst>
        </p:spPr>
      </p:cxnSp>
      <p:pic>
        <p:nvPicPr>
          <p:cNvPr id="26" name="Picture 1"/>
          <p:cNvPicPr>
            <a:picLocks noChangeAspect="1" noChangeArrowheads="1"/>
          </p:cNvPicPr>
          <p:nvPr/>
        </p:nvPicPr>
        <p:blipFill>
          <a:blip r:embed="rId5" cstate="print"/>
          <a:srcRect/>
          <a:stretch>
            <a:fillRect/>
          </a:stretch>
        </p:blipFill>
        <p:spPr bwMode="auto">
          <a:xfrm>
            <a:off x="5593606" y="2142349"/>
            <a:ext cx="3280692" cy="2573592"/>
          </a:xfrm>
          <a:prstGeom prst="rect">
            <a:avLst/>
          </a:prstGeom>
          <a:noFill/>
          <a:ln w="9525">
            <a:noFill/>
            <a:miter lim="800000"/>
            <a:headEnd/>
            <a:tailEnd/>
          </a:ln>
        </p:spPr>
      </p:pic>
      <p:sp>
        <p:nvSpPr>
          <p:cNvPr id="27" name="Rectangle 26"/>
          <p:cNvSpPr/>
          <p:nvPr/>
        </p:nvSpPr>
        <p:spPr bwMode="auto">
          <a:xfrm>
            <a:off x="6137994" y="4332367"/>
            <a:ext cx="251820" cy="23955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28" name="Rectangle 27"/>
          <p:cNvSpPr/>
          <p:nvPr/>
        </p:nvSpPr>
        <p:spPr bwMode="auto">
          <a:xfrm>
            <a:off x="6065986" y="4427909"/>
            <a:ext cx="1008112" cy="1796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cxnSp>
        <p:nvCxnSpPr>
          <p:cNvPr id="31" name="Straight Arrow Connector 30"/>
          <p:cNvCxnSpPr/>
          <p:nvPr/>
        </p:nvCxnSpPr>
        <p:spPr bwMode="auto">
          <a:xfrm rot="5400000" flipH="1" flipV="1">
            <a:off x="6462031" y="3239778"/>
            <a:ext cx="2808311" cy="1728192"/>
          </a:xfrm>
          <a:prstGeom prst="straightConnector1">
            <a:avLst/>
          </a:prstGeom>
          <a:solidFill>
            <a:srgbClr val="00B8FF"/>
          </a:solidFill>
          <a:ln w="19050" cap="flat" cmpd="sng" algn="ctr">
            <a:solidFill>
              <a:srgbClr val="FF0000"/>
            </a:solidFill>
            <a:prstDash val="solid"/>
            <a:round/>
            <a:headEnd type="none" w="med" len="med"/>
            <a:tailEnd type="arrow"/>
          </a:ln>
          <a:effectLst/>
        </p:spPr>
      </p:cxnSp>
      <p:sp>
        <p:nvSpPr>
          <p:cNvPr id="33" name="Text Box 7"/>
          <p:cNvSpPr txBox="1">
            <a:spLocks noChangeArrowheads="1"/>
          </p:cNvSpPr>
          <p:nvPr/>
        </p:nvSpPr>
        <p:spPr bwMode="auto">
          <a:xfrm>
            <a:off x="5271714" y="5364013"/>
            <a:ext cx="2954512" cy="553927"/>
          </a:xfrm>
          <a:prstGeom prst="rect">
            <a:avLst/>
          </a:prstGeom>
          <a:noFill/>
          <a:ln w="9525">
            <a:noFill/>
            <a:miter lim="800000"/>
            <a:headEnd/>
            <a:tailEnd/>
          </a:ln>
        </p:spPr>
        <p:txBody>
          <a:bodyPr wrap="none" lIns="91369" tIns="45685" rIns="91369" bIns="45685">
            <a:prstTxWarp prst="textNoShape">
              <a:avLst/>
            </a:prstTxWarp>
            <a:spAutoFit/>
          </a:bodyPr>
          <a:lstStyle/>
          <a:p>
            <a:pPr algn="l" eaLnBrk="1" hangingPunct="1"/>
            <a:r>
              <a:rPr lang="en-US" sz="3000" dirty="0" smtClean="0">
                <a:solidFill>
                  <a:srgbClr val="3333CC"/>
                </a:solidFill>
                <a:sym typeface="Wingdings" charset="2"/>
              </a:rPr>
              <a:t>:  </a:t>
            </a:r>
            <a:r>
              <a:rPr lang="en-US" sz="3000" dirty="0">
                <a:sym typeface="Wingdings" charset="2"/>
              </a:rPr>
              <a:t>ca. </a:t>
            </a:r>
            <a:r>
              <a:rPr lang="en-US" sz="3000" dirty="0">
                <a:solidFill>
                  <a:srgbClr val="C00000"/>
                </a:solidFill>
                <a:sym typeface="Wingdings" charset="2"/>
              </a:rPr>
              <a:t>3000 fb</a:t>
            </a:r>
            <a:r>
              <a:rPr lang="en-US" sz="3000" baseline="30000" dirty="0">
                <a:solidFill>
                  <a:srgbClr val="C00000"/>
                </a:solidFill>
                <a:sym typeface="Wingdings" charset="2"/>
              </a:rPr>
              <a:t>-1</a:t>
            </a:r>
            <a:r>
              <a:rPr lang="en-US" sz="3000" dirty="0">
                <a:solidFill>
                  <a:srgbClr val="3333CC"/>
                </a:solidFill>
                <a:sym typeface="Wingdings" charset="2"/>
              </a:rPr>
              <a:t>	</a:t>
            </a:r>
            <a:endParaRPr lang="en-US" sz="3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1000"/>
                                        <p:tgtEl>
                                          <p:spTgt spid="3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2698" y="1116013"/>
            <a:ext cx="10691813" cy="4535488"/>
          </a:xfrm>
          <a:prstGeom prst="rect">
            <a:avLst/>
          </a:prstGeom>
          <a:noFill/>
          <a:ln w="9525">
            <a:noFill/>
            <a:miter lim="800000"/>
            <a:headEnd/>
            <a:tailEnd/>
          </a:ln>
        </p:spPr>
        <p:txBody>
          <a:bodyPr lIns="104261" tIns="52131" rIns="104261" bIns="52131"/>
          <a:lstStyle/>
          <a:p>
            <a:pPr algn="just" defTabSz="1042731">
              <a:lnSpc>
                <a:spcPct val="80000"/>
              </a:lnSpc>
              <a:buClr>
                <a:srgbClr val="FF0000"/>
              </a:buClr>
            </a:pPr>
            <a:r>
              <a:rPr lang="en-GB" sz="2300" dirty="0"/>
              <a:t> To keep ATLAS and CMS running beyond ~10 years requires tracker replacement </a:t>
            </a:r>
          </a:p>
          <a:p>
            <a:pPr algn="just" defTabSz="1042731">
              <a:lnSpc>
                <a:spcPct val="90000"/>
              </a:lnSpc>
              <a:buClr>
                <a:srgbClr val="FF0000"/>
              </a:buClr>
            </a:pPr>
            <a:r>
              <a:rPr lang="en-GB" sz="2300" dirty="0">
                <a:solidFill>
                  <a:schemeClr val="accent2"/>
                </a:solidFill>
                <a:sym typeface="Symbol" pitchFamily="18" charset="2"/>
              </a:rPr>
              <a:t> Current trackers designed to survive up to </a:t>
            </a:r>
            <a:r>
              <a:rPr lang="en-GB" sz="2300" dirty="0">
                <a:solidFill>
                  <a:schemeClr val="accent2"/>
                </a:solidFill>
                <a:cs typeface="Times New Roman" pitchFamily="18" charset="0"/>
                <a:sym typeface="Symbol" pitchFamily="18" charset="2"/>
              </a:rPr>
              <a:t>10Mrad in strip detectors ( </a:t>
            </a:r>
            <a:r>
              <a:rPr lang="en-GB" b="0" dirty="0">
                <a:solidFill>
                  <a:schemeClr val="accent2"/>
                </a:solidFill>
                <a:latin typeface="Arial" charset="0"/>
                <a:cs typeface="Arial" charset="0"/>
                <a:sym typeface="Symbol" pitchFamily="18" charset="2"/>
              </a:rPr>
              <a:t>≤</a:t>
            </a:r>
            <a:r>
              <a:rPr lang="en-GB" b="0" dirty="0">
                <a:solidFill>
                  <a:schemeClr val="accent2"/>
                </a:solidFill>
                <a:cs typeface="Times New Roman" pitchFamily="18" charset="0"/>
                <a:sym typeface="Symbol" pitchFamily="18" charset="2"/>
              </a:rPr>
              <a:t> </a:t>
            </a:r>
            <a:r>
              <a:rPr lang="en-GB" dirty="0">
                <a:solidFill>
                  <a:schemeClr val="accent2"/>
                </a:solidFill>
                <a:sym typeface="Symbol" pitchFamily="18" charset="2"/>
              </a:rPr>
              <a:t>700 fb</a:t>
            </a:r>
            <a:r>
              <a:rPr lang="en-GB" baseline="30000" dirty="0">
                <a:solidFill>
                  <a:schemeClr val="accent2"/>
                </a:solidFill>
                <a:sym typeface="Symbol" pitchFamily="18" charset="2"/>
              </a:rPr>
              <a:t>-1</a:t>
            </a:r>
            <a:r>
              <a:rPr lang="en-GB" sz="2300" dirty="0">
                <a:solidFill>
                  <a:schemeClr val="accent2"/>
                </a:solidFill>
                <a:sym typeface="Symbol" pitchFamily="18" charset="2"/>
              </a:rPr>
              <a:t>)</a:t>
            </a:r>
            <a:endParaRPr lang="en-GB" sz="2300" dirty="0">
              <a:solidFill>
                <a:schemeClr val="accent2"/>
              </a:solidFill>
            </a:endParaRPr>
          </a:p>
          <a:p>
            <a:pPr algn="just" defTabSz="1042731">
              <a:lnSpc>
                <a:spcPct val="115000"/>
              </a:lnSpc>
              <a:buClr>
                <a:srgbClr val="FF0000"/>
              </a:buClr>
            </a:pPr>
            <a:r>
              <a:rPr lang="en-GB" sz="2300" dirty="0"/>
              <a:t> For the luminosity-upgrade the new trackers will have to cope with:</a:t>
            </a:r>
          </a:p>
          <a:p>
            <a:pPr marL="723720" lvl="1" indent="-361861" algn="just" defTabSz="1042731">
              <a:lnSpc>
                <a:spcPct val="115000"/>
              </a:lnSpc>
              <a:buClr>
                <a:srgbClr val="FF0000"/>
              </a:buClr>
            </a:pPr>
            <a:endParaRPr lang="en-GB" sz="700" dirty="0"/>
          </a:p>
          <a:p>
            <a:pPr marL="723720" lvl="1" indent="-361861" algn="just" defTabSz="1042731">
              <a:lnSpc>
                <a:spcPct val="90000"/>
              </a:lnSpc>
              <a:spcAft>
                <a:spcPct val="10000"/>
              </a:spcAft>
              <a:buClr>
                <a:srgbClr val="FF0000"/>
              </a:buClr>
              <a:buFontTx/>
              <a:buChar char="•"/>
            </a:pPr>
            <a:r>
              <a:rPr lang="en-GB" sz="2300" dirty="0"/>
              <a:t> </a:t>
            </a:r>
            <a:r>
              <a:rPr lang="en-GB" sz="2300" b="1" dirty="0">
                <a:solidFill>
                  <a:srgbClr val="002060"/>
                </a:solidFill>
              </a:rPr>
              <a:t>much higher integrated doses</a:t>
            </a:r>
          </a:p>
          <a:p>
            <a:pPr marL="723720" lvl="1" indent="-361861" algn="just" defTabSz="1042731">
              <a:lnSpc>
                <a:spcPct val="90000"/>
              </a:lnSpc>
              <a:spcAft>
                <a:spcPct val="10000"/>
              </a:spcAft>
              <a:buClr>
                <a:srgbClr val="FF0000"/>
              </a:buClr>
            </a:pPr>
            <a:r>
              <a:rPr lang="en-GB" sz="2300" dirty="0">
                <a:solidFill>
                  <a:schemeClr val="accent2"/>
                </a:solidFill>
              </a:rPr>
              <a:t>	 (need to plan for </a:t>
            </a:r>
            <a:r>
              <a:rPr lang="en-GB" sz="2300" dirty="0" smtClean="0">
                <a:solidFill>
                  <a:schemeClr val="accent2"/>
                </a:solidFill>
                <a:cs typeface="Times New Roman" pitchFamily="18" charset="0"/>
              </a:rPr>
              <a:t> </a:t>
            </a:r>
            <a:r>
              <a:rPr lang="en-GB" sz="2300" dirty="0">
                <a:solidFill>
                  <a:schemeClr val="accent2"/>
                </a:solidFill>
              </a:rPr>
              <a:t>3000</a:t>
            </a:r>
            <a:r>
              <a:rPr lang="en-GB" sz="500" dirty="0">
                <a:solidFill>
                  <a:schemeClr val="accent2"/>
                </a:solidFill>
              </a:rPr>
              <a:t>  </a:t>
            </a:r>
            <a:r>
              <a:rPr lang="en-GB" sz="2300" dirty="0">
                <a:solidFill>
                  <a:schemeClr val="accent2"/>
                </a:solidFill>
              </a:rPr>
              <a:t>fb</a:t>
            </a:r>
            <a:r>
              <a:rPr lang="en-GB" sz="2300" baseline="30000" dirty="0">
                <a:solidFill>
                  <a:schemeClr val="accent2"/>
                </a:solidFill>
              </a:rPr>
              <a:t>-1</a:t>
            </a:r>
            <a:r>
              <a:rPr lang="en-GB" sz="2300" dirty="0">
                <a:solidFill>
                  <a:schemeClr val="accent2"/>
                </a:solidFill>
              </a:rPr>
              <a:t>)</a:t>
            </a:r>
          </a:p>
          <a:p>
            <a:pPr marL="723720" lvl="1" indent="-361861" algn="just" defTabSz="1042731">
              <a:lnSpc>
                <a:spcPct val="90000"/>
              </a:lnSpc>
              <a:spcAft>
                <a:spcPct val="10000"/>
              </a:spcAft>
              <a:buClr>
                <a:srgbClr val="FF0000"/>
              </a:buClr>
            </a:pPr>
            <a:endParaRPr lang="en-GB" dirty="0"/>
          </a:p>
          <a:p>
            <a:pPr marL="723720" lvl="1" indent="-361861" algn="just" defTabSz="1042731">
              <a:lnSpc>
                <a:spcPct val="90000"/>
              </a:lnSpc>
              <a:spcAft>
                <a:spcPct val="10000"/>
              </a:spcAft>
              <a:buClr>
                <a:srgbClr val="FF0000"/>
              </a:buClr>
              <a:buFontTx/>
              <a:buChar char="•"/>
            </a:pPr>
            <a:r>
              <a:rPr lang="en-GB" sz="2300" dirty="0"/>
              <a:t> </a:t>
            </a:r>
            <a:r>
              <a:rPr lang="en-GB" sz="2300" b="1" dirty="0">
                <a:solidFill>
                  <a:srgbClr val="002060"/>
                </a:solidFill>
              </a:rPr>
              <a:t>much higher occupancy levels </a:t>
            </a:r>
            <a:r>
              <a:rPr lang="en-GB" sz="2300" dirty="0">
                <a:solidFill>
                  <a:schemeClr val="accent2"/>
                </a:solidFill>
              </a:rPr>
              <a:t>(up  </a:t>
            </a:r>
          </a:p>
          <a:p>
            <a:pPr marL="723720" lvl="1" indent="-361861" algn="just" defTabSz="1042731">
              <a:lnSpc>
                <a:spcPct val="90000"/>
              </a:lnSpc>
              <a:spcAft>
                <a:spcPct val="10000"/>
              </a:spcAft>
              <a:buClr>
                <a:srgbClr val="FF0000"/>
              </a:buClr>
            </a:pPr>
            <a:r>
              <a:rPr lang="en-GB" sz="2300" dirty="0">
                <a:solidFill>
                  <a:schemeClr val="accent2"/>
                </a:solidFill>
              </a:rPr>
              <a:t>	to </a:t>
            </a:r>
            <a:r>
              <a:rPr lang="en-GB" sz="2300" dirty="0" smtClean="0">
                <a:solidFill>
                  <a:schemeClr val="accent2"/>
                </a:solidFill>
              </a:rPr>
              <a:t>200 </a:t>
            </a:r>
            <a:r>
              <a:rPr lang="en-GB" sz="2300" dirty="0">
                <a:solidFill>
                  <a:schemeClr val="accent2"/>
                </a:solidFill>
              </a:rPr>
              <a:t>collisions per beam crossing)</a:t>
            </a:r>
          </a:p>
          <a:p>
            <a:pPr marL="723720" lvl="1" indent="-361861" algn="just" defTabSz="1042731">
              <a:lnSpc>
                <a:spcPct val="90000"/>
              </a:lnSpc>
              <a:spcAft>
                <a:spcPct val="10000"/>
              </a:spcAft>
              <a:buClr>
                <a:srgbClr val="FF0000"/>
              </a:buClr>
            </a:pPr>
            <a:endParaRPr lang="en-GB" dirty="0">
              <a:solidFill>
                <a:schemeClr val="accent2"/>
              </a:solidFill>
            </a:endParaRPr>
          </a:p>
          <a:p>
            <a:pPr marL="723720" lvl="1" indent="-361861" algn="just" defTabSz="1042731">
              <a:lnSpc>
                <a:spcPct val="90000"/>
              </a:lnSpc>
              <a:spcAft>
                <a:spcPct val="10000"/>
              </a:spcAft>
              <a:buClr>
                <a:srgbClr val="FF0000"/>
              </a:buClr>
              <a:buFontTx/>
              <a:buChar char="•"/>
            </a:pPr>
            <a:r>
              <a:rPr lang="en-GB" sz="2300" b="1" dirty="0">
                <a:solidFill>
                  <a:srgbClr val="002060"/>
                </a:solidFill>
              </a:rPr>
              <a:t>Installation inside an existing </a:t>
            </a:r>
          </a:p>
          <a:p>
            <a:pPr marL="723720" lvl="1" indent="-361861" algn="just" defTabSz="1042731">
              <a:lnSpc>
                <a:spcPct val="90000"/>
              </a:lnSpc>
              <a:spcAft>
                <a:spcPct val="10000"/>
              </a:spcAft>
              <a:buClr>
                <a:srgbClr val="FF0000"/>
              </a:buClr>
            </a:pPr>
            <a:r>
              <a:rPr lang="en-GB" sz="2300" b="1" dirty="0">
                <a:solidFill>
                  <a:srgbClr val="002060"/>
                </a:solidFill>
              </a:rPr>
              <a:t>	4</a:t>
            </a:r>
            <a:r>
              <a:rPr lang="el-GR" sz="2300" b="1" dirty="0">
                <a:solidFill>
                  <a:srgbClr val="002060"/>
                </a:solidFill>
                <a:cs typeface="Times New Roman" pitchFamily="18" charset="0"/>
              </a:rPr>
              <a:t>π</a:t>
            </a:r>
            <a:r>
              <a:rPr lang="en-GB" sz="2300" b="1" dirty="0">
                <a:solidFill>
                  <a:srgbClr val="002060"/>
                </a:solidFill>
                <a:cs typeface="Times New Roman" pitchFamily="18" charset="0"/>
              </a:rPr>
              <a:t> coverage </a:t>
            </a:r>
            <a:r>
              <a:rPr lang="en-GB" sz="2300" b="1" dirty="0">
                <a:solidFill>
                  <a:srgbClr val="002060"/>
                </a:solidFill>
              </a:rPr>
              <a:t>experiment</a:t>
            </a:r>
          </a:p>
          <a:p>
            <a:pPr marL="723720" lvl="1" indent="-361861" algn="l" defTabSz="1042731">
              <a:lnSpc>
                <a:spcPct val="90000"/>
              </a:lnSpc>
              <a:spcAft>
                <a:spcPct val="10000"/>
              </a:spcAft>
              <a:buClr>
                <a:srgbClr val="FF0000"/>
              </a:buClr>
            </a:pPr>
            <a:endParaRPr lang="en-GB" sz="2300" dirty="0">
              <a:solidFill>
                <a:schemeClr val="accent2"/>
              </a:solidFill>
            </a:endParaRPr>
          </a:p>
          <a:p>
            <a:pPr marL="723720" lvl="1" indent="-361861" algn="l" defTabSz="1042731">
              <a:lnSpc>
                <a:spcPct val="90000"/>
              </a:lnSpc>
              <a:spcAft>
                <a:spcPct val="10000"/>
              </a:spcAft>
              <a:buClr>
                <a:srgbClr val="FF0000"/>
              </a:buClr>
              <a:buFontTx/>
              <a:buChar char="•"/>
            </a:pPr>
            <a:r>
              <a:rPr lang="en-GB" sz="2300" dirty="0">
                <a:solidFill>
                  <a:schemeClr val="accent2"/>
                </a:solidFill>
              </a:rPr>
              <a:t>Budgets are likely to be such that replacement trackers, while needing higher performance to cope with the extreme environment, cannot cost more than the </a:t>
            </a:r>
            <a:r>
              <a:rPr lang="en-GB" sz="2300" dirty="0" smtClean="0">
                <a:solidFill>
                  <a:schemeClr val="accent2"/>
                </a:solidFill>
              </a:rPr>
              <a:t> ones </a:t>
            </a:r>
            <a:r>
              <a:rPr lang="en-GB" sz="2300" dirty="0">
                <a:solidFill>
                  <a:schemeClr val="accent2"/>
                </a:solidFill>
              </a:rPr>
              <a:t>they replace</a:t>
            </a:r>
          </a:p>
          <a:p>
            <a:pPr marL="723720" lvl="1" indent="-361861" algn="just" defTabSz="1042731">
              <a:lnSpc>
                <a:spcPct val="90000"/>
              </a:lnSpc>
              <a:spcAft>
                <a:spcPct val="10000"/>
              </a:spcAft>
              <a:buClr>
                <a:srgbClr val="FF0000"/>
              </a:buClr>
            </a:pPr>
            <a:endParaRPr lang="en-GB" sz="2300" dirty="0">
              <a:solidFill>
                <a:srgbClr val="800000"/>
              </a:solidFill>
            </a:endParaRPr>
          </a:p>
          <a:p>
            <a:pPr marL="723720" lvl="1" indent="-361861" algn="just" defTabSz="1042731">
              <a:lnSpc>
                <a:spcPct val="90000"/>
              </a:lnSpc>
              <a:spcAft>
                <a:spcPct val="10000"/>
              </a:spcAft>
              <a:buClr>
                <a:srgbClr val="FF0000"/>
              </a:buClr>
            </a:pPr>
            <a:r>
              <a:rPr lang="en-GB" sz="2300" dirty="0">
                <a:solidFill>
                  <a:srgbClr val="800000"/>
                </a:solidFill>
              </a:rPr>
              <a:t>To </a:t>
            </a:r>
            <a:r>
              <a:rPr lang="en-GB" sz="2300" dirty="0" smtClean="0">
                <a:solidFill>
                  <a:srgbClr val="800000"/>
                </a:solidFill>
              </a:rPr>
              <a:t>complete a </a:t>
            </a:r>
            <a:r>
              <a:rPr lang="en-GB" sz="2300" dirty="0">
                <a:solidFill>
                  <a:srgbClr val="800000"/>
                </a:solidFill>
              </a:rPr>
              <a:t>new tracker </a:t>
            </a:r>
            <a:r>
              <a:rPr lang="en-GB" sz="2300" dirty="0" smtClean="0">
                <a:solidFill>
                  <a:srgbClr val="800000"/>
                </a:solidFill>
              </a:rPr>
              <a:t>for </a:t>
            </a:r>
            <a:r>
              <a:rPr lang="en-GB" sz="2300" dirty="0">
                <a:solidFill>
                  <a:srgbClr val="800000"/>
                </a:solidFill>
              </a:rPr>
              <a:t>~</a:t>
            </a:r>
            <a:r>
              <a:rPr lang="en-GB" sz="2300" dirty="0" smtClean="0">
                <a:solidFill>
                  <a:srgbClr val="800000"/>
                </a:solidFill>
              </a:rPr>
              <a:t>2020, </a:t>
            </a:r>
            <a:r>
              <a:rPr lang="en-GB" sz="2300" dirty="0">
                <a:solidFill>
                  <a:srgbClr val="800000"/>
                </a:solidFill>
              </a:rPr>
              <a:t>require Technical Design </a:t>
            </a:r>
            <a:r>
              <a:rPr lang="en-GB" sz="2300" dirty="0" smtClean="0">
                <a:solidFill>
                  <a:srgbClr val="800000"/>
                </a:solidFill>
              </a:rPr>
              <a:t>Reports by 2014/15</a:t>
            </a:r>
            <a:endParaRPr lang="en-GB" sz="800" dirty="0">
              <a:solidFill>
                <a:srgbClr val="800000"/>
              </a:solidFill>
            </a:endParaRPr>
          </a:p>
          <a:p>
            <a:pPr algn="just" defTabSz="1042731">
              <a:lnSpc>
                <a:spcPct val="90000"/>
              </a:lnSpc>
              <a:buClr>
                <a:srgbClr val="FF0000"/>
              </a:buClr>
            </a:pPr>
            <a:r>
              <a:rPr lang="en-GB" sz="2300" dirty="0"/>
              <a:t> (Note the ATLAS Tracker TDR: April 1997; CMS Tracker TDR: April 1998)</a:t>
            </a:r>
          </a:p>
        </p:txBody>
      </p:sp>
      <p:sp>
        <p:nvSpPr>
          <p:cNvPr id="27651" name="Text Box 3"/>
          <p:cNvSpPr txBox="1">
            <a:spLocks noChangeArrowheads="1"/>
          </p:cNvSpPr>
          <p:nvPr/>
        </p:nvSpPr>
        <p:spPr bwMode="auto">
          <a:xfrm>
            <a:off x="161330" y="35421"/>
            <a:ext cx="10612291" cy="720753"/>
          </a:xfrm>
          <a:prstGeom prst="rect">
            <a:avLst/>
          </a:prstGeom>
          <a:noFill/>
          <a:ln w="9525">
            <a:noFill/>
            <a:miter lim="800000"/>
            <a:headEnd/>
            <a:tailEnd/>
          </a:ln>
        </p:spPr>
        <p:txBody>
          <a:bodyPr wrap="none" lIns="104185" tIns="52091" rIns="104185" bIns="52091" anchor="ctr">
            <a:spAutoFit/>
          </a:bodyPr>
          <a:lstStyle/>
          <a:p>
            <a:pPr defTabSz="1042731" eaLnBrk="0" hangingPunct="0"/>
            <a:r>
              <a:rPr lang="en-US" sz="4000" b="1" dirty="0">
                <a:solidFill>
                  <a:srgbClr val="008000"/>
                </a:solidFill>
                <a:latin typeface="Arial" charset="0"/>
              </a:rPr>
              <a:t>Upgrading the </a:t>
            </a:r>
            <a:r>
              <a:rPr lang="en-US" sz="4000" b="1" dirty="0" smtClean="0">
                <a:solidFill>
                  <a:srgbClr val="008000"/>
                </a:solidFill>
                <a:latin typeface="Arial" charset="0"/>
              </a:rPr>
              <a:t>General Purpose Detectors</a:t>
            </a:r>
            <a:endParaRPr lang="en-US" sz="4000" b="1" dirty="0">
              <a:solidFill>
                <a:srgbClr val="008000"/>
              </a:solidFill>
              <a:latin typeface="Arial" charset="0"/>
            </a:endParaRPr>
          </a:p>
        </p:txBody>
      </p:sp>
      <p:cxnSp>
        <p:nvCxnSpPr>
          <p:cNvPr id="12" name="Straight Connector 11"/>
          <p:cNvCxnSpPr/>
          <p:nvPr/>
        </p:nvCxnSpPr>
        <p:spPr bwMode="auto">
          <a:xfrm rot="5400000" flipH="1" flipV="1">
            <a:off x="9488488" y="2422528"/>
            <a:ext cx="1588" cy="1587"/>
          </a:xfrm>
          <a:prstGeom prst="line">
            <a:avLst/>
          </a:prstGeom>
          <a:noFill/>
          <a:ln w="9525" cap="flat" cmpd="sng" algn="ctr">
            <a:noFill/>
            <a:prstDash val="solid"/>
            <a:round/>
            <a:headEnd type="none" w="med" len="med"/>
            <a:tailEnd type="none" w="med" len="med"/>
          </a:ln>
          <a:effectLst>
            <a:outerShdw dist="107763" dir="2700000" algn="ctr" rotWithShape="0">
              <a:schemeClr val="bg2"/>
            </a:outerShdw>
          </a:effectLst>
        </p:spPr>
      </p:cxnSp>
      <p:pic>
        <p:nvPicPr>
          <p:cNvPr id="60417" name="Picture 1"/>
          <p:cNvPicPr>
            <a:picLocks noChangeAspect="1" noChangeArrowheads="1"/>
          </p:cNvPicPr>
          <p:nvPr/>
        </p:nvPicPr>
        <p:blipFill>
          <a:blip r:embed="rId2" cstate="print"/>
          <a:srcRect/>
          <a:stretch>
            <a:fillRect/>
          </a:stretch>
        </p:blipFill>
        <p:spPr bwMode="auto">
          <a:xfrm>
            <a:off x="5705946" y="2276324"/>
            <a:ext cx="3752454" cy="2943673"/>
          </a:xfrm>
          <a:prstGeom prst="rect">
            <a:avLst/>
          </a:prstGeom>
          <a:noFill/>
          <a:ln w="9525">
            <a:noFill/>
            <a:miter lim="800000"/>
            <a:headEnd/>
            <a:tailEnd/>
          </a:ln>
        </p:spPr>
      </p:pic>
      <p:sp>
        <p:nvSpPr>
          <p:cNvPr id="10" name="Rectangle 9"/>
          <p:cNvSpPr/>
          <p:nvPr/>
        </p:nvSpPr>
        <p:spPr bwMode="auto">
          <a:xfrm>
            <a:off x="6354018" y="4787949"/>
            <a:ext cx="288032" cy="2880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149957" name="Line 5"/>
          <p:cNvSpPr>
            <a:spLocks noChangeShapeType="1"/>
          </p:cNvSpPr>
          <p:nvPr/>
        </p:nvSpPr>
        <p:spPr bwMode="auto">
          <a:xfrm flipV="1">
            <a:off x="4152352" y="2708275"/>
            <a:ext cx="5153994" cy="135458"/>
          </a:xfrm>
          <a:prstGeom prst="line">
            <a:avLst/>
          </a:prstGeom>
          <a:noFill/>
          <a:ln w="9525">
            <a:solidFill>
              <a:srgbClr val="FF0000"/>
            </a:solidFill>
            <a:round/>
            <a:headEnd/>
            <a:tailEnd type="triangle" w="med" len="med"/>
          </a:ln>
          <a:effectLst/>
        </p:spPr>
        <p:txBody>
          <a:bodyPr wrap="square" lIns="104082" tIns="52040" rIns="104082" bIns="52040">
            <a:spAutoFit/>
          </a:bodyPr>
          <a:lstStyle/>
          <a:p>
            <a:pPr>
              <a:defRPr/>
            </a:pPr>
            <a:endParaRPr lang="en-GB">
              <a:effectLst>
                <a:outerShdw blurRad="38100" dist="38100" dir="2700000" algn="tl">
                  <a:srgbClr val="000000">
                    <a:alpha val="43137"/>
                  </a:srgbClr>
                </a:outerShdw>
              </a:effectLst>
            </a:endParaRPr>
          </a:p>
        </p:txBody>
      </p:sp>
      <p:sp>
        <p:nvSpPr>
          <p:cNvPr id="11" name="Rectangle 10"/>
          <p:cNvSpPr/>
          <p:nvPr/>
        </p:nvSpPr>
        <p:spPr bwMode="auto">
          <a:xfrm>
            <a:off x="6282010" y="4931965"/>
            <a:ext cx="1088504"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520700" y="1042988"/>
            <a:ext cx="6265863" cy="6015037"/>
          </a:xfrm>
          <a:prstGeom prst="rect">
            <a:avLst/>
          </a:prstGeom>
          <a:noFill/>
          <a:ln w="9525">
            <a:noFill/>
            <a:miter lim="800000"/>
            <a:headEnd/>
            <a:tailEnd/>
          </a:ln>
        </p:spPr>
      </p:pic>
      <p:sp>
        <p:nvSpPr>
          <p:cNvPr id="3" name="Title 1"/>
          <p:cNvSpPr txBox="1">
            <a:spLocks/>
          </p:cNvSpPr>
          <p:nvPr/>
        </p:nvSpPr>
        <p:spPr>
          <a:xfrm>
            <a:off x="534988" y="0"/>
            <a:ext cx="9621837" cy="1258888"/>
          </a:xfrm>
          <a:prstGeom prst="rect">
            <a:avLst/>
          </a:prstGeom>
        </p:spPr>
        <p:txBody>
          <a:bodyPr lIns="104287" tIns="52144" rIns="104287" bIns="52144"/>
          <a:lstStyle/>
          <a:p>
            <a:pPr algn="ctr" defTabSz="1042988" eaLnBrk="0" hangingPunct="0">
              <a:defRPr/>
            </a:pPr>
            <a:r>
              <a:rPr lang="en-US" sz="5000" kern="0" dirty="0">
                <a:solidFill>
                  <a:srgbClr val="FF0000"/>
                </a:solidFill>
                <a:effectLst>
                  <a:outerShdw blurRad="38100" dist="38100" dir="2700000" algn="tl">
                    <a:srgbClr val="000000">
                      <a:alpha val="43137"/>
                    </a:srgbClr>
                  </a:outerShdw>
                </a:effectLst>
                <a:latin typeface="+mj-lt"/>
                <a:ea typeface="+mj-ea"/>
                <a:cs typeface="+mj-cs"/>
              </a:rPr>
              <a:t>Draft Target Specifications</a:t>
            </a:r>
          </a:p>
        </p:txBody>
      </p:sp>
      <p:sp>
        <p:nvSpPr>
          <p:cNvPr id="8196" name="TextBox 3"/>
          <p:cNvSpPr txBox="1">
            <a:spLocks noChangeArrowheads="1"/>
          </p:cNvSpPr>
          <p:nvPr/>
        </p:nvSpPr>
        <p:spPr bwMode="auto">
          <a:xfrm>
            <a:off x="6713538" y="1116013"/>
            <a:ext cx="3529012" cy="5908675"/>
          </a:xfrm>
          <a:prstGeom prst="rect">
            <a:avLst/>
          </a:prstGeom>
          <a:noFill/>
          <a:ln w="9525">
            <a:noFill/>
            <a:miter lim="800000"/>
            <a:headEnd/>
            <a:tailEnd/>
          </a:ln>
        </p:spPr>
        <p:txBody>
          <a:bodyPr>
            <a:spAutoFit/>
          </a:bodyPr>
          <a:lstStyle/>
          <a:p>
            <a:pPr eaLnBrk="0" hangingPunct="0"/>
            <a:r>
              <a:rPr lang="en-GB" b="1"/>
              <a:t>Plan for occupancy numbers based on this (see µ values below)</a:t>
            </a:r>
          </a:p>
          <a:p>
            <a:pPr eaLnBrk="0" hangingPunct="0"/>
            <a:endParaRPr lang="en-GB" b="1"/>
          </a:p>
          <a:p>
            <a:pPr eaLnBrk="0" hangingPunct="0"/>
            <a:r>
              <a:rPr lang="en-GB" b="1"/>
              <a:t>Plan integrated dose figures based on this</a:t>
            </a:r>
          </a:p>
          <a:p>
            <a:pPr eaLnBrk="0" hangingPunct="0"/>
            <a:endParaRPr lang="en-GB" b="1"/>
          </a:p>
          <a:p>
            <a:pPr eaLnBrk="0" hangingPunct="0"/>
            <a:r>
              <a:rPr lang="en-GB" b="1"/>
              <a:t>µ values going with the peak luminosity figure if achieved with 25ns beam crossing</a:t>
            </a:r>
          </a:p>
          <a:p>
            <a:pPr eaLnBrk="0" hangingPunct="0"/>
            <a:endParaRPr lang="en-GB" b="1"/>
          </a:p>
          <a:p>
            <a:pPr eaLnBrk="0" hangingPunct="0"/>
            <a:r>
              <a:rPr lang="en-GB" b="1"/>
              <a:t>When we calculate the dose figures which are used to specify the radiation hardness of  components which can be reliably tested for post-irradiation performance (eg ASICs, silicon sensors, diamond, ...) apply this safety factor to the dose calculations in setting the radiation survival specification</a:t>
            </a:r>
          </a:p>
          <a:p>
            <a:pPr eaLnBrk="0" hangingPunct="0"/>
            <a:r>
              <a:rPr lang="en-GB" sz="2000" b="1">
                <a:solidFill>
                  <a:srgbClr val="FF0000"/>
                </a:solidFill>
              </a:rPr>
              <a:t>(Still under discussion)</a:t>
            </a:r>
          </a:p>
        </p:txBody>
      </p:sp>
      <p:cxnSp>
        <p:nvCxnSpPr>
          <p:cNvPr id="8197" name="Straight Arrow Connector 5"/>
          <p:cNvCxnSpPr>
            <a:cxnSpLocks noChangeShapeType="1"/>
          </p:cNvCxnSpPr>
          <p:nvPr/>
        </p:nvCxnSpPr>
        <p:spPr bwMode="auto">
          <a:xfrm flipV="1">
            <a:off x="6281738" y="1692275"/>
            <a:ext cx="431800" cy="287338"/>
          </a:xfrm>
          <a:prstGeom prst="straightConnector1">
            <a:avLst/>
          </a:prstGeom>
          <a:noFill/>
          <a:ln w="25400" algn="ctr">
            <a:solidFill>
              <a:srgbClr val="FF0000"/>
            </a:solidFill>
            <a:round/>
            <a:headEnd/>
            <a:tailEnd type="arrow" w="med" len="med"/>
          </a:ln>
        </p:spPr>
      </p:cxnSp>
      <p:cxnSp>
        <p:nvCxnSpPr>
          <p:cNvPr id="8198" name="Straight Arrow Connector 7"/>
          <p:cNvCxnSpPr>
            <a:cxnSpLocks noChangeShapeType="1"/>
          </p:cNvCxnSpPr>
          <p:nvPr/>
        </p:nvCxnSpPr>
        <p:spPr bwMode="auto">
          <a:xfrm>
            <a:off x="6281738" y="2266950"/>
            <a:ext cx="431800" cy="1588"/>
          </a:xfrm>
          <a:prstGeom prst="straightConnector1">
            <a:avLst/>
          </a:prstGeom>
          <a:noFill/>
          <a:ln w="25400" algn="ctr">
            <a:solidFill>
              <a:srgbClr val="FF0000"/>
            </a:solidFill>
            <a:round/>
            <a:headEnd/>
            <a:tailEnd type="arrow" w="med" len="med"/>
          </a:ln>
        </p:spPr>
      </p:cxnSp>
      <p:cxnSp>
        <p:nvCxnSpPr>
          <p:cNvPr id="8199" name="Straight Arrow Connector 10"/>
          <p:cNvCxnSpPr>
            <a:cxnSpLocks noChangeShapeType="1"/>
          </p:cNvCxnSpPr>
          <p:nvPr/>
        </p:nvCxnSpPr>
        <p:spPr bwMode="auto">
          <a:xfrm>
            <a:off x="5921375" y="2916238"/>
            <a:ext cx="792163" cy="215900"/>
          </a:xfrm>
          <a:prstGeom prst="straightConnector1">
            <a:avLst/>
          </a:prstGeom>
          <a:noFill/>
          <a:ln w="25400" algn="ctr">
            <a:solidFill>
              <a:srgbClr val="FF0000"/>
            </a:solidFill>
            <a:round/>
            <a:headEnd/>
            <a:tailEnd type="arrow" w="med" len="med"/>
          </a:ln>
        </p:spPr>
      </p:cxnSp>
      <p:cxnSp>
        <p:nvCxnSpPr>
          <p:cNvPr id="8200" name="Straight Arrow Connector 12"/>
          <p:cNvCxnSpPr>
            <a:cxnSpLocks noChangeShapeType="1"/>
          </p:cNvCxnSpPr>
          <p:nvPr/>
        </p:nvCxnSpPr>
        <p:spPr bwMode="auto">
          <a:xfrm>
            <a:off x="5921375" y="3492500"/>
            <a:ext cx="792163" cy="719138"/>
          </a:xfrm>
          <a:prstGeom prst="straightConnector1">
            <a:avLst/>
          </a:prstGeom>
          <a:noFill/>
          <a:ln w="25400" algn="ctr">
            <a:solidFill>
              <a:srgbClr val="FF0000"/>
            </a:solidFill>
            <a:round/>
            <a:headEnd/>
            <a:tailEnd type="arrow" w="med" len="med"/>
          </a:ln>
        </p:spPr>
      </p:cxnSp>
      <p:sp>
        <p:nvSpPr>
          <p:cNvPr id="9" name="Oval 8"/>
          <p:cNvSpPr/>
          <p:nvPr/>
        </p:nvSpPr>
        <p:spPr bwMode="auto">
          <a:xfrm>
            <a:off x="5489922" y="4859957"/>
            <a:ext cx="936104" cy="360040"/>
          </a:xfrm>
          <a:prstGeom prst="ellips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1" name="Oval 10"/>
          <p:cNvSpPr/>
          <p:nvPr/>
        </p:nvSpPr>
        <p:spPr bwMode="auto">
          <a:xfrm>
            <a:off x="5345906" y="5796061"/>
            <a:ext cx="792088" cy="288032"/>
          </a:xfrm>
          <a:prstGeom prst="ellips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1-10-16 at 2.03.27 A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0607" y="0"/>
            <a:ext cx="10782421" cy="7596261"/>
          </a:xfrm>
          <a:prstGeom prst="rect">
            <a:avLst/>
          </a:prstGeom>
        </p:spPr>
      </p:pic>
    </p:spTree>
    <p:extLst>
      <p:ext uri="{BB962C8B-B14F-4D97-AF65-F5344CB8AC3E}">
        <p14:creationId xmlns="" xmlns:p14="http://schemas.microsoft.com/office/powerpoint/2010/main" val="767642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17" y="0"/>
            <a:ext cx="10962531" cy="705552"/>
          </a:xfrm>
        </p:spPr>
        <p:txBody>
          <a:bodyPr/>
          <a:lstStyle/>
          <a:p>
            <a:r>
              <a:rPr lang="en-US" sz="4400" b="1" dirty="0" smtClean="0">
                <a:solidFill>
                  <a:srgbClr val="006600"/>
                </a:solidFill>
              </a:rPr>
              <a:t>Phase II: Inner Tracker with Alternatives</a:t>
            </a:r>
            <a:endParaRPr lang="en-US" sz="4400" b="1" dirty="0">
              <a:solidFill>
                <a:srgbClr val="006600"/>
              </a:solidFill>
            </a:endParaRPr>
          </a:p>
        </p:txBody>
      </p:sp>
      <p:pic>
        <p:nvPicPr>
          <p:cNvPr id="3" name="Picture 2" descr="Screen shot 2011-10-16 at 2.11.48 A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359418" y="1448971"/>
            <a:ext cx="4027048" cy="3122954"/>
          </a:xfrm>
          <a:prstGeom prst="rect">
            <a:avLst/>
          </a:prstGeom>
          <a:solidFill>
            <a:srgbClr val="FFFFFF"/>
          </a:solidFill>
        </p:spPr>
      </p:pic>
      <p:sp>
        <p:nvSpPr>
          <p:cNvPr id="8" name="Rectangle 7"/>
          <p:cNvSpPr/>
          <p:nvPr/>
        </p:nvSpPr>
        <p:spPr>
          <a:xfrm>
            <a:off x="6300796" y="1431459"/>
            <a:ext cx="2839069" cy="43576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73373" tIns="36685" rIns="73373" bIns="36685" spcCol="0" rtlCol="0" anchor="ctr"/>
          <a:lstStyle/>
          <a:p>
            <a:pPr algn="ctr"/>
            <a:endParaRPr lang="en-US"/>
          </a:p>
        </p:txBody>
      </p:sp>
      <p:sp>
        <p:nvSpPr>
          <p:cNvPr id="9" name="Rectangle 8"/>
          <p:cNvSpPr/>
          <p:nvPr/>
        </p:nvSpPr>
        <p:spPr>
          <a:xfrm>
            <a:off x="6300796" y="1991724"/>
            <a:ext cx="1812172" cy="43576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73373" tIns="36685" rIns="73373" bIns="36685" spcCol="0" rtlCol="0" anchor="ctr"/>
          <a:lstStyle/>
          <a:p>
            <a:pPr algn="ctr"/>
            <a:endParaRPr lang="en-US" dirty="0">
              <a:solidFill>
                <a:srgbClr val="006600"/>
              </a:solidFill>
            </a:endParaRPr>
          </a:p>
        </p:txBody>
      </p:sp>
      <p:sp>
        <p:nvSpPr>
          <p:cNvPr id="10" name="Rectangle 9"/>
          <p:cNvSpPr/>
          <p:nvPr/>
        </p:nvSpPr>
        <p:spPr>
          <a:xfrm>
            <a:off x="6300797" y="2551988"/>
            <a:ext cx="1026897" cy="507769"/>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73373" tIns="36685" rIns="73373" bIns="36685" spcCol="0" rtlCol="0" anchor="ctr"/>
          <a:lstStyle/>
          <a:p>
            <a:pPr algn="ctr"/>
            <a:endParaRPr lang="en-US"/>
          </a:p>
        </p:txBody>
      </p:sp>
      <p:pic>
        <p:nvPicPr>
          <p:cNvPr id="13" name="Picture 2" descr="C:\Users\burdin\Documents\work\pixels\upgrade\cern20111114\vp1_conicalWithEndcaps20111107.png"/>
          <p:cNvPicPr>
            <a:picLocks noChangeAspect="1" noChangeArrowheads="1"/>
          </p:cNvPicPr>
          <p:nvPr/>
        </p:nvPicPr>
        <p:blipFill>
          <a:blip r:embed="rId3" cstate="print"/>
          <a:srcRect/>
          <a:stretch>
            <a:fillRect/>
          </a:stretch>
        </p:blipFill>
        <p:spPr bwMode="auto">
          <a:xfrm>
            <a:off x="1237580" y="3952573"/>
            <a:ext cx="4900414" cy="3571680"/>
          </a:xfrm>
          <a:prstGeom prst="rect">
            <a:avLst/>
          </a:prstGeom>
          <a:noFill/>
        </p:spPr>
      </p:pic>
      <p:sp>
        <p:nvSpPr>
          <p:cNvPr id="14" name="TextBox 13"/>
          <p:cNvSpPr txBox="1"/>
          <p:nvPr/>
        </p:nvSpPr>
        <p:spPr>
          <a:xfrm>
            <a:off x="6354018" y="5284454"/>
            <a:ext cx="3960440" cy="1631216"/>
          </a:xfrm>
          <a:prstGeom prst="rect">
            <a:avLst/>
          </a:prstGeom>
          <a:noFill/>
        </p:spPr>
        <p:txBody>
          <a:bodyPr wrap="square" rtlCol="0">
            <a:spAutoFit/>
          </a:bodyPr>
          <a:lstStyle/>
          <a:p>
            <a:r>
              <a:rPr lang="en-GB" sz="2000" b="1" dirty="0" smtClean="0"/>
              <a:t>Conical</a:t>
            </a:r>
            <a:r>
              <a:rPr lang="en-GB" sz="2000" b="1" dirty="0" smtClean="0"/>
              <a:t> </a:t>
            </a:r>
            <a:r>
              <a:rPr lang="en-GB" sz="2000" b="1" dirty="0" smtClean="0"/>
              <a:t>pixel </a:t>
            </a:r>
            <a:r>
              <a:rPr lang="en-GB" sz="2000" b="1" dirty="0" smtClean="0"/>
              <a:t>structures proposed to avoid very large incidence angles in forward direction while avoiding “services wall” in detector acceptance</a:t>
            </a:r>
            <a:endParaRPr lang="en-GB" sz="2000" b="1" dirty="0"/>
          </a:p>
        </p:txBody>
      </p:sp>
      <p:sp>
        <p:nvSpPr>
          <p:cNvPr id="15" name="Rectangle 14"/>
          <p:cNvSpPr/>
          <p:nvPr/>
        </p:nvSpPr>
        <p:spPr bwMode="auto">
          <a:xfrm>
            <a:off x="72008" y="1403573"/>
            <a:ext cx="6210002" cy="259228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pic>
        <p:nvPicPr>
          <p:cNvPr id="7" name="Picture 6" descr="Screen shot 2011-08-16 at 9.03.39 PM.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61330" y="1475581"/>
            <a:ext cx="6048672" cy="2427811"/>
          </a:xfrm>
          <a:prstGeom prst="rect">
            <a:avLst/>
          </a:prstGeom>
        </p:spPr>
      </p:pic>
      <p:sp>
        <p:nvSpPr>
          <p:cNvPr id="11" name="TextBox 10"/>
          <p:cNvSpPr txBox="1"/>
          <p:nvPr/>
        </p:nvSpPr>
        <p:spPr>
          <a:xfrm>
            <a:off x="89322" y="971525"/>
            <a:ext cx="5775620" cy="369332"/>
          </a:xfrm>
          <a:prstGeom prst="rect">
            <a:avLst/>
          </a:prstGeom>
          <a:noFill/>
        </p:spPr>
        <p:txBody>
          <a:bodyPr wrap="none" rtlCol="0">
            <a:spAutoFit/>
          </a:bodyPr>
          <a:lstStyle/>
          <a:p>
            <a:r>
              <a:rPr lang="en-GB" b="1" dirty="0" smtClean="0"/>
              <a:t>All silicon new tracker with finer (1/5</a:t>
            </a:r>
            <a:r>
              <a:rPr lang="en-GB" b="1" baseline="30000" dirty="0" smtClean="0"/>
              <a:t>th</a:t>
            </a:r>
            <a:r>
              <a:rPr lang="en-GB" b="1" dirty="0" smtClean="0"/>
              <a:t>) strip granularity</a:t>
            </a:r>
            <a:endParaRPr lang="en-GB" b="1" dirty="0"/>
          </a:p>
        </p:txBody>
      </p:sp>
    </p:spTree>
    <p:extLst>
      <p:ext uri="{BB962C8B-B14F-4D97-AF65-F5344CB8AC3E}">
        <p14:creationId xmlns="" xmlns:p14="http://schemas.microsoft.com/office/powerpoint/2010/main" val="348114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2" cstate="print"/>
          <a:srcRect/>
          <a:stretch>
            <a:fillRect/>
          </a:stretch>
        </p:blipFill>
        <p:spPr bwMode="auto">
          <a:xfrm>
            <a:off x="356300" y="1043533"/>
            <a:ext cx="10174182" cy="5832648"/>
          </a:xfrm>
          <a:prstGeom prst="rect">
            <a:avLst/>
          </a:prstGeom>
          <a:noFill/>
          <a:ln w="9525">
            <a:noFill/>
            <a:miter lim="800000"/>
            <a:headEnd/>
            <a:tailEnd/>
          </a:ln>
        </p:spPr>
      </p:pic>
      <p:sp>
        <p:nvSpPr>
          <p:cNvPr id="11302" name="Text Box 38"/>
          <p:cNvSpPr txBox="1">
            <a:spLocks noChangeArrowheads="1"/>
          </p:cNvSpPr>
          <p:nvPr/>
        </p:nvSpPr>
        <p:spPr bwMode="auto">
          <a:xfrm>
            <a:off x="881410" y="-36587"/>
            <a:ext cx="9090323" cy="920807"/>
          </a:xfrm>
          <a:prstGeom prst="rect">
            <a:avLst/>
          </a:prstGeom>
          <a:noFill/>
          <a:ln w="9525">
            <a:noFill/>
            <a:miter lim="800000"/>
            <a:headEnd/>
            <a:tailEnd/>
          </a:ln>
        </p:spPr>
        <p:txBody>
          <a:bodyPr wrap="square" lIns="104185" tIns="52091" rIns="104185" bIns="52091" anchor="ctr">
            <a:spAutoFit/>
          </a:bodyPr>
          <a:lstStyle/>
          <a:p>
            <a:pPr algn="ctr" defTabSz="1042731" eaLnBrk="0" hangingPunct="0"/>
            <a:r>
              <a:rPr lang="en-US" sz="4400" b="1" dirty="0" smtClean="0">
                <a:solidFill>
                  <a:srgbClr val="008000"/>
                </a:solidFill>
              </a:rPr>
              <a:t>Possible 20 Year LHC Schedule</a:t>
            </a:r>
          </a:p>
          <a:p>
            <a:pPr algn="ctr" defTabSz="1042731" eaLnBrk="0" hangingPunct="0"/>
            <a:endParaRPr lang="en-US" sz="900" dirty="0" smtClean="0">
              <a:solidFill>
                <a:schemeClr val="hlink"/>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233338" y="4139877"/>
            <a:ext cx="6103250" cy="1767300"/>
          </a:xfrm>
          <a:prstGeom prst="rect">
            <a:avLst/>
          </a:prstGeom>
          <a:solidFill>
            <a:schemeClr val="bg2">
              <a:lumMod val="85000"/>
              <a:lumOff val="15000"/>
            </a:schemeClr>
          </a:solidFill>
          <a:ln w="57150">
            <a:solidFill>
              <a:srgbClr val="006600"/>
            </a:solidFill>
            <a:miter lim="800000"/>
            <a:headEnd/>
            <a:tailEnd/>
          </a:ln>
        </p:spPr>
        <p:txBody>
          <a:bodyPr wrap="none" lIns="104287" tIns="52144" rIns="104287" bIns="52144">
            <a:spAutoFit/>
          </a:bodyPr>
          <a:lstStyle/>
          <a:p>
            <a:pPr>
              <a:defRPr/>
            </a:pPr>
            <a:r>
              <a:rPr lang="en-GB" dirty="0">
                <a:solidFill>
                  <a:srgbClr val="FFCC99"/>
                </a:solidFill>
              </a:rPr>
              <a:t>Strategy:  </a:t>
            </a:r>
          </a:p>
          <a:p>
            <a:pPr>
              <a:defRPr/>
            </a:pPr>
            <a:endParaRPr lang="en-GB" dirty="0">
              <a:solidFill>
                <a:srgbClr val="FFCC99"/>
              </a:solidFill>
            </a:endParaRPr>
          </a:p>
          <a:p>
            <a:pPr>
              <a:defRPr/>
            </a:pPr>
            <a:r>
              <a:rPr lang="en-GB" dirty="0">
                <a:solidFill>
                  <a:srgbClr val="FFCC99"/>
                </a:solidFill>
              </a:rPr>
              <a:t> </a:t>
            </a:r>
            <a:r>
              <a:rPr lang="en-GB" dirty="0">
                <a:solidFill>
                  <a:srgbClr val="FFFF00"/>
                </a:solidFill>
              </a:rPr>
              <a:t>1.  Use clusters in the Z impact parameter distribution of tracks</a:t>
            </a:r>
          </a:p>
          <a:p>
            <a:pPr>
              <a:defRPr/>
            </a:pPr>
            <a:r>
              <a:rPr lang="en-GB" dirty="0">
                <a:solidFill>
                  <a:srgbClr val="FFFF00"/>
                </a:solidFill>
              </a:rPr>
              <a:t>      as seeds for Primary Vertex finding.....</a:t>
            </a:r>
          </a:p>
          <a:p>
            <a:pPr>
              <a:defRPr/>
            </a:pPr>
            <a:endParaRPr lang="en-GB" dirty="0">
              <a:solidFill>
                <a:srgbClr val="FFFF00"/>
              </a:solidFill>
            </a:endParaRPr>
          </a:p>
          <a:p>
            <a:pPr>
              <a:defRPr/>
            </a:pPr>
            <a:r>
              <a:rPr lang="en-GB" dirty="0">
                <a:solidFill>
                  <a:srgbClr val="FFFF00"/>
                </a:solidFill>
              </a:rPr>
              <a:t> 2.  Fit vertices for tracks which are close together in Z.</a:t>
            </a:r>
            <a:endParaRPr lang="en-GB" dirty="0">
              <a:solidFill>
                <a:srgbClr val="FFCC99"/>
              </a:solidFill>
            </a:endParaRPr>
          </a:p>
        </p:txBody>
      </p:sp>
      <p:sp>
        <p:nvSpPr>
          <p:cNvPr id="6" name="TextBox 2"/>
          <p:cNvSpPr txBox="1">
            <a:spLocks noChangeArrowheads="1"/>
          </p:cNvSpPr>
          <p:nvPr/>
        </p:nvSpPr>
        <p:spPr bwMode="auto">
          <a:xfrm>
            <a:off x="248829" y="378419"/>
            <a:ext cx="5097077" cy="2321298"/>
          </a:xfrm>
          <a:prstGeom prst="rect">
            <a:avLst/>
          </a:prstGeom>
          <a:solidFill>
            <a:schemeClr val="bg1">
              <a:lumMod val="50000"/>
            </a:schemeClr>
          </a:solidFill>
          <a:ln w="57150">
            <a:solidFill>
              <a:srgbClr val="006600"/>
            </a:solidFill>
            <a:miter lim="800000"/>
            <a:headEnd/>
            <a:tailEnd/>
          </a:ln>
        </p:spPr>
        <p:txBody>
          <a:bodyPr wrap="none" lIns="104287" tIns="52144" rIns="104287" bIns="52144">
            <a:spAutoFit/>
          </a:bodyPr>
          <a:lstStyle/>
          <a:p>
            <a:pPr>
              <a:defRPr/>
            </a:pPr>
            <a:r>
              <a:rPr lang="en-GB" dirty="0">
                <a:solidFill>
                  <a:srgbClr val="FFCC99"/>
                </a:solidFill>
              </a:rPr>
              <a:t>The Challenge:      Number of Reconstructed Tracks:</a:t>
            </a:r>
          </a:p>
          <a:p>
            <a:pPr>
              <a:defRPr/>
            </a:pPr>
            <a:endParaRPr lang="en-GB" dirty="0">
              <a:solidFill>
                <a:srgbClr val="FFCC99"/>
              </a:solidFill>
            </a:endParaRPr>
          </a:p>
          <a:p>
            <a:pPr>
              <a:defRPr/>
            </a:pPr>
            <a:r>
              <a:rPr lang="en-GB" dirty="0">
                <a:solidFill>
                  <a:srgbClr val="FFCC99"/>
                </a:solidFill>
              </a:rPr>
              <a:t>      5    Pileup.       ~     40</a:t>
            </a:r>
          </a:p>
          <a:p>
            <a:pPr>
              <a:defRPr/>
            </a:pPr>
            <a:r>
              <a:rPr lang="en-GB" dirty="0">
                <a:solidFill>
                  <a:srgbClr val="FFCC99"/>
                </a:solidFill>
              </a:rPr>
              <a:t>    50    Pileup.       ~   200</a:t>
            </a:r>
          </a:p>
          <a:p>
            <a:pPr>
              <a:defRPr/>
            </a:pPr>
            <a:r>
              <a:rPr lang="en-GB" dirty="0">
                <a:solidFill>
                  <a:srgbClr val="FFCC99"/>
                </a:solidFill>
              </a:rPr>
              <a:t>  100    Pileup.       ~   450</a:t>
            </a:r>
          </a:p>
          <a:p>
            <a:pPr>
              <a:defRPr/>
            </a:pPr>
            <a:r>
              <a:rPr lang="en-GB" dirty="0">
                <a:solidFill>
                  <a:srgbClr val="FFCC99"/>
                </a:solidFill>
              </a:rPr>
              <a:t>  150    Pileup.       ~   700</a:t>
            </a:r>
          </a:p>
          <a:p>
            <a:pPr>
              <a:defRPr/>
            </a:pPr>
            <a:r>
              <a:rPr lang="en-GB" dirty="0">
                <a:solidFill>
                  <a:srgbClr val="FFFF00"/>
                </a:solidFill>
              </a:rPr>
              <a:t>  200    Pileup.       ~ 1500</a:t>
            </a:r>
          </a:p>
          <a:p>
            <a:pPr>
              <a:defRPr/>
            </a:pPr>
            <a:r>
              <a:rPr lang="en-GB" dirty="0">
                <a:solidFill>
                  <a:srgbClr val="FFCC99"/>
                </a:solidFill>
              </a:rPr>
              <a:t>  400    Pileup.       ~ 4000</a:t>
            </a:r>
          </a:p>
        </p:txBody>
      </p:sp>
      <p:grpSp>
        <p:nvGrpSpPr>
          <p:cNvPr id="7" name="Group 6"/>
          <p:cNvGrpSpPr/>
          <p:nvPr/>
        </p:nvGrpSpPr>
        <p:grpSpPr>
          <a:xfrm>
            <a:off x="2969642" y="844621"/>
            <a:ext cx="6583680" cy="2359152"/>
            <a:chOff x="35496" y="3014064"/>
            <a:chExt cx="6583680" cy="2359152"/>
          </a:xfrm>
        </p:grpSpPr>
        <p:pic>
          <p:nvPicPr>
            <p:cNvPr id="8" name="Picture 7" descr="Zmumu_vertexzoom_0911.png"/>
            <p:cNvPicPr preferRelativeResize="0">
              <a:picLocks noChangeAspect="1"/>
            </p:cNvPicPr>
            <p:nvPr/>
          </p:nvPicPr>
          <p:blipFill>
            <a:blip r:embed="rId2" cstate="print"/>
            <a:stretch>
              <a:fillRect/>
            </a:stretch>
          </p:blipFill>
          <p:spPr>
            <a:xfrm>
              <a:off x="35496" y="3014064"/>
              <a:ext cx="6583680" cy="2359152"/>
            </a:xfrm>
            <a:prstGeom prst="rect">
              <a:avLst/>
            </a:prstGeom>
            <a:solidFill>
              <a:srgbClr val="990033"/>
            </a:solidFill>
            <a:ln w="28575" cmpd="sng">
              <a:solidFill>
                <a:srgbClr val="990033"/>
              </a:solidFill>
            </a:ln>
          </p:spPr>
        </p:pic>
        <p:sp>
          <p:nvSpPr>
            <p:cNvPr id="9" name="TextBox 5"/>
            <p:cNvSpPr txBox="1">
              <a:spLocks noChangeArrowheads="1"/>
            </p:cNvSpPr>
            <p:nvPr/>
          </p:nvSpPr>
          <p:spPr bwMode="auto">
            <a:xfrm>
              <a:off x="5320568" y="4417367"/>
              <a:ext cx="763600" cy="307777"/>
            </a:xfrm>
            <a:prstGeom prst="rect">
              <a:avLst/>
            </a:prstGeom>
            <a:solidFill>
              <a:srgbClr val="FFFF00"/>
            </a:solidFill>
            <a:ln w="9525">
              <a:solidFill>
                <a:srgbClr val="000000"/>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400" dirty="0" smtClean="0">
                  <a:effectLst/>
                  <a:sym typeface="Wingdings"/>
                </a:rPr>
                <a:t>Z </a:t>
              </a:r>
              <a:r>
                <a:rPr lang="en-US" sz="1400" dirty="0" err="1" smtClean="0">
                  <a:effectLst/>
                  <a:latin typeface="Lucida Grande"/>
                  <a:ea typeface="Lucida Grande"/>
                  <a:cs typeface="Lucida Grande"/>
                  <a:sym typeface="Wingdings"/>
                </a:rPr>
                <a:t>μμ</a:t>
              </a:r>
              <a:endParaRPr lang="en-US" sz="1400" dirty="0" smtClean="0">
                <a:effectLst/>
                <a:sym typeface="Wingdings"/>
              </a:endParaRPr>
            </a:p>
          </p:txBody>
        </p:sp>
      </p:grpSp>
      <p:sp>
        <p:nvSpPr>
          <p:cNvPr id="10" name="TextBox 9"/>
          <p:cNvSpPr txBox="1"/>
          <p:nvPr/>
        </p:nvSpPr>
        <p:spPr>
          <a:xfrm>
            <a:off x="3257674" y="2483693"/>
            <a:ext cx="1949573" cy="400110"/>
          </a:xfrm>
          <a:prstGeom prst="rect">
            <a:avLst/>
          </a:prstGeom>
          <a:noFill/>
        </p:spPr>
        <p:txBody>
          <a:bodyPr wrap="none" rtlCol="0">
            <a:spAutoFit/>
          </a:bodyPr>
          <a:lstStyle/>
          <a:p>
            <a:r>
              <a:rPr lang="en-GB" sz="2000" b="1" dirty="0" smtClean="0">
                <a:solidFill>
                  <a:srgbClr val="FFFF00"/>
                </a:solidFill>
              </a:rPr>
              <a:t>Data: 20 pile-up</a:t>
            </a:r>
            <a:endParaRPr lang="en-GB" sz="2000" b="1" dirty="0">
              <a:solidFill>
                <a:srgbClr val="FFFF00"/>
              </a:solidFill>
            </a:endParaRPr>
          </a:p>
        </p:txBody>
      </p:sp>
      <p:sp>
        <p:nvSpPr>
          <p:cNvPr id="4099" name="TextBox 2"/>
          <p:cNvSpPr txBox="1">
            <a:spLocks noChangeArrowheads="1"/>
          </p:cNvSpPr>
          <p:nvPr/>
        </p:nvSpPr>
        <p:spPr bwMode="auto">
          <a:xfrm>
            <a:off x="161330" y="2987749"/>
            <a:ext cx="6423850" cy="936303"/>
          </a:xfrm>
          <a:prstGeom prst="rect">
            <a:avLst/>
          </a:prstGeom>
          <a:solidFill>
            <a:schemeClr val="bg2">
              <a:lumMod val="95000"/>
              <a:lumOff val="5000"/>
            </a:schemeClr>
          </a:solidFill>
          <a:ln w="38100">
            <a:solidFill>
              <a:srgbClr val="FFC000"/>
            </a:solidFill>
            <a:miter lim="800000"/>
            <a:headEnd/>
            <a:tailEnd/>
          </a:ln>
        </p:spPr>
        <p:txBody>
          <a:bodyPr wrap="none" lIns="104287" tIns="52144" rIns="104287" bIns="52144">
            <a:spAutoFit/>
          </a:bodyPr>
          <a:lstStyle/>
          <a:p>
            <a:pPr>
              <a:defRPr/>
            </a:pPr>
            <a:r>
              <a:rPr lang="en-GB" dirty="0">
                <a:solidFill>
                  <a:srgbClr val="66FF66"/>
                </a:solidFill>
              </a:rPr>
              <a:t> ... goal is to reconstruct the vertices corresponding to each of these</a:t>
            </a:r>
          </a:p>
          <a:p>
            <a:pPr>
              <a:defRPr/>
            </a:pPr>
            <a:r>
              <a:rPr lang="en-GB" dirty="0">
                <a:solidFill>
                  <a:srgbClr val="66FF66"/>
                </a:solidFill>
              </a:rPr>
              <a:t> events to ascertain  how well the “interesting physics” can be</a:t>
            </a:r>
          </a:p>
          <a:p>
            <a:pPr>
              <a:defRPr/>
            </a:pPr>
            <a:r>
              <a:rPr lang="en-GB" dirty="0">
                <a:solidFill>
                  <a:srgbClr val="66FF66"/>
                </a:solidFill>
              </a:rPr>
              <a:t> extracted from the background.  </a:t>
            </a:r>
          </a:p>
        </p:txBody>
      </p:sp>
      <p:pic>
        <p:nvPicPr>
          <p:cNvPr id="11" name="Picture 2" descr="TagPage4.gif"/>
          <p:cNvPicPr>
            <a:picLocks noChangeAspect="1"/>
          </p:cNvPicPr>
          <p:nvPr/>
        </p:nvPicPr>
        <p:blipFill>
          <a:blip r:embed="rId3" cstate="print"/>
          <a:srcRect r="32703" b="50507"/>
          <a:stretch>
            <a:fillRect/>
          </a:stretch>
        </p:blipFill>
        <p:spPr bwMode="auto">
          <a:xfrm>
            <a:off x="6354018" y="4139877"/>
            <a:ext cx="4248472" cy="2857259"/>
          </a:xfrm>
          <a:prstGeom prst="rect">
            <a:avLst/>
          </a:prstGeom>
          <a:noFill/>
          <a:ln w="9525">
            <a:noFill/>
            <a:miter lim="800000"/>
            <a:headEnd/>
            <a:tailEnd/>
          </a:ln>
        </p:spPr>
      </p:pic>
      <p:sp>
        <p:nvSpPr>
          <p:cNvPr id="13" name="TextBox 12"/>
          <p:cNvSpPr txBox="1"/>
          <p:nvPr/>
        </p:nvSpPr>
        <p:spPr>
          <a:xfrm>
            <a:off x="4121770" y="6300117"/>
            <a:ext cx="2281755" cy="1213302"/>
          </a:xfrm>
          <a:prstGeom prst="rect">
            <a:avLst/>
          </a:prstGeom>
          <a:solidFill>
            <a:schemeClr val="bg1">
              <a:lumMod val="50000"/>
            </a:schemeClr>
          </a:solidFill>
          <a:ln w="57150">
            <a:solidFill>
              <a:srgbClr val="C00000"/>
            </a:solidFill>
          </a:ln>
        </p:spPr>
        <p:txBody>
          <a:bodyPr wrap="none" lIns="104287" tIns="52144" rIns="104287" bIns="52144">
            <a:spAutoFit/>
          </a:bodyPr>
          <a:lstStyle/>
          <a:p>
            <a:pPr>
              <a:defRPr/>
            </a:pPr>
            <a:r>
              <a:rPr lang="en-GB" dirty="0">
                <a:solidFill>
                  <a:srgbClr val="FFFF00"/>
                </a:solidFill>
              </a:rPr>
              <a:t>Vertex contaminations</a:t>
            </a:r>
          </a:p>
          <a:p>
            <a:pPr>
              <a:defRPr/>
            </a:pPr>
            <a:r>
              <a:rPr lang="en-GB" dirty="0">
                <a:solidFill>
                  <a:srgbClr val="FFFF00"/>
                </a:solidFill>
              </a:rPr>
              <a:t>from other tracks</a:t>
            </a:r>
          </a:p>
          <a:p>
            <a:pPr>
              <a:defRPr/>
            </a:pPr>
            <a:r>
              <a:rPr lang="en-GB" dirty="0">
                <a:solidFill>
                  <a:srgbClr val="FFFF00"/>
                </a:solidFill>
              </a:rPr>
              <a:t>relatively low </a:t>
            </a:r>
          </a:p>
          <a:p>
            <a:pPr>
              <a:defRPr/>
            </a:pPr>
            <a:r>
              <a:rPr lang="en-GB" dirty="0">
                <a:solidFill>
                  <a:srgbClr val="FFFF00"/>
                </a:solidFill>
              </a:rPr>
              <a:t>up to ~200 pileup.</a:t>
            </a:r>
          </a:p>
        </p:txBody>
      </p:sp>
      <p:sp>
        <p:nvSpPr>
          <p:cNvPr id="14" name="TextBox 13"/>
          <p:cNvSpPr txBox="1"/>
          <p:nvPr/>
        </p:nvSpPr>
        <p:spPr>
          <a:xfrm>
            <a:off x="2177554" y="6012085"/>
            <a:ext cx="1800790" cy="1213302"/>
          </a:xfrm>
          <a:prstGeom prst="rect">
            <a:avLst/>
          </a:prstGeom>
          <a:solidFill>
            <a:schemeClr val="bg2">
              <a:lumMod val="95000"/>
              <a:lumOff val="5000"/>
            </a:schemeClr>
          </a:solidFill>
          <a:ln w="38100">
            <a:solidFill>
              <a:srgbClr val="006600"/>
            </a:solidFill>
          </a:ln>
        </p:spPr>
        <p:txBody>
          <a:bodyPr wrap="none" lIns="104287" tIns="52144" rIns="104287" bIns="52144">
            <a:spAutoFit/>
          </a:bodyPr>
          <a:lstStyle/>
          <a:p>
            <a:pPr>
              <a:defRPr/>
            </a:pPr>
            <a:r>
              <a:rPr lang="en-GB" dirty="0">
                <a:solidFill>
                  <a:schemeClr val="accent1">
                    <a:lumMod val="75000"/>
                  </a:schemeClr>
                </a:solidFill>
              </a:rPr>
              <a:t>Most times the</a:t>
            </a:r>
          </a:p>
          <a:p>
            <a:pPr>
              <a:defRPr/>
            </a:pPr>
            <a:r>
              <a:rPr lang="en-GB" dirty="0">
                <a:solidFill>
                  <a:schemeClr val="accent1">
                    <a:lumMod val="75000"/>
                  </a:schemeClr>
                </a:solidFill>
              </a:rPr>
              <a:t>“</a:t>
            </a:r>
            <a:r>
              <a:rPr lang="en-GB" dirty="0" smtClean="0">
                <a:solidFill>
                  <a:schemeClr val="accent1">
                    <a:lumMod val="75000"/>
                  </a:schemeClr>
                </a:solidFill>
              </a:rPr>
              <a:t>physics</a:t>
            </a:r>
            <a:r>
              <a:rPr lang="en-GB" dirty="0">
                <a:solidFill>
                  <a:schemeClr val="accent1">
                    <a:lumMod val="75000"/>
                  </a:schemeClr>
                </a:solidFill>
              </a:rPr>
              <a:t>” </a:t>
            </a:r>
            <a:r>
              <a:rPr lang="en-GB" dirty="0" smtClean="0">
                <a:solidFill>
                  <a:schemeClr val="accent1">
                    <a:lumMod val="75000"/>
                  </a:schemeClr>
                </a:solidFill>
              </a:rPr>
              <a:t>vertex </a:t>
            </a:r>
            <a:endParaRPr lang="en-GB" dirty="0">
              <a:solidFill>
                <a:schemeClr val="accent1">
                  <a:lumMod val="75000"/>
                </a:schemeClr>
              </a:solidFill>
            </a:endParaRPr>
          </a:p>
          <a:p>
            <a:pPr>
              <a:defRPr/>
            </a:pPr>
            <a:r>
              <a:rPr lang="en-GB" dirty="0">
                <a:solidFill>
                  <a:schemeClr val="accent1">
                    <a:lumMod val="75000"/>
                  </a:schemeClr>
                </a:solidFill>
              </a:rPr>
              <a:t>does contain </a:t>
            </a:r>
            <a:r>
              <a:rPr lang="en-GB" dirty="0" smtClean="0">
                <a:solidFill>
                  <a:schemeClr val="accent1">
                    <a:lumMod val="75000"/>
                  </a:schemeClr>
                </a:solidFill>
              </a:rPr>
              <a:t>the</a:t>
            </a:r>
          </a:p>
          <a:p>
            <a:pPr>
              <a:defRPr/>
            </a:pPr>
            <a:r>
              <a:rPr lang="en-GB" dirty="0" smtClean="0">
                <a:solidFill>
                  <a:schemeClr val="accent1">
                    <a:lumMod val="75000"/>
                  </a:schemeClr>
                </a:solidFill>
              </a:rPr>
              <a:t>correct tracks.</a:t>
            </a:r>
            <a:endParaRPr lang="en-GB" dirty="0">
              <a:solidFill>
                <a:schemeClr val="accent1">
                  <a:lumMod val="75000"/>
                </a:schemeClr>
              </a:solidFill>
            </a:endParaRPr>
          </a:p>
        </p:txBody>
      </p:sp>
      <p:cxnSp>
        <p:nvCxnSpPr>
          <p:cNvPr id="16" name="Straight Arrow Connector 15"/>
          <p:cNvCxnSpPr/>
          <p:nvPr/>
        </p:nvCxnSpPr>
        <p:spPr bwMode="auto">
          <a:xfrm>
            <a:off x="3905746" y="6012085"/>
            <a:ext cx="3600400" cy="288032"/>
          </a:xfrm>
          <a:prstGeom prst="straightConnector1">
            <a:avLst/>
          </a:prstGeom>
          <a:solidFill>
            <a:srgbClr val="00B8FF"/>
          </a:solidFill>
          <a:ln w="2540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flipV="1">
            <a:off x="6354018" y="6768751"/>
            <a:ext cx="3168352" cy="755502"/>
          </a:xfrm>
          <a:prstGeom prst="straightConnector1">
            <a:avLst/>
          </a:prstGeom>
          <a:solidFill>
            <a:srgbClr val="00B8FF"/>
          </a:solidFill>
          <a:ln w="25400" cap="flat" cmpd="sng" algn="ctr">
            <a:solidFill>
              <a:srgbClr val="FF0000"/>
            </a:solidFill>
            <a:prstDash val="solid"/>
            <a:round/>
            <a:headEnd type="none" w="med" len="med"/>
            <a:tailEnd type="arrow"/>
          </a:ln>
          <a:effectLst/>
        </p:spPr>
      </p:cxnSp>
      <p:sp>
        <p:nvSpPr>
          <p:cNvPr id="32" name="TextBox 31"/>
          <p:cNvSpPr txBox="1"/>
          <p:nvPr/>
        </p:nvSpPr>
        <p:spPr>
          <a:xfrm>
            <a:off x="5633938" y="107429"/>
            <a:ext cx="4212563" cy="646331"/>
          </a:xfrm>
          <a:prstGeom prst="rect">
            <a:avLst/>
          </a:prstGeom>
          <a:noFill/>
        </p:spPr>
        <p:txBody>
          <a:bodyPr wrap="none" rtlCol="0">
            <a:spAutoFit/>
          </a:bodyPr>
          <a:lstStyle/>
          <a:p>
            <a:r>
              <a:rPr lang="en-GB" sz="3600" b="1" dirty="0" smtClean="0">
                <a:solidFill>
                  <a:srgbClr val="006600"/>
                </a:solidFill>
              </a:rPr>
              <a:t>New </a:t>
            </a:r>
            <a:r>
              <a:rPr lang="en-GB" sz="3600" b="1" dirty="0" err="1" smtClean="0">
                <a:solidFill>
                  <a:srgbClr val="006600"/>
                </a:solidFill>
              </a:rPr>
              <a:t>Vertexing</a:t>
            </a:r>
            <a:r>
              <a:rPr lang="en-GB" sz="3600" b="1" dirty="0" smtClean="0">
                <a:solidFill>
                  <a:srgbClr val="006600"/>
                </a:solidFill>
              </a:rPr>
              <a:t> Tools</a:t>
            </a:r>
            <a:endParaRPr lang="en-GB" sz="3600" b="1" dirty="0">
              <a:solidFill>
                <a:srgbClr val="0066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44463" y="930275"/>
            <a:ext cx="10547350" cy="2569912"/>
          </a:xfrm>
          <a:prstGeom prst="rect">
            <a:avLst/>
          </a:prstGeom>
          <a:noFill/>
          <a:ln w="9525">
            <a:noFill/>
            <a:miter lim="800000"/>
            <a:headEnd/>
            <a:tailEnd/>
          </a:ln>
        </p:spPr>
        <p:txBody>
          <a:bodyPr lIns="102556" tIns="53329" rIns="102556" bIns="53329">
            <a:spAutoFit/>
          </a:bodyPr>
          <a:lstStyle/>
          <a:p>
            <a:pPr algn="l" defTabSz="1042988" eaLnBrk="0" hangingPunct="0"/>
            <a:r>
              <a:rPr lang="en-US" sz="3200" dirty="0"/>
              <a:t>ATLAS Tracker Based on </a:t>
            </a:r>
          </a:p>
          <a:p>
            <a:pPr algn="l" defTabSz="1042988" eaLnBrk="0" hangingPunct="0"/>
            <a:r>
              <a:rPr lang="en-US" sz="3200" dirty="0"/>
              <a:t>Barrel and Disc Supports</a:t>
            </a:r>
          </a:p>
          <a:p>
            <a:pPr algn="l" defTabSz="1042988" eaLnBrk="0" hangingPunct="0"/>
            <a:endParaRPr lang="en-US" sz="3200" dirty="0"/>
          </a:p>
          <a:p>
            <a:pPr algn="l" defTabSz="1042988" eaLnBrk="0" hangingPunct="0"/>
            <a:r>
              <a:rPr lang="en-US" sz="3200" dirty="0"/>
              <a:t>Effectively two styles of double-sided modules </a:t>
            </a:r>
            <a:r>
              <a:rPr lang="en-US" sz="3200" dirty="0" smtClean="0"/>
              <a:t>(</a:t>
            </a:r>
            <a:r>
              <a:rPr lang="en-US" sz="3200" b="1" dirty="0" smtClean="0"/>
              <a:t>12</a:t>
            </a:r>
            <a:r>
              <a:rPr lang="en-US" sz="1400" b="1" dirty="0" smtClean="0"/>
              <a:t> </a:t>
            </a:r>
            <a:r>
              <a:rPr lang="en-US" sz="3200" b="1" dirty="0" smtClean="0"/>
              <a:t>cm </a:t>
            </a:r>
            <a:r>
              <a:rPr lang="en-US" sz="3200" b="1" dirty="0"/>
              <a:t>long</a:t>
            </a:r>
            <a:r>
              <a:rPr lang="en-US" sz="3200" dirty="0"/>
              <a:t>)</a:t>
            </a:r>
          </a:p>
          <a:p>
            <a:pPr algn="l" defTabSz="1042988" eaLnBrk="0" hangingPunct="0"/>
            <a:r>
              <a:rPr lang="en-US" sz="3200" dirty="0"/>
              <a:t>each sensor ~6cm wide (768 strips of </a:t>
            </a:r>
            <a:r>
              <a:rPr lang="en-US" sz="3200" b="1" dirty="0"/>
              <a:t>80</a:t>
            </a:r>
            <a:r>
              <a:rPr lang="el-GR" sz="3200" b="1" dirty="0">
                <a:cs typeface="Times New Roman" pitchFamily="18" charset="0"/>
              </a:rPr>
              <a:t>μ</a:t>
            </a:r>
            <a:r>
              <a:rPr lang="en-GB" sz="3200" b="1" dirty="0">
                <a:cs typeface="Times New Roman" pitchFamily="18" charset="0"/>
              </a:rPr>
              <a:t>m </a:t>
            </a:r>
            <a:r>
              <a:rPr lang="en-US" sz="3200" b="1" dirty="0"/>
              <a:t>pitch </a:t>
            </a:r>
            <a:r>
              <a:rPr lang="en-US" sz="3200" dirty="0"/>
              <a:t>per side) </a:t>
            </a:r>
          </a:p>
        </p:txBody>
      </p:sp>
      <p:sp>
        <p:nvSpPr>
          <p:cNvPr id="41987" name="Text Box 3"/>
          <p:cNvSpPr txBox="1">
            <a:spLocks noChangeArrowheads="1"/>
          </p:cNvSpPr>
          <p:nvPr/>
        </p:nvSpPr>
        <p:spPr bwMode="auto">
          <a:xfrm>
            <a:off x="0" y="6557963"/>
            <a:ext cx="10691813" cy="990600"/>
          </a:xfrm>
          <a:prstGeom prst="rect">
            <a:avLst/>
          </a:prstGeom>
          <a:noFill/>
          <a:ln w="9525">
            <a:noFill/>
            <a:miter lim="800000"/>
            <a:headEnd/>
            <a:tailEnd/>
          </a:ln>
        </p:spPr>
        <p:txBody>
          <a:bodyPr lIns="102556" tIns="53329" rIns="102556" bIns="53329">
            <a:spAutoFit/>
          </a:bodyPr>
          <a:lstStyle/>
          <a:p>
            <a:pPr marL="352425" indent="-352425" algn="l" defTabSz="369888" eaLnBrk="0" hangingPunct="0">
              <a:buClr>
                <a:srgbClr val="FF0000"/>
              </a:buClr>
              <a:buSzPct val="135000"/>
              <a:tabLst>
                <a:tab pos="0" algn="l"/>
                <a:tab pos="449263" algn="l"/>
              </a:tabLst>
            </a:pPr>
            <a:r>
              <a:rPr lang="en-US" sz="2900" b="0">
                <a:solidFill>
                  <a:srgbClr val="000000"/>
                </a:solidFill>
              </a:rPr>
              <a:t>Barrel Modules                                            Forward Modules </a:t>
            </a:r>
          </a:p>
          <a:p>
            <a:pPr marL="352425" indent="-352425" algn="l" defTabSz="369888" eaLnBrk="0" hangingPunct="0">
              <a:buClr>
                <a:srgbClr val="FF0000"/>
              </a:buClr>
              <a:buSzPct val="135000"/>
              <a:tabLst>
                <a:tab pos="0" algn="l"/>
                <a:tab pos="449263" algn="l"/>
              </a:tabLst>
            </a:pPr>
            <a:r>
              <a:rPr lang="en-US" sz="2900" b="0">
                <a:solidFill>
                  <a:srgbClr val="000000"/>
                </a:solidFill>
              </a:rPr>
              <a:t>(Hybrid bridge above sensors)		            (Hybrid at module end)</a:t>
            </a:r>
          </a:p>
        </p:txBody>
      </p:sp>
      <p:sp>
        <p:nvSpPr>
          <p:cNvPr id="41988" name="Rectangle 4"/>
          <p:cNvSpPr>
            <a:spLocks noGrp="1" noChangeArrowheads="1"/>
          </p:cNvSpPr>
          <p:nvPr>
            <p:ph type="title"/>
          </p:nvPr>
        </p:nvSpPr>
        <p:spPr>
          <a:xfrm>
            <a:off x="0" y="-252611"/>
            <a:ext cx="10691813" cy="1258888"/>
          </a:xfrm>
          <a:noFill/>
        </p:spPr>
        <p:txBody>
          <a:bodyPr lIns="104147" tIns="52072" rIns="104147" bIns="52072"/>
          <a:lstStyle/>
          <a:p>
            <a:pPr eaLnBrk="1" hangingPunct="1"/>
            <a:r>
              <a:rPr lang="en-GB" sz="4000" b="1" dirty="0" smtClean="0">
                <a:solidFill>
                  <a:schemeClr val="hlink"/>
                </a:solidFill>
              </a:rPr>
              <a:t>Current ATLAS SCT Module Designs</a:t>
            </a:r>
            <a:endParaRPr lang="en-US" sz="4000" b="1" dirty="0" smtClean="0">
              <a:solidFill>
                <a:schemeClr val="hlink"/>
              </a:solidFill>
            </a:endParaRPr>
          </a:p>
        </p:txBody>
      </p:sp>
      <p:pic>
        <p:nvPicPr>
          <p:cNvPr id="41989" name="Picture 5"/>
          <p:cNvPicPr>
            <a:picLocks noChangeAspect="1" noChangeArrowheads="1"/>
          </p:cNvPicPr>
          <p:nvPr/>
        </p:nvPicPr>
        <p:blipFill>
          <a:blip r:embed="rId2" cstate="print"/>
          <a:srcRect/>
          <a:stretch>
            <a:fillRect/>
          </a:stretch>
        </p:blipFill>
        <p:spPr bwMode="auto">
          <a:xfrm flipH="1">
            <a:off x="4913313" y="900113"/>
            <a:ext cx="5495925" cy="1571625"/>
          </a:xfrm>
          <a:prstGeom prst="rect">
            <a:avLst/>
          </a:prstGeom>
          <a:noFill/>
          <a:ln w="9525">
            <a:solidFill>
              <a:srgbClr val="FF0000"/>
            </a:solidFill>
            <a:miter lim="800000"/>
            <a:headEnd/>
            <a:tailEnd/>
          </a:ln>
        </p:spPr>
      </p:pic>
      <p:pic>
        <p:nvPicPr>
          <p:cNvPr id="41990" name="Picture 6"/>
          <p:cNvPicPr>
            <a:picLocks noChangeAspect="1" noChangeArrowheads="1"/>
          </p:cNvPicPr>
          <p:nvPr/>
        </p:nvPicPr>
        <p:blipFill>
          <a:blip r:embed="rId3" cstate="print"/>
          <a:srcRect/>
          <a:stretch>
            <a:fillRect/>
          </a:stretch>
        </p:blipFill>
        <p:spPr bwMode="auto">
          <a:xfrm>
            <a:off x="88900" y="3563938"/>
            <a:ext cx="4267200" cy="2867025"/>
          </a:xfrm>
          <a:prstGeom prst="rect">
            <a:avLst/>
          </a:prstGeom>
          <a:noFill/>
          <a:ln w="9525">
            <a:noFill/>
            <a:miter lim="800000"/>
            <a:headEnd/>
            <a:tailEnd/>
          </a:ln>
        </p:spPr>
      </p:pic>
      <p:pic>
        <p:nvPicPr>
          <p:cNvPr id="41991" name="Picture 7"/>
          <p:cNvPicPr>
            <a:picLocks noChangeAspect="1" noChangeArrowheads="1"/>
          </p:cNvPicPr>
          <p:nvPr/>
        </p:nvPicPr>
        <p:blipFill>
          <a:blip r:embed="rId4" cstate="print"/>
          <a:srcRect/>
          <a:stretch>
            <a:fillRect/>
          </a:stretch>
        </p:blipFill>
        <p:spPr bwMode="auto">
          <a:xfrm>
            <a:off x="6415088" y="3552825"/>
            <a:ext cx="4114800" cy="2890838"/>
          </a:xfrm>
          <a:prstGeom prst="rect">
            <a:avLst/>
          </a:prstGeom>
          <a:noFill/>
          <a:ln w="9525">
            <a:noFill/>
            <a:miter lim="800000"/>
            <a:headEnd/>
            <a:tailEnd/>
          </a:ln>
        </p:spPr>
      </p:pic>
      <p:sp>
        <p:nvSpPr>
          <p:cNvPr id="41992" name="Text Box 9"/>
          <p:cNvSpPr txBox="1">
            <a:spLocks noChangeArrowheads="1"/>
          </p:cNvSpPr>
          <p:nvPr/>
        </p:nvSpPr>
        <p:spPr bwMode="auto">
          <a:xfrm>
            <a:off x="4265613" y="3714750"/>
            <a:ext cx="2232025" cy="2390775"/>
          </a:xfrm>
          <a:prstGeom prst="rect">
            <a:avLst/>
          </a:prstGeom>
          <a:noFill/>
          <a:ln w="9525" algn="ctr">
            <a:noFill/>
            <a:miter lim="800000"/>
            <a:headEnd/>
            <a:tailEnd/>
          </a:ln>
        </p:spPr>
        <p:txBody>
          <a:bodyPr lIns="104108" tIns="52052" rIns="104108" bIns="52052">
            <a:spAutoFit/>
          </a:bodyPr>
          <a:lstStyle/>
          <a:p>
            <a:pPr defTabSz="1042988"/>
            <a:r>
              <a:rPr lang="en-GB" sz="2500">
                <a:solidFill>
                  <a:srgbClr val="FF0000"/>
                </a:solidFill>
              </a:rPr>
              <a:t>Hybrid cards carrying read- out chips and multilayer interconnect</a:t>
            </a:r>
          </a:p>
          <a:p>
            <a:pPr defTabSz="1042988"/>
            <a:r>
              <a:rPr lang="en-GB" sz="2500">
                <a:solidFill>
                  <a:srgbClr val="FF0000"/>
                </a:solidFill>
              </a:rPr>
              <a:t>circuit</a:t>
            </a:r>
          </a:p>
        </p:txBody>
      </p:sp>
      <p:sp>
        <p:nvSpPr>
          <p:cNvPr id="41993" name="Line 10"/>
          <p:cNvSpPr>
            <a:spLocks noChangeShapeType="1"/>
          </p:cNvSpPr>
          <p:nvPr/>
        </p:nvSpPr>
        <p:spPr bwMode="auto">
          <a:xfrm flipH="1">
            <a:off x="3041650" y="4067175"/>
            <a:ext cx="1295400" cy="360363"/>
          </a:xfrm>
          <a:prstGeom prst="line">
            <a:avLst/>
          </a:prstGeom>
          <a:noFill/>
          <a:ln w="38100">
            <a:solidFill>
              <a:srgbClr val="FF0000"/>
            </a:solidFill>
            <a:round/>
            <a:headEnd/>
            <a:tailEnd type="triangle" w="med" len="med"/>
          </a:ln>
        </p:spPr>
        <p:txBody>
          <a:bodyPr lIns="104108" tIns="52052" rIns="104108" bIns="52052">
            <a:spAutoFit/>
          </a:bodyPr>
          <a:lstStyle/>
          <a:p>
            <a:endParaRPr lang="en-US"/>
          </a:p>
        </p:txBody>
      </p:sp>
      <p:sp>
        <p:nvSpPr>
          <p:cNvPr id="41994" name="Line 12"/>
          <p:cNvSpPr>
            <a:spLocks noChangeShapeType="1"/>
          </p:cNvSpPr>
          <p:nvPr/>
        </p:nvSpPr>
        <p:spPr bwMode="auto">
          <a:xfrm>
            <a:off x="6353175" y="4067175"/>
            <a:ext cx="504825" cy="360363"/>
          </a:xfrm>
          <a:prstGeom prst="line">
            <a:avLst/>
          </a:prstGeom>
          <a:noFill/>
          <a:ln w="38100">
            <a:solidFill>
              <a:srgbClr val="FF0000"/>
            </a:solidFill>
            <a:round/>
            <a:headEnd/>
            <a:tailEnd type="triangle" w="med" len="med"/>
          </a:ln>
        </p:spPr>
        <p:txBody>
          <a:bodyPr lIns="104108" tIns="52052" rIns="104108" bIns="52052">
            <a:spAutoFit/>
          </a:bodyPr>
          <a:lstStyle/>
          <a:p>
            <a:endParaRPr lang="en-US"/>
          </a:p>
        </p:txBody>
      </p:sp>
      <p:sp>
        <p:nvSpPr>
          <p:cNvPr id="26637" name="Text Box 13"/>
          <p:cNvSpPr txBox="1">
            <a:spLocks noChangeArrowheads="1"/>
          </p:cNvSpPr>
          <p:nvPr/>
        </p:nvSpPr>
        <p:spPr bwMode="auto">
          <a:xfrm>
            <a:off x="622300" y="4643438"/>
            <a:ext cx="979488" cy="425450"/>
          </a:xfrm>
          <a:prstGeom prst="rect">
            <a:avLst/>
          </a:prstGeom>
          <a:noFill/>
          <a:ln w="9525" algn="ctr">
            <a:noFill/>
            <a:miter lim="800000"/>
            <a:headEnd/>
            <a:tailEnd/>
          </a:ln>
          <a:effectLst>
            <a:outerShdw dist="107763" dir="2700000" algn="ctr" rotWithShape="0">
              <a:schemeClr val="bg2"/>
            </a:outerShdw>
          </a:effectLst>
        </p:spPr>
        <p:txBody>
          <a:bodyPr wrap="none" lIns="104108" tIns="52052" rIns="104108" bIns="52052">
            <a:spAutoFit/>
          </a:bodyPr>
          <a:lstStyle/>
          <a:p>
            <a:pPr defTabSz="1042988">
              <a:defRPr/>
            </a:pPr>
            <a:r>
              <a:rPr lang="en-GB" sz="2100">
                <a:solidFill>
                  <a:schemeClr val="bg1"/>
                </a:solidFill>
              </a:rPr>
              <a:t>Sensor</a:t>
            </a:r>
          </a:p>
        </p:txBody>
      </p:sp>
      <p:sp>
        <p:nvSpPr>
          <p:cNvPr id="26638" name="Text Box 14"/>
          <p:cNvSpPr txBox="1">
            <a:spLocks noChangeArrowheads="1"/>
          </p:cNvSpPr>
          <p:nvPr/>
        </p:nvSpPr>
        <p:spPr bwMode="auto">
          <a:xfrm>
            <a:off x="3141663" y="4643438"/>
            <a:ext cx="979487" cy="425450"/>
          </a:xfrm>
          <a:prstGeom prst="rect">
            <a:avLst/>
          </a:prstGeom>
          <a:noFill/>
          <a:ln w="9525" algn="ctr">
            <a:noFill/>
            <a:miter lim="800000"/>
            <a:headEnd/>
            <a:tailEnd/>
          </a:ln>
          <a:effectLst>
            <a:outerShdw dist="107763" dir="2700000" algn="ctr" rotWithShape="0">
              <a:schemeClr val="bg2"/>
            </a:outerShdw>
          </a:effectLst>
        </p:spPr>
        <p:txBody>
          <a:bodyPr wrap="none" lIns="104108" tIns="52052" rIns="104108" bIns="52052">
            <a:spAutoFit/>
          </a:bodyPr>
          <a:lstStyle/>
          <a:p>
            <a:pPr defTabSz="1042988">
              <a:defRPr/>
            </a:pPr>
            <a:r>
              <a:rPr lang="en-GB" sz="2100">
                <a:solidFill>
                  <a:schemeClr val="bg1"/>
                </a:solidFill>
              </a:rPr>
              <a:t>Sensor</a:t>
            </a:r>
          </a:p>
        </p:txBody>
      </p:sp>
      <p:sp>
        <p:nvSpPr>
          <p:cNvPr id="26639" name="Text Box 15"/>
          <p:cNvSpPr txBox="1">
            <a:spLocks noChangeArrowheads="1"/>
          </p:cNvSpPr>
          <p:nvPr/>
        </p:nvSpPr>
        <p:spPr bwMode="auto">
          <a:xfrm>
            <a:off x="7678738" y="4867275"/>
            <a:ext cx="979487" cy="425450"/>
          </a:xfrm>
          <a:prstGeom prst="rect">
            <a:avLst/>
          </a:prstGeom>
          <a:noFill/>
          <a:ln w="9525" algn="ctr">
            <a:noFill/>
            <a:miter lim="800000"/>
            <a:headEnd/>
            <a:tailEnd/>
          </a:ln>
          <a:effectLst>
            <a:outerShdw dist="107763" dir="2700000" algn="ctr" rotWithShape="0">
              <a:schemeClr val="bg2"/>
            </a:outerShdw>
          </a:effectLst>
        </p:spPr>
        <p:txBody>
          <a:bodyPr wrap="none" lIns="104108" tIns="52052" rIns="104108" bIns="52052">
            <a:spAutoFit/>
          </a:bodyPr>
          <a:lstStyle/>
          <a:p>
            <a:pPr defTabSz="1042988">
              <a:defRPr/>
            </a:pPr>
            <a:r>
              <a:rPr lang="en-GB" sz="2100">
                <a:solidFill>
                  <a:schemeClr val="bg1"/>
                </a:solidFill>
              </a:rPr>
              <a:t>Sensor</a:t>
            </a:r>
          </a:p>
        </p:txBody>
      </p:sp>
      <p:sp>
        <p:nvSpPr>
          <p:cNvPr id="26640" name="Text Box 16"/>
          <p:cNvSpPr txBox="1">
            <a:spLocks noChangeArrowheads="1"/>
          </p:cNvSpPr>
          <p:nvPr/>
        </p:nvSpPr>
        <p:spPr bwMode="auto">
          <a:xfrm>
            <a:off x="9047163" y="4859338"/>
            <a:ext cx="979487" cy="425450"/>
          </a:xfrm>
          <a:prstGeom prst="rect">
            <a:avLst/>
          </a:prstGeom>
          <a:noFill/>
          <a:ln w="9525" algn="ctr">
            <a:noFill/>
            <a:miter lim="800000"/>
            <a:headEnd/>
            <a:tailEnd/>
          </a:ln>
          <a:effectLst>
            <a:outerShdw dist="107763" dir="2700000" algn="ctr" rotWithShape="0">
              <a:schemeClr val="bg2"/>
            </a:outerShdw>
          </a:effectLst>
        </p:spPr>
        <p:txBody>
          <a:bodyPr wrap="none" lIns="104108" tIns="52052" rIns="104108" bIns="52052">
            <a:spAutoFit/>
          </a:bodyPr>
          <a:lstStyle/>
          <a:p>
            <a:pPr defTabSz="1042988">
              <a:defRPr/>
            </a:pPr>
            <a:r>
              <a:rPr lang="en-GB" sz="2100">
                <a:solidFill>
                  <a:schemeClr val="bg1"/>
                </a:solidFill>
              </a:rPr>
              <a:t>Sensor</a:t>
            </a:r>
          </a:p>
        </p:txBody>
      </p:sp>
      <p:pic>
        <p:nvPicPr>
          <p:cNvPr id="17" name="Picture 18" descr="endcap2"/>
          <p:cNvPicPr>
            <a:picLocks noChangeAspect="1" noChangeArrowheads="1"/>
          </p:cNvPicPr>
          <p:nvPr/>
        </p:nvPicPr>
        <p:blipFill>
          <a:blip r:embed="rId5" cstate="print"/>
          <a:srcRect/>
          <a:stretch>
            <a:fillRect/>
          </a:stretch>
        </p:blipFill>
        <p:spPr bwMode="auto">
          <a:xfrm flipH="1">
            <a:off x="4913858" y="899517"/>
            <a:ext cx="1800200" cy="1584176"/>
          </a:xfrm>
          <a:prstGeom prst="rect">
            <a:avLst/>
          </a:prstGeom>
          <a:noFill/>
          <a:ln w="9525">
            <a:noFill/>
            <a:miter lim="800000"/>
            <a:headEnd/>
            <a:tailEnd/>
          </a:ln>
        </p:spPr>
      </p:pic>
      <p:pic>
        <p:nvPicPr>
          <p:cNvPr id="18" name="Picture 17" descr="p22400016pi.md.jpg"/>
          <p:cNvPicPr>
            <a:picLocks noChangeAspect="1"/>
          </p:cNvPicPr>
          <p:nvPr/>
        </p:nvPicPr>
        <p:blipFill>
          <a:blip r:embed="rId6" cstate="print"/>
          <a:srcRect l="11340"/>
          <a:stretch>
            <a:fillRect/>
          </a:stretch>
        </p:blipFill>
        <p:spPr>
          <a:xfrm>
            <a:off x="8585762" y="899517"/>
            <a:ext cx="1872711" cy="1584176"/>
          </a:xfrm>
          <a:prstGeom prst="rect">
            <a:avLst/>
          </a:prstGeom>
        </p:spPr>
      </p:pic>
      <p:pic>
        <p:nvPicPr>
          <p:cNvPr id="15" name="Picture 19"/>
          <p:cNvPicPr>
            <a:picLocks noChangeAspect="1" noChangeArrowheads="1"/>
          </p:cNvPicPr>
          <p:nvPr/>
        </p:nvPicPr>
        <p:blipFill>
          <a:blip r:embed="rId7" cstate="print"/>
          <a:srcRect/>
          <a:stretch>
            <a:fillRect/>
          </a:stretch>
        </p:blipFill>
        <p:spPr bwMode="auto">
          <a:xfrm>
            <a:off x="6498034" y="899517"/>
            <a:ext cx="2160240" cy="1603393"/>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7314" y="2627709"/>
            <a:ext cx="6264696" cy="3515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lIns="104287" tIns="52144" rIns="104287" bIns="52144">
            <a:spAutoFit/>
          </a:bodyPr>
          <a:lstStyle/>
          <a:p>
            <a:pPr algn="ctr" fontAlgn="auto">
              <a:spcBef>
                <a:spcPts val="0"/>
              </a:spcBef>
              <a:spcAft>
                <a:spcPts val="0"/>
              </a:spcAft>
              <a:defRPr/>
            </a:pPr>
            <a:r>
              <a:rPr lang="en-GB" sz="1600" dirty="0" smtClean="0">
                <a:solidFill>
                  <a:prstClr val="white"/>
                </a:solidFill>
              </a:rPr>
              <a:t>Full Length 12 Module Mock-up Stave</a:t>
            </a:r>
            <a:endParaRPr lang="en-GB" sz="1600" dirty="0">
              <a:solidFill>
                <a:prstClr val="white"/>
              </a:solidFill>
            </a:endParaRPr>
          </a:p>
        </p:txBody>
      </p:sp>
      <p:sp>
        <p:nvSpPr>
          <p:cNvPr id="7" name="TextBox 6"/>
          <p:cNvSpPr txBox="1"/>
          <p:nvPr/>
        </p:nvSpPr>
        <p:spPr>
          <a:xfrm>
            <a:off x="46406" y="6558718"/>
            <a:ext cx="6561728" cy="3515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4287" tIns="52144" rIns="104287" bIns="52144">
            <a:spAutoFit/>
          </a:bodyPr>
          <a:lstStyle/>
          <a:p>
            <a:pPr algn="ctr" fontAlgn="auto">
              <a:spcBef>
                <a:spcPts val="0"/>
              </a:spcBef>
              <a:spcAft>
                <a:spcPts val="0"/>
              </a:spcAft>
              <a:defRPr/>
            </a:pPr>
            <a:r>
              <a:rPr lang="en-GB" sz="1600" dirty="0">
                <a:solidFill>
                  <a:prstClr val="white"/>
                </a:solidFill>
              </a:rPr>
              <a:t>DC-DC </a:t>
            </a:r>
            <a:r>
              <a:rPr lang="en-GB" sz="1600" dirty="0" err="1" smtClean="0">
                <a:solidFill>
                  <a:prstClr val="white"/>
                </a:solidFill>
              </a:rPr>
              <a:t>Stavelet</a:t>
            </a:r>
            <a:r>
              <a:rPr lang="en-GB" sz="1600" dirty="0" smtClean="0">
                <a:solidFill>
                  <a:prstClr val="white"/>
                </a:solidFill>
              </a:rPr>
              <a:t> (CF core made at Liverpool)</a:t>
            </a:r>
            <a:endParaRPr lang="en-GB" sz="1600" dirty="0">
              <a:solidFill>
                <a:prstClr val="white"/>
              </a:solidFill>
            </a:endParaRPr>
          </a:p>
        </p:txBody>
      </p:sp>
      <p:sp>
        <p:nvSpPr>
          <p:cNvPr id="20483" name="Title 8"/>
          <p:cNvSpPr>
            <a:spLocks noGrp="1"/>
          </p:cNvSpPr>
          <p:nvPr>
            <p:ph type="title"/>
          </p:nvPr>
        </p:nvSpPr>
        <p:spPr>
          <a:xfrm>
            <a:off x="0" y="5250"/>
            <a:ext cx="10691813" cy="916961"/>
          </a:xfrm>
        </p:spPr>
        <p:txBody>
          <a:bodyPr/>
          <a:lstStyle/>
          <a:p>
            <a:r>
              <a:rPr lang="en-GB" sz="4000" b="1" dirty="0" smtClean="0">
                <a:solidFill>
                  <a:srgbClr val="008000"/>
                </a:solidFill>
              </a:rPr>
              <a:t>Stave Prototypes and Powering Concepts</a:t>
            </a:r>
          </a:p>
        </p:txBody>
      </p:sp>
      <p:sp>
        <p:nvSpPr>
          <p:cNvPr id="10" name="Slide Number Placeholder 9"/>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0B1BF649-A5C8-471D-92E1-809E9B3B2388}" type="slidenum">
              <a:rPr lang="en-GB" smtClean="0">
                <a:solidFill>
                  <a:prstClr val="black">
                    <a:tint val="75000"/>
                  </a:prstClr>
                </a:solidFill>
              </a:rPr>
              <a:pPr>
                <a:defRPr/>
              </a:pPr>
              <a:t>22</a:t>
            </a:fld>
            <a:endParaRPr lang="en-GB" dirty="0">
              <a:solidFill>
                <a:prstClr val="black">
                  <a:tint val="75000"/>
                </a:prstClr>
              </a:solidFill>
            </a:endParaRPr>
          </a:p>
        </p:txBody>
      </p:sp>
      <p:sp>
        <p:nvSpPr>
          <p:cNvPr id="12" name="TextBox 11"/>
          <p:cNvSpPr txBox="1"/>
          <p:nvPr/>
        </p:nvSpPr>
        <p:spPr>
          <a:xfrm>
            <a:off x="209753" y="5662757"/>
            <a:ext cx="504891" cy="35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spAutoFit/>
          </a:bodyPr>
          <a:lstStyle/>
          <a:p>
            <a:pPr>
              <a:defRPr/>
            </a:pPr>
            <a:r>
              <a:rPr lang="en-GB" sz="1600" dirty="0"/>
              <a:t>H0</a:t>
            </a:r>
          </a:p>
        </p:txBody>
      </p:sp>
      <p:sp>
        <p:nvSpPr>
          <p:cNvPr id="13" name="TextBox 12"/>
          <p:cNvSpPr txBox="1"/>
          <p:nvPr/>
        </p:nvSpPr>
        <p:spPr>
          <a:xfrm>
            <a:off x="981940" y="5671507"/>
            <a:ext cx="490041" cy="35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spAutoFit/>
          </a:bodyPr>
          <a:lstStyle/>
          <a:p>
            <a:pPr>
              <a:defRPr/>
            </a:pPr>
            <a:r>
              <a:rPr lang="en-GB" sz="1600" dirty="0"/>
              <a:t>H1</a:t>
            </a:r>
          </a:p>
        </p:txBody>
      </p:sp>
      <p:sp>
        <p:nvSpPr>
          <p:cNvPr id="14" name="TextBox 13"/>
          <p:cNvSpPr txBox="1"/>
          <p:nvPr/>
        </p:nvSpPr>
        <p:spPr>
          <a:xfrm>
            <a:off x="1557367" y="5682007"/>
            <a:ext cx="490041" cy="35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spAutoFit/>
          </a:bodyPr>
          <a:lstStyle/>
          <a:p>
            <a:pPr>
              <a:defRPr/>
            </a:pPr>
            <a:r>
              <a:rPr lang="en-GB" sz="1600" dirty="0"/>
              <a:t>H2</a:t>
            </a:r>
          </a:p>
        </p:txBody>
      </p:sp>
      <p:sp>
        <p:nvSpPr>
          <p:cNvPr id="15" name="TextBox 14"/>
          <p:cNvSpPr txBox="1"/>
          <p:nvPr/>
        </p:nvSpPr>
        <p:spPr>
          <a:xfrm>
            <a:off x="2231174" y="5685507"/>
            <a:ext cx="504891" cy="35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spAutoFit/>
          </a:bodyPr>
          <a:lstStyle/>
          <a:p>
            <a:pPr>
              <a:defRPr/>
            </a:pPr>
            <a:r>
              <a:rPr lang="en-GB" sz="1600" dirty="0"/>
              <a:t>H3</a:t>
            </a:r>
          </a:p>
        </p:txBody>
      </p:sp>
      <p:graphicFrame>
        <p:nvGraphicFramePr>
          <p:cNvPr id="16" name="Content Placeholder 5"/>
          <p:cNvGraphicFramePr>
            <a:graphicFrameLocks/>
          </p:cNvGraphicFramePr>
          <p:nvPr/>
        </p:nvGraphicFramePr>
        <p:xfrm>
          <a:off x="3240956" y="4969787"/>
          <a:ext cx="3283706" cy="1353185"/>
        </p:xfrm>
        <a:graphic>
          <a:graphicData uri="http://schemas.openxmlformats.org/drawingml/2006/table">
            <a:tbl>
              <a:tblPr firstRow="1" bandRow="1">
                <a:tableStyleId>{5C22544A-7EE6-4342-B048-85BDC9FD1C3A}</a:tableStyleId>
              </a:tblPr>
              <a:tblGrid>
                <a:gridCol w="1269067"/>
                <a:gridCol w="515578"/>
                <a:gridCol w="499687"/>
                <a:gridCol w="499687"/>
                <a:gridCol w="499687"/>
              </a:tblGrid>
              <a:tr h="270637">
                <a:tc gridSpan="5">
                  <a:txBody>
                    <a:bodyPr/>
                    <a:lstStyle/>
                    <a:p>
                      <a:pPr algn="ctr"/>
                      <a:r>
                        <a:rPr lang="en-GB" sz="1000" dirty="0" smtClean="0"/>
                        <a:t>Extra</a:t>
                      </a:r>
                      <a:r>
                        <a:rPr lang="en-GB" sz="1000" baseline="0" dirty="0" smtClean="0"/>
                        <a:t> Noise compared to Reference Data</a:t>
                      </a:r>
                      <a:endParaRPr lang="en-GB" sz="1000" dirty="0"/>
                    </a:p>
                  </a:txBody>
                  <a:tcPr marL="106918" marR="106918" marT="50398" marB="50398"/>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r>
              <a:tr h="270637">
                <a:tc>
                  <a:txBody>
                    <a:bodyPr/>
                    <a:lstStyle/>
                    <a:p>
                      <a:pPr algn="ctr"/>
                      <a:r>
                        <a:rPr lang="en-GB" sz="1000" dirty="0" smtClean="0"/>
                        <a:t>Shield</a:t>
                      </a:r>
                      <a:endParaRPr lang="en-GB" sz="1000" dirty="0"/>
                    </a:p>
                  </a:txBody>
                  <a:tcPr marL="106918" marR="106918" marT="50398" marB="50398"/>
                </a:tc>
                <a:tc>
                  <a:txBody>
                    <a:bodyPr/>
                    <a:lstStyle/>
                    <a:p>
                      <a:pPr algn="ctr"/>
                      <a:r>
                        <a:rPr lang="en-GB" sz="1000" dirty="0" smtClean="0"/>
                        <a:t>H0</a:t>
                      </a:r>
                      <a:endParaRPr lang="en-GB" sz="1000" dirty="0"/>
                    </a:p>
                  </a:txBody>
                  <a:tcPr marL="106918" marR="106918" marT="50398" marB="50398"/>
                </a:tc>
                <a:tc>
                  <a:txBody>
                    <a:bodyPr/>
                    <a:lstStyle/>
                    <a:p>
                      <a:pPr algn="ctr"/>
                      <a:r>
                        <a:rPr lang="en-GB" sz="1000" dirty="0" smtClean="0"/>
                        <a:t>H1</a:t>
                      </a:r>
                      <a:endParaRPr lang="en-GB" sz="1000" dirty="0"/>
                    </a:p>
                  </a:txBody>
                  <a:tcPr marL="106918" marR="106918" marT="50398" marB="50398"/>
                </a:tc>
                <a:tc>
                  <a:txBody>
                    <a:bodyPr/>
                    <a:lstStyle/>
                    <a:p>
                      <a:pPr algn="ctr"/>
                      <a:r>
                        <a:rPr lang="en-GB" sz="1000" dirty="0" smtClean="0"/>
                        <a:t>H2</a:t>
                      </a:r>
                      <a:endParaRPr lang="en-GB" sz="1000" dirty="0"/>
                    </a:p>
                  </a:txBody>
                  <a:tcPr marL="106918" marR="106918" marT="50398" marB="50398"/>
                </a:tc>
                <a:tc>
                  <a:txBody>
                    <a:bodyPr/>
                    <a:lstStyle/>
                    <a:p>
                      <a:pPr algn="ctr"/>
                      <a:r>
                        <a:rPr lang="en-GB" sz="1000" dirty="0" smtClean="0"/>
                        <a:t>H3</a:t>
                      </a:r>
                      <a:endParaRPr lang="en-GB" sz="1000" dirty="0"/>
                    </a:p>
                  </a:txBody>
                  <a:tcPr marL="106918" marR="106918" marT="50398" marB="50398"/>
                </a:tc>
              </a:tr>
              <a:tr h="270637">
                <a:tc>
                  <a:txBody>
                    <a:bodyPr/>
                    <a:lstStyle/>
                    <a:p>
                      <a:pPr algn="ctr"/>
                      <a:r>
                        <a:rPr lang="en-GB" sz="1000" dirty="0" smtClean="0"/>
                        <a:t>100</a:t>
                      </a:r>
                      <a:r>
                        <a:rPr lang="en-GB" sz="1000" dirty="0" smtClean="0">
                          <a:latin typeface="Symbol" pitchFamily="18" charset="2"/>
                        </a:rPr>
                        <a:t>m</a:t>
                      </a:r>
                      <a:r>
                        <a:rPr lang="en-GB" sz="1000" dirty="0" smtClean="0"/>
                        <a:t>m Cu</a:t>
                      </a:r>
                      <a:endParaRPr lang="en-GB" sz="1000" dirty="0"/>
                    </a:p>
                  </a:txBody>
                  <a:tcPr marL="106918" marR="106918" marT="50398" marB="50398"/>
                </a:tc>
                <a:tc>
                  <a:txBody>
                    <a:bodyPr/>
                    <a:lstStyle/>
                    <a:p>
                      <a:pPr algn="ctr"/>
                      <a:r>
                        <a:rPr lang="en-GB" sz="1000" dirty="0" smtClean="0"/>
                        <a:t>62</a:t>
                      </a:r>
                      <a:endParaRPr lang="en-GB" sz="1000" dirty="0"/>
                    </a:p>
                  </a:txBody>
                  <a:tcPr marL="106918" marR="106918" marT="50398" marB="50398"/>
                </a:tc>
                <a:tc>
                  <a:txBody>
                    <a:bodyPr/>
                    <a:lstStyle/>
                    <a:p>
                      <a:pPr algn="ctr"/>
                      <a:r>
                        <a:rPr lang="en-GB" sz="1000" dirty="0" smtClean="0"/>
                        <a:t>60</a:t>
                      </a:r>
                      <a:endParaRPr lang="en-GB" sz="1000" dirty="0"/>
                    </a:p>
                  </a:txBody>
                  <a:tcPr marL="106918" marR="106918" marT="50398" marB="50398"/>
                </a:tc>
                <a:tc>
                  <a:txBody>
                    <a:bodyPr/>
                    <a:lstStyle/>
                    <a:p>
                      <a:pPr algn="ctr"/>
                      <a:r>
                        <a:rPr lang="en-GB" sz="1000" dirty="0" smtClean="0"/>
                        <a:t>11</a:t>
                      </a:r>
                      <a:endParaRPr lang="en-GB" sz="1000" dirty="0"/>
                    </a:p>
                  </a:txBody>
                  <a:tcPr marL="106918" marR="106918" marT="50398" marB="50398"/>
                </a:tc>
                <a:tc>
                  <a:txBody>
                    <a:bodyPr/>
                    <a:lstStyle/>
                    <a:p>
                      <a:pPr algn="ctr"/>
                      <a:r>
                        <a:rPr lang="en-GB" sz="1000" dirty="0" smtClean="0"/>
                        <a:t>26</a:t>
                      </a:r>
                      <a:endParaRPr lang="en-GB" sz="1000" dirty="0"/>
                    </a:p>
                  </a:txBody>
                  <a:tcPr marL="106918" marR="106918" marT="50398" marB="50398"/>
                </a:tc>
              </a:tr>
              <a:tr h="270637">
                <a:tc>
                  <a:txBody>
                    <a:bodyPr/>
                    <a:lstStyle/>
                    <a:p>
                      <a:pPr algn="ctr"/>
                      <a:r>
                        <a:rPr lang="en-GB" sz="1000" dirty="0" smtClean="0"/>
                        <a:t>140</a:t>
                      </a:r>
                      <a:r>
                        <a:rPr lang="en-GB" sz="1000" dirty="0" smtClean="0">
                          <a:latin typeface="Symbol" pitchFamily="18" charset="2"/>
                        </a:rPr>
                        <a:t>m</a:t>
                      </a:r>
                      <a:r>
                        <a:rPr lang="en-GB" sz="1000" dirty="0" smtClean="0"/>
                        <a:t>m Cu</a:t>
                      </a:r>
                      <a:endParaRPr lang="en-GB" sz="1000" dirty="0"/>
                    </a:p>
                  </a:txBody>
                  <a:tcPr marL="106918" marR="106918" marT="50398" marB="50398"/>
                </a:tc>
                <a:tc>
                  <a:txBody>
                    <a:bodyPr/>
                    <a:lstStyle/>
                    <a:p>
                      <a:pPr algn="ctr"/>
                      <a:r>
                        <a:rPr lang="en-GB" sz="1000" dirty="0" smtClean="0"/>
                        <a:t>58</a:t>
                      </a:r>
                      <a:endParaRPr lang="en-GB" sz="1000" dirty="0"/>
                    </a:p>
                  </a:txBody>
                  <a:tcPr marL="106918" marR="106918" marT="50398" marB="50398"/>
                </a:tc>
                <a:tc>
                  <a:txBody>
                    <a:bodyPr/>
                    <a:lstStyle/>
                    <a:p>
                      <a:pPr algn="ctr"/>
                      <a:r>
                        <a:rPr lang="en-GB" sz="1000" dirty="0" smtClean="0"/>
                        <a:t>46</a:t>
                      </a:r>
                      <a:endParaRPr lang="en-GB" sz="1000" dirty="0"/>
                    </a:p>
                  </a:txBody>
                  <a:tcPr marL="106918" marR="106918" marT="50398" marB="50398"/>
                </a:tc>
                <a:tc>
                  <a:txBody>
                    <a:bodyPr/>
                    <a:lstStyle/>
                    <a:p>
                      <a:pPr algn="ctr"/>
                      <a:r>
                        <a:rPr lang="en-GB" sz="1000" dirty="0" smtClean="0"/>
                        <a:t>8</a:t>
                      </a:r>
                      <a:endParaRPr lang="en-GB" sz="1000" dirty="0"/>
                    </a:p>
                  </a:txBody>
                  <a:tcPr marL="106918" marR="106918" marT="50398" marB="50398"/>
                </a:tc>
                <a:tc>
                  <a:txBody>
                    <a:bodyPr/>
                    <a:lstStyle/>
                    <a:p>
                      <a:pPr algn="ctr"/>
                      <a:r>
                        <a:rPr lang="en-GB" sz="1000" dirty="0" smtClean="0"/>
                        <a:t>24</a:t>
                      </a:r>
                      <a:endParaRPr lang="en-GB" sz="1000" dirty="0"/>
                    </a:p>
                  </a:txBody>
                  <a:tcPr marL="106918" marR="106918" marT="50398" marB="50398"/>
                </a:tc>
              </a:tr>
              <a:tr h="270637">
                <a:tc>
                  <a:txBody>
                    <a:bodyPr/>
                    <a:lstStyle/>
                    <a:p>
                      <a:pPr algn="ctr"/>
                      <a:endParaRPr lang="en-GB" sz="1000" dirty="0"/>
                    </a:p>
                  </a:txBody>
                  <a:tcPr marL="106918" marR="106918" marT="50398" marB="50398"/>
                </a:tc>
                <a:tc>
                  <a:txBody>
                    <a:bodyPr/>
                    <a:lstStyle/>
                    <a:p>
                      <a:pPr algn="ctr"/>
                      <a:r>
                        <a:rPr lang="en-GB" sz="1000" dirty="0" smtClean="0"/>
                        <a:t>ENC</a:t>
                      </a:r>
                      <a:endParaRPr lang="en-GB" sz="1000" dirty="0"/>
                    </a:p>
                  </a:txBody>
                  <a:tcPr marL="106918" marR="106918" marT="50398" marB="50398"/>
                </a:tc>
                <a:tc>
                  <a:txBody>
                    <a:bodyPr/>
                    <a:lstStyle/>
                    <a:p>
                      <a:pPr algn="ctr"/>
                      <a:r>
                        <a:rPr lang="en-GB" sz="1000" dirty="0" smtClean="0"/>
                        <a:t>ENC</a:t>
                      </a:r>
                      <a:endParaRPr lang="en-GB" sz="1000" dirty="0"/>
                    </a:p>
                  </a:txBody>
                  <a:tcPr marL="106918" marR="106918" marT="50398" marB="50398"/>
                </a:tc>
                <a:tc>
                  <a:txBody>
                    <a:bodyPr/>
                    <a:lstStyle/>
                    <a:p>
                      <a:pPr algn="ctr"/>
                      <a:r>
                        <a:rPr lang="en-GB" sz="1000" dirty="0" smtClean="0"/>
                        <a:t>ENC</a:t>
                      </a:r>
                      <a:endParaRPr lang="en-GB" sz="1000" dirty="0"/>
                    </a:p>
                  </a:txBody>
                  <a:tcPr marL="106918" marR="106918" marT="50398" marB="50398"/>
                </a:tc>
                <a:tc>
                  <a:txBody>
                    <a:bodyPr/>
                    <a:lstStyle/>
                    <a:p>
                      <a:pPr algn="ctr"/>
                      <a:r>
                        <a:rPr lang="en-GB" sz="1000" dirty="0" smtClean="0"/>
                        <a:t>ENC</a:t>
                      </a:r>
                      <a:endParaRPr lang="en-GB" sz="1000" dirty="0"/>
                    </a:p>
                  </a:txBody>
                  <a:tcPr marL="106918" marR="106918" marT="50398" marB="50398"/>
                </a:tc>
              </a:tr>
            </a:tbl>
          </a:graphicData>
        </a:graphic>
      </p:graphicFrame>
      <p:grpSp>
        <p:nvGrpSpPr>
          <p:cNvPr id="2" name="Group 25"/>
          <p:cNvGrpSpPr>
            <a:grpSpLocks/>
          </p:cNvGrpSpPr>
          <p:nvPr/>
        </p:nvGrpSpPr>
        <p:grpSpPr bwMode="auto">
          <a:xfrm>
            <a:off x="85387" y="2962722"/>
            <a:ext cx="6183061" cy="1508435"/>
            <a:chOff x="106206" y="1484784"/>
            <a:chExt cx="8230898" cy="2310481"/>
          </a:xfrm>
        </p:grpSpPr>
        <p:pic>
          <p:nvPicPr>
            <p:cNvPr id="20534" name="Content Placeholder 5" descr="IMGP3039.JPG"/>
            <p:cNvPicPr>
              <a:picLocks noChangeAspect="1"/>
            </p:cNvPicPr>
            <p:nvPr/>
          </p:nvPicPr>
          <p:blipFill>
            <a:blip r:embed="rId2" cstate="print"/>
            <a:srcRect t="29521" b="29521"/>
            <a:stretch>
              <a:fillRect/>
            </a:stretch>
          </p:blipFill>
          <p:spPr bwMode="auto">
            <a:xfrm>
              <a:off x="107504" y="1556792"/>
              <a:ext cx="8229600" cy="2238473"/>
            </a:xfrm>
            <a:prstGeom prst="rect">
              <a:avLst/>
            </a:prstGeom>
            <a:noFill/>
            <a:ln w="9525">
              <a:noFill/>
              <a:miter lim="800000"/>
              <a:headEnd/>
              <a:tailEnd/>
            </a:ln>
          </p:spPr>
        </p:pic>
        <p:sp>
          <p:nvSpPr>
            <p:cNvPr id="20" name="TextBox 19"/>
            <p:cNvSpPr txBox="1"/>
            <p:nvPr/>
          </p:nvSpPr>
          <p:spPr>
            <a:xfrm>
              <a:off x="106206" y="1492825"/>
              <a:ext cx="578718" cy="518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0V</a:t>
              </a:r>
            </a:p>
          </p:txBody>
        </p:sp>
        <p:sp>
          <p:nvSpPr>
            <p:cNvPr id="21" name="TextBox 20"/>
            <p:cNvSpPr txBox="1"/>
            <p:nvPr/>
          </p:nvSpPr>
          <p:spPr>
            <a:xfrm>
              <a:off x="1907565" y="1484784"/>
              <a:ext cx="807049" cy="518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2.5V</a:t>
              </a:r>
            </a:p>
          </p:txBody>
        </p:sp>
        <p:sp>
          <p:nvSpPr>
            <p:cNvPr id="22" name="TextBox 21"/>
            <p:cNvSpPr txBox="1"/>
            <p:nvPr/>
          </p:nvSpPr>
          <p:spPr>
            <a:xfrm>
              <a:off x="3348157" y="1492825"/>
              <a:ext cx="578718" cy="518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5V</a:t>
              </a:r>
            </a:p>
          </p:txBody>
        </p:sp>
        <p:sp>
          <p:nvSpPr>
            <p:cNvPr id="23" name="TextBox 22"/>
            <p:cNvSpPr txBox="1"/>
            <p:nvPr/>
          </p:nvSpPr>
          <p:spPr>
            <a:xfrm>
              <a:off x="4613308" y="1492825"/>
              <a:ext cx="807049" cy="518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7.5V</a:t>
              </a:r>
            </a:p>
          </p:txBody>
        </p:sp>
        <p:sp>
          <p:nvSpPr>
            <p:cNvPr id="24" name="TextBox 23"/>
            <p:cNvSpPr txBox="1"/>
            <p:nvPr/>
          </p:nvSpPr>
          <p:spPr>
            <a:xfrm>
              <a:off x="5940235" y="1492825"/>
              <a:ext cx="730228" cy="518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10V</a:t>
              </a:r>
            </a:p>
          </p:txBody>
        </p:sp>
        <p:sp>
          <p:nvSpPr>
            <p:cNvPr id="25" name="TextBox 24"/>
            <p:cNvSpPr txBox="1"/>
            <p:nvPr/>
          </p:nvSpPr>
          <p:spPr>
            <a:xfrm>
              <a:off x="7232567" y="1484784"/>
              <a:ext cx="993342" cy="519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12.5V</a:t>
              </a:r>
            </a:p>
          </p:txBody>
        </p:sp>
      </p:grpSp>
      <p:sp>
        <p:nvSpPr>
          <p:cNvPr id="28" name="TextBox 27"/>
          <p:cNvSpPr txBox="1"/>
          <p:nvPr/>
        </p:nvSpPr>
        <p:spPr>
          <a:xfrm>
            <a:off x="100236" y="4364413"/>
            <a:ext cx="6145937" cy="3515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4287" tIns="52144" rIns="104287" bIns="52144">
            <a:spAutoFit/>
          </a:bodyPr>
          <a:lstStyle/>
          <a:p>
            <a:pPr algn="ctr" fontAlgn="auto">
              <a:spcBef>
                <a:spcPts val="0"/>
              </a:spcBef>
              <a:spcAft>
                <a:spcPts val="0"/>
              </a:spcAft>
              <a:defRPr/>
            </a:pPr>
            <a:r>
              <a:rPr lang="en-GB" sz="1600" dirty="0" smtClean="0">
                <a:solidFill>
                  <a:prstClr val="white"/>
                </a:solidFill>
              </a:rPr>
              <a:t>Serial Powered </a:t>
            </a:r>
            <a:r>
              <a:rPr lang="en-GB" sz="1600" dirty="0">
                <a:solidFill>
                  <a:prstClr val="white"/>
                </a:solidFill>
              </a:rPr>
              <a:t>Chain of Hybrids</a:t>
            </a:r>
          </a:p>
        </p:txBody>
      </p:sp>
      <p:sp>
        <p:nvSpPr>
          <p:cNvPr id="29" name="TextBox 28"/>
          <p:cNvSpPr txBox="1"/>
          <p:nvPr/>
        </p:nvSpPr>
        <p:spPr>
          <a:xfrm>
            <a:off x="7578154" y="899517"/>
            <a:ext cx="3024336" cy="2554545"/>
          </a:xfrm>
          <a:prstGeom prst="rect">
            <a:avLst/>
          </a:prstGeom>
          <a:noFill/>
        </p:spPr>
        <p:txBody>
          <a:bodyPr wrap="square" rtlCol="0">
            <a:spAutoFit/>
          </a:bodyPr>
          <a:lstStyle/>
          <a:p>
            <a:r>
              <a:rPr lang="en-GB" sz="2000" b="1" dirty="0" smtClean="0"/>
              <a:t>Concept based on single-sided modules sandwiched around a carbon fibre core with integrated cooling and bus-tape (more similar to                       	   current pixels)</a:t>
            </a:r>
          </a:p>
          <a:p>
            <a:r>
              <a:rPr lang="en-GB" sz="2000" b="1" dirty="0" smtClean="0"/>
              <a:t>tested </a:t>
            </a:r>
            <a:endParaRPr lang="en-GB" sz="2000" b="1" dirty="0"/>
          </a:p>
        </p:txBody>
      </p:sp>
      <p:pic>
        <p:nvPicPr>
          <p:cNvPr id="33" name="Picture 41" descr="np49-01-04_1"/>
          <p:cNvPicPr>
            <a:picLocks noChangeAspect="1" noChangeArrowheads="1"/>
          </p:cNvPicPr>
          <p:nvPr/>
        </p:nvPicPr>
        <p:blipFill>
          <a:blip r:embed="rId3" cstate="print"/>
          <a:srcRect/>
          <a:stretch>
            <a:fillRect/>
          </a:stretch>
        </p:blipFill>
        <p:spPr bwMode="auto">
          <a:xfrm>
            <a:off x="6354018" y="2771726"/>
            <a:ext cx="2231901" cy="1872208"/>
          </a:xfrm>
          <a:prstGeom prst="rect">
            <a:avLst/>
          </a:prstGeom>
          <a:noFill/>
          <a:ln w="9525">
            <a:noFill/>
            <a:miter lim="800000"/>
            <a:headEnd/>
            <a:tailEnd/>
          </a:ln>
        </p:spPr>
      </p:pic>
      <p:sp>
        <p:nvSpPr>
          <p:cNvPr id="34" name="Text Box 42"/>
          <p:cNvSpPr txBox="1">
            <a:spLocks noChangeArrowheads="1"/>
          </p:cNvSpPr>
          <p:nvPr/>
        </p:nvSpPr>
        <p:spPr bwMode="auto">
          <a:xfrm>
            <a:off x="6767333" y="3115412"/>
            <a:ext cx="667053" cy="351318"/>
          </a:xfrm>
          <a:prstGeom prst="rect">
            <a:avLst/>
          </a:prstGeom>
          <a:noFill/>
          <a:ln w="9525" algn="ctr">
            <a:noFill/>
            <a:miter lim="800000"/>
            <a:headEnd/>
            <a:tailEnd/>
          </a:ln>
        </p:spPr>
        <p:txBody>
          <a:bodyPr wrap="none" lIns="104082" tIns="52040" rIns="104082" bIns="52040">
            <a:spAutoFit/>
          </a:bodyPr>
          <a:lstStyle/>
          <a:p>
            <a:pPr defTabSz="1042731"/>
            <a:r>
              <a:rPr lang="en-GB" sz="1600" dirty="0">
                <a:latin typeface="Arial" charset="0"/>
              </a:rPr>
              <a:t>Glue</a:t>
            </a:r>
          </a:p>
        </p:txBody>
      </p:sp>
      <p:sp>
        <p:nvSpPr>
          <p:cNvPr id="35" name="Text Box 43"/>
          <p:cNvSpPr txBox="1">
            <a:spLocks noChangeArrowheads="1"/>
          </p:cNvSpPr>
          <p:nvPr/>
        </p:nvSpPr>
        <p:spPr bwMode="auto">
          <a:xfrm>
            <a:off x="7199133" y="3752000"/>
            <a:ext cx="667053" cy="351318"/>
          </a:xfrm>
          <a:prstGeom prst="rect">
            <a:avLst/>
          </a:prstGeom>
          <a:noFill/>
          <a:ln w="9525" algn="ctr">
            <a:noFill/>
            <a:miter lim="800000"/>
            <a:headEnd/>
            <a:tailEnd/>
          </a:ln>
        </p:spPr>
        <p:txBody>
          <a:bodyPr wrap="none" lIns="104082" tIns="52040" rIns="104082" bIns="52040">
            <a:spAutoFit/>
          </a:bodyPr>
          <a:lstStyle/>
          <a:p>
            <a:pPr defTabSz="1042731"/>
            <a:r>
              <a:rPr lang="en-GB" sz="1600" dirty="0">
                <a:latin typeface="Arial" charset="0"/>
              </a:rPr>
              <a:t>Glue</a:t>
            </a:r>
          </a:p>
        </p:txBody>
      </p:sp>
      <p:pic>
        <p:nvPicPr>
          <p:cNvPr id="37" name="Picture 36" descr="Atlas Upgrade-1.png"/>
          <p:cNvPicPr>
            <a:picLocks noChangeAspect="1"/>
          </p:cNvPicPr>
          <p:nvPr/>
        </p:nvPicPr>
        <p:blipFill>
          <a:blip r:embed="rId4" cstate="print"/>
          <a:stretch>
            <a:fillRect/>
          </a:stretch>
        </p:blipFill>
        <p:spPr>
          <a:xfrm rot="10800000">
            <a:off x="6714058" y="4859957"/>
            <a:ext cx="1989843" cy="1728192"/>
          </a:xfrm>
          <a:prstGeom prst="rect">
            <a:avLst/>
          </a:prstGeom>
        </p:spPr>
      </p:pic>
      <p:pic>
        <p:nvPicPr>
          <p:cNvPr id="38" name="Content Placeholder 3" descr="DSC03512.JPG"/>
          <p:cNvPicPr>
            <a:picLocks noChangeAspect="1"/>
          </p:cNvPicPr>
          <p:nvPr/>
        </p:nvPicPr>
        <p:blipFill>
          <a:blip r:embed="rId5" cstate="print"/>
          <a:srcRect t="13638" b="5682"/>
          <a:stretch>
            <a:fillRect/>
          </a:stretch>
        </p:blipFill>
        <p:spPr>
          <a:xfrm rot="10800000">
            <a:off x="8154218" y="5147989"/>
            <a:ext cx="3024336" cy="1627187"/>
          </a:xfrm>
          <a:prstGeom prst="rect">
            <a:avLst/>
          </a:prstGeom>
          <a:scene3d>
            <a:camera prst="orthographicFront">
              <a:rot lat="0" lon="0" rev="16200000"/>
            </a:camera>
            <a:lightRig rig="threePt" dir="t"/>
          </a:scene3d>
        </p:spPr>
      </p:pic>
      <p:sp>
        <p:nvSpPr>
          <p:cNvPr id="41" name="TextBox 40"/>
          <p:cNvSpPr txBox="1"/>
          <p:nvPr/>
        </p:nvSpPr>
        <p:spPr>
          <a:xfrm>
            <a:off x="17314" y="7010905"/>
            <a:ext cx="6673622" cy="369332"/>
          </a:xfrm>
          <a:prstGeom prst="rect">
            <a:avLst/>
          </a:prstGeom>
          <a:noFill/>
        </p:spPr>
        <p:txBody>
          <a:bodyPr wrap="none" rtlCol="0">
            <a:spAutoFit/>
          </a:bodyPr>
          <a:lstStyle/>
          <a:p>
            <a:r>
              <a:rPr lang="en-GB" b="1" dirty="0" smtClean="0">
                <a:solidFill>
                  <a:srgbClr val="C00000"/>
                </a:solidFill>
              </a:rPr>
              <a:t>Both powering schemes can be made to work in this configuration</a:t>
            </a:r>
            <a:endParaRPr lang="en-GB" b="1" dirty="0">
              <a:solidFill>
                <a:srgbClr val="C00000"/>
              </a:solidFill>
            </a:endParaRPr>
          </a:p>
        </p:txBody>
      </p:sp>
      <p:pic>
        <p:nvPicPr>
          <p:cNvPr id="40" name="Picture 2" descr="T:\Groups\Atlas\Tracker Upgrade\Technical\Serial Powering\Stavelet\Photographs &amp; images\107_2209\IMGP3075.JPG"/>
          <p:cNvPicPr>
            <a:picLocks noChangeAspect="1" noChangeArrowheads="1"/>
          </p:cNvPicPr>
          <p:nvPr/>
        </p:nvPicPr>
        <p:blipFill>
          <a:blip r:embed="rId6" cstate="print"/>
          <a:srcRect t="29030" b="24883"/>
          <a:stretch>
            <a:fillRect/>
          </a:stretch>
        </p:blipFill>
        <p:spPr bwMode="auto">
          <a:xfrm>
            <a:off x="101892" y="4715941"/>
            <a:ext cx="6468150" cy="1835916"/>
          </a:xfrm>
          <a:prstGeom prst="rect">
            <a:avLst/>
          </a:prstGeom>
          <a:noFill/>
          <a:ln w="9525">
            <a:noFill/>
            <a:miter lim="800000"/>
            <a:headEnd/>
            <a:tailEnd/>
          </a:ln>
        </p:spPr>
      </p:pic>
      <p:pic>
        <p:nvPicPr>
          <p:cNvPr id="42" name="Content Placeholder 3" descr="CROPPED-3330.jpg"/>
          <p:cNvPicPr>
            <a:picLocks noChangeAspect="1"/>
          </p:cNvPicPr>
          <p:nvPr/>
        </p:nvPicPr>
        <p:blipFill>
          <a:blip r:embed="rId7" cstate="print"/>
          <a:srcRect/>
          <a:stretch>
            <a:fillRect/>
          </a:stretch>
        </p:blipFill>
        <p:spPr bwMode="auto">
          <a:xfrm>
            <a:off x="0" y="971525"/>
            <a:ext cx="7468890" cy="1686223"/>
          </a:xfrm>
          <a:prstGeom prst="rect">
            <a:avLst/>
          </a:prstGeom>
          <a:noFill/>
          <a:ln w="9525">
            <a:noFill/>
            <a:miter lim="800000"/>
            <a:headEnd/>
            <a:tailEnd/>
          </a:ln>
        </p:spPr>
      </p:pic>
      <p:sp>
        <p:nvSpPr>
          <p:cNvPr id="44" name="TextBox 43"/>
          <p:cNvSpPr txBox="1"/>
          <p:nvPr/>
        </p:nvSpPr>
        <p:spPr>
          <a:xfrm>
            <a:off x="8730282" y="2483693"/>
            <a:ext cx="3024336" cy="2246769"/>
          </a:xfrm>
          <a:prstGeom prst="rect">
            <a:avLst/>
          </a:prstGeom>
          <a:noFill/>
        </p:spPr>
        <p:txBody>
          <a:bodyPr wrap="square" rtlCol="0">
            <a:spAutoFit/>
          </a:bodyPr>
          <a:lstStyle/>
          <a:p>
            <a:endParaRPr lang="en-GB" sz="2000" b="1" dirty="0" smtClean="0"/>
          </a:p>
          <a:p>
            <a:endParaRPr lang="en-GB" sz="2000" b="1" dirty="0" smtClean="0"/>
          </a:p>
          <a:p>
            <a:r>
              <a:rPr lang="en-GB" sz="2000" b="1" dirty="0" smtClean="0"/>
              <a:t>Targets low </a:t>
            </a:r>
          </a:p>
          <a:p>
            <a:r>
              <a:rPr lang="en-GB" sz="2000" b="1" dirty="0" smtClean="0"/>
              <a:t>mass and </a:t>
            </a:r>
          </a:p>
          <a:p>
            <a:r>
              <a:rPr lang="en-GB" sz="2000" b="1" dirty="0" smtClean="0"/>
              <a:t>large-scale </a:t>
            </a:r>
          </a:p>
          <a:p>
            <a:r>
              <a:rPr lang="en-GB" sz="2000" b="1" dirty="0" smtClean="0"/>
              <a:t>production</a:t>
            </a:r>
          </a:p>
          <a:p>
            <a:endParaRPr lang="en-GB" sz="2000" b="1" dirty="0" smtClean="0"/>
          </a:p>
        </p:txBody>
      </p:sp>
      <p:sp>
        <p:nvSpPr>
          <p:cNvPr id="45" name="TextBox 44"/>
          <p:cNvSpPr txBox="1"/>
          <p:nvPr/>
        </p:nvSpPr>
        <p:spPr>
          <a:xfrm>
            <a:off x="6498034" y="4355901"/>
            <a:ext cx="3024336" cy="3170099"/>
          </a:xfrm>
          <a:prstGeom prst="rect">
            <a:avLst/>
          </a:prstGeom>
          <a:noFill/>
        </p:spPr>
        <p:txBody>
          <a:bodyPr wrap="square" rtlCol="0">
            <a:spAutoFit/>
          </a:bodyPr>
          <a:lstStyle/>
          <a:p>
            <a:endParaRPr lang="en-GB" sz="2000" b="1" dirty="0" smtClean="0"/>
          </a:p>
          <a:p>
            <a:endParaRPr lang="en-GB" sz="2000" b="1" dirty="0" smtClean="0"/>
          </a:p>
          <a:p>
            <a:endParaRPr lang="en-GB" sz="2000" b="1" dirty="0" smtClean="0"/>
          </a:p>
          <a:p>
            <a:endParaRPr lang="en-GB" sz="2000" b="1" dirty="0" smtClean="0"/>
          </a:p>
          <a:p>
            <a:endParaRPr lang="en-GB" sz="2000" b="1" dirty="0" smtClean="0"/>
          </a:p>
          <a:p>
            <a:endParaRPr lang="en-GB" sz="2000" b="1" dirty="0" smtClean="0"/>
          </a:p>
          <a:p>
            <a:endParaRPr lang="en-GB" sz="2000" b="1" dirty="0" smtClean="0"/>
          </a:p>
          <a:p>
            <a:r>
              <a:rPr lang="en-GB" sz="2000" b="1" dirty="0" smtClean="0"/>
              <a:t>     4 module fully                        </a:t>
            </a:r>
          </a:p>
          <a:p>
            <a:r>
              <a:rPr lang="en-GB" sz="2000" b="1" dirty="0" smtClean="0"/>
              <a:t>     working SP stave                                   </a:t>
            </a:r>
          </a:p>
          <a:p>
            <a:r>
              <a:rPr lang="en-GB" sz="2000" b="1" dirty="0" smtClean="0"/>
              <a:t>     built and tested </a:t>
            </a:r>
            <a:endParaRPr lang="en-GB" sz="2000" b="1" dirty="0"/>
          </a:p>
        </p:txBody>
      </p:sp>
      <p:sp>
        <p:nvSpPr>
          <p:cNvPr id="46" name="TextBox 45"/>
          <p:cNvSpPr txBox="1"/>
          <p:nvPr/>
        </p:nvSpPr>
        <p:spPr>
          <a:xfrm>
            <a:off x="6498034" y="5437762"/>
            <a:ext cx="2448272" cy="584775"/>
          </a:xfrm>
          <a:prstGeom prst="rect">
            <a:avLst/>
          </a:prstGeom>
          <a:noFill/>
        </p:spPr>
        <p:txBody>
          <a:bodyPr wrap="square" rtlCol="0">
            <a:spAutoFit/>
          </a:bodyPr>
          <a:lstStyle/>
          <a:p>
            <a:pPr algn="ctr"/>
            <a:r>
              <a:rPr lang="en-GB" sz="1600" b="1" dirty="0" smtClean="0">
                <a:solidFill>
                  <a:schemeClr val="bg1"/>
                </a:solidFill>
              </a:rPr>
              <a:t>Liverpool Hybrid          and Module Design</a:t>
            </a:r>
            <a:endParaRPr lang="en-GB" sz="1600" b="1" dirty="0">
              <a:solidFill>
                <a:schemeClr val="bg1"/>
              </a:solidFill>
            </a:endParaRPr>
          </a:p>
        </p:txBody>
      </p:sp>
      <p:sp>
        <p:nvSpPr>
          <p:cNvPr id="47" name="TextBox 46"/>
          <p:cNvSpPr txBox="1"/>
          <p:nvPr/>
        </p:nvSpPr>
        <p:spPr>
          <a:xfrm rot="3480000">
            <a:off x="5966358" y="3853146"/>
            <a:ext cx="1396536" cy="369332"/>
          </a:xfrm>
          <a:prstGeom prst="rect">
            <a:avLst/>
          </a:prstGeom>
          <a:noFill/>
        </p:spPr>
        <p:txBody>
          <a:bodyPr wrap="none" rtlCol="0">
            <a:spAutoFit/>
          </a:bodyPr>
          <a:lstStyle/>
          <a:p>
            <a:r>
              <a:rPr lang="en-GB" b="1" dirty="0" smtClean="0">
                <a:solidFill>
                  <a:srgbClr val="C00000"/>
                </a:solidFill>
                <a:sym typeface="Symbol"/>
              </a:rPr>
              <a:t></a:t>
            </a:r>
            <a:r>
              <a:rPr lang="en-GB" b="1" dirty="0" smtClean="0">
                <a:solidFill>
                  <a:schemeClr val="tx1">
                    <a:lumMod val="95000"/>
                    <a:lumOff val="5000"/>
                  </a:schemeClr>
                </a:solidFill>
              </a:rPr>
              <a:t>9 .75cm</a:t>
            </a:r>
            <a:r>
              <a:rPr lang="en-GB" b="1" dirty="0" smtClean="0">
                <a:solidFill>
                  <a:srgbClr val="C00000"/>
                </a:solidFill>
                <a:sym typeface="Symbol"/>
              </a:rPr>
              <a:t></a:t>
            </a:r>
            <a:endParaRPr lang="en-GB" b="1" dirty="0">
              <a:solidFill>
                <a:srgbClr val="C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3" descr="ATLAS07s2wafer"/>
          <p:cNvPicPr>
            <a:picLocks noChangeAspect="1" noChangeArrowheads="1"/>
          </p:cNvPicPr>
          <p:nvPr/>
        </p:nvPicPr>
        <p:blipFill>
          <a:blip r:embed="rId2" cstate="print"/>
          <a:srcRect l="5637" t="2618" r="4193" b="10988"/>
          <a:stretch>
            <a:fillRect/>
          </a:stretch>
        </p:blipFill>
        <p:spPr bwMode="auto">
          <a:xfrm>
            <a:off x="6355689" y="976458"/>
            <a:ext cx="3536095" cy="3438603"/>
          </a:xfrm>
          <a:prstGeom prst="rect">
            <a:avLst/>
          </a:prstGeom>
          <a:noFill/>
          <a:ln w="9525">
            <a:noFill/>
            <a:miter lim="800000"/>
            <a:headEnd/>
            <a:tailEnd/>
          </a:ln>
        </p:spPr>
      </p:pic>
      <p:sp>
        <p:nvSpPr>
          <p:cNvPr id="26627" name="Title 4"/>
          <p:cNvSpPr>
            <a:spLocks noGrp="1"/>
          </p:cNvSpPr>
          <p:nvPr>
            <p:ph type="title"/>
          </p:nvPr>
        </p:nvSpPr>
        <p:spPr>
          <a:xfrm>
            <a:off x="0" y="0"/>
            <a:ext cx="10691813" cy="916961"/>
          </a:xfrm>
        </p:spPr>
        <p:txBody>
          <a:bodyPr/>
          <a:lstStyle/>
          <a:p>
            <a:r>
              <a:rPr lang="en-GB" b="1" dirty="0" smtClean="0">
                <a:solidFill>
                  <a:srgbClr val="008000"/>
                </a:solidFill>
              </a:rPr>
              <a:t>ATLAS Large Area Strip Sensors</a:t>
            </a:r>
          </a:p>
        </p:txBody>
      </p:sp>
      <p:sp>
        <p:nvSpPr>
          <p:cNvPr id="26628" name="Content Placeholder 5"/>
          <p:cNvSpPr>
            <a:spLocks noGrp="1"/>
          </p:cNvSpPr>
          <p:nvPr>
            <p:ph idx="1"/>
          </p:nvPr>
        </p:nvSpPr>
        <p:spPr>
          <a:xfrm>
            <a:off x="40837" y="1000957"/>
            <a:ext cx="6550592" cy="1973915"/>
          </a:xfrm>
        </p:spPr>
        <p:txBody>
          <a:bodyPr/>
          <a:lstStyle/>
          <a:p>
            <a:r>
              <a:rPr lang="en-GB" sz="2100" dirty="0" smtClean="0"/>
              <a:t>Collaboration of ATLAS with Hamamatsu Photonics (HPK) to develop 9.75x9.75 cm</a:t>
            </a:r>
            <a:r>
              <a:rPr lang="en-GB" sz="2100" baseline="30000" dirty="0" smtClean="0"/>
              <a:t>2            </a:t>
            </a:r>
            <a:r>
              <a:rPr lang="en-GB" sz="2100" dirty="0" smtClean="0"/>
              <a:t>n</a:t>
            </a:r>
            <a:r>
              <a:rPr lang="en-GB" sz="2100" baseline="30000" dirty="0" smtClean="0"/>
              <a:t>+</a:t>
            </a:r>
            <a:r>
              <a:rPr lang="en-GB" sz="2100" dirty="0" smtClean="0"/>
              <a:t>-strip in </a:t>
            </a:r>
            <a:r>
              <a:rPr lang="en-GB" sz="2100" dirty="0" smtClean="0">
                <a:solidFill>
                  <a:srgbClr val="FF0000"/>
                </a:solidFill>
              </a:rPr>
              <a:t>p-type</a:t>
            </a:r>
            <a:r>
              <a:rPr lang="en-GB" sz="2100" dirty="0" smtClean="0"/>
              <a:t> substrate devices                      (6 inch wafers) for strip regions</a:t>
            </a:r>
          </a:p>
          <a:p>
            <a:pPr lvl="1"/>
            <a:r>
              <a:rPr lang="en-GB" sz="1800" dirty="0" smtClean="0"/>
              <a:t>4 segments (2 axial, 2 stereo), 1280 strip each,        </a:t>
            </a:r>
            <a:r>
              <a:rPr lang="en-GB" sz="1800" b="1" dirty="0" smtClean="0"/>
              <a:t>2.45cm long, 74.5 </a:t>
            </a:r>
            <a:r>
              <a:rPr lang="en-GB" sz="1800" b="1" dirty="0" smtClean="0">
                <a:latin typeface="Symbol" pitchFamily="18" charset="2"/>
              </a:rPr>
              <a:t>m</a:t>
            </a:r>
            <a:r>
              <a:rPr lang="en-GB" sz="1800" b="1" dirty="0" smtClean="0"/>
              <a:t>m pitch</a:t>
            </a:r>
            <a:r>
              <a:rPr lang="en-GB" sz="1800" dirty="0" smtClean="0"/>
              <a:t>, ~320 mm thick</a:t>
            </a:r>
          </a:p>
          <a:p>
            <a:pPr lvl="1"/>
            <a:r>
              <a:rPr lang="en-GB" sz="1800" dirty="0" smtClean="0"/>
              <a:t>FZ1 &lt;100&gt; and FZ2 &lt;100&gt; material studied</a:t>
            </a:r>
          </a:p>
          <a:p>
            <a:pPr lvl="1"/>
            <a:r>
              <a:rPr lang="en-GB" sz="1800" dirty="0" smtClean="0"/>
              <a:t>Miniature sensors (1x1 cm</a:t>
            </a:r>
            <a:r>
              <a:rPr lang="en-GB" sz="1800" baseline="30000" dirty="0" smtClean="0"/>
              <a:t>2</a:t>
            </a:r>
            <a:r>
              <a:rPr lang="en-GB" sz="1800" dirty="0" smtClean="0"/>
              <a:t>) for irradiation studies</a:t>
            </a:r>
          </a:p>
          <a:p>
            <a:endParaRPr lang="en-GB" sz="2100" dirty="0" smtClean="0"/>
          </a:p>
        </p:txBody>
      </p:sp>
      <p:sp>
        <p:nvSpPr>
          <p:cNvPr id="4" name="Slide Number Placeholder 3"/>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9E115106-C4B5-43B1-8A3D-9E48EA99586B}" type="slidenum">
              <a:rPr lang="en-GB" smtClean="0"/>
              <a:pPr>
                <a:defRPr/>
              </a:pPr>
              <a:t>23</a:t>
            </a:fld>
            <a:endParaRPr lang="en-GB" dirty="0"/>
          </a:p>
        </p:txBody>
      </p:sp>
      <p:sp>
        <p:nvSpPr>
          <p:cNvPr id="26631" name="TextBox 9"/>
          <p:cNvSpPr txBox="1">
            <a:spLocks noChangeArrowheads="1"/>
          </p:cNvSpPr>
          <p:nvPr/>
        </p:nvSpPr>
        <p:spPr bwMode="auto">
          <a:xfrm>
            <a:off x="9520541" y="1896919"/>
            <a:ext cx="980052" cy="520805"/>
          </a:xfrm>
          <a:prstGeom prst="rect">
            <a:avLst/>
          </a:prstGeom>
          <a:noFill/>
          <a:ln w="9525">
            <a:noFill/>
            <a:miter lim="800000"/>
            <a:headEnd/>
            <a:tailEnd/>
          </a:ln>
        </p:spPr>
        <p:txBody>
          <a:bodyPr wrap="none" lIns="104287" tIns="52144" rIns="104287" bIns="52144">
            <a:spAutoFit/>
          </a:bodyPr>
          <a:lstStyle/>
          <a:p>
            <a:r>
              <a:rPr lang="en-GB" sz="2700" dirty="0">
                <a:solidFill>
                  <a:srgbClr val="C00000"/>
                </a:solidFill>
              </a:rPr>
              <a:t>Axial</a:t>
            </a:r>
          </a:p>
        </p:txBody>
      </p:sp>
      <p:sp>
        <p:nvSpPr>
          <p:cNvPr id="26632" name="TextBox 10"/>
          <p:cNvSpPr txBox="1">
            <a:spLocks noChangeArrowheads="1"/>
          </p:cNvSpPr>
          <p:nvPr/>
        </p:nvSpPr>
        <p:spPr bwMode="auto">
          <a:xfrm>
            <a:off x="9420304" y="3041370"/>
            <a:ext cx="1095468" cy="520805"/>
          </a:xfrm>
          <a:prstGeom prst="rect">
            <a:avLst/>
          </a:prstGeom>
          <a:noFill/>
          <a:ln w="9525">
            <a:noFill/>
            <a:miter lim="800000"/>
            <a:headEnd/>
            <a:tailEnd/>
          </a:ln>
        </p:spPr>
        <p:txBody>
          <a:bodyPr wrap="none" lIns="104287" tIns="52144" rIns="104287" bIns="52144">
            <a:spAutoFit/>
          </a:bodyPr>
          <a:lstStyle/>
          <a:p>
            <a:r>
              <a:rPr lang="en-GB" sz="2700" dirty="0">
                <a:solidFill>
                  <a:srgbClr val="0000FF"/>
                </a:solidFill>
              </a:rPr>
              <a:t>Stereo</a:t>
            </a:r>
            <a:endParaRPr lang="en-GB" sz="2300" dirty="0">
              <a:solidFill>
                <a:srgbClr val="0000FF"/>
              </a:solidFill>
            </a:endParaRPr>
          </a:p>
        </p:txBody>
      </p:sp>
      <p:cxnSp>
        <p:nvCxnSpPr>
          <p:cNvPr id="62" name="Straight Connector 61"/>
          <p:cNvCxnSpPr/>
          <p:nvPr/>
        </p:nvCxnSpPr>
        <p:spPr>
          <a:xfrm rot="5400000">
            <a:off x="6876892" y="2008914"/>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6876892" y="2533891"/>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8996693" y="1993165"/>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8996693" y="2512892"/>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6900729" y="3022939"/>
            <a:ext cx="435731"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6900729" y="3511167"/>
            <a:ext cx="435732"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9004805" y="3004565"/>
            <a:ext cx="437481"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9004805" y="3554041"/>
            <a:ext cx="437481"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7938355" y="2989690"/>
            <a:ext cx="435732"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7938356" y="3544417"/>
            <a:ext cx="435731" cy="63111"/>
          </a:xfrm>
          <a:prstGeom prst="line">
            <a:avLst/>
          </a:prstGeom>
          <a:ln w="444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7918230" y="2008914"/>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7918230" y="2528642"/>
            <a:ext cx="4759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pic>
        <p:nvPicPr>
          <p:cNvPr id="26647" name="Picture 9"/>
          <p:cNvPicPr>
            <a:picLocks noChangeArrowheads="1"/>
          </p:cNvPicPr>
          <p:nvPr/>
        </p:nvPicPr>
        <p:blipFill>
          <a:blip r:embed="rId3" cstate="print"/>
          <a:srcRect/>
          <a:stretch>
            <a:fillRect/>
          </a:stretch>
        </p:blipFill>
        <p:spPr bwMode="auto">
          <a:xfrm>
            <a:off x="228315" y="3707829"/>
            <a:ext cx="5093461" cy="2889125"/>
          </a:xfrm>
          <a:prstGeom prst="rect">
            <a:avLst/>
          </a:prstGeom>
          <a:noFill/>
          <a:ln w="9525">
            <a:noFill/>
            <a:miter lim="800000"/>
            <a:headEnd/>
            <a:tailEnd/>
          </a:ln>
        </p:spPr>
      </p:pic>
      <p:sp>
        <p:nvSpPr>
          <p:cNvPr id="89" name="Content Placeholder 5"/>
          <p:cNvSpPr txBox="1">
            <a:spLocks/>
          </p:cNvSpPr>
          <p:nvPr/>
        </p:nvSpPr>
        <p:spPr bwMode="auto">
          <a:xfrm>
            <a:off x="5525961" y="4493807"/>
            <a:ext cx="5208546" cy="2117409"/>
          </a:xfrm>
          <a:prstGeom prst="rect">
            <a:avLst/>
          </a:prstGeom>
          <a:noFill/>
          <a:ln w="9525">
            <a:noFill/>
            <a:miter lim="800000"/>
            <a:headEnd/>
            <a:tailEnd/>
          </a:ln>
        </p:spPr>
        <p:txBody>
          <a:bodyPr lIns="104287" tIns="52144" rIns="104287" bIns="52144"/>
          <a:lstStyle/>
          <a:p>
            <a:pPr marL="391077" indent="-391077">
              <a:spcBef>
                <a:spcPct val="20000"/>
              </a:spcBef>
              <a:buFontTx/>
              <a:buChar char="•"/>
              <a:defRPr/>
            </a:pPr>
            <a:r>
              <a:rPr lang="en-GB" kern="0" dirty="0" smtClean="0">
                <a:latin typeface="+mn-lt"/>
                <a:cs typeface="+mn-cs"/>
              </a:rPr>
              <a:t>&gt;150 full-size </a:t>
            </a:r>
            <a:r>
              <a:rPr lang="en-GB" kern="0" dirty="0">
                <a:latin typeface="+mn-lt"/>
                <a:cs typeface="+mn-cs"/>
              </a:rPr>
              <a:t>sensor prototypes </a:t>
            </a:r>
            <a:r>
              <a:rPr lang="en-GB" kern="0" dirty="0" smtClean="0">
                <a:latin typeface="+mn-lt"/>
              </a:rPr>
              <a:t>delivered and</a:t>
            </a:r>
            <a:r>
              <a:rPr lang="en-GB" kern="0" dirty="0" smtClean="0">
                <a:latin typeface="+mn-lt"/>
                <a:cs typeface="+mn-cs"/>
              </a:rPr>
              <a:t> </a:t>
            </a:r>
            <a:r>
              <a:rPr lang="en-GB" kern="0" dirty="0">
                <a:latin typeface="+mn-lt"/>
                <a:cs typeface="+mn-cs"/>
              </a:rPr>
              <a:t>characterized </a:t>
            </a:r>
            <a:r>
              <a:rPr lang="en-GB" kern="0" dirty="0" smtClean="0">
                <a:latin typeface="+mn-lt"/>
                <a:cs typeface="+mn-cs"/>
              </a:rPr>
              <a:t>to </a:t>
            </a:r>
            <a:r>
              <a:rPr lang="en-GB" kern="0" dirty="0">
                <a:latin typeface="+mn-lt"/>
                <a:cs typeface="+mn-cs"/>
              </a:rPr>
              <a:t>final </a:t>
            </a:r>
            <a:r>
              <a:rPr lang="en-GB" kern="0" dirty="0" smtClean="0">
                <a:latin typeface="+mn-lt"/>
                <a:cs typeface="+mn-cs"/>
              </a:rPr>
              <a:t>specifications</a:t>
            </a:r>
            <a:endParaRPr lang="en-GB" kern="0" dirty="0">
              <a:latin typeface="+mn-lt"/>
              <a:cs typeface="+mn-cs"/>
            </a:endParaRPr>
          </a:p>
          <a:p>
            <a:pPr marL="847334" lvl="1" indent="-325898">
              <a:spcBef>
                <a:spcPct val="20000"/>
              </a:spcBef>
              <a:buFontTx/>
              <a:buChar char="–"/>
              <a:defRPr/>
            </a:pPr>
            <a:r>
              <a:rPr lang="en-GB" kern="0" dirty="0">
                <a:latin typeface="+mn-lt"/>
              </a:rPr>
              <a:t>Inter-strip capacitance &amp; resistance,  coupling capacitance, depletion voltage, leakage currents and </a:t>
            </a:r>
            <a:r>
              <a:rPr lang="en-GB" kern="0" dirty="0" err="1">
                <a:latin typeface="+mn-lt"/>
              </a:rPr>
              <a:t>polysilicon</a:t>
            </a:r>
            <a:r>
              <a:rPr lang="en-GB" kern="0" dirty="0">
                <a:latin typeface="+mn-lt"/>
              </a:rPr>
              <a:t> resistors qualified</a:t>
            </a:r>
          </a:p>
          <a:p>
            <a:pPr marL="325898" indent="-325898">
              <a:spcBef>
                <a:spcPct val="20000"/>
              </a:spcBef>
              <a:defRPr/>
            </a:pPr>
            <a:endParaRPr lang="en-GB" kern="0" dirty="0">
              <a:latin typeface="+mn-lt"/>
              <a:cs typeface="+mn-cs"/>
            </a:endParaRPr>
          </a:p>
          <a:p>
            <a:pPr marL="391077" indent="-391077">
              <a:spcBef>
                <a:spcPct val="20000"/>
              </a:spcBef>
              <a:defRPr/>
            </a:pPr>
            <a:endParaRPr lang="en-GB" sz="2300" kern="0" dirty="0">
              <a:latin typeface="+mn-lt"/>
            </a:endParaRPr>
          </a:p>
        </p:txBody>
      </p:sp>
      <p:pic>
        <p:nvPicPr>
          <p:cNvPr id="26649" name="Picture 6" descr="Hamamatsu_logo03012011.png"/>
          <p:cNvPicPr>
            <a:picLocks noChangeAspect="1"/>
          </p:cNvPicPr>
          <p:nvPr/>
        </p:nvPicPr>
        <p:blipFill>
          <a:blip r:embed="rId4" cstate="print"/>
          <a:srcRect l="6667" t="39384" r="17500" b="44102"/>
          <a:stretch>
            <a:fillRect/>
          </a:stretch>
        </p:blipFill>
        <p:spPr bwMode="auto">
          <a:xfrm>
            <a:off x="8208195" y="4152572"/>
            <a:ext cx="2357396" cy="341235"/>
          </a:xfrm>
          <a:prstGeom prst="rect">
            <a:avLst/>
          </a:prstGeom>
          <a:noFill/>
          <a:ln w="9525">
            <a:noFill/>
            <a:miter lim="800000"/>
            <a:headEnd/>
            <a:tailEnd/>
          </a:ln>
        </p:spPr>
      </p:pic>
      <p:sp>
        <p:nvSpPr>
          <p:cNvPr id="25" name="TextBox 24"/>
          <p:cNvSpPr txBox="1"/>
          <p:nvPr/>
        </p:nvSpPr>
        <p:spPr>
          <a:xfrm>
            <a:off x="5345906" y="6372125"/>
            <a:ext cx="5472608" cy="923330"/>
          </a:xfrm>
          <a:prstGeom prst="rect">
            <a:avLst/>
          </a:prstGeom>
          <a:noFill/>
        </p:spPr>
        <p:txBody>
          <a:bodyPr wrap="square" rtlCol="0">
            <a:spAutoFit/>
          </a:bodyPr>
          <a:lstStyle/>
          <a:p>
            <a:r>
              <a:rPr lang="en-GB" b="1" dirty="0" smtClean="0">
                <a:solidFill>
                  <a:srgbClr val="FF0000"/>
                </a:solidFill>
              </a:rPr>
              <a:t>Use of p-type silicon for high radiation environments pioneered by Liverpool with Micron Semiconductor (UK) Ltd and CNM Barcelona</a:t>
            </a:r>
            <a:endParaRPr lang="en-GB" b="1"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8"/>
          <p:cNvSpPr>
            <a:spLocks noGrp="1"/>
          </p:cNvSpPr>
          <p:nvPr>
            <p:ph type="title"/>
          </p:nvPr>
        </p:nvSpPr>
        <p:spPr>
          <a:xfrm>
            <a:off x="0" y="5250"/>
            <a:ext cx="10691813" cy="916961"/>
          </a:xfrm>
        </p:spPr>
        <p:txBody>
          <a:bodyPr/>
          <a:lstStyle/>
          <a:p>
            <a:r>
              <a:rPr lang="en-GB" b="1" dirty="0" smtClean="0">
                <a:solidFill>
                  <a:srgbClr val="008000"/>
                </a:solidFill>
              </a:rPr>
              <a:t>Module Assembly Progress</a:t>
            </a:r>
          </a:p>
        </p:txBody>
      </p:sp>
      <p:pic>
        <p:nvPicPr>
          <p:cNvPr id="59395" name="Picture 3"/>
          <p:cNvPicPr>
            <a:picLocks noChangeAspect="1" noChangeArrowheads="1"/>
          </p:cNvPicPr>
          <p:nvPr/>
        </p:nvPicPr>
        <p:blipFill>
          <a:blip r:embed="rId2" cstate="print"/>
          <a:srcRect/>
          <a:stretch>
            <a:fillRect/>
          </a:stretch>
        </p:blipFill>
        <p:spPr bwMode="auto">
          <a:xfrm>
            <a:off x="7794178" y="1547589"/>
            <a:ext cx="2849561" cy="4968552"/>
          </a:xfrm>
          <a:prstGeom prst="rect">
            <a:avLst/>
          </a:prstGeom>
          <a:noFill/>
          <a:ln w="9525">
            <a:noFill/>
            <a:miter lim="800000"/>
            <a:headEnd/>
            <a:tailEnd/>
          </a:ln>
        </p:spPr>
      </p:pic>
      <p:graphicFrame>
        <p:nvGraphicFramePr>
          <p:cNvPr id="5" name="Content Placeholder 4"/>
          <p:cNvGraphicFramePr>
            <a:graphicFrameLocks noGrp="1"/>
          </p:cNvGraphicFramePr>
          <p:nvPr>
            <p:ph idx="4294967295"/>
          </p:nvPr>
        </p:nvGraphicFramePr>
        <p:xfrm>
          <a:off x="17315" y="1547591"/>
          <a:ext cx="7776865" cy="4896543"/>
        </p:xfrm>
        <a:graphic>
          <a:graphicData uri="http://schemas.openxmlformats.org/drawingml/2006/table">
            <a:tbl>
              <a:tblPr firstRow="1" bandRow="1">
                <a:tableStyleId>{5C22544A-7EE6-4342-B048-85BDC9FD1C3A}</a:tableStyleId>
              </a:tblPr>
              <a:tblGrid>
                <a:gridCol w="1224135"/>
                <a:gridCol w="432048"/>
                <a:gridCol w="792088"/>
                <a:gridCol w="504056"/>
                <a:gridCol w="785786"/>
                <a:gridCol w="428963"/>
                <a:gridCol w="511194"/>
                <a:gridCol w="607568"/>
                <a:gridCol w="607568"/>
                <a:gridCol w="546811"/>
                <a:gridCol w="668324"/>
                <a:gridCol w="668324"/>
              </a:tblGrid>
              <a:tr h="994208">
                <a:tc>
                  <a:txBody>
                    <a:bodyPr/>
                    <a:lstStyle/>
                    <a:p>
                      <a:endParaRPr lang="en-GB" sz="800" dirty="0"/>
                    </a:p>
                  </a:txBody>
                  <a:tcPr marL="106918" marR="106918" marT="50398" marB="50398">
                    <a:solidFill>
                      <a:srgbClr val="002060"/>
                    </a:solidFill>
                  </a:tcPr>
                </a:tc>
                <a:tc>
                  <a:txBody>
                    <a:bodyPr/>
                    <a:lstStyle/>
                    <a:p>
                      <a:pPr algn="ctr"/>
                      <a:r>
                        <a:rPr lang="en-GB" sz="900" dirty="0" smtClean="0"/>
                        <a:t>Mechanical</a:t>
                      </a:r>
                      <a:r>
                        <a:rPr lang="en-GB" sz="900" baseline="0" dirty="0" smtClean="0"/>
                        <a:t> </a:t>
                      </a:r>
                      <a:r>
                        <a:rPr lang="en-GB" sz="900" dirty="0" smtClean="0"/>
                        <a:t>Chip</a:t>
                      </a:r>
                      <a:r>
                        <a:rPr lang="en-GB" sz="900" baseline="0" dirty="0" smtClean="0"/>
                        <a:t> </a:t>
                      </a:r>
                      <a:r>
                        <a:rPr lang="en-GB" sz="900" baseline="0" dirty="0" err="1" smtClean="0"/>
                        <a:t>Gluings</a:t>
                      </a:r>
                      <a:endParaRPr lang="en-GB" sz="900" dirty="0"/>
                    </a:p>
                  </a:txBody>
                  <a:tcPr marL="106918" marR="106918" marT="50398" marB="50398" vert="vert270" anchor="ctr">
                    <a:solidFill>
                      <a:srgbClr val="002060"/>
                    </a:solidFill>
                  </a:tcPr>
                </a:tc>
                <a:tc>
                  <a:txBody>
                    <a:bodyPr/>
                    <a:lstStyle/>
                    <a:p>
                      <a:pPr algn="ctr"/>
                      <a:r>
                        <a:rPr lang="en-GB" sz="900" dirty="0" smtClean="0"/>
                        <a:t>Mechanical</a:t>
                      </a:r>
                      <a:r>
                        <a:rPr lang="en-GB" sz="900" baseline="0" dirty="0" smtClean="0"/>
                        <a:t> </a:t>
                      </a:r>
                      <a:r>
                        <a:rPr lang="en-GB" sz="900" dirty="0" err="1" smtClean="0"/>
                        <a:t>Wirebonding</a:t>
                      </a:r>
                      <a:endParaRPr lang="en-GB" sz="900" dirty="0"/>
                    </a:p>
                  </a:txBody>
                  <a:tcPr marL="106918" marR="106918" marT="50398" marB="50398" vert="vert270" anchor="ctr">
                    <a:solidFill>
                      <a:srgbClr val="002060"/>
                    </a:solidFill>
                  </a:tcPr>
                </a:tc>
                <a:tc>
                  <a:txBody>
                    <a:bodyPr/>
                    <a:lstStyle/>
                    <a:p>
                      <a:pPr algn="ctr"/>
                      <a:r>
                        <a:rPr lang="en-GB" sz="900" dirty="0" smtClean="0"/>
                        <a:t>Electrical Chip </a:t>
                      </a:r>
                      <a:r>
                        <a:rPr lang="en-GB" sz="900" dirty="0" err="1" smtClean="0"/>
                        <a:t>Gluings</a:t>
                      </a:r>
                      <a:endParaRPr lang="en-GB" sz="900" dirty="0"/>
                    </a:p>
                  </a:txBody>
                  <a:tcPr marL="106918" marR="106918" marT="50398" marB="50398" vert="vert270" anchor="ctr">
                    <a:solidFill>
                      <a:srgbClr val="002060"/>
                    </a:solidFill>
                  </a:tcPr>
                </a:tc>
                <a:tc>
                  <a:txBody>
                    <a:bodyPr/>
                    <a:lstStyle/>
                    <a:p>
                      <a:pPr algn="ctr"/>
                      <a:r>
                        <a:rPr lang="en-GB" sz="900" dirty="0" smtClean="0"/>
                        <a:t>Electrical  </a:t>
                      </a:r>
                      <a:r>
                        <a:rPr lang="en-GB" sz="900" dirty="0" err="1" smtClean="0"/>
                        <a:t>Wirebondings</a:t>
                      </a:r>
                      <a:endParaRPr lang="en-GB" sz="900" dirty="0" smtClean="0"/>
                    </a:p>
                    <a:p>
                      <a:pPr algn="ctr"/>
                      <a:endParaRPr lang="en-GB" sz="900" dirty="0" smtClean="0"/>
                    </a:p>
                  </a:txBody>
                  <a:tcPr marL="106918" marR="106918" marT="50398" marB="50398" vert="vert270" anchor="ctr">
                    <a:solidFill>
                      <a:srgbClr val="002060"/>
                    </a:solidFill>
                  </a:tcPr>
                </a:tc>
                <a:tc>
                  <a:txBody>
                    <a:bodyPr/>
                    <a:lstStyle/>
                    <a:p>
                      <a:pPr algn="ctr"/>
                      <a:r>
                        <a:rPr lang="en-GB" sz="900" dirty="0" smtClean="0"/>
                        <a:t>Electrical Testing</a:t>
                      </a:r>
                      <a:endParaRPr lang="en-GB" sz="900" dirty="0"/>
                    </a:p>
                  </a:txBody>
                  <a:tcPr marL="106918" marR="106918" marT="50398" marB="50398" vert="vert270" anchor="ctr">
                    <a:solidFill>
                      <a:srgbClr val="002060"/>
                    </a:solidFill>
                  </a:tcPr>
                </a:tc>
                <a:tc>
                  <a:txBody>
                    <a:bodyPr/>
                    <a:lstStyle/>
                    <a:p>
                      <a:pPr algn="ctr"/>
                      <a:r>
                        <a:rPr lang="en-GB" sz="900" dirty="0" smtClean="0"/>
                        <a:t>Mechanical Assemblies</a:t>
                      </a:r>
                      <a:endParaRPr lang="en-GB" sz="900" dirty="0"/>
                    </a:p>
                  </a:txBody>
                  <a:tcPr marL="106918" marR="106918" marT="50398" marB="50398" vert="vert270" anchor="ctr">
                    <a:solidFill>
                      <a:srgbClr val="002060"/>
                    </a:solidFill>
                  </a:tcPr>
                </a:tc>
                <a:tc>
                  <a:txBody>
                    <a:bodyPr/>
                    <a:lstStyle/>
                    <a:p>
                      <a:pPr algn="ctr"/>
                      <a:r>
                        <a:rPr lang="en-GB" sz="900" dirty="0" smtClean="0"/>
                        <a:t>Mechanical Wire</a:t>
                      </a:r>
                      <a:r>
                        <a:rPr lang="en-GB" sz="900" baseline="0" dirty="0" smtClean="0"/>
                        <a:t> </a:t>
                      </a:r>
                      <a:r>
                        <a:rPr lang="en-GB" sz="900" dirty="0" err="1" smtClean="0"/>
                        <a:t>Bondings</a:t>
                      </a:r>
                      <a:endParaRPr lang="en-GB" sz="900" dirty="0"/>
                    </a:p>
                  </a:txBody>
                  <a:tcPr marL="106918" marR="106918" marT="50398" marB="50398" vert="vert270" anchor="ctr">
                    <a:solidFill>
                      <a:srgbClr val="002060"/>
                    </a:solidFill>
                  </a:tcPr>
                </a:tc>
                <a:tc>
                  <a:txBody>
                    <a:bodyPr/>
                    <a:lstStyle/>
                    <a:p>
                      <a:pPr algn="ctr"/>
                      <a:r>
                        <a:rPr lang="en-GB" sz="900" dirty="0" smtClean="0"/>
                        <a:t>Electrical </a:t>
                      </a:r>
                      <a:r>
                        <a:rPr lang="en-GB" sz="900" baseline="0" dirty="0" smtClean="0"/>
                        <a:t> Assemblies</a:t>
                      </a:r>
                      <a:endParaRPr lang="en-GB" sz="900" dirty="0"/>
                    </a:p>
                  </a:txBody>
                  <a:tcPr marL="106918" marR="106918" marT="50398" marB="50398" vert="vert270" anchor="ctr">
                    <a:solidFill>
                      <a:srgbClr val="002060"/>
                    </a:solidFill>
                  </a:tcPr>
                </a:tc>
                <a:tc>
                  <a:txBody>
                    <a:bodyPr/>
                    <a:lstStyle/>
                    <a:p>
                      <a:pPr algn="ctr"/>
                      <a:r>
                        <a:rPr lang="en-GB" sz="900" dirty="0" smtClean="0"/>
                        <a:t>Electrical  Wire Bonding</a:t>
                      </a:r>
                      <a:endParaRPr lang="en-GB" sz="900" dirty="0"/>
                    </a:p>
                  </a:txBody>
                  <a:tcPr marL="106918" marR="106918" marT="50398" marB="50398" vert="vert270" anchor="ctr">
                    <a:solidFill>
                      <a:srgbClr val="002060"/>
                    </a:solidFill>
                  </a:tcPr>
                </a:tc>
                <a:tc>
                  <a:txBody>
                    <a:bodyPr/>
                    <a:lstStyle/>
                    <a:p>
                      <a:pPr algn="ctr"/>
                      <a:r>
                        <a:rPr lang="en-GB" sz="900" dirty="0" smtClean="0"/>
                        <a:t>Electrical Testing</a:t>
                      </a:r>
                      <a:endParaRPr lang="en-GB" sz="900" dirty="0"/>
                    </a:p>
                  </a:txBody>
                  <a:tcPr marL="106918" marR="106918" marT="50398" marB="50398" vert="vert270" anchor="ctr">
                    <a:solidFill>
                      <a:srgbClr val="002060"/>
                    </a:solidFill>
                  </a:tcPr>
                </a:tc>
                <a:tc>
                  <a:txBody>
                    <a:bodyPr/>
                    <a:lstStyle/>
                    <a:p>
                      <a:pPr algn="ctr"/>
                      <a:r>
                        <a:rPr lang="en-GB" sz="900" dirty="0" err="1" smtClean="0"/>
                        <a:t>Produed</a:t>
                      </a:r>
                      <a:r>
                        <a:rPr lang="en-GB" sz="900" baseline="0" dirty="0" smtClean="0"/>
                        <a:t> Modules</a:t>
                      </a:r>
                      <a:endParaRPr lang="en-GB" sz="900" dirty="0"/>
                    </a:p>
                  </a:txBody>
                  <a:tcPr marL="106918" marR="106918" marT="50398" marB="50398" vert="vert270" anchor="ctr">
                    <a:solidFill>
                      <a:srgbClr val="002060"/>
                    </a:solidFill>
                  </a:tcPr>
                </a:tc>
              </a:tr>
              <a:tr h="497532">
                <a:tc>
                  <a:txBody>
                    <a:bodyPr/>
                    <a:lstStyle/>
                    <a:p>
                      <a:r>
                        <a:rPr lang="en-GB" sz="1600" dirty="0" smtClean="0"/>
                        <a:t>Cambridge</a:t>
                      </a:r>
                      <a:endParaRPr lang="en-GB" sz="1600" dirty="0"/>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200" kern="1200" dirty="0" smtClean="0">
                          <a:solidFill>
                            <a:schemeClr val="tx1"/>
                          </a:solidFill>
                          <a:latin typeface="+mn-lt"/>
                          <a:ea typeface="+mn-ea"/>
                          <a:cs typeface="+mn-cs"/>
                          <a:sym typeface="Wingdings"/>
                        </a:rPr>
                        <a:t>1</a:t>
                      </a:r>
                    </a:p>
                  </a:txBody>
                  <a:tcPr marL="106918" marR="106918" marT="50398" marB="50398"/>
                </a:tc>
              </a:tr>
              <a:tr h="415833">
                <a:tc>
                  <a:txBody>
                    <a:bodyPr/>
                    <a:lstStyle/>
                    <a:p>
                      <a:r>
                        <a:rPr lang="en-GB" sz="1600" dirty="0" smtClean="0"/>
                        <a:t>DESY</a:t>
                      </a:r>
                      <a:endParaRPr lang="en-GB" sz="1600" dirty="0"/>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algn="l" defTabSz="914400" rtl="0" eaLnBrk="1" latinLnBrk="0" hangingPunct="1"/>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algn="l" defTabSz="914400" rtl="0" eaLnBrk="1" latinLnBrk="0" hangingPunct="1"/>
                      <a:endParaRPr lang="en-GB" sz="2000" kern="1200" dirty="0" smtClean="0">
                        <a:solidFill>
                          <a:srgbClr val="FFC00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FFC000"/>
                        </a:solidFill>
                        <a:latin typeface="+mn-lt"/>
                        <a:ea typeface="+mn-ea"/>
                        <a:cs typeface="+mn-cs"/>
                        <a:sym typeface="Wingdings"/>
                      </a:endParaRPr>
                    </a:p>
                  </a:txBody>
                  <a:tcPr marL="106918" marR="106918" marT="50398" marB="50398"/>
                </a:tc>
                <a:tc>
                  <a:txBody>
                    <a:bodyPr/>
                    <a:lstStyle/>
                    <a:p>
                      <a:pPr marL="0" algn="ctr" defTabSz="914400" rtl="0" eaLnBrk="1" latinLnBrk="0" hangingPunct="1"/>
                      <a:endParaRPr lang="en-GB" sz="2000" kern="1200" dirty="0" smtClean="0">
                        <a:solidFill>
                          <a:schemeClr val="tx1"/>
                        </a:solidFill>
                        <a:latin typeface="+mn-lt"/>
                        <a:ea typeface="+mn-ea"/>
                        <a:cs typeface="+mn-cs"/>
                        <a:sym typeface="Wingdings"/>
                      </a:endParaRPr>
                    </a:p>
                  </a:txBody>
                  <a:tcPr marL="106918" marR="106918" marT="50398" marB="50398"/>
                </a:tc>
              </a:tr>
              <a:tr h="931446">
                <a:tc>
                  <a:txBody>
                    <a:bodyPr/>
                    <a:lstStyle/>
                    <a:p>
                      <a:r>
                        <a:rPr lang="en-GB" sz="1600" dirty="0" smtClean="0"/>
                        <a:t>Freiburg</a:t>
                      </a:r>
                      <a:endParaRPr lang="en-GB" sz="1600" dirty="0"/>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r>
                        <a:rPr lang="en-GB" sz="1500" kern="1200" dirty="0" smtClean="0">
                          <a:solidFill>
                            <a:schemeClr val="tx1"/>
                          </a:solidFill>
                          <a:latin typeface="+mn-lt"/>
                          <a:ea typeface="+mn-ea"/>
                          <a:cs typeface="+mn-cs"/>
                          <a:sym typeface="Wingdings"/>
                        </a:rPr>
                        <a:t>B </a:t>
                      </a:r>
                      <a:r>
                        <a:rPr lang="en-GB" sz="2000" kern="1200" dirty="0" smtClean="0">
                          <a:solidFill>
                            <a:srgbClr val="00B050"/>
                          </a:solidFill>
                          <a:latin typeface="+mn-lt"/>
                          <a:ea typeface="+mn-ea"/>
                          <a:cs typeface="+mn-cs"/>
                          <a:sym typeface="Wingdings"/>
                        </a:rPr>
                        <a:t></a:t>
                      </a:r>
                      <a:r>
                        <a:rPr lang="en-GB" sz="1500" kern="1200" baseline="0" dirty="0" smtClean="0">
                          <a:solidFill>
                            <a:schemeClr val="tx1"/>
                          </a:solidFill>
                          <a:latin typeface="+mn-lt"/>
                          <a:ea typeface="+mn-ea"/>
                          <a:cs typeface="+mn-cs"/>
                          <a:sym typeface="Wingdings"/>
                        </a:rPr>
                        <a:t>EC</a:t>
                      </a:r>
                      <a:endParaRPr lang="en-GB" sz="2000" kern="1200" dirty="0" smtClean="0">
                        <a:solidFill>
                          <a:schemeClr val="tx1"/>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r>
                        <a:rPr lang="en-GB" sz="1800" kern="1200" baseline="0" dirty="0" smtClean="0">
                          <a:solidFill>
                            <a:srgbClr val="00B050"/>
                          </a:solidFill>
                          <a:latin typeface="+mn-lt"/>
                          <a:ea typeface="+mn-ea"/>
                          <a:cs typeface="+mn-cs"/>
                          <a:sym typeface="Wingdings"/>
                        </a:rPr>
                        <a:t> </a:t>
                      </a:r>
                      <a:r>
                        <a:rPr lang="en-GB" sz="1500" kern="1200" baseline="0" dirty="0" smtClean="0">
                          <a:solidFill>
                            <a:schemeClr val="tx1"/>
                          </a:solidFill>
                          <a:latin typeface="+mn-lt"/>
                          <a:ea typeface="+mn-ea"/>
                          <a:cs typeface="+mn-cs"/>
                          <a:sym typeface="Wingdings"/>
                        </a:rPr>
                        <a:t>EC</a:t>
                      </a:r>
                      <a:r>
                        <a:rPr lang="en-GB" sz="1300" kern="1200" baseline="0" dirty="0" smtClean="0">
                          <a:solidFill>
                            <a:schemeClr val="tx1"/>
                          </a:solidFill>
                          <a:latin typeface="+mn-lt"/>
                          <a:ea typeface="+mn-ea"/>
                          <a:cs typeface="+mn-cs"/>
                          <a:sym typeface="Wingdings"/>
                        </a:rPr>
                        <a:t> </a:t>
                      </a:r>
                      <a:r>
                        <a:rPr lang="en-GB" sz="2000" kern="1200" dirty="0" smtClean="0">
                          <a:solidFill>
                            <a:srgbClr val="00B050"/>
                          </a:solidFill>
                          <a:latin typeface="+mn-lt"/>
                          <a:ea typeface="+mn-ea"/>
                          <a:cs typeface="+mn-cs"/>
                          <a:sym typeface="Wingdings"/>
                        </a:rPr>
                        <a:t></a:t>
                      </a:r>
                      <a:r>
                        <a:rPr lang="en-GB" sz="1500" kern="1200" baseline="0" dirty="0" smtClean="0">
                          <a:solidFill>
                            <a:schemeClr val="tx1"/>
                          </a:solidFill>
                          <a:latin typeface="+mn-lt"/>
                          <a:ea typeface="+mn-ea"/>
                          <a:cs typeface="+mn-cs"/>
                          <a:sym typeface="Wingdings"/>
                        </a:rPr>
                        <a:t>B</a:t>
                      </a:r>
                      <a:endParaRPr lang="en-GB" sz="1300" kern="1200" baseline="0" dirty="0" smtClean="0">
                        <a:solidFill>
                          <a:schemeClr val="tx1"/>
                        </a:solidFill>
                        <a:latin typeface="+mn-lt"/>
                        <a:ea typeface="+mn-ea"/>
                        <a:cs typeface="+mn-cs"/>
                        <a:sym typeface="Wingding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300" kern="1200" dirty="0" smtClean="0">
                        <a:solidFill>
                          <a:schemeClr val="tx1"/>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kern="1200" dirty="0" smtClean="0">
                          <a:solidFill>
                            <a:schemeClr val="tx1"/>
                          </a:solidFill>
                          <a:latin typeface="+mn-lt"/>
                          <a:ea typeface="+mn-ea"/>
                          <a:cs typeface="+mn-cs"/>
                          <a:sym typeface="Wingdings"/>
                        </a:rPr>
                        <a:t>3</a:t>
                      </a:r>
                    </a:p>
                  </a:txBody>
                  <a:tcPr marL="106918" marR="106918" marT="50398" marB="50398"/>
                </a:tc>
              </a:tr>
              <a:tr h="415833">
                <a:tc>
                  <a:txBody>
                    <a:bodyPr/>
                    <a:lstStyle/>
                    <a:p>
                      <a:r>
                        <a:rPr lang="en-GB" sz="1600" dirty="0" smtClean="0"/>
                        <a:t>Glasgow</a:t>
                      </a:r>
                      <a:endParaRPr lang="en-GB" sz="1600" dirty="0"/>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2000" kern="1200" dirty="0" smtClean="0">
                        <a:solidFill>
                          <a:schemeClr val="tx1"/>
                        </a:solidFill>
                        <a:latin typeface="+mn-lt"/>
                        <a:ea typeface="+mn-ea"/>
                        <a:cs typeface="+mn-cs"/>
                        <a:sym typeface="Wingdings"/>
                      </a:endParaRPr>
                    </a:p>
                  </a:txBody>
                  <a:tcPr marL="106918" marR="106918" marT="50398" marB="50398"/>
                </a:tc>
              </a:tr>
              <a:tr h="415833">
                <a:tc>
                  <a:txBody>
                    <a:bodyPr/>
                    <a:lstStyle/>
                    <a:p>
                      <a:r>
                        <a:rPr lang="en-GB" sz="1600" dirty="0" smtClean="0"/>
                        <a:t>LBL</a:t>
                      </a:r>
                      <a:endParaRPr lang="en-GB" sz="1600" dirty="0"/>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kern="1200" dirty="0" smtClean="0">
                          <a:solidFill>
                            <a:schemeClr val="tx1"/>
                          </a:solidFill>
                          <a:latin typeface="+mn-lt"/>
                          <a:ea typeface="+mn-ea"/>
                          <a:cs typeface="+mn-cs"/>
                          <a:sym typeface="Wingdings"/>
                        </a:rPr>
                        <a:t>1</a:t>
                      </a:r>
                    </a:p>
                  </a:txBody>
                  <a:tcPr marL="106918" marR="106918" marT="50398" marB="50398"/>
                </a:tc>
              </a:tr>
              <a:tr h="497532">
                <a:tc>
                  <a:txBody>
                    <a:bodyPr/>
                    <a:lstStyle/>
                    <a:p>
                      <a:r>
                        <a:rPr lang="en-GB" sz="1600" b="1" dirty="0" smtClean="0"/>
                        <a:t>Liverpool</a:t>
                      </a:r>
                      <a:endParaRPr lang="en-GB" sz="1600" b="1" dirty="0"/>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ctr" defTabSz="914400" rtl="0" eaLnBrk="1" latinLnBrk="0" hangingPunct="1"/>
                      <a:r>
                        <a:rPr lang="en-GB" sz="2000" b="1" kern="1200" dirty="0" smtClean="0">
                          <a:solidFill>
                            <a:schemeClr val="tx1"/>
                          </a:solidFill>
                          <a:latin typeface="+mn-lt"/>
                          <a:ea typeface="+mn-ea"/>
                          <a:cs typeface="+mn-cs"/>
                          <a:sym typeface="Wingdings"/>
                        </a:rPr>
                        <a:t>26</a:t>
                      </a:r>
                    </a:p>
                  </a:txBody>
                  <a:tcPr marL="106918" marR="106918" marT="50398" marB="50398"/>
                </a:tc>
              </a:tr>
              <a:tr h="728326">
                <a:tc>
                  <a:txBody>
                    <a:bodyPr/>
                    <a:lstStyle/>
                    <a:p>
                      <a:r>
                        <a:rPr lang="en-GB" sz="1600" dirty="0" smtClean="0"/>
                        <a:t>Santa Cruz</a:t>
                      </a:r>
                      <a:endParaRPr lang="en-GB" sz="1600" dirty="0"/>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smtClean="0">
                          <a:solidFill>
                            <a:srgbClr val="00B050"/>
                          </a:solidFill>
                          <a:latin typeface="+mn-lt"/>
                          <a:ea typeface="+mn-ea"/>
                          <a:cs typeface="+mn-cs"/>
                          <a:sym typeface="Wingdings"/>
                        </a:rPr>
                        <a:t></a:t>
                      </a:r>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l" defTabSz="914400" rtl="0" eaLnBrk="1" latinLnBrk="0" hangingPunct="1"/>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00B05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txBody>
                  <a:tcPr marL="106918" marR="106918" marT="50398" marB="503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dirty="0" smtClean="0">
                          <a:solidFill>
                            <a:srgbClr val="FFC000"/>
                          </a:solidFill>
                          <a:latin typeface="+mn-lt"/>
                          <a:ea typeface="+mn-ea"/>
                          <a:cs typeface="+mn-cs"/>
                          <a:sym typeface="Wingdings"/>
                        </a:rPr>
                        <a:t></a:t>
                      </a:r>
                    </a:p>
                    <a:p>
                      <a:pPr marL="0" algn="l" defTabSz="914400" rtl="0" eaLnBrk="1" latinLnBrk="0" hangingPunct="1"/>
                      <a:endParaRPr lang="en-GB" sz="2000" kern="1200" dirty="0" smtClean="0">
                        <a:solidFill>
                          <a:srgbClr val="00B050"/>
                        </a:solidFill>
                        <a:latin typeface="+mn-lt"/>
                        <a:ea typeface="+mn-ea"/>
                        <a:cs typeface="+mn-cs"/>
                        <a:sym typeface="Wingdings"/>
                      </a:endParaRPr>
                    </a:p>
                  </a:txBody>
                  <a:tcPr marL="106918" marR="106918" marT="50398" marB="50398"/>
                </a:tc>
                <a:tc>
                  <a:txBody>
                    <a:bodyPr/>
                    <a:lstStyle/>
                    <a:p>
                      <a:pPr marL="0" algn="ctr" defTabSz="914400" rtl="0" eaLnBrk="1" latinLnBrk="0" hangingPunct="1"/>
                      <a:r>
                        <a:rPr lang="en-GB" sz="2000" kern="1200" dirty="0" smtClean="0">
                          <a:solidFill>
                            <a:schemeClr val="tx1"/>
                          </a:solidFill>
                          <a:latin typeface="+mn-lt"/>
                          <a:ea typeface="+mn-ea"/>
                          <a:cs typeface="+mn-cs"/>
                          <a:sym typeface="Wingdings"/>
                        </a:rPr>
                        <a:t>1</a:t>
                      </a:r>
                    </a:p>
                  </a:txBody>
                  <a:tcPr marL="106918" marR="106918" marT="50398" marB="50398"/>
                </a:tc>
              </a:tr>
            </a:tbl>
          </a:graphicData>
        </a:graphic>
      </p:graphicFrame>
      <p:sp>
        <p:nvSpPr>
          <p:cNvPr id="6" name="TextBox 5"/>
          <p:cNvSpPr txBox="1"/>
          <p:nvPr/>
        </p:nvSpPr>
        <p:spPr>
          <a:xfrm>
            <a:off x="1097434" y="6444133"/>
            <a:ext cx="6197530" cy="369332"/>
          </a:xfrm>
          <a:prstGeom prst="rect">
            <a:avLst/>
          </a:prstGeom>
          <a:noFill/>
        </p:spPr>
        <p:txBody>
          <a:bodyPr wrap="none" rtlCol="0">
            <a:spAutoFit/>
          </a:bodyPr>
          <a:lstStyle/>
          <a:p>
            <a:r>
              <a:rPr lang="en-GB" b="1" dirty="0" smtClean="0">
                <a:solidFill>
                  <a:srgbClr val="C00000"/>
                </a:solidFill>
              </a:rPr>
              <a:t>Tooling for all sites designed by and provided from Liverpool</a:t>
            </a:r>
            <a:endParaRPr lang="en-GB" b="1" dirty="0">
              <a:solidFill>
                <a:srgbClr val="C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718" y="-108595"/>
            <a:ext cx="11178554" cy="1041383"/>
          </a:xfrm>
        </p:spPr>
        <p:txBody>
          <a:bodyPr>
            <a:noAutofit/>
          </a:bodyPr>
          <a:lstStyle/>
          <a:p>
            <a:r>
              <a:rPr lang="en-GB" sz="3200" b="1" dirty="0" err="1" smtClean="0">
                <a:solidFill>
                  <a:srgbClr val="006600"/>
                </a:solidFill>
              </a:rPr>
              <a:t>Stavelet</a:t>
            </a:r>
            <a:r>
              <a:rPr lang="en-GB" sz="3200" b="1" dirty="0" smtClean="0">
                <a:solidFill>
                  <a:srgbClr val="006600"/>
                </a:solidFill>
              </a:rPr>
              <a:t> Construction – Electrical Module Programme</a:t>
            </a:r>
            <a:endParaRPr lang="en-GB" sz="3200" b="1" dirty="0">
              <a:solidFill>
                <a:srgbClr val="006600"/>
              </a:solidFill>
            </a:endParaRPr>
          </a:p>
        </p:txBody>
      </p:sp>
      <p:pic>
        <p:nvPicPr>
          <p:cNvPr id="9" name="Picture 8" descr="IMG_2493.JPG"/>
          <p:cNvPicPr>
            <a:picLocks noChangeAspect="1"/>
          </p:cNvPicPr>
          <p:nvPr/>
        </p:nvPicPr>
        <p:blipFill>
          <a:blip r:embed="rId2" cstate="print"/>
          <a:stretch>
            <a:fillRect/>
          </a:stretch>
        </p:blipFill>
        <p:spPr>
          <a:xfrm>
            <a:off x="6019482" y="962008"/>
            <a:ext cx="4378235" cy="3095644"/>
          </a:xfrm>
          <a:prstGeom prst="rect">
            <a:avLst/>
          </a:prstGeom>
        </p:spPr>
      </p:pic>
      <p:pic>
        <p:nvPicPr>
          <p:cNvPr id="10" name="Picture 2" descr="C:\Documents and Settings\timjones.livad\My Documents\Backed Up\SLHC\Prototypes\Thermal Images\Stavelet 3\Andrew_10006.bmp"/>
          <p:cNvPicPr>
            <a:picLocks noChangeAspect="1" noChangeArrowheads="1"/>
          </p:cNvPicPr>
          <p:nvPr/>
        </p:nvPicPr>
        <p:blipFill>
          <a:blip r:embed="rId3" cstate="print"/>
          <a:srcRect r="7510"/>
          <a:stretch>
            <a:fillRect/>
          </a:stretch>
        </p:blipFill>
        <p:spPr bwMode="auto">
          <a:xfrm>
            <a:off x="1178162" y="4216402"/>
            <a:ext cx="4800179" cy="2906626"/>
          </a:xfrm>
          <a:prstGeom prst="rect">
            <a:avLst/>
          </a:prstGeom>
          <a:noFill/>
          <a:ln w="9525">
            <a:noFill/>
            <a:miter lim="800000"/>
            <a:headEnd/>
            <a:tailEnd/>
          </a:ln>
        </p:spPr>
      </p:pic>
      <p:sp>
        <p:nvSpPr>
          <p:cNvPr id="11" name="Text Box 8"/>
          <p:cNvSpPr txBox="1">
            <a:spLocks noChangeArrowheads="1"/>
          </p:cNvSpPr>
          <p:nvPr/>
        </p:nvSpPr>
        <p:spPr bwMode="auto">
          <a:xfrm>
            <a:off x="211073" y="5485099"/>
            <a:ext cx="765250" cy="382305"/>
          </a:xfrm>
          <a:prstGeom prst="rect">
            <a:avLst/>
          </a:prstGeom>
          <a:noFill/>
          <a:ln w="9525">
            <a:noFill/>
            <a:miter lim="800000"/>
            <a:headEnd/>
            <a:tailEnd/>
          </a:ln>
          <a:effectLst/>
        </p:spPr>
        <p:txBody>
          <a:bodyPr wrap="none" lIns="104287" tIns="52144" rIns="104287" bIns="52144">
            <a:spAutoFit/>
          </a:bodyPr>
          <a:lstStyle/>
          <a:p>
            <a:r>
              <a:rPr lang="en-GB">
                <a:solidFill>
                  <a:srgbClr val="009900"/>
                </a:solidFill>
              </a:rPr>
              <a:t>-32</a:t>
            </a:r>
            <a:r>
              <a:rPr lang="en-GB">
                <a:solidFill>
                  <a:srgbClr val="009900"/>
                </a:solidFill>
                <a:cs typeface="Arial" charset="0"/>
              </a:rPr>
              <a:t>°C</a:t>
            </a:r>
          </a:p>
        </p:txBody>
      </p:sp>
      <p:sp>
        <p:nvSpPr>
          <p:cNvPr id="12" name="Line 9"/>
          <p:cNvSpPr>
            <a:spLocks noChangeShapeType="1"/>
          </p:cNvSpPr>
          <p:nvPr/>
        </p:nvSpPr>
        <p:spPr bwMode="auto">
          <a:xfrm flipV="1">
            <a:off x="925716" y="5009120"/>
            <a:ext cx="252446" cy="556476"/>
          </a:xfrm>
          <a:prstGeom prst="line">
            <a:avLst/>
          </a:prstGeom>
          <a:noFill/>
          <a:ln w="9525">
            <a:solidFill>
              <a:srgbClr val="009900"/>
            </a:solidFill>
            <a:round/>
            <a:headEnd/>
            <a:tailEnd type="triangle" w="med" len="med"/>
          </a:ln>
          <a:effectLst/>
        </p:spPr>
        <p:txBody>
          <a:bodyPr lIns="104287" tIns="52144" rIns="104287" bIns="52144"/>
          <a:lstStyle/>
          <a:p>
            <a:endParaRPr lang="en-GB"/>
          </a:p>
        </p:txBody>
      </p:sp>
      <p:sp>
        <p:nvSpPr>
          <p:cNvPr id="13" name="Line 12"/>
          <p:cNvSpPr>
            <a:spLocks noChangeShapeType="1"/>
          </p:cNvSpPr>
          <p:nvPr/>
        </p:nvSpPr>
        <p:spPr bwMode="auto">
          <a:xfrm>
            <a:off x="925716" y="5803585"/>
            <a:ext cx="252446" cy="713969"/>
          </a:xfrm>
          <a:prstGeom prst="line">
            <a:avLst/>
          </a:prstGeom>
          <a:noFill/>
          <a:ln w="9525">
            <a:solidFill>
              <a:srgbClr val="009900"/>
            </a:solidFill>
            <a:round/>
            <a:headEnd/>
            <a:tailEnd type="triangle" w="med" len="med"/>
          </a:ln>
          <a:effectLst/>
        </p:spPr>
        <p:txBody>
          <a:bodyPr lIns="104287" tIns="52144" rIns="104287" bIns="52144"/>
          <a:lstStyle/>
          <a:p>
            <a:endParaRPr lang="en-GB"/>
          </a:p>
        </p:txBody>
      </p:sp>
      <p:sp>
        <p:nvSpPr>
          <p:cNvPr id="14" name="Text Box 13"/>
          <p:cNvSpPr txBox="1">
            <a:spLocks noChangeArrowheads="1"/>
          </p:cNvSpPr>
          <p:nvPr/>
        </p:nvSpPr>
        <p:spPr bwMode="auto">
          <a:xfrm>
            <a:off x="337295" y="4447393"/>
            <a:ext cx="765250" cy="382305"/>
          </a:xfrm>
          <a:prstGeom prst="rect">
            <a:avLst/>
          </a:prstGeom>
          <a:noFill/>
          <a:ln w="9525">
            <a:noFill/>
            <a:miter lim="800000"/>
            <a:headEnd/>
            <a:tailEnd/>
          </a:ln>
          <a:effectLst/>
        </p:spPr>
        <p:txBody>
          <a:bodyPr wrap="none" lIns="104287" tIns="52144" rIns="104287" bIns="52144">
            <a:spAutoFit/>
          </a:bodyPr>
          <a:lstStyle/>
          <a:p>
            <a:r>
              <a:rPr lang="en-GB" dirty="0">
                <a:solidFill>
                  <a:srgbClr val="FF9933"/>
                </a:solidFill>
              </a:rPr>
              <a:t>-25°C</a:t>
            </a:r>
          </a:p>
        </p:txBody>
      </p:sp>
      <p:sp>
        <p:nvSpPr>
          <p:cNvPr id="15" name="Text Box 14"/>
          <p:cNvSpPr txBox="1">
            <a:spLocks noChangeArrowheads="1"/>
          </p:cNvSpPr>
          <p:nvPr/>
        </p:nvSpPr>
        <p:spPr bwMode="auto">
          <a:xfrm>
            <a:off x="337295" y="6596301"/>
            <a:ext cx="765250" cy="382305"/>
          </a:xfrm>
          <a:prstGeom prst="rect">
            <a:avLst/>
          </a:prstGeom>
          <a:noFill/>
          <a:ln w="9525">
            <a:noFill/>
            <a:miter lim="800000"/>
            <a:headEnd/>
            <a:tailEnd/>
          </a:ln>
          <a:effectLst/>
        </p:spPr>
        <p:txBody>
          <a:bodyPr wrap="none" lIns="104287" tIns="52144" rIns="104287" bIns="52144">
            <a:spAutoFit/>
          </a:bodyPr>
          <a:lstStyle/>
          <a:p>
            <a:r>
              <a:rPr lang="en-GB">
                <a:solidFill>
                  <a:srgbClr val="FF9933"/>
                </a:solidFill>
              </a:rPr>
              <a:t>-25°C</a:t>
            </a:r>
          </a:p>
        </p:txBody>
      </p:sp>
      <p:pic>
        <p:nvPicPr>
          <p:cNvPr id="16" name="Picture 15"/>
          <p:cNvPicPr>
            <a:picLocks noChangeAspect="1" noChangeArrowheads="1"/>
          </p:cNvPicPr>
          <p:nvPr/>
        </p:nvPicPr>
        <p:blipFill>
          <a:blip r:embed="rId4" cstate="print"/>
          <a:srcRect/>
          <a:stretch>
            <a:fillRect/>
          </a:stretch>
        </p:blipFill>
        <p:spPr bwMode="auto">
          <a:xfrm>
            <a:off x="6187875" y="4216402"/>
            <a:ext cx="4098528" cy="2973122"/>
          </a:xfrm>
          <a:prstGeom prst="rect">
            <a:avLst/>
          </a:prstGeom>
          <a:noFill/>
          <a:ln w="9525">
            <a:noFill/>
            <a:miter lim="800000"/>
            <a:headEnd/>
            <a:tailEnd/>
          </a:ln>
          <a:effectLst/>
        </p:spPr>
      </p:pic>
      <p:pic>
        <p:nvPicPr>
          <p:cNvPr id="19" name="Picture 18" descr="IMG_2967.JPG"/>
          <p:cNvPicPr>
            <a:picLocks noChangeAspect="1"/>
          </p:cNvPicPr>
          <p:nvPr/>
        </p:nvPicPr>
        <p:blipFill>
          <a:blip r:embed="rId5" cstate="print"/>
          <a:srcRect l="7869" t="20600" r="24704" b="9576"/>
          <a:stretch>
            <a:fillRect/>
          </a:stretch>
        </p:blipFill>
        <p:spPr>
          <a:xfrm flipH="1">
            <a:off x="1178162" y="882633"/>
            <a:ext cx="4251347" cy="311281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685" y="0"/>
            <a:ext cx="9622632" cy="962008"/>
          </a:xfrm>
        </p:spPr>
        <p:txBody>
          <a:bodyPr>
            <a:normAutofit/>
          </a:bodyPr>
          <a:lstStyle/>
          <a:p>
            <a:r>
              <a:rPr lang="en-GB" sz="3200" b="1" dirty="0" smtClean="0">
                <a:solidFill>
                  <a:srgbClr val="006600"/>
                </a:solidFill>
              </a:rPr>
              <a:t>Liverpool Infrastructure Investment</a:t>
            </a:r>
            <a:endParaRPr lang="en-GB" sz="3200" b="1" dirty="0">
              <a:solidFill>
                <a:srgbClr val="006600"/>
              </a:solidFill>
            </a:endParaRPr>
          </a:p>
        </p:txBody>
      </p:sp>
      <p:sp>
        <p:nvSpPr>
          <p:cNvPr id="4" name="Date Placeholder 3"/>
          <p:cNvSpPr>
            <a:spLocks noGrp="1"/>
          </p:cNvSpPr>
          <p:nvPr>
            <p:ph type="dt" sz="half" idx="4294967295"/>
          </p:nvPr>
        </p:nvSpPr>
        <p:spPr>
          <a:xfrm>
            <a:off x="534591" y="7006699"/>
            <a:ext cx="2494756" cy="402483"/>
          </a:xfrm>
          <a:prstGeom prst="rect">
            <a:avLst/>
          </a:prstGeom>
        </p:spPr>
        <p:txBody>
          <a:bodyPr lIns="104287" tIns="52144" rIns="104287" bIns="52144"/>
          <a:lstStyle/>
          <a:p>
            <a:r>
              <a:rPr lang="en-US" smtClean="0"/>
              <a:t>10/10/11</a:t>
            </a:r>
            <a:endParaRPr lang="en-GB"/>
          </a:p>
        </p:txBody>
      </p:sp>
      <p:sp>
        <p:nvSpPr>
          <p:cNvPr id="5" name="Footer Placeholder 4"/>
          <p:cNvSpPr>
            <a:spLocks noGrp="1"/>
          </p:cNvSpPr>
          <p:nvPr>
            <p:ph type="ftr" sz="quarter" idx="4294967295"/>
          </p:nvPr>
        </p:nvSpPr>
        <p:spPr>
          <a:xfrm>
            <a:off x="2537594" y="7006699"/>
            <a:ext cx="4501183" cy="402483"/>
          </a:xfrm>
          <a:prstGeom prst="rect">
            <a:avLst/>
          </a:prstGeom>
        </p:spPr>
        <p:txBody>
          <a:bodyPr lIns="104287" tIns="52144" rIns="104287" bIns="52144"/>
          <a:lstStyle/>
          <a:p>
            <a:r>
              <a:rPr lang="en-GB" dirty="0" smtClean="0"/>
              <a:t>Carbon-fibre Development at Liverpool</a:t>
            </a:r>
            <a:endParaRPr lang="en-GB" dirty="0"/>
          </a:p>
        </p:txBody>
      </p:sp>
      <p:sp>
        <p:nvSpPr>
          <p:cNvPr id="6" name="Slide Number Placeholder 5"/>
          <p:cNvSpPr>
            <a:spLocks noGrp="1"/>
          </p:cNvSpPr>
          <p:nvPr>
            <p:ph type="sldNum" sz="quarter" idx="4294967295"/>
          </p:nvPr>
        </p:nvSpPr>
        <p:spPr>
          <a:xfrm>
            <a:off x="7662466" y="7006699"/>
            <a:ext cx="2494756" cy="402483"/>
          </a:xfrm>
          <a:prstGeom prst="rect">
            <a:avLst/>
          </a:prstGeom>
        </p:spPr>
        <p:txBody>
          <a:bodyPr lIns="104287" tIns="52144" rIns="104287" bIns="52144"/>
          <a:lstStyle/>
          <a:p>
            <a:fld id="{A17BBCED-18A0-47FE-93EF-3E260683B510}" type="slidenum">
              <a:rPr lang="en-GB" smtClean="0"/>
              <a:pPr/>
              <a:t>26</a:t>
            </a:fld>
            <a:endParaRPr lang="en-GB"/>
          </a:p>
        </p:txBody>
      </p:sp>
      <p:pic>
        <p:nvPicPr>
          <p:cNvPr id="3074" name="Picture 2" descr="Strain Indicator and Recorder"/>
          <p:cNvPicPr>
            <a:picLocks noChangeAspect="1" noChangeArrowheads="1"/>
          </p:cNvPicPr>
          <p:nvPr/>
        </p:nvPicPr>
        <p:blipFill>
          <a:blip r:embed="rId2" cstate="print"/>
          <a:srcRect/>
          <a:stretch>
            <a:fillRect/>
          </a:stretch>
        </p:blipFill>
        <p:spPr bwMode="auto">
          <a:xfrm>
            <a:off x="5388005" y="1041383"/>
            <a:ext cx="1581362" cy="1468446"/>
          </a:xfrm>
          <a:prstGeom prst="rect">
            <a:avLst/>
          </a:prstGeom>
          <a:noFill/>
        </p:spPr>
      </p:pic>
      <p:pic>
        <p:nvPicPr>
          <p:cNvPr id="3076" name="Picture 4" descr="BondaScope 350 Dual Mode Hand Held Ultrasonic Bond Tester"/>
          <p:cNvPicPr>
            <a:picLocks noChangeAspect="1" noChangeArrowheads="1"/>
          </p:cNvPicPr>
          <p:nvPr/>
        </p:nvPicPr>
        <p:blipFill>
          <a:blip r:embed="rId3" cstate="print"/>
          <a:srcRect/>
          <a:stretch>
            <a:fillRect/>
          </a:stretch>
        </p:blipFill>
        <p:spPr bwMode="auto">
          <a:xfrm>
            <a:off x="7450828" y="1993890"/>
            <a:ext cx="1218801" cy="1884375"/>
          </a:xfrm>
          <a:prstGeom prst="rect">
            <a:avLst/>
          </a:prstGeom>
          <a:noFill/>
        </p:spPr>
      </p:pic>
      <p:pic>
        <p:nvPicPr>
          <p:cNvPr id="3080" name="Picture 8" descr="http://www.defelsko.com/adhesion-tester/images/ata-main.jpg"/>
          <p:cNvPicPr>
            <a:picLocks noChangeAspect="1" noChangeArrowheads="1"/>
          </p:cNvPicPr>
          <p:nvPr/>
        </p:nvPicPr>
        <p:blipFill>
          <a:blip r:embed="rId4" cstate="print"/>
          <a:srcRect/>
          <a:stretch>
            <a:fillRect/>
          </a:stretch>
        </p:blipFill>
        <p:spPr bwMode="auto">
          <a:xfrm>
            <a:off x="5303809" y="3541712"/>
            <a:ext cx="2146179" cy="1176616"/>
          </a:xfrm>
          <a:prstGeom prst="rect">
            <a:avLst/>
          </a:prstGeom>
          <a:noFill/>
        </p:spPr>
      </p:pic>
      <p:pic>
        <p:nvPicPr>
          <p:cNvPr id="1026" name="Picture 2" descr="http://www.speedmixer.co.uk/images/DAC-150.1FV-K_DAC-150.1FVZ_K.jpg"/>
          <p:cNvPicPr>
            <a:picLocks noChangeAspect="1" noChangeArrowheads="1"/>
          </p:cNvPicPr>
          <p:nvPr/>
        </p:nvPicPr>
        <p:blipFill>
          <a:blip r:embed="rId5" cstate="print"/>
          <a:srcRect/>
          <a:stretch>
            <a:fillRect/>
          </a:stretch>
        </p:blipFill>
        <p:spPr bwMode="auto">
          <a:xfrm>
            <a:off x="8461190" y="3700462"/>
            <a:ext cx="1852331" cy="1746261"/>
          </a:xfrm>
          <a:prstGeom prst="rect">
            <a:avLst/>
          </a:prstGeom>
          <a:noFill/>
        </p:spPr>
      </p:pic>
      <p:pic>
        <p:nvPicPr>
          <p:cNvPr id="1028" name="Picture 4" descr="http://www.reinhausen.com/en/Portaldata/1/Resources/pa/products/piezobrush_pz1/scaled/plasma_005_l.jpg"/>
          <p:cNvPicPr>
            <a:picLocks noChangeAspect="1" noChangeArrowheads="1"/>
          </p:cNvPicPr>
          <p:nvPr/>
        </p:nvPicPr>
        <p:blipFill>
          <a:blip r:embed="rId6" cstate="print"/>
          <a:srcRect/>
          <a:stretch>
            <a:fillRect/>
          </a:stretch>
        </p:blipFill>
        <p:spPr bwMode="auto">
          <a:xfrm>
            <a:off x="7029844" y="5605474"/>
            <a:ext cx="2272721" cy="1423717"/>
          </a:xfrm>
          <a:prstGeom prst="rect">
            <a:avLst/>
          </a:prstGeom>
          <a:noFill/>
        </p:spPr>
      </p:pic>
      <p:sp>
        <p:nvSpPr>
          <p:cNvPr id="8" name="Content Placeholder 7"/>
          <p:cNvSpPr>
            <a:spLocks noGrp="1"/>
          </p:cNvSpPr>
          <p:nvPr>
            <p:ph idx="1"/>
          </p:nvPr>
        </p:nvSpPr>
        <p:spPr>
          <a:xfrm>
            <a:off x="0" y="971525"/>
            <a:ext cx="7998108" cy="5992849"/>
          </a:xfrm>
        </p:spPr>
        <p:txBody>
          <a:bodyPr>
            <a:normAutofit fontScale="70000" lnSpcReduction="20000"/>
          </a:bodyPr>
          <a:lstStyle/>
          <a:p>
            <a:r>
              <a:rPr lang="en-GB" dirty="0" smtClean="0"/>
              <a:t>Strain Measurement (Vishay P3)</a:t>
            </a:r>
          </a:p>
          <a:p>
            <a:pPr lvl="1"/>
            <a:r>
              <a:rPr lang="en-GB" dirty="0" smtClean="0"/>
              <a:t>CTE of CF structures</a:t>
            </a:r>
          </a:p>
          <a:p>
            <a:pPr lvl="1"/>
            <a:r>
              <a:rPr lang="en-GB" dirty="0" smtClean="0"/>
              <a:t>CTE of BN filled </a:t>
            </a:r>
            <a:r>
              <a:rPr lang="en-GB" dirty="0" err="1" smtClean="0"/>
              <a:t>Hysol</a:t>
            </a:r>
            <a:endParaRPr lang="en-GB" dirty="0" smtClean="0"/>
          </a:p>
          <a:p>
            <a:pPr lvl="1"/>
            <a:endParaRPr lang="en-GB" dirty="0" smtClean="0"/>
          </a:p>
          <a:p>
            <a:r>
              <a:rPr lang="en-GB" dirty="0" smtClean="0"/>
              <a:t>Advanced NDT </a:t>
            </a:r>
            <a:r>
              <a:rPr lang="en-GB" dirty="0" err="1" smtClean="0"/>
              <a:t>Bondascope</a:t>
            </a:r>
            <a:endParaRPr lang="en-GB" dirty="0" smtClean="0"/>
          </a:p>
          <a:p>
            <a:pPr lvl="1"/>
            <a:r>
              <a:rPr lang="en-GB" dirty="0" smtClean="0"/>
              <a:t>Pitch-catch for face sheet to honeycomb bond quality</a:t>
            </a:r>
          </a:p>
          <a:p>
            <a:pPr lvl="1"/>
            <a:r>
              <a:rPr lang="en-GB" dirty="0" smtClean="0"/>
              <a:t>Resonance for face sheet de-lamination</a:t>
            </a:r>
          </a:p>
          <a:p>
            <a:pPr lvl="1">
              <a:buNone/>
            </a:pPr>
            <a:endParaRPr lang="en-GB" dirty="0" smtClean="0"/>
          </a:p>
          <a:p>
            <a:r>
              <a:rPr lang="en-GB" dirty="0" err="1" smtClean="0"/>
              <a:t>PosiTest</a:t>
            </a:r>
            <a:r>
              <a:rPr lang="en-GB" dirty="0" smtClean="0"/>
              <a:t> Pull-off Adhesion Tester</a:t>
            </a:r>
          </a:p>
          <a:p>
            <a:pPr lvl="1"/>
            <a:r>
              <a:rPr lang="en-GB" dirty="0" smtClean="0"/>
              <a:t>Adhesive bond tensile strength</a:t>
            </a:r>
          </a:p>
          <a:p>
            <a:pPr lvl="1"/>
            <a:endParaRPr lang="en-GB" dirty="0" smtClean="0"/>
          </a:p>
          <a:p>
            <a:r>
              <a:rPr lang="en-GB" dirty="0" smtClean="0"/>
              <a:t>Dual Axis Centrifugal glue mixer</a:t>
            </a:r>
          </a:p>
          <a:p>
            <a:pPr lvl="1"/>
            <a:r>
              <a:rPr lang="en-GB" dirty="0" smtClean="0"/>
              <a:t>Improved glue quality / minimal trapped air</a:t>
            </a:r>
          </a:p>
          <a:p>
            <a:pPr lvl="1"/>
            <a:endParaRPr lang="en-GB" dirty="0"/>
          </a:p>
          <a:p>
            <a:r>
              <a:rPr lang="en-GB" dirty="0" err="1" smtClean="0"/>
              <a:t>Piezo</a:t>
            </a:r>
            <a:r>
              <a:rPr lang="en-GB" dirty="0" smtClean="0"/>
              <a:t>-brush</a:t>
            </a:r>
          </a:p>
          <a:p>
            <a:pPr lvl="1"/>
            <a:r>
              <a:rPr lang="en-GB" dirty="0" smtClean="0"/>
              <a:t>Cold active plasma surface treatment</a:t>
            </a:r>
          </a:p>
          <a:p>
            <a:pPr lvl="1"/>
            <a:endParaRPr lang="en-GB" dirty="0" smtClean="0"/>
          </a:p>
          <a:p>
            <a:pPr lvl="1"/>
            <a:endParaRPr lang="en-GB"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587" y="-180603"/>
            <a:ext cx="9622632" cy="1259946"/>
          </a:xfrm>
        </p:spPr>
        <p:txBody>
          <a:bodyPr>
            <a:normAutofit/>
          </a:bodyPr>
          <a:lstStyle/>
          <a:p>
            <a:r>
              <a:rPr lang="en-GB" sz="3200" b="1" dirty="0" smtClean="0">
                <a:solidFill>
                  <a:srgbClr val="006600"/>
                </a:solidFill>
              </a:rPr>
              <a:t>Stave Mechanics Prototyping Plans for 2012</a:t>
            </a:r>
            <a:endParaRPr lang="en-GB" sz="3200" b="1" dirty="0">
              <a:solidFill>
                <a:srgbClr val="006600"/>
              </a:solidFill>
            </a:endParaRPr>
          </a:p>
        </p:txBody>
      </p:sp>
      <p:sp>
        <p:nvSpPr>
          <p:cNvPr id="3" name="Content Placeholder 2"/>
          <p:cNvSpPr>
            <a:spLocks noGrp="1"/>
          </p:cNvSpPr>
          <p:nvPr>
            <p:ph idx="1"/>
          </p:nvPr>
        </p:nvSpPr>
        <p:spPr>
          <a:xfrm>
            <a:off x="534591" y="1200134"/>
            <a:ext cx="6116367" cy="5953161"/>
          </a:xfrm>
        </p:spPr>
        <p:txBody>
          <a:bodyPr>
            <a:normAutofit fontScale="62500" lnSpcReduction="20000"/>
          </a:bodyPr>
          <a:lstStyle/>
          <a:p>
            <a:r>
              <a:rPr lang="en-GB" dirty="0" smtClean="0"/>
              <a:t>Co-curing of full length face sheets</a:t>
            </a:r>
          </a:p>
          <a:p>
            <a:endParaRPr lang="en-GB" dirty="0" smtClean="0"/>
          </a:p>
          <a:p>
            <a:r>
              <a:rPr lang="en-GB" dirty="0" smtClean="0"/>
              <a:t>New CF stave assembly tooling</a:t>
            </a:r>
          </a:p>
          <a:p>
            <a:pPr lvl="1"/>
            <a:r>
              <a:rPr lang="en-GB" dirty="0" smtClean="0"/>
              <a:t>Development of </a:t>
            </a:r>
            <a:r>
              <a:rPr lang="en-GB" dirty="0" err="1" smtClean="0"/>
              <a:t>stavelet</a:t>
            </a:r>
            <a:r>
              <a:rPr lang="en-GB" dirty="0" smtClean="0"/>
              <a:t> tooling</a:t>
            </a:r>
          </a:p>
          <a:p>
            <a:pPr lvl="1"/>
            <a:r>
              <a:rPr lang="en-GB" dirty="0" smtClean="0"/>
              <a:t>Design by John Carroll</a:t>
            </a:r>
          </a:p>
          <a:p>
            <a:pPr lvl="1"/>
            <a:r>
              <a:rPr lang="en-GB" dirty="0" smtClean="0"/>
              <a:t>Manufacture by Liverpool Workshop</a:t>
            </a:r>
          </a:p>
          <a:p>
            <a:pPr lvl="1"/>
            <a:r>
              <a:rPr lang="en-GB" dirty="0" smtClean="0"/>
              <a:t>Stave Assembly</a:t>
            </a:r>
          </a:p>
          <a:p>
            <a:pPr lvl="1">
              <a:buNone/>
            </a:pPr>
            <a:endParaRPr lang="en-GB" dirty="0" smtClean="0"/>
          </a:p>
          <a:p>
            <a:r>
              <a:rPr lang="en-GB" dirty="0" smtClean="0"/>
              <a:t>3-stave Sector Prototype</a:t>
            </a:r>
          </a:p>
          <a:p>
            <a:pPr lvl="1"/>
            <a:r>
              <a:rPr lang="en-GB" dirty="0" smtClean="0"/>
              <a:t>Liverpool commitment</a:t>
            </a:r>
          </a:p>
          <a:p>
            <a:pPr lvl="2"/>
            <a:r>
              <a:rPr lang="en-GB" dirty="0" smtClean="0"/>
              <a:t>CF shell</a:t>
            </a:r>
          </a:p>
          <a:p>
            <a:pPr lvl="2"/>
            <a:r>
              <a:rPr lang="en-GB" dirty="0" smtClean="0"/>
              <a:t>Assembly</a:t>
            </a:r>
          </a:p>
          <a:p>
            <a:pPr lvl="2">
              <a:buNone/>
            </a:pPr>
            <a:endParaRPr lang="en-GB" dirty="0" smtClean="0"/>
          </a:p>
          <a:p>
            <a:r>
              <a:rPr lang="en-GB" dirty="0" smtClean="0"/>
              <a:t>Module Mounting</a:t>
            </a:r>
          </a:p>
          <a:p>
            <a:pPr lvl="1"/>
            <a:r>
              <a:rPr lang="en-GB" dirty="0" smtClean="0"/>
              <a:t>Investigate the use of the large CMM for module mounting</a:t>
            </a:r>
          </a:p>
          <a:p>
            <a:pPr lvl="2"/>
            <a:r>
              <a:rPr lang="en-GB" dirty="0" smtClean="0"/>
              <a:t>Granite due for delivery Feb</a:t>
            </a:r>
          </a:p>
          <a:p>
            <a:pPr lvl="2"/>
            <a:r>
              <a:rPr lang="en-GB" dirty="0" smtClean="0"/>
              <a:t>New camera and optics received</a:t>
            </a:r>
          </a:p>
          <a:p>
            <a:pPr lvl="1"/>
            <a:endParaRPr lang="en-GB" dirty="0"/>
          </a:p>
        </p:txBody>
      </p:sp>
      <p:pic>
        <p:nvPicPr>
          <p:cNvPr id="4" name="Content Placeholder 5" descr="tim3.jpg"/>
          <p:cNvPicPr>
            <a:picLocks noChangeAspect="1"/>
          </p:cNvPicPr>
          <p:nvPr/>
        </p:nvPicPr>
        <p:blipFill>
          <a:blip r:embed="rId2" cstate="print"/>
          <a:srcRect l="14563" t="5741" r="7082" b="9045"/>
          <a:stretch>
            <a:fillRect/>
          </a:stretch>
        </p:blipFill>
        <p:spPr>
          <a:xfrm>
            <a:off x="6345219" y="1001695"/>
            <a:ext cx="4051905" cy="2936893"/>
          </a:xfrm>
          <a:prstGeom prst="rect">
            <a:avLst/>
          </a:prstGeom>
        </p:spPr>
      </p:pic>
      <p:pic>
        <p:nvPicPr>
          <p:cNvPr id="5" name="Picture 4" descr="Sector base asm2.jpg"/>
          <p:cNvPicPr>
            <a:picLocks noChangeAspect="1"/>
          </p:cNvPicPr>
          <p:nvPr/>
        </p:nvPicPr>
        <p:blipFill>
          <a:blip r:embed="rId3" cstate="print"/>
          <a:srcRect l="2751" t="12201" r="5901" b="14300"/>
          <a:stretch>
            <a:fillRect/>
          </a:stretch>
        </p:blipFill>
        <p:spPr>
          <a:xfrm>
            <a:off x="6566167" y="3898901"/>
            <a:ext cx="4125646" cy="3129401"/>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17314" y="4283893"/>
            <a:ext cx="6192688" cy="327578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4" name="TextBox 3"/>
          <p:cNvSpPr txBox="1"/>
          <p:nvPr/>
        </p:nvSpPr>
        <p:spPr>
          <a:xfrm>
            <a:off x="959659" y="59112"/>
            <a:ext cx="8442005" cy="720847"/>
          </a:xfrm>
          <a:prstGeom prst="rect">
            <a:avLst/>
          </a:prstGeom>
          <a:noFill/>
        </p:spPr>
        <p:txBody>
          <a:bodyPr wrap="none" lIns="104274" tIns="52138" rIns="104274" bIns="52138">
            <a:spAutoFit/>
          </a:bodyPr>
          <a:lstStyle/>
          <a:p>
            <a:pPr>
              <a:defRPr/>
            </a:pPr>
            <a:r>
              <a:rPr lang="en-US" sz="4000" b="1" dirty="0">
                <a:solidFill>
                  <a:srgbClr val="008000"/>
                </a:solidFill>
                <a:latin typeface="Arial" pitchFamily="34" charset="0"/>
                <a:cs typeface="Arial" pitchFamily="34" charset="0"/>
              </a:rPr>
              <a:t>Radiation Background </a:t>
            </a:r>
            <a:r>
              <a:rPr lang="en-US" sz="4000" b="1" dirty="0" smtClean="0">
                <a:solidFill>
                  <a:srgbClr val="008000"/>
                </a:solidFill>
                <a:latin typeface="Arial" pitchFamily="34" charset="0"/>
                <a:cs typeface="Arial" pitchFamily="34" charset="0"/>
              </a:rPr>
              <a:t>Simulation</a:t>
            </a:r>
            <a:endParaRPr lang="en-US" sz="4000" b="1" dirty="0">
              <a:solidFill>
                <a:srgbClr val="008000"/>
              </a:solidFill>
              <a:latin typeface="Arial" pitchFamily="34" charset="0"/>
              <a:cs typeface="Arial" pitchFamily="34" charset="0"/>
            </a:endParaRPr>
          </a:p>
        </p:txBody>
      </p:sp>
      <p:pic>
        <p:nvPicPr>
          <p:cNvPr id="30725" name="Picture 20" descr="Picture 1.png"/>
          <p:cNvPicPr>
            <a:picLocks noChangeAspect="1"/>
          </p:cNvPicPr>
          <p:nvPr/>
        </p:nvPicPr>
        <p:blipFill>
          <a:blip r:embed="rId2" cstate="print"/>
          <a:srcRect/>
          <a:stretch>
            <a:fillRect/>
          </a:stretch>
        </p:blipFill>
        <p:spPr bwMode="auto">
          <a:xfrm>
            <a:off x="466726" y="4930776"/>
            <a:ext cx="4735513" cy="2378074"/>
          </a:xfrm>
          <a:prstGeom prst="rect">
            <a:avLst/>
          </a:prstGeom>
          <a:noFill/>
          <a:ln w="9525">
            <a:noFill/>
            <a:miter lim="800000"/>
            <a:headEnd/>
            <a:tailEnd/>
          </a:ln>
        </p:spPr>
      </p:pic>
      <p:pic>
        <p:nvPicPr>
          <p:cNvPr id="30726" name="Picture 21" descr="1MeVNeuEqFluence.jpg"/>
          <p:cNvPicPr>
            <a:picLocks/>
          </p:cNvPicPr>
          <p:nvPr/>
        </p:nvPicPr>
        <p:blipFill>
          <a:blip r:embed="rId3" cstate="print"/>
          <a:srcRect/>
          <a:stretch>
            <a:fillRect/>
          </a:stretch>
        </p:blipFill>
        <p:spPr bwMode="auto">
          <a:xfrm>
            <a:off x="5515746" y="4325544"/>
            <a:ext cx="5145087" cy="3208338"/>
          </a:xfrm>
          <a:prstGeom prst="rect">
            <a:avLst/>
          </a:prstGeom>
          <a:noFill/>
          <a:ln w="9525">
            <a:noFill/>
            <a:miter lim="800000"/>
            <a:headEnd/>
            <a:tailEnd/>
          </a:ln>
        </p:spPr>
      </p:pic>
      <p:sp>
        <p:nvSpPr>
          <p:cNvPr id="30728" name="Text Box 8"/>
          <p:cNvSpPr txBox="1">
            <a:spLocks noChangeArrowheads="1"/>
          </p:cNvSpPr>
          <p:nvPr/>
        </p:nvSpPr>
        <p:spPr bwMode="auto">
          <a:xfrm>
            <a:off x="3473450" y="5516177"/>
            <a:ext cx="2609179" cy="1213104"/>
          </a:xfrm>
          <a:prstGeom prst="rect">
            <a:avLst/>
          </a:prstGeom>
          <a:noFill/>
          <a:ln w="9525" algn="ctr">
            <a:noFill/>
            <a:miter lim="800000"/>
            <a:headEnd/>
            <a:tailEnd/>
          </a:ln>
          <a:effectLst/>
        </p:spPr>
        <p:txBody>
          <a:bodyPr wrap="square" lIns="104095" tIns="52046" rIns="104095" bIns="52046">
            <a:spAutoFit/>
          </a:bodyPr>
          <a:lstStyle/>
          <a:p>
            <a:pPr algn="l" defTabSz="1042860"/>
            <a:r>
              <a:rPr lang="en-GB" b="1" dirty="0" smtClean="0">
                <a:solidFill>
                  <a:srgbClr val="CC0000"/>
                </a:solidFill>
                <a:cs typeface="Times New Roman" pitchFamily="18" charset="0"/>
              </a:rPr>
              <a:t>For strips 3000fb</a:t>
            </a:r>
            <a:r>
              <a:rPr lang="en-GB" b="1" baseline="30000" dirty="0" smtClean="0">
                <a:solidFill>
                  <a:srgbClr val="CC0000"/>
                </a:solidFill>
                <a:cs typeface="Times New Roman" pitchFamily="18" charset="0"/>
              </a:rPr>
              <a:t>-1</a:t>
            </a:r>
          </a:p>
          <a:p>
            <a:pPr algn="l" defTabSz="1042860"/>
            <a:r>
              <a:rPr lang="en-GB" dirty="0" smtClean="0">
                <a:solidFill>
                  <a:srgbClr val="C00000"/>
                </a:solidFill>
                <a:latin typeface="Arial Rounded MT Bold"/>
              </a:rPr>
              <a:t>×</a:t>
            </a:r>
            <a:r>
              <a:rPr lang="en-GB" b="1" dirty="0" smtClean="0">
                <a:solidFill>
                  <a:srgbClr val="CC0000"/>
                </a:solidFill>
                <a:cs typeface="Times New Roman" pitchFamily="18" charset="0"/>
              </a:rPr>
              <a:t>2 </a:t>
            </a:r>
            <a:r>
              <a:rPr lang="en-GB" b="1" dirty="0">
                <a:solidFill>
                  <a:srgbClr val="CC0000"/>
                </a:solidFill>
                <a:cs typeface="Times New Roman" pitchFamily="18" charset="0"/>
              </a:rPr>
              <a:t>implies survival required up to     </a:t>
            </a:r>
            <a:r>
              <a:rPr lang="en-GB" b="1" dirty="0" smtClean="0">
                <a:solidFill>
                  <a:srgbClr val="CC0000"/>
                </a:solidFill>
                <a:cs typeface="Times New Roman" pitchFamily="18" charset="0"/>
              </a:rPr>
              <a:t>       </a:t>
            </a:r>
            <a:r>
              <a:rPr lang="en-GB" sz="1600" dirty="0" smtClean="0">
                <a:solidFill>
                  <a:srgbClr val="CC0000"/>
                </a:solidFill>
                <a:latin typeface="Arial Black" pitchFamily="34" charset="0"/>
                <a:cs typeface="Times New Roman" pitchFamily="18" charset="0"/>
              </a:rPr>
              <a:t>~</a:t>
            </a:r>
            <a:r>
              <a:rPr lang="en-GB" b="1" dirty="0" smtClean="0">
                <a:solidFill>
                  <a:srgbClr val="CC0000"/>
                </a:solidFill>
                <a:cs typeface="Times New Roman" pitchFamily="18" charset="0"/>
              </a:rPr>
              <a:t>1.3</a:t>
            </a:r>
            <a:r>
              <a:rPr lang="en-GB" dirty="0" smtClean="0">
                <a:solidFill>
                  <a:srgbClr val="C00000"/>
                </a:solidFill>
                <a:latin typeface="Arial Rounded MT Bold"/>
              </a:rPr>
              <a:t>×</a:t>
            </a:r>
            <a:r>
              <a:rPr lang="en-GB" b="1" dirty="0" smtClean="0">
                <a:solidFill>
                  <a:srgbClr val="CC0000"/>
                </a:solidFill>
                <a:cs typeface="Times New Roman" pitchFamily="18" charset="0"/>
              </a:rPr>
              <a:t>10</a:t>
            </a:r>
            <a:r>
              <a:rPr lang="en-GB" b="1" baseline="30000" dirty="0" smtClean="0">
                <a:solidFill>
                  <a:srgbClr val="CC0000"/>
                </a:solidFill>
                <a:cs typeface="Times New Roman" pitchFamily="18" charset="0"/>
              </a:rPr>
              <a:t>15 </a:t>
            </a:r>
            <a:r>
              <a:rPr lang="en-GB" b="1" dirty="0">
                <a:solidFill>
                  <a:srgbClr val="CC0000"/>
                </a:solidFill>
                <a:cs typeface="Times New Roman" pitchFamily="18" charset="0"/>
              </a:rPr>
              <a:t>n</a:t>
            </a:r>
            <a:r>
              <a:rPr lang="en-GB" b="1" baseline="-25000" dirty="0">
                <a:solidFill>
                  <a:srgbClr val="CC0000"/>
                </a:solidFill>
                <a:cs typeface="Times New Roman" pitchFamily="18" charset="0"/>
              </a:rPr>
              <a:t>eq</a:t>
            </a:r>
            <a:r>
              <a:rPr lang="en-GB" b="1" dirty="0">
                <a:solidFill>
                  <a:srgbClr val="CC0000"/>
                </a:solidFill>
                <a:cs typeface="Times New Roman" pitchFamily="18" charset="0"/>
              </a:rPr>
              <a:t>/cm</a:t>
            </a:r>
            <a:r>
              <a:rPr lang="en-GB" b="1" baseline="30000" dirty="0">
                <a:solidFill>
                  <a:srgbClr val="CC0000"/>
                </a:solidFill>
                <a:cs typeface="Times New Roman" pitchFamily="18" charset="0"/>
              </a:rPr>
              <a:t>2</a:t>
            </a:r>
          </a:p>
        </p:txBody>
      </p:sp>
      <p:sp>
        <p:nvSpPr>
          <p:cNvPr id="9" name="TextBox 8"/>
          <p:cNvSpPr txBox="1"/>
          <p:nvPr/>
        </p:nvSpPr>
        <p:spPr>
          <a:xfrm>
            <a:off x="457732" y="4513740"/>
            <a:ext cx="5682301" cy="382305"/>
          </a:xfrm>
          <a:prstGeom prst="rect">
            <a:avLst/>
          </a:prstGeom>
          <a:noFill/>
        </p:spPr>
        <p:txBody>
          <a:bodyPr wrap="none" lIns="104287" tIns="52144" rIns="104287" bIns="52144" rtlCol="0">
            <a:spAutoFit/>
          </a:bodyPr>
          <a:lstStyle/>
          <a:p>
            <a:r>
              <a:rPr lang="en-GB" b="1" dirty="0" smtClean="0">
                <a:solidFill>
                  <a:srgbClr val="C00000"/>
                </a:solidFill>
              </a:rPr>
              <a:t>At inner pixel radii - target survival to 2-3</a:t>
            </a:r>
            <a:r>
              <a:rPr lang="en-GB" dirty="0" smtClean="0">
                <a:solidFill>
                  <a:srgbClr val="C00000"/>
                </a:solidFill>
                <a:latin typeface="Arial Rounded MT Bold"/>
              </a:rPr>
              <a:t>×</a:t>
            </a:r>
            <a:r>
              <a:rPr lang="en-GB" b="1" dirty="0" smtClean="0">
                <a:solidFill>
                  <a:srgbClr val="C00000"/>
                </a:solidFill>
                <a:cs typeface="Times New Roman" pitchFamily="18" charset="0"/>
              </a:rPr>
              <a:t>10</a:t>
            </a:r>
            <a:r>
              <a:rPr lang="en-GB" b="1" baseline="30000" dirty="0" smtClean="0">
                <a:solidFill>
                  <a:srgbClr val="C00000"/>
                </a:solidFill>
                <a:cs typeface="Times New Roman" pitchFamily="18" charset="0"/>
              </a:rPr>
              <a:t>16 </a:t>
            </a:r>
            <a:r>
              <a:rPr lang="en-GB" b="1" dirty="0" err="1" smtClean="0">
                <a:solidFill>
                  <a:srgbClr val="CC0000"/>
                </a:solidFill>
                <a:cs typeface="Times New Roman" pitchFamily="18" charset="0"/>
              </a:rPr>
              <a:t>n</a:t>
            </a:r>
            <a:r>
              <a:rPr lang="en-GB" b="1" baseline="-25000" dirty="0" err="1" smtClean="0">
                <a:solidFill>
                  <a:srgbClr val="CC0000"/>
                </a:solidFill>
                <a:cs typeface="Times New Roman" pitchFamily="18" charset="0"/>
              </a:rPr>
              <a:t>eq</a:t>
            </a:r>
            <a:r>
              <a:rPr lang="en-GB" b="1" dirty="0" smtClean="0">
                <a:solidFill>
                  <a:srgbClr val="CC0000"/>
                </a:solidFill>
                <a:cs typeface="Times New Roman" pitchFamily="18" charset="0"/>
              </a:rPr>
              <a:t>/cm</a:t>
            </a:r>
            <a:r>
              <a:rPr lang="en-GB" b="1" baseline="30000" dirty="0" smtClean="0">
                <a:solidFill>
                  <a:srgbClr val="CC0000"/>
                </a:solidFill>
                <a:cs typeface="Times New Roman" pitchFamily="18" charset="0"/>
              </a:rPr>
              <a:t>2</a:t>
            </a:r>
            <a:r>
              <a:rPr lang="en-GB" b="1" dirty="0" smtClean="0"/>
              <a:t> </a:t>
            </a:r>
            <a:endParaRPr lang="en-GB" b="1" dirty="0"/>
          </a:p>
        </p:txBody>
      </p:sp>
      <p:pic>
        <p:nvPicPr>
          <p:cNvPr id="10" name="Picture 9" descr="trk_pix_slhc_pileup_5_3.jpg"/>
          <p:cNvPicPr>
            <a:picLocks noChangeAspect="1"/>
          </p:cNvPicPr>
          <p:nvPr/>
        </p:nvPicPr>
        <p:blipFill>
          <a:blip r:embed="rId4" cstate="print"/>
          <a:stretch>
            <a:fillRect/>
          </a:stretch>
        </p:blipFill>
        <p:spPr>
          <a:xfrm>
            <a:off x="84188" y="753648"/>
            <a:ext cx="5219625" cy="3571897"/>
          </a:xfrm>
          <a:prstGeom prst="rect">
            <a:avLst/>
          </a:prstGeom>
        </p:spPr>
      </p:pic>
      <p:pic>
        <p:nvPicPr>
          <p:cNvPr id="11" name="Picture 10" descr="trk_pix_slhc_pileup_400_4.jpg"/>
          <p:cNvPicPr>
            <a:picLocks noChangeAspect="1"/>
          </p:cNvPicPr>
          <p:nvPr/>
        </p:nvPicPr>
        <p:blipFill>
          <a:blip r:embed="rId5" cstate="print"/>
          <a:stretch>
            <a:fillRect/>
          </a:stretch>
        </p:blipFill>
        <p:spPr>
          <a:xfrm>
            <a:off x="5398529" y="753648"/>
            <a:ext cx="5213908" cy="3571897"/>
          </a:xfrm>
          <a:prstGeom prst="rect">
            <a:avLst/>
          </a:prstGeom>
        </p:spPr>
      </p:pic>
      <p:sp>
        <p:nvSpPr>
          <p:cNvPr id="12" name="Right Arrow 11"/>
          <p:cNvSpPr/>
          <p:nvPr/>
        </p:nvSpPr>
        <p:spPr bwMode="auto">
          <a:xfrm>
            <a:off x="4841850" y="2051645"/>
            <a:ext cx="1152128" cy="936104"/>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Footer Placeholder 1"/>
          <p:cNvSpPr txBox="1">
            <a:spLocks noGrp="1"/>
          </p:cNvSpPr>
          <p:nvPr/>
        </p:nvSpPr>
        <p:spPr bwMode="auto">
          <a:xfrm>
            <a:off x="2293940" y="7058027"/>
            <a:ext cx="7577137" cy="523875"/>
          </a:xfrm>
          <a:prstGeom prst="rect">
            <a:avLst/>
          </a:prstGeom>
          <a:noFill/>
          <a:ln>
            <a:miter lim="800000"/>
            <a:headEnd/>
            <a:tailEnd/>
          </a:ln>
        </p:spPr>
        <p:txBody>
          <a:bodyPr lIns="104261" tIns="52131" rIns="104261" bIns="52131"/>
          <a:lstStyle/>
          <a:p>
            <a:pPr defTabSz="1042731">
              <a:defRPr/>
            </a:pPr>
            <a:r>
              <a:rPr lang="en-GB" altLang="ja-JP" b="0" dirty="0">
                <a:solidFill>
                  <a:srgbClr val="2B39B9"/>
                </a:solidFill>
                <a:latin typeface="+mn-lt"/>
                <a:ea typeface="ＭＳ Ｐゴシック" pitchFamily="64" charset="-128"/>
              </a:rPr>
              <a:t>A. Affolder - PSD08, 1st-5th September 2008, Glasgow, Scotland</a:t>
            </a:r>
            <a:endParaRPr lang="en-GB" b="0" dirty="0">
              <a:solidFill>
                <a:srgbClr val="2B39B9"/>
              </a:solidFill>
              <a:latin typeface="+mn-lt"/>
              <a:ea typeface="ＭＳ Ｐゴシック" pitchFamily="64" charset="-128"/>
            </a:endParaRPr>
          </a:p>
        </p:txBody>
      </p:sp>
      <p:sp>
        <p:nvSpPr>
          <p:cNvPr id="195587" name="Title 1"/>
          <p:cNvSpPr>
            <a:spLocks noGrp="1"/>
          </p:cNvSpPr>
          <p:nvPr>
            <p:ph type="title" idx="4294967295"/>
          </p:nvPr>
        </p:nvSpPr>
        <p:spPr>
          <a:xfrm>
            <a:off x="534988" y="-180975"/>
            <a:ext cx="9621837" cy="1258888"/>
          </a:xfrm>
        </p:spPr>
        <p:txBody>
          <a:bodyPr lIns="104249" tIns="52124" rIns="104249" bIns="52124"/>
          <a:lstStyle/>
          <a:p>
            <a:r>
              <a:rPr lang="en-GB" b="1" dirty="0" smtClean="0">
                <a:solidFill>
                  <a:srgbClr val="008000"/>
                </a:solidFill>
              </a:rPr>
              <a:t>Geometry Choices</a:t>
            </a:r>
          </a:p>
        </p:txBody>
      </p:sp>
      <p:sp>
        <p:nvSpPr>
          <p:cNvPr id="195588" name="Content Placeholder 2"/>
          <p:cNvSpPr>
            <a:spLocks noGrp="1"/>
          </p:cNvSpPr>
          <p:nvPr>
            <p:ph sz="half" idx="4294967295"/>
          </p:nvPr>
        </p:nvSpPr>
        <p:spPr>
          <a:xfrm>
            <a:off x="0" y="1074738"/>
            <a:ext cx="4927600" cy="2862262"/>
          </a:xfrm>
        </p:spPr>
        <p:txBody>
          <a:bodyPr lIns="104249" tIns="52124" rIns="104249" bIns="52124"/>
          <a:lstStyle/>
          <a:p>
            <a:r>
              <a:rPr lang="en-GB" sz="2400" dirty="0" smtClean="0"/>
              <a:t>p-in-n</a:t>
            </a:r>
          </a:p>
          <a:p>
            <a:pPr lvl="1"/>
            <a:r>
              <a:rPr lang="en-GB" sz="2100" dirty="0" smtClean="0"/>
              <a:t>Least expensive</a:t>
            </a:r>
          </a:p>
          <a:p>
            <a:pPr lvl="1"/>
            <a:r>
              <a:rPr lang="en-GB" sz="2100" dirty="0" smtClean="0"/>
              <a:t>Single-sided processing</a:t>
            </a:r>
          </a:p>
          <a:p>
            <a:pPr lvl="1"/>
            <a:r>
              <a:rPr lang="en-GB" sz="2100" dirty="0" smtClean="0"/>
              <a:t>Available from all foundries</a:t>
            </a:r>
          </a:p>
          <a:p>
            <a:pPr lvl="1"/>
            <a:r>
              <a:rPr lang="en-GB" sz="2100" dirty="0" smtClean="0"/>
              <a:t>Most experience in production </a:t>
            </a:r>
          </a:p>
          <a:p>
            <a:pPr lvl="2"/>
            <a:r>
              <a:rPr lang="en-GB" sz="1800" dirty="0" smtClean="0"/>
              <a:t>All strips at CMS/ATLAS/ALICE, </a:t>
            </a:r>
            <a:r>
              <a:rPr lang="en-GB" sz="1800" dirty="0" err="1" smtClean="0"/>
              <a:t>Tevatron</a:t>
            </a:r>
            <a:r>
              <a:rPr lang="en-GB" sz="1800" dirty="0" smtClean="0"/>
              <a:t>, b-factories, …</a:t>
            </a:r>
          </a:p>
        </p:txBody>
      </p:sp>
      <p:sp>
        <p:nvSpPr>
          <p:cNvPr id="4" name="Content Placeholder 3"/>
          <p:cNvSpPr>
            <a:spLocks noGrp="1"/>
          </p:cNvSpPr>
          <p:nvPr>
            <p:ph sz="half" idx="4294967295"/>
          </p:nvPr>
        </p:nvSpPr>
        <p:spPr>
          <a:xfrm>
            <a:off x="5429250" y="1023940"/>
            <a:ext cx="5029200" cy="2519361"/>
          </a:xfrm>
        </p:spPr>
        <p:txBody>
          <a:bodyPr lIns="104249" tIns="52124" rIns="104249" bIns="52124"/>
          <a:lstStyle/>
          <a:p>
            <a:r>
              <a:rPr lang="en-GB" sz="2400" dirty="0" smtClean="0"/>
              <a:t>n-in-p</a:t>
            </a:r>
          </a:p>
          <a:p>
            <a:pPr lvl="1"/>
            <a:r>
              <a:rPr lang="en-GB" sz="1800" dirty="0" smtClean="0"/>
              <a:t>~50% less expensive than n-in-n</a:t>
            </a:r>
          </a:p>
          <a:p>
            <a:pPr lvl="1"/>
            <a:r>
              <a:rPr lang="en-GB" sz="1800" dirty="0" smtClean="0"/>
              <a:t>Single-sided processing</a:t>
            </a:r>
          </a:p>
          <a:p>
            <a:pPr lvl="1"/>
            <a:r>
              <a:rPr lang="en-GB" sz="1800" dirty="0" smtClean="0"/>
              <a:t>More suppliers (including Hamamatsu)</a:t>
            </a:r>
          </a:p>
          <a:p>
            <a:pPr lvl="1"/>
            <a:r>
              <a:rPr lang="en-GB" sz="1800" dirty="0" smtClean="0"/>
              <a:t>Limited production experience</a:t>
            </a:r>
          </a:p>
          <a:p>
            <a:pPr lvl="2"/>
            <a:r>
              <a:rPr lang="en-GB" sz="1400" dirty="0" smtClean="0"/>
              <a:t>1 VELO module installed, spare system under construction</a:t>
            </a:r>
          </a:p>
          <a:p>
            <a:pPr lvl="1"/>
            <a:r>
              <a:rPr lang="en-GB" sz="1800" dirty="0" smtClean="0"/>
              <a:t>As radiation hard as n-in-n</a:t>
            </a:r>
          </a:p>
          <a:p>
            <a:pPr lvl="1"/>
            <a:endParaRPr lang="en-GB" sz="2700" dirty="0" smtClean="0"/>
          </a:p>
        </p:txBody>
      </p:sp>
      <p:sp>
        <p:nvSpPr>
          <p:cNvPr id="195590" name="Slide Number Placeholder 5"/>
          <p:cNvSpPr txBox="1">
            <a:spLocks noGrp="1"/>
          </p:cNvSpPr>
          <p:nvPr/>
        </p:nvSpPr>
        <p:spPr bwMode="auto">
          <a:xfrm>
            <a:off x="9772649" y="7035801"/>
            <a:ext cx="757239" cy="525462"/>
          </a:xfrm>
          <a:prstGeom prst="rect">
            <a:avLst/>
          </a:prstGeom>
          <a:noFill/>
          <a:ln w="9525">
            <a:noFill/>
            <a:miter lim="800000"/>
            <a:headEnd/>
            <a:tailEnd/>
          </a:ln>
        </p:spPr>
        <p:txBody>
          <a:bodyPr lIns="104249" tIns="52124" rIns="104249" bIns="52124"/>
          <a:lstStyle/>
          <a:p>
            <a:pPr algn="r" defTabSz="1042731"/>
            <a:fld id="{2C78D0ED-FD00-4C19-8179-AF926E65DA49}" type="slidenum">
              <a:rPr lang="en-GB" sz="2300" b="0">
                <a:solidFill>
                  <a:srgbClr val="2B39B9"/>
                </a:solidFill>
                <a:latin typeface="Arial" charset="0"/>
                <a:cs typeface="Arial" charset="0"/>
              </a:rPr>
              <a:pPr algn="r" defTabSz="1042731"/>
              <a:t>29</a:t>
            </a:fld>
            <a:endParaRPr lang="en-GB" sz="2300" b="0" dirty="0">
              <a:solidFill>
                <a:srgbClr val="2B39B9"/>
              </a:solidFill>
              <a:latin typeface="Arial" charset="0"/>
              <a:cs typeface="Arial" charset="0"/>
            </a:endParaRPr>
          </a:p>
        </p:txBody>
      </p:sp>
      <p:sp>
        <p:nvSpPr>
          <p:cNvPr id="8" name="Content Placeholder 2"/>
          <p:cNvSpPr txBox="1">
            <a:spLocks/>
          </p:cNvSpPr>
          <p:nvPr/>
        </p:nvSpPr>
        <p:spPr bwMode="auto">
          <a:xfrm>
            <a:off x="1" y="3937000"/>
            <a:ext cx="5489575" cy="2914650"/>
          </a:xfrm>
          <a:prstGeom prst="rect">
            <a:avLst/>
          </a:prstGeom>
          <a:noFill/>
          <a:ln w="9525">
            <a:noFill/>
            <a:miter lim="800000"/>
            <a:headEnd/>
            <a:tailEnd/>
          </a:ln>
        </p:spPr>
        <p:txBody>
          <a:bodyPr lIns="104249" tIns="52124" rIns="104249" bIns="52124"/>
          <a:lstStyle/>
          <a:p>
            <a:pPr marL="390427" indent="-390427" algn="l" defTabSz="1042731" eaLnBrk="0" hangingPunct="0">
              <a:spcBef>
                <a:spcPct val="20000"/>
              </a:spcBef>
              <a:buFontTx/>
              <a:buChar char="•"/>
            </a:pPr>
            <a:r>
              <a:rPr lang="en-GB" sz="2300" b="0" dirty="0">
                <a:latin typeface="Arial" charset="0"/>
                <a:cs typeface="Arial" charset="0"/>
              </a:rPr>
              <a:t>n-in-n</a:t>
            </a:r>
          </a:p>
          <a:p>
            <a:pPr marL="847516" lvl="1" indent="-326945" algn="l" defTabSz="1042731" eaLnBrk="0" hangingPunct="0">
              <a:spcBef>
                <a:spcPct val="20000"/>
              </a:spcBef>
              <a:buFontTx/>
              <a:buChar char="–"/>
            </a:pPr>
            <a:r>
              <a:rPr lang="en-GB" b="0" dirty="0">
                <a:latin typeface="Arial" charset="0"/>
                <a:cs typeface="Arial" charset="0"/>
              </a:rPr>
              <a:t>Most expensive </a:t>
            </a:r>
          </a:p>
          <a:p>
            <a:pPr marL="847516" lvl="1" indent="-326945" algn="l" defTabSz="1042731" eaLnBrk="0" hangingPunct="0">
              <a:spcBef>
                <a:spcPct val="20000"/>
              </a:spcBef>
              <a:buFontTx/>
              <a:buChar char="–"/>
            </a:pPr>
            <a:r>
              <a:rPr lang="en-GB" b="0" dirty="0">
                <a:latin typeface="Arial" charset="0"/>
                <a:cs typeface="Arial" charset="0"/>
              </a:rPr>
              <a:t>Double-sided processing </a:t>
            </a:r>
          </a:p>
          <a:p>
            <a:pPr marL="847516" lvl="1" indent="-326945" algn="l" defTabSz="1042731" eaLnBrk="0" hangingPunct="0">
              <a:spcBef>
                <a:spcPct val="20000"/>
              </a:spcBef>
              <a:buFontTx/>
              <a:buChar char="–"/>
            </a:pPr>
            <a:r>
              <a:rPr lang="en-GB" b="0" dirty="0">
                <a:latin typeface="Arial" charset="0"/>
                <a:cs typeface="Arial" charset="0"/>
              </a:rPr>
              <a:t>Limited suppliers </a:t>
            </a:r>
          </a:p>
          <a:p>
            <a:pPr marL="847516" lvl="1" indent="-326945" algn="l" defTabSz="1042731" eaLnBrk="0" hangingPunct="0">
              <a:spcBef>
                <a:spcPct val="20000"/>
              </a:spcBef>
              <a:buFontTx/>
              <a:buChar char="–"/>
            </a:pPr>
            <a:r>
              <a:rPr lang="en-GB" b="0" dirty="0">
                <a:latin typeface="Arial" charset="0"/>
                <a:cs typeface="Arial" charset="0"/>
              </a:rPr>
              <a:t>Some experience with “large” scale production</a:t>
            </a:r>
          </a:p>
          <a:p>
            <a:pPr marL="1303014" lvl="2" indent="-260286" algn="l" defTabSz="1042731" eaLnBrk="0" hangingPunct="0">
              <a:spcBef>
                <a:spcPct val="20000"/>
              </a:spcBef>
              <a:buFontTx/>
              <a:buChar char="•"/>
            </a:pPr>
            <a:r>
              <a:rPr lang="en-GB" sz="1600" b="0" dirty="0">
                <a:latin typeface="Arial" charset="0"/>
                <a:cs typeface="Arial" charset="0"/>
              </a:rPr>
              <a:t>CMS/ATLAS pixels, </a:t>
            </a:r>
            <a:r>
              <a:rPr lang="en-GB" sz="1600" b="0" dirty="0" err="1">
                <a:latin typeface="Arial" charset="0"/>
                <a:cs typeface="Arial" charset="0"/>
              </a:rPr>
              <a:t>LHCb</a:t>
            </a:r>
            <a:r>
              <a:rPr lang="en-GB" sz="1600" b="0" dirty="0">
                <a:latin typeface="Arial" charset="0"/>
                <a:cs typeface="Arial" charset="0"/>
              </a:rPr>
              <a:t> VELO</a:t>
            </a:r>
          </a:p>
          <a:p>
            <a:pPr marL="847516" lvl="1" indent="-326945" algn="l" defTabSz="1042731" eaLnBrk="0" hangingPunct="0">
              <a:spcBef>
                <a:spcPct val="20000"/>
              </a:spcBef>
              <a:buFontTx/>
              <a:buChar char="–"/>
            </a:pPr>
            <a:r>
              <a:rPr lang="en-GB" b="0" dirty="0">
                <a:latin typeface="Arial" charset="0"/>
                <a:cs typeface="Arial" charset="0"/>
              </a:rPr>
              <a:t>Much more radiation hard than p-in-n</a:t>
            </a:r>
          </a:p>
        </p:txBody>
      </p:sp>
      <p:grpSp>
        <p:nvGrpSpPr>
          <p:cNvPr id="2" name="Group 136"/>
          <p:cNvGrpSpPr>
            <a:grpSpLocks/>
          </p:cNvGrpSpPr>
          <p:nvPr/>
        </p:nvGrpSpPr>
        <p:grpSpPr bwMode="auto">
          <a:xfrm>
            <a:off x="3914776" y="3851274"/>
            <a:ext cx="6943725" cy="2765044"/>
            <a:chOff x="3348071" y="3644900"/>
            <a:chExt cx="5938837" cy="2507874"/>
          </a:xfrm>
        </p:grpSpPr>
        <p:grpSp>
          <p:nvGrpSpPr>
            <p:cNvPr id="3" name="Group 174"/>
            <p:cNvGrpSpPr>
              <a:grpSpLocks/>
            </p:cNvGrpSpPr>
            <p:nvPr/>
          </p:nvGrpSpPr>
          <p:grpSpPr bwMode="auto">
            <a:xfrm>
              <a:off x="3348071" y="3644900"/>
              <a:ext cx="5938837" cy="2507874"/>
              <a:chOff x="3286116" y="3571876"/>
              <a:chExt cx="5938881" cy="2507891"/>
            </a:xfrm>
          </p:grpSpPr>
          <p:grpSp>
            <p:nvGrpSpPr>
              <p:cNvPr id="5" name="Group 125"/>
              <p:cNvGrpSpPr>
                <a:grpSpLocks/>
              </p:cNvGrpSpPr>
              <p:nvPr/>
            </p:nvGrpSpPr>
            <p:grpSpPr bwMode="auto">
              <a:xfrm>
                <a:off x="3286116" y="3643315"/>
                <a:ext cx="5938881" cy="2436452"/>
                <a:chOff x="3286116" y="3571877"/>
                <a:chExt cx="5938881" cy="2436452"/>
              </a:xfrm>
            </p:grpSpPr>
            <p:sp>
              <p:nvSpPr>
                <p:cNvPr id="195595" name="Rectangle 5"/>
                <p:cNvSpPr>
                  <a:spLocks noChangeArrowheads="1"/>
                </p:cNvSpPr>
                <p:nvPr/>
              </p:nvSpPr>
              <p:spPr bwMode="auto">
                <a:xfrm>
                  <a:off x="4521200" y="4286256"/>
                  <a:ext cx="4286282" cy="53975"/>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6" name="Rectangle 4"/>
                <p:cNvSpPr>
                  <a:spLocks noChangeArrowheads="1"/>
                </p:cNvSpPr>
                <p:nvPr/>
              </p:nvSpPr>
              <p:spPr bwMode="auto">
                <a:xfrm>
                  <a:off x="4519614" y="4285843"/>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7" name="Rectangle 5"/>
                <p:cNvSpPr>
                  <a:spLocks noChangeArrowheads="1"/>
                </p:cNvSpPr>
                <p:nvPr/>
              </p:nvSpPr>
              <p:spPr bwMode="auto">
                <a:xfrm>
                  <a:off x="4519612" y="5715016"/>
                  <a:ext cx="4286282" cy="90488"/>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8" name="Rectangle 7"/>
                <p:cNvSpPr>
                  <a:spLocks noChangeArrowheads="1"/>
                </p:cNvSpPr>
                <p:nvPr/>
              </p:nvSpPr>
              <p:spPr bwMode="auto">
                <a:xfrm>
                  <a:off x="6091250"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9" name="Rectangle 19"/>
                <p:cNvSpPr>
                  <a:spLocks noChangeArrowheads="1"/>
                </p:cNvSpPr>
                <p:nvPr/>
              </p:nvSpPr>
              <p:spPr bwMode="auto">
                <a:xfrm>
                  <a:off x="4662490" y="4285842"/>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0" name="Text Box 26"/>
                <p:cNvSpPr txBox="1">
                  <a:spLocks noChangeArrowheads="1"/>
                </p:cNvSpPr>
                <p:nvPr/>
              </p:nvSpPr>
              <p:spPr bwMode="auto">
                <a:xfrm>
                  <a:off x="8748420" y="4230042"/>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01" name="Text Box 27"/>
                <p:cNvSpPr txBox="1">
                  <a:spLocks noChangeArrowheads="1"/>
                </p:cNvSpPr>
                <p:nvPr/>
              </p:nvSpPr>
              <p:spPr bwMode="auto">
                <a:xfrm>
                  <a:off x="8767429" y="5572298"/>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02" name="Text Box 28"/>
                <p:cNvSpPr txBox="1">
                  <a:spLocks noChangeArrowheads="1"/>
                </p:cNvSpPr>
                <p:nvPr/>
              </p:nvSpPr>
              <p:spPr bwMode="auto">
                <a:xfrm>
                  <a:off x="6144219" y="5030787"/>
                  <a:ext cx="1245074" cy="412987"/>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p</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03" name="Rectangle 19"/>
                <p:cNvSpPr>
                  <a:spLocks noChangeArrowheads="1"/>
                </p:cNvSpPr>
                <p:nvPr/>
              </p:nvSpPr>
              <p:spPr bwMode="auto">
                <a:xfrm>
                  <a:off x="5091118" y="4285842"/>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4" name="Rectangle 7"/>
                <p:cNvSpPr>
                  <a:spLocks noChangeArrowheads="1"/>
                </p:cNvSpPr>
                <p:nvPr/>
              </p:nvSpPr>
              <p:spPr bwMode="auto">
                <a:xfrm>
                  <a:off x="5512728"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5" name="Rectangle 7"/>
                <p:cNvSpPr>
                  <a:spLocks noChangeArrowheads="1"/>
                </p:cNvSpPr>
                <p:nvPr/>
              </p:nvSpPr>
              <p:spPr bwMode="auto">
                <a:xfrm>
                  <a:off x="6662754"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6" name="Rectangle 7"/>
                <p:cNvSpPr>
                  <a:spLocks noChangeArrowheads="1"/>
                </p:cNvSpPr>
                <p:nvPr/>
              </p:nvSpPr>
              <p:spPr bwMode="auto">
                <a:xfrm>
                  <a:off x="7805762"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7" name="Rectangle 7"/>
                <p:cNvSpPr>
                  <a:spLocks noChangeArrowheads="1"/>
                </p:cNvSpPr>
                <p:nvPr/>
              </p:nvSpPr>
              <p:spPr bwMode="auto">
                <a:xfrm>
                  <a:off x="7227240"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8" name="Rectangle 7"/>
                <p:cNvSpPr>
                  <a:spLocks noChangeArrowheads="1"/>
                </p:cNvSpPr>
                <p:nvPr/>
              </p:nvSpPr>
              <p:spPr bwMode="auto">
                <a:xfrm>
                  <a:off x="8377266"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9" name="Rectangle 5"/>
                <p:cNvSpPr>
                  <a:spLocks noChangeArrowheads="1"/>
                </p:cNvSpPr>
                <p:nvPr/>
              </p:nvSpPr>
              <p:spPr bwMode="auto">
                <a:xfrm>
                  <a:off x="4519612" y="5786453"/>
                  <a:ext cx="4286282" cy="90489"/>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0" name="Text Box 26"/>
                <p:cNvSpPr txBox="1">
                  <a:spLocks noChangeArrowheads="1"/>
                </p:cNvSpPr>
                <p:nvPr/>
              </p:nvSpPr>
              <p:spPr bwMode="auto">
                <a:xfrm>
                  <a:off x="4205326" y="5661590"/>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11" name="Rectangle 5"/>
                <p:cNvSpPr>
                  <a:spLocks noChangeArrowheads="1"/>
                </p:cNvSpPr>
                <p:nvPr/>
              </p:nvSpPr>
              <p:spPr bwMode="auto">
                <a:xfrm>
                  <a:off x="4519614" y="4246242"/>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2" name="Text Box 27"/>
                <p:cNvSpPr txBox="1">
                  <a:spLocks noChangeArrowheads="1"/>
                </p:cNvSpPr>
                <p:nvPr/>
              </p:nvSpPr>
              <p:spPr bwMode="auto">
                <a:xfrm flipH="1">
                  <a:off x="3975863" y="4080264"/>
                  <a:ext cx="78614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613" name="Rectangle 19"/>
                <p:cNvSpPr>
                  <a:spLocks noChangeArrowheads="1"/>
                </p:cNvSpPr>
                <p:nvPr/>
              </p:nvSpPr>
              <p:spPr bwMode="auto">
                <a:xfrm>
                  <a:off x="4662488" y="4202117"/>
                  <a:ext cx="214315" cy="857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4" name="Rectangle 19"/>
                <p:cNvSpPr>
                  <a:spLocks noChangeArrowheads="1"/>
                </p:cNvSpPr>
                <p:nvPr/>
              </p:nvSpPr>
              <p:spPr bwMode="auto">
                <a:xfrm>
                  <a:off x="5091116" y="4210055"/>
                  <a:ext cx="214315"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5" name="Rectangle 7"/>
                <p:cNvSpPr>
                  <a:spLocks noChangeArrowheads="1"/>
                </p:cNvSpPr>
                <p:nvPr/>
              </p:nvSpPr>
              <p:spPr bwMode="auto">
                <a:xfrm>
                  <a:off x="5519745"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6" name="Rectangle 7"/>
                <p:cNvSpPr>
                  <a:spLocks noChangeArrowheads="1"/>
                </p:cNvSpPr>
                <p:nvPr/>
              </p:nvSpPr>
              <p:spPr bwMode="auto">
                <a:xfrm>
                  <a:off x="6094424"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7" name="Rectangle 7"/>
                <p:cNvSpPr>
                  <a:spLocks noChangeArrowheads="1"/>
                </p:cNvSpPr>
                <p:nvPr/>
              </p:nvSpPr>
              <p:spPr bwMode="auto">
                <a:xfrm>
                  <a:off x="7235845" y="4157667"/>
                  <a:ext cx="290514" cy="8731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8" name="Rectangle 7"/>
                <p:cNvSpPr>
                  <a:spLocks noChangeArrowheads="1"/>
                </p:cNvSpPr>
                <p:nvPr/>
              </p:nvSpPr>
              <p:spPr bwMode="auto">
                <a:xfrm>
                  <a:off x="6670691" y="4162430"/>
                  <a:ext cx="290514"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9" name="Rectangle 7"/>
                <p:cNvSpPr>
                  <a:spLocks noChangeArrowheads="1"/>
                </p:cNvSpPr>
                <p:nvPr/>
              </p:nvSpPr>
              <p:spPr bwMode="auto">
                <a:xfrm>
                  <a:off x="7805761"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20" name="Rectangle 7"/>
                <p:cNvSpPr>
                  <a:spLocks noChangeArrowheads="1"/>
                </p:cNvSpPr>
                <p:nvPr/>
              </p:nvSpPr>
              <p:spPr bwMode="auto">
                <a:xfrm>
                  <a:off x="8370916"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53" name="Straight Arrow Connector 52"/>
                <p:cNvCxnSpPr/>
                <p:nvPr/>
              </p:nvCxnSpPr>
              <p:spPr>
                <a:xfrm rot="5400000">
                  <a:off x="4669635" y="4065625"/>
                  <a:ext cx="215979"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22" name="Text Box 26"/>
                <p:cNvSpPr txBox="1">
                  <a:spLocks noChangeArrowheads="1"/>
                </p:cNvSpPr>
                <p:nvPr/>
              </p:nvSpPr>
              <p:spPr bwMode="auto">
                <a:xfrm>
                  <a:off x="3286116" y="3803747"/>
                  <a:ext cx="1304816"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67" name="Straight Connector 66"/>
                <p:cNvCxnSpPr/>
                <p:nvPr/>
              </p:nvCxnSpPr>
              <p:spPr>
                <a:xfrm rot="10800000" flipV="1">
                  <a:off x="4559703" y="3958314"/>
                  <a:ext cx="214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5400000">
                  <a:off x="4986030" y="3929517"/>
                  <a:ext cx="429078"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25" name="Text Box 26"/>
                <p:cNvSpPr txBox="1">
                  <a:spLocks noChangeArrowheads="1"/>
                </p:cNvSpPr>
                <p:nvPr/>
              </p:nvSpPr>
              <p:spPr bwMode="auto">
                <a:xfrm>
                  <a:off x="3438186" y="3571877"/>
                  <a:ext cx="1304816"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76" name="Straight Connector 75"/>
                <p:cNvCxnSpPr/>
                <p:nvPr/>
              </p:nvCxnSpPr>
              <p:spPr>
                <a:xfrm rot="10800000">
                  <a:off x="4558346" y="3714978"/>
                  <a:ext cx="6422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5627" name="Text Box 28"/>
                <p:cNvSpPr txBox="1">
                  <a:spLocks noChangeArrowheads="1"/>
                </p:cNvSpPr>
                <p:nvPr/>
              </p:nvSpPr>
              <p:spPr bwMode="auto">
                <a:xfrm>
                  <a:off x="5857730" y="4556966"/>
                  <a:ext cx="1714862"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p-spray/stop </a:t>
                  </a:r>
                  <a:endParaRPr lang="en-US" dirty="0">
                    <a:latin typeface="Arial" charset="0"/>
                    <a:cs typeface="Arial" charset="0"/>
                  </a:endParaRPr>
                </a:p>
              </p:txBody>
            </p:sp>
            <p:cxnSp>
              <p:nvCxnSpPr>
                <p:cNvPr id="124" name="Straight Arrow Connector 123"/>
                <p:cNvCxnSpPr/>
                <p:nvPr/>
              </p:nvCxnSpPr>
              <p:spPr>
                <a:xfrm rot="5400000" flipH="1" flipV="1">
                  <a:off x="6406800" y="4464425"/>
                  <a:ext cx="243336"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195629" name="Text Box 28"/>
              <p:cNvSpPr txBox="1">
                <a:spLocks noChangeArrowheads="1"/>
              </p:cNvSpPr>
              <p:nvPr/>
            </p:nvSpPr>
            <p:spPr bwMode="auto">
              <a:xfrm>
                <a:off x="6254199" y="3571876"/>
                <a:ext cx="1246432" cy="537068"/>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n-in-p  </a:t>
                </a:r>
                <a:endParaRPr lang="en-US" sz="3200" dirty="0">
                  <a:latin typeface="Arial" charset="0"/>
                  <a:cs typeface="Arial" charset="0"/>
                </a:endParaRPr>
              </a:p>
            </p:txBody>
          </p:sp>
        </p:grpSp>
        <p:cxnSp>
          <p:nvCxnSpPr>
            <p:cNvPr id="127" name="Straight Connector 126"/>
            <p:cNvCxnSpPr/>
            <p:nvPr/>
          </p:nvCxnSpPr>
          <p:spPr>
            <a:xfrm rot="5400000">
              <a:off x="7938082" y="5204259"/>
              <a:ext cx="1877565"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Group 137"/>
          <p:cNvGrpSpPr>
            <a:grpSpLocks/>
          </p:cNvGrpSpPr>
          <p:nvPr/>
        </p:nvGrpSpPr>
        <p:grpSpPr bwMode="auto">
          <a:xfrm>
            <a:off x="3841751" y="944561"/>
            <a:ext cx="6967538" cy="3394230"/>
            <a:chOff x="3286125" y="857250"/>
            <a:chExt cx="5957888" cy="3079859"/>
          </a:xfrm>
        </p:grpSpPr>
        <p:grpSp>
          <p:nvGrpSpPr>
            <p:cNvPr id="7" name="Group 178"/>
            <p:cNvGrpSpPr>
              <a:grpSpLocks/>
            </p:cNvGrpSpPr>
            <p:nvPr/>
          </p:nvGrpSpPr>
          <p:grpSpPr bwMode="auto">
            <a:xfrm>
              <a:off x="3286125" y="857250"/>
              <a:ext cx="5957888" cy="3079859"/>
              <a:chOff x="3185914" y="3214686"/>
              <a:chExt cx="5958086" cy="3079880"/>
            </a:xfrm>
          </p:grpSpPr>
          <p:grpSp>
            <p:nvGrpSpPr>
              <p:cNvPr id="9" name="Group 172"/>
              <p:cNvGrpSpPr>
                <a:grpSpLocks/>
              </p:cNvGrpSpPr>
              <p:nvPr/>
            </p:nvGrpSpPr>
            <p:grpSpPr bwMode="auto">
              <a:xfrm>
                <a:off x="3185914" y="3286124"/>
                <a:ext cx="5958086" cy="3008442"/>
                <a:chOff x="3286116" y="3357562"/>
                <a:chExt cx="5958086" cy="3008442"/>
              </a:xfrm>
            </p:grpSpPr>
            <p:sp>
              <p:nvSpPr>
                <p:cNvPr id="195634" name="Rectangle 5"/>
                <p:cNvSpPr>
                  <a:spLocks noChangeArrowheads="1"/>
                </p:cNvSpPr>
                <p:nvPr/>
              </p:nvSpPr>
              <p:spPr bwMode="auto">
                <a:xfrm>
                  <a:off x="4518057" y="4071942"/>
                  <a:ext cx="4286392" cy="53975"/>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5" name="Rectangle 4"/>
                <p:cNvSpPr>
                  <a:spLocks noChangeArrowheads="1"/>
                </p:cNvSpPr>
                <p:nvPr/>
              </p:nvSpPr>
              <p:spPr bwMode="auto">
                <a:xfrm>
                  <a:off x="4519614" y="4071529"/>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6" name="Rectangle 5"/>
                <p:cNvSpPr>
                  <a:spLocks noChangeArrowheads="1"/>
                </p:cNvSpPr>
                <p:nvPr/>
              </p:nvSpPr>
              <p:spPr bwMode="auto">
                <a:xfrm>
                  <a:off x="5438838" y="5491177"/>
                  <a:ext cx="3367200" cy="100013"/>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7" name="Rectangle 7"/>
                <p:cNvSpPr>
                  <a:spLocks noChangeArrowheads="1"/>
                </p:cNvSpPr>
                <p:nvPr/>
              </p:nvSpPr>
              <p:spPr bwMode="auto">
                <a:xfrm>
                  <a:off x="6091250"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8" name="Rectangle 19"/>
                <p:cNvSpPr>
                  <a:spLocks noChangeArrowheads="1"/>
                </p:cNvSpPr>
                <p:nvPr/>
              </p:nvSpPr>
              <p:spPr bwMode="auto">
                <a:xfrm>
                  <a:off x="4662490" y="4081468"/>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9" name="Text Box 26"/>
                <p:cNvSpPr txBox="1">
                  <a:spLocks noChangeArrowheads="1"/>
                </p:cNvSpPr>
                <p:nvPr/>
              </p:nvSpPr>
              <p:spPr bwMode="auto">
                <a:xfrm>
                  <a:off x="8786987" y="4018186"/>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40" name="Text Box 27"/>
                <p:cNvSpPr txBox="1">
                  <a:spLocks noChangeArrowheads="1"/>
                </p:cNvSpPr>
                <p:nvPr/>
              </p:nvSpPr>
              <p:spPr bwMode="auto">
                <a:xfrm>
                  <a:off x="8786987" y="5358491"/>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41" name="Text Box 28"/>
                <p:cNvSpPr txBox="1">
                  <a:spLocks noChangeArrowheads="1"/>
                </p:cNvSpPr>
                <p:nvPr/>
              </p:nvSpPr>
              <p:spPr bwMode="auto">
                <a:xfrm>
                  <a:off x="6143711" y="4815382"/>
                  <a:ext cx="1246229" cy="413164"/>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n</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42" name="Rectangle 19"/>
                <p:cNvSpPr>
                  <a:spLocks noChangeArrowheads="1"/>
                </p:cNvSpPr>
                <p:nvPr/>
              </p:nvSpPr>
              <p:spPr bwMode="auto">
                <a:xfrm>
                  <a:off x="5091118" y="4081468"/>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3" name="Rectangle 7"/>
                <p:cNvSpPr>
                  <a:spLocks noChangeArrowheads="1"/>
                </p:cNvSpPr>
                <p:nvPr/>
              </p:nvSpPr>
              <p:spPr bwMode="auto">
                <a:xfrm>
                  <a:off x="5512728"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4" name="Rectangle 7"/>
                <p:cNvSpPr>
                  <a:spLocks noChangeArrowheads="1"/>
                </p:cNvSpPr>
                <p:nvPr/>
              </p:nvSpPr>
              <p:spPr bwMode="auto">
                <a:xfrm>
                  <a:off x="6662754"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5" name="Rectangle 7"/>
                <p:cNvSpPr>
                  <a:spLocks noChangeArrowheads="1"/>
                </p:cNvSpPr>
                <p:nvPr/>
              </p:nvSpPr>
              <p:spPr bwMode="auto">
                <a:xfrm>
                  <a:off x="7805762"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6" name="Rectangle 7"/>
                <p:cNvSpPr>
                  <a:spLocks noChangeArrowheads="1"/>
                </p:cNvSpPr>
                <p:nvPr/>
              </p:nvSpPr>
              <p:spPr bwMode="auto">
                <a:xfrm>
                  <a:off x="7227240"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7" name="Rectangle 7"/>
                <p:cNvSpPr>
                  <a:spLocks noChangeArrowheads="1"/>
                </p:cNvSpPr>
                <p:nvPr/>
              </p:nvSpPr>
              <p:spPr bwMode="auto">
                <a:xfrm>
                  <a:off x="8377266"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8" name="Rectangle 5"/>
                <p:cNvSpPr>
                  <a:spLocks noChangeArrowheads="1"/>
                </p:cNvSpPr>
                <p:nvPr/>
              </p:nvSpPr>
              <p:spPr bwMode="auto">
                <a:xfrm>
                  <a:off x="5438838" y="5592778"/>
                  <a:ext cx="3367200" cy="984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9" name="Text Box 26"/>
                <p:cNvSpPr txBox="1">
                  <a:spLocks noChangeArrowheads="1"/>
                </p:cNvSpPr>
                <p:nvPr/>
              </p:nvSpPr>
              <p:spPr bwMode="auto">
                <a:xfrm>
                  <a:off x="4143395" y="5518883"/>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50" name="Rectangle 5"/>
                <p:cNvSpPr>
                  <a:spLocks noChangeArrowheads="1"/>
                </p:cNvSpPr>
                <p:nvPr/>
              </p:nvSpPr>
              <p:spPr bwMode="auto">
                <a:xfrm>
                  <a:off x="4519614" y="4031928"/>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1" name="Text Box 27"/>
                <p:cNvSpPr txBox="1">
                  <a:spLocks noChangeArrowheads="1"/>
                </p:cNvSpPr>
                <p:nvPr/>
              </p:nvSpPr>
              <p:spPr bwMode="auto">
                <a:xfrm flipH="1">
                  <a:off x="3930662" y="3948313"/>
                  <a:ext cx="78583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652" name="Rectangle 19"/>
                <p:cNvSpPr>
                  <a:spLocks noChangeArrowheads="1"/>
                </p:cNvSpPr>
                <p:nvPr/>
              </p:nvSpPr>
              <p:spPr bwMode="auto">
                <a:xfrm>
                  <a:off x="4662525" y="3997328"/>
                  <a:ext cx="214319" cy="857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3" name="Rectangle 19"/>
                <p:cNvSpPr>
                  <a:spLocks noChangeArrowheads="1"/>
                </p:cNvSpPr>
                <p:nvPr/>
              </p:nvSpPr>
              <p:spPr bwMode="auto">
                <a:xfrm>
                  <a:off x="5091164" y="4005267"/>
                  <a:ext cx="214319"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4" name="Rectangle 7"/>
                <p:cNvSpPr>
                  <a:spLocks noChangeArrowheads="1"/>
                </p:cNvSpPr>
                <p:nvPr/>
              </p:nvSpPr>
              <p:spPr bwMode="auto">
                <a:xfrm>
                  <a:off x="5519803"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5" name="Rectangle 7"/>
                <p:cNvSpPr>
                  <a:spLocks noChangeArrowheads="1"/>
                </p:cNvSpPr>
                <p:nvPr/>
              </p:nvSpPr>
              <p:spPr bwMode="auto">
                <a:xfrm>
                  <a:off x="6094497"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6" name="Rectangle 7"/>
                <p:cNvSpPr>
                  <a:spLocks noChangeArrowheads="1"/>
                </p:cNvSpPr>
                <p:nvPr/>
              </p:nvSpPr>
              <p:spPr bwMode="auto">
                <a:xfrm>
                  <a:off x="7234360" y="3943353"/>
                  <a:ext cx="292110" cy="8731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7" name="Rectangle 7"/>
                <p:cNvSpPr>
                  <a:spLocks noChangeArrowheads="1"/>
                </p:cNvSpPr>
                <p:nvPr/>
              </p:nvSpPr>
              <p:spPr bwMode="auto">
                <a:xfrm>
                  <a:off x="6670778" y="3948116"/>
                  <a:ext cx="290523"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8" name="Rectangle 7"/>
                <p:cNvSpPr>
                  <a:spLocks noChangeArrowheads="1"/>
                </p:cNvSpPr>
                <p:nvPr/>
              </p:nvSpPr>
              <p:spPr bwMode="auto">
                <a:xfrm>
                  <a:off x="7805879"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9" name="Rectangle 7"/>
                <p:cNvSpPr>
                  <a:spLocks noChangeArrowheads="1"/>
                </p:cNvSpPr>
                <p:nvPr/>
              </p:nvSpPr>
              <p:spPr bwMode="auto">
                <a:xfrm>
                  <a:off x="8371048"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54" name="Straight Arrow Connector 153"/>
                <p:cNvCxnSpPr/>
                <p:nvPr/>
              </p:nvCxnSpPr>
              <p:spPr>
                <a:xfrm rot="5400000">
                  <a:off x="4669298" y="3851553"/>
                  <a:ext cx="216072"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1" name="Text Box 26"/>
                <p:cNvSpPr txBox="1">
                  <a:spLocks noChangeArrowheads="1"/>
                </p:cNvSpPr>
                <p:nvPr/>
              </p:nvSpPr>
              <p:spPr bwMode="auto">
                <a:xfrm>
                  <a:off x="3286116" y="3589416"/>
                  <a:ext cx="1304968"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56" name="Straight Connector 155"/>
                <p:cNvCxnSpPr/>
                <p:nvPr/>
              </p:nvCxnSpPr>
              <p:spPr>
                <a:xfrm rot="10800000" flipV="1">
                  <a:off x="4559455" y="3744196"/>
                  <a:ext cx="2144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rot="5400000">
                  <a:off x="4985565" y="3715386"/>
                  <a:ext cx="429262"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4" name="Text Box 26"/>
                <p:cNvSpPr txBox="1">
                  <a:spLocks noChangeArrowheads="1"/>
                </p:cNvSpPr>
                <p:nvPr/>
              </p:nvSpPr>
              <p:spPr bwMode="auto">
                <a:xfrm>
                  <a:off x="3438521" y="3357562"/>
                  <a:ext cx="130496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59" name="Straight Connector 158"/>
                <p:cNvCxnSpPr/>
                <p:nvPr/>
              </p:nvCxnSpPr>
              <p:spPr>
                <a:xfrm rot="10800000">
                  <a:off x="4558098" y="3500755"/>
                  <a:ext cx="64209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5666" name="Text Box 28"/>
                <p:cNvSpPr txBox="1">
                  <a:spLocks noChangeArrowheads="1"/>
                </p:cNvSpPr>
                <p:nvPr/>
              </p:nvSpPr>
              <p:spPr bwMode="auto">
                <a:xfrm>
                  <a:off x="5857952" y="4342146"/>
                  <a:ext cx="1714557"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p-spray/stop </a:t>
                  </a:r>
                  <a:endParaRPr lang="en-US" dirty="0">
                    <a:latin typeface="Arial" charset="0"/>
                    <a:cs typeface="Arial" charset="0"/>
                  </a:endParaRPr>
                </a:p>
              </p:txBody>
            </p:sp>
            <p:cxnSp>
              <p:nvCxnSpPr>
                <p:cNvPr id="161" name="Straight Arrow Connector 160"/>
                <p:cNvCxnSpPr/>
                <p:nvPr/>
              </p:nvCxnSpPr>
              <p:spPr>
                <a:xfrm rot="5400000" flipH="1" flipV="1">
                  <a:off x="6405395" y="4249804"/>
                  <a:ext cx="244881"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8" name="Rectangle 19"/>
                <p:cNvSpPr>
                  <a:spLocks noChangeArrowheads="1"/>
                </p:cNvSpPr>
                <p:nvPr/>
              </p:nvSpPr>
              <p:spPr bwMode="auto">
                <a:xfrm>
                  <a:off x="4652965" y="5377798"/>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69" name="Rectangle 19"/>
                <p:cNvSpPr>
                  <a:spLocks noChangeArrowheads="1"/>
                </p:cNvSpPr>
                <p:nvPr/>
              </p:nvSpPr>
              <p:spPr bwMode="auto">
                <a:xfrm>
                  <a:off x="5081593" y="5377798"/>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70" name="Rectangle 19"/>
                <p:cNvSpPr>
                  <a:spLocks noChangeArrowheads="1"/>
                </p:cNvSpPr>
                <p:nvPr/>
              </p:nvSpPr>
              <p:spPr bwMode="auto">
                <a:xfrm>
                  <a:off x="4652999" y="5583253"/>
                  <a:ext cx="214319" cy="10160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71" name="Rectangle 19"/>
                <p:cNvSpPr>
                  <a:spLocks noChangeArrowheads="1"/>
                </p:cNvSpPr>
                <p:nvPr/>
              </p:nvSpPr>
              <p:spPr bwMode="auto">
                <a:xfrm>
                  <a:off x="5081639" y="5589603"/>
                  <a:ext cx="214319" cy="10160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66" name="Straight Arrow Connector 165"/>
                <p:cNvCxnSpPr/>
                <p:nvPr/>
              </p:nvCxnSpPr>
              <p:spPr>
                <a:xfrm rot="16200000">
                  <a:off x="5071120" y="5836530"/>
                  <a:ext cx="216072"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73" name="Text Box 26"/>
                <p:cNvSpPr txBox="1">
                  <a:spLocks noChangeArrowheads="1"/>
                </p:cNvSpPr>
                <p:nvPr/>
              </p:nvSpPr>
              <p:spPr bwMode="auto">
                <a:xfrm>
                  <a:off x="5365810" y="6019116"/>
                  <a:ext cx="130496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68" name="Straight Connector 167"/>
                <p:cNvCxnSpPr/>
                <p:nvPr/>
              </p:nvCxnSpPr>
              <p:spPr>
                <a:xfrm flipV="1">
                  <a:off x="5183907" y="5945245"/>
                  <a:ext cx="2131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rot="16200000">
                  <a:off x="4541662" y="5975495"/>
                  <a:ext cx="429262"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76" name="Text Box 26"/>
                <p:cNvSpPr txBox="1">
                  <a:spLocks noChangeArrowheads="1"/>
                </p:cNvSpPr>
                <p:nvPr/>
              </p:nvSpPr>
              <p:spPr bwMode="auto">
                <a:xfrm>
                  <a:off x="5357873" y="5785674"/>
                  <a:ext cx="1304968"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71" name="Straight Connector 170"/>
                <p:cNvCxnSpPr/>
                <p:nvPr/>
              </p:nvCxnSpPr>
              <p:spPr>
                <a:xfrm>
                  <a:off x="4756293" y="6190126"/>
                  <a:ext cx="6434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678" name="Text Box 28"/>
              <p:cNvSpPr txBox="1">
                <a:spLocks noChangeArrowheads="1"/>
              </p:cNvSpPr>
              <p:nvPr/>
            </p:nvSpPr>
            <p:spPr bwMode="auto">
              <a:xfrm>
                <a:off x="6326094" y="3214686"/>
                <a:ext cx="1246229" cy="542379"/>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n-in-n  </a:t>
                </a:r>
                <a:endParaRPr lang="en-US" sz="3200" dirty="0">
                  <a:latin typeface="Arial" charset="0"/>
                  <a:cs typeface="Arial" charset="0"/>
                </a:endParaRPr>
              </a:p>
            </p:txBody>
          </p:sp>
        </p:grpSp>
        <p:cxnSp>
          <p:nvCxnSpPr>
            <p:cNvPr id="136" name="Straight Connector 135"/>
            <p:cNvCxnSpPr/>
            <p:nvPr/>
          </p:nvCxnSpPr>
          <p:spPr>
            <a:xfrm rot="5400000">
              <a:off x="7882658" y="2446085"/>
              <a:ext cx="1878369"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Group 140"/>
          <p:cNvGrpSpPr>
            <a:grpSpLocks/>
          </p:cNvGrpSpPr>
          <p:nvPr/>
        </p:nvGrpSpPr>
        <p:grpSpPr bwMode="auto">
          <a:xfrm>
            <a:off x="1" y="3989390"/>
            <a:ext cx="6943725" cy="2814637"/>
            <a:chOff x="0" y="3619500"/>
            <a:chExt cx="5938838" cy="2552717"/>
          </a:xfrm>
        </p:grpSpPr>
        <p:grpSp>
          <p:nvGrpSpPr>
            <p:cNvPr id="11" name="Group 176"/>
            <p:cNvGrpSpPr>
              <a:grpSpLocks/>
            </p:cNvGrpSpPr>
            <p:nvPr/>
          </p:nvGrpSpPr>
          <p:grpSpPr bwMode="auto">
            <a:xfrm>
              <a:off x="0" y="3619500"/>
              <a:ext cx="5938838" cy="2532270"/>
              <a:chOff x="3490903" y="3691597"/>
              <a:chExt cx="5938881" cy="2531627"/>
            </a:xfrm>
          </p:grpSpPr>
          <p:grpSp>
            <p:nvGrpSpPr>
              <p:cNvPr id="12" name="Group 89"/>
              <p:cNvGrpSpPr>
                <a:grpSpLocks/>
              </p:cNvGrpSpPr>
              <p:nvPr/>
            </p:nvGrpSpPr>
            <p:grpSpPr bwMode="auto">
              <a:xfrm>
                <a:off x="3490903" y="3733387"/>
                <a:ext cx="5938881" cy="2489837"/>
                <a:chOff x="3286116" y="3519073"/>
                <a:chExt cx="5938881" cy="2489837"/>
              </a:xfrm>
            </p:grpSpPr>
            <p:sp>
              <p:nvSpPr>
                <p:cNvPr id="195683" name="Rectangle 4"/>
                <p:cNvSpPr>
                  <a:spLocks noChangeArrowheads="1"/>
                </p:cNvSpPr>
                <p:nvPr/>
              </p:nvSpPr>
              <p:spPr bwMode="auto">
                <a:xfrm>
                  <a:off x="4519614" y="4285843"/>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4" name="Rectangle 5"/>
                <p:cNvSpPr>
                  <a:spLocks noChangeArrowheads="1"/>
                </p:cNvSpPr>
                <p:nvPr/>
              </p:nvSpPr>
              <p:spPr bwMode="auto">
                <a:xfrm>
                  <a:off x="4519614" y="5714602"/>
                  <a:ext cx="4286280" cy="90488"/>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5" name="Rectangle 7"/>
                <p:cNvSpPr>
                  <a:spLocks noChangeArrowheads="1"/>
                </p:cNvSpPr>
                <p:nvPr/>
              </p:nvSpPr>
              <p:spPr bwMode="auto">
                <a:xfrm>
                  <a:off x="6091250"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6" name="Rectangle 19"/>
                <p:cNvSpPr>
                  <a:spLocks noChangeArrowheads="1"/>
                </p:cNvSpPr>
                <p:nvPr/>
              </p:nvSpPr>
              <p:spPr bwMode="auto">
                <a:xfrm>
                  <a:off x="4662490" y="4285842"/>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7" name="Text Box 26"/>
                <p:cNvSpPr txBox="1">
                  <a:spLocks noChangeArrowheads="1"/>
                </p:cNvSpPr>
                <p:nvPr/>
              </p:nvSpPr>
              <p:spPr bwMode="auto">
                <a:xfrm>
                  <a:off x="8748744" y="5557579"/>
                  <a:ext cx="457203"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88" name="Text Box 27"/>
                <p:cNvSpPr txBox="1">
                  <a:spLocks noChangeArrowheads="1"/>
                </p:cNvSpPr>
                <p:nvPr/>
              </p:nvSpPr>
              <p:spPr bwMode="auto">
                <a:xfrm>
                  <a:off x="8767794" y="4194874"/>
                  <a:ext cx="457203"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89" name="Text Box 28"/>
                <p:cNvSpPr txBox="1">
                  <a:spLocks noChangeArrowheads="1"/>
                </p:cNvSpPr>
                <p:nvPr/>
              </p:nvSpPr>
              <p:spPr bwMode="auto">
                <a:xfrm>
                  <a:off x="6202375" y="4857983"/>
                  <a:ext cx="1246196" cy="412858"/>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n</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90" name="Rectangle 19"/>
                <p:cNvSpPr>
                  <a:spLocks noChangeArrowheads="1"/>
                </p:cNvSpPr>
                <p:nvPr/>
              </p:nvSpPr>
              <p:spPr bwMode="auto">
                <a:xfrm>
                  <a:off x="5091118" y="4285842"/>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1" name="Rectangle 7"/>
                <p:cNvSpPr>
                  <a:spLocks noChangeArrowheads="1"/>
                </p:cNvSpPr>
                <p:nvPr/>
              </p:nvSpPr>
              <p:spPr bwMode="auto">
                <a:xfrm>
                  <a:off x="5512728"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2" name="Rectangle 7"/>
                <p:cNvSpPr>
                  <a:spLocks noChangeArrowheads="1"/>
                </p:cNvSpPr>
                <p:nvPr/>
              </p:nvSpPr>
              <p:spPr bwMode="auto">
                <a:xfrm>
                  <a:off x="6662754"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3" name="Rectangle 7"/>
                <p:cNvSpPr>
                  <a:spLocks noChangeArrowheads="1"/>
                </p:cNvSpPr>
                <p:nvPr/>
              </p:nvSpPr>
              <p:spPr bwMode="auto">
                <a:xfrm>
                  <a:off x="7805762"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4" name="Rectangle 7"/>
                <p:cNvSpPr>
                  <a:spLocks noChangeArrowheads="1"/>
                </p:cNvSpPr>
                <p:nvPr/>
              </p:nvSpPr>
              <p:spPr bwMode="auto">
                <a:xfrm>
                  <a:off x="7227240"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5" name="Rectangle 7"/>
                <p:cNvSpPr>
                  <a:spLocks noChangeArrowheads="1"/>
                </p:cNvSpPr>
                <p:nvPr/>
              </p:nvSpPr>
              <p:spPr bwMode="auto">
                <a:xfrm>
                  <a:off x="8377266"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6" name="Rectangle 5"/>
                <p:cNvSpPr>
                  <a:spLocks noChangeArrowheads="1"/>
                </p:cNvSpPr>
                <p:nvPr/>
              </p:nvSpPr>
              <p:spPr bwMode="auto">
                <a:xfrm>
                  <a:off x="4519613" y="5786526"/>
                  <a:ext cx="4286281" cy="90465"/>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7" name="Text Box 26"/>
                <p:cNvSpPr txBox="1">
                  <a:spLocks noChangeArrowheads="1"/>
                </p:cNvSpPr>
                <p:nvPr/>
              </p:nvSpPr>
              <p:spPr bwMode="auto">
                <a:xfrm>
                  <a:off x="4205285" y="5662280"/>
                  <a:ext cx="457204"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98" name="Rectangle 5"/>
                <p:cNvSpPr>
                  <a:spLocks noChangeArrowheads="1"/>
                </p:cNvSpPr>
                <p:nvPr/>
              </p:nvSpPr>
              <p:spPr bwMode="auto">
                <a:xfrm>
                  <a:off x="4519614" y="4246242"/>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9" name="Text Box 27"/>
                <p:cNvSpPr txBox="1">
                  <a:spLocks noChangeArrowheads="1"/>
                </p:cNvSpPr>
                <p:nvPr/>
              </p:nvSpPr>
              <p:spPr bwMode="auto">
                <a:xfrm flipH="1">
                  <a:off x="3975096" y="4080653"/>
                  <a:ext cx="785818"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700" name="Rectangle 19"/>
                <p:cNvSpPr>
                  <a:spLocks noChangeArrowheads="1"/>
                </p:cNvSpPr>
                <p:nvPr/>
              </p:nvSpPr>
              <p:spPr bwMode="auto">
                <a:xfrm>
                  <a:off x="4662489" y="4201005"/>
                  <a:ext cx="214314" cy="8729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1" name="Rectangle 19"/>
                <p:cNvSpPr>
                  <a:spLocks noChangeArrowheads="1"/>
                </p:cNvSpPr>
                <p:nvPr/>
              </p:nvSpPr>
              <p:spPr bwMode="auto">
                <a:xfrm>
                  <a:off x="5091117" y="4208941"/>
                  <a:ext cx="214314" cy="87290"/>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2" name="Rectangle 7"/>
                <p:cNvSpPr>
                  <a:spLocks noChangeArrowheads="1"/>
                </p:cNvSpPr>
                <p:nvPr/>
              </p:nvSpPr>
              <p:spPr bwMode="auto">
                <a:xfrm>
                  <a:off x="5519745"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3" name="Rectangle 7"/>
                <p:cNvSpPr>
                  <a:spLocks noChangeArrowheads="1"/>
                </p:cNvSpPr>
                <p:nvPr/>
              </p:nvSpPr>
              <p:spPr bwMode="auto">
                <a:xfrm>
                  <a:off x="6094424"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4" name="Rectangle 7"/>
                <p:cNvSpPr>
                  <a:spLocks noChangeArrowheads="1"/>
                </p:cNvSpPr>
                <p:nvPr/>
              </p:nvSpPr>
              <p:spPr bwMode="auto">
                <a:xfrm>
                  <a:off x="7235845" y="4158154"/>
                  <a:ext cx="290515"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5" name="Rectangle 7"/>
                <p:cNvSpPr>
                  <a:spLocks noChangeArrowheads="1"/>
                </p:cNvSpPr>
                <p:nvPr/>
              </p:nvSpPr>
              <p:spPr bwMode="auto">
                <a:xfrm>
                  <a:off x="6670691" y="4162915"/>
                  <a:ext cx="290515"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6" name="Rectangle 7"/>
                <p:cNvSpPr>
                  <a:spLocks noChangeArrowheads="1"/>
                </p:cNvSpPr>
                <p:nvPr/>
              </p:nvSpPr>
              <p:spPr bwMode="auto">
                <a:xfrm>
                  <a:off x="7805762"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7" name="Rectangle 7"/>
                <p:cNvSpPr>
                  <a:spLocks noChangeArrowheads="1"/>
                </p:cNvSpPr>
                <p:nvPr/>
              </p:nvSpPr>
              <p:spPr bwMode="auto">
                <a:xfrm>
                  <a:off x="8370916"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16" name="Straight Arrow Connector 115"/>
                <p:cNvCxnSpPr/>
                <p:nvPr/>
              </p:nvCxnSpPr>
              <p:spPr>
                <a:xfrm rot="5400000">
                  <a:off x="4669669" y="4065323"/>
                  <a:ext cx="215911"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709" name="Text Box 26"/>
                <p:cNvSpPr txBox="1">
                  <a:spLocks noChangeArrowheads="1"/>
                </p:cNvSpPr>
                <p:nvPr/>
              </p:nvSpPr>
              <p:spPr bwMode="auto">
                <a:xfrm>
                  <a:off x="3286116" y="3804622"/>
                  <a:ext cx="1304935"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18" name="Straight Connector 117"/>
                <p:cNvCxnSpPr/>
                <p:nvPr/>
              </p:nvCxnSpPr>
              <p:spPr>
                <a:xfrm rot="10800000" flipV="1">
                  <a:off x="4559703" y="3958046"/>
                  <a:ext cx="214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rot="5400000">
                  <a:off x="4986098" y="3927819"/>
                  <a:ext cx="428944"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712" name="Text Box 26"/>
                <p:cNvSpPr txBox="1">
                  <a:spLocks noChangeArrowheads="1"/>
                </p:cNvSpPr>
                <p:nvPr/>
              </p:nvSpPr>
              <p:spPr bwMode="auto">
                <a:xfrm>
                  <a:off x="3438517" y="3519073"/>
                  <a:ext cx="1304935"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21" name="Straight Connector 120"/>
                <p:cNvCxnSpPr/>
                <p:nvPr/>
              </p:nvCxnSpPr>
              <p:spPr>
                <a:xfrm rot="10800000">
                  <a:off x="4558346" y="3713346"/>
                  <a:ext cx="6422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714" name="Text Box 28"/>
              <p:cNvSpPr txBox="1">
                <a:spLocks noChangeArrowheads="1"/>
              </p:cNvSpPr>
              <p:nvPr/>
            </p:nvSpPr>
            <p:spPr bwMode="auto">
              <a:xfrm>
                <a:off x="6540513" y="3691597"/>
                <a:ext cx="1246196" cy="541976"/>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p-in-n  </a:t>
                </a:r>
                <a:endParaRPr lang="en-US" sz="3200" dirty="0">
                  <a:latin typeface="Arial" charset="0"/>
                  <a:cs typeface="Arial" charset="0"/>
                </a:endParaRPr>
              </a:p>
            </p:txBody>
          </p:sp>
        </p:grpSp>
        <p:cxnSp>
          <p:nvCxnSpPr>
            <p:cNvPr id="139" name="Straight Connector 138"/>
            <p:cNvCxnSpPr/>
            <p:nvPr/>
          </p:nvCxnSpPr>
          <p:spPr>
            <a:xfrm rot="5400000">
              <a:off x="4577843" y="5233485"/>
              <a:ext cx="18774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lui_days_liny.png"/>
          <p:cNvPicPr>
            <a:picLocks noChangeAspect="1"/>
          </p:cNvPicPr>
          <p:nvPr/>
        </p:nvPicPr>
        <p:blipFill>
          <a:blip r:embed="rId2" cstate="print"/>
          <a:stretch>
            <a:fillRect/>
          </a:stretch>
        </p:blipFill>
        <p:spPr>
          <a:xfrm>
            <a:off x="144016" y="1475581"/>
            <a:ext cx="5417914" cy="5400600"/>
          </a:xfrm>
          <a:prstGeom prst="rect">
            <a:avLst/>
          </a:prstGeom>
        </p:spPr>
      </p:pic>
      <p:pic>
        <p:nvPicPr>
          <p:cNvPr id="15" name="Picture 14" descr="plu_days_logy.png"/>
          <p:cNvPicPr>
            <a:picLocks noChangeAspect="1"/>
          </p:cNvPicPr>
          <p:nvPr/>
        </p:nvPicPr>
        <p:blipFill>
          <a:blip r:embed="rId3" cstate="print"/>
          <a:stretch>
            <a:fillRect/>
          </a:stretch>
        </p:blipFill>
        <p:spPr>
          <a:xfrm>
            <a:off x="5201890" y="1475581"/>
            <a:ext cx="5328592" cy="5400600"/>
          </a:xfrm>
          <a:prstGeom prst="rect">
            <a:avLst/>
          </a:prstGeom>
        </p:spPr>
      </p:pic>
      <p:sp>
        <p:nvSpPr>
          <p:cNvPr id="5" name="TextBox 4"/>
          <p:cNvSpPr txBox="1"/>
          <p:nvPr/>
        </p:nvSpPr>
        <p:spPr>
          <a:xfrm>
            <a:off x="2241383" y="-36587"/>
            <a:ext cx="6946004" cy="1261884"/>
          </a:xfrm>
          <a:prstGeom prst="rect">
            <a:avLst/>
          </a:prstGeom>
          <a:noFill/>
        </p:spPr>
        <p:txBody>
          <a:bodyPr wrap="none" rtlCol="0">
            <a:spAutoFit/>
          </a:bodyPr>
          <a:lstStyle/>
          <a:p>
            <a:r>
              <a:rPr lang="en-GB" sz="4400" b="1" dirty="0" smtClean="0">
                <a:solidFill>
                  <a:srgbClr val="008000"/>
                </a:solidFill>
              </a:rPr>
              <a:t>LHC Performance this Year</a:t>
            </a:r>
          </a:p>
          <a:p>
            <a:pPr algn="ctr"/>
            <a:r>
              <a:rPr lang="en-GB" sz="3200" dirty="0" smtClean="0">
                <a:solidFill>
                  <a:schemeClr val="tx1"/>
                </a:solidFill>
              </a:rPr>
              <a:t>6 fb</a:t>
            </a:r>
            <a:r>
              <a:rPr lang="en-GB" sz="3200" baseline="30000" dirty="0" smtClean="0">
                <a:solidFill>
                  <a:schemeClr val="tx1"/>
                </a:solidFill>
              </a:rPr>
              <a:t>-1</a:t>
            </a:r>
            <a:r>
              <a:rPr lang="en-GB" sz="3200" dirty="0" smtClean="0">
                <a:solidFill>
                  <a:schemeClr val="tx1"/>
                </a:solidFill>
              </a:rPr>
              <a:t> Down, 2994 fb</a:t>
            </a:r>
            <a:r>
              <a:rPr lang="en-GB" sz="3200" baseline="30000" dirty="0" smtClean="0">
                <a:solidFill>
                  <a:schemeClr val="tx1"/>
                </a:solidFill>
              </a:rPr>
              <a:t>-1</a:t>
            </a:r>
            <a:r>
              <a:rPr lang="en-GB" sz="3200" dirty="0" smtClean="0">
                <a:solidFill>
                  <a:schemeClr val="tx1"/>
                </a:solidFill>
              </a:rPr>
              <a:t> To Go</a:t>
            </a:r>
            <a:endParaRPr lang="en-GB" sz="3200"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ooter Placeholder 1"/>
          <p:cNvSpPr txBox="1">
            <a:spLocks noGrp="1"/>
          </p:cNvSpPr>
          <p:nvPr/>
        </p:nvSpPr>
        <p:spPr bwMode="auto">
          <a:xfrm>
            <a:off x="2293940" y="7058027"/>
            <a:ext cx="7577137" cy="523875"/>
          </a:xfrm>
          <a:prstGeom prst="rect">
            <a:avLst/>
          </a:prstGeom>
          <a:noFill/>
          <a:ln>
            <a:miter lim="800000"/>
            <a:headEnd/>
            <a:tailEnd/>
          </a:ln>
        </p:spPr>
        <p:txBody>
          <a:bodyPr lIns="104261" tIns="52131" rIns="104261" bIns="52131"/>
          <a:lstStyle/>
          <a:p>
            <a:pPr defTabSz="1042731">
              <a:defRPr/>
            </a:pPr>
            <a:r>
              <a:rPr lang="en-GB" altLang="ja-JP" b="0" dirty="0">
                <a:solidFill>
                  <a:srgbClr val="2B39B9"/>
                </a:solidFill>
                <a:latin typeface="+mn-lt"/>
                <a:ea typeface="ＭＳ Ｐゴシック" pitchFamily="64" charset="-128"/>
              </a:rPr>
              <a:t>A. Affolder - PSD08, 1st-5th September 2008, Glasgow, Scotland</a:t>
            </a:r>
            <a:endParaRPr lang="en-GB" b="0" dirty="0">
              <a:solidFill>
                <a:srgbClr val="2B39B9"/>
              </a:solidFill>
              <a:latin typeface="+mn-lt"/>
              <a:ea typeface="ＭＳ Ｐゴシック" pitchFamily="64" charset="-128"/>
            </a:endParaRPr>
          </a:p>
        </p:txBody>
      </p:sp>
      <p:sp>
        <p:nvSpPr>
          <p:cNvPr id="196611" name="Rectangle 10" descr="Dashed upward diagonal"/>
          <p:cNvSpPr>
            <a:spLocks noChangeArrowheads="1"/>
          </p:cNvSpPr>
          <p:nvPr/>
        </p:nvSpPr>
        <p:spPr bwMode="auto">
          <a:xfrm>
            <a:off x="560388" y="2897188"/>
            <a:ext cx="3741737" cy="588962"/>
          </a:xfrm>
          <a:prstGeom prst="rect">
            <a:avLst/>
          </a:prstGeom>
          <a:pattFill prst="dashUpDiag">
            <a:fgClr>
              <a:schemeClr val="accent1"/>
            </a:fgClr>
            <a:bgClr>
              <a:schemeClr val="bg1"/>
            </a:bgClr>
          </a:patt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2" name="Rectangle 2"/>
          <p:cNvSpPr>
            <a:spLocks noGrp="1" noChangeArrowheads="1"/>
          </p:cNvSpPr>
          <p:nvPr>
            <p:ph type="title" idx="4294967295"/>
          </p:nvPr>
        </p:nvSpPr>
        <p:spPr>
          <a:xfrm>
            <a:off x="534988" y="-107950"/>
            <a:ext cx="9621837" cy="1258888"/>
          </a:xfrm>
        </p:spPr>
        <p:txBody>
          <a:bodyPr lIns="104249" tIns="52124" rIns="104249" bIns="52124"/>
          <a:lstStyle/>
          <a:p>
            <a:pPr eaLnBrk="1" hangingPunct="1"/>
            <a:r>
              <a:rPr lang="en-GB" b="1" dirty="0" smtClean="0">
                <a:solidFill>
                  <a:srgbClr val="008000"/>
                </a:solidFill>
              </a:rPr>
              <a:t>P-strip vs. N-strip Readout</a:t>
            </a:r>
            <a:endParaRPr lang="en-US" b="1" dirty="0" smtClean="0">
              <a:solidFill>
                <a:srgbClr val="008000"/>
              </a:solidFill>
            </a:endParaRPr>
          </a:p>
        </p:txBody>
      </p:sp>
      <p:sp>
        <p:nvSpPr>
          <p:cNvPr id="196613" name="Rectangle 65"/>
          <p:cNvSpPr>
            <a:spLocks noGrp="1" noChangeArrowheads="1"/>
          </p:cNvSpPr>
          <p:nvPr>
            <p:ph type="body" sz="half" idx="4294967295"/>
          </p:nvPr>
        </p:nvSpPr>
        <p:spPr>
          <a:xfrm>
            <a:off x="417514" y="5040315"/>
            <a:ext cx="4722813" cy="2519361"/>
          </a:xfrm>
        </p:spPr>
        <p:txBody>
          <a:bodyPr lIns="104249" tIns="52124" rIns="104249" bIns="52124"/>
          <a:lstStyle/>
          <a:p>
            <a:pPr eaLnBrk="1" hangingPunct="1">
              <a:lnSpc>
                <a:spcPct val="80000"/>
              </a:lnSpc>
            </a:pPr>
            <a:r>
              <a:rPr lang="en-GB" sz="2400" dirty="0" smtClean="0"/>
              <a:t>Holes collected</a:t>
            </a:r>
            <a:endParaRPr lang="en-GB" sz="2100" dirty="0" smtClean="0"/>
          </a:p>
          <a:p>
            <a:pPr eaLnBrk="1" hangingPunct="1">
              <a:lnSpc>
                <a:spcPct val="80000"/>
              </a:lnSpc>
            </a:pPr>
            <a:r>
              <a:rPr lang="en-GB" sz="2400" dirty="0" smtClean="0"/>
              <a:t>Deposited charge cannot reach electrode</a:t>
            </a:r>
          </a:p>
          <a:p>
            <a:pPr lvl="1" eaLnBrk="1" hangingPunct="1">
              <a:lnSpc>
                <a:spcPct val="80000"/>
              </a:lnSpc>
            </a:pPr>
            <a:r>
              <a:rPr lang="en-GB" sz="2100" dirty="0" smtClean="0"/>
              <a:t>Charge spread over many strips</a:t>
            </a:r>
          </a:p>
          <a:p>
            <a:pPr lvl="1" eaLnBrk="1" hangingPunct="1">
              <a:lnSpc>
                <a:spcPct val="80000"/>
              </a:lnSpc>
            </a:pPr>
            <a:r>
              <a:rPr lang="en-GB" sz="2100" dirty="0" smtClean="0"/>
              <a:t>Lower signal</a:t>
            </a:r>
          </a:p>
          <a:p>
            <a:pPr eaLnBrk="1" hangingPunct="1">
              <a:lnSpc>
                <a:spcPct val="80000"/>
              </a:lnSpc>
              <a:buFontTx/>
              <a:buNone/>
            </a:pPr>
            <a:endParaRPr lang="en-GB" sz="2400" dirty="0" smtClean="0"/>
          </a:p>
        </p:txBody>
      </p:sp>
      <p:sp>
        <p:nvSpPr>
          <p:cNvPr id="196614" name="Rectangle 66"/>
          <p:cNvSpPr>
            <a:spLocks noGrp="1" noChangeArrowheads="1"/>
          </p:cNvSpPr>
          <p:nvPr>
            <p:ph type="body" sz="half" idx="4294967295"/>
          </p:nvPr>
        </p:nvSpPr>
        <p:spPr>
          <a:xfrm>
            <a:off x="5435602" y="5040315"/>
            <a:ext cx="4721225" cy="2519361"/>
          </a:xfrm>
        </p:spPr>
        <p:txBody>
          <a:bodyPr lIns="104249" tIns="52124" rIns="104249" bIns="52124"/>
          <a:lstStyle/>
          <a:p>
            <a:pPr eaLnBrk="1" hangingPunct="1">
              <a:lnSpc>
                <a:spcPct val="80000"/>
              </a:lnSpc>
            </a:pPr>
            <a:r>
              <a:rPr lang="en-GB" sz="2400" dirty="0" smtClean="0"/>
              <a:t>Electron collected</a:t>
            </a:r>
          </a:p>
          <a:p>
            <a:pPr lvl="1" eaLnBrk="1" hangingPunct="1">
              <a:lnSpc>
                <a:spcPct val="80000"/>
              </a:lnSpc>
            </a:pPr>
            <a:r>
              <a:rPr lang="en-GB" sz="2100" dirty="0" smtClean="0"/>
              <a:t>Higher mobility and ~33% smaller trapping constant</a:t>
            </a:r>
          </a:p>
          <a:p>
            <a:pPr eaLnBrk="1" hangingPunct="1">
              <a:lnSpc>
                <a:spcPct val="80000"/>
              </a:lnSpc>
            </a:pPr>
            <a:r>
              <a:rPr lang="en-GB" sz="2400" dirty="0" smtClean="0"/>
              <a:t>Deposited charge can reach electrode</a:t>
            </a:r>
          </a:p>
          <a:p>
            <a:pPr lvl="1" eaLnBrk="1" hangingPunct="1">
              <a:lnSpc>
                <a:spcPct val="80000"/>
              </a:lnSpc>
              <a:buFontTx/>
              <a:buNone/>
            </a:pPr>
            <a:endParaRPr lang="en-GB" sz="2100" dirty="0" smtClean="0"/>
          </a:p>
        </p:txBody>
      </p:sp>
      <p:sp>
        <p:nvSpPr>
          <p:cNvPr id="196615" name="Rectangle 4"/>
          <p:cNvSpPr>
            <a:spLocks noChangeArrowheads="1"/>
          </p:cNvSpPr>
          <p:nvPr/>
        </p:nvSpPr>
        <p:spPr bwMode="auto">
          <a:xfrm>
            <a:off x="560388" y="2897190"/>
            <a:ext cx="3741737" cy="1512887"/>
          </a:xfrm>
          <a:prstGeom prst="rect">
            <a:avLst/>
          </a:prstGeom>
          <a:no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6" name="Rectangle 5"/>
          <p:cNvSpPr>
            <a:spLocks noChangeArrowheads="1"/>
          </p:cNvSpPr>
          <p:nvPr/>
        </p:nvSpPr>
        <p:spPr bwMode="auto">
          <a:xfrm>
            <a:off x="560388" y="4325940"/>
            <a:ext cx="3741737" cy="84137"/>
          </a:xfrm>
          <a:prstGeom prst="rect">
            <a:avLst/>
          </a:prstGeom>
          <a:solidFill>
            <a:srgbClr val="FF0000"/>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7" name="Rectangle 7"/>
          <p:cNvSpPr>
            <a:spLocks noChangeArrowheads="1"/>
          </p:cNvSpPr>
          <p:nvPr/>
        </p:nvSpPr>
        <p:spPr bwMode="auto">
          <a:xfrm>
            <a:off x="1630364"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249289" name="Line 11"/>
          <p:cNvSpPr>
            <a:spLocks noChangeShapeType="1"/>
          </p:cNvSpPr>
          <p:nvPr/>
        </p:nvSpPr>
        <p:spPr bwMode="auto">
          <a:xfrm flipV="1">
            <a:off x="2252664"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0" name="Line 12"/>
          <p:cNvSpPr>
            <a:spLocks noChangeShapeType="1"/>
          </p:cNvSpPr>
          <p:nvPr/>
        </p:nvSpPr>
        <p:spPr bwMode="auto">
          <a:xfrm flipV="1">
            <a:off x="23431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1" name="Line 13"/>
          <p:cNvSpPr>
            <a:spLocks noChangeShapeType="1"/>
          </p:cNvSpPr>
          <p:nvPr/>
        </p:nvSpPr>
        <p:spPr bwMode="auto">
          <a:xfrm flipV="1">
            <a:off x="24320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2" name="Line 14"/>
          <p:cNvSpPr>
            <a:spLocks noChangeShapeType="1"/>
          </p:cNvSpPr>
          <p:nvPr/>
        </p:nvSpPr>
        <p:spPr bwMode="auto">
          <a:xfrm flipV="1">
            <a:off x="25209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3" name="Line 15"/>
          <p:cNvSpPr>
            <a:spLocks noChangeShapeType="1"/>
          </p:cNvSpPr>
          <p:nvPr/>
        </p:nvSpPr>
        <p:spPr bwMode="auto">
          <a:xfrm flipV="1">
            <a:off x="26098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4" name="Line 16"/>
          <p:cNvSpPr>
            <a:spLocks noChangeShapeType="1"/>
          </p:cNvSpPr>
          <p:nvPr/>
        </p:nvSpPr>
        <p:spPr bwMode="auto">
          <a:xfrm flipV="1">
            <a:off x="26987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96624" name="Rectangle 17"/>
          <p:cNvSpPr>
            <a:spLocks noChangeArrowheads="1"/>
          </p:cNvSpPr>
          <p:nvPr/>
        </p:nvSpPr>
        <p:spPr bwMode="auto">
          <a:xfrm>
            <a:off x="2163764" y="2897190"/>
            <a:ext cx="179387"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5" name="Rectangle 18"/>
          <p:cNvSpPr>
            <a:spLocks noChangeArrowheads="1"/>
          </p:cNvSpPr>
          <p:nvPr/>
        </p:nvSpPr>
        <p:spPr bwMode="auto">
          <a:xfrm>
            <a:off x="1095377"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6" name="Rectangle 19"/>
          <p:cNvSpPr>
            <a:spLocks noChangeArrowheads="1"/>
          </p:cNvSpPr>
          <p:nvPr/>
        </p:nvSpPr>
        <p:spPr bwMode="auto">
          <a:xfrm>
            <a:off x="560390"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7" name="Rectangle 20"/>
          <p:cNvSpPr>
            <a:spLocks noChangeArrowheads="1"/>
          </p:cNvSpPr>
          <p:nvPr/>
        </p:nvSpPr>
        <p:spPr bwMode="auto">
          <a:xfrm>
            <a:off x="2698751"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8" name="Rectangle 21"/>
          <p:cNvSpPr>
            <a:spLocks noChangeArrowheads="1"/>
          </p:cNvSpPr>
          <p:nvPr/>
        </p:nvSpPr>
        <p:spPr bwMode="auto">
          <a:xfrm>
            <a:off x="3233739"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9" name="Rectangle 22"/>
          <p:cNvSpPr>
            <a:spLocks noChangeArrowheads="1"/>
          </p:cNvSpPr>
          <p:nvPr/>
        </p:nvSpPr>
        <p:spPr bwMode="auto">
          <a:xfrm>
            <a:off x="3768726"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0" name="Text Box 23"/>
          <p:cNvSpPr txBox="1">
            <a:spLocks noChangeArrowheads="1"/>
          </p:cNvSpPr>
          <p:nvPr/>
        </p:nvSpPr>
        <p:spPr bwMode="auto">
          <a:xfrm>
            <a:off x="2770190" y="3609975"/>
            <a:ext cx="428543"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h</a:t>
            </a:r>
            <a:r>
              <a:rPr lang="en-GB" b="0" baseline="30000" dirty="0">
                <a:latin typeface="Arial" charset="0"/>
                <a:cs typeface="Arial" charset="0"/>
              </a:rPr>
              <a:t>+</a:t>
            </a:r>
            <a:endParaRPr lang="en-US" b="0" baseline="30000" dirty="0">
              <a:latin typeface="Arial" charset="0"/>
              <a:cs typeface="Arial" charset="0"/>
            </a:endParaRPr>
          </a:p>
        </p:txBody>
      </p:sp>
      <p:sp>
        <p:nvSpPr>
          <p:cNvPr id="196631" name="Text Box 24"/>
          <p:cNvSpPr txBox="1">
            <a:spLocks noChangeArrowheads="1"/>
          </p:cNvSpPr>
          <p:nvPr/>
        </p:nvSpPr>
        <p:spPr bwMode="auto">
          <a:xfrm>
            <a:off x="1630363" y="3065465"/>
            <a:ext cx="1467288"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Un-depleted</a:t>
            </a:r>
            <a:endParaRPr lang="en-US" b="0" dirty="0">
              <a:latin typeface="Arial" charset="0"/>
              <a:cs typeface="Arial" charset="0"/>
            </a:endParaRPr>
          </a:p>
        </p:txBody>
      </p:sp>
      <p:sp>
        <p:nvSpPr>
          <p:cNvPr id="196632" name="Text Box 26"/>
          <p:cNvSpPr txBox="1">
            <a:spLocks noChangeArrowheads="1"/>
          </p:cNvSpPr>
          <p:nvPr/>
        </p:nvSpPr>
        <p:spPr bwMode="auto">
          <a:xfrm>
            <a:off x="4373563" y="4173539"/>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6633" name="Text Box 27"/>
          <p:cNvSpPr txBox="1">
            <a:spLocks noChangeArrowheads="1"/>
          </p:cNvSpPr>
          <p:nvPr/>
        </p:nvSpPr>
        <p:spPr bwMode="auto">
          <a:xfrm>
            <a:off x="4391025" y="2730500"/>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34" name="Text Box 28"/>
          <p:cNvSpPr txBox="1">
            <a:spLocks noChangeArrowheads="1"/>
          </p:cNvSpPr>
          <p:nvPr/>
        </p:nvSpPr>
        <p:spPr bwMode="auto">
          <a:xfrm>
            <a:off x="4284663" y="3441700"/>
            <a:ext cx="402894"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35" name="Text Box 29"/>
          <p:cNvSpPr txBox="1">
            <a:spLocks noChangeArrowheads="1"/>
          </p:cNvSpPr>
          <p:nvPr/>
        </p:nvSpPr>
        <p:spPr bwMode="auto">
          <a:xfrm>
            <a:off x="501651" y="2270126"/>
            <a:ext cx="3841751" cy="659264"/>
          </a:xfrm>
          <a:prstGeom prst="rect">
            <a:avLst/>
          </a:prstGeom>
          <a:noFill/>
          <a:ln w="9525">
            <a:noFill/>
            <a:miter lim="800000"/>
            <a:headEnd/>
            <a:tailEnd/>
          </a:ln>
        </p:spPr>
        <p:txBody>
          <a:bodyPr lIns="104249" tIns="52124" rIns="104249" bIns="52124">
            <a:spAutoFit/>
          </a:bodyPr>
          <a:lstStyle/>
          <a:p>
            <a:pPr defTabSz="1042731">
              <a:buClr>
                <a:schemeClr val="bg2"/>
              </a:buClr>
              <a:buSzPct val="120000"/>
            </a:pPr>
            <a:r>
              <a:rPr lang="en-GB" dirty="0">
                <a:latin typeface="Arial" charset="0"/>
                <a:cs typeface="Arial" charset="0"/>
              </a:rPr>
              <a:t>“Standard” p-in-n geometry (after type inversion)</a:t>
            </a:r>
            <a:endParaRPr lang="en-US" dirty="0">
              <a:latin typeface="Arial" charset="0"/>
              <a:cs typeface="Arial" charset="0"/>
            </a:endParaRPr>
          </a:p>
        </p:txBody>
      </p:sp>
      <p:sp>
        <p:nvSpPr>
          <p:cNvPr id="196636" name="Rectangle 30" descr="Dashed upward diagonal"/>
          <p:cNvSpPr>
            <a:spLocks noChangeArrowheads="1"/>
          </p:cNvSpPr>
          <p:nvPr/>
        </p:nvSpPr>
        <p:spPr bwMode="auto">
          <a:xfrm>
            <a:off x="5907090" y="3738565"/>
            <a:ext cx="3741737" cy="587375"/>
          </a:xfrm>
          <a:prstGeom prst="rect">
            <a:avLst/>
          </a:prstGeom>
          <a:pattFill prst="dashUpDiag">
            <a:fgClr>
              <a:schemeClr val="accent1"/>
            </a:fgClr>
            <a:bgClr>
              <a:schemeClr val="bg1"/>
            </a:bgClr>
          </a:patt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7" name="Rectangle 31"/>
          <p:cNvSpPr>
            <a:spLocks noChangeArrowheads="1"/>
          </p:cNvSpPr>
          <p:nvPr/>
        </p:nvSpPr>
        <p:spPr bwMode="auto">
          <a:xfrm>
            <a:off x="5907090" y="2857500"/>
            <a:ext cx="3741737" cy="1511300"/>
          </a:xfrm>
          <a:prstGeom prst="rect">
            <a:avLst/>
          </a:prstGeom>
          <a:no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8" name="Rectangle 32"/>
          <p:cNvSpPr>
            <a:spLocks noChangeArrowheads="1"/>
          </p:cNvSpPr>
          <p:nvPr/>
        </p:nvSpPr>
        <p:spPr bwMode="auto">
          <a:xfrm>
            <a:off x="5907090" y="4286250"/>
            <a:ext cx="3741737" cy="82550"/>
          </a:xfrm>
          <a:prstGeom prst="rect">
            <a:avLst/>
          </a:prstGeom>
          <a:solidFill>
            <a:srgbClr val="FF0000"/>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9" name="Rectangle 33"/>
          <p:cNvSpPr>
            <a:spLocks noChangeArrowheads="1"/>
          </p:cNvSpPr>
          <p:nvPr/>
        </p:nvSpPr>
        <p:spPr bwMode="auto">
          <a:xfrm>
            <a:off x="6975476"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0" name="Rectangle 40"/>
          <p:cNvSpPr>
            <a:spLocks noChangeArrowheads="1"/>
          </p:cNvSpPr>
          <p:nvPr/>
        </p:nvSpPr>
        <p:spPr bwMode="auto">
          <a:xfrm>
            <a:off x="7510465"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1" name="Rectangle 41"/>
          <p:cNvSpPr>
            <a:spLocks noChangeArrowheads="1"/>
          </p:cNvSpPr>
          <p:nvPr/>
        </p:nvSpPr>
        <p:spPr bwMode="auto">
          <a:xfrm>
            <a:off x="6440488" y="2857500"/>
            <a:ext cx="179387"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2" name="Rectangle 42"/>
          <p:cNvSpPr>
            <a:spLocks noChangeArrowheads="1"/>
          </p:cNvSpPr>
          <p:nvPr/>
        </p:nvSpPr>
        <p:spPr bwMode="auto">
          <a:xfrm>
            <a:off x="5907089"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3" name="Rectangle 43"/>
          <p:cNvSpPr>
            <a:spLocks noChangeArrowheads="1"/>
          </p:cNvSpPr>
          <p:nvPr/>
        </p:nvSpPr>
        <p:spPr bwMode="auto">
          <a:xfrm>
            <a:off x="8045452"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4" name="Rectangle 44"/>
          <p:cNvSpPr>
            <a:spLocks noChangeArrowheads="1"/>
          </p:cNvSpPr>
          <p:nvPr/>
        </p:nvSpPr>
        <p:spPr bwMode="auto">
          <a:xfrm>
            <a:off x="8578850" y="2857500"/>
            <a:ext cx="179388"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5" name="Rectangle 45"/>
          <p:cNvSpPr>
            <a:spLocks noChangeArrowheads="1"/>
          </p:cNvSpPr>
          <p:nvPr/>
        </p:nvSpPr>
        <p:spPr bwMode="auto">
          <a:xfrm>
            <a:off x="9113839"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6" name="Text Box 46"/>
          <p:cNvSpPr txBox="1">
            <a:spLocks noChangeArrowheads="1"/>
          </p:cNvSpPr>
          <p:nvPr/>
        </p:nvSpPr>
        <p:spPr bwMode="auto">
          <a:xfrm>
            <a:off x="7751763" y="3022600"/>
            <a:ext cx="390070"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e</a:t>
            </a:r>
            <a:r>
              <a:rPr lang="en-GB" b="0" baseline="30000" dirty="0">
                <a:latin typeface="Arial" charset="0"/>
                <a:cs typeface="Arial" charset="0"/>
              </a:rPr>
              <a:t>-</a:t>
            </a:r>
            <a:endParaRPr lang="en-US" b="0" baseline="30000" dirty="0">
              <a:latin typeface="Arial" charset="0"/>
              <a:cs typeface="Arial" charset="0"/>
            </a:endParaRPr>
          </a:p>
        </p:txBody>
      </p:sp>
      <p:sp>
        <p:nvSpPr>
          <p:cNvPr id="196647" name="Text Box 47"/>
          <p:cNvSpPr txBox="1">
            <a:spLocks noChangeArrowheads="1"/>
          </p:cNvSpPr>
          <p:nvPr/>
        </p:nvSpPr>
        <p:spPr bwMode="auto">
          <a:xfrm>
            <a:off x="6972300" y="3836989"/>
            <a:ext cx="1467288"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Un-depleted</a:t>
            </a:r>
            <a:endParaRPr lang="en-US" b="0" dirty="0">
              <a:latin typeface="Arial" charset="0"/>
              <a:cs typeface="Arial" charset="0"/>
            </a:endParaRPr>
          </a:p>
        </p:txBody>
      </p:sp>
      <p:sp>
        <p:nvSpPr>
          <p:cNvPr id="196648" name="Text Box 48"/>
          <p:cNvSpPr txBox="1">
            <a:spLocks noChangeArrowheads="1"/>
          </p:cNvSpPr>
          <p:nvPr/>
        </p:nvSpPr>
        <p:spPr bwMode="auto">
          <a:xfrm>
            <a:off x="9718677" y="4133850"/>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49" name="Text Box 49"/>
          <p:cNvSpPr txBox="1">
            <a:spLocks noChangeArrowheads="1"/>
          </p:cNvSpPr>
          <p:nvPr/>
        </p:nvSpPr>
        <p:spPr bwMode="auto">
          <a:xfrm>
            <a:off x="9737725" y="2689226"/>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6650" name="Text Box 50"/>
          <p:cNvSpPr txBox="1">
            <a:spLocks noChangeArrowheads="1"/>
          </p:cNvSpPr>
          <p:nvPr/>
        </p:nvSpPr>
        <p:spPr bwMode="auto">
          <a:xfrm>
            <a:off x="9629776" y="3402015"/>
            <a:ext cx="402894"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51" name="Text Box 51"/>
          <p:cNvSpPr txBox="1">
            <a:spLocks noChangeArrowheads="1"/>
          </p:cNvSpPr>
          <p:nvPr/>
        </p:nvSpPr>
        <p:spPr bwMode="auto">
          <a:xfrm>
            <a:off x="6348415" y="1968502"/>
            <a:ext cx="3341687" cy="936263"/>
          </a:xfrm>
          <a:prstGeom prst="rect">
            <a:avLst/>
          </a:prstGeom>
          <a:noFill/>
          <a:ln w="9525">
            <a:noFill/>
            <a:miter lim="800000"/>
            <a:headEnd/>
            <a:tailEnd/>
          </a:ln>
        </p:spPr>
        <p:txBody>
          <a:bodyPr lIns="104249" tIns="52124" rIns="104249" bIns="52124">
            <a:spAutoFit/>
          </a:bodyPr>
          <a:lstStyle/>
          <a:p>
            <a:pPr algn="l" defTabSz="1042731">
              <a:buClr>
                <a:schemeClr val="bg2"/>
              </a:buClr>
              <a:buSzPct val="120000"/>
            </a:pPr>
            <a:r>
              <a:rPr lang="en-GB" dirty="0">
                <a:latin typeface="Arial" charset="0"/>
                <a:cs typeface="Arial" charset="0"/>
              </a:rPr>
              <a:t>“New” n-in-p geometry</a:t>
            </a:r>
          </a:p>
          <a:p>
            <a:pPr algn="l" defTabSz="1042731">
              <a:buClr>
                <a:schemeClr val="bg2"/>
              </a:buClr>
              <a:buSzPct val="120000"/>
            </a:pPr>
            <a:r>
              <a:rPr lang="en-GB" dirty="0">
                <a:latin typeface="Arial" charset="0"/>
                <a:cs typeface="Arial" charset="0"/>
              </a:rPr>
              <a:t>“New” n-in-n geometry </a:t>
            </a:r>
          </a:p>
          <a:p>
            <a:pPr algn="l" defTabSz="1042731">
              <a:buClr>
                <a:schemeClr val="bg2"/>
              </a:buClr>
              <a:buSzPct val="120000"/>
            </a:pPr>
            <a:r>
              <a:rPr lang="en-GB" dirty="0">
                <a:latin typeface="Arial" charset="0"/>
                <a:cs typeface="Arial" charset="0"/>
              </a:rPr>
              <a:t>  ( after type inversion)</a:t>
            </a:r>
            <a:endParaRPr lang="en-US" dirty="0">
              <a:latin typeface="Arial" charset="0"/>
              <a:cs typeface="Arial" charset="0"/>
            </a:endParaRPr>
          </a:p>
        </p:txBody>
      </p:sp>
      <p:sp>
        <p:nvSpPr>
          <p:cNvPr id="196652" name="Freeform 58"/>
          <p:cNvSpPr>
            <a:spLocks/>
          </p:cNvSpPr>
          <p:nvPr/>
        </p:nvSpPr>
        <p:spPr bwMode="auto">
          <a:xfrm>
            <a:off x="7305675" y="3013075"/>
            <a:ext cx="192088" cy="687388"/>
          </a:xfrm>
          <a:custGeom>
            <a:avLst/>
            <a:gdLst>
              <a:gd name="T0" fmla="*/ 2147483647 w 103"/>
              <a:gd name="T1" fmla="*/ 2147483647 h 393"/>
              <a:gd name="T2" fmla="*/ 2147483647 w 103"/>
              <a:gd name="T3" fmla="*/ 2147483647 h 393"/>
              <a:gd name="T4" fmla="*/ 2147483647 w 103"/>
              <a:gd name="T5" fmla="*/ 2147483647 h 393"/>
              <a:gd name="T6" fmla="*/ 2147483647 w 103"/>
              <a:gd name="T7" fmla="*/ 0 h 393"/>
              <a:gd name="T8" fmla="*/ 0 60000 65536"/>
              <a:gd name="T9" fmla="*/ 0 60000 65536"/>
              <a:gd name="T10" fmla="*/ 0 60000 65536"/>
              <a:gd name="T11" fmla="*/ 0 60000 65536"/>
              <a:gd name="T12" fmla="*/ 0 w 103"/>
              <a:gd name="T13" fmla="*/ 0 h 393"/>
              <a:gd name="T14" fmla="*/ 103 w 103"/>
              <a:gd name="T15" fmla="*/ 393 h 393"/>
            </a:gdLst>
            <a:ahLst/>
            <a:cxnLst>
              <a:cxn ang="T8">
                <a:pos x="T0" y="T1"/>
              </a:cxn>
              <a:cxn ang="T9">
                <a:pos x="T2" y="T3"/>
              </a:cxn>
              <a:cxn ang="T10">
                <a:pos x="T4" y="T5"/>
              </a:cxn>
              <a:cxn ang="T11">
                <a:pos x="T6" y="T7"/>
              </a:cxn>
            </a:cxnLst>
            <a:rect l="T12" t="T13" r="T14" b="T15"/>
            <a:pathLst>
              <a:path w="103" h="393">
                <a:moveTo>
                  <a:pt x="20" y="393"/>
                </a:moveTo>
                <a:cubicBezTo>
                  <a:pt x="53" y="303"/>
                  <a:pt x="0" y="142"/>
                  <a:pt x="66" y="73"/>
                </a:cubicBezTo>
                <a:cubicBezTo>
                  <a:pt x="72" y="55"/>
                  <a:pt x="71" y="32"/>
                  <a:pt x="84" y="19"/>
                </a:cubicBezTo>
                <a:cubicBezTo>
                  <a:pt x="90" y="13"/>
                  <a:pt x="103" y="0"/>
                  <a:pt x="103"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3" name="Freeform 59"/>
          <p:cNvSpPr>
            <a:spLocks/>
          </p:cNvSpPr>
          <p:nvPr/>
        </p:nvSpPr>
        <p:spPr bwMode="auto">
          <a:xfrm>
            <a:off x="7445375" y="3062290"/>
            <a:ext cx="101600" cy="608011"/>
          </a:xfrm>
          <a:custGeom>
            <a:avLst/>
            <a:gdLst>
              <a:gd name="T0" fmla="*/ 0 w 55"/>
              <a:gd name="T1" fmla="*/ 2147483647 h 347"/>
              <a:gd name="T2" fmla="*/ 2147483647 w 55"/>
              <a:gd name="T3" fmla="*/ 2147483647 h 347"/>
              <a:gd name="T4" fmla="*/ 2147483647 w 55"/>
              <a:gd name="T5" fmla="*/ 2147483647 h 347"/>
              <a:gd name="T6" fmla="*/ 2147483647 w 55"/>
              <a:gd name="T7" fmla="*/ 0 h 347"/>
              <a:gd name="T8" fmla="*/ 0 60000 65536"/>
              <a:gd name="T9" fmla="*/ 0 60000 65536"/>
              <a:gd name="T10" fmla="*/ 0 60000 65536"/>
              <a:gd name="T11" fmla="*/ 0 60000 65536"/>
              <a:gd name="T12" fmla="*/ 0 w 55"/>
              <a:gd name="T13" fmla="*/ 0 h 347"/>
              <a:gd name="T14" fmla="*/ 55 w 55"/>
              <a:gd name="T15" fmla="*/ 347 h 347"/>
            </a:gdLst>
            <a:ahLst/>
            <a:cxnLst>
              <a:cxn ang="T8">
                <a:pos x="T0" y="T1"/>
              </a:cxn>
              <a:cxn ang="T9">
                <a:pos x="T2" y="T3"/>
              </a:cxn>
              <a:cxn ang="T10">
                <a:pos x="T4" y="T5"/>
              </a:cxn>
              <a:cxn ang="T11">
                <a:pos x="T6" y="T7"/>
              </a:cxn>
            </a:cxnLst>
            <a:rect l="T12" t="T13" r="T14" b="T15"/>
            <a:pathLst>
              <a:path w="55" h="347">
                <a:moveTo>
                  <a:pt x="0" y="347"/>
                </a:moveTo>
                <a:cubicBezTo>
                  <a:pt x="3" y="274"/>
                  <a:pt x="4" y="201"/>
                  <a:pt x="9" y="128"/>
                </a:cubicBezTo>
                <a:cubicBezTo>
                  <a:pt x="11" y="94"/>
                  <a:pt x="9" y="56"/>
                  <a:pt x="28" y="27"/>
                </a:cubicBezTo>
                <a:cubicBezTo>
                  <a:pt x="35" y="16"/>
                  <a:pt x="55" y="0"/>
                  <a:pt x="55"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249325" name="Line 61"/>
          <p:cNvSpPr>
            <a:spLocks noChangeShapeType="1"/>
          </p:cNvSpPr>
          <p:nvPr/>
        </p:nvSpPr>
        <p:spPr bwMode="auto">
          <a:xfrm flipV="1">
            <a:off x="7559675" y="3065463"/>
            <a:ext cx="0" cy="588962"/>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96655" name="Freeform 62"/>
          <p:cNvSpPr>
            <a:spLocks/>
          </p:cNvSpPr>
          <p:nvPr/>
        </p:nvSpPr>
        <p:spPr bwMode="auto">
          <a:xfrm flipH="1">
            <a:off x="7650163" y="2981325"/>
            <a:ext cx="190500" cy="688975"/>
          </a:xfrm>
          <a:custGeom>
            <a:avLst/>
            <a:gdLst>
              <a:gd name="T0" fmla="*/ 2147483647 w 103"/>
              <a:gd name="T1" fmla="*/ 2147483647 h 393"/>
              <a:gd name="T2" fmla="*/ 2147483647 w 103"/>
              <a:gd name="T3" fmla="*/ 2147483647 h 393"/>
              <a:gd name="T4" fmla="*/ 2147483647 w 103"/>
              <a:gd name="T5" fmla="*/ 2147483647 h 393"/>
              <a:gd name="T6" fmla="*/ 2147483647 w 103"/>
              <a:gd name="T7" fmla="*/ 0 h 393"/>
              <a:gd name="T8" fmla="*/ 0 60000 65536"/>
              <a:gd name="T9" fmla="*/ 0 60000 65536"/>
              <a:gd name="T10" fmla="*/ 0 60000 65536"/>
              <a:gd name="T11" fmla="*/ 0 60000 65536"/>
              <a:gd name="T12" fmla="*/ 0 w 103"/>
              <a:gd name="T13" fmla="*/ 0 h 393"/>
              <a:gd name="T14" fmla="*/ 103 w 103"/>
              <a:gd name="T15" fmla="*/ 393 h 393"/>
            </a:gdLst>
            <a:ahLst/>
            <a:cxnLst>
              <a:cxn ang="T8">
                <a:pos x="T0" y="T1"/>
              </a:cxn>
              <a:cxn ang="T9">
                <a:pos x="T2" y="T3"/>
              </a:cxn>
              <a:cxn ang="T10">
                <a:pos x="T4" y="T5"/>
              </a:cxn>
              <a:cxn ang="T11">
                <a:pos x="T6" y="T7"/>
              </a:cxn>
            </a:cxnLst>
            <a:rect l="T12" t="T13" r="T14" b="T15"/>
            <a:pathLst>
              <a:path w="103" h="393">
                <a:moveTo>
                  <a:pt x="20" y="393"/>
                </a:moveTo>
                <a:cubicBezTo>
                  <a:pt x="53" y="303"/>
                  <a:pt x="0" y="142"/>
                  <a:pt x="66" y="73"/>
                </a:cubicBezTo>
                <a:cubicBezTo>
                  <a:pt x="72" y="55"/>
                  <a:pt x="71" y="32"/>
                  <a:pt x="84" y="19"/>
                </a:cubicBezTo>
                <a:cubicBezTo>
                  <a:pt x="90" y="13"/>
                  <a:pt x="103" y="0"/>
                  <a:pt x="103"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6" name="Freeform 63"/>
          <p:cNvSpPr>
            <a:spLocks/>
          </p:cNvSpPr>
          <p:nvPr/>
        </p:nvSpPr>
        <p:spPr bwMode="auto">
          <a:xfrm flipH="1">
            <a:off x="7559675" y="3030540"/>
            <a:ext cx="103188" cy="608011"/>
          </a:xfrm>
          <a:custGeom>
            <a:avLst/>
            <a:gdLst>
              <a:gd name="T0" fmla="*/ 0 w 55"/>
              <a:gd name="T1" fmla="*/ 2147483647 h 347"/>
              <a:gd name="T2" fmla="*/ 2147483647 w 55"/>
              <a:gd name="T3" fmla="*/ 2147483647 h 347"/>
              <a:gd name="T4" fmla="*/ 2147483647 w 55"/>
              <a:gd name="T5" fmla="*/ 2147483647 h 347"/>
              <a:gd name="T6" fmla="*/ 2147483647 w 55"/>
              <a:gd name="T7" fmla="*/ 0 h 347"/>
              <a:gd name="T8" fmla="*/ 0 60000 65536"/>
              <a:gd name="T9" fmla="*/ 0 60000 65536"/>
              <a:gd name="T10" fmla="*/ 0 60000 65536"/>
              <a:gd name="T11" fmla="*/ 0 60000 65536"/>
              <a:gd name="T12" fmla="*/ 0 w 55"/>
              <a:gd name="T13" fmla="*/ 0 h 347"/>
              <a:gd name="T14" fmla="*/ 55 w 55"/>
              <a:gd name="T15" fmla="*/ 347 h 347"/>
            </a:gdLst>
            <a:ahLst/>
            <a:cxnLst>
              <a:cxn ang="T8">
                <a:pos x="T0" y="T1"/>
              </a:cxn>
              <a:cxn ang="T9">
                <a:pos x="T2" y="T3"/>
              </a:cxn>
              <a:cxn ang="T10">
                <a:pos x="T4" y="T5"/>
              </a:cxn>
              <a:cxn ang="T11">
                <a:pos x="T6" y="T7"/>
              </a:cxn>
            </a:cxnLst>
            <a:rect l="T12" t="T13" r="T14" b="T15"/>
            <a:pathLst>
              <a:path w="55" h="347">
                <a:moveTo>
                  <a:pt x="0" y="347"/>
                </a:moveTo>
                <a:cubicBezTo>
                  <a:pt x="3" y="274"/>
                  <a:pt x="4" y="201"/>
                  <a:pt x="9" y="128"/>
                </a:cubicBezTo>
                <a:cubicBezTo>
                  <a:pt x="11" y="94"/>
                  <a:pt x="9" y="56"/>
                  <a:pt x="28" y="27"/>
                </a:cubicBezTo>
                <a:cubicBezTo>
                  <a:pt x="35" y="16"/>
                  <a:pt x="55" y="0"/>
                  <a:pt x="55"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7" name="Text Box 67"/>
          <p:cNvSpPr txBox="1">
            <a:spLocks noChangeArrowheads="1"/>
          </p:cNvSpPr>
          <p:nvPr/>
        </p:nvSpPr>
        <p:spPr bwMode="auto">
          <a:xfrm>
            <a:off x="2057401" y="4510088"/>
            <a:ext cx="5622337"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Type inversion turns lightly doped material to “p” type</a:t>
            </a:r>
            <a:endParaRPr lang="en-US" b="0" dirty="0">
              <a:latin typeface="Arial" charset="0"/>
              <a:cs typeface="Arial" charset="0"/>
            </a:endParaRPr>
          </a:p>
        </p:txBody>
      </p:sp>
      <p:sp>
        <p:nvSpPr>
          <p:cNvPr id="196658" name="Text Box 8"/>
          <p:cNvSpPr txBox="1">
            <a:spLocks noChangeArrowheads="1"/>
          </p:cNvSpPr>
          <p:nvPr/>
        </p:nvSpPr>
        <p:spPr bwMode="auto">
          <a:xfrm>
            <a:off x="376238" y="1109663"/>
            <a:ext cx="4384675" cy="813152"/>
          </a:xfrm>
          <a:prstGeom prst="rect">
            <a:avLst/>
          </a:prstGeom>
          <a:noFill/>
          <a:ln w="9525">
            <a:noFill/>
            <a:miter lim="800000"/>
            <a:headEnd/>
            <a:tailEnd/>
          </a:ln>
        </p:spPr>
        <p:txBody>
          <a:bodyPr lIns="104249" tIns="52124" rIns="104249" bIns="52124">
            <a:spAutoFit/>
          </a:bodyPr>
          <a:lstStyle/>
          <a:p>
            <a:pPr defTabSz="1042731">
              <a:spcBef>
                <a:spcPct val="50000"/>
              </a:spcBef>
            </a:pPr>
            <a:r>
              <a:rPr lang="en-GB" sz="2300" b="0" dirty="0">
                <a:cs typeface="Times New Roman" pitchFamily="18" charset="0"/>
              </a:rPr>
              <a:t>Effect of trapping on the Charge Collection Efficiency (CCE)</a:t>
            </a:r>
          </a:p>
        </p:txBody>
      </p:sp>
      <p:sp>
        <p:nvSpPr>
          <p:cNvPr id="196659" name="Text Box 11"/>
          <p:cNvSpPr txBox="1">
            <a:spLocks noChangeArrowheads="1"/>
          </p:cNvSpPr>
          <p:nvPr/>
        </p:nvSpPr>
        <p:spPr bwMode="auto">
          <a:xfrm>
            <a:off x="4716465" y="1023940"/>
            <a:ext cx="5724525" cy="1000799"/>
          </a:xfrm>
          <a:prstGeom prst="rect">
            <a:avLst/>
          </a:prstGeom>
          <a:noFill/>
          <a:ln w="9525">
            <a:noFill/>
            <a:miter lim="800000"/>
            <a:headEnd/>
            <a:tailEnd/>
          </a:ln>
        </p:spPr>
        <p:txBody>
          <a:bodyPr lIns="104249" tIns="52124" rIns="104249" bIns="52124">
            <a:spAutoFit/>
          </a:bodyPr>
          <a:lstStyle/>
          <a:p>
            <a:pPr defTabSz="1042731">
              <a:spcBef>
                <a:spcPct val="50000"/>
              </a:spcBef>
            </a:pPr>
            <a:r>
              <a:rPr lang="en-GB" sz="3000" b="0" dirty="0" err="1">
                <a:cs typeface="Times New Roman" pitchFamily="18" charset="0"/>
              </a:rPr>
              <a:t>Q</a:t>
            </a:r>
            <a:r>
              <a:rPr lang="en-GB" sz="3000" b="0" baseline="-25000" dirty="0" err="1">
                <a:cs typeface="Times New Roman" pitchFamily="18" charset="0"/>
              </a:rPr>
              <a:t>tc</a:t>
            </a:r>
            <a:r>
              <a:rPr lang="en-GB" sz="3000" b="0" dirty="0">
                <a:cs typeface="Times New Roman" pitchFamily="18" charset="0"/>
              </a:rPr>
              <a:t> </a:t>
            </a:r>
            <a:r>
              <a:rPr lang="en-GB" sz="3000" b="0" dirty="0">
                <a:cs typeface="Times New Roman" pitchFamily="18" charset="0"/>
                <a:sym typeface="Symbol" pitchFamily="18" charset="2"/>
              </a:rPr>
              <a:t> Q</a:t>
            </a:r>
            <a:r>
              <a:rPr lang="en-GB" sz="3000" b="0" baseline="-25000" dirty="0">
                <a:cs typeface="Times New Roman" pitchFamily="18" charset="0"/>
                <a:sym typeface="Symbol" pitchFamily="18" charset="2"/>
              </a:rPr>
              <a:t>0</a:t>
            </a:r>
            <a:r>
              <a:rPr lang="en-GB" sz="3000" b="0" dirty="0">
                <a:cs typeface="Times New Roman" pitchFamily="18" charset="0"/>
                <a:sym typeface="Symbol" pitchFamily="18" charset="2"/>
              </a:rPr>
              <a:t>exp(-</a:t>
            </a:r>
            <a:r>
              <a:rPr lang="en-GB" sz="3000" b="0" dirty="0" err="1">
                <a:cs typeface="Times New Roman" pitchFamily="18" charset="0"/>
                <a:sym typeface="Symbol" pitchFamily="18" charset="2"/>
              </a:rPr>
              <a:t>t</a:t>
            </a:r>
            <a:r>
              <a:rPr lang="en-GB" sz="3000" b="0" baseline="-25000" dirty="0" err="1">
                <a:cs typeface="Times New Roman" pitchFamily="18" charset="0"/>
                <a:sym typeface="Symbol" pitchFamily="18" charset="2"/>
              </a:rPr>
              <a:t>c</a:t>
            </a:r>
            <a:r>
              <a:rPr lang="en-GB" sz="3000" b="0" dirty="0">
                <a:cs typeface="Times New Roman" pitchFamily="18" charset="0"/>
                <a:sym typeface="Symbol" pitchFamily="18" charset="2"/>
              </a:rPr>
              <a:t>/</a:t>
            </a:r>
            <a:r>
              <a:rPr lang="en-GB" sz="3000" b="0" dirty="0" err="1">
                <a:latin typeface="Symbol" pitchFamily="18" charset="2"/>
                <a:cs typeface="Times New Roman" pitchFamily="18" charset="0"/>
                <a:sym typeface="Symbol" pitchFamily="18" charset="2"/>
              </a:rPr>
              <a:t>t</a:t>
            </a:r>
            <a:r>
              <a:rPr lang="en-GB" sz="3000" b="0" baseline="-25000" dirty="0" err="1">
                <a:cs typeface="Times New Roman" pitchFamily="18" charset="0"/>
                <a:sym typeface="Symbol" pitchFamily="18" charset="2"/>
              </a:rPr>
              <a:t>tr</a:t>
            </a:r>
            <a:r>
              <a:rPr lang="en-GB" sz="3000" b="0" dirty="0">
                <a:cs typeface="Times New Roman" pitchFamily="18" charset="0"/>
                <a:sym typeface="Symbol" pitchFamily="18" charset="2"/>
              </a:rPr>
              <a:t>), 1/</a:t>
            </a:r>
            <a:r>
              <a:rPr lang="en-GB" sz="2700" b="0" dirty="0" err="1">
                <a:latin typeface="Symbol" pitchFamily="18" charset="2"/>
                <a:cs typeface="Times New Roman" pitchFamily="18" charset="0"/>
                <a:sym typeface="Symbol" pitchFamily="18" charset="2"/>
              </a:rPr>
              <a:t>t</a:t>
            </a:r>
            <a:r>
              <a:rPr lang="en-GB" sz="2700" b="0" baseline="-25000" dirty="0" err="1">
                <a:cs typeface="Times New Roman" pitchFamily="18" charset="0"/>
                <a:sym typeface="Symbol" pitchFamily="18" charset="2"/>
              </a:rPr>
              <a:t>tr</a:t>
            </a:r>
            <a:r>
              <a:rPr lang="en-GB" sz="3000" b="0" dirty="0">
                <a:cs typeface="Times New Roman" pitchFamily="18" charset="0"/>
                <a:sym typeface="Symbol" pitchFamily="18" charset="2"/>
              </a:rPr>
              <a:t> = </a:t>
            </a:r>
            <a:r>
              <a:rPr lang="en-GB" sz="3000" b="0" dirty="0" err="1">
                <a:latin typeface="Symbol" pitchFamily="18" charset="2"/>
                <a:cs typeface="Times New Roman" pitchFamily="18" charset="0"/>
                <a:sym typeface="Symbol" pitchFamily="18" charset="2"/>
              </a:rPr>
              <a:t>bF</a:t>
            </a:r>
            <a:r>
              <a:rPr lang="en-GB" sz="3000" b="0" dirty="0">
                <a:cs typeface="Times New Roman" pitchFamily="18" charset="0"/>
                <a:sym typeface="Symbol" pitchFamily="18" charset="2"/>
              </a:rPr>
              <a:t>.</a:t>
            </a:r>
          </a:p>
          <a:p>
            <a:pPr defTabSz="1042731">
              <a:spcBef>
                <a:spcPct val="50000"/>
              </a:spcBef>
            </a:pPr>
            <a:r>
              <a:rPr lang="en-GB" b="0" dirty="0" err="1">
                <a:cs typeface="Times New Roman" pitchFamily="18" charset="0"/>
                <a:sym typeface="Symbol" pitchFamily="18" charset="2"/>
              </a:rPr>
              <a:t>t</a:t>
            </a:r>
            <a:r>
              <a:rPr lang="en-GB" b="0" baseline="-25000" dirty="0" err="1">
                <a:cs typeface="Times New Roman" pitchFamily="18" charset="0"/>
                <a:sym typeface="Symbol" pitchFamily="18" charset="2"/>
              </a:rPr>
              <a:t>C</a:t>
            </a:r>
            <a:r>
              <a:rPr lang="en-GB" b="0" dirty="0">
                <a:cs typeface="Times New Roman" pitchFamily="18" charset="0"/>
                <a:sym typeface="Symbol" pitchFamily="18" charset="2"/>
              </a:rPr>
              <a:t> is collection “time”, </a:t>
            </a:r>
            <a:r>
              <a:rPr lang="en-GB" b="0" i="1" dirty="0" err="1">
                <a:latin typeface="Symbol" pitchFamily="18" charset="2"/>
                <a:cs typeface="Times New Roman" pitchFamily="18" charset="0"/>
                <a:sym typeface="Symbol" pitchFamily="18" charset="2"/>
              </a:rPr>
              <a:t>t</a:t>
            </a:r>
            <a:r>
              <a:rPr lang="en-GB" b="0" baseline="-25000" dirty="0" err="1">
                <a:cs typeface="Times New Roman" pitchFamily="18" charset="0"/>
                <a:sym typeface="Symbol" pitchFamily="18" charset="2"/>
              </a:rPr>
              <a:t>tr</a:t>
            </a:r>
            <a:r>
              <a:rPr lang="en-GB" b="0" dirty="0">
                <a:cs typeface="Times New Roman" pitchFamily="18" charset="0"/>
                <a:sym typeface="Symbol" pitchFamily="18" charset="2"/>
              </a:rPr>
              <a:t> is effective trapping time  </a:t>
            </a:r>
          </a:p>
        </p:txBody>
      </p:sp>
      <p:sp>
        <p:nvSpPr>
          <p:cNvPr id="196660" name="Slide Number Placeholder 51"/>
          <p:cNvSpPr txBox="1">
            <a:spLocks noGrp="1"/>
          </p:cNvSpPr>
          <p:nvPr/>
        </p:nvSpPr>
        <p:spPr bwMode="auto">
          <a:xfrm>
            <a:off x="9772649" y="7035801"/>
            <a:ext cx="757239" cy="525462"/>
          </a:xfrm>
          <a:prstGeom prst="rect">
            <a:avLst/>
          </a:prstGeom>
          <a:noFill/>
          <a:ln w="9525">
            <a:noFill/>
            <a:miter lim="800000"/>
            <a:headEnd/>
            <a:tailEnd/>
          </a:ln>
        </p:spPr>
        <p:txBody>
          <a:bodyPr lIns="104249" tIns="52124" rIns="104249" bIns="52124"/>
          <a:lstStyle/>
          <a:p>
            <a:pPr algn="r" defTabSz="1042731"/>
            <a:fld id="{2F42FB29-3F96-41CE-A1C9-65DFABB613CC}" type="slidenum">
              <a:rPr lang="en-GB" sz="2300" b="0">
                <a:solidFill>
                  <a:srgbClr val="2B39B9"/>
                </a:solidFill>
                <a:latin typeface="Arial" charset="0"/>
                <a:cs typeface="Arial" charset="0"/>
              </a:rPr>
              <a:pPr algn="r" defTabSz="1042731"/>
              <a:t>30</a:t>
            </a:fld>
            <a:endParaRPr lang="en-GB" sz="2300" b="0" dirty="0">
              <a:solidFill>
                <a:srgbClr val="2B39B9"/>
              </a:solidFill>
              <a:latin typeface="Arial" charset="0"/>
              <a:cs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7" descr="C:\liverpool\all opj\neutrons\neutron900v-may2011.jpg"/>
          <p:cNvPicPr>
            <a:picLocks noChangeAspect="1" noChangeArrowheads="1"/>
          </p:cNvPicPr>
          <p:nvPr/>
        </p:nvPicPr>
        <p:blipFill>
          <a:blip r:embed="rId3" cstate="print"/>
          <a:srcRect/>
          <a:stretch>
            <a:fillRect/>
          </a:stretch>
        </p:blipFill>
        <p:spPr bwMode="auto">
          <a:xfrm>
            <a:off x="5514824" y="1081454"/>
            <a:ext cx="5050767" cy="3176114"/>
          </a:xfrm>
          <a:prstGeom prst="rect">
            <a:avLst/>
          </a:prstGeom>
          <a:noFill/>
          <a:ln w="9525">
            <a:noFill/>
            <a:miter lim="800000"/>
            <a:headEnd/>
            <a:tailEnd/>
          </a:ln>
        </p:spPr>
      </p:pic>
      <p:sp>
        <p:nvSpPr>
          <p:cNvPr id="20483" name="Title 1"/>
          <p:cNvSpPr>
            <a:spLocks noGrp="1"/>
          </p:cNvSpPr>
          <p:nvPr>
            <p:ph type="title"/>
          </p:nvPr>
        </p:nvSpPr>
        <p:spPr>
          <a:xfrm>
            <a:off x="0" y="0"/>
            <a:ext cx="10691813" cy="916961"/>
          </a:xfrm>
        </p:spPr>
        <p:txBody>
          <a:bodyPr/>
          <a:lstStyle/>
          <a:p>
            <a:pPr>
              <a:tabLst>
                <a:tab pos="4491038" algn="l"/>
              </a:tabLst>
            </a:pPr>
            <a:r>
              <a:rPr lang="en-GB" sz="4600" b="1" dirty="0" smtClean="0">
                <a:solidFill>
                  <a:srgbClr val="008000"/>
                </a:solidFill>
              </a:rPr>
              <a:t>Charge Collection Studies</a:t>
            </a:r>
          </a:p>
        </p:txBody>
      </p:sp>
      <p:sp>
        <p:nvSpPr>
          <p:cNvPr id="20484" name="Footer Placeholder 4"/>
          <p:cNvSpPr>
            <a:spLocks noGrp="1"/>
          </p:cNvSpPr>
          <p:nvPr>
            <p:ph type="ftr" sz="quarter" idx="4294967295"/>
          </p:nvPr>
        </p:nvSpPr>
        <p:spPr>
          <a:xfrm>
            <a:off x="2338835" y="7113445"/>
            <a:ext cx="7577080" cy="524977"/>
          </a:xfrm>
          <a:prstGeom prst="rect">
            <a:avLst/>
          </a:prstGeom>
          <a:noFill/>
        </p:spPr>
        <p:txBody>
          <a:bodyPr lIns="104287" tIns="52144" rIns="104287" bIns="52144"/>
          <a:lstStyle/>
          <a:p>
            <a:r>
              <a:rPr lang="en-GB" altLang="ja-JP" smtClean="0">
                <a:latin typeface="Arial" charset="0"/>
                <a:ea typeface="MS PGothic" pitchFamily="34" charset="-128"/>
                <a:cs typeface="Arial" charset="0"/>
              </a:rPr>
              <a:t>A. Affolder – VERTEX 2011, 19-24 June 2011, Rust, Austria</a:t>
            </a:r>
            <a:endParaRPr lang="en-GB" smtClean="0">
              <a:latin typeface="Arial" charset="0"/>
              <a:ea typeface="MS PGothic" pitchFamily="34" charset="-128"/>
              <a:cs typeface="Arial" charset="0"/>
            </a:endParaRPr>
          </a:p>
        </p:txBody>
      </p:sp>
      <p:sp>
        <p:nvSpPr>
          <p:cNvPr id="6" name="Slide Number Placeholder 5"/>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37C96395-3EA3-4841-92CF-73CCB6A05D99}" type="slidenum">
              <a:rPr lang="en-GB" smtClean="0"/>
              <a:pPr>
                <a:defRPr/>
              </a:pPr>
              <a:t>31</a:t>
            </a:fld>
            <a:endParaRPr lang="en-GB" dirty="0"/>
          </a:p>
        </p:txBody>
      </p:sp>
      <p:sp>
        <p:nvSpPr>
          <p:cNvPr id="20486" name="TextBox 11"/>
          <p:cNvSpPr txBox="1">
            <a:spLocks noChangeArrowheads="1"/>
          </p:cNvSpPr>
          <p:nvPr/>
        </p:nvSpPr>
        <p:spPr bwMode="auto">
          <a:xfrm>
            <a:off x="311845" y="4327565"/>
            <a:ext cx="10021719" cy="1351802"/>
          </a:xfrm>
          <a:prstGeom prst="rect">
            <a:avLst/>
          </a:prstGeom>
          <a:noFill/>
          <a:ln w="9525">
            <a:solidFill>
              <a:schemeClr val="tx1"/>
            </a:solidFill>
            <a:miter lim="800000"/>
            <a:headEnd/>
            <a:tailEnd/>
          </a:ln>
        </p:spPr>
        <p:txBody>
          <a:bodyPr lIns="104287" tIns="52144" rIns="104287" bIns="52144">
            <a:spAutoFit/>
          </a:bodyPr>
          <a:lstStyle/>
          <a:p>
            <a:r>
              <a:rPr lang="en-GB" sz="2700" dirty="0"/>
              <a:t>All n-strip readout substrates studied become more and more similar with irradiation.   This is true after neutron, proton and </a:t>
            </a:r>
            <a:r>
              <a:rPr lang="en-GB" sz="2700" dirty="0" err="1"/>
              <a:t>pion</a:t>
            </a:r>
            <a:r>
              <a:rPr lang="en-GB" sz="2700" dirty="0"/>
              <a:t> irradiations and with Hamamatsu and Micron devices.  </a:t>
            </a:r>
          </a:p>
        </p:txBody>
      </p:sp>
      <p:sp>
        <p:nvSpPr>
          <p:cNvPr id="20487" name="TextBox 15"/>
          <p:cNvSpPr txBox="1">
            <a:spLocks noChangeArrowheads="1"/>
          </p:cNvSpPr>
          <p:nvPr/>
        </p:nvSpPr>
        <p:spPr bwMode="auto">
          <a:xfrm rot="10800000" flipV="1">
            <a:off x="8399385" y="1207403"/>
            <a:ext cx="1988008" cy="936303"/>
          </a:xfrm>
          <a:prstGeom prst="rect">
            <a:avLst/>
          </a:prstGeom>
          <a:noFill/>
          <a:ln w="9525">
            <a:noFill/>
            <a:miter lim="800000"/>
            <a:headEnd/>
            <a:tailEnd/>
          </a:ln>
        </p:spPr>
        <p:txBody>
          <a:bodyPr lIns="104287" tIns="52144" rIns="104287" bIns="52144">
            <a:spAutoFit/>
          </a:bodyPr>
          <a:lstStyle/>
          <a:p>
            <a:pPr algn="r"/>
            <a:r>
              <a:rPr lang="en-GB" dirty="0" err="1"/>
              <a:t>Unannealed</a:t>
            </a:r>
            <a:endParaRPr lang="en-GB" dirty="0"/>
          </a:p>
          <a:p>
            <a:pPr algn="r"/>
            <a:r>
              <a:rPr lang="en-GB" dirty="0"/>
              <a:t>Neutrons</a:t>
            </a:r>
          </a:p>
          <a:p>
            <a:pPr algn="r"/>
            <a:r>
              <a:rPr lang="en-GB" dirty="0"/>
              <a:t>900 V</a:t>
            </a:r>
          </a:p>
        </p:txBody>
      </p:sp>
      <p:sp>
        <p:nvSpPr>
          <p:cNvPr id="14" name="TextBox 13"/>
          <p:cNvSpPr txBox="1"/>
          <p:nvPr/>
        </p:nvSpPr>
        <p:spPr>
          <a:xfrm>
            <a:off x="3030900" y="5842999"/>
            <a:ext cx="7660913" cy="1397968"/>
          </a:xfrm>
          <a:prstGeom prst="rect">
            <a:avLst/>
          </a:prstGeom>
          <a:noFill/>
        </p:spPr>
        <p:txBody>
          <a:bodyPr wrap="square" lIns="104287" tIns="52144" rIns="104287" bIns="52144">
            <a:spAutoFit/>
          </a:bodyPr>
          <a:lstStyle/>
          <a:p>
            <a:pPr>
              <a:defRPr/>
            </a:pPr>
            <a:r>
              <a:rPr lang="en-GB" sz="1400" b="1" u="sng" dirty="0"/>
              <a:t>Micron Neutrons:</a:t>
            </a:r>
            <a:r>
              <a:rPr lang="en-GB" sz="1400" dirty="0"/>
              <a:t> A. Affolder, et. al., Nucl. Instr. Meth. A, Vol. 612 (2010), 470-473.</a:t>
            </a:r>
          </a:p>
          <a:p>
            <a:pPr>
              <a:defRPr/>
            </a:pPr>
            <a:r>
              <a:rPr lang="en-GB" sz="1400" b="1" u="sng" dirty="0"/>
              <a:t>Micron 26 MeV Protons:</a:t>
            </a:r>
            <a:r>
              <a:rPr lang="en-GB" sz="1400" dirty="0"/>
              <a:t> A. Affolder, et. al., Nucl. Instr. Meth. A, Vol.623 (2010), 177-179.</a:t>
            </a:r>
          </a:p>
          <a:p>
            <a:pPr>
              <a:defRPr/>
            </a:pPr>
            <a:r>
              <a:rPr lang="en-GB" sz="1400" b="1" u="sng" kern="0" dirty="0"/>
              <a:t>HPK Neutrons:</a:t>
            </a:r>
            <a:r>
              <a:rPr lang="en-GB" sz="1400" kern="0" dirty="0"/>
              <a:t> </a:t>
            </a:r>
            <a:r>
              <a:rPr lang="en-GB" sz="1400" dirty="0"/>
              <a:t> K. Hara, et. at., Nucl. Inst. Meth. A, Vol. 636 (2011) S83-S89.  </a:t>
            </a:r>
          </a:p>
          <a:p>
            <a:pPr>
              <a:defRPr/>
            </a:pPr>
            <a:r>
              <a:rPr lang="en-GB" sz="1400" b="1" u="sng" kern="0" dirty="0"/>
              <a:t>HPK 26 MeV Protons:</a:t>
            </a:r>
            <a:r>
              <a:rPr lang="en-GB" sz="1400" kern="0" dirty="0"/>
              <a:t> </a:t>
            </a:r>
            <a:r>
              <a:rPr lang="en-GB" sz="1400" dirty="0"/>
              <a:t> New and unpublished</a:t>
            </a:r>
          </a:p>
          <a:p>
            <a:pPr algn="ctr">
              <a:defRPr/>
            </a:pPr>
            <a:endParaRPr lang="en-GB" sz="1400" dirty="0"/>
          </a:p>
          <a:p>
            <a:pPr algn="ctr">
              <a:defRPr/>
            </a:pPr>
            <a:endParaRPr lang="en-GB" sz="1400" dirty="0"/>
          </a:p>
        </p:txBody>
      </p:sp>
      <p:pic>
        <p:nvPicPr>
          <p:cNvPr id="20489" name="Picture 12" descr="C:\liverpool\all opj\26 MeV Protons\26MeVprotons900V-may2011.jpg"/>
          <p:cNvPicPr>
            <a:picLocks noChangeAspect="1" noChangeArrowheads="1"/>
          </p:cNvPicPr>
          <p:nvPr/>
        </p:nvPicPr>
        <p:blipFill>
          <a:blip r:embed="rId4" cstate="print"/>
          <a:srcRect/>
          <a:stretch>
            <a:fillRect/>
          </a:stretch>
        </p:blipFill>
        <p:spPr bwMode="auto">
          <a:xfrm>
            <a:off x="168917" y="1000957"/>
            <a:ext cx="5176990" cy="3254860"/>
          </a:xfrm>
          <a:prstGeom prst="rect">
            <a:avLst/>
          </a:prstGeom>
          <a:noFill/>
          <a:ln w="9525">
            <a:noFill/>
            <a:miter lim="800000"/>
            <a:headEnd/>
            <a:tailEnd/>
          </a:ln>
        </p:spPr>
      </p:pic>
      <p:sp>
        <p:nvSpPr>
          <p:cNvPr id="20490" name="TextBox 15"/>
          <p:cNvSpPr txBox="1">
            <a:spLocks noChangeArrowheads="1"/>
          </p:cNvSpPr>
          <p:nvPr/>
        </p:nvSpPr>
        <p:spPr bwMode="auto">
          <a:xfrm rot="10800000" flipV="1">
            <a:off x="744345" y="2913578"/>
            <a:ext cx="4124515" cy="936303"/>
          </a:xfrm>
          <a:prstGeom prst="rect">
            <a:avLst/>
          </a:prstGeom>
          <a:noFill/>
          <a:ln w="9525">
            <a:noFill/>
            <a:miter lim="800000"/>
            <a:headEnd/>
            <a:tailEnd/>
          </a:ln>
        </p:spPr>
        <p:txBody>
          <a:bodyPr lIns="104287" tIns="52144" rIns="104287" bIns="52144">
            <a:spAutoFit/>
          </a:bodyPr>
          <a:lstStyle/>
          <a:p>
            <a:r>
              <a:rPr lang="en-GB" dirty="0"/>
              <a:t>900 V</a:t>
            </a:r>
          </a:p>
          <a:p>
            <a:r>
              <a:rPr lang="en-GB" dirty="0" err="1"/>
              <a:t>Unannealed</a:t>
            </a:r>
            <a:endParaRPr lang="en-GB" dirty="0"/>
          </a:p>
          <a:p>
            <a:r>
              <a:rPr lang="en-GB" dirty="0"/>
              <a:t>26 </a:t>
            </a:r>
            <a:r>
              <a:rPr lang="en-GB" dirty="0" err="1"/>
              <a:t>MeV</a:t>
            </a:r>
            <a:r>
              <a:rPr lang="en-GB" dirty="0"/>
              <a:t> Protons</a:t>
            </a:r>
          </a:p>
        </p:txBody>
      </p:sp>
      <p:pic>
        <p:nvPicPr>
          <p:cNvPr id="20491" name="Picture 7" descr="micronlogo.gif"/>
          <p:cNvPicPr>
            <a:picLocks noChangeAspect="1"/>
          </p:cNvPicPr>
          <p:nvPr/>
        </p:nvPicPr>
        <p:blipFill>
          <a:blip r:embed="rId5" cstate="print"/>
          <a:srcRect r="6335" b="-6645"/>
          <a:stretch>
            <a:fillRect/>
          </a:stretch>
        </p:blipFill>
        <p:spPr bwMode="auto">
          <a:xfrm>
            <a:off x="196759" y="6245482"/>
            <a:ext cx="2736065" cy="516227"/>
          </a:xfrm>
          <a:prstGeom prst="rect">
            <a:avLst/>
          </a:prstGeom>
          <a:noFill/>
          <a:ln w="9525">
            <a:noFill/>
            <a:miter lim="800000"/>
            <a:headEnd/>
            <a:tailEnd/>
          </a:ln>
        </p:spPr>
      </p:pic>
      <p:pic>
        <p:nvPicPr>
          <p:cNvPr id="20492" name="Picture 6" descr="Hamamatsu_logo03012011.png"/>
          <p:cNvPicPr>
            <a:picLocks noChangeAspect="1"/>
          </p:cNvPicPr>
          <p:nvPr/>
        </p:nvPicPr>
        <p:blipFill>
          <a:blip r:embed="rId6" cstate="print"/>
          <a:srcRect l="6667" t="39384" r="17500" b="44102"/>
          <a:stretch>
            <a:fillRect/>
          </a:stretch>
        </p:blipFill>
        <p:spPr bwMode="auto">
          <a:xfrm>
            <a:off x="167060" y="5843000"/>
            <a:ext cx="2778758" cy="402483"/>
          </a:xfrm>
          <a:prstGeom prst="rect">
            <a:avLst/>
          </a:prstGeom>
          <a:noFill/>
          <a:ln w="9525">
            <a:noFill/>
            <a:miter lim="800000"/>
            <a:headEnd/>
            <a:tailEnd/>
          </a:ln>
        </p:spPr>
      </p:pic>
      <p:sp>
        <p:nvSpPr>
          <p:cNvPr id="21517" name="Text Box 14"/>
          <p:cNvSpPr txBox="1">
            <a:spLocks noChangeArrowheads="1"/>
          </p:cNvSpPr>
          <p:nvPr/>
        </p:nvSpPr>
        <p:spPr bwMode="auto">
          <a:xfrm>
            <a:off x="0" y="83997"/>
            <a:ext cx="1895199" cy="813193"/>
          </a:xfrm>
          <a:prstGeom prst="rect">
            <a:avLst/>
          </a:prstGeom>
          <a:noFill/>
          <a:ln w="38100">
            <a:noFill/>
            <a:miter lim="800000"/>
            <a:headEnd/>
            <a:tailEnd/>
          </a:ln>
        </p:spPr>
        <p:txBody>
          <a:bodyPr lIns="104287" tIns="52144" rIns="104287" bIns="52144">
            <a:spAutoFit/>
          </a:bodyPr>
          <a:lstStyle/>
          <a:p>
            <a:pPr>
              <a:spcBef>
                <a:spcPct val="50000"/>
              </a:spcBef>
              <a:defRPr/>
            </a:pPr>
            <a:r>
              <a:rPr lang="en-US" sz="4600" b="1" dirty="0">
                <a:solidFill>
                  <a:srgbClr val="7030A0"/>
                </a:solidFill>
                <a:latin typeface="+mj-lt"/>
                <a:ea typeface="+mj-ea"/>
                <a:cs typeface="+mj-cs"/>
                <a:sym typeface="Marlett" pitchFamily="2" charset="2"/>
              </a:rPr>
              <a:t>RD50</a:t>
            </a:r>
          </a:p>
        </p:txBody>
      </p:sp>
      <p:pic>
        <p:nvPicPr>
          <p:cNvPr id="20494" name="Picture 5" descr="M:\work\talks\nsk2010\mytalk\0803011_01-A5-at-72-dpi.jpg"/>
          <p:cNvPicPr>
            <a:picLocks noChangeAspect="1" noChangeArrowheads="1"/>
          </p:cNvPicPr>
          <p:nvPr/>
        </p:nvPicPr>
        <p:blipFill>
          <a:blip r:embed="rId7" cstate="print"/>
          <a:srcRect/>
          <a:stretch>
            <a:fillRect/>
          </a:stretch>
        </p:blipFill>
        <p:spPr bwMode="auto">
          <a:xfrm>
            <a:off x="9772986" y="-13999"/>
            <a:ext cx="926252" cy="1048205"/>
          </a:xfrm>
          <a:prstGeom prst="rect">
            <a:avLst/>
          </a:prstGeom>
          <a:noFill/>
          <a:ln w="9525">
            <a:noFill/>
            <a:miter lim="800000"/>
            <a:headEnd/>
            <a:tailEnd/>
          </a:ln>
        </p:spPr>
      </p:pic>
      <p:pic>
        <p:nvPicPr>
          <p:cNvPr id="15" name="Picture 1" descr="colour_logo_0848"/>
          <p:cNvPicPr>
            <a:picLocks noChangeAspect="1" noChangeArrowheads="1"/>
          </p:cNvPicPr>
          <p:nvPr/>
        </p:nvPicPr>
        <p:blipFill>
          <a:blip r:embed="rId8" cstate="print"/>
          <a:srcRect/>
          <a:stretch>
            <a:fillRect/>
          </a:stretch>
        </p:blipFill>
        <p:spPr bwMode="auto">
          <a:xfrm>
            <a:off x="2537594" y="3168742"/>
            <a:ext cx="1800200" cy="827119"/>
          </a:xfrm>
          <a:prstGeom prst="rect">
            <a:avLst/>
          </a:prstGeom>
          <a:noFill/>
          <a:ln w="9525">
            <a:noFill/>
            <a:miter lim="800000"/>
            <a:headEnd/>
            <a:tailEnd/>
          </a:ln>
        </p:spPr>
      </p:pic>
      <p:pic>
        <p:nvPicPr>
          <p:cNvPr id="16" name="Picture 1" descr="colour_logo_0848"/>
          <p:cNvPicPr>
            <a:picLocks noChangeAspect="1" noChangeArrowheads="1"/>
          </p:cNvPicPr>
          <p:nvPr/>
        </p:nvPicPr>
        <p:blipFill>
          <a:blip r:embed="rId8" cstate="print"/>
          <a:srcRect/>
          <a:stretch>
            <a:fillRect/>
          </a:stretch>
        </p:blipFill>
        <p:spPr bwMode="auto">
          <a:xfrm>
            <a:off x="7794178" y="3168742"/>
            <a:ext cx="1800200" cy="827119"/>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54694" y="-36587"/>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54274" name="Picture 14" descr="ninpFZcompare-hpk-micron-annealed-Liverpool-only-500v-v2.tif"/>
          <p:cNvPicPr>
            <a:picLocks noChangeAspect="1"/>
          </p:cNvPicPr>
          <p:nvPr/>
        </p:nvPicPr>
        <p:blipFill>
          <a:blip r:embed="rId2" cstate="print"/>
          <a:srcRect/>
          <a:stretch>
            <a:fillRect/>
          </a:stretch>
        </p:blipFill>
        <p:spPr bwMode="auto">
          <a:xfrm>
            <a:off x="157163" y="539477"/>
            <a:ext cx="10287000" cy="6851650"/>
          </a:xfrm>
          <a:prstGeom prst="rect">
            <a:avLst/>
          </a:prstGeom>
          <a:noFill/>
          <a:ln w="9525">
            <a:noFill/>
            <a:miter lim="800000"/>
            <a:headEnd/>
            <a:tailEnd/>
          </a:ln>
        </p:spPr>
      </p:pic>
      <p:sp>
        <p:nvSpPr>
          <p:cNvPr id="54275" name="Title 1"/>
          <p:cNvSpPr>
            <a:spLocks noGrp="1"/>
          </p:cNvSpPr>
          <p:nvPr>
            <p:ph type="title" idx="4294967295"/>
          </p:nvPr>
        </p:nvSpPr>
        <p:spPr>
          <a:xfrm>
            <a:off x="377354" y="-396627"/>
            <a:ext cx="10156825" cy="1258888"/>
          </a:xfrm>
        </p:spPr>
        <p:txBody>
          <a:bodyPr lIns="104236" tIns="52117" rIns="104236" bIns="52117"/>
          <a:lstStyle/>
          <a:p>
            <a:r>
              <a:rPr lang="en-GB" sz="4600" b="1" dirty="0" smtClean="0">
                <a:solidFill>
                  <a:srgbClr val="008000"/>
                </a:solidFill>
              </a:rPr>
              <a:t>n-in-p Planar FZ Sensor Irradiations</a:t>
            </a:r>
          </a:p>
        </p:txBody>
      </p:sp>
      <p:sp>
        <p:nvSpPr>
          <p:cNvPr id="54279" name="TextBox 16"/>
          <p:cNvSpPr txBox="1">
            <a:spLocks noChangeArrowheads="1"/>
          </p:cNvSpPr>
          <p:nvPr/>
        </p:nvSpPr>
        <p:spPr bwMode="auto">
          <a:xfrm>
            <a:off x="2259541" y="3351214"/>
            <a:ext cx="1011769" cy="538587"/>
          </a:xfrm>
          <a:prstGeom prst="rect">
            <a:avLst/>
          </a:prstGeom>
          <a:noFill/>
          <a:ln w="9525">
            <a:noFill/>
            <a:miter lim="800000"/>
            <a:headEnd/>
            <a:tailEnd/>
          </a:ln>
        </p:spPr>
        <p:txBody>
          <a:bodyPr wrap="none" lIns="91417" tIns="45709" rIns="91417" bIns="45709">
            <a:spAutoFit/>
          </a:bodyPr>
          <a:lstStyle/>
          <a:p>
            <a:r>
              <a:rPr lang="en-GB" sz="2900" b="1" dirty="0">
                <a:solidFill>
                  <a:srgbClr val="C00000"/>
                </a:solidFill>
              </a:rPr>
              <a:t>500V</a:t>
            </a:r>
          </a:p>
        </p:txBody>
      </p:sp>
      <p:sp>
        <p:nvSpPr>
          <p:cNvPr id="9" name="TextBox 8"/>
          <p:cNvSpPr txBox="1"/>
          <p:nvPr/>
        </p:nvSpPr>
        <p:spPr>
          <a:xfrm>
            <a:off x="4186893" y="1968474"/>
            <a:ext cx="1093522" cy="984863"/>
          </a:xfrm>
          <a:prstGeom prst="rect">
            <a:avLst/>
          </a:prstGeom>
          <a:noFill/>
        </p:spPr>
        <p:txBody>
          <a:bodyPr wrap="none" lIns="91417" tIns="45709" rIns="91417" bIns="45709" rtlCol="0">
            <a:spAutoFit/>
          </a:bodyPr>
          <a:lstStyle/>
          <a:p>
            <a:r>
              <a:rPr lang="en-GB" sz="2900" dirty="0" smtClean="0">
                <a:solidFill>
                  <a:srgbClr val="FF0000"/>
                </a:solidFill>
              </a:rPr>
              <a:t>Strip </a:t>
            </a:r>
          </a:p>
          <a:p>
            <a:r>
              <a:rPr lang="en-GB" sz="2900" dirty="0" smtClean="0">
                <a:solidFill>
                  <a:srgbClr val="FF0000"/>
                </a:solidFill>
              </a:rPr>
              <a:t>Doses</a:t>
            </a:r>
            <a:endParaRPr lang="en-GB" sz="2900" dirty="0">
              <a:solidFill>
                <a:srgbClr val="FF0000"/>
              </a:solidFill>
            </a:endParaRPr>
          </a:p>
        </p:txBody>
      </p:sp>
      <p:sp>
        <p:nvSpPr>
          <p:cNvPr id="10" name="TextBox 9"/>
          <p:cNvSpPr txBox="1"/>
          <p:nvPr/>
        </p:nvSpPr>
        <p:spPr>
          <a:xfrm>
            <a:off x="7420735" y="5147989"/>
            <a:ext cx="1093523" cy="984863"/>
          </a:xfrm>
          <a:prstGeom prst="rect">
            <a:avLst/>
          </a:prstGeom>
          <a:noFill/>
        </p:spPr>
        <p:txBody>
          <a:bodyPr wrap="none" lIns="91417" tIns="45709" rIns="91417" bIns="45709" rtlCol="0">
            <a:spAutoFit/>
          </a:bodyPr>
          <a:lstStyle/>
          <a:p>
            <a:r>
              <a:rPr lang="en-GB" sz="2900" dirty="0" smtClean="0">
                <a:solidFill>
                  <a:srgbClr val="FF0000"/>
                </a:solidFill>
              </a:rPr>
              <a:t>Pixel </a:t>
            </a:r>
          </a:p>
          <a:p>
            <a:r>
              <a:rPr lang="en-GB" sz="2900" dirty="0" smtClean="0">
                <a:solidFill>
                  <a:srgbClr val="FF0000"/>
                </a:solidFill>
              </a:rPr>
              <a:t>Doses</a:t>
            </a:r>
            <a:endParaRPr lang="en-GB" sz="2900" dirty="0">
              <a:solidFill>
                <a:srgbClr val="FF0000"/>
              </a:solidFill>
            </a:endParaRPr>
          </a:p>
        </p:txBody>
      </p:sp>
      <p:cxnSp>
        <p:nvCxnSpPr>
          <p:cNvPr id="14" name="Straight Connector 13"/>
          <p:cNvCxnSpPr/>
          <p:nvPr/>
        </p:nvCxnSpPr>
        <p:spPr bwMode="auto">
          <a:xfrm rot="5400000" flipH="1" flipV="1">
            <a:off x="5525926" y="5328009"/>
            <a:ext cx="2088232" cy="0"/>
          </a:xfrm>
          <a:prstGeom prst="line">
            <a:avLst/>
          </a:prstGeom>
          <a:solidFill>
            <a:srgbClr val="00B8FF"/>
          </a:solidFill>
          <a:ln w="9525" cap="flat" cmpd="sng" algn="ctr">
            <a:solidFill>
              <a:srgbClr val="FF0000"/>
            </a:solidFill>
            <a:prstDash val="solid"/>
            <a:round/>
            <a:headEnd type="none" w="med" len="med"/>
            <a:tailEnd type="none" w="med" len="med"/>
          </a:ln>
          <a:effectLst/>
        </p:spPr>
      </p:cxnSp>
      <p:sp>
        <p:nvSpPr>
          <p:cNvPr id="15" name="TextBox 14"/>
          <p:cNvSpPr txBox="1"/>
          <p:nvPr/>
        </p:nvSpPr>
        <p:spPr>
          <a:xfrm rot="5400000">
            <a:off x="5881237" y="5323446"/>
            <a:ext cx="1728358" cy="369332"/>
          </a:xfrm>
          <a:prstGeom prst="rect">
            <a:avLst/>
          </a:prstGeom>
          <a:noFill/>
        </p:spPr>
        <p:txBody>
          <a:bodyPr wrap="none" rtlCol="0">
            <a:spAutoFit/>
          </a:bodyPr>
          <a:lstStyle/>
          <a:p>
            <a:r>
              <a:rPr lang="en-GB" b="1" dirty="0" smtClean="0">
                <a:solidFill>
                  <a:srgbClr val="FF0000"/>
                </a:solidFill>
              </a:rPr>
              <a:t>1.3</a:t>
            </a:r>
            <a:r>
              <a:rPr lang="en-GB" b="1" dirty="0" smtClean="0">
                <a:solidFill>
                  <a:srgbClr val="FF0000"/>
                </a:solidFill>
                <a:latin typeface="Palatino"/>
              </a:rPr>
              <a:t>×</a:t>
            </a:r>
            <a:r>
              <a:rPr lang="en-GB" b="1" dirty="0" smtClean="0">
                <a:solidFill>
                  <a:srgbClr val="FF0000"/>
                </a:solidFill>
              </a:rPr>
              <a:t>10</a:t>
            </a:r>
            <a:r>
              <a:rPr lang="en-GB" b="1" baseline="30000" dirty="0" smtClean="0">
                <a:solidFill>
                  <a:srgbClr val="FF0000"/>
                </a:solidFill>
              </a:rPr>
              <a:t>15</a:t>
            </a:r>
            <a:r>
              <a:rPr lang="en-GB" b="1" dirty="0" smtClean="0">
                <a:solidFill>
                  <a:srgbClr val="FF0000"/>
                </a:solidFill>
              </a:rPr>
              <a:t>n</a:t>
            </a:r>
            <a:r>
              <a:rPr lang="en-GB" b="1" baseline="-25000" dirty="0" smtClean="0">
                <a:solidFill>
                  <a:srgbClr val="FF0000"/>
                </a:solidFill>
              </a:rPr>
              <a:t>eq</a:t>
            </a:r>
            <a:r>
              <a:rPr lang="en-GB" b="1" dirty="0" smtClean="0">
                <a:solidFill>
                  <a:srgbClr val="FF0000"/>
                </a:solidFill>
              </a:rPr>
              <a:t>cm</a:t>
            </a:r>
            <a:r>
              <a:rPr lang="en-GB" b="1" baseline="30000" dirty="0" smtClean="0">
                <a:solidFill>
                  <a:srgbClr val="FF0000"/>
                </a:solidFill>
              </a:rPr>
              <a:t>-2</a:t>
            </a:r>
            <a:endParaRPr lang="en-GB" b="1" baseline="30000" dirty="0">
              <a:solidFill>
                <a:srgbClr val="FF0000"/>
              </a:solidFill>
            </a:endParaRPr>
          </a:p>
        </p:txBody>
      </p:sp>
      <p:sp>
        <p:nvSpPr>
          <p:cNvPr id="12" name="TextBox 11"/>
          <p:cNvSpPr txBox="1"/>
          <p:nvPr/>
        </p:nvSpPr>
        <p:spPr>
          <a:xfrm>
            <a:off x="5993978" y="971525"/>
            <a:ext cx="3816425" cy="2585323"/>
          </a:xfrm>
          <a:prstGeom prst="rect">
            <a:avLst/>
          </a:prstGeom>
          <a:noFill/>
        </p:spPr>
        <p:txBody>
          <a:bodyPr wrap="square" rtlCol="0">
            <a:spAutoFit/>
          </a:bodyPr>
          <a:lstStyle/>
          <a:p>
            <a:r>
              <a:rPr lang="en-GB" b="1" dirty="0" smtClean="0">
                <a:solidFill>
                  <a:srgbClr val="C00000"/>
                </a:solidFill>
              </a:rPr>
              <a:t>Strip Detectors after irradiation with different particle types and from different suppliers, all behave very consistently at high doses.</a:t>
            </a:r>
          </a:p>
          <a:p>
            <a:endParaRPr lang="en-GB" b="1" dirty="0" smtClean="0">
              <a:solidFill>
                <a:srgbClr val="C00000"/>
              </a:solidFill>
            </a:endParaRPr>
          </a:p>
          <a:p>
            <a:r>
              <a:rPr lang="en-GB" b="1" dirty="0" smtClean="0">
                <a:solidFill>
                  <a:srgbClr val="C00000"/>
                </a:solidFill>
              </a:rPr>
              <a:t>500V looks comfortable in terms of signal/noise at doses up to the  highest expected in the strip region.</a:t>
            </a:r>
          </a:p>
          <a:p>
            <a:r>
              <a:rPr lang="en-GB" b="1" dirty="0" smtClean="0">
                <a:solidFill>
                  <a:srgbClr val="C00000"/>
                </a:solidFill>
              </a:rPr>
              <a:t>                      (see next slide)</a:t>
            </a:r>
            <a:endParaRPr lang="en-GB" b="1" dirty="0">
              <a:solidFill>
                <a:srgbClr val="C00000"/>
              </a:solidFill>
            </a:endParaRPr>
          </a:p>
        </p:txBody>
      </p:sp>
      <p:pic>
        <p:nvPicPr>
          <p:cNvPr id="13" name="Picture 1" descr="colour_logo_0848"/>
          <p:cNvPicPr>
            <a:picLocks noChangeAspect="1" noChangeArrowheads="1"/>
          </p:cNvPicPr>
          <p:nvPr/>
        </p:nvPicPr>
        <p:blipFill>
          <a:blip r:embed="rId3" cstate="print"/>
          <a:srcRect/>
          <a:stretch>
            <a:fillRect/>
          </a:stretch>
        </p:blipFill>
        <p:spPr bwMode="auto">
          <a:xfrm>
            <a:off x="3100951" y="683494"/>
            <a:ext cx="2460979" cy="11307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0" y="0"/>
            <a:ext cx="10691813" cy="916961"/>
          </a:xfrm>
        </p:spPr>
        <p:txBody>
          <a:bodyPr/>
          <a:lstStyle/>
          <a:p>
            <a:r>
              <a:rPr lang="en-GB" b="1" dirty="0" smtClean="0">
                <a:solidFill>
                  <a:srgbClr val="008000"/>
                </a:solidFill>
              </a:rPr>
              <a:t>Strip Module Irradiation</a:t>
            </a:r>
          </a:p>
        </p:txBody>
      </p:sp>
      <p:sp>
        <p:nvSpPr>
          <p:cNvPr id="46083" name="Content Placeholder 18"/>
          <p:cNvSpPr>
            <a:spLocks noGrp="1"/>
          </p:cNvSpPr>
          <p:nvPr>
            <p:ph idx="1"/>
          </p:nvPr>
        </p:nvSpPr>
        <p:spPr>
          <a:xfrm>
            <a:off x="3873927" y="1000958"/>
            <a:ext cx="6944109" cy="4989036"/>
          </a:xfrm>
        </p:spPr>
        <p:txBody>
          <a:bodyPr/>
          <a:lstStyle/>
          <a:p>
            <a:r>
              <a:rPr lang="en-GB" sz="2100" dirty="0" smtClean="0"/>
              <a:t>Irradiated at CERN-PS irradiation facility</a:t>
            </a:r>
            <a:endParaRPr lang="en-GB" sz="1800" dirty="0" smtClean="0"/>
          </a:p>
          <a:p>
            <a:pPr lvl="1"/>
            <a:r>
              <a:rPr lang="en-GB" sz="1800" dirty="0" smtClean="0"/>
              <a:t>Module biased, powered, and clocked during irradiation</a:t>
            </a:r>
          </a:p>
          <a:p>
            <a:pPr lvl="1"/>
            <a:r>
              <a:rPr lang="en-GB" sz="1800" dirty="0" smtClean="0"/>
              <a:t>Total dose of 1.9x10</a:t>
            </a:r>
            <a:r>
              <a:rPr lang="en-GB" sz="1800" baseline="30000" dirty="0" smtClean="0"/>
              <a:t>15</a:t>
            </a:r>
            <a:r>
              <a:rPr lang="en-GB" sz="1800" dirty="0" smtClean="0"/>
              <a:t> </a:t>
            </a:r>
            <a:r>
              <a:rPr lang="en-GB" sz="1800" dirty="0" err="1" smtClean="0"/>
              <a:t>n</a:t>
            </a:r>
            <a:r>
              <a:rPr lang="en-GB" sz="1800" baseline="-25000" dirty="0" err="1" smtClean="0"/>
              <a:t>eq</a:t>
            </a:r>
            <a:r>
              <a:rPr lang="en-GB" sz="1800" dirty="0" smtClean="0"/>
              <a:t> cm</a:t>
            </a:r>
            <a:r>
              <a:rPr lang="en-GB" sz="1800" baseline="30000" dirty="0" smtClean="0"/>
              <a:t>-2</a:t>
            </a:r>
            <a:r>
              <a:rPr lang="en-GB" sz="1800" dirty="0" smtClean="0"/>
              <a:t> achieved</a:t>
            </a:r>
          </a:p>
          <a:p>
            <a:pPr lvl="2"/>
            <a:r>
              <a:rPr lang="en-GB" sz="1300" dirty="0" smtClean="0"/>
              <a:t>Max predicted fluence for barrel modules is 1.2x10</a:t>
            </a:r>
            <a:r>
              <a:rPr lang="en-GB" sz="1300" baseline="30000" dirty="0" smtClean="0"/>
              <a:t>15</a:t>
            </a:r>
            <a:r>
              <a:rPr lang="en-GB" sz="1300" dirty="0" smtClean="0"/>
              <a:t> </a:t>
            </a:r>
            <a:r>
              <a:rPr lang="en-GB" sz="1300" dirty="0" err="1" smtClean="0"/>
              <a:t>n</a:t>
            </a:r>
            <a:r>
              <a:rPr lang="en-GB" sz="1300" baseline="-25000" dirty="0" err="1" smtClean="0"/>
              <a:t>eq</a:t>
            </a:r>
            <a:r>
              <a:rPr lang="en-GB" sz="1300" dirty="0" smtClean="0"/>
              <a:t> cm</a:t>
            </a:r>
            <a:r>
              <a:rPr lang="en-GB" sz="1300" baseline="30000" dirty="0" smtClean="0"/>
              <a:t>-2</a:t>
            </a:r>
            <a:r>
              <a:rPr lang="en-GB" sz="1300" dirty="0" smtClean="0"/>
              <a:t> </a:t>
            </a:r>
            <a:endParaRPr lang="en-GB" sz="200" dirty="0" smtClean="0"/>
          </a:p>
          <a:p>
            <a:r>
              <a:rPr lang="en-GB" sz="2100" dirty="0" smtClean="0"/>
              <a:t>Sensor and module behave as expected</a:t>
            </a:r>
          </a:p>
          <a:p>
            <a:pPr lvl="1"/>
            <a:r>
              <a:rPr lang="en-GB" sz="1800" dirty="0" smtClean="0"/>
              <a:t>Noise increase consistent with shot noise expectations</a:t>
            </a:r>
          </a:p>
          <a:p>
            <a:pPr lvl="1"/>
            <a:r>
              <a:rPr lang="en-GB" sz="1800" dirty="0" smtClean="0"/>
              <a:t>Would like to study further the noise as a function of voltage, currents and effects in chip settings</a:t>
            </a:r>
          </a:p>
          <a:p>
            <a:r>
              <a:rPr lang="en-GB" sz="2100" dirty="0" smtClean="0"/>
              <a:t>Need to be able to put module in place where people can safely test it- hopefully building 180 will be ready soon!!</a:t>
            </a:r>
          </a:p>
        </p:txBody>
      </p:sp>
      <p:sp>
        <p:nvSpPr>
          <p:cNvPr id="5" name="Slide Number Placeholder 4"/>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FC4E9670-74A6-4E0D-B89B-E4F987583116}" type="slidenum">
              <a:rPr lang="en-GB" smtClean="0"/>
              <a:pPr>
                <a:defRPr/>
              </a:pPr>
              <a:t>33</a:t>
            </a:fld>
            <a:endParaRPr lang="en-GB" dirty="0"/>
          </a:p>
        </p:txBody>
      </p:sp>
      <p:pic>
        <p:nvPicPr>
          <p:cNvPr id="46086" name="Picture 13" descr="DSCN0650.JPG"/>
          <p:cNvPicPr>
            <a:picLocks noChangeAspect="1"/>
          </p:cNvPicPr>
          <p:nvPr/>
        </p:nvPicPr>
        <p:blipFill>
          <a:blip r:embed="rId2" cstate="print"/>
          <a:srcRect l="8333" r="8333"/>
          <a:stretch>
            <a:fillRect/>
          </a:stretch>
        </p:blipFill>
        <p:spPr bwMode="auto">
          <a:xfrm>
            <a:off x="193047" y="1111203"/>
            <a:ext cx="3705010" cy="3144614"/>
          </a:xfrm>
          <a:prstGeom prst="rect">
            <a:avLst/>
          </a:prstGeom>
          <a:noFill/>
          <a:ln w="19050">
            <a:solidFill>
              <a:schemeClr val="tx1"/>
            </a:solidFill>
            <a:miter lim="800000"/>
            <a:headEnd/>
            <a:tailEnd/>
          </a:ln>
        </p:spPr>
      </p:pic>
      <p:graphicFrame>
        <p:nvGraphicFramePr>
          <p:cNvPr id="12" name="Table 11"/>
          <p:cNvGraphicFramePr>
            <a:graphicFrameLocks noGrp="1"/>
          </p:cNvGraphicFramePr>
          <p:nvPr/>
        </p:nvGraphicFramePr>
        <p:xfrm>
          <a:off x="4037274" y="4583054"/>
          <a:ext cx="4461938" cy="2183905"/>
        </p:xfrm>
        <a:graphic>
          <a:graphicData uri="http://schemas.openxmlformats.org/drawingml/2006/table">
            <a:tbl>
              <a:tblPr/>
              <a:tblGrid>
                <a:gridCol w="1458710"/>
                <a:gridCol w="1458710"/>
                <a:gridCol w="1544518"/>
              </a:tblGrid>
              <a:tr h="4367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Calibri" charset="0"/>
                          <a:ea typeface="ＭＳ Ｐゴシック" charset="-128"/>
                        </a:rPr>
                        <a:t>Noise</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Calibri" charset="0"/>
                          <a:ea typeface="ＭＳ Ｐゴシック" charset="-128"/>
                        </a:rPr>
                        <a:t>Column 0</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Calibri" charset="0"/>
                          <a:ea typeface="ＭＳ Ｐゴシック" charset="-128"/>
                        </a:rPr>
                        <a:t>Column 1</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67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Calibri" charset="0"/>
                          <a:ea typeface="ＭＳ Ｐゴシック" charset="-128"/>
                        </a:rPr>
                        <a:t>Pre-</a:t>
                      </a:r>
                      <a:r>
                        <a:rPr kumimoji="0" lang="en-US" sz="2200" b="0" i="0" u="none" strike="noStrike" cap="none" normalizeH="0" baseline="0" dirty="0" err="1" smtClean="0">
                          <a:ln>
                            <a:noFill/>
                          </a:ln>
                          <a:solidFill>
                            <a:srgbClr val="000000"/>
                          </a:solidFill>
                          <a:effectLst/>
                          <a:latin typeface="Calibri" charset="0"/>
                          <a:ea typeface="ＭＳ Ｐゴシック" charset="-128"/>
                        </a:rPr>
                        <a:t>Irrad</a:t>
                      </a:r>
                      <a:endParaRPr kumimoji="0" lang="en-US" sz="2200" b="0" i="0" u="none" strike="noStrike" cap="none" normalizeH="0" baseline="0" dirty="0" smtClean="0">
                        <a:ln>
                          <a:noFill/>
                        </a:ln>
                        <a:solidFill>
                          <a:srgbClr val="000000"/>
                        </a:solidFill>
                        <a:effectLst/>
                        <a:latin typeface="Calibri" charset="0"/>
                        <a:ea typeface="ＭＳ Ｐゴシック" charset="-128"/>
                      </a:endParaRP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Calibri" charset="0"/>
                          <a:ea typeface="ＭＳ Ｐゴシック" charset="-128"/>
                        </a:rPr>
                        <a:t>610 e</a:t>
                      </a:r>
                      <a:r>
                        <a:rPr kumimoji="0" lang="en-US" sz="2200" b="0" i="0" u="none" strike="noStrike" cap="none" normalizeH="0" baseline="30000" dirty="0" smtClean="0">
                          <a:ln>
                            <a:noFill/>
                          </a:ln>
                          <a:solidFill>
                            <a:srgbClr val="00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Calibri" charset="0"/>
                          <a:ea typeface="ＭＳ Ｐゴシック" charset="-128"/>
                        </a:rPr>
                        <a:t>589 e</a:t>
                      </a:r>
                      <a:r>
                        <a:rPr kumimoji="0" lang="en-US" sz="2200" b="0" i="0" u="none" strike="noStrike" cap="none" normalizeH="0" baseline="30000" dirty="0" smtClean="0">
                          <a:ln>
                            <a:noFill/>
                          </a:ln>
                          <a:solidFill>
                            <a:srgbClr val="00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67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FF0000"/>
                          </a:solidFill>
                          <a:effectLst/>
                          <a:latin typeface="Calibri" charset="0"/>
                          <a:ea typeface="ＭＳ Ｐゴシック" charset="-128"/>
                        </a:rPr>
                        <a:t>Post-</a:t>
                      </a:r>
                      <a:r>
                        <a:rPr kumimoji="0" lang="en-US" sz="2200" b="0" i="0" u="none" strike="noStrike" cap="none" normalizeH="0" baseline="0" dirty="0" err="1" smtClean="0">
                          <a:ln>
                            <a:noFill/>
                          </a:ln>
                          <a:solidFill>
                            <a:srgbClr val="FF0000"/>
                          </a:solidFill>
                          <a:effectLst/>
                          <a:latin typeface="Calibri" charset="0"/>
                          <a:ea typeface="ＭＳ Ｐゴシック" charset="-128"/>
                        </a:rPr>
                        <a:t>Irrad</a:t>
                      </a:r>
                      <a:endParaRPr kumimoji="0" lang="en-US" sz="2200" b="0" i="0" u="none" strike="noStrike" cap="none" normalizeH="0" baseline="0" dirty="0" smtClean="0">
                        <a:ln>
                          <a:noFill/>
                        </a:ln>
                        <a:solidFill>
                          <a:srgbClr val="FF0000"/>
                        </a:solidFill>
                        <a:effectLst/>
                        <a:latin typeface="Calibri" charset="0"/>
                        <a:ea typeface="ＭＳ Ｐゴシック" charset="-128"/>
                      </a:endParaRP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FF0000"/>
                          </a:solidFill>
                          <a:effectLst/>
                          <a:latin typeface="Calibri" charset="0"/>
                          <a:ea typeface="ＭＳ Ｐゴシック" charset="-128"/>
                        </a:rPr>
                        <a:t>675 e</a:t>
                      </a:r>
                      <a:r>
                        <a:rPr kumimoji="0" lang="en-US" sz="2200" b="0" i="0" u="none" strike="noStrike" cap="none" normalizeH="0" baseline="30000" dirty="0" smtClean="0">
                          <a:ln>
                            <a:noFill/>
                          </a:ln>
                          <a:solidFill>
                            <a:srgbClr val="FF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FF0000"/>
                          </a:solidFill>
                          <a:effectLst/>
                          <a:latin typeface="Calibri" charset="0"/>
                          <a:ea typeface="ＭＳ Ｐゴシック" charset="-128"/>
                        </a:rPr>
                        <a:t>650 e</a:t>
                      </a:r>
                      <a:r>
                        <a:rPr kumimoji="0" lang="en-US" sz="2200" b="0" i="0" u="none" strike="noStrike" cap="none" normalizeH="0" baseline="30000" dirty="0" smtClean="0">
                          <a:ln>
                            <a:noFill/>
                          </a:ln>
                          <a:solidFill>
                            <a:srgbClr val="FF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67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charset="0"/>
                          <a:ea typeface="ＭＳ Ｐゴシック" charset="-128"/>
                        </a:rPr>
                        <a:t>Difference</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Calibri" charset="0"/>
                          <a:ea typeface="ＭＳ Ｐゴシック" charset="-128"/>
                        </a:rPr>
                        <a:t>65 e</a:t>
                      </a:r>
                      <a:r>
                        <a:rPr kumimoji="0" lang="en-US" sz="2200" b="0" i="0" u="none" strike="noStrike" cap="none" normalizeH="0" baseline="30000" dirty="0" smtClean="0">
                          <a:ln>
                            <a:noFill/>
                          </a:ln>
                          <a:solidFill>
                            <a:srgbClr val="00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Calibri" charset="0"/>
                          <a:ea typeface="ＭＳ Ｐゴシック" charset="-128"/>
                        </a:rPr>
                        <a:t>61 e</a:t>
                      </a:r>
                      <a:r>
                        <a:rPr kumimoji="0" lang="en-US" sz="2200" b="0" i="0" u="none" strike="noStrike" cap="none" normalizeH="0" baseline="30000" dirty="0" smtClean="0">
                          <a:ln>
                            <a:noFill/>
                          </a:ln>
                          <a:solidFill>
                            <a:srgbClr val="000000"/>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67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Calibri" charset="0"/>
                          <a:ea typeface="ＭＳ Ｐゴシック" charset="-128"/>
                        </a:rPr>
                        <a:t>Expected</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Calibri" charset="0"/>
                          <a:ea typeface="ＭＳ Ｐゴシック" charset="-128"/>
                        </a:rPr>
                        <a:t>670 e</a:t>
                      </a:r>
                      <a:r>
                        <a:rPr kumimoji="0" lang="en-US" sz="2200" b="0" i="0" u="none" strike="noStrike" cap="none" normalizeH="0" baseline="30000" dirty="0" smtClean="0">
                          <a:ln>
                            <a:noFill/>
                          </a:ln>
                          <a:solidFill>
                            <a:srgbClr val="0000FF"/>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Calibri" charset="0"/>
                          <a:ea typeface="ＭＳ Ｐゴシック" charset="-128"/>
                        </a:rPr>
                        <a:t>640 e</a:t>
                      </a:r>
                      <a:r>
                        <a:rPr kumimoji="0" lang="en-US" sz="2200" b="0" i="0" u="none" strike="noStrike" cap="none" normalizeH="0" baseline="30000" dirty="0" smtClean="0">
                          <a:ln>
                            <a:noFill/>
                          </a:ln>
                          <a:solidFill>
                            <a:srgbClr val="0000FF"/>
                          </a:solidFill>
                          <a:effectLst/>
                          <a:latin typeface="Calibri" charset="0"/>
                          <a:ea typeface="ＭＳ Ｐゴシック" charset="-128"/>
                        </a:rPr>
                        <a:t>-</a:t>
                      </a:r>
                    </a:p>
                  </a:txBody>
                  <a:tcPr marL="106918" marR="106918" marT="50398" marB="5039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pic>
        <p:nvPicPr>
          <p:cNvPr id="46113" name="Picture 7" descr="top_noise.gif"/>
          <p:cNvPicPr>
            <a:picLocks noChangeAspect="1"/>
          </p:cNvPicPr>
          <p:nvPr/>
        </p:nvPicPr>
        <p:blipFill>
          <a:blip r:embed="rId3" cstate="print"/>
          <a:srcRect t="5199" r="8337"/>
          <a:stretch>
            <a:fillRect/>
          </a:stretch>
        </p:blipFill>
        <p:spPr bwMode="auto">
          <a:xfrm>
            <a:off x="174485" y="4304816"/>
            <a:ext cx="3775546" cy="2497143"/>
          </a:xfrm>
          <a:prstGeom prst="rect">
            <a:avLst/>
          </a:prstGeom>
          <a:noFill/>
          <a:ln w="9525">
            <a:noFill/>
            <a:miter lim="800000"/>
            <a:headEnd/>
            <a:tailEnd/>
          </a:ln>
        </p:spPr>
      </p:pic>
      <p:sp>
        <p:nvSpPr>
          <p:cNvPr id="46114" name="TextBox 9"/>
          <p:cNvSpPr txBox="1">
            <a:spLocks noChangeArrowheads="1"/>
          </p:cNvSpPr>
          <p:nvPr/>
        </p:nvSpPr>
        <p:spPr bwMode="auto">
          <a:xfrm>
            <a:off x="1587067" y="3323108"/>
            <a:ext cx="939400" cy="382305"/>
          </a:xfrm>
          <a:prstGeom prst="rect">
            <a:avLst/>
          </a:prstGeom>
          <a:noFill/>
          <a:ln w="9525">
            <a:noFill/>
            <a:miter lim="800000"/>
            <a:headEnd/>
            <a:tailEnd/>
          </a:ln>
        </p:spPr>
        <p:txBody>
          <a:bodyPr wrap="none" lIns="104287" tIns="52144" rIns="104287" bIns="52144">
            <a:spAutoFit/>
          </a:bodyPr>
          <a:lstStyle/>
          <a:p>
            <a:r>
              <a:rPr lang="en-GB">
                <a:solidFill>
                  <a:schemeClr val="bg1"/>
                </a:solidFill>
              </a:rPr>
              <a:t>AL Foil</a:t>
            </a:r>
          </a:p>
        </p:txBody>
      </p:sp>
      <p:sp>
        <p:nvSpPr>
          <p:cNvPr id="46115" name="TextBox 10"/>
          <p:cNvSpPr txBox="1">
            <a:spLocks noChangeArrowheads="1"/>
          </p:cNvSpPr>
          <p:nvPr/>
        </p:nvSpPr>
        <p:spPr bwMode="auto">
          <a:xfrm>
            <a:off x="1627904" y="1251197"/>
            <a:ext cx="776215" cy="320750"/>
          </a:xfrm>
          <a:prstGeom prst="rect">
            <a:avLst/>
          </a:prstGeom>
          <a:noFill/>
          <a:ln w="9525">
            <a:noFill/>
            <a:miter lim="800000"/>
            <a:headEnd/>
            <a:tailEnd/>
          </a:ln>
        </p:spPr>
        <p:txBody>
          <a:bodyPr wrap="none" lIns="104287" tIns="52144" rIns="104287" bIns="52144">
            <a:spAutoFit/>
          </a:bodyPr>
          <a:lstStyle/>
          <a:p>
            <a:r>
              <a:rPr lang="en-GB" sz="1400" dirty="0">
                <a:solidFill>
                  <a:schemeClr val="bg1"/>
                </a:solidFill>
              </a:rPr>
              <a:t>AL Foil</a:t>
            </a:r>
          </a:p>
        </p:txBody>
      </p:sp>
      <p:sp>
        <p:nvSpPr>
          <p:cNvPr id="46116" name="TextBox 15"/>
          <p:cNvSpPr txBox="1">
            <a:spLocks noChangeArrowheads="1"/>
          </p:cNvSpPr>
          <p:nvPr/>
        </p:nvSpPr>
        <p:spPr bwMode="auto">
          <a:xfrm>
            <a:off x="736358" y="6051240"/>
            <a:ext cx="1038747" cy="400110"/>
          </a:xfrm>
          <a:prstGeom prst="rect">
            <a:avLst/>
          </a:prstGeom>
          <a:solidFill>
            <a:schemeClr val="bg1"/>
          </a:solidFill>
          <a:ln w="9525">
            <a:solidFill>
              <a:schemeClr val="tx1"/>
            </a:solidFill>
            <a:miter lim="800000"/>
            <a:headEnd/>
            <a:tailEnd/>
          </a:ln>
        </p:spPr>
        <p:txBody>
          <a:bodyPr wrap="none" lIns="0" tIns="0" rIns="0" bIns="0">
            <a:spAutoFit/>
          </a:bodyPr>
          <a:lstStyle/>
          <a:p>
            <a:pPr algn="ctr"/>
            <a:r>
              <a:rPr lang="en-GB" sz="1300" dirty="0"/>
              <a:t>Pre-irradiation</a:t>
            </a:r>
          </a:p>
          <a:p>
            <a:pPr algn="ctr"/>
            <a:r>
              <a:rPr lang="en-GB" sz="1300" dirty="0">
                <a:solidFill>
                  <a:srgbClr val="FF0000"/>
                </a:solidFill>
              </a:rPr>
              <a:t>Post-irradiation</a:t>
            </a:r>
          </a:p>
        </p:txBody>
      </p:sp>
      <p:pic>
        <p:nvPicPr>
          <p:cNvPr id="46117" name="Picture 2"/>
          <p:cNvPicPr>
            <a:picLocks noChangeAspect="1" noChangeArrowheads="1"/>
          </p:cNvPicPr>
          <p:nvPr/>
        </p:nvPicPr>
        <p:blipFill>
          <a:blip r:embed="rId4" cstate="print"/>
          <a:srcRect/>
          <a:stretch>
            <a:fillRect/>
          </a:stretch>
        </p:blipFill>
        <p:spPr bwMode="auto">
          <a:xfrm>
            <a:off x="8674105" y="4604053"/>
            <a:ext cx="1796819" cy="2131408"/>
          </a:xfrm>
          <a:prstGeom prst="rect">
            <a:avLst/>
          </a:prstGeom>
          <a:noFill/>
          <a:ln w="19050">
            <a:solidFill>
              <a:schemeClr val="tx1"/>
            </a:solidFill>
            <a:miter lim="800000"/>
            <a:headEnd/>
            <a:tailEnd/>
          </a:ln>
        </p:spPr>
      </p:pic>
      <p:sp>
        <p:nvSpPr>
          <p:cNvPr id="46118" name="TextBox 17"/>
          <p:cNvSpPr txBox="1">
            <a:spLocks noChangeArrowheads="1"/>
          </p:cNvSpPr>
          <p:nvPr/>
        </p:nvSpPr>
        <p:spPr bwMode="auto">
          <a:xfrm>
            <a:off x="8610995" y="6255981"/>
            <a:ext cx="1889629" cy="536194"/>
          </a:xfrm>
          <a:prstGeom prst="rect">
            <a:avLst/>
          </a:prstGeom>
          <a:noFill/>
          <a:ln w="9525">
            <a:noFill/>
            <a:miter lim="800000"/>
            <a:headEnd/>
            <a:tailEnd/>
          </a:ln>
        </p:spPr>
        <p:txBody>
          <a:bodyPr lIns="104287" tIns="52144" rIns="104287" bIns="52144">
            <a:spAutoFit/>
          </a:bodyPr>
          <a:lstStyle/>
          <a:p>
            <a:pPr algn="ctr"/>
            <a:r>
              <a:rPr lang="en-GB" sz="1400" dirty="0">
                <a:solidFill>
                  <a:schemeClr val="bg1"/>
                </a:solidFill>
              </a:rPr>
              <a:t>Motorized, Cooled Irradiation Stage </a:t>
            </a:r>
          </a:p>
        </p:txBody>
      </p:sp>
      <p:pic>
        <p:nvPicPr>
          <p:cNvPr id="53249" name="Picture 1" descr="colour_logo_0848"/>
          <p:cNvPicPr>
            <a:picLocks noChangeAspect="1" noChangeArrowheads="1"/>
          </p:cNvPicPr>
          <p:nvPr/>
        </p:nvPicPr>
        <p:blipFill>
          <a:blip r:embed="rId5" cstate="print"/>
          <a:srcRect/>
          <a:stretch>
            <a:fillRect/>
          </a:stretch>
        </p:blipFill>
        <p:spPr bwMode="auto">
          <a:xfrm>
            <a:off x="2321570" y="5949032"/>
            <a:ext cx="1529482" cy="71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54694" y="-71747"/>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16" name="Picture 13" descr="ninpFZcompare-hpk-micron-annealed-Liverpool-only-900v-v2.tif"/>
          <p:cNvPicPr>
            <a:picLocks noChangeAspect="1"/>
          </p:cNvPicPr>
          <p:nvPr/>
        </p:nvPicPr>
        <p:blipFill>
          <a:blip r:embed="rId2" cstate="print"/>
          <a:srcRect/>
          <a:stretch>
            <a:fillRect/>
          </a:stretch>
        </p:blipFill>
        <p:spPr bwMode="auto">
          <a:xfrm>
            <a:off x="1" y="611485"/>
            <a:ext cx="10691812" cy="6912768"/>
          </a:xfrm>
          <a:prstGeom prst="rect">
            <a:avLst/>
          </a:prstGeom>
          <a:noFill/>
          <a:ln w="9525">
            <a:noFill/>
            <a:miter lim="800000"/>
            <a:headEnd/>
            <a:tailEnd/>
          </a:ln>
        </p:spPr>
      </p:pic>
      <p:sp>
        <p:nvSpPr>
          <p:cNvPr id="54275" name="Title 1"/>
          <p:cNvSpPr>
            <a:spLocks noGrp="1"/>
          </p:cNvSpPr>
          <p:nvPr>
            <p:ph type="title" idx="4294967295"/>
          </p:nvPr>
        </p:nvSpPr>
        <p:spPr>
          <a:xfrm>
            <a:off x="377354" y="-396627"/>
            <a:ext cx="10156825" cy="1258888"/>
          </a:xfrm>
        </p:spPr>
        <p:txBody>
          <a:bodyPr lIns="104236" tIns="52117" rIns="104236" bIns="52117"/>
          <a:lstStyle/>
          <a:p>
            <a:r>
              <a:rPr lang="en-GB" sz="4600" b="1" dirty="0" smtClean="0">
                <a:solidFill>
                  <a:srgbClr val="008000"/>
                </a:solidFill>
              </a:rPr>
              <a:t>n-in-p Planar FZ Sensor Irradiations</a:t>
            </a:r>
          </a:p>
        </p:txBody>
      </p:sp>
      <p:sp>
        <p:nvSpPr>
          <p:cNvPr id="54279" name="TextBox 16"/>
          <p:cNvSpPr txBox="1">
            <a:spLocks noChangeArrowheads="1"/>
          </p:cNvSpPr>
          <p:nvPr/>
        </p:nvSpPr>
        <p:spPr bwMode="auto">
          <a:xfrm>
            <a:off x="2259541" y="3351214"/>
            <a:ext cx="1011769" cy="538587"/>
          </a:xfrm>
          <a:prstGeom prst="rect">
            <a:avLst/>
          </a:prstGeom>
          <a:noFill/>
          <a:ln w="9525">
            <a:noFill/>
            <a:miter lim="800000"/>
            <a:headEnd/>
            <a:tailEnd/>
          </a:ln>
        </p:spPr>
        <p:txBody>
          <a:bodyPr wrap="none" lIns="91417" tIns="45709" rIns="91417" bIns="45709">
            <a:spAutoFit/>
          </a:bodyPr>
          <a:lstStyle/>
          <a:p>
            <a:r>
              <a:rPr lang="en-GB" sz="2900" b="1" dirty="0">
                <a:solidFill>
                  <a:srgbClr val="C00000"/>
                </a:solidFill>
              </a:rPr>
              <a:t>9</a:t>
            </a:r>
            <a:r>
              <a:rPr lang="en-GB" sz="2900" b="1" dirty="0" smtClean="0">
                <a:solidFill>
                  <a:srgbClr val="C00000"/>
                </a:solidFill>
              </a:rPr>
              <a:t>00V</a:t>
            </a:r>
            <a:endParaRPr lang="en-GB" sz="2900" b="1" dirty="0">
              <a:solidFill>
                <a:srgbClr val="C00000"/>
              </a:solidFill>
            </a:endParaRPr>
          </a:p>
        </p:txBody>
      </p:sp>
      <p:pic>
        <p:nvPicPr>
          <p:cNvPr id="8" name="Picture 2" descr="C:\Documents and Settings\affolder.livad\Desktop\thinthickthicker\thinthickthicker-comparison-26mevprotons-900v.tif"/>
          <p:cNvPicPr>
            <a:picLocks noChangeAspect="1" noChangeArrowheads="1"/>
          </p:cNvPicPr>
          <p:nvPr/>
        </p:nvPicPr>
        <p:blipFill>
          <a:blip r:embed="rId3" cstate="print"/>
          <a:srcRect/>
          <a:stretch>
            <a:fillRect/>
          </a:stretch>
        </p:blipFill>
        <p:spPr bwMode="auto">
          <a:xfrm>
            <a:off x="6490547" y="899518"/>
            <a:ext cx="3895919" cy="2664295"/>
          </a:xfrm>
          <a:prstGeom prst="rect">
            <a:avLst/>
          </a:prstGeom>
          <a:noFill/>
          <a:ln w="9525">
            <a:noFill/>
            <a:miter lim="800000"/>
            <a:headEnd/>
            <a:tailEnd/>
          </a:ln>
        </p:spPr>
      </p:pic>
      <p:sp>
        <p:nvSpPr>
          <p:cNvPr id="9" name="TextBox 8"/>
          <p:cNvSpPr txBox="1"/>
          <p:nvPr/>
        </p:nvSpPr>
        <p:spPr>
          <a:xfrm>
            <a:off x="4265786" y="1331565"/>
            <a:ext cx="1093522" cy="984863"/>
          </a:xfrm>
          <a:prstGeom prst="rect">
            <a:avLst/>
          </a:prstGeom>
          <a:noFill/>
        </p:spPr>
        <p:txBody>
          <a:bodyPr wrap="none" lIns="91417" tIns="45709" rIns="91417" bIns="45709" rtlCol="0">
            <a:spAutoFit/>
          </a:bodyPr>
          <a:lstStyle/>
          <a:p>
            <a:r>
              <a:rPr lang="en-GB" sz="2900" dirty="0" smtClean="0">
                <a:solidFill>
                  <a:srgbClr val="FF0000"/>
                </a:solidFill>
              </a:rPr>
              <a:t>Strip </a:t>
            </a:r>
          </a:p>
          <a:p>
            <a:r>
              <a:rPr lang="en-GB" sz="2900" dirty="0" smtClean="0">
                <a:solidFill>
                  <a:srgbClr val="FF0000"/>
                </a:solidFill>
              </a:rPr>
              <a:t>Doses</a:t>
            </a:r>
            <a:endParaRPr lang="en-GB" sz="2900" dirty="0">
              <a:solidFill>
                <a:srgbClr val="FF0000"/>
              </a:solidFill>
            </a:endParaRPr>
          </a:p>
        </p:txBody>
      </p:sp>
      <p:sp>
        <p:nvSpPr>
          <p:cNvPr id="10" name="TextBox 9"/>
          <p:cNvSpPr txBox="1"/>
          <p:nvPr/>
        </p:nvSpPr>
        <p:spPr>
          <a:xfrm>
            <a:off x="6930082" y="5315254"/>
            <a:ext cx="1093523" cy="984863"/>
          </a:xfrm>
          <a:prstGeom prst="rect">
            <a:avLst/>
          </a:prstGeom>
          <a:noFill/>
        </p:spPr>
        <p:txBody>
          <a:bodyPr wrap="none" lIns="91417" tIns="45709" rIns="91417" bIns="45709" rtlCol="0">
            <a:spAutoFit/>
          </a:bodyPr>
          <a:lstStyle/>
          <a:p>
            <a:r>
              <a:rPr lang="en-GB" sz="2900" dirty="0" smtClean="0">
                <a:solidFill>
                  <a:srgbClr val="FF0000"/>
                </a:solidFill>
              </a:rPr>
              <a:t>Pixel </a:t>
            </a:r>
          </a:p>
          <a:p>
            <a:r>
              <a:rPr lang="en-GB" sz="2900" dirty="0" smtClean="0">
                <a:solidFill>
                  <a:srgbClr val="FF0000"/>
                </a:solidFill>
              </a:rPr>
              <a:t>Doses</a:t>
            </a:r>
            <a:endParaRPr lang="en-GB" sz="2900" dirty="0">
              <a:solidFill>
                <a:srgbClr val="FF0000"/>
              </a:solidFill>
            </a:endParaRPr>
          </a:p>
        </p:txBody>
      </p:sp>
      <p:cxnSp>
        <p:nvCxnSpPr>
          <p:cNvPr id="14" name="Straight Connector 13"/>
          <p:cNvCxnSpPr/>
          <p:nvPr/>
        </p:nvCxnSpPr>
        <p:spPr bwMode="auto">
          <a:xfrm rot="5400000" flipH="1" flipV="1">
            <a:off x="4589822" y="5183993"/>
            <a:ext cx="2664296" cy="0"/>
          </a:xfrm>
          <a:prstGeom prst="line">
            <a:avLst/>
          </a:prstGeom>
          <a:solidFill>
            <a:srgbClr val="00B8FF"/>
          </a:solidFill>
          <a:ln w="9525" cap="flat" cmpd="sng" algn="ctr">
            <a:solidFill>
              <a:srgbClr val="FF0000"/>
            </a:solidFill>
            <a:prstDash val="solid"/>
            <a:round/>
            <a:headEnd type="none" w="med" len="med"/>
            <a:tailEnd type="none" w="med" len="med"/>
          </a:ln>
          <a:effectLst/>
        </p:spPr>
      </p:cxnSp>
      <p:sp>
        <p:nvSpPr>
          <p:cNvPr id="15" name="TextBox 14"/>
          <p:cNvSpPr txBox="1"/>
          <p:nvPr/>
        </p:nvSpPr>
        <p:spPr>
          <a:xfrm rot="5400000">
            <a:off x="5314465" y="5179430"/>
            <a:ext cx="1728358" cy="369332"/>
          </a:xfrm>
          <a:prstGeom prst="rect">
            <a:avLst/>
          </a:prstGeom>
          <a:noFill/>
        </p:spPr>
        <p:txBody>
          <a:bodyPr wrap="none" rtlCol="0">
            <a:spAutoFit/>
          </a:bodyPr>
          <a:lstStyle/>
          <a:p>
            <a:r>
              <a:rPr lang="en-GB" b="1" dirty="0" smtClean="0">
                <a:solidFill>
                  <a:srgbClr val="FF0000"/>
                </a:solidFill>
              </a:rPr>
              <a:t>1.3</a:t>
            </a:r>
            <a:r>
              <a:rPr lang="en-GB" b="1" dirty="0" smtClean="0">
                <a:solidFill>
                  <a:srgbClr val="FF0000"/>
                </a:solidFill>
                <a:latin typeface="Palatino"/>
              </a:rPr>
              <a:t>×</a:t>
            </a:r>
            <a:r>
              <a:rPr lang="en-GB" b="1" dirty="0" smtClean="0">
                <a:solidFill>
                  <a:srgbClr val="FF0000"/>
                </a:solidFill>
              </a:rPr>
              <a:t>10</a:t>
            </a:r>
            <a:r>
              <a:rPr lang="en-GB" b="1" baseline="30000" dirty="0" smtClean="0">
                <a:solidFill>
                  <a:srgbClr val="FF0000"/>
                </a:solidFill>
              </a:rPr>
              <a:t>15</a:t>
            </a:r>
            <a:r>
              <a:rPr lang="en-GB" b="1" dirty="0" smtClean="0">
                <a:solidFill>
                  <a:srgbClr val="FF0000"/>
                </a:solidFill>
              </a:rPr>
              <a:t>n</a:t>
            </a:r>
            <a:r>
              <a:rPr lang="en-GB" b="1" baseline="-25000" dirty="0" smtClean="0">
                <a:solidFill>
                  <a:srgbClr val="FF0000"/>
                </a:solidFill>
              </a:rPr>
              <a:t>eq</a:t>
            </a:r>
            <a:r>
              <a:rPr lang="en-GB" b="1" dirty="0" smtClean="0">
                <a:solidFill>
                  <a:srgbClr val="FF0000"/>
                </a:solidFill>
              </a:rPr>
              <a:t>cm</a:t>
            </a:r>
            <a:r>
              <a:rPr lang="en-GB" b="1" baseline="30000" dirty="0" smtClean="0">
                <a:solidFill>
                  <a:srgbClr val="FF0000"/>
                </a:solidFill>
              </a:rPr>
              <a:t>-2</a:t>
            </a:r>
            <a:endParaRPr lang="en-GB" b="1" baseline="30000" dirty="0">
              <a:solidFill>
                <a:srgbClr val="FF0000"/>
              </a:solidFill>
            </a:endParaRPr>
          </a:p>
        </p:txBody>
      </p:sp>
      <p:sp>
        <p:nvSpPr>
          <p:cNvPr id="19" name="TextBox 18"/>
          <p:cNvSpPr txBox="1"/>
          <p:nvPr/>
        </p:nvSpPr>
        <p:spPr>
          <a:xfrm>
            <a:off x="7074097" y="3563813"/>
            <a:ext cx="3312369" cy="1200329"/>
          </a:xfrm>
          <a:prstGeom prst="rect">
            <a:avLst/>
          </a:prstGeom>
          <a:noFill/>
        </p:spPr>
        <p:txBody>
          <a:bodyPr wrap="square" rtlCol="0">
            <a:spAutoFit/>
          </a:bodyPr>
          <a:lstStyle/>
          <a:p>
            <a:r>
              <a:rPr lang="en-GB" b="1" dirty="0" smtClean="0">
                <a:solidFill>
                  <a:srgbClr val="C00000"/>
                </a:solidFill>
              </a:rPr>
              <a:t>Higher voltages and thinner sensors allow even higher doses to be survived</a:t>
            </a:r>
          </a:p>
          <a:p>
            <a:endParaRPr lang="en-GB" b="1" dirty="0" smtClean="0">
              <a:solidFill>
                <a:srgbClr val="C00000"/>
              </a:solidFill>
            </a:endParaRPr>
          </a:p>
        </p:txBody>
      </p:sp>
      <p:pic>
        <p:nvPicPr>
          <p:cNvPr id="13" name="Picture 1" descr="colour_logo_0848"/>
          <p:cNvPicPr>
            <a:picLocks noChangeAspect="1" noChangeArrowheads="1"/>
          </p:cNvPicPr>
          <p:nvPr/>
        </p:nvPicPr>
        <p:blipFill>
          <a:blip r:embed="rId4" cstate="print"/>
          <a:srcRect/>
          <a:stretch>
            <a:fillRect/>
          </a:stretch>
        </p:blipFill>
        <p:spPr bwMode="auto">
          <a:xfrm>
            <a:off x="1025426" y="755501"/>
            <a:ext cx="2664296" cy="12241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9"/>
          <p:cNvSpPr>
            <a:spLocks noGrp="1"/>
          </p:cNvSpPr>
          <p:nvPr>
            <p:ph type="title"/>
          </p:nvPr>
        </p:nvSpPr>
        <p:spPr>
          <a:xfrm>
            <a:off x="-144017" y="-180603"/>
            <a:ext cx="10962531" cy="1258887"/>
          </a:xfrm>
        </p:spPr>
        <p:txBody>
          <a:bodyPr/>
          <a:lstStyle/>
          <a:p>
            <a:r>
              <a:rPr lang="en-GB" sz="4000" b="1" dirty="0" smtClean="0">
                <a:solidFill>
                  <a:srgbClr val="008000"/>
                </a:solidFill>
              </a:rPr>
              <a:t>Micron n-in-p Irradiated FE-I3 Pixel Package</a:t>
            </a:r>
          </a:p>
        </p:txBody>
      </p:sp>
      <p:pic>
        <p:nvPicPr>
          <p:cNvPr id="76805" name="Picture 8" descr="pix_hybrid.jpg"/>
          <p:cNvPicPr>
            <a:picLocks noChangeAspect="1"/>
          </p:cNvPicPr>
          <p:nvPr/>
        </p:nvPicPr>
        <p:blipFill>
          <a:blip r:embed="rId3" cstate="print"/>
          <a:srcRect/>
          <a:stretch>
            <a:fillRect/>
          </a:stretch>
        </p:blipFill>
        <p:spPr bwMode="auto">
          <a:xfrm>
            <a:off x="126223" y="1091953"/>
            <a:ext cx="2338834" cy="2290652"/>
          </a:xfrm>
          <a:prstGeom prst="rect">
            <a:avLst/>
          </a:prstGeom>
          <a:noFill/>
          <a:ln w="9525">
            <a:noFill/>
            <a:miter lim="800000"/>
            <a:headEnd/>
            <a:tailEnd/>
          </a:ln>
        </p:spPr>
      </p:pic>
      <p:sp>
        <p:nvSpPr>
          <p:cNvPr id="76809" name="Title 1"/>
          <p:cNvSpPr txBox="1">
            <a:spLocks/>
          </p:cNvSpPr>
          <p:nvPr/>
        </p:nvSpPr>
        <p:spPr bwMode="auto">
          <a:xfrm>
            <a:off x="1313458" y="2283652"/>
            <a:ext cx="1235671" cy="1496185"/>
          </a:xfrm>
          <a:prstGeom prst="rect">
            <a:avLst/>
          </a:prstGeom>
          <a:noFill/>
          <a:ln w="9525">
            <a:noFill/>
            <a:miter lim="800000"/>
            <a:headEnd/>
            <a:tailEnd/>
          </a:ln>
        </p:spPr>
        <p:txBody>
          <a:bodyPr lIns="104287" tIns="52144" rIns="104287" bIns="52144" anchor="ctr"/>
          <a:lstStyle/>
          <a:p>
            <a:pPr algn="r"/>
            <a:r>
              <a:rPr lang="en-GB" sz="1600" dirty="0" smtClean="0">
                <a:solidFill>
                  <a:srgbClr val="FF0000"/>
                </a:solidFill>
              </a:rPr>
              <a:t>Heat sink </a:t>
            </a:r>
            <a:r>
              <a:rPr lang="en-GB" sz="1600" dirty="0">
                <a:solidFill>
                  <a:srgbClr val="FF0000"/>
                </a:solidFill>
              </a:rPr>
              <a:t>added to </a:t>
            </a:r>
            <a:r>
              <a:rPr lang="en-GB" sz="1600" dirty="0" smtClean="0">
                <a:solidFill>
                  <a:srgbClr val="FF0000"/>
                </a:solidFill>
              </a:rPr>
              <a:t>pixel </a:t>
            </a:r>
            <a:r>
              <a:rPr lang="en-GB" sz="1600" dirty="0">
                <a:solidFill>
                  <a:srgbClr val="FF0000"/>
                </a:solidFill>
              </a:rPr>
              <a:t>board </a:t>
            </a:r>
          </a:p>
        </p:txBody>
      </p:sp>
      <p:pic>
        <p:nvPicPr>
          <p:cNvPr id="10" name="Picture 6"/>
          <p:cNvPicPr>
            <a:picLocks noChangeAspect="1" noChangeArrowheads="1"/>
          </p:cNvPicPr>
          <p:nvPr/>
        </p:nvPicPr>
        <p:blipFill>
          <a:blip r:embed="rId4" cstate="print"/>
          <a:srcRect/>
          <a:stretch>
            <a:fillRect/>
          </a:stretch>
        </p:blipFill>
        <p:spPr bwMode="auto">
          <a:xfrm>
            <a:off x="6065986" y="899517"/>
            <a:ext cx="4537075" cy="4035425"/>
          </a:xfrm>
          <a:prstGeom prst="rect">
            <a:avLst/>
          </a:prstGeom>
          <a:noFill/>
          <a:ln w="9525">
            <a:noFill/>
            <a:miter lim="800000"/>
            <a:headEnd/>
            <a:tailEnd/>
          </a:ln>
        </p:spPr>
      </p:pic>
      <p:pic>
        <p:nvPicPr>
          <p:cNvPr id="11" name="Picture 7"/>
          <p:cNvPicPr>
            <a:picLocks noChangeAspect="1" noChangeArrowheads="1"/>
          </p:cNvPicPr>
          <p:nvPr/>
        </p:nvPicPr>
        <p:blipFill>
          <a:blip r:embed="rId5" cstate="print"/>
          <a:srcRect r="48740"/>
          <a:stretch>
            <a:fillRect/>
          </a:stretch>
        </p:blipFill>
        <p:spPr bwMode="auto">
          <a:xfrm>
            <a:off x="7794178" y="4931965"/>
            <a:ext cx="2808312" cy="1809750"/>
          </a:xfrm>
          <a:prstGeom prst="rect">
            <a:avLst/>
          </a:prstGeom>
          <a:noFill/>
          <a:ln w="9525">
            <a:noFill/>
            <a:miter lim="800000"/>
            <a:headEnd/>
            <a:tailEnd/>
          </a:ln>
        </p:spPr>
      </p:pic>
      <p:pic>
        <p:nvPicPr>
          <p:cNvPr id="12" name="Picture 6" descr="h0_noise_scan.png"/>
          <p:cNvPicPr>
            <a:picLocks noChangeAspect="1"/>
          </p:cNvPicPr>
          <p:nvPr/>
        </p:nvPicPr>
        <p:blipFill>
          <a:blip r:embed="rId6" cstate="print"/>
          <a:srcRect b="64154"/>
          <a:stretch>
            <a:fillRect/>
          </a:stretch>
        </p:blipFill>
        <p:spPr bwMode="auto">
          <a:xfrm>
            <a:off x="3041650" y="4859957"/>
            <a:ext cx="2912406" cy="2088232"/>
          </a:xfrm>
          <a:prstGeom prst="rect">
            <a:avLst/>
          </a:prstGeom>
          <a:noFill/>
          <a:ln w="9525">
            <a:noFill/>
            <a:miter lim="800000"/>
            <a:headEnd/>
            <a:tailEnd/>
          </a:ln>
        </p:spPr>
      </p:pic>
      <p:sp>
        <p:nvSpPr>
          <p:cNvPr id="13" name="Rectangle 12"/>
          <p:cNvSpPr/>
          <p:nvPr/>
        </p:nvSpPr>
        <p:spPr>
          <a:xfrm>
            <a:off x="6065986" y="4715941"/>
            <a:ext cx="1728192" cy="2308324"/>
          </a:xfrm>
          <a:prstGeom prst="rect">
            <a:avLst/>
          </a:prstGeom>
        </p:spPr>
        <p:txBody>
          <a:bodyPr wrap="square">
            <a:spAutoFit/>
          </a:bodyPr>
          <a:lstStyle/>
          <a:p>
            <a:pPr algn="r"/>
            <a:endParaRPr lang="en-GB" sz="1600" dirty="0" smtClean="0"/>
          </a:p>
          <a:p>
            <a:pPr algn="r"/>
            <a:r>
              <a:rPr lang="en-GB" sz="1600" dirty="0" smtClean="0"/>
              <a:t>After irradiation to 1.5 </a:t>
            </a:r>
            <a:r>
              <a:rPr lang="en-GB" sz="1600" dirty="0" smtClean="0">
                <a:latin typeface="Palatino"/>
              </a:rPr>
              <a:t>×</a:t>
            </a:r>
            <a:r>
              <a:rPr lang="en-GB" sz="1600" dirty="0" smtClean="0"/>
              <a:t>10</a:t>
            </a:r>
            <a:r>
              <a:rPr lang="en-GB" sz="1600" baseline="30000" dirty="0" smtClean="0"/>
              <a:t>16</a:t>
            </a:r>
            <a:r>
              <a:rPr lang="en-GB" sz="1600" dirty="0" smtClean="0"/>
              <a:t> p/cm</a:t>
            </a:r>
            <a:r>
              <a:rPr lang="en-GB" sz="1600" baseline="30000" dirty="0" smtClean="0"/>
              <a:t>2</a:t>
            </a:r>
          </a:p>
          <a:p>
            <a:pPr algn="r"/>
            <a:r>
              <a:rPr lang="en-GB" sz="1600" dirty="0" smtClean="0"/>
              <a:t>At CERN PS (9×10</a:t>
            </a:r>
            <a:r>
              <a:rPr lang="en-GB" sz="1600" baseline="30000" dirty="0" smtClean="0"/>
              <a:t>15</a:t>
            </a:r>
            <a:r>
              <a:rPr lang="en-GB" sz="1600" dirty="0" smtClean="0"/>
              <a:t> </a:t>
            </a:r>
            <a:r>
              <a:rPr lang="en-GB" sz="1600" dirty="0" err="1" smtClean="0"/>
              <a:t>n</a:t>
            </a:r>
            <a:r>
              <a:rPr lang="en-GB" sz="1600" baseline="-25000" dirty="0" err="1" smtClean="0"/>
              <a:t>eq</a:t>
            </a:r>
            <a:r>
              <a:rPr lang="en-GB" sz="1600" dirty="0" smtClean="0"/>
              <a:t> cm</a:t>
            </a:r>
            <a:r>
              <a:rPr lang="en-GB" sz="1600" baseline="30000" dirty="0" smtClean="0"/>
              <a:t>-2</a:t>
            </a:r>
            <a:r>
              <a:rPr lang="en-GB" sz="1600" dirty="0" smtClean="0"/>
              <a:t>) peak charge at 500V is ~4000e</a:t>
            </a:r>
          </a:p>
          <a:p>
            <a:pPr algn="r"/>
            <a:r>
              <a:rPr lang="en-GB" sz="1600" dirty="0" smtClean="0"/>
              <a:t>(Threshold 3500e -26</a:t>
            </a:r>
            <a:r>
              <a:rPr lang="en-GB" sz="1600" dirty="0" smtClean="0">
                <a:cs typeface="Times New Roman" pitchFamily="18" charset="0"/>
              </a:rPr>
              <a:t>°C, </a:t>
            </a:r>
            <a:r>
              <a:rPr lang="en-GB" sz="1600" dirty="0" err="1" smtClean="0"/>
              <a:t>I</a:t>
            </a:r>
            <a:r>
              <a:rPr lang="en-GB" sz="1600" baseline="-25000" dirty="0" err="1" smtClean="0"/>
              <a:t>b</a:t>
            </a:r>
            <a:r>
              <a:rPr lang="en-GB" sz="1600" dirty="0" smtClean="0"/>
              <a:t> 44uA)</a:t>
            </a:r>
          </a:p>
        </p:txBody>
      </p:sp>
      <p:sp>
        <p:nvSpPr>
          <p:cNvPr id="14" name="TextBox 13"/>
          <p:cNvSpPr txBox="1"/>
          <p:nvPr/>
        </p:nvSpPr>
        <p:spPr>
          <a:xfrm>
            <a:off x="89322" y="3563813"/>
            <a:ext cx="2880320" cy="4093428"/>
          </a:xfrm>
          <a:prstGeom prst="rect">
            <a:avLst/>
          </a:prstGeom>
          <a:noFill/>
        </p:spPr>
        <p:txBody>
          <a:bodyPr wrap="square" rtlCol="0">
            <a:spAutoFit/>
          </a:bodyPr>
          <a:lstStyle/>
          <a:p>
            <a:pPr algn="l"/>
            <a:r>
              <a:rPr lang="en-GB" sz="2000" dirty="0" smtClean="0"/>
              <a:t>Measurements pre-irradiation and at doses of 4×10</a:t>
            </a:r>
            <a:r>
              <a:rPr lang="en-GB" sz="2000" baseline="30000" dirty="0" smtClean="0"/>
              <a:t>15</a:t>
            </a:r>
            <a:r>
              <a:rPr lang="en-GB" sz="2000" dirty="0" smtClean="0"/>
              <a:t> </a:t>
            </a:r>
            <a:r>
              <a:rPr lang="en-GB" sz="2000" dirty="0" err="1" smtClean="0"/>
              <a:t>n</a:t>
            </a:r>
            <a:r>
              <a:rPr lang="en-GB" sz="2000" baseline="-25000" dirty="0" err="1" smtClean="0"/>
              <a:t>eq</a:t>
            </a:r>
            <a:r>
              <a:rPr lang="en-GB" sz="2000" dirty="0" smtClean="0"/>
              <a:t> cm</a:t>
            </a:r>
            <a:r>
              <a:rPr lang="en-GB" sz="2000" baseline="30000" dirty="0" smtClean="0"/>
              <a:t>-2</a:t>
            </a:r>
            <a:r>
              <a:rPr lang="en-GB" sz="2000" dirty="0" smtClean="0"/>
              <a:t> and 9×10</a:t>
            </a:r>
            <a:r>
              <a:rPr lang="en-GB" sz="2000" baseline="30000" dirty="0" smtClean="0"/>
              <a:t>15</a:t>
            </a:r>
            <a:r>
              <a:rPr lang="en-GB" sz="2000" dirty="0" smtClean="0"/>
              <a:t> </a:t>
            </a:r>
            <a:r>
              <a:rPr lang="en-GB" sz="2000" dirty="0" err="1" smtClean="0"/>
              <a:t>n</a:t>
            </a:r>
            <a:r>
              <a:rPr lang="en-GB" sz="2000" baseline="-25000" dirty="0" err="1" smtClean="0"/>
              <a:t>eq</a:t>
            </a:r>
            <a:r>
              <a:rPr lang="en-GB" sz="2000" dirty="0" smtClean="0"/>
              <a:t> cm</a:t>
            </a:r>
            <a:r>
              <a:rPr lang="en-GB" sz="2000" baseline="30000" dirty="0" smtClean="0"/>
              <a:t>-2</a:t>
            </a:r>
            <a:r>
              <a:rPr lang="en-GB" sz="2000" dirty="0" smtClean="0"/>
              <a:t> all show no evidence of edge breakdown at 500V.</a:t>
            </a:r>
          </a:p>
          <a:p>
            <a:pPr algn="l"/>
            <a:endParaRPr lang="en-GB" sz="2000" dirty="0" smtClean="0"/>
          </a:p>
          <a:p>
            <a:pPr algn="l"/>
            <a:r>
              <a:rPr lang="en-GB" sz="2000" dirty="0" smtClean="0"/>
              <a:t>FE-I3 ASIC surprisingly robust but number of dead channels does increase at doses well above design target.</a:t>
            </a:r>
          </a:p>
          <a:p>
            <a:pPr algn="l"/>
            <a:r>
              <a:rPr lang="en-GB" sz="2000" baseline="30000" dirty="0" smtClean="0"/>
              <a:t> </a:t>
            </a:r>
            <a:r>
              <a:rPr lang="en-GB" sz="2000" dirty="0" smtClean="0"/>
              <a:t> </a:t>
            </a:r>
            <a:endParaRPr lang="en-GB" sz="2000" dirty="0"/>
          </a:p>
        </p:txBody>
      </p:sp>
      <p:sp>
        <p:nvSpPr>
          <p:cNvPr id="15" name="Footer Placeholder 2"/>
          <p:cNvSpPr txBox="1">
            <a:spLocks/>
          </p:cNvSpPr>
          <p:nvPr/>
        </p:nvSpPr>
        <p:spPr>
          <a:xfrm>
            <a:off x="2465586" y="7113445"/>
            <a:ext cx="7577080" cy="524977"/>
          </a:xfrm>
          <a:prstGeom prst="rect">
            <a:avLst/>
          </a:prstGeom>
          <a:noFill/>
        </p:spPr>
        <p:txBody>
          <a:bodyPr lIns="104287" tIns="52144" rIns="104287" bIns="52144"/>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altLang="ja-JP" dirty="0" smtClean="0"/>
              <a:t>I. Tsurin</a:t>
            </a:r>
            <a:r>
              <a:rPr kumimoji="0" lang="en-GB" altLang="ja-JP" sz="18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ATLAS UK Planar Pixel Sensor R&amp;D Meeting, 16 Sept </a:t>
            </a:r>
            <a:r>
              <a:rPr lang="en-GB" altLang="ja-JP" dirty="0" smtClean="0"/>
              <a:t>10</a:t>
            </a:r>
            <a:endParaRPr kumimoji="0" lang="en-GB" sz="18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graphicFrame>
        <p:nvGraphicFramePr>
          <p:cNvPr id="25602" name="Object 2"/>
          <p:cNvGraphicFramePr>
            <a:graphicFrameLocks noChangeAspect="1"/>
          </p:cNvGraphicFramePr>
          <p:nvPr/>
        </p:nvGraphicFramePr>
        <p:xfrm>
          <a:off x="3220851" y="1667841"/>
          <a:ext cx="2629111" cy="1967980"/>
        </p:xfrm>
        <a:graphic>
          <a:graphicData uri="http://schemas.openxmlformats.org/presentationml/2006/ole">
            <p:oleObj spid="_x0000_s62466" name="Clip" r:id="rId7" imgW="16047619" imgH="10704762" progId="">
              <p:embed/>
            </p:oleObj>
          </a:graphicData>
        </a:graphic>
      </p:graphicFrame>
      <p:sp>
        <p:nvSpPr>
          <p:cNvPr id="16" name="AutoShape 6"/>
          <p:cNvSpPr>
            <a:spLocks noChangeArrowheads="1"/>
          </p:cNvSpPr>
          <p:nvPr/>
        </p:nvSpPr>
        <p:spPr bwMode="auto">
          <a:xfrm>
            <a:off x="2823815" y="1115541"/>
            <a:ext cx="1657995" cy="288032"/>
          </a:xfrm>
          <a:prstGeom prst="wedgeRectCallout">
            <a:avLst>
              <a:gd name="adj1" fmla="val -2712"/>
              <a:gd name="adj2" fmla="val 262525"/>
            </a:avLst>
          </a:prstGeom>
          <a:solidFill>
            <a:srgbClr val="FFCC00"/>
          </a:solidFill>
          <a:ln w="3175">
            <a:noFill/>
            <a:miter lim="800000"/>
            <a:headEnd/>
            <a:tailEnd/>
          </a:ln>
        </p:spPr>
        <p:txBody>
          <a:bodyPr lIns="104249" tIns="52124" rIns="104249" bIns="52124" anchor="ctr" anchorCtr="1"/>
          <a:lstStyle/>
          <a:p>
            <a:pPr defTabSz="1042731" eaLnBrk="0" hangingPunct="0"/>
            <a:r>
              <a:rPr lang="en-US" b="0" dirty="0">
                <a:latin typeface="Tahoma" pitchFamily="34" charset="0"/>
              </a:rPr>
              <a:t>Silicon sensor </a:t>
            </a:r>
          </a:p>
        </p:txBody>
      </p:sp>
      <p:sp>
        <p:nvSpPr>
          <p:cNvPr id="18" name="AutoShape 7"/>
          <p:cNvSpPr>
            <a:spLocks noChangeArrowheads="1"/>
          </p:cNvSpPr>
          <p:nvPr/>
        </p:nvSpPr>
        <p:spPr bwMode="auto">
          <a:xfrm>
            <a:off x="2681610" y="4243609"/>
            <a:ext cx="1721968" cy="328316"/>
          </a:xfrm>
          <a:prstGeom prst="wedgeRectCallout">
            <a:avLst>
              <a:gd name="adj1" fmla="val 14756"/>
              <a:gd name="adj2" fmla="val -257195"/>
            </a:avLst>
          </a:prstGeom>
          <a:solidFill>
            <a:srgbClr val="FFCC00"/>
          </a:solidFill>
          <a:ln w="3175">
            <a:noFill/>
            <a:miter lim="800000"/>
            <a:headEnd/>
            <a:tailEnd/>
          </a:ln>
        </p:spPr>
        <p:txBody>
          <a:bodyPr lIns="104249" tIns="52124" rIns="104249" bIns="52124" anchor="ctr" anchorCtr="1"/>
          <a:lstStyle/>
          <a:p>
            <a:pPr defTabSz="1042731" eaLnBrk="0" hangingPunct="0"/>
            <a:r>
              <a:rPr lang="en-US" b="0" dirty="0">
                <a:latin typeface="Tahoma" pitchFamily="34" charset="0"/>
              </a:rPr>
              <a:t>Readout chip </a:t>
            </a:r>
          </a:p>
        </p:txBody>
      </p:sp>
      <p:sp>
        <p:nvSpPr>
          <p:cNvPr id="19" name="AutoShape 8"/>
          <p:cNvSpPr>
            <a:spLocks noChangeArrowheads="1"/>
          </p:cNvSpPr>
          <p:nvPr/>
        </p:nvSpPr>
        <p:spPr bwMode="auto">
          <a:xfrm>
            <a:off x="4409803" y="3491805"/>
            <a:ext cx="1512167" cy="504056"/>
          </a:xfrm>
          <a:prstGeom prst="wedgeRectCallout">
            <a:avLst>
              <a:gd name="adj1" fmla="val -43721"/>
              <a:gd name="adj2" fmla="val -169816"/>
            </a:avLst>
          </a:prstGeom>
          <a:solidFill>
            <a:srgbClr val="FFCC00"/>
          </a:solidFill>
          <a:ln w="3175">
            <a:noFill/>
            <a:miter lim="800000"/>
            <a:headEnd/>
            <a:tailEnd/>
          </a:ln>
        </p:spPr>
        <p:txBody>
          <a:bodyPr lIns="104249" tIns="52124" rIns="104249" bIns="52124" anchor="ctr" anchorCtr="1"/>
          <a:lstStyle/>
          <a:p>
            <a:pPr defTabSz="1042731" eaLnBrk="0" hangingPunct="0"/>
            <a:r>
              <a:rPr lang="en-US" b="0" dirty="0">
                <a:latin typeface="Tahoma" pitchFamily="34" charset="0"/>
              </a:rPr>
              <a:t>Bump bond connection </a:t>
            </a:r>
          </a:p>
        </p:txBody>
      </p:sp>
      <p:pic>
        <p:nvPicPr>
          <p:cNvPr id="20" name="Picture 5"/>
          <p:cNvPicPr>
            <a:picLocks noChangeAspect="1" noChangeArrowheads="1"/>
          </p:cNvPicPr>
          <p:nvPr/>
        </p:nvPicPr>
        <p:blipFill>
          <a:blip r:embed="rId8" cstate="print"/>
          <a:srcRect/>
          <a:stretch>
            <a:fillRect/>
          </a:stretch>
        </p:blipFill>
        <p:spPr bwMode="auto">
          <a:xfrm>
            <a:off x="4841850" y="1193175"/>
            <a:ext cx="939935" cy="714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pixel_wafer_1"/>
          <p:cNvPicPr>
            <a:picLocks noChangeAspect="1" noChangeArrowheads="1"/>
          </p:cNvPicPr>
          <p:nvPr/>
        </p:nvPicPr>
        <p:blipFill>
          <a:blip r:embed="rId2" cstate="print"/>
          <a:srcRect/>
          <a:stretch>
            <a:fillRect/>
          </a:stretch>
        </p:blipFill>
        <p:spPr bwMode="auto">
          <a:xfrm>
            <a:off x="967090" y="1398191"/>
            <a:ext cx="4040985" cy="4364312"/>
          </a:xfrm>
          <a:prstGeom prst="rect">
            <a:avLst/>
          </a:prstGeom>
          <a:noFill/>
        </p:spPr>
      </p:pic>
      <p:pic>
        <p:nvPicPr>
          <p:cNvPr id="3079" name="Picture 7" descr="pixel_wafer_2"/>
          <p:cNvPicPr>
            <a:picLocks noChangeAspect="1" noChangeArrowheads="1"/>
          </p:cNvPicPr>
          <p:nvPr/>
        </p:nvPicPr>
        <p:blipFill>
          <a:blip r:embed="rId3" cstate="print"/>
          <a:srcRect/>
          <a:stretch>
            <a:fillRect/>
          </a:stretch>
        </p:blipFill>
        <p:spPr bwMode="auto">
          <a:xfrm>
            <a:off x="5681883" y="1398191"/>
            <a:ext cx="4040985" cy="3890082"/>
          </a:xfrm>
          <a:prstGeom prst="rect">
            <a:avLst/>
          </a:prstGeom>
          <a:noFill/>
        </p:spPr>
      </p:pic>
      <p:sp>
        <p:nvSpPr>
          <p:cNvPr id="3080" name="Text Box 8"/>
          <p:cNvSpPr txBox="1">
            <a:spLocks noChangeArrowheads="1"/>
          </p:cNvSpPr>
          <p:nvPr/>
        </p:nvSpPr>
        <p:spPr bwMode="auto">
          <a:xfrm>
            <a:off x="1382992" y="179437"/>
            <a:ext cx="8499418" cy="720860"/>
          </a:xfrm>
          <a:prstGeom prst="rect">
            <a:avLst/>
          </a:prstGeom>
          <a:noFill/>
          <a:ln w="9525">
            <a:noFill/>
            <a:miter lim="800000"/>
            <a:headEnd/>
            <a:tailEnd/>
          </a:ln>
          <a:effectLst/>
        </p:spPr>
        <p:txBody>
          <a:bodyPr wrap="none" lIns="104287" tIns="52144" rIns="104287" bIns="52144">
            <a:spAutoFit/>
          </a:bodyPr>
          <a:lstStyle/>
          <a:p>
            <a:r>
              <a:rPr lang="en-GB" sz="4000" b="1" dirty="0">
                <a:solidFill>
                  <a:srgbClr val="006600"/>
                </a:solidFill>
              </a:rPr>
              <a:t>Pixel </a:t>
            </a:r>
            <a:r>
              <a:rPr lang="en-GB" sz="4000" b="1" dirty="0" smtClean="0">
                <a:solidFill>
                  <a:srgbClr val="006600"/>
                </a:solidFill>
              </a:rPr>
              <a:t>Sensors </a:t>
            </a:r>
            <a:r>
              <a:rPr lang="en-GB" sz="4000" b="1" dirty="0">
                <a:solidFill>
                  <a:srgbClr val="006600"/>
                </a:solidFill>
              </a:rPr>
              <a:t>for the ATLAS </a:t>
            </a:r>
            <a:r>
              <a:rPr lang="en-GB" sz="4000" b="1" dirty="0" smtClean="0">
                <a:solidFill>
                  <a:srgbClr val="006600"/>
                </a:solidFill>
              </a:rPr>
              <a:t>Upgrade</a:t>
            </a:r>
            <a:endParaRPr lang="en-GB" sz="4000" b="1" dirty="0">
              <a:solidFill>
                <a:srgbClr val="006600"/>
              </a:solidFill>
            </a:endParaRPr>
          </a:p>
        </p:txBody>
      </p:sp>
      <p:sp>
        <p:nvSpPr>
          <p:cNvPr id="3081" name="Text Box 9"/>
          <p:cNvSpPr txBox="1">
            <a:spLocks noChangeArrowheads="1"/>
          </p:cNvSpPr>
          <p:nvPr/>
        </p:nvSpPr>
        <p:spPr bwMode="auto">
          <a:xfrm>
            <a:off x="5598352" y="5764252"/>
            <a:ext cx="3931822" cy="382305"/>
          </a:xfrm>
          <a:prstGeom prst="rect">
            <a:avLst/>
          </a:prstGeom>
          <a:noFill/>
          <a:ln w="9525">
            <a:noFill/>
            <a:miter lim="800000"/>
            <a:headEnd/>
            <a:tailEnd/>
          </a:ln>
          <a:effectLst/>
        </p:spPr>
        <p:txBody>
          <a:bodyPr wrap="none" lIns="104287" tIns="52144" rIns="104287" bIns="52144">
            <a:spAutoFit/>
          </a:bodyPr>
          <a:lstStyle/>
          <a:p>
            <a:r>
              <a:rPr lang="en-GB" b="1" dirty="0"/>
              <a:t>“Quad” tiles (Micron Semiconductor)</a:t>
            </a:r>
          </a:p>
        </p:txBody>
      </p:sp>
      <p:sp>
        <p:nvSpPr>
          <p:cNvPr id="3082" name="Text Box 10"/>
          <p:cNvSpPr txBox="1">
            <a:spLocks noChangeArrowheads="1"/>
          </p:cNvSpPr>
          <p:nvPr/>
        </p:nvSpPr>
        <p:spPr bwMode="auto">
          <a:xfrm>
            <a:off x="967090" y="5923496"/>
            <a:ext cx="3534341" cy="382305"/>
          </a:xfrm>
          <a:prstGeom prst="rect">
            <a:avLst/>
          </a:prstGeom>
          <a:noFill/>
          <a:ln w="9525">
            <a:noFill/>
            <a:miter lim="800000"/>
            <a:headEnd/>
            <a:tailEnd/>
          </a:ln>
          <a:effectLst/>
        </p:spPr>
        <p:txBody>
          <a:bodyPr wrap="none" lIns="104287" tIns="52144" rIns="104287" bIns="52144">
            <a:spAutoFit/>
          </a:bodyPr>
          <a:lstStyle/>
          <a:p>
            <a:r>
              <a:rPr lang="en-GB" b="1" dirty="0"/>
              <a:t>IBL tiles (Micron Semiconductor)</a:t>
            </a:r>
          </a:p>
        </p:txBody>
      </p:sp>
      <p:sp>
        <p:nvSpPr>
          <p:cNvPr id="3083" name="Text Box 11"/>
          <p:cNvSpPr txBox="1">
            <a:spLocks noChangeArrowheads="1"/>
          </p:cNvSpPr>
          <p:nvPr/>
        </p:nvSpPr>
        <p:spPr bwMode="auto">
          <a:xfrm>
            <a:off x="1640896" y="6637466"/>
            <a:ext cx="5009040" cy="382305"/>
          </a:xfrm>
          <a:prstGeom prst="rect">
            <a:avLst/>
          </a:prstGeom>
          <a:noFill/>
          <a:ln w="9525">
            <a:noFill/>
            <a:miter lim="800000"/>
            <a:headEnd/>
            <a:tailEnd/>
          </a:ln>
          <a:effectLst/>
        </p:spPr>
        <p:txBody>
          <a:bodyPr wrap="none" lIns="104287" tIns="52144" rIns="104287" bIns="52144">
            <a:spAutoFit/>
          </a:bodyPr>
          <a:lstStyle/>
          <a:p>
            <a:r>
              <a:rPr lang="en-GB" b="1" dirty="0"/>
              <a:t>10x10 cm</a:t>
            </a:r>
            <a:r>
              <a:rPr lang="en-GB" b="1" baseline="30000" dirty="0"/>
              <a:t>2</a:t>
            </a:r>
            <a:r>
              <a:rPr lang="en-GB" b="1" dirty="0"/>
              <a:t> strip detector design submitted to e2v</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126572"/>
            <a:ext cx="10691813" cy="916961"/>
          </a:xfrm>
        </p:spPr>
        <p:txBody>
          <a:bodyPr/>
          <a:lstStyle/>
          <a:p>
            <a:r>
              <a:rPr lang="en-GB" sz="4400" b="1" dirty="0" smtClean="0">
                <a:solidFill>
                  <a:srgbClr val="008000"/>
                </a:solidFill>
              </a:rPr>
              <a:t>Active p-type Foundries for HEP</a:t>
            </a:r>
          </a:p>
        </p:txBody>
      </p:sp>
      <p:graphicFrame>
        <p:nvGraphicFramePr>
          <p:cNvPr id="6" name="Content Placeholder 5"/>
          <p:cNvGraphicFramePr>
            <a:graphicFrameLocks noGrp="1"/>
          </p:cNvGraphicFramePr>
          <p:nvPr>
            <p:ph idx="1"/>
          </p:nvPr>
        </p:nvGraphicFramePr>
        <p:xfrm>
          <a:off x="100236" y="1240698"/>
          <a:ext cx="10464605" cy="5578820"/>
        </p:xfrm>
        <a:graphic>
          <a:graphicData uri="http://schemas.openxmlformats.org/drawingml/2006/table">
            <a:tbl>
              <a:tblPr firstRow="1" bandRow="1">
                <a:tableStyleId>{5C22544A-7EE6-4342-B048-85BDC9FD1C3A}</a:tableStyleId>
              </a:tblPr>
              <a:tblGrid>
                <a:gridCol w="2972352"/>
                <a:gridCol w="1599740"/>
                <a:gridCol w="2341415"/>
                <a:gridCol w="3551098"/>
              </a:tblGrid>
              <a:tr h="522912">
                <a:tc>
                  <a:txBody>
                    <a:bodyPr/>
                    <a:lstStyle/>
                    <a:p>
                      <a:r>
                        <a:rPr lang="en-GB" sz="2000" dirty="0" smtClean="0"/>
                        <a:t>Producers</a:t>
                      </a:r>
                      <a:endParaRPr lang="en-GB" sz="2000" dirty="0"/>
                    </a:p>
                  </a:txBody>
                  <a:tcPr marL="106918" marR="106918" marT="50398" marB="50398"/>
                </a:tc>
                <a:tc>
                  <a:txBody>
                    <a:bodyPr/>
                    <a:lstStyle/>
                    <a:p>
                      <a:r>
                        <a:rPr lang="en-GB" sz="2000" dirty="0" smtClean="0"/>
                        <a:t>Wafer Size</a:t>
                      </a:r>
                      <a:endParaRPr lang="en-GB" sz="2000" dirty="0"/>
                    </a:p>
                  </a:txBody>
                  <a:tcPr marL="106918" marR="106918" marT="50398" marB="50398"/>
                </a:tc>
                <a:tc>
                  <a:txBody>
                    <a:bodyPr/>
                    <a:lstStyle/>
                    <a:p>
                      <a:r>
                        <a:rPr lang="en-GB" sz="2000" dirty="0" smtClean="0"/>
                        <a:t>Thicknesses</a:t>
                      </a:r>
                      <a:endParaRPr lang="en-GB" sz="2000" dirty="0"/>
                    </a:p>
                  </a:txBody>
                  <a:tcPr marL="106918" marR="106918" marT="50398" marB="50398"/>
                </a:tc>
                <a:tc>
                  <a:txBody>
                    <a:bodyPr/>
                    <a:lstStyle/>
                    <a:p>
                      <a:r>
                        <a:rPr lang="en-GB" sz="2000" dirty="0" smtClean="0"/>
                        <a:t>Productions</a:t>
                      </a:r>
                      <a:endParaRPr lang="en-GB" sz="2000" dirty="0"/>
                    </a:p>
                  </a:txBody>
                  <a:tcPr marL="106918" marR="106918" marT="50398" marB="50398"/>
                </a:tc>
              </a:tr>
              <a:tr h="638373">
                <a:tc>
                  <a:txBody>
                    <a:bodyPr/>
                    <a:lstStyle/>
                    <a:p>
                      <a:endParaRPr lang="en-GB" sz="2000" dirty="0"/>
                    </a:p>
                  </a:txBody>
                  <a:tcPr marL="106918" marR="106918" marT="50398" marB="50398"/>
                </a:tc>
                <a:tc>
                  <a:txBody>
                    <a:bodyPr/>
                    <a:lstStyle/>
                    <a:p>
                      <a:r>
                        <a:rPr lang="en-GB" sz="2000" dirty="0" smtClean="0"/>
                        <a:t>4”/6”</a:t>
                      </a:r>
                      <a:endParaRPr lang="en-GB" sz="2000" dirty="0"/>
                    </a:p>
                  </a:txBody>
                  <a:tcPr marL="106918" marR="106918" marT="50398" marB="50398"/>
                </a:tc>
                <a:tc>
                  <a:txBody>
                    <a:bodyPr/>
                    <a:lstStyle/>
                    <a:p>
                      <a:r>
                        <a:rPr lang="en-GB" sz="2000" dirty="0" smtClean="0"/>
                        <a:t>150/300/500</a:t>
                      </a:r>
                      <a:endParaRPr lang="en-GB" sz="2000" dirty="0"/>
                    </a:p>
                  </a:txBody>
                  <a:tcPr marL="106918" marR="106918" marT="50398" marB="50398"/>
                </a:tc>
                <a:tc>
                  <a:txBody>
                    <a:bodyPr/>
                    <a:lstStyle/>
                    <a:p>
                      <a:r>
                        <a:rPr lang="en-GB" sz="1800" dirty="0" smtClean="0"/>
                        <a:t>ATLAS</a:t>
                      </a:r>
                      <a:r>
                        <a:rPr lang="en-GB" sz="1800" baseline="0" dirty="0" smtClean="0"/>
                        <a:t> pixels, LHCb pixels, RD50</a:t>
                      </a:r>
                      <a:endParaRPr lang="en-GB" sz="1800" dirty="0"/>
                    </a:p>
                  </a:txBody>
                  <a:tcPr marL="106918" marR="106918" marT="50398" marB="50398"/>
                </a:tc>
              </a:tr>
              <a:tr h="638373">
                <a:tc>
                  <a:txBody>
                    <a:bodyPr/>
                    <a:lstStyle/>
                    <a:p>
                      <a:endParaRPr lang="en-GB" sz="2000" dirty="0"/>
                    </a:p>
                  </a:txBody>
                  <a:tcPr marL="106918" marR="106918" marT="50398" marB="50398"/>
                </a:tc>
                <a:tc>
                  <a:txBody>
                    <a:bodyPr/>
                    <a:lstStyle/>
                    <a:p>
                      <a:r>
                        <a:rPr lang="en-GB" sz="2000" dirty="0" smtClean="0"/>
                        <a:t>6”</a:t>
                      </a:r>
                      <a:endParaRPr lang="en-GB" sz="2000" dirty="0"/>
                    </a:p>
                  </a:txBody>
                  <a:tcPr marL="106918" marR="106918" marT="50398" marB="50398"/>
                </a:tc>
                <a:tc>
                  <a:txBody>
                    <a:bodyPr/>
                    <a:lstStyle/>
                    <a:p>
                      <a:r>
                        <a:rPr lang="en-GB" sz="2000" dirty="0" smtClean="0"/>
                        <a:t>320/150</a:t>
                      </a:r>
                      <a:endParaRPr lang="en-GB" sz="2000" dirty="0"/>
                    </a:p>
                  </a:txBody>
                  <a:tcPr marL="106918" marR="106918" marT="50398" marB="50398"/>
                </a:tc>
                <a:tc>
                  <a:txBody>
                    <a:bodyPr/>
                    <a:lstStyle/>
                    <a:p>
                      <a:r>
                        <a:rPr lang="en-GB" sz="1800" dirty="0" smtClean="0"/>
                        <a:t>ATLAS</a:t>
                      </a:r>
                      <a:r>
                        <a:rPr lang="en-GB" sz="1800" baseline="0" dirty="0" smtClean="0"/>
                        <a:t> pixels/strips, CMS pixels/strips</a:t>
                      </a:r>
                      <a:endParaRPr lang="en-GB" sz="1800" dirty="0"/>
                    </a:p>
                  </a:txBody>
                  <a:tcPr marL="106918" marR="106918" marT="50398" marB="50398"/>
                </a:tc>
              </a:tr>
              <a:tr h="609328">
                <a:tc>
                  <a:txBody>
                    <a:bodyPr/>
                    <a:lstStyle/>
                    <a:p>
                      <a:endParaRPr lang="en-GB" sz="2000" dirty="0"/>
                    </a:p>
                  </a:txBody>
                  <a:tcPr marL="106918" marR="106918" marT="50398" marB="50398"/>
                </a:tc>
                <a:tc>
                  <a:txBody>
                    <a:bodyPr/>
                    <a:lstStyle/>
                    <a:p>
                      <a:endParaRPr lang="en-GB" sz="2000" dirty="0"/>
                    </a:p>
                  </a:txBody>
                  <a:tcPr marL="106918" marR="106918" marT="50398" marB="50398"/>
                </a:tc>
                <a:tc>
                  <a:txBody>
                    <a:bodyPr/>
                    <a:lstStyle/>
                    <a:p>
                      <a:endParaRPr lang="en-GB" sz="2000" dirty="0"/>
                    </a:p>
                  </a:txBody>
                  <a:tcPr marL="106918" marR="106918" marT="50398" marB="50398"/>
                </a:tc>
                <a:tc>
                  <a:txBody>
                    <a:bodyPr/>
                    <a:lstStyle/>
                    <a:p>
                      <a:r>
                        <a:rPr lang="en-GB" sz="1800" dirty="0" smtClean="0"/>
                        <a:t>ATLAS</a:t>
                      </a:r>
                      <a:r>
                        <a:rPr lang="en-GB" sz="1800" baseline="0" dirty="0" smtClean="0"/>
                        <a:t> </a:t>
                      </a:r>
                      <a:r>
                        <a:rPr lang="en-GB" sz="1800" baseline="0" dirty="0" err="1" smtClean="0"/>
                        <a:t>endcap</a:t>
                      </a:r>
                      <a:r>
                        <a:rPr lang="en-GB" sz="1800" baseline="0" dirty="0" smtClean="0"/>
                        <a:t> strips, </a:t>
                      </a:r>
                      <a:r>
                        <a:rPr lang="en-GB" sz="1800" dirty="0" smtClean="0"/>
                        <a:t>RD50</a:t>
                      </a:r>
                      <a:endParaRPr lang="en-GB" sz="1800" dirty="0"/>
                    </a:p>
                  </a:txBody>
                  <a:tcPr marL="106918" marR="106918" marT="50398" marB="50398"/>
                </a:tc>
              </a:tr>
              <a:tr h="609328">
                <a:tc>
                  <a:txBody>
                    <a:bodyPr/>
                    <a:lstStyle/>
                    <a:p>
                      <a:endParaRPr lang="en-GB" sz="2000" dirty="0"/>
                    </a:p>
                  </a:txBody>
                  <a:tcPr marL="106918" marR="106918" marT="50398" marB="50398"/>
                </a:tc>
                <a:tc>
                  <a:txBody>
                    <a:bodyPr/>
                    <a:lstStyle/>
                    <a:p>
                      <a:r>
                        <a:rPr lang="en-GB" sz="2000" dirty="0" smtClean="0"/>
                        <a:t>6”</a:t>
                      </a:r>
                      <a:endParaRPr lang="en-GB" sz="2000" dirty="0"/>
                    </a:p>
                  </a:txBody>
                  <a:tcPr marL="106918" marR="106918" marT="50398" marB="50398"/>
                </a:tc>
                <a:tc>
                  <a:txBody>
                    <a:bodyPr/>
                    <a:lstStyle/>
                    <a:p>
                      <a:r>
                        <a:rPr lang="en-GB" sz="2000" dirty="0" smtClean="0"/>
                        <a:t>300</a:t>
                      </a:r>
                      <a:endParaRPr lang="en-GB" sz="2000" dirty="0"/>
                    </a:p>
                  </a:txBody>
                  <a:tcPr marL="106918" marR="106918" marT="50398" marB="50398"/>
                </a:tc>
                <a:tc>
                  <a:txBody>
                    <a:bodyPr/>
                    <a:lstStyle/>
                    <a:p>
                      <a:r>
                        <a:rPr lang="en-GB" sz="2000" dirty="0" smtClean="0"/>
                        <a:t>ATLAS barrel strips</a:t>
                      </a:r>
                      <a:endParaRPr lang="en-GB" sz="2000" dirty="0"/>
                    </a:p>
                  </a:txBody>
                  <a:tcPr marL="106918" marR="106918" marT="50398" marB="50398"/>
                </a:tc>
              </a:tr>
              <a:tr h="705570">
                <a:tc>
                  <a:txBody>
                    <a:bodyPr/>
                    <a:lstStyle/>
                    <a:p>
                      <a:endParaRPr lang="en-GB" sz="2000" dirty="0"/>
                    </a:p>
                  </a:txBody>
                  <a:tcPr marL="106918" marR="106918" marT="50398" marB="50398"/>
                </a:tc>
                <a:tc>
                  <a:txBody>
                    <a:bodyPr/>
                    <a:lstStyle/>
                    <a:p>
                      <a:r>
                        <a:rPr lang="en-GB" sz="2000" dirty="0" smtClean="0"/>
                        <a:t>4”</a:t>
                      </a:r>
                      <a:endParaRPr lang="en-GB" sz="2000" dirty="0"/>
                    </a:p>
                  </a:txBody>
                  <a:tcPr marL="106918" marR="106918" marT="50398" marB="50398"/>
                </a:tc>
                <a:tc>
                  <a:txBody>
                    <a:bodyPr/>
                    <a:lstStyle/>
                    <a:p>
                      <a:r>
                        <a:rPr lang="en-GB" sz="2000" dirty="0" smtClean="0"/>
                        <a:t>285/200/150</a:t>
                      </a:r>
                      <a:endParaRPr lang="en-GB" sz="2000" dirty="0"/>
                    </a:p>
                  </a:txBody>
                  <a:tcPr marL="106918" marR="106918" marT="50398" marB="50398"/>
                </a:tc>
                <a:tc>
                  <a:txBody>
                    <a:bodyPr/>
                    <a:lstStyle/>
                    <a:p>
                      <a:r>
                        <a:rPr lang="en-GB" sz="2000" dirty="0" smtClean="0"/>
                        <a:t>ATLAS pixels,  CMS pixels, RD50</a:t>
                      </a:r>
                      <a:endParaRPr lang="en-GB" sz="2000" dirty="0"/>
                    </a:p>
                  </a:txBody>
                  <a:tcPr marL="106918" marR="106918" marT="50398" marB="50398"/>
                </a:tc>
              </a:tr>
              <a:tr h="609328">
                <a:tc>
                  <a:txBody>
                    <a:bodyPr/>
                    <a:lstStyle/>
                    <a:p>
                      <a:endParaRPr lang="en-GB" sz="2000" dirty="0"/>
                    </a:p>
                  </a:txBody>
                  <a:tcPr marL="106918" marR="106918" marT="50398" marB="50398"/>
                </a:tc>
                <a:tc>
                  <a:txBody>
                    <a:bodyPr/>
                    <a:lstStyle/>
                    <a:p>
                      <a:endParaRPr lang="en-GB" sz="2000"/>
                    </a:p>
                  </a:txBody>
                  <a:tcPr marL="106918" marR="106918" marT="50398" marB="50398"/>
                </a:tc>
                <a:tc>
                  <a:txBody>
                    <a:bodyPr/>
                    <a:lstStyle/>
                    <a:p>
                      <a:endParaRPr lang="en-GB" sz="2000" dirty="0"/>
                    </a:p>
                  </a:txBody>
                  <a:tcPr marL="106918" marR="106918" marT="50398" marB="50398"/>
                </a:tc>
                <a:tc>
                  <a:txBody>
                    <a:bodyPr/>
                    <a:lstStyle/>
                    <a:p>
                      <a:r>
                        <a:rPr lang="en-GB" sz="2000" dirty="0" smtClean="0"/>
                        <a:t>ATLAS pixels</a:t>
                      </a:r>
                      <a:endParaRPr lang="en-GB" sz="2000" dirty="0"/>
                    </a:p>
                  </a:txBody>
                  <a:tcPr marL="106918" marR="106918" marT="50398" marB="50398"/>
                </a:tc>
              </a:tr>
              <a:tr h="609328">
                <a:tc>
                  <a:txBody>
                    <a:bodyPr/>
                    <a:lstStyle/>
                    <a:p>
                      <a:endParaRPr lang="en-GB" sz="2000" dirty="0"/>
                    </a:p>
                  </a:txBody>
                  <a:tcPr marL="106918" marR="106918" marT="50398" marB="50398"/>
                </a:tc>
                <a:tc>
                  <a:txBody>
                    <a:bodyPr/>
                    <a:lstStyle/>
                    <a:p>
                      <a:r>
                        <a:rPr lang="en-GB" sz="2000" dirty="0" smtClean="0"/>
                        <a:t>6”</a:t>
                      </a:r>
                      <a:endParaRPr lang="en-GB" sz="2000" dirty="0"/>
                    </a:p>
                  </a:txBody>
                  <a:tcPr marL="106918" marR="106918" marT="50398" marB="50398"/>
                </a:tc>
                <a:tc>
                  <a:txBody>
                    <a:bodyPr/>
                    <a:lstStyle/>
                    <a:p>
                      <a:r>
                        <a:rPr lang="en-GB" sz="2000" dirty="0" smtClean="0"/>
                        <a:t>100/200/300/500</a:t>
                      </a:r>
                      <a:endParaRPr lang="en-GB" sz="2000" dirty="0"/>
                    </a:p>
                  </a:txBody>
                  <a:tcPr marL="106918" marR="106918" marT="50398" marB="50398"/>
                </a:tc>
                <a:tc>
                  <a:txBody>
                    <a:bodyPr/>
                    <a:lstStyle/>
                    <a:p>
                      <a:r>
                        <a:rPr lang="en-GB" sz="2000" dirty="0" smtClean="0"/>
                        <a:t>ATLAS pixels, RD50</a:t>
                      </a:r>
                      <a:endParaRPr lang="en-GB" sz="2000" dirty="0"/>
                    </a:p>
                  </a:txBody>
                  <a:tcPr marL="106918" marR="106918" marT="50398" marB="50398"/>
                </a:tc>
              </a:tr>
              <a:tr h="609328">
                <a:tc>
                  <a:txBody>
                    <a:bodyPr/>
                    <a:lstStyle/>
                    <a:p>
                      <a:endParaRPr lang="en-GB" sz="2000" dirty="0"/>
                    </a:p>
                  </a:txBody>
                  <a:tcPr marL="106918" marR="106918" marT="50398" marB="50398"/>
                </a:tc>
                <a:tc>
                  <a:txBody>
                    <a:bodyPr/>
                    <a:lstStyle/>
                    <a:p>
                      <a:r>
                        <a:rPr lang="en-GB" sz="2000" dirty="0" smtClean="0"/>
                        <a:t>6”</a:t>
                      </a:r>
                      <a:endParaRPr lang="en-GB" sz="2000" dirty="0"/>
                    </a:p>
                  </a:txBody>
                  <a:tcPr marL="106918" marR="106918" marT="50398" marB="50398"/>
                </a:tc>
                <a:tc>
                  <a:txBody>
                    <a:bodyPr/>
                    <a:lstStyle/>
                    <a:p>
                      <a:r>
                        <a:rPr lang="en-GB" sz="2000" dirty="0" smtClean="0"/>
                        <a:t>150/75</a:t>
                      </a:r>
                      <a:endParaRPr lang="en-GB" sz="2000" dirty="0"/>
                    </a:p>
                  </a:txBody>
                  <a:tcPr marL="106918" marR="106918" marT="50398" marB="50398"/>
                </a:tc>
                <a:tc>
                  <a:txBody>
                    <a:bodyPr/>
                    <a:lstStyle/>
                    <a:p>
                      <a:r>
                        <a:rPr lang="en-GB" sz="2000" dirty="0" smtClean="0"/>
                        <a:t>ATLAS strips/pixels</a:t>
                      </a:r>
                      <a:endParaRPr lang="en-GB" sz="2000" dirty="0"/>
                    </a:p>
                  </a:txBody>
                  <a:tcPr marL="106918" marR="106918" marT="50398" marB="50398"/>
                </a:tc>
              </a:tr>
            </a:tbl>
          </a:graphicData>
        </a:graphic>
      </p:graphicFrame>
      <p:sp>
        <p:nvSpPr>
          <p:cNvPr id="24631" name="Footer Placeholder 3"/>
          <p:cNvSpPr>
            <a:spLocks noGrp="1"/>
          </p:cNvSpPr>
          <p:nvPr>
            <p:ph type="ftr" sz="quarter" idx="4294967295"/>
          </p:nvPr>
        </p:nvSpPr>
        <p:spPr>
          <a:xfrm>
            <a:off x="2338835" y="7113445"/>
            <a:ext cx="7577080" cy="524977"/>
          </a:xfrm>
          <a:prstGeom prst="rect">
            <a:avLst/>
          </a:prstGeom>
          <a:noFill/>
        </p:spPr>
        <p:txBody>
          <a:bodyPr lIns="104287" tIns="52144" rIns="104287" bIns="52144"/>
          <a:lstStyle/>
          <a:p>
            <a:r>
              <a:rPr lang="en-GB" altLang="ja-JP" smtClean="0">
                <a:latin typeface="Arial" charset="0"/>
                <a:ea typeface="MS PGothic" pitchFamily="34" charset="-128"/>
                <a:cs typeface="Arial" charset="0"/>
              </a:rPr>
              <a:t>A. Affolder – VERTEX 2011, 19-24 June 2011, Rust, Austria</a:t>
            </a:r>
            <a:endParaRPr lang="en-GB" smtClean="0">
              <a:latin typeface="Arial" charset="0"/>
              <a:ea typeface="MS PGothic" pitchFamily="34" charset="-128"/>
              <a:cs typeface="Arial" charset="0"/>
            </a:endParaRPr>
          </a:p>
        </p:txBody>
      </p:sp>
      <p:sp>
        <p:nvSpPr>
          <p:cNvPr id="5" name="Slide Number Placeholder 4"/>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561D6B0F-1FEE-443E-91EA-28866A84451B}" type="slidenum">
              <a:rPr lang="en-GB" smtClean="0"/>
              <a:pPr>
                <a:defRPr/>
              </a:pPr>
              <a:t>37</a:t>
            </a:fld>
            <a:endParaRPr lang="en-GB" dirty="0"/>
          </a:p>
        </p:txBody>
      </p:sp>
      <p:pic>
        <p:nvPicPr>
          <p:cNvPr id="24633" name="Picture 6" descr="Hamamatsu_logo03012011.png"/>
          <p:cNvPicPr>
            <a:picLocks noChangeAspect="1"/>
          </p:cNvPicPr>
          <p:nvPr/>
        </p:nvPicPr>
        <p:blipFill>
          <a:blip r:embed="rId2" cstate="print"/>
          <a:srcRect l="6667" t="39384" r="17500" b="44102"/>
          <a:stretch>
            <a:fillRect/>
          </a:stretch>
        </p:blipFill>
        <p:spPr bwMode="auto">
          <a:xfrm>
            <a:off x="209754" y="2493644"/>
            <a:ext cx="2778757" cy="402483"/>
          </a:xfrm>
          <a:prstGeom prst="rect">
            <a:avLst/>
          </a:prstGeom>
          <a:noFill/>
          <a:ln w="9525">
            <a:noFill/>
            <a:miter lim="800000"/>
            <a:headEnd/>
            <a:tailEnd/>
          </a:ln>
        </p:spPr>
      </p:pic>
      <p:pic>
        <p:nvPicPr>
          <p:cNvPr id="24634" name="Picture 7" descr="micronlogo.gif"/>
          <p:cNvPicPr>
            <a:picLocks noChangeAspect="1"/>
          </p:cNvPicPr>
          <p:nvPr/>
        </p:nvPicPr>
        <p:blipFill>
          <a:blip r:embed="rId3" cstate="print"/>
          <a:srcRect r="6335" b="-6645"/>
          <a:stretch>
            <a:fillRect/>
          </a:stretch>
        </p:blipFill>
        <p:spPr bwMode="auto">
          <a:xfrm>
            <a:off x="261728" y="1839172"/>
            <a:ext cx="2736065" cy="516227"/>
          </a:xfrm>
          <a:prstGeom prst="rect">
            <a:avLst/>
          </a:prstGeom>
          <a:noFill/>
          <a:ln w="9525">
            <a:noFill/>
            <a:miter lim="800000"/>
            <a:headEnd/>
            <a:tailEnd/>
          </a:ln>
        </p:spPr>
      </p:pic>
      <p:pic>
        <p:nvPicPr>
          <p:cNvPr id="24635" name="Picture 1"/>
          <p:cNvPicPr>
            <a:picLocks noChangeAspect="1" noChangeArrowheads="1"/>
          </p:cNvPicPr>
          <p:nvPr/>
        </p:nvPicPr>
        <p:blipFill>
          <a:blip r:embed="rId4" cstate="print"/>
          <a:srcRect l="6197" t="15428" r="854" b="7430"/>
          <a:stretch>
            <a:fillRect/>
          </a:stretch>
        </p:blipFill>
        <p:spPr bwMode="auto">
          <a:xfrm>
            <a:off x="714644" y="5538512"/>
            <a:ext cx="1557366" cy="489979"/>
          </a:xfrm>
          <a:prstGeom prst="rect">
            <a:avLst/>
          </a:prstGeom>
          <a:noFill/>
          <a:ln w="9525">
            <a:noFill/>
            <a:miter lim="800000"/>
            <a:headEnd/>
            <a:tailEnd/>
          </a:ln>
        </p:spPr>
      </p:pic>
      <p:pic>
        <p:nvPicPr>
          <p:cNvPr id="24637" name="Picture 3"/>
          <p:cNvPicPr>
            <a:picLocks noChangeAspect="1" noChangeArrowheads="1"/>
          </p:cNvPicPr>
          <p:nvPr/>
        </p:nvPicPr>
        <p:blipFill>
          <a:blip r:embed="rId5" cstate="print"/>
          <a:srcRect/>
          <a:stretch>
            <a:fillRect/>
          </a:stretch>
        </p:blipFill>
        <p:spPr bwMode="auto">
          <a:xfrm>
            <a:off x="462199" y="4304816"/>
            <a:ext cx="2026990" cy="516228"/>
          </a:xfrm>
          <a:prstGeom prst="rect">
            <a:avLst/>
          </a:prstGeom>
          <a:noFill/>
          <a:ln w="9525">
            <a:noFill/>
            <a:miter lim="800000"/>
            <a:headEnd/>
            <a:tailEnd/>
          </a:ln>
        </p:spPr>
      </p:pic>
      <p:pic>
        <p:nvPicPr>
          <p:cNvPr id="24638" name="Picture 5"/>
          <p:cNvPicPr>
            <a:picLocks noChangeAspect="1" noChangeArrowheads="1"/>
          </p:cNvPicPr>
          <p:nvPr/>
        </p:nvPicPr>
        <p:blipFill>
          <a:blip r:embed="rId6" cstate="print"/>
          <a:srcRect/>
          <a:stretch>
            <a:fillRect/>
          </a:stretch>
        </p:blipFill>
        <p:spPr bwMode="auto">
          <a:xfrm>
            <a:off x="681233" y="3088618"/>
            <a:ext cx="1824661" cy="516227"/>
          </a:xfrm>
          <a:prstGeom prst="rect">
            <a:avLst/>
          </a:prstGeom>
          <a:noFill/>
          <a:ln w="9525">
            <a:noFill/>
            <a:miter lim="800000"/>
            <a:headEnd/>
            <a:tailEnd/>
          </a:ln>
        </p:spPr>
      </p:pic>
      <p:pic>
        <p:nvPicPr>
          <p:cNvPr id="24639" name="Picture 7"/>
          <p:cNvPicPr>
            <a:picLocks noChangeAspect="1" noChangeArrowheads="1"/>
          </p:cNvPicPr>
          <p:nvPr/>
        </p:nvPicPr>
        <p:blipFill>
          <a:blip r:embed="rId7" cstate="print"/>
          <a:srcRect b="35776"/>
          <a:stretch>
            <a:fillRect/>
          </a:stretch>
        </p:blipFill>
        <p:spPr bwMode="auto">
          <a:xfrm>
            <a:off x="159635" y="4922539"/>
            <a:ext cx="920684" cy="475980"/>
          </a:xfrm>
          <a:prstGeom prst="rect">
            <a:avLst/>
          </a:prstGeom>
          <a:noFill/>
          <a:ln w="9525">
            <a:noFill/>
            <a:miter lim="800000"/>
            <a:headEnd/>
            <a:tailEnd/>
          </a:ln>
        </p:spPr>
      </p:pic>
      <p:pic>
        <p:nvPicPr>
          <p:cNvPr id="24640" name="Picture 7"/>
          <p:cNvPicPr>
            <a:picLocks noChangeAspect="1" noChangeArrowheads="1"/>
          </p:cNvPicPr>
          <p:nvPr/>
        </p:nvPicPr>
        <p:blipFill>
          <a:blip r:embed="rId7" cstate="print"/>
          <a:srcRect t="68929"/>
          <a:stretch>
            <a:fillRect/>
          </a:stretch>
        </p:blipFill>
        <p:spPr bwMode="auto">
          <a:xfrm>
            <a:off x="1071039" y="4919039"/>
            <a:ext cx="1902622" cy="475980"/>
          </a:xfrm>
          <a:prstGeom prst="rect">
            <a:avLst/>
          </a:prstGeom>
          <a:noFill/>
          <a:ln w="9525">
            <a:noFill/>
            <a:miter lim="800000"/>
            <a:headEnd/>
            <a:tailEnd/>
          </a:ln>
        </p:spPr>
      </p:pic>
      <p:pic>
        <p:nvPicPr>
          <p:cNvPr id="24641" name="Picture 9"/>
          <p:cNvPicPr>
            <a:picLocks noChangeAspect="1" noChangeArrowheads="1"/>
          </p:cNvPicPr>
          <p:nvPr/>
        </p:nvPicPr>
        <p:blipFill>
          <a:blip r:embed="rId8" cstate="print"/>
          <a:srcRect/>
          <a:stretch>
            <a:fillRect/>
          </a:stretch>
        </p:blipFill>
        <p:spPr bwMode="auto">
          <a:xfrm>
            <a:off x="714645" y="6086239"/>
            <a:ext cx="1436712" cy="535477"/>
          </a:xfrm>
          <a:prstGeom prst="rect">
            <a:avLst/>
          </a:prstGeom>
          <a:noFill/>
          <a:ln w="9525">
            <a:noFill/>
            <a:miter lim="800000"/>
            <a:headEnd/>
            <a:tailEnd/>
          </a:ln>
        </p:spPr>
      </p:pic>
      <p:sp>
        <p:nvSpPr>
          <p:cNvPr id="15" name="Rectangle 14"/>
          <p:cNvSpPr/>
          <p:nvPr/>
        </p:nvSpPr>
        <p:spPr bwMode="auto">
          <a:xfrm>
            <a:off x="305346" y="3563813"/>
            <a:ext cx="2520280" cy="792088"/>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pic>
        <p:nvPicPr>
          <p:cNvPr id="24636" name="Picture 2"/>
          <p:cNvPicPr>
            <a:picLocks noChangeAspect="1" noChangeArrowheads="1"/>
          </p:cNvPicPr>
          <p:nvPr/>
        </p:nvPicPr>
        <p:blipFill>
          <a:blip r:embed="rId9" cstate="print"/>
          <a:srcRect l="9052" t="19760" r="5901" b="19760"/>
          <a:stretch>
            <a:fillRect/>
          </a:stretch>
        </p:blipFill>
        <p:spPr bwMode="auto">
          <a:xfrm>
            <a:off x="478664" y="3660843"/>
            <a:ext cx="2130938" cy="59497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4636"/>
                                        </p:tgtEl>
                                      </p:cBhvr>
                                    </p:animEffect>
                                    <p:animScale>
                                      <p:cBhvr>
                                        <p:cTn id="7" dur="250" autoRev="1" fill="hold"/>
                                        <p:tgtEl>
                                          <p:spTgt spid="24636"/>
                                        </p:tgtEl>
                                      </p:cBhvr>
                                      <p:by x="105000" y="105000"/>
                                    </p:animScale>
                                  </p:childTnLst>
                                </p:cTn>
                              </p:par>
                              <p:par>
                                <p:cTn id="8" presetID="53"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1000" fill="hold"/>
                                        <p:tgtEl>
                                          <p:spTgt spid="15"/>
                                        </p:tgtEl>
                                        <p:attrNameLst>
                                          <p:attrName>ppt_w</p:attrName>
                                        </p:attrNameLst>
                                      </p:cBhvr>
                                      <p:tavLst>
                                        <p:tav tm="0">
                                          <p:val>
                                            <p:fltVal val="0"/>
                                          </p:val>
                                        </p:tav>
                                        <p:tav tm="100000">
                                          <p:val>
                                            <p:strVal val="#ppt_w"/>
                                          </p:val>
                                        </p:tav>
                                      </p:tavLst>
                                    </p:anim>
                                    <p:anim calcmode="lin" valueType="num">
                                      <p:cBhvr>
                                        <p:cTn id="11" dur="1000" fill="hold"/>
                                        <p:tgtEl>
                                          <p:spTgt spid="15"/>
                                        </p:tgtEl>
                                        <p:attrNameLst>
                                          <p:attrName>ppt_h</p:attrName>
                                        </p:attrNameLst>
                                      </p:cBhvr>
                                      <p:tavLst>
                                        <p:tav tm="0">
                                          <p:val>
                                            <p:fltVal val="0"/>
                                          </p:val>
                                        </p:tav>
                                        <p:tav tm="100000">
                                          <p:val>
                                            <p:strVal val="#ppt_h"/>
                                          </p:val>
                                        </p:tav>
                                      </p:tavLst>
                                    </p:anim>
                                    <p:animEffect transition="in" filter="fade">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10242-7.jpg"/>
          <p:cNvPicPr>
            <a:picLocks noChangeAspect="1"/>
          </p:cNvPicPr>
          <p:nvPr/>
        </p:nvPicPr>
        <p:blipFill>
          <a:blip r:embed="rId2" cstate="print"/>
          <a:srcRect l="18184" t="4849" r="22720" b="28478"/>
          <a:stretch>
            <a:fillRect/>
          </a:stretch>
        </p:blipFill>
        <p:spPr>
          <a:xfrm>
            <a:off x="5935063" y="3347788"/>
            <a:ext cx="4595420" cy="3888433"/>
          </a:xfrm>
          <a:prstGeom prst="rect">
            <a:avLst/>
          </a:prstGeom>
        </p:spPr>
      </p:pic>
      <p:sp>
        <p:nvSpPr>
          <p:cNvPr id="2" name="Title 1"/>
          <p:cNvSpPr>
            <a:spLocks noGrp="1"/>
          </p:cNvSpPr>
          <p:nvPr>
            <p:ph type="title"/>
          </p:nvPr>
        </p:nvSpPr>
        <p:spPr>
          <a:xfrm>
            <a:off x="318963" y="-252611"/>
            <a:ext cx="10355535" cy="1258887"/>
          </a:xfrm>
        </p:spPr>
        <p:txBody>
          <a:bodyPr/>
          <a:lstStyle/>
          <a:p>
            <a:r>
              <a:rPr lang="en-GB" sz="4000" b="1" dirty="0" smtClean="0">
                <a:solidFill>
                  <a:srgbClr val="008000"/>
                </a:solidFill>
              </a:rPr>
              <a:t>e2v: New to Deep Depletion HEP Devices </a:t>
            </a:r>
            <a:endParaRPr lang="en-GB" sz="4000" b="1" dirty="0">
              <a:solidFill>
                <a:srgbClr val="008000"/>
              </a:solidFill>
            </a:endParaRPr>
          </a:p>
        </p:txBody>
      </p:sp>
      <p:sp>
        <p:nvSpPr>
          <p:cNvPr id="3" name="Content Placeholder 2"/>
          <p:cNvSpPr>
            <a:spLocks noGrp="1"/>
          </p:cNvSpPr>
          <p:nvPr>
            <p:ph idx="1"/>
          </p:nvPr>
        </p:nvSpPr>
        <p:spPr>
          <a:xfrm>
            <a:off x="161330" y="950565"/>
            <a:ext cx="10458475" cy="4989512"/>
          </a:xfrm>
        </p:spPr>
        <p:txBody>
          <a:bodyPr/>
          <a:lstStyle/>
          <a:p>
            <a:pPr>
              <a:buClr>
                <a:srgbClr val="FF0000"/>
              </a:buClr>
            </a:pPr>
            <a:r>
              <a:rPr lang="en-GB" sz="2800" dirty="0" smtClean="0"/>
              <a:t>STFC funded joint proposal between e2v Technologies plc and Liverpool Particle Physics to adapt high yield CCD processing technologies to HEP applications</a:t>
            </a:r>
          </a:p>
          <a:p>
            <a:pPr>
              <a:buClr>
                <a:srgbClr val="FF0000"/>
              </a:buClr>
            </a:pPr>
            <a:r>
              <a:rPr lang="en-GB" sz="2800" dirty="0" smtClean="0"/>
              <a:t>e2v offer production capability better suited than many other European suppliers to the (&gt;20,000 6” wafer) requirements for full tracker replacement at HL-LHC</a:t>
            </a:r>
          </a:p>
          <a:p>
            <a:pPr>
              <a:buClr>
                <a:srgbClr val="FF0000"/>
              </a:buClr>
            </a:pPr>
            <a:r>
              <a:rPr lang="en-GB" sz="2800" dirty="0" smtClean="0"/>
              <a:t>Both RD50 </a:t>
            </a:r>
            <a:r>
              <a:rPr lang="en-GB" sz="2800" dirty="0" err="1" smtClean="0"/>
              <a:t>capacitively</a:t>
            </a:r>
            <a:r>
              <a:rPr lang="en-GB" sz="2800" dirty="0" smtClean="0"/>
              <a:t>-coupled,                                      </a:t>
            </a:r>
            <a:r>
              <a:rPr lang="en-GB" sz="2800" dirty="0" err="1" smtClean="0"/>
              <a:t>polysilicon</a:t>
            </a:r>
            <a:r>
              <a:rPr lang="en-GB" sz="2800" dirty="0" smtClean="0"/>
              <a:t> biased miniature                                                   micro-strip detectors and FE-I3                                            ATLAS pixel ASIC compatible                                                 arrays manufactured and tested                                                       </a:t>
            </a:r>
          </a:p>
          <a:p>
            <a:pPr>
              <a:buClr>
                <a:srgbClr val="FF0000"/>
              </a:buClr>
            </a:pPr>
            <a:r>
              <a:rPr lang="en-GB" sz="2800" dirty="0" smtClean="0"/>
              <a:t>Full-size (10cm×10cm) ATLAS                                              HL-LHC module compatible sensor                                              designed and in production</a:t>
            </a:r>
          </a:p>
          <a:p>
            <a:pPr>
              <a:buClr>
                <a:srgbClr val="FF0000"/>
              </a:buClr>
            </a:pPr>
            <a:endParaRPr lang="en-GB" dirty="0"/>
          </a:p>
        </p:txBody>
      </p:sp>
      <p:sp>
        <p:nvSpPr>
          <p:cNvPr id="5" name="TextBox 4"/>
          <p:cNvSpPr txBox="1"/>
          <p:nvPr/>
        </p:nvSpPr>
        <p:spPr>
          <a:xfrm>
            <a:off x="7722170" y="3419797"/>
            <a:ext cx="1338828" cy="646331"/>
          </a:xfrm>
          <a:prstGeom prst="rect">
            <a:avLst/>
          </a:prstGeom>
          <a:noFill/>
        </p:spPr>
        <p:txBody>
          <a:bodyPr wrap="none" rtlCol="0">
            <a:spAutoFit/>
          </a:bodyPr>
          <a:lstStyle/>
          <a:p>
            <a:r>
              <a:rPr lang="en-GB" sz="3600" b="1" dirty="0" smtClean="0">
                <a:solidFill>
                  <a:srgbClr val="FFFF00"/>
                </a:solidFill>
              </a:rPr>
              <a:t>Pixels</a:t>
            </a:r>
            <a:endParaRPr lang="en-GB" sz="3600" b="1" dirty="0">
              <a:solidFill>
                <a:srgbClr val="FFFF00"/>
              </a:solidFill>
            </a:endParaRPr>
          </a:p>
        </p:txBody>
      </p:sp>
      <p:sp>
        <p:nvSpPr>
          <p:cNvPr id="6" name="TextBox 5"/>
          <p:cNvSpPr txBox="1"/>
          <p:nvPr/>
        </p:nvSpPr>
        <p:spPr>
          <a:xfrm>
            <a:off x="6965707" y="4595732"/>
            <a:ext cx="2484655" cy="1200329"/>
          </a:xfrm>
          <a:prstGeom prst="rect">
            <a:avLst/>
          </a:prstGeom>
          <a:noFill/>
        </p:spPr>
        <p:txBody>
          <a:bodyPr wrap="none" rtlCol="0">
            <a:spAutoFit/>
          </a:bodyPr>
          <a:lstStyle/>
          <a:p>
            <a:pPr algn="ctr"/>
            <a:r>
              <a:rPr lang="en-GB" sz="3600" b="1" dirty="0" smtClean="0">
                <a:solidFill>
                  <a:srgbClr val="FFFF00"/>
                </a:solidFill>
              </a:rPr>
              <a:t>Miniature</a:t>
            </a:r>
          </a:p>
          <a:p>
            <a:pPr algn="ctr"/>
            <a:r>
              <a:rPr lang="en-GB" sz="3600" b="1" dirty="0" err="1" smtClean="0">
                <a:solidFill>
                  <a:srgbClr val="FFFF00"/>
                </a:solidFill>
              </a:rPr>
              <a:t>Microstrips</a:t>
            </a:r>
            <a:endParaRPr lang="en-GB" sz="3600" b="1" dirty="0">
              <a:solidFill>
                <a:srgbClr val="FFFF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963" y="-252611"/>
            <a:ext cx="10355535" cy="1258887"/>
          </a:xfrm>
        </p:spPr>
        <p:txBody>
          <a:bodyPr/>
          <a:lstStyle/>
          <a:p>
            <a:r>
              <a:rPr lang="en-GB" sz="4000" b="1" dirty="0" smtClean="0">
                <a:solidFill>
                  <a:srgbClr val="008000"/>
                </a:solidFill>
              </a:rPr>
              <a:t>e2v: Miniature </a:t>
            </a:r>
            <a:r>
              <a:rPr lang="en-GB" sz="4000" b="1" dirty="0" err="1" smtClean="0">
                <a:solidFill>
                  <a:srgbClr val="008000"/>
                </a:solidFill>
              </a:rPr>
              <a:t>Microstrip</a:t>
            </a:r>
            <a:r>
              <a:rPr lang="en-GB" sz="4000" b="1" dirty="0" smtClean="0">
                <a:solidFill>
                  <a:srgbClr val="008000"/>
                </a:solidFill>
              </a:rPr>
              <a:t> Prototyping </a:t>
            </a:r>
            <a:endParaRPr lang="en-GB" sz="4000" b="1" dirty="0">
              <a:solidFill>
                <a:srgbClr val="008000"/>
              </a:solidFill>
            </a:endParaRPr>
          </a:p>
        </p:txBody>
      </p:sp>
      <p:sp>
        <p:nvSpPr>
          <p:cNvPr id="3" name="Content Placeholder 2"/>
          <p:cNvSpPr>
            <a:spLocks noGrp="1"/>
          </p:cNvSpPr>
          <p:nvPr>
            <p:ph idx="1"/>
          </p:nvPr>
        </p:nvSpPr>
        <p:spPr>
          <a:xfrm>
            <a:off x="233338" y="755501"/>
            <a:ext cx="9621837" cy="4989512"/>
          </a:xfrm>
        </p:spPr>
        <p:txBody>
          <a:bodyPr/>
          <a:lstStyle/>
          <a:p>
            <a:pPr>
              <a:buClr>
                <a:srgbClr val="FF0000"/>
              </a:buClr>
            </a:pPr>
            <a:r>
              <a:rPr lang="en-GB" sz="2800" dirty="0" smtClean="0"/>
              <a:t>A number of processing and design variations have been explored (SiO</a:t>
            </a:r>
            <a:r>
              <a:rPr lang="en-GB" sz="2800" baseline="-25000" dirty="0" smtClean="0"/>
              <a:t>2</a:t>
            </a:r>
            <a:r>
              <a:rPr lang="en-GB" sz="2800" dirty="0" smtClean="0"/>
              <a:t> Si</a:t>
            </a:r>
            <a:r>
              <a:rPr lang="en-GB" sz="2800" baseline="-25000" dirty="0" smtClean="0"/>
              <a:t>3</a:t>
            </a:r>
            <a:r>
              <a:rPr lang="en-GB" sz="2800" dirty="0" smtClean="0"/>
              <a:t>N</a:t>
            </a:r>
            <a:r>
              <a:rPr lang="en-GB" sz="2800" baseline="-25000" dirty="0" smtClean="0"/>
              <a:t>4</a:t>
            </a:r>
            <a:r>
              <a:rPr lang="en-GB" sz="2800" dirty="0" smtClean="0"/>
              <a:t> insulation, implant energy and high temperature diffusion, isolation doses and technology,...)</a:t>
            </a:r>
          </a:p>
          <a:p>
            <a:pPr>
              <a:buClr>
                <a:srgbClr val="FF0000"/>
              </a:buClr>
            </a:pPr>
            <a:r>
              <a:rPr lang="en-GB" sz="2800" dirty="0" smtClean="0"/>
              <a:t>Good results from the start, with main emphasis to improve pre-irradiation high-voltage leakage currents</a:t>
            </a:r>
          </a:p>
          <a:p>
            <a:pPr>
              <a:buClr>
                <a:srgbClr val="FF0000"/>
              </a:buClr>
            </a:pPr>
            <a:r>
              <a:rPr lang="en-GB" sz="2800" dirty="0" smtClean="0"/>
              <a:t>Post-irradiation results compatible with other suppliers</a:t>
            </a:r>
          </a:p>
        </p:txBody>
      </p:sp>
      <p:graphicFrame>
        <p:nvGraphicFramePr>
          <p:cNvPr id="6" name="Chart 5"/>
          <p:cNvGraphicFramePr/>
          <p:nvPr/>
        </p:nvGraphicFramePr>
        <p:xfrm>
          <a:off x="4697834" y="3779837"/>
          <a:ext cx="5544616" cy="33123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9" name="Chart 28"/>
          <p:cNvGraphicFramePr/>
          <p:nvPr/>
        </p:nvGraphicFramePr>
        <p:xfrm>
          <a:off x="233338" y="3779837"/>
          <a:ext cx="4724400" cy="3312368"/>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p:cNvPicPr>
            <a:picLocks noChangeAspect="1" noChangeArrowheads="1"/>
          </p:cNvPicPr>
          <p:nvPr/>
        </p:nvPicPr>
        <p:blipFill>
          <a:blip r:embed="rId4" cstate="print"/>
          <a:srcRect l="9052" t="19760" r="5901" b="19760"/>
          <a:stretch>
            <a:fillRect/>
          </a:stretch>
        </p:blipFill>
        <p:spPr bwMode="auto">
          <a:xfrm>
            <a:off x="4337794" y="6660157"/>
            <a:ext cx="1584176" cy="4423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2438" y="0"/>
            <a:ext cx="9623425" cy="704850"/>
          </a:xfrm>
        </p:spPr>
        <p:txBody>
          <a:bodyPr/>
          <a:lstStyle/>
          <a:p>
            <a:r>
              <a:rPr lang="en-US" sz="3600" b="1" dirty="0" smtClean="0">
                <a:solidFill>
                  <a:srgbClr val="FF0000"/>
                </a:solidFill>
                <a:effectLst>
                  <a:outerShdw blurRad="38100" dist="38100" dir="2700000" algn="tl">
                    <a:srgbClr val="000000">
                      <a:alpha val="43137"/>
                    </a:srgbClr>
                  </a:outerShdw>
                </a:effectLst>
              </a:rPr>
              <a:t>Phase-0 (installation 2013-14)</a:t>
            </a:r>
          </a:p>
        </p:txBody>
      </p:sp>
      <p:sp>
        <p:nvSpPr>
          <p:cNvPr id="5123" name="Rectangle 3"/>
          <p:cNvSpPr>
            <a:spLocks noChangeArrowheads="1"/>
          </p:cNvSpPr>
          <p:nvPr/>
        </p:nvSpPr>
        <p:spPr bwMode="auto">
          <a:xfrm>
            <a:off x="233338" y="683493"/>
            <a:ext cx="10299700" cy="6875462"/>
          </a:xfrm>
          <a:prstGeom prst="rect">
            <a:avLst/>
          </a:prstGeom>
          <a:noFill/>
          <a:ln w="9525">
            <a:noFill/>
            <a:miter lim="800000"/>
            <a:headEnd/>
            <a:tailEnd/>
          </a:ln>
        </p:spPr>
        <p:txBody>
          <a:bodyPr lIns="73329" tIns="36663" rIns="73329" bIns="36663">
            <a:spAutoFit/>
          </a:bodyPr>
          <a:lstStyle/>
          <a:p>
            <a:pPr marL="342900" indent="-274638" eaLnBrk="0" hangingPunct="0">
              <a:buClr>
                <a:srgbClr val="C00000"/>
              </a:buClr>
              <a:buFontTx/>
              <a:buChar char="-"/>
            </a:pPr>
            <a:r>
              <a:rPr lang="en-US" sz="2600" i="1" dirty="0">
                <a:solidFill>
                  <a:srgbClr val="002060"/>
                </a:solidFill>
                <a:latin typeface="Calibri" pitchFamily="34" charset="0"/>
              </a:rPr>
              <a:t>New Aluminum beam pipes to prevent activation problem and reduce BG</a:t>
            </a:r>
          </a:p>
          <a:p>
            <a:pPr marL="342900" indent="-274638" eaLnBrk="0" hangingPunct="0">
              <a:buClr>
                <a:srgbClr val="C00000"/>
              </a:buClr>
              <a:buFontTx/>
              <a:buChar char="-"/>
            </a:pPr>
            <a:r>
              <a:rPr lang="en-US" sz="2600" b="1" dirty="0">
                <a:solidFill>
                  <a:srgbClr val="002060"/>
                </a:solidFill>
                <a:latin typeface="Calibri" pitchFamily="34" charset="0"/>
              </a:rPr>
              <a:t>New </a:t>
            </a:r>
            <a:r>
              <a:rPr lang="en-US" sz="2600" b="1" dirty="0" err="1" smtClean="0">
                <a:solidFill>
                  <a:srgbClr val="002060"/>
                </a:solidFill>
                <a:latin typeface="Calibri" pitchFamily="34" charset="0"/>
              </a:rPr>
              <a:t>Insertable</a:t>
            </a:r>
            <a:r>
              <a:rPr lang="en-US" sz="2600" b="1" dirty="0" smtClean="0">
                <a:solidFill>
                  <a:srgbClr val="002060"/>
                </a:solidFill>
                <a:latin typeface="Calibri" pitchFamily="34" charset="0"/>
              </a:rPr>
              <a:t> </a:t>
            </a:r>
            <a:r>
              <a:rPr lang="en-US" sz="2600" b="1" dirty="0">
                <a:solidFill>
                  <a:srgbClr val="002060"/>
                </a:solidFill>
                <a:latin typeface="Calibri" pitchFamily="34" charset="0"/>
              </a:rPr>
              <a:t>pixel </a:t>
            </a:r>
            <a:r>
              <a:rPr lang="en-US" sz="2600" b="1" dirty="0" smtClean="0">
                <a:solidFill>
                  <a:srgbClr val="002060"/>
                </a:solidFill>
                <a:latin typeface="Calibri" pitchFamily="34" charset="0"/>
              </a:rPr>
              <a:t>B-</a:t>
            </a:r>
            <a:r>
              <a:rPr lang="en-US" sz="2600" b="1" dirty="0">
                <a:solidFill>
                  <a:srgbClr val="002060"/>
                </a:solidFill>
                <a:latin typeface="Calibri" pitchFamily="34" charset="0"/>
              </a:rPr>
              <a:t>L</a:t>
            </a:r>
            <a:r>
              <a:rPr lang="en-US" sz="2600" b="1" dirty="0" smtClean="0">
                <a:solidFill>
                  <a:srgbClr val="002060"/>
                </a:solidFill>
                <a:latin typeface="Calibri" pitchFamily="34" charset="0"/>
              </a:rPr>
              <a:t>ayer </a:t>
            </a:r>
            <a:r>
              <a:rPr lang="en-US" sz="2600" b="1" dirty="0">
                <a:solidFill>
                  <a:srgbClr val="002060"/>
                </a:solidFill>
                <a:latin typeface="Calibri" pitchFamily="34" charset="0"/>
              </a:rPr>
              <a:t>(IBL)  </a:t>
            </a:r>
            <a:r>
              <a:rPr lang="en-US" sz="2600" dirty="0">
                <a:solidFill>
                  <a:srgbClr val="002060"/>
                </a:solidFill>
                <a:latin typeface="Calibri" pitchFamily="34" charset="0"/>
              </a:rPr>
              <a:t>(drives shutdown schedule)</a:t>
            </a:r>
          </a:p>
          <a:p>
            <a:pPr marL="342900" indent="-274638" eaLnBrk="0" hangingPunct="0">
              <a:buClr>
                <a:srgbClr val="C00000"/>
              </a:buClr>
              <a:buFontTx/>
              <a:buChar char="-"/>
            </a:pPr>
            <a:r>
              <a:rPr lang="en-US" sz="2600" i="1" dirty="0">
                <a:solidFill>
                  <a:srgbClr val="002060"/>
                </a:solidFill>
                <a:latin typeface="Calibri" pitchFamily="34" charset="0"/>
              </a:rPr>
              <a:t>New pixel services (</a:t>
            </a:r>
            <a:r>
              <a:rPr lang="en-US" sz="2600" i="1" dirty="0" err="1">
                <a:solidFill>
                  <a:srgbClr val="002060"/>
                </a:solidFill>
                <a:latin typeface="Calibri" pitchFamily="34" charset="0"/>
              </a:rPr>
              <a:t>nSQP</a:t>
            </a:r>
            <a:r>
              <a:rPr lang="en-US" sz="2600" i="1" dirty="0">
                <a:solidFill>
                  <a:srgbClr val="002060"/>
                </a:solidFill>
                <a:latin typeface="Calibri" pitchFamily="34" charset="0"/>
              </a:rPr>
              <a:t>) (</a:t>
            </a:r>
            <a:r>
              <a:rPr lang="en-US" sz="2600" i="1" dirty="0">
                <a:solidFill>
                  <a:srgbClr val="002060"/>
                </a:solidFill>
                <a:latin typeface="Calibri" pitchFamily="34" charset="0"/>
                <a:sym typeface="Wingdings" pitchFamily="2" charset="2"/>
              </a:rPr>
              <a:t> pending decision by mid 2012)</a:t>
            </a:r>
            <a:endParaRPr lang="en-US" sz="2600" i="1" dirty="0">
              <a:solidFill>
                <a:srgbClr val="002060"/>
              </a:solidFill>
              <a:latin typeface="Calibri" pitchFamily="34" charset="0"/>
            </a:endParaRPr>
          </a:p>
          <a:p>
            <a:pPr marL="342900" indent="-274638" eaLnBrk="0" hangingPunct="0">
              <a:buClr>
                <a:srgbClr val="C00000"/>
              </a:buClr>
              <a:buFontTx/>
              <a:buChar char="-"/>
            </a:pPr>
            <a:r>
              <a:rPr lang="en-US" sz="2600" dirty="0">
                <a:solidFill>
                  <a:srgbClr val="002060"/>
                </a:solidFill>
                <a:latin typeface="Calibri" pitchFamily="34" charset="0"/>
              </a:rPr>
              <a:t>New small Be pipe</a:t>
            </a:r>
          </a:p>
          <a:p>
            <a:pPr marL="342900" indent="-274638" eaLnBrk="0" hangingPunct="0">
              <a:buClr>
                <a:srgbClr val="C00000"/>
              </a:buClr>
              <a:buFontTx/>
              <a:buChar char="-"/>
            </a:pPr>
            <a:r>
              <a:rPr lang="en-US" sz="2600" i="1" dirty="0">
                <a:solidFill>
                  <a:srgbClr val="002060"/>
                </a:solidFill>
                <a:latin typeface="Calibri" pitchFamily="34" charset="0"/>
              </a:rPr>
              <a:t>New evaporative cooling plant for Pixel and SCT + IBL CO</a:t>
            </a:r>
            <a:r>
              <a:rPr lang="en-US" sz="2600" i="1" baseline="-25000" dirty="0">
                <a:solidFill>
                  <a:srgbClr val="002060"/>
                </a:solidFill>
                <a:latin typeface="Calibri" pitchFamily="34" charset="0"/>
              </a:rPr>
              <a:t>2</a:t>
            </a:r>
            <a:r>
              <a:rPr lang="en-US" sz="2600" i="1" dirty="0">
                <a:solidFill>
                  <a:srgbClr val="002060"/>
                </a:solidFill>
                <a:latin typeface="Calibri" pitchFamily="34" charset="0"/>
              </a:rPr>
              <a:t> cooling plant</a:t>
            </a:r>
          </a:p>
          <a:p>
            <a:pPr marL="342900" indent="-274638" eaLnBrk="0" hangingPunct="0">
              <a:buClr>
                <a:srgbClr val="C00000"/>
              </a:buClr>
              <a:buFontTx/>
              <a:buChar char="-"/>
            </a:pPr>
            <a:r>
              <a:rPr lang="en-US" sz="2600" dirty="0">
                <a:solidFill>
                  <a:srgbClr val="002060"/>
                </a:solidFill>
                <a:latin typeface="Calibri" pitchFamily="34" charset="0"/>
              </a:rPr>
              <a:t>Replace all calorimeter Low Voltage Power Supplies </a:t>
            </a:r>
          </a:p>
          <a:p>
            <a:pPr marL="342900" indent="-274638" eaLnBrk="0" hangingPunct="0">
              <a:buClr>
                <a:srgbClr val="C00000"/>
              </a:buClr>
              <a:buFontTx/>
              <a:buChar char="-"/>
            </a:pPr>
            <a:r>
              <a:rPr lang="en-US" sz="2600" i="1" dirty="0">
                <a:solidFill>
                  <a:srgbClr val="002060"/>
                </a:solidFill>
                <a:latin typeface="Calibri" pitchFamily="34" charset="0"/>
              </a:rPr>
              <a:t>Finish the installation of the EE </a:t>
            </a:r>
            <a:r>
              <a:rPr lang="en-US" sz="2600" i="1" dirty="0" err="1">
                <a:solidFill>
                  <a:srgbClr val="002060"/>
                </a:solidFill>
                <a:latin typeface="Calibri" pitchFamily="34" charset="0"/>
              </a:rPr>
              <a:t>muon</a:t>
            </a:r>
            <a:r>
              <a:rPr lang="en-US" sz="2600" i="1" dirty="0">
                <a:solidFill>
                  <a:srgbClr val="002060"/>
                </a:solidFill>
                <a:latin typeface="Calibri" pitchFamily="34" charset="0"/>
              </a:rPr>
              <a:t> chambers staged in 2003 + additional chambers in the feet (new electronics) and elevators region</a:t>
            </a:r>
          </a:p>
          <a:p>
            <a:pPr marL="342900" indent="-274638" eaLnBrk="0" hangingPunct="0">
              <a:buClr>
                <a:srgbClr val="C00000"/>
              </a:buClr>
              <a:buFontTx/>
              <a:buChar char="-"/>
            </a:pPr>
            <a:r>
              <a:rPr lang="en-US" sz="2600" dirty="0">
                <a:solidFill>
                  <a:srgbClr val="002060"/>
                </a:solidFill>
                <a:latin typeface="Calibri" pitchFamily="34" charset="0"/>
              </a:rPr>
              <a:t>Exchange all broken TGCs where possible</a:t>
            </a:r>
          </a:p>
          <a:p>
            <a:pPr marL="342900" indent="-274638" eaLnBrk="0" hangingPunct="0">
              <a:buClr>
                <a:srgbClr val="C00000"/>
              </a:buClr>
              <a:buFontTx/>
              <a:buChar char="-"/>
            </a:pPr>
            <a:r>
              <a:rPr lang="en-US" sz="2600" i="1" dirty="0">
                <a:solidFill>
                  <a:srgbClr val="002060"/>
                </a:solidFill>
                <a:latin typeface="Calibri" pitchFamily="34" charset="0"/>
              </a:rPr>
              <a:t>Consolidate part of the LUCID system</a:t>
            </a:r>
          </a:p>
          <a:p>
            <a:pPr marL="342900" indent="-274638" eaLnBrk="0" hangingPunct="0">
              <a:buClr>
                <a:srgbClr val="C00000"/>
              </a:buClr>
              <a:buFontTx/>
              <a:buChar char="-"/>
            </a:pPr>
            <a:r>
              <a:rPr lang="en-US" sz="2600" dirty="0">
                <a:solidFill>
                  <a:srgbClr val="002060"/>
                </a:solidFill>
                <a:latin typeface="Calibri" pitchFamily="34" charset="0"/>
              </a:rPr>
              <a:t>Upgrade the magnets cryogenics with a new spare main compressor and decouple </a:t>
            </a:r>
            <a:r>
              <a:rPr lang="en-US" sz="2600" dirty="0" err="1">
                <a:solidFill>
                  <a:srgbClr val="002060"/>
                </a:solidFill>
                <a:latin typeface="Calibri" pitchFamily="34" charset="0"/>
              </a:rPr>
              <a:t>toroid</a:t>
            </a:r>
            <a:r>
              <a:rPr lang="en-US" sz="2600" dirty="0">
                <a:solidFill>
                  <a:srgbClr val="002060"/>
                </a:solidFill>
                <a:latin typeface="Calibri" pitchFamily="34" charset="0"/>
              </a:rPr>
              <a:t> and solenoid cryogenics</a:t>
            </a:r>
          </a:p>
          <a:p>
            <a:pPr marL="342900" indent="-274638" eaLnBrk="0" hangingPunct="0">
              <a:buClr>
                <a:srgbClr val="C00000"/>
              </a:buClr>
              <a:buFontTx/>
              <a:buChar char="-"/>
            </a:pPr>
            <a:r>
              <a:rPr lang="en-US" sz="2600" i="1" dirty="0">
                <a:solidFill>
                  <a:srgbClr val="002060"/>
                </a:solidFill>
                <a:latin typeface="Calibri" pitchFamily="34" charset="0"/>
              </a:rPr>
              <a:t>Add specific neutron shielding ( behind end-cap </a:t>
            </a:r>
            <a:r>
              <a:rPr lang="en-US" sz="2600" i="1" dirty="0" err="1">
                <a:solidFill>
                  <a:srgbClr val="002060"/>
                </a:solidFill>
                <a:latin typeface="Calibri" pitchFamily="34" charset="0"/>
              </a:rPr>
              <a:t>toroid</a:t>
            </a:r>
            <a:r>
              <a:rPr lang="en-US" sz="2600" i="1" dirty="0">
                <a:solidFill>
                  <a:srgbClr val="002060"/>
                </a:solidFill>
                <a:latin typeface="Calibri" pitchFamily="34" charset="0"/>
              </a:rPr>
              <a:t>, USA15)</a:t>
            </a:r>
          </a:p>
          <a:p>
            <a:pPr marL="342900" indent="-274638" eaLnBrk="0" hangingPunct="0">
              <a:buClr>
                <a:srgbClr val="C00000"/>
              </a:buClr>
              <a:buFontTx/>
              <a:buChar char="-"/>
            </a:pPr>
            <a:r>
              <a:rPr lang="en-US" sz="2600" dirty="0">
                <a:solidFill>
                  <a:srgbClr val="002060"/>
                </a:solidFill>
                <a:latin typeface="Calibri" pitchFamily="34" charset="0"/>
              </a:rPr>
              <a:t>Revisit the entire electricity supply network (UPS,…)</a:t>
            </a:r>
          </a:p>
          <a:p>
            <a:pPr marL="342900" indent="-274638" eaLnBrk="0" hangingPunct="0">
              <a:buClr>
                <a:srgbClr val="C00000"/>
              </a:buClr>
              <a:buFontTx/>
              <a:buChar char="-"/>
            </a:pPr>
            <a:r>
              <a:rPr lang="en-US" sz="2600" i="1" dirty="0">
                <a:solidFill>
                  <a:srgbClr val="002060"/>
                </a:solidFill>
                <a:latin typeface="Calibri" pitchFamily="34" charset="0"/>
              </a:rPr>
              <a:t>Repairs and maintenance work in general  !!!</a:t>
            </a:r>
          </a:p>
          <a:p>
            <a:pPr marL="342900" indent="-274638" eaLnBrk="0" hangingPunct="0">
              <a:buClr>
                <a:srgbClr val="C00000"/>
              </a:buClr>
              <a:buFontTx/>
              <a:buChar char="-"/>
            </a:pPr>
            <a:r>
              <a:rPr lang="en-US" sz="2600" dirty="0">
                <a:solidFill>
                  <a:srgbClr val="002060"/>
                </a:solidFill>
                <a:latin typeface="Calibri" pitchFamily="34" charset="0"/>
              </a:rPr>
              <a:t>Preparations for Phase I upgrade (moveable b-pipe, AFP prototypes,… )</a:t>
            </a:r>
          </a:p>
          <a:p>
            <a:pPr marL="342900" indent="-274638" eaLnBrk="0" hangingPunct="0">
              <a:buClr>
                <a:srgbClr val="C00000"/>
              </a:buClr>
              <a:buFontTx/>
              <a:buChar char="-"/>
            </a:pPr>
            <a:r>
              <a:rPr lang="en-US" sz="2600" i="1" dirty="0">
                <a:solidFill>
                  <a:srgbClr val="002060"/>
                </a:solidFill>
                <a:latin typeface="Calibri" pitchFamily="34" charset="0"/>
              </a:rPr>
              <a:t>MBTS removal and possible replacement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54694" y="-36587"/>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54274" name="Picture 14" descr="ninpFZcompare-hpk-micron-annealed-Liverpool-only-500v-v2.tif"/>
          <p:cNvPicPr>
            <a:picLocks noChangeAspect="1"/>
          </p:cNvPicPr>
          <p:nvPr/>
        </p:nvPicPr>
        <p:blipFill>
          <a:blip r:embed="rId2" cstate="print"/>
          <a:srcRect/>
          <a:stretch>
            <a:fillRect/>
          </a:stretch>
        </p:blipFill>
        <p:spPr bwMode="auto">
          <a:xfrm>
            <a:off x="157163" y="539477"/>
            <a:ext cx="10287000" cy="6851650"/>
          </a:xfrm>
          <a:prstGeom prst="rect">
            <a:avLst/>
          </a:prstGeom>
          <a:noFill/>
          <a:ln w="9525">
            <a:noFill/>
            <a:miter lim="800000"/>
            <a:headEnd/>
            <a:tailEnd/>
          </a:ln>
        </p:spPr>
      </p:pic>
      <p:sp>
        <p:nvSpPr>
          <p:cNvPr id="54275" name="Title 1"/>
          <p:cNvSpPr>
            <a:spLocks noGrp="1"/>
          </p:cNvSpPr>
          <p:nvPr>
            <p:ph type="title" idx="4294967295"/>
          </p:nvPr>
        </p:nvSpPr>
        <p:spPr>
          <a:xfrm>
            <a:off x="377354" y="-359371"/>
            <a:ext cx="10156825" cy="1258888"/>
          </a:xfrm>
        </p:spPr>
        <p:txBody>
          <a:bodyPr lIns="104236" tIns="52117" rIns="104236" bIns="52117"/>
          <a:lstStyle/>
          <a:p>
            <a:r>
              <a:rPr lang="en-GB" sz="4600" b="1" dirty="0" smtClean="0">
                <a:solidFill>
                  <a:srgbClr val="008000"/>
                </a:solidFill>
              </a:rPr>
              <a:t>n-in-p Planar FZ Sensor Irradiations</a:t>
            </a:r>
          </a:p>
        </p:txBody>
      </p:sp>
      <p:sp>
        <p:nvSpPr>
          <p:cNvPr id="54279" name="TextBox 16"/>
          <p:cNvSpPr txBox="1">
            <a:spLocks noChangeArrowheads="1"/>
          </p:cNvSpPr>
          <p:nvPr/>
        </p:nvSpPr>
        <p:spPr bwMode="auto">
          <a:xfrm>
            <a:off x="2259541" y="3351214"/>
            <a:ext cx="1011769" cy="538587"/>
          </a:xfrm>
          <a:prstGeom prst="rect">
            <a:avLst/>
          </a:prstGeom>
          <a:noFill/>
          <a:ln w="9525">
            <a:noFill/>
            <a:miter lim="800000"/>
            <a:headEnd/>
            <a:tailEnd/>
          </a:ln>
        </p:spPr>
        <p:txBody>
          <a:bodyPr wrap="none" lIns="91417" tIns="45709" rIns="91417" bIns="45709">
            <a:spAutoFit/>
          </a:bodyPr>
          <a:lstStyle/>
          <a:p>
            <a:r>
              <a:rPr lang="en-GB" sz="2900" dirty="0"/>
              <a:t>500V</a:t>
            </a:r>
          </a:p>
        </p:txBody>
      </p:sp>
      <p:sp>
        <p:nvSpPr>
          <p:cNvPr id="10" name="TextBox 9"/>
          <p:cNvSpPr txBox="1"/>
          <p:nvPr/>
        </p:nvSpPr>
        <p:spPr>
          <a:xfrm>
            <a:off x="7420735" y="5147989"/>
            <a:ext cx="1093523" cy="984863"/>
          </a:xfrm>
          <a:prstGeom prst="rect">
            <a:avLst/>
          </a:prstGeom>
          <a:noFill/>
        </p:spPr>
        <p:txBody>
          <a:bodyPr wrap="none" lIns="91417" tIns="45709" rIns="91417" bIns="45709" rtlCol="0">
            <a:spAutoFit/>
          </a:bodyPr>
          <a:lstStyle/>
          <a:p>
            <a:r>
              <a:rPr lang="en-GB" sz="2900" dirty="0" smtClean="0">
                <a:solidFill>
                  <a:srgbClr val="FF0000"/>
                </a:solidFill>
              </a:rPr>
              <a:t>Pixel </a:t>
            </a:r>
          </a:p>
          <a:p>
            <a:r>
              <a:rPr lang="en-GB" sz="2900" dirty="0" smtClean="0">
                <a:solidFill>
                  <a:srgbClr val="FF0000"/>
                </a:solidFill>
              </a:rPr>
              <a:t>Doses</a:t>
            </a:r>
            <a:endParaRPr lang="en-GB" sz="2900" dirty="0">
              <a:solidFill>
                <a:srgbClr val="FF0000"/>
              </a:solidFill>
            </a:endParaRPr>
          </a:p>
        </p:txBody>
      </p:sp>
      <p:sp>
        <p:nvSpPr>
          <p:cNvPr id="12" name="TextBox 11"/>
          <p:cNvSpPr txBox="1"/>
          <p:nvPr/>
        </p:nvSpPr>
        <p:spPr>
          <a:xfrm>
            <a:off x="-720081" y="7221121"/>
            <a:ext cx="3905747" cy="338554"/>
          </a:xfrm>
          <a:prstGeom prst="rect">
            <a:avLst/>
          </a:prstGeom>
          <a:noFill/>
        </p:spPr>
        <p:txBody>
          <a:bodyPr wrap="square" rtlCol="0">
            <a:spAutoFit/>
          </a:bodyPr>
          <a:lstStyle/>
          <a:p>
            <a:pPr algn="r"/>
            <a:r>
              <a:rPr lang="en-GB" sz="1600" dirty="0" smtClean="0"/>
              <a:t>Gianluigi Casse and Tony Affolder</a:t>
            </a:r>
            <a:r>
              <a:rPr lang="en-GB" sz="1600" dirty="0" smtClean="0">
                <a:solidFill>
                  <a:srgbClr val="FFFF00"/>
                </a:solidFill>
              </a:rPr>
              <a:t>,           </a:t>
            </a:r>
            <a:endParaRPr lang="en-GB" sz="1600" dirty="0">
              <a:solidFill>
                <a:srgbClr val="FFFF00"/>
              </a:solidFill>
            </a:endParaRPr>
          </a:p>
        </p:txBody>
      </p:sp>
      <p:cxnSp>
        <p:nvCxnSpPr>
          <p:cNvPr id="14" name="Straight Connector 13"/>
          <p:cNvCxnSpPr/>
          <p:nvPr/>
        </p:nvCxnSpPr>
        <p:spPr bwMode="auto">
          <a:xfrm rot="5400000" flipH="1" flipV="1">
            <a:off x="5525926" y="5328009"/>
            <a:ext cx="2088232" cy="0"/>
          </a:xfrm>
          <a:prstGeom prst="line">
            <a:avLst/>
          </a:prstGeom>
          <a:solidFill>
            <a:srgbClr val="00B8FF"/>
          </a:solidFill>
          <a:ln w="9525" cap="flat" cmpd="sng" algn="ctr">
            <a:solidFill>
              <a:srgbClr val="FF0000"/>
            </a:solidFill>
            <a:prstDash val="solid"/>
            <a:round/>
            <a:headEnd type="none" w="med" len="med"/>
            <a:tailEnd type="none" w="med" len="med"/>
          </a:ln>
          <a:effectLst/>
        </p:spPr>
      </p:cxnSp>
      <p:sp>
        <p:nvSpPr>
          <p:cNvPr id="15" name="TextBox 14"/>
          <p:cNvSpPr txBox="1"/>
          <p:nvPr/>
        </p:nvSpPr>
        <p:spPr>
          <a:xfrm rot="5400000">
            <a:off x="5881237" y="5395288"/>
            <a:ext cx="1728358" cy="369332"/>
          </a:xfrm>
          <a:prstGeom prst="rect">
            <a:avLst/>
          </a:prstGeom>
          <a:noFill/>
        </p:spPr>
        <p:txBody>
          <a:bodyPr wrap="none" rtlCol="0">
            <a:spAutoFit/>
          </a:bodyPr>
          <a:lstStyle/>
          <a:p>
            <a:r>
              <a:rPr lang="en-GB" b="1" dirty="0" smtClean="0">
                <a:solidFill>
                  <a:srgbClr val="FF0000"/>
                </a:solidFill>
              </a:rPr>
              <a:t>1.3</a:t>
            </a:r>
            <a:r>
              <a:rPr lang="en-GB" b="1" dirty="0" smtClean="0">
                <a:solidFill>
                  <a:srgbClr val="FF0000"/>
                </a:solidFill>
                <a:latin typeface="Palatino"/>
              </a:rPr>
              <a:t>×</a:t>
            </a:r>
            <a:r>
              <a:rPr lang="en-GB" b="1" dirty="0" smtClean="0">
                <a:solidFill>
                  <a:srgbClr val="FF0000"/>
                </a:solidFill>
              </a:rPr>
              <a:t>10</a:t>
            </a:r>
            <a:r>
              <a:rPr lang="en-GB" b="1" baseline="30000" dirty="0" smtClean="0">
                <a:solidFill>
                  <a:srgbClr val="FF0000"/>
                </a:solidFill>
              </a:rPr>
              <a:t>15</a:t>
            </a:r>
            <a:r>
              <a:rPr lang="en-GB" b="1" dirty="0" smtClean="0">
                <a:solidFill>
                  <a:srgbClr val="FF0000"/>
                </a:solidFill>
              </a:rPr>
              <a:t>n</a:t>
            </a:r>
            <a:r>
              <a:rPr lang="en-GB" b="1" baseline="-25000" dirty="0" smtClean="0">
                <a:solidFill>
                  <a:srgbClr val="FF0000"/>
                </a:solidFill>
              </a:rPr>
              <a:t>eq</a:t>
            </a:r>
            <a:r>
              <a:rPr lang="en-GB" b="1" dirty="0" smtClean="0">
                <a:solidFill>
                  <a:srgbClr val="FF0000"/>
                </a:solidFill>
              </a:rPr>
              <a:t>cm</a:t>
            </a:r>
            <a:r>
              <a:rPr lang="en-GB" b="1" baseline="30000" dirty="0" smtClean="0">
                <a:solidFill>
                  <a:srgbClr val="FF0000"/>
                </a:solidFill>
              </a:rPr>
              <a:t>-2</a:t>
            </a:r>
            <a:endParaRPr lang="en-GB" b="1" baseline="30000" dirty="0">
              <a:solidFill>
                <a:srgbClr val="FF0000"/>
              </a:solidFill>
            </a:endParaRPr>
          </a:p>
        </p:txBody>
      </p:sp>
      <p:sp>
        <p:nvSpPr>
          <p:cNvPr id="16" name="Oval 15"/>
          <p:cNvSpPr/>
          <p:nvPr/>
        </p:nvSpPr>
        <p:spPr bwMode="auto">
          <a:xfrm>
            <a:off x="3545706" y="1907629"/>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7" name="Oval 16"/>
          <p:cNvSpPr/>
          <p:nvPr/>
        </p:nvSpPr>
        <p:spPr bwMode="auto">
          <a:xfrm>
            <a:off x="8226226" y="4787949"/>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8" name="Oval 17"/>
          <p:cNvSpPr/>
          <p:nvPr/>
        </p:nvSpPr>
        <p:spPr bwMode="auto">
          <a:xfrm>
            <a:off x="6498034" y="3491805"/>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cxnSp>
        <p:nvCxnSpPr>
          <p:cNvPr id="20" name="Straight Connector 19"/>
          <p:cNvCxnSpPr/>
          <p:nvPr/>
        </p:nvCxnSpPr>
        <p:spPr bwMode="auto">
          <a:xfrm>
            <a:off x="3689722" y="2051645"/>
            <a:ext cx="2952328" cy="1584176"/>
          </a:xfrm>
          <a:prstGeom prst="line">
            <a:avLst/>
          </a:prstGeom>
          <a:solidFill>
            <a:srgbClr val="00B8FF"/>
          </a:solidFill>
          <a:ln w="25400" cap="flat" cmpd="sng" algn="ctr">
            <a:solidFill>
              <a:srgbClr val="FFCC00"/>
            </a:solidFill>
            <a:prstDash val="solid"/>
            <a:round/>
            <a:headEnd type="none" w="med" len="med"/>
            <a:tailEnd type="none" w="med" len="med"/>
          </a:ln>
          <a:effectLst/>
        </p:spPr>
      </p:cxnSp>
      <p:cxnSp>
        <p:nvCxnSpPr>
          <p:cNvPr id="21" name="Straight Connector 20"/>
          <p:cNvCxnSpPr>
            <a:stCxn id="18" idx="1"/>
          </p:cNvCxnSpPr>
          <p:nvPr/>
        </p:nvCxnSpPr>
        <p:spPr bwMode="auto">
          <a:xfrm rot="16200000" flipH="1">
            <a:off x="6699144" y="3375057"/>
            <a:ext cx="1368152" cy="1686010"/>
          </a:xfrm>
          <a:prstGeom prst="line">
            <a:avLst/>
          </a:prstGeom>
          <a:solidFill>
            <a:srgbClr val="00B8FF"/>
          </a:solidFill>
          <a:ln w="25400" cap="flat" cmpd="sng" algn="ctr">
            <a:solidFill>
              <a:srgbClr val="FFCC00"/>
            </a:solidFill>
            <a:prstDash val="solid"/>
            <a:round/>
            <a:headEnd type="none" w="med" len="med"/>
            <a:tailEnd type="none" w="med" len="med"/>
          </a:ln>
          <a:effectLst/>
        </p:spPr>
      </p:cxnSp>
      <p:sp>
        <p:nvSpPr>
          <p:cNvPr id="28" name="TextBox 27"/>
          <p:cNvSpPr txBox="1"/>
          <p:nvPr/>
        </p:nvSpPr>
        <p:spPr>
          <a:xfrm flipH="1">
            <a:off x="6903790" y="2483693"/>
            <a:ext cx="2690587" cy="523220"/>
          </a:xfrm>
          <a:prstGeom prst="rect">
            <a:avLst/>
          </a:prstGeom>
          <a:noFill/>
        </p:spPr>
        <p:txBody>
          <a:bodyPr wrap="square" rtlCol="0">
            <a:spAutoFit/>
          </a:bodyPr>
          <a:lstStyle/>
          <a:p>
            <a:r>
              <a:rPr lang="en-GB" sz="2800" b="1" dirty="0" smtClean="0">
                <a:solidFill>
                  <a:srgbClr val="FFC000"/>
                </a:solidFill>
              </a:rPr>
              <a:t>e2v Preliminary </a:t>
            </a:r>
            <a:endParaRPr lang="en-GB" sz="2800" b="1" dirty="0">
              <a:solidFill>
                <a:srgbClr val="FFC000"/>
              </a:solidFill>
            </a:endParaRPr>
          </a:p>
        </p:txBody>
      </p:sp>
      <p:sp>
        <p:nvSpPr>
          <p:cNvPr id="29" name="Oval 28"/>
          <p:cNvSpPr/>
          <p:nvPr/>
        </p:nvSpPr>
        <p:spPr bwMode="auto">
          <a:xfrm>
            <a:off x="6570042" y="2627709"/>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pic>
        <p:nvPicPr>
          <p:cNvPr id="24" name="Picture 2"/>
          <p:cNvPicPr>
            <a:picLocks noChangeAspect="1" noChangeArrowheads="1"/>
          </p:cNvPicPr>
          <p:nvPr/>
        </p:nvPicPr>
        <p:blipFill>
          <a:blip r:embed="rId3" cstate="print"/>
          <a:srcRect l="9052" t="19760" r="5901" b="19760"/>
          <a:stretch>
            <a:fillRect/>
          </a:stretch>
        </p:blipFill>
        <p:spPr bwMode="auto">
          <a:xfrm>
            <a:off x="7074098" y="2915741"/>
            <a:ext cx="2130938" cy="594974"/>
          </a:xfrm>
          <a:prstGeom prst="rect">
            <a:avLst/>
          </a:prstGeom>
          <a:noFill/>
          <a:ln w="9525">
            <a:noFill/>
            <a:miter lim="800000"/>
            <a:headEnd/>
            <a:tailEnd/>
          </a:ln>
        </p:spPr>
      </p:pic>
      <p:pic>
        <p:nvPicPr>
          <p:cNvPr id="19" name="Picture 1" descr="colour_logo_0848"/>
          <p:cNvPicPr>
            <a:picLocks noChangeAspect="1" noChangeArrowheads="1"/>
          </p:cNvPicPr>
          <p:nvPr/>
        </p:nvPicPr>
        <p:blipFill>
          <a:blip r:embed="rId4" cstate="print"/>
          <a:srcRect/>
          <a:stretch>
            <a:fillRect/>
          </a:stretch>
        </p:blipFill>
        <p:spPr bwMode="auto">
          <a:xfrm>
            <a:off x="7709463" y="683494"/>
            <a:ext cx="2460979" cy="11307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childTnLst>
                                </p:cTn>
                              </p:par>
                              <p:par>
                                <p:cTn id="27" presetID="53"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1000" fill="hold"/>
                                        <p:tgtEl>
                                          <p:spTgt spid="24"/>
                                        </p:tgtEl>
                                        <p:attrNameLst>
                                          <p:attrName>ppt_w</p:attrName>
                                        </p:attrNameLst>
                                      </p:cBhvr>
                                      <p:tavLst>
                                        <p:tav tm="0">
                                          <p:val>
                                            <p:fltVal val="0"/>
                                          </p:val>
                                        </p:tav>
                                        <p:tav tm="100000">
                                          <p:val>
                                            <p:strVal val="#ppt_w"/>
                                          </p:val>
                                        </p:tav>
                                      </p:tavLst>
                                    </p:anim>
                                    <p:anim calcmode="lin" valueType="num">
                                      <p:cBhvr>
                                        <p:cTn id="30" dur="1000" fill="hold"/>
                                        <p:tgtEl>
                                          <p:spTgt spid="24"/>
                                        </p:tgtEl>
                                        <p:attrNameLst>
                                          <p:attrName>ppt_h</p:attrName>
                                        </p:attrNameLst>
                                      </p:cBhvr>
                                      <p:tavLst>
                                        <p:tav tm="0">
                                          <p:val>
                                            <p:fltVal val="0"/>
                                          </p:val>
                                        </p:tav>
                                        <p:tav tm="100000">
                                          <p:val>
                                            <p:strVal val="#ppt_h"/>
                                          </p:val>
                                        </p:tav>
                                      </p:tavLst>
                                    </p:anim>
                                    <p:animEffect transition="in" filter="fade">
                                      <p:cBhvr>
                                        <p:cTn id="3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8" grpId="0"/>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54694" y="261"/>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54275" name="Title 1"/>
          <p:cNvSpPr>
            <a:spLocks noGrp="1"/>
          </p:cNvSpPr>
          <p:nvPr>
            <p:ph type="title" idx="4294967295"/>
          </p:nvPr>
        </p:nvSpPr>
        <p:spPr>
          <a:xfrm>
            <a:off x="377354" y="-359371"/>
            <a:ext cx="10156825" cy="1258888"/>
          </a:xfrm>
        </p:spPr>
        <p:txBody>
          <a:bodyPr lIns="104236" tIns="52117" rIns="104236" bIns="52117"/>
          <a:lstStyle/>
          <a:p>
            <a:r>
              <a:rPr lang="en-GB" sz="4600" b="1" dirty="0" smtClean="0">
                <a:solidFill>
                  <a:srgbClr val="008000"/>
                </a:solidFill>
              </a:rPr>
              <a:t>n-in-p Planar FZ Sensor Irradiations</a:t>
            </a:r>
          </a:p>
        </p:txBody>
      </p:sp>
      <p:sp>
        <p:nvSpPr>
          <p:cNvPr id="12" name="TextBox 11"/>
          <p:cNvSpPr txBox="1"/>
          <p:nvPr/>
        </p:nvSpPr>
        <p:spPr>
          <a:xfrm>
            <a:off x="-720081" y="7221121"/>
            <a:ext cx="3905747" cy="338554"/>
          </a:xfrm>
          <a:prstGeom prst="rect">
            <a:avLst/>
          </a:prstGeom>
          <a:noFill/>
        </p:spPr>
        <p:txBody>
          <a:bodyPr wrap="square" rtlCol="0">
            <a:spAutoFit/>
          </a:bodyPr>
          <a:lstStyle/>
          <a:p>
            <a:pPr algn="r"/>
            <a:r>
              <a:rPr lang="en-GB" sz="1600" dirty="0" smtClean="0"/>
              <a:t>Gianluigi Casse and Tony Affolder</a:t>
            </a:r>
            <a:r>
              <a:rPr lang="en-GB" sz="1600" dirty="0" smtClean="0">
                <a:solidFill>
                  <a:srgbClr val="FFFF00"/>
                </a:solidFill>
              </a:rPr>
              <a:t>,           </a:t>
            </a:r>
            <a:endParaRPr lang="en-GB" sz="1600" dirty="0">
              <a:solidFill>
                <a:srgbClr val="FFFF00"/>
              </a:solidFill>
            </a:endParaRPr>
          </a:p>
        </p:txBody>
      </p:sp>
      <p:pic>
        <p:nvPicPr>
          <p:cNvPr id="22" name="Picture 13" descr="ninpFZcompare-hpk-micron-annealed-Liverpool-only-900v-v2.tif"/>
          <p:cNvPicPr>
            <a:picLocks noChangeAspect="1"/>
          </p:cNvPicPr>
          <p:nvPr/>
        </p:nvPicPr>
        <p:blipFill>
          <a:blip r:embed="rId2" cstate="print"/>
          <a:srcRect/>
          <a:stretch>
            <a:fillRect/>
          </a:stretch>
        </p:blipFill>
        <p:spPr bwMode="auto">
          <a:xfrm>
            <a:off x="233338" y="683493"/>
            <a:ext cx="10297144" cy="6572817"/>
          </a:xfrm>
          <a:prstGeom prst="rect">
            <a:avLst/>
          </a:prstGeom>
          <a:noFill/>
          <a:ln w="9525">
            <a:noFill/>
            <a:miter lim="800000"/>
            <a:headEnd/>
            <a:tailEnd/>
          </a:ln>
        </p:spPr>
      </p:pic>
      <p:sp>
        <p:nvSpPr>
          <p:cNvPr id="54279" name="TextBox 16"/>
          <p:cNvSpPr txBox="1">
            <a:spLocks noChangeArrowheads="1"/>
          </p:cNvSpPr>
          <p:nvPr/>
        </p:nvSpPr>
        <p:spPr bwMode="auto">
          <a:xfrm>
            <a:off x="2259541" y="3457274"/>
            <a:ext cx="1011769" cy="538587"/>
          </a:xfrm>
          <a:prstGeom prst="rect">
            <a:avLst/>
          </a:prstGeom>
          <a:noFill/>
          <a:ln w="9525">
            <a:noFill/>
            <a:miter lim="800000"/>
            <a:headEnd/>
            <a:tailEnd/>
          </a:ln>
        </p:spPr>
        <p:txBody>
          <a:bodyPr wrap="none" lIns="91417" tIns="45709" rIns="91417" bIns="45709">
            <a:spAutoFit/>
          </a:bodyPr>
          <a:lstStyle/>
          <a:p>
            <a:r>
              <a:rPr lang="en-GB" sz="2900" dirty="0"/>
              <a:t>9</a:t>
            </a:r>
            <a:r>
              <a:rPr lang="en-GB" sz="2900" dirty="0" smtClean="0"/>
              <a:t>00V</a:t>
            </a:r>
            <a:endParaRPr lang="en-GB" sz="2900" dirty="0"/>
          </a:p>
        </p:txBody>
      </p:sp>
      <p:sp>
        <p:nvSpPr>
          <p:cNvPr id="10" name="TextBox 9"/>
          <p:cNvSpPr txBox="1"/>
          <p:nvPr/>
        </p:nvSpPr>
        <p:spPr>
          <a:xfrm>
            <a:off x="6426026" y="5147989"/>
            <a:ext cx="1093523" cy="984863"/>
          </a:xfrm>
          <a:prstGeom prst="rect">
            <a:avLst/>
          </a:prstGeom>
          <a:noFill/>
        </p:spPr>
        <p:txBody>
          <a:bodyPr wrap="none" lIns="91417" tIns="45709" rIns="91417" bIns="45709" rtlCol="0">
            <a:spAutoFit/>
          </a:bodyPr>
          <a:lstStyle/>
          <a:p>
            <a:r>
              <a:rPr lang="en-GB" sz="2900" dirty="0" smtClean="0">
                <a:solidFill>
                  <a:srgbClr val="FF0000"/>
                </a:solidFill>
              </a:rPr>
              <a:t>Pixel </a:t>
            </a:r>
          </a:p>
          <a:p>
            <a:r>
              <a:rPr lang="en-GB" sz="2900" dirty="0" smtClean="0">
                <a:solidFill>
                  <a:srgbClr val="FF0000"/>
                </a:solidFill>
              </a:rPr>
              <a:t>Doses</a:t>
            </a:r>
            <a:endParaRPr lang="en-GB" sz="2900" dirty="0">
              <a:solidFill>
                <a:srgbClr val="FF0000"/>
              </a:solidFill>
            </a:endParaRPr>
          </a:p>
        </p:txBody>
      </p:sp>
      <p:cxnSp>
        <p:nvCxnSpPr>
          <p:cNvPr id="14" name="Straight Connector 13"/>
          <p:cNvCxnSpPr/>
          <p:nvPr/>
        </p:nvCxnSpPr>
        <p:spPr bwMode="auto">
          <a:xfrm rot="5400000" flipH="1" flipV="1">
            <a:off x="4553818" y="5003973"/>
            <a:ext cx="2592288" cy="0"/>
          </a:xfrm>
          <a:prstGeom prst="line">
            <a:avLst/>
          </a:prstGeom>
          <a:solidFill>
            <a:srgbClr val="00B8FF"/>
          </a:solidFill>
          <a:ln w="9525" cap="flat" cmpd="sng" algn="ctr">
            <a:solidFill>
              <a:srgbClr val="FF0000"/>
            </a:solidFill>
            <a:prstDash val="solid"/>
            <a:round/>
            <a:headEnd type="none" w="med" len="med"/>
            <a:tailEnd type="none" w="med" len="med"/>
          </a:ln>
          <a:effectLst/>
        </p:spPr>
      </p:cxnSp>
      <p:sp>
        <p:nvSpPr>
          <p:cNvPr id="15" name="TextBox 14"/>
          <p:cNvSpPr txBox="1"/>
          <p:nvPr/>
        </p:nvSpPr>
        <p:spPr>
          <a:xfrm rot="5400000">
            <a:off x="5242457" y="5179264"/>
            <a:ext cx="1728358" cy="369332"/>
          </a:xfrm>
          <a:prstGeom prst="rect">
            <a:avLst/>
          </a:prstGeom>
          <a:noFill/>
        </p:spPr>
        <p:txBody>
          <a:bodyPr wrap="none" rtlCol="0">
            <a:spAutoFit/>
          </a:bodyPr>
          <a:lstStyle/>
          <a:p>
            <a:r>
              <a:rPr lang="en-GB" b="1" dirty="0" smtClean="0">
                <a:solidFill>
                  <a:srgbClr val="FF0000"/>
                </a:solidFill>
              </a:rPr>
              <a:t>1.3</a:t>
            </a:r>
            <a:r>
              <a:rPr lang="en-GB" b="1" dirty="0" smtClean="0">
                <a:solidFill>
                  <a:srgbClr val="FF0000"/>
                </a:solidFill>
                <a:latin typeface="Palatino"/>
              </a:rPr>
              <a:t>×</a:t>
            </a:r>
            <a:r>
              <a:rPr lang="en-GB" b="1" dirty="0" smtClean="0">
                <a:solidFill>
                  <a:srgbClr val="FF0000"/>
                </a:solidFill>
              </a:rPr>
              <a:t>10</a:t>
            </a:r>
            <a:r>
              <a:rPr lang="en-GB" b="1" baseline="30000" dirty="0" smtClean="0">
                <a:solidFill>
                  <a:srgbClr val="FF0000"/>
                </a:solidFill>
              </a:rPr>
              <a:t>15</a:t>
            </a:r>
            <a:r>
              <a:rPr lang="en-GB" b="1" dirty="0" smtClean="0">
                <a:solidFill>
                  <a:srgbClr val="FF0000"/>
                </a:solidFill>
              </a:rPr>
              <a:t>n</a:t>
            </a:r>
            <a:r>
              <a:rPr lang="en-GB" b="1" baseline="-25000" dirty="0" smtClean="0">
                <a:solidFill>
                  <a:srgbClr val="FF0000"/>
                </a:solidFill>
              </a:rPr>
              <a:t>eq</a:t>
            </a:r>
            <a:r>
              <a:rPr lang="en-GB" b="1" dirty="0" smtClean="0">
                <a:solidFill>
                  <a:srgbClr val="FF0000"/>
                </a:solidFill>
              </a:rPr>
              <a:t>cm</a:t>
            </a:r>
            <a:r>
              <a:rPr lang="en-GB" b="1" baseline="30000" dirty="0" smtClean="0">
                <a:solidFill>
                  <a:srgbClr val="FF0000"/>
                </a:solidFill>
              </a:rPr>
              <a:t>-2</a:t>
            </a:r>
            <a:endParaRPr lang="en-GB" b="1" baseline="30000" dirty="0">
              <a:solidFill>
                <a:srgbClr val="FF0000"/>
              </a:solidFill>
            </a:endParaRPr>
          </a:p>
        </p:txBody>
      </p:sp>
      <p:sp>
        <p:nvSpPr>
          <p:cNvPr id="16" name="Oval 15"/>
          <p:cNvSpPr/>
          <p:nvPr/>
        </p:nvSpPr>
        <p:spPr bwMode="auto">
          <a:xfrm>
            <a:off x="3473698" y="2195661"/>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7" name="Oval 16"/>
          <p:cNvSpPr/>
          <p:nvPr/>
        </p:nvSpPr>
        <p:spPr bwMode="auto">
          <a:xfrm>
            <a:off x="7218114" y="4499917"/>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8" name="Oval 17"/>
          <p:cNvSpPr/>
          <p:nvPr/>
        </p:nvSpPr>
        <p:spPr bwMode="auto">
          <a:xfrm>
            <a:off x="5849962" y="3347789"/>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cxnSp>
        <p:nvCxnSpPr>
          <p:cNvPr id="20" name="Straight Connector 19"/>
          <p:cNvCxnSpPr>
            <a:stCxn id="16" idx="5"/>
          </p:cNvCxnSpPr>
          <p:nvPr/>
        </p:nvCxnSpPr>
        <p:spPr bwMode="auto">
          <a:xfrm rot="16200000" flipH="1">
            <a:off x="4331617" y="1829443"/>
            <a:ext cx="1050293" cy="2274429"/>
          </a:xfrm>
          <a:prstGeom prst="line">
            <a:avLst/>
          </a:prstGeom>
          <a:solidFill>
            <a:srgbClr val="00B8FF"/>
          </a:solidFill>
          <a:ln w="25400" cap="flat" cmpd="sng" algn="ctr">
            <a:solidFill>
              <a:srgbClr val="FFCC00"/>
            </a:solidFill>
            <a:prstDash val="solid"/>
            <a:round/>
            <a:headEnd type="none" w="med" len="med"/>
            <a:tailEnd type="none" w="med" len="med"/>
          </a:ln>
          <a:effectLst/>
        </p:spPr>
      </p:cxnSp>
      <p:cxnSp>
        <p:nvCxnSpPr>
          <p:cNvPr id="21" name="Straight Connector 20"/>
          <p:cNvCxnSpPr>
            <a:stCxn id="18" idx="5"/>
            <a:endCxn id="17" idx="1"/>
          </p:cNvCxnSpPr>
          <p:nvPr/>
        </p:nvCxnSpPr>
        <p:spPr bwMode="auto">
          <a:xfrm rot="16200000" flipH="1">
            <a:off x="6203825" y="3485628"/>
            <a:ext cx="948458" cy="1164482"/>
          </a:xfrm>
          <a:prstGeom prst="line">
            <a:avLst/>
          </a:prstGeom>
          <a:solidFill>
            <a:srgbClr val="00B8FF"/>
          </a:solidFill>
          <a:ln w="25400" cap="flat" cmpd="sng" algn="ctr">
            <a:solidFill>
              <a:srgbClr val="FFCC00"/>
            </a:solidFill>
            <a:prstDash val="solid"/>
            <a:round/>
            <a:headEnd type="none" w="med" len="med"/>
            <a:tailEnd type="none" w="med" len="med"/>
          </a:ln>
          <a:effectLst/>
        </p:spPr>
      </p:cxnSp>
      <p:sp>
        <p:nvSpPr>
          <p:cNvPr id="28" name="TextBox 27"/>
          <p:cNvSpPr txBox="1"/>
          <p:nvPr/>
        </p:nvSpPr>
        <p:spPr>
          <a:xfrm flipH="1">
            <a:off x="6903790" y="2483693"/>
            <a:ext cx="2690587" cy="523220"/>
          </a:xfrm>
          <a:prstGeom prst="rect">
            <a:avLst/>
          </a:prstGeom>
          <a:noFill/>
        </p:spPr>
        <p:txBody>
          <a:bodyPr wrap="square" rtlCol="0">
            <a:spAutoFit/>
          </a:bodyPr>
          <a:lstStyle/>
          <a:p>
            <a:r>
              <a:rPr lang="en-GB" sz="2800" b="1" dirty="0" smtClean="0">
                <a:solidFill>
                  <a:srgbClr val="FFC000"/>
                </a:solidFill>
              </a:rPr>
              <a:t>e2v Preliminary </a:t>
            </a:r>
            <a:endParaRPr lang="en-GB" sz="2800" b="1" dirty="0">
              <a:solidFill>
                <a:srgbClr val="FFC000"/>
              </a:solidFill>
            </a:endParaRPr>
          </a:p>
        </p:txBody>
      </p:sp>
      <p:sp>
        <p:nvSpPr>
          <p:cNvPr id="29" name="Oval 28"/>
          <p:cNvSpPr/>
          <p:nvPr/>
        </p:nvSpPr>
        <p:spPr bwMode="auto">
          <a:xfrm>
            <a:off x="6570042" y="2627709"/>
            <a:ext cx="288032" cy="288032"/>
          </a:xfrm>
          <a:prstGeom prst="ellipse">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pic>
        <p:nvPicPr>
          <p:cNvPr id="19" name="Picture 2"/>
          <p:cNvPicPr>
            <a:picLocks noChangeAspect="1" noChangeArrowheads="1"/>
          </p:cNvPicPr>
          <p:nvPr/>
        </p:nvPicPr>
        <p:blipFill>
          <a:blip r:embed="rId3" cstate="print"/>
          <a:srcRect l="9052" t="19760" r="5901" b="19760"/>
          <a:stretch>
            <a:fillRect/>
          </a:stretch>
        </p:blipFill>
        <p:spPr bwMode="auto">
          <a:xfrm>
            <a:off x="7074098" y="2915741"/>
            <a:ext cx="2130938" cy="594974"/>
          </a:xfrm>
          <a:prstGeom prst="rect">
            <a:avLst/>
          </a:prstGeom>
          <a:noFill/>
          <a:ln w="9525">
            <a:noFill/>
            <a:miter lim="800000"/>
            <a:headEnd/>
            <a:tailEnd/>
          </a:ln>
        </p:spPr>
      </p:pic>
      <p:pic>
        <p:nvPicPr>
          <p:cNvPr id="23" name="Picture 1" descr="colour_logo_0848"/>
          <p:cNvPicPr>
            <a:picLocks noChangeAspect="1" noChangeArrowheads="1"/>
          </p:cNvPicPr>
          <p:nvPr/>
        </p:nvPicPr>
        <p:blipFill>
          <a:blip r:embed="rId4" cstate="print"/>
          <a:srcRect/>
          <a:stretch>
            <a:fillRect/>
          </a:stretch>
        </p:blipFill>
        <p:spPr bwMode="auto">
          <a:xfrm>
            <a:off x="7853479" y="683494"/>
            <a:ext cx="2460979" cy="11307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childTnLst>
                                </p:cTn>
                              </p:par>
                              <p:par>
                                <p:cTn id="27" presetID="53"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Effect transition="in" filter="fade">
                                      <p:cBhvr>
                                        <p:cTn id="3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8" grpId="0"/>
      <p:bldP spid="2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252611"/>
            <a:ext cx="9621837" cy="1258887"/>
          </a:xfrm>
        </p:spPr>
        <p:txBody>
          <a:bodyPr/>
          <a:lstStyle/>
          <a:p>
            <a:r>
              <a:rPr lang="en-GB" b="1" dirty="0" smtClean="0">
                <a:solidFill>
                  <a:srgbClr val="008000"/>
                </a:solidFill>
              </a:rPr>
              <a:t>Conclusions</a:t>
            </a:r>
            <a:endParaRPr lang="en-GB" b="1" dirty="0">
              <a:solidFill>
                <a:srgbClr val="008000"/>
              </a:solidFill>
            </a:endParaRPr>
          </a:p>
        </p:txBody>
      </p:sp>
      <p:sp>
        <p:nvSpPr>
          <p:cNvPr id="3" name="Content Placeholder 2"/>
          <p:cNvSpPr>
            <a:spLocks noGrp="1"/>
          </p:cNvSpPr>
          <p:nvPr>
            <p:ph idx="1"/>
          </p:nvPr>
        </p:nvSpPr>
        <p:spPr>
          <a:xfrm>
            <a:off x="144015" y="1238597"/>
            <a:ext cx="10458475" cy="4989512"/>
          </a:xfrm>
        </p:spPr>
        <p:txBody>
          <a:bodyPr/>
          <a:lstStyle/>
          <a:p>
            <a:pPr>
              <a:buClr>
                <a:srgbClr val="FF0000"/>
              </a:buClr>
            </a:pPr>
            <a:r>
              <a:rPr lang="en-GB" sz="2800" dirty="0" smtClean="0"/>
              <a:t>Planning is in place at the LHC for a programme going forward two decades, with even energy doubling as a further upgrade path if physics requires it (also </a:t>
            </a:r>
            <a:r>
              <a:rPr lang="en-GB" sz="2800" dirty="0" err="1" smtClean="0"/>
              <a:t>LHeC</a:t>
            </a:r>
            <a:r>
              <a:rPr lang="en-GB" sz="2800" dirty="0" smtClean="0"/>
              <a:t>)</a:t>
            </a:r>
          </a:p>
          <a:p>
            <a:pPr>
              <a:buClr>
                <a:srgbClr val="FF0000"/>
              </a:buClr>
            </a:pPr>
            <a:r>
              <a:rPr lang="en-GB" sz="2800" dirty="0" smtClean="0"/>
              <a:t>The future programme at the energy frontier requires a further factor of 10 in radiation tolerance compared with the already extreme requirements of the LHC</a:t>
            </a:r>
          </a:p>
          <a:p>
            <a:pPr>
              <a:buClr>
                <a:srgbClr val="FF0000"/>
              </a:buClr>
            </a:pPr>
            <a:r>
              <a:rPr lang="en-GB" sz="2800" dirty="0" smtClean="0"/>
              <a:t>Detectors have been fabricated and tested after irradiation to doses compatible with HL-LHC operation and sufficient signal for efficient operation is found for detectors with n-implant read-out</a:t>
            </a:r>
          </a:p>
          <a:p>
            <a:pPr>
              <a:buClr>
                <a:srgbClr val="FF0000"/>
              </a:buClr>
            </a:pPr>
            <a:r>
              <a:rPr lang="en-GB" sz="2800" dirty="0" smtClean="0">
                <a:solidFill>
                  <a:srgbClr val="C00000"/>
                </a:solidFill>
              </a:rPr>
              <a:t>Many aspects </a:t>
            </a:r>
            <a:r>
              <a:rPr lang="en-GB" sz="2800" dirty="0" smtClean="0">
                <a:solidFill>
                  <a:srgbClr val="C00000"/>
                </a:solidFill>
              </a:rPr>
              <a:t>of R&amp;D being undertaken at Liverpool and we can offer expertise in a number of areas in silicon strip and pixel module design and manufacture</a:t>
            </a:r>
            <a:endParaRPr lang="en-GB" sz="2800"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7200" b="1" dirty="0" smtClean="0">
                <a:solidFill>
                  <a:srgbClr val="009999"/>
                </a:solidFill>
              </a:rPr>
              <a:t>Back-up Material</a:t>
            </a:r>
            <a:endParaRPr lang="en-GB" sz="7200" b="1" dirty="0">
              <a:solidFill>
                <a:srgbClr val="009999"/>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893" y="44744"/>
            <a:ext cx="9622060" cy="705552"/>
          </a:xfrm>
        </p:spPr>
        <p:txBody>
          <a:bodyPr/>
          <a:lstStyle/>
          <a:p>
            <a:r>
              <a:rPr lang="en-US" dirty="0" smtClean="0"/>
              <a:t>New ID challenges</a:t>
            </a:r>
            <a:endParaRPr lang="en-US" dirty="0"/>
          </a:p>
        </p:txBody>
      </p:sp>
      <p:sp>
        <p:nvSpPr>
          <p:cNvPr id="4" name="Slide Number Placeholder 3"/>
          <p:cNvSpPr>
            <a:spLocks noGrp="1"/>
          </p:cNvSpPr>
          <p:nvPr>
            <p:ph type="sldNum" sz="quarter" idx="4294967295"/>
          </p:nvPr>
        </p:nvSpPr>
        <p:spPr>
          <a:xfrm>
            <a:off x="7661328" y="7006916"/>
            <a:ext cx="2495614" cy="401386"/>
          </a:xfrm>
          <a:prstGeom prst="rect">
            <a:avLst/>
          </a:prstGeom>
        </p:spPr>
        <p:txBody>
          <a:bodyPr lIns="73381" tIns="36690" rIns="73381" bIns="36690"/>
          <a:lstStyle/>
          <a:p>
            <a:pPr>
              <a:defRPr/>
            </a:pPr>
            <a:fld id="{993EAE85-B4FB-5546-97E4-6D3878930C3B}" type="slidenum">
              <a:rPr lang="en-US" smtClean="0">
                <a:solidFill>
                  <a:srgbClr val="FF0000"/>
                </a:solidFill>
              </a:rPr>
              <a:pPr>
                <a:defRPr/>
              </a:pPr>
              <a:t>44</a:t>
            </a:fld>
            <a:endParaRPr lang="en-US" dirty="0">
              <a:solidFill>
                <a:srgbClr val="FF0000"/>
              </a:solidFill>
            </a:endParaRPr>
          </a:p>
        </p:txBody>
      </p:sp>
      <p:sp>
        <p:nvSpPr>
          <p:cNvPr id="5" name="Rectangle 4"/>
          <p:cNvSpPr/>
          <p:nvPr/>
        </p:nvSpPr>
        <p:spPr>
          <a:xfrm>
            <a:off x="216100" y="961622"/>
            <a:ext cx="10450567" cy="5908728"/>
          </a:xfrm>
          <a:prstGeom prst="rect">
            <a:avLst/>
          </a:prstGeom>
        </p:spPr>
        <p:txBody>
          <a:bodyPr wrap="square" lIns="90864" tIns="45432" rIns="90864" bIns="45432">
            <a:spAutoFit/>
          </a:bodyPr>
          <a:lstStyle/>
          <a:p>
            <a:r>
              <a:rPr lang="en-US" dirty="0">
                <a:solidFill>
                  <a:srgbClr val="FF0000"/>
                </a:solidFill>
              </a:rPr>
              <a:t>Silicon sensors have to maintain adequate performance after accumulated radiation levels 10 times higher than the requirements of the present Tracker. Thus higher granularity and thinner sensors are required everywhere, and radically different options may be useful for the innermost pixel layers</a:t>
            </a:r>
          </a:p>
          <a:p>
            <a:endParaRPr lang="en-US" dirty="0">
              <a:solidFill>
                <a:srgbClr val="FF0000"/>
              </a:solidFill>
            </a:endParaRPr>
          </a:p>
          <a:p>
            <a:r>
              <a:rPr lang="en-US" i="1" dirty="0">
                <a:solidFill>
                  <a:srgbClr val="FF0000"/>
                </a:solidFill>
              </a:rPr>
              <a:t>More advanced ASIC technologies have to be used. The main challenges are to cope with the high instantaneous rates in the inner pixel layers, to limit the power consumption with the higher granularity, and to implement the new trigger functionality</a:t>
            </a:r>
          </a:p>
          <a:p>
            <a:r>
              <a:rPr lang="en-US" dirty="0">
                <a:solidFill>
                  <a:srgbClr val="FF0000"/>
                </a:solidFill>
              </a:rPr>
              <a:t> </a:t>
            </a:r>
          </a:p>
          <a:p>
            <a:r>
              <a:rPr lang="en-US" dirty="0">
                <a:solidFill>
                  <a:srgbClr val="FF0000"/>
                </a:solidFill>
              </a:rPr>
              <a:t>Novel powering schemes have to be employed to reduce the cross section of conductors</a:t>
            </a:r>
          </a:p>
          <a:p>
            <a:r>
              <a:rPr lang="en-US" dirty="0">
                <a:solidFill>
                  <a:srgbClr val="FF0000"/>
                </a:solidFill>
              </a:rPr>
              <a:t>inside the tracking volume and take full advantage of the lower operating voltage of the front-end ASICs, while remaining within the constraint of the existing supply cables</a:t>
            </a:r>
          </a:p>
          <a:p>
            <a:endParaRPr lang="en-US" dirty="0">
              <a:solidFill>
                <a:srgbClr val="FF0000"/>
              </a:solidFill>
            </a:endParaRPr>
          </a:p>
          <a:p>
            <a:r>
              <a:rPr lang="en-US" i="1" dirty="0">
                <a:solidFill>
                  <a:srgbClr val="FF0000"/>
                </a:solidFill>
              </a:rPr>
              <a:t>More efficient cooling methods have to be used to reduce the mass of cooling pipes and heat exchangers, as well as the mass flow of the coolant, and to cope with the constraints from the existing pipes</a:t>
            </a:r>
          </a:p>
          <a:p>
            <a:endParaRPr lang="en-US" dirty="0">
              <a:solidFill>
                <a:srgbClr val="FF0000"/>
              </a:solidFill>
            </a:endParaRPr>
          </a:p>
          <a:p>
            <a:r>
              <a:rPr lang="en-US" dirty="0">
                <a:solidFill>
                  <a:srgbClr val="FF0000"/>
                </a:solidFill>
              </a:rPr>
              <a:t>High-speed data links are required to handle the increased data volume generated by the increased granularity and by the trigger output, and still maintain compatibility with the installed optical fibers</a:t>
            </a:r>
          </a:p>
          <a:p>
            <a:endParaRPr lang="en-US" i="1" dirty="0">
              <a:solidFill>
                <a:srgbClr val="FF0000"/>
              </a:solidFill>
            </a:endParaRPr>
          </a:p>
          <a:p>
            <a:r>
              <a:rPr lang="en-US" i="1" dirty="0">
                <a:solidFill>
                  <a:srgbClr val="FF0000"/>
                </a:solidFill>
              </a:rPr>
              <a:t>Novel module concepts and electronics architectures need to be developed to implement on-detector data reduction, which allows the trigger functionality to be implemented while maintaining the bandwidth at an acceptable level</a:t>
            </a:r>
          </a:p>
        </p:txBody>
      </p:sp>
    </p:spTree>
    <p:extLst>
      <p:ext uri="{BB962C8B-B14F-4D97-AF65-F5344CB8AC3E}">
        <p14:creationId xmlns="" xmlns:p14="http://schemas.microsoft.com/office/powerpoint/2010/main" val="1858597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Footer Placeholder 1"/>
          <p:cNvSpPr txBox="1">
            <a:spLocks noGrp="1"/>
          </p:cNvSpPr>
          <p:nvPr/>
        </p:nvSpPr>
        <p:spPr bwMode="auto">
          <a:xfrm>
            <a:off x="2293940" y="7058027"/>
            <a:ext cx="7577137" cy="523875"/>
          </a:xfrm>
          <a:prstGeom prst="rect">
            <a:avLst/>
          </a:prstGeom>
          <a:noFill/>
          <a:ln>
            <a:miter lim="800000"/>
            <a:headEnd/>
            <a:tailEnd/>
          </a:ln>
        </p:spPr>
        <p:txBody>
          <a:bodyPr lIns="104261" tIns="52131" rIns="104261" bIns="52131"/>
          <a:lstStyle/>
          <a:p>
            <a:pPr defTabSz="1042731">
              <a:defRPr/>
            </a:pPr>
            <a:r>
              <a:rPr lang="en-GB" altLang="ja-JP" b="0" dirty="0">
                <a:solidFill>
                  <a:srgbClr val="2B39B9"/>
                </a:solidFill>
                <a:latin typeface="+mn-lt"/>
                <a:ea typeface="ＭＳ Ｐゴシック" pitchFamily="64" charset="-128"/>
              </a:rPr>
              <a:t>A. Affolder - PSD08, 1st-5th September 2008, Glasgow, Scotland</a:t>
            </a:r>
            <a:endParaRPr lang="en-GB" b="0" dirty="0">
              <a:solidFill>
                <a:srgbClr val="2B39B9"/>
              </a:solidFill>
              <a:latin typeface="+mn-lt"/>
              <a:ea typeface="ＭＳ Ｐゴシック" pitchFamily="64" charset="-128"/>
            </a:endParaRPr>
          </a:p>
        </p:txBody>
      </p:sp>
      <p:sp>
        <p:nvSpPr>
          <p:cNvPr id="195587" name="Title 1"/>
          <p:cNvSpPr>
            <a:spLocks noGrp="1"/>
          </p:cNvSpPr>
          <p:nvPr>
            <p:ph type="title" idx="4294967295"/>
          </p:nvPr>
        </p:nvSpPr>
        <p:spPr>
          <a:xfrm>
            <a:off x="534988" y="-180975"/>
            <a:ext cx="9621837" cy="1258888"/>
          </a:xfrm>
        </p:spPr>
        <p:txBody>
          <a:bodyPr lIns="104249" tIns="52124" rIns="104249" bIns="52124"/>
          <a:lstStyle/>
          <a:p>
            <a:r>
              <a:rPr lang="en-GB" b="1" dirty="0" smtClean="0">
                <a:solidFill>
                  <a:srgbClr val="008000"/>
                </a:solidFill>
              </a:rPr>
              <a:t>Geometry Choices</a:t>
            </a:r>
          </a:p>
        </p:txBody>
      </p:sp>
      <p:sp>
        <p:nvSpPr>
          <p:cNvPr id="195588" name="Content Placeholder 2"/>
          <p:cNvSpPr>
            <a:spLocks noGrp="1"/>
          </p:cNvSpPr>
          <p:nvPr>
            <p:ph sz="half" idx="4294967295"/>
          </p:nvPr>
        </p:nvSpPr>
        <p:spPr>
          <a:xfrm>
            <a:off x="0" y="1074738"/>
            <a:ext cx="4927600" cy="2862262"/>
          </a:xfrm>
        </p:spPr>
        <p:txBody>
          <a:bodyPr lIns="104249" tIns="52124" rIns="104249" bIns="52124"/>
          <a:lstStyle/>
          <a:p>
            <a:r>
              <a:rPr lang="en-GB" sz="2400" dirty="0" smtClean="0"/>
              <a:t>p-in-n</a:t>
            </a:r>
          </a:p>
          <a:p>
            <a:pPr lvl="1"/>
            <a:r>
              <a:rPr lang="en-GB" sz="2100" dirty="0" smtClean="0"/>
              <a:t>Least expensive</a:t>
            </a:r>
          </a:p>
          <a:p>
            <a:pPr lvl="1"/>
            <a:r>
              <a:rPr lang="en-GB" sz="2100" dirty="0" smtClean="0"/>
              <a:t>Single-sided processing</a:t>
            </a:r>
          </a:p>
          <a:p>
            <a:pPr lvl="1"/>
            <a:r>
              <a:rPr lang="en-GB" sz="2100" dirty="0" smtClean="0"/>
              <a:t>Available from all foundries</a:t>
            </a:r>
          </a:p>
          <a:p>
            <a:pPr lvl="1"/>
            <a:r>
              <a:rPr lang="en-GB" sz="2100" dirty="0" smtClean="0"/>
              <a:t>Most experience in production </a:t>
            </a:r>
          </a:p>
          <a:p>
            <a:pPr lvl="2"/>
            <a:r>
              <a:rPr lang="en-GB" sz="1800" dirty="0" smtClean="0"/>
              <a:t>All strips at CMS/ATLAS/ALICE, </a:t>
            </a:r>
            <a:r>
              <a:rPr lang="en-GB" sz="1800" dirty="0" err="1" smtClean="0"/>
              <a:t>Tevatron</a:t>
            </a:r>
            <a:r>
              <a:rPr lang="en-GB" sz="1800" dirty="0" smtClean="0"/>
              <a:t>, b-factories, …</a:t>
            </a:r>
          </a:p>
        </p:txBody>
      </p:sp>
      <p:sp>
        <p:nvSpPr>
          <p:cNvPr id="4" name="Content Placeholder 3"/>
          <p:cNvSpPr>
            <a:spLocks noGrp="1"/>
          </p:cNvSpPr>
          <p:nvPr>
            <p:ph sz="half" idx="4294967295"/>
          </p:nvPr>
        </p:nvSpPr>
        <p:spPr>
          <a:xfrm>
            <a:off x="5429250" y="1023940"/>
            <a:ext cx="5029200" cy="2519361"/>
          </a:xfrm>
        </p:spPr>
        <p:txBody>
          <a:bodyPr lIns="104249" tIns="52124" rIns="104249" bIns="52124"/>
          <a:lstStyle/>
          <a:p>
            <a:r>
              <a:rPr lang="en-GB" sz="2400" dirty="0" smtClean="0"/>
              <a:t>n-in-p</a:t>
            </a:r>
          </a:p>
          <a:p>
            <a:pPr lvl="1"/>
            <a:r>
              <a:rPr lang="en-GB" sz="1800" dirty="0" smtClean="0"/>
              <a:t>~50% less expensive than n-in-n</a:t>
            </a:r>
          </a:p>
          <a:p>
            <a:pPr lvl="1"/>
            <a:r>
              <a:rPr lang="en-GB" sz="1800" dirty="0" smtClean="0"/>
              <a:t>Single-sided processing</a:t>
            </a:r>
          </a:p>
          <a:p>
            <a:pPr lvl="1"/>
            <a:r>
              <a:rPr lang="en-GB" sz="1800" dirty="0" smtClean="0"/>
              <a:t>More suppliers (including Hamamatsu)</a:t>
            </a:r>
          </a:p>
          <a:p>
            <a:pPr lvl="1"/>
            <a:r>
              <a:rPr lang="en-GB" sz="1800" dirty="0" smtClean="0"/>
              <a:t>Limited production experience</a:t>
            </a:r>
          </a:p>
          <a:p>
            <a:pPr lvl="2"/>
            <a:r>
              <a:rPr lang="en-GB" sz="1400" dirty="0" smtClean="0"/>
              <a:t>1 VELO module installed, spare system under construction</a:t>
            </a:r>
          </a:p>
          <a:p>
            <a:pPr lvl="1"/>
            <a:r>
              <a:rPr lang="en-GB" sz="1800" dirty="0" smtClean="0"/>
              <a:t>As radiation hard as n-in-n</a:t>
            </a:r>
          </a:p>
          <a:p>
            <a:pPr lvl="1"/>
            <a:endParaRPr lang="en-GB" sz="2700" dirty="0" smtClean="0"/>
          </a:p>
        </p:txBody>
      </p:sp>
      <p:sp>
        <p:nvSpPr>
          <p:cNvPr id="195590" name="Slide Number Placeholder 5"/>
          <p:cNvSpPr txBox="1">
            <a:spLocks noGrp="1"/>
          </p:cNvSpPr>
          <p:nvPr/>
        </p:nvSpPr>
        <p:spPr bwMode="auto">
          <a:xfrm>
            <a:off x="9772649" y="7035801"/>
            <a:ext cx="757239" cy="525462"/>
          </a:xfrm>
          <a:prstGeom prst="rect">
            <a:avLst/>
          </a:prstGeom>
          <a:noFill/>
          <a:ln w="9525">
            <a:noFill/>
            <a:miter lim="800000"/>
            <a:headEnd/>
            <a:tailEnd/>
          </a:ln>
        </p:spPr>
        <p:txBody>
          <a:bodyPr lIns="104249" tIns="52124" rIns="104249" bIns="52124"/>
          <a:lstStyle/>
          <a:p>
            <a:pPr algn="r" defTabSz="1042731"/>
            <a:fld id="{2C78D0ED-FD00-4C19-8179-AF926E65DA49}" type="slidenum">
              <a:rPr lang="en-GB" sz="2300" b="0">
                <a:solidFill>
                  <a:srgbClr val="2B39B9"/>
                </a:solidFill>
                <a:latin typeface="Arial" charset="0"/>
                <a:cs typeface="Arial" charset="0"/>
              </a:rPr>
              <a:pPr algn="r" defTabSz="1042731"/>
              <a:t>45</a:t>
            </a:fld>
            <a:endParaRPr lang="en-GB" sz="2300" b="0" dirty="0">
              <a:solidFill>
                <a:srgbClr val="2B39B9"/>
              </a:solidFill>
              <a:latin typeface="Arial" charset="0"/>
              <a:cs typeface="Arial" charset="0"/>
            </a:endParaRPr>
          </a:p>
        </p:txBody>
      </p:sp>
      <p:sp>
        <p:nvSpPr>
          <p:cNvPr id="8" name="Content Placeholder 2"/>
          <p:cNvSpPr txBox="1">
            <a:spLocks/>
          </p:cNvSpPr>
          <p:nvPr/>
        </p:nvSpPr>
        <p:spPr bwMode="auto">
          <a:xfrm>
            <a:off x="1" y="3937000"/>
            <a:ext cx="5489575" cy="2914650"/>
          </a:xfrm>
          <a:prstGeom prst="rect">
            <a:avLst/>
          </a:prstGeom>
          <a:noFill/>
          <a:ln w="9525">
            <a:noFill/>
            <a:miter lim="800000"/>
            <a:headEnd/>
            <a:tailEnd/>
          </a:ln>
        </p:spPr>
        <p:txBody>
          <a:bodyPr lIns="104249" tIns="52124" rIns="104249" bIns="52124"/>
          <a:lstStyle/>
          <a:p>
            <a:pPr marL="390427" indent="-390427" algn="l" defTabSz="1042731" eaLnBrk="0" hangingPunct="0">
              <a:spcBef>
                <a:spcPct val="20000"/>
              </a:spcBef>
              <a:buFontTx/>
              <a:buChar char="•"/>
            </a:pPr>
            <a:r>
              <a:rPr lang="en-GB" sz="2300" b="0" dirty="0">
                <a:latin typeface="Arial" charset="0"/>
                <a:cs typeface="Arial" charset="0"/>
              </a:rPr>
              <a:t>n-in-n</a:t>
            </a:r>
          </a:p>
          <a:p>
            <a:pPr marL="847516" lvl="1" indent="-326945" algn="l" defTabSz="1042731" eaLnBrk="0" hangingPunct="0">
              <a:spcBef>
                <a:spcPct val="20000"/>
              </a:spcBef>
              <a:buFontTx/>
              <a:buChar char="–"/>
            </a:pPr>
            <a:r>
              <a:rPr lang="en-GB" b="0" dirty="0">
                <a:latin typeface="Arial" charset="0"/>
                <a:cs typeface="Arial" charset="0"/>
              </a:rPr>
              <a:t>Most expensive </a:t>
            </a:r>
          </a:p>
          <a:p>
            <a:pPr marL="847516" lvl="1" indent="-326945" algn="l" defTabSz="1042731" eaLnBrk="0" hangingPunct="0">
              <a:spcBef>
                <a:spcPct val="20000"/>
              </a:spcBef>
              <a:buFontTx/>
              <a:buChar char="–"/>
            </a:pPr>
            <a:r>
              <a:rPr lang="en-GB" b="0" dirty="0">
                <a:latin typeface="Arial" charset="0"/>
                <a:cs typeface="Arial" charset="0"/>
              </a:rPr>
              <a:t>Double-sided processing </a:t>
            </a:r>
          </a:p>
          <a:p>
            <a:pPr marL="847516" lvl="1" indent="-326945" algn="l" defTabSz="1042731" eaLnBrk="0" hangingPunct="0">
              <a:spcBef>
                <a:spcPct val="20000"/>
              </a:spcBef>
              <a:buFontTx/>
              <a:buChar char="–"/>
            </a:pPr>
            <a:r>
              <a:rPr lang="en-GB" b="0" dirty="0">
                <a:latin typeface="Arial" charset="0"/>
                <a:cs typeface="Arial" charset="0"/>
              </a:rPr>
              <a:t>Limited suppliers </a:t>
            </a:r>
          </a:p>
          <a:p>
            <a:pPr marL="847516" lvl="1" indent="-326945" algn="l" defTabSz="1042731" eaLnBrk="0" hangingPunct="0">
              <a:spcBef>
                <a:spcPct val="20000"/>
              </a:spcBef>
              <a:buFontTx/>
              <a:buChar char="–"/>
            </a:pPr>
            <a:r>
              <a:rPr lang="en-GB" b="0" dirty="0">
                <a:latin typeface="Arial" charset="0"/>
                <a:cs typeface="Arial" charset="0"/>
              </a:rPr>
              <a:t>Some experience with “large” scale production</a:t>
            </a:r>
          </a:p>
          <a:p>
            <a:pPr marL="1303014" lvl="2" indent="-260286" algn="l" defTabSz="1042731" eaLnBrk="0" hangingPunct="0">
              <a:spcBef>
                <a:spcPct val="20000"/>
              </a:spcBef>
              <a:buFontTx/>
              <a:buChar char="•"/>
            </a:pPr>
            <a:r>
              <a:rPr lang="en-GB" sz="1600" b="0" dirty="0">
                <a:latin typeface="Arial" charset="0"/>
                <a:cs typeface="Arial" charset="0"/>
              </a:rPr>
              <a:t>CMS/ATLAS pixels, </a:t>
            </a:r>
            <a:r>
              <a:rPr lang="en-GB" sz="1600" b="0" dirty="0" err="1">
                <a:latin typeface="Arial" charset="0"/>
                <a:cs typeface="Arial" charset="0"/>
              </a:rPr>
              <a:t>LHCb</a:t>
            </a:r>
            <a:r>
              <a:rPr lang="en-GB" sz="1600" b="0" dirty="0">
                <a:latin typeface="Arial" charset="0"/>
                <a:cs typeface="Arial" charset="0"/>
              </a:rPr>
              <a:t> VELO</a:t>
            </a:r>
          </a:p>
          <a:p>
            <a:pPr marL="847516" lvl="1" indent="-326945" algn="l" defTabSz="1042731" eaLnBrk="0" hangingPunct="0">
              <a:spcBef>
                <a:spcPct val="20000"/>
              </a:spcBef>
              <a:buFontTx/>
              <a:buChar char="–"/>
            </a:pPr>
            <a:r>
              <a:rPr lang="en-GB" b="0" dirty="0">
                <a:latin typeface="Arial" charset="0"/>
                <a:cs typeface="Arial" charset="0"/>
              </a:rPr>
              <a:t>Much more radiation hard than p-in-n</a:t>
            </a:r>
          </a:p>
        </p:txBody>
      </p:sp>
      <p:grpSp>
        <p:nvGrpSpPr>
          <p:cNvPr id="2" name="Group 136"/>
          <p:cNvGrpSpPr>
            <a:grpSpLocks/>
          </p:cNvGrpSpPr>
          <p:nvPr/>
        </p:nvGrpSpPr>
        <p:grpSpPr bwMode="auto">
          <a:xfrm>
            <a:off x="3914776" y="3851274"/>
            <a:ext cx="6943725" cy="2765044"/>
            <a:chOff x="3348071" y="3644900"/>
            <a:chExt cx="5938837" cy="2507874"/>
          </a:xfrm>
        </p:grpSpPr>
        <p:grpSp>
          <p:nvGrpSpPr>
            <p:cNvPr id="3" name="Group 174"/>
            <p:cNvGrpSpPr>
              <a:grpSpLocks/>
            </p:cNvGrpSpPr>
            <p:nvPr/>
          </p:nvGrpSpPr>
          <p:grpSpPr bwMode="auto">
            <a:xfrm>
              <a:off x="3348071" y="3644900"/>
              <a:ext cx="5938837" cy="2507874"/>
              <a:chOff x="3286116" y="3571876"/>
              <a:chExt cx="5938881" cy="2507891"/>
            </a:xfrm>
          </p:grpSpPr>
          <p:grpSp>
            <p:nvGrpSpPr>
              <p:cNvPr id="5" name="Group 125"/>
              <p:cNvGrpSpPr>
                <a:grpSpLocks/>
              </p:cNvGrpSpPr>
              <p:nvPr/>
            </p:nvGrpSpPr>
            <p:grpSpPr bwMode="auto">
              <a:xfrm>
                <a:off x="3286116" y="3643315"/>
                <a:ext cx="5938881" cy="2436452"/>
                <a:chOff x="3286116" y="3571877"/>
                <a:chExt cx="5938881" cy="2436452"/>
              </a:xfrm>
            </p:grpSpPr>
            <p:sp>
              <p:nvSpPr>
                <p:cNvPr id="195595" name="Rectangle 5"/>
                <p:cNvSpPr>
                  <a:spLocks noChangeArrowheads="1"/>
                </p:cNvSpPr>
                <p:nvPr/>
              </p:nvSpPr>
              <p:spPr bwMode="auto">
                <a:xfrm>
                  <a:off x="4521200" y="4286256"/>
                  <a:ext cx="4286282" cy="53975"/>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6" name="Rectangle 4"/>
                <p:cNvSpPr>
                  <a:spLocks noChangeArrowheads="1"/>
                </p:cNvSpPr>
                <p:nvPr/>
              </p:nvSpPr>
              <p:spPr bwMode="auto">
                <a:xfrm>
                  <a:off x="4519614" y="4285843"/>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7" name="Rectangle 5"/>
                <p:cNvSpPr>
                  <a:spLocks noChangeArrowheads="1"/>
                </p:cNvSpPr>
                <p:nvPr/>
              </p:nvSpPr>
              <p:spPr bwMode="auto">
                <a:xfrm>
                  <a:off x="4519612" y="5715016"/>
                  <a:ext cx="4286282" cy="90488"/>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8" name="Rectangle 7"/>
                <p:cNvSpPr>
                  <a:spLocks noChangeArrowheads="1"/>
                </p:cNvSpPr>
                <p:nvPr/>
              </p:nvSpPr>
              <p:spPr bwMode="auto">
                <a:xfrm>
                  <a:off x="6091250"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599" name="Rectangle 19"/>
                <p:cNvSpPr>
                  <a:spLocks noChangeArrowheads="1"/>
                </p:cNvSpPr>
                <p:nvPr/>
              </p:nvSpPr>
              <p:spPr bwMode="auto">
                <a:xfrm>
                  <a:off x="4662490" y="4285842"/>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0" name="Text Box 26"/>
                <p:cNvSpPr txBox="1">
                  <a:spLocks noChangeArrowheads="1"/>
                </p:cNvSpPr>
                <p:nvPr/>
              </p:nvSpPr>
              <p:spPr bwMode="auto">
                <a:xfrm>
                  <a:off x="8748420" y="4230042"/>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01" name="Text Box 27"/>
                <p:cNvSpPr txBox="1">
                  <a:spLocks noChangeArrowheads="1"/>
                </p:cNvSpPr>
                <p:nvPr/>
              </p:nvSpPr>
              <p:spPr bwMode="auto">
                <a:xfrm>
                  <a:off x="8767429" y="5572298"/>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02" name="Text Box 28"/>
                <p:cNvSpPr txBox="1">
                  <a:spLocks noChangeArrowheads="1"/>
                </p:cNvSpPr>
                <p:nvPr/>
              </p:nvSpPr>
              <p:spPr bwMode="auto">
                <a:xfrm>
                  <a:off x="6144219" y="5030787"/>
                  <a:ext cx="1245074" cy="412987"/>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p</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03" name="Rectangle 19"/>
                <p:cNvSpPr>
                  <a:spLocks noChangeArrowheads="1"/>
                </p:cNvSpPr>
                <p:nvPr/>
              </p:nvSpPr>
              <p:spPr bwMode="auto">
                <a:xfrm>
                  <a:off x="5091118" y="4285842"/>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4" name="Rectangle 7"/>
                <p:cNvSpPr>
                  <a:spLocks noChangeArrowheads="1"/>
                </p:cNvSpPr>
                <p:nvPr/>
              </p:nvSpPr>
              <p:spPr bwMode="auto">
                <a:xfrm>
                  <a:off x="5512728"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5" name="Rectangle 7"/>
                <p:cNvSpPr>
                  <a:spLocks noChangeArrowheads="1"/>
                </p:cNvSpPr>
                <p:nvPr/>
              </p:nvSpPr>
              <p:spPr bwMode="auto">
                <a:xfrm>
                  <a:off x="6662754"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6" name="Rectangle 7"/>
                <p:cNvSpPr>
                  <a:spLocks noChangeArrowheads="1"/>
                </p:cNvSpPr>
                <p:nvPr/>
              </p:nvSpPr>
              <p:spPr bwMode="auto">
                <a:xfrm>
                  <a:off x="7805762"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7" name="Rectangle 7"/>
                <p:cNvSpPr>
                  <a:spLocks noChangeArrowheads="1"/>
                </p:cNvSpPr>
                <p:nvPr/>
              </p:nvSpPr>
              <p:spPr bwMode="auto">
                <a:xfrm>
                  <a:off x="7227240"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8" name="Rectangle 7"/>
                <p:cNvSpPr>
                  <a:spLocks noChangeArrowheads="1"/>
                </p:cNvSpPr>
                <p:nvPr/>
              </p:nvSpPr>
              <p:spPr bwMode="auto">
                <a:xfrm>
                  <a:off x="8377266" y="4285842"/>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09" name="Rectangle 5"/>
                <p:cNvSpPr>
                  <a:spLocks noChangeArrowheads="1"/>
                </p:cNvSpPr>
                <p:nvPr/>
              </p:nvSpPr>
              <p:spPr bwMode="auto">
                <a:xfrm>
                  <a:off x="4519612" y="5786453"/>
                  <a:ext cx="4286282" cy="90489"/>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0" name="Text Box 26"/>
                <p:cNvSpPr txBox="1">
                  <a:spLocks noChangeArrowheads="1"/>
                </p:cNvSpPr>
                <p:nvPr/>
              </p:nvSpPr>
              <p:spPr bwMode="auto">
                <a:xfrm>
                  <a:off x="4205326" y="5661590"/>
                  <a:ext cx="45756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11" name="Rectangle 5"/>
                <p:cNvSpPr>
                  <a:spLocks noChangeArrowheads="1"/>
                </p:cNvSpPr>
                <p:nvPr/>
              </p:nvSpPr>
              <p:spPr bwMode="auto">
                <a:xfrm>
                  <a:off x="4519614" y="4246242"/>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2" name="Text Box 27"/>
                <p:cNvSpPr txBox="1">
                  <a:spLocks noChangeArrowheads="1"/>
                </p:cNvSpPr>
                <p:nvPr/>
              </p:nvSpPr>
              <p:spPr bwMode="auto">
                <a:xfrm flipH="1">
                  <a:off x="3975863" y="4080264"/>
                  <a:ext cx="786148"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613" name="Rectangle 19"/>
                <p:cNvSpPr>
                  <a:spLocks noChangeArrowheads="1"/>
                </p:cNvSpPr>
                <p:nvPr/>
              </p:nvSpPr>
              <p:spPr bwMode="auto">
                <a:xfrm>
                  <a:off x="4662488" y="4202117"/>
                  <a:ext cx="214315" cy="857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4" name="Rectangle 19"/>
                <p:cNvSpPr>
                  <a:spLocks noChangeArrowheads="1"/>
                </p:cNvSpPr>
                <p:nvPr/>
              </p:nvSpPr>
              <p:spPr bwMode="auto">
                <a:xfrm>
                  <a:off x="5091116" y="4210055"/>
                  <a:ext cx="214315"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5" name="Rectangle 7"/>
                <p:cNvSpPr>
                  <a:spLocks noChangeArrowheads="1"/>
                </p:cNvSpPr>
                <p:nvPr/>
              </p:nvSpPr>
              <p:spPr bwMode="auto">
                <a:xfrm>
                  <a:off x="5519745"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6" name="Rectangle 7"/>
                <p:cNvSpPr>
                  <a:spLocks noChangeArrowheads="1"/>
                </p:cNvSpPr>
                <p:nvPr/>
              </p:nvSpPr>
              <p:spPr bwMode="auto">
                <a:xfrm>
                  <a:off x="6094424"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7" name="Rectangle 7"/>
                <p:cNvSpPr>
                  <a:spLocks noChangeArrowheads="1"/>
                </p:cNvSpPr>
                <p:nvPr/>
              </p:nvSpPr>
              <p:spPr bwMode="auto">
                <a:xfrm>
                  <a:off x="7235845" y="4157667"/>
                  <a:ext cx="290514" cy="8731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8" name="Rectangle 7"/>
                <p:cNvSpPr>
                  <a:spLocks noChangeArrowheads="1"/>
                </p:cNvSpPr>
                <p:nvPr/>
              </p:nvSpPr>
              <p:spPr bwMode="auto">
                <a:xfrm>
                  <a:off x="6670691" y="4162430"/>
                  <a:ext cx="290514"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19" name="Rectangle 7"/>
                <p:cNvSpPr>
                  <a:spLocks noChangeArrowheads="1"/>
                </p:cNvSpPr>
                <p:nvPr/>
              </p:nvSpPr>
              <p:spPr bwMode="auto">
                <a:xfrm>
                  <a:off x="7805761"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20" name="Rectangle 7"/>
                <p:cNvSpPr>
                  <a:spLocks noChangeArrowheads="1"/>
                </p:cNvSpPr>
                <p:nvPr/>
              </p:nvSpPr>
              <p:spPr bwMode="auto">
                <a:xfrm>
                  <a:off x="8370916" y="4162430"/>
                  <a:ext cx="292102"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53" name="Straight Arrow Connector 52"/>
                <p:cNvCxnSpPr/>
                <p:nvPr/>
              </p:nvCxnSpPr>
              <p:spPr>
                <a:xfrm rot="5400000">
                  <a:off x="4669635" y="4065625"/>
                  <a:ext cx="215979"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22" name="Text Box 26"/>
                <p:cNvSpPr txBox="1">
                  <a:spLocks noChangeArrowheads="1"/>
                </p:cNvSpPr>
                <p:nvPr/>
              </p:nvSpPr>
              <p:spPr bwMode="auto">
                <a:xfrm>
                  <a:off x="3286116" y="3803747"/>
                  <a:ext cx="1304816"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67" name="Straight Connector 66"/>
                <p:cNvCxnSpPr/>
                <p:nvPr/>
              </p:nvCxnSpPr>
              <p:spPr>
                <a:xfrm rot="10800000" flipV="1">
                  <a:off x="4559703" y="3958314"/>
                  <a:ext cx="214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5400000">
                  <a:off x="4986030" y="3929517"/>
                  <a:ext cx="429078"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25" name="Text Box 26"/>
                <p:cNvSpPr txBox="1">
                  <a:spLocks noChangeArrowheads="1"/>
                </p:cNvSpPr>
                <p:nvPr/>
              </p:nvSpPr>
              <p:spPr bwMode="auto">
                <a:xfrm>
                  <a:off x="3438186" y="3571877"/>
                  <a:ext cx="1304816"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76" name="Straight Connector 75"/>
                <p:cNvCxnSpPr/>
                <p:nvPr/>
              </p:nvCxnSpPr>
              <p:spPr>
                <a:xfrm rot="10800000">
                  <a:off x="4558346" y="3714978"/>
                  <a:ext cx="6422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5627" name="Text Box 28"/>
                <p:cNvSpPr txBox="1">
                  <a:spLocks noChangeArrowheads="1"/>
                </p:cNvSpPr>
                <p:nvPr/>
              </p:nvSpPr>
              <p:spPr bwMode="auto">
                <a:xfrm>
                  <a:off x="5857730" y="4556966"/>
                  <a:ext cx="1714862" cy="346739"/>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p-spray/stop </a:t>
                  </a:r>
                  <a:endParaRPr lang="en-US" dirty="0">
                    <a:latin typeface="Arial" charset="0"/>
                    <a:cs typeface="Arial" charset="0"/>
                  </a:endParaRPr>
                </a:p>
              </p:txBody>
            </p:sp>
            <p:cxnSp>
              <p:nvCxnSpPr>
                <p:cNvPr id="124" name="Straight Arrow Connector 123"/>
                <p:cNvCxnSpPr/>
                <p:nvPr/>
              </p:nvCxnSpPr>
              <p:spPr>
                <a:xfrm rot="5400000" flipH="1" flipV="1">
                  <a:off x="6406800" y="4464425"/>
                  <a:ext cx="243336"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195629" name="Text Box 28"/>
              <p:cNvSpPr txBox="1">
                <a:spLocks noChangeArrowheads="1"/>
              </p:cNvSpPr>
              <p:nvPr/>
            </p:nvSpPr>
            <p:spPr bwMode="auto">
              <a:xfrm>
                <a:off x="6254199" y="3571876"/>
                <a:ext cx="1246432" cy="537068"/>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n-in-p  </a:t>
                </a:r>
                <a:endParaRPr lang="en-US" sz="3200" dirty="0">
                  <a:latin typeface="Arial" charset="0"/>
                  <a:cs typeface="Arial" charset="0"/>
                </a:endParaRPr>
              </a:p>
            </p:txBody>
          </p:sp>
        </p:grpSp>
        <p:cxnSp>
          <p:nvCxnSpPr>
            <p:cNvPr id="127" name="Straight Connector 126"/>
            <p:cNvCxnSpPr/>
            <p:nvPr/>
          </p:nvCxnSpPr>
          <p:spPr>
            <a:xfrm rot="5400000">
              <a:off x="7938082" y="5204259"/>
              <a:ext cx="1877565"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Group 137"/>
          <p:cNvGrpSpPr>
            <a:grpSpLocks/>
          </p:cNvGrpSpPr>
          <p:nvPr/>
        </p:nvGrpSpPr>
        <p:grpSpPr bwMode="auto">
          <a:xfrm>
            <a:off x="3841751" y="944561"/>
            <a:ext cx="6967538" cy="3394230"/>
            <a:chOff x="3286125" y="857250"/>
            <a:chExt cx="5957888" cy="3079859"/>
          </a:xfrm>
        </p:grpSpPr>
        <p:grpSp>
          <p:nvGrpSpPr>
            <p:cNvPr id="7" name="Group 178"/>
            <p:cNvGrpSpPr>
              <a:grpSpLocks/>
            </p:cNvGrpSpPr>
            <p:nvPr/>
          </p:nvGrpSpPr>
          <p:grpSpPr bwMode="auto">
            <a:xfrm>
              <a:off x="3286125" y="857250"/>
              <a:ext cx="5957888" cy="3079859"/>
              <a:chOff x="3185914" y="3214686"/>
              <a:chExt cx="5958086" cy="3079880"/>
            </a:xfrm>
          </p:grpSpPr>
          <p:grpSp>
            <p:nvGrpSpPr>
              <p:cNvPr id="9" name="Group 172"/>
              <p:cNvGrpSpPr>
                <a:grpSpLocks/>
              </p:cNvGrpSpPr>
              <p:nvPr/>
            </p:nvGrpSpPr>
            <p:grpSpPr bwMode="auto">
              <a:xfrm>
                <a:off x="3185914" y="3286124"/>
                <a:ext cx="5958086" cy="3008442"/>
                <a:chOff x="3286116" y="3357562"/>
                <a:chExt cx="5958086" cy="3008442"/>
              </a:xfrm>
            </p:grpSpPr>
            <p:sp>
              <p:nvSpPr>
                <p:cNvPr id="195634" name="Rectangle 5"/>
                <p:cNvSpPr>
                  <a:spLocks noChangeArrowheads="1"/>
                </p:cNvSpPr>
                <p:nvPr/>
              </p:nvSpPr>
              <p:spPr bwMode="auto">
                <a:xfrm>
                  <a:off x="4518057" y="4071942"/>
                  <a:ext cx="4286392" cy="53975"/>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5" name="Rectangle 4"/>
                <p:cNvSpPr>
                  <a:spLocks noChangeArrowheads="1"/>
                </p:cNvSpPr>
                <p:nvPr/>
              </p:nvSpPr>
              <p:spPr bwMode="auto">
                <a:xfrm>
                  <a:off x="4519614" y="4071529"/>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6" name="Rectangle 5"/>
                <p:cNvSpPr>
                  <a:spLocks noChangeArrowheads="1"/>
                </p:cNvSpPr>
                <p:nvPr/>
              </p:nvSpPr>
              <p:spPr bwMode="auto">
                <a:xfrm>
                  <a:off x="5438838" y="5491177"/>
                  <a:ext cx="3367200" cy="100013"/>
                </a:xfrm>
                <a:prstGeom prst="rect">
                  <a:avLst/>
                </a:prstGeom>
                <a:solidFill>
                  <a:srgbClr val="BADDE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7" name="Rectangle 7"/>
                <p:cNvSpPr>
                  <a:spLocks noChangeArrowheads="1"/>
                </p:cNvSpPr>
                <p:nvPr/>
              </p:nvSpPr>
              <p:spPr bwMode="auto">
                <a:xfrm>
                  <a:off x="6091250"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8" name="Rectangle 19"/>
                <p:cNvSpPr>
                  <a:spLocks noChangeArrowheads="1"/>
                </p:cNvSpPr>
                <p:nvPr/>
              </p:nvSpPr>
              <p:spPr bwMode="auto">
                <a:xfrm>
                  <a:off x="4662490" y="4081468"/>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39" name="Text Box 26"/>
                <p:cNvSpPr txBox="1">
                  <a:spLocks noChangeArrowheads="1"/>
                </p:cNvSpPr>
                <p:nvPr/>
              </p:nvSpPr>
              <p:spPr bwMode="auto">
                <a:xfrm>
                  <a:off x="8786987" y="4018186"/>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40" name="Text Box 27"/>
                <p:cNvSpPr txBox="1">
                  <a:spLocks noChangeArrowheads="1"/>
                </p:cNvSpPr>
                <p:nvPr/>
              </p:nvSpPr>
              <p:spPr bwMode="auto">
                <a:xfrm>
                  <a:off x="8786987" y="5358491"/>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41" name="Text Box 28"/>
                <p:cNvSpPr txBox="1">
                  <a:spLocks noChangeArrowheads="1"/>
                </p:cNvSpPr>
                <p:nvPr/>
              </p:nvSpPr>
              <p:spPr bwMode="auto">
                <a:xfrm>
                  <a:off x="6143711" y="4815382"/>
                  <a:ext cx="1246229" cy="413164"/>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n</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42" name="Rectangle 19"/>
                <p:cNvSpPr>
                  <a:spLocks noChangeArrowheads="1"/>
                </p:cNvSpPr>
                <p:nvPr/>
              </p:nvSpPr>
              <p:spPr bwMode="auto">
                <a:xfrm>
                  <a:off x="5091118" y="4081468"/>
                  <a:ext cx="214314"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3" name="Rectangle 7"/>
                <p:cNvSpPr>
                  <a:spLocks noChangeArrowheads="1"/>
                </p:cNvSpPr>
                <p:nvPr/>
              </p:nvSpPr>
              <p:spPr bwMode="auto">
                <a:xfrm>
                  <a:off x="5512728"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4" name="Rectangle 7"/>
                <p:cNvSpPr>
                  <a:spLocks noChangeArrowheads="1"/>
                </p:cNvSpPr>
                <p:nvPr/>
              </p:nvSpPr>
              <p:spPr bwMode="auto">
                <a:xfrm>
                  <a:off x="6662754"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5" name="Rectangle 7"/>
                <p:cNvSpPr>
                  <a:spLocks noChangeArrowheads="1"/>
                </p:cNvSpPr>
                <p:nvPr/>
              </p:nvSpPr>
              <p:spPr bwMode="auto">
                <a:xfrm>
                  <a:off x="7805762"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6" name="Rectangle 7"/>
                <p:cNvSpPr>
                  <a:spLocks noChangeArrowheads="1"/>
                </p:cNvSpPr>
                <p:nvPr/>
              </p:nvSpPr>
              <p:spPr bwMode="auto">
                <a:xfrm>
                  <a:off x="7227240"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7" name="Rectangle 7"/>
                <p:cNvSpPr>
                  <a:spLocks noChangeArrowheads="1"/>
                </p:cNvSpPr>
                <p:nvPr/>
              </p:nvSpPr>
              <p:spPr bwMode="auto">
                <a:xfrm>
                  <a:off x="8377266" y="4071528"/>
                  <a:ext cx="292770" cy="214314"/>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8" name="Rectangle 5"/>
                <p:cNvSpPr>
                  <a:spLocks noChangeArrowheads="1"/>
                </p:cNvSpPr>
                <p:nvPr/>
              </p:nvSpPr>
              <p:spPr bwMode="auto">
                <a:xfrm>
                  <a:off x="5438838" y="5592778"/>
                  <a:ext cx="3367200" cy="984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49" name="Text Box 26"/>
                <p:cNvSpPr txBox="1">
                  <a:spLocks noChangeArrowheads="1"/>
                </p:cNvSpPr>
                <p:nvPr/>
              </p:nvSpPr>
              <p:spPr bwMode="auto">
                <a:xfrm>
                  <a:off x="4143395" y="5518883"/>
                  <a:ext cx="457215"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50" name="Rectangle 5"/>
                <p:cNvSpPr>
                  <a:spLocks noChangeArrowheads="1"/>
                </p:cNvSpPr>
                <p:nvPr/>
              </p:nvSpPr>
              <p:spPr bwMode="auto">
                <a:xfrm>
                  <a:off x="4519614" y="4031928"/>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1" name="Text Box 27"/>
                <p:cNvSpPr txBox="1">
                  <a:spLocks noChangeArrowheads="1"/>
                </p:cNvSpPr>
                <p:nvPr/>
              </p:nvSpPr>
              <p:spPr bwMode="auto">
                <a:xfrm flipH="1">
                  <a:off x="3930662" y="3948313"/>
                  <a:ext cx="78583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652" name="Rectangle 19"/>
                <p:cNvSpPr>
                  <a:spLocks noChangeArrowheads="1"/>
                </p:cNvSpPr>
                <p:nvPr/>
              </p:nvSpPr>
              <p:spPr bwMode="auto">
                <a:xfrm>
                  <a:off x="4662525" y="3997328"/>
                  <a:ext cx="214319" cy="85726"/>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3" name="Rectangle 19"/>
                <p:cNvSpPr>
                  <a:spLocks noChangeArrowheads="1"/>
                </p:cNvSpPr>
                <p:nvPr/>
              </p:nvSpPr>
              <p:spPr bwMode="auto">
                <a:xfrm>
                  <a:off x="5091164" y="4005267"/>
                  <a:ext cx="214319"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4" name="Rectangle 7"/>
                <p:cNvSpPr>
                  <a:spLocks noChangeArrowheads="1"/>
                </p:cNvSpPr>
                <p:nvPr/>
              </p:nvSpPr>
              <p:spPr bwMode="auto">
                <a:xfrm>
                  <a:off x="5519803"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5" name="Rectangle 7"/>
                <p:cNvSpPr>
                  <a:spLocks noChangeArrowheads="1"/>
                </p:cNvSpPr>
                <p:nvPr/>
              </p:nvSpPr>
              <p:spPr bwMode="auto">
                <a:xfrm>
                  <a:off x="6094497"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6" name="Rectangle 7"/>
                <p:cNvSpPr>
                  <a:spLocks noChangeArrowheads="1"/>
                </p:cNvSpPr>
                <p:nvPr/>
              </p:nvSpPr>
              <p:spPr bwMode="auto">
                <a:xfrm>
                  <a:off x="7234360" y="3943353"/>
                  <a:ext cx="292110" cy="8731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7" name="Rectangle 7"/>
                <p:cNvSpPr>
                  <a:spLocks noChangeArrowheads="1"/>
                </p:cNvSpPr>
                <p:nvPr/>
              </p:nvSpPr>
              <p:spPr bwMode="auto">
                <a:xfrm>
                  <a:off x="6670778" y="3948116"/>
                  <a:ext cx="290523"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8" name="Rectangle 7"/>
                <p:cNvSpPr>
                  <a:spLocks noChangeArrowheads="1"/>
                </p:cNvSpPr>
                <p:nvPr/>
              </p:nvSpPr>
              <p:spPr bwMode="auto">
                <a:xfrm>
                  <a:off x="7805879"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59" name="Rectangle 7"/>
                <p:cNvSpPr>
                  <a:spLocks noChangeArrowheads="1"/>
                </p:cNvSpPr>
                <p:nvPr/>
              </p:nvSpPr>
              <p:spPr bwMode="auto">
                <a:xfrm>
                  <a:off x="8371048" y="3948116"/>
                  <a:ext cx="292110" cy="87313"/>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54" name="Straight Arrow Connector 153"/>
                <p:cNvCxnSpPr/>
                <p:nvPr/>
              </p:nvCxnSpPr>
              <p:spPr>
                <a:xfrm rot="5400000">
                  <a:off x="4669298" y="3851553"/>
                  <a:ext cx="216072"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1" name="Text Box 26"/>
                <p:cNvSpPr txBox="1">
                  <a:spLocks noChangeArrowheads="1"/>
                </p:cNvSpPr>
                <p:nvPr/>
              </p:nvSpPr>
              <p:spPr bwMode="auto">
                <a:xfrm>
                  <a:off x="3286116" y="3589416"/>
                  <a:ext cx="1304968"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56" name="Straight Connector 155"/>
                <p:cNvCxnSpPr/>
                <p:nvPr/>
              </p:nvCxnSpPr>
              <p:spPr>
                <a:xfrm rot="10800000" flipV="1">
                  <a:off x="4559455" y="3744196"/>
                  <a:ext cx="2144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rot="5400000">
                  <a:off x="4985565" y="3715386"/>
                  <a:ext cx="429262"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4" name="Text Box 26"/>
                <p:cNvSpPr txBox="1">
                  <a:spLocks noChangeArrowheads="1"/>
                </p:cNvSpPr>
                <p:nvPr/>
              </p:nvSpPr>
              <p:spPr bwMode="auto">
                <a:xfrm>
                  <a:off x="3438521" y="3357562"/>
                  <a:ext cx="130496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59" name="Straight Connector 158"/>
                <p:cNvCxnSpPr/>
                <p:nvPr/>
              </p:nvCxnSpPr>
              <p:spPr>
                <a:xfrm rot="10800000">
                  <a:off x="4558098" y="3500755"/>
                  <a:ext cx="64209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5666" name="Text Box 28"/>
                <p:cNvSpPr txBox="1">
                  <a:spLocks noChangeArrowheads="1"/>
                </p:cNvSpPr>
                <p:nvPr/>
              </p:nvSpPr>
              <p:spPr bwMode="auto">
                <a:xfrm>
                  <a:off x="5857952" y="4342146"/>
                  <a:ext cx="1714557"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p-spray/stop </a:t>
                  </a:r>
                  <a:endParaRPr lang="en-US" dirty="0">
                    <a:latin typeface="Arial" charset="0"/>
                    <a:cs typeface="Arial" charset="0"/>
                  </a:endParaRPr>
                </a:p>
              </p:txBody>
            </p:sp>
            <p:cxnSp>
              <p:nvCxnSpPr>
                <p:cNvPr id="161" name="Straight Arrow Connector 160"/>
                <p:cNvCxnSpPr/>
                <p:nvPr/>
              </p:nvCxnSpPr>
              <p:spPr>
                <a:xfrm rot="5400000" flipH="1" flipV="1">
                  <a:off x="6405395" y="4249804"/>
                  <a:ext cx="244881"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68" name="Rectangle 19"/>
                <p:cNvSpPr>
                  <a:spLocks noChangeArrowheads="1"/>
                </p:cNvSpPr>
                <p:nvPr/>
              </p:nvSpPr>
              <p:spPr bwMode="auto">
                <a:xfrm>
                  <a:off x="4652965" y="5377798"/>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69" name="Rectangle 19"/>
                <p:cNvSpPr>
                  <a:spLocks noChangeArrowheads="1"/>
                </p:cNvSpPr>
                <p:nvPr/>
              </p:nvSpPr>
              <p:spPr bwMode="auto">
                <a:xfrm>
                  <a:off x="5081593" y="5377798"/>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70" name="Rectangle 19"/>
                <p:cNvSpPr>
                  <a:spLocks noChangeArrowheads="1"/>
                </p:cNvSpPr>
                <p:nvPr/>
              </p:nvSpPr>
              <p:spPr bwMode="auto">
                <a:xfrm>
                  <a:off x="4652999" y="5583253"/>
                  <a:ext cx="214319" cy="10160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71" name="Rectangle 19"/>
                <p:cNvSpPr>
                  <a:spLocks noChangeArrowheads="1"/>
                </p:cNvSpPr>
                <p:nvPr/>
              </p:nvSpPr>
              <p:spPr bwMode="auto">
                <a:xfrm>
                  <a:off x="5081639" y="5589603"/>
                  <a:ext cx="214319" cy="10160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66" name="Straight Arrow Connector 165"/>
                <p:cNvCxnSpPr/>
                <p:nvPr/>
              </p:nvCxnSpPr>
              <p:spPr>
                <a:xfrm rot="16200000">
                  <a:off x="5071120" y="5836530"/>
                  <a:ext cx="216072"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73" name="Text Box 26"/>
                <p:cNvSpPr txBox="1">
                  <a:spLocks noChangeArrowheads="1"/>
                </p:cNvSpPr>
                <p:nvPr/>
              </p:nvSpPr>
              <p:spPr bwMode="auto">
                <a:xfrm>
                  <a:off x="5365810" y="6019116"/>
                  <a:ext cx="1304969"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68" name="Straight Connector 167"/>
                <p:cNvCxnSpPr/>
                <p:nvPr/>
              </p:nvCxnSpPr>
              <p:spPr>
                <a:xfrm flipV="1">
                  <a:off x="5183907" y="5945245"/>
                  <a:ext cx="2131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rot="16200000">
                  <a:off x="4541662" y="5975495"/>
                  <a:ext cx="429262"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676" name="Text Box 26"/>
                <p:cNvSpPr txBox="1">
                  <a:spLocks noChangeArrowheads="1"/>
                </p:cNvSpPr>
                <p:nvPr/>
              </p:nvSpPr>
              <p:spPr bwMode="auto">
                <a:xfrm>
                  <a:off x="5357873" y="5785674"/>
                  <a:ext cx="1304968" cy="346888"/>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71" name="Straight Connector 170"/>
                <p:cNvCxnSpPr/>
                <p:nvPr/>
              </p:nvCxnSpPr>
              <p:spPr>
                <a:xfrm>
                  <a:off x="4756293" y="6190126"/>
                  <a:ext cx="6434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678" name="Text Box 28"/>
              <p:cNvSpPr txBox="1">
                <a:spLocks noChangeArrowheads="1"/>
              </p:cNvSpPr>
              <p:nvPr/>
            </p:nvSpPr>
            <p:spPr bwMode="auto">
              <a:xfrm>
                <a:off x="6326094" y="3214686"/>
                <a:ext cx="1246229" cy="542379"/>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n-in-n  </a:t>
                </a:r>
                <a:endParaRPr lang="en-US" sz="3200" dirty="0">
                  <a:latin typeface="Arial" charset="0"/>
                  <a:cs typeface="Arial" charset="0"/>
                </a:endParaRPr>
              </a:p>
            </p:txBody>
          </p:sp>
        </p:grpSp>
        <p:cxnSp>
          <p:nvCxnSpPr>
            <p:cNvPr id="136" name="Straight Connector 135"/>
            <p:cNvCxnSpPr/>
            <p:nvPr/>
          </p:nvCxnSpPr>
          <p:spPr>
            <a:xfrm rot="5400000">
              <a:off x="7882658" y="2446085"/>
              <a:ext cx="1878369" cy="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Group 140"/>
          <p:cNvGrpSpPr>
            <a:grpSpLocks/>
          </p:cNvGrpSpPr>
          <p:nvPr/>
        </p:nvGrpSpPr>
        <p:grpSpPr bwMode="auto">
          <a:xfrm>
            <a:off x="1" y="3989390"/>
            <a:ext cx="6943725" cy="2814637"/>
            <a:chOff x="0" y="3619500"/>
            <a:chExt cx="5938838" cy="2552717"/>
          </a:xfrm>
        </p:grpSpPr>
        <p:grpSp>
          <p:nvGrpSpPr>
            <p:cNvPr id="11" name="Group 176"/>
            <p:cNvGrpSpPr>
              <a:grpSpLocks/>
            </p:cNvGrpSpPr>
            <p:nvPr/>
          </p:nvGrpSpPr>
          <p:grpSpPr bwMode="auto">
            <a:xfrm>
              <a:off x="0" y="3619500"/>
              <a:ext cx="5938838" cy="2532270"/>
              <a:chOff x="3490903" y="3691597"/>
              <a:chExt cx="5938881" cy="2531627"/>
            </a:xfrm>
          </p:grpSpPr>
          <p:grpSp>
            <p:nvGrpSpPr>
              <p:cNvPr id="12" name="Group 89"/>
              <p:cNvGrpSpPr>
                <a:grpSpLocks/>
              </p:cNvGrpSpPr>
              <p:nvPr/>
            </p:nvGrpSpPr>
            <p:grpSpPr bwMode="auto">
              <a:xfrm>
                <a:off x="3490903" y="3733387"/>
                <a:ext cx="5938881" cy="2489837"/>
                <a:chOff x="3286116" y="3519073"/>
                <a:chExt cx="5938881" cy="2489837"/>
              </a:xfrm>
            </p:grpSpPr>
            <p:sp>
              <p:nvSpPr>
                <p:cNvPr id="195683" name="Rectangle 4"/>
                <p:cNvSpPr>
                  <a:spLocks noChangeArrowheads="1"/>
                </p:cNvSpPr>
                <p:nvPr/>
              </p:nvSpPr>
              <p:spPr bwMode="auto">
                <a:xfrm>
                  <a:off x="4519614" y="4285843"/>
                  <a:ext cx="4286280" cy="1519248"/>
                </a:xfrm>
                <a:prstGeom prst="rect">
                  <a:avLst/>
                </a:prstGeom>
                <a:no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4" name="Rectangle 5"/>
                <p:cNvSpPr>
                  <a:spLocks noChangeArrowheads="1"/>
                </p:cNvSpPr>
                <p:nvPr/>
              </p:nvSpPr>
              <p:spPr bwMode="auto">
                <a:xfrm>
                  <a:off x="4519614" y="5714602"/>
                  <a:ext cx="4286280" cy="90488"/>
                </a:xfrm>
                <a:prstGeom prst="rect">
                  <a:avLst/>
                </a:prstGeom>
                <a:solidFill>
                  <a:srgbClr val="FF000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5" name="Rectangle 7"/>
                <p:cNvSpPr>
                  <a:spLocks noChangeArrowheads="1"/>
                </p:cNvSpPr>
                <p:nvPr/>
              </p:nvSpPr>
              <p:spPr bwMode="auto">
                <a:xfrm>
                  <a:off x="6091250"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6" name="Rectangle 19"/>
                <p:cNvSpPr>
                  <a:spLocks noChangeArrowheads="1"/>
                </p:cNvSpPr>
                <p:nvPr/>
              </p:nvSpPr>
              <p:spPr bwMode="auto">
                <a:xfrm>
                  <a:off x="4662490" y="4285842"/>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87" name="Text Box 26"/>
                <p:cNvSpPr txBox="1">
                  <a:spLocks noChangeArrowheads="1"/>
                </p:cNvSpPr>
                <p:nvPr/>
              </p:nvSpPr>
              <p:spPr bwMode="auto">
                <a:xfrm>
                  <a:off x="8748744" y="5557579"/>
                  <a:ext cx="457203"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5688" name="Text Box 27"/>
                <p:cNvSpPr txBox="1">
                  <a:spLocks noChangeArrowheads="1"/>
                </p:cNvSpPr>
                <p:nvPr/>
              </p:nvSpPr>
              <p:spPr bwMode="auto">
                <a:xfrm>
                  <a:off x="8767794" y="4194874"/>
                  <a:ext cx="457203"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5689" name="Text Box 28"/>
                <p:cNvSpPr txBox="1">
                  <a:spLocks noChangeArrowheads="1"/>
                </p:cNvSpPr>
                <p:nvPr/>
              </p:nvSpPr>
              <p:spPr bwMode="auto">
                <a:xfrm>
                  <a:off x="6202375" y="4857983"/>
                  <a:ext cx="1246196" cy="412858"/>
                </a:xfrm>
                <a:prstGeom prst="rect">
                  <a:avLst/>
                </a:prstGeom>
                <a:noFill/>
                <a:ln w="9525">
                  <a:noFill/>
                  <a:miter lim="800000"/>
                  <a:headEnd/>
                  <a:tailEnd/>
                </a:ln>
              </p:spPr>
              <p:txBody>
                <a:bodyPr lIns="104274" tIns="52138" rIns="104274" bIns="52138">
                  <a:spAutoFit/>
                </a:bodyPr>
                <a:lstStyle/>
                <a:p>
                  <a:pPr algn="l" defTabSz="1042731"/>
                  <a:r>
                    <a:rPr lang="en-GB" sz="2300" dirty="0">
                      <a:latin typeface="Arial" charset="0"/>
                      <a:cs typeface="Arial" charset="0"/>
                    </a:rPr>
                    <a:t>n</a:t>
                  </a:r>
                  <a:r>
                    <a:rPr lang="en-GB" sz="2300" baseline="30000" dirty="0">
                      <a:latin typeface="Arial" charset="0"/>
                      <a:cs typeface="Arial" charset="0"/>
                    </a:rPr>
                    <a:t>- </a:t>
                  </a:r>
                  <a:r>
                    <a:rPr lang="en-GB" sz="2300" dirty="0">
                      <a:latin typeface="Arial" charset="0"/>
                      <a:cs typeface="Arial" charset="0"/>
                    </a:rPr>
                    <a:t>bulk </a:t>
                  </a:r>
                  <a:endParaRPr lang="en-US" sz="2300" dirty="0">
                    <a:latin typeface="Arial" charset="0"/>
                    <a:cs typeface="Arial" charset="0"/>
                  </a:endParaRPr>
                </a:p>
              </p:txBody>
            </p:sp>
            <p:sp>
              <p:nvSpPr>
                <p:cNvPr id="195690" name="Rectangle 19"/>
                <p:cNvSpPr>
                  <a:spLocks noChangeArrowheads="1"/>
                </p:cNvSpPr>
                <p:nvPr/>
              </p:nvSpPr>
              <p:spPr bwMode="auto">
                <a:xfrm>
                  <a:off x="5091118" y="4285842"/>
                  <a:ext cx="214314"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1" name="Rectangle 7"/>
                <p:cNvSpPr>
                  <a:spLocks noChangeArrowheads="1"/>
                </p:cNvSpPr>
                <p:nvPr/>
              </p:nvSpPr>
              <p:spPr bwMode="auto">
                <a:xfrm>
                  <a:off x="5512728"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2" name="Rectangle 7"/>
                <p:cNvSpPr>
                  <a:spLocks noChangeArrowheads="1"/>
                </p:cNvSpPr>
                <p:nvPr/>
              </p:nvSpPr>
              <p:spPr bwMode="auto">
                <a:xfrm>
                  <a:off x="6662754"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3" name="Rectangle 7"/>
                <p:cNvSpPr>
                  <a:spLocks noChangeArrowheads="1"/>
                </p:cNvSpPr>
                <p:nvPr/>
              </p:nvSpPr>
              <p:spPr bwMode="auto">
                <a:xfrm>
                  <a:off x="7805762"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4" name="Rectangle 7"/>
                <p:cNvSpPr>
                  <a:spLocks noChangeArrowheads="1"/>
                </p:cNvSpPr>
                <p:nvPr/>
              </p:nvSpPr>
              <p:spPr bwMode="auto">
                <a:xfrm>
                  <a:off x="7227240"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5" name="Rectangle 7"/>
                <p:cNvSpPr>
                  <a:spLocks noChangeArrowheads="1"/>
                </p:cNvSpPr>
                <p:nvPr/>
              </p:nvSpPr>
              <p:spPr bwMode="auto">
                <a:xfrm>
                  <a:off x="8377266" y="4285842"/>
                  <a:ext cx="292770" cy="214314"/>
                </a:xfrm>
                <a:prstGeom prst="rect">
                  <a:avLst/>
                </a:prstGeom>
                <a:solidFill>
                  <a:schemeClr val="accent1"/>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6" name="Rectangle 5"/>
                <p:cNvSpPr>
                  <a:spLocks noChangeArrowheads="1"/>
                </p:cNvSpPr>
                <p:nvPr/>
              </p:nvSpPr>
              <p:spPr bwMode="auto">
                <a:xfrm>
                  <a:off x="4519613" y="5786526"/>
                  <a:ext cx="4286281" cy="90465"/>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7" name="Text Box 26"/>
                <p:cNvSpPr txBox="1">
                  <a:spLocks noChangeArrowheads="1"/>
                </p:cNvSpPr>
                <p:nvPr/>
              </p:nvSpPr>
              <p:spPr bwMode="auto">
                <a:xfrm>
                  <a:off x="4205285" y="5662280"/>
                  <a:ext cx="457204"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Al</a:t>
                  </a:r>
                  <a:endParaRPr lang="en-US" baseline="30000" dirty="0">
                    <a:latin typeface="Arial" charset="0"/>
                    <a:cs typeface="Arial" charset="0"/>
                  </a:endParaRPr>
                </a:p>
              </p:txBody>
            </p:sp>
            <p:sp>
              <p:nvSpPr>
                <p:cNvPr id="195698" name="Rectangle 5"/>
                <p:cNvSpPr>
                  <a:spLocks noChangeArrowheads="1"/>
                </p:cNvSpPr>
                <p:nvPr/>
              </p:nvSpPr>
              <p:spPr bwMode="auto">
                <a:xfrm>
                  <a:off x="4519614" y="4246242"/>
                  <a:ext cx="4286280" cy="39600"/>
                </a:xfrm>
                <a:prstGeom prst="rect">
                  <a:avLst/>
                </a:prstGeom>
                <a:solidFill>
                  <a:srgbClr val="0070C0"/>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699" name="Text Box 27"/>
                <p:cNvSpPr txBox="1">
                  <a:spLocks noChangeArrowheads="1"/>
                </p:cNvSpPr>
                <p:nvPr/>
              </p:nvSpPr>
              <p:spPr bwMode="auto">
                <a:xfrm flipH="1">
                  <a:off x="3975096" y="4080653"/>
                  <a:ext cx="785818"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SiO</a:t>
                  </a:r>
                  <a:r>
                    <a:rPr lang="en-GB" baseline="-25000" dirty="0">
                      <a:latin typeface="Arial" charset="0"/>
                      <a:cs typeface="Arial" charset="0"/>
                    </a:rPr>
                    <a:t>2</a:t>
                  </a:r>
                  <a:endParaRPr lang="en-US" baseline="-25000" dirty="0">
                    <a:latin typeface="Arial" charset="0"/>
                    <a:cs typeface="Arial" charset="0"/>
                  </a:endParaRPr>
                </a:p>
              </p:txBody>
            </p:sp>
            <p:sp>
              <p:nvSpPr>
                <p:cNvPr id="195700" name="Rectangle 19"/>
                <p:cNvSpPr>
                  <a:spLocks noChangeArrowheads="1"/>
                </p:cNvSpPr>
                <p:nvPr/>
              </p:nvSpPr>
              <p:spPr bwMode="auto">
                <a:xfrm>
                  <a:off x="4662489" y="4201005"/>
                  <a:ext cx="214314" cy="87291"/>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1" name="Rectangle 19"/>
                <p:cNvSpPr>
                  <a:spLocks noChangeArrowheads="1"/>
                </p:cNvSpPr>
                <p:nvPr/>
              </p:nvSpPr>
              <p:spPr bwMode="auto">
                <a:xfrm>
                  <a:off x="5091117" y="4208941"/>
                  <a:ext cx="214314" cy="87290"/>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2" name="Rectangle 7"/>
                <p:cNvSpPr>
                  <a:spLocks noChangeArrowheads="1"/>
                </p:cNvSpPr>
                <p:nvPr/>
              </p:nvSpPr>
              <p:spPr bwMode="auto">
                <a:xfrm>
                  <a:off x="5519745"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3" name="Rectangle 7"/>
                <p:cNvSpPr>
                  <a:spLocks noChangeArrowheads="1"/>
                </p:cNvSpPr>
                <p:nvPr/>
              </p:nvSpPr>
              <p:spPr bwMode="auto">
                <a:xfrm>
                  <a:off x="6094424"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4" name="Rectangle 7"/>
                <p:cNvSpPr>
                  <a:spLocks noChangeArrowheads="1"/>
                </p:cNvSpPr>
                <p:nvPr/>
              </p:nvSpPr>
              <p:spPr bwMode="auto">
                <a:xfrm>
                  <a:off x="7235845" y="4158154"/>
                  <a:ext cx="290515"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5" name="Rectangle 7"/>
                <p:cNvSpPr>
                  <a:spLocks noChangeArrowheads="1"/>
                </p:cNvSpPr>
                <p:nvPr/>
              </p:nvSpPr>
              <p:spPr bwMode="auto">
                <a:xfrm>
                  <a:off x="6670691" y="4162915"/>
                  <a:ext cx="290515"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6" name="Rectangle 7"/>
                <p:cNvSpPr>
                  <a:spLocks noChangeArrowheads="1"/>
                </p:cNvSpPr>
                <p:nvPr/>
              </p:nvSpPr>
              <p:spPr bwMode="auto">
                <a:xfrm>
                  <a:off x="7805762"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sp>
              <p:nvSpPr>
                <p:cNvPr id="195707" name="Rectangle 7"/>
                <p:cNvSpPr>
                  <a:spLocks noChangeArrowheads="1"/>
                </p:cNvSpPr>
                <p:nvPr/>
              </p:nvSpPr>
              <p:spPr bwMode="auto">
                <a:xfrm>
                  <a:off x="8370916" y="4162915"/>
                  <a:ext cx="292102" cy="85704"/>
                </a:xfrm>
                <a:prstGeom prst="rect">
                  <a:avLst/>
                </a:prstGeom>
                <a:solidFill>
                  <a:srgbClr val="BFBFBF"/>
                </a:solidFill>
                <a:ln w="9525">
                  <a:solidFill>
                    <a:schemeClr val="tx1"/>
                  </a:solidFill>
                  <a:miter lim="800000"/>
                  <a:headEnd/>
                  <a:tailEnd/>
                </a:ln>
              </p:spPr>
              <p:txBody>
                <a:bodyPr wrap="none" lIns="104274" tIns="52138" rIns="104274" bIns="52138" anchor="ctr"/>
                <a:lstStyle/>
                <a:p>
                  <a:pPr algn="l" defTabSz="1042731"/>
                  <a:endParaRPr lang="en-GB" b="0" dirty="0">
                    <a:latin typeface="Arial" charset="0"/>
                    <a:cs typeface="Arial" charset="0"/>
                  </a:endParaRPr>
                </a:p>
              </p:txBody>
            </p:sp>
            <p:cxnSp>
              <p:nvCxnSpPr>
                <p:cNvPr id="116" name="Straight Arrow Connector 115"/>
                <p:cNvCxnSpPr/>
                <p:nvPr/>
              </p:nvCxnSpPr>
              <p:spPr>
                <a:xfrm rot="5400000">
                  <a:off x="4669669" y="4065323"/>
                  <a:ext cx="215911" cy="1358"/>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709" name="Text Box 26"/>
                <p:cNvSpPr txBox="1">
                  <a:spLocks noChangeArrowheads="1"/>
                </p:cNvSpPr>
                <p:nvPr/>
              </p:nvSpPr>
              <p:spPr bwMode="auto">
                <a:xfrm>
                  <a:off x="3286116" y="3804622"/>
                  <a:ext cx="1304935"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Guard Ring</a:t>
                  </a:r>
                  <a:endParaRPr lang="en-US" baseline="30000" dirty="0">
                    <a:latin typeface="Arial" charset="0"/>
                    <a:cs typeface="Arial" charset="0"/>
                  </a:endParaRPr>
                </a:p>
              </p:txBody>
            </p:sp>
            <p:cxnSp>
              <p:nvCxnSpPr>
                <p:cNvPr id="118" name="Straight Connector 117"/>
                <p:cNvCxnSpPr/>
                <p:nvPr/>
              </p:nvCxnSpPr>
              <p:spPr>
                <a:xfrm rot="10800000" flipV="1">
                  <a:off x="4559703" y="3958046"/>
                  <a:ext cx="214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rot="5400000">
                  <a:off x="4986098" y="3927819"/>
                  <a:ext cx="428944"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5712" name="Text Box 26"/>
                <p:cNvSpPr txBox="1">
                  <a:spLocks noChangeArrowheads="1"/>
                </p:cNvSpPr>
                <p:nvPr/>
              </p:nvSpPr>
              <p:spPr bwMode="auto">
                <a:xfrm>
                  <a:off x="3438517" y="3519073"/>
                  <a:ext cx="1304935" cy="346630"/>
                </a:xfrm>
                <a:prstGeom prst="rect">
                  <a:avLst/>
                </a:prstGeom>
                <a:noFill/>
                <a:ln w="9525">
                  <a:noFill/>
                  <a:miter lim="800000"/>
                  <a:headEnd/>
                  <a:tailEnd/>
                </a:ln>
              </p:spPr>
              <p:txBody>
                <a:bodyPr lIns="104274" tIns="52138" rIns="104274" bIns="52138">
                  <a:spAutoFit/>
                </a:bodyPr>
                <a:lstStyle/>
                <a:p>
                  <a:pPr algn="l" defTabSz="1042731"/>
                  <a:r>
                    <a:rPr lang="en-GB" dirty="0">
                      <a:latin typeface="Arial" charset="0"/>
                      <a:cs typeface="Arial" charset="0"/>
                    </a:rPr>
                    <a:t>Bias Ring</a:t>
                  </a:r>
                  <a:endParaRPr lang="en-US" baseline="30000" dirty="0">
                    <a:latin typeface="Arial" charset="0"/>
                    <a:cs typeface="Arial" charset="0"/>
                  </a:endParaRPr>
                </a:p>
              </p:txBody>
            </p:sp>
            <p:cxnSp>
              <p:nvCxnSpPr>
                <p:cNvPr id="121" name="Straight Connector 120"/>
                <p:cNvCxnSpPr/>
                <p:nvPr/>
              </p:nvCxnSpPr>
              <p:spPr>
                <a:xfrm rot="10800000">
                  <a:off x="4558346" y="3713346"/>
                  <a:ext cx="6422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714" name="Text Box 28"/>
              <p:cNvSpPr txBox="1">
                <a:spLocks noChangeArrowheads="1"/>
              </p:cNvSpPr>
              <p:nvPr/>
            </p:nvSpPr>
            <p:spPr bwMode="auto">
              <a:xfrm>
                <a:off x="6540513" y="3691597"/>
                <a:ext cx="1246196" cy="541976"/>
              </a:xfrm>
              <a:prstGeom prst="rect">
                <a:avLst/>
              </a:prstGeom>
              <a:noFill/>
              <a:ln w="9525">
                <a:noFill/>
                <a:miter lim="800000"/>
                <a:headEnd/>
                <a:tailEnd/>
              </a:ln>
            </p:spPr>
            <p:txBody>
              <a:bodyPr lIns="104274" tIns="52138" rIns="104274" bIns="52138">
                <a:spAutoFit/>
              </a:bodyPr>
              <a:lstStyle/>
              <a:p>
                <a:pPr algn="l" defTabSz="1042731"/>
                <a:r>
                  <a:rPr lang="en-GB" sz="3200" dirty="0">
                    <a:latin typeface="Arial" charset="0"/>
                    <a:cs typeface="Arial" charset="0"/>
                  </a:rPr>
                  <a:t>p-in-n  </a:t>
                </a:r>
                <a:endParaRPr lang="en-US" sz="3200" dirty="0">
                  <a:latin typeface="Arial" charset="0"/>
                  <a:cs typeface="Arial" charset="0"/>
                </a:endParaRPr>
              </a:p>
            </p:txBody>
          </p:sp>
        </p:grpSp>
        <p:cxnSp>
          <p:nvCxnSpPr>
            <p:cNvPr id="139" name="Straight Connector 138"/>
            <p:cNvCxnSpPr/>
            <p:nvPr/>
          </p:nvCxnSpPr>
          <p:spPr>
            <a:xfrm rot="5400000">
              <a:off x="4577843" y="5233485"/>
              <a:ext cx="18774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ooter Placeholder 1"/>
          <p:cNvSpPr txBox="1">
            <a:spLocks noGrp="1"/>
          </p:cNvSpPr>
          <p:nvPr/>
        </p:nvSpPr>
        <p:spPr bwMode="auto">
          <a:xfrm>
            <a:off x="2293940" y="7058027"/>
            <a:ext cx="7577137" cy="523875"/>
          </a:xfrm>
          <a:prstGeom prst="rect">
            <a:avLst/>
          </a:prstGeom>
          <a:noFill/>
          <a:ln>
            <a:miter lim="800000"/>
            <a:headEnd/>
            <a:tailEnd/>
          </a:ln>
        </p:spPr>
        <p:txBody>
          <a:bodyPr lIns="104261" tIns="52131" rIns="104261" bIns="52131"/>
          <a:lstStyle/>
          <a:p>
            <a:pPr defTabSz="1042731">
              <a:defRPr/>
            </a:pPr>
            <a:r>
              <a:rPr lang="en-GB" altLang="ja-JP" b="0" dirty="0">
                <a:solidFill>
                  <a:srgbClr val="2B39B9"/>
                </a:solidFill>
                <a:latin typeface="+mn-lt"/>
                <a:ea typeface="ＭＳ Ｐゴシック" pitchFamily="64" charset="-128"/>
              </a:rPr>
              <a:t>A. Affolder - PSD08, 1st-5th September 2008, Glasgow, Scotland</a:t>
            </a:r>
            <a:endParaRPr lang="en-GB" b="0" dirty="0">
              <a:solidFill>
                <a:srgbClr val="2B39B9"/>
              </a:solidFill>
              <a:latin typeface="+mn-lt"/>
              <a:ea typeface="ＭＳ Ｐゴシック" pitchFamily="64" charset="-128"/>
            </a:endParaRPr>
          </a:p>
        </p:txBody>
      </p:sp>
      <p:sp>
        <p:nvSpPr>
          <p:cNvPr id="196611" name="Rectangle 10" descr="Dashed upward diagonal"/>
          <p:cNvSpPr>
            <a:spLocks noChangeArrowheads="1"/>
          </p:cNvSpPr>
          <p:nvPr/>
        </p:nvSpPr>
        <p:spPr bwMode="auto">
          <a:xfrm>
            <a:off x="560388" y="2897188"/>
            <a:ext cx="3741737" cy="588962"/>
          </a:xfrm>
          <a:prstGeom prst="rect">
            <a:avLst/>
          </a:prstGeom>
          <a:pattFill prst="dashUpDiag">
            <a:fgClr>
              <a:schemeClr val="accent1"/>
            </a:fgClr>
            <a:bgClr>
              <a:schemeClr val="bg1"/>
            </a:bgClr>
          </a:patt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2" name="Rectangle 2"/>
          <p:cNvSpPr>
            <a:spLocks noGrp="1" noChangeArrowheads="1"/>
          </p:cNvSpPr>
          <p:nvPr>
            <p:ph type="title" idx="4294967295"/>
          </p:nvPr>
        </p:nvSpPr>
        <p:spPr>
          <a:xfrm>
            <a:off x="534988" y="-107950"/>
            <a:ext cx="9621837" cy="1258888"/>
          </a:xfrm>
        </p:spPr>
        <p:txBody>
          <a:bodyPr lIns="104249" tIns="52124" rIns="104249" bIns="52124"/>
          <a:lstStyle/>
          <a:p>
            <a:pPr eaLnBrk="1" hangingPunct="1"/>
            <a:r>
              <a:rPr lang="en-GB" b="1" dirty="0" smtClean="0">
                <a:solidFill>
                  <a:srgbClr val="008000"/>
                </a:solidFill>
              </a:rPr>
              <a:t>P-strip vs. N-strip Readout</a:t>
            </a:r>
            <a:endParaRPr lang="en-US" b="1" dirty="0" smtClean="0">
              <a:solidFill>
                <a:srgbClr val="008000"/>
              </a:solidFill>
            </a:endParaRPr>
          </a:p>
        </p:txBody>
      </p:sp>
      <p:sp>
        <p:nvSpPr>
          <p:cNvPr id="196613" name="Rectangle 65"/>
          <p:cNvSpPr>
            <a:spLocks noGrp="1" noChangeArrowheads="1"/>
          </p:cNvSpPr>
          <p:nvPr>
            <p:ph type="body" sz="half" idx="4294967295"/>
          </p:nvPr>
        </p:nvSpPr>
        <p:spPr>
          <a:xfrm>
            <a:off x="417514" y="5040315"/>
            <a:ext cx="4722813" cy="2519361"/>
          </a:xfrm>
        </p:spPr>
        <p:txBody>
          <a:bodyPr lIns="104249" tIns="52124" rIns="104249" bIns="52124"/>
          <a:lstStyle/>
          <a:p>
            <a:pPr eaLnBrk="1" hangingPunct="1">
              <a:lnSpc>
                <a:spcPct val="80000"/>
              </a:lnSpc>
            </a:pPr>
            <a:r>
              <a:rPr lang="en-GB" sz="2400" dirty="0" smtClean="0"/>
              <a:t>Holes collected</a:t>
            </a:r>
            <a:endParaRPr lang="en-GB" sz="2100" dirty="0" smtClean="0"/>
          </a:p>
          <a:p>
            <a:pPr eaLnBrk="1" hangingPunct="1">
              <a:lnSpc>
                <a:spcPct val="80000"/>
              </a:lnSpc>
            </a:pPr>
            <a:r>
              <a:rPr lang="en-GB" sz="2400" dirty="0" smtClean="0"/>
              <a:t>Deposited charge cannot reach electrode</a:t>
            </a:r>
          </a:p>
          <a:p>
            <a:pPr lvl="1" eaLnBrk="1" hangingPunct="1">
              <a:lnSpc>
                <a:spcPct val="80000"/>
              </a:lnSpc>
            </a:pPr>
            <a:r>
              <a:rPr lang="en-GB" sz="2100" dirty="0" smtClean="0"/>
              <a:t>Charge spread over many strips</a:t>
            </a:r>
          </a:p>
          <a:p>
            <a:pPr lvl="1" eaLnBrk="1" hangingPunct="1">
              <a:lnSpc>
                <a:spcPct val="80000"/>
              </a:lnSpc>
            </a:pPr>
            <a:r>
              <a:rPr lang="en-GB" sz="2100" dirty="0" smtClean="0"/>
              <a:t>Lower signal</a:t>
            </a:r>
          </a:p>
          <a:p>
            <a:pPr eaLnBrk="1" hangingPunct="1">
              <a:lnSpc>
                <a:spcPct val="80000"/>
              </a:lnSpc>
              <a:buFontTx/>
              <a:buNone/>
            </a:pPr>
            <a:endParaRPr lang="en-GB" sz="2400" dirty="0" smtClean="0"/>
          </a:p>
        </p:txBody>
      </p:sp>
      <p:sp>
        <p:nvSpPr>
          <p:cNvPr id="196614" name="Rectangle 66"/>
          <p:cNvSpPr>
            <a:spLocks noGrp="1" noChangeArrowheads="1"/>
          </p:cNvSpPr>
          <p:nvPr>
            <p:ph type="body" sz="half" idx="4294967295"/>
          </p:nvPr>
        </p:nvSpPr>
        <p:spPr>
          <a:xfrm>
            <a:off x="5435602" y="5040315"/>
            <a:ext cx="4721225" cy="2519361"/>
          </a:xfrm>
        </p:spPr>
        <p:txBody>
          <a:bodyPr lIns="104249" tIns="52124" rIns="104249" bIns="52124"/>
          <a:lstStyle/>
          <a:p>
            <a:pPr eaLnBrk="1" hangingPunct="1">
              <a:lnSpc>
                <a:spcPct val="80000"/>
              </a:lnSpc>
            </a:pPr>
            <a:r>
              <a:rPr lang="en-GB" sz="2400" dirty="0" smtClean="0"/>
              <a:t>Electron collected</a:t>
            </a:r>
          </a:p>
          <a:p>
            <a:pPr lvl="1" eaLnBrk="1" hangingPunct="1">
              <a:lnSpc>
                <a:spcPct val="80000"/>
              </a:lnSpc>
            </a:pPr>
            <a:r>
              <a:rPr lang="en-GB" sz="2100" dirty="0" smtClean="0"/>
              <a:t>Higher mobility and ~33% smaller trapping constant</a:t>
            </a:r>
          </a:p>
          <a:p>
            <a:pPr eaLnBrk="1" hangingPunct="1">
              <a:lnSpc>
                <a:spcPct val="80000"/>
              </a:lnSpc>
            </a:pPr>
            <a:r>
              <a:rPr lang="en-GB" sz="2400" dirty="0" smtClean="0"/>
              <a:t>Deposited charge can reach electrode</a:t>
            </a:r>
          </a:p>
          <a:p>
            <a:pPr lvl="1" eaLnBrk="1" hangingPunct="1">
              <a:lnSpc>
                <a:spcPct val="80000"/>
              </a:lnSpc>
              <a:buFontTx/>
              <a:buNone/>
            </a:pPr>
            <a:endParaRPr lang="en-GB" sz="2100" dirty="0" smtClean="0"/>
          </a:p>
        </p:txBody>
      </p:sp>
      <p:sp>
        <p:nvSpPr>
          <p:cNvPr id="196615" name="Rectangle 4"/>
          <p:cNvSpPr>
            <a:spLocks noChangeArrowheads="1"/>
          </p:cNvSpPr>
          <p:nvPr/>
        </p:nvSpPr>
        <p:spPr bwMode="auto">
          <a:xfrm>
            <a:off x="560388" y="2897190"/>
            <a:ext cx="3741737" cy="1512887"/>
          </a:xfrm>
          <a:prstGeom prst="rect">
            <a:avLst/>
          </a:prstGeom>
          <a:no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6" name="Rectangle 5"/>
          <p:cNvSpPr>
            <a:spLocks noChangeArrowheads="1"/>
          </p:cNvSpPr>
          <p:nvPr/>
        </p:nvSpPr>
        <p:spPr bwMode="auto">
          <a:xfrm>
            <a:off x="560388" y="4325940"/>
            <a:ext cx="3741737" cy="84137"/>
          </a:xfrm>
          <a:prstGeom prst="rect">
            <a:avLst/>
          </a:prstGeom>
          <a:solidFill>
            <a:srgbClr val="FF0000"/>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17" name="Rectangle 7"/>
          <p:cNvSpPr>
            <a:spLocks noChangeArrowheads="1"/>
          </p:cNvSpPr>
          <p:nvPr/>
        </p:nvSpPr>
        <p:spPr bwMode="auto">
          <a:xfrm>
            <a:off x="1630364"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249289" name="Line 11"/>
          <p:cNvSpPr>
            <a:spLocks noChangeShapeType="1"/>
          </p:cNvSpPr>
          <p:nvPr/>
        </p:nvSpPr>
        <p:spPr bwMode="auto">
          <a:xfrm flipV="1">
            <a:off x="2252664"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0" name="Line 12"/>
          <p:cNvSpPr>
            <a:spLocks noChangeShapeType="1"/>
          </p:cNvSpPr>
          <p:nvPr/>
        </p:nvSpPr>
        <p:spPr bwMode="auto">
          <a:xfrm flipV="1">
            <a:off x="23431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1" name="Line 13"/>
          <p:cNvSpPr>
            <a:spLocks noChangeShapeType="1"/>
          </p:cNvSpPr>
          <p:nvPr/>
        </p:nvSpPr>
        <p:spPr bwMode="auto">
          <a:xfrm flipV="1">
            <a:off x="24320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2" name="Line 14"/>
          <p:cNvSpPr>
            <a:spLocks noChangeShapeType="1"/>
          </p:cNvSpPr>
          <p:nvPr/>
        </p:nvSpPr>
        <p:spPr bwMode="auto">
          <a:xfrm flipV="1">
            <a:off x="25209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3" name="Line 15"/>
          <p:cNvSpPr>
            <a:spLocks noChangeShapeType="1"/>
          </p:cNvSpPr>
          <p:nvPr/>
        </p:nvSpPr>
        <p:spPr bwMode="auto">
          <a:xfrm flipV="1">
            <a:off x="26098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249294" name="Line 16"/>
          <p:cNvSpPr>
            <a:spLocks noChangeShapeType="1"/>
          </p:cNvSpPr>
          <p:nvPr/>
        </p:nvSpPr>
        <p:spPr bwMode="auto">
          <a:xfrm flipV="1">
            <a:off x="2698750" y="3570287"/>
            <a:ext cx="0" cy="755650"/>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96624" name="Rectangle 17"/>
          <p:cNvSpPr>
            <a:spLocks noChangeArrowheads="1"/>
          </p:cNvSpPr>
          <p:nvPr/>
        </p:nvSpPr>
        <p:spPr bwMode="auto">
          <a:xfrm>
            <a:off x="2163764" y="2897190"/>
            <a:ext cx="179387"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5" name="Rectangle 18"/>
          <p:cNvSpPr>
            <a:spLocks noChangeArrowheads="1"/>
          </p:cNvSpPr>
          <p:nvPr/>
        </p:nvSpPr>
        <p:spPr bwMode="auto">
          <a:xfrm>
            <a:off x="1095377"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6" name="Rectangle 19"/>
          <p:cNvSpPr>
            <a:spLocks noChangeArrowheads="1"/>
          </p:cNvSpPr>
          <p:nvPr/>
        </p:nvSpPr>
        <p:spPr bwMode="auto">
          <a:xfrm>
            <a:off x="560390"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7" name="Rectangle 20"/>
          <p:cNvSpPr>
            <a:spLocks noChangeArrowheads="1"/>
          </p:cNvSpPr>
          <p:nvPr/>
        </p:nvSpPr>
        <p:spPr bwMode="auto">
          <a:xfrm>
            <a:off x="2698751"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8" name="Rectangle 21"/>
          <p:cNvSpPr>
            <a:spLocks noChangeArrowheads="1"/>
          </p:cNvSpPr>
          <p:nvPr/>
        </p:nvSpPr>
        <p:spPr bwMode="auto">
          <a:xfrm>
            <a:off x="3233739"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29" name="Rectangle 22"/>
          <p:cNvSpPr>
            <a:spLocks noChangeArrowheads="1"/>
          </p:cNvSpPr>
          <p:nvPr/>
        </p:nvSpPr>
        <p:spPr bwMode="auto">
          <a:xfrm>
            <a:off x="3768726" y="289719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0" name="Text Box 23"/>
          <p:cNvSpPr txBox="1">
            <a:spLocks noChangeArrowheads="1"/>
          </p:cNvSpPr>
          <p:nvPr/>
        </p:nvSpPr>
        <p:spPr bwMode="auto">
          <a:xfrm>
            <a:off x="2770190" y="3609975"/>
            <a:ext cx="428543"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h</a:t>
            </a:r>
            <a:r>
              <a:rPr lang="en-GB" b="0" baseline="30000" dirty="0">
                <a:latin typeface="Arial" charset="0"/>
                <a:cs typeface="Arial" charset="0"/>
              </a:rPr>
              <a:t>+</a:t>
            </a:r>
            <a:endParaRPr lang="en-US" b="0" baseline="30000" dirty="0">
              <a:latin typeface="Arial" charset="0"/>
              <a:cs typeface="Arial" charset="0"/>
            </a:endParaRPr>
          </a:p>
        </p:txBody>
      </p:sp>
      <p:sp>
        <p:nvSpPr>
          <p:cNvPr id="196631" name="Text Box 24"/>
          <p:cNvSpPr txBox="1">
            <a:spLocks noChangeArrowheads="1"/>
          </p:cNvSpPr>
          <p:nvPr/>
        </p:nvSpPr>
        <p:spPr bwMode="auto">
          <a:xfrm>
            <a:off x="1630363" y="3065465"/>
            <a:ext cx="1467288"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Un-depleted</a:t>
            </a:r>
            <a:endParaRPr lang="en-US" b="0" dirty="0">
              <a:latin typeface="Arial" charset="0"/>
              <a:cs typeface="Arial" charset="0"/>
            </a:endParaRPr>
          </a:p>
        </p:txBody>
      </p:sp>
      <p:sp>
        <p:nvSpPr>
          <p:cNvPr id="196632" name="Text Box 26"/>
          <p:cNvSpPr txBox="1">
            <a:spLocks noChangeArrowheads="1"/>
          </p:cNvSpPr>
          <p:nvPr/>
        </p:nvSpPr>
        <p:spPr bwMode="auto">
          <a:xfrm>
            <a:off x="4373563" y="4173539"/>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6633" name="Text Box 27"/>
          <p:cNvSpPr txBox="1">
            <a:spLocks noChangeArrowheads="1"/>
          </p:cNvSpPr>
          <p:nvPr/>
        </p:nvSpPr>
        <p:spPr bwMode="auto">
          <a:xfrm>
            <a:off x="4391025" y="2730500"/>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34" name="Text Box 28"/>
          <p:cNvSpPr txBox="1">
            <a:spLocks noChangeArrowheads="1"/>
          </p:cNvSpPr>
          <p:nvPr/>
        </p:nvSpPr>
        <p:spPr bwMode="auto">
          <a:xfrm>
            <a:off x="4284663" y="3441700"/>
            <a:ext cx="402894"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35" name="Text Box 29"/>
          <p:cNvSpPr txBox="1">
            <a:spLocks noChangeArrowheads="1"/>
          </p:cNvSpPr>
          <p:nvPr/>
        </p:nvSpPr>
        <p:spPr bwMode="auto">
          <a:xfrm>
            <a:off x="501651" y="2270126"/>
            <a:ext cx="3841751" cy="659264"/>
          </a:xfrm>
          <a:prstGeom prst="rect">
            <a:avLst/>
          </a:prstGeom>
          <a:noFill/>
          <a:ln w="9525">
            <a:noFill/>
            <a:miter lim="800000"/>
            <a:headEnd/>
            <a:tailEnd/>
          </a:ln>
        </p:spPr>
        <p:txBody>
          <a:bodyPr lIns="104249" tIns="52124" rIns="104249" bIns="52124">
            <a:spAutoFit/>
          </a:bodyPr>
          <a:lstStyle/>
          <a:p>
            <a:pPr defTabSz="1042731">
              <a:buClr>
                <a:schemeClr val="bg2"/>
              </a:buClr>
              <a:buSzPct val="120000"/>
            </a:pPr>
            <a:r>
              <a:rPr lang="en-GB" dirty="0">
                <a:latin typeface="Arial" charset="0"/>
                <a:cs typeface="Arial" charset="0"/>
              </a:rPr>
              <a:t>“Standard” p-in-n geometry (after type inversion)</a:t>
            </a:r>
            <a:endParaRPr lang="en-US" dirty="0">
              <a:latin typeface="Arial" charset="0"/>
              <a:cs typeface="Arial" charset="0"/>
            </a:endParaRPr>
          </a:p>
        </p:txBody>
      </p:sp>
      <p:sp>
        <p:nvSpPr>
          <p:cNvPr id="196636" name="Rectangle 30" descr="Dashed upward diagonal"/>
          <p:cNvSpPr>
            <a:spLocks noChangeArrowheads="1"/>
          </p:cNvSpPr>
          <p:nvPr/>
        </p:nvSpPr>
        <p:spPr bwMode="auto">
          <a:xfrm>
            <a:off x="5907090" y="3738565"/>
            <a:ext cx="3741737" cy="587375"/>
          </a:xfrm>
          <a:prstGeom prst="rect">
            <a:avLst/>
          </a:prstGeom>
          <a:pattFill prst="dashUpDiag">
            <a:fgClr>
              <a:schemeClr val="accent1"/>
            </a:fgClr>
            <a:bgClr>
              <a:schemeClr val="bg1"/>
            </a:bgClr>
          </a:patt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7" name="Rectangle 31"/>
          <p:cNvSpPr>
            <a:spLocks noChangeArrowheads="1"/>
          </p:cNvSpPr>
          <p:nvPr/>
        </p:nvSpPr>
        <p:spPr bwMode="auto">
          <a:xfrm>
            <a:off x="5907090" y="2857500"/>
            <a:ext cx="3741737" cy="1511300"/>
          </a:xfrm>
          <a:prstGeom prst="rect">
            <a:avLst/>
          </a:prstGeom>
          <a:no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8" name="Rectangle 32"/>
          <p:cNvSpPr>
            <a:spLocks noChangeArrowheads="1"/>
          </p:cNvSpPr>
          <p:nvPr/>
        </p:nvSpPr>
        <p:spPr bwMode="auto">
          <a:xfrm>
            <a:off x="5907090" y="4286250"/>
            <a:ext cx="3741737" cy="82550"/>
          </a:xfrm>
          <a:prstGeom prst="rect">
            <a:avLst/>
          </a:prstGeom>
          <a:solidFill>
            <a:srgbClr val="FF0000"/>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39" name="Rectangle 33"/>
          <p:cNvSpPr>
            <a:spLocks noChangeArrowheads="1"/>
          </p:cNvSpPr>
          <p:nvPr/>
        </p:nvSpPr>
        <p:spPr bwMode="auto">
          <a:xfrm>
            <a:off x="6975476"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0" name="Rectangle 40"/>
          <p:cNvSpPr>
            <a:spLocks noChangeArrowheads="1"/>
          </p:cNvSpPr>
          <p:nvPr/>
        </p:nvSpPr>
        <p:spPr bwMode="auto">
          <a:xfrm>
            <a:off x="7510465"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1" name="Rectangle 41"/>
          <p:cNvSpPr>
            <a:spLocks noChangeArrowheads="1"/>
          </p:cNvSpPr>
          <p:nvPr/>
        </p:nvSpPr>
        <p:spPr bwMode="auto">
          <a:xfrm>
            <a:off x="6440488" y="2857500"/>
            <a:ext cx="179387"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2" name="Rectangle 42"/>
          <p:cNvSpPr>
            <a:spLocks noChangeArrowheads="1"/>
          </p:cNvSpPr>
          <p:nvPr/>
        </p:nvSpPr>
        <p:spPr bwMode="auto">
          <a:xfrm>
            <a:off x="5907089"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3" name="Rectangle 43"/>
          <p:cNvSpPr>
            <a:spLocks noChangeArrowheads="1"/>
          </p:cNvSpPr>
          <p:nvPr/>
        </p:nvSpPr>
        <p:spPr bwMode="auto">
          <a:xfrm>
            <a:off x="8045452"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4" name="Rectangle 44"/>
          <p:cNvSpPr>
            <a:spLocks noChangeArrowheads="1"/>
          </p:cNvSpPr>
          <p:nvPr/>
        </p:nvSpPr>
        <p:spPr bwMode="auto">
          <a:xfrm>
            <a:off x="8578850" y="2857500"/>
            <a:ext cx="179388"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5" name="Rectangle 45"/>
          <p:cNvSpPr>
            <a:spLocks noChangeArrowheads="1"/>
          </p:cNvSpPr>
          <p:nvPr/>
        </p:nvSpPr>
        <p:spPr bwMode="auto">
          <a:xfrm>
            <a:off x="9113839" y="2857500"/>
            <a:ext cx="177801" cy="84137"/>
          </a:xfrm>
          <a:prstGeom prst="rect">
            <a:avLst/>
          </a:prstGeom>
          <a:solidFill>
            <a:schemeClr val="accent1"/>
          </a:solidFill>
          <a:ln w="9525">
            <a:solidFill>
              <a:schemeClr val="tx1"/>
            </a:solidFill>
            <a:miter lim="800000"/>
            <a:headEnd/>
            <a:tailEnd/>
          </a:ln>
        </p:spPr>
        <p:txBody>
          <a:bodyPr wrap="none" lIns="104249" tIns="52124" rIns="104249" bIns="52124" anchor="ctr"/>
          <a:lstStyle/>
          <a:p>
            <a:pPr algn="l" defTabSz="1042731"/>
            <a:endParaRPr lang="en-GB" b="0" dirty="0">
              <a:latin typeface="Arial" charset="0"/>
              <a:cs typeface="Arial" charset="0"/>
            </a:endParaRPr>
          </a:p>
        </p:txBody>
      </p:sp>
      <p:sp>
        <p:nvSpPr>
          <p:cNvPr id="196646" name="Text Box 46"/>
          <p:cNvSpPr txBox="1">
            <a:spLocks noChangeArrowheads="1"/>
          </p:cNvSpPr>
          <p:nvPr/>
        </p:nvSpPr>
        <p:spPr bwMode="auto">
          <a:xfrm>
            <a:off x="7751763" y="3022600"/>
            <a:ext cx="390070"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e</a:t>
            </a:r>
            <a:r>
              <a:rPr lang="en-GB" b="0" baseline="30000" dirty="0">
                <a:latin typeface="Arial" charset="0"/>
                <a:cs typeface="Arial" charset="0"/>
              </a:rPr>
              <a:t>-</a:t>
            </a:r>
            <a:endParaRPr lang="en-US" b="0" baseline="30000" dirty="0">
              <a:latin typeface="Arial" charset="0"/>
              <a:cs typeface="Arial" charset="0"/>
            </a:endParaRPr>
          </a:p>
        </p:txBody>
      </p:sp>
      <p:sp>
        <p:nvSpPr>
          <p:cNvPr id="196647" name="Text Box 47"/>
          <p:cNvSpPr txBox="1">
            <a:spLocks noChangeArrowheads="1"/>
          </p:cNvSpPr>
          <p:nvPr/>
        </p:nvSpPr>
        <p:spPr bwMode="auto">
          <a:xfrm>
            <a:off x="6972300" y="3836989"/>
            <a:ext cx="1467288"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Un-depleted</a:t>
            </a:r>
            <a:endParaRPr lang="en-US" b="0" dirty="0">
              <a:latin typeface="Arial" charset="0"/>
              <a:cs typeface="Arial" charset="0"/>
            </a:endParaRPr>
          </a:p>
        </p:txBody>
      </p:sp>
      <p:sp>
        <p:nvSpPr>
          <p:cNvPr id="196648" name="Text Box 48"/>
          <p:cNvSpPr txBox="1">
            <a:spLocks noChangeArrowheads="1"/>
          </p:cNvSpPr>
          <p:nvPr/>
        </p:nvSpPr>
        <p:spPr bwMode="auto">
          <a:xfrm>
            <a:off x="9718677" y="4133850"/>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49" name="Text Box 49"/>
          <p:cNvSpPr txBox="1">
            <a:spLocks noChangeArrowheads="1"/>
          </p:cNvSpPr>
          <p:nvPr/>
        </p:nvSpPr>
        <p:spPr bwMode="auto">
          <a:xfrm>
            <a:off x="9737725" y="2689226"/>
            <a:ext cx="441367"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n</a:t>
            </a:r>
            <a:r>
              <a:rPr lang="en-GB" baseline="30000" dirty="0">
                <a:latin typeface="Arial" charset="0"/>
                <a:cs typeface="Arial" charset="0"/>
              </a:rPr>
              <a:t>+</a:t>
            </a:r>
            <a:endParaRPr lang="en-US" baseline="30000" dirty="0">
              <a:latin typeface="Arial" charset="0"/>
              <a:cs typeface="Arial" charset="0"/>
            </a:endParaRPr>
          </a:p>
        </p:txBody>
      </p:sp>
      <p:sp>
        <p:nvSpPr>
          <p:cNvPr id="196650" name="Text Box 50"/>
          <p:cNvSpPr txBox="1">
            <a:spLocks noChangeArrowheads="1"/>
          </p:cNvSpPr>
          <p:nvPr/>
        </p:nvSpPr>
        <p:spPr bwMode="auto">
          <a:xfrm>
            <a:off x="9629776" y="3402015"/>
            <a:ext cx="402894" cy="382265"/>
          </a:xfrm>
          <a:prstGeom prst="rect">
            <a:avLst/>
          </a:prstGeom>
          <a:noFill/>
          <a:ln w="9525">
            <a:noFill/>
            <a:miter lim="800000"/>
            <a:headEnd/>
            <a:tailEnd/>
          </a:ln>
        </p:spPr>
        <p:txBody>
          <a:bodyPr wrap="none" lIns="104249" tIns="52124" rIns="104249" bIns="52124">
            <a:spAutoFit/>
          </a:bodyPr>
          <a:lstStyle/>
          <a:p>
            <a:pPr algn="l" defTabSz="1042731"/>
            <a:r>
              <a:rPr lang="en-GB" dirty="0">
                <a:latin typeface="Arial" charset="0"/>
                <a:cs typeface="Arial" charset="0"/>
              </a:rPr>
              <a:t>p</a:t>
            </a:r>
            <a:r>
              <a:rPr lang="en-GB" baseline="30000" dirty="0">
                <a:latin typeface="Arial" charset="0"/>
                <a:cs typeface="Arial" charset="0"/>
              </a:rPr>
              <a:t>-</a:t>
            </a:r>
            <a:endParaRPr lang="en-US" baseline="30000" dirty="0">
              <a:latin typeface="Arial" charset="0"/>
              <a:cs typeface="Arial" charset="0"/>
            </a:endParaRPr>
          </a:p>
        </p:txBody>
      </p:sp>
      <p:sp>
        <p:nvSpPr>
          <p:cNvPr id="196651" name="Text Box 51"/>
          <p:cNvSpPr txBox="1">
            <a:spLocks noChangeArrowheads="1"/>
          </p:cNvSpPr>
          <p:nvPr/>
        </p:nvSpPr>
        <p:spPr bwMode="auto">
          <a:xfrm>
            <a:off x="6348415" y="1968502"/>
            <a:ext cx="3341687" cy="936263"/>
          </a:xfrm>
          <a:prstGeom prst="rect">
            <a:avLst/>
          </a:prstGeom>
          <a:noFill/>
          <a:ln w="9525">
            <a:noFill/>
            <a:miter lim="800000"/>
            <a:headEnd/>
            <a:tailEnd/>
          </a:ln>
        </p:spPr>
        <p:txBody>
          <a:bodyPr lIns="104249" tIns="52124" rIns="104249" bIns="52124">
            <a:spAutoFit/>
          </a:bodyPr>
          <a:lstStyle/>
          <a:p>
            <a:pPr algn="l" defTabSz="1042731">
              <a:buClr>
                <a:schemeClr val="bg2"/>
              </a:buClr>
              <a:buSzPct val="120000"/>
            </a:pPr>
            <a:r>
              <a:rPr lang="en-GB" dirty="0">
                <a:latin typeface="Arial" charset="0"/>
                <a:cs typeface="Arial" charset="0"/>
              </a:rPr>
              <a:t>“New” n-in-p geometry</a:t>
            </a:r>
          </a:p>
          <a:p>
            <a:pPr algn="l" defTabSz="1042731">
              <a:buClr>
                <a:schemeClr val="bg2"/>
              </a:buClr>
              <a:buSzPct val="120000"/>
            </a:pPr>
            <a:r>
              <a:rPr lang="en-GB" dirty="0">
                <a:latin typeface="Arial" charset="0"/>
                <a:cs typeface="Arial" charset="0"/>
              </a:rPr>
              <a:t>“New” n-in-n geometry </a:t>
            </a:r>
          </a:p>
          <a:p>
            <a:pPr algn="l" defTabSz="1042731">
              <a:buClr>
                <a:schemeClr val="bg2"/>
              </a:buClr>
              <a:buSzPct val="120000"/>
            </a:pPr>
            <a:r>
              <a:rPr lang="en-GB" dirty="0">
                <a:latin typeface="Arial" charset="0"/>
                <a:cs typeface="Arial" charset="0"/>
              </a:rPr>
              <a:t>  ( after type inversion)</a:t>
            </a:r>
            <a:endParaRPr lang="en-US" dirty="0">
              <a:latin typeface="Arial" charset="0"/>
              <a:cs typeface="Arial" charset="0"/>
            </a:endParaRPr>
          </a:p>
        </p:txBody>
      </p:sp>
      <p:sp>
        <p:nvSpPr>
          <p:cNvPr id="196652" name="Freeform 58"/>
          <p:cNvSpPr>
            <a:spLocks/>
          </p:cNvSpPr>
          <p:nvPr/>
        </p:nvSpPr>
        <p:spPr bwMode="auto">
          <a:xfrm>
            <a:off x="7305675" y="3013075"/>
            <a:ext cx="192088" cy="687388"/>
          </a:xfrm>
          <a:custGeom>
            <a:avLst/>
            <a:gdLst>
              <a:gd name="T0" fmla="*/ 2147483647 w 103"/>
              <a:gd name="T1" fmla="*/ 2147483647 h 393"/>
              <a:gd name="T2" fmla="*/ 2147483647 w 103"/>
              <a:gd name="T3" fmla="*/ 2147483647 h 393"/>
              <a:gd name="T4" fmla="*/ 2147483647 w 103"/>
              <a:gd name="T5" fmla="*/ 2147483647 h 393"/>
              <a:gd name="T6" fmla="*/ 2147483647 w 103"/>
              <a:gd name="T7" fmla="*/ 0 h 393"/>
              <a:gd name="T8" fmla="*/ 0 60000 65536"/>
              <a:gd name="T9" fmla="*/ 0 60000 65536"/>
              <a:gd name="T10" fmla="*/ 0 60000 65536"/>
              <a:gd name="T11" fmla="*/ 0 60000 65536"/>
              <a:gd name="T12" fmla="*/ 0 w 103"/>
              <a:gd name="T13" fmla="*/ 0 h 393"/>
              <a:gd name="T14" fmla="*/ 103 w 103"/>
              <a:gd name="T15" fmla="*/ 393 h 393"/>
            </a:gdLst>
            <a:ahLst/>
            <a:cxnLst>
              <a:cxn ang="T8">
                <a:pos x="T0" y="T1"/>
              </a:cxn>
              <a:cxn ang="T9">
                <a:pos x="T2" y="T3"/>
              </a:cxn>
              <a:cxn ang="T10">
                <a:pos x="T4" y="T5"/>
              </a:cxn>
              <a:cxn ang="T11">
                <a:pos x="T6" y="T7"/>
              </a:cxn>
            </a:cxnLst>
            <a:rect l="T12" t="T13" r="T14" b="T15"/>
            <a:pathLst>
              <a:path w="103" h="393">
                <a:moveTo>
                  <a:pt x="20" y="393"/>
                </a:moveTo>
                <a:cubicBezTo>
                  <a:pt x="53" y="303"/>
                  <a:pt x="0" y="142"/>
                  <a:pt x="66" y="73"/>
                </a:cubicBezTo>
                <a:cubicBezTo>
                  <a:pt x="72" y="55"/>
                  <a:pt x="71" y="32"/>
                  <a:pt x="84" y="19"/>
                </a:cubicBezTo>
                <a:cubicBezTo>
                  <a:pt x="90" y="13"/>
                  <a:pt x="103" y="0"/>
                  <a:pt x="103"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3" name="Freeform 59"/>
          <p:cNvSpPr>
            <a:spLocks/>
          </p:cNvSpPr>
          <p:nvPr/>
        </p:nvSpPr>
        <p:spPr bwMode="auto">
          <a:xfrm>
            <a:off x="7445375" y="3062290"/>
            <a:ext cx="101600" cy="608011"/>
          </a:xfrm>
          <a:custGeom>
            <a:avLst/>
            <a:gdLst>
              <a:gd name="T0" fmla="*/ 0 w 55"/>
              <a:gd name="T1" fmla="*/ 2147483647 h 347"/>
              <a:gd name="T2" fmla="*/ 2147483647 w 55"/>
              <a:gd name="T3" fmla="*/ 2147483647 h 347"/>
              <a:gd name="T4" fmla="*/ 2147483647 w 55"/>
              <a:gd name="T5" fmla="*/ 2147483647 h 347"/>
              <a:gd name="T6" fmla="*/ 2147483647 w 55"/>
              <a:gd name="T7" fmla="*/ 0 h 347"/>
              <a:gd name="T8" fmla="*/ 0 60000 65536"/>
              <a:gd name="T9" fmla="*/ 0 60000 65536"/>
              <a:gd name="T10" fmla="*/ 0 60000 65536"/>
              <a:gd name="T11" fmla="*/ 0 60000 65536"/>
              <a:gd name="T12" fmla="*/ 0 w 55"/>
              <a:gd name="T13" fmla="*/ 0 h 347"/>
              <a:gd name="T14" fmla="*/ 55 w 55"/>
              <a:gd name="T15" fmla="*/ 347 h 347"/>
            </a:gdLst>
            <a:ahLst/>
            <a:cxnLst>
              <a:cxn ang="T8">
                <a:pos x="T0" y="T1"/>
              </a:cxn>
              <a:cxn ang="T9">
                <a:pos x="T2" y="T3"/>
              </a:cxn>
              <a:cxn ang="T10">
                <a:pos x="T4" y="T5"/>
              </a:cxn>
              <a:cxn ang="T11">
                <a:pos x="T6" y="T7"/>
              </a:cxn>
            </a:cxnLst>
            <a:rect l="T12" t="T13" r="T14" b="T15"/>
            <a:pathLst>
              <a:path w="55" h="347">
                <a:moveTo>
                  <a:pt x="0" y="347"/>
                </a:moveTo>
                <a:cubicBezTo>
                  <a:pt x="3" y="274"/>
                  <a:pt x="4" y="201"/>
                  <a:pt x="9" y="128"/>
                </a:cubicBezTo>
                <a:cubicBezTo>
                  <a:pt x="11" y="94"/>
                  <a:pt x="9" y="56"/>
                  <a:pt x="28" y="27"/>
                </a:cubicBezTo>
                <a:cubicBezTo>
                  <a:pt x="35" y="16"/>
                  <a:pt x="55" y="0"/>
                  <a:pt x="55"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249325" name="Line 61"/>
          <p:cNvSpPr>
            <a:spLocks noChangeShapeType="1"/>
          </p:cNvSpPr>
          <p:nvPr/>
        </p:nvSpPr>
        <p:spPr bwMode="auto">
          <a:xfrm flipV="1">
            <a:off x="7559675" y="3065463"/>
            <a:ext cx="0" cy="588962"/>
          </a:xfrm>
          <a:prstGeom prst="line">
            <a:avLst/>
          </a:prstGeom>
          <a:noFill/>
          <a:ln w="9525">
            <a:solidFill>
              <a:schemeClr val="tx1"/>
            </a:solidFill>
            <a:round/>
            <a:headEnd/>
            <a:tailEnd type="triangle" w="med" len="med"/>
          </a:ln>
        </p:spPr>
        <p:txBody>
          <a:bodyPr lIns="91417" tIns="45709" rIns="91417" bIns="45709"/>
          <a:lstStyle/>
          <a:p>
            <a:pPr>
              <a:defRPr/>
            </a:pPr>
            <a:endParaRPr lang="en-GB" dirty="0">
              <a:effectLst>
                <a:outerShdw blurRad="38100" dist="38100" dir="2700000" algn="tl">
                  <a:srgbClr val="000000">
                    <a:alpha val="43137"/>
                  </a:srgbClr>
                </a:outerShdw>
              </a:effectLst>
            </a:endParaRPr>
          </a:p>
        </p:txBody>
      </p:sp>
      <p:sp>
        <p:nvSpPr>
          <p:cNvPr id="196655" name="Freeform 62"/>
          <p:cNvSpPr>
            <a:spLocks/>
          </p:cNvSpPr>
          <p:nvPr/>
        </p:nvSpPr>
        <p:spPr bwMode="auto">
          <a:xfrm flipH="1">
            <a:off x="7650163" y="2981325"/>
            <a:ext cx="190500" cy="688975"/>
          </a:xfrm>
          <a:custGeom>
            <a:avLst/>
            <a:gdLst>
              <a:gd name="T0" fmla="*/ 2147483647 w 103"/>
              <a:gd name="T1" fmla="*/ 2147483647 h 393"/>
              <a:gd name="T2" fmla="*/ 2147483647 w 103"/>
              <a:gd name="T3" fmla="*/ 2147483647 h 393"/>
              <a:gd name="T4" fmla="*/ 2147483647 w 103"/>
              <a:gd name="T5" fmla="*/ 2147483647 h 393"/>
              <a:gd name="T6" fmla="*/ 2147483647 w 103"/>
              <a:gd name="T7" fmla="*/ 0 h 393"/>
              <a:gd name="T8" fmla="*/ 0 60000 65536"/>
              <a:gd name="T9" fmla="*/ 0 60000 65536"/>
              <a:gd name="T10" fmla="*/ 0 60000 65536"/>
              <a:gd name="T11" fmla="*/ 0 60000 65536"/>
              <a:gd name="T12" fmla="*/ 0 w 103"/>
              <a:gd name="T13" fmla="*/ 0 h 393"/>
              <a:gd name="T14" fmla="*/ 103 w 103"/>
              <a:gd name="T15" fmla="*/ 393 h 393"/>
            </a:gdLst>
            <a:ahLst/>
            <a:cxnLst>
              <a:cxn ang="T8">
                <a:pos x="T0" y="T1"/>
              </a:cxn>
              <a:cxn ang="T9">
                <a:pos x="T2" y="T3"/>
              </a:cxn>
              <a:cxn ang="T10">
                <a:pos x="T4" y="T5"/>
              </a:cxn>
              <a:cxn ang="T11">
                <a:pos x="T6" y="T7"/>
              </a:cxn>
            </a:cxnLst>
            <a:rect l="T12" t="T13" r="T14" b="T15"/>
            <a:pathLst>
              <a:path w="103" h="393">
                <a:moveTo>
                  <a:pt x="20" y="393"/>
                </a:moveTo>
                <a:cubicBezTo>
                  <a:pt x="53" y="303"/>
                  <a:pt x="0" y="142"/>
                  <a:pt x="66" y="73"/>
                </a:cubicBezTo>
                <a:cubicBezTo>
                  <a:pt x="72" y="55"/>
                  <a:pt x="71" y="32"/>
                  <a:pt x="84" y="19"/>
                </a:cubicBezTo>
                <a:cubicBezTo>
                  <a:pt x="90" y="13"/>
                  <a:pt x="103" y="0"/>
                  <a:pt x="103"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6" name="Freeform 63"/>
          <p:cNvSpPr>
            <a:spLocks/>
          </p:cNvSpPr>
          <p:nvPr/>
        </p:nvSpPr>
        <p:spPr bwMode="auto">
          <a:xfrm flipH="1">
            <a:off x="7559675" y="3030540"/>
            <a:ext cx="103188" cy="608011"/>
          </a:xfrm>
          <a:custGeom>
            <a:avLst/>
            <a:gdLst>
              <a:gd name="T0" fmla="*/ 0 w 55"/>
              <a:gd name="T1" fmla="*/ 2147483647 h 347"/>
              <a:gd name="T2" fmla="*/ 2147483647 w 55"/>
              <a:gd name="T3" fmla="*/ 2147483647 h 347"/>
              <a:gd name="T4" fmla="*/ 2147483647 w 55"/>
              <a:gd name="T5" fmla="*/ 2147483647 h 347"/>
              <a:gd name="T6" fmla="*/ 2147483647 w 55"/>
              <a:gd name="T7" fmla="*/ 0 h 347"/>
              <a:gd name="T8" fmla="*/ 0 60000 65536"/>
              <a:gd name="T9" fmla="*/ 0 60000 65536"/>
              <a:gd name="T10" fmla="*/ 0 60000 65536"/>
              <a:gd name="T11" fmla="*/ 0 60000 65536"/>
              <a:gd name="T12" fmla="*/ 0 w 55"/>
              <a:gd name="T13" fmla="*/ 0 h 347"/>
              <a:gd name="T14" fmla="*/ 55 w 55"/>
              <a:gd name="T15" fmla="*/ 347 h 347"/>
            </a:gdLst>
            <a:ahLst/>
            <a:cxnLst>
              <a:cxn ang="T8">
                <a:pos x="T0" y="T1"/>
              </a:cxn>
              <a:cxn ang="T9">
                <a:pos x="T2" y="T3"/>
              </a:cxn>
              <a:cxn ang="T10">
                <a:pos x="T4" y="T5"/>
              </a:cxn>
              <a:cxn ang="T11">
                <a:pos x="T6" y="T7"/>
              </a:cxn>
            </a:cxnLst>
            <a:rect l="T12" t="T13" r="T14" b="T15"/>
            <a:pathLst>
              <a:path w="55" h="347">
                <a:moveTo>
                  <a:pt x="0" y="347"/>
                </a:moveTo>
                <a:cubicBezTo>
                  <a:pt x="3" y="274"/>
                  <a:pt x="4" y="201"/>
                  <a:pt x="9" y="128"/>
                </a:cubicBezTo>
                <a:cubicBezTo>
                  <a:pt x="11" y="94"/>
                  <a:pt x="9" y="56"/>
                  <a:pt x="28" y="27"/>
                </a:cubicBezTo>
                <a:cubicBezTo>
                  <a:pt x="35" y="16"/>
                  <a:pt x="55" y="0"/>
                  <a:pt x="55" y="0"/>
                </a:cubicBezTo>
              </a:path>
            </a:pathLst>
          </a:custGeom>
          <a:noFill/>
          <a:ln w="9525">
            <a:solidFill>
              <a:schemeClr val="tx1"/>
            </a:solidFill>
            <a:round/>
            <a:headEnd/>
            <a:tailEnd type="triangle" w="med" len="med"/>
          </a:ln>
        </p:spPr>
        <p:txBody>
          <a:bodyPr lIns="104249" tIns="52124" rIns="104249" bIns="52124"/>
          <a:lstStyle/>
          <a:p>
            <a:pPr algn="l" defTabSz="1042731"/>
            <a:endParaRPr lang="en-GB" b="0" dirty="0">
              <a:latin typeface="Arial" charset="0"/>
              <a:cs typeface="Arial" charset="0"/>
            </a:endParaRPr>
          </a:p>
        </p:txBody>
      </p:sp>
      <p:sp>
        <p:nvSpPr>
          <p:cNvPr id="196657" name="Text Box 67"/>
          <p:cNvSpPr txBox="1">
            <a:spLocks noChangeArrowheads="1"/>
          </p:cNvSpPr>
          <p:nvPr/>
        </p:nvSpPr>
        <p:spPr bwMode="auto">
          <a:xfrm>
            <a:off x="2057401" y="4510088"/>
            <a:ext cx="5622337" cy="382265"/>
          </a:xfrm>
          <a:prstGeom prst="rect">
            <a:avLst/>
          </a:prstGeom>
          <a:noFill/>
          <a:ln w="9525">
            <a:noFill/>
            <a:miter lim="800000"/>
            <a:headEnd/>
            <a:tailEnd/>
          </a:ln>
        </p:spPr>
        <p:txBody>
          <a:bodyPr wrap="none" lIns="104249" tIns="52124" rIns="104249" bIns="52124">
            <a:spAutoFit/>
          </a:bodyPr>
          <a:lstStyle/>
          <a:p>
            <a:pPr algn="l" defTabSz="1042731"/>
            <a:r>
              <a:rPr lang="en-GB" b="0" dirty="0">
                <a:latin typeface="Arial" charset="0"/>
                <a:cs typeface="Arial" charset="0"/>
              </a:rPr>
              <a:t>Type inversion turns lightly doped material to “p” type</a:t>
            </a:r>
            <a:endParaRPr lang="en-US" b="0" dirty="0">
              <a:latin typeface="Arial" charset="0"/>
              <a:cs typeface="Arial" charset="0"/>
            </a:endParaRPr>
          </a:p>
        </p:txBody>
      </p:sp>
      <p:sp>
        <p:nvSpPr>
          <p:cNvPr id="196658" name="Text Box 8"/>
          <p:cNvSpPr txBox="1">
            <a:spLocks noChangeArrowheads="1"/>
          </p:cNvSpPr>
          <p:nvPr/>
        </p:nvSpPr>
        <p:spPr bwMode="auto">
          <a:xfrm>
            <a:off x="376238" y="1109663"/>
            <a:ext cx="4384675" cy="813152"/>
          </a:xfrm>
          <a:prstGeom prst="rect">
            <a:avLst/>
          </a:prstGeom>
          <a:noFill/>
          <a:ln w="9525">
            <a:noFill/>
            <a:miter lim="800000"/>
            <a:headEnd/>
            <a:tailEnd/>
          </a:ln>
        </p:spPr>
        <p:txBody>
          <a:bodyPr lIns="104249" tIns="52124" rIns="104249" bIns="52124">
            <a:spAutoFit/>
          </a:bodyPr>
          <a:lstStyle/>
          <a:p>
            <a:pPr defTabSz="1042731">
              <a:spcBef>
                <a:spcPct val="50000"/>
              </a:spcBef>
            </a:pPr>
            <a:r>
              <a:rPr lang="en-GB" sz="2300" b="0" dirty="0">
                <a:cs typeface="Times New Roman" pitchFamily="18" charset="0"/>
              </a:rPr>
              <a:t>Effect of trapping on the Charge Collection Efficiency (CCE)</a:t>
            </a:r>
          </a:p>
        </p:txBody>
      </p:sp>
      <p:sp>
        <p:nvSpPr>
          <p:cNvPr id="196659" name="Text Box 11"/>
          <p:cNvSpPr txBox="1">
            <a:spLocks noChangeArrowheads="1"/>
          </p:cNvSpPr>
          <p:nvPr/>
        </p:nvSpPr>
        <p:spPr bwMode="auto">
          <a:xfrm>
            <a:off x="4716465" y="1023940"/>
            <a:ext cx="5724525" cy="1000799"/>
          </a:xfrm>
          <a:prstGeom prst="rect">
            <a:avLst/>
          </a:prstGeom>
          <a:noFill/>
          <a:ln w="9525">
            <a:noFill/>
            <a:miter lim="800000"/>
            <a:headEnd/>
            <a:tailEnd/>
          </a:ln>
        </p:spPr>
        <p:txBody>
          <a:bodyPr lIns="104249" tIns="52124" rIns="104249" bIns="52124">
            <a:spAutoFit/>
          </a:bodyPr>
          <a:lstStyle/>
          <a:p>
            <a:pPr defTabSz="1042731">
              <a:spcBef>
                <a:spcPct val="50000"/>
              </a:spcBef>
            </a:pPr>
            <a:r>
              <a:rPr lang="en-GB" sz="3000" b="0" dirty="0" err="1">
                <a:cs typeface="Times New Roman" pitchFamily="18" charset="0"/>
              </a:rPr>
              <a:t>Q</a:t>
            </a:r>
            <a:r>
              <a:rPr lang="en-GB" sz="3000" b="0" baseline="-25000" dirty="0" err="1">
                <a:cs typeface="Times New Roman" pitchFamily="18" charset="0"/>
              </a:rPr>
              <a:t>tc</a:t>
            </a:r>
            <a:r>
              <a:rPr lang="en-GB" sz="3000" b="0" dirty="0">
                <a:cs typeface="Times New Roman" pitchFamily="18" charset="0"/>
              </a:rPr>
              <a:t> </a:t>
            </a:r>
            <a:r>
              <a:rPr lang="en-GB" sz="3000" b="0" dirty="0">
                <a:cs typeface="Times New Roman" pitchFamily="18" charset="0"/>
                <a:sym typeface="Symbol" pitchFamily="18" charset="2"/>
              </a:rPr>
              <a:t> Q</a:t>
            </a:r>
            <a:r>
              <a:rPr lang="en-GB" sz="3000" b="0" baseline="-25000" dirty="0">
                <a:cs typeface="Times New Roman" pitchFamily="18" charset="0"/>
                <a:sym typeface="Symbol" pitchFamily="18" charset="2"/>
              </a:rPr>
              <a:t>0</a:t>
            </a:r>
            <a:r>
              <a:rPr lang="en-GB" sz="3000" b="0" dirty="0">
                <a:cs typeface="Times New Roman" pitchFamily="18" charset="0"/>
                <a:sym typeface="Symbol" pitchFamily="18" charset="2"/>
              </a:rPr>
              <a:t>exp(-</a:t>
            </a:r>
            <a:r>
              <a:rPr lang="en-GB" sz="3000" b="0" dirty="0" err="1">
                <a:cs typeface="Times New Roman" pitchFamily="18" charset="0"/>
                <a:sym typeface="Symbol" pitchFamily="18" charset="2"/>
              </a:rPr>
              <a:t>t</a:t>
            </a:r>
            <a:r>
              <a:rPr lang="en-GB" sz="3000" b="0" baseline="-25000" dirty="0" err="1">
                <a:cs typeface="Times New Roman" pitchFamily="18" charset="0"/>
                <a:sym typeface="Symbol" pitchFamily="18" charset="2"/>
              </a:rPr>
              <a:t>c</a:t>
            </a:r>
            <a:r>
              <a:rPr lang="en-GB" sz="3000" b="0" dirty="0">
                <a:cs typeface="Times New Roman" pitchFamily="18" charset="0"/>
                <a:sym typeface="Symbol" pitchFamily="18" charset="2"/>
              </a:rPr>
              <a:t>/</a:t>
            </a:r>
            <a:r>
              <a:rPr lang="en-GB" sz="3000" b="0" dirty="0" err="1">
                <a:latin typeface="Symbol" pitchFamily="18" charset="2"/>
                <a:cs typeface="Times New Roman" pitchFamily="18" charset="0"/>
                <a:sym typeface="Symbol" pitchFamily="18" charset="2"/>
              </a:rPr>
              <a:t>t</a:t>
            </a:r>
            <a:r>
              <a:rPr lang="en-GB" sz="3000" b="0" baseline="-25000" dirty="0" err="1">
                <a:cs typeface="Times New Roman" pitchFamily="18" charset="0"/>
                <a:sym typeface="Symbol" pitchFamily="18" charset="2"/>
              </a:rPr>
              <a:t>tr</a:t>
            </a:r>
            <a:r>
              <a:rPr lang="en-GB" sz="3000" b="0" dirty="0">
                <a:cs typeface="Times New Roman" pitchFamily="18" charset="0"/>
                <a:sym typeface="Symbol" pitchFamily="18" charset="2"/>
              </a:rPr>
              <a:t>), 1/</a:t>
            </a:r>
            <a:r>
              <a:rPr lang="en-GB" sz="2700" b="0" dirty="0" err="1">
                <a:latin typeface="Symbol" pitchFamily="18" charset="2"/>
                <a:cs typeface="Times New Roman" pitchFamily="18" charset="0"/>
                <a:sym typeface="Symbol" pitchFamily="18" charset="2"/>
              </a:rPr>
              <a:t>t</a:t>
            </a:r>
            <a:r>
              <a:rPr lang="en-GB" sz="2700" b="0" baseline="-25000" dirty="0" err="1">
                <a:cs typeface="Times New Roman" pitchFamily="18" charset="0"/>
                <a:sym typeface="Symbol" pitchFamily="18" charset="2"/>
              </a:rPr>
              <a:t>tr</a:t>
            </a:r>
            <a:r>
              <a:rPr lang="en-GB" sz="3000" b="0" dirty="0">
                <a:cs typeface="Times New Roman" pitchFamily="18" charset="0"/>
                <a:sym typeface="Symbol" pitchFamily="18" charset="2"/>
              </a:rPr>
              <a:t> = </a:t>
            </a:r>
            <a:r>
              <a:rPr lang="en-GB" sz="3000" b="0" dirty="0" err="1">
                <a:latin typeface="Symbol" pitchFamily="18" charset="2"/>
                <a:cs typeface="Times New Roman" pitchFamily="18" charset="0"/>
                <a:sym typeface="Symbol" pitchFamily="18" charset="2"/>
              </a:rPr>
              <a:t>bF</a:t>
            </a:r>
            <a:r>
              <a:rPr lang="en-GB" sz="3000" b="0" dirty="0">
                <a:cs typeface="Times New Roman" pitchFamily="18" charset="0"/>
                <a:sym typeface="Symbol" pitchFamily="18" charset="2"/>
              </a:rPr>
              <a:t>.</a:t>
            </a:r>
          </a:p>
          <a:p>
            <a:pPr defTabSz="1042731">
              <a:spcBef>
                <a:spcPct val="50000"/>
              </a:spcBef>
            </a:pPr>
            <a:r>
              <a:rPr lang="en-GB" b="0" dirty="0" err="1">
                <a:cs typeface="Times New Roman" pitchFamily="18" charset="0"/>
                <a:sym typeface="Symbol" pitchFamily="18" charset="2"/>
              </a:rPr>
              <a:t>t</a:t>
            </a:r>
            <a:r>
              <a:rPr lang="en-GB" b="0" baseline="-25000" dirty="0" err="1">
                <a:cs typeface="Times New Roman" pitchFamily="18" charset="0"/>
                <a:sym typeface="Symbol" pitchFamily="18" charset="2"/>
              </a:rPr>
              <a:t>C</a:t>
            </a:r>
            <a:r>
              <a:rPr lang="en-GB" b="0" dirty="0">
                <a:cs typeface="Times New Roman" pitchFamily="18" charset="0"/>
                <a:sym typeface="Symbol" pitchFamily="18" charset="2"/>
              </a:rPr>
              <a:t> is collection “time”, </a:t>
            </a:r>
            <a:r>
              <a:rPr lang="en-GB" b="0" i="1" dirty="0" err="1">
                <a:latin typeface="Symbol" pitchFamily="18" charset="2"/>
                <a:cs typeface="Times New Roman" pitchFamily="18" charset="0"/>
                <a:sym typeface="Symbol" pitchFamily="18" charset="2"/>
              </a:rPr>
              <a:t>t</a:t>
            </a:r>
            <a:r>
              <a:rPr lang="en-GB" b="0" baseline="-25000" dirty="0" err="1">
                <a:cs typeface="Times New Roman" pitchFamily="18" charset="0"/>
                <a:sym typeface="Symbol" pitchFamily="18" charset="2"/>
              </a:rPr>
              <a:t>tr</a:t>
            </a:r>
            <a:r>
              <a:rPr lang="en-GB" b="0" dirty="0">
                <a:cs typeface="Times New Roman" pitchFamily="18" charset="0"/>
                <a:sym typeface="Symbol" pitchFamily="18" charset="2"/>
              </a:rPr>
              <a:t> is effective trapping time  </a:t>
            </a:r>
          </a:p>
        </p:txBody>
      </p:sp>
      <p:sp>
        <p:nvSpPr>
          <p:cNvPr id="196660" name="Slide Number Placeholder 51"/>
          <p:cNvSpPr txBox="1">
            <a:spLocks noGrp="1"/>
          </p:cNvSpPr>
          <p:nvPr/>
        </p:nvSpPr>
        <p:spPr bwMode="auto">
          <a:xfrm>
            <a:off x="9772649" y="7035801"/>
            <a:ext cx="757239" cy="525462"/>
          </a:xfrm>
          <a:prstGeom prst="rect">
            <a:avLst/>
          </a:prstGeom>
          <a:noFill/>
          <a:ln w="9525">
            <a:noFill/>
            <a:miter lim="800000"/>
            <a:headEnd/>
            <a:tailEnd/>
          </a:ln>
        </p:spPr>
        <p:txBody>
          <a:bodyPr lIns="104249" tIns="52124" rIns="104249" bIns="52124"/>
          <a:lstStyle/>
          <a:p>
            <a:pPr algn="r" defTabSz="1042731"/>
            <a:fld id="{2F42FB29-3F96-41CE-A1C9-65DFABB613CC}" type="slidenum">
              <a:rPr lang="en-GB" sz="2300" b="0">
                <a:solidFill>
                  <a:srgbClr val="2B39B9"/>
                </a:solidFill>
                <a:latin typeface="Arial" charset="0"/>
                <a:cs typeface="Arial" charset="0"/>
              </a:rPr>
              <a:pPr algn="r" defTabSz="1042731"/>
              <a:t>46</a:t>
            </a:fld>
            <a:endParaRPr lang="en-GB" sz="2300" b="0" dirty="0">
              <a:solidFill>
                <a:srgbClr val="2B39B9"/>
              </a:solidFill>
              <a:latin typeface="Arial" charset="0"/>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54694" y="-108595"/>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64518" name="Picture 15" descr="2E16-n.tif"/>
          <p:cNvPicPr>
            <a:picLocks noChangeAspect="1"/>
          </p:cNvPicPr>
          <p:nvPr/>
        </p:nvPicPr>
        <p:blipFill>
          <a:blip r:embed="rId2" cstate="print"/>
          <a:srcRect r="1564"/>
          <a:stretch>
            <a:fillRect/>
          </a:stretch>
        </p:blipFill>
        <p:spPr bwMode="auto">
          <a:xfrm>
            <a:off x="4987925" y="4137028"/>
            <a:ext cx="4787900" cy="3000396"/>
          </a:xfrm>
          <a:prstGeom prst="rect">
            <a:avLst/>
          </a:prstGeom>
          <a:noFill/>
          <a:ln w="9525">
            <a:noFill/>
            <a:miter lim="800000"/>
            <a:headEnd/>
            <a:tailEnd/>
          </a:ln>
        </p:spPr>
      </p:pic>
      <p:pic>
        <p:nvPicPr>
          <p:cNvPr id="64517" name="Picture 14" descr="15E15-n.tif"/>
          <p:cNvPicPr>
            <a:picLocks noChangeAspect="1"/>
          </p:cNvPicPr>
          <p:nvPr/>
        </p:nvPicPr>
        <p:blipFill>
          <a:blip r:embed="rId3" cstate="print"/>
          <a:srcRect t="4651" b="2166"/>
          <a:stretch>
            <a:fillRect/>
          </a:stretch>
        </p:blipFill>
        <p:spPr bwMode="auto">
          <a:xfrm>
            <a:off x="4845840" y="1136631"/>
            <a:ext cx="5073650" cy="3071834"/>
          </a:xfrm>
          <a:prstGeom prst="rect">
            <a:avLst/>
          </a:prstGeom>
          <a:noFill/>
          <a:ln w="9525">
            <a:noFill/>
            <a:miter lim="800000"/>
            <a:headEnd/>
            <a:tailEnd/>
          </a:ln>
        </p:spPr>
      </p:pic>
      <p:pic>
        <p:nvPicPr>
          <p:cNvPr id="64519" name="Picture 5" descr="currnt-2e16.jpg"/>
          <p:cNvPicPr>
            <a:picLocks noChangeAspect="1"/>
          </p:cNvPicPr>
          <p:nvPr/>
        </p:nvPicPr>
        <p:blipFill>
          <a:blip r:embed="rId4" cstate="print"/>
          <a:srcRect l="7431" r="12057"/>
          <a:stretch>
            <a:fillRect/>
          </a:stretch>
        </p:blipFill>
        <p:spPr bwMode="auto">
          <a:xfrm>
            <a:off x="344488" y="3779838"/>
            <a:ext cx="4643437" cy="3500462"/>
          </a:xfrm>
          <a:prstGeom prst="rect">
            <a:avLst/>
          </a:prstGeom>
          <a:noFill/>
          <a:ln w="9525">
            <a:noFill/>
            <a:miter lim="800000"/>
            <a:headEnd/>
            <a:tailEnd/>
          </a:ln>
        </p:spPr>
      </p:pic>
      <p:pic>
        <p:nvPicPr>
          <p:cNvPr id="64520" name="Picture 8" descr="annealing-high-dose.jpg"/>
          <p:cNvPicPr>
            <a:picLocks noChangeAspect="1"/>
          </p:cNvPicPr>
          <p:nvPr/>
        </p:nvPicPr>
        <p:blipFill>
          <a:blip r:embed="rId5" cstate="print"/>
          <a:srcRect/>
          <a:stretch>
            <a:fillRect/>
          </a:stretch>
        </p:blipFill>
        <p:spPr bwMode="auto">
          <a:xfrm>
            <a:off x="8704263" y="2136775"/>
            <a:ext cx="1928812" cy="1284288"/>
          </a:xfrm>
          <a:prstGeom prst="rect">
            <a:avLst/>
          </a:prstGeom>
          <a:noFill/>
          <a:ln w="3175">
            <a:solidFill>
              <a:srgbClr val="FFFF00"/>
            </a:solidFill>
            <a:miter lim="800000"/>
            <a:headEnd/>
            <a:tailEnd/>
          </a:ln>
        </p:spPr>
      </p:pic>
      <p:sp>
        <p:nvSpPr>
          <p:cNvPr id="59400" name="TextBox 9"/>
          <p:cNvSpPr txBox="1">
            <a:spLocks noChangeArrowheads="1"/>
          </p:cNvSpPr>
          <p:nvPr/>
        </p:nvSpPr>
        <p:spPr bwMode="auto">
          <a:xfrm>
            <a:off x="0" y="0"/>
            <a:ext cx="10691813" cy="1152525"/>
          </a:xfrm>
          <a:prstGeom prst="rect">
            <a:avLst/>
          </a:prstGeom>
          <a:noFill/>
          <a:ln w="9525">
            <a:noFill/>
            <a:miter lim="800000"/>
            <a:headEnd/>
            <a:tailEnd/>
          </a:ln>
        </p:spPr>
        <p:txBody>
          <a:bodyPr lIns="104287" tIns="52144" rIns="104287" bIns="52144">
            <a:spAutoFit/>
          </a:bodyPr>
          <a:lstStyle/>
          <a:p>
            <a:pPr algn="ctr"/>
            <a:r>
              <a:rPr lang="en-GB" sz="4000" b="1" dirty="0">
                <a:solidFill>
                  <a:srgbClr val="008000"/>
                </a:solidFill>
              </a:rPr>
              <a:t>n-in-p Planar Sensors at Extreme Doses </a:t>
            </a:r>
            <a:r>
              <a:rPr lang="en-GB" sz="3400" dirty="0">
                <a:solidFill>
                  <a:srgbClr val="009999"/>
                </a:solidFill>
              </a:rPr>
              <a:t/>
            </a:r>
            <a:br>
              <a:rPr lang="en-GB" sz="3400" dirty="0">
                <a:solidFill>
                  <a:srgbClr val="009999"/>
                </a:solidFill>
              </a:rPr>
            </a:br>
            <a:r>
              <a:rPr lang="en-GB" sz="2800" dirty="0">
                <a:solidFill>
                  <a:srgbClr val="002060"/>
                </a:solidFill>
              </a:rPr>
              <a:t>1 and 2</a:t>
            </a:r>
            <a:r>
              <a:rPr lang="en-GB" sz="2400" dirty="0">
                <a:solidFill>
                  <a:srgbClr val="002060"/>
                </a:solidFill>
                <a:latin typeface="Calibri" pitchFamily="34" charset="0"/>
              </a:rPr>
              <a:t>x</a:t>
            </a:r>
            <a:r>
              <a:rPr lang="en-GB" sz="2800" dirty="0">
                <a:solidFill>
                  <a:srgbClr val="002060"/>
                </a:solidFill>
              </a:rPr>
              <a:t>10</a:t>
            </a:r>
            <a:r>
              <a:rPr lang="en-GB" sz="2800" baseline="30000" dirty="0">
                <a:solidFill>
                  <a:srgbClr val="002060"/>
                </a:solidFill>
              </a:rPr>
              <a:t>16</a:t>
            </a:r>
            <a:r>
              <a:rPr lang="en-GB" sz="2800" dirty="0">
                <a:solidFill>
                  <a:srgbClr val="002060"/>
                </a:solidFill>
              </a:rPr>
              <a:t> </a:t>
            </a:r>
            <a:r>
              <a:rPr lang="en-GB" sz="2800" dirty="0" err="1">
                <a:solidFill>
                  <a:srgbClr val="002060"/>
                </a:solidFill>
              </a:rPr>
              <a:t>n</a:t>
            </a:r>
            <a:r>
              <a:rPr lang="en-GB" sz="2800" baseline="-25000" dirty="0" err="1">
                <a:solidFill>
                  <a:srgbClr val="002060"/>
                </a:solidFill>
              </a:rPr>
              <a:t>eq</a:t>
            </a:r>
            <a:r>
              <a:rPr lang="en-GB" sz="2800" dirty="0">
                <a:solidFill>
                  <a:srgbClr val="002060"/>
                </a:solidFill>
              </a:rPr>
              <a:t> (innermost pixel layers at </a:t>
            </a:r>
            <a:r>
              <a:rPr lang="en-GB" sz="2800" dirty="0" smtClean="0">
                <a:solidFill>
                  <a:srgbClr val="002060"/>
                </a:solidFill>
              </a:rPr>
              <a:t>HL-LHC</a:t>
            </a:r>
            <a:r>
              <a:rPr lang="en-GB" sz="2800" dirty="0">
                <a:solidFill>
                  <a:srgbClr val="002060"/>
                </a:solidFill>
              </a:rPr>
              <a:t>)</a:t>
            </a:r>
            <a:endParaRPr lang="en-GB" sz="3400" dirty="0">
              <a:solidFill>
                <a:srgbClr val="002060"/>
              </a:solidFill>
            </a:endParaRPr>
          </a:p>
        </p:txBody>
      </p:sp>
      <p:pic>
        <p:nvPicPr>
          <p:cNvPr id="59401" name="Picture 7" descr="proton-500V-summary-liverpool-500v.tif"/>
          <p:cNvPicPr>
            <a:picLocks noChangeAspect="1"/>
          </p:cNvPicPr>
          <p:nvPr/>
        </p:nvPicPr>
        <p:blipFill>
          <a:blip r:embed="rId6" cstate="print"/>
          <a:srcRect/>
          <a:stretch>
            <a:fillRect/>
          </a:stretch>
        </p:blipFill>
        <p:spPr bwMode="auto">
          <a:xfrm>
            <a:off x="769938" y="1279525"/>
            <a:ext cx="4075112" cy="2714625"/>
          </a:xfrm>
          <a:prstGeom prst="rect">
            <a:avLst/>
          </a:prstGeom>
          <a:noFill/>
          <a:ln w="9525">
            <a:noFill/>
            <a:miter lim="800000"/>
            <a:headEnd/>
            <a:tailEnd/>
          </a:ln>
        </p:spPr>
      </p:pic>
      <p:sp>
        <p:nvSpPr>
          <p:cNvPr id="10" name="Oval 9"/>
          <p:cNvSpPr/>
          <p:nvPr/>
        </p:nvSpPr>
        <p:spPr>
          <a:xfrm>
            <a:off x="3987800" y="2994025"/>
            <a:ext cx="571500" cy="500063"/>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a:p>
        </p:txBody>
      </p:sp>
      <p:sp>
        <p:nvSpPr>
          <p:cNvPr id="13" name="TextBox 12"/>
          <p:cNvSpPr txBox="1"/>
          <p:nvPr/>
        </p:nvSpPr>
        <p:spPr>
          <a:xfrm>
            <a:off x="1313458" y="5796061"/>
            <a:ext cx="2898900" cy="413083"/>
          </a:xfrm>
          <a:prstGeom prst="rect">
            <a:avLst/>
          </a:prstGeom>
          <a:noFill/>
        </p:spPr>
        <p:txBody>
          <a:bodyPr wrap="square" lIns="104287" tIns="52144" rIns="104287" bIns="52144" rtlCol="0">
            <a:spAutoFit/>
          </a:bodyPr>
          <a:lstStyle/>
          <a:p>
            <a:pPr algn="l"/>
            <a:r>
              <a:rPr lang="en-GB" sz="1000" dirty="0" smtClean="0">
                <a:solidFill>
                  <a:srgbClr val="0070C0"/>
                </a:solidFill>
              </a:rPr>
              <a:t>Trap-to-band tunnelling</a:t>
            </a:r>
          </a:p>
          <a:p>
            <a:pPr algn="l"/>
            <a:r>
              <a:rPr lang="en-GB" sz="1000" dirty="0" smtClean="0">
                <a:solidFill>
                  <a:srgbClr val="0070C0"/>
                </a:solidFill>
              </a:rPr>
              <a:t>Impact ionisation</a:t>
            </a:r>
            <a:endParaRPr lang="en-GB" sz="10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64517"/>
                                        </p:tgtEl>
                                        <p:attrNameLst>
                                          <p:attrName>style.visibility</p:attrName>
                                        </p:attrNameLst>
                                      </p:cBhvr>
                                      <p:to>
                                        <p:strVal val="visible"/>
                                      </p:to>
                                    </p:set>
                                    <p:anim calcmode="lin" valueType="num">
                                      <p:cBhvr additive="base">
                                        <p:cTn id="13" dur="500" fill="hold"/>
                                        <p:tgtEl>
                                          <p:spTgt spid="64517"/>
                                        </p:tgtEl>
                                        <p:attrNameLst>
                                          <p:attrName>ppt_x</p:attrName>
                                        </p:attrNameLst>
                                      </p:cBhvr>
                                      <p:tavLst>
                                        <p:tav tm="0">
                                          <p:val>
                                            <p:strVal val="1+#ppt_w/2"/>
                                          </p:val>
                                        </p:tav>
                                        <p:tav tm="100000">
                                          <p:val>
                                            <p:strVal val="#ppt_x"/>
                                          </p:val>
                                        </p:tav>
                                      </p:tavLst>
                                    </p:anim>
                                    <p:anim calcmode="lin" valueType="num">
                                      <p:cBhvr additive="base">
                                        <p:cTn id="14" dur="500" fill="hold"/>
                                        <p:tgtEl>
                                          <p:spTgt spid="64517"/>
                                        </p:tgtEl>
                                        <p:attrNameLst>
                                          <p:attrName>ppt_y</p:attrName>
                                        </p:attrNameLst>
                                      </p:cBhvr>
                                      <p:tavLst>
                                        <p:tav tm="0">
                                          <p:val>
                                            <p:strVal val="#ppt_y"/>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4519"/>
                                        </p:tgtEl>
                                        <p:attrNameLst>
                                          <p:attrName>style.visibility</p:attrName>
                                        </p:attrNameLst>
                                      </p:cBhvr>
                                      <p:to>
                                        <p:strVal val="visible"/>
                                      </p:to>
                                    </p:set>
                                    <p:anim calcmode="lin" valueType="num">
                                      <p:cBhvr additive="base">
                                        <p:cTn id="17" dur="500" fill="hold"/>
                                        <p:tgtEl>
                                          <p:spTgt spid="64519"/>
                                        </p:tgtEl>
                                        <p:attrNameLst>
                                          <p:attrName>ppt_x</p:attrName>
                                        </p:attrNameLst>
                                      </p:cBhvr>
                                      <p:tavLst>
                                        <p:tav tm="0">
                                          <p:val>
                                            <p:strVal val="#ppt_x"/>
                                          </p:val>
                                        </p:tav>
                                        <p:tav tm="100000">
                                          <p:val>
                                            <p:strVal val="#ppt_x"/>
                                          </p:val>
                                        </p:tav>
                                      </p:tavLst>
                                    </p:anim>
                                    <p:anim calcmode="lin" valueType="num">
                                      <p:cBhvr additive="base">
                                        <p:cTn id="18" dur="500" fill="hold"/>
                                        <p:tgtEl>
                                          <p:spTgt spid="6451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4518"/>
                                        </p:tgtEl>
                                        <p:attrNameLst>
                                          <p:attrName>style.visibility</p:attrName>
                                        </p:attrNameLst>
                                      </p:cBhvr>
                                      <p:to>
                                        <p:strVal val="visible"/>
                                      </p:to>
                                    </p:set>
                                    <p:anim calcmode="lin" valueType="num">
                                      <p:cBhvr additive="base">
                                        <p:cTn id="21" dur="500" fill="hold"/>
                                        <p:tgtEl>
                                          <p:spTgt spid="64518"/>
                                        </p:tgtEl>
                                        <p:attrNameLst>
                                          <p:attrName>ppt_x</p:attrName>
                                        </p:attrNameLst>
                                      </p:cBhvr>
                                      <p:tavLst>
                                        <p:tav tm="0">
                                          <p:val>
                                            <p:strVal val="#ppt_x"/>
                                          </p:val>
                                        </p:tav>
                                        <p:tav tm="100000">
                                          <p:val>
                                            <p:strVal val="#ppt_x"/>
                                          </p:val>
                                        </p:tav>
                                      </p:tavLst>
                                    </p:anim>
                                    <p:anim calcmode="lin" valueType="num">
                                      <p:cBhvr additive="base">
                                        <p:cTn id="22" dur="500" fill="hold"/>
                                        <p:tgtEl>
                                          <p:spTgt spid="64518"/>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64520"/>
                                        </p:tgtEl>
                                        <p:attrNameLst>
                                          <p:attrName>style.visibility</p:attrName>
                                        </p:attrNameLst>
                                      </p:cBhvr>
                                      <p:to>
                                        <p:strVal val="visible"/>
                                      </p:to>
                                    </p:set>
                                    <p:anim calcmode="lin" valueType="num">
                                      <p:cBhvr additive="base">
                                        <p:cTn id="26" dur="500" fill="hold"/>
                                        <p:tgtEl>
                                          <p:spTgt spid="64520"/>
                                        </p:tgtEl>
                                        <p:attrNameLst>
                                          <p:attrName>ppt_x</p:attrName>
                                        </p:attrNameLst>
                                      </p:cBhvr>
                                      <p:tavLst>
                                        <p:tav tm="0">
                                          <p:val>
                                            <p:strVal val="1+#ppt_w/2"/>
                                          </p:val>
                                        </p:tav>
                                        <p:tav tm="100000">
                                          <p:val>
                                            <p:strVal val="#ppt_x"/>
                                          </p:val>
                                        </p:tav>
                                      </p:tavLst>
                                    </p:anim>
                                    <p:anim calcmode="lin" valueType="num">
                                      <p:cBhvr additive="base">
                                        <p:cTn id="27" dur="500" fill="hold"/>
                                        <p:tgtEl>
                                          <p:spTgt spid="645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54693" y="-180603"/>
            <a:ext cx="10691813" cy="1258887"/>
          </a:xfrm>
        </p:spPr>
        <p:txBody>
          <a:bodyPr/>
          <a:lstStyle/>
          <a:p>
            <a:r>
              <a:rPr lang="en-GB" sz="3600" b="1" dirty="0" smtClean="0">
                <a:solidFill>
                  <a:srgbClr val="008000"/>
                </a:solidFill>
              </a:rPr>
              <a:t>Heavily Irradiated Micron n-in-p Pixel Sensor IV</a:t>
            </a:r>
          </a:p>
        </p:txBody>
      </p:sp>
      <p:sp>
        <p:nvSpPr>
          <p:cNvPr id="86019" name="Footer Placeholder 2"/>
          <p:cNvSpPr>
            <a:spLocks noGrp="1"/>
          </p:cNvSpPr>
          <p:nvPr>
            <p:ph type="ftr" sz="quarter" idx="4294967295"/>
          </p:nvPr>
        </p:nvSpPr>
        <p:spPr>
          <a:xfrm>
            <a:off x="2338835" y="7113445"/>
            <a:ext cx="7577080" cy="524977"/>
          </a:xfrm>
          <a:prstGeom prst="rect">
            <a:avLst/>
          </a:prstGeom>
          <a:noFill/>
        </p:spPr>
        <p:txBody>
          <a:bodyPr lIns="104287" tIns="52144" rIns="104287" bIns="52144"/>
          <a:lstStyle/>
          <a:p>
            <a:r>
              <a:rPr lang="en-GB" altLang="ja-JP" dirty="0" smtClean="0"/>
              <a:t>A. Affolder – ATLAS UK Planar Pixel Sensor R&amp;D Meeting, 16 Sept 10</a:t>
            </a:r>
            <a:endParaRPr lang="en-GB" dirty="0" smtClean="0"/>
          </a:p>
        </p:txBody>
      </p:sp>
      <p:sp>
        <p:nvSpPr>
          <p:cNvPr id="86020" name="Slide Number Placeholder 3"/>
          <p:cNvSpPr>
            <a:spLocks noGrp="1"/>
          </p:cNvSpPr>
          <p:nvPr>
            <p:ph type="sldNum" sz="quarter" idx="4294967295"/>
          </p:nvPr>
        </p:nvSpPr>
        <p:spPr>
          <a:xfrm>
            <a:off x="9934477" y="7092446"/>
            <a:ext cx="547585" cy="524977"/>
          </a:xfrm>
          <a:prstGeom prst="rect">
            <a:avLst/>
          </a:prstGeom>
          <a:noFill/>
        </p:spPr>
        <p:txBody>
          <a:bodyPr lIns="104287" tIns="52144" rIns="104287" bIns="52144"/>
          <a:lstStyle/>
          <a:p>
            <a:fld id="{2C8D7FB4-F1FF-4C14-A4FB-7FA40F1F51AC}" type="slidenum">
              <a:rPr lang="en-GB" smtClean="0">
                <a:latin typeface="Arial" pitchFamily="34" charset="0"/>
              </a:rPr>
              <a:pPr/>
              <a:t>48</a:t>
            </a:fld>
            <a:endParaRPr lang="en-GB" smtClean="0">
              <a:latin typeface="Arial" pitchFamily="34" charset="0"/>
            </a:endParaRPr>
          </a:p>
        </p:txBody>
      </p:sp>
      <p:pic>
        <p:nvPicPr>
          <p:cNvPr id="86021" name="Picture 8"/>
          <p:cNvPicPr>
            <a:picLocks noChangeAspect="1" noChangeArrowheads="1"/>
          </p:cNvPicPr>
          <p:nvPr/>
        </p:nvPicPr>
        <p:blipFill>
          <a:blip r:embed="rId2" cstate="print"/>
          <a:srcRect/>
          <a:stretch>
            <a:fillRect/>
          </a:stretch>
        </p:blipFill>
        <p:spPr bwMode="auto">
          <a:xfrm>
            <a:off x="462199" y="1000957"/>
            <a:ext cx="4800179" cy="2995871"/>
          </a:xfrm>
          <a:prstGeom prst="rect">
            <a:avLst/>
          </a:prstGeom>
          <a:noFill/>
          <a:ln w="9525">
            <a:noFill/>
            <a:miter lim="800000"/>
            <a:headEnd/>
            <a:tailEnd/>
          </a:ln>
        </p:spPr>
      </p:pic>
      <p:sp>
        <p:nvSpPr>
          <p:cNvPr id="86022" name="TextBox 9"/>
          <p:cNvSpPr txBox="1">
            <a:spLocks noChangeArrowheads="1"/>
          </p:cNvSpPr>
          <p:nvPr/>
        </p:nvSpPr>
        <p:spPr bwMode="auto">
          <a:xfrm>
            <a:off x="209754" y="4035327"/>
            <a:ext cx="5557515" cy="2859907"/>
          </a:xfrm>
          <a:prstGeom prst="rect">
            <a:avLst/>
          </a:prstGeom>
          <a:noFill/>
          <a:ln w="9525">
            <a:noFill/>
            <a:miter lim="800000"/>
            <a:headEnd/>
            <a:tailEnd/>
          </a:ln>
        </p:spPr>
        <p:txBody>
          <a:bodyPr lIns="104287" tIns="52144" rIns="104287" bIns="52144">
            <a:spAutoFit/>
          </a:bodyPr>
          <a:lstStyle/>
          <a:p>
            <a:pPr algn="l"/>
            <a:r>
              <a:rPr lang="en-GB" dirty="0" err="1" smtClean="0">
                <a:solidFill>
                  <a:srgbClr val="000000"/>
                </a:solidFill>
              </a:rPr>
              <a:t>Thermistor</a:t>
            </a:r>
            <a:r>
              <a:rPr lang="en-GB" dirty="0" smtClean="0">
                <a:solidFill>
                  <a:srgbClr val="000000"/>
                </a:solidFill>
              </a:rPr>
              <a:t> glued to surface </a:t>
            </a:r>
            <a:r>
              <a:rPr lang="en-GB" dirty="0">
                <a:solidFill>
                  <a:srgbClr val="000000"/>
                </a:solidFill>
              </a:rPr>
              <a:t>of </a:t>
            </a:r>
            <a:r>
              <a:rPr lang="en-GB" dirty="0" smtClean="0">
                <a:solidFill>
                  <a:srgbClr val="000000"/>
                </a:solidFill>
              </a:rPr>
              <a:t>detector </a:t>
            </a:r>
            <a:r>
              <a:rPr lang="en-GB" dirty="0">
                <a:solidFill>
                  <a:srgbClr val="000000"/>
                </a:solidFill>
              </a:rPr>
              <a:t>and </a:t>
            </a:r>
            <a:r>
              <a:rPr lang="en-GB" dirty="0" smtClean="0">
                <a:solidFill>
                  <a:srgbClr val="000000"/>
                </a:solidFill>
              </a:rPr>
              <a:t>covered </a:t>
            </a:r>
            <a:r>
              <a:rPr lang="en-GB" dirty="0">
                <a:solidFill>
                  <a:srgbClr val="000000"/>
                </a:solidFill>
              </a:rPr>
              <a:t>to reduce the coupling to air</a:t>
            </a:r>
          </a:p>
          <a:p>
            <a:pPr algn="l"/>
            <a:endParaRPr lang="en-GB" sz="500" dirty="0">
              <a:solidFill>
                <a:srgbClr val="000000"/>
              </a:solidFill>
            </a:endParaRPr>
          </a:p>
          <a:p>
            <a:pPr algn="l"/>
            <a:r>
              <a:rPr lang="en-GB" dirty="0">
                <a:solidFill>
                  <a:srgbClr val="000000"/>
                </a:solidFill>
              </a:rPr>
              <a:t>Found a 7 degree increase in sensor temperature during run at -15 C</a:t>
            </a:r>
          </a:p>
          <a:p>
            <a:pPr algn="l"/>
            <a:endParaRPr lang="en-GB" sz="500" dirty="0">
              <a:solidFill>
                <a:srgbClr val="000000"/>
              </a:solidFill>
            </a:endParaRPr>
          </a:p>
          <a:p>
            <a:pPr algn="l"/>
            <a:r>
              <a:rPr lang="en-GB" dirty="0">
                <a:solidFill>
                  <a:srgbClr val="000000"/>
                </a:solidFill>
              </a:rPr>
              <a:t>After correcting the current point-by-point with standard temperature correction, all curves are consistent and straight</a:t>
            </a:r>
          </a:p>
          <a:p>
            <a:pPr algn="l"/>
            <a:endParaRPr lang="en-GB" sz="700" dirty="0">
              <a:solidFill>
                <a:srgbClr val="000000"/>
              </a:solidFill>
            </a:endParaRPr>
          </a:p>
          <a:p>
            <a:pPr algn="l"/>
            <a:r>
              <a:rPr lang="en-GB" dirty="0" smtClean="0">
                <a:solidFill>
                  <a:srgbClr val="000000"/>
                </a:solidFill>
              </a:rPr>
              <a:t>Previous planar p-type power over-estimated at </a:t>
            </a:r>
            <a:r>
              <a:rPr lang="en-GB" dirty="0">
                <a:solidFill>
                  <a:srgbClr val="000000"/>
                </a:solidFill>
              </a:rPr>
              <a:t>900 V by a factor of </a:t>
            </a:r>
            <a:r>
              <a:rPr lang="en-GB" dirty="0" smtClean="0">
                <a:solidFill>
                  <a:srgbClr val="000000"/>
                </a:solidFill>
              </a:rPr>
              <a:t>2</a:t>
            </a:r>
            <a:endParaRPr lang="en-GB" dirty="0">
              <a:solidFill>
                <a:srgbClr val="000000"/>
              </a:solidFill>
            </a:endParaRPr>
          </a:p>
        </p:txBody>
      </p:sp>
      <p:pic>
        <p:nvPicPr>
          <p:cNvPr id="86023" name="Picture 10"/>
          <p:cNvPicPr>
            <a:picLocks noChangeAspect="1" noChangeArrowheads="1"/>
          </p:cNvPicPr>
          <p:nvPr/>
        </p:nvPicPr>
        <p:blipFill>
          <a:blip r:embed="rId3" cstate="print"/>
          <a:srcRect/>
          <a:stretch>
            <a:fillRect/>
          </a:stretch>
        </p:blipFill>
        <p:spPr bwMode="auto">
          <a:xfrm>
            <a:off x="5473986" y="1000957"/>
            <a:ext cx="4839159" cy="3016870"/>
          </a:xfrm>
          <a:prstGeom prst="rect">
            <a:avLst/>
          </a:prstGeom>
          <a:noFill/>
          <a:ln w="9525">
            <a:noFill/>
            <a:miter lim="800000"/>
            <a:headEnd/>
            <a:tailEnd/>
          </a:ln>
        </p:spPr>
      </p:pic>
      <p:pic>
        <p:nvPicPr>
          <p:cNvPr id="86024" name="Picture 11"/>
          <p:cNvPicPr>
            <a:picLocks noChangeAspect="1" noChangeArrowheads="1"/>
          </p:cNvPicPr>
          <p:nvPr/>
        </p:nvPicPr>
        <p:blipFill>
          <a:blip r:embed="rId4" cstate="print"/>
          <a:srcRect/>
          <a:stretch>
            <a:fillRect/>
          </a:stretch>
        </p:blipFill>
        <p:spPr bwMode="auto">
          <a:xfrm>
            <a:off x="5681882" y="4096574"/>
            <a:ext cx="4514321" cy="27788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7"/>
          <p:cNvSpPr>
            <a:spLocks noGrp="1"/>
          </p:cNvSpPr>
          <p:nvPr>
            <p:ph type="title"/>
          </p:nvPr>
        </p:nvSpPr>
        <p:spPr>
          <a:xfrm>
            <a:off x="534988" y="-143346"/>
            <a:ext cx="9621837" cy="1258887"/>
          </a:xfrm>
        </p:spPr>
        <p:txBody>
          <a:bodyPr/>
          <a:lstStyle/>
          <a:p>
            <a:r>
              <a:rPr lang="en-GB" sz="4100" b="1" dirty="0" smtClean="0">
                <a:solidFill>
                  <a:srgbClr val="008000"/>
                </a:solidFill>
              </a:rPr>
              <a:t>Charge Multiplication Studies</a:t>
            </a:r>
          </a:p>
        </p:txBody>
      </p:sp>
      <p:sp>
        <p:nvSpPr>
          <p:cNvPr id="21507" name="Footer Placeholder 1"/>
          <p:cNvSpPr>
            <a:spLocks noGrp="1"/>
          </p:cNvSpPr>
          <p:nvPr>
            <p:ph type="ftr" sz="quarter" idx="4294967295"/>
          </p:nvPr>
        </p:nvSpPr>
        <p:spPr>
          <a:xfrm>
            <a:off x="1169442" y="6876181"/>
            <a:ext cx="8348991" cy="524977"/>
          </a:xfrm>
          <a:prstGeom prst="rect">
            <a:avLst/>
          </a:prstGeom>
          <a:noFill/>
        </p:spPr>
        <p:txBody>
          <a:bodyPr lIns="104287" tIns="52144" rIns="104287" bIns="52144"/>
          <a:lstStyle/>
          <a:p>
            <a:pPr marL="342900" indent="-342900"/>
            <a:r>
              <a:rPr lang="en-GB" dirty="0" smtClean="0">
                <a:latin typeface="+mn-lt"/>
                <a:ea typeface="MS PGothic" pitchFamily="34" charset="-128"/>
                <a:cs typeface="Arial" charset="0"/>
              </a:rPr>
              <a:t>G. </a:t>
            </a:r>
            <a:r>
              <a:rPr lang="en-GB" dirty="0" err="1" smtClean="0">
                <a:latin typeface="+mn-lt"/>
                <a:ea typeface="MS PGothic" pitchFamily="34" charset="-128"/>
                <a:cs typeface="Arial" charset="0"/>
              </a:rPr>
              <a:t>Kramberger</a:t>
            </a:r>
            <a:r>
              <a:rPr lang="en-GB" dirty="0" smtClean="0">
                <a:latin typeface="+mn-lt"/>
                <a:ea typeface="MS PGothic" pitchFamily="34" charset="-128"/>
                <a:cs typeface="Arial" charset="0"/>
              </a:rPr>
              <a:t> – </a:t>
            </a:r>
            <a:r>
              <a:rPr lang="en-GB" dirty="0" smtClean="0">
                <a:latin typeface="+mn-lt"/>
              </a:rPr>
              <a:t>5th Trento Workshop, 24 - 26 February 2010, Manchester, UK</a:t>
            </a:r>
            <a:endParaRPr lang="en-US" dirty="0" smtClean="0">
              <a:latin typeface="+mn-lt"/>
              <a:ea typeface="MS PGothic" pitchFamily="34" charset="-128"/>
              <a:cs typeface="Arial" charset="0"/>
            </a:endParaRPr>
          </a:p>
          <a:p>
            <a:pPr marL="342900" indent="-342900" algn="l"/>
            <a:r>
              <a:rPr lang="en-GB" dirty="0" smtClean="0">
                <a:latin typeface="+mn-lt"/>
                <a:ea typeface="MS PGothic" pitchFamily="34" charset="-128"/>
                <a:cs typeface="Arial" charset="0"/>
              </a:rPr>
              <a:t>    </a:t>
            </a:r>
            <a:r>
              <a:rPr lang="en-GB" sz="1000" dirty="0" smtClean="0">
                <a:latin typeface="+mn-lt"/>
                <a:ea typeface="MS PGothic" pitchFamily="34" charset="-128"/>
                <a:cs typeface="Arial" charset="0"/>
              </a:rPr>
              <a:t>      </a:t>
            </a:r>
            <a:r>
              <a:rPr lang="en-GB" dirty="0" smtClean="0">
                <a:latin typeface="+mn-lt"/>
                <a:ea typeface="MS PGothic" pitchFamily="34" charset="-128"/>
                <a:cs typeface="Arial" charset="0"/>
              </a:rPr>
              <a:t>A. Affolder – VERTEX 2011, 19-24 June 2011, Rust, Austria</a:t>
            </a:r>
          </a:p>
        </p:txBody>
      </p:sp>
      <p:sp>
        <p:nvSpPr>
          <p:cNvPr id="34820" name="Slide Number Placeholder 2"/>
          <p:cNvSpPr>
            <a:spLocks noGrp="1"/>
          </p:cNvSpPr>
          <p:nvPr>
            <p:ph type="sldNum" sz="quarter" idx="4294967295"/>
          </p:nvPr>
        </p:nvSpPr>
        <p:spPr>
          <a:xfrm>
            <a:off x="9934477" y="7092446"/>
            <a:ext cx="547585" cy="524977"/>
          </a:xfrm>
          <a:prstGeom prst="rect">
            <a:avLst/>
          </a:prstGeom>
        </p:spPr>
        <p:txBody>
          <a:bodyPr lIns="104287" tIns="52144" rIns="104287" bIns="52144"/>
          <a:lstStyle/>
          <a:p>
            <a:pPr algn="ctr">
              <a:defRPr/>
            </a:pPr>
            <a:fld id="{F995B57D-981C-463B-A15D-5A8F2EB31B8C}" type="slidenum">
              <a:rPr lang="en-US" smtClean="0">
                <a:latin typeface="Arial" pitchFamily="34" charset="0"/>
              </a:rPr>
              <a:pPr algn="ctr">
                <a:defRPr/>
              </a:pPr>
              <a:t>49</a:t>
            </a:fld>
            <a:endParaRPr lang="en-US" dirty="0" smtClean="0">
              <a:latin typeface="Arial" pitchFamily="34" charset="0"/>
            </a:endParaRPr>
          </a:p>
        </p:txBody>
      </p:sp>
      <p:sp>
        <p:nvSpPr>
          <p:cNvPr id="23557" name="Text Box 10"/>
          <p:cNvSpPr txBox="1">
            <a:spLocks noChangeArrowheads="1"/>
          </p:cNvSpPr>
          <p:nvPr/>
        </p:nvSpPr>
        <p:spPr bwMode="auto">
          <a:xfrm>
            <a:off x="3831233" y="4369617"/>
            <a:ext cx="6777051" cy="2567519"/>
          </a:xfrm>
          <a:prstGeom prst="rect">
            <a:avLst/>
          </a:prstGeom>
          <a:noFill/>
          <a:ln w="9525">
            <a:noFill/>
            <a:miter lim="800000"/>
            <a:headEnd/>
            <a:tailEnd/>
          </a:ln>
        </p:spPr>
        <p:txBody>
          <a:bodyPr lIns="104287" tIns="52144" rIns="104287" bIns="52144">
            <a:spAutoFit/>
          </a:bodyPr>
          <a:lstStyle/>
          <a:p>
            <a:pPr>
              <a:defRPr/>
            </a:pPr>
            <a:r>
              <a:rPr lang="en-US" sz="2300" dirty="0">
                <a:latin typeface="+mj-lt"/>
              </a:rPr>
              <a:t>More than 100% charge collection seen at high bias voltages after irradiation for both n-in-p strips and EPI </a:t>
            </a:r>
            <a:endParaRPr lang="en-US" sz="2300" dirty="0">
              <a:latin typeface="Calibri" pitchFamily="34" charset="0"/>
            </a:endParaRPr>
          </a:p>
          <a:p>
            <a:pPr lvl="1">
              <a:buFont typeface="Arial" pitchFamily="34" charset="0"/>
              <a:buChar char="•"/>
              <a:defRPr/>
            </a:pPr>
            <a:r>
              <a:rPr lang="en-US" sz="2300" dirty="0">
                <a:latin typeface="Calibri" pitchFamily="34" charset="0"/>
              </a:rPr>
              <a:t>Multiplication is consistent with high fields at implants</a:t>
            </a:r>
          </a:p>
          <a:p>
            <a:pPr lvl="2">
              <a:buFont typeface="Calibri" pitchFamily="34" charset="0"/>
              <a:buChar char="–"/>
              <a:defRPr/>
            </a:pPr>
            <a:r>
              <a:rPr lang="en-US" dirty="0">
                <a:latin typeface="Calibri" pitchFamily="34" charset="0"/>
              </a:rPr>
              <a:t>Multiplication largest at segmented implant</a:t>
            </a:r>
          </a:p>
          <a:p>
            <a:pPr lvl="1">
              <a:buFont typeface="Arial" pitchFamily="34" charset="0"/>
              <a:buChar char="•"/>
              <a:defRPr/>
            </a:pPr>
            <a:r>
              <a:rPr lang="en-US" sz="2300" dirty="0">
                <a:latin typeface="Calibri" pitchFamily="34" charset="0"/>
              </a:rPr>
              <a:t>Current also correlated with charge as expected </a:t>
            </a:r>
            <a:r>
              <a:rPr lang="en-US" sz="2700" dirty="0">
                <a:solidFill>
                  <a:srgbClr val="FF0000"/>
                </a:solidFill>
                <a:latin typeface="Calibri" pitchFamily="34" charset="0"/>
                <a:sym typeface="Wingdings" pitchFamily="2" charset="2"/>
              </a:rPr>
              <a:t>	</a:t>
            </a:r>
          </a:p>
        </p:txBody>
      </p:sp>
      <p:sp>
        <p:nvSpPr>
          <p:cNvPr id="21510" name="Text Box 12"/>
          <p:cNvSpPr txBox="1">
            <a:spLocks noChangeArrowheads="1"/>
          </p:cNvSpPr>
          <p:nvPr/>
        </p:nvSpPr>
        <p:spPr bwMode="auto">
          <a:xfrm>
            <a:off x="1893343" y="3109671"/>
            <a:ext cx="931962" cy="382305"/>
          </a:xfrm>
          <a:prstGeom prst="rect">
            <a:avLst/>
          </a:prstGeom>
          <a:solidFill>
            <a:schemeClr val="bg1"/>
          </a:solidFill>
          <a:ln w="9525">
            <a:solidFill>
              <a:schemeClr val="tx1"/>
            </a:solidFill>
            <a:miter lim="800000"/>
            <a:headEnd/>
            <a:tailEnd/>
          </a:ln>
        </p:spPr>
        <p:txBody>
          <a:bodyPr wrap="none" lIns="104287" tIns="52144" rIns="104287" bIns="52144">
            <a:spAutoFit/>
          </a:bodyPr>
          <a:lstStyle/>
          <a:p>
            <a:r>
              <a:rPr lang="sl-SI" b="1" dirty="0">
                <a:latin typeface="Calibri" pitchFamily="34" charset="0"/>
              </a:rPr>
              <a:t>300 </a:t>
            </a:r>
            <a:r>
              <a:rPr lang="en-US" b="1" dirty="0">
                <a:latin typeface="Calibri" pitchFamily="34" charset="0"/>
              </a:rPr>
              <a:t>µ</a:t>
            </a:r>
            <a:r>
              <a:rPr lang="sl-SI" b="1" dirty="0">
                <a:latin typeface="Calibri" pitchFamily="34" charset="0"/>
              </a:rPr>
              <a:t>m</a:t>
            </a:r>
            <a:endParaRPr lang="en-US" b="1" dirty="0">
              <a:latin typeface="Calibri" pitchFamily="34" charset="0"/>
            </a:endParaRPr>
          </a:p>
        </p:txBody>
      </p:sp>
      <p:pic>
        <p:nvPicPr>
          <p:cNvPr id="21511" name="Picture 13" descr="Micron1e16Scaled_Liv"/>
          <p:cNvPicPr>
            <a:picLocks noChangeAspect="1" noChangeArrowheads="1"/>
          </p:cNvPicPr>
          <p:nvPr/>
        </p:nvPicPr>
        <p:blipFill>
          <a:blip r:embed="rId2" cstate="print"/>
          <a:srcRect t="5215" r="6117"/>
          <a:stretch>
            <a:fillRect/>
          </a:stretch>
        </p:blipFill>
        <p:spPr bwMode="auto">
          <a:xfrm>
            <a:off x="135505" y="899517"/>
            <a:ext cx="5126873" cy="3307358"/>
          </a:xfrm>
          <a:prstGeom prst="rect">
            <a:avLst/>
          </a:prstGeom>
          <a:noFill/>
          <a:ln w="9525">
            <a:noFill/>
            <a:miter lim="800000"/>
            <a:headEnd/>
            <a:tailEnd/>
          </a:ln>
        </p:spPr>
      </p:pic>
      <p:sp>
        <p:nvSpPr>
          <p:cNvPr id="21512" name="Text Box 15"/>
          <p:cNvSpPr txBox="1">
            <a:spLocks noChangeArrowheads="1"/>
          </p:cNvSpPr>
          <p:nvPr/>
        </p:nvSpPr>
        <p:spPr bwMode="auto">
          <a:xfrm>
            <a:off x="833443" y="3321413"/>
            <a:ext cx="3218681" cy="536194"/>
          </a:xfrm>
          <a:prstGeom prst="rect">
            <a:avLst/>
          </a:prstGeom>
          <a:noFill/>
          <a:ln w="9525">
            <a:noFill/>
            <a:miter lim="800000"/>
            <a:headEnd/>
            <a:tailEnd/>
          </a:ln>
        </p:spPr>
        <p:txBody>
          <a:bodyPr lIns="104287" tIns="52144" rIns="104287" bIns="52144">
            <a:spAutoFit/>
          </a:bodyPr>
          <a:lstStyle/>
          <a:p>
            <a:r>
              <a:rPr lang="sl-SI" sz="1400" dirty="0">
                <a:solidFill>
                  <a:srgbClr val="0000FF"/>
                </a:solidFill>
                <a:latin typeface="Calibri" pitchFamily="34" charset="0"/>
              </a:rPr>
              <a:t>Blue empty symbols: Liverpool</a:t>
            </a:r>
            <a:endParaRPr lang="en-GB" sz="1400" dirty="0">
              <a:solidFill>
                <a:srgbClr val="0000FF"/>
              </a:solidFill>
              <a:latin typeface="Calibri" pitchFamily="34" charset="0"/>
            </a:endParaRPr>
          </a:p>
          <a:p>
            <a:r>
              <a:rPr lang="en-GB" sz="1400" dirty="0">
                <a:latin typeface="Calibri" pitchFamily="34" charset="0"/>
              </a:rPr>
              <a:t>Black filled symbols:  Ljubljana</a:t>
            </a:r>
          </a:p>
        </p:txBody>
      </p:sp>
      <p:cxnSp>
        <p:nvCxnSpPr>
          <p:cNvPr id="21" name="Straight Connector 20"/>
          <p:cNvCxnSpPr/>
          <p:nvPr/>
        </p:nvCxnSpPr>
        <p:spPr>
          <a:xfrm>
            <a:off x="759194" y="1727231"/>
            <a:ext cx="4427078" cy="17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777756" y="1065759"/>
            <a:ext cx="4343549" cy="650972"/>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GB" dirty="0"/>
          </a:p>
        </p:txBody>
      </p:sp>
      <p:sp>
        <p:nvSpPr>
          <p:cNvPr id="21515" name="TextBox 22"/>
          <p:cNvSpPr txBox="1">
            <a:spLocks noChangeArrowheads="1"/>
          </p:cNvSpPr>
          <p:nvPr/>
        </p:nvSpPr>
        <p:spPr bwMode="auto">
          <a:xfrm>
            <a:off x="820448" y="1053510"/>
            <a:ext cx="1999147" cy="536194"/>
          </a:xfrm>
          <a:prstGeom prst="rect">
            <a:avLst/>
          </a:prstGeom>
          <a:noFill/>
          <a:ln w="9525">
            <a:noFill/>
            <a:miter lim="800000"/>
            <a:headEnd/>
            <a:tailEnd/>
          </a:ln>
        </p:spPr>
        <p:txBody>
          <a:bodyPr lIns="104287" tIns="52144" rIns="104287" bIns="52144">
            <a:spAutoFit/>
          </a:bodyPr>
          <a:lstStyle/>
          <a:p>
            <a:r>
              <a:rPr lang="en-GB" sz="1400" dirty="0"/>
              <a:t>full charge collection (300 </a:t>
            </a:r>
            <a:r>
              <a:rPr lang="en-GB" sz="1400" dirty="0">
                <a:latin typeface="Symbol" pitchFamily="18" charset="2"/>
              </a:rPr>
              <a:t>m</a:t>
            </a:r>
            <a:r>
              <a:rPr lang="en-GB" sz="1400" dirty="0"/>
              <a:t>m)</a:t>
            </a:r>
          </a:p>
        </p:txBody>
      </p:sp>
      <p:pic>
        <p:nvPicPr>
          <p:cNvPr id="21516" name="Picture 8" descr="5E15-cold.jpg"/>
          <p:cNvPicPr>
            <a:picLocks noChangeAspect="1"/>
          </p:cNvPicPr>
          <p:nvPr/>
        </p:nvPicPr>
        <p:blipFill>
          <a:blip r:embed="rId3" cstate="print"/>
          <a:srcRect/>
          <a:stretch>
            <a:fillRect/>
          </a:stretch>
        </p:blipFill>
        <p:spPr bwMode="auto">
          <a:xfrm>
            <a:off x="5262377" y="971263"/>
            <a:ext cx="4967238" cy="3172614"/>
          </a:xfrm>
          <a:prstGeom prst="rect">
            <a:avLst/>
          </a:prstGeom>
          <a:noFill/>
          <a:ln w="9525">
            <a:noFill/>
            <a:miter lim="800000"/>
            <a:headEnd/>
            <a:tailEnd/>
          </a:ln>
        </p:spPr>
      </p:pic>
      <p:cxnSp>
        <p:nvCxnSpPr>
          <p:cNvPr id="26" name="Straight Connector 25"/>
          <p:cNvCxnSpPr/>
          <p:nvPr/>
        </p:nvCxnSpPr>
        <p:spPr>
          <a:xfrm>
            <a:off x="5850798" y="2623192"/>
            <a:ext cx="4126372"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811818" y="1062259"/>
            <a:ext cx="4209901" cy="1546933"/>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GB" dirty="0"/>
          </a:p>
        </p:txBody>
      </p:sp>
      <p:sp>
        <p:nvSpPr>
          <p:cNvPr id="21519" name="TextBox 27"/>
          <p:cNvSpPr txBox="1">
            <a:spLocks noChangeArrowheads="1"/>
          </p:cNvSpPr>
          <p:nvPr/>
        </p:nvSpPr>
        <p:spPr bwMode="auto">
          <a:xfrm>
            <a:off x="5783974" y="2068467"/>
            <a:ext cx="2008667" cy="597749"/>
          </a:xfrm>
          <a:prstGeom prst="rect">
            <a:avLst/>
          </a:prstGeom>
          <a:noFill/>
          <a:ln w="9525">
            <a:noFill/>
            <a:miter lim="800000"/>
            <a:headEnd/>
            <a:tailEnd/>
          </a:ln>
        </p:spPr>
        <p:txBody>
          <a:bodyPr wrap="none" lIns="104287" tIns="52144" rIns="104287" bIns="52144">
            <a:spAutoFit/>
          </a:bodyPr>
          <a:lstStyle/>
          <a:p>
            <a:r>
              <a:rPr lang="en-GB" sz="1600" dirty="0"/>
              <a:t>full charge collection </a:t>
            </a:r>
          </a:p>
          <a:p>
            <a:r>
              <a:rPr lang="en-GB" sz="1600" dirty="0"/>
              <a:t>(140 </a:t>
            </a:r>
            <a:r>
              <a:rPr lang="en-GB" sz="1600" dirty="0">
                <a:latin typeface="Symbol" pitchFamily="18" charset="2"/>
              </a:rPr>
              <a:t>m</a:t>
            </a:r>
            <a:r>
              <a:rPr lang="en-GB" sz="1600" dirty="0"/>
              <a:t>m)</a:t>
            </a:r>
          </a:p>
        </p:txBody>
      </p:sp>
      <p:pic>
        <p:nvPicPr>
          <p:cNvPr id="21520" name="Picture 20" descr="CCE_comparison_different_sources_RD50Nov09"/>
          <p:cNvPicPr>
            <a:picLocks noChangeAspect="1" noChangeArrowheads="1"/>
          </p:cNvPicPr>
          <p:nvPr/>
        </p:nvPicPr>
        <p:blipFill>
          <a:blip r:embed="rId4" cstate="print"/>
          <a:srcRect/>
          <a:stretch>
            <a:fillRect/>
          </a:stretch>
        </p:blipFill>
        <p:spPr bwMode="auto">
          <a:xfrm>
            <a:off x="118798" y="4126378"/>
            <a:ext cx="3795965" cy="2624887"/>
          </a:xfrm>
          <a:prstGeom prst="rect">
            <a:avLst/>
          </a:prstGeom>
          <a:noFill/>
          <a:ln w="9525">
            <a:noFill/>
            <a:miter lim="800000"/>
            <a:headEnd/>
            <a:tailEnd/>
          </a:ln>
        </p:spPr>
      </p:pic>
      <p:pic>
        <p:nvPicPr>
          <p:cNvPr id="21521" name="Picture 7" descr="micronlogo.gif"/>
          <p:cNvPicPr>
            <a:picLocks noChangeAspect="1"/>
          </p:cNvPicPr>
          <p:nvPr/>
        </p:nvPicPr>
        <p:blipFill>
          <a:blip r:embed="rId5" cstate="print"/>
          <a:srcRect r="6335" b="-6645"/>
          <a:stretch>
            <a:fillRect/>
          </a:stretch>
        </p:blipFill>
        <p:spPr bwMode="auto">
          <a:xfrm>
            <a:off x="7788689" y="3258415"/>
            <a:ext cx="2103095" cy="397232"/>
          </a:xfrm>
          <a:prstGeom prst="rect">
            <a:avLst/>
          </a:prstGeom>
          <a:noFill/>
          <a:ln w="9525">
            <a:noFill/>
            <a:miter lim="800000"/>
            <a:headEnd/>
            <a:tailEnd/>
          </a:ln>
        </p:spPr>
      </p:pic>
      <p:pic>
        <p:nvPicPr>
          <p:cNvPr id="21522" name="Picture 3"/>
          <p:cNvPicPr>
            <a:picLocks noChangeAspect="1" noChangeArrowheads="1"/>
          </p:cNvPicPr>
          <p:nvPr/>
        </p:nvPicPr>
        <p:blipFill>
          <a:blip r:embed="rId6" cstate="print"/>
          <a:srcRect/>
          <a:stretch>
            <a:fillRect/>
          </a:stretch>
        </p:blipFill>
        <p:spPr bwMode="auto">
          <a:xfrm>
            <a:off x="714645" y="5715310"/>
            <a:ext cx="1264084" cy="321986"/>
          </a:xfrm>
          <a:prstGeom prst="rect">
            <a:avLst/>
          </a:prstGeom>
          <a:noFill/>
          <a:ln w="9525">
            <a:noFill/>
            <a:miter lim="800000"/>
            <a:headEnd/>
            <a:tailEnd/>
          </a:ln>
        </p:spPr>
      </p:pic>
      <p:pic>
        <p:nvPicPr>
          <p:cNvPr id="21523" name="Picture 7" descr="micronlogo.gif"/>
          <p:cNvPicPr>
            <a:picLocks noChangeAspect="1"/>
          </p:cNvPicPr>
          <p:nvPr/>
        </p:nvPicPr>
        <p:blipFill>
          <a:blip r:embed="rId5" cstate="print"/>
          <a:srcRect r="6335" b="-6645"/>
          <a:stretch>
            <a:fillRect/>
          </a:stretch>
        </p:blipFill>
        <p:spPr bwMode="auto">
          <a:xfrm>
            <a:off x="2988511" y="1114758"/>
            <a:ext cx="2104951" cy="397233"/>
          </a:xfrm>
          <a:prstGeom prst="rect">
            <a:avLst/>
          </a:prstGeom>
          <a:noFill/>
          <a:ln w="9525">
            <a:noFill/>
            <a:miter lim="800000"/>
            <a:headEnd/>
            <a:tailEnd/>
          </a:ln>
        </p:spPr>
      </p:pic>
      <p:sp>
        <p:nvSpPr>
          <p:cNvPr id="22" name="Text Box 14"/>
          <p:cNvSpPr txBox="1">
            <a:spLocks noChangeArrowheads="1"/>
          </p:cNvSpPr>
          <p:nvPr/>
        </p:nvSpPr>
        <p:spPr bwMode="auto">
          <a:xfrm>
            <a:off x="0" y="82248"/>
            <a:ext cx="1895199" cy="813193"/>
          </a:xfrm>
          <a:prstGeom prst="rect">
            <a:avLst/>
          </a:prstGeom>
          <a:noFill/>
          <a:ln w="38100">
            <a:noFill/>
            <a:miter lim="800000"/>
            <a:headEnd/>
            <a:tailEnd/>
          </a:ln>
        </p:spPr>
        <p:txBody>
          <a:bodyPr lIns="104287" tIns="52144" rIns="104287" bIns="52144">
            <a:spAutoFit/>
          </a:bodyPr>
          <a:lstStyle/>
          <a:p>
            <a:pPr>
              <a:spcBef>
                <a:spcPct val="50000"/>
              </a:spcBef>
              <a:defRPr/>
            </a:pPr>
            <a:r>
              <a:rPr lang="en-US" sz="4600" b="1" dirty="0">
                <a:solidFill>
                  <a:srgbClr val="7030A0"/>
                </a:solidFill>
                <a:latin typeface="+mj-lt"/>
                <a:ea typeface="+mj-ea"/>
                <a:cs typeface="+mj-cs"/>
                <a:sym typeface="Marlett" pitchFamily="2" charset="2"/>
              </a:rPr>
              <a:t>RD50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5345907" y="3181508"/>
            <a:ext cx="5112567" cy="382305"/>
          </a:xfrm>
          <a:prstGeom prst="rect">
            <a:avLst/>
          </a:prstGeom>
          <a:noFill/>
        </p:spPr>
        <p:txBody>
          <a:bodyPr wrap="square" lIns="104287" tIns="52144" rIns="104287" bIns="52144" rtlCol="0">
            <a:spAutoFit/>
          </a:bodyPr>
          <a:lstStyle/>
          <a:p>
            <a:r>
              <a:rPr lang="en-GB" dirty="0" smtClean="0">
                <a:solidFill>
                  <a:schemeClr val="tx2"/>
                </a:solidFill>
              </a:rPr>
              <a:t>FE-I3 </a:t>
            </a:r>
            <a:r>
              <a:rPr lang="en-GB" dirty="0" smtClean="0">
                <a:solidFill>
                  <a:schemeClr val="tx2"/>
                </a:solidFill>
              </a:rPr>
              <a:t>is also not radiation hard enough for  </a:t>
            </a:r>
            <a:r>
              <a:rPr lang="en-GB" dirty="0" smtClean="0">
                <a:solidFill>
                  <a:schemeClr val="tx2"/>
                </a:solidFill>
              </a:rPr>
              <a:t>r = </a:t>
            </a:r>
            <a:r>
              <a:rPr lang="en-GB" dirty="0" smtClean="0">
                <a:solidFill>
                  <a:schemeClr val="tx2"/>
                </a:solidFill>
              </a:rPr>
              <a:t>3.7cm</a:t>
            </a:r>
            <a:endParaRPr lang="en-US" dirty="0">
              <a:solidFill>
                <a:schemeClr val="tx2"/>
              </a:solidFill>
            </a:endParaRPr>
          </a:p>
        </p:txBody>
      </p:sp>
      <p:sp>
        <p:nvSpPr>
          <p:cNvPr id="19" name="TextBox 18"/>
          <p:cNvSpPr txBox="1"/>
          <p:nvPr/>
        </p:nvSpPr>
        <p:spPr>
          <a:xfrm>
            <a:off x="5262376" y="1835422"/>
            <a:ext cx="5095315" cy="936303"/>
          </a:xfrm>
          <a:prstGeom prst="rect">
            <a:avLst/>
          </a:prstGeom>
          <a:noFill/>
        </p:spPr>
        <p:txBody>
          <a:bodyPr wrap="square" lIns="104287" tIns="52144" rIns="104287" bIns="52144" rtlCol="0">
            <a:spAutoFit/>
          </a:bodyPr>
          <a:lstStyle/>
          <a:p>
            <a:r>
              <a:rPr lang="en-GB" dirty="0" smtClean="0">
                <a:solidFill>
                  <a:schemeClr val="tx2"/>
                </a:solidFill>
              </a:rPr>
              <a:t>Not possible to simply put existing </a:t>
            </a:r>
            <a:r>
              <a:rPr lang="en-GB" dirty="0" smtClean="0">
                <a:solidFill>
                  <a:schemeClr val="tx2"/>
                </a:solidFill>
              </a:rPr>
              <a:t>front-end ASICs and sensors </a:t>
            </a:r>
            <a:r>
              <a:rPr lang="en-GB" dirty="0" smtClean="0">
                <a:solidFill>
                  <a:schemeClr val="tx2"/>
                </a:solidFill>
              </a:rPr>
              <a:t>at reduced </a:t>
            </a:r>
            <a:r>
              <a:rPr lang="en-GB" dirty="0" smtClean="0">
                <a:solidFill>
                  <a:schemeClr val="tx2"/>
                </a:solidFill>
              </a:rPr>
              <a:t>radii.</a:t>
            </a:r>
            <a:endParaRPr lang="en-GB" dirty="0" smtClean="0">
              <a:solidFill>
                <a:schemeClr val="tx2"/>
              </a:solidFill>
            </a:endParaRPr>
          </a:p>
          <a:p>
            <a:endParaRPr lang="en-GB" dirty="0" smtClean="0">
              <a:solidFill>
                <a:schemeClr val="tx2"/>
              </a:solidFill>
            </a:endParaRPr>
          </a:p>
        </p:txBody>
      </p:sp>
      <p:graphicFrame>
        <p:nvGraphicFramePr>
          <p:cNvPr id="20" name="Object 2"/>
          <p:cNvGraphicFramePr>
            <a:graphicFrameLocks noChangeAspect="1"/>
          </p:cNvGraphicFramePr>
          <p:nvPr/>
        </p:nvGraphicFramePr>
        <p:xfrm>
          <a:off x="501146" y="1611672"/>
          <a:ext cx="4636831" cy="1700927"/>
        </p:xfrm>
        <a:graphic>
          <a:graphicData uri="http://schemas.openxmlformats.org/presentationml/2006/ole">
            <p:oleObj spid="_x0000_s73730" name="Visio" r:id="rId3" imgW="3488453" imgH="1145361" progId="">
              <p:embed/>
            </p:oleObj>
          </a:graphicData>
        </a:graphic>
      </p:graphicFrame>
      <p:sp>
        <p:nvSpPr>
          <p:cNvPr id="21" name="Rectangle 20"/>
          <p:cNvSpPr/>
          <p:nvPr/>
        </p:nvSpPr>
        <p:spPr>
          <a:xfrm>
            <a:off x="751736" y="4980296"/>
            <a:ext cx="4126371" cy="19249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2" name="Rectangle 21"/>
          <p:cNvSpPr/>
          <p:nvPr/>
        </p:nvSpPr>
        <p:spPr>
          <a:xfrm>
            <a:off x="751736" y="4525315"/>
            <a:ext cx="3864645" cy="307987"/>
          </a:xfrm>
          <a:prstGeom prst="rect">
            <a:avLst/>
          </a:prstGeom>
          <a:solidFill>
            <a:srgbClr val="0000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3" name="Oval 22"/>
          <p:cNvSpPr/>
          <p:nvPr/>
        </p:nvSpPr>
        <p:spPr>
          <a:xfrm>
            <a:off x="779579"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4" name="Oval 23"/>
          <p:cNvSpPr/>
          <p:nvPr/>
        </p:nvSpPr>
        <p:spPr>
          <a:xfrm>
            <a:off x="974483"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5" name="Oval 24"/>
          <p:cNvSpPr/>
          <p:nvPr/>
        </p:nvSpPr>
        <p:spPr>
          <a:xfrm>
            <a:off x="1169385"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6" name="Oval 25"/>
          <p:cNvSpPr/>
          <p:nvPr/>
        </p:nvSpPr>
        <p:spPr>
          <a:xfrm>
            <a:off x="1364288"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7" name="Oval 26"/>
          <p:cNvSpPr/>
          <p:nvPr/>
        </p:nvSpPr>
        <p:spPr>
          <a:xfrm>
            <a:off x="1559191"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8" name="Oval 27"/>
          <p:cNvSpPr/>
          <p:nvPr/>
        </p:nvSpPr>
        <p:spPr>
          <a:xfrm>
            <a:off x="1754093"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29" name="Oval 28"/>
          <p:cNvSpPr/>
          <p:nvPr/>
        </p:nvSpPr>
        <p:spPr>
          <a:xfrm>
            <a:off x="1948996"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0" name="Oval 29"/>
          <p:cNvSpPr/>
          <p:nvPr/>
        </p:nvSpPr>
        <p:spPr>
          <a:xfrm>
            <a:off x="2143899"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1" name="Oval 30"/>
          <p:cNvSpPr/>
          <p:nvPr/>
        </p:nvSpPr>
        <p:spPr>
          <a:xfrm>
            <a:off x="2340659"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2" name="Oval 31"/>
          <p:cNvSpPr/>
          <p:nvPr/>
        </p:nvSpPr>
        <p:spPr>
          <a:xfrm>
            <a:off x="2535561"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3" name="Oval 32"/>
          <p:cNvSpPr/>
          <p:nvPr/>
        </p:nvSpPr>
        <p:spPr>
          <a:xfrm>
            <a:off x="2730465"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4" name="Oval 33"/>
          <p:cNvSpPr/>
          <p:nvPr/>
        </p:nvSpPr>
        <p:spPr>
          <a:xfrm>
            <a:off x="2925367"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5" name="Oval 34"/>
          <p:cNvSpPr/>
          <p:nvPr/>
        </p:nvSpPr>
        <p:spPr>
          <a:xfrm>
            <a:off x="3120270"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6" name="Oval 35"/>
          <p:cNvSpPr/>
          <p:nvPr/>
        </p:nvSpPr>
        <p:spPr>
          <a:xfrm>
            <a:off x="3315173"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7" name="Oval 36"/>
          <p:cNvSpPr/>
          <p:nvPr/>
        </p:nvSpPr>
        <p:spPr>
          <a:xfrm>
            <a:off x="3510075"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8" name="Oval 37"/>
          <p:cNvSpPr/>
          <p:nvPr/>
        </p:nvSpPr>
        <p:spPr>
          <a:xfrm>
            <a:off x="3704978"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39" name="Oval 38"/>
          <p:cNvSpPr/>
          <p:nvPr/>
        </p:nvSpPr>
        <p:spPr>
          <a:xfrm>
            <a:off x="3899881"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0" name="Oval 39"/>
          <p:cNvSpPr/>
          <p:nvPr/>
        </p:nvSpPr>
        <p:spPr>
          <a:xfrm>
            <a:off x="4094784" y="4850802"/>
            <a:ext cx="116942"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1" name="Oval 40"/>
          <p:cNvSpPr/>
          <p:nvPr/>
        </p:nvSpPr>
        <p:spPr>
          <a:xfrm>
            <a:off x="4289687" y="4850802"/>
            <a:ext cx="116941"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2" name="Oval 41"/>
          <p:cNvSpPr/>
          <p:nvPr/>
        </p:nvSpPr>
        <p:spPr>
          <a:xfrm>
            <a:off x="4486446" y="4850802"/>
            <a:ext cx="115085" cy="124245"/>
          </a:xfrm>
          <a:prstGeom prst="ellipse">
            <a:avLst/>
          </a:prstGeom>
          <a:solidFill>
            <a:schemeClr val="tx1">
              <a:lumMod val="65000"/>
              <a:lumOff val="3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3" name="Rectangle 42"/>
          <p:cNvSpPr/>
          <p:nvPr/>
        </p:nvSpPr>
        <p:spPr>
          <a:xfrm>
            <a:off x="744311" y="4413320"/>
            <a:ext cx="3866501" cy="99746"/>
          </a:xfrm>
          <a:prstGeom prst="rect">
            <a:avLst/>
          </a:prstGeom>
          <a:solidFill>
            <a:schemeClr val="accent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4" name="Rectangle 43"/>
          <p:cNvSpPr/>
          <p:nvPr/>
        </p:nvSpPr>
        <p:spPr>
          <a:xfrm>
            <a:off x="1156391" y="4318825"/>
            <a:ext cx="168915" cy="94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5" name="Rectangle 44"/>
          <p:cNvSpPr/>
          <p:nvPr/>
        </p:nvSpPr>
        <p:spPr>
          <a:xfrm>
            <a:off x="1551766" y="4318825"/>
            <a:ext cx="168916" cy="94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6" name="Rectangle 45"/>
          <p:cNvSpPr/>
          <p:nvPr/>
        </p:nvSpPr>
        <p:spPr>
          <a:xfrm>
            <a:off x="1948996" y="4318825"/>
            <a:ext cx="167060" cy="94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7" name="Rectangle 46"/>
          <p:cNvSpPr/>
          <p:nvPr/>
        </p:nvSpPr>
        <p:spPr>
          <a:xfrm>
            <a:off x="3265055" y="4329324"/>
            <a:ext cx="168915" cy="927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8" name="Rectangle 47"/>
          <p:cNvSpPr/>
          <p:nvPr/>
        </p:nvSpPr>
        <p:spPr>
          <a:xfrm>
            <a:off x="3660429" y="4329324"/>
            <a:ext cx="168916" cy="927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49" name="Rectangle 48"/>
          <p:cNvSpPr/>
          <p:nvPr/>
        </p:nvSpPr>
        <p:spPr>
          <a:xfrm>
            <a:off x="4057659" y="4329324"/>
            <a:ext cx="167060" cy="927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50" name="Freeform 49"/>
          <p:cNvSpPr/>
          <p:nvPr/>
        </p:nvSpPr>
        <p:spPr>
          <a:xfrm>
            <a:off x="4503151" y="4150831"/>
            <a:ext cx="356394" cy="813716"/>
          </a:xfrm>
          <a:custGeom>
            <a:avLst/>
            <a:gdLst>
              <a:gd name="connsiteX0" fmla="*/ 270934 w 270934"/>
              <a:gd name="connsiteY0" fmla="*/ 835377 h 835377"/>
              <a:gd name="connsiteX1" fmla="*/ 203200 w 270934"/>
              <a:gd name="connsiteY1" fmla="*/ 174977 h 835377"/>
              <a:gd name="connsiteX2" fmla="*/ 84667 w 270934"/>
              <a:gd name="connsiteY2" fmla="*/ 14111 h 835377"/>
              <a:gd name="connsiteX3" fmla="*/ 0 w 270934"/>
              <a:gd name="connsiteY3" fmla="*/ 259644 h 835377"/>
            </a:gdLst>
            <a:ahLst/>
            <a:cxnLst>
              <a:cxn ang="0">
                <a:pos x="connsiteX0" y="connsiteY0"/>
              </a:cxn>
              <a:cxn ang="0">
                <a:pos x="connsiteX1" y="connsiteY1"/>
              </a:cxn>
              <a:cxn ang="0">
                <a:pos x="connsiteX2" y="connsiteY2"/>
              </a:cxn>
              <a:cxn ang="0">
                <a:pos x="connsiteX3" y="connsiteY3"/>
              </a:cxn>
            </a:cxnLst>
            <a:rect l="l" t="t" r="r" b="b"/>
            <a:pathLst>
              <a:path w="270934" h="835377">
                <a:moveTo>
                  <a:pt x="270934" y="835377"/>
                </a:moveTo>
                <a:cubicBezTo>
                  <a:pt x="252589" y="573616"/>
                  <a:pt x="234244" y="311855"/>
                  <a:pt x="203200" y="174977"/>
                </a:cubicBezTo>
                <a:cubicBezTo>
                  <a:pt x="172156" y="38099"/>
                  <a:pt x="118534" y="0"/>
                  <a:pt x="84667" y="14111"/>
                </a:cubicBezTo>
                <a:cubicBezTo>
                  <a:pt x="50800" y="28222"/>
                  <a:pt x="25400" y="143933"/>
                  <a:pt x="0" y="259644"/>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lIns="104287" tIns="52144" rIns="104287" bIns="52144" anchor="ctr"/>
          <a:lstStyle/>
          <a:p>
            <a:pPr algn="ctr">
              <a:defRPr/>
            </a:pPr>
            <a:endParaRPr lang="en-US" dirty="0"/>
          </a:p>
        </p:txBody>
      </p:sp>
      <p:sp>
        <p:nvSpPr>
          <p:cNvPr id="51" name="TextBox 42"/>
          <p:cNvSpPr txBox="1">
            <a:spLocks noChangeArrowheads="1"/>
          </p:cNvSpPr>
          <p:nvPr/>
        </p:nvSpPr>
        <p:spPr bwMode="auto">
          <a:xfrm>
            <a:off x="2186591" y="4903299"/>
            <a:ext cx="1158280" cy="382305"/>
          </a:xfrm>
          <a:prstGeom prst="rect">
            <a:avLst/>
          </a:prstGeom>
          <a:noFill/>
          <a:ln w="9525">
            <a:noFill/>
            <a:miter lim="800000"/>
            <a:headEnd/>
            <a:tailEnd/>
          </a:ln>
        </p:spPr>
        <p:txBody>
          <a:bodyPr lIns="104287" tIns="52144" rIns="104287" bIns="52144">
            <a:spAutoFit/>
          </a:bodyPr>
          <a:lstStyle/>
          <a:p>
            <a:r>
              <a:rPr lang="en-US" dirty="0">
                <a:latin typeface="Georgia" pitchFamily="18" charset="0"/>
              </a:rPr>
              <a:t>FE-Chip</a:t>
            </a:r>
          </a:p>
        </p:txBody>
      </p:sp>
      <p:sp>
        <p:nvSpPr>
          <p:cNvPr id="52" name="TextBox 43"/>
          <p:cNvSpPr txBox="1">
            <a:spLocks noChangeArrowheads="1"/>
          </p:cNvSpPr>
          <p:nvPr/>
        </p:nvSpPr>
        <p:spPr bwMode="auto">
          <a:xfrm>
            <a:off x="2264553" y="4478069"/>
            <a:ext cx="1158280" cy="382305"/>
          </a:xfrm>
          <a:prstGeom prst="rect">
            <a:avLst/>
          </a:prstGeom>
          <a:noFill/>
          <a:ln w="9525">
            <a:noFill/>
            <a:miter lim="800000"/>
            <a:headEnd/>
            <a:tailEnd/>
          </a:ln>
        </p:spPr>
        <p:txBody>
          <a:bodyPr lIns="104287" tIns="52144" rIns="104287" bIns="52144">
            <a:spAutoFit/>
          </a:bodyPr>
          <a:lstStyle/>
          <a:p>
            <a:r>
              <a:rPr lang="en-US" dirty="0">
                <a:solidFill>
                  <a:schemeClr val="bg1"/>
                </a:solidFill>
                <a:latin typeface="Georgia" pitchFamily="18" charset="0"/>
              </a:rPr>
              <a:t>Sensor</a:t>
            </a:r>
          </a:p>
        </p:txBody>
      </p:sp>
      <p:sp>
        <p:nvSpPr>
          <p:cNvPr id="53" name="TextBox 44"/>
          <p:cNvSpPr txBox="1">
            <a:spLocks noChangeArrowheads="1"/>
          </p:cNvSpPr>
          <p:nvPr/>
        </p:nvSpPr>
        <p:spPr bwMode="auto">
          <a:xfrm>
            <a:off x="2353651" y="4052833"/>
            <a:ext cx="1158280" cy="382305"/>
          </a:xfrm>
          <a:prstGeom prst="rect">
            <a:avLst/>
          </a:prstGeom>
          <a:noFill/>
          <a:ln w="9525">
            <a:noFill/>
            <a:miter lim="800000"/>
            <a:headEnd/>
            <a:tailEnd/>
          </a:ln>
        </p:spPr>
        <p:txBody>
          <a:bodyPr lIns="104287" tIns="52144" rIns="104287" bIns="52144">
            <a:spAutoFit/>
          </a:bodyPr>
          <a:lstStyle/>
          <a:p>
            <a:r>
              <a:rPr lang="en-US" dirty="0">
                <a:latin typeface="Georgia" pitchFamily="18" charset="0"/>
              </a:rPr>
              <a:t>Flex</a:t>
            </a:r>
          </a:p>
        </p:txBody>
      </p:sp>
      <p:sp>
        <p:nvSpPr>
          <p:cNvPr id="54" name="TextBox 45"/>
          <p:cNvSpPr txBox="1">
            <a:spLocks noChangeArrowheads="1"/>
          </p:cNvSpPr>
          <p:nvPr/>
        </p:nvSpPr>
        <p:spPr bwMode="auto">
          <a:xfrm>
            <a:off x="605093" y="2901368"/>
            <a:ext cx="356394"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1</a:t>
            </a:r>
          </a:p>
        </p:txBody>
      </p:sp>
      <p:sp>
        <p:nvSpPr>
          <p:cNvPr id="55" name="TextBox 46"/>
          <p:cNvSpPr txBox="1">
            <a:spLocks noChangeArrowheads="1"/>
          </p:cNvSpPr>
          <p:nvPr/>
        </p:nvSpPr>
        <p:spPr bwMode="auto">
          <a:xfrm>
            <a:off x="718324" y="4850801"/>
            <a:ext cx="356394"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1</a:t>
            </a:r>
          </a:p>
        </p:txBody>
      </p:sp>
      <p:sp>
        <p:nvSpPr>
          <p:cNvPr id="56" name="TextBox 47"/>
          <p:cNvSpPr txBox="1">
            <a:spLocks noChangeArrowheads="1"/>
          </p:cNvSpPr>
          <p:nvPr/>
        </p:nvSpPr>
        <p:spPr bwMode="auto">
          <a:xfrm>
            <a:off x="4662785" y="2925866"/>
            <a:ext cx="365675"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2</a:t>
            </a:r>
          </a:p>
        </p:txBody>
      </p:sp>
      <p:sp>
        <p:nvSpPr>
          <p:cNvPr id="57" name="TextBox 48"/>
          <p:cNvSpPr txBox="1">
            <a:spLocks noChangeArrowheads="1"/>
          </p:cNvSpPr>
          <p:nvPr/>
        </p:nvSpPr>
        <p:spPr bwMode="auto">
          <a:xfrm>
            <a:off x="4549558" y="4850801"/>
            <a:ext cx="365674"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2</a:t>
            </a:r>
          </a:p>
        </p:txBody>
      </p:sp>
      <p:sp>
        <p:nvSpPr>
          <p:cNvPr id="58" name="TextBox 49"/>
          <p:cNvSpPr txBox="1">
            <a:spLocks noChangeArrowheads="1"/>
          </p:cNvSpPr>
          <p:nvPr/>
        </p:nvSpPr>
        <p:spPr bwMode="auto">
          <a:xfrm>
            <a:off x="2398199" y="2885617"/>
            <a:ext cx="356394"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3</a:t>
            </a:r>
          </a:p>
        </p:txBody>
      </p:sp>
      <p:sp>
        <p:nvSpPr>
          <p:cNvPr id="59" name="TextBox 50"/>
          <p:cNvSpPr txBox="1">
            <a:spLocks noChangeArrowheads="1"/>
          </p:cNvSpPr>
          <p:nvPr/>
        </p:nvSpPr>
        <p:spPr bwMode="auto">
          <a:xfrm>
            <a:off x="1859897" y="4831553"/>
            <a:ext cx="356394"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3</a:t>
            </a:r>
          </a:p>
        </p:txBody>
      </p:sp>
      <p:sp>
        <p:nvSpPr>
          <p:cNvPr id="60" name="TextBox 51"/>
          <p:cNvSpPr txBox="1">
            <a:spLocks noChangeArrowheads="1"/>
          </p:cNvSpPr>
          <p:nvPr/>
        </p:nvSpPr>
        <p:spPr bwMode="auto">
          <a:xfrm>
            <a:off x="4293400" y="4425571"/>
            <a:ext cx="367531"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4</a:t>
            </a:r>
          </a:p>
        </p:txBody>
      </p:sp>
      <p:sp>
        <p:nvSpPr>
          <p:cNvPr id="61" name="Right Arrow 60"/>
          <p:cNvSpPr/>
          <p:nvPr/>
        </p:nvSpPr>
        <p:spPr>
          <a:xfrm rot="5400000">
            <a:off x="2501620" y="3672920"/>
            <a:ext cx="593221" cy="25059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anchor="ctr"/>
          <a:lstStyle/>
          <a:p>
            <a:pPr algn="ctr">
              <a:defRPr/>
            </a:pPr>
            <a:endParaRPr lang="en-US" dirty="0"/>
          </a:p>
        </p:txBody>
      </p:sp>
      <p:sp>
        <p:nvSpPr>
          <p:cNvPr id="62" name="TextBox 51"/>
          <p:cNvSpPr txBox="1">
            <a:spLocks noChangeArrowheads="1"/>
          </p:cNvSpPr>
          <p:nvPr/>
        </p:nvSpPr>
        <p:spPr bwMode="auto">
          <a:xfrm>
            <a:off x="4436327" y="2292394"/>
            <a:ext cx="367531" cy="382305"/>
          </a:xfrm>
          <a:prstGeom prst="rect">
            <a:avLst/>
          </a:prstGeom>
          <a:noFill/>
          <a:ln w="25400">
            <a:noFill/>
            <a:miter lim="800000"/>
            <a:headEnd/>
            <a:tailEnd/>
          </a:ln>
        </p:spPr>
        <p:txBody>
          <a:bodyPr lIns="104287" tIns="52144" rIns="104287" bIns="52144">
            <a:spAutoFit/>
          </a:bodyPr>
          <a:lstStyle/>
          <a:p>
            <a:r>
              <a:rPr lang="en-US" dirty="0">
                <a:solidFill>
                  <a:srgbClr val="FF0000"/>
                </a:solidFill>
                <a:latin typeface="Georgia" pitchFamily="18" charset="0"/>
              </a:rPr>
              <a:t>4</a:t>
            </a:r>
          </a:p>
        </p:txBody>
      </p:sp>
      <p:sp>
        <p:nvSpPr>
          <p:cNvPr id="63" name="CustomShape 1"/>
          <p:cNvSpPr/>
          <p:nvPr/>
        </p:nvSpPr>
        <p:spPr>
          <a:xfrm>
            <a:off x="1134997" y="251445"/>
            <a:ext cx="7883317" cy="61826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102645" tIns="51323" rIns="102645" bIns="51323"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lgn="ctr">
              <a:spcBef>
                <a:spcPts val="0"/>
              </a:spcBef>
              <a:spcAft>
                <a:spcPts val="0"/>
              </a:spcAft>
              <a:buNone/>
            </a:pPr>
            <a:r>
              <a:rPr lang="en-GB" sz="4000" b="1" dirty="0" smtClean="0">
                <a:solidFill>
                  <a:srgbClr val="002060"/>
                </a:solidFill>
                <a:latin typeface="Calibri" pitchFamily="18"/>
                <a:ea typeface="Arial Unicode MS" pitchFamily="2"/>
                <a:cs typeface="Arial Unicode MS" pitchFamily="2"/>
              </a:rPr>
              <a:t>ATLAS Pixel ASIC Developments</a:t>
            </a:r>
            <a:endParaRPr lang="en-GB" sz="4000" b="1" dirty="0">
              <a:solidFill>
                <a:srgbClr val="002060"/>
              </a:solidFill>
              <a:latin typeface="Calibri" pitchFamily="18"/>
              <a:ea typeface="Arial Unicode MS" pitchFamily="2"/>
              <a:cs typeface="Arial Unicode MS" pitchFamily="2"/>
            </a:endParaRPr>
          </a:p>
        </p:txBody>
      </p:sp>
      <p:sp>
        <p:nvSpPr>
          <p:cNvPr id="64" name="TextBox 63"/>
          <p:cNvSpPr txBox="1"/>
          <p:nvPr/>
        </p:nvSpPr>
        <p:spPr>
          <a:xfrm>
            <a:off x="5345906" y="4067869"/>
            <a:ext cx="4844799" cy="3152294"/>
          </a:xfrm>
          <a:prstGeom prst="rect">
            <a:avLst/>
          </a:prstGeom>
          <a:noFill/>
        </p:spPr>
        <p:txBody>
          <a:bodyPr wrap="square" lIns="104287" tIns="52144" rIns="104287" bIns="52144" rtlCol="0">
            <a:spAutoFit/>
          </a:bodyPr>
          <a:lstStyle/>
          <a:p>
            <a:r>
              <a:rPr lang="en-GB" dirty="0" smtClean="0">
                <a:solidFill>
                  <a:schemeClr val="tx2"/>
                </a:solidFill>
              </a:rPr>
              <a:t>Improvements:</a:t>
            </a:r>
          </a:p>
          <a:p>
            <a:endParaRPr lang="en-GB" dirty="0" smtClean="0">
              <a:solidFill>
                <a:schemeClr val="tx2"/>
              </a:solidFill>
            </a:endParaRPr>
          </a:p>
          <a:p>
            <a:r>
              <a:rPr lang="en-GB" dirty="0" smtClean="0">
                <a:solidFill>
                  <a:schemeClr val="tx2"/>
                </a:solidFill>
              </a:rPr>
              <a:t>Pixel size from 50x400 -&gt; 50x250</a:t>
            </a:r>
          </a:p>
          <a:p>
            <a:endParaRPr lang="en-GB" dirty="0" smtClean="0">
              <a:solidFill>
                <a:schemeClr val="tx2"/>
              </a:solidFill>
            </a:endParaRPr>
          </a:p>
          <a:p>
            <a:r>
              <a:rPr lang="en-GB" dirty="0" smtClean="0">
                <a:solidFill>
                  <a:schemeClr val="tx2"/>
                </a:solidFill>
              </a:rPr>
              <a:t>Improved electronics for high radiation + high event rates</a:t>
            </a:r>
          </a:p>
          <a:p>
            <a:endParaRPr lang="en-GB" dirty="0" smtClean="0">
              <a:solidFill>
                <a:schemeClr val="tx2"/>
              </a:solidFill>
            </a:endParaRPr>
          </a:p>
          <a:p>
            <a:r>
              <a:rPr lang="en-GB" dirty="0" smtClean="0">
                <a:solidFill>
                  <a:schemeClr val="tx2"/>
                </a:solidFill>
              </a:rPr>
              <a:t>Active area increased from up to ~90</a:t>
            </a:r>
            <a:r>
              <a:rPr lang="en-GB" dirty="0" smtClean="0">
                <a:solidFill>
                  <a:schemeClr val="tx2"/>
                </a:solidFill>
              </a:rPr>
              <a:t>%</a:t>
            </a:r>
          </a:p>
          <a:p>
            <a:endParaRPr lang="en-GB" dirty="0" smtClean="0">
              <a:solidFill>
                <a:schemeClr val="tx2"/>
              </a:solidFill>
            </a:endParaRPr>
          </a:p>
          <a:p>
            <a:r>
              <a:rPr lang="en-GB" dirty="0" smtClean="0">
                <a:solidFill>
                  <a:schemeClr val="tx2"/>
                </a:solidFill>
              </a:rPr>
              <a:t>FE-I4B delivery begun and results so far look very promising</a:t>
            </a:r>
            <a:endParaRPr lang="en-US" dirty="0">
              <a:solidFill>
                <a:schemeClr val="tx2"/>
              </a:solidFill>
            </a:endParaRPr>
          </a:p>
        </p:txBody>
      </p:sp>
      <p:sp>
        <p:nvSpPr>
          <p:cNvPr id="66" name="TextBox 65"/>
          <p:cNvSpPr txBox="1"/>
          <p:nvPr/>
        </p:nvSpPr>
        <p:spPr>
          <a:xfrm>
            <a:off x="334084" y="1454178"/>
            <a:ext cx="1420016" cy="382305"/>
          </a:xfrm>
          <a:prstGeom prst="rect">
            <a:avLst/>
          </a:prstGeom>
          <a:noFill/>
        </p:spPr>
        <p:txBody>
          <a:bodyPr wrap="square" lIns="104287" tIns="52144" rIns="104287" bIns="52144" rtlCol="0">
            <a:spAutoFit/>
          </a:bodyPr>
          <a:lstStyle/>
          <a:p>
            <a:r>
              <a:rPr lang="en-GB" dirty="0" smtClean="0">
                <a:solidFill>
                  <a:schemeClr val="tx2"/>
                </a:solidFill>
              </a:rPr>
              <a:t>FE-I3</a:t>
            </a:r>
          </a:p>
        </p:txBody>
      </p:sp>
      <p:sp>
        <p:nvSpPr>
          <p:cNvPr id="67" name="TextBox 66"/>
          <p:cNvSpPr txBox="1"/>
          <p:nvPr/>
        </p:nvSpPr>
        <p:spPr>
          <a:xfrm>
            <a:off x="334084" y="3501604"/>
            <a:ext cx="918834" cy="382305"/>
          </a:xfrm>
          <a:prstGeom prst="rect">
            <a:avLst/>
          </a:prstGeom>
          <a:noFill/>
        </p:spPr>
        <p:txBody>
          <a:bodyPr wrap="square" lIns="104287" tIns="52144" rIns="104287" bIns="52144" rtlCol="0">
            <a:spAutoFit/>
          </a:bodyPr>
          <a:lstStyle/>
          <a:p>
            <a:r>
              <a:rPr lang="en-GB" dirty="0" smtClean="0">
                <a:solidFill>
                  <a:schemeClr val="tx2"/>
                </a:solidFill>
              </a:rPr>
              <a:t>FE-I4</a:t>
            </a:r>
            <a:endParaRPr lang="en-GB" dirty="0">
              <a:solidFill>
                <a:schemeClr val="tx2"/>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p:cNvPicPr>
            <a:picLocks noChangeAspect="1" noChangeArrowheads="1"/>
          </p:cNvPicPr>
          <p:nvPr/>
        </p:nvPicPr>
        <p:blipFill>
          <a:blip r:embed="rId2" cstate="print"/>
          <a:srcRect/>
          <a:stretch>
            <a:fillRect/>
          </a:stretch>
        </p:blipFill>
        <p:spPr bwMode="auto">
          <a:xfrm>
            <a:off x="200471" y="1069205"/>
            <a:ext cx="4976520" cy="3025619"/>
          </a:xfrm>
          <a:prstGeom prst="rect">
            <a:avLst/>
          </a:prstGeom>
          <a:noFill/>
          <a:ln w="9525">
            <a:noFill/>
            <a:miter lim="800000"/>
            <a:headEnd/>
            <a:tailEnd/>
          </a:ln>
        </p:spPr>
      </p:pic>
      <p:pic>
        <p:nvPicPr>
          <p:cNvPr id="22531" name="Picture 2"/>
          <p:cNvPicPr>
            <a:picLocks noChangeAspect="1" noChangeArrowheads="1"/>
          </p:cNvPicPr>
          <p:nvPr/>
        </p:nvPicPr>
        <p:blipFill>
          <a:blip r:embed="rId3" cstate="print"/>
          <a:srcRect/>
          <a:stretch>
            <a:fillRect/>
          </a:stretch>
        </p:blipFill>
        <p:spPr bwMode="auto">
          <a:xfrm>
            <a:off x="228315" y="4147322"/>
            <a:ext cx="3957456" cy="2738633"/>
          </a:xfrm>
          <a:prstGeom prst="rect">
            <a:avLst/>
          </a:prstGeom>
          <a:noFill/>
          <a:ln w="9525">
            <a:noFill/>
            <a:miter lim="800000"/>
            <a:headEnd/>
            <a:tailEnd/>
          </a:ln>
        </p:spPr>
      </p:pic>
      <p:sp>
        <p:nvSpPr>
          <p:cNvPr id="22532" name="Title 1"/>
          <p:cNvSpPr>
            <a:spLocks noGrp="1"/>
          </p:cNvSpPr>
          <p:nvPr>
            <p:ph type="title"/>
          </p:nvPr>
        </p:nvSpPr>
        <p:spPr>
          <a:xfrm>
            <a:off x="0" y="0"/>
            <a:ext cx="10691813" cy="916961"/>
          </a:xfrm>
        </p:spPr>
        <p:txBody>
          <a:bodyPr/>
          <a:lstStyle/>
          <a:p>
            <a:r>
              <a:rPr lang="en-US" sz="4600" b="1" dirty="0" smtClean="0">
                <a:solidFill>
                  <a:srgbClr val="008000"/>
                </a:solidFill>
              </a:rPr>
              <a:t>Edge-TCT Measurements</a:t>
            </a:r>
            <a:endParaRPr lang="sl-SI" sz="4600" b="1" dirty="0" smtClean="0">
              <a:solidFill>
                <a:srgbClr val="008000"/>
              </a:solidFill>
            </a:endParaRPr>
          </a:p>
        </p:txBody>
      </p:sp>
      <p:sp>
        <p:nvSpPr>
          <p:cNvPr id="22533" name="Content Placeholder 2"/>
          <p:cNvSpPr>
            <a:spLocks noGrp="1"/>
          </p:cNvSpPr>
          <p:nvPr>
            <p:ph idx="1"/>
          </p:nvPr>
        </p:nvSpPr>
        <p:spPr>
          <a:xfrm>
            <a:off x="4360256" y="4067869"/>
            <a:ext cx="6441075" cy="4989036"/>
          </a:xfrm>
        </p:spPr>
        <p:txBody>
          <a:bodyPr/>
          <a:lstStyle/>
          <a:p>
            <a:r>
              <a:rPr lang="en-US" sz="2100" dirty="0" smtClean="0"/>
              <a:t>Sensor sensitive over entire depth at all bias voltages after high </a:t>
            </a:r>
            <a:r>
              <a:rPr lang="en-US" sz="2100" dirty="0" err="1" smtClean="0"/>
              <a:t>fluences</a:t>
            </a:r>
            <a:r>
              <a:rPr lang="en-US" sz="2100" dirty="0" smtClean="0"/>
              <a:t> (&gt;5×10</a:t>
            </a:r>
            <a:r>
              <a:rPr lang="en-US" sz="2100" baseline="30000" dirty="0" smtClean="0"/>
              <a:t>15</a:t>
            </a:r>
            <a:r>
              <a:rPr lang="en-US" sz="2100" dirty="0" smtClean="0"/>
              <a:t> </a:t>
            </a:r>
            <a:r>
              <a:rPr lang="en-US" sz="2100" dirty="0" err="1" smtClean="0"/>
              <a:t>n</a:t>
            </a:r>
            <a:r>
              <a:rPr lang="en-US" sz="2100" baseline="-25000" dirty="0" err="1" smtClean="0"/>
              <a:t>eq</a:t>
            </a:r>
            <a:r>
              <a:rPr lang="en-US" sz="2100" dirty="0" smtClean="0"/>
              <a:t> cm</a:t>
            </a:r>
            <a:r>
              <a:rPr lang="en-US" sz="2100" baseline="30000" dirty="0" smtClean="0"/>
              <a:t>-2</a:t>
            </a:r>
            <a:r>
              <a:rPr lang="en-US" sz="2100" dirty="0" smtClean="0"/>
              <a:t>) </a:t>
            </a:r>
          </a:p>
          <a:p>
            <a:pPr lvl="1"/>
            <a:r>
              <a:rPr lang="en-US" sz="1600" dirty="0" smtClean="0"/>
              <a:t>Fields are larger than expected from assumption of intrinsic carrier concentration in “non-active” region.</a:t>
            </a:r>
          </a:p>
          <a:p>
            <a:pPr lvl="1"/>
            <a:r>
              <a:rPr lang="en-US" sz="1600" dirty="0" smtClean="0"/>
              <a:t> At 5×10</a:t>
            </a:r>
            <a:r>
              <a:rPr lang="en-US" sz="1600" baseline="30000" dirty="0" smtClean="0"/>
              <a:t>15</a:t>
            </a:r>
            <a:r>
              <a:rPr lang="en-US" sz="1600" dirty="0" smtClean="0"/>
              <a:t> </a:t>
            </a:r>
            <a:r>
              <a:rPr lang="en-US" sz="1600" dirty="0" err="1" smtClean="0"/>
              <a:t>n</a:t>
            </a:r>
            <a:r>
              <a:rPr lang="en-US" sz="1600" baseline="-25000" dirty="0" err="1" smtClean="0"/>
              <a:t>eq</a:t>
            </a:r>
            <a:r>
              <a:rPr lang="en-US" sz="1600" dirty="0" smtClean="0"/>
              <a:t> cm</a:t>
            </a:r>
            <a:r>
              <a:rPr lang="en-US" sz="1600" baseline="30000" dirty="0" smtClean="0"/>
              <a:t>-2</a:t>
            </a:r>
            <a:r>
              <a:rPr lang="en-US" sz="1600" dirty="0" smtClean="0"/>
              <a:t> can be as high as 1 V/mm at 1000 V.</a:t>
            </a:r>
          </a:p>
          <a:p>
            <a:r>
              <a:rPr lang="en-US" sz="2100" dirty="0" smtClean="0"/>
              <a:t>At higher </a:t>
            </a:r>
            <a:r>
              <a:rPr lang="en-US" sz="2100" dirty="0" err="1" smtClean="0"/>
              <a:t>fluences</a:t>
            </a:r>
            <a:r>
              <a:rPr lang="en-US" sz="2100" dirty="0" smtClean="0"/>
              <a:t> and bias voltages charge multiplication seen</a:t>
            </a:r>
          </a:p>
          <a:p>
            <a:pPr lvl="1"/>
            <a:r>
              <a:rPr lang="en-US" sz="1600" dirty="0" smtClean="0"/>
              <a:t>The relative importance of the active base vs. charge multiplication depends on fluence/bias voltage </a:t>
            </a:r>
          </a:p>
        </p:txBody>
      </p:sp>
      <p:sp>
        <p:nvSpPr>
          <p:cNvPr id="22535" name="TextBox 5"/>
          <p:cNvSpPr txBox="1">
            <a:spLocks noChangeArrowheads="1"/>
          </p:cNvSpPr>
          <p:nvPr/>
        </p:nvSpPr>
        <p:spPr bwMode="auto">
          <a:xfrm>
            <a:off x="1048763" y="3954830"/>
            <a:ext cx="2945817" cy="272988"/>
          </a:xfrm>
          <a:prstGeom prst="rect">
            <a:avLst/>
          </a:prstGeom>
          <a:noFill/>
          <a:ln w="9525">
            <a:noFill/>
            <a:miter lim="800000"/>
            <a:headEnd/>
            <a:tailEnd/>
          </a:ln>
        </p:spPr>
        <p:txBody>
          <a:bodyPr lIns="104287" tIns="52144" rIns="104287" bIns="52144">
            <a:spAutoFit/>
          </a:bodyPr>
          <a:lstStyle/>
          <a:p>
            <a:r>
              <a:rPr lang="en-US" sz="1100" dirty="0">
                <a:solidFill>
                  <a:srgbClr val="FF0000"/>
                </a:solidFill>
              </a:rPr>
              <a:t>Micron; FZ n-p, neutrons 5e15 cm</a:t>
            </a:r>
            <a:r>
              <a:rPr lang="en-US" sz="1100" baseline="30000" dirty="0">
                <a:solidFill>
                  <a:srgbClr val="FF0000"/>
                </a:solidFill>
              </a:rPr>
              <a:t>-2</a:t>
            </a:r>
            <a:endParaRPr lang="sl-SI" sz="1100" baseline="30000" dirty="0">
              <a:solidFill>
                <a:srgbClr val="FF0000"/>
              </a:solidFill>
            </a:endParaRPr>
          </a:p>
        </p:txBody>
      </p:sp>
      <p:sp>
        <p:nvSpPr>
          <p:cNvPr id="22536" name="TextBox 13"/>
          <p:cNvSpPr txBox="1">
            <a:spLocks noChangeArrowheads="1"/>
          </p:cNvSpPr>
          <p:nvPr/>
        </p:nvSpPr>
        <p:spPr bwMode="auto">
          <a:xfrm>
            <a:off x="1613054" y="939710"/>
            <a:ext cx="2228792" cy="274584"/>
          </a:xfrm>
          <a:prstGeom prst="rect">
            <a:avLst/>
          </a:prstGeom>
          <a:noFill/>
          <a:ln w="9525">
            <a:noFill/>
            <a:miter lim="800000"/>
            <a:headEnd/>
            <a:tailEnd/>
          </a:ln>
        </p:spPr>
        <p:txBody>
          <a:bodyPr wrap="none" lIns="104287" tIns="52144" rIns="104287" bIns="52144">
            <a:spAutoFit/>
          </a:bodyPr>
          <a:lstStyle/>
          <a:p>
            <a:r>
              <a:rPr lang="en-US" sz="1100" dirty="0">
                <a:solidFill>
                  <a:srgbClr val="FF0000"/>
                </a:solidFill>
              </a:rPr>
              <a:t>Micron; FZ n-p, neutrons 5e15 cm</a:t>
            </a:r>
            <a:r>
              <a:rPr lang="en-US" sz="1100" baseline="30000" dirty="0">
                <a:solidFill>
                  <a:srgbClr val="FF0000"/>
                </a:solidFill>
              </a:rPr>
              <a:t>-2</a:t>
            </a:r>
            <a:endParaRPr lang="sl-SI" sz="1100" baseline="30000" dirty="0">
              <a:solidFill>
                <a:srgbClr val="FF0000"/>
              </a:solidFill>
            </a:endParaRPr>
          </a:p>
        </p:txBody>
      </p:sp>
      <p:sp>
        <p:nvSpPr>
          <p:cNvPr id="22537" name="TextBox 7"/>
          <p:cNvSpPr txBox="1">
            <a:spLocks noChangeArrowheads="1"/>
          </p:cNvSpPr>
          <p:nvPr/>
        </p:nvSpPr>
        <p:spPr bwMode="auto">
          <a:xfrm>
            <a:off x="3463702" y="6150987"/>
            <a:ext cx="1093313" cy="320750"/>
          </a:xfrm>
          <a:prstGeom prst="rect">
            <a:avLst/>
          </a:prstGeom>
          <a:noFill/>
          <a:ln w="9525">
            <a:noFill/>
            <a:miter lim="800000"/>
            <a:headEnd/>
            <a:tailEnd/>
          </a:ln>
        </p:spPr>
        <p:txBody>
          <a:bodyPr lIns="104287" tIns="52144" rIns="104287" bIns="52144">
            <a:spAutoFit/>
          </a:bodyPr>
          <a:lstStyle/>
          <a:p>
            <a:pPr eaLnBrk="0" hangingPunct="0"/>
            <a:r>
              <a:rPr lang="en-US" sz="1400" dirty="0"/>
              <a:t>750 V</a:t>
            </a:r>
            <a:endParaRPr lang="sl-SI" sz="1400" dirty="0"/>
          </a:p>
        </p:txBody>
      </p:sp>
      <p:pic>
        <p:nvPicPr>
          <p:cNvPr id="22538" name="Picture 5"/>
          <p:cNvPicPr>
            <a:picLocks noChangeAspect="1" noChangeArrowheads="1"/>
          </p:cNvPicPr>
          <p:nvPr/>
        </p:nvPicPr>
        <p:blipFill>
          <a:blip r:embed="rId4" cstate="print"/>
          <a:srcRect/>
          <a:stretch>
            <a:fillRect/>
          </a:stretch>
        </p:blipFill>
        <p:spPr bwMode="auto">
          <a:xfrm>
            <a:off x="5444287" y="1147951"/>
            <a:ext cx="4954244" cy="2985372"/>
          </a:xfrm>
          <a:prstGeom prst="rect">
            <a:avLst/>
          </a:prstGeom>
          <a:noFill/>
          <a:ln w="9525">
            <a:noFill/>
            <a:miter lim="800000"/>
            <a:headEnd/>
            <a:tailEnd/>
          </a:ln>
        </p:spPr>
      </p:pic>
      <p:sp>
        <p:nvSpPr>
          <p:cNvPr id="22539" name="TextBox 11"/>
          <p:cNvSpPr txBox="1">
            <a:spLocks noChangeArrowheads="1"/>
          </p:cNvSpPr>
          <p:nvPr/>
        </p:nvSpPr>
        <p:spPr bwMode="auto">
          <a:xfrm rot="-5400000">
            <a:off x="4485810" y="1827642"/>
            <a:ext cx="1994914" cy="341544"/>
          </a:xfrm>
          <a:prstGeom prst="rect">
            <a:avLst/>
          </a:prstGeom>
          <a:solidFill>
            <a:schemeClr val="bg1"/>
          </a:solidFill>
          <a:ln w="9525">
            <a:noFill/>
            <a:miter lim="800000"/>
            <a:headEnd/>
            <a:tailEnd/>
          </a:ln>
        </p:spPr>
        <p:txBody>
          <a:bodyPr lIns="104287" tIns="52144" rIns="104287" bIns="52144">
            <a:spAutoFit/>
          </a:bodyPr>
          <a:lstStyle/>
          <a:p>
            <a:r>
              <a:rPr lang="en-US" sz="1500" b="1" dirty="0" err="1"/>
              <a:t>v</a:t>
            </a:r>
            <a:r>
              <a:rPr lang="en-US" sz="1500" b="1" baseline="-25000" dirty="0" err="1"/>
              <a:t>e</a:t>
            </a:r>
            <a:r>
              <a:rPr lang="en-US" sz="1500" b="1" dirty="0" err="1"/>
              <a:t>+v</a:t>
            </a:r>
            <a:r>
              <a:rPr lang="en-US" sz="1500" b="1" baseline="-25000" dirty="0" err="1"/>
              <a:t>h</a:t>
            </a:r>
            <a:r>
              <a:rPr lang="en-US" sz="1500" b="1" dirty="0"/>
              <a:t>[</a:t>
            </a:r>
            <a:r>
              <a:rPr lang="en-US" sz="1500" b="1" dirty="0" err="1"/>
              <a:t>arb</a:t>
            </a:r>
            <a:r>
              <a:rPr lang="en-US" sz="1500" b="1" dirty="0"/>
              <a:t>.]</a:t>
            </a:r>
            <a:endParaRPr lang="sl-SI" sz="1500" b="1" dirty="0"/>
          </a:p>
        </p:txBody>
      </p:sp>
      <p:sp>
        <p:nvSpPr>
          <p:cNvPr id="22540" name="TextBox 5"/>
          <p:cNvSpPr txBox="1">
            <a:spLocks noChangeArrowheads="1"/>
          </p:cNvSpPr>
          <p:nvPr/>
        </p:nvSpPr>
        <p:spPr bwMode="auto">
          <a:xfrm>
            <a:off x="6918124" y="922211"/>
            <a:ext cx="2228792" cy="274584"/>
          </a:xfrm>
          <a:prstGeom prst="rect">
            <a:avLst/>
          </a:prstGeom>
          <a:noFill/>
          <a:ln w="9525">
            <a:noFill/>
            <a:miter lim="800000"/>
            <a:headEnd/>
            <a:tailEnd/>
          </a:ln>
        </p:spPr>
        <p:txBody>
          <a:bodyPr wrap="none" lIns="104287" tIns="52144" rIns="104287" bIns="52144">
            <a:spAutoFit/>
          </a:bodyPr>
          <a:lstStyle/>
          <a:p>
            <a:r>
              <a:rPr lang="en-US" sz="1100" dirty="0">
                <a:solidFill>
                  <a:srgbClr val="FF0000"/>
                </a:solidFill>
              </a:rPr>
              <a:t>Micron; FZ n-p, neutrons 5e15 cm</a:t>
            </a:r>
            <a:r>
              <a:rPr lang="en-US" sz="1100" baseline="30000" dirty="0">
                <a:solidFill>
                  <a:srgbClr val="FF0000"/>
                </a:solidFill>
              </a:rPr>
              <a:t>-2</a:t>
            </a:r>
            <a:endParaRPr lang="sl-SI" sz="1100" baseline="30000" dirty="0">
              <a:solidFill>
                <a:srgbClr val="FF0000"/>
              </a:solidFill>
            </a:endParaRPr>
          </a:p>
        </p:txBody>
      </p:sp>
      <p:sp>
        <p:nvSpPr>
          <p:cNvPr id="22541" name="TextBox 27"/>
          <p:cNvSpPr txBox="1">
            <a:spLocks noChangeArrowheads="1"/>
          </p:cNvSpPr>
          <p:nvPr/>
        </p:nvSpPr>
        <p:spPr bwMode="auto">
          <a:xfrm rot="-3592762">
            <a:off x="7310485" y="2750471"/>
            <a:ext cx="1294241" cy="382305"/>
          </a:xfrm>
          <a:prstGeom prst="rect">
            <a:avLst/>
          </a:prstGeom>
          <a:noFill/>
          <a:ln w="9525">
            <a:noFill/>
            <a:miter lim="800000"/>
            <a:headEnd/>
            <a:tailEnd/>
          </a:ln>
        </p:spPr>
        <p:txBody>
          <a:bodyPr wrap="none" lIns="104287" tIns="52144" rIns="104287" bIns="52144">
            <a:spAutoFit/>
          </a:bodyPr>
          <a:lstStyle/>
          <a:p>
            <a:r>
              <a:rPr lang="en-GB"/>
              <a:t>Active base</a:t>
            </a:r>
          </a:p>
        </p:txBody>
      </p:sp>
      <p:sp>
        <p:nvSpPr>
          <p:cNvPr id="22542" name="TextBox 28"/>
          <p:cNvSpPr txBox="1">
            <a:spLocks noChangeArrowheads="1"/>
          </p:cNvSpPr>
          <p:nvPr/>
        </p:nvSpPr>
        <p:spPr bwMode="auto">
          <a:xfrm rot="3669309">
            <a:off x="1886789" y="5515867"/>
            <a:ext cx="1390421" cy="351528"/>
          </a:xfrm>
          <a:prstGeom prst="rect">
            <a:avLst/>
          </a:prstGeom>
          <a:noFill/>
          <a:ln w="9525">
            <a:noFill/>
            <a:miter lim="800000"/>
            <a:headEnd/>
            <a:tailEnd/>
          </a:ln>
        </p:spPr>
        <p:txBody>
          <a:bodyPr wrap="none" lIns="104287" tIns="52144" rIns="104287" bIns="52144">
            <a:spAutoFit/>
          </a:bodyPr>
          <a:lstStyle/>
          <a:p>
            <a:r>
              <a:rPr lang="en-GB" sz="1600" dirty="0"/>
              <a:t>Multiplication</a:t>
            </a:r>
          </a:p>
        </p:txBody>
      </p:sp>
      <p:pic>
        <p:nvPicPr>
          <p:cNvPr id="22543" name="Picture 7" descr="micronlogo.gif"/>
          <p:cNvPicPr>
            <a:picLocks noChangeAspect="1"/>
          </p:cNvPicPr>
          <p:nvPr/>
        </p:nvPicPr>
        <p:blipFill>
          <a:blip r:embed="rId5" cstate="print"/>
          <a:srcRect r="6335" b="-6645"/>
          <a:stretch>
            <a:fillRect/>
          </a:stretch>
        </p:blipFill>
        <p:spPr bwMode="auto">
          <a:xfrm>
            <a:off x="2400090" y="1238947"/>
            <a:ext cx="1683589" cy="318486"/>
          </a:xfrm>
          <a:prstGeom prst="rect">
            <a:avLst/>
          </a:prstGeom>
          <a:noFill/>
          <a:ln w="9525">
            <a:noFill/>
            <a:miter lim="800000"/>
            <a:headEnd/>
            <a:tailEnd/>
          </a:ln>
        </p:spPr>
      </p:pic>
      <p:pic>
        <p:nvPicPr>
          <p:cNvPr id="22544" name="Picture 7" descr="micronlogo.gif"/>
          <p:cNvPicPr>
            <a:picLocks noChangeAspect="1"/>
          </p:cNvPicPr>
          <p:nvPr/>
        </p:nvPicPr>
        <p:blipFill>
          <a:blip r:embed="rId5" cstate="print"/>
          <a:srcRect r="6335" b="-6645"/>
          <a:stretch>
            <a:fillRect/>
          </a:stretch>
        </p:blipFill>
        <p:spPr bwMode="auto">
          <a:xfrm>
            <a:off x="2416796" y="4227818"/>
            <a:ext cx="1683590" cy="316737"/>
          </a:xfrm>
          <a:prstGeom prst="rect">
            <a:avLst/>
          </a:prstGeom>
          <a:noFill/>
          <a:ln w="9525">
            <a:noFill/>
            <a:miter lim="800000"/>
            <a:headEnd/>
            <a:tailEnd/>
          </a:ln>
        </p:spPr>
      </p:pic>
      <p:pic>
        <p:nvPicPr>
          <p:cNvPr id="22545" name="Picture 7" descr="micronlogo.gif"/>
          <p:cNvPicPr>
            <a:picLocks noChangeAspect="1"/>
          </p:cNvPicPr>
          <p:nvPr/>
        </p:nvPicPr>
        <p:blipFill>
          <a:blip r:embed="rId5" cstate="print"/>
          <a:srcRect r="6335" b="-6645"/>
          <a:stretch>
            <a:fillRect/>
          </a:stretch>
        </p:blipFill>
        <p:spPr bwMode="auto">
          <a:xfrm>
            <a:off x="7655042" y="1240698"/>
            <a:ext cx="1683590" cy="316736"/>
          </a:xfrm>
          <a:prstGeom prst="rect">
            <a:avLst/>
          </a:prstGeom>
          <a:noFill/>
          <a:ln w="9525">
            <a:noFill/>
            <a:miter lim="800000"/>
            <a:headEnd/>
            <a:tailEnd/>
          </a:ln>
        </p:spPr>
      </p:pic>
      <p:sp>
        <p:nvSpPr>
          <p:cNvPr id="20" name="Text Box 14"/>
          <p:cNvSpPr txBox="1">
            <a:spLocks noChangeArrowheads="1"/>
          </p:cNvSpPr>
          <p:nvPr/>
        </p:nvSpPr>
        <p:spPr bwMode="auto">
          <a:xfrm>
            <a:off x="-1857" y="82248"/>
            <a:ext cx="1895199" cy="813193"/>
          </a:xfrm>
          <a:prstGeom prst="rect">
            <a:avLst/>
          </a:prstGeom>
          <a:noFill/>
          <a:ln w="38100">
            <a:noFill/>
            <a:miter lim="800000"/>
            <a:headEnd/>
            <a:tailEnd/>
          </a:ln>
        </p:spPr>
        <p:txBody>
          <a:bodyPr lIns="104287" tIns="52144" rIns="104287" bIns="52144">
            <a:spAutoFit/>
          </a:bodyPr>
          <a:lstStyle/>
          <a:p>
            <a:pPr>
              <a:spcBef>
                <a:spcPct val="50000"/>
              </a:spcBef>
              <a:defRPr/>
            </a:pPr>
            <a:r>
              <a:rPr lang="en-US" sz="4600" b="1" dirty="0">
                <a:solidFill>
                  <a:srgbClr val="7030A0"/>
                </a:solidFill>
                <a:latin typeface="+mj-lt"/>
                <a:ea typeface="+mj-ea"/>
                <a:cs typeface="+mj-cs"/>
                <a:sym typeface="Marlett" pitchFamily="2" charset="2"/>
              </a:rPr>
              <a:t>RD50</a:t>
            </a:r>
          </a:p>
        </p:txBody>
      </p:sp>
      <p:sp>
        <p:nvSpPr>
          <p:cNvPr id="21" name="Slide Number Placeholder 20"/>
          <p:cNvSpPr>
            <a:spLocks noGrp="1"/>
          </p:cNvSpPr>
          <p:nvPr>
            <p:ph type="sldNum" sz="quarter" idx="4294967295"/>
          </p:nvPr>
        </p:nvSpPr>
        <p:spPr>
          <a:xfrm>
            <a:off x="9934477" y="7092446"/>
            <a:ext cx="547585" cy="524977"/>
          </a:xfrm>
          <a:prstGeom prst="rect">
            <a:avLst/>
          </a:prstGeom>
        </p:spPr>
        <p:txBody>
          <a:bodyPr lIns="104287" tIns="52144" rIns="104287" bIns="52144"/>
          <a:lstStyle/>
          <a:p>
            <a:pPr>
              <a:defRPr/>
            </a:pPr>
            <a:fld id="{A11CA8A6-52A8-4117-8118-67C3BA8FB9B9}" type="slidenum">
              <a:rPr lang="en-GB" smtClean="0"/>
              <a:pPr>
                <a:defRPr/>
              </a:pPr>
              <a:t>50</a:t>
            </a:fld>
            <a:endParaRPr lang="en-GB" dirty="0"/>
          </a:p>
        </p:txBody>
      </p:sp>
      <p:sp>
        <p:nvSpPr>
          <p:cNvPr id="22" name="Footer Placeholder 1"/>
          <p:cNvSpPr txBox="1">
            <a:spLocks/>
          </p:cNvSpPr>
          <p:nvPr/>
        </p:nvSpPr>
        <p:spPr>
          <a:xfrm>
            <a:off x="1169442" y="6876181"/>
            <a:ext cx="8348991" cy="524977"/>
          </a:xfrm>
          <a:prstGeom prst="rect">
            <a:avLst/>
          </a:prstGeom>
          <a:noFill/>
        </p:spPr>
        <p:txBody>
          <a:bodyPr lIns="104287" tIns="52144" rIns="104287" bIns="52144"/>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smtClean="0">
                <a:ln>
                  <a:noFill/>
                </a:ln>
                <a:solidFill>
                  <a:srgbClr val="000000"/>
                </a:solidFill>
                <a:effectLst/>
                <a:uLnTx/>
                <a:uFillTx/>
                <a:latin typeface="+mn-lt"/>
                <a:ea typeface="MS PGothic" pitchFamily="34" charset="-128"/>
                <a:cs typeface="Arial" charset="0"/>
              </a:rPr>
              <a:t>G. Kramberger – </a:t>
            </a:r>
            <a:r>
              <a:rPr kumimoji="0" lang="en-GB" sz="1800" b="0" i="0" u="none" strike="noStrike" kern="1200" cap="none" spc="0" normalizeH="0" baseline="0" noProof="0" smtClean="0">
                <a:ln>
                  <a:noFill/>
                </a:ln>
                <a:solidFill>
                  <a:srgbClr val="000000"/>
                </a:solidFill>
                <a:effectLst/>
                <a:uLnTx/>
                <a:uFillTx/>
                <a:latin typeface="+mn-lt"/>
                <a:ea typeface="+mn-ea"/>
                <a:cs typeface="+mn-cs"/>
              </a:rPr>
              <a:t>5th Trento Workshop, 24 - 26 February 2010, Manchester, UK</a:t>
            </a:r>
            <a:endParaRPr kumimoji="0" lang="en-US" sz="1800" b="0" i="0" u="none" strike="noStrike" kern="1200" cap="none" spc="0" normalizeH="0" baseline="0" noProof="0" smtClean="0">
              <a:ln>
                <a:noFill/>
              </a:ln>
              <a:solidFill>
                <a:srgbClr val="000000"/>
              </a:solidFill>
              <a:effectLst/>
              <a:uLnTx/>
              <a:uFillTx/>
              <a:latin typeface="+mn-lt"/>
              <a:ea typeface="MS PGothic" pitchFamily="34" charset="-128"/>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smtClean="0">
                <a:ln>
                  <a:noFill/>
                </a:ln>
                <a:solidFill>
                  <a:srgbClr val="000000"/>
                </a:solidFill>
                <a:effectLst/>
                <a:uLnTx/>
                <a:uFillTx/>
                <a:latin typeface="+mn-lt"/>
                <a:ea typeface="MS PGothic" pitchFamily="34" charset="-128"/>
                <a:cs typeface="Arial" charset="0"/>
              </a:rPr>
              <a:t>    </a:t>
            </a:r>
            <a:r>
              <a:rPr kumimoji="0" lang="en-GB" sz="1000" b="0" i="0" u="none" strike="noStrike" kern="1200" cap="none" spc="0" normalizeH="0" baseline="0" noProof="0" smtClean="0">
                <a:ln>
                  <a:noFill/>
                </a:ln>
                <a:solidFill>
                  <a:srgbClr val="000000"/>
                </a:solidFill>
                <a:effectLst/>
                <a:uLnTx/>
                <a:uFillTx/>
                <a:latin typeface="+mn-lt"/>
                <a:ea typeface="MS PGothic" pitchFamily="34" charset="-128"/>
                <a:cs typeface="Arial" charset="0"/>
              </a:rPr>
              <a:t>      </a:t>
            </a:r>
            <a:r>
              <a:rPr kumimoji="0" lang="en-GB" sz="1800" b="0" i="0" u="none" strike="noStrike" kern="1200" cap="none" spc="0" normalizeH="0" baseline="0" noProof="0" smtClean="0">
                <a:ln>
                  <a:noFill/>
                </a:ln>
                <a:solidFill>
                  <a:srgbClr val="000000"/>
                </a:solidFill>
                <a:effectLst/>
                <a:uLnTx/>
                <a:uFillTx/>
                <a:latin typeface="+mn-lt"/>
                <a:ea typeface="MS PGothic" pitchFamily="34" charset="-128"/>
                <a:cs typeface="Arial" charset="0"/>
              </a:rPr>
              <a:t>A. Affolder – VERTEX 2011, 19-24 June 2011, Rust, Austria</a:t>
            </a:r>
            <a:endParaRPr kumimoji="0" lang="en-GB" sz="1800" b="0" i="0" u="none" strike="noStrike" kern="1200" cap="none" spc="0" normalizeH="0" baseline="0" noProof="0" dirty="0" smtClean="0">
              <a:ln>
                <a:noFill/>
              </a:ln>
              <a:solidFill>
                <a:srgbClr val="000000"/>
              </a:solidFill>
              <a:effectLst/>
              <a:uLnTx/>
              <a:uFillTx/>
              <a:latin typeface="+mn-lt"/>
              <a:ea typeface="MS PGothic" pitchFamily="34" charset="-128"/>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702" y="35421"/>
            <a:ext cx="10962530" cy="604838"/>
          </a:xfrm>
        </p:spPr>
        <p:txBody>
          <a:bodyPr/>
          <a:lstStyle/>
          <a:p>
            <a:pPr>
              <a:defRPr/>
            </a:pPr>
            <a:r>
              <a:rPr lang="en-US" sz="4400" b="1" dirty="0" smtClean="0">
                <a:solidFill>
                  <a:srgbClr val="008000"/>
                </a:solidFill>
              </a:rPr>
              <a:t>3000fb</a:t>
            </a:r>
            <a:r>
              <a:rPr lang="en-US" sz="4400" b="1" baseline="30000" dirty="0" smtClean="0">
                <a:solidFill>
                  <a:srgbClr val="008000"/>
                </a:solidFill>
              </a:rPr>
              <a:t>-1</a:t>
            </a:r>
            <a:r>
              <a:rPr lang="en-US" sz="4400" b="1" dirty="0" smtClean="0">
                <a:solidFill>
                  <a:srgbClr val="008000"/>
                </a:solidFill>
              </a:rPr>
              <a:t>: Inner Pixel Charge Collection</a:t>
            </a:r>
            <a:endParaRPr lang="de-DE" sz="4400" b="1" dirty="0">
              <a:solidFill>
                <a:srgbClr val="008000"/>
              </a:solidFill>
            </a:endParaRPr>
          </a:p>
        </p:txBody>
      </p:sp>
      <p:pic>
        <p:nvPicPr>
          <p:cNvPr id="95236" name="Picture 4"/>
          <p:cNvPicPr>
            <a:picLocks noChangeAspect="1" noChangeArrowheads="1"/>
          </p:cNvPicPr>
          <p:nvPr/>
        </p:nvPicPr>
        <p:blipFill>
          <a:blip r:embed="rId2" cstate="print"/>
          <a:srcRect/>
          <a:stretch>
            <a:fillRect/>
          </a:stretch>
        </p:blipFill>
        <p:spPr bwMode="auto">
          <a:xfrm>
            <a:off x="737394" y="971525"/>
            <a:ext cx="4752528" cy="2821385"/>
          </a:xfrm>
          <a:prstGeom prst="rect">
            <a:avLst/>
          </a:prstGeom>
          <a:noFill/>
          <a:ln w="9525">
            <a:noFill/>
            <a:miter lim="800000"/>
            <a:headEnd/>
            <a:tailEnd/>
          </a:ln>
        </p:spPr>
      </p:pic>
      <p:sp>
        <p:nvSpPr>
          <p:cNvPr id="14" name="TextBox 13"/>
          <p:cNvSpPr txBox="1"/>
          <p:nvPr/>
        </p:nvSpPr>
        <p:spPr>
          <a:xfrm>
            <a:off x="449362" y="3923853"/>
            <a:ext cx="5616624" cy="923330"/>
          </a:xfrm>
          <a:prstGeom prst="rect">
            <a:avLst/>
          </a:prstGeom>
          <a:noFill/>
        </p:spPr>
        <p:txBody>
          <a:bodyPr wrap="square" rtlCol="0">
            <a:spAutoFit/>
          </a:bodyPr>
          <a:lstStyle/>
          <a:p>
            <a:r>
              <a:rPr lang="en-GB" dirty="0" smtClean="0"/>
              <a:t>Pixel and miniature strip planar silicon  detectors irradiated to HL-LHC inner layer doses of </a:t>
            </a:r>
            <a:r>
              <a:rPr lang="en-GB" b="1" dirty="0" smtClean="0">
                <a:solidFill>
                  <a:srgbClr val="C00000"/>
                </a:solidFill>
              </a:rPr>
              <a:t>2</a:t>
            </a:r>
            <a:r>
              <a:rPr lang="en-GB" b="1" dirty="0" smtClean="0">
                <a:solidFill>
                  <a:srgbClr val="C00000"/>
                </a:solidFill>
                <a:latin typeface="Palatino Linotype"/>
              </a:rPr>
              <a:t>×</a:t>
            </a:r>
            <a:r>
              <a:rPr lang="en-GB" b="1" dirty="0" smtClean="0">
                <a:solidFill>
                  <a:srgbClr val="C00000"/>
                </a:solidFill>
              </a:rPr>
              <a:t>10</a:t>
            </a:r>
            <a:r>
              <a:rPr lang="en-GB" b="1" baseline="30000" dirty="0" smtClean="0">
                <a:solidFill>
                  <a:srgbClr val="C00000"/>
                </a:solidFill>
              </a:rPr>
              <a:t>16</a:t>
            </a:r>
            <a:r>
              <a:rPr lang="en-GB" b="1" dirty="0" smtClean="0">
                <a:solidFill>
                  <a:srgbClr val="C00000"/>
                </a:solidFill>
              </a:rPr>
              <a:t>n</a:t>
            </a:r>
            <a:r>
              <a:rPr lang="en-GB" b="1" baseline="-25000" dirty="0" smtClean="0">
                <a:solidFill>
                  <a:srgbClr val="C00000"/>
                </a:solidFill>
              </a:rPr>
              <a:t>eq</a:t>
            </a:r>
            <a:r>
              <a:rPr lang="en-GB" b="1" dirty="0" smtClean="0">
                <a:solidFill>
                  <a:srgbClr val="C00000"/>
                </a:solidFill>
              </a:rPr>
              <a:t>cm</a:t>
            </a:r>
            <a:r>
              <a:rPr lang="en-GB" b="1" baseline="30000" dirty="0" smtClean="0">
                <a:solidFill>
                  <a:srgbClr val="C00000"/>
                </a:solidFill>
              </a:rPr>
              <a:t>-2</a:t>
            </a:r>
            <a:r>
              <a:rPr lang="en-GB" b="1" dirty="0" smtClean="0">
                <a:solidFill>
                  <a:srgbClr val="C00000"/>
                </a:solidFill>
              </a:rPr>
              <a:t>   </a:t>
            </a:r>
            <a:r>
              <a:rPr lang="en-GB" dirty="0" smtClean="0"/>
              <a:t>                    (D. Muenstermann)c</a:t>
            </a:r>
            <a:endParaRPr lang="en-GB" dirty="0"/>
          </a:p>
        </p:txBody>
      </p:sp>
      <p:pic>
        <p:nvPicPr>
          <p:cNvPr id="15" name="Picture 2"/>
          <p:cNvPicPr>
            <a:picLocks noChangeAspect="1" noChangeArrowheads="1"/>
          </p:cNvPicPr>
          <p:nvPr/>
        </p:nvPicPr>
        <p:blipFill>
          <a:blip r:embed="rId3" cstate="print"/>
          <a:srcRect l="15578" t="24271" r="15676" b="27671"/>
          <a:stretch>
            <a:fillRect/>
          </a:stretch>
        </p:blipFill>
        <p:spPr bwMode="auto">
          <a:xfrm>
            <a:off x="6282010" y="1013867"/>
            <a:ext cx="4032448" cy="2846876"/>
          </a:xfrm>
          <a:prstGeom prst="rect">
            <a:avLst/>
          </a:prstGeom>
          <a:noFill/>
          <a:ln w="9525">
            <a:noFill/>
            <a:miter lim="800000"/>
            <a:headEnd/>
            <a:tailEnd/>
          </a:ln>
        </p:spPr>
      </p:pic>
      <p:sp>
        <p:nvSpPr>
          <p:cNvPr id="16" name="TextBox 15"/>
          <p:cNvSpPr txBox="1"/>
          <p:nvPr/>
        </p:nvSpPr>
        <p:spPr>
          <a:xfrm>
            <a:off x="6480720" y="3923853"/>
            <a:ext cx="4049762" cy="646331"/>
          </a:xfrm>
          <a:prstGeom prst="rect">
            <a:avLst/>
          </a:prstGeom>
          <a:noFill/>
        </p:spPr>
        <p:txBody>
          <a:bodyPr wrap="square" rtlCol="0">
            <a:spAutoFit/>
          </a:bodyPr>
          <a:lstStyle/>
          <a:p>
            <a:r>
              <a:rPr lang="en-GB" dirty="0" smtClean="0"/>
              <a:t>3D strip read-out detector signal </a:t>
            </a:r>
            <a:r>
              <a:rPr lang="en-GB" dirty="0" err="1" smtClean="0"/>
              <a:t>vs</a:t>
            </a:r>
            <a:r>
              <a:rPr lang="en-GB" dirty="0" smtClean="0"/>
              <a:t> dose (R. Bates)</a:t>
            </a:r>
            <a:endParaRPr lang="en-GB" dirty="0"/>
          </a:p>
        </p:txBody>
      </p:sp>
      <p:pic>
        <p:nvPicPr>
          <p:cNvPr id="18" name="Picture 2"/>
          <p:cNvPicPr>
            <a:picLocks noChangeAspect="1" noChangeArrowheads="1"/>
          </p:cNvPicPr>
          <p:nvPr/>
        </p:nvPicPr>
        <p:blipFill>
          <a:blip r:embed="rId3" cstate="print"/>
          <a:srcRect r="74128" b="85846"/>
          <a:stretch>
            <a:fillRect/>
          </a:stretch>
        </p:blipFill>
        <p:spPr bwMode="auto">
          <a:xfrm>
            <a:off x="9256466" y="1622487"/>
            <a:ext cx="913976" cy="357150"/>
          </a:xfrm>
          <a:prstGeom prst="rect">
            <a:avLst/>
          </a:prstGeom>
          <a:noFill/>
          <a:ln w="9525">
            <a:noFill/>
            <a:miter lim="800000"/>
            <a:headEnd/>
            <a:tailEnd/>
          </a:ln>
        </p:spPr>
      </p:pic>
      <p:sp>
        <p:nvSpPr>
          <p:cNvPr id="19" name="Text Box 12"/>
          <p:cNvSpPr txBox="1">
            <a:spLocks noChangeArrowheads="1"/>
          </p:cNvSpPr>
          <p:nvPr/>
        </p:nvSpPr>
        <p:spPr bwMode="auto">
          <a:xfrm>
            <a:off x="7794178" y="1185609"/>
            <a:ext cx="1429784" cy="289972"/>
          </a:xfrm>
          <a:prstGeom prst="rect">
            <a:avLst/>
          </a:prstGeom>
          <a:solidFill>
            <a:srgbClr val="FFFF00"/>
          </a:solidFill>
          <a:ln w="9525">
            <a:solidFill>
              <a:srgbClr val="FF0000"/>
            </a:solidFill>
            <a:miter lim="800000"/>
            <a:headEnd/>
            <a:tailEnd/>
          </a:ln>
          <a:effectLst/>
        </p:spPr>
        <p:txBody>
          <a:bodyPr vert="horz" wrap="square" lIns="104287" tIns="52144" rIns="104287" bIns="52144" numCol="1" anchor="t" anchorCtr="0" compatLnSpc="1">
            <a:prstTxWarp prst="textNoShape">
              <a:avLst/>
            </a:prstTxWarp>
            <a:spAutoFit/>
          </a:bodyPr>
          <a:lstStyle/>
          <a:p>
            <a:pPr lvl="0" fontAlgn="base">
              <a:spcBef>
                <a:spcPct val="0"/>
              </a:spcBef>
              <a:spcAft>
                <a:spcPct val="0"/>
              </a:spcAft>
            </a:pPr>
            <a:r>
              <a:rPr lang="es-ES" sz="1200" b="1" dirty="0" err="1" smtClean="0"/>
              <a:t>V</a:t>
            </a:r>
            <a:r>
              <a:rPr lang="es-ES" sz="1200" b="1" baseline="-25000" dirty="0" err="1" smtClean="0"/>
              <a:t>bias</a:t>
            </a:r>
            <a:r>
              <a:rPr lang="es-ES" sz="1200" b="1" dirty="0" smtClean="0"/>
              <a:t> </a:t>
            </a:r>
            <a:r>
              <a:rPr lang="es-ES" sz="1200" b="1" dirty="0" err="1" smtClean="0"/>
              <a:t>fixed</a:t>
            </a:r>
            <a:r>
              <a:rPr lang="es-ES" sz="1200" b="1" dirty="0" smtClean="0"/>
              <a:t> at 150V</a:t>
            </a:r>
            <a:endParaRPr lang="en-US" sz="1200" b="1" dirty="0" smtClean="0">
              <a:latin typeface="Arial" pitchFamily="34" charset="0"/>
            </a:endParaRPr>
          </a:p>
        </p:txBody>
      </p:sp>
      <p:cxnSp>
        <p:nvCxnSpPr>
          <p:cNvPr id="21" name="Straight Arrow Connector 20"/>
          <p:cNvCxnSpPr/>
          <p:nvPr/>
        </p:nvCxnSpPr>
        <p:spPr>
          <a:xfrm rot="15060000" flipH="1">
            <a:off x="5308701" y="1676247"/>
            <a:ext cx="158733" cy="210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2" name="Picture 5"/>
          <p:cNvPicPr>
            <a:picLocks noChangeAspect="1" noChangeArrowheads="1"/>
          </p:cNvPicPr>
          <p:nvPr/>
        </p:nvPicPr>
        <p:blipFill>
          <a:blip r:embed="rId4" cstate="print"/>
          <a:srcRect/>
          <a:stretch>
            <a:fillRect/>
          </a:stretch>
        </p:blipFill>
        <p:spPr bwMode="auto">
          <a:xfrm>
            <a:off x="2681610" y="4715941"/>
            <a:ext cx="3833739" cy="2431394"/>
          </a:xfrm>
          <a:prstGeom prst="rect">
            <a:avLst/>
          </a:prstGeom>
          <a:noFill/>
          <a:ln w="9525">
            <a:noFill/>
            <a:miter lim="800000"/>
            <a:headEnd/>
            <a:tailEnd/>
          </a:ln>
          <a:effectLst/>
        </p:spPr>
      </p:pic>
      <p:sp>
        <p:nvSpPr>
          <p:cNvPr id="24" name="TextBox 23"/>
          <p:cNvSpPr txBox="1"/>
          <p:nvPr/>
        </p:nvSpPr>
        <p:spPr>
          <a:xfrm>
            <a:off x="6642051" y="5219997"/>
            <a:ext cx="2880319" cy="923330"/>
          </a:xfrm>
          <a:prstGeom prst="rect">
            <a:avLst/>
          </a:prstGeom>
          <a:noFill/>
        </p:spPr>
        <p:txBody>
          <a:bodyPr wrap="square" rtlCol="0">
            <a:spAutoFit/>
          </a:bodyPr>
          <a:lstStyle/>
          <a:p>
            <a:r>
              <a:rPr lang="en-GB" dirty="0" smtClean="0"/>
              <a:t>Diamond detector charge collection distance </a:t>
            </a:r>
            <a:r>
              <a:rPr lang="en-GB" dirty="0" err="1" smtClean="0"/>
              <a:t>vs</a:t>
            </a:r>
            <a:r>
              <a:rPr lang="en-GB" dirty="0" smtClean="0"/>
              <a:t> dose (H. </a:t>
            </a:r>
            <a:r>
              <a:rPr lang="en-GB" dirty="0" err="1" smtClean="0"/>
              <a:t>Kagan</a:t>
            </a:r>
            <a:r>
              <a:rPr lang="en-GB" dirty="0" smtClean="0"/>
              <a:t>)</a:t>
            </a:r>
            <a:endParaRPr lang="en-GB" dirty="0"/>
          </a:p>
        </p:txBody>
      </p:sp>
      <p:sp>
        <p:nvSpPr>
          <p:cNvPr id="12" name="Rectangle 11"/>
          <p:cNvSpPr/>
          <p:nvPr/>
        </p:nvSpPr>
        <p:spPr bwMode="auto">
          <a:xfrm>
            <a:off x="3545706" y="3419797"/>
            <a:ext cx="432048" cy="216024"/>
          </a:xfrm>
          <a:prstGeom prst="rect">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cxnSp>
        <p:nvCxnSpPr>
          <p:cNvPr id="17" name="Straight Connector 16"/>
          <p:cNvCxnSpPr>
            <a:stCxn id="12" idx="3"/>
            <a:endCxn id="19" idx="1"/>
          </p:cNvCxnSpPr>
          <p:nvPr/>
        </p:nvCxnSpPr>
        <p:spPr bwMode="auto">
          <a:xfrm flipV="1">
            <a:off x="3977754" y="1330595"/>
            <a:ext cx="3816424" cy="2197214"/>
          </a:xfrm>
          <a:prstGeom prst="line">
            <a:avLst/>
          </a:prstGeom>
          <a:solidFill>
            <a:srgbClr val="00B8FF"/>
          </a:solidFill>
          <a:ln w="9525" cap="flat" cmpd="sng" algn="ctr">
            <a:solidFill>
              <a:srgbClr val="FF0000"/>
            </a:solidFill>
            <a:prstDash val="solid"/>
            <a:round/>
            <a:headEnd type="none" w="med" len="med"/>
            <a:tailEnd type="none" w="med" len="med"/>
          </a:ln>
          <a:effectLst/>
        </p:spPr>
      </p:cxnSp>
      <p:sp>
        <p:nvSpPr>
          <p:cNvPr id="20" name="TextBox 19"/>
          <p:cNvSpPr txBox="1"/>
          <p:nvPr/>
        </p:nvSpPr>
        <p:spPr>
          <a:xfrm>
            <a:off x="1385466" y="2051645"/>
            <a:ext cx="851515" cy="369332"/>
          </a:xfrm>
          <a:prstGeom prst="rect">
            <a:avLst/>
          </a:prstGeom>
          <a:noFill/>
        </p:spPr>
        <p:txBody>
          <a:bodyPr wrap="none" rtlCol="0">
            <a:spAutoFit/>
          </a:bodyPr>
          <a:lstStyle/>
          <a:p>
            <a:r>
              <a:rPr lang="en-GB" b="1" dirty="0" smtClean="0">
                <a:solidFill>
                  <a:srgbClr val="FF0000"/>
                </a:solidFill>
              </a:rPr>
              <a:t>Planar</a:t>
            </a:r>
            <a:endParaRPr lang="en-GB" b="1" dirty="0">
              <a:solidFill>
                <a:srgbClr val="FF0000"/>
              </a:solidFill>
            </a:endParaRPr>
          </a:p>
        </p:txBody>
      </p:sp>
      <p:sp>
        <p:nvSpPr>
          <p:cNvPr id="23" name="TextBox 22"/>
          <p:cNvSpPr txBox="1"/>
          <p:nvPr/>
        </p:nvSpPr>
        <p:spPr>
          <a:xfrm>
            <a:off x="7302703" y="2330385"/>
            <a:ext cx="466794" cy="369332"/>
          </a:xfrm>
          <a:prstGeom prst="rect">
            <a:avLst/>
          </a:prstGeom>
          <a:noFill/>
        </p:spPr>
        <p:txBody>
          <a:bodyPr wrap="none" rtlCol="0">
            <a:spAutoFit/>
          </a:bodyPr>
          <a:lstStyle/>
          <a:p>
            <a:r>
              <a:rPr lang="en-GB" b="1" dirty="0" smtClean="0">
                <a:solidFill>
                  <a:srgbClr val="FF0000"/>
                </a:solidFill>
              </a:rPr>
              <a:t>3D</a:t>
            </a:r>
            <a:endParaRPr lang="en-GB" b="1" dirty="0">
              <a:solidFill>
                <a:srgbClr val="FF0000"/>
              </a:solidFill>
            </a:endParaRPr>
          </a:p>
        </p:txBody>
      </p:sp>
      <p:sp>
        <p:nvSpPr>
          <p:cNvPr id="25" name="TextBox 24"/>
          <p:cNvSpPr txBox="1"/>
          <p:nvPr/>
        </p:nvSpPr>
        <p:spPr>
          <a:xfrm>
            <a:off x="3473698" y="4859957"/>
            <a:ext cx="1095172" cy="369332"/>
          </a:xfrm>
          <a:prstGeom prst="rect">
            <a:avLst/>
          </a:prstGeom>
          <a:noFill/>
        </p:spPr>
        <p:txBody>
          <a:bodyPr wrap="none" rtlCol="0">
            <a:spAutoFit/>
          </a:bodyPr>
          <a:lstStyle/>
          <a:p>
            <a:r>
              <a:rPr lang="en-GB" b="1" dirty="0" smtClean="0">
                <a:solidFill>
                  <a:srgbClr val="FF0000"/>
                </a:solidFill>
              </a:rPr>
              <a:t>Diamond</a:t>
            </a:r>
            <a:endParaRPr lang="en-GB" b="1"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54694" y="261"/>
            <a:ext cx="10729192" cy="7596000"/>
          </a:xfrm>
          <a:prstGeom prst="rect">
            <a:avLst/>
          </a:prstGeom>
          <a:solidFill>
            <a:schemeClr val="bg1"/>
          </a:solidFill>
          <a:ln w="9525" cap="flat" cmpd="sng" algn="ctr">
            <a:noFill/>
            <a:prstDash val="solid"/>
            <a:round/>
            <a:headEnd type="none" w="med" len="med"/>
            <a:tailEnd type="none" w="med" len="med"/>
          </a:ln>
          <a:effectLst/>
        </p:spPr>
        <p:txBody>
          <a:bodyPr vert="horz" wrap="square" lIns="104108" tIns="52052" rIns="104108" bIns="52052" numCol="1" rtlCol="0" anchor="t" anchorCtr="0" compatLnSpc="1">
            <a:prstTxWarp prst="textNoShape">
              <a:avLst/>
            </a:prstTxWarp>
            <a:spAutoFit/>
          </a:bodyPr>
          <a:lstStyle/>
          <a:p>
            <a:pPr marL="0" marR="0" indent="0" algn="ctr" defTabSz="1042988"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24" name="Picture 2"/>
          <p:cNvPicPr>
            <a:picLocks noChangeAspect="1" noChangeArrowheads="1"/>
          </p:cNvPicPr>
          <p:nvPr/>
        </p:nvPicPr>
        <p:blipFill>
          <a:blip r:embed="rId2" cstate="print"/>
          <a:srcRect l="15578" t="24271" r="15676" b="27671"/>
          <a:stretch>
            <a:fillRect/>
          </a:stretch>
        </p:blipFill>
        <p:spPr bwMode="auto">
          <a:xfrm>
            <a:off x="3504101" y="5153046"/>
            <a:ext cx="2692708" cy="1901030"/>
          </a:xfrm>
          <a:prstGeom prst="rect">
            <a:avLst/>
          </a:prstGeom>
          <a:noFill/>
          <a:ln w="9525">
            <a:noFill/>
            <a:miter lim="800000"/>
            <a:headEnd/>
            <a:tailEnd/>
          </a:ln>
        </p:spPr>
      </p:pic>
      <p:sp>
        <p:nvSpPr>
          <p:cNvPr id="2" name="Title 1"/>
          <p:cNvSpPr>
            <a:spLocks noGrp="1"/>
          </p:cNvSpPr>
          <p:nvPr>
            <p:ph type="title"/>
          </p:nvPr>
        </p:nvSpPr>
        <p:spPr>
          <a:xfrm>
            <a:off x="-126702" y="-180603"/>
            <a:ext cx="10691813" cy="1258887"/>
          </a:xfrm>
        </p:spPr>
        <p:txBody>
          <a:bodyPr>
            <a:noAutofit/>
          </a:bodyPr>
          <a:lstStyle/>
          <a:p>
            <a:r>
              <a:rPr lang="en-US" sz="3600" b="1" dirty="0" smtClean="0">
                <a:solidFill>
                  <a:srgbClr val="008000"/>
                </a:solidFill>
                <a:latin typeface="Arial" pitchFamily="34" charset="0"/>
                <a:cs typeface="Arial" pitchFamily="34" charset="0"/>
              </a:rPr>
              <a:t>Alternative Technologies to Planar Silicon</a:t>
            </a:r>
            <a:endParaRPr lang="en-US" sz="3600" b="1" dirty="0">
              <a:solidFill>
                <a:srgbClr val="008000"/>
              </a:solidFill>
              <a:latin typeface="Arial" pitchFamily="34" charset="0"/>
              <a:cs typeface="Arial" pitchFamily="34" charset="0"/>
            </a:endParaRPr>
          </a:p>
        </p:txBody>
      </p:sp>
      <p:sp>
        <p:nvSpPr>
          <p:cNvPr id="4" name="Date Placeholder 3"/>
          <p:cNvSpPr>
            <a:spLocks noGrp="1"/>
          </p:cNvSpPr>
          <p:nvPr>
            <p:ph type="dt" sz="half" idx="4294967295"/>
          </p:nvPr>
        </p:nvSpPr>
        <p:spPr>
          <a:xfrm>
            <a:off x="305346" y="7049762"/>
            <a:ext cx="2724001" cy="402483"/>
          </a:xfrm>
          <a:prstGeom prst="rect">
            <a:avLst/>
          </a:prstGeom>
        </p:spPr>
        <p:txBody>
          <a:bodyPr lIns="104287" tIns="52144" rIns="104287" bIns="52144"/>
          <a:lstStyle/>
          <a:p>
            <a:r>
              <a:rPr lang="en-US" sz="1400" dirty="0" smtClean="0"/>
              <a:t>Hamburg/EVO, April 21, 2010</a:t>
            </a:r>
          </a:p>
        </p:txBody>
      </p:sp>
      <p:sp>
        <p:nvSpPr>
          <p:cNvPr id="5" name="Footer Placeholder 4"/>
          <p:cNvSpPr>
            <a:spLocks noGrp="1"/>
          </p:cNvSpPr>
          <p:nvPr>
            <p:ph type="ftr" sz="quarter" idx="4294967295"/>
          </p:nvPr>
        </p:nvSpPr>
        <p:spPr>
          <a:xfrm>
            <a:off x="3653036" y="7049762"/>
            <a:ext cx="3385741" cy="402483"/>
          </a:xfrm>
          <a:prstGeom prst="rect">
            <a:avLst/>
          </a:prstGeom>
        </p:spPr>
        <p:txBody>
          <a:bodyPr lIns="104287" tIns="52144" rIns="104287" bIns="52144"/>
          <a:lstStyle/>
          <a:p>
            <a:r>
              <a:rPr lang="en-GB" sz="1400" dirty="0" smtClean="0"/>
              <a:t>Marko </a:t>
            </a:r>
            <a:r>
              <a:rPr lang="en-GB" sz="1400" dirty="0" err="1" smtClean="0"/>
              <a:t>Mikuž</a:t>
            </a:r>
            <a:r>
              <a:rPr lang="en-GB" sz="1400" dirty="0" smtClean="0"/>
              <a:t>: Small radius pixel sensors</a:t>
            </a:r>
            <a:endParaRPr lang="en-US" sz="1400" dirty="0" smtClean="0"/>
          </a:p>
        </p:txBody>
      </p:sp>
      <p:pic>
        <p:nvPicPr>
          <p:cNvPr id="7" name="Picture 2"/>
          <p:cNvPicPr>
            <a:picLocks noGrp="1" noChangeAspect="1" noChangeArrowheads="1"/>
          </p:cNvPicPr>
          <p:nvPr>
            <p:ph idx="1"/>
          </p:nvPr>
        </p:nvPicPr>
        <p:blipFill>
          <a:blip r:embed="rId3" cstate="print"/>
          <a:srcRect t="19432" b="9204"/>
          <a:stretch>
            <a:fillRect/>
          </a:stretch>
        </p:blipFill>
        <p:spPr bwMode="auto">
          <a:xfrm>
            <a:off x="1" y="1200134"/>
            <a:ext cx="7074097" cy="3863834"/>
          </a:xfrm>
          <a:prstGeom prst="rect">
            <a:avLst/>
          </a:prstGeom>
          <a:noFill/>
          <a:ln w="9525">
            <a:noFill/>
            <a:miter lim="800000"/>
            <a:headEnd/>
            <a:tailEnd/>
          </a:ln>
        </p:spPr>
      </p:pic>
      <p:pic>
        <p:nvPicPr>
          <p:cNvPr id="8" name="Picture 2"/>
          <p:cNvPicPr>
            <a:picLocks noChangeAspect="1" noChangeArrowheads="1"/>
          </p:cNvPicPr>
          <p:nvPr/>
        </p:nvPicPr>
        <p:blipFill>
          <a:blip r:embed="rId4" cstate="print">
            <a:clrChange>
              <a:clrFrom>
                <a:srgbClr val="FFFFFF"/>
              </a:clrFrom>
              <a:clrTo>
                <a:srgbClr val="FFFFFF">
                  <a:alpha val="0"/>
                </a:srgbClr>
              </a:clrTo>
            </a:clrChange>
          </a:blip>
          <a:srcRect l="5587" t="20561" r="21787" b="7127"/>
          <a:stretch>
            <a:fillRect/>
          </a:stretch>
        </p:blipFill>
        <p:spPr bwMode="auto">
          <a:xfrm>
            <a:off x="6348234" y="1299354"/>
            <a:ext cx="4343579" cy="2932598"/>
          </a:xfrm>
          <a:prstGeom prst="rect">
            <a:avLst/>
          </a:prstGeom>
          <a:noFill/>
          <a:ln w="9525">
            <a:noFill/>
            <a:miter lim="800000"/>
            <a:headEnd/>
            <a:tailEnd/>
          </a:ln>
        </p:spPr>
      </p:pic>
      <p:pic>
        <p:nvPicPr>
          <p:cNvPr id="15" name="Picture 2"/>
          <p:cNvPicPr>
            <a:picLocks noChangeAspect="1" noChangeArrowheads="1"/>
          </p:cNvPicPr>
          <p:nvPr/>
        </p:nvPicPr>
        <p:blipFill>
          <a:blip r:embed="rId3" cstate="print"/>
          <a:srcRect l="85749" t="85966"/>
          <a:stretch>
            <a:fillRect/>
          </a:stretch>
        </p:blipFill>
        <p:spPr bwMode="auto">
          <a:xfrm>
            <a:off x="5240661" y="3829448"/>
            <a:ext cx="1039354" cy="759833"/>
          </a:xfrm>
          <a:prstGeom prst="rect">
            <a:avLst/>
          </a:prstGeom>
          <a:noFill/>
          <a:ln w="9525">
            <a:noFill/>
            <a:miter lim="800000"/>
            <a:headEnd/>
            <a:tailEnd/>
          </a:ln>
        </p:spPr>
      </p:pic>
      <p:sp>
        <p:nvSpPr>
          <p:cNvPr id="16" name="TextBox 15"/>
          <p:cNvSpPr txBox="1"/>
          <p:nvPr/>
        </p:nvSpPr>
        <p:spPr>
          <a:xfrm>
            <a:off x="7168697" y="4523983"/>
            <a:ext cx="1198061" cy="382305"/>
          </a:xfrm>
          <a:prstGeom prst="rect">
            <a:avLst/>
          </a:prstGeom>
          <a:noFill/>
        </p:spPr>
        <p:txBody>
          <a:bodyPr wrap="none" lIns="104287" tIns="52144" rIns="104287" bIns="52144" rtlCol="0">
            <a:spAutoFit/>
          </a:bodyPr>
          <a:lstStyle/>
          <a:p>
            <a:r>
              <a:rPr lang="en-GB" b="1" dirty="0" smtClean="0">
                <a:latin typeface="Arial" pitchFamily="34" charset="0"/>
                <a:cs typeface="Arial" pitchFamily="34" charset="0"/>
              </a:rPr>
              <a:t>Diamond</a:t>
            </a:r>
            <a:endParaRPr lang="en-GB" b="1" dirty="0">
              <a:latin typeface="Arial" pitchFamily="34" charset="0"/>
              <a:cs typeface="Arial" pitchFamily="34" charset="0"/>
            </a:endParaRPr>
          </a:p>
        </p:txBody>
      </p:sp>
      <p:grpSp>
        <p:nvGrpSpPr>
          <p:cNvPr id="3" name="Group 6"/>
          <p:cNvGrpSpPr>
            <a:grpSpLocks/>
          </p:cNvGrpSpPr>
          <p:nvPr/>
        </p:nvGrpSpPr>
        <p:grpSpPr bwMode="auto">
          <a:xfrm>
            <a:off x="2070" y="5020079"/>
            <a:ext cx="3308703" cy="2089328"/>
            <a:chOff x="2696" y="519"/>
            <a:chExt cx="3204" cy="2457"/>
          </a:xfrm>
        </p:grpSpPr>
        <p:pic>
          <p:nvPicPr>
            <p:cNvPr id="18" name="Picture 7" descr="IVs"/>
            <p:cNvPicPr>
              <a:picLocks noChangeAspect="1" noChangeArrowheads="1"/>
            </p:cNvPicPr>
            <p:nvPr/>
          </p:nvPicPr>
          <p:blipFill>
            <a:blip r:embed="rId5" cstate="print"/>
            <a:srcRect l="6285" t="8894"/>
            <a:stretch>
              <a:fillRect/>
            </a:stretch>
          </p:blipFill>
          <p:spPr bwMode="auto">
            <a:xfrm>
              <a:off x="2696" y="780"/>
              <a:ext cx="3197" cy="2196"/>
            </a:xfrm>
            <a:prstGeom prst="rect">
              <a:avLst/>
            </a:prstGeom>
            <a:noFill/>
          </p:spPr>
        </p:pic>
        <p:sp>
          <p:nvSpPr>
            <p:cNvPr id="19" name="Line 8"/>
            <p:cNvSpPr>
              <a:spLocks noChangeShapeType="1"/>
            </p:cNvSpPr>
            <p:nvPr/>
          </p:nvSpPr>
          <p:spPr bwMode="auto">
            <a:xfrm>
              <a:off x="3151" y="1426"/>
              <a:ext cx="409" cy="816"/>
            </a:xfrm>
            <a:prstGeom prst="line">
              <a:avLst/>
            </a:prstGeom>
            <a:noFill/>
            <a:ln w="9525">
              <a:solidFill>
                <a:schemeClr val="tx1"/>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n-GB" sz="1400"/>
            </a:p>
          </p:txBody>
        </p:sp>
        <p:sp>
          <p:nvSpPr>
            <p:cNvPr id="20" name="Text Box 9"/>
            <p:cNvSpPr txBox="1">
              <a:spLocks noChangeArrowheads="1"/>
            </p:cNvSpPr>
            <p:nvPr/>
          </p:nvSpPr>
          <p:spPr bwMode="auto">
            <a:xfrm>
              <a:off x="3152" y="2288"/>
              <a:ext cx="1022" cy="308"/>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algn="l" defTabSz="1042873"/>
              <a:r>
                <a:rPr lang="en-GB" sz="1100" b="0" dirty="0" smtClean="0"/>
                <a:t>Annealing time</a:t>
              </a:r>
              <a:endParaRPr lang="en-US" sz="1200" b="0" dirty="0" smtClean="0">
                <a:latin typeface="Arial" pitchFamily="34" charset="0"/>
              </a:endParaRPr>
            </a:p>
          </p:txBody>
        </p:sp>
        <p:sp>
          <p:nvSpPr>
            <p:cNvPr id="21" name="Line 10"/>
            <p:cNvSpPr>
              <a:spLocks noChangeShapeType="1"/>
            </p:cNvSpPr>
            <p:nvPr/>
          </p:nvSpPr>
          <p:spPr bwMode="auto">
            <a:xfrm flipH="1" flipV="1">
              <a:off x="4059" y="1653"/>
              <a:ext cx="363" cy="272"/>
            </a:xfrm>
            <a:prstGeom prst="line">
              <a:avLst/>
            </a:prstGeom>
            <a:noFill/>
            <a:ln w="9525">
              <a:solidFill>
                <a:schemeClr val="tx1"/>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n-GB" sz="1400"/>
            </a:p>
          </p:txBody>
        </p:sp>
        <p:sp>
          <p:nvSpPr>
            <p:cNvPr id="22" name="Text Box 11"/>
            <p:cNvSpPr txBox="1">
              <a:spLocks noChangeArrowheads="1"/>
            </p:cNvSpPr>
            <p:nvPr/>
          </p:nvSpPr>
          <p:spPr bwMode="auto">
            <a:xfrm>
              <a:off x="4190" y="1925"/>
              <a:ext cx="1354" cy="2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l" defTabSz="1042873"/>
              <a:r>
                <a:rPr lang="en-GB" sz="1050" b="0" dirty="0" smtClean="0"/>
                <a:t>Charge multiplication</a:t>
              </a:r>
              <a:endParaRPr lang="en-US" sz="1200" b="0" dirty="0" smtClean="0">
                <a:latin typeface="Arial" pitchFamily="34" charset="0"/>
              </a:endParaRPr>
            </a:p>
          </p:txBody>
        </p:sp>
        <p:sp>
          <p:nvSpPr>
            <p:cNvPr id="23" name="Text Box 12"/>
            <p:cNvSpPr txBox="1">
              <a:spLocks noChangeArrowheads="1"/>
            </p:cNvSpPr>
            <p:nvPr/>
          </p:nvSpPr>
          <p:spPr bwMode="auto">
            <a:xfrm>
              <a:off x="3413" y="519"/>
              <a:ext cx="2487" cy="326"/>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lvl="0" fontAlgn="base">
                <a:spcBef>
                  <a:spcPct val="0"/>
                </a:spcBef>
                <a:spcAft>
                  <a:spcPct val="0"/>
                </a:spcAft>
              </a:pPr>
              <a:r>
                <a:rPr lang="es-ES" sz="1200" dirty="0" err="1" smtClean="0"/>
                <a:t>Leakage</a:t>
              </a:r>
              <a:r>
                <a:rPr lang="es-ES" sz="1200" dirty="0" smtClean="0"/>
                <a:t> </a:t>
              </a:r>
              <a:r>
                <a:rPr lang="es-ES" sz="1200" dirty="0" err="1" smtClean="0"/>
                <a:t>current</a:t>
              </a:r>
              <a:r>
                <a:rPr lang="es-ES" sz="1200" dirty="0" smtClean="0"/>
                <a:t>, -10ºC, 10</a:t>
              </a:r>
              <a:r>
                <a:rPr lang="es-ES" sz="1200" baseline="30000" dirty="0" smtClean="0"/>
                <a:t>16</a:t>
              </a:r>
              <a:r>
                <a:rPr lang="es-ES" sz="1200" dirty="0" smtClean="0"/>
                <a:t> </a:t>
              </a:r>
              <a:r>
                <a:rPr lang="es-ES" sz="1200" dirty="0" err="1" smtClean="0"/>
                <a:t>n</a:t>
              </a:r>
              <a:r>
                <a:rPr lang="es-ES" sz="1200" baseline="-25000" dirty="0" err="1" smtClean="0"/>
                <a:t>eq</a:t>
              </a:r>
              <a:r>
                <a:rPr lang="es-ES" sz="1200" dirty="0" smtClean="0"/>
                <a:t>/cm</a:t>
              </a:r>
              <a:r>
                <a:rPr lang="es-ES" sz="1200" baseline="30000" dirty="0" smtClean="0"/>
                <a:t>2</a:t>
              </a:r>
              <a:endParaRPr lang="en-US" sz="1200" dirty="0" smtClean="0">
                <a:latin typeface="Arial" pitchFamily="34" charset="0"/>
              </a:endParaRPr>
            </a:p>
          </p:txBody>
        </p:sp>
      </p:grpSp>
      <p:pic>
        <p:nvPicPr>
          <p:cNvPr id="25" name="Picture 2"/>
          <p:cNvPicPr>
            <a:picLocks noChangeAspect="1" noChangeArrowheads="1"/>
          </p:cNvPicPr>
          <p:nvPr/>
        </p:nvPicPr>
        <p:blipFill>
          <a:blip r:embed="rId2" cstate="print"/>
          <a:srcRect r="74128" b="85846"/>
          <a:stretch>
            <a:fillRect/>
          </a:stretch>
        </p:blipFill>
        <p:spPr bwMode="auto">
          <a:xfrm>
            <a:off x="5221277" y="5317738"/>
            <a:ext cx="913976" cy="357150"/>
          </a:xfrm>
          <a:prstGeom prst="rect">
            <a:avLst/>
          </a:prstGeom>
          <a:noFill/>
          <a:ln w="9525">
            <a:noFill/>
            <a:miter lim="800000"/>
            <a:headEnd/>
            <a:tailEnd/>
          </a:ln>
        </p:spPr>
      </p:pic>
      <p:sp>
        <p:nvSpPr>
          <p:cNvPr id="26" name="Text Box 12"/>
          <p:cNvSpPr txBox="1">
            <a:spLocks noChangeArrowheads="1"/>
          </p:cNvSpPr>
          <p:nvPr/>
        </p:nvSpPr>
        <p:spPr bwMode="auto">
          <a:xfrm>
            <a:off x="4355926" y="5028081"/>
            <a:ext cx="1409657" cy="289972"/>
          </a:xfrm>
          <a:prstGeom prst="rect">
            <a:avLst/>
          </a:prstGeom>
          <a:noFill/>
          <a:ln w="9525">
            <a:noFill/>
            <a:miter lim="800000"/>
            <a:headEnd/>
            <a:tailEnd/>
          </a:ln>
          <a:effectLst/>
        </p:spPr>
        <p:txBody>
          <a:bodyPr vert="horz" wrap="none" lIns="104287" tIns="52144" rIns="104287" bIns="52144" numCol="1" anchor="t" anchorCtr="0" compatLnSpc="1">
            <a:prstTxWarp prst="textNoShape">
              <a:avLst/>
            </a:prstTxWarp>
            <a:spAutoFit/>
          </a:bodyPr>
          <a:lstStyle/>
          <a:p>
            <a:pPr lvl="0" fontAlgn="base">
              <a:spcBef>
                <a:spcPct val="0"/>
              </a:spcBef>
              <a:spcAft>
                <a:spcPct val="0"/>
              </a:spcAft>
            </a:pPr>
            <a:r>
              <a:rPr lang="es-ES" sz="1200" dirty="0" err="1" smtClean="0"/>
              <a:t>V</a:t>
            </a:r>
            <a:r>
              <a:rPr lang="es-ES" sz="1200" baseline="-25000" dirty="0" err="1" smtClean="0"/>
              <a:t>bias</a:t>
            </a:r>
            <a:r>
              <a:rPr lang="es-ES" sz="1200" dirty="0" smtClean="0"/>
              <a:t> </a:t>
            </a:r>
            <a:r>
              <a:rPr lang="es-ES" sz="1200" dirty="0" err="1" smtClean="0"/>
              <a:t>fixed</a:t>
            </a:r>
            <a:r>
              <a:rPr lang="es-ES" sz="1200" dirty="0" smtClean="0"/>
              <a:t> at 150V</a:t>
            </a:r>
            <a:endParaRPr lang="en-US" sz="1200" dirty="0" smtClean="0">
              <a:latin typeface="Arial" pitchFamily="34" charset="0"/>
            </a:endParaRPr>
          </a:p>
        </p:txBody>
      </p:sp>
      <p:sp>
        <p:nvSpPr>
          <p:cNvPr id="27" name="TextBox 26"/>
          <p:cNvSpPr txBox="1"/>
          <p:nvPr/>
        </p:nvSpPr>
        <p:spPr>
          <a:xfrm>
            <a:off x="346718" y="5268128"/>
            <a:ext cx="2898900" cy="413083"/>
          </a:xfrm>
          <a:prstGeom prst="rect">
            <a:avLst/>
          </a:prstGeom>
          <a:noFill/>
        </p:spPr>
        <p:txBody>
          <a:bodyPr wrap="square" lIns="104287" tIns="52144" rIns="104287" bIns="52144" rtlCol="0">
            <a:spAutoFit/>
          </a:bodyPr>
          <a:lstStyle/>
          <a:p>
            <a:r>
              <a:rPr lang="en-GB" sz="1000" dirty="0" smtClean="0">
                <a:solidFill>
                  <a:srgbClr val="0070C0"/>
                </a:solidFill>
              </a:rPr>
              <a:t>Trap-to-band tunnelling</a:t>
            </a:r>
          </a:p>
          <a:p>
            <a:r>
              <a:rPr lang="en-GB" sz="1000" dirty="0" smtClean="0">
                <a:solidFill>
                  <a:srgbClr val="0070C0"/>
                </a:solidFill>
              </a:rPr>
              <a:t>Impact ionisation</a:t>
            </a:r>
            <a:endParaRPr lang="en-GB" sz="1000" dirty="0">
              <a:solidFill>
                <a:srgbClr val="0070C0"/>
              </a:solidFill>
            </a:endParaRPr>
          </a:p>
        </p:txBody>
      </p:sp>
      <p:cxnSp>
        <p:nvCxnSpPr>
          <p:cNvPr id="29" name="Straight Arrow Connector 28"/>
          <p:cNvCxnSpPr/>
          <p:nvPr/>
        </p:nvCxnSpPr>
        <p:spPr>
          <a:xfrm rot="15060000" flipH="1">
            <a:off x="1562290" y="5470274"/>
            <a:ext cx="158733" cy="210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2"/>
          <p:cNvPicPr>
            <a:picLocks noChangeAspect="1" noChangeArrowheads="1"/>
          </p:cNvPicPr>
          <p:nvPr/>
        </p:nvPicPr>
        <p:blipFill>
          <a:blip r:embed="rId6" cstate="print"/>
          <a:srcRect l="51001" t="23097" r="3438" b="18199"/>
          <a:stretch>
            <a:fillRect/>
          </a:stretch>
        </p:blipFill>
        <p:spPr bwMode="auto">
          <a:xfrm>
            <a:off x="6354018" y="1043533"/>
            <a:ext cx="4337795" cy="3240360"/>
          </a:xfrm>
          <a:prstGeom prst="rect">
            <a:avLst/>
          </a:prstGeom>
          <a:noFill/>
          <a:ln w="9525">
            <a:noFill/>
            <a:miter lim="800000"/>
            <a:headEnd/>
            <a:tailEnd/>
          </a:ln>
        </p:spPr>
      </p:pic>
      <p:pic>
        <p:nvPicPr>
          <p:cNvPr id="14" name="Picture 5"/>
          <p:cNvPicPr>
            <a:picLocks noChangeAspect="1" noChangeArrowheads="1"/>
          </p:cNvPicPr>
          <p:nvPr/>
        </p:nvPicPr>
        <p:blipFill>
          <a:blip r:embed="rId7" cstate="print"/>
          <a:srcRect/>
          <a:stretch>
            <a:fillRect/>
          </a:stretch>
        </p:blipFill>
        <p:spPr bwMode="auto">
          <a:xfrm>
            <a:off x="6348234" y="4355901"/>
            <a:ext cx="4343579" cy="2754739"/>
          </a:xfrm>
          <a:prstGeom prst="rect">
            <a:avLst/>
          </a:prstGeom>
          <a:noFill/>
          <a:ln w="9525">
            <a:noFill/>
            <a:miter lim="800000"/>
            <a:headEnd/>
            <a:tailEnd/>
          </a:ln>
          <a:effectLst/>
        </p:spPr>
      </p:pic>
      <p:sp>
        <p:nvSpPr>
          <p:cNvPr id="31" name="TextBox 30"/>
          <p:cNvSpPr txBox="1"/>
          <p:nvPr/>
        </p:nvSpPr>
        <p:spPr>
          <a:xfrm>
            <a:off x="1889522" y="827509"/>
            <a:ext cx="4521367" cy="338554"/>
          </a:xfrm>
          <a:prstGeom prst="rect">
            <a:avLst/>
          </a:prstGeom>
          <a:noFill/>
        </p:spPr>
        <p:txBody>
          <a:bodyPr wrap="none" rtlCol="0">
            <a:spAutoFit/>
          </a:bodyPr>
          <a:lstStyle/>
          <a:p>
            <a:r>
              <a:rPr lang="en-GB" sz="1600" u="sng" dirty="0" smtClean="0">
                <a:solidFill>
                  <a:srgbClr val="990033"/>
                </a:solidFill>
              </a:rPr>
              <a:t>3D Sensors with Doped Through Silicon Columns</a:t>
            </a:r>
            <a:endParaRPr lang="en-GB" sz="1600" u="sng" dirty="0">
              <a:solidFill>
                <a:srgbClr val="990033"/>
              </a:solidFill>
            </a:endParaRPr>
          </a:p>
        </p:txBody>
      </p:sp>
      <p:sp>
        <p:nvSpPr>
          <p:cNvPr id="32" name="TextBox 31"/>
          <p:cNvSpPr txBox="1"/>
          <p:nvPr/>
        </p:nvSpPr>
        <p:spPr>
          <a:xfrm>
            <a:off x="5912041" y="3995861"/>
            <a:ext cx="4834465" cy="323165"/>
          </a:xfrm>
          <a:prstGeom prst="rect">
            <a:avLst/>
          </a:prstGeom>
          <a:solidFill>
            <a:schemeClr val="bg1"/>
          </a:solidFill>
          <a:effectLst/>
        </p:spPr>
        <p:txBody>
          <a:bodyPr wrap="none" rtlCol="0">
            <a:spAutoFit/>
          </a:bodyPr>
          <a:lstStyle/>
          <a:p>
            <a:r>
              <a:rPr lang="en-GB" sz="1500" u="sng" dirty="0" smtClean="0">
                <a:solidFill>
                  <a:srgbClr val="990033"/>
                </a:solidFill>
              </a:rPr>
              <a:t>Planar CVD Diamond: Poly-crystalline or Single Crystal</a:t>
            </a:r>
            <a:endParaRPr lang="en-GB" sz="1500" u="sng" dirty="0">
              <a:solidFill>
                <a:srgbClr val="9900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30"/>
                                        </p:tgtEl>
                                      </p:cBhvr>
                                    </p:animEffect>
                                    <p:set>
                                      <p:cBhvr>
                                        <p:cTn id="7" dur="1" fill="hold">
                                          <p:stCondLst>
                                            <p:cond delay="1999"/>
                                          </p:stCondLst>
                                        </p:cTn>
                                        <p:tgtEl>
                                          <p:spTgt spid="3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par>
                                <p:cTn id="13" presetID="10" presetClass="exit" presetSubtype="0" fill="hold" grpId="0" nodeType="withEffect">
                                  <p:stCondLst>
                                    <p:cond delay="0"/>
                                  </p:stCondLst>
                                  <p:childTnLst>
                                    <p:animEffect transition="out" filter="fade">
                                      <p:cBhvr>
                                        <p:cTn id="14" dur="2000"/>
                                        <p:tgtEl>
                                          <p:spTgt spid="31"/>
                                        </p:tgtEl>
                                      </p:cBhvr>
                                    </p:animEffect>
                                    <p:set>
                                      <p:cBhvr>
                                        <p:cTn id="15" dur="1" fill="hold">
                                          <p:stCondLst>
                                            <p:cond delay="19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5346" y="878557"/>
            <a:ext cx="10225136" cy="4989512"/>
          </a:xfrm>
        </p:spPr>
        <p:txBody>
          <a:bodyPr/>
          <a:lstStyle/>
          <a:p>
            <a:pPr marL="0" indent="0">
              <a:buClr>
                <a:srgbClr val="FF0000"/>
              </a:buClr>
              <a:buNone/>
            </a:pPr>
            <a:r>
              <a:rPr lang="en-GB" sz="2800" dirty="0" smtClean="0"/>
              <a:t>An example of studies looking at the impact of the capacitive dielectric is varying from a “standard” 300nm SiO</a:t>
            </a:r>
            <a:r>
              <a:rPr lang="en-GB" sz="2800" baseline="-25000" dirty="0" smtClean="0"/>
              <a:t>2</a:t>
            </a:r>
            <a:r>
              <a:rPr lang="en-GB" sz="2800" dirty="0" smtClean="0"/>
              <a:t> and150nm Si</a:t>
            </a:r>
            <a:r>
              <a:rPr lang="en-GB" sz="2800" baseline="-25000" dirty="0" smtClean="0"/>
              <a:t>3</a:t>
            </a:r>
            <a:r>
              <a:rPr lang="en-GB" sz="2800" dirty="0" smtClean="0"/>
              <a:t>N</a:t>
            </a:r>
            <a:r>
              <a:rPr lang="en-GB" sz="2800" baseline="-25000" dirty="0" smtClean="0"/>
              <a:t>4</a:t>
            </a:r>
            <a:r>
              <a:rPr lang="en-GB" sz="2800" dirty="0" smtClean="0"/>
              <a:t> to either all oxide or 125nm SiO</a:t>
            </a:r>
            <a:r>
              <a:rPr lang="en-GB" sz="2800" baseline="-25000" dirty="0" smtClean="0"/>
              <a:t>2 </a:t>
            </a:r>
            <a:r>
              <a:rPr lang="en-GB" sz="2800" dirty="0" smtClean="0"/>
              <a:t>and150nm Si</a:t>
            </a:r>
            <a:r>
              <a:rPr lang="en-GB" sz="2800" baseline="-25000" dirty="0" smtClean="0"/>
              <a:t>3</a:t>
            </a:r>
            <a:r>
              <a:rPr lang="en-GB" sz="2800" dirty="0" smtClean="0"/>
              <a:t>N</a:t>
            </a:r>
            <a:r>
              <a:rPr lang="en-GB" sz="2800" baseline="-25000" dirty="0" smtClean="0"/>
              <a:t>4</a:t>
            </a:r>
            <a:r>
              <a:rPr lang="en-GB" sz="2800" dirty="0" smtClean="0"/>
              <a:t> (“thin film”)</a:t>
            </a:r>
            <a:r>
              <a:rPr lang="en-GB" sz="2800" dirty="0" smtClean="0">
                <a:sym typeface="Wingdings" pitchFamily="2" charset="2"/>
              </a:rPr>
              <a:t>. These results for first iteration of devices.</a:t>
            </a:r>
            <a:endParaRPr lang="en-GB" sz="2800" dirty="0" smtClean="0"/>
          </a:p>
        </p:txBody>
      </p:sp>
      <p:graphicFrame>
        <p:nvGraphicFramePr>
          <p:cNvPr id="5" name="Chart 4"/>
          <p:cNvGraphicFramePr/>
          <p:nvPr/>
        </p:nvGraphicFramePr>
        <p:xfrm>
          <a:off x="1" y="2771725"/>
          <a:ext cx="5417913" cy="23762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0" y="5147989"/>
          <a:ext cx="5345906" cy="24116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5273898" y="3419797"/>
          <a:ext cx="5417915" cy="2962275"/>
        </p:xfrm>
        <a:graphic>
          <a:graphicData uri="http://schemas.openxmlformats.org/drawingml/2006/chart">
            <c:chart xmlns:c="http://schemas.openxmlformats.org/drawingml/2006/chart" xmlns:r="http://schemas.openxmlformats.org/officeDocument/2006/relationships" r:id="rId4"/>
          </a:graphicData>
        </a:graphic>
      </p:graphicFrame>
      <p:sp>
        <p:nvSpPr>
          <p:cNvPr id="10" name="Title 1"/>
          <p:cNvSpPr txBox="1">
            <a:spLocks/>
          </p:cNvSpPr>
          <p:nvPr/>
        </p:nvSpPr>
        <p:spPr bwMode="auto">
          <a:xfrm>
            <a:off x="318963" y="-252611"/>
            <a:ext cx="10355535" cy="1258887"/>
          </a:xfrm>
          <a:prstGeom prst="rect">
            <a:avLst/>
          </a:prstGeom>
          <a:noFill/>
          <a:ln w="9525">
            <a:noFill/>
            <a:miter lim="800000"/>
            <a:headEnd/>
            <a:tailEnd/>
          </a:ln>
        </p:spPr>
        <p:txBody>
          <a:bodyPr vert="horz" wrap="square" lIns="104108" tIns="52052" rIns="104108" bIns="52052" numCol="1" anchor="ctr" anchorCtr="0" compatLnSpc="1">
            <a:prstTxWarp prst="textNoShape">
              <a:avLst/>
            </a:prstTxWarp>
          </a:bodyPr>
          <a:lstStyle/>
          <a:p>
            <a:pPr marL="0" marR="0" lvl="0" indent="0" algn="ctr" defTabSz="1042988"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rgbClr val="008000"/>
                </a:solidFill>
                <a:effectLst/>
                <a:uLnTx/>
                <a:uFillTx/>
                <a:latin typeface="+mj-lt"/>
                <a:ea typeface="+mj-ea"/>
                <a:cs typeface="+mj-cs"/>
              </a:rPr>
              <a:t>e2v: Device Design and Processing </a:t>
            </a:r>
            <a:endParaRPr kumimoji="0" lang="en-GB" sz="4000" b="1" i="0" u="none" strike="noStrike" kern="0" cap="none" spc="0" normalizeH="0" baseline="0" noProof="0" dirty="0">
              <a:ln>
                <a:noFill/>
              </a:ln>
              <a:solidFill>
                <a:srgbClr val="008000"/>
              </a:solidFill>
              <a:effectLst/>
              <a:uLnTx/>
              <a:uFillTx/>
              <a:latin typeface="+mj-lt"/>
              <a:ea typeface="+mj-ea"/>
              <a:cs typeface="+mj-cs"/>
            </a:endParaRPr>
          </a:p>
        </p:txBody>
      </p:sp>
      <p:pic>
        <p:nvPicPr>
          <p:cNvPr id="11" name="Picture 2"/>
          <p:cNvPicPr>
            <a:picLocks noChangeAspect="1" noChangeArrowheads="1"/>
          </p:cNvPicPr>
          <p:nvPr/>
        </p:nvPicPr>
        <p:blipFill>
          <a:blip r:embed="rId5" cstate="print"/>
          <a:srcRect l="9052" t="19760" r="5901" b="19760"/>
          <a:stretch>
            <a:fillRect/>
          </a:stretch>
        </p:blipFill>
        <p:spPr bwMode="auto">
          <a:xfrm>
            <a:off x="5345906" y="6372125"/>
            <a:ext cx="1584176" cy="4423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5346" y="878557"/>
            <a:ext cx="10225136" cy="4989512"/>
          </a:xfrm>
        </p:spPr>
        <p:txBody>
          <a:bodyPr/>
          <a:lstStyle/>
          <a:p>
            <a:pPr marL="0" indent="0">
              <a:buClr>
                <a:srgbClr val="FF0000"/>
              </a:buClr>
              <a:buNone/>
            </a:pPr>
            <a:r>
              <a:rPr lang="en-GB" sz="2800" dirty="0" smtClean="0"/>
              <a:t>“Std” (300nm SiO</a:t>
            </a:r>
            <a:r>
              <a:rPr lang="en-GB" sz="2800" baseline="-25000" dirty="0" smtClean="0"/>
              <a:t>2</a:t>
            </a:r>
            <a:r>
              <a:rPr lang="en-GB" sz="2800" dirty="0" smtClean="0"/>
              <a:t> and150nm Si</a:t>
            </a:r>
            <a:r>
              <a:rPr lang="en-GB" sz="2800" baseline="-25000" dirty="0" smtClean="0"/>
              <a:t>3</a:t>
            </a:r>
            <a:r>
              <a:rPr lang="en-GB" sz="2800" dirty="0" smtClean="0"/>
              <a:t>N</a:t>
            </a:r>
            <a:r>
              <a:rPr lang="en-GB" sz="2800" baseline="-25000" dirty="0" smtClean="0"/>
              <a:t>4</a:t>
            </a:r>
            <a:r>
              <a:rPr lang="en-GB" sz="2800" dirty="0" smtClean="0"/>
              <a:t>) or “SiO</a:t>
            </a:r>
            <a:r>
              <a:rPr lang="en-GB" sz="2800" baseline="-25000" dirty="0" smtClean="0"/>
              <a:t>2</a:t>
            </a:r>
            <a:r>
              <a:rPr lang="en-GB" sz="2800" dirty="0" smtClean="0"/>
              <a:t> only” (300nm) or “thin film” (125nm SiO</a:t>
            </a:r>
            <a:r>
              <a:rPr lang="en-GB" sz="2800" baseline="-25000" dirty="0" smtClean="0"/>
              <a:t>2 </a:t>
            </a:r>
            <a:r>
              <a:rPr lang="en-GB" sz="2800" dirty="0" smtClean="0"/>
              <a:t>and150nm Si</a:t>
            </a:r>
            <a:r>
              <a:rPr lang="en-GB" sz="2800" baseline="-25000" dirty="0" smtClean="0"/>
              <a:t>3</a:t>
            </a:r>
            <a:r>
              <a:rPr lang="en-GB" sz="2800" dirty="0" smtClean="0"/>
              <a:t>N</a:t>
            </a:r>
            <a:r>
              <a:rPr lang="en-GB" sz="2800" baseline="-25000" dirty="0" smtClean="0"/>
              <a:t>4</a:t>
            </a:r>
            <a:r>
              <a:rPr lang="en-GB" sz="2800" dirty="0" smtClean="0"/>
              <a:t>). I(V) after highest dose (4</a:t>
            </a:r>
            <a:r>
              <a:rPr lang="en-GB" sz="2800" dirty="0" smtClean="0">
                <a:latin typeface="Palatino Linotype"/>
              </a:rPr>
              <a:t>×</a:t>
            </a:r>
            <a:r>
              <a:rPr lang="en-GB" sz="2800" dirty="0" smtClean="0"/>
              <a:t> 10</a:t>
            </a:r>
            <a:r>
              <a:rPr lang="en-GB" sz="2800" baseline="30000" dirty="0" smtClean="0"/>
              <a:t>15</a:t>
            </a:r>
            <a:r>
              <a:rPr lang="en-GB" sz="2800" dirty="0" smtClean="0"/>
              <a:t>n</a:t>
            </a:r>
            <a:r>
              <a:rPr lang="en-GB" sz="2800" baseline="-25000" dirty="0" smtClean="0"/>
              <a:t>eq</a:t>
            </a:r>
            <a:r>
              <a:rPr lang="en-GB" sz="2800" dirty="0" smtClean="0"/>
              <a:t>cm</a:t>
            </a:r>
            <a:r>
              <a:rPr lang="en-GB" sz="2800" baseline="30000" dirty="0" smtClean="0"/>
              <a:t>-2</a:t>
            </a:r>
            <a:r>
              <a:rPr lang="en-GB" sz="2800" dirty="0" smtClean="0">
                <a:sym typeface="Wingdings" pitchFamily="2" charset="2"/>
              </a:rPr>
              <a:t>):</a:t>
            </a:r>
          </a:p>
          <a:p>
            <a:pPr marL="0" indent="0">
              <a:buClr>
                <a:srgbClr val="FF0000"/>
              </a:buClr>
              <a:buNone/>
            </a:pPr>
            <a:endParaRPr lang="en-GB" sz="1400" dirty="0" smtClean="0">
              <a:sym typeface="Wingdings" pitchFamily="2" charset="2"/>
            </a:endParaRPr>
          </a:p>
          <a:p>
            <a:pPr marL="0" indent="0">
              <a:buClr>
                <a:srgbClr val="FF0000"/>
              </a:buClr>
              <a:buNone/>
            </a:pPr>
            <a:r>
              <a:rPr lang="en-GB" sz="2800" dirty="0" smtClean="0">
                <a:sym typeface="Wingdings" pitchFamily="2" charset="2"/>
              </a:rPr>
              <a:t>Oxide only gives best                                                                      results before and                                                                                    after irradiation</a:t>
            </a:r>
            <a:endParaRPr lang="en-GB" sz="2800" dirty="0" smtClean="0"/>
          </a:p>
        </p:txBody>
      </p:sp>
      <p:graphicFrame>
        <p:nvGraphicFramePr>
          <p:cNvPr id="7" name="Chart 6"/>
          <p:cNvGraphicFramePr/>
          <p:nvPr/>
        </p:nvGraphicFramePr>
        <p:xfrm>
          <a:off x="4448612" y="1961704"/>
          <a:ext cx="5328591" cy="2652911"/>
        </p:xfrm>
        <a:graphic>
          <a:graphicData uri="http://schemas.openxmlformats.org/drawingml/2006/chart">
            <c:chart xmlns:c="http://schemas.openxmlformats.org/drawingml/2006/chart" xmlns:r="http://schemas.openxmlformats.org/officeDocument/2006/relationships" r:id="rId2"/>
          </a:graphicData>
        </a:graphic>
      </p:graphicFrame>
      <p:sp>
        <p:nvSpPr>
          <p:cNvPr id="9" name="Title 1"/>
          <p:cNvSpPr txBox="1">
            <a:spLocks/>
          </p:cNvSpPr>
          <p:nvPr/>
        </p:nvSpPr>
        <p:spPr bwMode="auto">
          <a:xfrm>
            <a:off x="318963" y="-252611"/>
            <a:ext cx="10355535" cy="1258887"/>
          </a:xfrm>
          <a:prstGeom prst="rect">
            <a:avLst/>
          </a:prstGeom>
          <a:noFill/>
          <a:ln w="9525">
            <a:noFill/>
            <a:miter lim="800000"/>
            <a:headEnd/>
            <a:tailEnd/>
          </a:ln>
        </p:spPr>
        <p:txBody>
          <a:bodyPr vert="horz" wrap="square" lIns="104108" tIns="52052" rIns="104108" bIns="52052" numCol="1" anchor="ctr" anchorCtr="0" compatLnSpc="1">
            <a:prstTxWarp prst="textNoShape">
              <a:avLst/>
            </a:prstTxWarp>
          </a:bodyPr>
          <a:lstStyle/>
          <a:p>
            <a:pPr marL="0" marR="0" lvl="0" indent="0" algn="ctr" defTabSz="1042988"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rgbClr val="008000"/>
                </a:solidFill>
                <a:effectLst/>
                <a:uLnTx/>
                <a:uFillTx/>
                <a:latin typeface="+mj-lt"/>
                <a:ea typeface="+mj-ea"/>
                <a:cs typeface="+mj-cs"/>
              </a:rPr>
              <a:t>e2v: Device Design and Processing </a:t>
            </a:r>
            <a:endParaRPr kumimoji="0" lang="en-GB" sz="4000" b="1" i="0" u="none" strike="noStrike" kern="0" cap="none" spc="0" normalizeH="0" baseline="0" noProof="0" dirty="0">
              <a:ln>
                <a:noFill/>
              </a:ln>
              <a:solidFill>
                <a:srgbClr val="008000"/>
              </a:solidFill>
              <a:effectLst/>
              <a:uLnTx/>
              <a:uFillTx/>
              <a:latin typeface="+mj-lt"/>
              <a:ea typeface="+mj-ea"/>
              <a:cs typeface="+mj-cs"/>
            </a:endParaRPr>
          </a:p>
        </p:txBody>
      </p:sp>
      <p:graphicFrame>
        <p:nvGraphicFramePr>
          <p:cNvPr id="11" name="Chart 10"/>
          <p:cNvGraphicFramePr/>
          <p:nvPr/>
        </p:nvGraphicFramePr>
        <p:xfrm>
          <a:off x="0" y="4355901"/>
          <a:ext cx="5489922" cy="27363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5417914" y="4571925"/>
          <a:ext cx="5273899" cy="2520280"/>
        </p:xfrm>
        <a:graphic>
          <a:graphicData uri="http://schemas.openxmlformats.org/drawingml/2006/chart">
            <c:chart xmlns:c="http://schemas.openxmlformats.org/drawingml/2006/chart" xmlns:r="http://schemas.openxmlformats.org/officeDocument/2006/relationships" r:id="rId4"/>
          </a:graphicData>
        </a:graphic>
      </p:graphicFrame>
      <p:pic>
        <p:nvPicPr>
          <p:cNvPr id="13" name="Picture 2"/>
          <p:cNvPicPr>
            <a:picLocks noChangeAspect="1" noChangeArrowheads="1"/>
          </p:cNvPicPr>
          <p:nvPr/>
        </p:nvPicPr>
        <p:blipFill>
          <a:blip r:embed="rId5" cstate="print"/>
          <a:srcRect l="9052" t="19760" r="5901" b="19760"/>
          <a:stretch>
            <a:fillRect/>
          </a:stretch>
        </p:blipFill>
        <p:spPr bwMode="auto">
          <a:xfrm>
            <a:off x="4481810" y="4283893"/>
            <a:ext cx="1584176" cy="4423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1813" cy="1001696"/>
          </a:xfrm>
        </p:spPr>
        <p:txBody>
          <a:bodyPr>
            <a:noAutofit/>
          </a:bodyPr>
          <a:lstStyle/>
          <a:p>
            <a:r>
              <a:rPr lang="en-GB" sz="2800" b="1" dirty="0" smtClean="0">
                <a:solidFill>
                  <a:srgbClr val="006600"/>
                </a:solidFill>
              </a:rPr>
              <a:t>Co-cured tape / </a:t>
            </a:r>
            <a:r>
              <a:rPr lang="en-GB" sz="2800" b="1" dirty="0" err="1" smtClean="0">
                <a:solidFill>
                  <a:srgbClr val="006600"/>
                </a:solidFill>
              </a:rPr>
              <a:t>facesheets</a:t>
            </a:r>
            <a:r>
              <a:rPr lang="en-GB" sz="2800" b="1" dirty="0" smtClean="0">
                <a:solidFill>
                  <a:srgbClr val="006600"/>
                </a:solidFill>
              </a:rPr>
              <a:t> and Classical Laminate Theory </a:t>
            </a:r>
            <a:endParaRPr lang="en-GB" sz="2800" b="1" dirty="0">
              <a:solidFill>
                <a:srgbClr val="006600"/>
              </a:solidFill>
            </a:endParaRPr>
          </a:p>
        </p:txBody>
      </p:sp>
      <p:sp>
        <p:nvSpPr>
          <p:cNvPr id="20" name="Content Placeholder 19"/>
          <p:cNvSpPr>
            <a:spLocks noGrp="1"/>
          </p:cNvSpPr>
          <p:nvPr>
            <p:ph sz="quarter" idx="4"/>
          </p:nvPr>
        </p:nvSpPr>
        <p:spPr>
          <a:xfrm>
            <a:off x="5724793" y="4256090"/>
            <a:ext cx="4725930" cy="3095644"/>
          </a:xfrm>
        </p:spPr>
        <p:txBody>
          <a:bodyPr>
            <a:normAutofit fontScale="92500"/>
          </a:bodyPr>
          <a:lstStyle/>
          <a:p>
            <a:r>
              <a:rPr lang="en-GB" sz="2300" dirty="0" smtClean="0"/>
              <a:t>Measure strain on top and bottom surfaces of 0/90/0+tape laminate </a:t>
            </a:r>
            <a:r>
              <a:rPr lang="en-GB" sz="2300" dirty="0" err="1" smtClean="0"/>
              <a:t>vs</a:t>
            </a:r>
            <a:r>
              <a:rPr lang="en-GB" sz="2300" dirty="0" smtClean="0"/>
              <a:t> temperature and compare with prediction from CLT</a:t>
            </a:r>
          </a:p>
          <a:p>
            <a:endParaRPr lang="en-GB" sz="2300" dirty="0"/>
          </a:p>
          <a:p>
            <a:endParaRPr lang="en-GB" sz="2300" dirty="0" smtClean="0"/>
          </a:p>
          <a:p>
            <a:r>
              <a:rPr lang="en-GB" sz="2300" dirty="0" smtClean="0"/>
              <a:t>CLT and measurements agree well!</a:t>
            </a:r>
          </a:p>
          <a:p>
            <a:endParaRPr lang="en-GB" sz="2100" dirty="0" smtClean="0"/>
          </a:p>
          <a:p>
            <a:endParaRPr lang="en-GB" sz="2100" dirty="0"/>
          </a:p>
        </p:txBody>
      </p:sp>
      <p:grpSp>
        <p:nvGrpSpPr>
          <p:cNvPr id="3" name="Group 11"/>
          <p:cNvGrpSpPr/>
          <p:nvPr/>
        </p:nvGrpSpPr>
        <p:grpSpPr>
          <a:xfrm>
            <a:off x="462489" y="4533905"/>
            <a:ext cx="4630827" cy="2262201"/>
            <a:chOff x="1655676" y="1160748"/>
            <a:chExt cx="5590180" cy="2673792"/>
          </a:xfrm>
        </p:grpSpPr>
        <p:pic>
          <p:nvPicPr>
            <p:cNvPr id="5" name="Picture 4" descr="C:\Users\Timjones\Documents\ASUS\Backed Up\SLHC\Prototypes\Photos\Co-curing\IMG_3626.JPG"/>
            <p:cNvPicPr/>
            <p:nvPr/>
          </p:nvPicPr>
          <p:blipFill>
            <a:blip r:embed="rId2" cstate="print"/>
            <a:srcRect l="5921" t="32697" r="5675" b="13079"/>
            <a:stretch>
              <a:fillRect/>
            </a:stretch>
          </p:blipFill>
          <p:spPr bwMode="auto">
            <a:xfrm>
              <a:off x="1655676" y="1268760"/>
              <a:ext cx="5590180" cy="2565780"/>
            </a:xfrm>
            <a:prstGeom prst="rect">
              <a:avLst/>
            </a:prstGeom>
            <a:noFill/>
            <a:ln w="9525">
              <a:noFill/>
              <a:miter lim="800000"/>
              <a:headEnd/>
              <a:tailEnd/>
            </a:ln>
          </p:spPr>
        </p:pic>
        <p:sp>
          <p:nvSpPr>
            <p:cNvPr id="6" name="TextBox 5"/>
            <p:cNvSpPr txBox="1"/>
            <p:nvPr/>
          </p:nvSpPr>
          <p:spPr>
            <a:xfrm>
              <a:off x="6336196" y="2564904"/>
              <a:ext cx="828092" cy="345586"/>
            </a:xfrm>
            <a:prstGeom prst="rect">
              <a:avLst/>
            </a:prstGeom>
            <a:solidFill>
              <a:schemeClr val="bg1"/>
            </a:solidFill>
            <a:ln>
              <a:solidFill>
                <a:schemeClr val="tx1"/>
              </a:solidFill>
            </a:ln>
          </p:spPr>
          <p:txBody>
            <a:bodyPr wrap="square" rtlCol="0">
              <a:spAutoFit/>
            </a:bodyPr>
            <a:lstStyle/>
            <a:p>
              <a:r>
                <a:rPr lang="en-GB" sz="1300" dirty="0" smtClean="0"/>
                <a:t>0/90/0</a:t>
              </a:r>
              <a:endParaRPr lang="en-GB" sz="1300" dirty="0"/>
            </a:p>
          </p:txBody>
        </p:sp>
        <p:sp>
          <p:nvSpPr>
            <p:cNvPr id="7" name="TextBox 6"/>
            <p:cNvSpPr txBox="1"/>
            <p:nvPr/>
          </p:nvSpPr>
          <p:spPr>
            <a:xfrm>
              <a:off x="2843807" y="2420888"/>
              <a:ext cx="684075" cy="345586"/>
            </a:xfrm>
            <a:prstGeom prst="rect">
              <a:avLst/>
            </a:prstGeom>
            <a:solidFill>
              <a:schemeClr val="bg1"/>
            </a:solidFill>
            <a:ln>
              <a:solidFill>
                <a:schemeClr val="tx1"/>
              </a:solidFill>
            </a:ln>
          </p:spPr>
          <p:txBody>
            <a:bodyPr wrap="square" rtlCol="0">
              <a:spAutoFit/>
            </a:bodyPr>
            <a:lstStyle/>
            <a:p>
              <a:r>
                <a:rPr lang="en-GB" sz="1300" dirty="0" smtClean="0"/>
                <a:t>0/90</a:t>
              </a:r>
              <a:endParaRPr lang="en-GB" sz="1300" dirty="0"/>
            </a:p>
          </p:txBody>
        </p:sp>
        <p:sp>
          <p:nvSpPr>
            <p:cNvPr id="8" name="TextBox 7"/>
            <p:cNvSpPr txBox="1"/>
            <p:nvPr/>
          </p:nvSpPr>
          <p:spPr>
            <a:xfrm>
              <a:off x="2519771" y="1196752"/>
              <a:ext cx="1656183" cy="345586"/>
            </a:xfrm>
            <a:prstGeom prst="rect">
              <a:avLst/>
            </a:prstGeom>
            <a:solidFill>
              <a:schemeClr val="bg1"/>
            </a:solidFill>
            <a:ln>
              <a:solidFill>
                <a:schemeClr val="tx1"/>
              </a:solidFill>
            </a:ln>
          </p:spPr>
          <p:txBody>
            <a:bodyPr wrap="square" rtlCol="0">
              <a:spAutoFit/>
            </a:bodyPr>
            <a:lstStyle/>
            <a:p>
              <a:pPr algn="ctr"/>
              <a:r>
                <a:rPr lang="en-GB" sz="1300" dirty="0" smtClean="0"/>
                <a:t>0/90/0 + tape</a:t>
              </a:r>
              <a:endParaRPr lang="en-GB" sz="1300" dirty="0"/>
            </a:p>
          </p:txBody>
        </p:sp>
        <p:sp>
          <p:nvSpPr>
            <p:cNvPr id="9" name="TextBox 8"/>
            <p:cNvSpPr txBox="1"/>
            <p:nvPr/>
          </p:nvSpPr>
          <p:spPr>
            <a:xfrm>
              <a:off x="4896036" y="1160748"/>
              <a:ext cx="1656183" cy="345586"/>
            </a:xfrm>
            <a:prstGeom prst="rect">
              <a:avLst/>
            </a:prstGeom>
            <a:solidFill>
              <a:schemeClr val="bg1"/>
            </a:solidFill>
            <a:ln>
              <a:solidFill>
                <a:schemeClr val="tx1"/>
              </a:solidFill>
            </a:ln>
          </p:spPr>
          <p:txBody>
            <a:bodyPr wrap="square" rtlCol="0">
              <a:spAutoFit/>
            </a:bodyPr>
            <a:lstStyle/>
            <a:p>
              <a:pPr algn="ctr"/>
              <a:r>
                <a:rPr lang="en-GB" sz="1300" dirty="0" smtClean="0"/>
                <a:t>90/0/90 + tape</a:t>
              </a:r>
              <a:endParaRPr lang="en-GB" sz="1300" dirty="0"/>
            </a:p>
          </p:txBody>
        </p:sp>
        <p:cxnSp>
          <p:nvCxnSpPr>
            <p:cNvPr id="11" name="Straight Arrow Connector 10"/>
            <p:cNvCxnSpPr/>
            <p:nvPr/>
          </p:nvCxnSpPr>
          <p:spPr>
            <a:xfrm rot="10800000">
              <a:off x="3995936" y="2312876"/>
              <a:ext cx="1152128" cy="15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63987" y="2276874"/>
              <a:ext cx="288032" cy="345586"/>
            </a:xfrm>
            <a:prstGeom prst="rect">
              <a:avLst/>
            </a:prstGeom>
            <a:noFill/>
          </p:spPr>
          <p:txBody>
            <a:bodyPr wrap="square" rtlCol="0">
              <a:spAutoFit/>
            </a:bodyPr>
            <a:lstStyle/>
            <a:p>
              <a:r>
                <a:rPr lang="en-GB" sz="1300" dirty="0" smtClean="0">
                  <a:solidFill>
                    <a:schemeClr val="bg1"/>
                  </a:solidFill>
                </a:rPr>
                <a:t>0</a:t>
              </a:r>
              <a:endParaRPr lang="en-GB" sz="1300" dirty="0">
                <a:solidFill>
                  <a:schemeClr val="bg1"/>
                </a:solidFill>
              </a:endParaRPr>
            </a:p>
          </p:txBody>
        </p:sp>
      </p:grpSp>
      <p:graphicFrame>
        <p:nvGraphicFramePr>
          <p:cNvPr id="16" name="Chart 15"/>
          <p:cNvGraphicFramePr/>
          <p:nvPr/>
        </p:nvGraphicFramePr>
        <p:xfrm>
          <a:off x="5640596" y="882632"/>
          <a:ext cx="5051217" cy="3294083"/>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145777" y="5922976"/>
            <a:ext cx="4251941" cy="391069"/>
          </a:xfrm>
          <a:prstGeom prst="rect">
            <a:avLst/>
          </a:prstGeom>
          <a:noFill/>
        </p:spPr>
      </p:pic>
      <p:sp>
        <p:nvSpPr>
          <p:cNvPr id="22" name="Content Placeholder 21"/>
          <p:cNvSpPr>
            <a:spLocks noGrp="1"/>
          </p:cNvSpPr>
          <p:nvPr>
            <p:ph sz="half" idx="2"/>
          </p:nvPr>
        </p:nvSpPr>
        <p:spPr>
          <a:xfrm>
            <a:off x="420390" y="1001695"/>
            <a:ext cx="4724074" cy="3413146"/>
          </a:xfrm>
        </p:spPr>
        <p:txBody>
          <a:bodyPr>
            <a:normAutofit/>
          </a:bodyPr>
          <a:lstStyle/>
          <a:p>
            <a:r>
              <a:rPr lang="en-GB" dirty="0" smtClean="0"/>
              <a:t>Co-curing tape to face sheet minimises mass</a:t>
            </a:r>
          </a:p>
          <a:p>
            <a:r>
              <a:rPr lang="en-GB" dirty="0" smtClean="0"/>
              <a:t>BUT differential CTE means co-cured </a:t>
            </a:r>
            <a:r>
              <a:rPr lang="en-GB" dirty="0" err="1" smtClean="0"/>
              <a:t>facesheets</a:t>
            </a:r>
            <a:r>
              <a:rPr lang="en-GB" dirty="0" smtClean="0"/>
              <a:t> deform</a:t>
            </a:r>
          </a:p>
          <a:p>
            <a:pPr lvl="1"/>
            <a:r>
              <a:rPr lang="en-GB" dirty="0" smtClean="0"/>
              <a:t>Can we calculate deformation?</a:t>
            </a:r>
          </a:p>
          <a:p>
            <a:pPr lvl="1"/>
            <a:r>
              <a:rPr lang="en-GB" dirty="0" smtClean="0"/>
              <a:t>Can we calculate the stresses and are they safe?</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215354"/>
            <a:ext cx="9621837" cy="1258887"/>
          </a:xfrm>
        </p:spPr>
        <p:txBody>
          <a:bodyPr/>
          <a:lstStyle/>
          <a:p>
            <a:r>
              <a:rPr lang="en-US" b="1" dirty="0" smtClean="0">
                <a:solidFill>
                  <a:srgbClr val="FF0000"/>
                </a:solidFill>
                <a:effectLst>
                  <a:outerShdw blurRad="38100" dist="38100" dir="2700000" algn="tl">
                    <a:srgbClr val="000000">
                      <a:alpha val="43137"/>
                    </a:srgbClr>
                  </a:outerShdw>
                </a:effectLst>
              </a:rPr>
              <a:t>Towards a Final IBL MoU</a:t>
            </a:r>
            <a:endParaRPr lang="en-US"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4694" y="1013449"/>
            <a:ext cx="10962530" cy="2622372"/>
          </a:xfrm>
        </p:spPr>
        <p:txBody>
          <a:bodyPr/>
          <a:lstStyle/>
          <a:p>
            <a:pPr marL="269875" indent="-269875">
              <a:buClr>
                <a:srgbClr val="FF0000"/>
              </a:buClr>
            </a:pPr>
            <a:r>
              <a:rPr lang="en-US" sz="2100" b="1" dirty="0" smtClean="0"/>
              <a:t>Following sensor review and panel recommendations </a:t>
            </a:r>
          </a:p>
          <a:p>
            <a:pPr marL="630238" lvl="1" indent="-180975">
              <a:buClr>
                <a:srgbClr val="FF0000"/>
              </a:buClr>
            </a:pPr>
            <a:r>
              <a:rPr lang="en-US" sz="1800" b="1" dirty="0" smtClean="0">
                <a:solidFill>
                  <a:srgbClr val="7030A0"/>
                </a:solidFill>
              </a:rPr>
              <a:t>Plan for planar/3D mixed scenario – sensors ordered keeps also full planar possible</a:t>
            </a:r>
          </a:p>
          <a:p>
            <a:pPr marL="269875" indent="-269875">
              <a:buClr>
                <a:srgbClr val="FF0000"/>
              </a:buClr>
              <a:tabLst>
                <a:tab pos="269875" algn="l"/>
              </a:tabLst>
            </a:pPr>
            <a:r>
              <a:rPr lang="en-US" sz="2100" b="1" dirty="0" smtClean="0"/>
              <a:t>Final MoU is in preparation</a:t>
            </a:r>
          </a:p>
          <a:p>
            <a:pPr marL="630238" lvl="1" indent="-180975">
              <a:buClr>
                <a:srgbClr val="FF0000"/>
              </a:buClr>
            </a:pPr>
            <a:r>
              <a:rPr lang="en-US" sz="1800" b="1" dirty="0" smtClean="0">
                <a:solidFill>
                  <a:srgbClr val="7030A0"/>
                </a:solidFill>
              </a:rPr>
              <a:t>IBL Cost will stay the same (7.4 MCHF) – diamond beam monitor (0.35 MCHF) added into    the </a:t>
            </a:r>
            <a:r>
              <a:rPr lang="en-US" sz="1800" b="1" dirty="0" err="1" smtClean="0">
                <a:solidFill>
                  <a:srgbClr val="7030A0"/>
                </a:solidFill>
              </a:rPr>
              <a:t>MoU</a:t>
            </a:r>
            <a:r>
              <a:rPr lang="en-US" sz="1800" b="1" dirty="0" smtClean="0">
                <a:solidFill>
                  <a:srgbClr val="7030A0"/>
                </a:solidFill>
              </a:rPr>
              <a:t>  (IBL technology spin-off and covered by “technology option” with available resources within interim-</a:t>
            </a:r>
            <a:r>
              <a:rPr lang="en-US" sz="1800" b="1" dirty="0" err="1" smtClean="0">
                <a:solidFill>
                  <a:srgbClr val="7030A0"/>
                </a:solidFill>
              </a:rPr>
              <a:t>MoU</a:t>
            </a:r>
            <a:r>
              <a:rPr lang="en-US" sz="1800" b="1" dirty="0" smtClean="0">
                <a:solidFill>
                  <a:srgbClr val="7030A0"/>
                </a:solidFill>
              </a:rPr>
              <a:t>)</a:t>
            </a:r>
          </a:p>
          <a:p>
            <a:pPr marL="630238" lvl="1" indent="-180975">
              <a:buClr>
                <a:srgbClr val="FF0000"/>
              </a:buClr>
            </a:pPr>
            <a:r>
              <a:rPr lang="en-US" sz="1800" b="1" dirty="0" smtClean="0">
                <a:solidFill>
                  <a:srgbClr val="7030A0"/>
                </a:solidFill>
              </a:rPr>
              <a:t>Time critical contracts have been placed: FE-I4A/B, sensor production, bump-bonding, beam-pipe</a:t>
            </a:r>
            <a:endParaRPr lang="en-US" sz="1800" b="1" dirty="0">
              <a:solidFill>
                <a:srgbClr val="7030A0"/>
              </a:solidFill>
            </a:endParaRPr>
          </a:p>
        </p:txBody>
      </p:sp>
      <p:sp>
        <p:nvSpPr>
          <p:cNvPr id="4" name="Rectangle 3"/>
          <p:cNvSpPr/>
          <p:nvPr/>
        </p:nvSpPr>
        <p:spPr bwMode="auto">
          <a:xfrm>
            <a:off x="125702" y="3621087"/>
            <a:ext cx="10440410" cy="3492521"/>
          </a:xfrm>
          <a:prstGeom prst="rect">
            <a:avLst/>
          </a:prstGeom>
          <a:solidFill>
            <a:srgbClr val="FFFFFF"/>
          </a:solidFill>
          <a:ln w="12700" cap="flat" cmpd="sng" algn="ctr">
            <a:solidFill>
              <a:schemeClr val="bg2"/>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104287" tIns="52144" rIns="104287" bIns="52144" numCol="1" rtlCol="0" anchor="t" anchorCtr="0" compatLnSpc="1">
            <a:prstTxWarp prst="textNoShape">
              <a:avLst/>
            </a:prstTxWarp>
          </a:bodyPr>
          <a:lstStyle/>
          <a:p>
            <a:pPr defTabSz="1042873" eaLnBrk="0" hangingPunct="0"/>
            <a:endParaRPr lang="en-US" sz="1000" b="1" dirty="0">
              <a:solidFill>
                <a:schemeClr val="tx1"/>
              </a:solidFill>
              <a:latin typeface="Arial Rounded MT Bold" charset="0"/>
            </a:endParaRPr>
          </a:p>
        </p:txBody>
      </p:sp>
      <p:pic>
        <p:nvPicPr>
          <p:cNvPr id="5" name="Content Placeholder 7" descr="module-insulation.pdf"/>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5766891" y="4097339"/>
            <a:ext cx="4462977" cy="2651442"/>
          </a:xfrm>
          <a:prstGeom prst="rect">
            <a:avLst/>
          </a:prstGeom>
        </p:spPr>
      </p:pic>
      <p:sp>
        <p:nvSpPr>
          <p:cNvPr id="6" name="TextBox 5"/>
          <p:cNvSpPr txBox="1"/>
          <p:nvPr/>
        </p:nvSpPr>
        <p:spPr>
          <a:xfrm>
            <a:off x="7029843" y="3859213"/>
            <a:ext cx="492739" cy="382305"/>
          </a:xfrm>
          <a:prstGeom prst="rect">
            <a:avLst/>
          </a:prstGeom>
          <a:noFill/>
        </p:spPr>
        <p:txBody>
          <a:bodyPr wrap="none" lIns="104287" tIns="52144" rIns="104287" bIns="52144" rtlCol="0">
            <a:spAutoFit/>
          </a:bodyPr>
          <a:lstStyle/>
          <a:p>
            <a:r>
              <a:rPr lang="en-US" dirty="0" smtClean="0">
                <a:solidFill>
                  <a:schemeClr val="accent6"/>
                </a:solidFill>
              </a:rPr>
              <a:t>3D</a:t>
            </a:r>
            <a:endParaRPr lang="en-US" dirty="0">
              <a:solidFill>
                <a:schemeClr val="accent6"/>
              </a:solidFill>
            </a:endParaRPr>
          </a:p>
        </p:txBody>
      </p:sp>
      <p:sp>
        <p:nvSpPr>
          <p:cNvPr id="7" name="TextBox 6"/>
          <p:cNvSpPr txBox="1"/>
          <p:nvPr/>
        </p:nvSpPr>
        <p:spPr>
          <a:xfrm>
            <a:off x="9724143" y="5446723"/>
            <a:ext cx="492739" cy="382305"/>
          </a:xfrm>
          <a:prstGeom prst="rect">
            <a:avLst/>
          </a:prstGeom>
          <a:noFill/>
        </p:spPr>
        <p:txBody>
          <a:bodyPr wrap="none" lIns="104287" tIns="52144" rIns="104287" bIns="52144" rtlCol="0">
            <a:spAutoFit/>
          </a:bodyPr>
          <a:lstStyle/>
          <a:p>
            <a:r>
              <a:rPr lang="en-US" dirty="0" smtClean="0">
                <a:solidFill>
                  <a:schemeClr val="accent6"/>
                </a:solidFill>
              </a:rPr>
              <a:t>3D</a:t>
            </a:r>
            <a:endParaRPr lang="en-US" dirty="0">
              <a:solidFill>
                <a:schemeClr val="accent6"/>
              </a:solidFill>
            </a:endParaRPr>
          </a:p>
        </p:txBody>
      </p:sp>
      <p:sp>
        <p:nvSpPr>
          <p:cNvPr id="8" name="TextBox 7"/>
          <p:cNvSpPr txBox="1"/>
          <p:nvPr/>
        </p:nvSpPr>
        <p:spPr>
          <a:xfrm>
            <a:off x="8307508" y="4573592"/>
            <a:ext cx="800516" cy="382305"/>
          </a:xfrm>
          <a:prstGeom prst="rect">
            <a:avLst/>
          </a:prstGeom>
          <a:noFill/>
        </p:spPr>
        <p:txBody>
          <a:bodyPr wrap="none" lIns="104287" tIns="52144" rIns="104287" bIns="52144" rtlCol="0">
            <a:spAutoFit/>
          </a:bodyPr>
          <a:lstStyle/>
          <a:p>
            <a:r>
              <a:rPr lang="en-US" dirty="0" smtClean="0">
                <a:solidFill>
                  <a:schemeClr val="accent6"/>
                </a:solidFill>
              </a:rPr>
              <a:t>Planar</a:t>
            </a:r>
            <a:endParaRPr lang="en-US" dirty="0">
              <a:solidFill>
                <a:schemeClr val="accent6"/>
              </a:solidFill>
            </a:endParaRPr>
          </a:p>
        </p:txBody>
      </p:sp>
      <p:sp>
        <p:nvSpPr>
          <p:cNvPr id="9" name="Right Brace 8"/>
          <p:cNvSpPr/>
          <p:nvPr/>
        </p:nvSpPr>
        <p:spPr>
          <a:xfrm rot="18145781">
            <a:off x="6703066" y="3731195"/>
            <a:ext cx="335986" cy="1091382"/>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0" name="Right Brace 9"/>
          <p:cNvSpPr/>
          <p:nvPr/>
        </p:nvSpPr>
        <p:spPr>
          <a:xfrm rot="18145781">
            <a:off x="9411601" y="5378775"/>
            <a:ext cx="335986" cy="1091382"/>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1" name="Right Brace 10"/>
          <p:cNvSpPr/>
          <p:nvPr/>
        </p:nvSpPr>
        <p:spPr>
          <a:xfrm rot="18145781">
            <a:off x="8061332" y="4033932"/>
            <a:ext cx="335986" cy="2114306"/>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2" name="Right Brace 11"/>
          <p:cNvSpPr/>
          <p:nvPr/>
        </p:nvSpPr>
        <p:spPr>
          <a:xfrm rot="7345781">
            <a:off x="5869264" y="4425738"/>
            <a:ext cx="335986" cy="529474"/>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3" name="Right Brace 12"/>
          <p:cNvSpPr/>
          <p:nvPr/>
        </p:nvSpPr>
        <p:spPr>
          <a:xfrm rot="7345781">
            <a:off x="9044793" y="6343015"/>
            <a:ext cx="335986" cy="607007"/>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4" name="Right Brace 13"/>
          <p:cNvSpPr/>
          <p:nvPr/>
        </p:nvSpPr>
        <p:spPr>
          <a:xfrm rot="7345781">
            <a:off x="7445320" y="4070387"/>
            <a:ext cx="335986" cy="3177160"/>
          </a:xfrm>
          <a:prstGeom prst="rightBrace">
            <a:avLst/>
          </a:prstGeom>
        </p:spPr>
        <p:style>
          <a:lnRef idx="2">
            <a:schemeClr val="accent1"/>
          </a:lnRef>
          <a:fillRef idx="0">
            <a:schemeClr val="accent1"/>
          </a:fillRef>
          <a:effectRef idx="1">
            <a:schemeClr val="accent1"/>
          </a:effectRef>
          <a:fontRef idx="minor">
            <a:schemeClr val="tx1"/>
          </a:fontRef>
        </p:style>
        <p:txBody>
          <a:bodyPr lIns="104287" tIns="52144" rIns="104287" bIns="52144" rtlCol="0" anchor="ctr"/>
          <a:lstStyle/>
          <a:p>
            <a:pPr algn="ctr"/>
            <a:endParaRPr lang="en-US"/>
          </a:p>
        </p:txBody>
      </p:sp>
      <p:sp>
        <p:nvSpPr>
          <p:cNvPr id="15" name="Right Triangle 14"/>
          <p:cNvSpPr/>
          <p:nvPr/>
        </p:nvSpPr>
        <p:spPr bwMode="auto">
          <a:xfrm>
            <a:off x="5682694" y="4811719"/>
            <a:ext cx="3536268" cy="2063763"/>
          </a:xfrm>
          <a:prstGeom prst="rtTriangle">
            <a:avLst/>
          </a:prstGeom>
          <a:solidFill>
            <a:schemeClr val="bg1"/>
          </a:solidFill>
          <a:ln w="12700" cap="flat" cmpd="sng" algn="ctr">
            <a:noFill/>
            <a:prstDash val="solid"/>
            <a:round/>
            <a:headEnd type="triangle" w="med" len="med"/>
            <a:tailEnd type="none" w="med" len="med"/>
          </a:ln>
          <a:effectLst/>
        </p:spPr>
        <p:txBody>
          <a:bodyPr vert="horz" wrap="square" lIns="104287" tIns="52144" rIns="104287" bIns="52144" numCol="1" rtlCol="0" anchor="t" anchorCtr="0" compatLnSpc="1">
            <a:prstTxWarp prst="textNoShape">
              <a:avLst/>
            </a:prstTxWarp>
          </a:bodyPr>
          <a:lstStyle/>
          <a:p>
            <a:pPr defTabSz="1042873" eaLnBrk="0" hangingPunct="0"/>
            <a:endParaRPr lang="en-US" sz="1000" b="1" dirty="0">
              <a:solidFill>
                <a:schemeClr val="tx1"/>
              </a:solidFill>
              <a:latin typeface="Arial Rounded MT Bold" charset="0"/>
            </a:endParaRPr>
          </a:p>
        </p:txBody>
      </p:sp>
      <p:sp>
        <p:nvSpPr>
          <p:cNvPr id="16" name="TextBox 15"/>
          <p:cNvSpPr txBox="1"/>
          <p:nvPr/>
        </p:nvSpPr>
        <p:spPr>
          <a:xfrm>
            <a:off x="5389476" y="4732343"/>
            <a:ext cx="492739" cy="382305"/>
          </a:xfrm>
          <a:prstGeom prst="rect">
            <a:avLst/>
          </a:prstGeom>
          <a:noFill/>
        </p:spPr>
        <p:txBody>
          <a:bodyPr wrap="none" lIns="104287" tIns="52144" rIns="104287" bIns="52144" rtlCol="0">
            <a:spAutoFit/>
          </a:bodyPr>
          <a:lstStyle/>
          <a:p>
            <a:r>
              <a:rPr lang="en-US" dirty="0" smtClean="0">
                <a:solidFill>
                  <a:schemeClr val="accent6"/>
                </a:solidFill>
              </a:rPr>
              <a:t>3D</a:t>
            </a:r>
            <a:endParaRPr lang="en-US" dirty="0">
              <a:solidFill>
                <a:schemeClr val="accent6"/>
              </a:solidFill>
            </a:endParaRPr>
          </a:p>
        </p:txBody>
      </p:sp>
      <p:sp>
        <p:nvSpPr>
          <p:cNvPr id="17" name="TextBox 16"/>
          <p:cNvSpPr txBox="1"/>
          <p:nvPr/>
        </p:nvSpPr>
        <p:spPr>
          <a:xfrm>
            <a:off x="8461190" y="6637355"/>
            <a:ext cx="492739" cy="382305"/>
          </a:xfrm>
          <a:prstGeom prst="rect">
            <a:avLst/>
          </a:prstGeom>
          <a:noFill/>
        </p:spPr>
        <p:txBody>
          <a:bodyPr wrap="none" lIns="104287" tIns="52144" rIns="104287" bIns="52144" rtlCol="0">
            <a:spAutoFit/>
          </a:bodyPr>
          <a:lstStyle/>
          <a:p>
            <a:r>
              <a:rPr lang="en-US" dirty="0" smtClean="0">
                <a:solidFill>
                  <a:schemeClr val="accent6"/>
                </a:solidFill>
              </a:rPr>
              <a:t>3D</a:t>
            </a:r>
            <a:endParaRPr lang="en-US" dirty="0">
              <a:solidFill>
                <a:schemeClr val="accent6"/>
              </a:solidFill>
            </a:endParaRPr>
          </a:p>
        </p:txBody>
      </p:sp>
      <p:sp>
        <p:nvSpPr>
          <p:cNvPr id="18" name="TextBox 17"/>
          <p:cNvSpPr txBox="1"/>
          <p:nvPr/>
        </p:nvSpPr>
        <p:spPr>
          <a:xfrm>
            <a:off x="6524663" y="5605474"/>
            <a:ext cx="800516" cy="382305"/>
          </a:xfrm>
          <a:prstGeom prst="rect">
            <a:avLst/>
          </a:prstGeom>
          <a:noFill/>
        </p:spPr>
        <p:txBody>
          <a:bodyPr wrap="none" lIns="104287" tIns="52144" rIns="104287" bIns="52144" rtlCol="0">
            <a:spAutoFit/>
          </a:bodyPr>
          <a:lstStyle/>
          <a:p>
            <a:r>
              <a:rPr lang="en-US" dirty="0" smtClean="0">
                <a:solidFill>
                  <a:schemeClr val="accent6"/>
                </a:solidFill>
              </a:rPr>
              <a:t>Planar</a:t>
            </a:r>
            <a:endParaRPr lang="en-US" dirty="0">
              <a:solidFill>
                <a:schemeClr val="accent6"/>
              </a:solidFill>
            </a:endParaRPr>
          </a:p>
        </p:txBody>
      </p:sp>
      <p:pic>
        <p:nvPicPr>
          <p:cNvPr id="19" name="Picture 1" descr="D:\IBL\StaveLoading\FullLengthStave\3DModel\Modules 3D sur Staves._SmallJPG.JPG"/>
          <p:cNvPicPr>
            <a:picLocks noChangeAspect="1" noChangeArrowheads="1"/>
          </p:cNvPicPr>
          <p:nvPr/>
        </p:nvPicPr>
        <p:blipFill>
          <a:blip r:embed="rId3" cstate="print"/>
          <a:srcRect/>
          <a:stretch>
            <a:fillRect/>
          </a:stretch>
        </p:blipFill>
        <p:spPr bwMode="auto">
          <a:xfrm>
            <a:off x="125701" y="4160219"/>
            <a:ext cx="5292104" cy="2635887"/>
          </a:xfrm>
          <a:prstGeom prst="rect">
            <a:avLst/>
          </a:prstGeom>
          <a:ln>
            <a:noFill/>
          </a:ln>
          <a:effectLst>
            <a:softEdge rad="112500"/>
          </a:effectLst>
        </p:spPr>
      </p:pic>
      <p:cxnSp>
        <p:nvCxnSpPr>
          <p:cNvPr id="20" name="Connecteur droit avec flèche 35"/>
          <p:cNvCxnSpPr/>
          <p:nvPr/>
        </p:nvCxnSpPr>
        <p:spPr>
          <a:xfrm rot="16200000" flipH="1">
            <a:off x="898136" y="4193863"/>
            <a:ext cx="526952" cy="1127660"/>
          </a:xfrm>
          <a:prstGeom prst="straightConnector1">
            <a:avLst/>
          </a:prstGeom>
          <a:ln>
            <a:tailEnd type="arrow"/>
          </a:ln>
          <a:effectLst>
            <a:outerShdw blurRad="50800" dist="38100" dir="2700000" algn="tl" rotWithShape="0">
              <a:prstClr val="black">
                <a:alpha val="40000"/>
              </a:prstClr>
            </a:outerShdw>
          </a:effectLst>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8577693" y="3895699"/>
            <a:ext cx="1820026" cy="936303"/>
          </a:xfrm>
          <a:prstGeom prst="rect">
            <a:avLst/>
          </a:prstGeom>
          <a:noFill/>
        </p:spPr>
        <p:txBody>
          <a:bodyPr wrap="none" lIns="104287" tIns="52144" rIns="104287" bIns="52144" rtlCol="0">
            <a:spAutoFit/>
          </a:bodyPr>
          <a:lstStyle/>
          <a:p>
            <a:pPr algn="r"/>
            <a:r>
              <a:rPr lang="en-US" dirty="0" smtClean="0">
                <a:solidFill>
                  <a:schemeClr val="tx2">
                    <a:lumMod val="75000"/>
                  </a:schemeClr>
                </a:solidFill>
              </a:rPr>
              <a:t>Scenario (50/50):</a:t>
            </a:r>
          </a:p>
          <a:p>
            <a:pPr algn="r"/>
            <a:r>
              <a:rPr lang="en-US" dirty="0" smtClean="0">
                <a:solidFill>
                  <a:schemeClr val="tx2">
                    <a:lumMod val="75000"/>
                  </a:schemeClr>
                </a:solidFill>
              </a:rPr>
              <a:t>50% Planar </a:t>
            </a:r>
          </a:p>
          <a:p>
            <a:pPr algn="r"/>
            <a:r>
              <a:rPr lang="en-US" dirty="0" smtClean="0">
                <a:solidFill>
                  <a:schemeClr val="tx2">
                    <a:lumMod val="75000"/>
                  </a:schemeClr>
                </a:solidFill>
              </a:rPr>
              <a:t>50 % 3D</a:t>
            </a:r>
            <a:endParaRPr lang="en-US" dirty="0">
              <a:solidFill>
                <a:schemeClr val="tx2">
                  <a:lumMod val="75000"/>
                </a:schemeClr>
              </a:solidFill>
            </a:endParaRPr>
          </a:p>
        </p:txBody>
      </p:sp>
      <p:sp>
        <p:nvSpPr>
          <p:cNvPr id="22" name="TextBox 21"/>
          <p:cNvSpPr txBox="1"/>
          <p:nvPr/>
        </p:nvSpPr>
        <p:spPr>
          <a:xfrm>
            <a:off x="5978849" y="6081727"/>
            <a:ext cx="1884146" cy="936303"/>
          </a:xfrm>
          <a:prstGeom prst="rect">
            <a:avLst/>
          </a:prstGeom>
          <a:noFill/>
        </p:spPr>
        <p:txBody>
          <a:bodyPr wrap="none" lIns="104287" tIns="52144" rIns="104287" bIns="52144" rtlCol="0">
            <a:spAutoFit/>
          </a:bodyPr>
          <a:lstStyle/>
          <a:p>
            <a:pPr algn="r"/>
            <a:r>
              <a:rPr lang="en-US" b="1" dirty="0">
                <a:solidFill>
                  <a:srgbClr val="C00000"/>
                </a:solidFill>
              </a:rPr>
              <a:t>Scenario </a:t>
            </a:r>
            <a:r>
              <a:rPr lang="en-US" b="1" dirty="0" smtClean="0">
                <a:solidFill>
                  <a:srgbClr val="C00000"/>
                </a:solidFill>
              </a:rPr>
              <a:t>(25/75)</a:t>
            </a:r>
            <a:r>
              <a:rPr lang="en-US" b="1" dirty="0">
                <a:solidFill>
                  <a:srgbClr val="C00000"/>
                </a:solidFill>
              </a:rPr>
              <a:t>:</a:t>
            </a:r>
          </a:p>
          <a:p>
            <a:pPr algn="r"/>
            <a:r>
              <a:rPr lang="en-US" b="1" dirty="0" smtClean="0">
                <a:solidFill>
                  <a:srgbClr val="C00000"/>
                </a:solidFill>
              </a:rPr>
              <a:t>75% Planar </a:t>
            </a:r>
          </a:p>
          <a:p>
            <a:pPr algn="r"/>
            <a:r>
              <a:rPr lang="en-US" b="1" dirty="0" smtClean="0">
                <a:solidFill>
                  <a:srgbClr val="C00000"/>
                </a:solidFill>
              </a:rPr>
              <a:t>25% 3D</a:t>
            </a:r>
            <a:endParaRPr lang="en-US" b="1" dirty="0">
              <a:solidFill>
                <a:srgbClr val="C00000"/>
              </a:solidFill>
            </a:endParaRPr>
          </a:p>
        </p:txBody>
      </p:sp>
      <p:sp>
        <p:nvSpPr>
          <p:cNvPr id="23" name="TextBox 22"/>
          <p:cNvSpPr txBox="1"/>
          <p:nvPr/>
        </p:nvSpPr>
        <p:spPr>
          <a:xfrm>
            <a:off x="294095" y="4017964"/>
            <a:ext cx="1332713" cy="382305"/>
          </a:xfrm>
          <a:prstGeom prst="rect">
            <a:avLst/>
          </a:prstGeom>
          <a:noFill/>
        </p:spPr>
        <p:txBody>
          <a:bodyPr wrap="none" lIns="104287" tIns="52144" rIns="104287" bIns="52144" rtlCol="0">
            <a:spAutoFit/>
          </a:bodyPr>
          <a:lstStyle/>
          <a:p>
            <a:r>
              <a:rPr lang="en-US" dirty="0" smtClean="0">
                <a:solidFill>
                  <a:schemeClr val="accent6"/>
                </a:solidFill>
              </a:rPr>
              <a:t>Flex Hybrid</a:t>
            </a:r>
            <a:endParaRPr lang="en-US" dirty="0">
              <a:solidFill>
                <a:schemeClr val="accent6"/>
              </a:solidFill>
            </a:endParaRPr>
          </a:p>
        </p:txBody>
      </p:sp>
      <p:cxnSp>
        <p:nvCxnSpPr>
          <p:cNvPr id="24" name="Connecteur droit avec flèche 35"/>
          <p:cNvCxnSpPr/>
          <p:nvPr/>
        </p:nvCxnSpPr>
        <p:spPr>
          <a:xfrm flipH="1" flipV="1">
            <a:off x="2567410" y="6319853"/>
            <a:ext cx="1094559" cy="555628"/>
          </a:xfrm>
          <a:prstGeom prst="straightConnector1">
            <a:avLst/>
          </a:prstGeom>
          <a:ln>
            <a:tailEnd type="arrow"/>
          </a:ln>
          <a:effectLst>
            <a:outerShdw blurRad="50800" dist="38100" dir="2700000" algn="tl" rotWithShape="0">
              <a:prstClr val="black">
                <a:alpha val="40000"/>
              </a:prstClr>
            </a:outerShdw>
          </a:effectLst>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3639671" y="6478604"/>
            <a:ext cx="2373062" cy="659304"/>
          </a:xfrm>
          <a:prstGeom prst="rect">
            <a:avLst/>
          </a:prstGeom>
          <a:noFill/>
        </p:spPr>
        <p:txBody>
          <a:bodyPr wrap="none" lIns="104287" tIns="52144" rIns="104287" bIns="52144" rtlCol="0">
            <a:spAutoFit/>
          </a:bodyPr>
          <a:lstStyle/>
          <a:p>
            <a:r>
              <a:rPr lang="en-US" dirty="0" smtClean="0">
                <a:solidFill>
                  <a:schemeClr val="accent6"/>
                </a:solidFill>
              </a:rPr>
              <a:t>Module: </a:t>
            </a:r>
          </a:p>
          <a:p>
            <a:r>
              <a:rPr lang="en-US" dirty="0" smtClean="0">
                <a:solidFill>
                  <a:schemeClr val="accent6"/>
                </a:solidFill>
              </a:rPr>
              <a:t>Sensor + 1x or 2x FEI4</a:t>
            </a:r>
            <a:endParaRPr lang="en-US" dirty="0">
              <a:solidFill>
                <a:schemeClr val="accent6"/>
              </a:solidFill>
            </a:endParaRPr>
          </a:p>
        </p:txBody>
      </p:sp>
      <p:cxnSp>
        <p:nvCxnSpPr>
          <p:cNvPr id="26" name="Connecteur droit avec flèche 35"/>
          <p:cNvCxnSpPr/>
          <p:nvPr/>
        </p:nvCxnSpPr>
        <p:spPr>
          <a:xfrm>
            <a:off x="5261710" y="3938588"/>
            <a:ext cx="673575" cy="317502"/>
          </a:xfrm>
          <a:prstGeom prst="straightConnector1">
            <a:avLst/>
          </a:prstGeom>
          <a:ln>
            <a:tailEnd type="arrow"/>
          </a:ln>
          <a:effectLst>
            <a:outerShdw blurRad="50800" dist="38100" dir="2700000" algn="tl" rotWithShape="0">
              <a:prstClr val="black">
                <a:alpha val="40000"/>
              </a:prstClr>
            </a:outerShdw>
          </a:effectLst>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3538218" y="3605777"/>
            <a:ext cx="1768730" cy="382305"/>
          </a:xfrm>
          <a:prstGeom prst="rect">
            <a:avLst/>
          </a:prstGeom>
          <a:noFill/>
        </p:spPr>
        <p:txBody>
          <a:bodyPr wrap="none" lIns="104287" tIns="52144" rIns="104287" bIns="52144" rtlCol="0">
            <a:spAutoFit/>
          </a:bodyPr>
          <a:lstStyle/>
          <a:p>
            <a:r>
              <a:rPr lang="en-US" dirty="0" smtClean="0">
                <a:solidFill>
                  <a:schemeClr val="accent6"/>
                </a:solidFill>
              </a:rPr>
              <a:t>Stave: 32 x FEI4</a:t>
            </a:r>
            <a:endParaRPr lang="en-US" dirty="0">
              <a:solidFill>
                <a:schemeClr val="accent6"/>
              </a:solidFill>
            </a:endParaRPr>
          </a:p>
        </p:txBody>
      </p:sp>
    </p:spTree>
    <p:extLst>
      <p:ext uri="{BB962C8B-B14F-4D97-AF65-F5344CB8AC3E}">
        <p14:creationId xmlns:p14="http://schemas.microsoft.com/office/powerpoint/2010/main" xmlns="" val="3898534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5346" y="78655"/>
            <a:ext cx="10242450" cy="604838"/>
          </a:xfrm>
        </p:spPr>
        <p:txBody>
          <a:bodyPr/>
          <a:lstStyle/>
          <a:p>
            <a:pPr>
              <a:defRPr/>
            </a:pPr>
            <a:r>
              <a:rPr lang="en-US" sz="4400" b="1" dirty="0" smtClean="0">
                <a:solidFill>
                  <a:srgbClr val="008000"/>
                </a:solidFill>
              </a:rPr>
              <a:t>IBL Pixel Module Charge Collection</a:t>
            </a:r>
            <a:endParaRPr lang="de-DE" sz="4400" b="1" dirty="0">
              <a:solidFill>
                <a:srgbClr val="008000"/>
              </a:solidFill>
            </a:endParaRPr>
          </a:p>
        </p:txBody>
      </p:sp>
      <p:graphicFrame>
        <p:nvGraphicFramePr>
          <p:cNvPr id="2050" name="Object 4"/>
          <p:cNvGraphicFramePr>
            <a:graphicFrameLocks noChangeAspect="1"/>
          </p:cNvGraphicFramePr>
          <p:nvPr/>
        </p:nvGraphicFramePr>
        <p:xfrm>
          <a:off x="5324327" y="899517"/>
          <a:ext cx="5206155" cy="3324225"/>
        </p:xfrm>
        <a:graphic>
          <a:graphicData uri="http://schemas.openxmlformats.org/presentationml/2006/ole">
            <p:oleObj spid="_x0000_s38914" name="Acrobat Document" r:id="rId3" imgW="3888000" imgH="2633040" progId="AcroExch.Document.7">
              <p:embed/>
            </p:oleObj>
          </a:graphicData>
        </a:graphic>
      </p:graphicFrame>
      <p:graphicFrame>
        <p:nvGraphicFramePr>
          <p:cNvPr id="2051" name="Object 5"/>
          <p:cNvGraphicFramePr>
            <a:graphicFrameLocks noChangeAspect="1"/>
          </p:cNvGraphicFramePr>
          <p:nvPr/>
        </p:nvGraphicFramePr>
        <p:xfrm>
          <a:off x="5394650" y="4283893"/>
          <a:ext cx="5207840" cy="3324225"/>
        </p:xfrm>
        <a:graphic>
          <a:graphicData uri="http://schemas.openxmlformats.org/presentationml/2006/ole">
            <p:oleObj spid="_x0000_s38915" name="Acrobat Document" r:id="rId4" imgW="3888000" imgH="2633040" progId="AcroExch.Document.7">
              <p:embed/>
            </p:oleObj>
          </a:graphicData>
        </a:graphic>
      </p:graphicFrame>
      <p:sp>
        <p:nvSpPr>
          <p:cNvPr id="2057" name="Textfeld 10"/>
          <p:cNvSpPr txBox="1">
            <a:spLocks noChangeArrowheads="1"/>
          </p:cNvSpPr>
          <p:nvPr/>
        </p:nvSpPr>
        <p:spPr bwMode="auto">
          <a:xfrm>
            <a:off x="6514435" y="746209"/>
            <a:ext cx="3448380" cy="369332"/>
          </a:xfrm>
          <a:prstGeom prst="rect">
            <a:avLst/>
          </a:prstGeom>
          <a:noFill/>
          <a:ln w="9525">
            <a:noFill/>
            <a:miter lim="800000"/>
            <a:headEnd/>
            <a:tailEnd/>
          </a:ln>
        </p:spPr>
        <p:txBody>
          <a:bodyPr wrap="none">
            <a:spAutoFit/>
          </a:bodyPr>
          <a:lstStyle/>
          <a:p>
            <a:pPr>
              <a:buSzPct val="100000"/>
            </a:pPr>
            <a:r>
              <a:rPr lang="en-US" dirty="0">
                <a:solidFill>
                  <a:srgbClr val="000066"/>
                </a:solidFill>
                <a:latin typeface="Comic Sans MS" pitchFamily="66" charset="0"/>
              </a:rPr>
              <a:t>SCC61: Planar </a:t>
            </a:r>
            <a:r>
              <a:rPr lang="en-US" b="1" dirty="0" smtClean="0">
                <a:solidFill>
                  <a:srgbClr val="FF0000"/>
                </a:solidFill>
                <a:latin typeface="Comic Sans MS" pitchFamily="66" charset="0"/>
              </a:rPr>
              <a:t>6x 10</a:t>
            </a:r>
            <a:r>
              <a:rPr lang="en-US" b="1" baseline="30000" dirty="0" smtClean="0">
                <a:solidFill>
                  <a:srgbClr val="FF0000"/>
                </a:solidFill>
                <a:latin typeface="Comic Sans MS" pitchFamily="66" charset="0"/>
              </a:rPr>
              <a:t>15</a:t>
            </a:r>
            <a:r>
              <a:rPr lang="en-US" b="1" dirty="0" smtClean="0">
                <a:solidFill>
                  <a:srgbClr val="FF0000"/>
                </a:solidFill>
                <a:latin typeface="Comic Sans MS" pitchFamily="66" charset="0"/>
              </a:rPr>
              <a:t> </a:t>
            </a:r>
            <a:r>
              <a:rPr lang="en-US" b="1" dirty="0">
                <a:solidFill>
                  <a:srgbClr val="FF0000"/>
                </a:solidFill>
                <a:latin typeface="Comic Sans MS" pitchFamily="66" charset="0"/>
              </a:rPr>
              <a:t>n</a:t>
            </a:r>
            <a:r>
              <a:rPr lang="en-US" b="1" baseline="-25000" dirty="0">
                <a:solidFill>
                  <a:srgbClr val="FF0000"/>
                </a:solidFill>
                <a:latin typeface="Comic Sans MS" pitchFamily="66" charset="0"/>
              </a:rPr>
              <a:t>eq</a:t>
            </a:r>
            <a:r>
              <a:rPr lang="en-US" b="1" dirty="0">
                <a:solidFill>
                  <a:srgbClr val="FF0000"/>
                </a:solidFill>
                <a:latin typeface="Comic Sans MS" pitchFamily="66" charset="0"/>
              </a:rPr>
              <a:t>cm</a:t>
            </a:r>
            <a:r>
              <a:rPr lang="en-US" b="1" baseline="30000" dirty="0">
                <a:solidFill>
                  <a:srgbClr val="FF0000"/>
                </a:solidFill>
                <a:latin typeface="Comic Sans MS" pitchFamily="66" charset="0"/>
              </a:rPr>
              <a:t>-2</a:t>
            </a:r>
            <a:endParaRPr lang="de-DE" b="1" baseline="30000" dirty="0">
              <a:solidFill>
                <a:srgbClr val="FF0000"/>
              </a:solidFill>
              <a:latin typeface="Comic Sans MS" pitchFamily="66" charset="0"/>
            </a:endParaRPr>
          </a:p>
        </p:txBody>
      </p:sp>
      <p:sp>
        <p:nvSpPr>
          <p:cNvPr id="2058" name="Textfeld 11"/>
          <p:cNvSpPr txBox="1">
            <a:spLocks noChangeArrowheads="1"/>
          </p:cNvSpPr>
          <p:nvPr/>
        </p:nvSpPr>
        <p:spPr bwMode="auto">
          <a:xfrm>
            <a:off x="6440314" y="4130585"/>
            <a:ext cx="3775393" cy="369332"/>
          </a:xfrm>
          <a:prstGeom prst="rect">
            <a:avLst/>
          </a:prstGeom>
          <a:noFill/>
          <a:ln w="9525">
            <a:noFill/>
            <a:miter lim="800000"/>
            <a:headEnd/>
            <a:tailEnd/>
          </a:ln>
        </p:spPr>
        <p:txBody>
          <a:bodyPr wrap="none">
            <a:spAutoFit/>
          </a:bodyPr>
          <a:lstStyle/>
          <a:p>
            <a:pPr>
              <a:buSzPct val="100000"/>
            </a:pPr>
            <a:r>
              <a:rPr lang="en-US" dirty="0">
                <a:solidFill>
                  <a:srgbClr val="000066"/>
                </a:solidFill>
                <a:latin typeface="Comic Sans MS" pitchFamily="66" charset="0"/>
              </a:rPr>
              <a:t>SCC97: 3D </a:t>
            </a:r>
            <a:r>
              <a:rPr lang="en-US" dirty="0" smtClean="0">
                <a:solidFill>
                  <a:schemeClr val="tx1"/>
                </a:solidFill>
                <a:latin typeface="Comic Sans MS" pitchFamily="66" charset="0"/>
              </a:rPr>
              <a:t>CNM</a:t>
            </a:r>
            <a:r>
              <a:rPr lang="en-US" b="1" dirty="0" smtClean="0">
                <a:solidFill>
                  <a:srgbClr val="C00000"/>
                </a:solidFill>
                <a:latin typeface="Comic Sans MS" pitchFamily="66" charset="0"/>
              </a:rPr>
              <a:t> 6x 10</a:t>
            </a:r>
            <a:r>
              <a:rPr lang="en-US" b="1" baseline="30000" dirty="0" smtClean="0">
                <a:solidFill>
                  <a:srgbClr val="C00000"/>
                </a:solidFill>
                <a:latin typeface="Comic Sans MS" pitchFamily="66" charset="0"/>
              </a:rPr>
              <a:t>15</a:t>
            </a:r>
            <a:r>
              <a:rPr lang="en-US" b="1" dirty="0" smtClean="0">
                <a:solidFill>
                  <a:srgbClr val="C00000"/>
                </a:solidFill>
                <a:latin typeface="Comic Sans MS" pitchFamily="66" charset="0"/>
              </a:rPr>
              <a:t> </a:t>
            </a:r>
            <a:r>
              <a:rPr lang="en-US" b="1" dirty="0">
                <a:solidFill>
                  <a:srgbClr val="C00000"/>
                </a:solidFill>
                <a:latin typeface="Comic Sans MS" pitchFamily="66" charset="0"/>
              </a:rPr>
              <a:t>n</a:t>
            </a:r>
            <a:r>
              <a:rPr lang="en-US" b="1" baseline="-25000" dirty="0">
                <a:solidFill>
                  <a:srgbClr val="C00000"/>
                </a:solidFill>
                <a:latin typeface="Comic Sans MS" pitchFamily="66" charset="0"/>
              </a:rPr>
              <a:t>eq</a:t>
            </a:r>
            <a:r>
              <a:rPr lang="en-US" b="1" dirty="0">
                <a:solidFill>
                  <a:srgbClr val="C00000"/>
                </a:solidFill>
                <a:latin typeface="Comic Sans MS" pitchFamily="66" charset="0"/>
              </a:rPr>
              <a:t>cm</a:t>
            </a:r>
            <a:r>
              <a:rPr lang="en-US" b="1" baseline="30000" dirty="0">
                <a:solidFill>
                  <a:srgbClr val="C00000"/>
                </a:solidFill>
                <a:latin typeface="Comic Sans MS" pitchFamily="66" charset="0"/>
              </a:rPr>
              <a:t>-2</a:t>
            </a:r>
            <a:endParaRPr lang="de-DE" b="1" baseline="30000" dirty="0">
              <a:solidFill>
                <a:srgbClr val="C00000"/>
              </a:solidFill>
              <a:latin typeface="Comic Sans MS" pitchFamily="66" charset="0"/>
            </a:endParaRPr>
          </a:p>
        </p:txBody>
      </p:sp>
      <p:pic>
        <p:nvPicPr>
          <p:cNvPr id="11" name="Picture 2"/>
          <p:cNvPicPr>
            <a:picLocks noChangeAspect="1" noChangeArrowheads="1"/>
          </p:cNvPicPr>
          <p:nvPr/>
        </p:nvPicPr>
        <p:blipFill>
          <a:blip r:embed="rId5" cstate="print"/>
          <a:srcRect/>
          <a:stretch>
            <a:fillRect/>
          </a:stretch>
        </p:blipFill>
        <p:spPr bwMode="auto">
          <a:xfrm>
            <a:off x="2082955" y="827509"/>
            <a:ext cx="2974919" cy="352839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 name="Picture 3"/>
          <p:cNvPicPr>
            <a:picLocks noChangeAspect="1" noChangeArrowheads="1"/>
          </p:cNvPicPr>
          <p:nvPr/>
        </p:nvPicPr>
        <p:blipFill>
          <a:blip r:embed="rId6" cstate="print"/>
          <a:srcRect/>
          <a:stretch>
            <a:fillRect/>
          </a:stretch>
        </p:blipFill>
        <p:spPr bwMode="auto">
          <a:xfrm>
            <a:off x="737394" y="4479637"/>
            <a:ext cx="4379218" cy="297608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3" name="Picture 13"/>
          <p:cNvPicPr>
            <a:picLocks noChangeAspect="1" noChangeArrowheads="1"/>
          </p:cNvPicPr>
          <p:nvPr/>
        </p:nvPicPr>
        <p:blipFill>
          <a:blip r:embed="rId7" cstate="print"/>
          <a:srcRect/>
          <a:stretch>
            <a:fillRect/>
          </a:stretch>
        </p:blipFill>
        <p:spPr bwMode="auto">
          <a:xfrm>
            <a:off x="17314" y="1913061"/>
            <a:ext cx="2184637" cy="179476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 name="Rectangle 9"/>
          <p:cNvSpPr/>
          <p:nvPr/>
        </p:nvSpPr>
        <p:spPr bwMode="auto">
          <a:xfrm>
            <a:off x="7794178" y="2411685"/>
            <a:ext cx="1152128" cy="144016"/>
          </a:xfrm>
          <a:prstGeom prst="rect">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4" name="Rectangle 13"/>
          <p:cNvSpPr/>
          <p:nvPr/>
        </p:nvSpPr>
        <p:spPr bwMode="auto">
          <a:xfrm>
            <a:off x="7794178" y="5796061"/>
            <a:ext cx="1152128" cy="144016"/>
          </a:xfrm>
          <a:prstGeom prst="rect">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16" name="TextBox 15"/>
          <p:cNvSpPr txBox="1"/>
          <p:nvPr/>
        </p:nvSpPr>
        <p:spPr>
          <a:xfrm>
            <a:off x="7290122" y="6085834"/>
            <a:ext cx="2952328" cy="646331"/>
          </a:xfrm>
          <a:prstGeom prst="rect">
            <a:avLst/>
          </a:prstGeom>
          <a:solidFill>
            <a:schemeClr val="bg1"/>
          </a:solidFill>
        </p:spPr>
        <p:txBody>
          <a:bodyPr wrap="square" rtlCol="0">
            <a:spAutoFit/>
          </a:bodyPr>
          <a:lstStyle/>
          <a:p>
            <a:r>
              <a:rPr lang="en-GB" b="1" dirty="0" smtClean="0">
                <a:solidFill>
                  <a:srgbClr val="FF0000"/>
                </a:solidFill>
              </a:rPr>
              <a:t>Very promising results for HL-LHC requirements </a:t>
            </a:r>
            <a:endParaRPr lang="en-GB" b="1"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03336" y="1102434"/>
            <a:ext cx="5104098" cy="3228634"/>
          </a:xfrm>
          <a:prstGeom prst="rect">
            <a:avLst/>
          </a:prstGeom>
          <a:noFill/>
          <a:ln w="9525">
            <a:noFill/>
            <a:miter lim="800000"/>
            <a:headEnd/>
            <a:tailEnd/>
          </a:ln>
          <a:effectLst/>
        </p:spPr>
      </p:pic>
      <p:sp>
        <p:nvSpPr>
          <p:cNvPr id="4" name="CustomShape 1"/>
          <p:cNvSpPr/>
          <p:nvPr/>
        </p:nvSpPr>
        <p:spPr>
          <a:xfrm>
            <a:off x="1134997" y="179437"/>
            <a:ext cx="7883317" cy="61826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102645" tIns="51323" rIns="102645" bIns="51323"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lgn="ctr">
              <a:spcBef>
                <a:spcPts val="0"/>
              </a:spcBef>
              <a:spcAft>
                <a:spcPts val="0"/>
              </a:spcAft>
              <a:buNone/>
            </a:pPr>
            <a:r>
              <a:rPr lang="en-GB" sz="4400" b="1" dirty="0" smtClean="0">
                <a:solidFill>
                  <a:srgbClr val="002060"/>
                </a:solidFill>
                <a:latin typeface="Calibri" pitchFamily="18"/>
                <a:ea typeface="Arial Unicode MS" pitchFamily="2"/>
                <a:cs typeface="Arial Unicode MS" pitchFamily="2"/>
              </a:rPr>
              <a:t>ATLAS PPS/IBL Test beams</a:t>
            </a:r>
            <a:endParaRPr lang="en-GB" sz="4400" b="1" dirty="0">
              <a:solidFill>
                <a:srgbClr val="002060"/>
              </a:solidFill>
              <a:latin typeface="Calibri" pitchFamily="18"/>
              <a:ea typeface="Arial Unicode MS" pitchFamily="2"/>
              <a:cs typeface="Arial Unicode MS" pitchFamily="2"/>
            </a:endParaRPr>
          </a:p>
        </p:txBody>
      </p:sp>
      <p:cxnSp>
        <p:nvCxnSpPr>
          <p:cNvPr id="6" name="Straight Arrow Connector 5"/>
          <p:cNvCxnSpPr/>
          <p:nvPr/>
        </p:nvCxnSpPr>
        <p:spPr>
          <a:xfrm>
            <a:off x="5178846" y="2677377"/>
            <a:ext cx="1420016" cy="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2376" y="2168478"/>
            <a:ext cx="1252956" cy="520805"/>
          </a:xfrm>
          <a:prstGeom prst="rect">
            <a:avLst/>
          </a:prstGeom>
          <a:noFill/>
        </p:spPr>
        <p:txBody>
          <a:bodyPr wrap="square" lIns="104287" tIns="52144" rIns="104287" bIns="52144" rtlCol="0">
            <a:spAutoFit/>
          </a:bodyPr>
          <a:lstStyle/>
          <a:p>
            <a:r>
              <a:rPr lang="en-GB" sz="2700" b="1" dirty="0" smtClean="0">
                <a:solidFill>
                  <a:schemeClr val="bg1"/>
                </a:solidFill>
                <a:latin typeface="+mj-lt"/>
              </a:rPr>
              <a:t>BEAM</a:t>
            </a:r>
            <a:endParaRPr lang="en-US" sz="2700" b="1" dirty="0">
              <a:solidFill>
                <a:schemeClr val="bg1"/>
              </a:solidFill>
              <a:latin typeface="+mj-lt"/>
            </a:endParaRPr>
          </a:p>
        </p:txBody>
      </p:sp>
      <p:sp>
        <p:nvSpPr>
          <p:cNvPr id="9" name="TextBox 8"/>
          <p:cNvSpPr txBox="1"/>
          <p:nvPr/>
        </p:nvSpPr>
        <p:spPr>
          <a:xfrm>
            <a:off x="417614" y="1102434"/>
            <a:ext cx="4928292" cy="2875296"/>
          </a:xfrm>
          <a:prstGeom prst="rect">
            <a:avLst/>
          </a:prstGeom>
          <a:noFill/>
        </p:spPr>
        <p:txBody>
          <a:bodyPr wrap="square" lIns="104287" tIns="52144" rIns="104287" bIns="52144" rtlCol="0">
            <a:spAutoFit/>
          </a:bodyPr>
          <a:lstStyle/>
          <a:p>
            <a:r>
              <a:rPr lang="en-GB" dirty="0" smtClean="0">
                <a:solidFill>
                  <a:schemeClr val="tx2"/>
                </a:solidFill>
              </a:rPr>
              <a:t>Test beams:</a:t>
            </a:r>
          </a:p>
          <a:p>
            <a:endParaRPr lang="en-GB" dirty="0" smtClean="0">
              <a:solidFill>
                <a:schemeClr val="tx2"/>
              </a:solidFill>
            </a:endParaRPr>
          </a:p>
          <a:p>
            <a:r>
              <a:rPr lang="en-GB" dirty="0" smtClean="0">
                <a:solidFill>
                  <a:schemeClr val="tx2"/>
                </a:solidFill>
              </a:rPr>
              <a:t>CERN  SPS – Protons and pions ~25GeV</a:t>
            </a:r>
          </a:p>
          <a:p>
            <a:r>
              <a:rPr lang="en-GB" dirty="0" smtClean="0">
                <a:solidFill>
                  <a:schemeClr val="tx2"/>
                </a:solidFill>
              </a:rPr>
              <a:t>DESY - Electrons 4-6 GeV</a:t>
            </a:r>
          </a:p>
          <a:p>
            <a:endParaRPr lang="en-GB" dirty="0" smtClean="0">
              <a:solidFill>
                <a:schemeClr val="tx2"/>
              </a:solidFill>
            </a:endParaRPr>
          </a:p>
          <a:p>
            <a:r>
              <a:rPr lang="en-GB" dirty="0" smtClean="0">
                <a:solidFill>
                  <a:schemeClr val="tx2"/>
                </a:solidFill>
              </a:rPr>
              <a:t>Different variations on sensors and manufacturer looked at with varying conditions:</a:t>
            </a:r>
          </a:p>
          <a:p>
            <a:r>
              <a:rPr lang="en-GB" dirty="0" smtClean="0">
                <a:solidFill>
                  <a:schemeClr val="tx2"/>
                </a:solidFill>
              </a:rPr>
              <a:t>     - Magnetic field</a:t>
            </a:r>
          </a:p>
          <a:p>
            <a:r>
              <a:rPr lang="en-GB" dirty="0" smtClean="0">
                <a:solidFill>
                  <a:schemeClr val="tx2"/>
                </a:solidFill>
              </a:rPr>
              <a:t>     - Various DUT (device under test) angles</a:t>
            </a:r>
          </a:p>
          <a:p>
            <a:r>
              <a:rPr lang="en-GB" dirty="0" smtClean="0">
                <a:solidFill>
                  <a:schemeClr val="tx2"/>
                </a:solidFill>
              </a:rPr>
              <a:t>    </a:t>
            </a:r>
            <a:endParaRPr lang="en-US" dirty="0">
              <a:solidFill>
                <a:schemeClr val="tx2"/>
              </a:solidFill>
            </a:endParaRPr>
          </a:p>
        </p:txBody>
      </p:sp>
      <p:grpSp>
        <p:nvGrpSpPr>
          <p:cNvPr id="2" name="Group 24"/>
          <p:cNvGrpSpPr/>
          <p:nvPr/>
        </p:nvGrpSpPr>
        <p:grpSpPr>
          <a:xfrm>
            <a:off x="501145" y="5591023"/>
            <a:ext cx="5847126" cy="1181207"/>
            <a:chOff x="1714480" y="4857760"/>
            <a:chExt cx="5357850" cy="1428760"/>
          </a:xfrm>
        </p:grpSpPr>
        <p:sp>
          <p:nvSpPr>
            <p:cNvPr id="10" name="Rectangle 9"/>
            <p:cNvSpPr/>
            <p:nvPr/>
          </p:nvSpPr>
          <p:spPr>
            <a:xfrm>
              <a:off x="6000760" y="5214950"/>
              <a:ext cx="1071570" cy="92869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786050" y="5214950"/>
              <a:ext cx="1071570" cy="92869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857620" y="5214950"/>
              <a:ext cx="1071570" cy="92869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929190" y="5214950"/>
              <a:ext cx="1071570" cy="92869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714480" y="5214950"/>
              <a:ext cx="1071570" cy="92869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714480" y="5072074"/>
              <a:ext cx="5357850"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928794" y="6000768"/>
              <a:ext cx="642942" cy="1428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215074" y="6000768"/>
              <a:ext cx="642942" cy="1428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4071934" y="6000768"/>
              <a:ext cx="642942" cy="1428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143504" y="6000768"/>
              <a:ext cx="642942" cy="1428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3000364" y="6000768"/>
              <a:ext cx="642942" cy="1428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Arrow Connector 21"/>
            <p:cNvCxnSpPr/>
            <p:nvPr/>
          </p:nvCxnSpPr>
          <p:spPr>
            <a:xfrm flipV="1">
              <a:off x="2000232" y="4857760"/>
              <a:ext cx="4714908" cy="14287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17615" y="4331068"/>
            <a:ext cx="5847126" cy="1213302"/>
          </a:xfrm>
          <a:prstGeom prst="rect">
            <a:avLst/>
          </a:prstGeom>
          <a:noFill/>
        </p:spPr>
        <p:txBody>
          <a:bodyPr wrap="square" lIns="104287" tIns="52144" rIns="104287" bIns="52144" rtlCol="0">
            <a:spAutoFit/>
          </a:bodyPr>
          <a:lstStyle/>
          <a:p>
            <a:r>
              <a:rPr lang="en-GB" dirty="0" smtClean="0">
                <a:solidFill>
                  <a:schemeClr val="tx2"/>
                </a:solidFill>
              </a:rPr>
              <a:t>High Eta </a:t>
            </a:r>
          </a:p>
          <a:p>
            <a:endParaRPr lang="en-GB" dirty="0" smtClean="0">
              <a:solidFill>
                <a:schemeClr val="tx2"/>
              </a:solidFill>
            </a:endParaRPr>
          </a:p>
          <a:p>
            <a:r>
              <a:rPr lang="en-GB" dirty="0" smtClean="0">
                <a:solidFill>
                  <a:schemeClr val="tx2"/>
                </a:solidFill>
              </a:rPr>
              <a:t>High eta runs, started and will be continued in test beams in 2012</a:t>
            </a:r>
            <a:endParaRPr lang="en-GB" dirty="0">
              <a:solidFill>
                <a:schemeClr val="tx2"/>
              </a:solidFill>
            </a:endParaRPr>
          </a:p>
        </p:txBody>
      </p:sp>
      <p:sp>
        <p:nvSpPr>
          <p:cNvPr id="27" name="TextBox 26"/>
          <p:cNvSpPr txBox="1"/>
          <p:nvPr/>
        </p:nvSpPr>
        <p:spPr>
          <a:xfrm>
            <a:off x="6431801" y="4409815"/>
            <a:ext cx="4176481" cy="2321298"/>
          </a:xfrm>
          <a:prstGeom prst="rect">
            <a:avLst/>
          </a:prstGeom>
          <a:noFill/>
        </p:spPr>
        <p:txBody>
          <a:bodyPr wrap="square" lIns="104287" tIns="52144" rIns="104287" bIns="52144" rtlCol="0">
            <a:spAutoFit/>
          </a:bodyPr>
          <a:lstStyle/>
          <a:p>
            <a:r>
              <a:rPr lang="en-GB" dirty="0" smtClean="0">
                <a:solidFill>
                  <a:schemeClr val="tx2"/>
                </a:solidFill>
              </a:rPr>
              <a:t>Tracks in IBL will be mostly High Eta</a:t>
            </a:r>
          </a:p>
          <a:p>
            <a:endParaRPr lang="en-GB" dirty="0" smtClean="0">
              <a:solidFill>
                <a:schemeClr val="tx2"/>
              </a:solidFill>
            </a:endParaRPr>
          </a:p>
          <a:p>
            <a:r>
              <a:rPr lang="en-GB" dirty="0" smtClean="0">
                <a:solidFill>
                  <a:schemeClr val="tx2"/>
                </a:solidFill>
              </a:rPr>
              <a:t>Problems for Planar and 3D designs</a:t>
            </a:r>
          </a:p>
          <a:p>
            <a:endParaRPr lang="en-GB" dirty="0" smtClean="0">
              <a:solidFill>
                <a:schemeClr val="tx2"/>
              </a:solidFill>
            </a:endParaRPr>
          </a:p>
          <a:p>
            <a:r>
              <a:rPr lang="en-GB" dirty="0" smtClean="0">
                <a:solidFill>
                  <a:schemeClr val="tx2"/>
                </a:solidFill>
              </a:rPr>
              <a:t>Co-ordinate extraction  depends on charge collection through detector bulk, which will vary with irradiation.</a:t>
            </a:r>
          </a:p>
          <a:p>
            <a:endParaRPr lang="en-GB" dirty="0">
              <a:solidFill>
                <a:schemeClr val="tx2"/>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252611"/>
            <a:ext cx="9621837" cy="1258887"/>
          </a:xfrm>
        </p:spPr>
        <p:txBody>
          <a:bodyPr/>
          <a:lstStyle/>
          <a:p>
            <a:r>
              <a:rPr lang="en-GB" b="1" dirty="0" smtClean="0">
                <a:solidFill>
                  <a:srgbClr val="FF0000"/>
                </a:solidFill>
                <a:effectLst>
                  <a:outerShdw blurRad="38100" dist="38100" dir="2700000" algn="tl">
                    <a:srgbClr val="000000">
                      <a:alpha val="43137"/>
                    </a:srgbClr>
                  </a:outerShdw>
                </a:effectLst>
              </a:rPr>
              <a:t>IBL staves</a:t>
            </a:r>
            <a:endParaRPr lang="en-GB" b="1" dirty="0">
              <a:solidFill>
                <a:srgbClr val="FF000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4294967295"/>
          </p:nvPr>
        </p:nvSpPr>
        <p:spPr>
          <a:xfrm>
            <a:off x="9989407" y="7006699"/>
            <a:ext cx="657101" cy="402483"/>
          </a:xfrm>
          <a:prstGeom prst="rect">
            <a:avLst/>
          </a:prstGeom>
        </p:spPr>
        <p:txBody>
          <a:bodyPr lIns="104287" tIns="52144" rIns="104287" bIns="52144"/>
          <a:lstStyle/>
          <a:p>
            <a:fld id="{BA9B540C-44DA-4F69-89C9-7C84606640D3}" type="slidenum">
              <a:rPr lang="en-US" smtClean="0"/>
              <a:pPr/>
              <a:t>9</a:t>
            </a:fld>
            <a:endParaRPr lang="en-US"/>
          </a:p>
        </p:txBody>
      </p:sp>
      <p:sp>
        <p:nvSpPr>
          <p:cNvPr id="8" name="Rectangle 3"/>
          <p:cNvSpPr txBox="1">
            <a:spLocks noChangeArrowheads="1"/>
          </p:cNvSpPr>
          <p:nvPr/>
        </p:nvSpPr>
        <p:spPr bwMode="auto">
          <a:xfrm>
            <a:off x="267295" y="1091953"/>
            <a:ext cx="8998943" cy="6047740"/>
          </a:xfrm>
          <a:prstGeom prst="rect">
            <a:avLst/>
          </a:prstGeom>
          <a:noFill/>
          <a:ln w="9525">
            <a:noFill/>
            <a:miter lim="800000"/>
            <a:headEnd/>
            <a:tailEnd/>
          </a:ln>
        </p:spPr>
        <p:txBody>
          <a:bodyPr vert="horz" wrap="square" lIns="105012" tIns="52506" rIns="105012" bIns="52506" numCol="1" anchor="t" anchorCtr="0" compatLnSpc="1">
            <a:prstTxWarp prst="textNoShape">
              <a:avLst/>
            </a:prstTxWarp>
          </a:bodyPr>
          <a:lstStyle/>
          <a:p>
            <a:pPr marL="391077" indent="-391077" defTabSz="1042873" eaLnBrk="0" hangingPunct="0">
              <a:lnSpc>
                <a:spcPct val="90000"/>
              </a:lnSpc>
              <a:spcBef>
                <a:spcPct val="20000"/>
              </a:spcBef>
              <a:buClr>
                <a:srgbClr val="FF0000"/>
              </a:buClr>
              <a:buFontTx/>
              <a:buChar char="•"/>
              <a:defRPr/>
            </a:pPr>
            <a:r>
              <a:rPr kumimoji="1" lang="en-US" sz="2100" b="1" kern="0" dirty="0" smtClean="0">
                <a:solidFill>
                  <a:srgbClr val="6600CC"/>
                </a:solidFill>
                <a:latin typeface="+mn-lt"/>
                <a:ea typeface="ＭＳ Ｐゴシック" charset="-128"/>
                <a:cs typeface="ＭＳ Ｐゴシック" charset="-128"/>
              </a:rPr>
              <a:t>Two major areas</a:t>
            </a:r>
            <a:r>
              <a:rPr kumimoji="1" lang="en-US" sz="2100" b="1" kern="0" dirty="0" smtClean="0">
                <a:solidFill>
                  <a:srgbClr val="6600CC"/>
                </a:solidFill>
                <a:latin typeface="+mn-lt"/>
              </a:rPr>
              <a:t>: Bare stave and Flex circuit</a:t>
            </a:r>
            <a:endParaRPr kumimoji="1" lang="en-US" sz="2100" b="1" kern="0" dirty="0" smtClean="0">
              <a:solidFill>
                <a:srgbClr val="6600CC"/>
              </a:solidFill>
              <a:latin typeface="+mn-lt"/>
              <a:ea typeface="ＭＳ Ｐゴシック" charset="-128"/>
              <a:cs typeface="ＭＳ Ｐゴシック" charset="-128"/>
            </a:endParaRPr>
          </a:p>
          <a:p>
            <a:pPr marL="847334" lvl="1" indent="-325898" defTabSz="1042873" eaLnBrk="0" hangingPunct="0">
              <a:lnSpc>
                <a:spcPct val="90000"/>
              </a:lnSpc>
              <a:spcBef>
                <a:spcPct val="20000"/>
              </a:spcBef>
              <a:buClr>
                <a:srgbClr val="FF0000"/>
              </a:buClr>
              <a:buFontTx/>
              <a:buChar char="•"/>
              <a:defRPr/>
            </a:pPr>
            <a:r>
              <a:rPr kumimoji="1" lang="en-US" sz="2100" b="1" kern="0" dirty="0" smtClean="0">
                <a:solidFill>
                  <a:schemeClr val="tx1"/>
                </a:solidFill>
                <a:latin typeface="+mn-lt"/>
                <a:ea typeface="ＭＳ Ｐゴシック" charset="-128"/>
              </a:rPr>
              <a:t>Flex review in September -&gt; chosen baseline</a:t>
            </a:r>
          </a:p>
          <a:p>
            <a:pPr marL="847334" lvl="1" indent="-325898" defTabSz="1042873" eaLnBrk="0" hangingPunct="0">
              <a:lnSpc>
                <a:spcPct val="90000"/>
              </a:lnSpc>
              <a:spcBef>
                <a:spcPct val="20000"/>
              </a:spcBef>
              <a:buClr>
                <a:srgbClr val="FF0000"/>
              </a:buClr>
              <a:buFontTx/>
              <a:buChar char="•"/>
              <a:defRPr/>
            </a:pPr>
            <a:r>
              <a:rPr kumimoji="1" lang="en-US" sz="2100" b="1" kern="0" dirty="0" smtClean="0">
                <a:solidFill>
                  <a:schemeClr val="tx1"/>
                </a:solidFill>
                <a:latin typeface="+mn-lt"/>
              </a:rPr>
              <a:t>Pre-production flex submitted – expect back end January</a:t>
            </a:r>
            <a:endParaRPr kumimoji="1" lang="en-US" sz="2100" b="1" kern="0" dirty="0" smtClean="0">
              <a:solidFill>
                <a:schemeClr val="tx1"/>
              </a:solidFill>
              <a:latin typeface="+mn-lt"/>
              <a:ea typeface="ＭＳ Ｐゴシック" charset="-128"/>
            </a:endParaRPr>
          </a:p>
          <a:p>
            <a:pPr marL="847334" lvl="1" indent="-325898" defTabSz="1042873" eaLnBrk="0" hangingPunct="0">
              <a:lnSpc>
                <a:spcPct val="90000"/>
              </a:lnSpc>
              <a:spcBef>
                <a:spcPct val="20000"/>
              </a:spcBef>
              <a:buClr>
                <a:srgbClr val="FF0000"/>
              </a:buClr>
              <a:buFontTx/>
              <a:buChar char="•"/>
              <a:defRPr/>
            </a:pPr>
            <a:r>
              <a:rPr kumimoji="1" lang="en-US" sz="2100" b="1" kern="0" dirty="0" smtClean="0">
                <a:solidFill>
                  <a:schemeClr val="tx1"/>
                </a:solidFill>
                <a:latin typeface="+mn-lt"/>
                <a:ea typeface="ＭＳ Ｐゴシック" charset="-128"/>
              </a:rPr>
              <a:t>Bare stave designs agreed with pre-production of 10 at IVW</a:t>
            </a:r>
          </a:p>
          <a:p>
            <a:pPr marL="847334" lvl="1" indent="-325898" defTabSz="1042873" eaLnBrk="0" hangingPunct="0">
              <a:lnSpc>
                <a:spcPct val="90000"/>
              </a:lnSpc>
              <a:spcBef>
                <a:spcPct val="20000"/>
              </a:spcBef>
              <a:buClr>
                <a:srgbClr val="FF0000"/>
              </a:buClr>
              <a:buFontTx/>
              <a:buChar char="•"/>
              <a:defRPr/>
            </a:pPr>
            <a:r>
              <a:rPr kumimoji="1" lang="en-US" sz="2100" b="1" kern="0" dirty="0" smtClean="0">
                <a:solidFill>
                  <a:schemeClr val="tx1"/>
                </a:solidFill>
                <a:latin typeface="+mn-lt"/>
              </a:rPr>
              <a:t>Finalized building and QA of flex on stave with good results</a:t>
            </a:r>
          </a:p>
          <a:p>
            <a:pPr marL="847334" lvl="1" indent="-325898" defTabSz="1042873" eaLnBrk="0" hangingPunct="0">
              <a:lnSpc>
                <a:spcPct val="90000"/>
              </a:lnSpc>
              <a:spcBef>
                <a:spcPct val="20000"/>
              </a:spcBef>
              <a:buClr>
                <a:srgbClr val="FF0000"/>
              </a:buClr>
              <a:buFontTx/>
              <a:buChar char="•"/>
              <a:defRPr/>
            </a:pPr>
            <a:r>
              <a:rPr kumimoji="1" lang="en-US" sz="2100" b="1" kern="0" dirty="0" smtClean="0">
                <a:solidFill>
                  <a:schemeClr val="tx1"/>
                </a:solidFill>
                <a:latin typeface="+mn-lt"/>
                <a:ea typeface="ＭＳ Ｐゴシック" charset="-128"/>
              </a:rPr>
              <a:t>Expect first final staves with flex in February</a:t>
            </a:r>
          </a:p>
          <a:p>
            <a:pPr marL="847334" lvl="1" indent="-325898" defTabSz="1042873" eaLnBrk="0" hangingPunct="0">
              <a:lnSpc>
                <a:spcPct val="90000"/>
              </a:lnSpc>
              <a:spcBef>
                <a:spcPct val="20000"/>
              </a:spcBef>
              <a:buClr>
                <a:srgbClr val="FF0000"/>
              </a:buClr>
              <a:buFontTx/>
              <a:buChar char="•"/>
              <a:defRPr/>
            </a:pPr>
            <a:endParaRPr kumimoji="1" lang="en-US" sz="2100" b="1" kern="0" dirty="0" smtClean="0">
              <a:solidFill>
                <a:schemeClr val="tx1"/>
              </a:solidFill>
              <a:latin typeface="+mn-lt"/>
              <a:ea typeface="ＭＳ Ｐゴシック" charset="-128"/>
            </a:endParaRPr>
          </a:p>
          <a:p>
            <a:pPr marL="391077" indent="-391077" defTabSz="1042873" eaLnBrk="0" hangingPunct="0">
              <a:lnSpc>
                <a:spcPct val="90000"/>
              </a:lnSpc>
              <a:spcBef>
                <a:spcPct val="20000"/>
              </a:spcBef>
              <a:buClr>
                <a:srgbClr val="FF0000"/>
              </a:buClr>
              <a:buFontTx/>
              <a:buChar char="•"/>
              <a:defRPr/>
            </a:pPr>
            <a:r>
              <a:rPr kumimoji="1" lang="en-US" sz="2100" b="1" kern="0" dirty="0" smtClean="0">
                <a:solidFill>
                  <a:srgbClr val="6600CC"/>
                </a:solidFill>
                <a:latin typeface="+mn-lt"/>
                <a:ea typeface="ＭＳ Ｐゴシック" charset="-128"/>
                <a:cs typeface="ＭＳ Ｐゴシック" charset="-128"/>
              </a:rPr>
              <a:t>IBL Integration on surface SR1</a:t>
            </a:r>
          </a:p>
          <a:p>
            <a:pPr marL="847334" lvl="1" indent="-325898" defTabSz="1042873" eaLnBrk="0" hangingPunct="0">
              <a:lnSpc>
                <a:spcPct val="90000"/>
              </a:lnSpc>
              <a:spcBef>
                <a:spcPct val="20000"/>
              </a:spcBef>
              <a:buClr>
                <a:srgbClr val="FF0000"/>
              </a:buClr>
              <a:buFontTx/>
              <a:buChar char="•"/>
              <a:defRPr/>
            </a:pPr>
            <a:r>
              <a:rPr kumimoji="1" lang="en-US" sz="2000" b="1" kern="0" dirty="0" smtClean="0">
                <a:solidFill>
                  <a:schemeClr val="tx1"/>
                </a:solidFill>
                <a:latin typeface="+mn-lt"/>
                <a:ea typeface="ＭＳ Ｐゴシック" charset="-128"/>
              </a:rPr>
              <a:t>Qualification of first staves</a:t>
            </a:r>
          </a:p>
          <a:p>
            <a:pPr marL="1370582" lvl="2" indent="-327709" defTabSz="1042873" eaLnBrk="0" hangingPunct="0">
              <a:lnSpc>
                <a:spcPct val="90000"/>
              </a:lnSpc>
              <a:spcBef>
                <a:spcPct val="20000"/>
              </a:spcBef>
              <a:buClr>
                <a:srgbClr val="FF0000"/>
              </a:buClr>
              <a:buFontTx/>
              <a:buChar char="•"/>
              <a:defRPr/>
            </a:pPr>
            <a:r>
              <a:rPr kumimoji="1" lang="en-US" sz="2000" b="1" kern="0" dirty="0" smtClean="0">
                <a:solidFill>
                  <a:schemeClr val="tx1"/>
                </a:solidFill>
                <a:latin typeface="+mn-lt"/>
                <a:ea typeface="ＭＳ Ｐゴシック" charset="-128"/>
              </a:rPr>
              <a:t>Setup in SR1 for stave tests in preparation</a:t>
            </a:r>
          </a:p>
          <a:p>
            <a:pPr marL="849146" lvl="1" indent="-327709" eaLnBrk="0" hangingPunct="0">
              <a:lnSpc>
                <a:spcPct val="90000"/>
              </a:lnSpc>
              <a:spcBef>
                <a:spcPct val="20000"/>
              </a:spcBef>
              <a:buClr>
                <a:srgbClr val="FF0000"/>
              </a:buClr>
              <a:buFontTx/>
              <a:buChar char="•"/>
            </a:pPr>
            <a:r>
              <a:rPr kumimoji="1" lang="en-US" sz="2000" b="1" kern="0" dirty="0" smtClean="0">
                <a:solidFill>
                  <a:schemeClr val="tx1"/>
                </a:solidFill>
                <a:latin typeface="+mn-lt"/>
                <a:cs typeface="ＭＳ Ｐゴシック" charset="-128"/>
              </a:rPr>
              <a:t>System test for IBL</a:t>
            </a:r>
          </a:p>
          <a:p>
            <a:pPr marL="849146" lvl="1" indent="-327709" eaLnBrk="0" hangingPunct="0">
              <a:lnSpc>
                <a:spcPct val="90000"/>
              </a:lnSpc>
              <a:spcBef>
                <a:spcPct val="20000"/>
              </a:spcBef>
              <a:buClr>
                <a:srgbClr val="FF0000"/>
              </a:buClr>
              <a:buFontTx/>
              <a:buChar char="•"/>
            </a:pPr>
            <a:r>
              <a:rPr kumimoji="1" lang="en-US" sz="2000" b="1" kern="0" dirty="0" smtClean="0">
                <a:solidFill>
                  <a:schemeClr val="tx1"/>
                </a:solidFill>
                <a:latin typeface="+mn-lt"/>
                <a:ea typeface="ＭＳ Ｐゴシック" charset="-128"/>
              </a:rPr>
              <a:t>Integration tooling for IBL progressing</a:t>
            </a:r>
          </a:p>
          <a:p>
            <a:pPr marL="849146" lvl="1" indent="-327709" eaLnBrk="0" hangingPunct="0">
              <a:lnSpc>
                <a:spcPct val="90000"/>
              </a:lnSpc>
              <a:spcBef>
                <a:spcPct val="20000"/>
              </a:spcBef>
              <a:buClr>
                <a:srgbClr val="FF0000"/>
              </a:buClr>
            </a:pPr>
            <a:endParaRPr kumimoji="1" lang="en-US" sz="2100" b="1" kern="0" dirty="0" smtClean="0">
              <a:solidFill>
                <a:srgbClr val="6600CC"/>
              </a:solidFill>
              <a:latin typeface="+mn-lt"/>
              <a:ea typeface="ＭＳ Ｐゴシック" charset="-128"/>
              <a:cs typeface="ＭＳ Ｐゴシック" charset="-128"/>
            </a:endParaRPr>
          </a:p>
          <a:p>
            <a:pPr marL="391077" indent="-391077" defTabSz="1042873" eaLnBrk="0" hangingPunct="0">
              <a:lnSpc>
                <a:spcPct val="90000"/>
              </a:lnSpc>
              <a:spcBef>
                <a:spcPct val="20000"/>
              </a:spcBef>
              <a:buClr>
                <a:srgbClr val="FF0000"/>
              </a:buClr>
              <a:buFontTx/>
              <a:buChar char="•"/>
              <a:defRPr/>
            </a:pPr>
            <a:r>
              <a:rPr kumimoji="1" lang="en-US" sz="2100" b="1" kern="0" dirty="0" smtClean="0">
                <a:solidFill>
                  <a:srgbClr val="6600CC"/>
                </a:solidFill>
                <a:latin typeface="+mn-lt"/>
                <a:ea typeface="ＭＳ Ｐゴシック" charset="-128"/>
                <a:cs typeface="ＭＳ Ｐゴシック" charset="-128"/>
              </a:rPr>
              <a:t>Pre-production modules (40 planar + 20 3D)</a:t>
            </a:r>
          </a:p>
          <a:p>
            <a:pPr marL="912514" lvl="1" indent="-391077" eaLnBrk="0" hangingPunct="0">
              <a:lnSpc>
                <a:spcPct val="90000"/>
              </a:lnSpc>
              <a:spcBef>
                <a:spcPct val="20000"/>
              </a:spcBef>
              <a:buClr>
                <a:srgbClr val="FF0000"/>
              </a:buClr>
              <a:buFontTx/>
              <a:buChar char="•"/>
              <a:defRPr/>
            </a:pPr>
            <a:r>
              <a:rPr kumimoji="1" lang="en-US" sz="2000" b="1" kern="0" dirty="0" smtClean="0">
                <a:solidFill>
                  <a:schemeClr val="tx1"/>
                </a:solidFill>
                <a:latin typeface="+mn-lt"/>
              </a:rPr>
              <a:t>Use FEI4A with production sensors for module assembly qualification</a:t>
            </a:r>
          </a:p>
          <a:p>
            <a:pPr marL="912514" lvl="1" indent="-391077" eaLnBrk="0" hangingPunct="0">
              <a:lnSpc>
                <a:spcPct val="90000"/>
              </a:lnSpc>
              <a:spcBef>
                <a:spcPct val="20000"/>
              </a:spcBef>
              <a:buClr>
                <a:srgbClr val="FF0000"/>
              </a:buClr>
              <a:buFontTx/>
              <a:buChar char="•"/>
              <a:defRPr/>
            </a:pPr>
            <a:r>
              <a:rPr kumimoji="1" lang="en-US" sz="2000" b="1" kern="0" dirty="0" smtClean="0">
                <a:solidFill>
                  <a:schemeClr val="tx1"/>
                </a:solidFill>
                <a:latin typeface="+mn-lt"/>
              </a:rPr>
              <a:t>Use those modules for first staves under production condition and with full QA (stave-0)</a:t>
            </a:r>
            <a:endParaRPr kumimoji="1" lang="en-US" sz="2000" b="1" kern="0" dirty="0" smtClean="0">
              <a:solidFill>
                <a:schemeClr val="tx1"/>
              </a:solidFill>
            </a:endParaRPr>
          </a:p>
          <a:p>
            <a:pPr marL="847334" lvl="1" indent="-325898" eaLnBrk="0" hangingPunct="0">
              <a:lnSpc>
                <a:spcPct val="90000"/>
              </a:lnSpc>
              <a:spcBef>
                <a:spcPct val="20000"/>
              </a:spcBef>
              <a:buClr>
                <a:srgbClr val="FF0000"/>
              </a:buClr>
              <a:defRPr/>
            </a:pPr>
            <a:endParaRPr kumimoji="1" lang="en-US" kern="0" dirty="0" smtClean="0">
              <a:solidFill>
                <a:schemeClr val="tx1"/>
              </a:solidFill>
            </a:endParaRPr>
          </a:p>
          <a:p>
            <a:pPr marL="847334" lvl="1" indent="-325898" defTabSz="1042873" eaLnBrk="0" hangingPunct="0">
              <a:lnSpc>
                <a:spcPct val="90000"/>
              </a:lnSpc>
              <a:spcBef>
                <a:spcPct val="20000"/>
              </a:spcBef>
              <a:buFontTx/>
              <a:buChar char="•"/>
              <a:defRPr/>
            </a:pPr>
            <a:endParaRPr kumimoji="1" lang="en-US" kern="0" dirty="0" smtClean="0">
              <a:solidFill>
                <a:schemeClr val="tx1"/>
              </a:solidFill>
              <a:latin typeface="+mn-lt"/>
              <a:ea typeface="ＭＳ Ｐゴシック" charset="-128"/>
            </a:endParaRPr>
          </a:p>
        </p:txBody>
      </p:sp>
      <p:pic>
        <p:nvPicPr>
          <p:cNvPr id="58" name="Picture 3" descr="D:\IBL\StaveLoading\FullLengthStave\Stave-1\Pictures\Stave-1_BabyDet.JPG"/>
          <p:cNvPicPr>
            <a:picLocks noChangeAspect="1" noChangeArrowheads="1"/>
          </p:cNvPicPr>
          <p:nvPr/>
        </p:nvPicPr>
        <p:blipFill>
          <a:blip r:embed="rId2" cstate="print"/>
          <a:srcRect/>
          <a:stretch>
            <a:fillRect/>
          </a:stretch>
        </p:blipFill>
        <p:spPr bwMode="auto">
          <a:xfrm rot="16200000">
            <a:off x="6585765" y="3512514"/>
            <a:ext cx="6383726" cy="1374611"/>
          </a:xfrm>
          <a:prstGeom prst="rect">
            <a:avLst/>
          </a:prstGeom>
          <a:ln>
            <a:noFill/>
          </a:ln>
          <a:effectLst>
            <a:softEdge rad="112500"/>
          </a:effectLst>
        </p:spPr>
      </p:pic>
      <p:pic>
        <p:nvPicPr>
          <p:cNvPr id="45058" name="Picture 2"/>
          <p:cNvPicPr>
            <a:picLocks noChangeAspect="1" noChangeArrowheads="1"/>
          </p:cNvPicPr>
          <p:nvPr/>
        </p:nvPicPr>
        <p:blipFill>
          <a:blip r:embed="rId3" cstate="print"/>
          <a:srcRect/>
          <a:stretch>
            <a:fillRect/>
          </a:stretch>
        </p:blipFill>
        <p:spPr bwMode="auto">
          <a:xfrm>
            <a:off x="7532730" y="2915741"/>
            <a:ext cx="1053536" cy="2929941"/>
          </a:xfrm>
          <a:prstGeom prst="rect">
            <a:avLst/>
          </a:prstGeom>
          <a:noFill/>
          <a:ln w="9525">
            <a:noFill/>
            <a:miter lim="800000"/>
            <a:headEnd/>
            <a:tailEnd/>
          </a:ln>
        </p:spPr>
      </p:pic>
    </p:spTree>
    <p:extLst>
      <p:ext uri="{BB962C8B-B14F-4D97-AF65-F5344CB8AC3E}">
        <p14:creationId xmlns:mc="http://schemas.openxmlformats.org/markup-compatibility/2006" xmlns:mv="urn:schemas-microsoft-com:mac:vml" xmlns:p14="http://schemas.microsoft.com/office/powerpoint/2010/main" xmlns="" val="225072434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9.7"/>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24918</TotalTime>
  <Words>4398</Words>
  <Application>Microsoft Office PowerPoint</Application>
  <PresentationFormat>Custom</PresentationFormat>
  <Paragraphs>872</Paragraphs>
  <Slides>55</Slides>
  <Notes>1</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55</vt:i4>
      </vt:variant>
    </vt:vector>
  </HeadingPairs>
  <TitlesOfParts>
    <vt:vector size="60" baseType="lpstr">
      <vt:lpstr>Default Design</vt:lpstr>
      <vt:lpstr>Drawing</vt:lpstr>
      <vt:lpstr>Acrobat Document</vt:lpstr>
      <vt:lpstr>Clip</vt:lpstr>
      <vt:lpstr>Visio</vt:lpstr>
      <vt:lpstr>Slide 1</vt:lpstr>
      <vt:lpstr>Slide 2</vt:lpstr>
      <vt:lpstr>Slide 3</vt:lpstr>
      <vt:lpstr>Phase-0 (installation 2013-14)</vt:lpstr>
      <vt:lpstr>Slide 5</vt:lpstr>
      <vt:lpstr>Towards a Final IBL MoU</vt:lpstr>
      <vt:lpstr>IBL Pixel Module Charge Collection</vt:lpstr>
      <vt:lpstr>Slide 8</vt:lpstr>
      <vt:lpstr>IBL staves</vt:lpstr>
      <vt:lpstr>Stave “-1” and Stave 0 Tests</vt:lpstr>
      <vt:lpstr>Diamond Beam Monitor (DBM)</vt:lpstr>
      <vt:lpstr>Phase-I (installation in or before LS2)</vt:lpstr>
      <vt:lpstr>Phase-II (installation 2022-23)</vt:lpstr>
      <vt:lpstr>First Phase II Cost Estimate               (CORE Accounting ie Deliverables)</vt:lpstr>
      <vt:lpstr>HL-LHC Performance Goals</vt:lpstr>
      <vt:lpstr>Slide 16</vt:lpstr>
      <vt:lpstr>Slide 17</vt:lpstr>
      <vt:lpstr>Slide 18</vt:lpstr>
      <vt:lpstr>Phase II: Inner Tracker with Alternatives</vt:lpstr>
      <vt:lpstr>Slide 20</vt:lpstr>
      <vt:lpstr>Current ATLAS SCT Module Designs</vt:lpstr>
      <vt:lpstr>Stave Prototypes and Powering Concepts</vt:lpstr>
      <vt:lpstr>ATLAS Large Area Strip Sensors</vt:lpstr>
      <vt:lpstr>Module Assembly Progress</vt:lpstr>
      <vt:lpstr>Stavelet Construction – Electrical Module Programme</vt:lpstr>
      <vt:lpstr>Liverpool Infrastructure Investment</vt:lpstr>
      <vt:lpstr>Stave Mechanics Prototyping Plans for 2012</vt:lpstr>
      <vt:lpstr>Slide 28</vt:lpstr>
      <vt:lpstr>Geometry Choices</vt:lpstr>
      <vt:lpstr>P-strip vs. N-strip Readout</vt:lpstr>
      <vt:lpstr>Charge Collection Studies</vt:lpstr>
      <vt:lpstr>n-in-p Planar FZ Sensor Irradiations</vt:lpstr>
      <vt:lpstr>Strip Module Irradiation</vt:lpstr>
      <vt:lpstr>n-in-p Planar FZ Sensor Irradiations</vt:lpstr>
      <vt:lpstr>Micron n-in-p Irradiated FE-I3 Pixel Package</vt:lpstr>
      <vt:lpstr>Slide 36</vt:lpstr>
      <vt:lpstr>Active p-type Foundries for HEP</vt:lpstr>
      <vt:lpstr>e2v: New to Deep Depletion HEP Devices </vt:lpstr>
      <vt:lpstr>e2v: Miniature Microstrip Prototyping </vt:lpstr>
      <vt:lpstr>n-in-p Planar FZ Sensor Irradiations</vt:lpstr>
      <vt:lpstr>n-in-p Planar FZ Sensor Irradiations</vt:lpstr>
      <vt:lpstr>Conclusions</vt:lpstr>
      <vt:lpstr>Back-up Material</vt:lpstr>
      <vt:lpstr>New ID challenges</vt:lpstr>
      <vt:lpstr>Geometry Choices</vt:lpstr>
      <vt:lpstr>P-strip vs. N-strip Readout</vt:lpstr>
      <vt:lpstr>Slide 47</vt:lpstr>
      <vt:lpstr>Heavily Irradiated Micron n-in-p Pixel Sensor IV</vt:lpstr>
      <vt:lpstr>Charge Multiplication Studies</vt:lpstr>
      <vt:lpstr>Edge-TCT Measurements</vt:lpstr>
      <vt:lpstr>3000fb-1: Inner Pixel Charge Collection</vt:lpstr>
      <vt:lpstr>Alternative Technologies to Planar Silicon</vt:lpstr>
      <vt:lpstr>Slide 53</vt:lpstr>
      <vt:lpstr>Slide 54</vt:lpstr>
      <vt:lpstr>Co-cured tape / facesheets and Classical Laminate Theory </vt:lpstr>
    </vt:vector>
  </TitlesOfParts>
  <Company>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dc:title>
  <dc:creator>Phil Allport</dc:creator>
  <cp:lastModifiedBy>allport</cp:lastModifiedBy>
  <cp:revision>324</cp:revision>
  <dcterms:created xsi:type="dcterms:W3CDTF">2010-12-02T09:31:53Z</dcterms:created>
  <dcterms:modified xsi:type="dcterms:W3CDTF">2011-12-16T11:16:51Z</dcterms:modified>
</cp:coreProperties>
</file>