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</p:sldMasterIdLst>
  <p:sldIdLst>
    <p:sldId id="256" r:id="rId15"/>
  </p:sldIdLst>
  <p:sldSz cx="21336000" cy="13335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5pPr>
    <a:lvl6pPr marL="2286000" algn="l" defTabSz="457200" rtl="0" eaLnBrk="1" latinLnBrk="0" hangingPunct="1">
      <a:defRPr sz="3600" kern="1200">
        <a:solidFill>
          <a:srgbClr val="000000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6pPr>
    <a:lvl7pPr marL="2743200" algn="l" defTabSz="457200" rtl="0" eaLnBrk="1" latinLnBrk="0" hangingPunct="1">
      <a:defRPr sz="3600" kern="1200">
        <a:solidFill>
          <a:srgbClr val="000000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7pPr>
    <a:lvl8pPr marL="3200400" algn="l" defTabSz="457200" rtl="0" eaLnBrk="1" latinLnBrk="0" hangingPunct="1">
      <a:defRPr sz="3600" kern="1200">
        <a:solidFill>
          <a:srgbClr val="000000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8pPr>
    <a:lvl9pPr marL="3657600" algn="l" defTabSz="457200" rtl="0" eaLnBrk="1" latinLnBrk="0" hangingPunct="1">
      <a:defRPr sz="3600" kern="1200">
        <a:solidFill>
          <a:srgbClr val="000000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536" y="-120"/>
      </p:cViewPr>
      <p:guideLst>
        <p:guide orient="horz" pos="4200"/>
        <p:guide pos="67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" Target="slides/slide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26410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111500"/>
            <a:ext cx="19202400" cy="880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90585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94574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46895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2121179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727200"/>
            <a:ext cx="8604250" cy="986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37850" y="1727200"/>
            <a:ext cx="8604250" cy="986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149041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47132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37770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7975524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3863247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2109214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87490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68600" y="533400"/>
            <a:ext cx="4800600" cy="113792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14249400" cy="1137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88692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68600" y="533400"/>
            <a:ext cx="4800600" cy="110617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14249400" cy="11061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39199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446508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945777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5200870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3784600"/>
            <a:ext cx="4152900" cy="781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0" y="3784600"/>
            <a:ext cx="4152900" cy="781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81149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92257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09230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142663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1659427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79112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25057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209717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001875" y="342900"/>
            <a:ext cx="4340225" cy="1125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342900"/>
            <a:ext cx="12868275" cy="1125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39086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17963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186491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0299235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3784600"/>
            <a:ext cx="8604250" cy="781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37850" y="3784600"/>
            <a:ext cx="8604250" cy="781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63387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13363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63805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101451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9120365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690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4684262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53466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001875" y="342900"/>
            <a:ext cx="4340225" cy="1125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342900"/>
            <a:ext cx="12868275" cy="1125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13008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61674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4654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71128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4800" y="3784600"/>
            <a:ext cx="3727450" cy="781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14650" y="3784600"/>
            <a:ext cx="3727450" cy="781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56406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36238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34112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6098838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9219866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5371736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8816186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42202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001875" y="342900"/>
            <a:ext cx="4340225" cy="1125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342900"/>
            <a:ext cx="12868275" cy="1125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57901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80183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40855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0754261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3784600"/>
            <a:ext cx="4152900" cy="781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0" y="3784600"/>
            <a:ext cx="4152900" cy="781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12823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59141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217603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3784600"/>
            <a:ext cx="8604250" cy="781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37850" y="3784600"/>
            <a:ext cx="8604250" cy="781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33397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825434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9270730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6838562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93621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001875" y="342900"/>
            <a:ext cx="4340225" cy="1125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342900"/>
            <a:ext cx="12868275" cy="1125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46546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85523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117709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0952992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1599474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111500"/>
            <a:ext cx="19202400" cy="88011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1382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4851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05033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001875" y="342900"/>
            <a:ext cx="4340225" cy="1125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342900"/>
            <a:ext cx="12868275" cy="1125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264017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9227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111500"/>
            <a:ext cx="19202400" cy="88011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4202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3198768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3111500"/>
            <a:ext cx="9525000" cy="88011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44200" y="3111500"/>
            <a:ext cx="9525000" cy="88011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441032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54134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72481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4442986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5590902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7532256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9807974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111500"/>
            <a:ext cx="19202400" cy="880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71120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68600" y="3111500"/>
            <a:ext cx="4800600" cy="8801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111500"/>
            <a:ext cx="14249400" cy="880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80309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003152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78636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1204785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6870700"/>
            <a:ext cx="8604250" cy="1549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37850" y="6870700"/>
            <a:ext cx="8604250" cy="1549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7699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2022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1609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3111500"/>
            <a:ext cx="9525000" cy="88011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44200" y="3111500"/>
            <a:ext cx="9525000" cy="88011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76559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74520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6203735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511260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09318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001875" y="2235200"/>
            <a:ext cx="4340225" cy="618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2235200"/>
            <a:ext cx="12868275" cy="618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9748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58396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111500"/>
            <a:ext cx="19202400" cy="88011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50674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2174617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3111500"/>
            <a:ext cx="9525000" cy="88011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44200" y="3111500"/>
            <a:ext cx="9525000" cy="88011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808733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44612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11936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24001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1704375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2605285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3833172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111500"/>
            <a:ext cx="19202400" cy="880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53022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68600" y="3111500"/>
            <a:ext cx="4800600" cy="9283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111500"/>
            <a:ext cx="14249400" cy="9283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795285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84561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111500"/>
            <a:ext cx="19202400" cy="88011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642442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8998373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3111500"/>
            <a:ext cx="9525000" cy="88011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44200" y="3111500"/>
            <a:ext cx="9525000" cy="88011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45655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162265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193822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724382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1922178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2280618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5899386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111500"/>
            <a:ext cx="19202400" cy="880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191979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68600" y="3111500"/>
            <a:ext cx="4800600" cy="9283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111500"/>
            <a:ext cx="14249400" cy="9283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434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432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35618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291656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199585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6705600"/>
            <a:ext cx="4749800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3400" y="6705600"/>
            <a:ext cx="4749800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10616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56071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69873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3369704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0082311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407032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44087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20200" y="2082800"/>
            <a:ext cx="2413000" cy="913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2082800"/>
            <a:ext cx="7086600" cy="913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87684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365676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93556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8266523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3809694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6705600"/>
            <a:ext cx="4749800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3400" y="6705600"/>
            <a:ext cx="4749800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61202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3179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02583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374636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1768581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8688788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91574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20200" y="2082800"/>
            <a:ext cx="2413000" cy="913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2082800"/>
            <a:ext cx="7086600" cy="913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235736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41788"/>
            <a:ext cx="18135600" cy="2859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7556500"/>
            <a:ext cx="14935200" cy="34083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97187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3403490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111500"/>
            <a:ext cx="19202400" cy="88011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7554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925" y="8569325"/>
            <a:ext cx="18135600" cy="26479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925" y="5651500"/>
            <a:ext cx="18135600" cy="29178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5889914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3111500"/>
            <a:ext cx="9525000" cy="88011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44200" y="3111500"/>
            <a:ext cx="9525000" cy="88011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2715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19202400" cy="222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984500"/>
            <a:ext cx="9426575" cy="1244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4229100"/>
            <a:ext cx="9426575" cy="768350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7863" y="2984500"/>
            <a:ext cx="9431337" cy="1244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7863" y="4229100"/>
            <a:ext cx="9431337" cy="768350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54125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30319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709749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0225"/>
            <a:ext cx="7019925" cy="226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2313" y="530225"/>
            <a:ext cx="11926887" cy="1138237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790825"/>
            <a:ext cx="7019925" cy="91217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5523525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475" y="9334500"/>
            <a:ext cx="12801600" cy="1101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81475" y="1192213"/>
            <a:ext cx="12801600" cy="800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81475" y="10436225"/>
            <a:ext cx="12801600" cy="15652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7411979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111500"/>
            <a:ext cx="19202400" cy="880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226384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68600" y="342900"/>
            <a:ext cx="4800600" cy="1156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42900"/>
            <a:ext cx="14249400" cy="11569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215490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11049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5494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9939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4384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8829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3401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7973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2545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7117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981200" y="1727200"/>
            <a:ext cx="17360900" cy="986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1054100" indent="-787400" algn="l" rtl="0" fontAlgn="base">
        <a:spcBef>
          <a:spcPts val="66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498600" indent="-787400" algn="l" rtl="0" fontAlgn="base">
        <a:spcBef>
          <a:spcPts val="66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943100" indent="-787400" algn="l" rtl="0" fontAlgn="base">
        <a:spcBef>
          <a:spcPts val="66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387600" indent="-787400" algn="l" rtl="0" fontAlgn="base">
        <a:spcBef>
          <a:spcPts val="66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832100" indent="-787400" algn="l" rtl="0" fontAlgn="base">
        <a:spcBef>
          <a:spcPts val="66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289300" indent="-787400" algn="l" rtl="0" fontAlgn="base">
        <a:spcBef>
          <a:spcPts val="66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746500" indent="-787400" algn="l" rtl="0" fontAlgn="base">
        <a:spcBef>
          <a:spcPts val="66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203700" indent="-787400" algn="l" rtl="0" fontAlgn="base">
        <a:spcBef>
          <a:spcPts val="66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660900" indent="-787400" algn="l" rtl="0" fontAlgn="base">
        <a:spcBef>
          <a:spcPts val="66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981200" y="342900"/>
            <a:ext cx="17360900" cy="334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981200" y="3784600"/>
            <a:ext cx="8458200" cy="781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939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843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828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733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717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750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6322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894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5466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981200" y="342900"/>
            <a:ext cx="17360900" cy="334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981200" y="3784600"/>
            <a:ext cx="17360900" cy="781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939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843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828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733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717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750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6322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894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5466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981200" y="342900"/>
            <a:ext cx="17360900" cy="334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1734800" y="3784600"/>
            <a:ext cx="7607300" cy="781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939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843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828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733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717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750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6322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894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5466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981200" y="3784600"/>
            <a:ext cx="8458200" cy="781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981200" y="342900"/>
            <a:ext cx="17360900" cy="334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939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843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828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733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7178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750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6322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894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546600" indent="-673100" algn="l" rtl="0" fontAlgn="base">
        <a:spcBef>
          <a:spcPts val="52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981200" y="342900"/>
            <a:ext cx="17360900" cy="334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981200" y="3784600"/>
            <a:ext cx="17360900" cy="781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10541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4986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9431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3876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8321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2893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7465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2037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6609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981200" y="4064000"/>
            <a:ext cx="17360900" cy="520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981200" y="2235200"/>
            <a:ext cx="17360900" cy="450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981200" y="6870700"/>
            <a:ext cx="17360900" cy="154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981200" y="10071100"/>
            <a:ext cx="1736090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981200" y="10071100"/>
            <a:ext cx="1736090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981200" y="6705600"/>
            <a:ext cx="9652000" cy="450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71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981200" y="2082800"/>
            <a:ext cx="9652000" cy="450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981200" y="6705600"/>
            <a:ext cx="9652000" cy="450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981200" y="2082800"/>
            <a:ext cx="9652000" cy="450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981200" y="342900"/>
            <a:ext cx="17360900" cy="334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11049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5494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9939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4384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8829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3401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7973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2545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711700" indent="-787400" algn="l" rtl="0" fontAlgn="base">
        <a:spcBef>
          <a:spcPts val="3300"/>
        </a:spcBef>
        <a:spcAft>
          <a:spcPct val="0"/>
        </a:spcAft>
        <a:buSzPct val="171000"/>
        <a:buFont typeface="Gill Sans" charset="0"/>
        <a:buChar char="•"/>
        <a:defRPr sz="5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ducation.web.cern.ch/education/Chapter2/Teaching/atm.html" TargetMode="External"/><Relationship Id="rId4" Type="http://schemas.openxmlformats.org/officeDocument/2006/relationships/hyperlink" Target="http://web.cern.ch" TargetMode="External"/><Relationship Id="rId5" Type="http://schemas.openxmlformats.org/officeDocument/2006/relationships/hyperlink" Target="http://pdgusers.lbl.gov/~pequenao/camelia/" TargetMode="External"/><Relationship Id="rId6" Type="http://schemas.openxmlformats.org/officeDocument/2006/relationships/hyperlink" Target="http://atlas.ch/avion" TargetMode="External"/><Relationship Id="rId7" Type="http://schemas.openxmlformats.org/officeDocument/2006/relationships/hyperlink" Target="http://wisconsin.cern.ch/~nengxu/ATLAS_3d/WebPlayer/avion.mp4" TargetMode="External"/><Relationship Id="rId8" Type="http://schemas.openxmlformats.org/officeDocument/2006/relationships/hyperlink" Target="http://education.web.cern.ch/education/Chapter2/Teaching/PP.html" TargetMode="External"/><Relationship Id="rId9" Type="http://schemas.openxmlformats.org/officeDocument/2006/relationships/hyperlink" Target="http://ippog.web.cern.ch/ippog/" TargetMode="External"/><Relationship Id="rId10" Type="http://schemas.openxmlformats.org/officeDocument/2006/relationships/hyperlink" Target="http://www.kcvs.ca/site/projects/specialRelativity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/>
          </p:cNvSpPr>
          <p:nvPr/>
        </p:nvSpPr>
        <p:spPr bwMode="auto">
          <a:xfrm>
            <a:off x="8453438" y="425450"/>
            <a:ext cx="5287962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ＭＳ Ｐゴシック" charset="0"/>
                <a:cs typeface="Helvetica Neue" charset="0"/>
              </a:rPr>
              <a:t>Materialien für die Schule</a:t>
            </a:r>
          </a:p>
        </p:txBody>
      </p:sp>
      <p:graphicFrame>
        <p:nvGraphicFramePr>
          <p:cNvPr id="15362" name="Group 2"/>
          <p:cNvGraphicFramePr>
            <a:graphicFrameLocks noGrp="1"/>
          </p:cNvGraphicFramePr>
          <p:nvPr/>
        </p:nvGraphicFramePr>
        <p:xfrm>
          <a:off x="3225800" y="1574800"/>
          <a:ext cx="15125700" cy="10267949"/>
        </p:xfrm>
        <a:graphic>
          <a:graphicData uri="http://schemas.openxmlformats.org/drawingml/2006/table">
            <a:tbl>
              <a:tblPr/>
              <a:tblGrid>
                <a:gridCol w="5041900"/>
                <a:gridCol w="5041900"/>
                <a:gridCol w="5041900"/>
              </a:tblGrid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4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Thema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4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Webseite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4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Kommentar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Antimaterie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  <a:hlinkClick r:id="rId3"/>
                        </a:rPr>
                        <a:t>http://education.web.cern.ch/education/Chapter2/Teaching/atm.html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(Terry Baines)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Cartoon</a:t>
                      </a:r>
                      <a:r>
                        <a:rPr kumimoji="0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’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 Stil, sehr an </a:t>
                      </a:r>
                      <a:r>
                        <a:rPr kumimoji="0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‘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Raumschiff Enterprise</a:t>
                      </a:r>
                      <a:r>
                        <a:rPr kumimoji="0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’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 angelehnt; in Englisch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Kosmische Strahlung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education.</a:t>
                      </a:r>
                      <a:r>
                        <a:rPr kumimoji="0" lang="en-US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  <a:hlinkClick r:id="rId4"/>
                        </a:rPr>
                        <a:t>web.cern.ch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 (in etwa 2-3 Wochen)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(Günter Bachmann)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3 Lehrmodule (Beschreibung, Frage nach dem Ursprung, medizinische Aspekte)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ATLAS detector + events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ヒラギノ角ゴ ProN W3" charset="0"/>
                          <a:cs typeface="Helvetica" charset="0"/>
                          <a:sym typeface="Helvetica" charset="0"/>
                          <a:hlinkClick r:id="rId5"/>
                        </a:rPr>
                        <a:t>http://pdgusers.lbl.gov/~pequenao/camelia/</a:t>
                      </a:r>
                      <a:endParaRPr kumimoji="0" lang="en-US" sz="18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  <a:ea typeface="ヒラギノ角ゴ ProN W3" charset="0"/>
                        <a:cs typeface="Helvetica" charset="0"/>
                        <a:sym typeface="Helvetic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ヒラギノ角ゴ ProN W3" charset="0"/>
                          <a:cs typeface="Helvetica" charset="0"/>
                          <a:sym typeface="Helvetica" charset="0"/>
                        </a:rPr>
                        <a:t>(Joao Pequenao)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Interaktives Event Display von ATLAS, mit detaillierter Detektoransicht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ATLAS Virtual Reality (AVION)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  <a:ea typeface="ヒラギノ角ゴ ProN W3" charset="0"/>
                        <a:cs typeface="Helvetica" charset="0"/>
                        <a:sym typeface="Helvetic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ヒラギノ角ゴ ProN W3" charset="0"/>
                          <a:cs typeface="Helvetica" charset="0"/>
                          <a:sym typeface="Helvetica" charset="0"/>
                          <a:hlinkClick r:id="rId6"/>
                        </a:rPr>
                        <a:t>http://atlas.ch/avion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  <a:ea typeface="ヒラギノ角ゴ ProN W3" charset="0"/>
                        <a:cs typeface="Helvetica" charset="0"/>
                        <a:sym typeface="Helvetic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ヒラギノ角ゴ ProN W3" charset="0"/>
                          <a:cs typeface="Helvetica" charset="0"/>
                          <a:sym typeface="Helvetica" charset="0"/>
                        </a:rPr>
                        <a:t>http://wisconsin.cern</a:t>
                      </a:r>
                      <a:r>
                        <a:rPr kumimoji="0" lang="en-US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ヒラギノ角ゴ ProN W3" charset="0"/>
                          <a:cs typeface="Helvetica" charset="0"/>
                          <a:sym typeface="Helvetica" charset="0"/>
                          <a:hlinkClick r:id="rId7"/>
                        </a:rPr>
                        <a:t>.ch/~nengxu/ATLAS_3d/WebPlayer/avion.mp4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Photo-realistische Animation (auch interaktiv)  eines Flugs in den ATLAS Detektor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Particle physics, Cosmology, accelerators, games, spin-offs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ヒラギノ角ゴ ProN W3" charset="0"/>
                          <a:cs typeface="Helvetica" charset="0"/>
                          <a:sym typeface="Helvetica" charset="0"/>
                          <a:hlinkClick r:id="rId8"/>
                        </a:rPr>
                        <a:t>http://education.web.cern.ch/education/Chapter2/Teaching/PP.html</a:t>
                      </a:r>
                      <a:endParaRPr kumimoji="0" lang="en-US" sz="18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  <a:ea typeface="ヒラギノ角ゴ ProN W3" charset="0"/>
                        <a:cs typeface="Helvetica" charset="0"/>
                        <a:sym typeface="Helvetica" charset="0"/>
                      </a:endParaRP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Kollektion von verschiedenen nützlichen Materialien, in Englisch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IPPOG data base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charset="0"/>
                          <a:ea typeface="ヒラギノ角ゴ ProN W3" charset="0"/>
                          <a:cs typeface="Helvetica" charset="0"/>
                          <a:sym typeface="Helvetica" charset="0"/>
                          <a:hlinkClick r:id="rId9"/>
                        </a:rPr>
                        <a:t>http://ippog.web.cern.ch/ippog/</a:t>
                      </a:r>
                      <a:endParaRPr kumimoji="0" lang="en-US" sz="18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charset="0"/>
                        <a:ea typeface="ヒラギノ角ゴ ProN W3" charset="0"/>
                        <a:cs typeface="Helvetica" charset="0"/>
                        <a:sym typeface="Helvetica" charset="0"/>
                      </a:endParaRP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Über 300 verschiedene Materialien, von Masterclasses bis Powerpoint Vorträgen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Special relativity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  <a:hlinkClick r:id="rId10"/>
                        </a:rPr>
                        <a:t>www.kcvs.ca/site/projects/specialRelativity.html</a:t>
                      </a:r>
                      <a:endParaRPr kumimoji="0" lang="en-US" sz="18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Flash Animationen zu verschiedenen Aspekten der SRT</a:t>
                      </a:r>
                    </a:p>
                  </a:txBody>
                  <a:tcPr marL="63500" marR="63500" marT="63500" marB="635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" charset="0"/>
            <a:ea typeface="ヒラギノ角ゴ ProN W3" charset="0"/>
            <a:cs typeface="ヒラギノ角ゴ ProN W3" charset="0"/>
            <a:sym typeface="Helvetica Neue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206</Words>
  <Characters>0</Characters>
  <Application>Microsoft Macintosh PowerPoint</Application>
  <PresentationFormat>Custom</PresentationFormat>
  <Lines>0</Lines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1</vt:i4>
      </vt:variant>
    </vt:vector>
  </HeadingPairs>
  <TitlesOfParts>
    <vt:vector size="19" baseType="lpstr">
      <vt:lpstr>Helvetica Neue</vt:lpstr>
      <vt:lpstr>ヒラギノ角ゴ ProN W3</vt:lpstr>
      <vt:lpstr>Gill Sans</vt:lpstr>
      <vt:lpstr>Helvetica</vt:lpstr>
      <vt:lpstr>Blank</vt:lpstr>
      <vt:lpstr>Title &amp; 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Bullets</vt:lpstr>
      <vt:lpstr>Title &amp; Bullets - Left</vt:lpstr>
      <vt:lpstr>Title &amp; Bullets - 2 Column</vt:lpstr>
      <vt:lpstr>Title &amp; Bullets - Right</vt:lpstr>
      <vt:lpstr>Title, Bullets &amp; Photo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Rolf Landua</cp:lastModifiedBy>
  <cp:revision>1</cp:revision>
  <dcterms:modified xsi:type="dcterms:W3CDTF">2012-04-12T16:34:04Z</dcterms:modified>
</cp:coreProperties>
</file>