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theme/theme29.xml" ContentType="application/vnd.openxmlformats-officedocument.theme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Masters/slideMaster33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32.xml" ContentType="application/vnd.openxmlformats-officedocument.them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s/slide19.xml" ContentType="application/vnd.openxmlformats-officedocument.presentationml.slide+xml"/>
  <Default Extension="png" ContentType="image/png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s/slide44.xml" ContentType="application/vnd.openxmlformats-officedocument.presentationml.slide+xml"/>
  <Default Extension="emf" ContentType="image/x-emf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notesSlides/notesSlide13.xml" ContentType="application/vnd.openxmlformats-officedocument.presentationml.notesSlide+xml"/>
  <Override PartName="/ppt/slideMasters/slideMaster30.xml" ContentType="application/vnd.openxmlformats-officedocument.presentationml.slideMaster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323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tags/tag2.xml" ContentType="application/vnd.openxmlformats-officedocument.presentationml.tags+xml"/>
  <Override PartName="/ppt/slides/slide41.xml" ContentType="application/vnd.openxmlformats-officedocument.presentationml.slide+xml"/>
  <Override PartName="/ppt/slideLayouts/slideLayout140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notesSlides/notesSlide32.xml" ContentType="application/vnd.openxmlformats-officedocument.presentationml.notesSlide+xml"/>
  <Override PartName="/ppt/slideLayouts/slideLayout216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33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29.xml" ContentType="application/vnd.openxmlformats-officedocument.presentationml.slideMaster+xml"/>
  <Override PartName="/ppt/slides/slide46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Masters/slideMaster3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theme/theme31.xml" ContentType="application/vnd.openxmlformats-officedocument.theme+xml"/>
  <Override PartName="/ppt/notesSlides/notesSlide6.xml" ContentType="application/vnd.openxmlformats-officedocument.presentationml.notesSl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Layouts/slideLayout336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tags/tag4.xml" ContentType="application/vnd.openxmlformats-officedocument.presentationml.tags+xml"/>
  <Override PartName="/ppt/slideMasters/slideMaster37.xml" ContentType="application/vnd.openxmlformats-officedocument.presentationml.slideMaster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36.xml" ContentType="application/vnd.openxmlformats-officedocument.theme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90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232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ms-office.activeX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311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Masters/slideMaster34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tags/tag1.xml" ContentType="application/vnd.openxmlformats-officedocument.presentationml.tags+xml"/>
  <Override PartName="/ppt/slideMasters/slideMaster23.xml" ContentType="application/vnd.openxmlformats-officedocument.presentationml.slideMaster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theme/theme33.xml" ContentType="application/vnd.openxmlformats-officedocument.theme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32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330.xml" ContentType="application/vnd.openxmlformats-officedocument.presentationml.slideLayout+xml"/>
  <Default Extension="xls" ContentType="application/vnd.ms-exce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theme/theme38.xml" ContentType="application/vnd.openxmlformats-officedocument.them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theme/theme27.xml" ContentType="application/vnd.openxmlformats-officedocument.theme+xml"/>
  <Override PartName="/ppt/slideLayouts/slideLayout292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30.xml" ContentType="application/vnd.openxmlformats-officedocument.theme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Override PartName="/ppt/activeX/activeX1.xml" ContentType="application/vnd.ms-office.activeX+xml"/>
  <Override PartName="/ppt/tags/tag3.xml" ContentType="application/vnd.openxmlformats-officedocument.presentationml.tags+xml"/>
  <Override PartName="/ppt/slideMasters/slideMaster2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35.xml" ContentType="application/vnd.openxmlformats-officedocument.theme+xml"/>
  <Override PartName="/ppt/notesSlides/notesSlide22.xml" ContentType="application/vnd.openxmlformats-officedocument.presentationml.notesSlide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notesSlides/notesSlide11.xml" ContentType="application/vnd.openxmlformats-officedocument.presentationml.notesSlid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notesSlides/notesSlide27.xml" ContentType="application/vnd.openxmlformats-officedocument.presentationml.notes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notesSlides/notesSlide30.xml" ContentType="application/vnd.openxmlformats-officedocument.presentationml.notesSlide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61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37.xml" ContentType="application/vnd.openxmlformats-officedocument.them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embeddings/oleObject1.bin" ContentType="application/vnd.openxmlformats-officedocument.oleObject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1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slideMasters/slideMaster35.xml" ContentType="application/vnd.openxmlformats-officedocument.presentationml.slideMaster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34.xml" ContentType="application/vnd.openxmlformats-officedocument.them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74" r:id="rId2"/>
    <p:sldMasterId id="2147483675" r:id="rId3"/>
    <p:sldMasterId id="2147483676" r:id="rId4"/>
    <p:sldMasterId id="2147483743" r:id="rId5"/>
    <p:sldMasterId id="2147483755" r:id="rId6"/>
    <p:sldMasterId id="2147483767" r:id="rId7"/>
    <p:sldMasterId id="2147483780" r:id="rId8"/>
    <p:sldMasterId id="2147483792" r:id="rId9"/>
    <p:sldMasterId id="2147483804" r:id="rId10"/>
    <p:sldMasterId id="2147483816" r:id="rId11"/>
    <p:sldMasterId id="2147483828" r:id="rId12"/>
    <p:sldMasterId id="2147483840" r:id="rId13"/>
    <p:sldMasterId id="2147483852" r:id="rId14"/>
    <p:sldMasterId id="2147483872" r:id="rId15"/>
    <p:sldMasterId id="2147483884" r:id="rId16"/>
    <p:sldMasterId id="2147483896" r:id="rId17"/>
    <p:sldMasterId id="2147483897" r:id="rId18"/>
    <p:sldMasterId id="2147483909" r:id="rId19"/>
    <p:sldMasterId id="2147483921" r:id="rId20"/>
    <p:sldMasterId id="2147483933" r:id="rId21"/>
    <p:sldMasterId id="2147483937" r:id="rId22"/>
    <p:sldMasterId id="2147483949" r:id="rId23"/>
    <p:sldMasterId id="2147483961" r:id="rId24"/>
    <p:sldMasterId id="2147483973" r:id="rId25"/>
    <p:sldMasterId id="2147483985" r:id="rId26"/>
    <p:sldMasterId id="2147483989" r:id="rId27"/>
    <p:sldMasterId id="2147483991" r:id="rId28"/>
    <p:sldMasterId id="2147484003" r:id="rId29"/>
    <p:sldMasterId id="2147484015" r:id="rId30"/>
    <p:sldMasterId id="2147484027" r:id="rId31"/>
    <p:sldMasterId id="2147484029" r:id="rId32"/>
    <p:sldMasterId id="2147484041" r:id="rId33"/>
    <p:sldMasterId id="2147484044" r:id="rId34"/>
    <p:sldMasterId id="2147484048" r:id="rId35"/>
    <p:sldMasterId id="2147484062" r:id="rId36"/>
    <p:sldMasterId id="2147484069" r:id="rId37"/>
  </p:sldMasterIdLst>
  <p:notesMasterIdLst>
    <p:notesMasterId r:id="rId85"/>
  </p:notesMasterIdLst>
  <p:sldIdLst>
    <p:sldId id="318" r:id="rId38"/>
    <p:sldId id="257" r:id="rId39"/>
    <p:sldId id="258" r:id="rId40"/>
    <p:sldId id="261" r:id="rId41"/>
    <p:sldId id="260" r:id="rId42"/>
    <p:sldId id="259" r:id="rId43"/>
    <p:sldId id="262" r:id="rId44"/>
    <p:sldId id="263" r:id="rId45"/>
    <p:sldId id="265" r:id="rId46"/>
    <p:sldId id="266" r:id="rId47"/>
    <p:sldId id="336" r:id="rId48"/>
    <p:sldId id="337" r:id="rId49"/>
    <p:sldId id="267" r:id="rId50"/>
    <p:sldId id="268" r:id="rId51"/>
    <p:sldId id="269" r:id="rId52"/>
    <p:sldId id="270" r:id="rId53"/>
    <p:sldId id="271" r:id="rId54"/>
    <p:sldId id="272" r:id="rId55"/>
    <p:sldId id="319" r:id="rId56"/>
    <p:sldId id="327" r:id="rId57"/>
    <p:sldId id="338" r:id="rId58"/>
    <p:sldId id="302" r:id="rId59"/>
    <p:sldId id="303" r:id="rId60"/>
    <p:sldId id="328" r:id="rId61"/>
    <p:sldId id="329" r:id="rId62"/>
    <p:sldId id="330" r:id="rId63"/>
    <p:sldId id="314" r:id="rId64"/>
    <p:sldId id="304" r:id="rId65"/>
    <p:sldId id="305" r:id="rId66"/>
    <p:sldId id="306" r:id="rId67"/>
    <p:sldId id="308" r:id="rId68"/>
    <p:sldId id="311" r:id="rId69"/>
    <p:sldId id="313" r:id="rId70"/>
    <p:sldId id="316" r:id="rId71"/>
    <p:sldId id="315" r:id="rId72"/>
    <p:sldId id="317" r:id="rId73"/>
    <p:sldId id="264" r:id="rId74"/>
    <p:sldId id="335" r:id="rId75"/>
    <p:sldId id="320" r:id="rId76"/>
    <p:sldId id="283" r:id="rId77"/>
    <p:sldId id="321" r:id="rId78"/>
    <p:sldId id="284" r:id="rId79"/>
    <p:sldId id="331" r:id="rId80"/>
    <p:sldId id="332" r:id="rId81"/>
    <p:sldId id="333" r:id="rId82"/>
    <p:sldId id="273" r:id="rId83"/>
    <p:sldId id="274" r:id="rId8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2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5.xml"/><Relationship Id="rId47" Type="http://schemas.openxmlformats.org/officeDocument/2006/relationships/slide" Target="slides/slide10.xml"/><Relationship Id="rId50" Type="http://schemas.openxmlformats.org/officeDocument/2006/relationships/slide" Target="slides/slide13.xml"/><Relationship Id="rId55" Type="http://schemas.openxmlformats.org/officeDocument/2006/relationships/slide" Target="slides/slide18.xml"/><Relationship Id="rId63" Type="http://schemas.openxmlformats.org/officeDocument/2006/relationships/slide" Target="slides/slide26.xml"/><Relationship Id="rId68" Type="http://schemas.openxmlformats.org/officeDocument/2006/relationships/slide" Target="slides/slide31.xml"/><Relationship Id="rId76" Type="http://schemas.openxmlformats.org/officeDocument/2006/relationships/slide" Target="slides/slide39.xml"/><Relationship Id="rId84" Type="http://schemas.openxmlformats.org/officeDocument/2006/relationships/slide" Target="slides/slide47.xml"/><Relationship Id="rId89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" Target="slides/slide3.xml"/><Relationship Id="rId45" Type="http://schemas.openxmlformats.org/officeDocument/2006/relationships/slide" Target="slides/slide8.xml"/><Relationship Id="rId53" Type="http://schemas.openxmlformats.org/officeDocument/2006/relationships/slide" Target="slides/slide16.xml"/><Relationship Id="rId58" Type="http://schemas.openxmlformats.org/officeDocument/2006/relationships/slide" Target="slides/slide21.xml"/><Relationship Id="rId66" Type="http://schemas.openxmlformats.org/officeDocument/2006/relationships/slide" Target="slides/slide29.xml"/><Relationship Id="rId74" Type="http://schemas.openxmlformats.org/officeDocument/2006/relationships/slide" Target="slides/slide37.xml"/><Relationship Id="rId79" Type="http://schemas.openxmlformats.org/officeDocument/2006/relationships/slide" Target="slides/slide42.xml"/><Relationship Id="rId8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24.xml"/><Relationship Id="rId82" Type="http://schemas.openxmlformats.org/officeDocument/2006/relationships/slide" Target="slides/slide45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6.xml"/><Relationship Id="rId48" Type="http://schemas.openxmlformats.org/officeDocument/2006/relationships/slide" Target="slides/slide11.xml"/><Relationship Id="rId56" Type="http://schemas.openxmlformats.org/officeDocument/2006/relationships/slide" Target="slides/slide19.xml"/><Relationship Id="rId64" Type="http://schemas.openxmlformats.org/officeDocument/2006/relationships/slide" Target="slides/slide27.xml"/><Relationship Id="rId69" Type="http://schemas.openxmlformats.org/officeDocument/2006/relationships/slide" Target="slides/slide32.xml"/><Relationship Id="rId77" Type="http://schemas.openxmlformats.org/officeDocument/2006/relationships/slide" Target="slides/slide40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4.xml"/><Relationship Id="rId72" Type="http://schemas.openxmlformats.org/officeDocument/2006/relationships/slide" Target="slides/slide35.xml"/><Relationship Id="rId80" Type="http://schemas.openxmlformats.org/officeDocument/2006/relationships/slide" Target="slides/slide43.xml"/><Relationship Id="rId85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1.xml"/><Relationship Id="rId46" Type="http://schemas.openxmlformats.org/officeDocument/2006/relationships/slide" Target="slides/slide9.xml"/><Relationship Id="rId59" Type="http://schemas.openxmlformats.org/officeDocument/2006/relationships/slide" Target="slides/slide22.xml"/><Relationship Id="rId67" Type="http://schemas.openxmlformats.org/officeDocument/2006/relationships/slide" Target="slides/slide30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4.xml"/><Relationship Id="rId54" Type="http://schemas.openxmlformats.org/officeDocument/2006/relationships/slide" Target="slides/slide17.xml"/><Relationship Id="rId62" Type="http://schemas.openxmlformats.org/officeDocument/2006/relationships/slide" Target="slides/slide25.xml"/><Relationship Id="rId70" Type="http://schemas.openxmlformats.org/officeDocument/2006/relationships/slide" Target="slides/slide33.xml"/><Relationship Id="rId75" Type="http://schemas.openxmlformats.org/officeDocument/2006/relationships/slide" Target="slides/slide38.xml"/><Relationship Id="rId83" Type="http://schemas.openxmlformats.org/officeDocument/2006/relationships/slide" Target="slides/slide46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12.xml"/><Relationship Id="rId57" Type="http://schemas.openxmlformats.org/officeDocument/2006/relationships/slide" Target="slides/slide20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7.xml"/><Relationship Id="rId52" Type="http://schemas.openxmlformats.org/officeDocument/2006/relationships/slide" Target="slides/slide15.xml"/><Relationship Id="rId60" Type="http://schemas.openxmlformats.org/officeDocument/2006/relationships/slide" Target="slides/slide23.xml"/><Relationship Id="rId65" Type="http://schemas.openxmlformats.org/officeDocument/2006/relationships/slide" Target="slides/slide28.xml"/><Relationship Id="rId73" Type="http://schemas.openxmlformats.org/officeDocument/2006/relationships/slide" Target="slides/slide36.xml"/><Relationship Id="rId78" Type="http://schemas.openxmlformats.org/officeDocument/2006/relationships/slide" Target="slides/slide41.xml"/><Relationship Id="rId81" Type="http://schemas.openxmlformats.org/officeDocument/2006/relationships/slide" Target="slides/slide44.xml"/><Relationship Id="rId86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85D107A-29F4-41AE-A06C-AC70A3BA6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7355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C152CC-0AB3-467E-9742-7EF7474BB5B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1B98C-E045-467B-B51F-DF32DC325A4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C3013A-1897-4AFA-9235-37BB515BBC1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ICE-Masse: 280t =&gt; Geschwindigkeit 179 km/h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8495D8-6F5E-4B30-947D-CD0409ECA7DB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E7F4F6A-BD54-484E-A988-F17F0BD26614}" type="slidenum">
              <a:rPr lang="en-US" sz="1200">
                <a:latin typeface="Arial" pitchFamily="34" charset="0"/>
              </a:rPr>
              <a:pPr algn="r" eaLnBrk="1" hangingPunct="1"/>
              <a:t>19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460EF6-A35B-4E68-A1DA-870B9E7D8931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21C46D-78EC-4BC0-9D25-7DE954A7E866}" type="slidenum">
              <a:rPr lang="en-US"/>
              <a:pPr/>
              <a:t>26</a:t>
            </a:fld>
            <a:endParaRPr lang="en-US"/>
          </a:p>
        </p:txBody>
      </p:sp>
      <p:sp>
        <p:nvSpPr>
          <p:cNvPr id="119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0A2267-DFC5-4365-9BA7-3BB13B305FBF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82947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BC339034-16A7-45B8-80C0-78A16B44B6C5}" type="slidenum">
              <a:rPr lang="en-US" sz="1000" i="1">
                <a:latin typeface="Times New Roman" pitchFamily="18" charset="0"/>
              </a:rPr>
              <a:pPr algn="r" defTabSz="890588"/>
              <a:t>28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294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eaLnBrk="1" hangingPunct="1"/>
            <a:fld id="{5EFD5CFD-B637-4A14-AF5D-6A3EAC490032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28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294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eaLnBrk="1" hangingPunct="1"/>
            <a:fld id="{5456397A-D4B5-49A0-BAB6-B651B71D70DD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28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29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358" tIns="45679" rIns="91358" bIns="45679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3138F-1FDB-4CB9-935C-25BC184FB77A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83971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2E38EE7F-66F3-4A23-9392-A07FB7F88B79}" type="slidenum">
              <a:rPr lang="en-US" sz="1000" i="1">
                <a:latin typeface="Times New Roman" pitchFamily="18" charset="0"/>
              </a:rPr>
              <a:pPr algn="r" defTabSz="890588"/>
              <a:t>29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397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eaLnBrk="1" hangingPunct="1"/>
            <a:fld id="{B7A03570-68D9-4BD4-A8A1-9CF06D8ADC30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29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397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eaLnBrk="1" hangingPunct="1"/>
            <a:fld id="{E133BA7D-5927-4BF4-8921-345B9E7E1CAB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29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39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358" tIns="45679" rIns="91358" bIns="45679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2CEBD0-852D-42E1-B679-C9F4CF9EB862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84995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9DA5D5E7-3C67-4157-83D1-20FDD8A082CE}" type="slidenum">
              <a:rPr lang="en-US" sz="1000" i="1">
                <a:latin typeface="Times New Roman" pitchFamily="18" charset="0"/>
              </a:rPr>
              <a:pPr algn="r" defTabSz="890588"/>
              <a:t>30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4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AD4698-719E-4D49-9376-888DC84C6384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86019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D64E53EF-40C6-4278-9023-774C0B50EF0C}" type="slidenum">
              <a:rPr lang="en-US" sz="1000" i="1">
                <a:latin typeface="Times New Roman" pitchFamily="18" charset="0"/>
              </a:rPr>
              <a:pPr algn="r" defTabSz="890588"/>
              <a:t>31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60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D9A4EB-F33C-4B18-B502-78292CC9B0D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985F6D-98A2-4D60-A0B2-51ED7BE57BAE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798513"/>
            <a:ext cx="4268788" cy="3201987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3852863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EEB8BC-FFFE-4692-B756-F44618C92A8F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88067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D295C0D4-67E5-4B0F-933E-BE8D430B0AEF}" type="slidenum">
              <a:rPr lang="en-US" sz="1000" i="1">
                <a:latin typeface="Times New Roman" pitchFamily="18" charset="0"/>
              </a:rPr>
              <a:pPr algn="r" defTabSz="890588"/>
              <a:t>33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798513"/>
            <a:ext cx="4268788" cy="3201987"/>
          </a:xfrm>
          <a:ln/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3852863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7E2C1C-60C0-466A-A762-4DAB02B6B01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89091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3FD4B0BF-D788-4703-A285-239FF63C24F1}" type="slidenum">
              <a:rPr lang="en-US" sz="1000" i="1">
                <a:latin typeface="Times New Roman" pitchFamily="18" charset="0"/>
              </a:rPr>
              <a:pPr algn="r" defTabSz="890588"/>
              <a:t>34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26DE97-F4CB-40DC-9776-939F7013CC65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9011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518" tIns="46759" rIns="93518" bIns="46759" anchor="b"/>
          <a:lstStyle/>
          <a:p>
            <a:pPr algn="r" defTabSz="935038"/>
            <a:fld id="{3B2258A1-C973-47FF-9DE5-90D4E8BAA2FC}" type="slidenum">
              <a:rPr lang="en-US" sz="1200">
                <a:latin typeface="Arial" pitchFamily="34" charset="0"/>
              </a:rPr>
              <a:pPr algn="r" defTabSz="935038"/>
              <a:t>35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901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1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</p:spPr>
        <p:txBody>
          <a:bodyPr lIns="93518" tIns="46759" rIns="93518" bIns="46759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A6CED3-61F3-4BE2-8660-34DD24CCD8DD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3E16AA-9409-4AE0-985F-8A5C292889CE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DC2E7A-607A-EE43-8658-2224EDCC74CF}" type="slidenum">
              <a:rPr lang="en-GB">
                <a:solidFill>
                  <a:prstClr val="black"/>
                </a:solidFill>
              </a:rPr>
              <a:pPr/>
              <a:t>38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C5DEDBF-D94C-4F5C-A178-A4891B2995AD}" type="slidenum">
              <a:rPr lang="en-US" sz="1200">
                <a:latin typeface="Arial" pitchFamily="34" charset="0"/>
              </a:rPr>
              <a:pPr algn="r" eaLnBrk="1" hangingPunct="1"/>
              <a:t>39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7C0E83-8FF0-440F-B3A0-C1C9B54C12FC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768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4" name="Notes Placeholder 2"/>
          <p:cNvSpPr>
            <a:spLocks noGrp="1"/>
          </p:cNvSpPr>
          <p:nvPr>
            <p:ph type="body" idx="1"/>
          </p:nvPr>
        </p:nvSpPr>
        <p:spPr>
          <a:xfrm>
            <a:off x="687388" y="4343400"/>
            <a:ext cx="5484812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68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D047D06-E351-4295-ABC6-6086702192B5}" type="slidenum">
              <a:rPr lang="en-GB" sz="1200">
                <a:latin typeface="Arial" pitchFamily="34" charset="0"/>
                <a:ea typeface="ＭＳ Ｐゴシック" pitchFamily="34" charset="-128"/>
              </a:rPr>
              <a:pPr algn="r" eaLnBrk="1" hangingPunct="1"/>
              <a:t>40</a:t>
            </a:fld>
            <a:endParaRPr lang="en-GB" sz="120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78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8249F0E-471C-41D8-B938-7F56E47D61D3}" type="slidenum">
              <a:rPr lang="en-US" sz="1200">
                <a:latin typeface="Arial" pitchFamily="34" charset="0"/>
              </a:rPr>
              <a:pPr algn="r" eaLnBrk="1" hangingPunct="1"/>
              <a:t>41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920A7A-525E-485A-A036-1DC6D894A24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4D84F0-085F-4365-B73A-B72BADCD134C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808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08B372B-BABF-431B-A8A9-577399831B5A}" type="slidenum">
              <a:rPr lang="en-US" sz="1200">
                <a:latin typeface="Arial" pitchFamily="34" charset="0"/>
              </a:rPr>
              <a:pPr algn="r" eaLnBrk="1" hangingPunct="1"/>
              <a:t>42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809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6988" y="800100"/>
            <a:ext cx="4267200" cy="3200400"/>
          </a:xfrm>
          <a:ln/>
        </p:spPr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38528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C20DAE-B18D-4107-BAF3-FF937F580C43}" type="slidenum">
              <a:rPr lang="en-US"/>
              <a:pPr/>
              <a:t>43</a:t>
            </a:fld>
            <a:endParaRPr lang="en-US"/>
          </a:p>
        </p:txBody>
      </p:sp>
      <p:sp>
        <p:nvSpPr>
          <p:cNvPr id="1275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3C970-D51B-49C6-9E08-9A28FCA1E6DB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25E873-4E04-4557-81D8-AC9A4C0F5B8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CEC439-6EF5-4EF2-B26D-BDD61E9AD70E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205E41-D364-4EA2-B5B3-17943638718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11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F4A683-D973-4F6A-BF64-532C4699E08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C9B7A-C0D9-407A-A7E6-77E635AA91B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0638" y="796925"/>
            <a:ext cx="4278312" cy="3208338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8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8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9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0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6BA06-B091-436E-B777-82B68EA76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6D1A0-89BE-435C-A940-0189E934E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AC7F7E-64C2-4338-BCD1-9072035FBB67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89F44-717F-420D-B187-3055C6E2CEC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4D7D1B-BB81-447C-B7F4-D72831EBBB3A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88DC1-1ABA-4EA8-B3D5-49642967ED0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BD291-831A-492B-AD44-9DD260AF55C7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ABAD3-6D28-481D-895F-A111A2E0E4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56ACC-A779-4DD4-A475-E576C856C940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D623C-7964-4D35-A37B-75C3785CCC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B6B870-EDA1-48CA-A951-728E28EE71D8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A8DA5-A3A3-4029-A771-564A10B411B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CB23FB-9D76-4133-BF55-2CF4284634E4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39379-8442-4ACD-A9FC-7763321EEE0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4515AD-E037-47B3-9AC1-E2841B06A4E8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91CA6-A7E9-41B0-A653-5DB29A7C42F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246F3D-0FEA-4A6D-B8B6-8EBE6752E7D7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19B60-AF70-40FB-8C49-68D3062CB95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A52AAD-0CF4-4374-AE1A-889176EA0D66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A95C8-C2F8-4D5A-BE2E-3C2DDC9A3D0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DE008-673E-4E42-B5E0-03BDD31CC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ADE9E4-11EE-4088-9663-5414D5A0B8AD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AC14D-CD30-43A3-83A7-E13434342E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2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42B647-85CB-4A56-9B73-D18EE6825C4B}" type="datetime1">
              <a:rPr lang="en-GB">
                <a:solidFill>
                  <a:srgbClr val="000000"/>
                </a:solidFill>
              </a:rPr>
              <a:pPr/>
              <a:t>01/04/2012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42B79-5BF0-4262-AF7D-4A2BD6F64A2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2BA0E-67AC-40B4-A6D0-C539F70EA9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D6283-2E90-4ABA-8E84-DBB2366931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3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 smtClean="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 smtClean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6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81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Helvetica" charset="0"/>
              </a:defRPr>
            </a:lvl1pPr>
          </a:lstStyle>
          <a:p>
            <a:endParaRPr lang="en-US" smtClean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Tsinghua University Beijing, January 2010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6F25D963-E70C-4047-BD3F-7860CC948B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FC0B85-0C85-4DD6-AA87-ACCA54A244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A27600-9A96-4A78-BA8C-3F1F8BEFE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6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4F7CD2-E1E6-484C-B64C-7C1F5A209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74349D-7F24-486C-9EAA-BE61DEB510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75B637-96E6-4B8B-A82F-CDC2CF4729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822F5-0070-4912-BF29-FFF3355DA9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0B46E5-23C9-42C3-B10B-B52D009B0E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56A656-26BC-420B-AFC0-65F77FB39F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2A70C5-1FFE-4BB3-93DD-AE397B37C0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FF8DF4-021E-4568-95D5-5B315EA41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8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1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E1ACB5-5CDC-48E2-8E97-8FBB482D1B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4403" y="152406"/>
            <a:ext cx="517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AD812-96AA-47DB-8421-F8EA01E52F38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75385-A4F2-43EF-A6A7-042C42FCE3F0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4E6D4-B20E-48B4-B0F3-D81416C49CF7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110F6-ACCD-402C-947A-D1EBBF76AA4E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8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6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362206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72E49-3C8B-4EB2-AD0A-DE4856CF682E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059CA-6AA0-4686-BF8D-7B584B1B11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B35A-5813-4737-BC40-6FD89BC6FE5B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A7C8A-9B10-4FA5-9385-65D4C9EDC3B6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6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97756-B023-40D2-9926-7CBC697D5248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10545-DA9A-410C-9FE5-885F06A82CFD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69A3E-D8F9-41E5-B84E-920BDEA08549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933DE-9D2C-4B1B-8A63-25B693194BCC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FDD3C-6281-4473-A855-F6F79F8C35F9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5"/>
            <a:ext cx="8229600" cy="470852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26DC2-FAD3-472F-A06F-E7FEEC579030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48D06-1E70-4793-8AE4-13784B32AD25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1EBF4-36D2-40F3-A028-AE73A1B05605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B1128-7A58-41AD-871F-D979A64B39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1_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6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D4BF6-AB11-4B55-B7BA-AA1B19DE9575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6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6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4030663"/>
            <a:ext cx="8229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5FD21-5E56-43A0-A35D-B9A1B27E4523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8229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30663"/>
            <a:ext cx="8229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66484-9BCC-414C-AA3B-0A35B636341A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666750" y="3"/>
            <a:ext cx="7772400" cy="85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48E51-77D5-4BE4-B9D6-DFFAA529B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4C8E5-4973-455A-BE5B-DADBE5D129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0D028-6F9E-417D-BDE8-2B5C2180C2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F06D0-1570-4A65-AC74-28C370DD81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F70A1-399D-402A-B371-FBA206909F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810EA-ED02-4E60-950C-2AE04FC0FD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56DA8-1656-4D28-BE23-D4F1433E8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73D7E-E251-44AC-8076-9B2F5732C0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30AD6-8E9E-4755-AA2A-BA61CF921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DC139-E241-42D3-903D-EB92B4E20E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4BE0B-4652-47F1-B47E-6D31615A9A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2EF70-485F-417B-999D-77B41C9E6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7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91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3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3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49" y="1295403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C331-B179-4215-866C-CE42E0E773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3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81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50F2E429-DD99-4AB0-931E-588B4420F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7360F8C-E748-4FAB-8ED7-E1D79B010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E490E93-5830-442D-9DF4-BD359845E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22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72387D1-A828-475D-B6E9-E04340B91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72460-1643-4230-A2EE-C7EAF80D9D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8C62887-A412-4492-9D16-2CD536E55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43E74030-3567-4E61-9FF0-19049AF5B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E731951B-CC9F-46CD-BC0A-95B00665A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C3BE1851-7ACA-4238-82AE-C0E93D3B0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369B4E9D-874D-4B08-BE1D-73A151E83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3AA330D-CED9-44BD-9BF9-C7D5539B5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2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B365292-FF79-4487-B2C9-F85E789D6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4FA84-CC28-480B-ACD5-1EF7CB498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F29E0-67DB-4DE5-84C2-800FD8F7C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2178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3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>
                <a:sym typeface="Chalkboard" charset="0"/>
              </a:rPr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9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8DDC70F-9AEA-4DCC-9863-0D2A9E42AC4B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D2A63D65-E5D7-4CF1-A241-75F4E632B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9530F4F9-DF27-43CB-BC6C-4845967418A7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C7869A39-0AE7-4FDC-997D-0F1D36AA8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8A1C4-AEDC-401A-881E-945270E1F5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18307C3D-E7B2-440D-A835-32C1BC268202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A1642D2B-F114-487C-AAB2-870DCF17E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E1683FA-999D-4FDD-91D7-3E32392580F5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8371A8BA-B20B-4A7F-8F49-0BB4B8927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8C08A3D-7899-4B43-BB77-10A05B69DC10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76027339-54A6-4A92-8A9B-18C5F220B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6735EE56-7547-4505-A0E5-8B5D3BCC4269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41207144-3CB7-474A-B4CD-2FF06DD87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74E3DD11-35CC-45E9-8F9E-7BC0F8A20783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04C58C02-9A06-41C4-A8EE-BEE7C3DFA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B0452589-3C05-4CE6-9F8F-624AB9CBA934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A36E8749-23A8-4F69-BF54-48FFAB555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CA2127FE-C6BE-45B5-9A92-909D24FE065C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15251F17-E94B-4884-BD9B-3A303CAD2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B259D0A-586C-47B9-A3F5-42385C3731C1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616E2076-A501-4B2F-8676-AF271FE0C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70F2E8B-305C-41DB-8B94-E010DF83DCAB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4A5A1D5-6DFC-4F8A-A900-74D356241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-19050"/>
            <a:ext cx="852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D1264-7145-47CD-A50C-0DEB5E20D8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5125" y="274638"/>
            <a:ext cx="20859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055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89C61-C74F-4808-B3FA-4BD50F8DF0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A659A-14F4-4451-9908-750D2534C455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B45F5-3E66-438F-8A01-5543E21EB4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30BE8-A38A-4B30-A2A1-F53BAB7127B0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87073-33FE-4221-84F9-CFCAB88C13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EPS, Cracow, 20-07-2009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9B94A9-CE33-46FA-A9F1-825212ECF8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6453AC-5918-4933-8D4C-8F672B3FA0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597B6D-9C42-47F9-B28E-2426F1BCE9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927BA1-47EB-43F1-B2BC-896E40DDCA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9D4D44-22D5-469F-98E7-BB9A95BA90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E34EB-C5E8-4540-84A9-6CCB8AD7E2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15DD74-8FDB-43F2-B6EB-E6DD82A7BB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1C71-0FB3-4E18-ABC4-5D1C5D1601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763A0-884D-4B2F-8560-D0071E41A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63F1B5-6588-45F0-8816-9DCEECEC34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474373-4099-48CB-96B4-9C1D1F1592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6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6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27DC70-6A83-4E3A-962E-2E4542E7D6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EPS, Cracow, 20-07-2009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9B94A9-CE33-46FA-A9F1-825212ECF8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6453AC-5918-4933-8D4C-8F672B3FA0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597B6D-9C42-47F9-B28E-2426F1BCE9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927BA1-47EB-43F1-B2BC-896E40DDCA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9D4D44-22D5-469F-98E7-BB9A95BA90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E34EB-C5E8-4540-84A9-6CCB8AD7E2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15DD74-8FDB-43F2-B6EB-E6DD82A7BB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C785-48A0-4E82-9539-3A8DADCA4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1C71-0FB3-4E18-ABC4-5D1C5D1601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63F1B5-6588-45F0-8816-9DCEECEC34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474373-4099-48CB-96B4-9C1D1F1592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6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6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27DC70-6A83-4E3A-962E-2E4542E7D6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EPS, Cracow, 20-07-2009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9B94A9-CE33-46FA-A9F1-825212ECF8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6453AC-5918-4933-8D4C-8F672B3FA0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597B6D-9C42-47F9-B28E-2426F1BCE9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927BA1-47EB-43F1-B2BC-896E40DDCA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9D4D44-22D5-469F-98E7-BB9A95BA90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E34EB-C5E8-4540-84A9-6CCB8AD7E2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1F586-C5B4-4DC9-8099-608F83F79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15DD74-8FDB-43F2-B6EB-E6DD82A7BB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1C71-0FB3-4E18-ABC4-5D1C5D1601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63F1B5-6588-45F0-8816-9DCEECEC34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474373-4099-48CB-96B4-9C1D1F1592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6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6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27DC70-6A83-4E3A-962E-2E4542E7D6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186121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986071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079635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339538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3596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81921-C962-4E62-9771-7FCB47398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717805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6761447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4159153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327590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52840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4966657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C6DB4F-1E09-4863-A7C8-92A69C6BB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B19CA-6A40-4B63-B262-B5F97E189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F9FA6-248D-49D0-A4A7-75DA8CF08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GB" sz="240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438400" y="6248400"/>
            <a:ext cx="4572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AD10ED0-B752-174E-B848-0D12B27D59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9B5BB-CD21-0543-A12F-F36D47638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651C6-3416-A34E-81C2-9C9841DF8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65A80-0F57-5B4F-BE8A-6A68EE5F4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83851-A7AC-6B4D-B634-E630DCB3C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BCA36-6033-1F4E-91EA-D5B9C8176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88DDC-607B-6241-93BC-EAD011087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4E31B-88FF-FF40-9868-44FD9705C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7BE89-C745-A844-91D7-4D2DC6DAD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F741-D341-4A9F-8FB4-0552AF07D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30333-D822-9246-9574-48C649ED9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C4999-C22D-F141-9205-B4DACE67A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92D59-DF23-4813-9FAD-0FE7128A6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8A436-66BF-4FAF-BB61-EA46D200E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r>
              <a:rPr lang="en-US"/>
              <a:t>La Thuille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5235764D-3440-488B-B777-7E51C9226E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EPS, Cracow, 20-07-2009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42A72E-B7F7-417A-95B9-C784638C96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2FE660-CC4B-439A-9CEE-8ED64707E2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363BBC-7F03-47B6-A03A-A8D433CB41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60A3E-353B-4E1B-A464-A3EE354AAA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D65560-01F1-4E48-8A6F-4A479F9542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E6B2F2-EE33-419B-9E4A-4CFCE2D735F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55E97-2048-4E35-81AA-AACA7C255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048729-2068-4F10-83B0-00EEC5814F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3C5F7E-AB10-41B7-AD11-B87329C18B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607F7F-B2C1-4C84-9D78-75B4C3C6C9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2484F7-5570-45C3-B7B9-B1A8A783BEF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0A7158-E6C5-4628-AA03-E0664ADF5B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0000"/>
                </a:solidFill>
                <a:latin typeface="Comic Sans MS" charset="0"/>
              </a:defRPr>
            </a:lvl1pPr>
          </a:lstStyle>
          <a:p>
            <a:pPr eaLnBrk="0" hangingPunct="0"/>
            <a:r>
              <a:rPr lang="en-US" smtClean="0">
                <a:ea typeface="ＭＳ Ｐゴシック" charset="-128"/>
              </a:rPr>
              <a:t>Fabiola Gianotti, EPS, Cracow, 20-07-2009</a:t>
            </a:r>
            <a:endParaRPr lang="en-US" smtClean="0">
              <a:latin typeface="Times New Roman" charset="0"/>
              <a:ea typeface="ＭＳ Ｐゴシック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11A0F783-F115-48BF-ABB9-5037F8338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0000"/>
                </a:solidFill>
                <a:latin typeface="Comic Sans MS" charset="0"/>
              </a:defRPr>
            </a:lvl1pPr>
          </a:lstStyle>
          <a:p>
            <a:pPr eaLnBrk="0" hangingPunct="0"/>
            <a:r>
              <a:rPr lang="en-US" smtClean="0">
                <a:ea typeface="ＭＳ Ｐゴシック" charset="-128"/>
              </a:rPr>
              <a:t>Fabiola Gianotti, ATLAS RRB, 28-04-2009</a:t>
            </a:r>
            <a:endParaRPr lang="en-US" smtClean="0">
              <a:latin typeface="Times New Roman" charset="0"/>
              <a:ea typeface="ＭＳ Ｐゴシック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F6208BD3-31ED-4079-8B34-E04254C4F4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24F5E-017B-453A-BF35-576D73688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xtLst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382E88-E6E7-42AB-AE47-96F2F72C6F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436BC-3A35-4A23-91BE-C20777EAEBB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2"/>
            <a:ext cx="4457700" cy="5775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914402"/>
            <a:ext cx="4457700" cy="5775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A5262-3C1A-4048-9103-9A2AA4B72A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7141CA-AAAB-4E1E-98EB-CCD9900A19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B3CBFD-7B17-4E20-BCC4-9B96DC8B658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71824-8DEE-454F-87A7-4374E29022E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450C53-84F1-4F89-877A-81397F17E09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FF7DBE-470B-4EAB-B654-B49C713BC1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65D592-6E77-4A96-927D-08EB91A8D20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5125" y="274638"/>
            <a:ext cx="20859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055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CECBB-6428-4B09-BC46-3E7FF4D27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6202"/>
            <a:ext cx="2266950" cy="6613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2"/>
            <a:ext cx="6648450" cy="6613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6D61E3-DAB1-468E-811F-3E801E1164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914402"/>
            <a:ext cx="4457700" cy="5775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914402"/>
            <a:ext cx="4457700" cy="281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878263"/>
            <a:ext cx="4457700" cy="2811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07F30B-17B8-4D86-8576-C52BE919E5C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914402"/>
            <a:ext cx="9067800" cy="577532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A5E28-B795-44C7-BB49-232B1597A54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xtLst/>
        </p:spPr>
        <p:txBody>
          <a:bodyPr/>
          <a:lstStyle>
            <a:lvl1pPr marL="0" indent="0" algn="ctr">
              <a:buFontTx/>
              <a:buNone/>
              <a:defRPr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65B28229-3545-406B-959C-0E76F69A3E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EA81188F-8D49-44AF-A384-F71441EABE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0668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419600" y="1066800"/>
            <a:ext cx="4038600" cy="50292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616A257C-DA82-4B6E-BB39-9B37636A18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34EDDFF6-6E19-4C0A-A348-D2A5D027D8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C4B75BBD-B4A8-4FA5-8B87-AF45EB1791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808526A7-496D-47D5-84BA-2C120640D359}" type="datetime1">
              <a:rPr lang="en-US"/>
              <a:pPr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  <a:latin typeface="Arial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D5803C49-254F-4150-B5DF-B44BAFDD3F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99172-15B3-4A2E-8A23-795B3E768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004C27C3-6DC7-4626-85C5-F57ACA1092FF}" type="datetime1">
              <a:rPr lang="en-US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  <a:latin typeface="Arial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BC21A3EA-F221-4CDC-86B6-D4EECA707F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A6A31-6D6E-4532-9C78-04BF9E231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8FDA0-2092-4F11-8BDD-27253EEFF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4A6EF-2360-4EC2-9D0C-71D06C708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35A1E-4F0B-4B3B-BB92-43C50CB5F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0D6E6-0E5C-4004-9EAB-E09CEC470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9754C-0FEA-4FA5-A4F2-353C980E2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7EE26-5C7D-4755-849E-84CB442B1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0DA19-9B28-4644-895B-D6486430A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85EF3-57DC-4651-A93D-E4B6D53C9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F28A3-BB08-4842-A5B5-8D4CA60AC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5125" y="274638"/>
            <a:ext cx="20859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055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465D-2A38-4D3C-8C0F-56507CD95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E51B-0954-4F22-A734-9DA83788A4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8E020-26A9-4C1A-8BC7-AD88D7EF9B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73708-FF03-4C7D-85A7-27E973A6DF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8312D-F4A1-40CE-8C5E-1303F62434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ACB4-9357-4950-BC19-52E8B9F6FE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0D3A7-F7DB-4FC8-932E-1822530D1F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97D6B-677D-40B0-AF7A-81002731B0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2EE18-6ADF-4C87-94B7-14261D59A0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D8B06-1DEC-4289-B0E9-5628C36B1E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A90AC-38F0-4B87-9C65-E5D46680B9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93FE1-1BA1-4F81-B65E-6AA071259E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4C2F4-B70B-4724-AFA2-A1758553B9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066800"/>
            <a:ext cx="7772400" cy="617538"/>
          </a:xfrm>
          <a:ln w="38100">
            <a:solidFill>
              <a:schemeClr val="accent2"/>
            </a:solidFill>
          </a:ln>
        </p:spPr>
        <p:txBody>
          <a:bodyPr>
            <a:spAutoFit/>
          </a:bodyPr>
          <a:lstStyle>
            <a:lvl1pPr algn="ctr">
              <a:defRPr u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438400"/>
            <a:ext cx="6400800" cy="30480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>
          <a:xfrm>
            <a:off x="2971800" y="6019800"/>
            <a:ext cx="3657600" cy="533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019800"/>
            <a:ext cx="1828800" cy="533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86600" y="6019800"/>
            <a:ext cx="1371600" cy="533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9E51B-0954-4F22-A734-9DA83788A4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8E020-26A9-4C1A-8BC7-AD88D7EF9B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73708-FF03-4C7D-85A7-27E973A6DF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8312D-F4A1-40CE-8C5E-1303F62434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F2970-72D2-4DF2-89A5-80B54AA6E4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ACB4-9357-4950-BC19-52E8B9F6FE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97D6B-677D-40B0-AF7A-81002731B0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2EE18-6ADF-4C87-94B7-14261D59A0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D8B06-1DEC-4289-B0E9-5628C36B1E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A90AC-38F0-4B87-9C65-E5D46680B9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93FE1-1BA1-4F81-B65E-6AA071259E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4C2F4-B70B-4724-AFA2-A1758553B9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357563"/>
            <a:ext cx="8713787" cy="2303462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500">
                <a:solidFill>
                  <a:schemeClr val="folHlink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051050" y="6400800"/>
            <a:ext cx="70929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0" y="2636838"/>
            <a:ext cx="9144000" cy="215900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pic>
        <p:nvPicPr>
          <p:cNvPr id="5126" name="Picture 6" descr="CERN Back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79388" y="1052513"/>
            <a:ext cx="8785225" cy="1371600"/>
          </a:xfrm>
        </p:spPr>
        <p:txBody>
          <a:bodyPr anchor="ctr"/>
          <a:lstStyle>
            <a:lvl1pPr algn="ctr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D6283-2E90-4ABA-8E84-DBB2366931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822F5-0070-4912-BF29-FFF3355DA9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BB980-BE34-45EA-B907-7E7A6284B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844675"/>
            <a:ext cx="44958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4958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059CA-6AA0-4686-BF8D-7B584B1B11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B1128-7A58-41AD-871F-D979A64B391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56DA8-1656-4D28-BE23-D4F1433E8A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CC331-B179-4215-866C-CE42E0E773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72460-1643-4230-A2EE-C7EAF80D9DD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F29E0-67DB-4DE5-84C2-800FD8F7C9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8A1C4-AEDC-401A-881E-945270E1F5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908050"/>
            <a:ext cx="2286000" cy="5473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908050"/>
            <a:ext cx="6705600" cy="5473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89C61-C74F-4808-B3FA-4BD50F8DF0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8050"/>
            <a:ext cx="91440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844675"/>
            <a:ext cx="9144000" cy="453707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24625"/>
            <a:ext cx="1403350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6375" y="6524625"/>
            <a:ext cx="6767513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913" y="6524625"/>
            <a:ext cx="827087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958DF-A384-43B9-B336-84A9CAC5C53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B4604-18DB-492B-BD28-26C4F9055B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F8683-4081-4FEC-BC0E-B24B8FB7EF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slideLayout" Target="../slideLayouts/slideLayout157.xml"/><Relationship Id="rId1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47.xml"/><Relationship Id="rId21" Type="http://schemas.openxmlformats.org/officeDocument/2006/relationships/image" Target="../media/image11.png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1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46.xml"/><Relationship Id="rId16" Type="http://schemas.openxmlformats.org/officeDocument/2006/relationships/slideLayout" Target="../slideLayouts/slideLayout160.xml"/><Relationship Id="rId20" Type="http://schemas.openxmlformats.org/officeDocument/2006/relationships/theme" Target="../theme/theme14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54.xml"/><Relationship Id="rId19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slideLayout" Target="../slideLayouts/slideLayout158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2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77.xml"/><Relationship Id="rId7" Type="http://schemas.openxmlformats.org/officeDocument/2006/relationships/slideLayout" Target="../slideLayouts/slideLayout18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80.xml"/><Relationship Id="rId11" Type="http://schemas.openxmlformats.org/officeDocument/2006/relationships/slideLayout" Target="../slideLayouts/slideLayout185.xml"/><Relationship Id="rId5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3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4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3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198.xml"/><Relationship Id="rId1" Type="http://schemas.openxmlformats.org/officeDocument/2006/relationships/slideLayout" Target="../slideLayouts/slideLayout197.xml"/><Relationship Id="rId6" Type="http://schemas.openxmlformats.org/officeDocument/2006/relationships/slideLayout" Target="../slideLayouts/slideLayout202.xml"/><Relationship Id="rId11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1.xml"/><Relationship Id="rId10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0.xml"/><Relationship Id="rId9" Type="http://schemas.openxmlformats.org/officeDocument/2006/relationships/slideLayout" Target="../slideLayouts/slideLayout20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17.xml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20.xml"/><Relationship Id="rId1" Type="http://schemas.openxmlformats.org/officeDocument/2006/relationships/slideLayout" Target="../slideLayouts/slideLayout219.xml"/><Relationship Id="rId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1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5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45.xml"/><Relationship Id="rId1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4.xml"/><Relationship Id="rId5" Type="http://schemas.openxmlformats.org/officeDocument/2006/relationships/slideLayout" Target="../slideLayouts/slideLayout248.xml"/><Relationship Id="rId10" Type="http://schemas.openxmlformats.org/officeDocument/2006/relationships/slideLayout" Target="../slideLayouts/slideLayout253.xml"/><Relationship Id="rId4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5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8.xml"/><Relationship Id="rId2" Type="http://schemas.openxmlformats.org/officeDocument/2006/relationships/slideLayout" Target="../slideLayouts/slideLayout267.xml"/><Relationship Id="rId1" Type="http://schemas.openxmlformats.org/officeDocument/2006/relationships/slideLayout" Target="../slideLayouts/slideLayout266.xml"/><Relationship Id="rId5" Type="http://schemas.openxmlformats.org/officeDocument/2006/relationships/image" Target="../media/image7.jpeg"/><Relationship Id="rId4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269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7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272.xml"/><Relationship Id="rId7" Type="http://schemas.openxmlformats.org/officeDocument/2006/relationships/slideLayout" Target="../slideLayouts/slideLayout276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71.xml"/><Relationship Id="rId1" Type="http://schemas.openxmlformats.org/officeDocument/2006/relationships/slideLayout" Target="../slideLayouts/slideLayout270.xml"/><Relationship Id="rId6" Type="http://schemas.openxmlformats.org/officeDocument/2006/relationships/slideLayout" Target="../slideLayouts/slideLayout275.xml"/><Relationship Id="rId11" Type="http://schemas.openxmlformats.org/officeDocument/2006/relationships/slideLayout" Target="../slideLayouts/slideLayout280.xml"/><Relationship Id="rId5" Type="http://schemas.openxmlformats.org/officeDocument/2006/relationships/slideLayout" Target="../slideLayouts/slideLayout274.xml"/><Relationship Id="rId10" Type="http://schemas.openxmlformats.org/officeDocument/2006/relationships/slideLayout" Target="../slideLayouts/slideLayout279.xml"/><Relationship Id="rId4" Type="http://schemas.openxmlformats.org/officeDocument/2006/relationships/slideLayout" Target="../slideLayouts/slideLayout273.xml"/><Relationship Id="rId9" Type="http://schemas.openxmlformats.org/officeDocument/2006/relationships/slideLayout" Target="../slideLayouts/slideLayout278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8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283.xml"/><Relationship Id="rId7" Type="http://schemas.openxmlformats.org/officeDocument/2006/relationships/slideLayout" Target="../slideLayouts/slideLayout287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282.xml"/><Relationship Id="rId1" Type="http://schemas.openxmlformats.org/officeDocument/2006/relationships/slideLayout" Target="../slideLayouts/slideLayout281.xml"/><Relationship Id="rId6" Type="http://schemas.openxmlformats.org/officeDocument/2006/relationships/slideLayout" Target="../slideLayouts/slideLayout286.xml"/><Relationship Id="rId11" Type="http://schemas.openxmlformats.org/officeDocument/2006/relationships/slideLayout" Target="../slideLayouts/slideLayout291.xml"/><Relationship Id="rId5" Type="http://schemas.openxmlformats.org/officeDocument/2006/relationships/slideLayout" Target="../slideLayouts/slideLayout285.xml"/><Relationship Id="rId10" Type="http://schemas.openxmlformats.org/officeDocument/2006/relationships/slideLayout" Target="../slideLayouts/slideLayout290.xml"/><Relationship Id="rId4" Type="http://schemas.openxmlformats.org/officeDocument/2006/relationships/slideLayout" Target="../slideLayouts/slideLayout284.xml"/><Relationship Id="rId9" Type="http://schemas.openxmlformats.org/officeDocument/2006/relationships/slideLayout" Target="../slideLayouts/slideLayout28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9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294.xml"/><Relationship Id="rId7" Type="http://schemas.openxmlformats.org/officeDocument/2006/relationships/slideLayout" Target="../slideLayouts/slideLayout298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293.xml"/><Relationship Id="rId1" Type="http://schemas.openxmlformats.org/officeDocument/2006/relationships/slideLayout" Target="../slideLayouts/slideLayout292.xml"/><Relationship Id="rId6" Type="http://schemas.openxmlformats.org/officeDocument/2006/relationships/slideLayout" Target="../slideLayouts/slideLayout297.xml"/><Relationship Id="rId11" Type="http://schemas.openxmlformats.org/officeDocument/2006/relationships/slideLayout" Target="../slideLayouts/slideLayout302.xml"/><Relationship Id="rId5" Type="http://schemas.openxmlformats.org/officeDocument/2006/relationships/slideLayout" Target="../slideLayouts/slideLayout296.xml"/><Relationship Id="rId10" Type="http://schemas.openxmlformats.org/officeDocument/2006/relationships/slideLayout" Target="../slideLayouts/slideLayout301.xml"/><Relationship Id="rId4" Type="http://schemas.openxmlformats.org/officeDocument/2006/relationships/slideLayout" Target="../slideLayouts/slideLayout295.xml"/><Relationship Id="rId9" Type="http://schemas.openxmlformats.org/officeDocument/2006/relationships/slideLayout" Target="../slideLayouts/slideLayout300.xml"/></Relationships>
</file>

<file path=ppt/slideMasters/_rels/slideMaster31.xml.rels><?xml version="1.0" encoding="UTF-8" standalone="yes"?>
<Relationships xmlns="http://schemas.openxmlformats.org/package/2006/relationships"><Relationship Id="rId2" Type="http://schemas.openxmlformats.org/officeDocument/2006/relationships/theme" Target="../theme/theme31.xml"/><Relationship Id="rId1" Type="http://schemas.openxmlformats.org/officeDocument/2006/relationships/slideLayout" Target="../slideLayouts/slideLayout303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1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306.xml"/><Relationship Id="rId7" Type="http://schemas.openxmlformats.org/officeDocument/2006/relationships/slideLayout" Target="../slideLayouts/slideLayout310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05.xml"/><Relationship Id="rId1" Type="http://schemas.openxmlformats.org/officeDocument/2006/relationships/slideLayout" Target="../slideLayouts/slideLayout304.xml"/><Relationship Id="rId6" Type="http://schemas.openxmlformats.org/officeDocument/2006/relationships/slideLayout" Target="../slideLayouts/slideLayout309.xml"/><Relationship Id="rId11" Type="http://schemas.openxmlformats.org/officeDocument/2006/relationships/slideLayout" Target="../slideLayouts/slideLayout314.xml"/><Relationship Id="rId5" Type="http://schemas.openxmlformats.org/officeDocument/2006/relationships/slideLayout" Target="../slideLayouts/slideLayout308.xml"/><Relationship Id="rId10" Type="http://schemas.openxmlformats.org/officeDocument/2006/relationships/slideLayout" Target="../slideLayouts/slideLayout313.xml"/><Relationship Id="rId4" Type="http://schemas.openxmlformats.org/officeDocument/2006/relationships/slideLayout" Target="../slideLayouts/slideLayout307.xml"/><Relationship Id="rId9" Type="http://schemas.openxmlformats.org/officeDocument/2006/relationships/slideLayout" Target="../slideLayouts/slideLayout312.xml"/></Relationships>
</file>

<file path=ppt/slideMasters/_rels/slideMaster3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3.xml"/><Relationship Id="rId2" Type="http://schemas.openxmlformats.org/officeDocument/2006/relationships/slideLayout" Target="../slideLayouts/slideLayout316.xml"/><Relationship Id="rId1" Type="http://schemas.openxmlformats.org/officeDocument/2006/relationships/slideLayout" Target="../slideLayouts/slideLayout315.xml"/><Relationship Id="rId4" Type="http://schemas.openxmlformats.org/officeDocument/2006/relationships/image" Target="../media/image17.png"/></Relationships>
</file>

<file path=ppt/slideMasters/_rels/slideMaster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9.xml"/><Relationship Id="rId2" Type="http://schemas.openxmlformats.org/officeDocument/2006/relationships/slideLayout" Target="../slideLayouts/slideLayout318.xml"/><Relationship Id="rId1" Type="http://schemas.openxmlformats.org/officeDocument/2006/relationships/slideLayout" Target="../slideLayouts/slideLayout317.xml"/><Relationship Id="rId5" Type="http://schemas.openxmlformats.org/officeDocument/2006/relationships/image" Target="../media/image20.jpeg"/><Relationship Id="rId4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13" Type="http://schemas.openxmlformats.org/officeDocument/2006/relationships/slideLayout" Target="../slideLayouts/slideLayout332.xml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slideLayout" Target="../slideLayouts/slideLayout331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Relationship Id="rId14" Type="http://schemas.openxmlformats.org/officeDocument/2006/relationships/theme" Target="../theme/theme35.xml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5.xml"/><Relationship Id="rId7" Type="http://schemas.openxmlformats.org/officeDocument/2006/relationships/theme" Target="../theme/theme36.xml"/><Relationship Id="rId2" Type="http://schemas.openxmlformats.org/officeDocument/2006/relationships/slideLayout" Target="../slideLayouts/slideLayout334.xml"/><Relationship Id="rId1" Type="http://schemas.openxmlformats.org/officeDocument/2006/relationships/slideLayout" Target="../slideLayouts/slideLayout333.xml"/><Relationship Id="rId6" Type="http://schemas.openxmlformats.org/officeDocument/2006/relationships/slideLayout" Target="../slideLayouts/slideLayout338.xml"/><Relationship Id="rId5" Type="http://schemas.openxmlformats.org/officeDocument/2006/relationships/slideLayout" Target="../slideLayouts/slideLayout337.xml"/><Relationship Id="rId4" Type="http://schemas.openxmlformats.org/officeDocument/2006/relationships/slideLayout" Target="../slideLayouts/slideLayout336.xml"/></Relationships>
</file>

<file path=ppt/slideMasters/_rels/slideMaster37.xml.rels><?xml version="1.0" encoding="UTF-8" standalone="yes"?>
<Relationships xmlns="http://schemas.openxmlformats.org/package/2006/relationships"><Relationship Id="rId3" Type="http://schemas.openxmlformats.org/officeDocument/2006/relationships/theme" Target="../theme/theme37.xml"/><Relationship Id="rId2" Type="http://schemas.openxmlformats.org/officeDocument/2006/relationships/slideLayout" Target="../slideLayouts/slideLayout340.xml"/><Relationship Id="rId1" Type="http://schemas.openxmlformats.org/officeDocument/2006/relationships/slideLayout" Target="../slideLayouts/slideLayout3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5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6A666468-09DB-4EAA-9C0F-6F7FFAE0B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3" y="60960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35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35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675" y="65071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latin typeface="+mn-lt"/>
              </a:defRPr>
            </a:lvl1pPr>
          </a:lstStyle>
          <a:p>
            <a:fld id="{3B4A6118-6805-4AF9-90A7-1BEFACF92D60}" type="datetime1">
              <a:rPr lang="en-GB" smtClean="0">
                <a:solidFill>
                  <a:srgbClr val="000000"/>
                </a:solidFill>
              </a:rPr>
              <a:pPr/>
              <a:t>01/04/2012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35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60750" y="65087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35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29465" y="65151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+mn-lt"/>
              </a:defRPr>
            </a:lvl1pPr>
          </a:lstStyle>
          <a:p>
            <a:fld id="{B28CDE43-F52C-4F83-A5BA-C2A76393B97E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0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1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29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39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 b="1">
          <a:solidFill>
            <a:srgbClr val="FF0000"/>
          </a:solidFill>
          <a:latin typeface="+mn-lt"/>
          <a:ea typeface="+mn-ea"/>
          <a:cs typeface="+mn-cs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FF0000"/>
          </a:solidFill>
          <a:latin typeface="+mn-lt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0000"/>
          </a:solidFill>
          <a:latin typeface="+mn-lt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0000"/>
          </a:solidFill>
          <a:latin typeface="+mn-lt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6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6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r>
              <a:rPr lang="en-US" smtClean="0">
                <a:ea typeface="ＭＳ Ｐゴシック" charset="-128"/>
              </a:rPr>
              <a:t>Tsinghua University Beijing, January 2010</a:t>
            </a:r>
            <a:endParaRPr lang="de-DE" smtClean="0">
              <a:ea typeface="ＭＳ Ｐゴシック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fld id="{690DEEA9-6AC4-4911-8B0F-F9432C87EF4A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6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 smtClean="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5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81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81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81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3A060976-F45B-43F1-8AC2-B073E65FBD19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pic>
        <p:nvPicPr>
          <p:cNvPr id="7175" name="Picture 10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534403" y="152406"/>
            <a:ext cx="517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  <p:sldLayoutId id="2147483870" r:id="rId18"/>
    <p:sldLayoutId id="2147483871" r:id="rId19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1" fontAlgn="base" hangingPunct="1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r>
              <a:rPr lang="en-US" smtClean="0">
                <a:ea typeface="ＭＳ Ｐゴシック" charset="-128"/>
              </a:rPr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732DDEB-F9C1-488C-BA6F-9B2B81DD9C4F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2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29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smtClean="0">
                <a:ea typeface="ＭＳ Ｐゴシック" pitchFamily="-112" charset="-128"/>
              </a:rPr>
              <a:t>Korea and CERN /  July 2009</a:t>
            </a:r>
            <a:endParaRPr lang="en-US">
              <a:ea typeface="ＭＳ Ｐゴシック" pitchFamily="-112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>
                <a:ea typeface="ＭＳ Ｐゴシック" pitchFamily="-112" charset="-128"/>
              </a:rPr>
              <a:pPr>
                <a:defRPr/>
              </a:pPr>
              <a:t>‹#›</a:t>
            </a:fld>
            <a:endParaRPr lang="en-US">
              <a:ea typeface="ＭＳ Ｐゴシック" pitchFamily="-112" charset="-128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77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099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199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297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398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 sz="240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8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rgbClr val="2B519A"/>
                </a:solidFill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rgbClr val="2B519A"/>
                </a:solidFill>
              </a:defRPr>
            </a:lvl1pPr>
          </a:lstStyle>
          <a:p>
            <a:fld id="{917F6AEB-532F-48EF-BC1F-97AEEB3F7973}" type="slidenum">
              <a:rPr lang="en-GB" smtClean="0">
                <a:ea typeface="ＭＳ Ｐゴシック" charset="-128"/>
              </a:rPr>
              <a:pPr/>
              <a:t>‹#›</a:t>
            </a:fld>
            <a:endParaRPr lang="en-GB" smtClean="0">
              <a:ea typeface="ＭＳ Ｐゴシック" charset="-128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 sz="240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8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1774828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 sz="2400">
              <a:solidFill>
                <a:srgbClr val="2B519A"/>
              </a:solidFill>
              <a:latin typeface="Verdana" pitchFamily="34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 sz="240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93193" name="Group 9"/>
          <p:cNvGraphicFramePr>
            <a:graphicFrameLocks noGrp="1"/>
          </p:cNvGraphicFramePr>
          <p:nvPr/>
        </p:nvGraphicFramePr>
        <p:xfrm>
          <a:off x="255591" y="644531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5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3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3" y="6583369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CC66"/>
              </a:buClr>
            </a:pPr>
            <a:r>
              <a:rPr lang="en-GB" sz="1200" smtClean="0">
                <a:solidFill>
                  <a:srgbClr val="2B519A"/>
                </a:solidFill>
                <a:ea typeface="ＭＳ Ｐゴシック" charset="-128"/>
              </a:rPr>
              <a:t>EGEE-III INFSO-RI-222667</a:t>
            </a:r>
            <a:endParaRPr lang="en-GB" sz="800" smtClean="0">
              <a:solidFill>
                <a:srgbClr val="2B519A"/>
              </a:solidFill>
              <a:latin typeface="Verdana" charset="0"/>
              <a:ea typeface="ＭＳ Ｐゴシック" charset="-128"/>
            </a:endParaRPr>
          </a:p>
        </p:txBody>
      </p:sp>
      <p:pic>
        <p:nvPicPr>
          <p:cNvPr id="31757" name="Picture 17" descr="eg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3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Wingdings" charset="2"/>
        <a:buChar char="§"/>
        <a:defRPr sz="1900">
          <a:solidFill>
            <a:srgbClr val="00338F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6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fld id="{C371D010-38B6-4ACB-B1E3-966632915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390" name="Picture 17" descr="CERNlogo-bleu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6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175" y="742950"/>
            <a:ext cx="7359650" cy="536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1135" tIns="0" rIns="41135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Body Level One</a:t>
            </a:r>
          </a:p>
          <a:p>
            <a:pPr lvl="1"/>
            <a:r>
              <a:rPr lang="en-US" smtClean="0">
                <a:sym typeface="Chalkboard" charset="0"/>
              </a:rPr>
              <a:t>Body Level Two</a:t>
            </a:r>
          </a:p>
          <a:p>
            <a:pPr lvl="2"/>
            <a:r>
              <a:rPr lang="en-US" smtClean="0">
                <a:sym typeface="Chalkboard" charset="0"/>
              </a:rPr>
              <a:t>Body Level Three</a:t>
            </a:r>
          </a:p>
          <a:p>
            <a:pPr lvl="3"/>
            <a:r>
              <a:rPr lang="en-US" smtClean="0">
                <a:sym typeface="Chalkboard" charset="0"/>
              </a:rPr>
              <a:t>Body Level Four</a:t>
            </a:r>
          </a:p>
          <a:p>
            <a:pPr lvl="4"/>
            <a:r>
              <a:rPr lang="en-US" smtClean="0">
                <a:sym typeface="Chalkboard" charset="0"/>
              </a:rPr>
              <a:t>Body Level Five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ransition/>
  <p:txStyles>
    <p:titleStyle>
      <a:lvl1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2pPr>
      <a:lvl3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3pPr>
      <a:lvl4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4pPr>
      <a:lvl5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5pPr>
      <a:lvl6pPr marL="4794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6pPr>
      <a:lvl7pPr marL="9366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7pPr>
      <a:lvl8pPr marL="13938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8pPr>
      <a:lvl9pPr marL="18510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9pPr>
    </p:titleStyle>
    <p:bodyStyle>
      <a:lvl1pPr marL="609600" indent="-422275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009650" indent="-422275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2pPr>
      <a:lvl3pPr marL="1409700" indent="-422275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3pPr>
      <a:lvl4pPr marL="1809750" indent="-422275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4pPr>
      <a:lvl5pPr marL="22082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5pPr>
      <a:lvl6pPr marL="26654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6pPr>
      <a:lvl7pPr marL="31226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7pPr>
      <a:lvl8pPr marL="35798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8pPr>
      <a:lvl9pPr marL="40370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Comic Sans MS" pitchFamily="66" charset="0"/>
              </a:defRPr>
            </a:lvl1pPr>
          </a:lstStyle>
          <a:p>
            <a:pPr>
              <a:defRPr/>
            </a:pPr>
            <a:fld id="{FEF958DF-A384-43B9-B336-84A9CAC5C5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08127EF6-749E-4A7F-B986-17AE78C0CF68}" type="datetimeFigureOut">
              <a:rPr lang="en-US"/>
              <a:pPr>
                <a:defRPr/>
              </a:pPr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E46219A3-60F4-462C-9E2A-DA745C664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44569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793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AFB7B2D-2362-4A7E-AAAC-A37F4D82F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13531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366C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Arial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Arial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Arial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7EE5AC18-C109-4695-AAC6-F709E3969FD7}" type="slidenum">
              <a:rPr lang="en-US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pPr eaLnBrk="0" hangingPunct="0"/>
              <a:t>‹#›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6" descr="mighty_Atlas.gif"/>
          <p:cNvPicPr preferRelativeResize="0"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7EE5AC18-C109-4695-AAC6-F709E3969FD7}" type="slidenum">
              <a:rPr lang="en-US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pPr eaLnBrk="0" hangingPunct="0"/>
              <a:t>‹#›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6" descr="mighty_Atlas.gif"/>
          <p:cNvPicPr preferRelativeResize="0"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7EE5AC18-C109-4695-AAC6-F709E3969FD7}" type="slidenum">
              <a:rPr lang="en-US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pPr eaLnBrk="0" hangingPunct="0"/>
              <a:t>‹#›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6" descr="mighty_Atlas.gif"/>
          <p:cNvPicPr preferRelativeResize="0"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4/1/2012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9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65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</p:sldLayoutIdLst>
  <p:transition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fld id="{0D15D530-431B-43FF-B47D-7F10C2F3A9D0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  <p:pic>
        <p:nvPicPr>
          <p:cNvPr id="19462" name="Picture 17" descr="CERNlogo-ble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Helvetica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>
              <a:defRPr/>
            </a:pPr>
            <a:endParaRPr kumimoji="1" lang="en-US">
              <a:solidFill>
                <a:srgbClr val="000000"/>
              </a:solidFill>
              <a:latin typeface="Helvetica" charset="0"/>
              <a:ea typeface="ＭＳ Ｐゴシック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tx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Felicitas Pauss &amp; Günther Dissertori / ETH Zurich</a:t>
            </a:r>
            <a:endParaRPr lang="de-DE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Helvetica" charset="0"/>
              </a:defRPr>
            </a:lvl1pPr>
          </a:lstStyle>
          <a:p>
            <a:pPr>
              <a:defRPr/>
            </a:pPr>
            <a:fld id="{FF669FCB-D04E-9045-A5CA-F6C304F56A0D}" type="slidenum">
              <a:rPr lang="en-US" smtClean="0">
                <a:ea typeface="ＭＳ Ｐゴシック" charset="-128"/>
              </a:rPr>
              <a:pPr>
                <a:defRPr/>
              </a:pPr>
              <a:t>‹#›</a:t>
            </a:fld>
            <a:endParaRPr lang="en-US" dirty="0">
              <a:ea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GB" sz="240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  <p:pic>
        <p:nvPicPr>
          <p:cNvPr id="9" name="Picture 8" descr="IPP_Logo_def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6353079"/>
            <a:ext cx="1635211" cy="5049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195" name="Picture 8" descr="lhclogo.prev.eps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7" descr="Logo CERN width=144,      height=14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552450" y="5962650"/>
            <a:ext cx="1447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1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11" name="Footer Placeholder 10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2133600" y="2933700"/>
            <a:ext cx="46101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1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12" name="Slide Number Placeholder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8F591DDE-617F-4AFD-9733-135E5EA09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 New Roman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Times New Roman" charset="0"/>
              </a:defRPr>
            </a:lvl1pPr>
          </a:lstStyle>
          <a:p>
            <a:r>
              <a:rPr lang="en-US" smtClean="0">
                <a:ea typeface="ＭＳ Ｐゴシック" charset="-128"/>
              </a:rPr>
              <a:t>La Thuille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Times New Roman" charset="0"/>
              </a:defRPr>
            </a:lvl1pPr>
          </a:lstStyle>
          <a:p>
            <a:fld id="{D85762DD-9F14-4379-8265-A7BC344093CE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</p:sldLayoutIdLst>
  <p:hf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96C05BFE-623E-4635-981D-2852DDFD068A}" type="slidenum">
              <a:rPr lang="en-US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pPr eaLnBrk="0" hangingPunct="0"/>
              <a:t>‹#›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6" descr="mighty_Atlas.gif"/>
          <p:cNvPicPr preferRelativeResize="0"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Comic Sans MS" charset="0"/>
              </a:defRPr>
            </a:lvl1pPr>
          </a:lstStyle>
          <a:p>
            <a:pPr eaLnBrk="0" hangingPunct="0"/>
            <a:fld id="{AEF35BC2-65D3-4AA9-8AB3-4222FF4255EF}" type="slidenum">
              <a:rPr lang="en-US" smtClean="0">
                <a:ea typeface="ＭＳ Ｐゴシック" charset="-128"/>
              </a:rPr>
              <a:pPr eaLnBrk="0" hangingPunct="0"/>
              <a:t>‹#›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25604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5605" name="Picture 6" descr="mighty_Atlas.gif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561975" y="6324600"/>
            <a:ext cx="7878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dirty="0">
              <a:solidFill>
                <a:srgbClr val="000000"/>
              </a:solidFill>
              <a:latin typeface="Helvetica" pitchFamily="-107" charset="0"/>
              <a:ea typeface="ＭＳ Ｐゴシック" charset="-128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92125" y="6400800"/>
            <a:ext cx="8364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1200" i="1">
                <a:solidFill>
                  <a:srgbClr val="000000"/>
                </a:solidFill>
                <a:latin typeface="Helvetica" charset="0"/>
                <a:ea typeface="ＭＳ Ｐゴシック" charset="-128"/>
              </a:rPr>
              <a:t>G. TONELLI, CERN/INFN/UNIPISA                                        SPC                                                                       March 14,  2011           </a:t>
            </a:r>
          </a:p>
        </p:txBody>
      </p:sp>
      <p:pic>
        <p:nvPicPr>
          <p:cNvPr id="3687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119063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688388" y="6400800"/>
            <a:ext cx="381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fld id="{4FE1DE6D-1872-4077-88F6-EF6C2AF18968}" type="slidenum">
              <a:rPr lang="en-US" sz="1200" i="1" smtClean="0">
                <a:solidFill>
                  <a:srgbClr val="000000"/>
                </a:solidFill>
                <a:ea typeface="ＭＳ Ｐゴシック" charset="-128"/>
                <a:cs typeface="Arial" charset="0"/>
              </a:rPr>
              <a:pPr algn="ctr" eaLnBrk="0" hangingPunct="0"/>
              <a:t>‹#›</a:t>
            </a:fld>
            <a:endParaRPr lang="en-US" sz="1200" smtClean="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ea typeface="ＭＳ Ｐゴシック" pitchFamily="-107" charset="-128"/>
          <a:cs typeface="ＭＳ Ｐゴシック" pitchFamily="-107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7" charset="-128"/>
          <a:cs typeface="ＭＳ Ｐゴシック" pitchFamily="-107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7" charset="-128"/>
          <a:cs typeface="ＭＳ Ｐゴシック" pitchFamily="-107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7" charset="-128"/>
          <a:cs typeface="ＭＳ Ｐゴシック" pitchFamily="-107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/>
          <a:ea typeface="ＭＳ Ｐゴシック" pitchFamily="-107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/>
          <a:ea typeface="ＭＳ Ｐゴシック" pitchFamily="-107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7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14400"/>
            <a:ext cx="9067800" cy="577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76200"/>
            <a:ext cx="8991600" cy="762000"/>
          </a:xfrm>
          <a:prstGeom prst="rect">
            <a:avLst/>
          </a:prstGeom>
          <a:solidFill>
            <a:srgbClr val="000080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1" baseline="-25000">
                <a:latin typeface="Times New Roman" pitchFamily="18" charset="0"/>
              </a:defRPr>
            </a:lvl1pPr>
          </a:lstStyle>
          <a:p>
            <a:fld id="{972530D9-62B3-46D7-A87C-302B8E0A9900}" type="slidenum">
              <a:rPr lang="en-US" smtClean="0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US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  <p:sldLayoutId id="2147484060" r:id="rId12"/>
    <p:sldLayoutId id="2147484061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660066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FF33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76200"/>
            <a:ext cx="8991600" cy="762000"/>
          </a:xfrm>
          <a:prstGeom prst="rect">
            <a:avLst/>
          </a:prstGeom>
          <a:solidFill>
            <a:srgbClr val="000080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914400"/>
            <a:ext cx="8991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Forth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1" baseline="-250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DCCF1D45-6738-404D-8F7B-4D76A745E55C}" type="slidenum">
              <a:rPr lang="en-US" smtClean="0">
                <a:cs typeface="Arial" charset="0"/>
              </a:rPr>
              <a:pPr/>
              <a:t>‹#›</a:t>
            </a:fld>
            <a:endParaRPr lang="en-US" smtClean="0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Arial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FF3300"/>
          </a:solidFill>
          <a:latin typeface="Arial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Arial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660033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1097998D-B527-4643-A399-488B218AA8EE}" type="datetime1">
              <a:rPr lang="en-US" smtClean="0">
                <a:ea typeface="ＭＳ Ｐゴシック" charset="-128"/>
              </a:rPr>
              <a:pPr/>
              <a:t>4/1/2012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 smtClean="0"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E89CF7E-E294-4347-85BD-7F6F04D7C371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pmlogo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 descr="lhclogo.prev.eps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Date Placeholder 8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10" name="Footer Placeholder 9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11" name="Slide Number Placeholder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A83FA8CC-6414-4556-A628-36D98E88F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6629400" cy="731838"/>
          </a:xfrm>
          <a:prstGeom prst="rect">
            <a:avLst/>
          </a:prstGeom>
          <a:gradFill flip="none" rotWithShape="1">
            <a:gsLst>
              <a:gs pos="100000">
                <a:srgbClr val="FF0000">
                  <a:alpha val="29000"/>
                </a:srgbClr>
              </a:gs>
              <a:gs pos="0">
                <a:srgbClr val="FFFFFF"/>
              </a:gs>
            </a:gsLst>
            <a:lin ang="0" scaled="0"/>
            <a:tileRect/>
          </a:gra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5FB9E51B-0954-4F22-A734-9DA83788A4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95400" y="381000"/>
            <a:ext cx="6629400" cy="731838"/>
          </a:xfrm>
          <a:prstGeom prst="rect">
            <a:avLst/>
          </a:prstGeom>
          <a:gradFill flip="none" rotWithShape="1">
            <a:gsLst>
              <a:gs pos="100000">
                <a:srgbClr val="FF0000">
                  <a:alpha val="33000"/>
                </a:srgbClr>
              </a:gs>
              <a:gs pos="0">
                <a:srgbClr val="FFFFFF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32" name="Picture 14" descr="CMS-Colo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4338" y="381000"/>
            <a:ext cx="804862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762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77000"/>
            <a:ext cx="3657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828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77000"/>
            <a:ext cx="1371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6A666468-09DB-4EAA-9C0F-6F7FFAE0B1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kumimoji="1" sz="2400">
          <a:solidFill>
            <a:srgbClr val="66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</a:defRPr>
      </a:lvl2pPr>
      <a:lvl3pPr marL="1201738" indent="-287338" algn="l" rtl="0" eaLnBrk="1" fontAlgn="base" hangingPunct="1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844675"/>
            <a:ext cx="91440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1628775"/>
            <a:ext cx="9144000" cy="144463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0" y="6453188"/>
            <a:ext cx="9144000" cy="0"/>
          </a:xfrm>
          <a:prstGeom prst="line">
            <a:avLst/>
          </a:prstGeom>
          <a:noFill/>
          <a:ln w="31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4033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6375" y="6524625"/>
            <a:ext cx="67675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524625"/>
            <a:ext cx="82708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A666468-09DB-4EAA-9C0F-6F7FFAE0B1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4" name="Picture 8" descr="CERN BackTo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9080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571500" indent="-5715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966788" indent="-4953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347788" indent="-4381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19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0.png"/><Relationship Id="rId4" Type="http://schemas.openxmlformats.org/officeDocument/2006/relationships/hyperlink" Target="http://elogbook.cern.ch/eLogbook/attach_viewer.jsp?attach_id=102539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3.xml"/><Relationship Id="rId1" Type="http://schemas.openxmlformats.org/officeDocument/2006/relationships/tags" Target="../tags/tag3.xml"/><Relationship Id="rId4" Type="http://schemas.openxmlformats.org/officeDocument/2006/relationships/image" Target="../media/image7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.xml"/><Relationship Id="rId5" Type="http://schemas.openxmlformats.org/officeDocument/2006/relationships/image" Target="../media/image82.gif"/><Relationship Id="rId4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file:///C:\Documents%20and%20Settings\myers\Local%20Settings\Temporary%20Internet%20Files\Content.Outlook\PMXEQ6TP\LHC-tunnel-en%20(3).pdf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Worksheet1.xls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6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149475" y="3408363"/>
            <a:ext cx="6994525" cy="1747837"/>
          </a:xfrm>
        </p:spPr>
        <p:txBody>
          <a:bodyPr anchor="ctr"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fr-FR" sz="3300" smtClean="0">
                <a:solidFill>
                  <a:srgbClr val="FF8000"/>
                </a:solidFill>
              </a:rPr>
              <a:t>CERN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fr-FR" sz="1500" smtClean="0">
                <a:solidFill>
                  <a:srgbClr val="FF8000"/>
                </a:solidFill>
              </a:rPr>
              <a:t>… das Labor … die Beschleuniger … die Experimente … die Physik … 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fr-FR" sz="1500" smtClean="0">
              <a:solidFill>
                <a:srgbClr val="FF8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altLang="fr-FR" sz="1100" smtClean="0">
                <a:solidFill>
                  <a:srgbClr val="FF8000"/>
                </a:solidFill>
              </a:rPr>
              <a:t>Dr. Sascha Marc Schmeling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altLang="fr-FR" sz="1100" smtClean="0">
                <a:solidFill>
                  <a:srgbClr val="FF8000"/>
                </a:solidFill>
              </a:rPr>
              <a:t>CERN PH</a:t>
            </a:r>
            <a:endParaRPr lang="en-US" altLang="fr-FR" sz="1100" smtClean="0">
              <a:solidFill>
                <a:srgbClr val="FF8000"/>
              </a:solidFill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286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European Organization for Nuclear Research</a:t>
            </a:r>
            <a:br>
              <a:rPr lang="en-US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fr-FR" sz="2800" dirty="0" err="1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Über</a:t>
            </a:r>
            <a:r>
              <a:rPr lang="en-US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 </a:t>
            </a:r>
            <a:r>
              <a:rPr lang="fr-FR" altLang="fr-FR" sz="2800" dirty="0" err="1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Jahre</a:t>
            </a:r>
            <a:r>
              <a:rPr lang="fr-FR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altLang="fr-FR" sz="2800" dirty="0" err="1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Grundlagenforschung</a:t>
            </a:r>
            <a:endParaRPr lang="fr-FR" altLang="fr-FR" sz="2800" dirty="0" smtClean="0">
              <a:solidFill>
                <a:srgbClr val="FF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Das Standardmodell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1844675"/>
            <a:ext cx="3635375" cy="45370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1800" smtClean="0"/>
              <a:t>… ist …</a:t>
            </a:r>
          </a:p>
          <a:p>
            <a:pPr eaLnBrk="1" hangingPunct="1"/>
            <a:r>
              <a:rPr lang="en-US" sz="1800" smtClean="0"/>
              <a:t>… eine experimentell gut bestätigte Beschreibung unserer Welt auf der Ebene der Elementarteilchen</a:t>
            </a:r>
          </a:p>
          <a:p>
            <a:pPr eaLnBrk="1" hangingPunct="1"/>
            <a:r>
              <a:rPr lang="en-US" sz="1800" smtClean="0"/>
              <a:t>… eine Zusammenfassung Alles Wissens um die Natur der kleinsten Teilchen</a:t>
            </a:r>
          </a:p>
          <a:p>
            <a:pPr eaLnBrk="1" hangingPunct="1"/>
            <a:r>
              <a:rPr lang="en-US" sz="1800" smtClean="0"/>
              <a:t>… sehr präzise, sogar so weit, daß zukünftige Entdeckungen recht präzise vorhergesagt werden können</a:t>
            </a:r>
          </a:p>
        </p:txBody>
      </p:sp>
      <p:sp>
        <p:nvSpPr>
          <p:cNvPr id="20484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1800" smtClean="0"/>
          </a:p>
        </p:txBody>
      </p:sp>
      <p:pic>
        <p:nvPicPr>
          <p:cNvPr id="20485" name="Picture 3" descr="Standardmod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1787525"/>
            <a:ext cx="5435600" cy="46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0" y="0"/>
            <a:ext cx="9252520" cy="6885384"/>
          </a:xfrm>
          <a:prstGeom prst="rect">
            <a:avLst/>
          </a:prstGeom>
          <a:solidFill>
            <a:srgbClr val="66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rgbClr val="000000"/>
                </a:solidFill>
              </a:rPr>
              <a:pPr/>
              <a:t>11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4797152"/>
            <a:ext cx="2093786" cy="353943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Excluded </a:t>
            </a:r>
            <a:r>
              <a:rPr lang="en-US" sz="15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at 95% CL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7626" y="235967"/>
            <a:ext cx="6470598" cy="384721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Putting all channels together </a:t>
            </a:r>
            <a:r>
              <a:rPr lang="en-US" sz="19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sym typeface="Wingdings"/>
              </a:rPr>
              <a:t> c</a:t>
            </a:r>
            <a:r>
              <a:rPr lang="en-US" sz="19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ombined constraints</a:t>
            </a:r>
            <a:endParaRPr lang="en-US" sz="1900" dirty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60232" y="104145"/>
            <a:ext cx="2531825" cy="1107996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ＭＳ Ｐゴシック" charset="0"/>
              </a:rPr>
              <a:t>H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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γγ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, 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H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ττ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 </a:t>
            </a:r>
          </a:p>
          <a:p>
            <a:r>
              <a:rPr lang="en-US" sz="13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H WW</a:t>
            </a:r>
            <a:r>
              <a:rPr lang="en-US" sz="1300" baseline="300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(*)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l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ν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l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ν</a:t>
            </a:r>
            <a:endParaRPr lang="en-US" sz="1300" dirty="0" smtClean="0">
              <a:solidFill>
                <a:prstClr val="black"/>
              </a:solidFill>
              <a:latin typeface="Comic Sans MS"/>
              <a:ea typeface="Lucida Grande"/>
              <a:cs typeface="Lucida Grande"/>
              <a:sym typeface="Wingdings"/>
            </a:endParaRPr>
          </a:p>
          <a:p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H ZZ</a:t>
            </a:r>
            <a:r>
              <a:rPr lang="en-US" sz="1300" baseline="300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(*)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  4l, H</a:t>
            </a:r>
            <a:r>
              <a:rPr lang="en-US" sz="1300" dirty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 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ZZ </a:t>
            </a:r>
            <a:r>
              <a:rPr lang="en-US" sz="1300" dirty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llνν</a:t>
            </a:r>
            <a:endParaRPr lang="en-US" sz="1300" dirty="0">
              <a:solidFill>
                <a:prstClr val="black"/>
              </a:solidFill>
              <a:latin typeface="Comic Sans MS"/>
              <a:ea typeface="Lucida Grande"/>
              <a:cs typeface="Lucida Grande"/>
              <a:sym typeface="Wingdings"/>
            </a:endParaRPr>
          </a:p>
          <a:p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H ZZ 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llqq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, H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WWlνqq</a:t>
            </a:r>
            <a:endParaRPr lang="en-US" sz="1300" dirty="0" smtClean="0">
              <a:solidFill>
                <a:prstClr val="black"/>
              </a:solidFill>
              <a:latin typeface="Comic Sans MS"/>
              <a:ea typeface="Lucida Grande"/>
              <a:cs typeface="Lucida Grande"/>
              <a:sym typeface="Wingdings"/>
            </a:endParaRPr>
          </a:p>
          <a:p>
            <a:r>
              <a:rPr lang="en-US" sz="14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W</a:t>
            </a:r>
            <a:r>
              <a:rPr lang="en-US" sz="1400" dirty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/ZH </a:t>
            </a:r>
            <a:r>
              <a:rPr lang="en-US" sz="1400" dirty="0" err="1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lbb+</a:t>
            </a:r>
            <a:r>
              <a:rPr lang="en-US" sz="1400" dirty="0" err="1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X</a:t>
            </a:r>
            <a:r>
              <a:rPr lang="en-US" sz="14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 not included</a:t>
            </a:r>
            <a:endParaRPr lang="en-US" sz="1400" dirty="0">
              <a:solidFill>
                <a:prstClr val="black"/>
              </a:solidFill>
              <a:latin typeface="Comic Sans MS"/>
              <a:ea typeface="Lucida Grande"/>
              <a:cs typeface="Lucida Grande"/>
              <a:sym typeface="Wingding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512" y="6237312"/>
            <a:ext cx="2093786" cy="35394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xcluded </a:t>
            </a:r>
            <a:r>
              <a:rPr lang="en-US" sz="15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at 99% CL</a:t>
            </a:r>
            <a:endParaRPr lang="en-US" sz="1700" dirty="0" smtClean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5538718"/>
            <a:ext cx="2248332" cy="338554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Expected if no signal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72809" y="4725144"/>
            <a:ext cx="4226833" cy="615553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112.7 &lt;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</a:t>
            </a:r>
            <a:r>
              <a:rPr lang="en-US" sz="1700" baseline="-250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H</a:t>
            </a:r>
            <a:r>
              <a:rPr lang="en-US" sz="1700" baseline="-25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 115.5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</a:p>
          <a:p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131 &lt;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</a:t>
            </a:r>
            <a:r>
              <a:rPr lang="en-US" sz="1700" baseline="-250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H</a:t>
            </a:r>
            <a:r>
              <a:rPr lang="en-US" sz="1700" baseline="-25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 453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, except 237-251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endParaRPr lang="en-US" sz="1700" dirty="0" smtClean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00421" y="5508520"/>
            <a:ext cx="1611539" cy="338554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124.6-520 </a:t>
            </a:r>
            <a:r>
              <a:rPr lang="en-US" sz="1600" dirty="0" err="1" smtClean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55776" y="6237312"/>
            <a:ext cx="4128013" cy="35394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133 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</a:t>
            </a:r>
            <a:r>
              <a:rPr lang="en-US" sz="1700" baseline="-25000" dirty="0" err="1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H</a:t>
            </a:r>
            <a:r>
              <a:rPr lang="en-US" sz="1700" baseline="-250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 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230 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, 260 &lt;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</a:t>
            </a:r>
            <a:r>
              <a:rPr lang="en-US" sz="1700" baseline="-250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H</a:t>
            </a:r>
            <a:r>
              <a:rPr lang="en-US" sz="1700" baseline="-25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 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437 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  </a:t>
            </a:r>
          </a:p>
        </p:txBody>
      </p:sp>
      <p:pic>
        <p:nvPicPr>
          <p:cNvPr id="4" name="Picture 3" descr="Untitled 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4550" y="1340768"/>
            <a:ext cx="4171946" cy="318628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 descr="Untitled 2.png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340768"/>
            <a:ext cx="4244355" cy="318628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1" name="Rectangle 20"/>
          <p:cNvSpPr/>
          <p:nvPr/>
        </p:nvSpPr>
        <p:spPr bwMode="auto">
          <a:xfrm>
            <a:off x="5364088" y="1412776"/>
            <a:ext cx="648072" cy="2736304"/>
          </a:xfrm>
          <a:prstGeom prst="rect">
            <a:avLst/>
          </a:prstGeom>
          <a:solidFill>
            <a:srgbClr val="00009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6096" y="1196752"/>
            <a:ext cx="358642" cy="21544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  <a:latin typeface="Comic Sans MS" charset="0"/>
                <a:ea typeface="ＭＳ Ｐゴシック" charset="0"/>
              </a:rPr>
              <a:t>LEP</a:t>
            </a:r>
            <a:endParaRPr lang="en-US" sz="800" dirty="0">
              <a:solidFill>
                <a:srgbClr val="0000FF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992000" y="1412776"/>
            <a:ext cx="1008112" cy="2736304"/>
          </a:xfrm>
          <a:prstGeom prst="rect">
            <a:avLst/>
          </a:prstGeom>
          <a:solidFill>
            <a:schemeClr val="bg1">
              <a:lumMod val="50000"/>
              <a:alpha val="5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236296" y="1412776"/>
            <a:ext cx="1800200" cy="2736304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5868144" y="1412776"/>
            <a:ext cx="234000" cy="2736304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28384" y="1238563"/>
            <a:ext cx="959993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prstClr val="white">
                    <a:lumMod val="50000"/>
                  </a:prstClr>
                </a:solidFill>
                <a:latin typeface="Comic Sans MS" charset="0"/>
                <a:ea typeface="ＭＳ Ｐゴシック" charset="0"/>
              </a:rPr>
              <a:t>ATLAS+CMS</a:t>
            </a:r>
          </a:p>
          <a:p>
            <a:r>
              <a:rPr lang="en-US" sz="1000" dirty="0" smtClean="0">
                <a:solidFill>
                  <a:prstClr val="white">
                    <a:lumMod val="50000"/>
                  </a:prstClr>
                </a:solidFill>
                <a:latin typeface="Comic Sans MS" charset="0"/>
                <a:ea typeface="ＭＳ Ｐゴシック" charset="0"/>
              </a:rPr>
              <a:t>Combination</a:t>
            </a:r>
            <a:endParaRPr lang="en-US" sz="1000" dirty="0">
              <a:solidFill>
                <a:prstClr val="white">
                  <a:lumMod val="50000"/>
                </a:prstClr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67142" y="2492896"/>
            <a:ext cx="749274" cy="4924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ATLAS</a:t>
            </a:r>
          </a:p>
          <a:p>
            <a:r>
              <a:rPr lang="en-US" sz="1300" dirty="0" smtClean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today</a:t>
            </a:r>
            <a:endParaRPr lang="en-US" sz="1300" dirty="0">
              <a:solidFill>
                <a:srgbClr val="FF0000"/>
              </a:solidFill>
              <a:latin typeface="Comic Sans M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189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32" grpId="0" animBg="1"/>
      <p:bldP spid="33" grpId="0" animBg="1"/>
      <p:bldP spid="34" grpId="0" animBg="1"/>
      <p:bldP spid="36" grpId="0" animBg="1"/>
      <p:bldP spid="38" grpId="0" animBg="1"/>
      <p:bldP spid="3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8973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Higgs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2938" y="4292600"/>
            <a:ext cx="2151062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 t="3387"/>
          <a:stretch>
            <a:fillRect/>
          </a:stretch>
        </p:blipFill>
        <p:spPr bwMode="auto">
          <a:xfrm>
            <a:off x="4572000" y="4221163"/>
            <a:ext cx="2295525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Beschleuniger bei CERN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 l="14999" t="12727" r="10001" b="3539"/>
          <a:stretch>
            <a:fillRect/>
          </a:stretch>
        </p:blipFill>
        <p:spPr bwMode="auto">
          <a:xfrm>
            <a:off x="144463" y="0"/>
            <a:ext cx="8675687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de-DE" sz="2800" b="1" smtClean="0"/>
              <a:t>LHC</a:t>
            </a:r>
            <a:r>
              <a:rPr lang="de-DE" sz="2800" smtClean="0"/>
              <a:t> – Von der Idee zum Beschleuniger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844675"/>
            <a:ext cx="9144000" cy="5943600"/>
          </a:xfrm>
        </p:spPr>
        <p:txBody>
          <a:bodyPr/>
          <a:lstStyle/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1982 : Erste Projektstudien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1983 : Z</a:t>
            </a:r>
            <a:r>
              <a:rPr lang="de-DE" sz="1800" baseline="30000" smtClean="0">
                <a:solidFill>
                  <a:schemeClr val="hlink"/>
                </a:solidFill>
              </a:rPr>
              <a:t>0</a:t>
            </a:r>
            <a:r>
              <a:rPr lang="de-DE" sz="1800" smtClean="0">
                <a:solidFill>
                  <a:schemeClr val="hlink"/>
                </a:solidFill>
              </a:rPr>
              <a:t>-Ereignis am S</a:t>
            </a:r>
            <a:r>
              <a:rPr lang="de-DE" sz="1800" baseline="-4000" smtClean="0">
                <a:solidFill>
                  <a:schemeClr val="hlink"/>
                </a:solidFill>
              </a:rPr>
              <a:t>p</a:t>
            </a:r>
            <a:r>
              <a:rPr lang="de-DE" sz="1800" baseline="30000" smtClean="0">
                <a:solidFill>
                  <a:schemeClr val="hlink"/>
                </a:solidFill>
              </a:rPr>
              <a:t>p</a:t>
            </a:r>
            <a:r>
              <a:rPr lang="de-DE" sz="1800" smtClean="0">
                <a:solidFill>
                  <a:schemeClr val="hlink"/>
                </a:solidFill>
              </a:rPr>
              <a:t>S 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1985 : Nobelpreis für S. van der Meer und C. Rubbia 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1989 : Beginn des LEP-Betriebs (Z Factory)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1994 : Zustimmung zum LHC durch das Council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1996 : Endgültige Entscheidung zum Baubeginn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1996 : LEP Betrieb bei 100 GeV (W Factory)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2000 : Ende des LEP Betriebs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2002 : Abschluß des LEP Abbaus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2003 : Beginn der LHC Installation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2005 : Beginn der LHC Tests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2008 : Erste Betriebsaufnahme LHC</a:t>
            </a:r>
          </a:p>
          <a:p>
            <a:pPr eaLnBrk="1" hangingPunct="1">
              <a:defRPr/>
            </a:pPr>
            <a:r>
              <a:rPr lang="de-DE" sz="1800" i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2009 : Physik!</a:t>
            </a:r>
            <a:endParaRPr lang="en-US" sz="1800" i="1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37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37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ipoleA4"/>
          <p:cNvPicPr>
            <a:picLocks noChangeAspect="1" noChangeArrowheads="1"/>
          </p:cNvPicPr>
          <p:nvPr/>
        </p:nvPicPr>
        <p:blipFill>
          <a:blip r:embed="rId3" cstate="print"/>
          <a:srcRect l="4385" r="6140"/>
          <a:stretch>
            <a:fillRect/>
          </a:stretch>
        </p:blipFill>
        <p:spPr bwMode="auto">
          <a:xfrm>
            <a:off x="0" y="0"/>
            <a:ext cx="91440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2"/>
          <p:cNvSpPr>
            <a:spLocks noChangeShapeType="1"/>
          </p:cNvSpPr>
          <p:nvPr/>
        </p:nvSpPr>
        <p:spPr bwMode="auto">
          <a:xfrm flipV="1">
            <a:off x="5257800" y="2659063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 flipV="1">
            <a:off x="6096000" y="2659063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30724" name="Group 5"/>
          <p:cNvGrpSpPr>
            <a:grpSpLocks/>
          </p:cNvGrpSpPr>
          <p:nvPr/>
        </p:nvGrpSpPr>
        <p:grpSpPr bwMode="auto">
          <a:xfrm rot="459027">
            <a:off x="1092200" y="2430463"/>
            <a:ext cx="6781800" cy="152400"/>
            <a:chOff x="768" y="1056"/>
            <a:chExt cx="4272" cy="96"/>
          </a:xfrm>
        </p:grpSpPr>
        <p:sp>
          <p:nvSpPr>
            <p:cNvPr id="30743" name="Oval 6"/>
            <p:cNvSpPr>
              <a:spLocks noChangeArrowheads="1"/>
            </p:cNvSpPr>
            <p:nvPr/>
          </p:nvSpPr>
          <p:spPr bwMode="auto">
            <a:xfrm>
              <a:off x="768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4" name="Oval 7"/>
            <p:cNvSpPr>
              <a:spLocks noChangeArrowheads="1"/>
            </p:cNvSpPr>
            <p:nvPr/>
          </p:nvSpPr>
          <p:spPr bwMode="auto">
            <a:xfrm>
              <a:off x="1296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5" name="Oval 8"/>
            <p:cNvSpPr>
              <a:spLocks noChangeArrowheads="1"/>
            </p:cNvSpPr>
            <p:nvPr/>
          </p:nvSpPr>
          <p:spPr bwMode="auto">
            <a:xfrm>
              <a:off x="1776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6" name="Oval 9"/>
            <p:cNvSpPr>
              <a:spLocks noChangeArrowheads="1"/>
            </p:cNvSpPr>
            <p:nvPr/>
          </p:nvSpPr>
          <p:spPr bwMode="auto">
            <a:xfrm>
              <a:off x="2304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7" name="Oval 10"/>
            <p:cNvSpPr>
              <a:spLocks noChangeArrowheads="1"/>
            </p:cNvSpPr>
            <p:nvPr/>
          </p:nvSpPr>
          <p:spPr bwMode="auto">
            <a:xfrm>
              <a:off x="2832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8" name="Oval 11"/>
            <p:cNvSpPr>
              <a:spLocks noChangeArrowheads="1"/>
            </p:cNvSpPr>
            <p:nvPr/>
          </p:nvSpPr>
          <p:spPr bwMode="auto">
            <a:xfrm>
              <a:off x="3312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9" name="Oval 12"/>
            <p:cNvSpPr>
              <a:spLocks noChangeArrowheads="1"/>
            </p:cNvSpPr>
            <p:nvPr/>
          </p:nvSpPr>
          <p:spPr bwMode="auto">
            <a:xfrm>
              <a:off x="3840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0" name="Oval 13"/>
            <p:cNvSpPr>
              <a:spLocks noChangeArrowheads="1"/>
            </p:cNvSpPr>
            <p:nvPr/>
          </p:nvSpPr>
          <p:spPr bwMode="auto">
            <a:xfrm>
              <a:off x="4368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1" name="Oval 14"/>
            <p:cNvSpPr>
              <a:spLocks noChangeArrowheads="1"/>
            </p:cNvSpPr>
            <p:nvPr/>
          </p:nvSpPr>
          <p:spPr bwMode="auto">
            <a:xfrm>
              <a:off x="4848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0" y="3573463"/>
            <a:ext cx="9144000" cy="449262"/>
          </a:xfrm>
          <a:prstGeom prst="rect">
            <a:avLst/>
          </a:prstGeom>
          <a:solidFill>
            <a:srgbClr val="EAEAEA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latin typeface="Arial" pitchFamily="34" charset="0"/>
              </a:rPr>
              <a:t>Strahlenergie =  Protonenenergie </a:t>
            </a:r>
            <a:r>
              <a:rPr lang="en-US">
                <a:latin typeface="Arial" pitchFamily="34" charset="0"/>
                <a:sym typeface="Symbol" pitchFamily="18" charset="2"/>
              </a:rPr>
              <a:t> Anzahl der Wolken  Anzahl der Protonen pro Wolke</a:t>
            </a:r>
          </a:p>
        </p:txBody>
      </p:sp>
      <p:grpSp>
        <p:nvGrpSpPr>
          <p:cNvPr id="30726" name="Group 16"/>
          <p:cNvGrpSpPr>
            <a:grpSpLocks/>
          </p:cNvGrpSpPr>
          <p:nvPr/>
        </p:nvGrpSpPr>
        <p:grpSpPr bwMode="auto">
          <a:xfrm rot="-459368">
            <a:off x="1219200" y="2430463"/>
            <a:ext cx="6781800" cy="152400"/>
            <a:chOff x="768" y="1056"/>
            <a:chExt cx="4272" cy="96"/>
          </a:xfrm>
        </p:grpSpPr>
        <p:sp>
          <p:nvSpPr>
            <p:cNvPr id="30734" name="Oval 17"/>
            <p:cNvSpPr>
              <a:spLocks noChangeArrowheads="1"/>
            </p:cNvSpPr>
            <p:nvPr/>
          </p:nvSpPr>
          <p:spPr bwMode="auto">
            <a:xfrm>
              <a:off x="768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5" name="Oval 18"/>
            <p:cNvSpPr>
              <a:spLocks noChangeArrowheads="1"/>
            </p:cNvSpPr>
            <p:nvPr/>
          </p:nvSpPr>
          <p:spPr bwMode="auto">
            <a:xfrm>
              <a:off x="1296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6" name="Oval 19"/>
            <p:cNvSpPr>
              <a:spLocks noChangeArrowheads="1"/>
            </p:cNvSpPr>
            <p:nvPr/>
          </p:nvSpPr>
          <p:spPr bwMode="auto">
            <a:xfrm>
              <a:off x="1776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7" name="Oval 20"/>
            <p:cNvSpPr>
              <a:spLocks noChangeArrowheads="1"/>
            </p:cNvSpPr>
            <p:nvPr/>
          </p:nvSpPr>
          <p:spPr bwMode="auto">
            <a:xfrm>
              <a:off x="2304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8" name="Oval 21"/>
            <p:cNvSpPr>
              <a:spLocks noChangeArrowheads="1"/>
            </p:cNvSpPr>
            <p:nvPr/>
          </p:nvSpPr>
          <p:spPr bwMode="auto">
            <a:xfrm>
              <a:off x="2832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9" name="Oval 22"/>
            <p:cNvSpPr>
              <a:spLocks noChangeArrowheads="1"/>
            </p:cNvSpPr>
            <p:nvPr/>
          </p:nvSpPr>
          <p:spPr bwMode="auto">
            <a:xfrm>
              <a:off x="3312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0" name="Oval 23"/>
            <p:cNvSpPr>
              <a:spLocks noChangeArrowheads="1"/>
            </p:cNvSpPr>
            <p:nvPr/>
          </p:nvSpPr>
          <p:spPr bwMode="auto">
            <a:xfrm>
              <a:off x="3840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1" name="Oval 24"/>
            <p:cNvSpPr>
              <a:spLocks noChangeArrowheads="1"/>
            </p:cNvSpPr>
            <p:nvPr/>
          </p:nvSpPr>
          <p:spPr bwMode="auto">
            <a:xfrm>
              <a:off x="4368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2" name="Oval 25"/>
            <p:cNvSpPr>
              <a:spLocks noChangeArrowheads="1"/>
            </p:cNvSpPr>
            <p:nvPr/>
          </p:nvSpPr>
          <p:spPr bwMode="auto">
            <a:xfrm>
              <a:off x="4848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152400" y="4076700"/>
            <a:ext cx="8763000" cy="1947863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pitchFamily="34" charset="0"/>
              </a:rPr>
              <a:t>Protonenenergie: 7 TeV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b="1">
                <a:latin typeface="Arial" pitchFamily="34" charset="0"/>
              </a:rPr>
              <a:t>bei höchster Intensität: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Anzahl der Wolken pro Richtung: 	2808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Anzahl der Protonen je Wolke:		1.05  10</a:t>
            </a:r>
            <a:r>
              <a:rPr lang="en-US" baseline="30000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11</a:t>
            </a: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152400" y="5886450"/>
            <a:ext cx="8763000" cy="5667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en-US" sz="2400" b="1">
                <a:solidFill>
                  <a:schemeClr val="hlink"/>
                </a:solidFill>
                <a:latin typeface="Arial" pitchFamily="34" charset="0"/>
              </a:rPr>
              <a:t>Strahlenergie</a:t>
            </a:r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 (pro Richtung)</a:t>
            </a:r>
            <a:r>
              <a:rPr lang="en-US" sz="2400" b="1">
                <a:solidFill>
                  <a:schemeClr val="hlink"/>
                </a:solidFill>
                <a:latin typeface="Arial" pitchFamily="34" charset="0"/>
              </a:rPr>
              <a:t>: 346 MJoule</a:t>
            </a:r>
            <a:endParaRPr lang="en-US" sz="2400" b="1" baseline="30000">
              <a:solidFill>
                <a:schemeClr val="hlink"/>
              </a:solidFill>
              <a:latin typeface="Arial" pitchFamily="34" charset="0"/>
              <a:sym typeface="Symbol" pitchFamily="18" charset="2"/>
            </a:endParaRPr>
          </a:p>
        </p:txBody>
      </p:sp>
      <p:sp>
        <p:nvSpPr>
          <p:cNvPr id="30729" name="Line 29"/>
          <p:cNvSpPr>
            <a:spLocks noChangeShapeType="1"/>
          </p:cNvSpPr>
          <p:nvPr/>
        </p:nvSpPr>
        <p:spPr bwMode="auto">
          <a:xfrm flipV="1">
            <a:off x="838200" y="1973263"/>
            <a:ext cx="7696200" cy="1066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0" name="Line 30"/>
          <p:cNvSpPr>
            <a:spLocks noChangeShapeType="1"/>
          </p:cNvSpPr>
          <p:nvPr/>
        </p:nvSpPr>
        <p:spPr bwMode="auto">
          <a:xfrm flipH="1" flipV="1">
            <a:off x="762000" y="1973263"/>
            <a:ext cx="7543800" cy="1066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Line 31"/>
          <p:cNvSpPr>
            <a:spLocks noChangeShapeType="1"/>
          </p:cNvSpPr>
          <p:nvPr/>
        </p:nvSpPr>
        <p:spPr bwMode="auto">
          <a:xfrm>
            <a:off x="5257800" y="2887663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2" name="Text Box 32"/>
          <p:cNvSpPr txBox="1">
            <a:spLocks noChangeArrowheads="1"/>
          </p:cNvSpPr>
          <p:nvPr/>
        </p:nvSpPr>
        <p:spPr bwMode="auto">
          <a:xfrm>
            <a:off x="5334000" y="3040063"/>
            <a:ext cx="990600" cy="4492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pitchFamily="34" charset="0"/>
              </a:rPr>
              <a:t>25 ns</a:t>
            </a:r>
            <a:endParaRPr lang="en-US">
              <a:solidFill>
                <a:schemeClr val="hlink"/>
              </a:solidFill>
              <a:latin typeface="Arial" pitchFamily="34" charset="0"/>
              <a:sym typeface="Symbol" pitchFamily="18" charset="2"/>
            </a:endParaRPr>
          </a:p>
        </p:txBody>
      </p:sp>
      <p:sp>
        <p:nvSpPr>
          <p:cNvPr id="44065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Strahlenergie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7" grpId="0" animBg="1"/>
      <p:bldP spid="44059" grpId="0" animBg="1"/>
      <p:bldP spid="440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AU" smtClean="0"/>
              <a:t>Gespeicherte Energie in den Magneten</a:t>
            </a:r>
            <a:endParaRPr lang="en-US" smtClean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0" y="1844675"/>
            <a:ext cx="6858000" cy="1852613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GB" sz="2800" b="1">
                <a:solidFill>
                  <a:schemeClr val="hlink"/>
                </a:solidFill>
                <a:latin typeface="Arial" pitchFamily="34" charset="0"/>
              </a:rPr>
              <a:t>E </a:t>
            </a:r>
            <a:r>
              <a:rPr lang="en-GB" sz="2800" b="1" baseline="-25000">
                <a:solidFill>
                  <a:schemeClr val="hlink"/>
                </a:solidFill>
                <a:latin typeface="Arial" pitchFamily="34" charset="0"/>
              </a:rPr>
              <a:t>Dipol</a:t>
            </a:r>
            <a:r>
              <a:rPr lang="en-GB" sz="2800" b="1">
                <a:solidFill>
                  <a:schemeClr val="hlink"/>
                </a:solidFill>
                <a:latin typeface="Arial" pitchFamily="34" charset="0"/>
              </a:rPr>
              <a:t> = 0.5 </a:t>
            </a:r>
            <a:r>
              <a:rPr lang="en-US" sz="2800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</a:t>
            </a:r>
            <a:r>
              <a:rPr lang="en-GB" sz="2800" b="1">
                <a:solidFill>
                  <a:schemeClr val="hlink"/>
                </a:solidFill>
                <a:latin typeface="Arial" pitchFamily="34" charset="0"/>
              </a:rPr>
              <a:t> L </a:t>
            </a:r>
            <a:r>
              <a:rPr lang="en-GB" sz="2800" b="1" baseline="-25000">
                <a:solidFill>
                  <a:schemeClr val="hlink"/>
                </a:solidFill>
                <a:latin typeface="Arial" pitchFamily="34" charset="0"/>
              </a:rPr>
              <a:t>Dipol </a:t>
            </a:r>
            <a:r>
              <a:rPr lang="en-US" sz="2800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 </a:t>
            </a:r>
            <a:r>
              <a:rPr lang="en-GB" sz="2800" b="1" baseline="-25000">
                <a:solidFill>
                  <a:schemeClr val="hlink"/>
                </a:solidFill>
                <a:latin typeface="Arial" pitchFamily="34" charset="0"/>
              </a:rPr>
              <a:t> </a:t>
            </a:r>
            <a:r>
              <a:rPr lang="en-GB" sz="2800" b="1">
                <a:solidFill>
                  <a:schemeClr val="hlink"/>
                </a:solidFill>
                <a:latin typeface="Arial" pitchFamily="34" charset="0"/>
              </a:rPr>
              <a:t>I </a:t>
            </a:r>
            <a:r>
              <a:rPr lang="en-GB" sz="2800" b="1" baseline="30000">
                <a:solidFill>
                  <a:schemeClr val="hlink"/>
                </a:solidFill>
                <a:latin typeface="Arial" pitchFamily="34" charset="0"/>
              </a:rPr>
              <a:t>2</a:t>
            </a:r>
            <a:r>
              <a:rPr lang="en-GB" sz="2800" b="1" baseline="-25000">
                <a:solidFill>
                  <a:schemeClr val="hlink"/>
                </a:solidFill>
                <a:latin typeface="Arial" pitchFamily="34" charset="0"/>
              </a:rPr>
              <a:t>Dipol</a:t>
            </a:r>
          </a:p>
          <a:p>
            <a:pPr>
              <a:lnSpc>
                <a:spcPct val="30000"/>
              </a:lnSpc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endParaRPr lang="en-GB" sz="2400">
              <a:latin typeface="Arial" pitchFamily="34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</a:pPr>
            <a:r>
              <a:rPr lang="en-GB" sz="2400">
                <a:latin typeface="Arial" pitchFamily="34" charset="0"/>
              </a:rPr>
              <a:t>gespeicherte Energie in einem Dipol: 7.6 MJ</a:t>
            </a:r>
          </a:p>
          <a:p>
            <a:pPr>
              <a:lnSpc>
                <a:spcPct val="20000"/>
              </a:lnSpc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endParaRPr lang="en-GB" sz="2400">
              <a:latin typeface="Arial" pitchFamily="34" charset="0"/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</a:pPr>
            <a:r>
              <a:rPr lang="en-GB" sz="2400" b="1">
                <a:solidFill>
                  <a:schemeClr val="hlink"/>
                </a:solidFill>
                <a:latin typeface="Arial" pitchFamily="34" charset="0"/>
              </a:rPr>
              <a:t>Gesamt für alle 1232 Dipole im LHC: 9.4 GJ</a:t>
            </a:r>
          </a:p>
          <a:p>
            <a:pPr>
              <a:lnSpc>
                <a:spcPct val="40000"/>
              </a:lnSpc>
            </a:pPr>
            <a:endParaRPr lang="en-GB" sz="2800" b="1" baseline="-25000">
              <a:solidFill>
                <a:schemeClr val="hlink"/>
              </a:solidFill>
              <a:latin typeface="Arial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86200" y="3865563"/>
            <a:ext cx="5257800" cy="2992437"/>
            <a:chOff x="2448" y="0"/>
            <a:chExt cx="3312" cy="1885"/>
          </a:xfrm>
        </p:grpSpPr>
        <p:pic>
          <p:nvPicPr>
            <p:cNvPr id="31749" name="Picture 194" descr="USSKittyHawk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48" y="0"/>
              <a:ext cx="3312" cy="1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2515" name="Rectangle 195"/>
            <p:cNvSpPr>
              <a:spLocks noChangeArrowheads="1"/>
            </p:cNvSpPr>
            <p:nvPr/>
          </p:nvSpPr>
          <p:spPr bwMode="auto">
            <a:xfrm>
              <a:off x="2592" y="48"/>
              <a:ext cx="3122" cy="6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Nimitz </a:t>
              </a: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Klasse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</a:t>
              </a: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Flugzeugträger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(90000 t) </a:t>
              </a:r>
            </a:p>
            <a:p>
              <a:pPr algn="ctr">
                <a:defRPr/>
              </a:pP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bei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</a:t>
              </a: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Reisegeschwindigkeit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von 20 </a:t>
              </a: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kn</a:t>
              </a:r>
              <a:endParaRPr lang="en-GB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  <a:p>
              <a:pPr algn="ctr">
                <a:defRPr/>
              </a:pP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Energie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= ½ mv</a:t>
              </a:r>
              <a:r>
                <a:rPr lang="en-GB" sz="2000" baseline="30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2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~ 10GJ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2057400" y="190500"/>
            <a:ext cx="7086600" cy="715963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  <a:cs typeface="Arial" pitchFamily="34" charset="0"/>
              </a:rPr>
              <a:t>September 10</a:t>
            </a:r>
            <a:r>
              <a:rPr lang="en-US" baseline="30000" smtClean="0">
                <a:solidFill>
                  <a:schemeClr val="bg1"/>
                </a:solidFill>
                <a:cs typeface="Arial" pitchFamily="34" charset="0"/>
              </a:rPr>
              <a:t>th</a:t>
            </a:r>
            <a:r>
              <a:rPr lang="en-US" smtClean="0">
                <a:solidFill>
                  <a:schemeClr val="bg1"/>
                </a:solidFill>
                <a:cs typeface="Arial" pitchFamily="34" charset="0"/>
              </a:rPr>
              <a:t> - control (show) room</a:t>
            </a:r>
          </a:p>
        </p:txBody>
      </p:sp>
      <p:sp>
        <p:nvSpPr>
          <p:cNvPr id="3" name="Date Placeholder 2"/>
          <p:cNvSpPr txBox="1">
            <a:spLocks noGrp="1"/>
          </p:cNvSpPr>
          <p:nvPr/>
        </p:nvSpPr>
        <p:spPr bwMode="auto">
          <a:xfrm rot="16200000">
            <a:off x="-552450" y="5962650"/>
            <a:ext cx="1447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17.03.2010</a:t>
            </a:r>
          </a:p>
        </p:txBody>
      </p:sp>
      <p:sp>
        <p:nvSpPr>
          <p:cNvPr id="4" name="Footer Placeholder 3"/>
          <p:cNvSpPr txBox="1">
            <a:spLocks noGrp="1"/>
          </p:cNvSpPr>
          <p:nvPr/>
        </p:nvSpPr>
        <p:spPr bwMode="auto">
          <a:xfrm rot="16200000">
            <a:off x="-2133600" y="2933700"/>
            <a:ext cx="46101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de-DE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Der LHC Beschleuniger - DPG - Bonn</a:t>
            </a:r>
            <a:endParaRPr lang="en-US" sz="1200" b="1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Slide Number Placeholder 4"/>
          <p:cNvSpPr txBox="1">
            <a:spLocks noGrp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E7B01247-2A14-4755-9290-7197BAA9EADD}" type="slidenum">
              <a:rPr lang="en-US" sz="1400">
                <a:latin typeface="Arial" pitchFamily="34" charset="0"/>
                <a:cs typeface="Arial" pitchFamily="34" charset="0"/>
              </a:rPr>
              <a:pPr algn="r" eaLnBrk="1" hangingPunct="1"/>
              <a:t>19</a:t>
            </a:fld>
            <a:endParaRPr lang="en-US" sz="1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8" name="Picture 3" descr="0809002_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025" y="990600"/>
            <a:ext cx="88169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attach_reader?attach_id=1025394&amp;height=15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" y="952500"/>
            <a:ext cx="395605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10100" y="1714500"/>
            <a:ext cx="4114800" cy="83026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00FF"/>
                </a:solidFill>
                <a:latin typeface="+mj-lt"/>
              </a:rPr>
              <a:t>For 3 days all went perfectly well with beam…  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046788" y="0"/>
            <a:ext cx="21256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bg1"/>
                </a:solidFill>
              </a:rPr>
              <a:t>slide by Jörg Wenninger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CERN – Eine Einführung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CERN – Organisation, Teilchenphysik, Forschung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Beschleuniger und Experimente</a:t>
            </a:r>
          </a:p>
          <a:p>
            <a:pPr lvl="1" eaLnBrk="1" hangingPunct="1"/>
            <a:r>
              <a:rPr lang="en-US" smtClean="0"/>
              <a:t>vom Wasserstoff zum schnellen Proton</a:t>
            </a:r>
          </a:p>
          <a:p>
            <a:pPr lvl="1" eaLnBrk="1" hangingPunct="1"/>
            <a:r>
              <a:rPr lang="en-US" smtClean="0"/>
              <a:t>Experimente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Der LHC – In Betrieb!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now on its own in terms of stored energy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34296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223760" y="2895600"/>
            <a:ext cx="137160" cy="137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562600" y="2800290"/>
            <a:ext cx="165141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LHC Oct. ‘10</a:t>
            </a:r>
            <a:endParaRPr lang="en-US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-20638"/>
            <a:ext cx="8772525" cy="690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" pitchFamily="18" charset="0"/>
            </a:endParaRPr>
          </a:p>
        </p:txBody>
      </p:sp>
      <p:pic>
        <p:nvPicPr>
          <p:cNvPr id="44035" name="Picture 3" descr="LHC3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538"/>
            <a:ext cx="9144000" cy="570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8" name="Picture 4" descr="ATLAS Detector 98030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971800"/>
            <a:ext cx="38862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9" name="Picture 5" descr="CMS Detector 98030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137025"/>
            <a:ext cx="38100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0" name="Picture 6" descr="LHCB"/>
          <p:cNvPicPr>
            <a:picLocks noChangeAspect="1" noChangeArrowheads="1"/>
          </p:cNvPicPr>
          <p:nvPr/>
        </p:nvPicPr>
        <p:blipFill>
          <a:blip r:embed="rId6" cstate="print"/>
          <a:srcRect l="3131" r="4747" b="-302"/>
          <a:stretch>
            <a:fillRect/>
          </a:stretch>
        </p:blipFill>
        <p:spPr bwMode="auto">
          <a:xfrm>
            <a:off x="1676400" y="2667000"/>
            <a:ext cx="4419600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1" name="Picture 7" descr="ALICE2003"/>
          <p:cNvPicPr>
            <a:picLocks noChangeAspect="1" noChangeArrowheads="1"/>
          </p:cNvPicPr>
          <p:nvPr/>
        </p:nvPicPr>
        <p:blipFill>
          <a:blip r:embed="rId7" cstate="print"/>
          <a:srcRect l="13045" t="19492" r="12019" b="18039"/>
          <a:stretch>
            <a:fillRect/>
          </a:stretch>
        </p:blipFill>
        <p:spPr bwMode="auto">
          <a:xfrm>
            <a:off x="3581400" y="2819400"/>
            <a:ext cx="5562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CMS Ereignis</a:t>
            </a:r>
          </a:p>
        </p:txBody>
      </p:sp>
    </p:spTree>
    <p:controls>
      <p:control spid="4099" name="ShockwaveFlash1" r:id="rId2" imgW="9142857" imgH="4911687"/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2838"/>
            <a:ext cx="4762500" cy="30509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2500" y="3519034"/>
            <a:ext cx="4463844" cy="32024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Invariant mass distributions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17,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open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3349" y="1143000"/>
            <a:ext cx="259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303"/>
                </a:solidFill>
              </a:rPr>
              <a:t>e</a:t>
            </a:r>
            <a:r>
              <a:rPr lang="en-US" baseline="30000" dirty="0" err="1" smtClean="0">
                <a:solidFill>
                  <a:srgbClr val="FF0303"/>
                </a:solidFill>
              </a:rPr>
              <a:t>+</a:t>
            </a:r>
            <a:r>
              <a:rPr lang="en-US" dirty="0" err="1" smtClean="0">
                <a:solidFill>
                  <a:srgbClr val="FF0303"/>
                </a:solidFill>
              </a:rPr>
              <a:t>e</a:t>
            </a:r>
            <a:r>
              <a:rPr lang="en-US" baseline="30000" dirty="0" smtClean="0">
                <a:solidFill>
                  <a:srgbClr val="FF0303"/>
                </a:solidFill>
              </a:rPr>
              <a:t>-</a:t>
            </a:r>
          </a:p>
          <a:p>
            <a:r>
              <a:rPr lang="en-US" dirty="0" smtClean="0">
                <a:solidFill>
                  <a:srgbClr val="FF0000"/>
                </a:solidFill>
                <a:cs typeface="Symbol" charset="2"/>
              </a:rPr>
              <a:t>L</a:t>
            </a:r>
            <a:r>
              <a:rPr lang="en-US" baseline="-25000" dirty="0" smtClean="0">
                <a:solidFill>
                  <a:srgbClr val="FF0000"/>
                </a:solidFill>
                <a:cs typeface="Symbol" charset="2"/>
              </a:rPr>
              <a:t>int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= 35 pb</a:t>
            </a:r>
            <a:r>
              <a:rPr lang="en-US" baseline="30000" dirty="0" smtClean="0">
                <a:solidFill>
                  <a:srgbClr val="FF0000"/>
                </a:solidFill>
                <a:cs typeface="Symbol" charset="2"/>
              </a:rPr>
              <a:t>-1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endParaRPr lang="en-US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7696200" y="3966709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solidFill>
                  <a:srgbClr val="FF0000"/>
                </a:solidFill>
              </a:rPr>
              <a:t>+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</a:p>
          <a:p>
            <a:r>
              <a:rPr lang="en-US" dirty="0" smtClean="0">
                <a:solidFill>
                  <a:srgbClr val="FF0000"/>
                </a:solidFill>
                <a:latin typeface="+mn-lt"/>
                <a:cs typeface="Symbol" charset="2"/>
              </a:rPr>
              <a:t>L</a:t>
            </a:r>
            <a:r>
              <a:rPr lang="en-US" baseline="-25000" dirty="0" smtClean="0">
                <a:solidFill>
                  <a:srgbClr val="FF0000"/>
                </a:solidFill>
                <a:latin typeface="+mn-lt"/>
                <a:cs typeface="Symbol" charset="2"/>
              </a:rPr>
              <a:t>int</a:t>
            </a:r>
            <a:r>
              <a:rPr lang="en-US" dirty="0" smtClean="0">
                <a:solidFill>
                  <a:srgbClr val="FF0000"/>
                </a:solidFill>
                <a:latin typeface="+mn-lt"/>
                <a:cs typeface="Symbol" charset="2"/>
              </a:rPr>
              <a:t>= 40 pb</a:t>
            </a:r>
            <a:r>
              <a:rPr lang="en-US" baseline="30000" dirty="0" smtClean="0">
                <a:solidFill>
                  <a:srgbClr val="FF0000"/>
                </a:solidFill>
                <a:latin typeface="+mn-lt"/>
                <a:cs typeface="Symbol" charset="2"/>
              </a:rPr>
              <a:t>-1</a:t>
            </a:r>
            <a:endParaRPr lang="en-US" baseline="30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200" y="1985665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widths:</a:t>
            </a:r>
          </a:p>
          <a:p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  </a:t>
            </a:r>
            <a:r>
              <a:rPr lang="en-US" dirty="0" smtClean="0">
                <a:latin typeface="+mn-lt"/>
                <a:cs typeface="Symbol" charset="2"/>
              </a:rPr>
              <a:t>52 </a:t>
            </a:r>
            <a:r>
              <a:rPr lang="en-US" dirty="0" err="1" smtClean="0">
                <a:latin typeface="+mn-lt"/>
                <a:cs typeface="Symbol" charset="2"/>
              </a:rPr>
              <a:t>MeV</a:t>
            </a:r>
            <a:endParaRPr lang="en-US" dirty="0" smtClean="0">
              <a:latin typeface="Symbol" charset="2"/>
              <a:cs typeface="Symbol" charset="2"/>
            </a:endParaRPr>
          </a:p>
          <a:p>
            <a:r>
              <a:rPr lang="en-US" dirty="0" smtClean="0"/>
              <a:t>Y     149 </a:t>
            </a:r>
            <a:r>
              <a:rPr lang="en-US" dirty="0" err="1" smtClean="0"/>
              <a:t>MeV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4221540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/>
              <a:t>-</a:t>
            </a:r>
            <a:r>
              <a:rPr lang="en-US" dirty="0" smtClean="0"/>
              <a:t> widths:</a:t>
            </a:r>
          </a:p>
          <a:p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  </a:t>
            </a:r>
            <a:r>
              <a:rPr lang="en-US" dirty="0" smtClean="0">
                <a:latin typeface="+mn-lt"/>
                <a:cs typeface="Symbol" charset="2"/>
              </a:rPr>
              <a:t>30 </a:t>
            </a:r>
            <a:r>
              <a:rPr lang="en-US" dirty="0" err="1" smtClean="0">
                <a:latin typeface="+mn-lt"/>
                <a:cs typeface="Symbol" charset="2"/>
              </a:rPr>
              <a:t>MeV</a:t>
            </a:r>
            <a:endParaRPr lang="en-US" dirty="0" smtClean="0">
              <a:latin typeface="+mn-lt"/>
              <a:cs typeface="Symbol" charset="2"/>
            </a:endParaRPr>
          </a:p>
          <a:p>
            <a:r>
              <a:rPr lang="en-US" dirty="0" smtClean="0">
                <a:latin typeface="+mn-lt"/>
              </a:rPr>
              <a:t>Y       67 </a:t>
            </a:r>
            <a:r>
              <a:rPr lang="en-US" dirty="0" err="1" smtClean="0">
                <a:latin typeface="+mn-lt"/>
              </a:rPr>
              <a:t>MeV</a:t>
            </a:r>
            <a:endParaRPr lang="en-US" dirty="0" smtClean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2500" y="1154668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tribute to Level1 and HLT trigger capability and flexibility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2537" y="1057436"/>
            <a:ext cx="7711863" cy="57243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 beautiful ZZ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17,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open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97870" y="1115060"/>
            <a:ext cx="9198530" cy="5598791"/>
            <a:chOff x="97870" y="1115060"/>
            <a:chExt cx="9198530" cy="559879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75200" y="5029200"/>
              <a:ext cx="4521200" cy="1684651"/>
            </a:xfrm>
            <a:prstGeom prst="rect">
              <a:avLst/>
            </a:prstGeom>
          </p:spPr>
        </p:pic>
        <p:grpSp>
          <p:nvGrpSpPr>
            <p:cNvPr id="7" name="Group 13"/>
            <p:cNvGrpSpPr/>
            <p:nvPr/>
          </p:nvGrpSpPr>
          <p:grpSpPr>
            <a:xfrm>
              <a:off x="97870" y="1115060"/>
              <a:ext cx="8588930" cy="5241290"/>
              <a:chOff x="97870" y="1115060"/>
              <a:chExt cx="8588930" cy="524129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97870" y="1115060"/>
                <a:ext cx="8588930" cy="3900806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97870" y="5015866"/>
                <a:ext cx="4677330" cy="13404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Pippa Wells, ATLAS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17 Nov 2010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B894-15FF-41F2-BB86-8F9DBE27A4C7}" type="slidenum">
              <a:rPr lang="en-US"/>
              <a:pPr/>
              <a:t>26</a:t>
            </a:fld>
            <a:endParaRPr lang="en-US"/>
          </a:p>
        </p:txBody>
      </p:sp>
      <p:pic>
        <p:nvPicPr>
          <p:cNvPr id="1098757" name="Picture 5" descr="Ztautau_event_display_run160613_event9209492_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8785225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Weitere Aktivitäten am CERN</a:t>
            </a:r>
          </a:p>
        </p:txBody>
      </p:sp>
      <p:sp>
        <p:nvSpPr>
          <p:cNvPr id="4505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301750" y="3109913"/>
            <a:ext cx="7842250" cy="2297112"/>
          </a:xfrm>
        </p:spPr>
        <p:txBody>
          <a:bodyPr anchor="ctr"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1900" smtClean="0">
                <a:solidFill>
                  <a:schemeClr val="folHlink"/>
                </a:solidFill>
              </a:rPr>
              <a:t>… eine kleine Auswahl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ig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0"/>
            <a:ext cx="5029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85800" y="3733800"/>
            <a:ext cx="7848600" cy="3200400"/>
            <a:chOff x="432" y="1104"/>
            <a:chExt cx="4944" cy="2016"/>
          </a:xfrm>
        </p:grpSpPr>
        <p:sp>
          <p:nvSpPr>
            <p:cNvPr id="46086" name="Rectangle 4"/>
            <p:cNvSpPr>
              <a:spLocks noChangeArrowheads="1"/>
            </p:cNvSpPr>
            <p:nvPr/>
          </p:nvSpPr>
          <p:spPr bwMode="auto">
            <a:xfrm>
              <a:off x="432" y="1104"/>
              <a:ext cx="4944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GB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6087" name="Text Box 5"/>
            <p:cNvSpPr txBox="1">
              <a:spLocks noChangeArrowheads="1"/>
            </p:cNvSpPr>
            <p:nvPr/>
          </p:nvSpPr>
          <p:spPr bwMode="auto">
            <a:xfrm>
              <a:off x="533" y="2736"/>
              <a:ext cx="4745" cy="34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2400">
                  <a:solidFill>
                    <a:srgbClr val="FF0000"/>
                  </a:solidFill>
                  <a:latin typeface="Helvetica" pitchFamily="34" charset="0"/>
                </a:rPr>
                <a:t>p + C</a:t>
              </a:r>
              <a:r>
                <a:rPr lang="en-US" sz="2400">
                  <a:solidFill>
                    <a:srgbClr val="000000"/>
                  </a:solidFill>
                  <a:latin typeface="Helvetica" pitchFamily="34" charset="0"/>
                </a:rPr>
                <a:t> 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  <a:sym typeface="Symbol" pitchFamily="18" charset="2"/>
                </a:rPr>
                <a:t>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</a:rPr>
                <a:t>(Wechselwirkungen)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  <a:sym typeface="Symbol" pitchFamily="18" charset="2"/>
                </a:rPr>
                <a:t></a:t>
              </a:r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2800">
                  <a:solidFill>
                    <a:srgbClr val="00FFFF"/>
                  </a:solidFill>
                  <a:latin typeface="Symbol" pitchFamily="18" charset="2"/>
                </a:rPr>
                <a:t>p</a:t>
              </a:r>
              <a:r>
                <a:rPr lang="en-US" sz="2800" baseline="30000">
                  <a:solidFill>
                    <a:srgbClr val="00FFFF"/>
                  </a:solidFill>
                  <a:latin typeface="Symbol" pitchFamily="18" charset="2"/>
                </a:rPr>
                <a:t>+</a:t>
              </a:r>
              <a:r>
                <a:rPr lang="en-US" sz="2800">
                  <a:solidFill>
                    <a:srgbClr val="00FFFF"/>
                  </a:solidFill>
                  <a:latin typeface="Times New Roman" pitchFamily="18" charset="0"/>
                </a:rPr>
                <a:t>,  </a:t>
              </a:r>
              <a:r>
                <a:rPr lang="en-US" sz="2800">
                  <a:solidFill>
                    <a:srgbClr val="00FFFF"/>
                  </a:solidFill>
                  <a:latin typeface="Helvetica" pitchFamily="34" charset="0"/>
                </a:rPr>
                <a:t>K</a:t>
              </a:r>
              <a:r>
                <a:rPr lang="en-US" sz="2800" baseline="30000">
                  <a:solidFill>
                    <a:srgbClr val="00FFFF"/>
                  </a:solidFill>
                  <a:latin typeface="Symbol" pitchFamily="18" charset="2"/>
                </a:rPr>
                <a:t>+</a:t>
              </a:r>
              <a:r>
                <a:rPr lang="en-US" sz="24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  <a:sym typeface="Symbol" pitchFamily="18" charset="2"/>
                </a:rPr>
                <a:t>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</a:rPr>
                <a:t>(Zerfall)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  <a:sym typeface="Symbol" pitchFamily="18" charset="2"/>
                </a:rPr>
                <a:t></a:t>
              </a:r>
              <a:r>
                <a:rPr lang="en-US" sz="24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en-US" sz="28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2800" baseline="300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r>
                <a:rPr lang="en-US" sz="2800">
                  <a:solidFill>
                    <a:srgbClr val="000000"/>
                  </a:solidFill>
                  <a:latin typeface="Symbol" pitchFamily="18" charset="2"/>
                </a:rPr>
                <a:t> + n</a:t>
              </a:r>
              <a:r>
                <a:rPr lang="en-US" sz="2800" baseline="-250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endParaRPr lang="en-US" sz="2400" baseline="-25000">
                <a:solidFill>
                  <a:srgbClr val="FF3399"/>
                </a:solidFill>
                <a:latin typeface="Symbol" pitchFamily="18" charset="2"/>
              </a:endParaRPr>
            </a:p>
          </p:txBody>
        </p:sp>
        <p:pic>
          <p:nvPicPr>
            <p:cNvPr id="46088" name="Picture 6" descr="CNGSlayout_from Francfraction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8" y="1488"/>
              <a:ext cx="4505" cy="1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89" name="Picture 7" descr="CNGSlayout_fraction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" y="1488"/>
              <a:ext cx="4546" cy="1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90" name="Text Box 8"/>
            <p:cNvSpPr txBox="1">
              <a:spLocks noChangeArrowheads="1"/>
            </p:cNvSpPr>
            <p:nvPr/>
          </p:nvSpPr>
          <p:spPr bwMode="auto">
            <a:xfrm>
              <a:off x="576" y="1152"/>
              <a:ext cx="4752" cy="28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1" hangingPunct="1"/>
              <a:r>
                <a:rPr lang="en-US" sz="2400">
                  <a:solidFill>
                    <a:srgbClr val="FF0000"/>
                  </a:solidFill>
                  <a:latin typeface="Times New Roman" pitchFamily="18" charset="0"/>
                </a:rPr>
                <a:t>700 m           100 m              1000m                67 m</a:t>
              </a:r>
              <a:r>
                <a:rPr lang="en-US" sz="2000" u="sng">
                  <a:solidFill>
                    <a:srgbClr val="FF0000"/>
                  </a:solidFill>
                  <a:latin typeface="Comic Sans MS" pitchFamily="66" charset="0"/>
                </a:rPr>
                <a:t>            </a:t>
              </a:r>
              <a:endParaRPr lang="en-US" sz="2000" u="sng">
                <a:solidFill>
                  <a:srgbClr val="FF9900"/>
                </a:solidFill>
                <a:latin typeface="Comic Sans MS" pitchFamily="66" charset="0"/>
              </a:endParaRPr>
            </a:p>
          </p:txBody>
        </p:sp>
        <p:sp>
          <p:nvSpPr>
            <p:cNvPr id="46091" name="Line 9"/>
            <p:cNvSpPr>
              <a:spLocks noChangeShapeType="1"/>
            </p:cNvSpPr>
            <p:nvPr/>
          </p:nvSpPr>
          <p:spPr bwMode="auto">
            <a:xfrm>
              <a:off x="528" y="1440"/>
              <a:ext cx="475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084" name="Text Box 11"/>
          <p:cNvSpPr txBox="1">
            <a:spLocks noChangeArrowheads="1"/>
          </p:cNvSpPr>
          <p:nvPr/>
        </p:nvSpPr>
        <p:spPr bwMode="auto">
          <a:xfrm>
            <a:off x="0" y="0"/>
            <a:ext cx="44958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400" u="sng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ERN </a:t>
            </a:r>
            <a:r>
              <a:rPr lang="en-US" sz="2400" u="sng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eutrinos zum </a:t>
            </a:r>
            <a:r>
              <a:rPr lang="en-US" sz="2400" u="sng">
                <a:solidFill>
                  <a:srgbClr val="FF0000"/>
                </a:solidFill>
                <a:latin typeface="Times New Roman" pitchFamily="18" charset="0"/>
              </a:rPr>
              <a:t>G</a:t>
            </a: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ran </a:t>
            </a:r>
            <a:r>
              <a:rPr lang="en-US" sz="2400" u="sng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asso</a:t>
            </a:r>
          </a:p>
        </p:txBody>
      </p:sp>
      <p:pic>
        <p:nvPicPr>
          <p:cNvPr id="46085" name="Picture 10" descr="GS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33400"/>
            <a:ext cx="40386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Content Placeholder 5" descr="fig11v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19700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7" descr="fig0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321050"/>
            <a:ext cx="64008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3" descr="CNGSLOGO2-5X3X3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0850" y="1844675"/>
            <a:ext cx="107315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8"/>
          <p:cNvSpPr>
            <a:spLocks noChangeArrowheads="1"/>
          </p:cNvSpPr>
          <p:nvPr/>
        </p:nvSpPr>
        <p:spPr bwMode="auto">
          <a:xfrm>
            <a:off x="2843213" y="3357563"/>
            <a:ext cx="612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CERN bis zum Gran Sasso :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algn="ctr" eaLnBrk="1" hangingPunct="1"/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732 km in einer Tiefe bis zu 11.4 km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5307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1905000"/>
            <a:ext cx="4932362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smtClean="0"/>
              <a:t>Geschichte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de-DE" sz="1800" smtClean="0"/>
              <a:t>1949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/>
              <a:t>	</a:t>
            </a:r>
            <a:r>
              <a:rPr lang="en-US" sz="1600" smtClean="0"/>
              <a:t>Erste Ansätze ziviler Forschung im Bereich der Nukleartechnik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1800" smtClean="0"/>
              <a:t>1952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/>
              <a:t>	Gründung des </a:t>
            </a:r>
            <a:br>
              <a:rPr lang="de-DE" sz="1600" smtClean="0"/>
            </a:br>
            <a:r>
              <a:rPr lang="de-DE" sz="1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de-DE" sz="1600" smtClean="0"/>
              <a:t>onseil </a:t>
            </a:r>
            <a:r>
              <a:rPr lang="de-DE" sz="1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de-DE" sz="1600" smtClean="0"/>
              <a:t>urop</a:t>
            </a:r>
            <a:r>
              <a:rPr lang="de-DE" sz="1600" smtClean="0">
                <a:cs typeface="Arial" pitchFamily="34" charset="0"/>
              </a:rPr>
              <a:t>éen pour la </a:t>
            </a:r>
            <a:r>
              <a:rPr lang="de-DE" sz="1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R</a:t>
            </a:r>
            <a:r>
              <a:rPr lang="de-DE" sz="1600" smtClean="0">
                <a:cs typeface="Arial" pitchFamily="34" charset="0"/>
              </a:rPr>
              <a:t>echerche </a:t>
            </a:r>
            <a:r>
              <a:rPr lang="de-DE" sz="1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N</a:t>
            </a:r>
            <a:r>
              <a:rPr lang="de-DE" sz="1600" smtClean="0">
                <a:cs typeface="Arial" pitchFamily="34" charset="0"/>
              </a:rPr>
              <a:t>ucléaire</a:t>
            </a:r>
            <a:br>
              <a:rPr lang="de-DE" sz="1600" smtClean="0">
                <a:cs typeface="Arial" pitchFamily="34" charset="0"/>
              </a:rPr>
            </a:br>
            <a:r>
              <a:rPr lang="de-DE" sz="1600" smtClean="0">
                <a:cs typeface="Arial" pitchFamily="34" charset="0"/>
              </a:rPr>
              <a:t>unter der Obhut der UNESCO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1800" smtClean="0">
                <a:cs typeface="Arial" pitchFamily="34" charset="0"/>
              </a:rPr>
              <a:t>Oktober 1952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>
                <a:cs typeface="Arial" pitchFamily="34" charset="0"/>
              </a:rPr>
              <a:t>	Standortauswahl für Genf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1800" smtClean="0">
                <a:cs typeface="Arial" pitchFamily="34" charset="0"/>
              </a:rPr>
              <a:t>1. Juli 1953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>
                <a:cs typeface="Arial" pitchFamily="34" charset="0"/>
              </a:rPr>
              <a:t>	Unterzeichnung der CERN Charta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1800" smtClean="0">
                <a:cs typeface="Arial" pitchFamily="34" charset="0"/>
              </a:rPr>
              <a:t>29. September 1954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>
                <a:cs typeface="Arial" pitchFamily="34" charset="0"/>
              </a:rPr>
              <a:t>	</a:t>
            </a:r>
            <a:r>
              <a:rPr lang="en-US" sz="1600" smtClean="0">
                <a:cs typeface="Arial" pitchFamily="34" charset="0"/>
              </a:rPr>
              <a:t>Abschluß des Ratifikationsprozesses in den ursprünglichen zwölf Mitgliedsstaaten</a:t>
            </a:r>
            <a:endParaRPr lang="de-DE" sz="1600" smtClean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1000"/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683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6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704850"/>
            <a:ext cx="328930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3685" name="Line 5"/>
          <p:cNvSpPr>
            <a:spLocks noChangeShapeType="1"/>
          </p:cNvSpPr>
          <p:nvPr/>
        </p:nvSpPr>
        <p:spPr bwMode="auto">
          <a:xfrm rot="10800000">
            <a:off x="2616200" y="2730500"/>
            <a:ext cx="3111500" cy="2806700"/>
          </a:xfrm>
          <a:prstGeom prst="line">
            <a:avLst/>
          </a:prstGeom>
          <a:noFill/>
          <a:ln w="76200">
            <a:solidFill>
              <a:srgbClr val="FF7A00"/>
            </a:solidFill>
            <a:round/>
            <a:headEnd type="stealth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3686" name="Rectangle 6"/>
          <p:cNvSpPr>
            <a:spLocks/>
          </p:cNvSpPr>
          <p:nvPr/>
        </p:nvSpPr>
        <p:spPr bwMode="auto">
          <a:xfrm>
            <a:off x="2916238" y="236538"/>
            <a:ext cx="5184775" cy="1066800"/>
          </a:xfrm>
          <a:prstGeom prst="rect">
            <a:avLst/>
          </a:prstGeom>
          <a:solidFill>
            <a:srgbClr val="577EB4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eaLnBrk="1" hangingPunct="1">
              <a:spcBef>
                <a:spcPts val="2100"/>
              </a:spcBef>
            </a:pPr>
            <a:r>
              <a:rPr lang="en-US" sz="6800" b="1">
                <a:solidFill>
                  <a:srgbClr val="FFFFFF"/>
                </a:solidFill>
                <a:latin typeface="Comic Sans MS" pitchFamily="66" charset="0"/>
                <a:ea typeface="ＭＳ Ｐゴシック" pitchFamily="34" charset="-128"/>
                <a:cs typeface="Arial" pitchFamily="34" charset="0"/>
                <a:sym typeface="Arial" pitchFamily="34" charset="0"/>
              </a:rPr>
              <a:t>Antimaterie</a:t>
            </a:r>
            <a:endParaRPr lang="en-US" sz="6800" b="1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  <a:sym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63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63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63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63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63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63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685" grpId="0" animBg="1"/>
      <p:bldP spid="1863686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4076700"/>
            <a:ext cx="3408362" cy="2386013"/>
            <a:chOff x="637" y="790"/>
            <a:chExt cx="2147" cy="1503"/>
          </a:xfrm>
        </p:grpSpPr>
        <p:pic>
          <p:nvPicPr>
            <p:cNvPr id="4916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7" y="790"/>
              <a:ext cx="1813" cy="1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62" name="Text Box 4"/>
            <p:cNvSpPr txBox="1">
              <a:spLocks noChangeArrowheads="1"/>
            </p:cNvSpPr>
            <p:nvPr/>
          </p:nvSpPr>
          <p:spPr bwMode="auto">
            <a:xfrm>
              <a:off x="688" y="2101"/>
              <a:ext cx="20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latin typeface="Comic Sans MS" pitchFamily="66" charset="0"/>
                  <a:ea typeface="ＭＳ Ｐゴシック" pitchFamily="34" charset="-128"/>
                </a:rPr>
                <a:t>Elektron</a:t>
              </a:r>
              <a:r>
                <a:rPr lang="fr-FR" sz="1400">
                  <a:latin typeface="Helvetica Neue Light" pitchFamily="112" charset="0"/>
                  <a:ea typeface="ＭＳ Ｐゴシック" pitchFamily="34" charset="-128"/>
                </a:rPr>
                <a:t>	             </a:t>
              </a:r>
              <a:r>
                <a:rPr lang="fr-FR" sz="1400">
                  <a:latin typeface="Comic Sans MS" pitchFamily="66" charset="0"/>
                  <a:ea typeface="ＭＳ Ｐゴシック" pitchFamily="34" charset="-128"/>
                </a:rPr>
                <a:t>Positron</a:t>
              </a:r>
              <a:endParaRPr lang="fr-FR" sz="1400">
                <a:latin typeface="Helvetica Neue Light" pitchFamily="112" charset="0"/>
                <a:ea typeface="ＭＳ Ｐゴシック" pitchFamily="34" charset="-128"/>
              </a:endParaRPr>
            </a:p>
          </p:txBody>
        </p:sp>
      </p:grpSp>
      <p:sp>
        <p:nvSpPr>
          <p:cNvPr id="49155" name="Rectangle 7"/>
          <p:cNvSpPr>
            <a:spLocks noChangeArrowheads="1"/>
          </p:cNvSpPr>
          <p:nvPr/>
        </p:nvSpPr>
        <p:spPr bwMode="auto">
          <a:xfrm>
            <a:off x="2590800" y="8216900"/>
            <a:ext cx="4660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  <a:ea typeface="ＭＳ Ｐゴシック" pitchFamily="34" charset="-128"/>
              </a:rPr>
              <a:t>Matter and antimatter are symmetric</a:t>
            </a:r>
          </a:p>
        </p:txBody>
      </p:sp>
      <p:pic>
        <p:nvPicPr>
          <p:cNvPr id="11777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2060575"/>
            <a:ext cx="14763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7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357563"/>
            <a:ext cx="190500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7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Was ist Antimaterie?</a:t>
            </a:r>
          </a:p>
        </p:txBody>
      </p:sp>
      <p:sp>
        <p:nvSpPr>
          <p:cNvPr id="117775" name="Rectangle 1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Einstein</a:t>
            </a:r>
          </a:p>
          <a:p>
            <a:pPr lvl="1" eaLnBrk="1" hangingPunct="1"/>
            <a:r>
              <a:rPr lang="en-US" smtClean="0"/>
              <a:t>“Materie ist kondensierte Energie!”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Dirac</a:t>
            </a:r>
          </a:p>
          <a:p>
            <a:pPr lvl="1" eaLnBrk="1" hangingPunct="1"/>
            <a:r>
              <a:rPr lang="en-US" smtClean="0"/>
              <a:t>“Teilchen enstehen immer in Paaren, </a:t>
            </a:r>
            <a:br>
              <a:rPr lang="en-US" smtClean="0"/>
            </a:br>
            <a:r>
              <a:rPr lang="en-US" smtClean="0"/>
              <a:t>Teilchen und Anti-Teilchen!”</a:t>
            </a:r>
          </a:p>
        </p:txBody>
      </p:sp>
      <p:pic>
        <p:nvPicPr>
          <p:cNvPr id="11776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75388" y="1628775"/>
            <a:ext cx="286861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7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7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77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7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768" y="912"/>
            <a:chExt cx="4176" cy="2784"/>
          </a:xfrm>
        </p:grpSpPr>
        <p:pic>
          <p:nvPicPr>
            <p:cNvPr id="5017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912"/>
              <a:ext cx="4176" cy="2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180" name="Text Box 4"/>
            <p:cNvSpPr txBox="1">
              <a:spLocks noChangeArrowheads="1"/>
            </p:cNvSpPr>
            <p:nvPr/>
          </p:nvSpPr>
          <p:spPr bwMode="auto">
            <a:xfrm>
              <a:off x="768" y="912"/>
              <a:ext cx="768" cy="124"/>
            </a:xfrm>
            <a:prstGeom prst="rect">
              <a:avLst/>
            </a:prstGeom>
            <a:solidFill>
              <a:srgbClr val="FFFF9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Dan Brown’s</a:t>
              </a:r>
              <a:endParaRPr lang="en-GB" sz="14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 txBox="1">
            <a:spLocks noGrp="1"/>
          </p:cNvSpPr>
          <p:nvPr/>
        </p:nvSpPr>
        <p:spPr bwMode="auto">
          <a:xfrm>
            <a:off x="2895600" y="6245225"/>
            <a:ext cx="34290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S. Myers QUB March 11, 2009</a:t>
            </a:r>
          </a:p>
        </p:txBody>
      </p:sp>
      <p:pic>
        <p:nvPicPr>
          <p:cNvPr id="51203" name="Picture 4" descr="me and tom 1 cropp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3875"/>
            <a:ext cx="6324600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5" descr="Tom, Ayelet, and Ron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0"/>
            <a:ext cx="44958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6" descr="Tom, Ayelet, and Ron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5720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Text Box 8"/>
          <p:cNvSpPr txBox="1">
            <a:spLocks noChangeArrowheads="1"/>
          </p:cNvSpPr>
          <p:nvPr/>
        </p:nvSpPr>
        <p:spPr bwMode="auto">
          <a:xfrm>
            <a:off x="6477000" y="3886200"/>
            <a:ext cx="2438400" cy="660400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folHlink"/>
                </a:solidFill>
                <a:latin typeface="Times New Roman" pitchFamily="18" charset="0"/>
              </a:rPr>
              <a:t>Tom’s Angels and demons</a:t>
            </a:r>
            <a:endParaRPr lang="en-GB">
              <a:solidFill>
                <a:schemeClr val="fol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395288" y="0"/>
            <a:ext cx="8429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omic Sans MS" pitchFamily="66" charset="0"/>
                <a:ea typeface="ＭＳ Ｐゴシック" pitchFamily="34" charset="-128"/>
              </a:rPr>
              <a:t>Anwendung von Antimaterie - Tumorbekämpfung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704975"/>
            <a:ext cx="60198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429000"/>
            <a:ext cx="2997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188" y="1228725"/>
            <a:ext cx="3014662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4191000" y="10668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Comic Sans MS" pitchFamily="66" charset="0"/>
                <a:ea typeface="ＭＳ Ｐゴシック" pitchFamily="34" charset="-128"/>
              </a:rPr>
              <a:t>ACE Experiment bei CERN</a:t>
            </a:r>
            <a:endParaRPr lang="en-US" sz="1600"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5791200" y="6248400"/>
            <a:ext cx="30162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omic Sans MS" pitchFamily="66" charset="0"/>
                <a:ea typeface="ＭＳ Ｐゴシック" pitchFamily="34" charset="-128"/>
              </a:rPr>
              <a:t>*) Antiproton Cell Experiment</a:t>
            </a:r>
          </a:p>
        </p:txBody>
      </p:sp>
      <p:pic>
        <p:nvPicPr>
          <p:cNvPr id="52232" name="Picture 8" descr="bragg pea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3500438"/>
            <a:ext cx="304482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Picture 9" descr="biologica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1484313"/>
            <a:ext cx="5867400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summ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06450"/>
            <a:ext cx="9144000" cy="605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2627313" y="3933825"/>
            <a:ext cx="23812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Summer Students</a:t>
            </a: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6443663" y="3284538"/>
            <a:ext cx="227647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Technical Students</a:t>
            </a:r>
          </a:p>
        </p:txBody>
      </p:sp>
      <p:sp>
        <p:nvSpPr>
          <p:cNvPr id="51206" name="WordArt 6"/>
          <p:cNvSpPr>
            <a:spLocks noChangeArrowheads="1" noChangeShapeType="1" noTextEdit="1"/>
          </p:cNvSpPr>
          <p:nvPr/>
        </p:nvSpPr>
        <p:spPr bwMode="auto">
          <a:xfrm>
            <a:off x="6372225" y="1268413"/>
            <a:ext cx="24098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Doctoral Students</a:t>
            </a:r>
          </a:p>
        </p:txBody>
      </p:sp>
      <p:sp>
        <p:nvSpPr>
          <p:cNvPr id="51207" name="WordArt 7"/>
          <p:cNvSpPr>
            <a:spLocks noChangeArrowheads="1" noChangeShapeType="1" noTextEdit="1"/>
          </p:cNvSpPr>
          <p:nvPr/>
        </p:nvSpPr>
        <p:spPr bwMode="auto">
          <a:xfrm>
            <a:off x="3851275" y="1844675"/>
            <a:ext cx="10858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Fellows</a:t>
            </a:r>
          </a:p>
        </p:txBody>
      </p:sp>
      <p:sp>
        <p:nvSpPr>
          <p:cNvPr id="51208" name="WordArt 8"/>
          <p:cNvSpPr>
            <a:spLocks noChangeArrowheads="1" noChangeShapeType="1" noTextEdit="1"/>
          </p:cNvSpPr>
          <p:nvPr/>
        </p:nvSpPr>
        <p:spPr bwMode="auto">
          <a:xfrm>
            <a:off x="539750" y="3284538"/>
            <a:ext cx="11525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Visits</a:t>
            </a:r>
          </a:p>
        </p:txBody>
      </p:sp>
      <p:sp>
        <p:nvSpPr>
          <p:cNvPr id="51209" name="WordArt 9"/>
          <p:cNvSpPr>
            <a:spLocks noChangeArrowheads="1" noChangeShapeType="1" noTextEdit="1"/>
          </p:cNvSpPr>
          <p:nvPr/>
        </p:nvSpPr>
        <p:spPr bwMode="auto">
          <a:xfrm>
            <a:off x="107950" y="2420938"/>
            <a:ext cx="15716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Exhibitions</a:t>
            </a:r>
          </a:p>
        </p:txBody>
      </p:sp>
      <p:sp>
        <p:nvSpPr>
          <p:cNvPr id="51210" name="WordArt 10"/>
          <p:cNvSpPr>
            <a:spLocks noChangeArrowheads="1" noChangeShapeType="1" noTextEdit="1"/>
          </p:cNvSpPr>
          <p:nvPr/>
        </p:nvSpPr>
        <p:spPr bwMode="auto">
          <a:xfrm>
            <a:off x="2268538" y="5949950"/>
            <a:ext cx="32575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Teachers programmes</a:t>
            </a:r>
          </a:p>
        </p:txBody>
      </p:sp>
      <p:sp>
        <p:nvSpPr>
          <p:cNvPr id="51211" name="WordArt 11"/>
          <p:cNvSpPr>
            <a:spLocks noChangeArrowheads="1" noChangeShapeType="1" noTextEdit="1"/>
          </p:cNvSpPr>
          <p:nvPr/>
        </p:nvSpPr>
        <p:spPr bwMode="auto">
          <a:xfrm>
            <a:off x="827088" y="1773238"/>
            <a:ext cx="233362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Academic Training</a:t>
            </a:r>
          </a:p>
        </p:txBody>
      </p:sp>
      <p:sp>
        <p:nvSpPr>
          <p:cNvPr id="51212" name="WordArt 12"/>
          <p:cNvSpPr>
            <a:spLocks noChangeArrowheads="1" noChangeShapeType="1" noTextEdit="1"/>
          </p:cNvSpPr>
          <p:nvPr/>
        </p:nvSpPr>
        <p:spPr bwMode="auto">
          <a:xfrm>
            <a:off x="323850" y="1052513"/>
            <a:ext cx="156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Apprentices</a:t>
            </a:r>
          </a:p>
        </p:txBody>
      </p:sp>
      <p:sp>
        <p:nvSpPr>
          <p:cNvPr id="51213" name="WordArt 13"/>
          <p:cNvSpPr>
            <a:spLocks noChangeArrowheads="1" noChangeShapeType="1" noTextEdit="1"/>
          </p:cNvSpPr>
          <p:nvPr/>
        </p:nvSpPr>
        <p:spPr bwMode="auto">
          <a:xfrm>
            <a:off x="6588125" y="2492375"/>
            <a:ext cx="229552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Computing School</a:t>
            </a:r>
          </a:p>
        </p:txBody>
      </p:sp>
      <p:sp>
        <p:nvSpPr>
          <p:cNvPr id="51214" name="WordArt 14"/>
          <p:cNvSpPr>
            <a:spLocks noChangeArrowheads="1" noChangeShapeType="1" noTextEdit="1"/>
          </p:cNvSpPr>
          <p:nvPr/>
        </p:nvSpPr>
        <p:spPr bwMode="auto">
          <a:xfrm>
            <a:off x="2771775" y="908050"/>
            <a:ext cx="3113088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Accelerator School</a:t>
            </a:r>
          </a:p>
        </p:txBody>
      </p:sp>
      <p:sp>
        <p:nvSpPr>
          <p:cNvPr id="51215" name="WordArt 15"/>
          <p:cNvSpPr>
            <a:spLocks noChangeArrowheads="1" noChangeShapeType="1" noTextEdit="1"/>
          </p:cNvSpPr>
          <p:nvPr/>
        </p:nvSpPr>
        <p:spPr bwMode="auto">
          <a:xfrm>
            <a:off x="5724525" y="1916113"/>
            <a:ext cx="318452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Physics School</a:t>
            </a:r>
          </a:p>
        </p:txBody>
      </p:sp>
      <p:sp>
        <p:nvSpPr>
          <p:cNvPr id="51216" name="WordArt 16"/>
          <p:cNvSpPr>
            <a:spLocks noChangeArrowheads="1" noChangeShapeType="1" noTextEdit="1"/>
          </p:cNvSpPr>
          <p:nvPr/>
        </p:nvSpPr>
        <p:spPr bwMode="auto">
          <a:xfrm>
            <a:off x="1979613" y="2781300"/>
            <a:ext cx="383857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CERN-Latin America School</a:t>
            </a:r>
          </a:p>
        </p:txBody>
      </p:sp>
      <p:sp>
        <p:nvSpPr>
          <p:cNvPr id="51217" name="WordArt 17"/>
          <p:cNvSpPr>
            <a:spLocks noChangeArrowheads="1" noChangeShapeType="1" noTextEdit="1"/>
          </p:cNvSpPr>
          <p:nvPr/>
        </p:nvSpPr>
        <p:spPr bwMode="auto">
          <a:xfrm>
            <a:off x="468313" y="5300663"/>
            <a:ext cx="23241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Technical Training</a:t>
            </a:r>
          </a:p>
        </p:txBody>
      </p:sp>
      <p:sp>
        <p:nvSpPr>
          <p:cNvPr id="51218" name="WordArt 18"/>
          <p:cNvSpPr>
            <a:spLocks noChangeArrowheads="1" noChangeShapeType="1" noTextEdit="1"/>
          </p:cNvSpPr>
          <p:nvPr/>
        </p:nvSpPr>
        <p:spPr bwMode="auto">
          <a:xfrm>
            <a:off x="6659563" y="5157788"/>
            <a:ext cx="231457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Language Training</a:t>
            </a:r>
          </a:p>
        </p:txBody>
      </p:sp>
      <p:sp>
        <p:nvSpPr>
          <p:cNvPr id="51219" name="WordArt 19"/>
          <p:cNvSpPr>
            <a:spLocks noChangeArrowheads="1" noChangeShapeType="1" noTextEdit="1"/>
          </p:cNvSpPr>
          <p:nvPr/>
        </p:nvSpPr>
        <p:spPr bwMode="auto">
          <a:xfrm>
            <a:off x="6011863" y="6381750"/>
            <a:ext cx="27432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Management Training</a:t>
            </a:r>
          </a:p>
        </p:txBody>
      </p:sp>
      <p:sp>
        <p:nvSpPr>
          <p:cNvPr id="51220" name="WordArt 20"/>
          <p:cNvSpPr>
            <a:spLocks noChangeArrowheads="1" noChangeShapeType="1" noTextEdit="1"/>
          </p:cNvSpPr>
          <p:nvPr/>
        </p:nvSpPr>
        <p:spPr bwMode="auto">
          <a:xfrm>
            <a:off x="6084888" y="5734050"/>
            <a:ext cx="2724150" cy="323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Communications Training</a:t>
            </a:r>
          </a:p>
        </p:txBody>
      </p:sp>
      <p:sp>
        <p:nvSpPr>
          <p:cNvPr id="51221" name="WordArt 21"/>
          <p:cNvSpPr>
            <a:spLocks noChangeArrowheads="1" noChangeShapeType="1" noTextEdit="1"/>
          </p:cNvSpPr>
          <p:nvPr/>
        </p:nvSpPr>
        <p:spPr bwMode="auto">
          <a:xfrm>
            <a:off x="3132138" y="4941888"/>
            <a:ext cx="30924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Science on Stage</a:t>
            </a:r>
          </a:p>
        </p:txBody>
      </p:sp>
      <p:sp>
        <p:nvSpPr>
          <p:cNvPr id="51222" name="WordArt 22"/>
          <p:cNvSpPr>
            <a:spLocks noChangeArrowheads="1" noChangeShapeType="1" noTextEdit="1"/>
          </p:cNvSpPr>
          <p:nvPr/>
        </p:nvSpPr>
        <p:spPr bwMode="auto">
          <a:xfrm>
            <a:off x="250825" y="6237288"/>
            <a:ext cx="15716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Conferences</a:t>
            </a:r>
          </a:p>
        </p:txBody>
      </p:sp>
      <p:sp>
        <p:nvSpPr>
          <p:cNvPr id="51223" name="WordArt 23"/>
          <p:cNvSpPr>
            <a:spLocks noChangeArrowheads="1" noChangeShapeType="1" noTextEdit="1"/>
          </p:cNvSpPr>
          <p:nvPr/>
        </p:nvSpPr>
        <p:spPr bwMode="auto">
          <a:xfrm>
            <a:off x="468313" y="4437063"/>
            <a:ext cx="11430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Outreach</a:t>
            </a:r>
          </a:p>
        </p:txBody>
      </p:sp>
      <p:sp>
        <p:nvSpPr>
          <p:cNvPr id="51224" name="WordArt 24"/>
          <p:cNvSpPr>
            <a:spLocks noChangeArrowheads="1" noChangeShapeType="1" noTextEdit="1"/>
          </p:cNvSpPr>
          <p:nvPr/>
        </p:nvSpPr>
        <p:spPr bwMode="auto">
          <a:xfrm>
            <a:off x="7092950" y="4221163"/>
            <a:ext cx="1582738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Microcosm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nimBg="1"/>
      <p:bldP spid="51205" grpId="0" animBg="1"/>
      <p:bldP spid="51206" grpId="0" animBg="1"/>
      <p:bldP spid="51207" grpId="0" animBg="1"/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  <p:bldP spid="51218" grpId="0" animBg="1"/>
      <p:bldP spid="51219" grpId="0" animBg="1"/>
      <p:bldP spid="51220" grpId="0" animBg="1"/>
      <p:bldP spid="51221" grpId="0" animBg="1"/>
      <p:bldP spid="51222" grpId="0" animBg="1"/>
      <p:bldP spid="51223" grpId="0" animBg="1"/>
      <p:bldP spid="5122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7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Fragen ?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01750" y="3109913"/>
            <a:ext cx="7842250" cy="2297112"/>
          </a:xfrm>
        </p:spPr>
        <p:txBody>
          <a:bodyPr anchor="ctr"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42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pic>
        <p:nvPicPr>
          <p:cNvPr id="139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429000"/>
            <a:ext cx="8307388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nfi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450"/>
            <a:ext cx="9144000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1-02-14 at 21.37.3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2514600"/>
            <a:ext cx="4876800" cy="3520965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815263" cy="609600"/>
          </a:xfrm>
        </p:spPr>
        <p:txBody>
          <a:bodyPr/>
          <a:lstStyle/>
          <a:p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Excellent performances 2010</a:t>
            </a:r>
            <a:endParaRPr lang="en-GB" sz="28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0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334000" y="2362200"/>
            <a:ext cx="3810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  <a:defRPr/>
            </a:pP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Experiments demonstrated readiness in the exploitation of the 7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TeV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p-p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 and </a:t>
            </a:r>
            <a:b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</a:b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2.76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TeV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Pb-Pb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data;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a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nalyses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proceeded very rapidly;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334000" y="4495800"/>
            <a:ext cx="3810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GB" sz="20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Experiments have about </a:t>
            </a: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completed their journey through the Standard Model  … and  have started to take us into uncharted territories …</a:t>
            </a:r>
            <a:endParaRPr lang="en-US" kern="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</a:endParaRPr>
          </a:p>
          <a:p>
            <a:pPr marL="342900" indent="-342900">
              <a:spcBef>
                <a:spcPct val="20000"/>
              </a:spcBef>
              <a:buClr>
                <a:srgbClr val="9A0000"/>
              </a:buClr>
              <a:buSzPct val="75000"/>
              <a:buFont typeface="Wingdings" pitchFamily="-112" charset="2"/>
              <a:buChar char="n"/>
              <a:defRPr/>
            </a:pPr>
            <a:endParaRPr lang="en-US" sz="2400" kern="0" dirty="0" smtClean="0">
              <a:solidFill>
                <a:srgbClr val="003366"/>
              </a:solidFill>
              <a:latin typeface="Helvetica"/>
              <a:ea typeface="ＭＳ Ｐゴシック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81000" y="990600"/>
            <a:ext cx="7848600" cy="9906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Excellent start-up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in 2011: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                             already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some 27/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pb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delivered 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38100" dist="38100" dir="2700000">
                  <a:srgbClr val="000000"/>
                </a:outerShdw>
              </a:effectLst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429500" cy="8001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  <a:cs typeface="Arial" pitchFamily="34" charset="0"/>
              </a:rPr>
              <a:t>Magnet Interconnection</a:t>
            </a:r>
          </a:p>
        </p:txBody>
      </p:sp>
      <p:sp>
        <p:nvSpPr>
          <p:cNvPr id="3" name="Date Placeholder 2"/>
          <p:cNvSpPr txBox="1">
            <a:spLocks noGrp="1"/>
          </p:cNvSpPr>
          <p:nvPr/>
        </p:nvSpPr>
        <p:spPr bwMode="auto">
          <a:xfrm rot="16200000">
            <a:off x="-552450" y="5962650"/>
            <a:ext cx="1447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17.03.2010</a:t>
            </a:r>
          </a:p>
        </p:txBody>
      </p:sp>
      <p:sp>
        <p:nvSpPr>
          <p:cNvPr id="4" name="Footer Placeholder 3"/>
          <p:cNvSpPr txBox="1">
            <a:spLocks noGrp="1"/>
          </p:cNvSpPr>
          <p:nvPr/>
        </p:nvSpPr>
        <p:spPr bwMode="auto">
          <a:xfrm rot="16200000">
            <a:off x="-2133600" y="2933700"/>
            <a:ext cx="46101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de-DE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Der LHC Beschleuniger - DPG - Bonn</a:t>
            </a:r>
            <a:endParaRPr lang="en-US" sz="1200" b="1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Slide Number Placeholder 4"/>
          <p:cNvSpPr txBox="1">
            <a:spLocks noGrp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522762FC-92AF-46DC-95E7-65C824572308}" type="slidenum">
              <a:rPr lang="en-US" sz="1400">
                <a:latin typeface="Arial" pitchFamily="34" charset="0"/>
                <a:cs typeface="Arial" pitchFamily="34" charset="0"/>
              </a:rPr>
              <a:pPr algn="r" eaLnBrk="1" hangingPunct="1"/>
              <a:t>39</a:t>
            </a:fld>
            <a:endParaRPr lang="en-US" sz="1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" y="776288"/>
            <a:ext cx="9906000" cy="63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823" name="Straight Arrow Connector 5"/>
          <p:cNvCxnSpPr>
            <a:cxnSpLocks noChangeShapeType="1"/>
            <a:endCxn id="8" idx="3"/>
          </p:cNvCxnSpPr>
          <p:nvPr/>
        </p:nvCxnSpPr>
        <p:spPr bwMode="auto">
          <a:xfrm rot="10800000" flipV="1">
            <a:off x="3476625" y="4191000"/>
            <a:ext cx="2543175" cy="1557338"/>
          </a:xfrm>
          <a:prstGeom prst="straightConnector1">
            <a:avLst/>
          </a:prstGeom>
          <a:noFill/>
          <a:ln w="57150" algn="ctr">
            <a:solidFill>
              <a:srgbClr val="FFFF00"/>
            </a:solidFill>
            <a:prstDash val="sysDash"/>
            <a:round/>
            <a:headEnd type="triangle" w="med" len="med"/>
            <a:tailEnd/>
          </a:ln>
        </p:spPr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52600" y="5562600"/>
            <a:ext cx="1724025" cy="3698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+mn-lt"/>
              </a:rPr>
              <a:t>Dipole </a:t>
            </a:r>
            <a:r>
              <a:rPr lang="en-US" b="1" dirty="0" err="1">
                <a:solidFill>
                  <a:srgbClr val="0000FF"/>
                </a:solidFill>
                <a:latin typeface="+mn-lt"/>
              </a:rPr>
              <a:t>busbar</a:t>
            </a:r>
            <a:endParaRPr lang="en-US" b="1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19100" y="800100"/>
            <a:ext cx="3467100" cy="2700338"/>
            <a:chOff x="419100" y="800100"/>
            <a:chExt cx="3467100" cy="2700042"/>
          </a:xfrm>
        </p:grpSpPr>
        <p:pic>
          <p:nvPicPr>
            <p:cNvPr id="3482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1852" r="1852"/>
            <a:stretch>
              <a:fillRect/>
            </a:stretch>
          </p:blipFill>
          <p:spPr bwMode="auto">
            <a:xfrm>
              <a:off x="419100" y="800100"/>
              <a:ext cx="3467100" cy="2700042"/>
            </a:xfrm>
            <a:prstGeom prst="rect">
              <a:avLst/>
            </a:prstGeom>
            <a:noFill/>
            <a:ln w="19050">
              <a:solidFill>
                <a:srgbClr val="FFFF00"/>
              </a:solidFill>
              <a:miter lim="800000"/>
              <a:headEnd/>
              <a:tailEnd/>
            </a:ln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495300" y="838196"/>
              <a:ext cx="2392363" cy="400006"/>
            </a:xfrm>
            <a:prstGeom prst="rect">
              <a:avLst/>
            </a:prstGeom>
            <a:solidFill>
              <a:srgbClr val="FFFF00">
                <a:alpha val="54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Melted by arc</a:t>
              </a:r>
            </a:p>
          </p:txBody>
        </p:sp>
        <p:cxnSp>
          <p:nvCxnSpPr>
            <p:cNvPr id="34829" name="Straight Arrow Connector 10"/>
            <p:cNvCxnSpPr>
              <a:cxnSpLocks noChangeShapeType="1"/>
              <a:stCxn id="10" idx="2"/>
            </p:cNvCxnSpPr>
            <p:nvPr/>
          </p:nvCxnSpPr>
          <p:spPr bwMode="auto">
            <a:xfrm rot="16200000" flipH="1">
              <a:off x="1483915" y="1445817"/>
              <a:ext cx="857252" cy="442118"/>
            </a:xfrm>
            <a:prstGeom prst="straightConnector1">
              <a:avLst/>
            </a:prstGeom>
            <a:noFill/>
            <a:ln w="38100" algn="ctr">
              <a:solidFill>
                <a:srgbClr val="FFFF00"/>
              </a:solidFill>
              <a:round/>
              <a:headEnd/>
              <a:tailEnd type="arrow" w="med" len="med"/>
            </a:ln>
          </p:spPr>
        </p:cxnSp>
      </p:grpSp>
      <p:sp>
        <p:nvSpPr>
          <p:cNvPr id="34826" name="Text Box 13"/>
          <p:cNvSpPr txBox="1">
            <a:spLocks noChangeArrowheads="1"/>
          </p:cNvSpPr>
          <p:nvPr/>
        </p:nvSpPr>
        <p:spPr bwMode="auto">
          <a:xfrm>
            <a:off x="6046788" y="0"/>
            <a:ext cx="21256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bg1"/>
                </a:solidFill>
              </a:rPr>
              <a:t>slide by Jörg Wenninger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1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225" y="0"/>
          <a:ext cx="9121775" cy="6858000"/>
        </p:xfrm>
        <a:graphic>
          <a:graphicData uri="http://schemas.openxmlformats.org/presentationml/2006/ole">
            <p:oleObj spid="_x0000_s2061" name="Acrobat Document" r:id="rId4" imgW="9756360" imgH="6902640" progId="AcroExch.Document.7">
              <p:link updateAutomatic="1"/>
            </p:oleObj>
          </a:graphicData>
        </a:graphic>
      </p:graphicFrame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143000" y="6357938"/>
            <a:ext cx="2205038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Arial" pitchFamily="34" charset="0"/>
                <a:ea typeface="ＭＳ Ｐゴシック" pitchFamily="34" charset="-128"/>
              </a:rPr>
              <a:t>+ Kältetechnik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857500"/>
            <a:ext cx="7086600" cy="715963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  <a:cs typeface="Arial" pitchFamily="34" charset="0"/>
              </a:rPr>
              <a:t>Reserve slides</a:t>
            </a:r>
          </a:p>
        </p:txBody>
      </p:sp>
      <p:sp>
        <p:nvSpPr>
          <p:cNvPr id="3" name="Date Placeholder 2"/>
          <p:cNvSpPr txBox="1">
            <a:spLocks noGrp="1"/>
          </p:cNvSpPr>
          <p:nvPr/>
        </p:nvSpPr>
        <p:spPr bwMode="auto">
          <a:xfrm rot="16200000">
            <a:off x="-552450" y="5962650"/>
            <a:ext cx="1447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17.03.2010</a:t>
            </a:r>
          </a:p>
        </p:txBody>
      </p:sp>
      <p:sp>
        <p:nvSpPr>
          <p:cNvPr id="4" name="Footer Placeholder 3"/>
          <p:cNvSpPr txBox="1">
            <a:spLocks noGrp="1"/>
          </p:cNvSpPr>
          <p:nvPr/>
        </p:nvSpPr>
        <p:spPr bwMode="auto">
          <a:xfrm rot="16200000">
            <a:off x="-2133600" y="2933700"/>
            <a:ext cx="46101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de-DE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Der LHC Beschleuniger - DPG - Bonn</a:t>
            </a:r>
            <a:endParaRPr lang="en-US" sz="1200" b="1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845" name="Slide Number Placeholder 4"/>
          <p:cNvSpPr txBox="1">
            <a:spLocks noGrp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772B338E-3AC1-40A4-9827-F69055D1F926}" type="slidenum">
              <a:rPr lang="en-US" sz="1400">
                <a:latin typeface="Arial" pitchFamily="34" charset="0"/>
                <a:cs typeface="Arial" pitchFamily="34" charset="0"/>
              </a:rPr>
              <a:pPr algn="r" eaLnBrk="1" hangingPunct="1"/>
              <a:t>41</a:t>
            </a:fld>
            <a:endParaRPr lang="en-US" sz="1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6" name="Picture 2" descr="http://mediaarchive.cern.ch/MediaArchive/Photo/Public/2009/0911187/0911187_94/0911187_94-A4-at-144-d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089150"/>
            <a:ext cx="71628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028700" y="0"/>
            <a:ext cx="7086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200" kern="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20</a:t>
            </a:r>
            <a:r>
              <a:rPr lang="en-US" sz="3200" kern="0" baseline="3000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th</a:t>
            </a:r>
            <a:r>
              <a:rPr lang="en-US" sz="3200" kern="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 November 2009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71500" y="952500"/>
            <a:ext cx="8382000" cy="14097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>
                <a:latin typeface="+mn-lt"/>
              </a:rPr>
              <a:t>14 months to repair, consolidate and re-commissioning all elements.</a:t>
            </a:r>
          </a:p>
          <a:p>
            <a:pPr marL="342900" indent="-342900">
              <a:spcBef>
                <a:spcPts val="9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>
                <a:latin typeface="+mn-lt"/>
              </a:rPr>
              <a:t>Great relief on November 20</a:t>
            </a:r>
            <a:r>
              <a:rPr lang="en-GB" sz="2000" kern="0" baseline="30000" dirty="0">
                <a:latin typeface="+mn-lt"/>
              </a:rPr>
              <a:t>th</a:t>
            </a:r>
            <a:r>
              <a:rPr lang="en-GB" sz="2000" kern="0" dirty="0">
                <a:latin typeface="+mn-lt"/>
              </a:rPr>
              <a:t> when both beams circulated again !!!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046788" y="0"/>
            <a:ext cx="21256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bg1"/>
                </a:solidFill>
              </a:rPr>
              <a:t>slide by Jörg Wenninger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0" y="381000"/>
            <a:ext cx="6629400" cy="731838"/>
          </a:xfrm>
        </p:spPr>
        <p:txBody>
          <a:bodyPr anchor="ctr"/>
          <a:lstStyle/>
          <a:p>
            <a:pPr eaLnBrk="1" hangingPunct="1">
              <a:defRPr/>
            </a:pPr>
            <a:r>
              <a:rPr lang="en-US" smtClean="0"/>
              <a:t>Normale Operation</a:t>
            </a:r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95288" y="1784350"/>
          <a:ext cx="8748712" cy="4648200"/>
        </p:xfrm>
        <a:graphic>
          <a:graphicData uri="http://schemas.openxmlformats.org/presentationml/2006/ole">
            <p:oleObj spid="_x0000_s3085" name="Chart" r:id="rId4" imgW="11020476" imgH="5857772" progId="Excel.Sheet.8">
              <p:embed/>
            </p:oleObj>
          </a:graphicData>
        </a:graphic>
      </p:graphicFrame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4953000" y="4876800"/>
            <a:ext cx="685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1200" b="1">
                <a:latin typeface="Arial" pitchFamily="34" charset="0"/>
              </a:rPr>
              <a:t>I </a:t>
            </a:r>
            <a:r>
              <a:rPr lang="en-US" sz="1200" b="1">
                <a:latin typeface="Arial" pitchFamily="34" charset="0"/>
                <a:cs typeface="Arial" pitchFamily="34" charset="0"/>
                <a:sym typeface="Mathematica1"/>
              </a:rPr>
              <a:t>~</a:t>
            </a:r>
            <a:r>
              <a:rPr lang="en-US" sz="1200" b="1">
                <a:latin typeface="Arial" pitchFamily="34" charset="0"/>
                <a:sym typeface="Mathematica1"/>
              </a:rPr>
              <a:t> t</a:t>
            </a:r>
            <a:r>
              <a:rPr lang="en-US" sz="1200" b="1" baseline="30000">
                <a:latin typeface="Arial" pitchFamily="34" charset="0"/>
                <a:sym typeface="Mathematica1"/>
              </a:rPr>
              <a:t>2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5257800" y="4572000"/>
            <a:ext cx="685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1200" b="1">
                <a:latin typeface="Arial" pitchFamily="34" charset="0"/>
              </a:rPr>
              <a:t>I </a:t>
            </a:r>
            <a:r>
              <a:rPr lang="en-US" sz="1200" b="1">
                <a:latin typeface="Arial" pitchFamily="34" charset="0"/>
                <a:sym typeface="Mathematica1"/>
              </a:rPr>
              <a:t>~ e</a:t>
            </a:r>
            <a:r>
              <a:rPr lang="en-US" sz="1200" b="1" baseline="30000">
                <a:latin typeface="Arial" pitchFamily="34" charset="0"/>
                <a:sym typeface="Mathematica1"/>
              </a:rPr>
              <a:t>t</a:t>
            </a: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5562600" y="3733800"/>
            <a:ext cx="685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1200" b="1">
                <a:latin typeface="Arial" pitchFamily="34" charset="0"/>
              </a:rPr>
              <a:t>I </a:t>
            </a:r>
            <a:r>
              <a:rPr lang="en-US" sz="1200" b="1">
                <a:latin typeface="Arial" pitchFamily="34" charset="0"/>
                <a:sym typeface="Mathematica1"/>
              </a:rPr>
              <a:t>~ t</a:t>
            </a:r>
            <a:endParaRPr lang="en-US" sz="1200" b="1" baseline="30000">
              <a:latin typeface="Arial" pitchFamily="34" charset="0"/>
              <a:sym typeface="Mathematica1"/>
            </a:endParaRPr>
          </a:p>
        </p:txBody>
      </p:sp>
      <p:sp>
        <p:nvSpPr>
          <p:cNvPr id="3079" name="Footer Placeholder 7"/>
          <p:cNvSpPr txBox="1">
            <a:spLocks noGrp="1"/>
          </p:cNvSpPr>
          <p:nvPr/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1200">
                <a:solidFill>
                  <a:schemeClr val="bg2"/>
                </a:solidFill>
                <a:latin typeface="Arial" pitchFamily="34" charset="0"/>
              </a:rPr>
              <a:t>LHC introduction</a:t>
            </a:r>
          </a:p>
        </p:txBody>
      </p:sp>
      <p:sp>
        <p:nvSpPr>
          <p:cNvPr id="3080" name="Slide Number Placeholder 9"/>
          <p:cNvSpPr txBox="1">
            <a:spLocks noGrp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359416B-4F51-4EA1-A41F-23460BB62C53}" type="slidenum">
              <a:rPr lang="en-US" sz="1000">
                <a:solidFill>
                  <a:schemeClr val="bg2"/>
                </a:solidFill>
                <a:latin typeface="Arial" pitchFamily="34" charset="0"/>
              </a:rPr>
              <a:pPr algn="r" eaLnBrk="1" hangingPunct="1"/>
              <a:t>42</a:t>
            </a:fld>
            <a:endParaRPr lang="en-US" sz="1000">
              <a:solidFill>
                <a:schemeClr val="bg2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Highest mass di-jet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Pippa Wells, ATLAS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17 Nov 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9686-F2F6-4D1A-B0CE-3937F68A8006}" type="slidenum">
              <a:rPr lang="en-US"/>
              <a:pPr/>
              <a:t>43</a:t>
            </a:fld>
            <a:endParaRPr lang="en-US"/>
          </a:p>
        </p:txBody>
      </p:sp>
      <p:sp>
        <p:nvSpPr>
          <p:cNvPr id="1245193" name="Text Box 9"/>
          <p:cNvSpPr txBox="1">
            <a:spLocks noChangeArrowheads="1"/>
          </p:cNvSpPr>
          <p:nvPr/>
        </p:nvSpPr>
        <p:spPr bwMode="auto">
          <a:xfrm>
            <a:off x="5105400" y="228600"/>
            <a:ext cx="3689350" cy="6969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>
                <a:latin typeface="Verdana" pitchFamily="34" charset="0"/>
              </a:rPr>
              <a:t>p</a:t>
            </a:r>
            <a:r>
              <a:rPr lang="en-US" sz="1800" baseline="-25000">
                <a:latin typeface="Verdana" pitchFamily="34" charset="0"/>
              </a:rPr>
              <a:t>T</a:t>
            </a:r>
            <a:r>
              <a:rPr lang="en-US" sz="1800">
                <a:latin typeface="Verdana" pitchFamily="34" charset="0"/>
              </a:rPr>
              <a:t> jet1=670 GeV, </a:t>
            </a:r>
          </a:p>
          <a:p>
            <a:pPr>
              <a:spcBef>
                <a:spcPct val="20000"/>
              </a:spcBef>
            </a:pPr>
            <a:r>
              <a:rPr lang="en-US" sz="1800">
                <a:latin typeface="Verdana" pitchFamily="34" charset="0"/>
              </a:rPr>
              <a:t>p</a:t>
            </a:r>
            <a:r>
              <a:rPr lang="en-US" sz="1800" baseline="-25000">
                <a:latin typeface="Verdana" pitchFamily="34" charset="0"/>
              </a:rPr>
              <a:t>T</a:t>
            </a:r>
            <a:r>
              <a:rPr lang="en-US" sz="1800">
                <a:latin typeface="Verdana" pitchFamily="34" charset="0"/>
              </a:rPr>
              <a:t> jet2=610 GeV, m</a:t>
            </a:r>
            <a:r>
              <a:rPr lang="en-US" sz="1800" baseline="-25000">
                <a:latin typeface="Verdana" pitchFamily="34" charset="0"/>
              </a:rPr>
              <a:t>jj</a:t>
            </a:r>
            <a:r>
              <a:rPr lang="en-US" sz="1800">
                <a:latin typeface="Verdana" pitchFamily="34" charset="0"/>
              </a:rPr>
              <a:t>=3.7 TeV</a:t>
            </a:r>
            <a:endParaRPr lang="en-US"/>
          </a:p>
        </p:txBody>
      </p:sp>
      <p:pic>
        <p:nvPicPr>
          <p:cNvPr id="1245194" name="Picture 10" descr="JiveXML_166466_78756195-YX-RZ-LegoPlot-2010-11-16-13-45-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9140825" cy="5354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8-jet event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Pippa Wells, ATLAS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17 Nov 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D3975-9553-4469-B150-BCC2078A2E9A}" type="slidenum">
              <a:rPr lang="en-US"/>
              <a:pPr/>
              <a:t>44</a:t>
            </a:fld>
            <a:endParaRPr lang="en-US"/>
          </a:p>
        </p:txBody>
      </p:sp>
      <p:sp>
        <p:nvSpPr>
          <p:cNvPr id="1267718" name="Text Box 6"/>
          <p:cNvSpPr txBox="1">
            <a:spLocks noChangeArrowheads="1"/>
          </p:cNvSpPr>
          <p:nvPr/>
        </p:nvSpPr>
        <p:spPr bwMode="auto">
          <a:xfrm>
            <a:off x="5715000" y="304800"/>
            <a:ext cx="2743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>
                <a:latin typeface="Verdana" pitchFamily="34" charset="0"/>
              </a:rPr>
              <a:t>8 jets with p</a:t>
            </a:r>
            <a:r>
              <a:rPr lang="en-US" sz="1800" baseline="-25000">
                <a:latin typeface="Verdana" pitchFamily="34" charset="0"/>
              </a:rPr>
              <a:t>T</a:t>
            </a:r>
            <a:r>
              <a:rPr lang="en-US" sz="1800">
                <a:latin typeface="Verdana" pitchFamily="34" charset="0"/>
              </a:rPr>
              <a:t>&gt;60 GeV</a:t>
            </a:r>
            <a:endParaRPr lang="en-US"/>
          </a:p>
        </p:txBody>
      </p:sp>
      <p:pic>
        <p:nvPicPr>
          <p:cNvPr id="1267719" name="Picture 7" descr="JiveXML_166198_100726931-YX-RZ-LegoPlot-2010-11-16-14-03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69963"/>
            <a:ext cx="9140825" cy="535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188" y="-52388"/>
            <a:ext cx="9858376" cy="696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Beam Dump System</a:t>
            </a:r>
          </a:p>
        </p:txBody>
      </p:sp>
      <p:graphicFrame>
        <p:nvGraphicFramePr>
          <p:cNvPr id="48133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0" y="1774825"/>
          <a:ext cx="5724525" cy="4619625"/>
        </p:xfrm>
        <a:graphic>
          <a:graphicData uri="http://schemas.openxmlformats.org/presentationml/2006/ole">
            <p:oleObj spid="_x0000_s1037" name="Designer Drawing" r:id="rId3" imgW="7467600" imgH="6025896" progId="">
              <p:embed/>
            </p:oleObj>
          </a:graphicData>
        </a:graphic>
      </p:graphicFrame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1773238"/>
            <a:ext cx="6443662" cy="4629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0" y="381000"/>
            <a:ext cx="6629400" cy="731838"/>
          </a:xfrm>
        </p:spPr>
        <p:txBody>
          <a:bodyPr anchor="ctr"/>
          <a:lstStyle/>
          <a:p>
            <a:pPr eaLnBrk="1" hangingPunct="1">
              <a:defRPr/>
            </a:pPr>
            <a:r>
              <a:rPr lang="en-US" smtClean="0"/>
              <a:t>Der Beam Dump</a:t>
            </a:r>
            <a:endParaRPr lang="en-GB" smtClean="0"/>
          </a:p>
        </p:txBody>
      </p:sp>
      <p:sp>
        <p:nvSpPr>
          <p:cNvPr id="32771" name="Rectangle 9" descr="Dark upward diagonal"/>
          <p:cNvSpPr>
            <a:spLocks noChangeArrowheads="1"/>
          </p:cNvSpPr>
          <p:nvPr/>
        </p:nvSpPr>
        <p:spPr bwMode="auto">
          <a:xfrm>
            <a:off x="1371600" y="2605088"/>
            <a:ext cx="6096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>
              <a:spcBef>
                <a:spcPct val="20000"/>
              </a:spcBef>
            </a:pPr>
            <a:endParaRPr lang="en-GB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2" name="Rectangle 10" descr="Light upward diagonal"/>
          <p:cNvSpPr>
            <a:spLocks noChangeArrowheads="1"/>
          </p:cNvSpPr>
          <p:nvPr/>
        </p:nvSpPr>
        <p:spPr bwMode="auto">
          <a:xfrm>
            <a:off x="1981200" y="2605088"/>
            <a:ext cx="3048000" cy="457200"/>
          </a:xfrm>
          <a:prstGeom prst="rect">
            <a:avLst/>
          </a:prstGeom>
          <a:pattFill prst="ltUpDiag">
            <a:fgClr>
              <a:schemeClr val="bg2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spcBef>
                <a:spcPct val="20000"/>
              </a:spcBef>
            </a:pPr>
            <a:endParaRPr lang="en-GB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3" name="Rectangle 19" descr="Dark upward diagonal"/>
          <p:cNvSpPr>
            <a:spLocks noChangeArrowheads="1"/>
          </p:cNvSpPr>
          <p:nvPr/>
        </p:nvSpPr>
        <p:spPr bwMode="auto">
          <a:xfrm>
            <a:off x="5029200" y="2605088"/>
            <a:ext cx="30480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spcBef>
                <a:spcPct val="20000"/>
              </a:spcBef>
            </a:pPr>
            <a:endParaRPr lang="en-GB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4" name="Line 20"/>
          <p:cNvSpPr>
            <a:spLocks noChangeShapeType="1"/>
          </p:cNvSpPr>
          <p:nvPr/>
        </p:nvSpPr>
        <p:spPr bwMode="auto">
          <a:xfrm>
            <a:off x="1371600" y="2528888"/>
            <a:ext cx="609600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2775" name="Line 21"/>
          <p:cNvSpPr>
            <a:spLocks noChangeShapeType="1"/>
          </p:cNvSpPr>
          <p:nvPr/>
        </p:nvSpPr>
        <p:spPr bwMode="auto">
          <a:xfrm>
            <a:off x="1981200" y="2528888"/>
            <a:ext cx="3048000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2776" name="Line 22"/>
          <p:cNvSpPr>
            <a:spLocks noChangeShapeType="1"/>
          </p:cNvSpPr>
          <p:nvPr/>
        </p:nvSpPr>
        <p:spPr bwMode="auto">
          <a:xfrm>
            <a:off x="5029200" y="2528888"/>
            <a:ext cx="3048000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2777" name="Text Box 23"/>
          <p:cNvSpPr txBox="1">
            <a:spLocks noChangeArrowheads="1"/>
          </p:cNvSpPr>
          <p:nvPr/>
        </p:nvSpPr>
        <p:spPr bwMode="auto">
          <a:xfrm>
            <a:off x="1447800" y="2209800"/>
            <a:ext cx="50006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1000">
                <a:solidFill>
                  <a:srgbClr val="5F5F5F"/>
                </a:solidFill>
                <a:latin typeface="Arial" pitchFamily="34" charset="0"/>
              </a:rPr>
              <a:t>0.7 m</a:t>
            </a:r>
            <a:endParaRPr lang="en-GB" sz="100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8" name="Text Box 24"/>
          <p:cNvSpPr txBox="1">
            <a:spLocks noChangeArrowheads="1"/>
          </p:cNvSpPr>
          <p:nvPr/>
        </p:nvSpPr>
        <p:spPr bwMode="auto">
          <a:xfrm>
            <a:off x="3200400" y="2300288"/>
            <a:ext cx="50006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1000">
                <a:solidFill>
                  <a:srgbClr val="5F5F5F"/>
                </a:solidFill>
                <a:latin typeface="Arial" pitchFamily="34" charset="0"/>
              </a:rPr>
              <a:t>3.5 m</a:t>
            </a:r>
            <a:endParaRPr lang="en-GB" sz="100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9" name="Text Box 25"/>
          <p:cNvSpPr txBox="1">
            <a:spLocks noChangeArrowheads="1"/>
          </p:cNvSpPr>
          <p:nvPr/>
        </p:nvSpPr>
        <p:spPr bwMode="auto">
          <a:xfrm>
            <a:off x="6096000" y="2300288"/>
            <a:ext cx="50006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1000">
                <a:solidFill>
                  <a:srgbClr val="5F5F5F"/>
                </a:solidFill>
                <a:latin typeface="Arial" pitchFamily="34" charset="0"/>
              </a:rPr>
              <a:t>3.5 m</a:t>
            </a:r>
            <a:endParaRPr lang="en-GB" sz="100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80" name="Text Box 26"/>
          <p:cNvSpPr txBox="1">
            <a:spLocks noChangeArrowheads="1"/>
          </p:cNvSpPr>
          <p:nvPr/>
        </p:nvSpPr>
        <p:spPr bwMode="auto">
          <a:xfrm>
            <a:off x="1371600" y="3062288"/>
            <a:ext cx="628650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800" b="1">
                <a:solidFill>
                  <a:srgbClr val="5F5F5F"/>
                </a:solidFill>
                <a:latin typeface="Arial" pitchFamily="34" charset="0"/>
              </a:rPr>
              <a:t>1.7 g/cm</a:t>
            </a:r>
            <a:r>
              <a:rPr lang="en-US" sz="800" b="1" baseline="30000">
                <a:solidFill>
                  <a:srgbClr val="5F5F5F"/>
                </a:solidFill>
                <a:latin typeface="Arial" pitchFamily="34" charset="0"/>
              </a:rPr>
              <a:t>3</a:t>
            </a:r>
            <a:endParaRPr lang="en-GB" sz="800" b="1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81" name="Text Box 27"/>
          <p:cNvSpPr txBox="1">
            <a:spLocks noChangeArrowheads="1"/>
          </p:cNvSpPr>
          <p:nvPr/>
        </p:nvSpPr>
        <p:spPr bwMode="auto">
          <a:xfrm>
            <a:off x="3124200" y="3062288"/>
            <a:ext cx="628650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800" b="1">
                <a:solidFill>
                  <a:srgbClr val="5F5F5F"/>
                </a:solidFill>
                <a:latin typeface="Arial" pitchFamily="34" charset="0"/>
              </a:rPr>
              <a:t>1.1 g/cm</a:t>
            </a:r>
            <a:r>
              <a:rPr lang="en-US" sz="800" b="1" baseline="30000">
                <a:solidFill>
                  <a:srgbClr val="5F5F5F"/>
                </a:solidFill>
                <a:latin typeface="Arial" pitchFamily="34" charset="0"/>
              </a:rPr>
              <a:t>3</a:t>
            </a:r>
            <a:endParaRPr lang="en-GB" sz="800" b="1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82" name="Text Box 28"/>
          <p:cNvSpPr txBox="1">
            <a:spLocks noChangeArrowheads="1"/>
          </p:cNvSpPr>
          <p:nvPr/>
        </p:nvSpPr>
        <p:spPr bwMode="auto">
          <a:xfrm>
            <a:off x="6019800" y="3062288"/>
            <a:ext cx="628650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800" b="1">
                <a:solidFill>
                  <a:srgbClr val="5F5F5F"/>
                </a:solidFill>
                <a:latin typeface="Arial" pitchFamily="34" charset="0"/>
              </a:rPr>
              <a:t>1.7 g/cm</a:t>
            </a:r>
            <a:r>
              <a:rPr lang="en-US" sz="800" b="1" baseline="30000">
                <a:solidFill>
                  <a:srgbClr val="5F5F5F"/>
                </a:solidFill>
                <a:latin typeface="Arial" pitchFamily="34" charset="0"/>
              </a:rPr>
              <a:t>3</a:t>
            </a:r>
            <a:endParaRPr lang="en-GB" sz="800" b="1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83" name="Line 31"/>
          <p:cNvSpPr>
            <a:spLocks noChangeShapeType="1"/>
          </p:cNvSpPr>
          <p:nvPr/>
        </p:nvSpPr>
        <p:spPr bwMode="auto">
          <a:xfrm>
            <a:off x="1219200" y="3062288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84" name="Line 32"/>
          <p:cNvSpPr>
            <a:spLocks noChangeShapeType="1"/>
          </p:cNvSpPr>
          <p:nvPr/>
        </p:nvSpPr>
        <p:spPr bwMode="auto">
          <a:xfrm>
            <a:off x="1219200" y="2605088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85" name="Line 33"/>
          <p:cNvSpPr>
            <a:spLocks noChangeShapeType="1"/>
          </p:cNvSpPr>
          <p:nvPr/>
        </p:nvSpPr>
        <p:spPr bwMode="auto">
          <a:xfrm>
            <a:off x="8153400" y="26050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86" name="Line 34"/>
          <p:cNvSpPr>
            <a:spLocks noChangeShapeType="1"/>
          </p:cNvSpPr>
          <p:nvPr/>
        </p:nvSpPr>
        <p:spPr bwMode="auto">
          <a:xfrm>
            <a:off x="8137525" y="260667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87" name="Text Box 36"/>
          <p:cNvSpPr txBox="1">
            <a:spLocks noChangeArrowheads="1"/>
          </p:cNvSpPr>
          <p:nvPr/>
        </p:nvSpPr>
        <p:spPr bwMode="auto">
          <a:xfrm>
            <a:off x="228600" y="2514600"/>
            <a:ext cx="450850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800" b="1">
                <a:solidFill>
                  <a:srgbClr val="5F5F5F"/>
                </a:solidFill>
                <a:latin typeface="Arial" pitchFamily="34" charset="0"/>
              </a:rPr>
              <a:t>beam</a:t>
            </a:r>
            <a:endParaRPr lang="en-GB" sz="800" b="1">
              <a:solidFill>
                <a:srgbClr val="5F5F5F"/>
              </a:solidFill>
              <a:latin typeface="Arial" pitchFamily="34" charset="0"/>
            </a:endParaRPr>
          </a:p>
        </p:txBody>
      </p:sp>
      <p:pic>
        <p:nvPicPr>
          <p:cNvPr id="32788" name="Picture 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124325"/>
            <a:ext cx="3657600" cy="2308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2789" name="Picture 81" descr="DSCN0318"/>
          <p:cNvPicPr>
            <a:picLocks noChangeAspect="1" noChangeArrowheads="1"/>
          </p:cNvPicPr>
          <p:nvPr/>
        </p:nvPicPr>
        <p:blipFill>
          <a:blip r:embed="rId4" cstate="print"/>
          <a:srcRect b="4156"/>
          <a:stretch>
            <a:fillRect/>
          </a:stretch>
        </p:blipFill>
        <p:spPr bwMode="auto">
          <a:xfrm>
            <a:off x="3086100" y="3435350"/>
            <a:ext cx="232092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0" name="Picture 82" descr="Pose noyau dans berceau UD62 amont"/>
          <p:cNvPicPr>
            <a:picLocks noChangeAspect="1" noChangeArrowheads="1"/>
          </p:cNvPicPr>
          <p:nvPr/>
        </p:nvPicPr>
        <p:blipFill>
          <a:blip r:embed="rId5" cstate="print"/>
          <a:srcRect l="2188" r="1563"/>
          <a:stretch>
            <a:fillRect/>
          </a:stretch>
        </p:blipFill>
        <p:spPr bwMode="auto">
          <a:xfrm>
            <a:off x="61913" y="4119563"/>
            <a:ext cx="29337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1" name="Line 20"/>
          <p:cNvSpPr>
            <a:spLocks noChangeShapeType="1"/>
          </p:cNvSpPr>
          <p:nvPr/>
        </p:nvSpPr>
        <p:spPr bwMode="auto">
          <a:xfrm>
            <a:off x="533400" y="2819400"/>
            <a:ext cx="609600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ERN Meyrin Aerial View 9809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8838"/>
            <a:ext cx="9144000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CERN – Das Laboratorium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CERN Organisation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1844675"/>
            <a:ext cx="3924300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6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CERN Council</a:t>
            </a:r>
            <a:br>
              <a:rPr lang="en-US" sz="16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smtClean="0"/>
              <a:t>Rat der Mitgliedsstaaten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2 Sitze und Stimmen pro Mitgliedsstaat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Beobachter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300" smtClean="0"/>
              <a:t>z.B. UNESCO, EU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4 Sessionen im Jahr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1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6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Scientific Policy Committee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16 Mitglieder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5 Sitzungen im Jahr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1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6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Finance Committee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alle Mitgliedsstaaten vertreten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Stimmenverteilung je nach Abstimmungsthema verschieden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5 Sitzungen im Jahr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600" smtClean="0"/>
          </a:p>
        </p:txBody>
      </p:sp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1412875"/>
            <a:ext cx="5076825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 bwMode="auto">
          <a:xfrm>
            <a:off x="4572000" y="5458471"/>
            <a:ext cx="1008112" cy="7200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156176" y="5733256"/>
            <a:ext cx="1008112" cy="14401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Menschen </a:t>
            </a:r>
            <a:r>
              <a:rPr lang="en-US" dirty="0" err="1" smtClean="0"/>
              <a:t>bei</a:t>
            </a:r>
            <a:r>
              <a:rPr lang="en-US" dirty="0" smtClean="0"/>
              <a:t> CERN </a:t>
            </a:r>
            <a:r>
              <a:rPr lang="en-US" sz="1600" dirty="0" smtClean="0"/>
              <a:t>– </a:t>
            </a:r>
            <a:r>
              <a:rPr lang="en-US" sz="1600" dirty="0" err="1" smtClean="0"/>
              <a:t>Januar</a:t>
            </a:r>
            <a:r>
              <a:rPr lang="en-US" sz="1600" dirty="0" smtClean="0"/>
              <a:t> 2012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844675"/>
            <a:ext cx="2195513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Angestellte</a:t>
            </a:r>
            <a:endParaRPr 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smtClean="0"/>
              <a:t>Staff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2420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smtClean="0"/>
              <a:t>Fellows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487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Abgeordnete</a:t>
            </a:r>
            <a:r>
              <a:rPr lang="en-US" sz="1400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Wissenschaftler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61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Projektpersonal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161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Studenten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134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Doktoranden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148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Sonstige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100" dirty="0" smtClean="0"/>
              <a:t>805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Firmen</a:t>
            </a:r>
            <a:endParaRPr 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100" dirty="0" smtClean="0"/>
              <a:t>3818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User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100" dirty="0" smtClean="0"/>
              <a:t>10685</a:t>
            </a:r>
          </a:p>
        </p:txBody>
      </p:sp>
      <p:pic>
        <p:nvPicPr>
          <p:cNvPr id="5" name="Picture 4" descr="World_users_by_Inst_2012a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3191" b="9501"/>
          <a:stretch/>
        </p:blipFill>
        <p:spPr>
          <a:xfrm>
            <a:off x="2195736" y="1684830"/>
            <a:ext cx="6948264" cy="47511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b="1" smtClean="0"/>
              <a:t>H</a:t>
            </a:r>
            <a:r>
              <a:rPr lang="de-DE" smtClean="0"/>
              <a:t>och</a:t>
            </a:r>
            <a:r>
              <a:rPr lang="de-DE" b="1" smtClean="0"/>
              <a:t>E</a:t>
            </a:r>
            <a:r>
              <a:rPr lang="de-DE" smtClean="0"/>
              <a:t>nergie</a:t>
            </a:r>
            <a:r>
              <a:rPr lang="de-DE" b="1" smtClean="0"/>
              <a:t>P</a:t>
            </a:r>
            <a:r>
              <a:rPr lang="de-DE" smtClean="0"/>
              <a:t>hysik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Auf der Suche nach dem,</a:t>
            </a:r>
            <a:br>
              <a:rPr lang="de-DE" smtClean="0"/>
            </a:br>
            <a:r>
              <a:rPr lang="de-DE" smtClean="0"/>
              <a:t>“Was die Welt im Innersten zusammenhält”</a:t>
            </a:r>
          </a:p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Suche nach</a:t>
            </a:r>
          </a:p>
          <a:p>
            <a:pPr lvl="1" eaLnBrk="1" hangingPunct="1"/>
            <a:r>
              <a:rPr lang="de-DE" smtClean="0"/>
              <a:t>elementaren Teilchen</a:t>
            </a:r>
          </a:p>
          <a:p>
            <a:pPr lvl="1" eaLnBrk="1" hangingPunct="1"/>
            <a:r>
              <a:rPr lang="de-DE" smtClean="0"/>
              <a:t>Kräften</a:t>
            </a:r>
          </a:p>
          <a:p>
            <a:pPr lvl="1" eaLnBrk="1" hangingPunct="1"/>
            <a:r>
              <a:rPr lang="de-DE" smtClean="0"/>
              <a:t>Symmetrien </a:t>
            </a:r>
          </a:p>
          <a:p>
            <a:pPr eaLnBrk="1" hangingPunct="1"/>
            <a:endParaRPr lang="de-DE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Bigbang"/>
          <p:cNvPicPr>
            <a:picLocks noChangeAspect="1" noChangeArrowheads="1"/>
          </p:cNvPicPr>
          <p:nvPr/>
        </p:nvPicPr>
        <p:blipFill>
          <a:blip r:embed="rId3" cstate="print"/>
          <a:srcRect l="5223" t="11255" r="6085" b="922"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3.7|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6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4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3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5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_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halkboard"/>
        <a:ea typeface=""/>
        <a:cs typeface=""/>
      </a:majorFont>
      <a:minorFont>
        <a:latin typeface="Chalkboa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me1">
  <a:themeElements>
    <a:clrScheme name="Theme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em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em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9_Cockpit Project for CFO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ockpit Project for CFO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6.xml><?xml version="1.0" encoding="utf-8"?>
<a:theme xmlns:a="http://schemas.openxmlformats.org/drawingml/2006/main" name="8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9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1_Theme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hem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Them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7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2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6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Default Desig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000080"/>
              </a:solidFill>
            </a14:hiddenFill>
          </a:ext>
          <a:ext uri="{91240B29-F687-4F45-9708-019B960494DF}">
            <a14:hiddenLine xmlns:a14="http://schemas.microsoft.com/office/drawing/2010/main" xmlns="" w="6350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>
            <a:ln>
              <a:noFill/>
            </a:ln>
            <a:solidFill>
              <a:srgbClr val="FF33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rgbClr val="000080"/>
              </a:solidFill>
            </a14:hiddenFill>
          </a:ext>
          <a:ext uri="{91240B29-F687-4F45-9708-019B960494DF}">
            <a14:hiddenLine xmlns:a14="http://schemas.microsoft.com/office/drawing/2010/main" xmlns="" w="6350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>
            <a:ln>
              <a:noFill/>
            </a:ln>
            <a:solidFill>
              <a:srgbClr val="FF33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Default Design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heme1">
  <a:themeElements>
    <a:clrScheme name="2_Theme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Them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Them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MS_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ATLAS_LHCC">
  <a:themeElements>
    <a:clrScheme name="idtemplate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idtemplat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rgbClr val="6600CC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rgbClr val="6600CC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idtemplate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dtemplate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dtemplate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 Department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Heuer_PLHC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2373</TotalTime>
  <Words>927</Words>
  <Application>Microsoft Office PowerPoint</Application>
  <PresentationFormat>On-screen Show (4:3)</PresentationFormat>
  <Paragraphs>301</Paragraphs>
  <Slides>47</Slides>
  <Notes>32</Notes>
  <HiddenSlides>2</HiddenSlides>
  <MMClips>0</MMClips>
  <ScaleCrop>false</ScaleCrop>
  <HeadingPairs>
    <vt:vector size="8" baseType="variant">
      <vt:variant>
        <vt:lpstr>Theme</vt:lpstr>
      </vt:variant>
      <vt:variant>
        <vt:i4>37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87" baseType="lpstr">
      <vt:lpstr>Default Design</vt:lpstr>
      <vt:lpstr>Theme1</vt:lpstr>
      <vt:lpstr>1_Theme1</vt:lpstr>
      <vt:lpstr>2_Theme1</vt:lpstr>
      <vt:lpstr>CMS_Standard</vt:lpstr>
      <vt:lpstr>ATLAS_LHCC</vt:lpstr>
      <vt:lpstr>PH Department</vt:lpstr>
      <vt:lpstr>Heuer_PLHC</vt:lpstr>
      <vt:lpstr>2_Default Design</vt:lpstr>
      <vt:lpstr>Standarddesign</vt:lpstr>
      <vt:lpstr>15_Default Design</vt:lpstr>
      <vt:lpstr>4_Default Design</vt:lpstr>
      <vt:lpstr>6_Bold Stripes</vt:lpstr>
      <vt:lpstr>2_Apex</vt:lpstr>
      <vt:lpstr>Office Theme</vt:lpstr>
      <vt:lpstr>14_Bold Stripes</vt:lpstr>
      <vt:lpstr>3_EGEE_template</vt:lpstr>
      <vt:lpstr>15_Bold Stripes</vt:lpstr>
      <vt:lpstr>1_Bullets</vt:lpstr>
      <vt:lpstr>5_Office Theme</vt:lpstr>
      <vt:lpstr>9_Cockpit Project for CFO</vt:lpstr>
      <vt:lpstr>17_Default Design</vt:lpstr>
      <vt:lpstr>18_Default Design</vt:lpstr>
      <vt:lpstr>21_Default Design</vt:lpstr>
      <vt:lpstr>1_Office Theme</vt:lpstr>
      <vt:lpstr>8_Bold Stripes</vt:lpstr>
      <vt:lpstr>9_Bold Stripes</vt:lpstr>
      <vt:lpstr>1_Bold Stripes</vt:lpstr>
      <vt:lpstr>2_Bold Stripes</vt:lpstr>
      <vt:lpstr>7_Bold Stripes</vt:lpstr>
      <vt:lpstr>2_Office Theme</vt:lpstr>
      <vt:lpstr>3_Default Design</vt:lpstr>
      <vt:lpstr>5_Default Design</vt:lpstr>
      <vt:lpstr>1_Blank Presentation</vt:lpstr>
      <vt:lpstr>6_Default Design</vt:lpstr>
      <vt:lpstr>7_Default Design</vt:lpstr>
      <vt:lpstr>3_Office Theme</vt:lpstr>
      <vt:lpstr>C:\Documents and Settings\myers\Local Settings\Temporary Internet Files\Content.Outlook\PMXEQ6TP\LHC-tunnel-en (3).pdf</vt:lpstr>
      <vt:lpstr>Chart</vt:lpstr>
      <vt:lpstr>Designer Drawing</vt:lpstr>
      <vt:lpstr>European Organization for Nuclear Research Über 50 Jahre Grundlagenforschung</vt:lpstr>
      <vt:lpstr>CERN – Eine Einführung</vt:lpstr>
      <vt:lpstr>Geschichte</vt:lpstr>
      <vt:lpstr>Slide 4</vt:lpstr>
      <vt:lpstr>CERN – Das Laboratorium</vt:lpstr>
      <vt:lpstr>CERN Organisation</vt:lpstr>
      <vt:lpstr>Menschen bei CERN – Januar 2012</vt:lpstr>
      <vt:lpstr>HochEnergiePhysik</vt:lpstr>
      <vt:lpstr>Slide 9</vt:lpstr>
      <vt:lpstr>Das Standardmodell</vt:lpstr>
      <vt:lpstr>Slide 11</vt:lpstr>
      <vt:lpstr>Slide 12</vt:lpstr>
      <vt:lpstr>Higgs</vt:lpstr>
      <vt:lpstr>Beschleuniger bei CERN</vt:lpstr>
      <vt:lpstr>LHC – Von der Idee zum Beschleuniger</vt:lpstr>
      <vt:lpstr>Slide 16</vt:lpstr>
      <vt:lpstr>Strahlenergie</vt:lpstr>
      <vt:lpstr>Gespeicherte Energie in den Magneten</vt:lpstr>
      <vt:lpstr>September 10th - control (show) room</vt:lpstr>
      <vt:lpstr>LHC now on its own in terms of stored energy </vt:lpstr>
      <vt:lpstr>Slide 21</vt:lpstr>
      <vt:lpstr>Slide 22</vt:lpstr>
      <vt:lpstr>CMS Ereignis</vt:lpstr>
      <vt:lpstr>Invariant mass distributions</vt:lpstr>
      <vt:lpstr> A beautiful ZZ event</vt:lpstr>
      <vt:lpstr>Slide 26</vt:lpstr>
      <vt:lpstr>Weitere Aktivitäten am CERN</vt:lpstr>
      <vt:lpstr>Slide 28</vt:lpstr>
      <vt:lpstr>Slide 29</vt:lpstr>
      <vt:lpstr>Slide 30</vt:lpstr>
      <vt:lpstr>Was ist Antimaterie?</vt:lpstr>
      <vt:lpstr>Slide 32</vt:lpstr>
      <vt:lpstr>Slide 33</vt:lpstr>
      <vt:lpstr>Slide 34</vt:lpstr>
      <vt:lpstr>Slide 35</vt:lpstr>
      <vt:lpstr>Fragen ?</vt:lpstr>
      <vt:lpstr>Slide 37</vt:lpstr>
      <vt:lpstr>Excellent performances 2010</vt:lpstr>
      <vt:lpstr>Magnet Interconnection</vt:lpstr>
      <vt:lpstr>Slide 40</vt:lpstr>
      <vt:lpstr>Reserve slides</vt:lpstr>
      <vt:lpstr>Normale Operation</vt:lpstr>
      <vt:lpstr>Highest mass di-jet</vt:lpstr>
      <vt:lpstr>8-jet event</vt:lpstr>
      <vt:lpstr>Slide 45</vt:lpstr>
      <vt:lpstr>Beam Dump System</vt:lpstr>
      <vt:lpstr>Der Beam Dump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Sascha Marc Schmeling</dc:creator>
  <cp:lastModifiedBy>Dr. Sascha Marc Schmeling</cp:lastModifiedBy>
  <cp:revision>79</cp:revision>
  <dcterms:created xsi:type="dcterms:W3CDTF">2009-12-02T04:46:28Z</dcterms:created>
  <dcterms:modified xsi:type="dcterms:W3CDTF">2012-04-01T20:26:57Z</dcterms:modified>
</cp:coreProperties>
</file>