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5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6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theme/theme17.xml" ContentType="application/vnd.openxmlformats-officedocument.theme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theme/theme18.xml" ContentType="application/vnd.openxmlformats-officedocument.theme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theme/theme1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657" r:id="rId10"/>
    <p:sldMasterId id="2147483658" r:id="rId11"/>
    <p:sldMasterId id="2147483659" r:id="rId12"/>
    <p:sldMasterId id="2147483660" r:id="rId13"/>
    <p:sldMasterId id="2147483661" r:id="rId14"/>
    <p:sldMasterId id="2147483662" r:id="rId15"/>
    <p:sldMasterId id="2147483663" r:id="rId16"/>
    <p:sldMasterId id="2147483664" r:id="rId17"/>
    <p:sldMasterId id="2147483665" r:id="rId18"/>
    <p:sldMasterId id="2147483666" r:id="rId19"/>
  </p:sldMasterIdLst>
  <p:sldIdLst>
    <p:sldId id="297" r:id="rId20"/>
    <p:sldId id="285" r:id="rId21"/>
    <p:sldId id="286" r:id="rId22"/>
    <p:sldId id="289" r:id="rId23"/>
    <p:sldId id="292" r:id="rId24"/>
    <p:sldId id="290" r:id="rId25"/>
    <p:sldId id="293" r:id="rId26"/>
    <p:sldId id="269" r:id="rId27"/>
    <p:sldId id="270" r:id="rId28"/>
    <p:sldId id="271" r:id="rId29"/>
    <p:sldId id="272" r:id="rId30"/>
    <p:sldId id="273" r:id="rId31"/>
    <p:sldId id="266" r:id="rId32"/>
    <p:sldId id="274" r:id="rId33"/>
    <p:sldId id="275" r:id="rId34"/>
    <p:sldId id="295" r:id="rId35"/>
    <p:sldId id="291" r:id="rId36"/>
    <p:sldId id="276" r:id="rId37"/>
    <p:sldId id="277" r:id="rId38"/>
    <p:sldId id="296" r:id="rId39"/>
    <p:sldId id="278" r:id="rId40"/>
    <p:sldId id="267" r:id="rId41"/>
    <p:sldId id="279" r:id="rId42"/>
    <p:sldId id="280" r:id="rId43"/>
    <p:sldId id="281" r:id="rId44"/>
    <p:sldId id="282" r:id="rId45"/>
    <p:sldId id="283" r:id="rId46"/>
    <p:sldId id="284" r:id="rId47"/>
    <p:sldId id="256" r:id="rId48"/>
    <p:sldId id="299" r:id="rId49"/>
    <p:sldId id="288" r:id="rId50"/>
    <p:sldId id="287" r:id="rId51"/>
  </p:sldIdLst>
  <p:sldSz cx="10160000" cy="76200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3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457200" algn="ctr" rtl="0" fontAlgn="base">
      <a:spcBef>
        <a:spcPct val="0"/>
      </a:spcBef>
      <a:spcAft>
        <a:spcPct val="0"/>
      </a:spcAft>
      <a:defRPr sz="3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914400" algn="ctr" rtl="0" fontAlgn="base">
      <a:spcBef>
        <a:spcPct val="0"/>
      </a:spcBef>
      <a:spcAft>
        <a:spcPct val="0"/>
      </a:spcAft>
      <a:defRPr sz="3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371600" algn="ctr" rtl="0" fontAlgn="base">
      <a:spcBef>
        <a:spcPct val="0"/>
      </a:spcBef>
      <a:spcAft>
        <a:spcPct val="0"/>
      </a:spcAft>
      <a:defRPr sz="3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828800" algn="ctr" rtl="0" fontAlgn="base">
      <a:spcBef>
        <a:spcPct val="0"/>
      </a:spcBef>
      <a:spcAft>
        <a:spcPct val="0"/>
      </a:spcAft>
      <a:defRPr sz="3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457200" rtl="0" eaLnBrk="1" latinLnBrk="0" hangingPunct="1">
      <a:defRPr sz="3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457200" rtl="0" eaLnBrk="1" latinLnBrk="0" hangingPunct="1">
      <a:defRPr sz="3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457200" rtl="0" eaLnBrk="1" latinLnBrk="0" hangingPunct="1">
      <a:defRPr sz="3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457200" rtl="0" eaLnBrk="1" latinLnBrk="0" hangingPunct="1">
      <a:defRPr sz="3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856" y="-104"/>
      </p:cViewPr>
      <p:guideLst>
        <p:guide orient="horz" pos="2400"/>
        <p:guide pos="32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4" Type="http://schemas.openxmlformats.org/officeDocument/2006/relationships/slideMaster" Target="slideMasters/slideMaster14.xml"/><Relationship Id="rId15" Type="http://schemas.openxmlformats.org/officeDocument/2006/relationships/slideMaster" Target="slideMasters/slideMaster15.xml"/><Relationship Id="rId16" Type="http://schemas.openxmlformats.org/officeDocument/2006/relationships/slideMaster" Target="slideMasters/slideMaster16.xml"/><Relationship Id="rId17" Type="http://schemas.openxmlformats.org/officeDocument/2006/relationships/slideMaster" Target="slideMasters/slideMaster17.xml"/><Relationship Id="rId18" Type="http://schemas.openxmlformats.org/officeDocument/2006/relationships/slideMaster" Target="slideMasters/slideMaster18.xml"/><Relationship Id="rId19" Type="http://schemas.openxmlformats.org/officeDocument/2006/relationships/slideMaster" Target="slideMasters/slideMaster19.xml"/><Relationship Id="rId50" Type="http://schemas.openxmlformats.org/officeDocument/2006/relationships/slide" Target="slides/slide31.xml"/><Relationship Id="rId51" Type="http://schemas.openxmlformats.org/officeDocument/2006/relationships/slide" Target="slides/slide32.xml"/><Relationship Id="rId52" Type="http://schemas.openxmlformats.org/officeDocument/2006/relationships/printerSettings" Target="printerSettings/printerSettings1.bin"/><Relationship Id="rId53" Type="http://schemas.openxmlformats.org/officeDocument/2006/relationships/presProps" Target="presProps.xml"/><Relationship Id="rId54" Type="http://schemas.openxmlformats.org/officeDocument/2006/relationships/viewProps" Target="viewProps.xml"/><Relationship Id="rId55" Type="http://schemas.openxmlformats.org/officeDocument/2006/relationships/theme" Target="theme/theme1.xml"/><Relationship Id="rId56" Type="http://schemas.openxmlformats.org/officeDocument/2006/relationships/tableStyles" Target="tableStyles.xml"/><Relationship Id="rId40" Type="http://schemas.openxmlformats.org/officeDocument/2006/relationships/slide" Target="slides/slide21.xml"/><Relationship Id="rId41" Type="http://schemas.openxmlformats.org/officeDocument/2006/relationships/slide" Target="slides/slide22.xml"/><Relationship Id="rId42" Type="http://schemas.openxmlformats.org/officeDocument/2006/relationships/slide" Target="slides/slide23.xml"/><Relationship Id="rId43" Type="http://schemas.openxmlformats.org/officeDocument/2006/relationships/slide" Target="slides/slide24.xml"/><Relationship Id="rId44" Type="http://schemas.openxmlformats.org/officeDocument/2006/relationships/slide" Target="slides/slide25.xml"/><Relationship Id="rId45" Type="http://schemas.openxmlformats.org/officeDocument/2006/relationships/slide" Target="slides/slide26.xml"/><Relationship Id="rId46" Type="http://schemas.openxmlformats.org/officeDocument/2006/relationships/slide" Target="slides/slide27.xml"/><Relationship Id="rId47" Type="http://schemas.openxmlformats.org/officeDocument/2006/relationships/slide" Target="slides/slide28.xml"/><Relationship Id="rId48" Type="http://schemas.openxmlformats.org/officeDocument/2006/relationships/slide" Target="slides/slide29.xml"/><Relationship Id="rId49" Type="http://schemas.openxmlformats.org/officeDocument/2006/relationships/slide" Target="slides/slide30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9" Type="http://schemas.openxmlformats.org/officeDocument/2006/relationships/slideMaster" Target="slideMasters/slideMaster9.xml"/><Relationship Id="rId30" Type="http://schemas.openxmlformats.org/officeDocument/2006/relationships/slide" Target="slides/slide11.xml"/><Relationship Id="rId31" Type="http://schemas.openxmlformats.org/officeDocument/2006/relationships/slide" Target="slides/slide12.xml"/><Relationship Id="rId32" Type="http://schemas.openxmlformats.org/officeDocument/2006/relationships/slide" Target="slides/slide13.xml"/><Relationship Id="rId33" Type="http://schemas.openxmlformats.org/officeDocument/2006/relationships/slide" Target="slides/slide14.xml"/><Relationship Id="rId34" Type="http://schemas.openxmlformats.org/officeDocument/2006/relationships/slide" Target="slides/slide15.xml"/><Relationship Id="rId35" Type="http://schemas.openxmlformats.org/officeDocument/2006/relationships/slide" Target="slides/slide16.xml"/><Relationship Id="rId36" Type="http://schemas.openxmlformats.org/officeDocument/2006/relationships/slide" Target="slides/slide17.xml"/><Relationship Id="rId37" Type="http://schemas.openxmlformats.org/officeDocument/2006/relationships/slide" Target="slides/slide18.xml"/><Relationship Id="rId38" Type="http://schemas.openxmlformats.org/officeDocument/2006/relationships/slide" Target="slides/slide19.xml"/><Relationship Id="rId39" Type="http://schemas.openxmlformats.org/officeDocument/2006/relationships/slide" Target="slides/slide20.xml"/><Relationship Id="rId20" Type="http://schemas.openxmlformats.org/officeDocument/2006/relationships/slide" Target="slides/slide1.xml"/><Relationship Id="rId21" Type="http://schemas.openxmlformats.org/officeDocument/2006/relationships/slide" Target="slides/slide2.xml"/><Relationship Id="rId22" Type="http://schemas.openxmlformats.org/officeDocument/2006/relationships/slide" Target="slides/slide3.xml"/><Relationship Id="rId23" Type="http://schemas.openxmlformats.org/officeDocument/2006/relationships/slide" Target="slides/slide4.xml"/><Relationship Id="rId24" Type="http://schemas.openxmlformats.org/officeDocument/2006/relationships/slide" Target="slides/slide5.xml"/><Relationship Id="rId25" Type="http://schemas.openxmlformats.org/officeDocument/2006/relationships/slide" Target="slides/slide6.xml"/><Relationship Id="rId26" Type="http://schemas.openxmlformats.org/officeDocument/2006/relationships/slide" Target="slides/slide7.xml"/><Relationship Id="rId27" Type="http://schemas.openxmlformats.org/officeDocument/2006/relationships/slide" Target="slides/slide8.xml"/><Relationship Id="rId28" Type="http://schemas.openxmlformats.org/officeDocument/2006/relationships/slide" Target="slides/slide9.xml"/><Relationship Id="rId29" Type="http://schemas.openxmlformats.org/officeDocument/2006/relationships/slide" Target="slides/slide10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Master" Target="slideMasters/slideMaster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083505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321558"/>
      </p:ext>
    </p:extLst>
  </p:cSld>
  <p:clrMapOvr>
    <a:masterClrMapping/>
  </p:clrMapOvr>
  <p:transition xmlns:p14="http://schemas.microsoft.com/office/powerpoint/2010/main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756986"/>
      </p:ext>
    </p:extLst>
  </p:cSld>
  <p:clrMapOvr>
    <a:masterClrMapping/>
  </p:clrMapOvr>
  <p:transition xmlns:p14="http://schemas.microsoft.com/office/powerpoint/2010/main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415473"/>
      </p:ext>
    </p:extLst>
  </p:cSld>
  <p:clrMapOvr>
    <a:masterClrMapping/>
  </p:clrMapOvr>
  <p:transition xmlns:p14="http://schemas.microsoft.com/office/powerpoint/2010/main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52064540"/>
      </p:ext>
    </p:extLst>
  </p:cSld>
  <p:clrMapOvr>
    <a:masterClrMapping/>
  </p:clrMapOvr>
  <p:transition xmlns:p14="http://schemas.microsoft.com/office/powerpoint/2010/main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678696"/>
      </p:ext>
    </p:extLst>
  </p:cSld>
  <p:clrMapOvr>
    <a:masterClrMapping/>
  </p:clrMapOvr>
  <p:transition xmlns:p14="http://schemas.microsoft.com/office/powerpoint/2010/main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791601"/>
      </p:ext>
    </p:extLst>
  </p:cSld>
  <p:clrMapOvr>
    <a:masterClrMapping/>
  </p:clrMapOvr>
  <p:transition xmlns:p14="http://schemas.microsoft.com/office/powerpoint/2010/main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758363"/>
      </p:ext>
    </p:extLst>
  </p:cSld>
  <p:clrMapOvr>
    <a:masterClrMapping/>
  </p:clrMapOvr>
  <p:transition xmlns:p14="http://schemas.microsoft.com/office/powerpoint/2010/main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8143397"/>
      </p:ext>
    </p:extLst>
  </p:cSld>
  <p:clrMapOvr>
    <a:masterClrMapping/>
  </p:clrMapOvr>
  <p:transition xmlns:p14="http://schemas.microsoft.com/office/powerpoint/2010/main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63782137"/>
      </p:ext>
    </p:extLst>
  </p:cSld>
  <p:clrMapOvr>
    <a:masterClrMapping/>
  </p:clrMapOvr>
  <p:transition xmlns:p14="http://schemas.microsoft.com/office/powerpoint/2010/main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89558405"/>
      </p:ext>
    </p:extLst>
  </p:cSld>
  <p:clrMapOvr>
    <a:masterClrMapping/>
  </p:clrMapOvr>
  <p:transition xmlns:p14="http://schemas.microsoft.com/office/powerpoint/2010/main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669046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890870"/>
      </p:ext>
    </p:extLst>
  </p:cSld>
  <p:clrMapOvr>
    <a:masterClrMapping/>
  </p:clrMapOvr>
  <p:transition xmlns:p14="http://schemas.microsoft.com/office/powerpoint/2010/main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857101"/>
      </p:ext>
    </p:extLst>
  </p:cSld>
  <p:clrMapOvr>
    <a:masterClrMapping/>
  </p:clrMapOvr>
  <p:transition xmlns:p14="http://schemas.microsoft.com/office/powerpoint/2010/main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931171"/>
      </p:ext>
    </p:extLst>
  </p:cSld>
  <p:clrMapOvr>
    <a:masterClrMapping/>
  </p:clrMapOvr>
  <p:transition xmlns:p14="http://schemas.microsoft.com/office/powerpoint/2010/main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054081"/>
      </p:ext>
    </p:extLst>
  </p:cSld>
  <p:clrMapOvr>
    <a:masterClrMapping/>
  </p:clrMapOvr>
  <p:transition xmlns:p14="http://schemas.microsoft.com/office/powerpoint/2010/main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05905276"/>
      </p:ext>
    </p:extLst>
  </p:cSld>
  <p:clrMapOvr>
    <a:masterClrMapping/>
  </p:clrMapOvr>
  <p:transition xmlns:p14="http://schemas.microsoft.com/office/powerpoint/2010/main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2159000"/>
            <a:ext cx="18923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35300" y="2159000"/>
            <a:ext cx="18923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365978"/>
      </p:ext>
    </p:extLst>
  </p:cSld>
  <p:clrMapOvr>
    <a:masterClrMapping/>
  </p:clrMapOvr>
  <p:transition xmlns:p14="http://schemas.microsoft.com/office/powerpoint/2010/main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951929"/>
      </p:ext>
    </p:extLst>
  </p:cSld>
  <p:clrMapOvr>
    <a:masterClrMapping/>
  </p:clrMapOvr>
  <p:transition xmlns:p14="http://schemas.microsoft.com/office/powerpoint/2010/main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248155"/>
      </p:ext>
    </p:extLst>
  </p:cSld>
  <p:clrMapOvr>
    <a:masterClrMapping/>
  </p:clrMapOvr>
  <p:transition xmlns:p14="http://schemas.microsoft.com/office/powerpoint/2010/main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7469492"/>
      </p:ext>
    </p:extLst>
  </p:cSld>
  <p:clrMapOvr>
    <a:masterClrMapping/>
  </p:clrMapOvr>
  <p:transition xmlns:p14="http://schemas.microsoft.com/office/powerpoint/2010/main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34115622"/>
      </p:ext>
    </p:extLst>
  </p:cSld>
  <p:clrMapOvr>
    <a:masterClrMapping/>
  </p:clrMapOvr>
  <p:transition xmlns:p14="http://schemas.microsoft.com/office/powerpoint/2010/main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87151957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904225"/>
      </p:ext>
    </p:extLst>
  </p:cSld>
  <p:clrMapOvr>
    <a:masterClrMapping/>
  </p:clrMapOvr>
  <p:transition xmlns:p14="http://schemas.microsoft.com/office/powerpoint/2010/main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109414"/>
      </p:ext>
    </p:extLst>
  </p:cSld>
  <p:clrMapOvr>
    <a:masterClrMapping/>
  </p:clrMapOvr>
  <p:transition xmlns:p14="http://schemas.microsoft.com/office/powerpoint/2010/main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203200"/>
            <a:ext cx="2044700" cy="642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203200"/>
            <a:ext cx="5981700" cy="6426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678495"/>
      </p:ext>
    </p:extLst>
  </p:cSld>
  <p:clrMapOvr>
    <a:masterClrMapping/>
  </p:clrMapOvr>
  <p:transition xmlns:p14="http://schemas.microsoft.com/office/powerpoint/2010/main"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79804"/>
      </p:ext>
    </p:extLst>
  </p:cSld>
  <p:clrMapOvr>
    <a:masterClrMapping/>
  </p:clrMapOvr>
  <p:transition xmlns:p14="http://schemas.microsoft.com/office/powerpoint/2010/main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972794"/>
      </p:ext>
    </p:extLst>
  </p:cSld>
  <p:clrMapOvr>
    <a:masterClrMapping/>
  </p:clrMapOvr>
  <p:transition xmlns:p14="http://schemas.microsoft.com/office/powerpoint/2010/main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0887892"/>
      </p:ext>
    </p:extLst>
  </p:cSld>
  <p:clrMapOvr>
    <a:masterClrMapping/>
  </p:clrMapOvr>
  <p:transition xmlns:p14="http://schemas.microsoft.com/office/powerpoint/2010/main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2159000"/>
            <a:ext cx="401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2159000"/>
            <a:ext cx="401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632747"/>
      </p:ext>
    </p:extLst>
  </p:cSld>
  <p:clrMapOvr>
    <a:masterClrMapping/>
  </p:clrMapOvr>
  <p:transition xmlns:p14="http://schemas.microsoft.com/office/powerpoint/2010/main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74819"/>
      </p:ext>
    </p:extLst>
  </p:cSld>
  <p:clrMapOvr>
    <a:masterClrMapping/>
  </p:clrMapOvr>
  <p:transition xmlns:p14="http://schemas.microsoft.com/office/powerpoint/2010/main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724961"/>
      </p:ext>
    </p:extLst>
  </p:cSld>
  <p:clrMapOvr>
    <a:masterClrMapping/>
  </p:clrMapOvr>
  <p:transition xmlns:p14="http://schemas.microsoft.com/office/powerpoint/2010/main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1566263"/>
      </p:ext>
    </p:extLst>
  </p:cSld>
  <p:clrMapOvr>
    <a:masterClrMapping/>
  </p:clrMapOvr>
  <p:transition xmlns:p14="http://schemas.microsoft.com/office/powerpoint/2010/main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25396544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728244"/>
      </p:ext>
    </p:extLst>
  </p:cSld>
  <p:clrMapOvr>
    <a:masterClrMapping/>
  </p:clrMapOvr>
  <p:transition xmlns:p14="http://schemas.microsoft.com/office/powerpoint/2010/main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12262145"/>
      </p:ext>
    </p:extLst>
  </p:cSld>
  <p:clrMapOvr>
    <a:masterClrMapping/>
  </p:clrMapOvr>
  <p:transition xmlns:p14="http://schemas.microsoft.com/office/powerpoint/2010/main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661280"/>
      </p:ext>
    </p:extLst>
  </p:cSld>
  <p:clrMapOvr>
    <a:masterClrMapping/>
  </p:clrMapOvr>
  <p:transition xmlns:p14="http://schemas.microsoft.com/office/powerpoint/2010/main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203200"/>
            <a:ext cx="2044700" cy="642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203200"/>
            <a:ext cx="5981700" cy="6426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906917"/>
      </p:ext>
    </p:extLst>
  </p:cSld>
  <p:clrMapOvr>
    <a:masterClrMapping/>
  </p:clrMapOvr>
  <p:transition xmlns:p14="http://schemas.microsoft.com/office/powerpoint/2010/main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243209"/>
      </p:ext>
    </p:extLst>
  </p:cSld>
  <p:clrMapOvr>
    <a:masterClrMapping/>
  </p:clrMapOvr>
  <p:transition xmlns:p14="http://schemas.microsoft.com/office/powerpoint/2010/main"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627778"/>
      </p:ext>
    </p:extLst>
  </p:cSld>
  <p:clrMapOvr>
    <a:masterClrMapping/>
  </p:clrMapOvr>
  <p:transition xmlns:p14="http://schemas.microsoft.com/office/powerpoint/2010/main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9421726"/>
      </p:ext>
    </p:extLst>
  </p:cSld>
  <p:clrMapOvr>
    <a:masterClrMapping/>
  </p:clrMapOvr>
  <p:transition xmlns:p14="http://schemas.microsoft.com/office/powerpoint/2010/main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70600" y="2159000"/>
            <a:ext cx="147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96200" y="2159000"/>
            <a:ext cx="147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854835"/>
      </p:ext>
    </p:extLst>
  </p:cSld>
  <p:clrMapOvr>
    <a:masterClrMapping/>
  </p:clrMapOvr>
  <p:transition xmlns:p14="http://schemas.microsoft.com/office/powerpoint/2010/main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527917"/>
      </p:ext>
    </p:extLst>
  </p:cSld>
  <p:clrMapOvr>
    <a:masterClrMapping/>
  </p:clrMapOvr>
  <p:transition xmlns:p14="http://schemas.microsoft.com/office/powerpoint/2010/main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356178"/>
      </p:ext>
    </p:extLst>
  </p:cSld>
  <p:clrMapOvr>
    <a:masterClrMapping/>
  </p:clrMapOvr>
  <p:transition xmlns:p14="http://schemas.microsoft.com/office/powerpoint/2010/main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1590967"/>
      </p:ext>
    </p:extLst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7502083"/>
      </p:ext>
    </p:extLst>
  </p:cSld>
  <p:clrMapOvr>
    <a:masterClrMapping/>
  </p:clrMapOvr>
  <p:transition xmlns:p14="http://schemas.microsoft.com/office/powerpoint/2010/main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74846261"/>
      </p:ext>
    </p:extLst>
  </p:cSld>
  <p:clrMapOvr>
    <a:masterClrMapping/>
  </p:clrMapOvr>
  <p:transition xmlns:p14="http://schemas.microsoft.com/office/powerpoint/2010/main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97501709"/>
      </p:ext>
    </p:extLst>
  </p:cSld>
  <p:clrMapOvr>
    <a:masterClrMapping/>
  </p:clrMapOvr>
  <p:transition xmlns:p14="http://schemas.microsoft.com/office/powerpoint/2010/main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108245"/>
      </p:ext>
    </p:extLst>
  </p:cSld>
  <p:clrMapOvr>
    <a:masterClrMapping/>
  </p:clrMapOvr>
  <p:transition xmlns:p14="http://schemas.microsoft.com/office/powerpoint/2010/main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203200"/>
            <a:ext cx="2044700" cy="642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203200"/>
            <a:ext cx="5981700" cy="6426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242276"/>
      </p:ext>
    </p:extLst>
  </p:cSld>
  <p:clrMapOvr>
    <a:masterClrMapping/>
  </p:clrMapOvr>
  <p:transition xmlns:p14="http://schemas.microsoft.com/office/powerpoint/2010/main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512181"/>
      </p:ext>
    </p:extLst>
  </p:cSld>
  <p:clrMapOvr>
    <a:masterClrMapping/>
  </p:clrMapOvr>
  <p:transition xmlns:p14="http://schemas.microsoft.com/office/powerpoint/2010/main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732455"/>
      </p:ext>
    </p:extLst>
  </p:cSld>
  <p:clrMapOvr>
    <a:masterClrMapping/>
  </p:clrMapOvr>
  <p:transition xmlns:p14="http://schemas.microsoft.com/office/powerpoint/2010/main"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80353385"/>
      </p:ext>
    </p:extLst>
  </p:cSld>
  <p:clrMapOvr>
    <a:masterClrMapping/>
  </p:clrMapOvr>
  <p:transition xmlns:p14="http://schemas.microsoft.com/office/powerpoint/2010/main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2159000"/>
            <a:ext cx="18923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35300" y="2159000"/>
            <a:ext cx="18923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87202"/>
      </p:ext>
    </p:extLst>
  </p:cSld>
  <p:clrMapOvr>
    <a:masterClrMapping/>
  </p:clrMapOvr>
  <p:transition xmlns:p14="http://schemas.microsoft.com/office/powerpoint/2010/main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552275"/>
      </p:ext>
    </p:extLst>
  </p:cSld>
  <p:clrMapOvr>
    <a:masterClrMapping/>
  </p:clrMapOvr>
  <p:transition xmlns:p14="http://schemas.microsoft.com/office/powerpoint/2010/main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281787"/>
      </p:ext>
    </p:extLst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643813"/>
      </p:ext>
    </p:extLst>
  </p:cSld>
  <p:clrMapOvr>
    <a:masterClrMapping/>
  </p:clrMapOvr>
  <p:transition xmlns:p14="http://schemas.microsoft.com/office/powerpoint/2010/main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3917436"/>
      </p:ext>
    </p:extLst>
  </p:cSld>
  <p:clrMapOvr>
    <a:masterClrMapping/>
  </p:clrMapOvr>
  <p:transition xmlns:p14="http://schemas.microsoft.com/office/powerpoint/2010/main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4762067"/>
      </p:ext>
    </p:extLst>
  </p:cSld>
  <p:clrMapOvr>
    <a:masterClrMapping/>
  </p:clrMapOvr>
  <p:transition xmlns:p14="http://schemas.microsoft.com/office/powerpoint/2010/main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43730586"/>
      </p:ext>
    </p:extLst>
  </p:cSld>
  <p:clrMapOvr>
    <a:masterClrMapping/>
  </p:clrMapOvr>
  <p:transition xmlns:p14="http://schemas.microsoft.com/office/powerpoint/2010/main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434191"/>
      </p:ext>
    </p:extLst>
  </p:cSld>
  <p:clrMapOvr>
    <a:masterClrMapping/>
  </p:clrMapOvr>
  <p:transition xmlns:p14="http://schemas.microsoft.com/office/powerpoint/2010/main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203200"/>
            <a:ext cx="2044700" cy="642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203200"/>
            <a:ext cx="5981700" cy="6426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367000"/>
      </p:ext>
    </p:extLst>
  </p:cSld>
  <p:clrMapOvr>
    <a:masterClrMapping/>
  </p:clrMapOvr>
  <p:transition xmlns:p14="http://schemas.microsoft.com/office/powerpoint/2010/main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586489"/>
      </p:ext>
    </p:extLst>
  </p:cSld>
  <p:clrMapOvr>
    <a:masterClrMapping/>
  </p:clrMapOvr>
  <p:transition xmlns:p14="http://schemas.microsoft.com/office/powerpoint/2010/main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775280"/>
      </p:ext>
    </p:extLst>
  </p:cSld>
  <p:clrMapOvr>
    <a:masterClrMapping/>
  </p:clrMapOvr>
  <p:transition xmlns:p14="http://schemas.microsoft.com/office/powerpoint/2010/main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3861835"/>
      </p:ext>
    </p:extLst>
  </p:cSld>
  <p:clrMapOvr>
    <a:masterClrMapping/>
  </p:clrMapOvr>
  <p:transition xmlns:p14="http://schemas.microsoft.com/office/powerpoint/2010/main"/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396925"/>
      </p:ext>
    </p:extLst>
  </p:cSld>
  <p:clrMapOvr>
    <a:masterClrMapping/>
  </p:clrMapOvr>
  <p:transition xmlns:p14="http://schemas.microsoft.com/office/powerpoint/2010/main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317013"/>
      </p:ext>
    </p:extLst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65819"/>
      </p:ext>
    </p:extLst>
  </p:cSld>
  <p:clrMapOvr>
    <a:masterClrMapping/>
  </p:clrMapOvr>
  <p:transition xmlns:p14="http://schemas.microsoft.com/office/powerpoint/2010/main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523736"/>
      </p:ext>
    </p:extLst>
  </p:cSld>
  <p:clrMapOvr>
    <a:masterClrMapping/>
  </p:clrMapOvr>
  <p:transition xmlns:p14="http://schemas.microsoft.com/office/powerpoint/2010/main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2590158"/>
      </p:ext>
    </p:extLst>
  </p:cSld>
  <p:clrMapOvr>
    <a:masterClrMapping/>
  </p:clrMapOvr>
  <p:transition xmlns:p14="http://schemas.microsoft.com/office/powerpoint/2010/main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74083199"/>
      </p:ext>
    </p:extLst>
  </p:cSld>
  <p:clrMapOvr>
    <a:masterClrMapping/>
  </p:clrMapOvr>
  <p:transition xmlns:p14="http://schemas.microsoft.com/office/powerpoint/2010/main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0840725"/>
      </p:ext>
    </p:extLst>
  </p:cSld>
  <p:clrMapOvr>
    <a:masterClrMapping/>
  </p:clrMapOvr>
  <p:transition xmlns:p14="http://schemas.microsoft.com/office/powerpoint/2010/main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473009"/>
      </p:ext>
    </p:extLst>
  </p:cSld>
  <p:clrMapOvr>
    <a:masterClrMapping/>
  </p:clrMapOvr>
  <p:transition xmlns:p14="http://schemas.microsoft.com/office/powerpoint/2010/main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862238"/>
      </p:ext>
    </p:extLst>
  </p:cSld>
  <p:clrMapOvr>
    <a:masterClrMapping/>
  </p:clrMapOvr>
  <p:transition xmlns:p14="http://schemas.microsoft.com/office/powerpoint/2010/main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720719"/>
      </p:ext>
    </p:extLst>
  </p:cSld>
  <p:clrMapOvr>
    <a:masterClrMapping/>
  </p:clrMapOvr>
  <p:transition xmlns:p14="http://schemas.microsoft.com/office/powerpoint/2010/main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839543"/>
      </p:ext>
    </p:extLst>
  </p:cSld>
  <p:clrMapOvr>
    <a:masterClrMapping/>
  </p:clrMapOvr>
  <p:transition xmlns:p14="http://schemas.microsoft.com/office/powerpoint/2010/main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87077878"/>
      </p:ext>
    </p:extLst>
  </p:cSld>
  <p:clrMapOvr>
    <a:masterClrMapping/>
  </p:clrMapOvr>
  <p:transition xmlns:p14="http://schemas.microsoft.com/office/powerpoint/2010/main"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719535"/>
      </p:ext>
    </p:extLst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85863"/>
      </p:ext>
    </p:extLst>
  </p:cSld>
  <p:clrMapOvr>
    <a:masterClrMapping/>
  </p:clrMapOvr>
  <p:transition xmlns:p14="http://schemas.microsoft.com/office/powerpoint/2010/main"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044155"/>
      </p:ext>
    </p:extLst>
  </p:cSld>
  <p:clrMapOvr>
    <a:masterClrMapping/>
  </p:clrMapOvr>
  <p:transition xmlns:p14="http://schemas.microsoft.com/office/powerpoint/2010/main"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906214"/>
      </p:ext>
    </p:extLst>
  </p:cSld>
  <p:clrMapOvr>
    <a:masterClrMapping/>
  </p:clrMapOvr>
  <p:transition xmlns:p14="http://schemas.microsoft.com/office/powerpoint/2010/main"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5940412"/>
      </p:ext>
    </p:extLst>
  </p:cSld>
  <p:clrMapOvr>
    <a:masterClrMapping/>
  </p:clrMapOvr>
  <p:transition xmlns:p14="http://schemas.microsoft.com/office/powerpoint/2010/main"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25699393"/>
      </p:ext>
    </p:extLst>
  </p:cSld>
  <p:clrMapOvr>
    <a:masterClrMapping/>
  </p:clrMapOvr>
  <p:transition xmlns:p14="http://schemas.microsoft.com/office/powerpoint/2010/main"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47006726"/>
      </p:ext>
    </p:extLst>
  </p:cSld>
  <p:clrMapOvr>
    <a:masterClrMapping/>
  </p:clrMapOvr>
  <p:transition xmlns:p14="http://schemas.microsoft.com/office/powerpoint/2010/main"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937211"/>
      </p:ext>
    </p:extLst>
  </p:cSld>
  <p:clrMapOvr>
    <a:masterClrMapping/>
  </p:clrMapOvr>
  <p:transition xmlns:p14="http://schemas.microsoft.com/office/powerpoint/2010/main"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778000"/>
            <a:ext cx="228600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67056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348958"/>
      </p:ext>
    </p:extLst>
  </p:cSld>
  <p:clrMapOvr>
    <a:masterClrMapping/>
  </p:clrMapOvr>
  <p:transition xmlns:p14="http://schemas.microsoft.com/office/powerpoint/2010/main"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797913"/>
      </p:ext>
    </p:extLst>
  </p:cSld>
  <p:clrMapOvr>
    <a:masterClrMapping/>
  </p:clrMapOvr>
  <p:transition xmlns:p14="http://schemas.microsoft.com/office/powerpoint/2010/main"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285380"/>
      </p:ext>
    </p:extLst>
  </p:cSld>
  <p:clrMapOvr>
    <a:masterClrMapping/>
  </p:clrMapOvr>
  <p:transition xmlns:p14="http://schemas.microsoft.com/office/powerpoint/2010/main"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3947270"/>
      </p:ext>
    </p:extLst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0349426"/>
      </p:ext>
    </p:extLst>
  </p:cSld>
  <p:clrMapOvr>
    <a:masterClrMapping/>
  </p:clrMapOvr>
  <p:transition xmlns:p14="http://schemas.microsoft.com/office/powerpoint/2010/main"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3924300"/>
            <a:ext cx="4013200" cy="88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3924300"/>
            <a:ext cx="4013200" cy="88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353134"/>
      </p:ext>
    </p:extLst>
  </p:cSld>
  <p:clrMapOvr>
    <a:masterClrMapping/>
  </p:clrMapOvr>
  <p:transition xmlns:p14="http://schemas.microsoft.com/office/powerpoint/2010/main"/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91324"/>
      </p:ext>
    </p:extLst>
  </p:cSld>
  <p:clrMapOvr>
    <a:masterClrMapping/>
  </p:clrMapOvr>
  <p:transition xmlns:p14="http://schemas.microsoft.com/office/powerpoint/2010/main"/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617992"/>
      </p:ext>
    </p:extLst>
  </p:cSld>
  <p:clrMapOvr>
    <a:masterClrMapping/>
  </p:clrMapOvr>
  <p:transition xmlns:p14="http://schemas.microsoft.com/office/powerpoint/2010/main"/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4381597"/>
      </p:ext>
    </p:extLst>
  </p:cSld>
  <p:clrMapOvr>
    <a:masterClrMapping/>
  </p:clrMapOvr>
  <p:transition xmlns:p14="http://schemas.microsoft.com/office/powerpoint/2010/main"/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242597"/>
      </p:ext>
    </p:extLst>
  </p:cSld>
  <p:clrMapOvr>
    <a:masterClrMapping/>
  </p:clrMapOvr>
  <p:transition xmlns:p14="http://schemas.microsoft.com/office/powerpoint/2010/main"/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3509528"/>
      </p:ext>
    </p:extLst>
  </p:cSld>
  <p:clrMapOvr>
    <a:masterClrMapping/>
  </p:clrMapOvr>
  <p:transition xmlns:p14="http://schemas.microsoft.com/office/powerpoint/2010/main"/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288450"/>
      </p:ext>
    </p:extLst>
  </p:cSld>
  <p:clrMapOvr>
    <a:masterClrMapping/>
  </p:clrMapOvr>
  <p:transition xmlns:p14="http://schemas.microsoft.com/office/powerpoint/2010/main"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1282700"/>
            <a:ext cx="2044700" cy="3530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1282700"/>
            <a:ext cx="5981700" cy="3530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471582"/>
      </p:ext>
    </p:extLst>
  </p:cSld>
  <p:clrMapOvr>
    <a:masterClrMapping/>
  </p:clrMapOvr>
  <p:transition xmlns:p14="http://schemas.microsoft.com/office/powerpoint/2010/main"/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77791"/>
      </p:ext>
    </p:extLst>
  </p:cSld>
  <p:clrMapOvr>
    <a:masterClrMapping/>
  </p:clrMapOvr>
  <p:transition xmlns:p14="http://schemas.microsoft.com/office/powerpoint/2010/main"/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068323"/>
      </p:ext>
    </p:extLst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23998543"/>
      </p:ext>
    </p:extLst>
  </p:cSld>
  <p:clrMapOvr>
    <a:masterClrMapping/>
  </p:clrMapOvr>
  <p:transition xmlns:p14="http://schemas.microsoft.com/office/powerpoint/2010/main"/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0892992"/>
      </p:ext>
    </p:extLst>
  </p:cSld>
  <p:clrMapOvr>
    <a:masterClrMapping/>
  </p:clrMapOvr>
  <p:transition xmlns:p14="http://schemas.microsoft.com/office/powerpoint/2010/main"/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239252"/>
      </p:ext>
    </p:extLst>
  </p:cSld>
  <p:clrMapOvr>
    <a:masterClrMapping/>
  </p:clrMapOvr>
  <p:transition xmlns:p14="http://schemas.microsoft.com/office/powerpoint/2010/main"/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397184"/>
      </p:ext>
    </p:extLst>
  </p:cSld>
  <p:clrMapOvr>
    <a:masterClrMapping/>
  </p:clrMapOvr>
  <p:transition xmlns:p14="http://schemas.microsoft.com/office/powerpoint/2010/main"/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354213"/>
      </p:ext>
    </p:extLst>
  </p:cSld>
  <p:clrMapOvr>
    <a:masterClrMapping/>
  </p:clrMapOvr>
  <p:transition xmlns:p14="http://schemas.microsoft.com/office/powerpoint/2010/main"/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7359250"/>
      </p:ext>
    </p:extLst>
  </p:cSld>
  <p:clrMapOvr>
    <a:masterClrMapping/>
  </p:clrMapOvr>
  <p:transition xmlns:p14="http://schemas.microsoft.com/office/powerpoint/2010/main"/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6670739"/>
      </p:ext>
    </p:extLst>
  </p:cSld>
  <p:clrMapOvr>
    <a:masterClrMapping/>
  </p:clrMapOvr>
  <p:transition xmlns:p14="http://schemas.microsoft.com/office/powerpoint/2010/main"/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4886004"/>
      </p:ext>
    </p:extLst>
  </p:cSld>
  <p:clrMapOvr>
    <a:masterClrMapping/>
  </p:clrMapOvr>
  <p:transition xmlns:p14="http://schemas.microsoft.com/office/powerpoint/2010/main"/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474612"/>
      </p:ext>
    </p:extLst>
  </p:cSld>
  <p:clrMapOvr>
    <a:masterClrMapping/>
  </p:clrMapOvr>
  <p:transition xmlns:p14="http://schemas.microsoft.com/office/powerpoint/2010/main"/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778000"/>
            <a:ext cx="2286000" cy="5308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6705600" cy="53086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288940"/>
      </p:ext>
    </p:extLst>
  </p:cSld>
  <p:clrMapOvr>
    <a:masterClrMapping/>
  </p:clrMapOvr>
  <p:transition xmlns:p14="http://schemas.microsoft.com/office/powerpoint/2010/main"/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613278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380849"/>
      </p:ext>
    </p:extLst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0365098"/>
      </p:ext>
    </p:extLst>
  </p:cSld>
  <p:clrMapOvr>
    <a:masterClrMapping/>
  </p:clrMapOvr>
  <p:transition xmlns:p14="http://schemas.microsoft.com/office/powerpoint/2010/main"/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001755"/>
      </p:ext>
    </p:extLst>
  </p:cSld>
  <p:clrMapOvr>
    <a:masterClrMapping/>
  </p:clrMapOvr>
  <p:transition xmlns:p14="http://schemas.microsoft.com/office/powerpoint/2010/main"/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87876083"/>
      </p:ext>
    </p:extLst>
  </p:cSld>
  <p:clrMapOvr>
    <a:masterClrMapping/>
  </p:clrMapOvr>
  <p:transition xmlns:p14="http://schemas.microsoft.com/office/powerpoint/2010/main"/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2159000"/>
            <a:ext cx="401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2159000"/>
            <a:ext cx="401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422168"/>
      </p:ext>
    </p:extLst>
  </p:cSld>
  <p:clrMapOvr>
    <a:masterClrMapping/>
  </p:clrMapOvr>
  <p:transition xmlns:p14="http://schemas.microsoft.com/office/powerpoint/2010/main"/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570357"/>
      </p:ext>
    </p:extLst>
  </p:cSld>
  <p:clrMapOvr>
    <a:masterClrMapping/>
  </p:clrMapOvr>
  <p:transition xmlns:p14="http://schemas.microsoft.com/office/powerpoint/2010/main"/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917110"/>
      </p:ext>
    </p:extLst>
  </p:cSld>
  <p:clrMapOvr>
    <a:masterClrMapping/>
  </p:clrMapOvr>
  <p:transition xmlns:p14="http://schemas.microsoft.com/office/powerpoint/2010/main"/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6754958"/>
      </p:ext>
    </p:extLst>
  </p:cSld>
  <p:clrMapOvr>
    <a:masterClrMapping/>
  </p:clrMapOvr>
  <p:transition xmlns:p14="http://schemas.microsoft.com/office/powerpoint/2010/main"/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76965175"/>
      </p:ext>
    </p:extLst>
  </p:cSld>
  <p:clrMapOvr>
    <a:masterClrMapping/>
  </p:clrMapOvr>
  <p:transition xmlns:p14="http://schemas.microsoft.com/office/powerpoint/2010/main"/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71070438"/>
      </p:ext>
    </p:extLst>
  </p:cSld>
  <p:clrMapOvr>
    <a:masterClrMapping/>
  </p:clrMapOvr>
  <p:transition xmlns:p14="http://schemas.microsoft.com/office/powerpoint/2010/main"/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404014"/>
      </p:ext>
    </p:extLst>
  </p:cSld>
  <p:clrMapOvr>
    <a:masterClrMapping/>
  </p:clrMapOvr>
  <p:transition xmlns:p14="http://schemas.microsoft.com/office/powerpoint/2010/main"/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203200"/>
            <a:ext cx="2044700" cy="642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203200"/>
            <a:ext cx="5981700" cy="6426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204007"/>
      </p:ext>
    </p:extLst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75892"/>
      </p:ext>
    </p:extLst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737157"/>
      </p:ext>
    </p:extLst>
  </p:cSld>
  <p:clrMapOvr>
    <a:masterClrMapping/>
  </p:clrMapOvr>
  <p:transition xmlns:p14="http://schemas.microsoft.com/office/powerpoint/2010/main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148326"/>
      </p:ext>
    </p:extLst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074706"/>
      </p:ext>
    </p:extLst>
  </p:cSld>
  <p:clrMapOvr>
    <a:masterClrMapping/>
  </p:clrMapOvr>
  <p:transition xmlns:p14="http://schemas.microsoft.com/office/powerpoint/2010/main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66687389"/>
      </p:ext>
    </p:extLst>
  </p:cSld>
  <p:clrMapOvr>
    <a:masterClrMapping/>
  </p:clrMapOvr>
  <p:transition xmlns:p14="http://schemas.microsoft.com/office/powerpoint/2010/main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990600"/>
            <a:ext cx="40132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990600"/>
            <a:ext cx="40132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864761"/>
      </p:ext>
    </p:extLst>
  </p:cSld>
  <p:clrMapOvr>
    <a:masterClrMapping/>
  </p:clrMapOvr>
  <p:transition xmlns:p14="http://schemas.microsoft.com/office/powerpoint/2010/main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96732"/>
      </p:ext>
    </p:extLst>
  </p:cSld>
  <p:clrMapOvr>
    <a:masterClrMapping/>
  </p:clrMapOvr>
  <p:transition xmlns:p14="http://schemas.microsoft.com/office/powerpoint/2010/main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131929"/>
      </p:ext>
    </p:extLst>
  </p:cSld>
  <p:clrMapOvr>
    <a:masterClrMapping/>
  </p:clrMapOvr>
  <p:transition xmlns:p14="http://schemas.microsoft.com/office/powerpoint/2010/main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5461719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5736000"/>
      </p:ext>
    </p:extLst>
  </p:cSld>
  <p:clrMapOvr>
    <a:masterClrMapping/>
  </p:clrMapOvr>
  <p:transition xmlns:p14="http://schemas.microsoft.com/office/powerpoint/2010/main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67358404"/>
      </p:ext>
    </p:extLst>
  </p:cSld>
  <p:clrMapOvr>
    <a:masterClrMapping/>
  </p:clrMapOvr>
  <p:transition xmlns:p14="http://schemas.microsoft.com/office/powerpoint/2010/main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57036841"/>
      </p:ext>
    </p:extLst>
  </p:cSld>
  <p:clrMapOvr>
    <a:masterClrMapping/>
  </p:clrMapOvr>
  <p:transition xmlns:p14="http://schemas.microsoft.com/office/powerpoint/2010/main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032899"/>
      </p:ext>
    </p:extLst>
  </p:cSld>
  <p:clrMapOvr>
    <a:masterClrMapping/>
  </p:clrMapOvr>
  <p:transition xmlns:p14="http://schemas.microsoft.com/office/powerpoint/2010/main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3246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177784"/>
      </p:ext>
    </p:extLst>
  </p:cSld>
  <p:clrMapOvr>
    <a:masterClrMapping/>
  </p:clrMapOvr>
  <p:transition xmlns:p14="http://schemas.microsoft.com/office/powerpoint/2010/main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556063"/>
      </p:ext>
    </p:extLst>
  </p:cSld>
  <p:clrMapOvr>
    <a:masterClrMapping/>
  </p:clrMapOvr>
  <p:transition xmlns:p14="http://schemas.microsoft.com/office/powerpoint/2010/main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458925"/>
      </p:ext>
    </p:extLst>
  </p:cSld>
  <p:clrMapOvr>
    <a:masterClrMapping/>
  </p:clrMapOvr>
  <p:transition xmlns:p14="http://schemas.microsoft.com/office/powerpoint/2010/main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84415479"/>
      </p:ext>
    </p:extLst>
  </p:cSld>
  <p:clrMapOvr>
    <a:masterClrMapping/>
  </p:clrMapOvr>
  <p:transition xmlns:p14="http://schemas.microsoft.com/office/powerpoint/2010/main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506374"/>
      </p:ext>
    </p:extLst>
  </p:cSld>
  <p:clrMapOvr>
    <a:masterClrMapping/>
  </p:clrMapOvr>
  <p:transition xmlns:p14="http://schemas.microsoft.com/office/powerpoint/2010/main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535078"/>
      </p:ext>
    </p:extLst>
  </p:cSld>
  <p:clrMapOvr>
    <a:masterClrMapping/>
  </p:clrMapOvr>
  <p:transition xmlns:p14="http://schemas.microsoft.com/office/powerpoint/2010/main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91509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063541"/>
      </p:ext>
    </p:extLst>
  </p:cSld>
  <p:clrMapOvr>
    <a:masterClrMapping/>
  </p:clrMapOvr>
  <p:transition xmlns:p14="http://schemas.microsoft.com/office/powerpoint/2010/main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898230"/>
      </p:ext>
    </p:extLst>
  </p:cSld>
  <p:clrMapOvr>
    <a:masterClrMapping/>
  </p:clrMapOvr>
  <p:transition xmlns:p14="http://schemas.microsoft.com/office/powerpoint/2010/main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49891488"/>
      </p:ext>
    </p:extLst>
  </p:cSld>
  <p:clrMapOvr>
    <a:masterClrMapping/>
  </p:clrMapOvr>
  <p:transition xmlns:p14="http://schemas.microsoft.com/office/powerpoint/2010/main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2707542"/>
      </p:ext>
    </p:extLst>
  </p:cSld>
  <p:clrMapOvr>
    <a:masterClrMapping/>
  </p:clrMapOvr>
  <p:transition xmlns:p14="http://schemas.microsoft.com/office/powerpoint/2010/main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991887"/>
      </p:ext>
    </p:extLst>
  </p:cSld>
  <p:clrMapOvr>
    <a:masterClrMapping/>
  </p:clrMapOvr>
  <p:transition xmlns:p14="http://schemas.microsoft.com/office/powerpoint/2010/main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429956"/>
      </p:ext>
    </p:extLst>
  </p:cSld>
  <p:clrMapOvr>
    <a:masterClrMapping/>
  </p:clrMapOvr>
  <p:transition xmlns:p14="http://schemas.microsoft.com/office/powerpoint/2010/main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361357"/>
      </p:ext>
    </p:extLst>
  </p:cSld>
  <p:clrMapOvr>
    <a:masterClrMapping/>
  </p:clrMapOvr>
  <p:transition xmlns:p14="http://schemas.microsoft.com/office/powerpoint/2010/main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421315"/>
      </p:ext>
    </p:extLst>
  </p:cSld>
  <p:clrMapOvr>
    <a:masterClrMapping/>
  </p:clrMapOvr>
  <p:transition xmlns:p14="http://schemas.microsoft.com/office/powerpoint/2010/main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00310598"/>
      </p:ext>
    </p:extLst>
  </p:cSld>
  <p:clrMapOvr>
    <a:masterClrMapping/>
  </p:clrMapOvr>
  <p:transition xmlns:p14="http://schemas.microsoft.com/office/powerpoint/2010/main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609585"/>
      </p:ext>
    </p:extLst>
  </p:cSld>
  <p:clrMapOvr>
    <a:masterClrMapping/>
  </p:clrMapOvr>
  <p:transition xmlns:p14="http://schemas.microsoft.com/office/powerpoint/2010/main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375273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257335"/>
      </p:ext>
    </p:extLst>
  </p:cSld>
  <p:clrMapOvr>
    <a:masterClrMapping/>
  </p:clrMapOvr>
  <p:transition xmlns:p14="http://schemas.microsoft.com/office/powerpoint/2010/main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73066"/>
      </p:ext>
    </p:extLst>
  </p:cSld>
  <p:clrMapOvr>
    <a:masterClrMapping/>
  </p:clrMapOvr>
  <p:transition xmlns:p14="http://schemas.microsoft.com/office/powerpoint/2010/main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258638"/>
      </p:ext>
    </p:extLst>
  </p:cSld>
  <p:clrMapOvr>
    <a:masterClrMapping/>
  </p:clrMapOvr>
  <p:transition xmlns:p14="http://schemas.microsoft.com/office/powerpoint/2010/main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82015080"/>
      </p:ext>
    </p:extLst>
  </p:cSld>
  <p:clrMapOvr>
    <a:masterClrMapping/>
  </p:clrMapOvr>
  <p:transition xmlns:p14="http://schemas.microsoft.com/office/powerpoint/2010/main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96860050"/>
      </p:ext>
    </p:extLst>
  </p:cSld>
  <p:clrMapOvr>
    <a:masterClrMapping/>
  </p:clrMapOvr>
  <p:transition xmlns:p14="http://schemas.microsoft.com/office/powerpoint/2010/main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487185"/>
      </p:ext>
    </p:extLst>
  </p:cSld>
  <p:clrMapOvr>
    <a:masterClrMapping/>
  </p:clrMapOvr>
  <p:transition xmlns:p14="http://schemas.microsoft.com/office/powerpoint/2010/main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979799"/>
      </p:ext>
    </p:extLst>
  </p:cSld>
  <p:clrMapOvr>
    <a:masterClrMapping/>
  </p:clrMapOvr>
  <p:transition xmlns:p14="http://schemas.microsoft.com/office/powerpoint/2010/main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136993"/>
      </p:ext>
    </p:extLst>
  </p:cSld>
  <p:clrMapOvr>
    <a:masterClrMapping/>
  </p:clrMapOvr>
  <p:transition xmlns:p14="http://schemas.microsoft.com/office/powerpoint/2010/main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498109"/>
      </p:ext>
    </p:extLst>
  </p:cSld>
  <p:clrMapOvr>
    <a:masterClrMapping/>
  </p:clrMapOvr>
  <p:transition xmlns:p14="http://schemas.microsoft.com/office/powerpoint/2010/main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41596144"/>
      </p:ext>
    </p:extLst>
  </p:cSld>
  <p:clrMapOvr>
    <a:masterClrMapping/>
  </p:clrMapOvr>
  <p:transition xmlns:p14="http://schemas.microsoft.com/office/powerpoint/2010/main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677850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480437"/>
      </p:ext>
    </p:extLst>
  </p:cSld>
  <p:clrMapOvr>
    <a:masterClrMapping/>
  </p:clrMapOvr>
  <p:transition xmlns:p14="http://schemas.microsoft.com/office/powerpoint/2010/main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599624"/>
      </p:ext>
    </p:extLst>
  </p:cSld>
  <p:clrMapOvr>
    <a:masterClrMapping/>
  </p:clrMapOvr>
  <p:transition xmlns:p14="http://schemas.microsoft.com/office/powerpoint/2010/main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755212"/>
      </p:ext>
    </p:extLst>
  </p:cSld>
  <p:clrMapOvr>
    <a:masterClrMapping/>
  </p:clrMapOvr>
  <p:transition xmlns:p14="http://schemas.microsoft.com/office/powerpoint/2010/main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0773237"/>
      </p:ext>
    </p:extLst>
  </p:cSld>
  <p:clrMapOvr>
    <a:masterClrMapping/>
  </p:clrMapOvr>
  <p:transition xmlns:p14="http://schemas.microsoft.com/office/powerpoint/2010/main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55132318"/>
      </p:ext>
    </p:extLst>
  </p:cSld>
  <p:clrMapOvr>
    <a:masterClrMapping/>
  </p:clrMapOvr>
  <p:transition xmlns:p14="http://schemas.microsoft.com/office/powerpoint/2010/main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47681017"/>
      </p:ext>
    </p:extLst>
  </p:cSld>
  <p:clrMapOvr>
    <a:masterClrMapping/>
  </p:clrMapOvr>
  <p:transition xmlns:p14="http://schemas.microsoft.com/office/powerpoint/2010/main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321622"/>
      </p:ext>
    </p:extLst>
  </p:cSld>
  <p:clrMapOvr>
    <a:masterClrMapping/>
  </p:clrMapOvr>
  <p:transition xmlns:p14="http://schemas.microsoft.com/office/powerpoint/2010/main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778000"/>
            <a:ext cx="2286000" cy="5308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6705600" cy="53086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557149"/>
      </p:ext>
    </p:extLst>
  </p:cSld>
  <p:clrMapOvr>
    <a:masterClrMapping/>
  </p:clrMapOvr>
  <p:transition xmlns:p14="http://schemas.microsoft.com/office/powerpoint/2010/main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207879"/>
      </p:ext>
    </p:extLst>
  </p:cSld>
  <p:clrMapOvr>
    <a:masterClrMapping/>
  </p:clrMapOvr>
  <p:transition xmlns:p14="http://schemas.microsoft.com/office/powerpoint/2010/main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405441"/>
      </p:ext>
    </p:extLst>
  </p:cSld>
  <p:clrMapOvr>
    <a:masterClrMapping/>
  </p:clrMapOvr>
  <p:transition xmlns:p14="http://schemas.microsoft.com/office/powerpoint/2010/main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78206458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6897009"/>
      </p:ext>
    </p:extLst>
  </p:cSld>
  <p:clrMapOvr>
    <a:masterClrMapping/>
  </p:clrMapOvr>
  <p:transition xmlns:p14="http://schemas.microsoft.com/office/powerpoint/2010/main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3746500"/>
            <a:ext cx="2216150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63850" y="3746500"/>
            <a:ext cx="2216150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970936"/>
      </p:ext>
    </p:extLst>
  </p:cSld>
  <p:clrMapOvr>
    <a:masterClrMapping/>
  </p:clrMapOvr>
  <p:transition xmlns:p14="http://schemas.microsoft.com/office/powerpoint/2010/main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960737"/>
      </p:ext>
    </p:extLst>
  </p:cSld>
  <p:clrMapOvr>
    <a:masterClrMapping/>
  </p:clrMapOvr>
  <p:transition xmlns:p14="http://schemas.microsoft.com/office/powerpoint/2010/main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061753"/>
      </p:ext>
    </p:extLst>
  </p:cSld>
  <p:clrMapOvr>
    <a:masterClrMapping/>
  </p:clrMapOvr>
  <p:transition xmlns:p14="http://schemas.microsoft.com/office/powerpoint/2010/main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4962318"/>
      </p:ext>
    </p:extLst>
  </p:cSld>
  <p:clrMapOvr>
    <a:masterClrMapping/>
  </p:clrMapOvr>
  <p:transition xmlns:p14="http://schemas.microsoft.com/office/powerpoint/2010/main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28751905"/>
      </p:ext>
    </p:extLst>
  </p:cSld>
  <p:clrMapOvr>
    <a:masterClrMapping/>
  </p:clrMapOvr>
  <p:transition xmlns:p14="http://schemas.microsoft.com/office/powerpoint/2010/main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01653775"/>
      </p:ext>
    </p:extLst>
  </p:cSld>
  <p:clrMapOvr>
    <a:masterClrMapping/>
  </p:clrMapOvr>
  <p:transition xmlns:p14="http://schemas.microsoft.com/office/powerpoint/2010/main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370840"/>
      </p:ext>
    </p:extLst>
  </p:cSld>
  <p:clrMapOvr>
    <a:masterClrMapping/>
  </p:clrMapOvr>
  <p:transition xmlns:p14="http://schemas.microsoft.com/office/powerpoint/2010/main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33825" y="1104900"/>
            <a:ext cx="1146175" cy="521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104900"/>
            <a:ext cx="3286125" cy="521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778579"/>
      </p:ext>
    </p:extLst>
  </p:cSld>
  <p:clrMapOvr>
    <a:masterClrMapping/>
  </p:clrMapOvr>
  <p:transition xmlns:p14="http://schemas.microsoft.com/office/powerpoint/2010/main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253180"/>
      </p:ext>
    </p:extLst>
  </p:cSld>
  <p:clrMapOvr>
    <a:masterClrMapping/>
  </p:clrMapOvr>
  <p:transition xmlns:p14="http://schemas.microsoft.com/office/powerpoint/2010/main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190641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74399638"/>
      </p:ext>
    </p:extLst>
  </p:cSld>
  <p:clrMapOvr>
    <a:masterClrMapping/>
  </p:clrMapOvr>
  <p:transition xmlns:p14="http://schemas.microsoft.com/office/powerpoint/2010/main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0365087"/>
      </p:ext>
    </p:extLst>
  </p:cSld>
  <p:clrMapOvr>
    <a:masterClrMapping/>
  </p:clrMapOvr>
  <p:transition xmlns:p14="http://schemas.microsoft.com/office/powerpoint/2010/main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3746500"/>
            <a:ext cx="2216150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63850" y="3746500"/>
            <a:ext cx="2216150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167704"/>
      </p:ext>
    </p:extLst>
  </p:cSld>
  <p:clrMapOvr>
    <a:masterClrMapping/>
  </p:clrMapOvr>
  <p:transition xmlns:p14="http://schemas.microsoft.com/office/powerpoint/2010/main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852012"/>
      </p:ext>
    </p:extLst>
  </p:cSld>
  <p:clrMapOvr>
    <a:masterClrMapping/>
  </p:clrMapOvr>
  <p:transition xmlns:p14="http://schemas.microsoft.com/office/powerpoint/2010/main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278865"/>
      </p:ext>
    </p:extLst>
  </p:cSld>
  <p:clrMapOvr>
    <a:masterClrMapping/>
  </p:clrMapOvr>
  <p:transition xmlns:p14="http://schemas.microsoft.com/office/powerpoint/2010/main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7674807"/>
      </p:ext>
    </p:extLst>
  </p:cSld>
  <p:clrMapOvr>
    <a:masterClrMapping/>
  </p:clrMapOvr>
  <p:transition xmlns:p14="http://schemas.microsoft.com/office/powerpoint/2010/main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58266947"/>
      </p:ext>
    </p:extLst>
  </p:cSld>
  <p:clrMapOvr>
    <a:masterClrMapping/>
  </p:clrMapOvr>
  <p:transition xmlns:p14="http://schemas.microsoft.com/office/powerpoint/2010/main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26287110"/>
      </p:ext>
    </p:extLst>
  </p:cSld>
  <p:clrMapOvr>
    <a:masterClrMapping/>
  </p:clrMapOvr>
  <p:transition xmlns:p14="http://schemas.microsoft.com/office/powerpoint/2010/main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925015"/>
      </p:ext>
    </p:extLst>
  </p:cSld>
  <p:clrMapOvr>
    <a:masterClrMapping/>
  </p:clrMapOvr>
  <p:transition xmlns:p14="http://schemas.microsoft.com/office/powerpoint/2010/main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33825" y="1104900"/>
            <a:ext cx="1146175" cy="521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104900"/>
            <a:ext cx="3286125" cy="521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183338"/>
      </p:ext>
    </p:extLst>
  </p:cSld>
  <p:clrMapOvr>
    <a:masterClrMapping/>
  </p:clrMapOvr>
  <p:transition xmlns:p14="http://schemas.microsoft.com/office/powerpoint/2010/main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66320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80111408"/>
      </p:ext>
    </p:extLst>
  </p:cSld>
  <p:clrMapOvr>
    <a:masterClrMapping/>
  </p:clrMapOvr>
  <p:transition xmlns:p14="http://schemas.microsoft.com/office/powerpoint/2010/main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757461"/>
      </p:ext>
    </p:extLst>
  </p:cSld>
  <p:clrMapOvr>
    <a:masterClrMapping/>
  </p:clrMapOvr>
  <p:transition xmlns:p14="http://schemas.microsoft.com/office/powerpoint/2010/main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39944867"/>
      </p:ext>
    </p:extLst>
  </p:cSld>
  <p:clrMapOvr>
    <a:masterClrMapping/>
  </p:clrMapOvr>
  <p:transition xmlns:p14="http://schemas.microsoft.com/office/powerpoint/2010/main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979927"/>
      </p:ext>
    </p:extLst>
  </p:cSld>
  <p:clrMapOvr>
    <a:masterClrMapping/>
  </p:clrMapOvr>
  <p:transition xmlns:p14="http://schemas.microsoft.com/office/powerpoint/2010/main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136087"/>
      </p:ext>
    </p:extLst>
  </p:cSld>
  <p:clrMapOvr>
    <a:masterClrMapping/>
  </p:clrMapOvr>
  <p:transition xmlns:p14="http://schemas.microsoft.com/office/powerpoint/2010/main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959139"/>
      </p:ext>
    </p:extLst>
  </p:cSld>
  <p:clrMapOvr>
    <a:masterClrMapping/>
  </p:clrMapOvr>
  <p:transition xmlns:p14="http://schemas.microsoft.com/office/powerpoint/2010/main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6322914"/>
      </p:ext>
    </p:extLst>
  </p:cSld>
  <p:clrMapOvr>
    <a:masterClrMapping/>
  </p:clrMapOvr>
  <p:transition xmlns:p14="http://schemas.microsoft.com/office/powerpoint/2010/main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04975079"/>
      </p:ext>
    </p:extLst>
  </p:cSld>
  <p:clrMapOvr>
    <a:masterClrMapping/>
  </p:clrMapOvr>
  <p:transition xmlns:p14="http://schemas.microsoft.com/office/powerpoint/2010/main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16733761"/>
      </p:ext>
    </p:extLst>
  </p:cSld>
  <p:clrMapOvr>
    <a:masterClrMapping/>
  </p:clrMapOvr>
  <p:transition xmlns:p14="http://schemas.microsoft.com/office/powerpoint/2010/main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692886"/>
      </p:ext>
    </p:extLst>
  </p:cSld>
  <p:clrMapOvr>
    <a:masterClrMapping/>
  </p:clrMapOvr>
  <p:transition xmlns:p14="http://schemas.microsoft.com/office/powerpoint/2010/main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203200"/>
            <a:ext cx="2286000" cy="660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203200"/>
            <a:ext cx="6705600" cy="66040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412798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0.xml"/><Relationship Id="rId12" Type="http://schemas.openxmlformats.org/officeDocument/2006/relationships/theme" Target="../theme/theme10.xml"/><Relationship Id="rId1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6.xml"/><Relationship Id="rId8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1.xml"/><Relationship Id="rId12" Type="http://schemas.openxmlformats.org/officeDocument/2006/relationships/theme" Target="../theme/theme11.xml"/><Relationship Id="rId1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17.xml"/><Relationship Id="rId8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0.xml"/></Relationships>
</file>

<file path=ppt/slideMasters/_rels/slideMaster1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2.xml"/><Relationship Id="rId12" Type="http://schemas.openxmlformats.org/officeDocument/2006/relationships/theme" Target="../theme/theme12.xml"/><Relationship Id="rId1" Type="http://schemas.openxmlformats.org/officeDocument/2006/relationships/slideLayout" Target="../slideLayouts/slideLayout122.xml"/><Relationship Id="rId2" Type="http://schemas.openxmlformats.org/officeDocument/2006/relationships/slideLayout" Target="../slideLayouts/slideLayout123.xml"/><Relationship Id="rId3" Type="http://schemas.openxmlformats.org/officeDocument/2006/relationships/slideLayout" Target="../slideLayouts/slideLayout124.xml"/><Relationship Id="rId4" Type="http://schemas.openxmlformats.org/officeDocument/2006/relationships/slideLayout" Target="../slideLayouts/slideLayout125.xml"/><Relationship Id="rId5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27.xml"/><Relationship Id="rId7" Type="http://schemas.openxmlformats.org/officeDocument/2006/relationships/slideLayout" Target="../slideLayouts/slideLayout128.xml"/><Relationship Id="rId8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0.xml"/><Relationship Id="rId10" Type="http://schemas.openxmlformats.org/officeDocument/2006/relationships/slideLayout" Target="../slideLayouts/slideLayout131.xml"/></Relationships>
</file>

<file path=ppt/slideMasters/_rels/slideMaster1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3.xml"/><Relationship Id="rId12" Type="http://schemas.openxmlformats.org/officeDocument/2006/relationships/theme" Target="../theme/theme13.xml"/><Relationship Id="rId1" Type="http://schemas.openxmlformats.org/officeDocument/2006/relationships/slideLayout" Target="../slideLayouts/slideLayout133.xml"/><Relationship Id="rId2" Type="http://schemas.openxmlformats.org/officeDocument/2006/relationships/slideLayout" Target="../slideLayouts/slideLayout134.xml"/><Relationship Id="rId3" Type="http://schemas.openxmlformats.org/officeDocument/2006/relationships/slideLayout" Target="../slideLayouts/slideLayout135.xml"/><Relationship Id="rId4" Type="http://schemas.openxmlformats.org/officeDocument/2006/relationships/slideLayout" Target="../slideLayouts/slideLayout136.xml"/><Relationship Id="rId5" Type="http://schemas.openxmlformats.org/officeDocument/2006/relationships/slideLayout" Target="../slideLayouts/slideLayout137.xml"/><Relationship Id="rId6" Type="http://schemas.openxmlformats.org/officeDocument/2006/relationships/slideLayout" Target="../slideLayouts/slideLayout138.xml"/><Relationship Id="rId7" Type="http://schemas.openxmlformats.org/officeDocument/2006/relationships/slideLayout" Target="../slideLayouts/slideLayout139.xml"/><Relationship Id="rId8" Type="http://schemas.openxmlformats.org/officeDocument/2006/relationships/slideLayout" Target="../slideLayouts/slideLayout140.xml"/><Relationship Id="rId9" Type="http://schemas.openxmlformats.org/officeDocument/2006/relationships/slideLayout" Target="../slideLayouts/slideLayout141.xml"/><Relationship Id="rId10" Type="http://schemas.openxmlformats.org/officeDocument/2006/relationships/slideLayout" Target="../slideLayouts/slideLayout142.xml"/></Relationships>
</file>

<file path=ppt/slideMasters/_rels/slideMaster1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54.xml"/><Relationship Id="rId12" Type="http://schemas.openxmlformats.org/officeDocument/2006/relationships/theme" Target="../theme/theme14.xml"/><Relationship Id="rId13" Type="http://schemas.openxmlformats.org/officeDocument/2006/relationships/image" Target="../media/image6.png"/><Relationship Id="rId1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45.xml"/><Relationship Id="rId3" Type="http://schemas.openxmlformats.org/officeDocument/2006/relationships/slideLayout" Target="../slideLayouts/slideLayout146.xml"/><Relationship Id="rId4" Type="http://schemas.openxmlformats.org/officeDocument/2006/relationships/slideLayout" Target="../slideLayouts/slideLayout147.xml"/><Relationship Id="rId5" Type="http://schemas.openxmlformats.org/officeDocument/2006/relationships/slideLayout" Target="../slideLayouts/slideLayout148.xml"/><Relationship Id="rId6" Type="http://schemas.openxmlformats.org/officeDocument/2006/relationships/slideLayout" Target="../slideLayouts/slideLayout149.xml"/><Relationship Id="rId7" Type="http://schemas.openxmlformats.org/officeDocument/2006/relationships/slideLayout" Target="../slideLayouts/slideLayout150.xml"/><Relationship Id="rId8" Type="http://schemas.openxmlformats.org/officeDocument/2006/relationships/slideLayout" Target="../slideLayouts/slideLayout151.xml"/><Relationship Id="rId9" Type="http://schemas.openxmlformats.org/officeDocument/2006/relationships/slideLayout" Target="../slideLayouts/slideLayout152.xml"/><Relationship Id="rId10" Type="http://schemas.openxmlformats.org/officeDocument/2006/relationships/slideLayout" Target="../slideLayouts/slideLayout153.xml"/></Relationships>
</file>

<file path=ppt/slideMasters/_rels/slideMaster1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65.xml"/><Relationship Id="rId12" Type="http://schemas.openxmlformats.org/officeDocument/2006/relationships/theme" Target="../theme/theme15.xml"/><Relationship Id="rId1" Type="http://schemas.openxmlformats.org/officeDocument/2006/relationships/slideLayout" Target="../slideLayouts/slideLayout155.xml"/><Relationship Id="rId2" Type="http://schemas.openxmlformats.org/officeDocument/2006/relationships/slideLayout" Target="../slideLayouts/slideLayout156.xml"/><Relationship Id="rId3" Type="http://schemas.openxmlformats.org/officeDocument/2006/relationships/slideLayout" Target="../slideLayouts/slideLayout157.xml"/><Relationship Id="rId4" Type="http://schemas.openxmlformats.org/officeDocument/2006/relationships/slideLayout" Target="../slideLayouts/slideLayout158.xml"/><Relationship Id="rId5" Type="http://schemas.openxmlformats.org/officeDocument/2006/relationships/slideLayout" Target="../slideLayouts/slideLayout159.xml"/><Relationship Id="rId6" Type="http://schemas.openxmlformats.org/officeDocument/2006/relationships/slideLayout" Target="../slideLayouts/slideLayout160.xml"/><Relationship Id="rId7" Type="http://schemas.openxmlformats.org/officeDocument/2006/relationships/slideLayout" Target="../slideLayouts/slideLayout161.xml"/><Relationship Id="rId8" Type="http://schemas.openxmlformats.org/officeDocument/2006/relationships/slideLayout" Target="../slideLayouts/slideLayout162.xml"/><Relationship Id="rId9" Type="http://schemas.openxmlformats.org/officeDocument/2006/relationships/slideLayout" Target="../slideLayouts/slideLayout163.xml"/><Relationship Id="rId10" Type="http://schemas.openxmlformats.org/officeDocument/2006/relationships/slideLayout" Target="../slideLayouts/slideLayout164.xml"/></Relationships>
</file>

<file path=ppt/slideMasters/_rels/slideMaster1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76.xml"/><Relationship Id="rId12" Type="http://schemas.openxmlformats.org/officeDocument/2006/relationships/theme" Target="../theme/theme16.xml"/><Relationship Id="rId1" Type="http://schemas.openxmlformats.org/officeDocument/2006/relationships/slideLayout" Target="../slideLayouts/slideLayout166.xml"/><Relationship Id="rId2" Type="http://schemas.openxmlformats.org/officeDocument/2006/relationships/slideLayout" Target="../slideLayouts/slideLayout167.xml"/><Relationship Id="rId3" Type="http://schemas.openxmlformats.org/officeDocument/2006/relationships/slideLayout" Target="../slideLayouts/slideLayout168.xml"/><Relationship Id="rId4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70.xml"/><Relationship Id="rId6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72.xml"/><Relationship Id="rId8" Type="http://schemas.openxmlformats.org/officeDocument/2006/relationships/slideLayout" Target="../slideLayouts/slideLayout173.xml"/><Relationship Id="rId9" Type="http://schemas.openxmlformats.org/officeDocument/2006/relationships/slideLayout" Target="../slideLayouts/slideLayout174.xml"/><Relationship Id="rId10" Type="http://schemas.openxmlformats.org/officeDocument/2006/relationships/slideLayout" Target="../slideLayouts/slideLayout175.xml"/></Relationships>
</file>

<file path=ppt/slideMasters/_rels/slideMaster1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87.xml"/><Relationship Id="rId12" Type="http://schemas.openxmlformats.org/officeDocument/2006/relationships/theme" Target="../theme/theme17.xml"/><Relationship Id="rId1" Type="http://schemas.openxmlformats.org/officeDocument/2006/relationships/slideLayout" Target="../slideLayouts/slideLayout177.xml"/><Relationship Id="rId2" Type="http://schemas.openxmlformats.org/officeDocument/2006/relationships/slideLayout" Target="../slideLayouts/slideLayout178.xml"/><Relationship Id="rId3" Type="http://schemas.openxmlformats.org/officeDocument/2006/relationships/slideLayout" Target="../slideLayouts/slideLayout179.xml"/><Relationship Id="rId4" Type="http://schemas.openxmlformats.org/officeDocument/2006/relationships/slideLayout" Target="../slideLayouts/slideLayout180.xml"/><Relationship Id="rId5" Type="http://schemas.openxmlformats.org/officeDocument/2006/relationships/slideLayout" Target="../slideLayouts/slideLayout181.xml"/><Relationship Id="rId6" Type="http://schemas.openxmlformats.org/officeDocument/2006/relationships/slideLayout" Target="../slideLayouts/slideLayout182.xml"/><Relationship Id="rId7" Type="http://schemas.openxmlformats.org/officeDocument/2006/relationships/slideLayout" Target="../slideLayouts/slideLayout183.xml"/><Relationship Id="rId8" Type="http://schemas.openxmlformats.org/officeDocument/2006/relationships/slideLayout" Target="../slideLayouts/slideLayout184.xml"/><Relationship Id="rId9" Type="http://schemas.openxmlformats.org/officeDocument/2006/relationships/slideLayout" Target="../slideLayouts/slideLayout185.xml"/><Relationship Id="rId10" Type="http://schemas.openxmlformats.org/officeDocument/2006/relationships/slideLayout" Target="../slideLayouts/slideLayout186.xml"/></Relationships>
</file>

<file path=ppt/slideMasters/_rels/slideMaster1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98.xml"/><Relationship Id="rId12" Type="http://schemas.openxmlformats.org/officeDocument/2006/relationships/theme" Target="../theme/theme18.xml"/><Relationship Id="rId13" Type="http://schemas.openxmlformats.org/officeDocument/2006/relationships/image" Target="../media/image7.png"/><Relationship Id="rId1" Type="http://schemas.openxmlformats.org/officeDocument/2006/relationships/slideLayout" Target="../slideLayouts/slideLayout188.xml"/><Relationship Id="rId2" Type="http://schemas.openxmlformats.org/officeDocument/2006/relationships/slideLayout" Target="../slideLayouts/slideLayout189.xml"/><Relationship Id="rId3" Type="http://schemas.openxmlformats.org/officeDocument/2006/relationships/slideLayout" Target="../slideLayouts/slideLayout190.xml"/><Relationship Id="rId4" Type="http://schemas.openxmlformats.org/officeDocument/2006/relationships/slideLayout" Target="../slideLayouts/slideLayout191.xml"/><Relationship Id="rId5" Type="http://schemas.openxmlformats.org/officeDocument/2006/relationships/slideLayout" Target="../slideLayouts/slideLayout192.xml"/><Relationship Id="rId6" Type="http://schemas.openxmlformats.org/officeDocument/2006/relationships/slideLayout" Target="../slideLayouts/slideLayout193.xml"/><Relationship Id="rId7" Type="http://schemas.openxmlformats.org/officeDocument/2006/relationships/slideLayout" Target="../slideLayouts/slideLayout194.xml"/><Relationship Id="rId8" Type="http://schemas.openxmlformats.org/officeDocument/2006/relationships/slideLayout" Target="../slideLayouts/slideLayout195.xml"/><Relationship Id="rId9" Type="http://schemas.openxmlformats.org/officeDocument/2006/relationships/slideLayout" Target="../slideLayouts/slideLayout196.xml"/><Relationship Id="rId10" Type="http://schemas.openxmlformats.org/officeDocument/2006/relationships/slideLayout" Target="../slideLayouts/slideLayout197.xml"/></Relationships>
</file>

<file path=ppt/slideMasters/_rels/slideMaster1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09.xml"/><Relationship Id="rId12" Type="http://schemas.openxmlformats.org/officeDocument/2006/relationships/theme" Target="../theme/theme19.xml"/><Relationship Id="rId1" Type="http://schemas.openxmlformats.org/officeDocument/2006/relationships/slideLayout" Target="../slideLayouts/slideLayout199.xml"/><Relationship Id="rId2" Type="http://schemas.openxmlformats.org/officeDocument/2006/relationships/slideLayout" Target="../slideLayouts/slideLayout200.xml"/><Relationship Id="rId3" Type="http://schemas.openxmlformats.org/officeDocument/2006/relationships/slideLayout" Target="../slideLayouts/slideLayout201.xml"/><Relationship Id="rId4" Type="http://schemas.openxmlformats.org/officeDocument/2006/relationships/slideLayout" Target="../slideLayouts/slideLayout202.xml"/><Relationship Id="rId5" Type="http://schemas.openxmlformats.org/officeDocument/2006/relationships/slideLayout" Target="../slideLayouts/slideLayout203.xml"/><Relationship Id="rId6" Type="http://schemas.openxmlformats.org/officeDocument/2006/relationships/slideLayout" Target="../slideLayouts/slideLayout204.xml"/><Relationship Id="rId7" Type="http://schemas.openxmlformats.org/officeDocument/2006/relationships/slideLayout" Target="../slideLayouts/slideLayout205.xml"/><Relationship Id="rId8" Type="http://schemas.openxmlformats.org/officeDocument/2006/relationships/slideLayout" Target="../slideLayouts/slideLayout206.xml"/><Relationship Id="rId9" Type="http://schemas.openxmlformats.org/officeDocument/2006/relationships/slideLayout" Target="../slideLayouts/slideLayout207.xml"/><Relationship Id="rId10" Type="http://schemas.openxmlformats.org/officeDocument/2006/relationships/slideLayout" Target="../slideLayouts/slideLayout208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3" Type="http://schemas.openxmlformats.org/officeDocument/2006/relationships/image" Target="../media/image4.jpeg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3" Type="http://schemas.openxmlformats.org/officeDocument/2006/relationships/image" Target="../media/image3.png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3" Type="http://schemas.openxmlformats.org/officeDocument/2006/relationships/image" Target="../media/image5.png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1" Type="http://schemas.openxmlformats.org/officeDocument/2006/relationships/slideLayout" Target="../slideLayouts/slideLayout89.xml"/><Relationship Id="rId2" Type="http://schemas.openxmlformats.org/officeDocument/2006/relationships/slideLayout" Target="../slideLayouts/slideLayout90.xml"/><Relationship Id="rId3" Type="http://schemas.openxmlformats.org/officeDocument/2006/relationships/slideLayout" Target="../slideLayouts/slideLayout91.xml"/><Relationship Id="rId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5.xml"/><Relationship Id="rId8" Type="http://schemas.openxmlformats.org/officeDocument/2006/relationships/slideLayout" Target="../slideLayouts/slideLayout96.xml"/><Relationship Id="rId9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5600">
          <a:solidFill>
            <a:srgbClr val="FFFFFF"/>
          </a:solidFill>
          <a:latin typeface="+mj-lt"/>
          <a:ea typeface="+mj-ea"/>
          <a:cs typeface="+mj-cs"/>
          <a:sym typeface="Chalkboard" charset="0"/>
        </a:defRPr>
      </a:lvl1pPr>
      <a:lvl2pPr algn="ctr" rtl="0" fontAlgn="base">
        <a:spcBef>
          <a:spcPct val="0"/>
        </a:spcBef>
        <a:spcAft>
          <a:spcPct val="0"/>
        </a:spcAft>
        <a:defRPr sz="5600">
          <a:solidFill>
            <a:srgbClr val="FFFFFF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2pPr>
      <a:lvl3pPr algn="ctr" rtl="0" fontAlgn="base">
        <a:spcBef>
          <a:spcPct val="0"/>
        </a:spcBef>
        <a:spcAft>
          <a:spcPct val="0"/>
        </a:spcAft>
        <a:defRPr sz="5600">
          <a:solidFill>
            <a:srgbClr val="FFFFFF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3pPr>
      <a:lvl4pPr algn="ctr" rtl="0" fontAlgn="base">
        <a:spcBef>
          <a:spcPct val="0"/>
        </a:spcBef>
        <a:spcAft>
          <a:spcPct val="0"/>
        </a:spcAft>
        <a:defRPr sz="5600">
          <a:solidFill>
            <a:srgbClr val="FFFFFF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4pPr>
      <a:lvl5pPr algn="ctr" rtl="0" fontAlgn="base">
        <a:spcBef>
          <a:spcPct val="0"/>
        </a:spcBef>
        <a:spcAft>
          <a:spcPct val="0"/>
        </a:spcAft>
        <a:defRPr sz="5600">
          <a:solidFill>
            <a:srgbClr val="FFFFFF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600">
          <a:solidFill>
            <a:srgbClr val="FFFFFF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600">
          <a:solidFill>
            <a:srgbClr val="FFFFFF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600">
          <a:solidFill>
            <a:srgbClr val="FFFFFF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600">
          <a:solidFill>
            <a:srgbClr val="FFFFFF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9pPr>
    </p:titleStyle>
    <p:bodyStyle>
      <a:lvl1pPr marL="695325" indent="-339725" algn="l" rtl="0" fontAlgn="base">
        <a:spcBef>
          <a:spcPts val="2300"/>
        </a:spcBef>
        <a:spcAft>
          <a:spcPct val="0"/>
        </a:spcAft>
        <a:buSzPct val="66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Chalkboard" charset="0"/>
        </a:defRPr>
      </a:lvl1pPr>
      <a:lvl2pPr marL="1127125" indent="-339725" algn="l" rtl="0" fontAlgn="base">
        <a:spcBef>
          <a:spcPts val="2300"/>
        </a:spcBef>
        <a:spcAft>
          <a:spcPct val="0"/>
        </a:spcAft>
        <a:buSzPct val="66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Chalkboard" charset="0"/>
        </a:defRPr>
      </a:lvl2pPr>
      <a:lvl3pPr marL="1546225" indent="-339725" algn="l" rtl="0" fontAlgn="base">
        <a:spcBef>
          <a:spcPts val="2300"/>
        </a:spcBef>
        <a:spcAft>
          <a:spcPct val="0"/>
        </a:spcAft>
        <a:buSzPct val="66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Chalkboard" charset="0"/>
        </a:defRPr>
      </a:lvl3pPr>
      <a:lvl4pPr marL="1990725" indent="-339725" algn="l" rtl="0" fontAlgn="base">
        <a:spcBef>
          <a:spcPts val="2300"/>
        </a:spcBef>
        <a:spcAft>
          <a:spcPct val="0"/>
        </a:spcAft>
        <a:buSzPct val="66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Chalkboard" charset="0"/>
        </a:defRPr>
      </a:lvl4pPr>
      <a:lvl5pPr marL="2447925" indent="-339725" algn="l" rtl="0" fontAlgn="base">
        <a:spcBef>
          <a:spcPts val="2300"/>
        </a:spcBef>
        <a:spcAft>
          <a:spcPct val="0"/>
        </a:spcAft>
        <a:buSzPct val="66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Chalkboard" charset="0"/>
        </a:defRPr>
      </a:lvl5pPr>
      <a:lvl6pPr marL="2905125" indent="-339725" algn="l" rtl="0" fontAlgn="base">
        <a:spcBef>
          <a:spcPts val="2300"/>
        </a:spcBef>
        <a:spcAft>
          <a:spcPct val="0"/>
        </a:spcAft>
        <a:buSzPct val="66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Chalkboard" charset="0"/>
        </a:defRPr>
      </a:lvl6pPr>
      <a:lvl7pPr marL="3362325" indent="-339725" algn="l" rtl="0" fontAlgn="base">
        <a:spcBef>
          <a:spcPts val="2300"/>
        </a:spcBef>
        <a:spcAft>
          <a:spcPct val="0"/>
        </a:spcAft>
        <a:buSzPct val="66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Chalkboard" charset="0"/>
        </a:defRPr>
      </a:lvl7pPr>
      <a:lvl8pPr marL="3819525" indent="-339725" algn="l" rtl="0" fontAlgn="base">
        <a:spcBef>
          <a:spcPts val="2300"/>
        </a:spcBef>
        <a:spcAft>
          <a:spcPct val="0"/>
        </a:spcAft>
        <a:buSzPct val="66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Chalkboard" charset="0"/>
        </a:defRPr>
      </a:lvl8pPr>
      <a:lvl9pPr marL="4276725" indent="-339725" algn="l" rtl="0" fontAlgn="base">
        <a:spcBef>
          <a:spcPts val="2300"/>
        </a:spcBef>
        <a:spcAft>
          <a:spcPct val="0"/>
        </a:spcAft>
        <a:buSzPct val="66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Chalkboar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985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041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3843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7399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828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5400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29972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454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39116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126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990600" y="2159000"/>
            <a:ext cx="3937000" cy="447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016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944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2874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6430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9859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4431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29003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357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38147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2290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990600" y="2159000"/>
            <a:ext cx="8178800" cy="447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016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944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2874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6430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9859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4431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29003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357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38147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331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070600" y="2159000"/>
            <a:ext cx="3098800" cy="447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016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944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2874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6430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9859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4431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29003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357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38147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4339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90600" y="2159000"/>
            <a:ext cx="3937000" cy="447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016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944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2874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6430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9859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4431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29003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357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38147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2" r:id="rId2"/>
    <p:sldLayoutId id="2147483823" r:id="rId3"/>
    <p:sldLayoutId id="2147483824" r:id="rId4"/>
    <p:sldLayoutId id="2147483825" r:id="rId5"/>
    <p:sldLayoutId id="2147483826" r:id="rId6"/>
    <p:sldLayoutId id="2147483827" r:id="rId7"/>
    <p:sldLayoutId id="2147483828" r:id="rId8"/>
    <p:sldLayoutId id="2147483829" r:id="rId9"/>
    <p:sldLayoutId id="2147483830" r:id="rId10"/>
    <p:sldLayoutId id="2147483831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985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1041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3843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7399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20828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5400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972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454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9116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324100"/>
            <a:ext cx="8178800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990600" y="3924300"/>
            <a:ext cx="8178800" cy="88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1741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990600" y="1282700"/>
            <a:ext cx="8178800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44" r:id="rId2"/>
    <p:sldLayoutId id="2147483845" r:id="rId3"/>
    <p:sldLayoutId id="2147483846" r:id="rId4"/>
    <p:sldLayoutId id="2147483847" r:id="rId5"/>
    <p:sldLayoutId id="2147483848" r:id="rId6"/>
    <p:sldLayoutId id="2147483849" r:id="rId7"/>
    <p:sldLayoutId id="2147483850" r:id="rId8"/>
    <p:sldLayoutId id="2147483851" r:id="rId9"/>
    <p:sldLayoutId id="2147483852" r:id="rId10"/>
    <p:sldLayoutId id="2147483853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4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990600" y="5753100"/>
            <a:ext cx="8178800" cy="133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9458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990600" y="2159000"/>
            <a:ext cx="8178800" cy="447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60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0033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3462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7018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447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5019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29591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4163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38735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ransition xmlns:p14="http://schemas.microsoft.com/office/powerpoint/2010/main"/>
  <p:txStyles>
    <p:titleStyle>
      <a:lvl1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+mj-lt"/>
          <a:ea typeface="+mj-ea"/>
          <a:cs typeface="+mj-cs"/>
          <a:sym typeface="Futura Condensed" charset="0"/>
        </a:defRPr>
      </a:lvl1pPr>
      <a:lvl2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2pPr>
      <a:lvl3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3pPr>
      <a:lvl4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4pPr>
      <a:lvl5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5pPr>
      <a:lvl6pPr marL="6985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6pPr>
      <a:lvl7pPr marL="11557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7pPr>
      <a:lvl8pPr marL="16129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8pPr>
      <a:lvl9pPr marL="20701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9pPr>
    </p:titleStyle>
    <p:bodyStyle>
      <a:lvl1pPr marL="12366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marL="1744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marL="22907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marL="28241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marL="33575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38147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42719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47291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51863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990600" y="990600"/>
            <a:ext cx="8178800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604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0033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3462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7018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447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5019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29591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4163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38735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/>
          </p:cNvSpPr>
          <p:nvPr/>
        </p:nvSpPr>
        <p:spPr bwMode="auto">
          <a:xfrm>
            <a:off x="0" y="-12700"/>
            <a:ext cx="10210800" cy="838200"/>
          </a:xfrm>
          <a:prstGeom prst="rect">
            <a:avLst/>
          </a:prstGeom>
          <a:solidFill>
            <a:schemeClr val="accent1">
              <a:alpha val="6666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098" name="Rectangle 2"/>
          <p:cNvSpPr>
            <a:spLocks/>
          </p:cNvSpPr>
          <p:nvPr/>
        </p:nvSpPr>
        <p:spPr bwMode="auto">
          <a:xfrm>
            <a:off x="4510088" y="76200"/>
            <a:ext cx="1120775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3600">
                <a:solidFill>
                  <a:srgbClr val="FFFF0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QCD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ransition xmlns:p14="http://schemas.microsoft.com/office/powerpoint/2010/main"/>
  <p:txStyles>
    <p:titleStyle>
      <a:lvl1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+mj-lt"/>
          <a:ea typeface="+mj-ea"/>
          <a:cs typeface="+mj-cs"/>
          <a:sym typeface="Copperplate Light" charset="0"/>
        </a:defRPr>
      </a:lvl1pPr>
      <a:lvl2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2pPr>
      <a:lvl3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3pPr>
      <a:lvl4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4pPr>
      <a:lvl5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9pPr>
    </p:titleStyle>
    <p:bodyStyle>
      <a:lvl1pPr marL="3810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1pPr>
      <a:lvl2pPr marL="7239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2pPr>
      <a:lvl3pPr marL="10668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3pPr>
      <a:lvl4pPr marL="14097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4pPr>
      <a:lvl5pPr marL="17526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5pPr>
      <a:lvl6pPr marL="22098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6pPr>
      <a:lvl7pPr marL="26670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7pPr>
      <a:lvl8pPr marL="31242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8pPr>
      <a:lvl9pPr marL="35814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ransition xmlns:p14="http://schemas.microsoft.com/office/powerpoint/2010/main"/>
  <p:txStyles>
    <p:titleStyle>
      <a:lvl1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+mj-lt"/>
          <a:ea typeface="+mj-ea"/>
          <a:cs typeface="+mj-cs"/>
          <a:sym typeface="Futura Condensed" charset="0"/>
        </a:defRPr>
      </a:lvl1pPr>
      <a:lvl2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2pPr>
      <a:lvl3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3pPr>
      <a:lvl4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4pPr>
      <a:lvl5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5pPr>
      <a:lvl6pPr marL="6985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6pPr>
      <a:lvl7pPr marL="11557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7pPr>
      <a:lvl8pPr marL="16129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8pPr>
      <a:lvl9pPr marL="20701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9pPr>
    </p:titleStyle>
    <p:bodyStyle>
      <a:lvl1pPr marL="12366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marL="1744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marL="22907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marL="28241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marL="33575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38147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42719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47291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51863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5753100"/>
            <a:ext cx="8178800" cy="133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0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495300" y="3746500"/>
            <a:ext cx="4584700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7171" name="Rectangle 3"/>
          <p:cNvSpPr>
            <a:spLocks noChangeArrowheads="1"/>
          </p:cNvSpPr>
          <p:nvPr>
            <p:ph type="title"/>
          </p:nvPr>
        </p:nvSpPr>
        <p:spPr bwMode="auto">
          <a:xfrm>
            <a:off x="495300" y="1104900"/>
            <a:ext cx="4584700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495300" y="3746500"/>
            <a:ext cx="4584700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8194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495300" y="1104900"/>
            <a:ext cx="4584700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985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041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3843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7399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828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5400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29972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454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39116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jpeg"/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4" Type="http://schemas.openxmlformats.org/officeDocument/2006/relationships/image" Target="../media/image34.jpeg"/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41.emf"/><Relationship Id="rId3" Type="http://schemas.openxmlformats.org/officeDocument/2006/relationships/image" Target="../media/image42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45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Relationship Id="rId2" Type="http://schemas.openxmlformats.org/officeDocument/2006/relationships/image" Target="../media/image46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Relationship Id="rId2" Type="http://schemas.openxmlformats.org/officeDocument/2006/relationships/image" Target="../media/image47.png"/><Relationship Id="rId3" Type="http://schemas.openxmlformats.org/officeDocument/2006/relationships/image" Target="../media/image48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Relationship Id="rId2" Type="http://schemas.openxmlformats.org/officeDocument/2006/relationships/image" Target="../media/image49.jpeg"/><Relationship Id="rId3" Type="http://schemas.openxmlformats.org/officeDocument/2006/relationships/image" Target="../media/image50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9.png"/><Relationship Id="rId3" Type="http://schemas.openxmlformats.org/officeDocument/2006/relationships/image" Target="../media/image10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Relationship Id="rId2" Type="http://schemas.openxmlformats.org/officeDocument/2006/relationships/image" Target="../media/image51.jpeg"/><Relationship Id="rId3" Type="http://schemas.openxmlformats.org/officeDocument/2006/relationships/image" Target="../media/image52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Relationship Id="rId2" Type="http://schemas.openxmlformats.org/officeDocument/2006/relationships/image" Target="../media/image53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54.png"/><Relationship Id="rId3" Type="http://schemas.openxmlformats.org/officeDocument/2006/relationships/image" Target="../media/image5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2.png"/><Relationship Id="rId3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emf"/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21.jpeg"/><Relationship Id="rId3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1" name="Group 1"/>
          <p:cNvGraphicFramePr>
            <a:graphicFrameLocks noGrp="1"/>
          </p:cNvGraphicFramePr>
          <p:nvPr/>
        </p:nvGraphicFramePr>
        <p:xfrm>
          <a:off x="139700" y="977900"/>
          <a:ext cx="9855200" cy="7193280"/>
        </p:xfrm>
        <a:graphic>
          <a:graphicData uri="http://schemas.openxmlformats.org/drawingml/2006/table">
            <a:tbl>
              <a:tblPr/>
              <a:tblGrid>
                <a:gridCol w="9855200"/>
              </a:tblGrid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20543" name="Group 63"/>
          <p:cNvGrpSpPr>
            <a:grpSpLocks/>
          </p:cNvGrpSpPr>
          <p:nvPr/>
        </p:nvGrpSpPr>
        <p:grpSpPr bwMode="auto">
          <a:xfrm>
            <a:off x="139700" y="977900"/>
            <a:ext cx="9855200" cy="6297613"/>
            <a:chOff x="0" y="0"/>
            <a:chExt cx="6208" cy="3967"/>
          </a:xfrm>
        </p:grpSpPr>
        <p:sp>
          <p:nvSpPr>
            <p:cNvPr id="20531" name="Rectangle 51"/>
            <p:cNvSpPr>
              <a:spLocks/>
            </p:cNvSpPr>
            <p:nvPr/>
          </p:nvSpPr>
          <p:spPr bwMode="auto">
            <a:xfrm>
              <a:off x="93" y="48"/>
              <a:ext cx="374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1900</a:t>
              </a:r>
            </a:p>
          </p:txBody>
        </p:sp>
        <p:sp>
          <p:nvSpPr>
            <p:cNvPr id="20532" name="Rectangle 52"/>
            <p:cNvSpPr>
              <a:spLocks/>
            </p:cNvSpPr>
            <p:nvPr/>
          </p:nvSpPr>
          <p:spPr bwMode="auto">
            <a:xfrm>
              <a:off x="109" y="376"/>
              <a:ext cx="342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1910</a:t>
              </a:r>
            </a:p>
          </p:txBody>
        </p:sp>
        <p:sp>
          <p:nvSpPr>
            <p:cNvPr id="20533" name="Rectangle 53"/>
            <p:cNvSpPr>
              <a:spLocks/>
            </p:cNvSpPr>
            <p:nvPr/>
          </p:nvSpPr>
          <p:spPr bwMode="auto">
            <a:xfrm>
              <a:off x="94" y="712"/>
              <a:ext cx="372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1920</a:t>
              </a:r>
            </a:p>
          </p:txBody>
        </p:sp>
        <p:sp>
          <p:nvSpPr>
            <p:cNvPr id="20534" name="Rectangle 54"/>
            <p:cNvSpPr>
              <a:spLocks/>
            </p:cNvSpPr>
            <p:nvPr/>
          </p:nvSpPr>
          <p:spPr bwMode="auto">
            <a:xfrm>
              <a:off x="98" y="1040"/>
              <a:ext cx="363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1930</a:t>
              </a:r>
            </a:p>
          </p:txBody>
        </p:sp>
        <p:sp>
          <p:nvSpPr>
            <p:cNvPr id="20535" name="Rectangle 55"/>
            <p:cNvSpPr>
              <a:spLocks/>
            </p:cNvSpPr>
            <p:nvPr/>
          </p:nvSpPr>
          <p:spPr bwMode="auto">
            <a:xfrm>
              <a:off x="94" y="1368"/>
              <a:ext cx="372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1940</a:t>
              </a:r>
            </a:p>
          </p:txBody>
        </p:sp>
        <p:sp>
          <p:nvSpPr>
            <p:cNvPr id="20536" name="Rectangle 56"/>
            <p:cNvSpPr>
              <a:spLocks/>
            </p:cNvSpPr>
            <p:nvPr/>
          </p:nvSpPr>
          <p:spPr bwMode="auto">
            <a:xfrm>
              <a:off x="94" y="1664"/>
              <a:ext cx="372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1950</a:t>
              </a:r>
            </a:p>
          </p:txBody>
        </p:sp>
        <p:sp>
          <p:nvSpPr>
            <p:cNvPr id="20537" name="Rectangle 57"/>
            <p:cNvSpPr>
              <a:spLocks/>
            </p:cNvSpPr>
            <p:nvPr/>
          </p:nvSpPr>
          <p:spPr bwMode="auto">
            <a:xfrm>
              <a:off x="94" y="2032"/>
              <a:ext cx="372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1960</a:t>
              </a:r>
            </a:p>
          </p:txBody>
        </p:sp>
        <p:sp>
          <p:nvSpPr>
            <p:cNvPr id="20538" name="Rectangle 58"/>
            <p:cNvSpPr>
              <a:spLocks/>
            </p:cNvSpPr>
            <p:nvPr/>
          </p:nvSpPr>
          <p:spPr bwMode="auto">
            <a:xfrm>
              <a:off x="96" y="2360"/>
              <a:ext cx="367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1970</a:t>
              </a:r>
            </a:p>
          </p:txBody>
        </p:sp>
        <p:sp>
          <p:nvSpPr>
            <p:cNvPr id="20539" name="Rectangle 59"/>
            <p:cNvSpPr>
              <a:spLocks/>
            </p:cNvSpPr>
            <p:nvPr/>
          </p:nvSpPr>
          <p:spPr bwMode="auto">
            <a:xfrm>
              <a:off x="94" y="2696"/>
              <a:ext cx="372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1980</a:t>
              </a:r>
            </a:p>
          </p:txBody>
        </p:sp>
        <p:sp>
          <p:nvSpPr>
            <p:cNvPr id="20540" name="Rectangle 60"/>
            <p:cNvSpPr>
              <a:spLocks/>
            </p:cNvSpPr>
            <p:nvPr/>
          </p:nvSpPr>
          <p:spPr bwMode="auto">
            <a:xfrm>
              <a:off x="94" y="3024"/>
              <a:ext cx="372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1990</a:t>
              </a:r>
            </a:p>
          </p:txBody>
        </p:sp>
        <p:sp>
          <p:nvSpPr>
            <p:cNvPr id="20541" name="Rectangle 61"/>
            <p:cNvSpPr>
              <a:spLocks/>
            </p:cNvSpPr>
            <p:nvPr/>
          </p:nvSpPr>
          <p:spPr bwMode="auto">
            <a:xfrm>
              <a:off x="76" y="3352"/>
              <a:ext cx="407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2000</a:t>
              </a:r>
            </a:p>
          </p:txBody>
        </p:sp>
        <p:sp>
          <p:nvSpPr>
            <p:cNvPr id="20542" name="Rectangle 62"/>
            <p:cNvSpPr>
              <a:spLocks/>
            </p:cNvSpPr>
            <p:nvPr/>
          </p:nvSpPr>
          <p:spPr bwMode="auto">
            <a:xfrm>
              <a:off x="94" y="3688"/>
              <a:ext cx="372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2010</a:t>
              </a:r>
            </a:p>
          </p:txBody>
        </p:sp>
      </p:grpSp>
      <p:sp>
        <p:nvSpPr>
          <p:cNvPr id="20544" name="Rectangle 64"/>
          <p:cNvSpPr>
            <a:spLocks/>
          </p:cNvSpPr>
          <p:nvPr/>
        </p:nvSpPr>
        <p:spPr bwMode="auto">
          <a:xfrm>
            <a:off x="3213100" y="431800"/>
            <a:ext cx="2349500" cy="6375400"/>
          </a:xfrm>
          <a:prstGeom prst="rect">
            <a:avLst/>
          </a:prstGeom>
          <a:solidFill>
            <a:srgbClr val="00FFFF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r>
              <a: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Felder</a:t>
            </a:r>
          </a:p>
        </p:txBody>
      </p:sp>
      <p:sp>
        <p:nvSpPr>
          <p:cNvPr id="20545" name="Line 65"/>
          <p:cNvSpPr>
            <a:spLocks noChangeShapeType="1"/>
          </p:cNvSpPr>
          <p:nvPr/>
        </p:nvSpPr>
        <p:spPr bwMode="auto">
          <a:xfrm rot="10800000" flipH="1">
            <a:off x="-63500" y="5149850"/>
            <a:ext cx="9831388" cy="17463"/>
          </a:xfrm>
          <a:prstGeom prst="line">
            <a:avLst/>
          </a:prstGeom>
          <a:noFill/>
          <a:ln w="254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546" name="Rectangle 66"/>
          <p:cNvSpPr>
            <a:spLocks/>
          </p:cNvSpPr>
          <p:nvPr/>
        </p:nvSpPr>
        <p:spPr bwMode="auto">
          <a:xfrm>
            <a:off x="901700" y="431800"/>
            <a:ext cx="2273300" cy="6388100"/>
          </a:xfrm>
          <a:prstGeom prst="rect">
            <a:avLst/>
          </a:prstGeom>
          <a:solidFill>
            <a:srgbClr val="0080FF">
              <a:alpha val="5568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r>
              <a: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Teilchen</a:t>
            </a:r>
          </a:p>
        </p:txBody>
      </p:sp>
      <p:sp>
        <p:nvSpPr>
          <p:cNvPr id="20547" name="Rectangle 67"/>
          <p:cNvSpPr>
            <a:spLocks/>
          </p:cNvSpPr>
          <p:nvPr/>
        </p:nvSpPr>
        <p:spPr bwMode="auto">
          <a:xfrm>
            <a:off x="3384550" y="673100"/>
            <a:ext cx="77311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Elektro-</a:t>
            </a:r>
          </a:p>
          <a:p>
            <a:r>
              <a:rPr lang="en-US" sz="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magnetismus</a:t>
            </a:r>
          </a:p>
        </p:txBody>
      </p:sp>
      <p:sp>
        <p:nvSpPr>
          <p:cNvPr id="20548" name="AutoShape 68"/>
          <p:cNvSpPr>
            <a:spLocks/>
          </p:cNvSpPr>
          <p:nvPr/>
        </p:nvSpPr>
        <p:spPr bwMode="auto">
          <a:xfrm>
            <a:off x="2565400" y="1460500"/>
            <a:ext cx="1066800" cy="495300"/>
          </a:xfrm>
          <a:prstGeom prst="roundRect">
            <a:avLst>
              <a:gd name="adj" fmla="val 38458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Spezielle Relativität</a:t>
            </a:r>
          </a:p>
        </p:txBody>
      </p:sp>
      <p:sp>
        <p:nvSpPr>
          <p:cNvPr id="20549" name="AutoShape 69"/>
          <p:cNvSpPr>
            <a:spLocks/>
          </p:cNvSpPr>
          <p:nvPr/>
        </p:nvSpPr>
        <p:spPr bwMode="auto">
          <a:xfrm>
            <a:off x="2527300" y="1917700"/>
            <a:ext cx="1816100" cy="673100"/>
          </a:xfrm>
          <a:prstGeom prst="roundRect">
            <a:avLst>
              <a:gd name="adj" fmla="val 28301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Quantenmechanik</a:t>
            </a:r>
          </a:p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Welle-Teilchen Dualismus</a:t>
            </a:r>
          </a:p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Spin/Fermion-Boson</a:t>
            </a:r>
          </a:p>
        </p:txBody>
      </p:sp>
      <p:sp>
        <p:nvSpPr>
          <p:cNvPr id="20550" name="AutoShape 70"/>
          <p:cNvSpPr>
            <a:spLocks/>
          </p:cNvSpPr>
          <p:nvPr/>
        </p:nvSpPr>
        <p:spPr bwMode="auto">
          <a:xfrm>
            <a:off x="2819400" y="2578100"/>
            <a:ext cx="914400" cy="495300"/>
          </a:xfrm>
          <a:prstGeom prst="roundRect">
            <a:avLst>
              <a:gd name="adj" fmla="val 38458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Antimaterie</a:t>
            </a:r>
          </a:p>
        </p:txBody>
      </p:sp>
      <p:sp>
        <p:nvSpPr>
          <p:cNvPr id="20551" name="AutoShape 71"/>
          <p:cNvSpPr>
            <a:spLocks/>
          </p:cNvSpPr>
          <p:nvPr/>
        </p:nvSpPr>
        <p:spPr bwMode="auto">
          <a:xfrm>
            <a:off x="3924300" y="4191000"/>
            <a:ext cx="939800" cy="266700"/>
          </a:xfrm>
          <a:prstGeom prst="roundRect">
            <a:avLst>
              <a:gd name="adj" fmla="val 50000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W Bosons</a:t>
            </a:r>
          </a:p>
        </p:txBody>
      </p:sp>
      <p:sp>
        <p:nvSpPr>
          <p:cNvPr id="20552" name="AutoShape 72"/>
          <p:cNvSpPr>
            <a:spLocks/>
          </p:cNvSpPr>
          <p:nvPr/>
        </p:nvSpPr>
        <p:spPr bwMode="auto">
          <a:xfrm>
            <a:off x="3263900" y="3606800"/>
            <a:ext cx="711200" cy="406400"/>
          </a:xfrm>
          <a:prstGeom prst="roundRect">
            <a:avLst>
              <a:gd name="adj" fmla="val 46875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QED</a:t>
            </a:r>
          </a:p>
        </p:txBody>
      </p:sp>
      <p:sp>
        <p:nvSpPr>
          <p:cNvPr id="20553" name="AutoShape 73"/>
          <p:cNvSpPr>
            <a:spLocks/>
          </p:cNvSpPr>
          <p:nvPr/>
        </p:nvSpPr>
        <p:spPr bwMode="auto">
          <a:xfrm>
            <a:off x="3263900" y="25400"/>
            <a:ext cx="698500" cy="330200"/>
          </a:xfrm>
          <a:prstGeom prst="roundRect">
            <a:avLst>
              <a:gd name="adj" fmla="val 50000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Maxwell</a:t>
            </a:r>
          </a:p>
        </p:txBody>
      </p:sp>
      <p:sp>
        <p:nvSpPr>
          <p:cNvPr id="20554" name="AutoShape 74"/>
          <p:cNvSpPr>
            <a:spLocks/>
          </p:cNvSpPr>
          <p:nvPr/>
        </p:nvSpPr>
        <p:spPr bwMode="auto">
          <a:xfrm>
            <a:off x="3175000" y="5003800"/>
            <a:ext cx="889000" cy="317500"/>
          </a:xfrm>
          <a:prstGeom prst="roundRect">
            <a:avLst>
              <a:gd name="adj" fmla="val 50000"/>
            </a:avLst>
          </a:prstGeom>
          <a:solidFill>
            <a:srgbClr val="FF8000">
              <a:alpha val="7556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>
                    <a:alpha val="7556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191919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SUSY</a:t>
            </a:r>
          </a:p>
        </p:txBody>
      </p:sp>
      <p:sp>
        <p:nvSpPr>
          <p:cNvPr id="20555" name="AutoShape 75"/>
          <p:cNvSpPr>
            <a:spLocks/>
          </p:cNvSpPr>
          <p:nvPr/>
        </p:nvSpPr>
        <p:spPr bwMode="auto">
          <a:xfrm>
            <a:off x="3479800" y="4279900"/>
            <a:ext cx="584200" cy="317500"/>
          </a:xfrm>
          <a:prstGeom prst="roundRect">
            <a:avLst>
              <a:gd name="adj" fmla="val 50000"/>
            </a:avLst>
          </a:prstGeom>
          <a:solidFill>
            <a:srgbClr val="FF8000">
              <a:alpha val="7556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>
                    <a:alpha val="7556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chemeClr val="tx1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Higgs</a:t>
            </a:r>
          </a:p>
        </p:txBody>
      </p:sp>
      <p:sp>
        <p:nvSpPr>
          <p:cNvPr id="20556" name="AutoShape 76"/>
          <p:cNvSpPr>
            <a:spLocks/>
          </p:cNvSpPr>
          <p:nvPr/>
        </p:nvSpPr>
        <p:spPr bwMode="auto">
          <a:xfrm>
            <a:off x="3200400" y="5295900"/>
            <a:ext cx="1003300" cy="317500"/>
          </a:xfrm>
          <a:prstGeom prst="roundRect">
            <a:avLst>
              <a:gd name="adj" fmla="val 50000"/>
            </a:avLst>
          </a:prstGeom>
          <a:solidFill>
            <a:srgbClr val="FF8000">
              <a:alpha val="7556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>
                    <a:alpha val="7556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191919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Superstrings</a:t>
            </a:r>
          </a:p>
        </p:txBody>
      </p:sp>
      <p:sp>
        <p:nvSpPr>
          <p:cNvPr id="20557" name="Rectangle 77"/>
          <p:cNvSpPr>
            <a:spLocks/>
          </p:cNvSpPr>
          <p:nvPr/>
        </p:nvSpPr>
        <p:spPr bwMode="auto">
          <a:xfrm>
            <a:off x="5600700" y="431800"/>
            <a:ext cx="2235200" cy="6375400"/>
          </a:xfrm>
          <a:prstGeom prst="rect">
            <a:avLst/>
          </a:prstGeom>
          <a:solidFill>
            <a:srgbClr val="191919">
              <a:alpha val="6078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r>
              <a:rPr lang="en-US" sz="13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Universum</a:t>
            </a:r>
          </a:p>
        </p:txBody>
      </p:sp>
      <p:sp>
        <p:nvSpPr>
          <p:cNvPr id="20558" name="AutoShape 78"/>
          <p:cNvSpPr>
            <a:spLocks/>
          </p:cNvSpPr>
          <p:nvPr/>
        </p:nvSpPr>
        <p:spPr bwMode="auto">
          <a:xfrm>
            <a:off x="7137400" y="50800"/>
            <a:ext cx="825500" cy="279400"/>
          </a:xfrm>
          <a:prstGeom prst="roundRect">
            <a:avLst>
              <a:gd name="adj" fmla="val 50000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Newton</a:t>
            </a:r>
          </a:p>
        </p:txBody>
      </p:sp>
      <p:sp>
        <p:nvSpPr>
          <p:cNvPr id="20559" name="Rectangle 79"/>
          <p:cNvSpPr>
            <a:spLocks/>
          </p:cNvSpPr>
          <p:nvPr/>
        </p:nvSpPr>
        <p:spPr bwMode="auto">
          <a:xfrm>
            <a:off x="1038225" y="25400"/>
            <a:ext cx="63976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800">
                <a:solidFill>
                  <a:srgbClr val="FFFFFF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Kinetische</a:t>
            </a:r>
          </a:p>
          <a:p>
            <a:r>
              <a:rPr lang="en-US" sz="800">
                <a:solidFill>
                  <a:srgbClr val="FFFFFF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Gastheorie</a:t>
            </a:r>
          </a:p>
        </p:txBody>
      </p:sp>
      <p:sp>
        <p:nvSpPr>
          <p:cNvPr id="20560" name="AutoShape 80"/>
          <p:cNvSpPr>
            <a:spLocks/>
          </p:cNvSpPr>
          <p:nvPr/>
        </p:nvSpPr>
        <p:spPr bwMode="auto">
          <a:xfrm>
            <a:off x="2565400" y="952500"/>
            <a:ext cx="1016000" cy="495300"/>
          </a:xfrm>
          <a:prstGeom prst="roundRect">
            <a:avLst>
              <a:gd name="adj" fmla="val 38458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Brownsche Bewegung</a:t>
            </a:r>
          </a:p>
        </p:txBody>
      </p:sp>
      <p:sp>
        <p:nvSpPr>
          <p:cNvPr id="20561" name="AutoShape 81"/>
          <p:cNvSpPr>
            <a:spLocks/>
          </p:cNvSpPr>
          <p:nvPr/>
        </p:nvSpPr>
        <p:spPr bwMode="auto">
          <a:xfrm>
            <a:off x="6527800" y="1790700"/>
            <a:ext cx="1066800" cy="457200"/>
          </a:xfrm>
          <a:prstGeom prst="roundRect">
            <a:avLst>
              <a:gd name="adj" fmla="val 41667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Allgemeine Relativität</a:t>
            </a:r>
          </a:p>
        </p:txBody>
      </p:sp>
      <p:sp>
        <p:nvSpPr>
          <p:cNvPr id="20562" name="AutoShape 82"/>
          <p:cNvSpPr>
            <a:spLocks/>
          </p:cNvSpPr>
          <p:nvPr/>
        </p:nvSpPr>
        <p:spPr bwMode="auto">
          <a:xfrm>
            <a:off x="6362700" y="3644900"/>
            <a:ext cx="1244600" cy="533400"/>
          </a:xfrm>
          <a:prstGeom prst="roundRect">
            <a:avLst>
              <a:gd name="adj" fmla="val 35713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Big Bang</a:t>
            </a:r>
          </a:p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Nukleosynthese</a:t>
            </a:r>
          </a:p>
        </p:txBody>
      </p:sp>
      <p:sp>
        <p:nvSpPr>
          <p:cNvPr id="20563" name="AutoShape 83"/>
          <p:cNvSpPr>
            <a:spLocks/>
          </p:cNvSpPr>
          <p:nvPr/>
        </p:nvSpPr>
        <p:spPr bwMode="auto">
          <a:xfrm>
            <a:off x="6527800" y="5207000"/>
            <a:ext cx="1066800" cy="279400"/>
          </a:xfrm>
          <a:prstGeom prst="roundRect">
            <a:avLst>
              <a:gd name="adj" fmla="val 50000"/>
            </a:avLst>
          </a:prstGeom>
          <a:solidFill>
            <a:srgbClr val="FF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Inflation</a:t>
            </a:r>
          </a:p>
        </p:txBody>
      </p:sp>
      <p:sp>
        <p:nvSpPr>
          <p:cNvPr id="20564" name="Oval 84"/>
          <p:cNvSpPr>
            <a:spLocks/>
          </p:cNvSpPr>
          <p:nvPr/>
        </p:nvSpPr>
        <p:spPr bwMode="auto">
          <a:xfrm>
            <a:off x="1771650" y="1346200"/>
            <a:ext cx="825500" cy="279400"/>
          </a:xfrm>
          <a:prstGeom prst="ellipse">
            <a:avLst/>
          </a:prstGeom>
          <a:solidFill>
            <a:srgbClr val="FF6FCF">
              <a:alpha val="6773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2856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Atom</a:t>
            </a:r>
          </a:p>
        </p:txBody>
      </p:sp>
      <p:sp>
        <p:nvSpPr>
          <p:cNvPr id="20565" name="Oval 85"/>
          <p:cNvSpPr>
            <a:spLocks/>
          </p:cNvSpPr>
          <p:nvPr/>
        </p:nvSpPr>
        <p:spPr bwMode="auto">
          <a:xfrm>
            <a:off x="1778000" y="1714500"/>
            <a:ext cx="838200" cy="292100"/>
          </a:xfrm>
          <a:prstGeom prst="ellipse">
            <a:avLst/>
          </a:prstGeom>
          <a:solidFill>
            <a:srgbClr val="FF6FCF">
              <a:alpha val="6773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2856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Kern</a:t>
            </a:r>
          </a:p>
        </p:txBody>
      </p:sp>
      <p:sp>
        <p:nvSpPr>
          <p:cNvPr id="20566" name="Oval 86"/>
          <p:cNvSpPr>
            <a:spLocks/>
          </p:cNvSpPr>
          <p:nvPr/>
        </p:nvSpPr>
        <p:spPr bwMode="auto">
          <a:xfrm>
            <a:off x="977900" y="927100"/>
            <a:ext cx="419100" cy="266700"/>
          </a:xfrm>
          <a:prstGeom prst="ellipse">
            <a:avLst/>
          </a:prstGeom>
          <a:solidFill>
            <a:srgbClr val="FF0000">
              <a:alpha val="566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</a:t>
            </a:r>
            <a:r>
              <a:rPr lang="en-US" sz="1000" baseline="32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-</a:t>
            </a:r>
          </a:p>
        </p:txBody>
      </p:sp>
      <p:sp>
        <p:nvSpPr>
          <p:cNvPr id="20567" name="Oval 87"/>
          <p:cNvSpPr>
            <a:spLocks/>
          </p:cNvSpPr>
          <p:nvPr/>
        </p:nvSpPr>
        <p:spPr bwMode="auto">
          <a:xfrm>
            <a:off x="1981200" y="2120900"/>
            <a:ext cx="419100" cy="266700"/>
          </a:xfrm>
          <a:prstGeom prst="ellipse">
            <a:avLst/>
          </a:prstGeom>
          <a:solidFill>
            <a:srgbClr val="FF6FCF">
              <a:alpha val="66634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p</a:t>
            </a:r>
            <a:r>
              <a:rPr lang="en-US" sz="1000" baseline="32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+</a:t>
            </a:r>
          </a:p>
        </p:txBody>
      </p:sp>
      <p:sp>
        <p:nvSpPr>
          <p:cNvPr id="20568" name="Oval 88"/>
          <p:cNvSpPr>
            <a:spLocks/>
          </p:cNvSpPr>
          <p:nvPr/>
        </p:nvSpPr>
        <p:spPr bwMode="auto">
          <a:xfrm>
            <a:off x="1981200" y="2628900"/>
            <a:ext cx="419100" cy="266700"/>
          </a:xfrm>
          <a:prstGeom prst="ellipse">
            <a:avLst/>
          </a:prstGeom>
          <a:solidFill>
            <a:srgbClr val="FF6FCF">
              <a:alpha val="66634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n</a:t>
            </a:r>
          </a:p>
        </p:txBody>
      </p:sp>
      <p:sp>
        <p:nvSpPr>
          <p:cNvPr id="20569" name="Oval 89"/>
          <p:cNvSpPr>
            <a:spLocks/>
          </p:cNvSpPr>
          <p:nvPr/>
        </p:nvSpPr>
        <p:spPr bwMode="auto">
          <a:xfrm>
            <a:off x="1689100" y="3505200"/>
            <a:ext cx="977900" cy="1155700"/>
          </a:xfrm>
          <a:prstGeom prst="ellipse">
            <a:avLst/>
          </a:prstGeom>
          <a:solidFill>
            <a:srgbClr val="FF0080">
              <a:alpha val="24361"/>
            </a:srgbClr>
          </a:solidFill>
          <a:ln w="25400" cap="flat">
            <a:solidFill>
              <a:srgbClr val="FF00FF">
                <a:alpha val="91353"/>
              </a:srgbClr>
            </a:solidFill>
            <a:prstDash val="sysDot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1200" b="1">
                <a:solidFill>
                  <a:schemeClr val="tx1"/>
                </a:solidFill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Teilchen-</a:t>
            </a:r>
          </a:p>
          <a:p>
            <a:r>
              <a:rPr lang="en-US" sz="1200" b="1">
                <a:solidFill>
                  <a:schemeClr val="tx1"/>
                </a:solidFill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zoo</a:t>
            </a:r>
          </a:p>
        </p:txBody>
      </p:sp>
      <p:sp>
        <p:nvSpPr>
          <p:cNvPr id="20570" name="Oval 90"/>
          <p:cNvSpPr>
            <a:spLocks/>
          </p:cNvSpPr>
          <p:nvPr/>
        </p:nvSpPr>
        <p:spPr bwMode="auto">
          <a:xfrm>
            <a:off x="1739900" y="4521200"/>
            <a:ext cx="317500" cy="266700"/>
          </a:xfrm>
          <a:prstGeom prst="ellipse">
            <a:avLst/>
          </a:prstGeom>
          <a:solidFill>
            <a:srgbClr val="0000FF">
              <a:alpha val="9135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u</a:t>
            </a:r>
          </a:p>
        </p:txBody>
      </p:sp>
      <p:sp>
        <p:nvSpPr>
          <p:cNvPr id="20571" name="Oval 91"/>
          <p:cNvSpPr>
            <a:spLocks/>
          </p:cNvSpPr>
          <p:nvPr/>
        </p:nvSpPr>
        <p:spPr bwMode="auto">
          <a:xfrm>
            <a:off x="977900" y="2908300"/>
            <a:ext cx="419100" cy="266700"/>
          </a:xfrm>
          <a:prstGeom prst="ellipse">
            <a:avLst/>
          </a:prstGeom>
          <a:solidFill>
            <a:srgbClr val="FF0000">
              <a:alpha val="566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μ</a:t>
            </a:r>
            <a:r>
              <a:rPr lang="en-US" sz="1000" baseline="32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-</a:t>
            </a:r>
          </a:p>
        </p:txBody>
      </p:sp>
      <p:sp>
        <p:nvSpPr>
          <p:cNvPr id="20572" name="Oval 92"/>
          <p:cNvSpPr>
            <a:spLocks/>
          </p:cNvSpPr>
          <p:nvPr/>
        </p:nvSpPr>
        <p:spPr bwMode="auto">
          <a:xfrm>
            <a:off x="1968500" y="3479800"/>
            <a:ext cx="419100" cy="266700"/>
          </a:xfrm>
          <a:prstGeom prst="ellipse">
            <a:avLst/>
          </a:prstGeom>
          <a:solidFill>
            <a:srgbClr val="FF6FCF">
              <a:alpha val="66634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 charset="0"/>
                <a:ea typeface="ＭＳ Ｐゴシック" charset="0"/>
                <a:cs typeface="Times" charset="0"/>
                <a:sym typeface="Times" charset="0"/>
              </a:rPr>
              <a:t>π</a:t>
            </a:r>
          </a:p>
        </p:txBody>
      </p:sp>
      <p:sp>
        <p:nvSpPr>
          <p:cNvPr id="20573" name="Oval 93"/>
          <p:cNvSpPr>
            <a:spLocks/>
          </p:cNvSpPr>
          <p:nvPr/>
        </p:nvSpPr>
        <p:spPr bwMode="auto">
          <a:xfrm>
            <a:off x="965200" y="4000500"/>
            <a:ext cx="457200" cy="266700"/>
          </a:xfrm>
          <a:prstGeom prst="ellipse">
            <a:avLst/>
          </a:prstGeom>
          <a:solidFill>
            <a:srgbClr val="FF0000">
              <a:alpha val="566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 charset="0"/>
                <a:ea typeface="ＭＳ Ｐゴシック" charset="0"/>
                <a:cs typeface="Times" charset="0"/>
                <a:sym typeface="Times" charset="0"/>
              </a:rPr>
              <a:t>ν</a:t>
            </a:r>
            <a:r>
              <a:rPr lang="en-US" sz="1000" baseline="-6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</a:t>
            </a:r>
          </a:p>
        </p:txBody>
      </p:sp>
      <p:sp>
        <p:nvSpPr>
          <p:cNvPr id="20574" name="Oval 94"/>
          <p:cNvSpPr>
            <a:spLocks/>
          </p:cNvSpPr>
          <p:nvPr/>
        </p:nvSpPr>
        <p:spPr bwMode="auto">
          <a:xfrm>
            <a:off x="977900" y="4305300"/>
            <a:ext cx="457200" cy="266700"/>
          </a:xfrm>
          <a:prstGeom prst="ellipse">
            <a:avLst/>
          </a:prstGeom>
          <a:solidFill>
            <a:srgbClr val="FF0000">
              <a:alpha val="566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 charset="0"/>
                <a:ea typeface="ＭＳ Ｐゴシック" charset="0"/>
                <a:cs typeface="Times" charset="0"/>
                <a:sym typeface="Times" charset="0"/>
              </a:rPr>
              <a:t>ν</a:t>
            </a:r>
            <a:r>
              <a:rPr lang="en-US" sz="800" baseline="-6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Bold" charset="0"/>
                <a:ea typeface="ＭＳ Ｐゴシック" charset="0"/>
                <a:cs typeface="Times New Roman Bold" charset="0"/>
                <a:sym typeface="Times New Roman Bold" charset="0"/>
              </a:rPr>
              <a:t>μ</a:t>
            </a:r>
          </a:p>
        </p:txBody>
      </p:sp>
      <p:sp>
        <p:nvSpPr>
          <p:cNvPr id="20575" name="Oval 95"/>
          <p:cNvSpPr>
            <a:spLocks/>
          </p:cNvSpPr>
          <p:nvPr/>
        </p:nvSpPr>
        <p:spPr bwMode="auto">
          <a:xfrm>
            <a:off x="977900" y="6248400"/>
            <a:ext cx="457200" cy="266700"/>
          </a:xfrm>
          <a:prstGeom prst="ellipse">
            <a:avLst/>
          </a:prstGeom>
          <a:solidFill>
            <a:srgbClr val="FF0000">
              <a:alpha val="566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 charset="0"/>
                <a:ea typeface="ＭＳ Ｐゴシック" charset="0"/>
                <a:cs typeface="Times" charset="0"/>
                <a:sym typeface="Times" charset="0"/>
              </a:rPr>
              <a:t>ν</a:t>
            </a:r>
            <a:r>
              <a:rPr lang="en-US" sz="800" baseline="-6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Bold" charset="0"/>
                <a:ea typeface="ＭＳ Ｐゴシック" charset="0"/>
                <a:cs typeface="Times New Roman Bold" charset="0"/>
                <a:sym typeface="Times New Roman Bold" charset="0"/>
              </a:rPr>
              <a:t>τ</a:t>
            </a:r>
          </a:p>
        </p:txBody>
      </p:sp>
      <p:sp>
        <p:nvSpPr>
          <p:cNvPr id="20576" name="Oval 96"/>
          <p:cNvSpPr>
            <a:spLocks/>
          </p:cNvSpPr>
          <p:nvPr/>
        </p:nvSpPr>
        <p:spPr bwMode="auto">
          <a:xfrm>
            <a:off x="2019300" y="4521200"/>
            <a:ext cx="317500" cy="266700"/>
          </a:xfrm>
          <a:prstGeom prst="ellipse">
            <a:avLst/>
          </a:prstGeom>
          <a:solidFill>
            <a:srgbClr val="0000FF">
              <a:alpha val="9135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d</a:t>
            </a:r>
          </a:p>
        </p:txBody>
      </p:sp>
      <p:sp>
        <p:nvSpPr>
          <p:cNvPr id="20577" name="Oval 97"/>
          <p:cNvSpPr>
            <a:spLocks/>
          </p:cNvSpPr>
          <p:nvPr/>
        </p:nvSpPr>
        <p:spPr bwMode="auto">
          <a:xfrm>
            <a:off x="2235200" y="4521200"/>
            <a:ext cx="317500" cy="266700"/>
          </a:xfrm>
          <a:prstGeom prst="ellipse">
            <a:avLst/>
          </a:prstGeom>
          <a:solidFill>
            <a:srgbClr val="0000FF">
              <a:alpha val="9135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s</a:t>
            </a:r>
          </a:p>
        </p:txBody>
      </p:sp>
      <p:sp>
        <p:nvSpPr>
          <p:cNvPr id="20578" name="Oval 98"/>
          <p:cNvSpPr>
            <a:spLocks/>
          </p:cNvSpPr>
          <p:nvPr/>
        </p:nvSpPr>
        <p:spPr bwMode="auto">
          <a:xfrm>
            <a:off x="1841500" y="4864100"/>
            <a:ext cx="317500" cy="254000"/>
          </a:xfrm>
          <a:prstGeom prst="ellipse">
            <a:avLst/>
          </a:prstGeom>
          <a:solidFill>
            <a:srgbClr val="0000FF">
              <a:alpha val="9135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c</a:t>
            </a:r>
          </a:p>
        </p:txBody>
      </p:sp>
      <p:sp>
        <p:nvSpPr>
          <p:cNvPr id="20579" name="Oval 99"/>
          <p:cNvSpPr>
            <a:spLocks/>
          </p:cNvSpPr>
          <p:nvPr/>
        </p:nvSpPr>
        <p:spPr bwMode="auto">
          <a:xfrm>
            <a:off x="977900" y="3670300"/>
            <a:ext cx="419100" cy="266700"/>
          </a:xfrm>
          <a:prstGeom prst="ellipse">
            <a:avLst/>
          </a:prstGeom>
          <a:solidFill>
            <a:srgbClr val="FF0000">
              <a:alpha val="566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Bold" charset="0"/>
                <a:ea typeface="ＭＳ Ｐゴシック" charset="0"/>
                <a:cs typeface="Times New Roman Bold" charset="0"/>
                <a:sym typeface="Times New Roman Bold" charset="0"/>
              </a:rPr>
              <a:t>τ</a:t>
            </a:r>
            <a:r>
              <a:rPr lang="en-US" sz="1000" baseline="32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-</a:t>
            </a:r>
          </a:p>
        </p:txBody>
      </p:sp>
      <p:sp>
        <p:nvSpPr>
          <p:cNvPr id="20580" name="Oval 100"/>
          <p:cNvSpPr>
            <a:spLocks/>
          </p:cNvSpPr>
          <p:nvPr/>
        </p:nvSpPr>
        <p:spPr bwMode="auto">
          <a:xfrm>
            <a:off x="990600" y="5041900"/>
            <a:ext cx="419100" cy="266700"/>
          </a:xfrm>
          <a:prstGeom prst="ellipse">
            <a:avLst/>
          </a:prstGeom>
          <a:solidFill>
            <a:srgbClr val="FF0000">
              <a:alpha val="566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Bold" charset="0"/>
                <a:ea typeface="ＭＳ Ｐゴシック" charset="0"/>
                <a:cs typeface="Times New Roman Bold" charset="0"/>
                <a:sym typeface="Times New Roman Bold" charset="0"/>
              </a:rPr>
              <a:t>τ</a:t>
            </a:r>
            <a:r>
              <a:rPr lang="en-US" sz="1000" baseline="32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-</a:t>
            </a:r>
          </a:p>
        </p:txBody>
      </p:sp>
      <p:sp>
        <p:nvSpPr>
          <p:cNvPr id="20581" name="Oval 101"/>
          <p:cNvSpPr>
            <a:spLocks/>
          </p:cNvSpPr>
          <p:nvPr/>
        </p:nvSpPr>
        <p:spPr bwMode="auto">
          <a:xfrm>
            <a:off x="2235200" y="5207000"/>
            <a:ext cx="317500" cy="266700"/>
          </a:xfrm>
          <a:prstGeom prst="ellipse">
            <a:avLst/>
          </a:prstGeom>
          <a:solidFill>
            <a:srgbClr val="0000FF">
              <a:alpha val="9135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b</a:t>
            </a:r>
          </a:p>
        </p:txBody>
      </p:sp>
      <p:sp>
        <p:nvSpPr>
          <p:cNvPr id="20582" name="Oval 102"/>
          <p:cNvSpPr>
            <a:spLocks/>
          </p:cNvSpPr>
          <p:nvPr/>
        </p:nvSpPr>
        <p:spPr bwMode="auto">
          <a:xfrm>
            <a:off x="2235200" y="6083300"/>
            <a:ext cx="317500" cy="266700"/>
          </a:xfrm>
          <a:prstGeom prst="ellipse">
            <a:avLst/>
          </a:prstGeom>
          <a:solidFill>
            <a:srgbClr val="0000FF">
              <a:alpha val="9135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t</a:t>
            </a:r>
          </a:p>
        </p:txBody>
      </p:sp>
      <p:sp>
        <p:nvSpPr>
          <p:cNvPr id="20583" name="Rectangle 103"/>
          <p:cNvSpPr>
            <a:spLocks/>
          </p:cNvSpPr>
          <p:nvPr/>
        </p:nvSpPr>
        <p:spPr bwMode="auto">
          <a:xfrm>
            <a:off x="5626100" y="2489200"/>
            <a:ext cx="1219200" cy="520700"/>
          </a:xfrm>
          <a:prstGeom prst="rect">
            <a:avLst/>
          </a:prstGeom>
          <a:solidFill>
            <a:srgbClr val="66FFFF">
              <a:alpha val="8078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900">
                <a:solidFill>
                  <a:srgbClr val="80000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Galaxien;  Ausdehnung des Universums</a:t>
            </a:r>
          </a:p>
        </p:txBody>
      </p:sp>
      <p:sp>
        <p:nvSpPr>
          <p:cNvPr id="20584" name="AutoShape 104"/>
          <p:cNvSpPr>
            <a:spLocks/>
          </p:cNvSpPr>
          <p:nvPr/>
        </p:nvSpPr>
        <p:spPr bwMode="auto">
          <a:xfrm>
            <a:off x="6489700" y="3302000"/>
            <a:ext cx="1130300" cy="292100"/>
          </a:xfrm>
          <a:prstGeom prst="roundRect">
            <a:avLst>
              <a:gd name="adj" fmla="val 50000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Kernfusion</a:t>
            </a:r>
          </a:p>
        </p:txBody>
      </p:sp>
      <p:sp>
        <p:nvSpPr>
          <p:cNvPr id="20585" name="Rectangle 105"/>
          <p:cNvSpPr>
            <a:spLocks/>
          </p:cNvSpPr>
          <p:nvPr/>
        </p:nvSpPr>
        <p:spPr bwMode="auto">
          <a:xfrm>
            <a:off x="5651500" y="4267200"/>
            <a:ext cx="1320800" cy="355600"/>
          </a:xfrm>
          <a:prstGeom prst="rect">
            <a:avLst/>
          </a:prstGeom>
          <a:solidFill>
            <a:srgbClr val="66FFFF">
              <a:alpha val="8078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900">
                <a:solidFill>
                  <a:srgbClr val="80000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Kosmische</a:t>
            </a:r>
          </a:p>
          <a:p>
            <a:r>
              <a:rPr lang="en-US" sz="900">
                <a:solidFill>
                  <a:srgbClr val="80000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Hintergrundstrahlung</a:t>
            </a:r>
          </a:p>
        </p:txBody>
      </p:sp>
      <p:sp>
        <p:nvSpPr>
          <p:cNvPr id="20586" name="AutoShape 106"/>
          <p:cNvSpPr>
            <a:spLocks/>
          </p:cNvSpPr>
          <p:nvPr/>
        </p:nvSpPr>
        <p:spPr bwMode="auto">
          <a:xfrm>
            <a:off x="3175000" y="4699000"/>
            <a:ext cx="952500" cy="330200"/>
          </a:xfrm>
          <a:prstGeom prst="roundRect">
            <a:avLst>
              <a:gd name="adj" fmla="val 50000"/>
            </a:avLst>
          </a:prstGeom>
          <a:noFill/>
          <a:ln w="38100" cap="flat">
            <a:solidFill>
              <a:srgbClr val="FF8000">
                <a:alpha val="75563"/>
              </a:srgbClr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00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GUT</a:t>
            </a:r>
          </a:p>
        </p:txBody>
      </p:sp>
      <p:sp>
        <p:nvSpPr>
          <p:cNvPr id="20587" name="Oval 107"/>
          <p:cNvSpPr>
            <a:spLocks/>
          </p:cNvSpPr>
          <p:nvPr/>
        </p:nvSpPr>
        <p:spPr bwMode="auto">
          <a:xfrm>
            <a:off x="901700" y="6438900"/>
            <a:ext cx="635000" cy="381000"/>
          </a:xfrm>
          <a:prstGeom prst="ellipse">
            <a:avLst/>
          </a:prstGeom>
          <a:solidFill>
            <a:srgbClr val="FF0000">
              <a:alpha val="566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8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 charset="0"/>
                <a:ea typeface="ＭＳ Ｐゴシック" charset="0"/>
                <a:cs typeface="Times" charset="0"/>
                <a:sym typeface="Times" charset="0"/>
              </a:rPr>
              <a:t>ν</a:t>
            </a:r>
            <a:r>
              <a:rPr lang="en-US" sz="800" baseline="-6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</a:t>
            </a:r>
            <a:r>
              <a:rPr lang="en-US" sz="8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Masse</a:t>
            </a:r>
          </a:p>
        </p:txBody>
      </p:sp>
      <p:sp>
        <p:nvSpPr>
          <p:cNvPr id="20588" name="AutoShape 108"/>
          <p:cNvSpPr>
            <a:spLocks/>
          </p:cNvSpPr>
          <p:nvPr/>
        </p:nvSpPr>
        <p:spPr bwMode="auto">
          <a:xfrm>
            <a:off x="4635500" y="4724400"/>
            <a:ext cx="1016000" cy="469900"/>
          </a:xfrm>
          <a:prstGeom prst="roundRect">
            <a:avLst>
              <a:gd name="adj" fmla="val 40537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QCD</a:t>
            </a:r>
          </a:p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Farbladung</a:t>
            </a:r>
          </a:p>
        </p:txBody>
      </p:sp>
      <p:sp>
        <p:nvSpPr>
          <p:cNvPr id="20589" name="Rectangle 109"/>
          <p:cNvSpPr>
            <a:spLocks/>
          </p:cNvSpPr>
          <p:nvPr/>
        </p:nvSpPr>
        <p:spPr bwMode="auto">
          <a:xfrm>
            <a:off x="5816600" y="6273800"/>
            <a:ext cx="1219200" cy="215900"/>
          </a:xfrm>
          <a:prstGeom prst="rect">
            <a:avLst/>
          </a:prstGeom>
          <a:solidFill>
            <a:srgbClr val="FF8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900">
                <a:solidFill>
                  <a:srgbClr val="80000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Dunkle Energie</a:t>
            </a:r>
          </a:p>
        </p:txBody>
      </p:sp>
      <p:sp>
        <p:nvSpPr>
          <p:cNvPr id="20590" name="Rectangle 110"/>
          <p:cNvSpPr>
            <a:spLocks/>
          </p:cNvSpPr>
          <p:nvPr/>
        </p:nvSpPr>
        <p:spPr bwMode="auto">
          <a:xfrm>
            <a:off x="5981700" y="3048000"/>
            <a:ext cx="1219200" cy="215900"/>
          </a:xfrm>
          <a:prstGeom prst="rect">
            <a:avLst/>
          </a:prstGeom>
          <a:solidFill>
            <a:srgbClr val="FF8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900">
                <a:solidFill>
                  <a:srgbClr val="80000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Dunkle Materie</a:t>
            </a:r>
          </a:p>
        </p:txBody>
      </p:sp>
      <p:sp>
        <p:nvSpPr>
          <p:cNvPr id="20591" name="AutoShape 111"/>
          <p:cNvSpPr>
            <a:spLocks/>
          </p:cNvSpPr>
          <p:nvPr/>
        </p:nvSpPr>
        <p:spPr bwMode="auto">
          <a:xfrm>
            <a:off x="4114800" y="5435600"/>
            <a:ext cx="406400" cy="406400"/>
          </a:xfrm>
          <a:prstGeom prst="diamond">
            <a:avLst/>
          </a:prstGeom>
          <a:solidFill>
            <a:srgbClr val="FFFF00">
              <a:alpha val="74901"/>
            </a:srgbClr>
          </a:solidFill>
          <a:ln w="25400" cap="flat">
            <a:solidFill>
              <a:srgbClr val="80004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900">
                <a:solidFill>
                  <a:srgbClr val="80004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W</a:t>
            </a:r>
          </a:p>
        </p:txBody>
      </p:sp>
      <p:sp>
        <p:nvSpPr>
          <p:cNvPr id="20592" name="AutoShape 112"/>
          <p:cNvSpPr>
            <a:spLocks/>
          </p:cNvSpPr>
          <p:nvPr/>
        </p:nvSpPr>
        <p:spPr bwMode="auto">
          <a:xfrm>
            <a:off x="4533900" y="5435600"/>
            <a:ext cx="406400" cy="406400"/>
          </a:xfrm>
          <a:prstGeom prst="diamond">
            <a:avLst/>
          </a:prstGeom>
          <a:solidFill>
            <a:srgbClr val="FFFF00">
              <a:alpha val="74901"/>
            </a:srgbClr>
          </a:solidFill>
          <a:ln w="25400" cap="flat">
            <a:solidFill>
              <a:srgbClr val="80004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900">
                <a:solidFill>
                  <a:srgbClr val="80004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Z</a:t>
            </a:r>
          </a:p>
        </p:txBody>
      </p:sp>
      <p:sp>
        <p:nvSpPr>
          <p:cNvPr id="20593" name="AutoShape 113"/>
          <p:cNvSpPr>
            <a:spLocks/>
          </p:cNvSpPr>
          <p:nvPr/>
        </p:nvSpPr>
        <p:spPr bwMode="auto">
          <a:xfrm>
            <a:off x="5092700" y="5257800"/>
            <a:ext cx="406400" cy="406400"/>
          </a:xfrm>
          <a:prstGeom prst="diamond">
            <a:avLst/>
          </a:prstGeom>
          <a:solidFill>
            <a:srgbClr val="FFFF00">
              <a:alpha val="74901"/>
            </a:srgbClr>
          </a:solidFill>
          <a:ln w="25400" cap="flat">
            <a:solidFill>
              <a:srgbClr val="80004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900">
                <a:solidFill>
                  <a:srgbClr val="80004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g</a:t>
            </a:r>
          </a:p>
        </p:txBody>
      </p:sp>
      <p:sp>
        <p:nvSpPr>
          <p:cNvPr id="20594" name="AutoShape 114"/>
          <p:cNvSpPr>
            <a:spLocks/>
          </p:cNvSpPr>
          <p:nvPr/>
        </p:nvSpPr>
        <p:spPr bwMode="auto">
          <a:xfrm>
            <a:off x="3517900" y="1092200"/>
            <a:ext cx="914400" cy="431800"/>
          </a:xfrm>
          <a:prstGeom prst="diamond">
            <a:avLst/>
          </a:prstGeom>
          <a:solidFill>
            <a:srgbClr val="FFFF00">
              <a:alpha val="74901"/>
            </a:srgbClr>
          </a:solidFill>
          <a:ln w="25400" cap="flat">
            <a:solidFill>
              <a:srgbClr val="80004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800" b="1">
                <a:solidFill>
                  <a:srgbClr val="800040"/>
                </a:solidFill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Photon</a:t>
            </a:r>
          </a:p>
        </p:txBody>
      </p:sp>
      <p:sp>
        <p:nvSpPr>
          <p:cNvPr id="20595" name="Rectangle 115"/>
          <p:cNvSpPr>
            <a:spLocks/>
          </p:cNvSpPr>
          <p:nvPr/>
        </p:nvSpPr>
        <p:spPr bwMode="auto">
          <a:xfrm>
            <a:off x="4260850" y="673100"/>
            <a:ext cx="59531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Schwache</a:t>
            </a:r>
          </a:p>
          <a:p>
            <a:r>
              <a:rPr lang="en-US" sz="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WW</a:t>
            </a:r>
          </a:p>
        </p:txBody>
      </p:sp>
      <p:sp>
        <p:nvSpPr>
          <p:cNvPr id="20596" name="Oval 116"/>
          <p:cNvSpPr>
            <a:spLocks/>
          </p:cNvSpPr>
          <p:nvPr/>
        </p:nvSpPr>
        <p:spPr bwMode="auto">
          <a:xfrm>
            <a:off x="1257300" y="2692400"/>
            <a:ext cx="419100" cy="266700"/>
          </a:xfrm>
          <a:prstGeom prst="ellipse">
            <a:avLst/>
          </a:prstGeom>
          <a:solidFill>
            <a:srgbClr val="00FF80">
              <a:alpha val="9135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40008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</a:t>
            </a:r>
            <a:r>
              <a:rPr lang="en-US" sz="1000" baseline="32000">
                <a:solidFill>
                  <a:srgbClr val="4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+</a:t>
            </a:r>
          </a:p>
        </p:txBody>
      </p:sp>
      <p:sp>
        <p:nvSpPr>
          <p:cNvPr id="20597" name="Oval 117"/>
          <p:cNvSpPr>
            <a:spLocks/>
          </p:cNvSpPr>
          <p:nvPr/>
        </p:nvSpPr>
        <p:spPr bwMode="auto">
          <a:xfrm>
            <a:off x="1257300" y="3860800"/>
            <a:ext cx="419100" cy="266700"/>
          </a:xfrm>
          <a:prstGeom prst="ellipse">
            <a:avLst/>
          </a:prstGeom>
          <a:solidFill>
            <a:srgbClr val="00FF80">
              <a:alpha val="9135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40008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p</a:t>
            </a:r>
            <a:r>
              <a:rPr lang="en-US" sz="1000" baseline="32000">
                <a:solidFill>
                  <a:srgbClr val="4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-</a:t>
            </a:r>
          </a:p>
        </p:txBody>
      </p:sp>
      <p:sp>
        <p:nvSpPr>
          <p:cNvPr id="20598" name="AutoShape 118"/>
          <p:cNvSpPr>
            <a:spLocks/>
          </p:cNvSpPr>
          <p:nvPr/>
        </p:nvSpPr>
        <p:spPr bwMode="auto">
          <a:xfrm>
            <a:off x="3810000" y="2578100"/>
            <a:ext cx="863600" cy="495300"/>
          </a:xfrm>
          <a:prstGeom prst="roundRect">
            <a:avLst>
              <a:gd name="adj" fmla="val 38458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Fermi Theorie</a:t>
            </a:r>
          </a:p>
        </p:txBody>
      </p:sp>
      <p:sp>
        <p:nvSpPr>
          <p:cNvPr id="20599" name="AutoShape 119"/>
          <p:cNvSpPr>
            <a:spLocks/>
          </p:cNvSpPr>
          <p:nvPr/>
        </p:nvSpPr>
        <p:spPr bwMode="auto">
          <a:xfrm>
            <a:off x="4660900" y="2781300"/>
            <a:ext cx="952500" cy="533400"/>
          </a:xfrm>
          <a:prstGeom prst="roundRect">
            <a:avLst>
              <a:gd name="adj" fmla="val 35713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Yukawa </a:t>
            </a:r>
          </a:p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π Austausch</a:t>
            </a:r>
          </a:p>
        </p:txBody>
      </p:sp>
      <p:sp>
        <p:nvSpPr>
          <p:cNvPr id="20600" name="AutoShape 120"/>
          <p:cNvSpPr>
            <a:spLocks/>
          </p:cNvSpPr>
          <p:nvPr/>
        </p:nvSpPr>
        <p:spPr bwMode="auto">
          <a:xfrm>
            <a:off x="2108200" y="25400"/>
            <a:ext cx="889000" cy="330200"/>
          </a:xfrm>
          <a:prstGeom prst="roundRect">
            <a:avLst>
              <a:gd name="adj" fmla="val 50000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Boltzmann</a:t>
            </a:r>
          </a:p>
        </p:txBody>
      </p:sp>
      <p:sp>
        <p:nvSpPr>
          <p:cNvPr id="20601" name="AutoShape 121"/>
          <p:cNvSpPr>
            <a:spLocks/>
          </p:cNvSpPr>
          <p:nvPr/>
        </p:nvSpPr>
        <p:spPr bwMode="auto">
          <a:xfrm>
            <a:off x="4419600" y="952500"/>
            <a:ext cx="838200" cy="495300"/>
          </a:xfrm>
          <a:prstGeom prst="roundRect">
            <a:avLst>
              <a:gd name="adj" fmla="val 38458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Radio-aktivität</a:t>
            </a:r>
          </a:p>
        </p:txBody>
      </p:sp>
      <p:sp>
        <p:nvSpPr>
          <p:cNvPr id="20602" name="Rectangle 122"/>
          <p:cNvSpPr>
            <a:spLocks/>
          </p:cNvSpPr>
          <p:nvPr/>
        </p:nvSpPr>
        <p:spPr bwMode="auto">
          <a:xfrm>
            <a:off x="7874000" y="431800"/>
            <a:ext cx="2095500" cy="6375400"/>
          </a:xfrm>
          <a:prstGeom prst="rect">
            <a:avLst/>
          </a:prstGeom>
          <a:solidFill>
            <a:srgbClr val="FF6FCF">
              <a:alpha val="2196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r>
              <a:rPr lang="en-US" sz="13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Technologien</a:t>
            </a:r>
          </a:p>
        </p:txBody>
      </p:sp>
      <p:sp>
        <p:nvSpPr>
          <p:cNvPr id="20603" name="Rectangle 123"/>
          <p:cNvSpPr>
            <a:spLocks/>
          </p:cNvSpPr>
          <p:nvPr/>
        </p:nvSpPr>
        <p:spPr bwMode="auto">
          <a:xfrm>
            <a:off x="7912100" y="1587500"/>
            <a:ext cx="5334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Geiger</a:t>
            </a:r>
          </a:p>
        </p:txBody>
      </p:sp>
      <p:sp>
        <p:nvSpPr>
          <p:cNvPr id="20604" name="Rectangle 124"/>
          <p:cNvSpPr>
            <a:spLocks/>
          </p:cNvSpPr>
          <p:nvPr/>
        </p:nvSpPr>
        <p:spPr bwMode="auto">
          <a:xfrm>
            <a:off x="7899400" y="1993900"/>
            <a:ext cx="5461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Wolken</a:t>
            </a:r>
          </a:p>
        </p:txBody>
      </p:sp>
      <p:sp>
        <p:nvSpPr>
          <p:cNvPr id="20605" name="Rectangle 125"/>
          <p:cNvSpPr>
            <a:spLocks/>
          </p:cNvSpPr>
          <p:nvPr/>
        </p:nvSpPr>
        <p:spPr bwMode="auto">
          <a:xfrm>
            <a:off x="7899400" y="3784600"/>
            <a:ext cx="9398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Blasenkammer </a:t>
            </a:r>
          </a:p>
        </p:txBody>
      </p:sp>
      <p:sp>
        <p:nvSpPr>
          <p:cNvPr id="20606" name="Rectangle 126"/>
          <p:cNvSpPr>
            <a:spLocks/>
          </p:cNvSpPr>
          <p:nvPr/>
        </p:nvSpPr>
        <p:spPr bwMode="auto">
          <a:xfrm>
            <a:off x="9118600" y="2641600"/>
            <a:ext cx="8763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00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Zyklotron</a:t>
            </a:r>
          </a:p>
        </p:txBody>
      </p:sp>
      <p:sp>
        <p:nvSpPr>
          <p:cNvPr id="20607" name="Rectangle 127"/>
          <p:cNvSpPr>
            <a:spLocks/>
          </p:cNvSpPr>
          <p:nvPr/>
        </p:nvSpPr>
        <p:spPr bwMode="auto">
          <a:xfrm>
            <a:off x="7856538" y="723900"/>
            <a:ext cx="64452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0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Detektor</a:t>
            </a:r>
          </a:p>
        </p:txBody>
      </p:sp>
      <p:sp>
        <p:nvSpPr>
          <p:cNvPr id="20608" name="Rectangle 128"/>
          <p:cNvSpPr>
            <a:spLocks/>
          </p:cNvSpPr>
          <p:nvPr/>
        </p:nvSpPr>
        <p:spPr bwMode="auto">
          <a:xfrm>
            <a:off x="9047163" y="723900"/>
            <a:ext cx="979487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0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Beschleuniger</a:t>
            </a:r>
          </a:p>
        </p:txBody>
      </p:sp>
      <p:sp>
        <p:nvSpPr>
          <p:cNvPr id="20609" name="Rectangle 129"/>
          <p:cNvSpPr>
            <a:spLocks/>
          </p:cNvSpPr>
          <p:nvPr/>
        </p:nvSpPr>
        <p:spPr bwMode="auto">
          <a:xfrm>
            <a:off x="5651500" y="1841500"/>
            <a:ext cx="812800" cy="355600"/>
          </a:xfrm>
          <a:prstGeom prst="rect">
            <a:avLst/>
          </a:prstGeom>
          <a:solidFill>
            <a:srgbClr val="66FFFF">
              <a:alpha val="8078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900">
                <a:solidFill>
                  <a:srgbClr val="80000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Höhen-strahlung</a:t>
            </a:r>
          </a:p>
        </p:txBody>
      </p:sp>
      <p:sp>
        <p:nvSpPr>
          <p:cNvPr id="20610" name="Rectangle 130"/>
          <p:cNvSpPr>
            <a:spLocks/>
          </p:cNvSpPr>
          <p:nvPr/>
        </p:nvSpPr>
        <p:spPr bwMode="auto">
          <a:xfrm>
            <a:off x="9144000" y="3492500"/>
            <a:ext cx="8001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00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Synchrotron</a:t>
            </a:r>
          </a:p>
        </p:txBody>
      </p:sp>
      <p:sp>
        <p:nvSpPr>
          <p:cNvPr id="20611" name="Rectangle 131"/>
          <p:cNvSpPr>
            <a:spLocks/>
          </p:cNvSpPr>
          <p:nvPr/>
        </p:nvSpPr>
        <p:spPr bwMode="auto">
          <a:xfrm>
            <a:off x="9144000" y="4203700"/>
            <a:ext cx="8382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00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e</a:t>
            </a:r>
            <a:r>
              <a:rPr lang="en-US" sz="1000" baseline="32000">
                <a:solidFill>
                  <a:srgbClr val="FFFF00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+</a:t>
            </a:r>
            <a:r>
              <a:rPr lang="en-US" sz="1000">
                <a:solidFill>
                  <a:srgbClr val="FFFF00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e</a:t>
            </a:r>
            <a:r>
              <a:rPr lang="en-US" sz="1000" baseline="32000">
                <a:solidFill>
                  <a:srgbClr val="FFFF00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-</a:t>
            </a:r>
            <a:r>
              <a:rPr lang="en-US" sz="1000">
                <a:solidFill>
                  <a:srgbClr val="FFFF00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 Ring</a:t>
            </a:r>
          </a:p>
        </p:txBody>
      </p:sp>
      <p:sp>
        <p:nvSpPr>
          <p:cNvPr id="20612" name="Rectangle 132"/>
          <p:cNvSpPr>
            <a:spLocks/>
          </p:cNvSpPr>
          <p:nvPr/>
        </p:nvSpPr>
        <p:spPr bwMode="auto">
          <a:xfrm>
            <a:off x="9144000" y="5219700"/>
            <a:ext cx="8382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00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p</a:t>
            </a:r>
            <a:r>
              <a:rPr lang="en-US" sz="1000" baseline="32000">
                <a:solidFill>
                  <a:srgbClr val="FFFF00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+</a:t>
            </a:r>
            <a:r>
              <a:rPr lang="en-US" sz="1000">
                <a:solidFill>
                  <a:srgbClr val="FFFF00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p</a:t>
            </a:r>
            <a:r>
              <a:rPr lang="en-US" sz="1000" baseline="32000">
                <a:solidFill>
                  <a:srgbClr val="FFFF00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-</a:t>
            </a:r>
            <a:r>
              <a:rPr lang="en-US" sz="1000">
                <a:solidFill>
                  <a:srgbClr val="FFFF00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 Ring</a:t>
            </a:r>
          </a:p>
        </p:txBody>
      </p:sp>
      <p:sp>
        <p:nvSpPr>
          <p:cNvPr id="20613" name="Rectangle 133"/>
          <p:cNvSpPr>
            <a:spLocks/>
          </p:cNvSpPr>
          <p:nvPr/>
        </p:nvSpPr>
        <p:spPr bwMode="auto">
          <a:xfrm>
            <a:off x="9080500" y="4635500"/>
            <a:ext cx="9017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00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Strahlkühlung</a:t>
            </a:r>
          </a:p>
        </p:txBody>
      </p:sp>
      <p:sp>
        <p:nvSpPr>
          <p:cNvPr id="20614" name="Rectangle 134"/>
          <p:cNvSpPr>
            <a:spLocks/>
          </p:cNvSpPr>
          <p:nvPr/>
        </p:nvSpPr>
        <p:spPr bwMode="auto">
          <a:xfrm>
            <a:off x="7899400" y="4419600"/>
            <a:ext cx="11049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Vieldrahtkammer</a:t>
            </a:r>
          </a:p>
        </p:txBody>
      </p:sp>
      <p:sp>
        <p:nvSpPr>
          <p:cNvPr id="20615" name="Rectangle 135"/>
          <p:cNvSpPr>
            <a:spLocks/>
          </p:cNvSpPr>
          <p:nvPr/>
        </p:nvSpPr>
        <p:spPr bwMode="auto">
          <a:xfrm>
            <a:off x="7874000" y="4889500"/>
            <a:ext cx="11557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00FFFF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Prozessrechner</a:t>
            </a:r>
          </a:p>
        </p:txBody>
      </p:sp>
      <p:sp>
        <p:nvSpPr>
          <p:cNvPr id="20616" name="Rectangle 136"/>
          <p:cNvSpPr>
            <a:spLocks/>
          </p:cNvSpPr>
          <p:nvPr/>
        </p:nvSpPr>
        <p:spPr bwMode="auto">
          <a:xfrm>
            <a:off x="9245600" y="5880100"/>
            <a:ext cx="5207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00FFFF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WWW</a:t>
            </a:r>
          </a:p>
        </p:txBody>
      </p:sp>
      <p:sp>
        <p:nvSpPr>
          <p:cNvPr id="20617" name="Rectangle 137"/>
          <p:cNvSpPr>
            <a:spLocks/>
          </p:cNvSpPr>
          <p:nvPr/>
        </p:nvSpPr>
        <p:spPr bwMode="auto">
          <a:xfrm>
            <a:off x="9245600" y="6502400"/>
            <a:ext cx="5207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00FFFF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GRID</a:t>
            </a:r>
          </a:p>
        </p:txBody>
      </p:sp>
      <p:sp>
        <p:nvSpPr>
          <p:cNvPr id="20618" name="Oval 138"/>
          <p:cNvSpPr>
            <a:spLocks/>
          </p:cNvSpPr>
          <p:nvPr/>
        </p:nvSpPr>
        <p:spPr bwMode="auto">
          <a:xfrm>
            <a:off x="7899400" y="5575300"/>
            <a:ext cx="1104900" cy="850900"/>
          </a:xfrm>
          <a:prstGeom prst="ellipse">
            <a:avLst/>
          </a:prstGeom>
          <a:solidFill>
            <a:srgbClr val="0080FF">
              <a:alpha val="91353"/>
            </a:srgbClr>
          </a:solidFill>
          <a:ln w="25400" cap="flat">
            <a:solidFill>
              <a:srgbClr val="FF00FF">
                <a:alpha val="91353"/>
              </a:srgbClr>
            </a:solidFill>
            <a:prstDash val="sysDot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900">
                <a:solidFill>
                  <a:srgbClr val="FFFFFF"/>
                </a:solidFill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Moderne</a:t>
            </a:r>
          </a:p>
          <a:p>
            <a:r>
              <a:rPr lang="en-US" sz="900">
                <a:solidFill>
                  <a:srgbClr val="FFFFFF"/>
                </a:solidFill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Detektoren</a:t>
            </a:r>
          </a:p>
        </p:txBody>
      </p:sp>
      <p:sp>
        <p:nvSpPr>
          <p:cNvPr id="20619" name="AutoShape 139"/>
          <p:cNvSpPr>
            <a:spLocks/>
          </p:cNvSpPr>
          <p:nvPr/>
        </p:nvSpPr>
        <p:spPr bwMode="auto">
          <a:xfrm>
            <a:off x="3937000" y="3543300"/>
            <a:ext cx="914400" cy="533400"/>
          </a:xfrm>
          <a:prstGeom prst="roundRect">
            <a:avLst>
              <a:gd name="adj" fmla="val 35713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P, C, CP Verletzung</a:t>
            </a:r>
          </a:p>
        </p:txBody>
      </p:sp>
      <p:sp>
        <p:nvSpPr>
          <p:cNvPr id="20620" name="Rectangle 140"/>
          <p:cNvSpPr>
            <a:spLocks/>
          </p:cNvSpPr>
          <p:nvPr/>
        </p:nvSpPr>
        <p:spPr bwMode="auto">
          <a:xfrm>
            <a:off x="1711325" y="5054600"/>
            <a:ext cx="1300163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000">
                <a:solidFill>
                  <a:srgbClr val="FFFF0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STANDARD MODEL</a:t>
            </a:r>
          </a:p>
        </p:txBody>
      </p:sp>
      <p:sp>
        <p:nvSpPr>
          <p:cNvPr id="20621" name="AutoShape 141"/>
          <p:cNvSpPr>
            <a:spLocks/>
          </p:cNvSpPr>
          <p:nvPr/>
        </p:nvSpPr>
        <p:spPr bwMode="auto">
          <a:xfrm>
            <a:off x="3873500" y="4521200"/>
            <a:ext cx="1308100" cy="266700"/>
          </a:xfrm>
          <a:prstGeom prst="roundRect">
            <a:avLst>
              <a:gd name="adj" fmla="val 50000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EW Vereinigung</a:t>
            </a:r>
          </a:p>
        </p:txBody>
      </p:sp>
      <p:sp>
        <p:nvSpPr>
          <p:cNvPr id="20622" name="Oval 142"/>
          <p:cNvSpPr>
            <a:spLocks/>
          </p:cNvSpPr>
          <p:nvPr/>
        </p:nvSpPr>
        <p:spPr bwMode="auto">
          <a:xfrm>
            <a:off x="3327400" y="5765800"/>
            <a:ext cx="2120900" cy="469900"/>
          </a:xfrm>
          <a:prstGeom prst="ellipse">
            <a:avLst/>
          </a:prstGeom>
          <a:solidFill>
            <a:srgbClr val="0000FF">
              <a:alpha val="9135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3 Teilchenfamilien</a:t>
            </a:r>
          </a:p>
        </p:txBody>
      </p:sp>
      <p:sp>
        <p:nvSpPr>
          <p:cNvPr id="20623" name="Rectangle 143"/>
          <p:cNvSpPr>
            <a:spLocks/>
          </p:cNvSpPr>
          <p:nvPr/>
        </p:nvSpPr>
        <p:spPr bwMode="auto">
          <a:xfrm>
            <a:off x="5664200" y="5638800"/>
            <a:ext cx="1371600" cy="520700"/>
          </a:xfrm>
          <a:prstGeom prst="rect">
            <a:avLst/>
          </a:prstGeom>
          <a:solidFill>
            <a:srgbClr val="66FFFF">
              <a:alpha val="8078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900">
                <a:solidFill>
                  <a:srgbClr val="80000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Inhomogenität der Hintergrundstrahlung(COBE, WMAP)</a:t>
            </a:r>
          </a:p>
        </p:txBody>
      </p:sp>
      <p:sp>
        <p:nvSpPr>
          <p:cNvPr id="20624" name="Rectangle 144"/>
          <p:cNvSpPr>
            <a:spLocks/>
          </p:cNvSpPr>
          <p:nvPr/>
        </p:nvSpPr>
        <p:spPr bwMode="auto">
          <a:xfrm>
            <a:off x="57150" y="844550"/>
            <a:ext cx="444500" cy="2413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100">
                <a:solidFill>
                  <a:srgbClr val="FFFFFF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1895</a:t>
            </a:r>
          </a:p>
        </p:txBody>
      </p:sp>
      <p:sp>
        <p:nvSpPr>
          <p:cNvPr id="20625" name="Rectangle 145"/>
          <p:cNvSpPr>
            <a:spLocks/>
          </p:cNvSpPr>
          <p:nvPr/>
        </p:nvSpPr>
        <p:spPr bwMode="auto">
          <a:xfrm>
            <a:off x="57150" y="1365250"/>
            <a:ext cx="444500" cy="2413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100">
                <a:solidFill>
                  <a:srgbClr val="FFFFFF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1905</a:t>
            </a:r>
          </a:p>
        </p:txBody>
      </p:sp>
      <p:sp>
        <p:nvSpPr>
          <p:cNvPr id="20626" name="Rectangle 146"/>
          <p:cNvSpPr>
            <a:spLocks/>
          </p:cNvSpPr>
          <p:nvPr/>
        </p:nvSpPr>
        <p:spPr bwMode="auto">
          <a:xfrm>
            <a:off x="57150" y="5048250"/>
            <a:ext cx="444500" cy="2413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100">
                <a:solidFill>
                  <a:srgbClr val="FFFFFF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1975</a:t>
            </a:r>
          </a:p>
        </p:txBody>
      </p:sp>
      <p:sp>
        <p:nvSpPr>
          <p:cNvPr id="20627" name="Rectangle 147"/>
          <p:cNvSpPr>
            <a:spLocks/>
          </p:cNvSpPr>
          <p:nvPr/>
        </p:nvSpPr>
        <p:spPr bwMode="auto">
          <a:xfrm>
            <a:off x="4183063" y="88900"/>
            <a:ext cx="1131887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800">
                <a:solidFill>
                  <a:srgbClr val="FFFFFF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Elektromagnetismus</a:t>
            </a:r>
          </a:p>
        </p:txBody>
      </p:sp>
      <p:sp>
        <p:nvSpPr>
          <p:cNvPr id="20628" name="Rectangle 148"/>
          <p:cNvSpPr>
            <a:spLocks/>
          </p:cNvSpPr>
          <p:nvPr/>
        </p:nvSpPr>
        <p:spPr bwMode="auto">
          <a:xfrm>
            <a:off x="5046663" y="673100"/>
            <a:ext cx="422275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Starke</a:t>
            </a:r>
          </a:p>
          <a:p>
            <a:r>
              <a:rPr lang="en-US" sz="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WW</a:t>
            </a:r>
          </a:p>
        </p:txBody>
      </p:sp>
      <p:grpSp>
        <p:nvGrpSpPr>
          <p:cNvPr id="20631" name="Group 151"/>
          <p:cNvGrpSpPr>
            <a:grpSpLocks/>
          </p:cNvGrpSpPr>
          <p:nvPr/>
        </p:nvGrpSpPr>
        <p:grpSpPr bwMode="auto">
          <a:xfrm>
            <a:off x="3835400" y="949325"/>
            <a:ext cx="1779588" cy="2276475"/>
            <a:chOff x="0" y="0"/>
            <a:chExt cx="1121" cy="1433"/>
          </a:xfrm>
        </p:grpSpPr>
        <p:sp>
          <p:nvSpPr>
            <p:cNvPr id="20629" name="AutoShape 149"/>
            <p:cNvSpPr>
              <a:spLocks/>
            </p:cNvSpPr>
            <p:nvPr/>
          </p:nvSpPr>
          <p:spPr bwMode="auto">
            <a:xfrm>
              <a:off x="0" y="0"/>
              <a:ext cx="1104" cy="1433"/>
            </a:xfrm>
            <a:prstGeom prst="roundRect">
              <a:avLst>
                <a:gd name="adj" fmla="val 10866"/>
              </a:avLst>
            </a:prstGeom>
            <a:noFill/>
            <a:ln w="63500" cap="flat">
              <a:solidFill>
                <a:srgbClr val="CCCCCC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0630" name="Rectangle 150"/>
            <p:cNvSpPr>
              <a:spLocks/>
            </p:cNvSpPr>
            <p:nvPr/>
          </p:nvSpPr>
          <p:spPr bwMode="auto">
            <a:xfrm>
              <a:off x="801" y="2"/>
              <a:ext cx="320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2400">
                  <a:solidFill>
                    <a:srgbClr val="FFFF0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2</a:t>
              </a:r>
              <a:r>
                <a:rPr lang="en-US" sz="2100">
                  <a:solidFill>
                    <a:srgbClr val="FFFF0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a</a:t>
              </a:r>
            </a:p>
          </p:txBody>
        </p:sp>
      </p:grpSp>
      <p:grpSp>
        <p:nvGrpSpPr>
          <p:cNvPr id="20634" name="Group 154"/>
          <p:cNvGrpSpPr>
            <a:grpSpLocks/>
          </p:cNvGrpSpPr>
          <p:nvPr/>
        </p:nvGrpSpPr>
        <p:grpSpPr bwMode="auto">
          <a:xfrm>
            <a:off x="1016000" y="3225800"/>
            <a:ext cx="4597400" cy="1924050"/>
            <a:chOff x="0" y="0"/>
            <a:chExt cx="2896" cy="1212"/>
          </a:xfrm>
        </p:grpSpPr>
        <p:sp>
          <p:nvSpPr>
            <p:cNvPr id="20632" name="AutoShape 152"/>
            <p:cNvSpPr>
              <a:spLocks/>
            </p:cNvSpPr>
            <p:nvPr/>
          </p:nvSpPr>
          <p:spPr bwMode="auto">
            <a:xfrm>
              <a:off x="0" y="17"/>
              <a:ext cx="2896" cy="1195"/>
            </a:xfrm>
            <a:prstGeom prst="roundRect">
              <a:avLst>
                <a:gd name="adj" fmla="val 10046"/>
              </a:avLst>
            </a:prstGeom>
            <a:noFill/>
            <a:ln w="63500" cap="flat">
              <a:solidFill>
                <a:srgbClr val="CCCCCC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0633" name="Rectangle 153"/>
            <p:cNvSpPr>
              <a:spLocks/>
            </p:cNvSpPr>
            <p:nvPr/>
          </p:nvSpPr>
          <p:spPr bwMode="auto">
            <a:xfrm>
              <a:off x="2480" y="0"/>
              <a:ext cx="320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2400">
                  <a:solidFill>
                    <a:srgbClr val="FFFF0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2</a:t>
              </a:r>
              <a:r>
                <a:rPr lang="en-US" sz="2100">
                  <a:solidFill>
                    <a:srgbClr val="FFFF0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b</a:t>
              </a:r>
            </a:p>
          </p:txBody>
        </p:sp>
      </p:grpSp>
    </p:spTree>
  </p:cSld>
  <p:clrMapOvr>
    <a:masterClrMapping/>
  </p:clrMapOvr>
  <p:transition xmlns:p14="http://schemas.microsoft.com/office/powerpoint/2010/main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/>
          </p:cNvSpPr>
          <p:nvPr/>
        </p:nvSpPr>
        <p:spPr bwMode="auto">
          <a:xfrm>
            <a:off x="9104313" y="419100"/>
            <a:ext cx="669925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rgbClr val="FFFFFF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1948</a:t>
            </a: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5600" y="2184400"/>
            <a:ext cx="6896100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Rectangle 3"/>
          <p:cNvSpPr>
            <a:spLocks/>
          </p:cNvSpPr>
          <p:nvPr/>
        </p:nvSpPr>
        <p:spPr bwMode="auto">
          <a:xfrm>
            <a:off x="4441825" y="3810000"/>
            <a:ext cx="14605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0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(1948: Hypothetisch)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/>
          </p:cNvSpPr>
          <p:nvPr/>
        </p:nvSpPr>
        <p:spPr bwMode="auto">
          <a:xfrm>
            <a:off x="8401050" y="393700"/>
            <a:ext cx="151765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rgbClr val="FFFFFF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1931 - 1955</a:t>
            </a:r>
          </a:p>
        </p:txBody>
      </p:sp>
      <p:sp>
        <p:nvSpPr>
          <p:cNvPr id="30722" name="Rectangle 2"/>
          <p:cNvSpPr>
            <a:spLocks/>
          </p:cNvSpPr>
          <p:nvPr/>
        </p:nvSpPr>
        <p:spPr bwMode="auto">
          <a:xfrm>
            <a:off x="2586038" y="1168400"/>
            <a:ext cx="498792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lnSpc>
                <a:spcPct val="160000"/>
              </a:lnSpc>
            </a:pPr>
            <a:r>
              <a:rPr lang="en-US" sz="2100">
                <a:solidFill>
                  <a:srgbClr val="FF0000"/>
                </a:solidFill>
                <a:latin typeface="Verdana Bold Italic" charset="0"/>
                <a:ea typeface="ＭＳ Ｐゴシック" charset="0"/>
                <a:cs typeface="Verdana Bold Italic" charset="0"/>
                <a:sym typeface="Verdana Bold Italic" charset="0"/>
              </a:rPr>
              <a:t>Beschleuniger</a:t>
            </a:r>
            <a:r>
              <a:rPr lang="en-US" sz="2100">
                <a:solidFill>
                  <a:schemeClr val="tx1"/>
                </a:solidFill>
                <a:latin typeface="Verdana Bold Italic" charset="0"/>
                <a:ea typeface="ＭＳ Ｐゴシック" charset="0"/>
                <a:cs typeface="Verdana Bold Italic" charset="0"/>
                <a:sym typeface="Verdana Bold Italic" charset="0"/>
              </a:rPr>
              <a:t> </a:t>
            </a:r>
          </a:p>
          <a:p>
            <a:pPr>
              <a:lnSpc>
                <a:spcPct val="160000"/>
              </a:lnSpc>
            </a:pPr>
            <a:r>
              <a:rPr lang="en-US" sz="1800">
                <a:solidFill>
                  <a:schemeClr val="tx1"/>
                </a:solidFill>
                <a:latin typeface="Verdana Italic" charset="0"/>
                <a:ea typeface="ＭＳ Ｐゴシック" charset="0"/>
                <a:cs typeface="Verdana Italic" charset="0"/>
                <a:sym typeface="Verdana Italic" charset="0"/>
              </a:rPr>
              <a:t>"Kosmische Strahlung aus Menschenhand"</a:t>
            </a:r>
          </a:p>
        </p:txBody>
      </p:sp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1257300"/>
            <a:ext cx="1779588" cy="233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5738813" y="2470150"/>
            <a:ext cx="214312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4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Ernest Lawrence, 1931</a:t>
            </a:r>
          </a:p>
        </p:txBody>
      </p:sp>
      <p:sp>
        <p:nvSpPr>
          <p:cNvPr id="30725" name="Rectangle 5"/>
          <p:cNvSpPr>
            <a:spLocks/>
          </p:cNvSpPr>
          <p:nvPr/>
        </p:nvSpPr>
        <p:spPr bwMode="auto">
          <a:xfrm>
            <a:off x="8137525" y="4419600"/>
            <a:ext cx="12827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rgbClr val="FF000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Zyklotron </a:t>
            </a:r>
          </a:p>
        </p:txBody>
      </p:sp>
      <p:pic>
        <p:nvPicPr>
          <p:cNvPr id="3072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600" y="2870200"/>
            <a:ext cx="3251200" cy="188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7" name="Rectangle 7"/>
          <p:cNvSpPr>
            <a:spLocks/>
          </p:cNvSpPr>
          <p:nvPr/>
        </p:nvSpPr>
        <p:spPr bwMode="auto">
          <a:xfrm>
            <a:off x="4695825" y="5010150"/>
            <a:ext cx="42418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2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Ein Magnetfeld zwingt Teilchen auf eine Kreisbahn; Teilchen werden durch elektrische Felder in den Zwischenräümen beschleunigt</a:t>
            </a:r>
          </a:p>
        </p:txBody>
      </p:sp>
      <p:pic>
        <p:nvPicPr>
          <p:cNvPr id="30728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1282700"/>
            <a:ext cx="1639888" cy="269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9" name="Rectangle 9"/>
          <p:cNvSpPr>
            <a:spLocks/>
          </p:cNvSpPr>
          <p:nvPr/>
        </p:nvSpPr>
        <p:spPr bwMode="auto">
          <a:xfrm>
            <a:off x="898525" y="5135563"/>
            <a:ext cx="25654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rgbClr val="FF000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Linearbeschleuniger</a:t>
            </a:r>
          </a:p>
        </p:txBody>
      </p:sp>
      <p:sp>
        <p:nvSpPr>
          <p:cNvPr id="30730" name="Rectangle 10"/>
          <p:cNvSpPr>
            <a:spLocks/>
          </p:cNvSpPr>
          <p:nvPr/>
        </p:nvSpPr>
        <p:spPr bwMode="auto">
          <a:xfrm>
            <a:off x="379413" y="5580063"/>
            <a:ext cx="41656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2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Beschleunigung der Teilchen in den Räumen zwischen den Elektroden</a:t>
            </a:r>
          </a:p>
          <a:p>
            <a:pPr algn="l"/>
            <a:r>
              <a:rPr lang="en-US" sz="12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Die Beschleunigungsfrequenz wird der Bewegung der Teilchen angepasst</a:t>
            </a:r>
          </a:p>
        </p:txBody>
      </p:sp>
      <p:sp>
        <p:nvSpPr>
          <p:cNvPr id="30731" name="Rectangle 11"/>
          <p:cNvSpPr>
            <a:spLocks/>
          </p:cNvSpPr>
          <p:nvPr/>
        </p:nvSpPr>
        <p:spPr bwMode="auto">
          <a:xfrm>
            <a:off x="2074863" y="2470150"/>
            <a:ext cx="180022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4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Rolf Wideroe, 1928</a:t>
            </a:r>
          </a:p>
        </p:txBody>
      </p:sp>
      <p:pic>
        <p:nvPicPr>
          <p:cNvPr id="30732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4191000"/>
            <a:ext cx="36576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33" name="Rectangle 13"/>
          <p:cNvSpPr>
            <a:spLocks/>
          </p:cNvSpPr>
          <p:nvPr/>
        </p:nvSpPr>
        <p:spPr bwMode="auto">
          <a:xfrm>
            <a:off x="4673600" y="5854700"/>
            <a:ext cx="382905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1931: 80 keV</a:t>
            </a:r>
          </a:p>
          <a:p>
            <a:pPr algn="l"/>
            <a:r>
              <a: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1932: 1000 keV</a:t>
            </a:r>
          </a:p>
          <a:p>
            <a:pPr algn="l"/>
            <a:r>
              <a: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1939: 19 MeV*</a:t>
            </a:r>
          </a:p>
          <a:p>
            <a:pPr algn="l"/>
            <a:r>
              <a: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1946: 195 MeV ("synchrocyclotron")</a:t>
            </a:r>
          </a:p>
        </p:txBody>
      </p:sp>
      <p:sp>
        <p:nvSpPr>
          <p:cNvPr id="30734" name="Rectangle 14"/>
          <p:cNvSpPr>
            <a:spLocks/>
          </p:cNvSpPr>
          <p:nvPr/>
        </p:nvSpPr>
        <p:spPr bwMode="auto">
          <a:xfrm>
            <a:off x="4511675" y="7067550"/>
            <a:ext cx="53340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4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* erste Probleme mit relativistischer Massenvergrösserung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/>
          </p:cNvSpPr>
          <p:nvPr/>
        </p:nvSpPr>
        <p:spPr bwMode="auto">
          <a:xfrm>
            <a:off x="8401050" y="393700"/>
            <a:ext cx="151765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rgbClr val="FFFFFF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1931 - 1955</a:t>
            </a:r>
          </a:p>
        </p:txBody>
      </p:sp>
      <p:sp>
        <p:nvSpPr>
          <p:cNvPr id="31746" name="Rectangle 2"/>
          <p:cNvSpPr>
            <a:spLocks/>
          </p:cNvSpPr>
          <p:nvPr/>
        </p:nvSpPr>
        <p:spPr bwMode="auto">
          <a:xfrm>
            <a:off x="755650" y="1301750"/>
            <a:ext cx="27813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lnSpc>
                <a:spcPct val="160000"/>
              </a:lnSpc>
            </a:pPr>
            <a:r>
              <a:rPr lang="en-US" sz="2100">
                <a:solidFill>
                  <a:srgbClr val="FF0000"/>
                </a:solidFill>
                <a:latin typeface="Verdana Bold Italic" charset="0"/>
                <a:ea typeface="ＭＳ Ｐゴシック" charset="0"/>
                <a:cs typeface="Verdana Bold Italic" charset="0"/>
                <a:sym typeface="Verdana Bold Italic" charset="0"/>
              </a:rPr>
              <a:t>Beschleuniger (2)</a:t>
            </a:r>
          </a:p>
        </p:txBody>
      </p:sp>
      <p:sp>
        <p:nvSpPr>
          <p:cNvPr id="31747" name="Rectangle 3"/>
          <p:cNvSpPr>
            <a:spLocks/>
          </p:cNvSpPr>
          <p:nvPr/>
        </p:nvSpPr>
        <p:spPr bwMode="auto">
          <a:xfrm>
            <a:off x="1800225" y="4025900"/>
            <a:ext cx="15748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rgbClr val="FF000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Synchrotron</a:t>
            </a:r>
          </a:p>
        </p:txBody>
      </p:sp>
      <p:sp>
        <p:nvSpPr>
          <p:cNvPr id="31748" name="Rectangle 4"/>
          <p:cNvSpPr>
            <a:spLocks/>
          </p:cNvSpPr>
          <p:nvPr/>
        </p:nvSpPr>
        <p:spPr bwMode="auto">
          <a:xfrm>
            <a:off x="733425" y="4489450"/>
            <a:ext cx="4241800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4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Ähnlich dem Zyklotron, aber man ändert das magnetische Feld so dass die Teilchen auf einer Kreisbahn mit konstantem Radius bleiben (hilft auch bei der relativistischen Massenvergrösserung)</a:t>
            </a:r>
          </a:p>
        </p:txBody>
      </p:sp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800" y="2133600"/>
            <a:ext cx="4595813" cy="176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0" name="Rectangle 6"/>
          <p:cNvSpPr>
            <a:spLocks/>
          </p:cNvSpPr>
          <p:nvPr/>
        </p:nvSpPr>
        <p:spPr bwMode="auto">
          <a:xfrm>
            <a:off x="5370513" y="2165350"/>
            <a:ext cx="47244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6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1947 (US)  Synchrotron-Beschleuniger</a:t>
            </a:r>
          </a:p>
        </p:txBody>
      </p:sp>
      <p:sp>
        <p:nvSpPr>
          <p:cNvPr id="31751" name="Rectangle 7"/>
          <p:cNvSpPr>
            <a:spLocks/>
          </p:cNvSpPr>
          <p:nvPr/>
        </p:nvSpPr>
        <p:spPr bwMode="auto">
          <a:xfrm>
            <a:off x="5370513" y="2794000"/>
            <a:ext cx="44196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150000"/>
              </a:lnSpc>
            </a:pPr>
            <a:r>
              <a: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Brookhaven (1952)  - 3 GeV</a:t>
            </a:r>
          </a:p>
          <a:p>
            <a:pPr algn="l">
              <a:lnSpc>
                <a:spcPct val="150000"/>
              </a:lnSpc>
            </a:pPr>
            <a:r>
              <a: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Berkeley (1954) - 6.2 GeV (Antiproton!)</a:t>
            </a:r>
          </a:p>
        </p:txBody>
      </p:sp>
      <p:sp>
        <p:nvSpPr>
          <p:cNvPr id="31752" name="Rectangle 8"/>
          <p:cNvSpPr>
            <a:spLocks/>
          </p:cNvSpPr>
          <p:nvPr/>
        </p:nvSpPr>
        <p:spPr bwMode="auto">
          <a:xfrm>
            <a:off x="5370513" y="3956050"/>
            <a:ext cx="47244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6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1954:  Europa steigt ins Rennen ein</a:t>
            </a:r>
          </a:p>
        </p:txBody>
      </p:sp>
      <p:sp>
        <p:nvSpPr>
          <p:cNvPr id="31753" name="Rectangle 9"/>
          <p:cNvSpPr>
            <a:spLocks/>
          </p:cNvSpPr>
          <p:nvPr/>
        </p:nvSpPr>
        <p:spPr bwMode="auto">
          <a:xfrm>
            <a:off x="5370513" y="4381500"/>
            <a:ext cx="441960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150000"/>
              </a:lnSpc>
            </a:pPr>
            <a:r>
              <a: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CERN (1959)  - 24 GeV</a:t>
            </a:r>
          </a:p>
          <a:p>
            <a:pPr algn="l">
              <a:lnSpc>
                <a:spcPct val="150000"/>
              </a:lnSpc>
            </a:pPr>
            <a:endParaRPr lang="en-US" sz="1600">
              <a:solidFill>
                <a:schemeClr val="tx1"/>
              </a:solidFill>
              <a:latin typeface="Verdana" charset="0"/>
              <a:ea typeface="ＭＳ Ｐゴシック" charset="0"/>
              <a:cs typeface="Verdana" charset="0"/>
              <a:sym typeface="Verdana" charset="0"/>
            </a:endParaRPr>
          </a:p>
          <a:p>
            <a:pPr algn="l">
              <a:lnSpc>
                <a:spcPct val="150000"/>
              </a:lnSpc>
            </a:pPr>
            <a:r>
              <a: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Brookhaven (1960) - 30 GeV </a:t>
            </a:r>
          </a:p>
        </p:txBody>
      </p:sp>
      <p:sp>
        <p:nvSpPr>
          <p:cNvPr id="31754" name="Rectangle 10"/>
          <p:cNvSpPr>
            <a:spLocks/>
          </p:cNvSpPr>
          <p:nvPr/>
        </p:nvSpPr>
        <p:spPr bwMode="auto">
          <a:xfrm>
            <a:off x="804863" y="5848350"/>
            <a:ext cx="176847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lnSpc>
                <a:spcPct val="160000"/>
              </a:lnSpc>
            </a:pPr>
            <a:r>
              <a:rPr lang="en-US" sz="2100">
                <a:solidFill>
                  <a:srgbClr val="FF0000"/>
                </a:solidFill>
                <a:latin typeface="Verdana Bold Italic" charset="0"/>
                <a:ea typeface="ＭＳ Ｐゴシック" charset="0"/>
                <a:cs typeface="Verdana Bold Italic" charset="0"/>
                <a:sym typeface="Verdana Bold Italic" charset="0"/>
              </a:rPr>
              <a:t>Detektoren</a:t>
            </a:r>
          </a:p>
        </p:txBody>
      </p:sp>
      <p:sp>
        <p:nvSpPr>
          <p:cNvPr id="31755" name="Rectangle 11"/>
          <p:cNvSpPr>
            <a:spLocks/>
          </p:cNvSpPr>
          <p:nvPr/>
        </p:nvSpPr>
        <p:spPr bwMode="auto">
          <a:xfrm>
            <a:off x="809625" y="6273800"/>
            <a:ext cx="2286000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4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Geigerzähler</a:t>
            </a:r>
          </a:p>
          <a:p>
            <a:pPr algn="l"/>
            <a:r>
              <a:rPr lang="en-US" sz="14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Nebelkammern</a:t>
            </a:r>
          </a:p>
          <a:p>
            <a:pPr algn="l"/>
            <a:r>
              <a:rPr lang="en-US" sz="14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Emulsionen</a:t>
            </a:r>
          </a:p>
          <a:p>
            <a:pPr algn="l"/>
            <a:r>
              <a:rPr lang="en-US" sz="14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Blasenkammer</a:t>
            </a:r>
          </a:p>
        </p:txBody>
      </p:sp>
      <p:sp>
        <p:nvSpPr>
          <p:cNvPr id="31756" name="Rectangle 12"/>
          <p:cNvSpPr>
            <a:spLocks/>
          </p:cNvSpPr>
          <p:nvPr/>
        </p:nvSpPr>
        <p:spPr bwMode="auto">
          <a:xfrm>
            <a:off x="3413125" y="6286500"/>
            <a:ext cx="2286000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4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Cerenkov Detektoren</a:t>
            </a:r>
          </a:p>
          <a:p>
            <a:pPr algn="l"/>
            <a:r>
              <a:rPr lang="en-US" sz="14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Photomultipliers</a:t>
            </a:r>
          </a:p>
          <a:p>
            <a:pPr algn="l"/>
            <a:r>
              <a:rPr lang="en-US" sz="14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Funkenkammern</a:t>
            </a:r>
          </a:p>
          <a:p>
            <a:pPr algn="l"/>
            <a:endParaRPr lang="en-US" sz="1200">
              <a:solidFill>
                <a:schemeClr val="tx1"/>
              </a:solidFill>
              <a:latin typeface="Verdana" charset="0"/>
              <a:ea typeface="ＭＳ Ｐゴシック" charset="0"/>
              <a:cs typeface="Verdana" charset="0"/>
              <a:sym typeface="Verdana" charset="0"/>
            </a:endParaRPr>
          </a:p>
        </p:txBody>
      </p:sp>
      <p:sp>
        <p:nvSpPr>
          <p:cNvPr id="31757" name="Rectangle 13"/>
          <p:cNvSpPr>
            <a:spLocks/>
          </p:cNvSpPr>
          <p:nvPr/>
        </p:nvSpPr>
        <p:spPr bwMode="auto">
          <a:xfrm>
            <a:off x="5788025" y="6610350"/>
            <a:ext cx="2286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4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Drahtkammern</a:t>
            </a:r>
          </a:p>
          <a:p>
            <a:pPr algn="l"/>
            <a:r>
              <a:rPr lang="en-US" sz="14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Driftkammern</a:t>
            </a:r>
          </a:p>
          <a:p>
            <a:pPr algn="l"/>
            <a:r>
              <a:rPr lang="en-US" sz="14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Kalorimeter</a:t>
            </a:r>
          </a:p>
        </p:txBody>
      </p:sp>
      <p:sp>
        <p:nvSpPr>
          <p:cNvPr id="31758" name="Rectangle 14"/>
          <p:cNvSpPr>
            <a:spLocks/>
          </p:cNvSpPr>
          <p:nvPr/>
        </p:nvSpPr>
        <p:spPr bwMode="auto">
          <a:xfrm>
            <a:off x="5788025" y="6267450"/>
            <a:ext cx="22860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4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Nach 1967: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/>
          </p:cNvSpPr>
          <p:nvPr/>
        </p:nvSpPr>
        <p:spPr bwMode="auto">
          <a:xfrm>
            <a:off x="2286000" y="1066800"/>
            <a:ext cx="541655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Teilchenkollisionen produzieren </a:t>
            </a:r>
            <a:r>
              <a:rPr lang="ja-JP" altLang="en-US" sz="18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‘</a:t>
            </a:r>
            <a:r>
              <a:rPr lang="en-US" sz="18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Resonanzen</a:t>
            </a:r>
            <a:r>
              <a:rPr lang="ja-JP" altLang="en-US" sz="18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’</a:t>
            </a:r>
            <a:endParaRPr lang="en-US" sz="1800">
              <a:solidFill>
                <a:schemeClr val="tx1"/>
              </a:solidFill>
              <a:latin typeface="Verdana" charset="0"/>
              <a:ea typeface="ＭＳ Ｐゴシック" charset="0"/>
              <a:cs typeface="Verdana" charset="0"/>
              <a:sym typeface="Verdana" charset="0"/>
            </a:endParaRPr>
          </a:p>
        </p:txBody>
      </p:sp>
      <p:sp>
        <p:nvSpPr>
          <p:cNvPr id="32770" name="Rectangle 2"/>
          <p:cNvSpPr>
            <a:spLocks/>
          </p:cNvSpPr>
          <p:nvPr/>
        </p:nvSpPr>
        <p:spPr bwMode="auto">
          <a:xfrm>
            <a:off x="352425" y="6057900"/>
            <a:ext cx="92837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Resonanz = </a:t>
            </a:r>
            <a:r>
              <a:rPr lang="ja-JP" altLang="en-US" sz="18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‘</a:t>
            </a:r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Peak</a:t>
            </a:r>
            <a:r>
              <a:rPr lang="ja-JP" altLang="en-US" sz="18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’</a:t>
            </a:r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im invarianten Massen-Spektrum von zwei oder drei Teilchen</a:t>
            </a:r>
          </a:p>
        </p:txBody>
      </p:sp>
      <p:sp>
        <p:nvSpPr>
          <p:cNvPr id="32771" name="Rectangle 3"/>
          <p:cNvSpPr>
            <a:spLocks/>
          </p:cNvSpPr>
          <p:nvPr/>
        </p:nvSpPr>
        <p:spPr bwMode="auto">
          <a:xfrm>
            <a:off x="668338" y="6578600"/>
            <a:ext cx="8651875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Lebensdauer der Resonanz ~ 1 / </a:t>
            </a:r>
            <a:r>
              <a:rPr lang="ja-JP" altLang="en-US" sz="18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“</a:t>
            </a:r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Breite</a:t>
            </a:r>
            <a:r>
              <a:rPr lang="ja-JP" altLang="en-US" sz="18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”</a:t>
            </a:r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der Resonanz [~ 10</a:t>
            </a:r>
            <a:r>
              <a:rPr lang="en-US" sz="1800" baseline="320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-21</a:t>
            </a:r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.. 10</a:t>
            </a:r>
            <a:r>
              <a:rPr lang="en-US" sz="1800" baseline="320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-23</a:t>
            </a:r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s]</a:t>
            </a:r>
          </a:p>
        </p:txBody>
      </p:sp>
      <p:grpSp>
        <p:nvGrpSpPr>
          <p:cNvPr id="32776" name="Group 8"/>
          <p:cNvGrpSpPr>
            <a:grpSpLocks/>
          </p:cNvGrpSpPr>
          <p:nvPr/>
        </p:nvGrpSpPr>
        <p:grpSpPr bwMode="auto">
          <a:xfrm>
            <a:off x="2032000" y="1587500"/>
            <a:ext cx="5791200" cy="3987800"/>
            <a:chOff x="0" y="0"/>
            <a:chExt cx="3648" cy="2512"/>
          </a:xfrm>
        </p:grpSpPr>
        <p:pic>
          <p:nvPicPr>
            <p:cNvPr id="32772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648" cy="2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773" name="Line 5"/>
            <p:cNvSpPr>
              <a:spLocks noChangeShapeType="1"/>
            </p:cNvSpPr>
            <p:nvPr/>
          </p:nvSpPr>
          <p:spPr bwMode="auto">
            <a:xfrm rot="10800000" flipH="1">
              <a:off x="1552" y="1199"/>
              <a:ext cx="300" cy="1"/>
            </a:xfrm>
            <a:prstGeom prst="line">
              <a:avLst/>
            </a:prstGeom>
            <a:noFill/>
            <a:ln w="25400" cap="flat">
              <a:solidFill>
                <a:srgbClr val="2B2922"/>
              </a:solidFill>
              <a:prstDash val="solid"/>
              <a:miter lim="800000"/>
              <a:headEnd type="stealth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2774" name="Line 6"/>
            <p:cNvSpPr>
              <a:spLocks noChangeShapeType="1"/>
            </p:cNvSpPr>
            <p:nvPr/>
          </p:nvSpPr>
          <p:spPr bwMode="auto">
            <a:xfrm rot="10800000">
              <a:off x="960" y="1199"/>
              <a:ext cx="300" cy="1"/>
            </a:xfrm>
            <a:prstGeom prst="line">
              <a:avLst/>
            </a:prstGeom>
            <a:noFill/>
            <a:ln w="25400" cap="flat">
              <a:solidFill>
                <a:srgbClr val="2B2922"/>
              </a:solidFill>
              <a:prstDash val="solid"/>
              <a:miter lim="800000"/>
              <a:headEnd type="stealth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2775" name="Rectangle 7"/>
            <p:cNvSpPr>
              <a:spLocks/>
            </p:cNvSpPr>
            <p:nvPr/>
          </p:nvSpPr>
          <p:spPr bwMode="auto">
            <a:xfrm>
              <a:off x="1923" y="1080"/>
              <a:ext cx="1342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4.3 MeV ~ 10</a:t>
              </a:r>
              <a:r>
                <a:rPr lang="en-US" sz="1800" baseline="320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-22</a:t>
              </a:r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 s</a:t>
              </a:r>
            </a:p>
          </p:txBody>
        </p:sp>
      </p:grpSp>
    </p:spTree>
  </p:cSld>
  <p:clrMapOvr>
    <a:masterClrMapping/>
  </p:clrMapOvr>
  <p:transition xmlns:p14="http://schemas.microsoft.com/office/powerpoint/2010/main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Oval 1"/>
          <p:cNvSpPr>
            <a:spLocks/>
          </p:cNvSpPr>
          <p:nvPr/>
        </p:nvSpPr>
        <p:spPr bwMode="auto">
          <a:xfrm>
            <a:off x="660400" y="-76200"/>
            <a:ext cx="1473200" cy="1739900"/>
          </a:xfrm>
          <a:prstGeom prst="ellipse">
            <a:avLst/>
          </a:prstGeom>
          <a:solidFill>
            <a:srgbClr val="FF0080">
              <a:alpha val="24361"/>
            </a:srgbClr>
          </a:solidFill>
          <a:ln w="25400" cap="flat">
            <a:solidFill>
              <a:srgbClr val="FF00FF">
                <a:alpha val="91353"/>
              </a:srgbClr>
            </a:solidFill>
            <a:prstDash val="sysDot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2400" b="1">
                <a:solidFill>
                  <a:schemeClr val="tx1"/>
                </a:solidFill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Teilchen zoo</a:t>
            </a:r>
          </a:p>
        </p:txBody>
      </p:sp>
      <p:sp>
        <p:nvSpPr>
          <p:cNvPr id="33794" name="Rectangle 2"/>
          <p:cNvSpPr>
            <a:spLocks/>
          </p:cNvSpPr>
          <p:nvPr/>
        </p:nvSpPr>
        <p:spPr bwMode="auto">
          <a:xfrm>
            <a:off x="8442325" y="393700"/>
            <a:ext cx="14351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rgbClr val="FFFFFF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1950- 1968</a:t>
            </a:r>
          </a:p>
        </p:txBody>
      </p:sp>
      <p:grpSp>
        <p:nvGrpSpPr>
          <p:cNvPr id="33808" name="Group 16"/>
          <p:cNvGrpSpPr>
            <a:grpSpLocks/>
          </p:cNvGrpSpPr>
          <p:nvPr/>
        </p:nvGrpSpPr>
        <p:grpSpPr bwMode="auto">
          <a:xfrm>
            <a:off x="5283200" y="2349500"/>
            <a:ext cx="4432300" cy="4368800"/>
            <a:chOff x="0" y="0"/>
            <a:chExt cx="2792" cy="2752"/>
          </a:xfrm>
        </p:grpSpPr>
        <p:sp>
          <p:nvSpPr>
            <p:cNvPr id="33795" name="AutoShape 3"/>
            <p:cNvSpPr>
              <a:spLocks/>
            </p:cNvSpPr>
            <p:nvPr/>
          </p:nvSpPr>
          <p:spPr bwMode="auto">
            <a:xfrm>
              <a:off x="0" y="0"/>
              <a:ext cx="2792" cy="2752"/>
            </a:xfrm>
            <a:prstGeom prst="roundRect">
              <a:avLst>
                <a:gd name="adj" fmla="val 4356"/>
              </a:avLst>
            </a:prstGeom>
            <a:solidFill>
              <a:srgbClr val="00FFFF">
                <a:alpha val="26666"/>
              </a:srgbClr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b"/>
            <a:lstStyle/>
            <a:p>
              <a:pPr>
                <a:tabLst>
                  <a:tab pos="914400" algn="l"/>
                </a:tabLst>
              </a:pPr>
              <a:r>
                <a:rPr lang="en-US" sz="3400">
                  <a:solidFill>
                    <a:srgbClr val="2B2922"/>
                  </a:solidFill>
                  <a:latin typeface="Copperplate" charset="0"/>
                  <a:ea typeface="ＭＳ Ｐゴシック" charset="0"/>
                  <a:cs typeface="Copperplate" charset="0"/>
                  <a:sym typeface="Copperplate" charset="0"/>
                </a:rPr>
                <a:t>Baryonen</a:t>
              </a:r>
            </a:p>
          </p:txBody>
        </p:sp>
        <p:grpSp>
          <p:nvGrpSpPr>
            <p:cNvPr id="33798" name="Group 6"/>
            <p:cNvGrpSpPr>
              <a:grpSpLocks/>
            </p:cNvGrpSpPr>
            <p:nvPr/>
          </p:nvGrpSpPr>
          <p:grpSpPr bwMode="auto">
            <a:xfrm>
              <a:off x="336" y="264"/>
              <a:ext cx="1460" cy="528"/>
              <a:chOff x="0" y="0"/>
              <a:chExt cx="1460" cy="528"/>
            </a:xfrm>
          </p:grpSpPr>
          <p:sp>
            <p:nvSpPr>
              <p:cNvPr id="33796" name="Rectangle 4"/>
              <p:cNvSpPr>
                <a:spLocks/>
              </p:cNvSpPr>
              <p:nvPr/>
            </p:nvSpPr>
            <p:spPr bwMode="auto">
              <a:xfrm>
                <a:off x="0" y="0"/>
                <a:ext cx="1460" cy="3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pPr algn="l">
                  <a:lnSpc>
                    <a:spcPts val="1900"/>
                  </a:lnSpc>
                  <a:spcBef>
                    <a:spcPts val="600"/>
                  </a:spcBef>
                </a:pPr>
                <a:r>
                  <a:rPr lang="en-US" sz="2700">
                    <a:solidFill>
                      <a:srgbClr val="800040"/>
                    </a:solidFill>
                    <a:latin typeface="Helvetica" charset="0"/>
                    <a:ea typeface="ＭＳ Ｐゴシック" charset="0"/>
                    <a:cs typeface="Helvetica" charset="0"/>
                    <a:sym typeface="Helvetica" charset="0"/>
                  </a:rPr>
                  <a:t>Δ</a:t>
                </a:r>
                <a:r>
                  <a:rPr lang="en-US" sz="2500" baseline="32000">
                    <a:solidFill>
                      <a:srgbClr val="800040"/>
                    </a:solidFill>
                    <a:latin typeface="Helvetica" charset="0"/>
                    <a:ea typeface="ＭＳ Ｐゴシック" charset="0"/>
                    <a:cs typeface="Helvetica" charset="0"/>
                    <a:sym typeface="Helvetica" charset="0"/>
                  </a:rPr>
                  <a:t>++</a:t>
                </a:r>
                <a:r>
                  <a:rPr lang="en-US" sz="2700">
                    <a:solidFill>
                      <a:srgbClr val="800040"/>
                    </a:solidFill>
                    <a:latin typeface="Helvetica" charset="0"/>
                    <a:ea typeface="ＭＳ Ｐゴシック" charset="0"/>
                    <a:cs typeface="Helvetica" charset="0"/>
                    <a:sym typeface="Helvetica" charset="0"/>
                  </a:rPr>
                  <a:t>, Δ</a:t>
                </a:r>
                <a:r>
                  <a:rPr lang="en-US" sz="2500" baseline="32000">
                    <a:solidFill>
                      <a:srgbClr val="800040"/>
                    </a:solidFill>
                    <a:latin typeface="Helvetica" charset="0"/>
                    <a:ea typeface="ＭＳ Ｐゴシック" charset="0"/>
                    <a:cs typeface="Helvetica" charset="0"/>
                    <a:sym typeface="Helvetica" charset="0"/>
                  </a:rPr>
                  <a:t>+</a:t>
                </a:r>
                <a:r>
                  <a:rPr lang="en-US" sz="2700">
                    <a:solidFill>
                      <a:srgbClr val="800040"/>
                    </a:solidFill>
                    <a:latin typeface="Helvetica" charset="0"/>
                    <a:ea typeface="ＭＳ Ｐゴシック" charset="0"/>
                    <a:cs typeface="Helvetica" charset="0"/>
                    <a:sym typeface="Helvetica" charset="0"/>
                  </a:rPr>
                  <a:t>, Δ</a:t>
                </a:r>
                <a:r>
                  <a:rPr lang="en-US" sz="2500" baseline="32000">
                    <a:solidFill>
                      <a:srgbClr val="800040"/>
                    </a:solidFill>
                    <a:latin typeface="Helvetica" charset="0"/>
                    <a:ea typeface="ＭＳ Ｐゴシック" charset="0"/>
                    <a:cs typeface="Helvetica" charset="0"/>
                    <a:sym typeface="Helvetica" charset="0"/>
                  </a:rPr>
                  <a:t>0</a:t>
                </a:r>
                <a:r>
                  <a:rPr lang="en-US" sz="2700">
                    <a:solidFill>
                      <a:srgbClr val="800040"/>
                    </a:solidFill>
                    <a:latin typeface="Helvetica" charset="0"/>
                    <a:ea typeface="ＭＳ Ｐゴシック" charset="0"/>
                    <a:cs typeface="Helvetica" charset="0"/>
                    <a:sym typeface="Helvetica" charset="0"/>
                  </a:rPr>
                  <a:t>, Δ</a:t>
                </a:r>
                <a:r>
                  <a:rPr lang="en-US" sz="2500" baseline="32000">
                    <a:solidFill>
                      <a:srgbClr val="800040"/>
                    </a:solidFill>
                    <a:latin typeface="Helvetica" charset="0"/>
                    <a:ea typeface="ＭＳ Ｐゴシック" charset="0"/>
                    <a:cs typeface="Helvetica" charset="0"/>
                    <a:sym typeface="Helvetica" charset="0"/>
                  </a:rPr>
                  <a:t>−</a:t>
                </a:r>
              </a:p>
            </p:txBody>
          </p:sp>
          <p:sp>
            <p:nvSpPr>
              <p:cNvPr id="33797" name="Rectangle 5"/>
              <p:cNvSpPr>
                <a:spLocks/>
              </p:cNvSpPr>
              <p:nvPr/>
            </p:nvSpPr>
            <p:spPr bwMode="auto">
              <a:xfrm>
                <a:off x="488" y="336"/>
                <a:ext cx="372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1500">
                    <a:solidFill>
                      <a:srgbClr val="0000FF"/>
                    </a:solidFill>
                    <a:latin typeface="Verdana" charset="0"/>
                    <a:ea typeface="ＭＳ Ｐゴシック" charset="0"/>
                    <a:cs typeface="Verdana" charset="0"/>
                    <a:sym typeface="Verdana" charset="0"/>
                  </a:rPr>
                  <a:t>Delta</a:t>
                </a:r>
              </a:p>
            </p:txBody>
          </p:sp>
        </p:grpSp>
        <p:grpSp>
          <p:nvGrpSpPr>
            <p:cNvPr id="33801" name="Group 9"/>
            <p:cNvGrpSpPr>
              <a:grpSpLocks/>
            </p:cNvGrpSpPr>
            <p:nvPr/>
          </p:nvGrpSpPr>
          <p:grpSpPr bwMode="auto">
            <a:xfrm>
              <a:off x="1538" y="636"/>
              <a:ext cx="1184" cy="540"/>
              <a:chOff x="0" y="0"/>
              <a:chExt cx="1184" cy="540"/>
            </a:xfrm>
          </p:grpSpPr>
          <p:sp>
            <p:nvSpPr>
              <p:cNvPr id="33799" name="Rectangle 7"/>
              <p:cNvSpPr>
                <a:spLocks/>
              </p:cNvSpPr>
              <p:nvPr/>
            </p:nvSpPr>
            <p:spPr bwMode="auto">
              <a:xfrm>
                <a:off x="429" y="0"/>
                <a:ext cx="321" cy="2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pPr algn="l">
                  <a:lnSpc>
                    <a:spcPts val="1900"/>
                  </a:lnSpc>
                  <a:spcBef>
                    <a:spcPts val="600"/>
                  </a:spcBef>
                </a:pPr>
                <a:r>
                  <a:rPr lang="en-US" sz="2500">
                    <a:solidFill>
                      <a:srgbClr val="800040"/>
                    </a:solidFill>
                    <a:latin typeface="Helvetica" charset="0"/>
                    <a:ea typeface="ＭＳ Ｐゴシック" charset="0"/>
                    <a:cs typeface="Helvetica" charset="0"/>
                    <a:sym typeface="Helvetica" charset="0"/>
                  </a:rPr>
                  <a:t> Λ</a:t>
                </a:r>
                <a:r>
                  <a:rPr lang="en-US" sz="2300" baseline="32000">
                    <a:solidFill>
                      <a:srgbClr val="800040"/>
                    </a:solidFill>
                    <a:latin typeface="Helvetica" charset="0"/>
                    <a:ea typeface="ＭＳ Ｐゴシック" charset="0"/>
                    <a:cs typeface="Helvetica" charset="0"/>
                    <a:sym typeface="Helvetica" charset="0"/>
                  </a:rPr>
                  <a:t>0</a:t>
                </a:r>
              </a:p>
            </p:txBody>
          </p:sp>
          <p:sp>
            <p:nvSpPr>
              <p:cNvPr id="33800" name="Rectangle 8"/>
              <p:cNvSpPr>
                <a:spLocks/>
              </p:cNvSpPr>
              <p:nvPr/>
            </p:nvSpPr>
            <p:spPr bwMode="auto">
              <a:xfrm>
                <a:off x="0" y="348"/>
                <a:ext cx="1184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1500">
                    <a:solidFill>
                      <a:srgbClr val="0000FF"/>
                    </a:solidFill>
                    <a:latin typeface="Verdana" charset="0"/>
                    <a:ea typeface="ＭＳ Ｐゴシック" charset="0"/>
                    <a:cs typeface="Verdana" charset="0"/>
                    <a:sym typeface="Verdana" charset="0"/>
                  </a:rPr>
                  <a:t>Lambda (strange!)</a:t>
                </a:r>
              </a:p>
            </p:txBody>
          </p:sp>
        </p:grpSp>
        <p:grpSp>
          <p:nvGrpSpPr>
            <p:cNvPr id="33804" name="Group 12"/>
            <p:cNvGrpSpPr>
              <a:grpSpLocks/>
            </p:cNvGrpSpPr>
            <p:nvPr/>
          </p:nvGrpSpPr>
          <p:grpSpPr bwMode="auto">
            <a:xfrm>
              <a:off x="227" y="964"/>
              <a:ext cx="1086" cy="516"/>
              <a:chOff x="0" y="0"/>
              <a:chExt cx="1086" cy="516"/>
            </a:xfrm>
          </p:grpSpPr>
          <p:sp>
            <p:nvSpPr>
              <p:cNvPr id="33802" name="Rectangle 10"/>
              <p:cNvSpPr>
                <a:spLocks/>
              </p:cNvSpPr>
              <p:nvPr/>
            </p:nvSpPr>
            <p:spPr bwMode="auto">
              <a:xfrm>
                <a:off x="100" y="0"/>
                <a:ext cx="878" cy="2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pPr algn="l">
                  <a:lnSpc>
                    <a:spcPts val="1900"/>
                  </a:lnSpc>
                  <a:spcBef>
                    <a:spcPts val="600"/>
                  </a:spcBef>
                </a:pPr>
                <a:r>
                  <a:rPr lang="en-US" sz="2500">
                    <a:solidFill>
                      <a:srgbClr val="800040"/>
                    </a:solidFill>
                    <a:latin typeface="Helvetica" charset="0"/>
                    <a:ea typeface="ＭＳ Ｐゴシック" charset="0"/>
                    <a:cs typeface="Helvetica" charset="0"/>
                    <a:sym typeface="Helvetica" charset="0"/>
                  </a:rPr>
                  <a:t>Σ</a:t>
                </a:r>
                <a:r>
                  <a:rPr lang="en-US" sz="2300" baseline="32000">
                    <a:solidFill>
                      <a:srgbClr val="800040"/>
                    </a:solidFill>
                    <a:latin typeface="Helvetica" charset="0"/>
                    <a:ea typeface="ＭＳ Ｐゴシック" charset="0"/>
                    <a:cs typeface="Helvetica" charset="0"/>
                    <a:sym typeface="Helvetica" charset="0"/>
                  </a:rPr>
                  <a:t>+</a:t>
                </a:r>
                <a:r>
                  <a:rPr lang="en-US" sz="2500">
                    <a:solidFill>
                      <a:srgbClr val="800040"/>
                    </a:solidFill>
                    <a:latin typeface="Helvetica" charset="0"/>
                    <a:ea typeface="ＭＳ Ｐゴシック" charset="0"/>
                    <a:cs typeface="Helvetica" charset="0"/>
                    <a:sym typeface="Helvetica" charset="0"/>
                  </a:rPr>
                  <a:t>, Σ</a:t>
                </a:r>
                <a:r>
                  <a:rPr lang="en-US" sz="2300" baseline="32000">
                    <a:solidFill>
                      <a:srgbClr val="800040"/>
                    </a:solidFill>
                    <a:latin typeface="Helvetica" charset="0"/>
                    <a:ea typeface="ＭＳ Ｐゴシック" charset="0"/>
                    <a:cs typeface="Helvetica" charset="0"/>
                    <a:sym typeface="Helvetica" charset="0"/>
                  </a:rPr>
                  <a:t>0</a:t>
                </a:r>
                <a:r>
                  <a:rPr lang="en-US" sz="2500">
                    <a:solidFill>
                      <a:srgbClr val="800040"/>
                    </a:solidFill>
                    <a:latin typeface="Helvetica" charset="0"/>
                    <a:ea typeface="ＭＳ Ｐゴシック" charset="0"/>
                    <a:cs typeface="Helvetica" charset="0"/>
                    <a:sym typeface="Helvetica" charset="0"/>
                  </a:rPr>
                  <a:t>, Σ</a:t>
                </a:r>
                <a:r>
                  <a:rPr lang="en-US" sz="2300" baseline="32000">
                    <a:solidFill>
                      <a:srgbClr val="800040"/>
                    </a:solidFill>
                    <a:latin typeface="Helvetica" charset="0"/>
                    <a:ea typeface="ＭＳ Ｐゴシック" charset="0"/>
                    <a:cs typeface="Helvetica" charset="0"/>
                    <a:sym typeface="Helvetica" charset="0"/>
                  </a:rPr>
                  <a:t>−</a:t>
                </a:r>
              </a:p>
            </p:txBody>
          </p:sp>
          <p:sp>
            <p:nvSpPr>
              <p:cNvPr id="33803" name="Rectangle 11"/>
              <p:cNvSpPr>
                <a:spLocks/>
              </p:cNvSpPr>
              <p:nvPr/>
            </p:nvSpPr>
            <p:spPr bwMode="auto">
              <a:xfrm>
                <a:off x="0" y="324"/>
                <a:ext cx="1086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1500">
                    <a:solidFill>
                      <a:srgbClr val="0000FF"/>
                    </a:solidFill>
                    <a:latin typeface="Verdana" charset="0"/>
                    <a:ea typeface="ＭＳ Ｐゴシック" charset="0"/>
                    <a:cs typeface="Verdana" charset="0"/>
                    <a:sym typeface="Verdana" charset="0"/>
                  </a:rPr>
                  <a:t>Sigma (strange!)</a:t>
                </a:r>
              </a:p>
            </p:txBody>
          </p:sp>
        </p:grpSp>
        <p:grpSp>
          <p:nvGrpSpPr>
            <p:cNvPr id="33807" name="Group 15"/>
            <p:cNvGrpSpPr>
              <a:grpSpLocks/>
            </p:cNvGrpSpPr>
            <p:nvPr/>
          </p:nvGrpSpPr>
          <p:grpSpPr bwMode="auto">
            <a:xfrm>
              <a:off x="1295" y="1488"/>
              <a:ext cx="1350" cy="512"/>
              <a:chOff x="0" y="0"/>
              <a:chExt cx="1349" cy="512"/>
            </a:xfrm>
          </p:grpSpPr>
          <p:sp>
            <p:nvSpPr>
              <p:cNvPr id="33805" name="Rectangle 13"/>
              <p:cNvSpPr>
                <a:spLocks/>
              </p:cNvSpPr>
              <p:nvPr/>
            </p:nvSpPr>
            <p:spPr bwMode="auto">
              <a:xfrm>
                <a:off x="384" y="0"/>
                <a:ext cx="585" cy="3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pPr algn="l">
                  <a:lnSpc>
                    <a:spcPts val="1900"/>
                  </a:lnSpc>
                  <a:spcBef>
                    <a:spcPts val="600"/>
                  </a:spcBef>
                </a:pPr>
                <a:r>
                  <a:rPr lang="en-US" sz="2600">
                    <a:solidFill>
                      <a:srgbClr val="800040"/>
                    </a:solidFill>
                    <a:latin typeface="Helvetica" charset="0"/>
                    <a:ea typeface="ＭＳ Ｐゴシック" charset="0"/>
                    <a:cs typeface="Helvetica" charset="0"/>
                    <a:sym typeface="Helvetica" charset="0"/>
                  </a:rPr>
                  <a:t>Ξ</a:t>
                </a:r>
                <a:r>
                  <a:rPr lang="en-US" sz="2400" baseline="32000">
                    <a:solidFill>
                      <a:srgbClr val="800040"/>
                    </a:solidFill>
                    <a:latin typeface="Helvetica" charset="0"/>
                    <a:ea typeface="ＭＳ Ｐゴシック" charset="0"/>
                    <a:cs typeface="Helvetica" charset="0"/>
                    <a:sym typeface="Helvetica" charset="0"/>
                  </a:rPr>
                  <a:t>0</a:t>
                </a:r>
                <a:r>
                  <a:rPr lang="en-US" sz="2600">
                    <a:solidFill>
                      <a:srgbClr val="800040"/>
                    </a:solidFill>
                    <a:latin typeface="Helvetica" charset="0"/>
                    <a:ea typeface="ＭＳ Ｐゴシック" charset="0"/>
                    <a:cs typeface="Helvetica" charset="0"/>
                    <a:sym typeface="Helvetica" charset="0"/>
                  </a:rPr>
                  <a:t>, Ξ</a:t>
                </a:r>
                <a:r>
                  <a:rPr lang="en-US" sz="2400" baseline="32000">
                    <a:solidFill>
                      <a:srgbClr val="800040"/>
                    </a:solidFill>
                    <a:latin typeface="Helvetica" charset="0"/>
                    <a:ea typeface="ＭＳ Ｐゴシック" charset="0"/>
                    <a:cs typeface="Helvetica" charset="0"/>
                    <a:sym typeface="Helvetica" charset="0"/>
                  </a:rPr>
                  <a:t>−</a:t>
                </a:r>
              </a:p>
            </p:txBody>
          </p:sp>
          <p:sp>
            <p:nvSpPr>
              <p:cNvPr id="33806" name="Rectangle 14"/>
              <p:cNvSpPr>
                <a:spLocks/>
              </p:cNvSpPr>
              <p:nvPr/>
            </p:nvSpPr>
            <p:spPr bwMode="auto">
              <a:xfrm>
                <a:off x="0" y="320"/>
                <a:ext cx="1349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1500">
                    <a:solidFill>
                      <a:srgbClr val="0000FF"/>
                    </a:solidFill>
                    <a:latin typeface="Verdana" charset="0"/>
                    <a:ea typeface="ＭＳ Ｐゴシック" charset="0"/>
                    <a:cs typeface="Verdana" charset="0"/>
                    <a:sym typeface="Verdana" charset="0"/>
                  </a:rPr>
                  <a:t>Sigma(very strange!)</a:t>
                </a:r>
              </a:p>
            </p:txBody>
          </p:sp>
        </p:grpSp>
      </p:grpSp>
      <p:grpSp>
        <p:nvGrpSpPr>
          <p:cNvPr id="33835" name="Group 43"/>
          <p:cNvGrpSpPr>
            <a:grpSpLocks/>
          </p:cNvGrpSpPr>
          <p:nvPr/>
        </p:nvGrpSpPr>
        <p:grpSpPr bwMode="auto">
          <a:xfrm>
            <a:off x="520700" y="2349500"/>
            <a:ext cx="4432300" cy="4368800"/>
            <a:chOff x="0" y="0"/>
            <a:chExt cx="2792" cy="2752"/>
          </a:xfrm>
        </p:grpSpPr>
        <p:sp>
          <p:nvSpPr>
            <p:cNvPr id="33809" name="AutoShape 17"/>
            <p:cNvSpPr>
              <a:spLocks/>
            </p:cNvSpPr>
            <p:nvPr/>
          </p:nvSpPr>
          <p:spPr bwMode="auto">
            <a:xfrm>
              <a:off x="0" y="0"/>
              <a:ext cx="2792" cy="2752"/>
            </a:xfrm>
            <a:prstGeom prst="roundRect">
              <a:avLst>
                <a:gd name="adj" fmla="val 4356"/>
              </a:avLst>
            </a:prstGeom>
            <a:solidFill>
              <a:srgbClr val="00FFFF">
                <a:alpha val="26666"/>
              </a:srgbClr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b"/>
            <a:lstStyle/>
            <a:p>
              <a:pPr>
                <a:tabLst>
                  <a:tab pos="914400" algn="l"/>
                </a:tabLst>
              </a:pPr>
              <a:r>
                <a:rPr lang="en-US" sz="3400">
                  <a:solidFill>
                    <a:srgbClr val="2B2922"/>
                  </a:solidFill>
                  <a:latin typeface="Copperplate" charset="0"/>
                  <a:ea typeface="ＭＳ Ｐゴシック" charset="0"/>
                  <a:cs typeface="Copperplate" charset="0"/>
                  <a:sym typeface="Copperplate" charset="0"/>
                </a:rPr>
                <a:t>Mesonen</a:t>
              </a:r>
            </a:p>
          </p:txBody>
        </p:sp>
        <p:grpSp>
          <p:nvGrpSpPr>
            <p:cNvPr id="33834" name="Group 42"/>
            <p:cNvGrpSpPr>
              <a:grpSpLocks/>
            </p:cNvGrpSpPr>
            <p:nvPr/>
          </p:nvGrpSpPr>
          <p:grpSpPr bwMode="auto">
            <a:xfrm>
              <a:off x="189" y="44"/>
              <a:ext cx="2231" cy="2108"/>
              <a:chOff x="0" y="0"/>
              <a:chExt cx="2231" cy="2108"/>
            </a:xfrm>
          </p:grpSpPr>
          <p:grpSp>
            <p:nvGrpSpPr>
              <p:cNvPr id="33814" name="Group 22"/>
              <p:cNvGrpSpPr>
                <a:grpSpLocks/>
              </p:cNvGrpSpPr>
              <p:nvPr/>
            </p:nvGrpSpPr>
            <p:grpSpPr bwMode="auto">
              <a:xfrm>
                <a:off x="170" y="0"/>
                <a:ext cx="1023" cy="524"/>
                <a:chOff x="0" y="0"/>
                <a:chExt cx="1022" cy="524"/>
              </a:xfrm>
            </p:grpSpPr>
            <p:sp>
              <p:nvSpPr>
                <p:cNvPr id="33810" name="Rectangle 18"/>
                <p:cNvSpPr>
                  <a:spLocks/>
                </p:cNvSpPr>
                <p:nvPr/>
              </p:nvSpPr>
              <p:spPr bwMode="auto">
                <a:xfrm>
                  <a:off x="0" y="0"/>
                  <a:ext cx="319" cy="3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pPr algn="l">
                    <a:lnSpc>
                      <a:spcPts val="1900"/>
                    </a:lnSpc>
                  </a:pPr>
                  <a:r>
                    <a:rPr lang="en-US" sz="2800">
                      <a:solidFill>
                        <a:srgbClr val="008000"/>
                      </a:solidFill>
                      <a:latin typeface="Times" charset="0"/>
                      <a:ea typeface="ＭＳ Ｐゴシック" charset="0"/>
                      <a:cs typeface="Times" charset="0"/>
                      <a:sym typeface="Times" charset="0"/>
                    </a:rPr>
                    <a:t>π </a:t>
                  </a:r>
                  <a:r>
                    <a:rPr lang="en-US" sz="2600" baseline="32000">
                      <a:solidFill>
                        <a:srgbClr val="008000"/>
                      </a:solidFill>
                      <a:latin typeface="Times" charset="0"/>
                      <a:ea typeface="ＭＳ Ｐゴシック" charset="0"/>
                      <a:cs typeface="Times" charset="0"/>
                      <a:sym typeface="Times" charset="0"/>
                    </a:rPr>
                    <a:t>+</a:t>
                  </a:r>
                </a:p>
              </p:txBody>
            </p:sp>
            <p:sp>
              <p:nvSpPr>
                <p:cNvPr id="33811" name="Rectangle 19"/>
                <p:cNvSpPr>
                  <a:spLocks/>
                </p:cNvSpPr>
                <p:nvPr/>
              </p:nvSpPr>
              <p:spPr bwMode="auto">
                <a:xfrm>
                  <a:off x="368" y="0"/>
                  <a:ext cx="319" cy="3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pPr algn="l">
                    <a:lnSpc>
                      <a:spcPts val="1900"/>
                    </a:lnSpc>
                  </a:pPr>
                  <a:r>
                    <a:rPr lang="en-US" sz="2800">
                      <a:solidFill>
                        <a:srgbClr val="008000"/>
                      </a:solidFill>
                      <a:latin typeface="Times" charset="0"/>
                      <a:ea typeface="ＭＳ Ｐゴシック" charset="0"/>
                      <a:cs typeface="Times" charset="0"/>
                      <a:sym typeface="Times" charset="0"/>
                    </a:rPr>
                    <a:t>π </a:t>
                  </a:r>
                  <a:r>
                    <a:rPr lang="en-US" sz="2600" baseline="32000">
                      <a:solidFill>
                        <a:srgbClr val="008000"/>
                      </a:solidFill>
                      <a:latin typeface="Times" charset="0"/>
                      <a:ea typeface="ＭＳ Ｐゴシック" charset="0"/>
                      <a:cs typeface="Times" charset="0"/>
                      <a:sym typeface="Times" charset="0"/>
                    </a:rPr>
                    <a:t>−</a:t>
                  </a:r>
                </a:p>
              </p:txBody>
            </p:sp>
            <p:sp>
              <p:nvSpPr>
                <p:cNvPr id="33812" name="Rectangle 20"/>
                <p:cNvSpPr>
                  <a:spLocks/>
                </p:cNvSpPr>
                <p:nvPr/>
              </p:nvSpPr>
              <p:spPr bwMode="auto">
                <a:xfrm>
                  <a:off x="712" y="0"/>
                  <a:ext cx="310" cy="3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pPr algn="l">
                    <a:lnSpc>
                      <a:spcPts val="1900"/>
                    </a:lnSpc>
                  </a:pPr>
                  <a:r>
                    <a:rPr lang="en-US" sz="2800">
                      <a:solidFill>
                        <a:srgbClr val="008000"/>
                      </a:solidFill>
                      <a:latin typeface="Times" charset="0"/>
                      <a:ea typeface="ＭＳ Ｐゴシック" charset="0"/>
                      <a:cs typeface="Times" charset="0"/>
                      <a:sym typeface="Times" charset="0"/>
                    </a:rPr>
                    <a:t>π </a:t>
                  </a:r>
                  <a:r>
                    <a:rPr lang="en-US" sz="2600" baseline="32000">
                      <a:solidFill>
                        <a:srgbClr val="008000"/>
                      </a:solidFill>
                      <a:latin typeface="Times" charset="0"/>
                      <a:ea typeface="ＭＳ Ｐゴシック" charset="0"/>
                      <a:cs typeface="Times" charset="0"/>
                      <a:sym typeface="Times" charset="0"/>
                    </a:rPr>
                    <a:t>0</a:t>
                  </a:r>
                </a:p>
              </p:txBody>
            </p:sp>
            <p:sp>
              <p:nvSpPr>
                <p:cNvPr id="33813" name="Rectangle 21"/>
                <p:cNvSpPr>
                  <a:spLocks/>
                </p:cNvSpPr>
                <p:nvPr/>
              </p:nvSpPr>
              <p:spPr bwMode="auto">
                <a:xfrm>
                  <a:off x="336" y="332"/>
                  <a:ext cx="372" cy="1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r>
                    <a:rPr lang="en-US" sz="1500">
                      <a:solidFill>
                        <a:srgbClr val="800080"/>
                      </a:solidFill>
                      <a:latin typeface="Verdana" charset="0"/>
                      <a:ea typeface="ＭＳ Ｐゴシック" charset="0"/>
                      <a:cs typeface="Verdana" charset="0"/>
                      <a:sym typeface="Verdana" charset="0"/>
                    </a:rPr>
                    <a:t>Pions</a:t>
                  </a:r>
                </a:p>
              </p:txBody>
            </p:sp>
          </p:grpSp>
          <p:grpSp>
            <p:nvGrpSpPr>
              <p:cNvPr id="33819" name="Group 27"/>
              <p:cNvGrpSpPr>
                <a:grpSpLocks/>
              </p:cNvGrpSpPr>
              <p:nvPr/>
            </p:nvGrpSpPr>
            <p:grpSpPr bwMode="auto">
              <a:xfrm>
                <a:off x="1146" y="416"/>
                <a:ext cx="1085" cy="524"/>
                <a:chOff x="0" y="0"/>
                <a:chExt cx="1084" cy="524"/>
              </a:xfrm>
            </p:grpSpPr>
            <p:sp>
              <p:nvSpPr>
                <p:cNvPr id="33815" name="Rectangle 23"/>
                <p:cNvSpPr>
                  <a:spLocks/>
                </p:cNvSpPr>
                <p:nvPr/>
              </p:nvSpPr>
              <p:spPr bwMode="auto">
                <a:xfrm>
                  <a:off x="0" y="0"/>
                  <a:ext cx="301" cy="3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pPr algn="l">
                    <a:lnSpc>
                      <a:spcPts val="1900"/>
                    </a:lnSpc>
                  </a:pPr>
                  <a:r>
                    <a:rPr lang="en-US" sz="2800">
                      <a:solidFill>
                        <a:srgbClr val="008000"/>
                      </a:solidFill>
                      <a:latin typeface="Times" charset="0"/>
                      <a:ea typeface="ＭＳ Ｐゴシック" charset="0"/>
                      <a:cs typeface="Times" charset="0"/>
                      <a:sym typeface="Times" charset="0"/>
                    </a:rPr>
                    <a:t>K</a:t>
                  </a:r>
                  <a:r>
                    <a:rPr lang="en-US" sz="2600" baseline="32000">
                      <a:solidFill>
                        <a:srgbClr val="008000"/>
                      </a:solidFill>
                      <a:latin typeface="Times" charset="0"/>
                      <a:ea typeface="ＭＳ Ｐゴシック" charset="0"/>
                      <a:cs typeface="Times" charset="0"/>
                      <a:sym typeface="Times" charset="0"/>
                    </a:rPr>
                    <a:t>+</a:t>
                  </a:r>
                </a:p>
              </p:txBody>
            </p:sp>
            <p:sp>
              <p:nvSpPr>
                <p:cNvPr id="33816" name="Rectangle 24"/>
                <p:cNvSpPr>
                  <a:spLocks/>
                </p:cNvSpPr>
                <p:nvPr/>
              </p:nvSpPr>
              <p:spPr bwMode="auto">
                <a:xfrm>
                  <a:off x="416" y="0"/>
                  <a:ext cx="301" cy="3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pPr algn="l">
                    <a:lnSpc>
                      <a:spcPts val="1900"/>
                    </a:lnSpc>
                  </a:pPr>
                  <a:r>
                    <a:rPr lang="en-US" sz="2800">
                      <a:solidFill>
                        <a:srgbClr val="008000"/>
                      </a:solidFill>
                      <a:latin typeface="Times" charset="0"/>
                      <a:ea typeface="ＭＳ Ｐゴシック" charset="0"/>
                      <a:cs typeface="Times" charset="0"/>
                      <a:sym typeface="Times" charset="0"/>
                    </a:rPr>
                    <a:t>K</a:t>
                  </a:r>
                  <a:r>
                    <a:rPr lang="en-US" sz="2600" baseline="32000">
                      <a:solidFill>
                        <a:srgbClr val="008000"/>
                      </a:solidFill>
                      <a:latin typeface="Times" charset="0"/>
                      <a:ea typeface="ＭＳ Ｐゴシック" charset="0"/>
                      <a:cs typeface="Times" charset="0"/>
                      <a:sym typeface="Times" charset="0"/>
                    </a:rPr>
                    <a:t>−</a:t>
                  </a:r>
                </a:p>
              </p:txBody>
            </p:sp>
            <p:sp>
              <p:nvSpPr>
                <p:cNvPr id="33817" name="Rectangle 25"/>
                <p:cNvSpPr>
                  <a:spLocks/>
                </p:cNvSpPr>
                <p:nvPr/>
              </p:nvSpPr>
              <p:spPr bwMode="auto">
                <a:xfrm>
                  <a:off x="792" y="0"/>
                  <a:ext cx="292" cy="3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pPr algn="l">
                    <a:lnSpc>
                      <a:spcPts val="1900"/>
                    </a:lnSpc>
                  </a:pPr>
                  <a:r>
                    <a:rPr lang="en-US" sz="2800">
                      <a:solidFill>
                        <a:srgbClr val="008000"/>
                      </a:solidFill>
                      <a:latin typeface="Times" charset="0"/>
                      <a:ea typeface="ＭＳ Ｐゴシック" charset="0"/>
                      <a:cs typeface="Times" charset="0"/>
                      <a:sym typeface="Times" charset="0"/>
                    </a:rPr>
                    <a:t>K</a:t>
                  </a:r>
                  <a:r>
                    <a:rPr lang="en-US" sz="2600" baseline="32000">
                      <a:solidFill>
                        <a:srgbClr val="008000"/>
                      </a:solidFill>
                      <a:latin typeface="Times" charset="0"/>
                      <a:ea typeface="ＭＳ Ｐゴシック" charset="0"/>
                      <a:cs typeface="Times" charset="0"/>
                      <a:sym typeface="Times" charset="0"/>
                    </a:rPr>
                    <a:t>0</a:t>
                  </a:r>
                </a:p>
              </p:txBody>
            </p:sp>
            <p:sp>
              <p:nvSpPr>
                <p:cNvPr id="33818" name="Rectangle 26"/>
                <p:cNvSpPr>
                  <a:spLocks/>
                </p:cNvSpPr>
                <p:nvPr/>
              </p:nvSpPr>
              <p:spPr bwMode="auto">
                <a:xfrm>
                  <a:off x="329" y="332"/>
                  <a:ext cx="418" cy="1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r>
                    <a:rPr lang="en-US" sz="1500">
                      <a:solidFill>
                        <a:srgbClr val="800080"/>
                      </a:solidFill>
                      <a:latin typeface="Verdana" charset="0"/>
                      <a:ea typeface="ＭＳ Ｐゴシック" charset="0"/>
                      <a:cs typeface="Verdana" charset="0"/>
                      <a:sym typeface="Verdana" charset="0"/>
                    </a:rPr>
                    <a:t>Kaons</a:t>
                  </a:r>
                </a:p>
              </p:txBody>
            </p:sp>
          </p:grpSp>
          <p:grpSp>
            <p:nvGrpSpPr>
              <p:cNvPr id="33822" name="Group 30"/>
              <p:cNvGrpSpPr>
                <a:grpSpLocks/>
              </p:cNvGrpSpPr>
              <p:nvPr/>
            </p:nvGrpSpPr>
            <p:grpSpPr bwMode="auto">
              <a:xfrm>
                <a:off x="759" y="928"/>
                <a:ext cx="251" cy="540"/>
                <a:chOff x="0" y="0"/>
                <a:chExt cx="251" cy="540"/>
              </a:xfrm>
            </p:grpSpPr>
            <p:sp>
              <p:nvSpPr>
                <p:cNvPr id="33820" name="Rectangle 28"/>
                <p:cNvSpPr>
                  <a:spLocks/>
                </p:cNvSpPr>
                <p:nvPr/>
              </p:nvSpPr>
              <p:spPr bwMode="auto">
                <a:xfrm>
                  <a:off x="35" y="0"/>
                  <a:ext cx="183" cy="3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pPr algn="l">
                    <a:lnSpc>
                      <a:spcPts val="1900"/>
                    </a:lnSpc>
                  </a:pPr>
                  <a:r>
                    <a:rPr lang="en-US" sz="2800">
                      <a:solidFill>
                        <a:srgbClr val="008040"/>
                      </a:solidFill>
                      <a:latin typeface="Times" charset="0"/>
                      <a:ea typeface="ＭＳ Ｐゴシック" charset="0"/>
                      <a:cs typeface="Times" charset="0"/>
                      <a:sym typeface="Times" charset="0"/>
                    </a:rPr>
                    <a:t>η</a:t>
                  </a:r>
                </a:p>
              </p:txBody>
            </p:sp>
            <p:sp>
              <p:nvSpPr>
                <p:cNvPr id="33821" name="Rectangle 29"/>
                <p:cNvSpPr>
                  <a:spLocks/>
                </p:cNvSpPr>
                <p:nvPr/>
              </p:nvSpPr>
              <p:spPr bwMode="auto">
                <a:xfrm>
                  <a:off x="0" y="348"/>
                  <a:ext cx="251" cy="1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r>
                    <a:rPr lang="en-US" sz="1500">
                      <a:solidFill>
                        <a:srgbClr val="800080"/>
                      </a:solidFill>
                      <a:latin typeface="Verdana" charset="0"/>
                      <a:ea typeface="ＭＳ Ｐゴシック" charset="0"/>
                      <a:cs typeface="Verdana" charset="0"/>
                      <a:sym typeface="Verdana" charset="0"/>
                    </a:rPr>
                    <a:t>Eta</a:t>
                  </a:r>
                </a:p>
              </p:txBody>
            </p:sp>
          </p:grpSp>
          <p:grpSp>
            <p:nvGrpSpPr>
              <p:cNvPr id="33825" name="Group 33"/>
              <p:cNvGrpSpPr>
                <a:grpSpLocks/>
              </p:cNvGrpSpPr>
              <p:nvPr/>
            </p:nvGrpSpPr>
            <p:grpSpPr bwMode="auto">
              <a:xfrm>
                <a:off x="0" y="600"/>
                <a:ext cx="650" cy="548"/>
                <a:chOff x="0" y="0"/>
                <a:chExt cx="650" cy="548"/>
              </a:xfrm>
            </p:grpSpPr>
            <p:sp>
              <p:nvSpPr>
                <p:cNvPr id="33823" name="Rectangle 31"/>
                <p:cNvSpPr>
                  <a:spLocks/>
                </p:cNvSpPr>
                <p:nvPr/>
              </p:nvSpPr>
              <p:spPr bwMode="auto">
                <a:xfrm>
                  <a:off x="218" y="0"/>
                  <a:ext cx="225" cy="3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pPr algn="l">
                    <a:lnSpc>
                      <a:spcPts val="1900"/>
                    </a:lnSpc>
                  </a:pPr>
                  <a:r>
                    <a:rPr lang="en-US" sz="2800">
                      <a:solidFill>
                        <a:srgbClr val="008040"/>
                      </a:solidFill>
                      <a:latin typeface="Times" charset="0"/>
                      <a:ea typeface="ＭＳ Ｐゴシック" charset="0"/>
                      <a:cs typeface="Times" charset="0"/>
                      <a:sym typeface="Times" charset="0"/>
                    </a:rPr>
                    <a:t>η'</a:t>
                  </a:r>
                </a:p>
              </p:txBody>
            </p:sp>
            <p:sp>
              <p:nvSpPr>
                <p:cNvPr id="33824" name="Rectangle 32"/>
                <p:cNvSpPr>
                  <a:spLocks/>
                </p:cNvSpPr>
                <p:nvPr/>
              </p:nvSpPr>
              <p:spPr bwMode="auto">
                <a:xfrm>
                  <a:off x="0" y="356"/>
                  <a:ext cx="650" cy="1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r>
                    <a:rPr lang="en-US" sz="1500">
                      <a:solidFill>
                        <a:srgbClr val="800080"/>
                      </a:solidFill>
                      <a:latin typeface="Verdana" charset="0"/>
                      <a:ea typeface="ＭＳ Ｐゴシック" charset="0"/>
                      <a:cs typeface="Verdana" charset="0"/>
                      <a:sym typeface="Verdana" charset="0"/>
                    </a:rPr>
                    <a:t>Eta-Prime</a:t>
                  </a:r>
                </a:p>
              </p:txBody>
            </p:sp>
          </p:grpSp>
          <p:grpSp>
            <p:nvGrpSpPr>
              <p:cNvPr id="33830" name="Group 38"/>
              <p:cNvGrpSpPr>
                <a:grpSpLocks/>
              </p:cNvGrpSpPr>
              <p:nvPr/>
            </p:nvGrpSpPr>
            <p:grpSpPr bwMode="auto">
              <a:xfrm>
                <a:off x="26" y="1576"/>
                <a:ext cx="1168" cy="532"/>
                <a:chOff x="0" y="0"/>
                <a:chExt cx="1167" cy="532"/>
              </a:xfrm>
            </p:grpSpPr>
            <p:sp>
              <p:nvSpPr>
                <p:cNvPr id="33826" name="Rectangle 34"/>
                <p:cNvSpPr>
                  <a:spLocks/>
                </p:cNvSpPr>
                <p:nvPr/>
              </p:nvSpPr>
              <p:spPr bwMode="auto">
                <a:xfrm>
                  <a:off x="0" y="0"/>
                  <a:ext cx="321" cy="3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pPr algn="l">
                    <a:lnSpc>
                      <a:spcPts val="1900"/>
                    </a:lnSpc>
                  </a:pPr>
                  <a:r>
                    <a:rPr lang="en-US" sz="2800">
                      <a:solidFill>
                        <a:srgbClr val="008040"/>
                      </a:solidFill>
                      <a:latin typeface="Times" charset="0"/>
                      <a:ea typeface="ＭＳ Ｐゴシック" charset="0"/>
                      <a:cs typeface="Times" charset="0"/>
                      <a:sym typeface="Times" charset="0"/>
                    </a:rPr>
                    <a:t>ρ </a:t>
                  </a:r>
                  <a:r>
                    <a:rPr lang="en-US" sz="2600" baseline="32000">
                      <a:solidFill>
                        <a:srgbClr val="008040"/>
                      </a:solidFill>
                      <a:latin typeface="Times" charset="0"/>
                      <a:ea typeface="ＭＳ Ｐゴシック" charset="0"/>
                      <a:cs typeface="Times" charset="0"/>
                      <a:sym typeface="Times" charset="0"/>
                    </a:rPr>
                    <a:t>+</a:t>
                  </a:r>
                </a:p>
              </p:txBody>
            </p:sp>
            <p:sp>
              <p:nvSpPr>
                <p:cNvPr id="33827" name="Rectangle 35"/>
                <p:cNvSpPr>
                  <a:spLocks/>
                </p:cNvSpPr>
                <p:nvPr/>
              </p:nvSpPr>
              <p:spPr bwMode="auto">
                <a:xfrm>
                  <a:off x="416" y="0"/>
                  <a:ext cx="321" cy="3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pPr algn="l">
                    <a:lnSpc>
                      <a:spcPts val="1900"/>
                    </a:lnSpc>
                  </a:pPr>
                  <a:r>
                    <a:rPr lang="en-US" sz="2800">
                      <a:solidFill>
                        <a:srgbClr val="008040"/>
                      </a:solidFill>
                      <a:latin typeface="Times" charset="0"/>
                      <a:ea typeface="ＭＳ Ｐゴシック" charset="0"/>
                      <a:cs typeface="Times" charset="0"/>
                      <a:sym typeface="Times" charset="0"/>
                    </a:rPr>
                    <a:t>ρ </a:t>
                  </a:r>
                  <a:r>
                    <a:rPr lang="en-US" sz="2600" baseline="32000">
                      <a:solidFill>
                        <a:srgbClr val="008040"/>
                      </a:solidFill>
                      <a:latin typeface="Times" charset="0"/>
                      <a:ea typeface="ＭＳ Ｐゴシック" charset="0"/>
                      <a:cs typeface="Times" charset="0"/>
                      <a:sym typeface="Times" charset="0"/>
                    </a:rPr>
                    <a:t>−</a:t>
                  </a:r>
                </a:p>
              </p:txBody>
            </p:sp>
            <p:sp>
              <p:nvSpPr>
                <p:cNvPr id="33828" name="Rectangle 36"/>
                <p:cNvSpPr>
                  <a:spLocks/>
                </p:cNvSpPr>
                <p:nvPr/>
              </p:nvSpPr>
              <p:spPr bwMode="auto">
                <a:xfrm>
                  <a:off x="856" y="0"/>
                  <a:ext cx="311" cy="3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pPr algn="l">
                    <a:lnSpc>
                      <a:spcPts val="1900"/>
                    </a:lnSpc>
                  </a:pPr>
                  <a:r>
                    <a:rPr lang="en-US" sz="2800">
                      <a:solidFill>
                        <a:srgbClr val="008040"/>
                      </a:solidFill>
                      <a:latin typeface="Times" charset="0"/>
                      <a:ea typeface="ＭＳ Ｐゴシック" charset="0"/>
                      <a:cs typeface="Times" charset="0"/>
                      <a:sym typeface="Times" charset="0"/>
                    </a:rPr>
                    <a:t>ρ </a:t>
                  </a:r>
                  <a:r>
                    <a:rPr lang="en-US" sz="2600" baseline="32000">
                      <a:solidFill>
                        <a:srgbClr val="008040"/>
                      </a:solidFill>
                      <a:latin typeface="Times" charset="0"/>
                      <a:ea typeface="ＭＳ Ｐゴシック" charset="0"/>
                      <a:cs typeface="Times" charset="0"/>
                      <a:sym typeface="Times" charset="0"/>
                    </a:rPr>
                    <a:t>o</a:t>
                  </a:r>
                </a:p>
              </p:txBody>
            </p:sp>
            <p:sp>
              <p:nvSpPr>
                <p:cNvPr id="33829" name="Rectangle 37"/>
                <p:cNvSpPr>
                  <a:spLocks/>
                </p:cNvSpPr>
                <p:nvPr/>
              </p:nvSpPr>
              <p:spPr bwMode="auto">
                <a:xfrm>
                  <a:off x="354" y="340"/>
                  <a:ext cx="288" cy="1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r>
                    <a:rPr lang="en-US" sz="1500">
                      <a:solidFill>
                        <a:srgbClr val="800080"/>
                      </a:solidFill>
                      <a:latin typeface="Verdana" charset="0"/>
                      <a:ea typeface="ＭＳ Ｐゴシック" charset="0"/>
                      <a:cs typeface="Verdana" charset="0"/>
                      <a:sym typeface="Verdana" charset="0"/>
                    </a:rPr>
                    <a:t>Rho</a:t>
                  </a:r>
                </a:p>
              </p:txBody>
            </p:sp>
          </p:grpSp>
          <p:grpSp>
            <p:nvGrpSpPr>
              <p:cNvPr id="33833" name="Group 41"/>
              <p:cNvGrpSpPr>
                <a:grpSpLocks/>
              </p:cNvGrpSpPr>
              <p:nvPr/>
            </p:nvGrpSpPr>
            <p:grpSpPr bwMode="auto">
              <a:xfrm>
                <a:off x="1574" y="1128"/>
                <a:ext cx="237" cy="596"/>
                <a:chOff x="0" y="0"/>
                <a:chExt cx="237" cy="596"/>
              </a:xfrm>
            </p:grpSpPr>
            <p:sp>
              <p:nvSpPr>
                <p:cNvPr id="33831" name="Rectangle 39"/>
                <p:cNvSpPr>
                  <a:spLocks/>
                </p:cNvSpPr>
                <p:nvPr/>
              </p:nvSpPr>
              <p:spPr bwMode="auto">
                <a:xfrm>
                  <a:off x="12" y="0"/>
                  <a:ext cx="209" cy="3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pPr algn="l">
                    <a:lnSpc>
                      <a:spcPts val="1900"/>
                    </a:lnSpc>
                  </a:pPr>
                  <a:r>
                    <a:rPr lang="en-US" sz="2800">
                      <a:solidFill>
                        <a:srgbClr val="008040"/>
                      </a:solidFill>
                      <a:latin typeface="Times" charset="0"/>
                      <a:ea typeface="ＭＳ Ｐゴシック" charset="0"/>
                      <a:cs typeface="Times" charset="0"/>
                      <a:sym typeface="Times" charset="0"/>
                    </a:rPr>
                    <a:t>φ</a:t>
                  </a:r>
                </a:p>
              </p:txBody>
            </p:sp>
            <p:sp>
              <p:nvSpPr>
                <p:cNvPr id="33832" name="Rectangle 40"/>
                <p:cNvSpPr>
                  <a:spLocks/>
                </p:cNvSpPr>
                <p:nvPr/>
              </p:nvSpPr>
              <p:spPr bwMode="auto">
                <a:xfrm>
                  <a:off x="0" y="404"/>
                  <a:ext cx="237" cy="1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r>
                    <a:rPr lang="en-US" sz="1500">
                      <a:solidFill>
                        <a:srgbClr val="800080"/>
                      </a:solidFill>
                      <a:latin typeface="Verdana" charset="0"/>
                      <a:ea typeface="ＭＳ Ｐゴシック" charset="0"/>
                      <a:cs typeface="Verdana" charset="0"/>
                      <a:sym typeface="Verdana" charset="0"/>
                    </a:rPr>
                    <a:t>Phi</a:t>
                  </a:r>
                </a:p>
              </p:txBody>
            </p:sp>
          </p:grpSp>
        </p:grpSp>
      </p:grpSp>
      <p:sp>
        <p:nvSpPr>
          <p:cNvPr id="33836" name="Rectangle 44"/>
          <p:cNvSpPr>
            <a:spLocks/>
          </p:cNvSpPr>
          <p:nvPr/>
        </p:nvSpPr>
        <p:spPr bwMode="auto">
          <a:xfrm>
            <a:off x="276225" y="1612900"/>
            <a:ext cx="980440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6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Mit den neuen Beschleunigern und Detektoren wuchs die Zahl der bekannten </a:t>
            </a:r>
            <a:r>
              <a:rPr lang="ja-JP" altLang="en-US" sz="1600">
                <a:solidFill>
                  <a:schemeClr val="tx1"/>
                </a:solidFill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‘</a:t>
            </a:r>
            <a:r>
              <a:rPr lang="en-US" sz="16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Elementarteilchen</a:t>
            </a:r>
            <a:r>
              <a:rPr lang="ja-JP" altLang="en-US" sz="1600">
                <a:solidFill>
                  <a:schemeClr val="tx1"/>
                </a:solidFill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’</a:t>
            </a:r>
            <a:r>
              <a:rPr lang="en-US" sz="16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 auf mehr als 200 an - der </a:t>
            </a:r>
            <a:r>
              <a:rPr lang="ja-JP" altLang="en-US" sz="1600">
                <a:solidFill>
                  <a:schemeClr val="tx1"/>
                </a:solidFill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‘</a:t>
            </a:r>
            <a:r>
              <a:rPr lang="en-US" sz="16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Teilchenzoo</a:t>
            </a:r>
            <a:r>
              <a:rPr lang="ja-JP" altLang="en-US" sz="1600">
                <a:solidFill>
                  <a:schemeClr val="tx1"/>
                </a:solidFill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’</a:t>
            </a:r>
            <a:r>
              <a:rPr lang="en-US" sz="16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 </a:t>
            </a:r>
          </a:p>
        </p:txBody>
      </p:sp>
      <p:sp>
        <p:nvSpPr>
          <p:cNvPr id="33837" name="Rectangle 45"/>
          <p:cNvSpPr>
            <a:spLocks/>
          </p:cNvSpPr>
          <p:nvPr/>
        </p:nvSpPr>
        <p:spPr bwMode="auto">
          <a:xfrm>
            <a:off x="276225" y="7054850"/>
            <a:ext cx="98044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6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Gab es eine Sub-Struktur dieser Teilchen ?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36" grpId="0" autoUpdateAnimBg="0"/>
      <p:bldP spid="33837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/>
          </p:cNvSpPr>
          <p:nvPr/>
        </p:nvSpPr>
        <p:spPr bwMode="auto">
          <a:xfrm>
            <a:off x="2463800" y="2609850"/>
            <a:ext cx="4422775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>
              <a:lnSpc>
                <a:spcPct val="140000"/>
              </a:lnSpc>
            </a:pPr>
            <a:r>
              <a:rPr lang="en-US" sz="15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3) Nur bestimmte Kombinationen möglich:</a:t>
            </a:r>
          </a:p>
          <a:p>
            <a:pPr algn="l">
              <a:lnSpc>
                <a:spcPct val="140000"/>
              </a:lnSpc>
            </a:pPr>
            <a:r>
              <a:rPr lang="en-US" sz="15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Meson = quark+antiquark</a:t>
            </a:r>
          </a:p>
          <a:p>
            <a:pPr algn="l">
              <a:lnSpc>
                <a:spcPct val="140000"/>
              </a:lnSpc>
            </a:pPr>
            <a:r>
              <a:rPr lang="en-US" sz="15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Baryon = quark(1) + quark(2) + quark(3)</a:t>
            </a:r>
          </a:p>
        </p:txBody>
      </p:sp>
      <p:sp>
        <p:nvSpPr>
          <p:cNvPr id="34818" name="Rectangle 2"/>
          <p:cNvSpPr>
            <a:spLocks/>
          </p:cNvSpPr>
          <p:nvPr/>
        </p:nvSpPr>
        <p:spPr bwMode="auto">
          <a:xfrm>
            <a:off x="9104313" y="419100"/>
            <a:ext cx="669925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rgbClr val="FFFFFF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1963</a:t>
            </a:r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0" y="4965700"/>
            <a:ext cx="4735513" cy="193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4832" name="Group 16"/>
          <p:cNvGrpSpPr>
            <a:grpSpLocks/>
          </p:cNvGrpSpPr>
          <p:nvPr/>
        </p:nvGrpSpPr>
        <p:grpSpPr bwMode="auto">
          <a:xfrm>
            <a:off x="339725" y="1054100"/>
            <a:ext cx="9185275" cy="3327400"/>
            <a:chOff x="0" y="0"/>
            <a:chExt cx="5785" cy="2096"/>
          </a:xfrm>
        </p:grpSpPr>
        <p:sp>
          <p:nvSpPr>
            <p:cNvPr id="34820" name="Rectangle 4"/>
            <p:cNvSpPr>
              <a:spLocks/>
            </p:cNvSpPr>
            <p:nvPr/>
          </p:nvSpPr>
          <p:spPr bwMode="auto">
            <a:xfrm>
              <a:off x="0" y="0"/>
              <a:ext cx="3920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800">
                  <a:solidFill>
                    <a:schemeClr val="tx1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SU(3) - Ein Klassifizierungsschema mit </a:t>
              </a:r>
              <a:r>
                <a:rPr lang="ja-JP" altLang="en-US" sz="1800">
                  <a:solidFill>
                    <a:schemeClr val="tx1"/>
                  </a:solidFill>
                  <a:latin typeface="Arial"/>
                  <a:ea typeface="ＭＳ Ｐゴシック" charset="0"/>
                  <a:cs typeface="Verdana Bold" charset="0"/>
                  <a:sym typeface="Verdana Bold" charset="0"/>
                </a:rPr>
                <a:t>‘</a:t>
              </a:r>
              <a:r>
                <a:rPr lang="en-US" sz="1800">
                  <a:solidFill>
                    <a:schemeClr val="tx1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quarks</a:t>
              </a:r>
              <a:r>
                <a:rPr lang="ja-JP" altLang="en-US" sz="1800">
                  <a:solidFill>
                    <a:schemeClr val="tx1"/>
                  </a:solidFill>
                  <a:latin typeface="Arial"/>
                  <a:ea typeface="ＭＳ Ｐゴシック" charset="0"/>
                  <a:cs typeface="Verdana Bold" charset="0"/>
                  <a:sym typeface="Verdana Bold" charset="0"/>
                </a:rPr>
                <a:t>’</a:t>
              </a:r>
              <a:endParaRPr lang="en-US" sz="18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endParaRPr>
            </a:p>
          </p:txBody>
        </p:sp>
        <p:sp>
          <p:nvSpPr>
            <p:cNvPr id="34821" name="Rectangle 5"/>
            <p:cNvSpPr>
              <a:spLocks/>
            </p:cNvSpPr>
            <p:nvPr/>
          </p:nvSpPr>
          <p:spPr bwMode="auto">
            <a:xfrm>
              <a:off x="0" y="1764"/>
              <a:ext cx="1072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Gell-Mann, 1963</a:t>
              </a:r>
            </a:p>
          </p:txBody>
        </p:sp>
        <p:sp>
          <p:nvSpPr>
            <p:cNvPr id="34822" name="Rectangle 6"/>
            <p:cNvSpPr>
              <a:spLocks/>
            </p:cNvSpPr>
            <p:nvPr/>
          </p:nvSpPr>
          <p:spPr bwMode="auto">
            <a:xfrm>
              <a:off x="1337" y="344"/>
              <a:ext cx="2731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l"/>
              <a:r>
                <a:rPr lang="en-US" sz="15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1) 3 Arten von </a:t>
              </a:r>
              <a:r>
                <a:rPr lang="ja-JP" altLang="en-US" sz="1500">
                  <a:solidFill>
                    <a:schemeClr val="tx1"/>
                  </a:solidFill>
                  <a:latin typeface="Arial"/>
                  <a:ea typeface="ＭＳ Ｐゴシック" charset="0"/>
                  <a:cs typeface="Verdana" charset="0"/>
                  <a:sym typeface="Verdana" charset="0"/>
                </a:rPr>
                <a:t>“</a:t>
              </a:r>
              <a:r>
                <a:rPr lang="en-US" sz="15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quarks</a:t>
              </a:r>
              <a:r>
                <a:rPr lang="ja-JP" altLang="en-US" sz="1500">
                  <a:solidFill>
                    <a:schemeClr val="tx1"/>
                  </a:solidFill>
                  <a:latin typeface="Arial"/>
                  <a:ea typeface="ＭＳ Ｐゴシック" charset="0"/>
                  <a:cs typeface="Verdana" charset="0"/>
                  <a:sym typeface="Verdana" charset="0"/>
                </a:rPr>
                <a:t>”</a:t>
              </a:r>
              <a:r>
                <a:rPr lang="en-US" sz="15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 : up, down, strange</a:t>
              </a:r>
            </a:p>
          </p:txBody>
        </p:sp>
        <p:sp>
          <p:nvSpPr>
            <p:cNvPr id="34823" name="Rectangle 7"/>
            <p:cNvSpPr>
              <a:spLocks/>
            </p:cNvSpPr>
            <p:nvPr/>
          </p:nvSpPr>
          <p:spPr bwMode="auto">
            <a:xfrm>
              <a:off x="1337" y="648"/>
              <a:ext cx="273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l"/>
              <a:r>
                <a:rPr lang="en-US" sz="15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2) Mit elektrischer Ladung: +2/3, -1/3, -1/3</a:t>
              </a:r>
            </a:p>
          </p:txBody>
        </p:sp>
        <p:pic>
          <p:nvPicPr>
            <p:cNvPr id="34824" name="Picture 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343"/>
              <a:ext cx="1072" cy="1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825" name="Rectangle 9"/>
            <p:cNvSpPr>
              <a:spLocks/>
            </p:cNvSpPr>
            <p:nvPr/>
          </p:nvSpPr>
          <p:spPr bwMode="auto">
            <a:xfrm>
              <a:off x="0" y="1952"/>
              <a:ext cx="1072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0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(G. Zweig, 1963, CERN)</a:t>
              </a:r>
            </a:p>
          </p:txBody>
        </p:sp>
        <p:sp>
          <p:nvSpPr>
            <p:cNvPr id="34826" name="Oval 10"/>
            <p:cNvSpPr>
              <a:spLocks/>
            </p:cNvSpPr>
            <p:nvPr/>
          </p:nvSpPr>
          <p:spPr bwMode="auto">
            <a:xfrm>
              <a:off x="4513" y="256"/>
              <a:ext cx="360" cy="3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63500" dist="76199" dir="2700000" algn="ctr" rotWithShape="0">
                <a:schemeClr val="bg2">
                  <a:alpha val="85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r>
                <a:rPr lang="en-US" sz="1800">
                  <a:solidFill>
                    <a:srgbClr val="FFFF0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u</a:t>
              </a:r>
            </a:p>
          </p:txBody>
        </p:sp>
        <p:sp>
          <p:nvSpPr>
            <p:cNvPr id="34827" name="Oval 11"/>
            <p:cNvSpPr>
              <a:spLocks/>
            </p:cNvSpPr>
            <p:nvPr/>
          </p:nvSpPr>
          <p:spPr bwMode="auto">
            <a:xfrm>
              <a:off x="4969" y="256"/>
              <a:ext cx="360" cy="3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63500" dist="76199" dir="2700000" algn="ctr" rotWithShape="0">
                <a:schemeClr val="bg2">
                  <a:alpha val="85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r>
                <a:rPr lang="en-US" sz="1800">
                  <a:solidFill>
                    <a:srgbClr val="FFFF0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d</a:t>
              </a:r>
            </a:p>
          </p:txBody>
        </p:sp>
        <p:sp>
          <p:nvSpPr>
            <p:cNvPr id="34828" name="Oval 12"/>
            <p:cNvSpPr>
              <a:spLocks/>
            </p:cNvSpPr>
            <p:nvPr/>
          </p:nvSpPr>
          <p:spPr bwMode="auto">
            <a:xfrm>
              <a:off x="5425" y="256"/>
              <a:ext cx="360" cy="3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63500" dist="76199" dir="2700000" algn="ctr" rotWithShape="0">
                <a:schemeClr val="bg2">
                  <a:alpha val="85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r>
                <a:rPr lang="en-US" sz="1800">
                  <a:solidFill>
                    <a:srgbClr val="FFFF0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s</a:t>
              </a:r>
            </a:p>
          </p:txBody>
        </p:sp>
        <p:sp>
          <p:nvSpPr>
            <p:cNvPr id="34829" name="Rectangle 13"/>
            <p:cNvSpPr>
              <a:spLocks/>
            </p:cNvSpPr>
            <p:nvPr/>
          </p:nvSpPr>
          <p:spPr bwMode="auto">
            <a:xfrm>
              <a:off x="4982" y="660"/>
              <a:ext cx="33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1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-1/3 e</a:t>
              </a:r>
            </a:p>
          </p:txBody>
        </p:sp>
        <p:sp>
          <p:nvSpPr>
            <p:cNvPr id="34830" name="Rectangle 14"/>
            <p:cNvSpPr>
              <a:spLocks/>
            </p:cNvSpPr>
            <p:nvPr/>
          </p:nvSpPr>
          <p:spPr bwMode="auto">
            <a:xfrm>
              <a:off x="4510" y="660"/>
              <a:ext cx="363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1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+2/3 e</a:t>
              </a:r>
            </a:p>
          </p:txBody>
        </p:sp>
        <p:sp>
          <p:nvSpPr>
            <p:cNvPr id="34831" name="Rectangle 15"/>
            <p:cNvSpPr>
              <a:spLocks/>
            </p:cNvSpPr>
            <p:nvPr/>
          </p:nvSpPr>
          <p:spPr bwMode="auto">
            <a:xfrm>
              <a:off x="5438" y="660"/>
              <a:ext cx="33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1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-1/3 e</a:t>
              </a:r>
            </a:p>
          </p:txBody>
        </p:sp>
      </p:grpSp>
      <p:pic>
        <p:nvPicPr>
          <p:cNvPr id="34833" name="Picture 1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3200400"/>
            <a:ext cx="2260600" cy="40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7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/>
          </p:cNvSpPr>
          <p:nvPr/>
        </p:nvSpPr>
        <p:spPr bwMode="auto">
          <a:xfrm>
            <a:off x="6515100" y="2857500"/>
            <a:ext cx="3213100" cy="3251200"/>
          </a:xfrm>
          <a:prstGeom prst="rect">
            <a:avLst/>
          </a:prstGeom>
          <a:solidFill>
            <a:srgbClr val="FF8000"/>
          </a:solidFill>
          <a:ln w="25400" cap="flat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35844" name="Group 4"/>
          <p:cNvGrpSpPr>
            <a:grpSpLocks/>
          </p:cNvGrpSpPr>
          <p:nvPr/>
        </p:nvGrpSpPr>
        <p:grpSpPr bwMode="auto">
          <a:xfrm>
            <a:off x="7823200" y="3314700"/>
            <a:ext cx="571500" cy="882650"/>
            <a:chOff x="0" y="0"/>
            <a:chExt cx="360" cy="556"/>
          </a:xfrm>
        </p:grpSpPr>
        <p:sp>
          <p:nvSpPr>
            <p:cNvPr id="35842" name="Oval 2"/>
            <p:cNvSpPr>
              <a:spLocks/>
            </p:cNvSpPr>
            <p:nvPr/>
          </p:nvSpPr>
          <p:spPr bwMode="auto">
            <a:xfrm>
              <a:off x="0" y="0"/>
              <a:ext cx="360" cy="3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63500" dist="76199" dir="2700000" algn="ctr" rotWithShape="0">
                <a:schemeClr val="bg2">
                  <a:alpha val="85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r>
                <a:rPr lang="en-US" sz="1800">
                  <a:solidFill>
                    <a:srgbClr val="FFFF0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d</a:t>
              </a:r>
            </a:p>
          </p:txBody>
        </p:sp>
        <p:sp>
          <p:nvSpPr>
            <p:cNvPr id="35843" name="Rectangle 3"/>
            <p:cNvSpPr>
              <a:spLocks/>
            </p:cNvSpPr>
            <p:nvPr/>
          </p:nvSpPr>
          <p:spPr bwMode="auto">
            <a:xfrm>
              <a:off x="12" y="404"/>
              <a:ext cx="33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1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-1/3 e</a:t>
              </a:r>
            </a:p>
          </p:txBody>
        </p:sp>
      </p:grpSp>
      <p:grpSp>
        <p:nvGrpSpPr>
          <p:cNvPr id="35847" name="Group 7"/>
          <p:cNvGrpSpPr>
            <a:grpSpLocks/>
          </p:cNvGrpSpPr>
          <p:nvPr/>
        </p:nvGrpSpPr>
        <p:grpSpPr bwMode="auto">
          <a:xfrm>
            <a:off x="2025650" y="2070100"/>
            <a:ext cx="577850" cy="882650"/>
            <a:chOff x="0" y="0"/>
            <a:chExt cx="363" cy="556"/>
          </a:xfrm>
        </p:grpSpPr>
        <p:sp>
          <p:nvSpPr>
            <p:cNvPr id="35845" name="Oval 5"/>
            <p:cNvSpPr>
              <a:spLocks/>
            </p:cNvSpPr>
            <p:nvPr/>
          </p:nvSpPr>
          <p:spPr bwMode="auto">
            <a:xfrm>
              <a:off x="3" y="0"/>
              <a:ext cx="360" cy="360"/>
            </a:xfrm>
            <a:prstGeom prst="ellipse">
              <a:avLst/>
            </a:prstGeom>
            <a:solidFill>
              <a:srgbClr val="0080FF"/>
            </a:solidFill>
            <a:ln>
              <a:noFill/>
            </a:ln>
            <a:effectLst>
              <a:outerShdw blurRad="63500" dist="76199" dir="2700000" algn="ctr" rotWithShape="0">
                <a:schemeClr val="bg2">
                  <a:alpha val="85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r>
                <a:rPr lang="en-US" sz="1800">
                  <a:solidFill>
                    <a:srgbClr val="FFFF0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u</a:t>
              </a:r>
            </a:p>
          </p:txBody>
        </p:sp>
        <p:sp>
          <p:nvSpPr>
            <p:cNvPr id="35846" name="Rectangle 6"/>
            <p:cNvSpPr>
              <a:spLocks/>
            </p:cNvSpPr>
            <p:nvPr/>
          </p:nvSpPr>
          <p:spPr bwMode="auto">
            <a:xfrm>
              <a:off x="0" y="404"/>
              <a:ext cx="363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1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+2/3 e</a:t>
              </a:r>
            </a:p>
          </p:txBody>
        </p:sp>
      </p:grpSp>
      <p:grpSp>
        <p:nvGrpSpPr>
          <p:cNvPr id="35850" name="Group 10"/>
          <p:cNvGrpSpPr>
            <a:grpSpLocks/>
          </p:cNvGrpSpPr>
          <p:nvPr/>
        </p:nvGrpSpPr>
        <p:grpSpPr bwMode="auto">
          <a:xfrm>
            <a:off x="8547100" y="3314700"/>
            <a:ext cx="571500" cy="882650"/>
            <a:chOff x="0" y="0"/>
            <a:chExt cx="360" cy="556"/>
          </a:xfrm>
        </p:grpSpPr>
        <p:sp>
          <p:nvSpPr>
            <p:cNvPr id="35848" name="Oval 8"/>
            <p:cNvSpPr>
              <a:spLocks/>
            </p:cNvSpPr>
            <p:nvPr/>
          </p:nvSpPr>
          <p:spPr bwMode="auto">
            <a:xfrm>
              <a:off x="0" y="0"/>
              <a:ext cx="360" cy="360"/>
            </a:xfrm>
            <a:prstGeom prst="ellipse">
              <a:avLst/>
            </a:prstGeom>
            <a:solidFill>
              <a:srgbClr val="000080"/>
            </a:solidFill>
            <a:ln>
              <a:noFill/>
            </a:ln>
            <a:effectLst>
              <a:outerShdw blurRad="63500" dist="76199" dir="2700000" algn="ctr" rotWithShape="0">
                <a:schemeClr val="bg2">
                  <a:alpha val="85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r>
                <a:rPr lang="en-US" sz="1800">
                  <a:solidFill>
                    <a:srgbClr val="FFFF0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s</a:t>
              </a:r>
            </a:p>
          </p:txBody>
        </p:sp>
        <p:sp>
          <p:nvSpPr>
            <p:cNvPr id="35849" name="Rectangle 9"/>
            <p:cNvSpPr>
              <a:spLocks/>
            </p:cNvSpPr>
            <p:nvPr/>
          </p:nvSpPr>
          <p:spPr bwMode="auto">
            <a:xfrm>
              <a:off x="12" y="404"/>
              <a:ext cx="33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1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-1/3 e</a:t>
              </a:r>
            </a:p>
          </p:txBody>
        </p:sp>
      </p:grpSp>
      <p:grpSp>
        <p:nvGrpSpPr>
          <p:cNvPr id="35854" name="Group 14"/>
          <p:cNvGrpSpPr>
            <a:grpSpLocks/>
          </p:cNvGrpSpPr>
          <p:nvPr/>
        </p:nvGrpSpPr>
        <p:grpSpPr bwMode="auto">
          <a:xfrm>
            <a:off x="7099300" y="4902200"/>
            <a:ext cx="571500" cy="882650"/>
            <a:chOff x="0" y="0"/>
            <a:chExt cx="360" cy="556"/>
          </a:xfrm>
        </p:grpSpPr>
        <p:sp>
          <p:nvSpPr>
            <p:cNvPr id="35851" name="Oval 11"/>
            <p:cNvSpPr>
              <a:spLocks/>
            </p:cNvSpPr>
            <p:nvPr/>
          </p:nvSpPr>
          <p:spPr bwMode="auto">
            <a:xfrm>
              <a:off x="0" y="0"/>
              <a:ext cx="360" cy="36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>
              <a:outerShdw blurRad="63500" dist="76199" dir="2700000" algn="ctr" rotWithShape="0">
                <a:schemeClr val="bg2">
                  <a:alpha val="85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r>
                <a:rPr lang="en-US" sz="1800">
                  <a:solidFill>
                    <a:srgbClr val="0080FF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u</a:t>
              </a:r>
            </a:p>
          </p:txBody>
        </p:sp>
        <p:sp>
          <p:nvSpPr>
            <p:cNvPr id="35852" name="Rectangle 12"/>
            <p:cNvSpPr>
              <a:spLocks/>
            </p:cNvSpPr>
            <p:nvPr/>
          </p:nvSpPr>
          <p:spPr bwMode="auto">
            <a:xfrm>
              <a:off x="12" y="404"/>
              <a:ext cx="33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1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-2/3 e</a:t>
              </a:r>
            </a:p>
          </p:txBody>
        </p:sp>
        <p:sp>
          <p:nvSpPr>
            <p:cNvPr id="35853" name="Line 13"/>
            <p:cNvSpPr>
              <a:spLocks noChangeShapeType="1"/>
            </p:cNvSpPr>
            <p:nvPr/>
          </p:nvSpPr>
          <p:spPr bwMode="auto">
            <a:xfrm>
              <a:off x="128" y="88"/>
              <a:ext cx="96" cy="0"/>
            </a:xfrm>
            <a:prstGeom prst="line">
              <a:avLst/>
            </a:prstGeom>
            <a:noFill/>
            <a:ln w="38100" cap="flat">
              <a:solidFill>
                <a:srgbClr val="0000FF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35858" name="Group 18"/>
          <p:cNvGrpSpPr>
            <a:grpSpLocks/>
          </p:cNvGrpSpPr>
          <p:nvPr/>
        </p:nvGrpSpPr>
        <p:grpSpPr bwMode="auto">
          <a:xfrm>
            <a:off x="7816850" y="4902200"/>
            <a:ext cx="577850" cy="882650"/>
            <a:chOff x="0" y="0"/>
            <a:chExt cx="363" cy="556"/>
          </a:xfrm>
        </p:grpSpPr>
        <p:sp>
          <p:nvSpPr>
            <p:cNvPr id="35855" name="Oval 15"/>
            <p:cNvSpPr>
              <a:spLocks/>
            </p:cNvSpPr>
            <p:nvPr/>
          </p:nvSpPr>
          <p:spPr bwMode="auto">
            <a:xfrm>
              <a:off x="3" y="0"/>
              <a:ext cx="360" cy="360"/>
            </a:xfrm>
            <a:prstGeom prst="ellipse">
              <a:avLst/>
            </a:prstGeom>
            <a:solidFill>
              <a:srgbClr val="FFFF66"/>
            </a:solidFill>
            <a:ln>
              <a:noFill/>
            </a:ln>
            <a:effectLst>
              <a:outerShdw blurRad="63500" dist="76199" dir="2700000" algn="ctr" rotWithShape="0">
                <a:schemeClr val="bg2">
                  <a:alpha val="85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r>
                <a:rPr lang="en-US" sz="1800">
                  <a:solidFill>
                    <a:srgbClr val="0000FF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d</a:t>
              </a:r>
            </a:p>
          </p:txBody>
        </p:sp>
        <p:sp>
          <p:nvSpPr>
            <p:cNvPr id="35856" name="Rectangle 16"/>
            <p:cNvSpPr>
              <a:spLocks/>
            </p:cNvSpPr>
            <p:nvPr/>
          </p:nvSpPr>
          <p:spPr bwMode="auto">
            <a:xfrm>
              <a:off x="0" y="404"/>
              <a:ext cx="363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1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+1/3 e</a:t>
              </a:r>
            </a:p>
          </p:txBody>
        </p:sp>
        <p:sp>
          <p:nvSpPr>
            <p:cNvPr id="35857" name="Line 17"/>
            <p:cNvSpPr>
              <a:spLocks noChangeShapeType="1"/>
            </p:cNvSpPr>
            <p:nvPr/>
          </p:nvSpPr>
          <p:spPr bwMode="auto">
            <a:xfrm>
              <a:off x="139" y="80"/>
              <a:ext cx="96" cy="0"/>
            </a:xfrm>
            <a:prstGeom prst="line">
              <a:avLst/>
            </a:prstGeom>
            <a:noFill/>
            <a:ln w="38100" cap="flat">
              <a:solidFill>
                <a:srgbClr val="0000FF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35862" name="Group 22"/>
          <p:cNvGrpSpPr>
            <a:grpSpLocks/>
          </p:cNvGrpSpPr>
          <p:nvPr/>
        </p:nvGrpSpPr>
        <p:grpSpPr bwMode="auto">
          <a:xfrm>
            <a:off x="2711450" y="5854700"/>
            <a:ext cx="577850" cy="882650"/>
            <a:chOff x="0" y="0"/>
            <a:chExt cx="363" cy="556"/>
          </a:xfrm>
        </p:grpSpPr>
        <p:sp>
          <p:nvSpPr>
            <p:cNvPr id="35859" name="Oval 19"/>
            <p:cNvSpPr>
              <a:spLocks/>
            </p:cNvSpPr>
            <p:nvPr/>
          </p:nvSpPr>
          <p:spPr bwMode="auto">
            <a:xfrm>
              <a:off x="3" y="0"/>
              <a:ext cx="360" cy="360"/>
            </a:xfrm>
            <a:prstGeom prst="ellipse">
              <a:avLst/>
            </a:prstGeom>
            <a:solidFill>
              <a:srgbClr val="FFFF66"/>
            </a:solidFill>
            <a:ln>
              <a:noFill/>
            </a:ln>
            <a:effectLst>
              <a:outerShdw blurRad="63500" dist="76199" dir="2700000" algn="ctr" rotWithShape="0">
                <a:schemeClr val="bg2">
                  <a:alpha val="85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r>
                <a:rPr lang="en-US" sz="1800">
                  <a:solidFill>
                    <a:srgbClr val="00008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s</a:t>
              </a:r>
            </a:p>
          </p:txBody>
        </p:sp>
        <p:sp>
          <p:nvSpPr>
            <p:cNvPr id="35860" name="Rectangle 20"/>
            <p:cNvSpPr>
              <a:spLocks/>
            </p:cNvSpPr>
            <p:nvPr/>
          </p:nvSpPr>
          <p:spPr bwMode="auto">
            <a:xfrm>
              <a:off x="0" y="404"/>
              <a:ext cx="363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1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+1/3 e</a:t>
              </a:r>
            </a:p>
          </p:txBody>
        </p:sp>
        <p:sp>
          <p:nvSpPr>
            <p:cNvPr id="35861" name="Line 21"/>
            <p:cNvSpPr>
              <a:spLocks noChangeShapeType="1"/>
            </p:cNvSpPr>
            <p:nvPr/>
          </p:nvSpPr>
          <p:spPr bwMode="auto">
            <a:xfrm>
              <a:off x="131" y="104"/>
              <a:ext cx="96" cy="0"/>
            </a:xfrm>
            <a:prstGeom prst="line">
              <a:avLst/>
            </a:prstGeom>
            <a:noFill/>
            <a:ln w="38100" cap="flat">
              <a:solidFill>
                <a:srgbClr val="0000FF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35863" name="Rectangle 23"/>
          <p:cNvSpPr>
            <a:spLocks/>
          </p:cNvSpPr>
          <p:nvPr/>
        </p:nvSpPr>
        <p:spPr bwMode="auto">
          <a:xfrm>
            <a:off x="276225" y="1130300"/>
            <a:ext cx="63246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Einige der bekannteren Mesonen (quark+antiquark):</a:t>
            </a:r>
          </a:p>
        </p:txBody>
      </p:sp>
      <p:grpSp>
        <p:nvGrpSpPr>
          <p:cNvPr id="35866" name="Group 26"/>
          <p:cNvGrpSpPr>
            <a:grpSpLocks/>
          </p:cNvGrpSpPr>
          <p:nvPr/>
        </p:nvGrpSpPr>
        <p:grpSpPr bwMode="auto">
          <a:xfrm>
            <a:off x="7092950" y="3314700"/>
            <a:ext cx="577850" cy="882650"/>
            <a:chOff x="0" y="0"/>
            <a:chExt cx="363" cy="556"/>
          </a:xfrm>
        </p:grpSpPr>
        <p:sp>
          <p:nvSpPr>
            <p:cNvPr id="35864" name="Oval 24"/>
            <p:cNvSpPr>
              <a:spLocks/>
            </p:cNvSpPr>
            <p:nvPr/>
          </p:nvSpPr>
          <p:spPr bwMode="auto">
            <a:xfrm>
              <a:off x="3" y="0"/>
              <a:ext cx="360" cy="360"/>
            </a:xfrm>
            <a:prstGeom prst="ellipse">
              <a:avLst/>
            </a:prstGeom>
            <a:solidFill>
              <a:srgbClr val="0080FF"/>
            </a:solidFill>
            <a:ln>
              <a:noFill/>
            </a:ln>
            <a:effectLst>
              <a:outerShdw blurRad="63500" dist="76199" dir="2700000" algn="ctr" rotWithShape="0">
                <a:schemeClr val="bg2">
                  <a:alpha val="85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r>
                <a:rPr lang="en-US" sz="1800">
                  <a:solidFill>
                    <a:srgbClr val="FFFF0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u</a:t>
              </a:r>
            </a:p>
          </p:txBody>
        </p:sp>
        <p:sp>
          <p:nvSpPr>
            <p:cNvPr id="35865" name="Rectangle 25"/>
            <p:cNvSpPr>
              <a:spLocks/>
            </p:cNvSpPr>
            <p:nvPr/>
          </p:nvSpPr>
          <p:spPr bwMode="auto">
            <a:xfrm>
              <a:off x="0" y="404"/>
              <a:ext cx="363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1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+2/3 e</a:t>
              </a:r>
            </a:p>
          </p:txBody>
        </p:sp>
      </p:grpSp>
      <p:grpSp>
        <p:nvGrpSpPr>
          <p:cNvPr id="35870" name="Group 30"/>
          <p:cNvGrpSpPr>
            <a:grpSpLocks/>
          </p:cNvGrpSpPr>
          <p:nvPr/>
        </p:nvGrpSpPr>
        <p:grpSpPr bwMode="auto">
          <a:xfrm>
            <a:off x="2717800" y="2070100"/>
            <a:ext cx="571500" cy="882650"/>
            <a:chOff x="0" y="0"/>
            <a:chExt cx="360" cy="556"/>
          </a:xfrm>
        </p:grpSpPr>
        <p:sp>
          <p:nvSpPr>
            <p:cNvPr id="35867" name="Oval 27"/>
            <p:cNvSpPr>
              <a:spLocks/>
            </p:cNvSpPr>
            <p:nvPr/>
          </p:nvSpPr>
          <p:spPr bwMode="auto">
            <a:xfrm>
              <a:off x="0" y="0"/>
              <a:ext cx="360" cy="36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>
              <a:outerShdw blurRad="63500" dist="76199" dir="2700000" algn="ctr" rotWithShape="0">
                <a:schemeClr val="bg2">
                  <a:alpha val="85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r>
                <a:rPr lang="en-US" sz="1800">
                  <a:solidFill>
                    <a:srgbClr val="0080FF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u</a:t>
              </a:r>
            </a:p>
          </p:txBody>
        </p:sp>
        <p:sp>
          <p:nvSpPr>
            <p:cNvPr id="35868" name="Rectangle 28"/>
            <p:cNvSpPr>
              <a:spLocks/>
            </p:cNvSpPr>
            <p:nvPr/>
          </p:nvSpPr>
          <p:spPr bwMode="auto">
            <a:xfrm>
              <a:off x="12" y="404"/>
              <a:ext cx="33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1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-2/3 e</a:t>
              </a:r>
            </a:p>
          </p:txBody>
        </p:sp>
        <p:sp>
          <p:nvSpPr>
            <p:cNvPr id="35869" name="Line 29"/>
            <p:cNvSpPr>
              <a:spLocks noChangeShapeType="1"/>
            </p:cNvSpPr>
            <p:nvPr/>
          </p:nvSpPr>
          <p:spPr bwMode="auto">
            <a:xfrm>
              <a:off x="128" y="88"/>
              <a:ext cx="96" cy="0"/>
            </a:xfrm>
            <a:prstGeom prst="line">
              <a:avLst/>
            </a:prstGeom>
            <a:noFill/>
            <a:ln w="38100" cap="flat">
              <a:solidFill>
                <a:srgbClr val="0000FF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35873" name="Group 33"/>
          <p:cNvGrpSpPr>
            <a:grpSpLocks/>
          </p:cNvGrpSpPr>
          <p:nvPr/>
        </p:nvGrpSpPr>
        <p:grpSpPr bwMode="auto">
          <a:xfrm>
            <a:off x="2025650" y="3225800"/>
            <a:ext cx="577850" cy="882650"/>
            <a:chOff x="0" y="0"/>
            <a:chExt cx="363" cy="556"/>
          </a:xfrm>
        </p:grpSpPr>
        <p:sp>
          <p:nvSpPr>
            <p:cNvPr id="35871" name="Oval 31"/>
            <p:cNvSpPr>
              <a:spLocks/>
            </p:cNvSpPr>
            <p:nvPr/>
          </p:nvSpPr>
          <p:spPr bwMode="auto">
            <a:xfrm>
              <a:off x="3" y="0"/>
              <a:ext cx="360" cy="360"/>
            </a:xfrm>
            <a:prstGeom prst="ellipse">
              <a:avLst/>
            </a:prstGeom>
            <a:solidFill>
              <a:srgbClr val="0080FF"/>
            </a:solidFill>
            <a:ln>
              <a:noFill/>
            </a:ln>
            <a:effectLst>
              <a:outerShdw blurRad="63500" dist="76199" dir="2700000" algn="ctr" rotWithShape="0">
                <a:schemeClr val="bg2">
                  <a:alpha val="85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r>
                <a:rPr lang="en-US" sz="1800">
                  <a:solidFill>
                    <a:srgbClr val="FFFF0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u</a:t>
              </a:r>
            </a:p>
          </p:txBody>
        </p:sp>
        <p:sp>
          <p:nvSpPr>
            <p:cNvPr id="35872" name="Rectangle 32"/>
            <p:cNvSpPr>
              <a:spLocks/>
            </p:cNvSpPr>
            <p:nvPr/>
          </p:nvSpPr>
          <p:spPr bwMode="auto">
            <a:xfrm>
              <a:off x="0" y="404"/>
              <a:ext cx="363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1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+2/3 e</a:t>
              </a:r>
            </a:p>
          </p:txBody>
        </p:sp>
      </p:grpSp>
      <p:grpSp>
        <p:nvGrpSpPr>
          <p:cNvPr id="35877" name="Group 37"/>
          <p:cNvGrpSpPr>
            <a:grpSpLocks/>
          </p:cNvGrpSpPr>
          <p:nvPr/>
        </p:nvGrpSpPr>
        <p:grpSpPr bwMode="auto">
          <a:xfrm>
            <a:off x="2711450" y="3225800"/>
            <a:ext cx="577850" cy="882650"/>
            <a:chOff x="0" y="0"/>
            <a:chExt cx="363" cy="556"/>
          </a:xfrm>
        </p:grpSpPr>
        <p:sp>
          <p:nvSpPr>
            <p:cNvPr id="35874" name="Oval 34"/>
            <p:cNvSpPr>
              <a:spLocks/>
            </p:cNvSpPr>
            <p:nvPr/>
          </p:nvSpPr>
          <p:spPr bwMode="auto">
            <a:xfrm>
              <a:off x="3" y="0"/>
              <a:ext cx="360" cy="360"/>
            </a:xfrm>
            <a:prstGeom prst="ellipse">
              <a:avLst/>
            </a:prstGeom>
            <a:solidFill>
              <a:srgbClr val="FFFF66"/>
            </a:solidFill>
            <a:ln>
              <a:noFill/>
            </a:ln>
            <a:effectLst>
              <a:outerShdw blurRad="63500" dist="76199" dir="2700000" algn="ctr" rotWithShape="0">
                <a:schemeClr val="bg2">
                  <a:alpha val="85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r>
                <a:rPr lang="en-US" sz="1800">
                  <a:solidFill>
                    <a:srgbClr val="0000FF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d</a:t>
              </a:r>
            </a:p>
          </p:txBody>
        </p:sp>
        <p:sp>
          <p:nvSpPr>
            <p:cNvPr id="35875" name="Rectangle 35"/>
            <p:cNvSpPr>
              <a:spLocks/>
            </p:cNvSpPr>
            <p:nvPr/>
          </p:nvSpPr>
          <p:spPr bwMode="auto">
            <a:xfrm>
              <a:off x="0" y="404"/>
              <a:ext cx="363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1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+1/3 e</a:t>
              </a:r>
            </a:p>
          </p:txBody>
        </p:sp>
        <p:sp>
          <p:nvSpPr>
            <p:cNvPr id="35876" name="Line 36"/>
            <p:cNvSpPr>
              <a:spLocks noChangeShapeType="1"/>
            </p:cNvSpPr>
            <p:nvPr/>
          </p:nvSpPr>
          <p:spPr bwMode="auto">
            <a:xfrm>
              <a:off x="139" y="80"/>
              <a:ext cx="96" cy="0"/>
            </a:xfrm>
            <a:prstGeom prst="line">
              <a:avLst/>
            </a:prstGeom>
            <a:noFill/>
            <a:ln w="38100" cap="flat">
              <a:solidFill>
                <a:srgbClr val="0000FF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35880" name="Group 40"/>
          <p:cNvGrpSpPr>
            <a:grpSpLocks/>
          </p:cNvGrpSpPr>
          <p:nvPr/>
        </p:nvGrpSpPr>
        <p:grpSpPr bwMode="auto">
          <a:xfrm>
            <a:off x="2025650" y="5854700"/>
            <a:ext cx="577850" cy="882650"/>
            <a:chOff x="0" y="0"/>
            <a:chExt cx="363" cy="556"/>
          </a:xfrm>
        </p:grpSpPr>
        <p:sp>
          <p:nvSpPr>
            <p:cNvPr id="35878" name="Oval 38"/>
            <p:cNvSpPr>
              <a:spLocks/>
            </p:cNvSpPr>
            <p:nvPr/>
          </p:nvSpPr>
          <p:spPr bwMode="auto">
            <a:xfrm>
              <a:off x="3" y="0"/>
              <a:ext cx="360" cy="360"/>
            </a:xfrm>
            <a:prstGeom prst="ellipse">
              <a:avLst/>
            </a:prstGeom>
            <a:solidFill>
              <a:srgbClr val="0080FF"/>
            </a:solidFill>
            <a:ln>
              <a:noFill/>
            </a:ln>
            <a:effectLst>
              <a:outerShdw blurRad="63500" dist="76199" dir="2700000" algn="ctr" rotWithShape="0">
                <a:schemeClr val="bg2">
                  <a:alpha val="85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r>
                <a:rPr lang="en-US" sz="1800">
                  <a:solidFill>
                    <a:srgbClr val="FFFF0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u</a:t>
              </a:r>
            </a:p>
          </p:txBody>
        </p:sp>
        <p:sp>
          <p:nvSpPr>
            <p:cNvPr id="35879" name="Rectangle 39"/>
            <p:cNvSpPr>
              <a:spLocks/>
            </p:cNvSpPr>
            <p:nvPr/>
          </p:nvSpPr>
          <p:spPr bwMode="auto">
            <a:xfrm>
              <a:off x="0" y="404"/>
              <a:ext cx="363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1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+2/3 e</a:t>
              </a:r>
            </a:p>
          </p:txBody>
        </p:sp>
      </p:grpSp>
      <p:sp>
        <p:nvSpPr>
          <p:cNvPr id="35881" name="Rectangle 41"/>
          <p:cNvSpPr>
            <a:spLocks/>
          </p:cNvSpPr>
          <p:nvPr/>
        </p:nvSpPr>
        <p:spPr bwMode="auto">
          <a:xfrm>
            <a:off x="4122738" y="1917700"/>
            <a:ext cx="625475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4800" b="1">
                <a:solidFill>
                  <a:schemeClr val="tx1"/>
                </a:solidFill>
                <a:latin typeface="Times" charset="0"/>
                <a:ea typeface="ＭＳ Ｐゴシック" charset="0"/>
                <a:cs typeface="Times" charset="0"/>
                <a:sym typeface="Times" charset="0"/>
              </a:rPr>
              <a:t>π</a:t>
            </a:r>
            <a:r>
              <a:rPr lang="en-US" sz="4800" b="1" baseline="32000">
                <a:solidFill>
                  <a:schemeClr val="tx1"/>
                </a:solidFill>
                <a:latin typeface="Times" charset="0"/>
                <a:ea typeface="ＭＳ Ｐゴシック" charset="0"/>
                <a:cs typeface="Times" charset="0"/>
                <a:sym typeface="Times" charset="0"/>
              </a:rPr>
              <a:t>o</a:t>
            </a:r>
          </a:p>
        </p:txBody>
      </p:sp>
      <p:sp>
        <p:nvSpPr>
          <p:cNvPr id="35882" name="Rectangle 42"/>
          <p:cNvSpPr>
            <a:spLocks/>
          </p:cNvSpPr>
          <p:nvPr/>
        </p:nvSpPr>
        <p:spPr bwMode="auto">
          <a:xfrm>
            <a:off x="4108450" y="3086100"/>
            <a:ext cx="65405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4800" b="1">
                <a:solidFill>
                  <a:schemeClr val="tx1"/>
                </a:solidFill>
                <a:latin typeface="Times" charset="0"/>
                <a:ea typeface="ＭＳ Ｐゴシック" charset="0"/>
                <a:cs typeface="Times" charset="0"/>
                <a:sym typeface="Times" charset="0"/>
              </a:rPr>
              <a:t>π</a:t>
            </a:r>
            <a:r>
              <a:rPr lang="en-US" sz="4800" b="1" baseline="32000">
                <a:solidFill>
                  <a:schemeClr val="tx1"/>
                </a:solidFill>
                <a:latin typeface="Times" charset="0"/>
                <a:ea typeface="ＭＳ Ｐゴシック" charset="0"/>
                <a:cs typeface="Times" charset="0"/>
                <a:sym typeface="Times" charset="0"/>
              </a:rPr>
              <a:t>+</a:t>
            </a:r>
          </a:p>
        </p:txBody>
      </p:sp>
      <p:sp>
        <p:nvSpPr>
          <p:cNvPr id="35883" name="Rectangle 43"/>
          <p:cNvSpPr>
            <a:spLocks/>
          </p:cNvSpPr>
          <p:nvPr/>
        </p:nvSpPr>
        <p:spPr bwMode="auto">
          <a:xfrm>
            <a:off x="4076700" y="5702300"/>
            <a:ext cx="79375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4800" b="1">
                <a:solidFill>
                  <a:schemeClr val="tx1"/>
                </a:solidFill>
                <a:latin typeface="Times" charset="0"/>
                <a:ea typeface="ＭＳ Ｐゴシック" charset="0"/>
                <a:cs typeface="Times" charset="0"/>
                <a:sym typeface="Times" charset="0"/>
              </a:rPr>
              <a:t>K</a:t>
            </a:r>
            <a:r>
              <a:rPr lang="en-US" sz="4800" b="1" baseline="32000">
                <a:solidFill>
                  <a:schemeClr val="tx1"/>
                </a:solidFill>
                <a:latin typeface="Times" charset="0"/>
                <a:ea typeface="ＭＳ Ｐゴシック" charset="0"/>
                <a:cs typeface="Times" charset="0"/>
                <a:sym typeface="Times" charset="0"/>
              </a:rPr>
              <a:t>+</a:t>
            </a:r>
          </a:p>
        </p:txBody>
      </p:sp>
      <p:grpSp>
        <p:nvGrpSpPr>
          <p:cNvPr id="35887" name="Group 47"/>
          <p:cNvGrpSpPr>
            <a:grpSpLocks/>
          </p:cNvGrpSpPr>
          <p:nvPr/>
        </p:nvGrpSpPr>
        <p:grpSpPr bwMode="auto">
          <a:xfrm>
            <a:off x="8540750" y="4902200"/>
            <a:ext cx="577850" cy="882650"/>
            <a:chOff x="0" y="0"/>
            <a:chExt cx="363" cy="556"/>
          </a:xfrm>
        </p:grpSpPr>
        <p:sp>
          <p:nvSpPr>
            <p:cNvPr id="35884" name="Oval 44"/>
            <p:cNvSpPr>
              <a:spLocks/>
            </p:cNvSpPr>
            <p:nvPr/>
          </p:nvSpPr>
          <p:spPr bwMode="auto">
            <a:xfrm>
              <a:off x="3" y="0"/>
              <a:ext cx="360" cy="360"/>
            </a:xfrm>
            <a:prstGeom prst="ellipse">
              <a:avLst/>
            </a:prstGeom>
            <a:solidFill>
              <a:srgbClr val="FFFF66"/>
            </a:solidFill>
            <a:ln>
              <a:noFill/>
            </a:ln>
            <a:effectLst>
              <a:outerShdw blurRad="63500" dist="76199" dir="2700000" algn="ctr" rotWithShape="0">
                <a:schemeClr val="bg2">
                  <a:alpha val="85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r>
                <a:rPr lang="en-US" sz="1800">
                  <a:solidFill>
                    <a:srgbClr val="00008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s</a:t>
              </a:r>
            </a:p>
          </p:txBody>
        </p:sp>
        <p:sp>
          <p:nvSpPr>
            <p:cNvPr id="35885" name="Rectangle 45"/>
            <p:cNvSpPr>
              <a:spLocks/>
            </p:cNvSpPr>
            <p:nvPr/>
          </p:nvSpPr>
          <p:spPr bwMode="auto">
            <a:xfrm>
              <a:off x="0" y="404"/>
              <a:ext cx="363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1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+1/3 e</a:t>
              </a:r>
            </a:p>
          </p:txBody>
        </p:sp>
        <p:sp>
          <p:nvSpPr>
            <p:cNvPr id="35886" name="Line 46"/>
            <p:cNvSpPr>
              <a:spLocks noChangeShapeType="1"/>
            </p:cNvSpPr>
            <p:nvPr/>
          </p:nvSpPr>
          <p:spPr bwMode="auto">
            <a:xfrm>
              <a:off x="131" y="104"/>
              <a:ext cx="96" cy="0"/>
            </a:xfrm>
            <a:prstGeom prst="line">
              <a:avLst/>
            </a:prstGeom>
            <a:noFill/>
            <a:ln w="38100" cap="flat">
              <a:solidFill>
                <a:srgbClr val="0000FF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35890" name="Group 50"/>
          <p:cNvGrpSpPr>
            <a:grpSpLocks/>
          </p:cNvGrpSpPr>
          <p:nvPr/>
        </p:nvGrpSpPr>
        <p:grpSpPr bwMode="auto">
          <a:xfrm>
            <a:off x="2032000" y="4356100"/>
            <a:ext cx="571500" cy="882650"/>
            <a:chOff x="0" y="0"/>
            <a:chExt cx="360" cy="556"/>
          </a:xfrm>
        </p:grpSpPr>
        <p:sp>
          <p:nvSpPr>
            <p:cNvPr id="35888" name="Oval 48"/>
            <p:cNvSpPr>
              <a:spLocks/>
            </p:cNvSpPr>
            <p:nvPr/>
          </p:nvSpPr>
          <p:spPr bwMode="auto">
            <a:xfrm>
              <a:off x="0" y="0"/>
              <a:ext cx="360" cy="3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63500" dist="76199" dir="2700000" algn="ctr" rotWithShape="0">
                <a:schemeClr val="bg2">
                  <a:alpha val="85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r>
                <a:rPr lang="en-US" sz="1800">
                  <a:solidFill>
                    <a:srgbClr val="FFFF0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d</a:t>
              </a:r>
            </a:p>
          </p:txBody>
        </p:sp>
        <p:sp>
          <p:nvSpPr>
            <p:cNvPr id="35889" name="Rectangle 49"/>
            <p:cNvSpPr>
              <a:spLocks/>
            </p:cNvSpPr>
            <p:nvPr/>
          </p:nvSpPr>
          <p:spPr bwMode="auto">
            <a:xfrm>
              <a:off x="12" y="404"/>
              <a:ext cx="33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1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-1/3 e</a:t>
              </a:r>
            </a:p>
          </p:txBody>
        </p:sp>
      </p:grpSp>
      <p:grpSp>
        <p:nvGrpSpPr>
          <p:cNvPr id="35894" name="Group 54"/>
          <p:cNvGrpSpPr>
            <a:grpSpLocks/>
          </p:cNvGrpSpPr>
          <p:nvPr/>
        </p:nvGrpSpPr>
        <p:grpSpPr bwMode="auto">
          <a:xfrm>
            <a:off x="2717800" y="4356100"/>
            <a:ext cx="571500" cy="882650"/>
            <a:chOff x="0" y="0"/>
            <a:chExt cx="360" cy="556"/>
          </a:xfrm>
        </p:grpSpPr>
        <p:sp>
          <p:nvSpPr>
            <p:cNvPr id="35891" name="Oval 51"/>
            <p:cNvSpPr>
              <a:spLocks/>
            </p:cNvSpPr>
            <p:nvPr/>
          </p:nvSpPr>
          <p:spPr bwMode="auto">
            <a:xfrm>
              <a:off x="0" y="0"/>
              <a:ext cx="360" cy="36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>
              <a:outerShdw blurRad="63500" dist="76199" dir="2700000" algn="ctr" rotWithShape="0">
                <a:schemeClr val="bg2">
                  <a:alpha val="85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r>
                <a:rPr lang="en-US" sz="1800">
                  <a:solidFill>
                    <a:srgbClr val="0080FF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u</a:t>
              </a:r>
            </a:p>
          </p:txBody>
        </p:sp>
        <p:sp>
          <p:nvSpPr>
            <p:cNvPr id="35892" name="Rectangle 52"/>
            <p:cNvSpPr>
              <a:spLocks/>
            </p:cNvSpPr>
            <p:nvPr/>
          </p:nvSpPr>
          <p:spPr bwMode="auto">
            <a:xfrm>
              <a:off x="12" y="404"/>
              <a:ext cx="33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1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-2/3 e</a:t>
              </a:r>
            </a:p>
          </p:txBody>
        </p:sp>
        <p:sp>
          <p:nvSpPr>
            <p:cNvPr id="35893" name="Line 53"/>
            <p:cNvSpPr>
              <a:spLocks noChangeShapeType="1"/>
            </p:cNvSpPr>
            <p:nvPr/>
          </p:nvSpPr>
          <p:spPr bwMode="auto">
            <a:xfrm>
              <a:off x="128" y="88"/>
              <a:ext cx="96" cy="0"/>
            </a:xfrm>
            <a:prstGeom prst="line">
              <a:avLst/>
            </a:prstGeom>
            <a:noFill/>
            <a:ln w="38100" cap="flat">
              <a:solidFill>
                <a:srgbClr val="0000FF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35895" name="Rectangle 55"/>
          <p:cNvSpPr>
            <a:spLocks/>
          </p:cNvSpPr>
          <p:nvPr/>
        </p:nvSpPr>
        <p:spPr bwMode="auto">
          <a:xfrm>
            <a:off x="4156075" y="4152900"/>
            <a:ext cx="558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4800" b="1">
                <a:solidFill>
                  <a:schemeClr val="tx1"/>
                </a:solidFill>
                <a:latin typeface="Times" charset="0"/>
                <a:ea typeface="ＭＳ Ｐゴシック" charset="0"/>
                <a:cs typeface="Times" charset="0"/>
                <a:sym typeface="Times" charset="0"/>
              </a:rPr>
              <a:t>π</a:t>
            </a:r>
            <a:r>
              <a:rPr lang="en-US" sz="4800" b="1" baseline="32000">
                <a:solidFill>
                  <a:schemeClr val="tx1"/>
                </a:solidFill>
                <a:latin typeface="Times" charset="0"/>
                <a:ea typeface="ＭＳ Ｐゴシック" charset="0"/>
                <a:cs typeface="Times" charset="0"/>
                <a:sym typeface="Times" charset="0"/>
              </a:rPr>
              <a:t>-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965200"/>
            <a:ext cx="1539875" cy="276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500" y="965200"/>
            <a:ext cx="2768600" cy="276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Rectangle 3"/>
          <p:cNvSpPr>
            <a:spLocks/>
          </p:cNvSpPr>
          <p:nvPr/>
        </p:nvSpPr>
        <p:spPr bwMode="auto">
          <a:xfrm>
            <a:off x="5938838" y="2057400"/>
            <a:ext cx="1971675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Pion, Eta-meson</a:t>
            </a:r>
          </a:p>
        </p:txBody>
      </p:sp>
      <p:grpSp>
        <p:nvGrpSpPr>
          <p:cNvPr id="36870" name="Group 6"/>
          <p:cNvGrpSpPr>
            <a:grpSpLocks/>
          </p:cNvGrpSpPr>
          <p:nvPr/>
        </p:nvGrpSpPr>
        <p:grpSpPr bwMode="auto">
          <a:xfrm>
            <a:off x="254000" y="3797300"/>
            <a:ext cx="9090025" cy="3670300"/>
            <a:chOff x="0" y="0"/>
            <a:chExt cx="5726" cy="2312"/>
          </a:xfrm>
        </p:grpSpPr>
        <p:pic>
          <p:nvPicPr>
            <p:cNvPr id="36868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536" cy="2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869" name="Rectangle 5"/>
            <p:cNvSpPr>
              <a:spLocks/>
            </p:cNvSpPr>
            <p:nvPr/>
          </p:nvSpPr>
          <p:spPr bwMode="auto">
            <a:xfrm>
              <a:off x="3798" y="792"/>
              <a:ext cx="1928" cy="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Die leichtesten Baryonen:</a:t>
              </a:r>
            </a:p>
            <a:p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Proton, Neutron;</a:t>
              </a:r>
            </a:p>
            <a:p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Lambda, Sigma, Xi</a:t>
              </a:r>
            </a:p>
          </p:txBody>
        </p:sp>
      </p:grpSp>
      <p:sp>
        <p:nvSpPr>
          <p:cNvPr id="36871" name="Rectangle 7"/>
          <p:cNvSpPr>
            <a:spLocks/>
          </p:cNvSpPr>
          <p:nvPr/>
        </p:nvSpPr>
        <p:spPr bwMode="auto">
          <a:xfrm>
            <a:off x="5229225" y="2844800"/>
            <a:ext cx="54991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Kaonen besitzen ein </a:t>
            </a:r>
            <a:r>
              <a:rPr lang="ja-JP" altLang="en-US" sz="18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‘</a:t>
            </a:r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strange</a:t>
            </a:r>
            <a:r>
              <a:rPr lang="ja-JP" altLang="en-US" sz="18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’</a:t>
            </a:r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Quark </a:t>
            </a:r>
          </a:p>
        </p:txBody>
      </p:sp>
      <p:sp>
        <p:nvSpPr>
          <p:cNvPr id="36872" name="Line 8"/>
          <p:cNvSpPr>
            <a:spLocks noChangeShapeType="1"/>
          </p:cNvSpPr>
          <p:nvPr/>
        </p:nvSpPr>
        <p:spPr bwMode="auto">
          <a:xfrm rot="10800000" flipH="1">
            <a:off x="4064000" y="3086100"/>
            <a:ext cx="1600200" cy="76200"/>
          </a:xfrm>
          <a:prstGeom prst="line">
            <a:avLst/>
          </a:prstGeom>
          <a:noFill/>
          <a:ln w="25400" cap="flat">
            <a:solidFill>
              <a:srgbClr val="2B2922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6873" name="Line 9"/>
          <p:cNvSpPr>
            <a:spLocks noChangeShapeType="1"/>
          </p:cNvSpPr>
          <p:nvPr/>
        </p:nvSpPr>
        <p:spPr bwMode="auto">
          <a:xfrm rot="10800000" flipH="1">
            <a:off x="4826000" y="2336800"/>
            <a:ext cx="965200" cy="11113"/>
          </a:xfrm>
          <a:prstGeom prst="line">
            <a:avLst/>
          </a:prstGeom>
          <a:noFill/>
          <a:ln w="25400" cap="flat">
            <a:solidFill>
              <a:srgbClr val="2B2922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96" name="Group 8"/>
          <p:cNvGrpSpPr>
            <a:grpSpLocks/>
          </p:cNvGrpSpPr>
          <p:nvPr/>
        </p:nvGrpSpPr>
        <p:grpSpPr bwMode="auto">
          <a:xfrm>
            <a:off x="200025" y="869950"/>
            <a:ext cx="9461500" cy="3625850"/>
            <a:chOff x="0" y="0"/>
            <a:chExt cx="5960" cy="2284"/>
          </a:xfrm>
        </p:grpSpPr>
        <p:sp>
          <p:nvSpPr>
            <p:cNvPr id="37889" name="Rectangle 1"/>
            <p:cNvSpPr>
              <a:spLocks/>
            </p:cNvSpPr>
            <p:nvPr/>
          </p:nvSpPr>
          <p:spPr bwMode="auto">
            <a:xfrm>
              <a:off x="0" y="420"/>
              <a:ext cx="2352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5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Elektronenstreuung an Protonen</a:t>
              </a:r>
            </a:p>
          </p:txBody>
        </p:sp>
        <p:pic>
          <p:nvPicPr>
            <p:cNvPr id="3789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" y="676"/>
              <a:ext cx="2400" cy="1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891" name="Rectangle 3"/>
            <p:cNvSpPr>
              <a:spLocks/>
            </p:cNvSpPr>
            <p:nvPr/>
          </p:nvSpPr>
          <p:spPr bwMode="auto">
            <a:xfrm>
              <a:off x="64" y="0"/>
              <a:ext cx="2704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2400">
                  <a:solidFill>
                    <a:schemeClr val="tx1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Entdeckung der Quarks</a:t>
              </a:r>
            </a:p>
          </p:txBody>
        </p:sp>
        <p:grpSp>
          <p:nvGrpSpPr>
            <p:cNvPr id="37894" name="Group 6"/>
            <p:cNvGrpSpPr>
              <a:grpSpLocks/>
            </p:cNvGrpSpPr>
            <p:nvPr/>
          </p:nvGrpSpPr>
          <p:grpSpPr bwMode="auto">
            <a:xfrm>
              <a:off x="3376" y="126"/>
              <a:ext cx="2584" cy="2158"/>
              <a:chOff x="0" y="0"/>
              <a:chExt cx="2584" cy="2157"/>
            </a:xfrm>
          </p:grpSpPr>
          <p:pic>
            <p:nvPicPr>
              <p:cNvPr id="37892" name="Picture 4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3" y="0"/>
                <a:ext cx="2480" cy="19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7893" name="Rectangle 5"/>
              <p:cNvSpPr>
                <a:spLocks/>
              </p:cNvSpPr>
              <p:nvPr/>
            </p:nvSpPr>
            <p:spPr bwMode="auto">
              <a:xfrm>
                <a:off x="0" y="1965"/>
                <a:ext cx="2584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r>
                  <a:rPr lang="en-US" sz="15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Verdana" charset="0"/>
                    <a:sym typeface="Verdana" charset="0"/>
                  </a:rPr>
                  <a:t>Stanford Linear Accelerator Centre</a:t>
                </a:r>
              </a:p>
            </p:txBody>
          </p:sp>
        </p:grpSp>
        <p:sp>
          <p:nvSpPr>
            <p:cNvPr id="37895" name="Rectangle 7"/>
            <p:cNvSpPr>
              <a:spLocks/>
            </p:cNvSpPr>
            <p:nvPr/>
          </p:nvSpPr>
          <p:spPr bwMode="auto">
            <a:xfrm>
              <a:off x="176" y="1972"/>
              <a:ext cx="3000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5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1956 Hofstadter: Messung des Protonenradius</a:t>
              </a:r>
            </a:p>
          </p:txBody>
        </p:sp>
      </p:grpSp>
      <p:sp>
        <p:nvSpPr>
          <p:cNvPr id="37897" name="Rectangle 9"/>
          <p:cNvSpPr>
            <a:spLocks/>
          </p:cNvSpPr>
          <p:nvPr/>
        </p:nvSpPr>
        <p:spPr bwMode="auto">
          <a:xfrm>
            <a:off x="479425" y="4800600"/>
            <a:ext cx="9372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5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1967 Friedmann, Kendall, Taylor (SLAC):  ~ Rutherford experiment mit Elektronen</a:t>
            </a:r>
          </a:p>
          <a:p>
            <a:pPr marL="1879600" lvl="4" algn="l"/>
            <a:r>
              <a:rPr lang="en-US" sz="15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--&gt; es gibt drei </a:t>
            </a:r>
            <a:r>
              <a:rPr lang="ja-JP" altLang="en-US" sz="1500">
                <a:solidFill>
                  <a:schemeClr val="tx1"/>
                </a:solidFill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‘</a:t>
            </a:r>
            <a:r>
              <a:rPr lang="en-US" sz="15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harte</a:t>
            </a:r>
            <a:r>
              <a:rPr lang="ja-JP" altLang="en-US" sz="1500">
                <a:solidFill>
                  <a:schemeClr val="tx1"/>
                </a:solidFill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’</a:t>
            </a:r>
            <a:r>
              <a:rPr lang="en-US" sz="15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 (punktförmige) Streuzentren im Proton</a:t>
            </a:r>
          </a:p>
        </p:txBody>
      </p:sp>
      <p:pic>
        <p:nvPicPr>
          <p:cNvPr id="37898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00" y="5600700"/>
            <a:ext cx="38100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9" name="Rectangle 11"/>
          <p:cNvSpPr>
            <a:spLocks/>
          </p:cNvSpPr>
          <p:nvPr/>
        </p:nvSpPr>
        <p:spPr bwMode="auto">
          <a:xfrm>
            <a:off x="4940300" y="6172200"/>
            <a:ext cx="50165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500">
                <a:solidFill>
                  <a:srgbClr val="FF000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Die gemessenen Querschnitte waren perfekt mit der Anwesenheit von 2 up- und 1 down-quark im Proton erklärbar.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7" grpId="0" autoUpdateAnimBg="0"/>
      <p:bldP spid="37899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/>
          </p:cNvSpPr>
          <p:nvPr/>
        </p:nvSpPr>
        <p:spPr bwMode="auto">
          <a:xfrm>
            <a:off x="466725" y="990600"/>
            <a:ext cx="94869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21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Was hält die Quarks im Proton zusammen? </a:t>
            </a:r>
          </a:p>
          <a:p>
            <a:pPr algn="l"/>
            <a:r>
              <a:rPr lang="en-US" sz="21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Das Konzept der </a:t>
            </a:r>
            <a:r>
              <a:rPr lang="ja-JP" altLang="en-US" sz="2100">
                <a:solidFill>
                  <a:schemeClr val="tx1"/>
                </a:solidFill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‘</a:t>
            </a:r>
            <a:r>
              <a:rPr lang="en-US" sz="21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Farbladung</a:t>
            </a:r>
            <a:r>
              <a:rPr lang="ja-JP" altLang="en-US" sz="2100">
                <a:solidFill>
                  <a:schemeClr val="tx1"/>
                </a:solidFill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’</a:t>
            </a:r>
            <a:endParaRPr lang="en-US" sz="2100">
              <a:solidFill>
                <a:schemeClr val="tx1"/>
              </a:solidFill>
              <a:latin typeface="Verdana Bold" charset="0"/>
              <a:ea typeface="ＭＳ Ｐゴシック" charset="0"/>
              <a:cs typeface="Verdana Bold" charset="0"/>
              <a:sym typeface="Verdana Bold" charset="0"/>
            </a:endParaRPr>
          </a:p>
        </p:txBody>
      </p:sp>
      <p:sp>
        <p:nvSpPr>
          <p:cNvPr id="38914" name="Rectangle 2"/>
          <p:cNvSpPr>
            <a:spLocks/>
          </p:cNvSpPr>
          <p:nvPr/>
        </p:nvSpPr>
        <p:spPr bwMode="auto">
          <a:xfrm>
            <a:off x="1508125" y="5308600"/>
            <a:ext cx="7137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5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In diesem Baryon (Delta++) musste es drei identische Quarks (up) mit parallelem Spin in einem symmetrischen Zustand geben.</a:t>
            </a:r>
          </a:p>
        </p:txBody>
      </p:sp>
      <p:sp>
        <p:nvSpPr>
          <p:cNvPr id="38915" name="Rectangle 3"/>
          <p:cNvSpPr>
            <a:spLocks/>
          </p:cNvSpPr>
          <p:nvPr/>
        </p:nvSpPr>
        <p:spPr bwMode="auto">
          <a:xfrm>
            <a:off x="847725" y="6210300"/>
            <a:ext cx="84455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500">
                <a:solidFill>
                  <a:schemeClr val="tx1"/>
                </a:solidFill>
                <a:latin typeface="Verdana Bold Italic" charset="0"/>
                <a:ea typeface="ＭＳ Ｐゴシック" charset="0"/>
                <a:cs typeface="Verdana Bold Italic" charset="0"/>
                <a:sym typeface="Verdana Bold Italic" charset="0"/>
              </a:rPr>
              <a:t>Die drei Quarks müssen sich zumindest in einer Quantenzahl unterscheiden:</a:t>
            </a:r>
          </a:p>
          <a:p>
            <a:r>
              <a:rPr lang="en-US" sz="1500">
                <a:solidFill>
                  <a:schemeClr val="tx1"/>
                </a:solidFill>
                <a:latin typeface="Verdana Bold Italic" charset="0"/>
                <a:ea typeface="ＭＳ Ｐゴシック" charset="0"/>
                <a:cs typeface="Verdana Bold Italic" charset="0"/>
                <a:sym typeface="Verdana Bold Italic" charset="0"/>
              </a:rPr>
              <a:t> </a:t>
            </a:r>
            <a:r>
              <a:rPr lang="ja-JP" altLang="en-US" sz="1500">
                <a:solidFill>
                  <a:schemeClr val="tx1"/>
                </a:solidFill>
                <a:latin typeface="Arial"/>
                <a:ea typeface="ＭＳ Ｐゴシック" charset="0"/>
                <a:cs typeface="Verdana Bold Italic" charset="0"/>
                <a:sym typeface="Verdana Bold Italic" charset="0"/>
              </a:rPr>
              <a:t>“</a:t>
            </a:r>
            <a:r>
              <a:rPr lang="en-US" sz="1500">
                <a:solidFill>
                  <a:srgbClr val="FF0000"/>
                </a:solidFill>
                <a:latin typeface="Verdana Bold Italic" charset="0"/>
                <a:ea typeface="ＭＳ Ｐゴシック" charset="0"/>
                <a:cs typeface="Verdana Bold Italic" charset="0"/>
                <a:sym typeface="Verdana Bold Italic" charset="0"/>
              </a:rPr>
              <a:t>co</a:t>
            </a:r>
            <a:r>
              <a:rPr lang="en-US" sz="1500">
                <a:solidFill>
                  <a:srgbClr val="004080"/>
                </a:solidFill>
                <a:latin typeface="Verdana Bold Italic" charset="0"/>
                <a:ea typeface="ＭＳ Ｐゴシック" charset="0"/>
                <a:cs typeface="Verdana Bold Italic" charset="0"/>
                <a:sym typeface="Verdana Bold Italic" charset="0"/>
              </a:rPr>
              <a:t>lo</a:t>
            </a:r>
            <a:r>
              <a:rPr lang="en-US" sz="1500">
                <a:solidFill>
                  <a:srgbClr val="008000"/>
                </a:solidFill>
                <a:latin typeface="Verdana Bold Italic" charset="0"/>
                <a:ea typeface="ＭＳ Ｐゴシック" charset="0"/>
                <a:cs typeface="Verdana Bold Italic" charset="0"/>
                <a:sym typeface="Verdana Bold Italic" charset="0"/>
              </a:rPr>
              <a:t>ur</a:t>
            </a:r>
            <a:r>
              <a:rPr lang="ja-JP" altLang="en-US" sz="1500">
                <a:solidFill>
                  <a:schemeClr val="tx1"/>
                </a:solidFill>
                <a:latin typeface="Arial"/>
                <a:ea typeface="ＭＳ Ｐゴシック" charset="0"/>
                <a:cs typeface="Verdana Bold Italic" charset="0"/>
                <a:sym typeface="Verdana Bold Italic" charset="0"/>
              </a:rPr>
              <a:t>”</a:t>
            </a:r>
            <a:endParaRPr lang="en-US" sz="1500">
              <a:solidFill>
                <a:schemeClr val="tx1"/>
              </a:solidFill>
              <a:latin typeface="Verdana Bold Italic" charset="0"/>
              <a:ea typeface="ＭＳ Ｐゴシック" charset="0"/>
              <a:cs typeface="Verdana Bold Italic" charset="0"/>
              <a:sym typeface="Verdana Bold Italic" charset="0"/>
            </a:endParaRPr>
          </a:p>
        </p:txBody>
      </p:sp>
      <p:sp>
        <p:nvSpPr>
          <p:cNvPr id="38916" name="Rectangle 4"/>
          <p:cNvSpPr>
            <a:spLocks/>
          </p:cNvSpPr>
          <p:nvPr/>
        </p:nvSpPr>
        <p:spPr bwMode="auto">
          <a:xfrm>
            <a:off x="8874125" y="431800"/>
            <a:ext cx="9398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rgbClr val="FFFF0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1973</a:t>
            </a:r>
          </a:p>
        </p:txBody>
      </p:sp>
      <p:sp>
        <p:nvSpPr>
          <p:cNvPr id="38917" name="Rectangle 5"/>
          <p:cNvSpPr>
            <a:spLocks/>
          </p:cNvSpPr>
          <p:nvPr/>
        </p:nvSpPr>
        <p:spPr bwMode="auto">
          <a:xfrm>
            <a:off x="3514725" y="7112000"/>
            <a:ext cx="33909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5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(Bardeen, Fritzsch, Gell-Mann)</a:t>
            </a:r>
          </a:p>
        </p:txBody>
      </p:sp>
      <p:grpSp>
        <p:nvGrpSpPr>
          <p:cNvPr id="38931" name="Group 19"/>
          <p:cNvGrpSpPr>
            <a:grpSpLocks/>
          </p:cNvGrpSpPr>
          <p:nvPr/>
        </p:nvGrpSpPr>
        <p:grpSpPr bwMode="auto">
          <a:xfrm>
            <a:off x="1558925" y="2184400"/>
            <a:ext cx="7620000" cy="2819400"/>
            <a:chOff x="0" y="0"/>
            <a:chExt cx="4800" cy="1776"/>
          </a:xfrm>
        </p:grpSpPr>
        <p:sp>
          <p:nvSpPr>
            <p:cNvPr id="38918" name="Rectangle 6"/>
            <p:cNvSpPr>
              <a:spLocks/>
            </p:cNvSpPr>
            <p:nvPr/>
          </p:nvSpPr>
          <p:spPr bwMode="auto">
            <a:xfrm>
              <a:off x="433" y="748"/>
              <a:ext cx="762" cy="5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l">
                <a:lnSpc>
                  <a:spcPts val="1700"/>
                </a:lnSpc>
                <a:spcBef>
                  <a:spcPts val="500"/>
                </a:spcBef>
              </a:pPr>
              <a:r>
                <a:rPr lang="en-US" sz="5000">
                  <a:solidFill>
                    <a:srgbClr val="FF0000"/>
                  </a:solidFill>
                  <a:latin typeface="Helvetica" charset="0"/>
                  <a:ea typeface="ＭＳ Ｐゴシック" charset="0"/>
                  <a:cs typeface="Helvetica" charset="0"/>
                  <a:sym typeface="Helvetica" charset="0"/>
                </a:rPr>
                <a:t>Δ</a:t>
              </a:r>
              <a:r>
                <a:rPr lang="en-US" sz="4800" baseline="32000">
                  <a:solidFill>
                    <a:srgbClr val="FF0000"/>
                  </a:solidFill>
                  <a:latin typeface="Helvetica" charset="0"/>
                  <a:ea typeface="ＭＳ Ｐゴシック" charset="0"/>
                  <a:cs typeface="Helvetica" charset="0"/>
                  <a:sym typeface="Helvetica" charset="0"/>
                </a:rPr>
                <a:t>++</a:t>
              </a:r>
              <a:r>
                <a:rPr lang="en-US" sz="5000">
                  <a:solidFill>
                    <a:srgbClr val="FF0000"/>
                  </a:solidFill>
                  <a:latin typeface="Helvetica" charset="0"/>
                  <a:ea typeface="ＭＳ Ｐゴシック" charset="0"/>
                  <a:cs typeface="Helvetica" charset="0"/>
                  <a:sym typeface="Helvetica" charset="0"/>
                </a:rPr>
                <a:t> </a:t>
              </a:r>
            </a:p>
          </p:txBody>
        </p:sp>
        <p:sp>
          <p:nvSpPr>
            <p:cNvPr id="38919" name="Rectangle 7"/>
            <p:cNvSpPr>
              <a:spLocks/>
            </p:cNvSpPr>
            <p:nvPr/>
          </p:nvSpPr>
          <p:spPr bwMode="auto">
            <a:xfrm>
              <a:off x="0" y="0"/>
              <a:ext cx="4800" cy="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700">
                  <a:solidFill>
                    <a:schemeClr val="tx1"/>
                  </a:solidFill>
                  <a:latin typeface="Verdana Italic" charset="0"/>
                  <a:ea typeface="ＭＳ Ｐゴシック" charset="0"/>
                  <a:cs typeface="Verdana Italic" charset="0"/>
                  <a:sym typeface="Verdana Italic" charset="0"/>
                </a:rPr>
                <a:t>PROBLEM: </a:t>
              </a:r>
              <a:r>
                <a:rPr lang="ja-JP" altLang="en-US" sz="1700">
                  <a:solidFill>
                    <a:schemeClr val="tx1"/>
                  </a:solidFill>
                  <a:latin typeface="Arial"/>
                  <a:ea typeface="ＭＳ Ｐゴシック" charset="0"/>
                  <a:cs typeface="Verdana Italic" charset="0"/>
                  <a:sym typeface="Verdana Italic" charset="0"/>
                </a:rPr>
                <a:t>‘</a:t>
              </a:r>
              <a:r>
                <a:rPr lang="en-US" sz="1700">
                  <a:solidFill>
                    <a:schemeClr val="tx1"/>
                  </a:solidFill>
                  <a:latin typeface="Verdana Italic" charset="0"/>
                  <a:ea typeface="ＭＳ Ｐゴシック" charset="0"/>
                  <a:cs typeface="Verdana Italic" charset="0"/>
                  <a:sym typeface="Verdana Italic" charset="0"/>
                </a:rPr>
                <a:t>Fermionen</a:t>
              </a:r>
              <a:r>
                <a:rPr lang="ja-JP" altLang="en-US" sz="1700">
                  <a:solidFill>
                    <a:schemeClr val="tx1"/>
                  </a:solidFill>
                  <a:latin typeface="Arial"/>
                  <a:ea typeface="ＭＳ Ｐゴシック" charset="0"/>
                  <a:cs typeface="Verdana Italic" charset="0"/>
                  <a:sym typeface="Verdana Italic" charset="0"/>
                </a:rPr>
                <a:t>’</a:t>
              </a:r>
              <a:r>
                <a:rPr lang="en-US" sz="1700">
                  <a:solidFill>
                    <a:schemeClr val="tx1"/>
                  </a:solidFill>
                  <a:latin typeface="Verdana Italic" charset="0"/>
                  <a:ea typeface="ＭＳ Ｐゴシック" charset="0"/>
                  <a:cs typeface="Verdana Italic" charset="0"/>
                  <a:sym typeface="Verdana Italic" charset="0"/>
                </a:rPr>
                <a:t> (Spin 1/2 - Teilchen wie z.B. Quarks) können nicht im gleichen Quantenzustand koexistieren (Pauli Prinzip)</a:t>
              </a:r>
            </a:p>
          </p:txBody>
        </p:sp>
        <p:grpSp>
          <p:nvGrpSpPr>
            <p:cNvPr id="38930" name="Group 18"/>
            <p:cNvGrpSpPr>
              <a:grpSpLocks/>
            </p:cNvGrpSpPr>
            <p:nvPr/>
          </p:nvGrpSpPr>
          <p:grpSpPr bwMode="auto">
            <a:xfrm>
              <a:off x="1577" y="504"/>
              <a:ext cx="1272" cy="1272"/>
              <a:chOff x="0" y="0"/>
              <a:chExt cx="1272" cy="1272"/>
            </a:xfrm>
          </p:grpSpPr>
          <p:sp>
            <p:nvSpPr>
              <p:cNvPr id="38920" name="Oval 8"/>
              <p:cNvSpPr>
                <a:spLocks/>
              </p:cNvSpPr>
              <p:nvPr/>
            </p:nvSpPr>
            <p:spPr bwMode="auto">
              <a:xfrm>
                <a:off x="0" y="0"/>
                <a:ext cx="1272" cy="1272"/>
              </a:xfrm>
              <a:prstGeom prst="ellipse">
                <a:avLst/>
              </a:prstGeom>
              <a:solidFill>
                <a:srgbClr val="FFFF00"/>
              </a:solidFill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grpSp>
            <p:nvGrpSpPr>
              <p:cNvPr id="38923" name="Group 11"/>
              <p:cNvGrpSpPr>
                <a:grpSpLocks/>
              </p:cNvGrpSpPr>
              <p:nvPr/>
            </p:nvGrpSpPr>
            <p:grpSpPr bwMode="auto">
              <a:xfrm>
                <a:off x="268" y="80"/>
                <a:ext cx="364" cy="556"/>
                <a:chOff x="0" y="0"/>
                <a:chExt cx="363" cy="556"/>
              </a:xfrm>
            </p:grpSpPr>
            <p:sp>
              <p:nvSpPr>
                <p:cNvPr id="38921" name="Oval 9"/>
                <p:cNvSpPr>
                  <a:spLocks/>
                </p:cNvSpPr>
                <p:nvPr/>
              </p:nvSpPr>
              <p:spPr bwMode="auto">
                <a:xfrm>
                  <a:off x="3" y="0"/>
                  <a:ext cx="360" cy="360"/>
                </a:xfrm>
                <a:prstGeom prst="ellipse">
                  <a:avLst/>
                </a:prstGeom>
                <a:solidFill>
                  <a:srgbClr val="0080FF"/>
                </a:solidFill>
                <a:ln>
                  <a:noFill/>
                </a:ln>
                <a:effectLst>
                  <a:outerShdw blurRad="63500" dist="76199" dir="2700000" algn="ctr" rotWithShape="0">
                    <a:schemeClr val="bg2">
                      <a:alpha val="85999"/>
                    </a:schemeClr>
                  </a:outerShdw>
                </a:effectLst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rgbClr val="2D414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38100" tIns="38100" rIns="38100" bIns="38100" anchor="ctr"/>
                <a:lstStyle/>
                <a:p>
                  <a:r>
                    <a:rPr lang="en-US" sz="1800">
                      <a:solidFill>
                        <a:srgbClr val="FFFF00"/>
                      </a:solidFill>
                      <a:latin typeface="Verdana Bold" charset="0"/>
                      <a:ea typeface="ＭＳ Ｐゴシック" charset="0"/>
                      <a:cs typeface="Verdana Bold" charset="0"/>
                      <a:sym typeface="Verdana Bold" charset="0"/>
                    </a:rPr>
                    <a:t>u</a:t>
                  </a:r>
                </a:p>
              </p:txBody>
            </p:sp>
            <p:sp>
              <p:nvSpPr>
                <p:cNvPr id="38922" name="Rectangle 10"/>
                <p:cNvSpPr>
                  <a:spLocks/>
                </p:cNvSpPr>
                <p:nvPr/>
              </p:nvSpPr>
              <p:spPr bwMode="auto">
                <a:xfrm>
                  <a:off x="0" y="404"/>
                  <a:ext cx="363" cy="1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r>
                    <a:rPr lang="en-US" sz="11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  <a:cs typeface="Verdana" charset="0"/>
                      <a:sym typeface="Verdana" charset="0"/>
                    </a:rPr>
                    <a:t>+2/3 e</a:t>
                  </a:r>
                </a:p>
              </p:txBody>
            </p:sp>
          </p:grpSp>
          <p:grpSp>
            <p:nvGrpSpPr>
              <p:cNvPr id="38926" name="Group 14"/>
              <p:cNvGrpSpPr>
                <a:grpSpLocks/>
              </p:cNvGrpSpPr>
              <p:nvPr/>
            </p:nvGrpSpPr>
            <p:grpSpPr bwMode="auto">
              <a:xfrm>
                <a:off x="772" y="360"/>
                <a:ext cx="364" cy="556"/>
                <a:chOff x="0" y="0"/>
                <a:chExt cx="363" cy="556"/>
              </a:xfrm>
            </p:grpSpPr>
            <p:sp>
              <p:nvSpPr>
                <p:cNvPr id="38924" name="Oval 12"/>
                <p:cNvSpPr>
                  <a:spLocks/>
                </p:cNvSpPr>
                <p:nvPr/>
              </p:nvSpPr>
              <p:spPr bwMode="auto">
                <a:xfrm>
                  <a:off x="3" y="0"/>
                  <a:ext cx="360" cy="360"/>
                </a:xfrm>
                <a:prstGeom prst="ellipse">
                  <a:avLst/>
                </a:prstGeom>
                <a:solidFill>
                  <a:srgbClr val="0080FF"/>
                </a:solidFill>
                <a:ln>
                  <a:noFill/>
                </a:ln>
                <a:effectLst>
                  <a:outerShdw blurRad="63500" dist="76199" dir="2700000" algn="ctr" rotWithShape="0">
                    <a:schemeClr val="bg2">
                      <a:alpha val="85999"/>
                    </a:schemeClr>
                  </a:outerShdw>
                </a:effectLst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rgbClr val="2D414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38100" tIns="38100" rIns="38100" bIns="38100" anchor="ctr"/>
                <a:lstStyle/>
                <a:p>
                  <a:r>
                    <a:rPr lang="en-US" sz="1800">
                      <a:solidFill>
                        <a:srgbClr val="FFFF00"/>
                      </a:solidFill>
                      <a:latin typeface="Verdana Bold" charset="0"/>
                      <a:ea typeface="ＭＳ Ｐゴシック" charset="0"/>
                      <a:cs typeface="Verdana Bold" charset="0"/>
                      <a:sym typeface="Verdana Bold" charset="0"/>
                    </a:rPr>
                    <a:t>u</a:t>
                  </a:r>
                </a:p>
              </p:txBody>
            </p:sp>
            <p:sp>
              <p:nvSpPr>
                <p:cNvPr id="38925" name="Rectangle 13"/>
                <p:cNvSpPr>
                  <a:spLocks/>
                </p:cNvSpPr>
                <p:nvPr/>
              </p:nvSpPr>
              <p:spPr bwMode="auto">
                <a:xfrm>
                  <a:off x="0" y="404"/>
                  <a:ext cx="363" cy="1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r>
                    <a:rPr lang="en-US" sz="11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  <a:cs typeface="Verdana" charset="0"/>
                      <a:sym typeface="Verdana" charset="0"/>
                    </a:rPr>
                    <a:t>+2/3 e</a:t>
                  </a:r>
                </a:p>
              </p:txBody>
            </p:sp>
          </p:grpSp>
          <p:grpSp>
            <p:nvGrpSpPr>
              <p:cNvPr id="38929" name="Group 17"/>
              <p:cNvGrpSpPr>
                <a:grpSpLocks/>
              </p:cNvGrpSpPr>
              <p:nvPr/>
            </p:nvGrpSpPr>
            <p:grpSpPr bwMode="auto">
              <a:xfrm>
                <a:off x="332" y="656"/>
                <a:ext cx="364" cy="556"/>
                <a:chOff x="0" y="0"/>
                <a:chExt cx="363" cy="556"/>
              </a:xfrm>
            </p:grpSpPr>
            <p:sp>
              <p:nvSpPr>
                <p:cNvPr id="38927" name="Oval 15"/>
                <p:cNvSpPr>
                  <a:spLocks/>
                </p:cNvSpPr>
                <p:nvPr/>
              </p:nvSpPr>
              <p:spPr bwMode="auto">
                <a:xfrm>
                  <a:off x="3" y="0"/>
                  <a:ext cx="360" cy="360"/>
                </a:xfrm>
                <a:prstGeom prst="ellipse">
                  <a:avLst/>
                </a:prstGeom>
                <a:solidFill>
                  <a:srgbClr val="0080FF"/>
                </a:solidFill>
                <a:ln>
                  <a:noFill/>
                </a:ln>
                <a:effectLst>
                  <a:outerShdw blurRad="63500" dist="76199" dir="2700000" algn="ctr" rotWithShape="0">
                    <a:schemeClr val="bg2">
                      <a:alpha val="85999"/>
                    </a:schemeClr>
                  </a:outerShdw>
                </a:effectLst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rgbClr val="2D414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38100" tIns="38100" rIns="38100" bIns="38100" anchor="ctr"/>
                <a:lstStyle/>
                <a:p>
                  <a:r>
                    <a:rPr lang="en-US" sz="1800">
                      <a:solidFill>
                        <a:srgbClr val="FFFF00"/>
                      </a:solidFill>
                      <a:latin typeface="Verdana Bold" charset="0"/>
                      <a:ea typeface="ＭＳ Ｐゴシック" charset="0"/>
                      <a:cs typeface="Verdana Bold" charset="0"/>
                      <a:sym typeface="Verdana Bold" charset="0"/>
                    </a:rPr>
                    <a:t>u</a:t>
                  </a:r>
                </a:p>
              </p:txBody>
            </p:sp>
            <p:sp>
              <p:nvSpPr>
                <p:cNvPr id="38928" name="Rectangle 16"/>
                <p:cNvSpPr>
                  <a:spLocks/>
                </p:cNvSpPr>
                <p:nvPr/>
              </p:nvSpPr>
              <p:spPr bwMode="auto">
                <a:xfrm>
                  <a:off x="0" y="404"/>
                  <a:ext cx="363" cy="1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r>
                    <a:rPr lang="en-US" sz="11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  <a:cs typeface="Verdana" charset="0"/>
                      <a:sym typeface="Verdana" charset="0"/>
                    </a:rPr>
                    <a:t>+2/3 e</a:t>
                  </a:r>
                </a:p>
              </p:txBody>
            </p:sp>
          </p:grpSp>
        </p:grp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 autoUpdateAnimBg="0"/>
      <p:bldP spid="38915" grpId="0" autoUpdateAnimBg="0"/>
      <p:bldP spid="38917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506" name="Rectangle 2"/>
          <p:cNvSpPr>
            <a:spLocks/>
          </p:cNvSpPr>
          <p:nvPr/>
        </p:nvSpPr>
        <p:spPr bwMode="auto">
          <a:xfrm>
            <a:off x="4040188" y="203200"/>
            <a:ext cx="156845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3800">
                <a:solidFill>
                  <a:srgbClr val="80004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Felder</a:t>
            </a:r>
          </a:p>
        </p:txBody>
      </p:sp>
      <p:sp>
        <p:nvSpPr>
          <p:cNvPr id="21507" name="Rectangle 3"/>
          <p:cNvSpPr>
            <a:spLocks/>
          </p:cNvSpPr>
          <p:nvPr/>
        </p:nvSpPr>
        <p:spPr bwMode="auto">
          <a:xfrm>
            <a:off x="6910388" y="679450"/>
            <a:ext cx="310197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ja-JP" altLang="en-US" sz="17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‘</a:t>
            </a:r>
            <a:r>
              <a:rPr lang="en-US" sz="17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Schwache</a:t>
            </a:r>
            <a:r>
              <a:rPr lang="ja-JP" altLang="en-US" sz="17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’</a:t>
            </a:r>
            <a:r>
              <a:rPr lang="en-US" sz="17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Wechselwirkung</a:t>
            </a:r>
          </a:p>
        </p:txBody>
      </p:sp>
      <p:grpSp>
        <p:nvGrpSpPr>
          <p:cNvPr id="21512" name="Group 8"/>
          <p:cNvGrpSpPr>
            <a:grpSpLocks/>
          </p:cNvGrpSpPr>
          <p:nvPr/>
        </p:nvGrpSpPr>
        <p:grpSpPr bwMode="auto">
          <a:xfrm>
            <a:off x="-547688" y="2400300"/>
            <a:ext cx="10399713" cy="1797050"/>
            <a:chOff x="0" y="0"/>
            <a:chExt cx="6552" cy="1132"/>
          </a:xfrm>
        </p:grpSpPr>
        <p:sp>
          <p:nvSpPr>
            <p:cNvPr id="21508" name="Rectangle 4"/>
            <p:cNvSpPr>
              <a:spLocks/>
            </p:cNvSpPr>
            <p:nvPr/>
          </p:nvSpPr>
          <p:spPr bwMode="auto">
            <a:xfrm>
              <a:off x="0" y="0"/>
              <a:ext cx="3936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800">
                  <a:solidFill>
                    <a:schemeClr val="tx1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Die </a:t>
              </a:r>
              <a:r>
                <a:rPr lang="ja-JP" altLang="en-US" sz="1800">
                  <a:solidFill>
                    <a:schemeClr val="tx1"/>
                  </a:solidFill>
                  <a:latin typeface="Arial"/>
                  <a:ea typeface="ＭＳ Ｐゴシック" charset="0"/>
                  <a:cs typeface="Verdana Bold" charset="0"/>
                  <a:sym typeface="Verdana Bold" charset="0"/>
                </a:rPr>
                <a:t>“</a:t>
              </a:r>
              <a:r>
                <a:rPr lang="en-US" sz="1800">
                  <a:solidFill>
                    <a:schemeClr val="tx1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schwache Wechselwirkung</a:t>
              </a:r>
              <a:r>
                <a:rPr lang="ja-JP" altLang="en-US" sz="1800">
                  <a:solidFill>
                    <a:schemeClr val="tx1"/>
                  </a:solidFill>
                  <a:latin typeface="Arial"/>
                  <a:ea typeface="ＭＳ Ｐゴシック" charset="0"/>
                  <a:cs typeface="Verdana Bold" charset="0"/>
                  <a:sym typeface="Verdana Bold" charset="0"/>
                </a:rPr>
                <a:t>”</a:t>
              </a:r>
              <a:endParaRPr lang="en-US" sz="18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endParaRPr>
            </a:p>
          </p:txBody>
        </p:sp>
        <p:sp>
          <p:nvSpPr>
            <p:cNvPr id="21509" name="Rectangle 5"/>
            <p:cNvSpPr>
              <a:spLocks/>
            </p:cNvSpPr>
            <p:nvPr/>
          </p:nvSpPr>
          <p:spPr bwMode="auto">
            <a:xfrm>
              <a:off x="632" y="436"/>
              <a:ext cx="3936" cy="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6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1895: Wilhelm Röntgen entdeckt die </a:t>
              </a:r>
              <a:r>
                <a:rPr lang="ja-JP" altLang="en-US" sz="1600">
                  <a:solidFill>
                    <a:schemeClr val="tx1"/>
                  </a:solidFill>
                  <a:latin typeface="Arial"/>
                  <a:ea typeface="ＭＳ Ｐゴシック" charset="0"/>
                  <a:cs typeface="Verdana" charset="0"/>
                  <a:sym typeface="Verdana" charset="0"/>
                </a:rPr>
                <a:t>‘</a:t>
              </a:r>
              <a:r>
                <a:rPr lang="en-US" sz="16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Röntgenstrahlung</a:t>
              </a:r>
              <a:r>
                <a:rPr lang="ja-JP" altLang="en-US" sz="1600">
                  <a:solidFill>
                    <a:schemeClr val="tx1"/>
                  </a:solidFill>
                  <a:latin typeface="Arial"/>
                  <a:ea typeface="ＭＳ Ｐゴシック" charset="0"/>
                  <a:cs typeface="Verdana" charset="0"/>
                  <a:sym typeface="Verdana" charset="0"/>
                </a:rPr>
                <a:t>’</a:t>
              </a:r>
              <a:endPara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endParaRPr>
            </a:p>
          </p:txBody>
        </p:sp>
        <p:sp>
          <p:nvSpPr>
            <p:cNvPr id="21510" name="Rectangle 6"/>
            <p:cNvSpPr>
              <a:spLocks/>
            </p:cNvSpPr>
            <p:nvPr/>
          </p:nvSpPr>
          <p:spPr bwMode="auto">
            <a:xfrm>
              <a:off x="632" y="688"/>
              <a:ext cx="4360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6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1896: Henri Becquerel entdeckt Strahlung von Uran-Kristallen</a:t>
              </a:r>
            </a:p>
            <a:p>
              <a:pPr algn="l"/>
              <a:r>
                <a:rPr lang="en-US" sz="16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        </a:t>
              </a:r>
            </a:p>
          </p:txBody>
        </p:sp>
        <p:sp>
          <p:nvSpPr>
            <p:cNvPr id="21511" name="Rectangle 7"/>
            <p:cNvSpPr>
              <a:spLocks/>
            </p:cNvSpPr>
            <p:nvPr/>
          </p:nvSpPr>
          <p:spPr bwMode="auto">
            <a:xfrm>
              <a:off x="632" y="932"/>
              <a:ext cx="5920" cy="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6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1898: Marie and Pierre Curie : ionisierende Strahlung von  </a:t>
              </a:r>
              <a:r>
                <a:rPr lang="ja-JP" altLang="en-US" sz="1600">
                  <a:solidFill>
                    <a:schemeClr val="tx1"/>
                  </a:solidFill>
                  <a:latin typeface="Arial"/>
                  <a:ea typeface="ＭＳ Ｐゴシック" charset="0"/>
                  <a:cs typeface="Verdana" charset="0"/>
                  <a:sym typeface="Verdana" charset="0"/>
                </a:rPr>
                <a:t>‘</a:t>
              </a:r>
              <a:r>
                <a:rPr lang="en-US" sz="16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Pechblende</a:t>
              </a:r>
              <a:r>
                <a:rPr lang="ja-JP" altLang="en-US" sz="1600">
                  <a:solidFill>
                    <a:schemeClr val="tx1"/>
                  </a:solidFill>
                  <a:latin typeface="Arial"/>
                  <a:ea typeface="ＭＳ Ｐゴシック" charset="0"/>
                  <a:cs typeface="Verdana" charset="0"/>
                  <a:sym typeface="Verdana" charset="0"/>
                </a:rPr>
                <a:t>’</a:t>
              </a:r>
              <a:r>
                <a:rPr lang="en-US" sz="16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 (U + Polonium)</a:t>
              </a:r>
            </a:p>
          </p:txBody>
        </p:sp>
      </p:grpSp>
      <p:sp>
        <p:nvSpPr>
          <p:cNvPr id="21513" name="Rectangle 9"/>
          <p:cNvSpPr>
            <a:spLocks/>
          </p:cNvSpPr>
          <p:nvPr/>
        </p:nvSpPr>
        <p:spPr bwMode="auto">
          <a:xfrm>
            <a:off x="-255588" y="1333500"/>
            <a:ext cx="10348913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700">
                <a:solidFill>
                  <a:srgbClr val="FF00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Zurück zum Anfang des 20. Jahrhunderts:</a:t>
            </a:r>
          </a:p>
          <a:p>
            <a:r>
              <a:rPr lang="en-US" sz="1700">
                <a:solidFill>
                  <a:srgbClr val="FF00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eine andere Wechselwirkung war entdeckt worden</a:t>
            </a:r>
          </a:p>
        </p:txBody>
      </p:sp>
      <p:sp>
        <p:nvSpPr>
          <p:cNvPr id="21514" name="Rectangle 10"/>
          <p:cNvSpPr>
            <a:spLocks/>
          </p:cNvSpPr>
          <p:nvPr/>
        </p:nvSpPr>
        <p:spPr bwMode="auto">
          <a:xfrm>
            <a:off x="301625" y="127000"/>
            <a:ext cx="522288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4800">
                <a:solidFill>
                  <a:srgbClr val="FFFF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3</a:t>
            </a:r>
          </a:p>
        </p:txBody>
      </p:sp>
      <p:grpSp>
        <p:nvGrpSpPr>
          <p:cNvPr id="21517" name="Group 13"/>
          <p:cNvGrpSpPr>
            <a:grpSpLocks/>
          </p:cNvGrpSpPr>
          <p:nvPr/>
        </p:nvGrpSpPr>
        <p:grpSpPr bwMode="auto">
          <a:xfrm>
            <a:off x="1495425" y="4933950"/>
            <a:ext cx="6858000" cy="1257300"/>
            <a:chOff x="0" y="0"/>
            <a:chExt cx="4320" cy="792"/>
          </a:xfrm>
        </p:grpSpPr>
        <p:sp>
          <p:nvSpPr>
            <p:cNvPr id="21515" name="Rectangle 11"/>
            <p:cNvSpPr>
              <a:spLocks/>
            </p:cNvSpPr>
            <p:nvPr/>
          </p:nvSpPr>
          <p:spPr bwMode="auto">
            <a:xfrm>
              <a:off x="1220" y="0"/>
              <a:ext cx="1759" cy="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2700">
                  <a:solidFill>
                    <a:schemeClr val="tx1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Radioaktivität</a:t>
              </a:r>
            </a:p>
          </p:txBody>
        </p:sp>
        <p:sp>
          <p:nvSpPr>
            <p:cNvPr id="21516" name="Rectangle 12"/>
            <p:cNvSpPr>
              <a:spLocks/>
            </p:cNvSpPr>
            <p:nvPr/>
          </p:nvSpPr>
          <p:spPr bwMode="auto">
            <a:xfrm>
              <a:off x="0" y="592"/>
              <a:ext cx="4320" cy="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6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Es dauerte ca. 35 Jahre, um diese Phänomene grob zu verstehen</a:t>
              </a:r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40" name="Group 4"/>
          <p:cNvGrpSpPr>
            <a:grpSpLocks/>
          </p:cNvGrpSpPr>
          <p:nvPr/>
        </p:nvGrpSpPr>
        <p:grpSpPr bwMode="auto">
          <a:xfrm>
            <a:off x="568325" y="5683250"/>
            <a:ext cx="8166100" cy="1111250"/>
            <a:chOff x="0" y="0"/>
            <a:chExt cx="5144" cy="700"/>
          </a:xfrm>
        </p:grpSpPr>
        <p:sp>
          <p:nvSpPr>
            <p:cNvPr id="39937" name="Rectangle 1"/>
            <p:cNvSpPr>
              <a:spLocks/>
            </p:cNvSpPr>
            <p:nvPr/>
          </p:nvSpPr>
          <p:spPr bwMode="auto">
            <a:xfrm>
              <a:off x="24" y="0"/>
              <a:ext cx="5120" cy="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700">
                  <a:solidFill>
                    <a:schemeClr val="tx1"/>
                  </a:solidFill>
                  <a:latin typeface="Verdana Bold Italic" charset="0"/>
                  <a:ea typeface="ＭＳ Ｐゴシック" charset="0"/>
                  <a:cs typeface="Verdana Bold Italic" charset="0"/>
                  <a:sym typeface="Verdana Bold Italic" charset="0"/>
                </a:rPr>
                <a:t>Dogma der QCD: Nur farb-neutrale Zustände können existieren</a:t>
              </a:r>
            </a:p>
          </p:txBody>
        </p:sp>
        <p:sp>
          <p:nvSpPr>
            <p:cNvPr id="39938" name="Rectangle 2"/>
            <p:cNvSpPr>
              <a:spLocks/>
            </p:cNvSpPr>
            <p:nvPr/>
          </p:nvSpPr>
          <p:spPr bwMode="auto">
            <a:xfrm>
              <a:off x="0" y="284"/>
              <a:ext cx="5120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 MESONS = Quark-Antiquark (z.B. </a:t>
              </a:r>
              <a:r>
                <a:rPr lang="ja-JP" altLang="en-US" sz="1800">
                  <a:solidFill>
                    <a:schemeClr val="tx1"/>
                  </a:solidFill>
                  <a:latin typeface="Arial"/>
                  <a:ea typeface="ＭＳ Ｐゴシック" charset="0"/>
                  <a:cs typeface="Verdana" charset="0"/>
                  <a:sym typeface="Verdana" charset="0"/>
                </a:rPr>
                <a:t>“</a:t>
              </a:r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rot</a:t>
              </a:r>
              <a:r>
                <a:rPr lang="ja-JP" altLang="en-US" sz="1800">
                  <a:solidFill>
                    <a:schemeClr val="tx1"/>
                  </a:solidFill>
                  <a:latin typeface="Arial"/>
                  <a:ea typeface="ＭＳ Ｐゴシック" charset="0"/>
                  <a:cs typeface="Verdana" charset="0"/>
                  <a:sym typeface="Verdana" charset="0"/>
                </a:rPr>
                <a:t>”</a:t>
              </a:r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 + </a:t>
              </a:r>
              <a:r>
                <a:rPr lang="ja-JP" altLang="en-US" sz="1800">
                  <a:solidFill>
                    <a:schemeClr val="tx1"/>
                  </a:solidFill>
                  <a:latin typeface="Arial"/>
                  <a:ea typeface="ＭＳ Ｐゴシック" charset="0"/>
                  <a:cs typeface="Verdana" charset="0"/>
                  <a:sym typeface="Verdana" charset="0"/>
                </a:rPr>
                <a:t>“</a:t>
              </a:r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anti-rot</a:t>
              </a:r>
              <a:r>
                <a:rPr lang="ja-JP" altLang="en-US" sz="1800">
                  <a:solidFill>
                    <a:schemeClr val="tx1"/>
                  </a:solidFill>
                  <a:latin typeface="Arial"/>
                  <a:ea typeface="ＭＳ Ｐゴシック" charset="0"/>
                  <a:cs typeface="Verdana" charset="0"/>
                  <a:sym typeface="Verdana" charset="0"/>
                </a:rPr>
                <a:t>”</a:t>
              </a:r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 = weiss) </a:t>
              </a:r>
            </a:p>
          </p:txBody>
        </p:sp>
        <p:sp>
          <p:nvSpPr>
            <p:cNvPr id="39939" name="Rectangle 3"/>
            <p:cNvSpPr>
              <a:spLocks/>
            </p:cNvSpPr>
            <p:nvPr/>
          </p:nvSpPr>
          <p:spPr bwMode="auto">
            <a:xfrm>
              <a:off x="0" y="476"/>
              <a:ext cx="5120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 BARYONS = 3-Quark Zustände (rot+grün+blau = weiss)</a:t>
              </a:r>
            </a:p>
          </p:txBody>
        </p:sp>
      </p:grpSp>
      <p:grpSp>
        <p:nvGrpSpPr>
          <p:cNvPr id="39943" name="Group 7"/>
          <p:cNvGrpSpPr>
            <a:grpSpLocks/>
          </p:cNvGrpSpPr>
          <p:nvPr/>
        </p:nvGrpSpPr>
        <p:grpSpPr bwMode="auto">
          <a:xfrm>
            <a:off x="7404100" y="2362200"/>
            <a:ext cx="1828800" cy="1168400"/>
            <a:chOff x="0" y="0"/>
            <a:chExt cx="1152" cy="736"/>
          </a:xfrm>
        </p:grpSpPr>
        <p:sp>
          <p:nvSpPr>
            <p:cNvPr id="39941" name="AutoShape 5"/>
            <p:cNvSpPr>
              <a:spLocks/>
            </p:cNvSpPr>
            <p:nvPr/>
          </p:nvSpPr>
          <p:spPr bwMode="auto">
            <a:xfrm>
              <a:off x="0" y="0"/>
              <a:ext cx="1152" cy="736"/>
            </a:xfrm>
            <a:prstGeom prst="wedgeEllipseCallout">
              <a:avLst>
                <a:gd name="adj1" fmla="val -52500"/>
                <a:gd name="adj2" fmla="val 50000"/>
              </a:avLst>
            </a:prstGeom>
            <a:gradFill rotWithShape="0">
              <a:gsLst>
                <a:gs pos="0">
                  <a:srgbClr val="FF8000"/>
                </a:gs>
                <a:gs pos="100000">
                  <a:srgbClr val="FFCC66"/>
                </a:gs>
              </a:gsLst>
              <a:lin ang="5400000" scaled="1"/>
            </a:gra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9942" name="Rectangle 6"/>
            <p:cNvSpPr>
              <a:spLocks/>
            </p:cNvSpPr>
            <p:nvPr/>
          </p:nvSpPr>
          <p:spPr bwMode="auto">
            <a:xfrm>
              <a:off x="66" y="208"/>
              <a:ext cx="1056" cy="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000">
                  <a:solidFill>
                    <a:schemeClr val="tx1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hat nichts mit den </a:t>
              </a:r>
            </a:p>
            <a:p>
              <a:r>
                <a:rPr lang="en-US" sz="1000">
                  <a:solidFill>
                    <a:schemeClr val="tx1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Farben des Lichts zu</a:t>
              </a:r>
            </a:p>
            <a:p>
              <a:r>
                <a:rPr lang="en-US" sz="1000">
                  <a:solidFill>
                    <a:schemeClr val="tx1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tun; nur eine Analogie</a:t>
              </a:r>
            </a:p>
          </p:txBody>
        </p:sp>
      </p:grpSp>
      <p:grpSp>
        <p:nvGrpSpPr>
          <p:cNvPr id="39947" name="Group 11"/>
          <p:cNvGrpSpPr>
            <a:grpSpLocks/>
          </p:cNvGrpSpPr>
          <p:nvPr/>
        </p:nvGrpSpPr>
        <p:grpSpPr bwMode="auto">
          <a:xfrm>
            <a:off x="225425" y="2127250"/>
            <a:ext cx="9728200" cy="3349625"/>
            <a:chOff x="0" y="0"/>
            <a:chExt cx="6128" cy="2110"/>
          </a:xfrm>
        </p:grpSpPr>
        <p:sp>
          <p:nvSpPr>
            <p:cNvPr id="39944" name="Rectangle 8"/>
            <p:cNvSpPr>
              <a:spLocks/>
            </p:cNvSpPr>
            <p:nvPr/>
          </p:nvSpPr>
          <p:spPr bwMode="auto">
            <a:xfrm>
              <a:off x="0" y="0"/>
              <a:ext cx="2792" cy="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2900">
                  <a:solidFill>
                    <a:schemeClr val="tx1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Q</a:t>
              </a:r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uantum </a:t>
              </a:r>
              <a:r>
                <a:rPr lang="en-US" sz="2700">
                  <a:solidFill>
                    <a:schemeClr val="tx1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C</a:t>
              </a:r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hromo </a:t>
              </a:r>
              <a:r>
                <a:rPr lang="en-US" sz="2700">
                  <a:solidFill>
                    <a:schemeClr val="tx1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D</a:t>
              </a:r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ynamics</a:t>
              </a:r>
            </a:p>
          </p:txBody>
        </p:sp>
        <p:sp>
          <p:nvSpPr>
            <p:cNvPr id="39945" name="Rectangle 9"/>
            <p:cNvSpPr>
              <a:spLocks/>
            </p:cNvSpPr>
            <p:nvPr/>
          </p:nvSpPr>
          <p:spPr bwMode="auto">
            <a:xfrm>
              <a:off x="256" y="608"/>
              <a:ext cx="5256" cy="1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6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Theorie der starken </a:t>
              </a:r>
              <a:r>
                <a:rPr lang="ja-JP" altLang="en-US" sz="1600">
                  <a:solidFill>
                    <a:schemeClr val="tx1"/>
                  </a:solidFill>
                  <a:latin typeface="Arial"/>
                  <a:ea typeface="ＭＳ Ｐゴシック" charset="0"/>
                  <a:cs typeface="Verdana" charset="0"/>
                  <a:sym typeface="Verdana" charset="0"/>
                </a:rPr>
                <a:t>‘</a:t>
              </a:r>
              <a:r>
                <a:rPr lang="en-US" sz="16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Farb</a:t>
              </a:r>
              <a:r>
                <a:rPr lang="ja-JP" altLang="en-US" sz="1600">
                  <a:solidFill>
                    <a:schemeClr val="tx1"/>
                  </a:solidFill>
                  <a:latin typeface="Arial"/>
                  <a:ea typeface="ＭＳ Ｐゴシック" charset="0"/>
                  <a:cs typeface="Verdana" charset="0"/>
                  <a:sym typeface="Verdana" charset="0"/>
                </a:rPr>
                <a:t>’</a:t>
              </a:r>
              <a:r>
                <a:rPr lang="en-US" sz="16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wechselwirkung in Analogie zur QED</a:t>
              </a:r>
            </a:p>
            <a:p>
              <a:pPr algn="l"/>
              <a:endPara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endParaRPr>
            </a:p>
            <a:p>
              <a:pPr algn="l"/>
              <a:r>
                <a:rPr lang="en-US" sz="16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QCD: 3 verschiedene Ladungen (</a:t>
              </a:r>
              <a:r>
                <a:rPr lang="ja-JP" altLang="en-US" sz="1600">
                  <a:solidFill>
                    <a:schemeClr val="tx1"/>
                  </a:solidFill>
                  <a:latin typeface="Arial"/>
                  <a:ea typeface="ＭＳ Ｐゴシック" charset="0"/>
                  <a:cs typeface="Verdana" charset="0"/>
                  <a:sym typeface="Verdana" charset="0"/>
                </a:rPr>
                <a:t>“</a:t>
              </a:r>
              <a:r>
                <a:rPr lang="en-US" sz="16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colour</a:t>
              </a:r>
              <a:r>
                <a:rPr lang="ja-JP" altLang="en-US" sz="1600">
                  <a:solidFill>
                    <a:schemeClr val="tx1"/>
                  </a:solidFill>
                  <a:latin typeface="Arial"/>
                  <a:ea typeface="ＭＳ Ｐゴシック" charset="0"/>
                  <a:cs typeface="Verdana" charset="0"/>
                  <a:sym typeface="Verdana" charset="0"/>
                </a:rPr>
                <a:t>”</a:t>
              </a:r>
              <a:r>
                <a:rPr lang="en-US" sz="16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) [rot, grün, blau]*</a:t>
              </a:r>
            </a:p>
            <a:p>
              <a:pPr algn="l"/>
              <a:endPara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endParaRPr>
            </a:p>
            <a:p>
              <a:pPr algn="l"/>
              <a:r>
                <a:rPr lang="ja-JP" altLang="en-US" sz="1600">
                  <a:solidFill>
                    <a:schemeClr val="tx1"/>
                  </a:solidFill>
                  <a:latin typeface="Arial"/>
                  <a:ea typeface="ＭＳ Ｐゴシック" charset="0"/>
                  <a:cs typeface="Verdana" charset="0"/>
                  <a:sym typeface="Verdana" charset="0"/>
                </a:rPr>
                <a:t>‘</a:t>
              </a:r>
              <a:r>
                <a:rPr lang="en-US" sz="16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Starke Ladung</a:t>
              </a:r>
              <a:r>
                <a:rPr lang="ja-JP" altLang="en-US" sz="1600">
                  <a:solidFill>
                    <a:schemeClr val="tx1"/>
                  </a:solidFill>
                  <a:latin typeface="Arial"/>
                  <a:ea typeface="ＭＳ Ｐゴシック" charset="0"/>
                  <a:cs typeface="Verdana" charset="0"/>
                  <a:sym typeface="Verdana" charset="0"/>
                </a:rPr>
                <a:t>’</a:t>
              </a:r>
              <a:r>
                <a:rPr lang="en-US" sz="16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 zwischen Quarks wird von (8) Gluonen übertragen</a:t>
              </a:r>
            </a:p>
            <a:p>
              <a:pPr algn="l"/>
              <a:endPara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endParaRPr>
            </a:p>
            <a:p>
              <a:pPr algn="l"/>
              <a:endPara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endParaRPr>
            </a:p>
          </p:txBody>
        </p:sp>
        <p:pic>
          <p:nvPicPr>
            <p:cNvPr id="39946" name="Picture 1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4" y="958"/>
              <a:ext cx="1344" cy="1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/>
          </p:cNvSpPr>
          <p:nvPr/>
        </p:nvSpPr>
        <p:spPr bwMode="auto">
          <a:xfrm>
            <a:off x="5330825" y="1778000"/>
            <a:ext cx="4470400" cy="154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150000"/>
              </a:lnSpc>
            </a:pPr>
            <a:r>
              <a:rPr lang="en-US" sz="17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• Träger der starken Wechselwirkung </a:t>
            </a:r>
          </a:p>
          <a:p>
            <a:pPr algn="l">
              <a:lnSpc>
                <a:spcPct val="150000"/>
              </a:lnSpc>
            </a:pPr>
            <a:r>
              <a:rPr lang="en-US" sz="17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• haben keine Masse</a:t>
            </a:r>
          </a:p>
          <a:p>
            <a:pPr algn="l">
              <a:lnSpc>
                <a:spcPct val="150000"/>
              </a:lnSpc>
            </a:pPr>
            <a:r>
              <a:rPr lang="en-US" sz="17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• 3 x 3 - 1 = 8 linear unabhängige Kombinationen ( Gluonen )</a:t>
            </a:r>
          </a:p>
        </p:txBody>
      </p:sp>
      <p:sp>
        <p:nvSpPr>
          <p:cNvPr id="40962" name="Rectangle 2"/>
          <p:cNvSpPr>
            <a:spLocks/>
          </p:cNvSpPr>
          <p:nvPr/>
        </p:nvSpPr>
        <p:spPr bwMode="auto">
          <a:xfrm>
            <a:off x="8874125" y="431800"/>
            <a:ext cx="9398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rgbClr val="FFFF0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1973</a:t>
            </a:r>
          </a:p>
        </p:txBody>
      </p:sp>
      <p:sp>
        <p:nvSpPr>
          <p:cNvPr id="40963" name="Rectangle 3"/>
          <p:cNvSpPr>
            <a:spLocks/>
          </p:cNvSpPr>
          <p:nvPr/>
        </p:nvSpPr>
        <p:spPr bwMode="auto">
          <a:xfrm>
            <a:off x="4619625" y="990600"/>
            <a:ext cx="26289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23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Gluonen</a:t>
            </a:r>
          </a:p>
        </p:txBody>
      </p:sp>
      <p:sp>
        <p:nvSpPr>
          <p:cNvPr id="40964" name="Rectangle 4"/>
          <p:cNvSpPr>
            <a:spLocks/>
          </p:cNvSpPr>
          <p:nvPr/>
        </p:nvSpPr>
        <p:spPr bwMode="auto">
          <a:xfrm>
            <a:off x="568325" y="1460500"/>
            <a:ext cx="42037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500">
                <a:solidFill>
                  <a:schemeClr val="tx1"/>
                </a:solidFill>
                <a:latin typeface="Verdana Bold Italic" charset="0"/>
                <a:ea typeface="ＭＳ Ｐゴシック" charset="0"/>
                <a:cs typeface="Verdana Bold Italic" charset="0"/>
                <a:sym typeface="Verdana Bold Italic" charset="0"/>
              </a:rPr>
              <a:t>GLUONEN sind selbst auch geladen </a:t>
            </a:r>
          </a:p>
          <a:p>
            <a:pPr algn="l"/>
            <a:r>
              <a:rPr lang="en-US" sz="1500">
                <a:solidFill>
                  <a:schemeClr val="tx1"/>
                </a:solidFill>
                <a:latin typeface="Verdana Bold Italic" charset="0"/>
                <a:ea typeface="ＭＳ Ｐゴシック" charset="0"/>
                <a:cs typeface="Verdana Bold Italic" charset="0"/>
                <a:sym typeface="Verdana Bold Italic" charset="0"/>
              </a:rPr>
              <a:t>GLUON-GLUON WECHSELWIRKUNG !</a:t>
            </a:r>
          </a:p>
        </p:txBody>
      </p:sp>
      <p:pic>
        <p:nvPicPr>
          <p:cNvPr id="4096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638801" y="2805112"/>
            <a:ext cx="2844800" cy="550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6" name="Oval 6"/>
          <p:cNvSpPr>
            <a:spLocks/>
          </p:cNvSpPr>
          <p:nvPr/>
        </p:nvSpPr>
        <p:spPr bwMode="auto">
          <a:xfrm>
            <a:off x="571500" y="2489200"/>
            <a:ext cx="571500" cy="5715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0967" name="Oval 7"/>
          <p:cNvSpPr>
            <a:spLocks/>
          </p:cNvSpPr>
          <p:nvPr/>
        </p:nvSpPr>
        <p:spPr bwMode="auto">
          <a:xfrm>
            <a:off x="571500" y="3238500"/>
            <a:ext cx="571500" cy="571500"/>
          </a:xfrm>
          <a:prstGeom prst="ellipse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0968" name="Rectangle 8"/>
          <p:cNvSpPr>
            <a:spLocks/>
          </p:cNvSpPr>
          <p:nvPr/>
        </p:nvSpPr>
        <p:spPr bwMode="auto">
          <a:xfrm>
            <a:off x="1655763" y="2578100"/>
            <a:ext cx="2443162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Quark : </a:t>
            </a:r>
            <a:r>
              <a:rPr lang="ja-JP" altLang="en-US" sz="18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‘</a:t>
            </a:r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Farbladung</a:t>
            </a:r>
            <a:r>
              <a:rPr lang="ja-JP" altLang="en-US" sz="18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’</a:t>
            </a:r>
            <a:endParaRPr lang="en-US" sz="1800">
              <a:solidFill>
                <a:schemeClr val="tx1"/>
              </a:solidFill>
              <a:latin typeface="Verdana" charset="0"/>
              <a:ea typeface="ＭＳ Ｐゴシック" charset="0"/>
              <a:cs typeface="Verdana" charset="0"/>
              <a:sym typeface="Verdana" charset="0"/>
            </a:endParaRPr>
          </a:p>
        </p:txBody>
      </p:sp>
      <p:sp>
        <p:nvSpPr>
          <p:cNvPr id="40969" name="Rectangle 9"/>
          <p:cNvSpPr>
            <a:spLocks/>
          </p:cNvSpPr>
          <p:nvPr/>
        </p:nvSpPr>
        <p:spPr bwMode="auto">
          <a:xfrm>
            <a:off x="1655763" y="3175000"/>
            <a:ext cx="2030412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Anti-Quark : </a:t>
            </a:r>
          </a:p>
          <a:p>
            <a:pPr algn="l"/>
            <a:r>
              <a:rPr lang="ja-JP" altLang="en-US" sz="18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‘</a:t>
            </a:r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Anti-Farbladung</a:t>
            </a:r>
            <a:r>
              <a:rPr lang="ja-JP" altLang="en-US" sz="18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’</a:t>
            </a:r>
            <a:endParaRPr lang="en-US" sz="1800">
              <a:solidFill>
                <a:schemeClr val="tx1"/>
              </a:solidFill>
              <a:latin typeface="Verdana" charset="0"/>
              <a:ea typeface="ＭＳ Ｐゴシック" charset="0"/>
              <a:cs typeface="Verdana" charset="0"/>
              <a:sym typeface="Verdana" charset="0"/>
            </a:endParaRPr>
          </a:p>
        </p:txBody>
      </p:sp>
      <p:pic>
        <p:nvPicPr>
          <p:cNvPr id="40970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4394200"/>
            <a:ext cx="850900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71" name="Rectangle 11"/>
          <p:cNvSpPr>
            <a:spLocks/>
          </p:cNvSpPr>
          <p:nvPr/>
        </p:nvSpPr>
        <p:spPr bwMode="auto">
          <a:xfrm>
            <a:off x="1655763" y="4432300"/>
            <a:ext cx="2262187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GLUONEN:</a:t>
            </a:r>
          </a:p>
          <a:p>
            <a:pPr algn="l"/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Farbe + Anti-Farbe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100" y="1790700"/>
            <a:ext cx="3314700" cy="176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6" name="Rectangle 2"/>
          <p:cNvSpPr>
            <a:spLocks/>
          </p:cNvSpPr>
          <p:nvPr/>
        </p:nvSpPr>
        <p:spPr bwMode="auto">
          <a:xfrm>
            <a:off x="1774825" y="1047750"/>
            <a:ext cx="64008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22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Selbstwechselwirkung der Gluonen</a:t>
            </a:r>
          </a:p>
        </p:txBody>
      </p:sp>
      <p:sp>
        <p:nvSpPr>
          <p:cNvPr id="41987" name="Rectangle 3"/>
          <p:cNvSpPr>
            <a:spLocks/>
          </p:cNvSpPr>
          <p:nvPr/>
        </p:nvSpPr>
        <p:spPr bwMode="auto">
          <a:xfrm>
            <a:off x="1965325" y="3911600"/>
            <a:ext cx="54991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150000"/>
              </a:lnSpc>
            </a:pPr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Approximatives Potential (sehr vereinfacht) :</a:t>
            </a:r>
          </a:p>
        </p:txBody>
      </p:sp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100" y="4368800"/>
            <a:ext cx="3213100" cy="113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9" name="Rectangle 5"/>
          <p:cNvSpPr>
            <a:spLocks/>
          </p:cNvSpPr>
          <p:nvPr/>
        </p:nvSpPr>
        <p:spPr bwMode="auto">
          <a:xfrm>
            <a:off x="1774825" y="6273800"/>
            <a:ext cx="73914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150000"/>
              </a:lnSpc>
            </a:pPr>
            <a:r>
              <a:rPr lang="en-US" sz="20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Bei sehr kleinen Abständen (oder sehr hohen </a:t>
            </a:r>
          </a:p>
          <a:p>
            <a:pPr algn="l">
              <a:lnSpc>
                <a:spcPct val="150000"/>
              </a:lnSpc>
            </a:pPr>
            <a:r>
              <a:rPr lang="en-US" sz="20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Energien) nimmt die Stärke der Wechselwirkung ab.</a:t>
            </a:r>
          </a:p>
        </p:txBody>
      </p:sp>
      <p:sp>
        <p:nvSpPr>
          <p:cNvPr id="41990" name="Rectangle 6"/>
          <p:cNvSpPr>
            <a:spLocks/>
          </p:cNvSpPr>
          <p:nvPr/>
        </p:nvSpPr>
        <p:spPr bwMode="auto">
          <a:xfrm>
            <a:off x="8874125" y="431800"/>
            <a:ext cx="9398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rgbClr val="FFFF0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1973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9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400" y="2717800"/>
            <a:ext cx="8207375" cy="317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0" name="Rectangle 2"/>
          <p:cNvSpPr>
            <a:spLocks/>
          </p:cNvSpPr>
          <p:nvPr/>
        </p:nvSpPr>
        <p:spPr bwMode="auto">
          <a:xfrm>
            <a:off x="5638800" y="6108700"/>
            <a:ext cx="3732213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algn="l"/>
            <a:r>
              <a:rPr lang="en-US" sz="1400">
                <a:solidFill>
                  <a:schemeClr val="tx1"/>
                </a:solidFill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PETRA Storage Ring, 1979, DESY (Hamburg)</a:t>
            </a:r>
            <a:endParaRPr lang="en-US" sz="1300">
              <a:solidFill>
                <a:schemeClr val="tx1"/>
              </a:solidFill>
              <a:latin typeface="Helvetica" charset="0"/>
              <a:ea typeface="ＭＳ Ｐゴシック" charset="0"/>
              <a:cs typeface="Helvetica" charset="0"/>
              <a:sym typeface="Helvetica" charset="0"/>
            </a:endParaRPr>
          </a:p>
          <a:p>
            <a:endParaRPr lang="en-US" sz="1800">
              <a:solidFill>
                <a:schemeClr val="tx1"/>
              </a:solidFill>
              <a:latin typeface="Verdana" charset="0"/>
              <a:ea typeface="ＭＳ Ｐゴシック" charset="0"/>
              <a:cs typeface="Verdana" charset="0"/>
              <a:sym typeface="Verdana" charset="0"/>
            </a:endParaRPr>
          </a:p>
        </p:txBody>
      </p:sp>
      <p:sp>
        <p:nvSpPr>
          <p:cNvPr id="43011" name="Rectangle 3"/>
          <p:cNvSpPr>
            <a:spLocks/>
          </p:cNvSpPr>
          <p:nvPr/>
        </p:nvSpPr>
        <p:spPr bwMode="auto">
          <a:xfrm>
            <a:off x="695325" y="1168400"/>
            <a:ext cx="34671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Entdeckung der Gluonen</a:t>
            </a:r>
          </a:p>
        </p:txBody>
      </p:sp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00" y="1701800"/>
            <a:ext cx="4152900" cy="499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3" name="Rectangle 5"/>
          <p:cNvSpPr>
            <a:spLocks/>
          </p:cNvSpPr>
          <p:nvPr/>
        </p:nvSpPr>
        <p:spPr bwMode="auto">
          <a:xfrm>
            <a:off x="8874125" y="431800"/>
            <a:ext cx="9398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rgbClr val="FFFF0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1979</a:t>
            </a:r>
          </a:p>
        </p:txBody>
      </p:sp>
      <p:sp>
        <p:nvSpPr>
          <p:cNvPr id="43014" name="Rectangle 6"/>
          <p:cNvSpPr>
            <a:spLocks/>
          </p:cNvSpPr>
          <p:nvPr/>
        </p:nvSpPr>
        <p:spPr bwMode="auto">
          <a:xfrm>
            <a:off x="4162425" y="1168400"/>
            <a:ext cx="34671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(DESY, 1979)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/>
          </p:cNvSpPr>
          <p:nvPr/>
        </p:nvSpPr>
        <p:spPr bwMode="auto">
          <a:xfrm>
            <a:off x="8874125" y="431800"/>
            <a:ext cx="9398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rgbClr val="FFFF0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1972/3</a:t>
            </a:r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9013" y="1193800"/>
            <a:ext cx="5627687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5" name="Rectangle 3"/>
          <p:cNvSpPr>
            <a:spLocks/>
          </p:cNvSpPr>
          <p:nvPr/>
        </p:nvSpPr>
        <p:spPr bwMode="auto">
          <a:xfrm>
            <a:off x="339725" y="6654800"/>
            <a:ext cx="94742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8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Gab es zwischen Elektronen/Muonen und Quarks einen Zusammenhang?</a:t>
            </a:r>
          </a:p>
          <a:p>
            <a:r>
              <a:rPr lang="en-US" sz="18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HINWEIS: 'elektroschwache' Wechselwirkung</a:t>
            </a:r>
          </a:p>
        </p:txBody>
      </p:sp>
      <p:sp>
        <p:nvSpPr>
          <p:cNvPr id="44036" name="Rectangle 4"/>
          <p:cNvSpPr>
            <a:spLocks/>
          </p:cNvSpPr>
          <p:nvPr/>
        </p:nvSpPr>
        <p:spPr bwMode="auto">
          <a:xfrm>
            <a:off x="500063" y="2438400"/>
            <a:ext cx="1139825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LEPTONS</a:t>
            </a:r>
          </a:p>
        </p:txBody>
      </p:sp>
      <p:sp>
        <p:nvSpPr>
          <p:cNvPr id="44037" name="Rectangle 5"/>
          <p:cNvSpPr>
            <a:spLocks/>
          </p:cNvSpPr>
          <p:nvPr/>
        </p:nvSpPr>
        <p:spPr bwMode="auto">
          <a:xfrm>
            <a:off x="538163" y="5080000"/>
            <a:ext cx="1063625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QUARKS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5058" name="Rectangle 2"/>
          <p:cNvSpPr>
            <a:spLocks/>
          </p:cNvSpPr>
          <p:nvPr/>
        </p:nvSpPr>
        <p:spPr bwMode="auto">
          <a:xfrm>
            <a:off x="2201863" y="203200"/>
            <a:ext cx="5243512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3800">
                <a:solidFill>
                  <a:srgbClr val="80004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Elektroschwache WW</a:t>
            </a:r>
          </a:p>
        </p:txBody>
      </p:sp>
      <p:sp>
        <p:nvSpPr>
          <p:cNvPr id="45059" name="Rectangle 3"/>
          <p:cNvSpPr>
            <a:spLocks/>
          </p:cNvSpPr>
          <p:nvPr/>
        </p:nvSpPr>
        <p:spPr bwMode="auto">
          <a:xfrm>
            <a:off x="-1727200" y="5473700"/>
            <a:ext cx="101600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endParaRPr lang="en-US" sz="1500">
              <a:solidFill>
                <a:schemeClr val="tx1"/>
              </a:solidFill>
              <a:latin typeface="Verdana" charset="0"/>
              <a:ea typeface="ＭＳ Ｐゴシック" charset="0"/>
              <a:cs typeface="Lucida Grande" charset="0"/>
              <a:sym typeface="Verdana" charset="0"/>
            </a:endParaRPr>
          </a:p>
          <a:p>
            <a:r>
              <a:rPr lang="en-US" sz="15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Die schwache Wechselwirkung wird durch den Austausch</a:t>
            </a:r>
          </a:p>
          <a:p>
            <a:r>
              <a:rPr lang="en-US" sz="15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sehr massiver </a:t>
            </a:r>
            <a:r>
              <a:rPr lang="ja-JP" altLang="en-US" sz="1500">
                <a:solidFill>
                  <a:schemeClr val="tx1"/>
                </a:solidFill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‘</a:t>
            </a:r>
            <a:r>
              <a:rPr lang="en-US" sz="15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Vektorbosonen</a:t>
            </a:r>
            <a:r>
              <a:rPr lang="ja-JP" altLang="en-US" sz="1500">
                <a:solidFill>
                  <a:schemeClr val="tx1"/>
                </a:solidFill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’</a:t>
            </a:r>
            <a:r>
              <a:rPr lang="en-US" sz="15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 übertragen</a:t>
            </a:r>
          </a:p>
          <a:p>
            <a:r>
              <a:rPr lang="en-US" sz="15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(Analog zum Photonenaustausch!)</a:t>
            </a:r>
          </a:p>
          <a:p>
            <a:endParaRPr lang="en-US" sz="1500">
              <a:solidFill>
                <a:schemeClr val="tx1"/>
              </a:solidFill>
              <a:latin typeface="Verdana Bold" charset="0"/>
              <a:ea typeface="ＭＳ Ｐゴシック" charset="0"/>
              <a:cs typeface="Verdana Bold" charset="0"/>
              <a:sym typeface="Verdana Bold" charset="0"/>
            </a:endParaRPr>
          </a:p>
          <a:p>
            <a:r>
              <a:rPr lang="en-US" sz="1500">
                <a:solidFill>
                  <a:srgbClr val="FF00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Die grosse Masse  (80 GeV) würde die kurze</a:t>
            </a:r>
          </a:p>
          <a:p>
            <a:r>
              <a:rPr lang="en-US" sz="1500">
                <a:solidFill>
                  <a:srgbClr val="FF00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Reichweite (2·10</a:t>
            </a:r>
            <a:r>
              <a:rPr lang="en-US" sz="1500" baseline="32000">
                <a:solidFill>
                  <a:srgbClr val="FF00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-18</a:t>
            </a:r>
            <a:r>
              <a:rPr lang="en-US" sz="1500">
                <a:solidFill>
                  <a:srgbClr val="FF00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 m) und den kleinen Streuquerschnitt</a:t>
            </a:r>
          </a:p>
          <a:p>
            <a:r>
              <a:rPr lang="en-US" sz="1500">
                <a:solidFill>
                  <a:srgbClr val="FF00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erklären</a:t>
            </a:r>
          </a:p>
        </p:txBody>
      </p:sp>
      <p:grpSp>
        <p:nvGrpSpPr>
          <p:cNvPr id="45062" name="Group 6"/>
          <p:cNvGrpSpPr>
            <a:grpSpLocks/>
          </p:cNvGrpSpPr>
          <p:nvPr/>
        </p:nvGrpSpPr>
        <p:grpSpPr bwMode="auto">
          <a:xfrm>
            <a:off x="342900" y="1212850"/>
            <a:ext cx="9455150" cy="1155700"/>
            <a:chOff x="0" y="0"/>
            <a:chExt cx="5956" cy="728"/>
          </a:xfrm>
        </p:grpSpPr>
        <p:sp>
          <p:nvSpPr>
            <p:cNvPr id="45060" name="Rectangle 4"/>
            <p:cNvSpPr>
              <a:spLocks/>
            </p:cNvSpPr>
            <p:nvPr/>
          </p:nvSpPr>
          <p:spPr bwMode="auto">
            <a:xfrm>
              <a:off x="0" y="0"/>
              <a:ext cx="4240" cy="7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600">
                  <a:solidFill>
                    <a:schemeClr val="tx1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In den 50er gab es ein grosses (theoretisches) Problem</a:t>
              </a:r>
              <a:endPara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Lucida Grande" charset="0"/>
                <a:sym typeface="Verdana" charset="0"/>
              </a:endParaRPr>
            </a:p>
            <a:p>
              <a:r>
                <a:rPr lang="en-US" sz="16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Lucida Grande" charset="0"/>
                  <a:sym typeface="Verdana" charset="0"/>
                </a:rPr>
                <a:t>Neutrino-Proton Streuquerschnitt ~ (G</a:t>
              </a:r>
              <a:r>
                <a:rPr lang="en-US" sz="1600" baseline="-60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F</a:t>
              </a:r>
              <a:r>
                <a:rPr lang="en-US" sz="16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 E</a:t>
              </a:r>
              <a:r>
                <a:rPr lang="en-US" sz="2500" baseline="-60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Times New Roman" charset="0"/>
                  <a:sym typeface="Times New Roman" charset="0"/>
                </a:rPr>
                <a:t>ν</a:t>
              </a:r>
              <a:r>
                <a:rPr lang="en-US" sz="16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 )</a:t>
              </a:r>
            </a:p>
            <a:p>
              <a:r>
                <a:rPr lang="en-US" sz="16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würde oberhalb 300 GeV die Unitarität verletzen* </a:t>
              </a:r>
            </a:p>
            <a:p>
              <a:r>
                <a:rPr lang="en-US" sz="16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(*Wahrscheinlichkeit &gt; 100%)</a:t>
              </a:r>
            </a:p>
          </p:txBody>
        </p:sp>
        <p:sp>
          <p:nvSpPr>
            <p:cNvPr id="45061" name="Rectangle 5"/>
            <p:cNvSpPr>
              <a:spLocks/>
            </p:cNvSpPr>
            <p:nvPr/>
          </p:nvSpPr>
          <p:spPr bwMode="auto">
            <a:xfrm>
              <a:off x="4784" y="36"/>
              <a:ext cx="1172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5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G</a:t>
              </a:r>
              <a:r>
                <a:rPr lang="en-US" sz="1500" baseline="-60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F </a:t>
              </a:r>
              <a:r>
                <a:rPr lang="en-US" sz="15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= (1/294 GeV)</a:t>
              </a:r>
              <a:r>
                <a:rPr lang="en-US" sz="1500" baseline="320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2</a:t>
              </a:r>
            </a:p>
          </p:txBody>
        </p:sp>
      </p:grpSp>
      <p:grpSp>
        <p:nvGrpSpPr>
          <p:cNvPr id="45075" name="Group 19"/>
          <p:cNvGrpSpPr>
            <a:grpSpLocks/>
          </p:cNvGrpSpPr>
          <p:nvPr/>
        </p:nvGrpSpPr>
        <p:grpSpPr bwMode="auto">
          <a:xfrm>
            <a:off x="6565900" y="2425700"/>
            <a:ext cx="3262313" cy="2965450"/>
            <a:chOff x="0" y="0"/>
            <a:chExt cx="2054" cy="1868"/>
          </a:xfrm>
        </p:grpSpPr>
        <p:sp>
          <p:nvSpPr>
            <p:cNvPr id="45063" name="Rectangle 7"/>
            <p:cNvSpPr>
              <a:spLocks/>
            </p:cNvSpPr>
            <p:nvPr/>
          </p:nvSpPr>
          <p:spPr bwMode="auto">
            <a:xfrm>
              <a:off x="630" y="1700"/>
              <a:ext cx="790" cy="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Glashow model</a:t>
              </a:r>
            </a:p>
          </p:txBody>
        </p:sp>
        <p:grpSp>
          <p:nvGrpSpPr>
            <p:cNvPr id="45074" name="Group 18"/>
            <p:cNvGrpSpPr>
              <a:grpSpLocks/>
            </p:cNvGrpSpPr>
            <p:nvPr/>
          </p:nvGrpSpPr>
          <p:grpSpPr bwMode="auto">
            <a:xfrm>
              <a:off x="0" y="0"/>
              <a:ext cx="2054" cy="1744"/>
              <a:chOff x="0" y="0"/>
              <a:chExt cx="2054" cy="1744"/>
            </a:xfrm>
          </p:grpSpPr>
          <p:sp>
            <p:nvSpPr>
              <p:cNvPr id="45064" name="Line 8"/>
              <p:cNvSpPr>
                <a:spLocks noChangeShapeType="1"/>
              </p:cNvSpPr>
              <p:nvPr/>
            </p:nvSpPr>
            <p:spPr bwMode="auto">
              <a:xfrm flipH="1">
                <a:off x="1025" y="203"/>
                <a:ext cx="820" cy="537"/>
              </a:xfrm>
              <a:prstGeom prst="line">
                <a:avLst/>
              </a:prstGeom>
              <a:noFill/>
              <a:ln w="25400" cap="flat">
                <a:solidFill>
                  <a:srgbClr val="2D4141"/>
                </a:solidFill>
                <a:prstDash val="solid"/>
                <a:miter lim="800000"/>
                <a:headEnd type="stealth" w="med" len="med"/>
                <a:tailEnd type="none" w="med" len="med"/>
              </a:ln>
              <a:effectLst>
                <a:outerShdw blurRad="25400" dist="25399" dir="2700000" algn="ctr" rotWithShape="0">
                  <a:schemeClr val="bg2">
                    <a:alpha val="50000"/>
                  </a:scheme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45065" name="Line 9"/>
              <p:cNvSpPr>
                <a:spLocks noChangeShapeType="1"/>
              </p:cNvSpPr>
              <p:nvPr/>
            </p:nvSpPr>
            <p:spPr bwMode="auto">
              <a:xfrm rot="10800000">
                <a:off x="1015" y="1074"/>
                <a:ext cx="898" cy="552"/>
              </a:xfrm>
              <a:prstGeom prst="line">
                <a:avLst/>
              </a:prstGeom>
              <a:noFill/>
              <a:ln w="25400" cap="flat">
                <a:solidFill>
                  <a:srgbClr val="2D4141"/>
                </a:solidFill>
                <a:prstDash val="solid"/>
                <a:miter lim="800000"/>
                <a:headEnd type="stealth" w="med" len="med"/>
                <a:tailEnd type="none" w="med" len="med"/>
              </a:ln>
              <a:effectLst>
                <a:outerShdw blurRad="25400" dist="25399" dir="2700000" algn="ctr" rotWithShape="0">
                  <a:schemeClr val="bg2">
                    <a:alpha val="50000"/>
                  </a:scheme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45066" name="Line 10"/>
              <p:cNvSpPr>
                <a:spLocks noChangeShapeType="1"/>
              </p:cNvSpPr>
              <p:nvPr/>
            </p:nvSpPr>
            <p:spPr bwMode="auto">
              <a:xfrm>
                <a:off x="179" y="210"/>
                <a:ext cx="833" cy="530"/>
              </a:xfrm>
              <a:prstGeom prst="line">
                <a:avLst/>
              </a:prstGeom>
              <a:noFill/>
              <a:ln w="25400" cap="flat">
                <a:solidFill>
                  <a:srgbClr val="2D414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>
                <a:outerShdw blurRad="25400" dist="25399" dir="2700000" algn="ctr" rotWithShape="0">
                  <a:schemeClr val="bg2">
                    <a:alpha val="50000"/>
                  </a:scheme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45067" name="Line 11"/>
              <p:cNvSpPr>
                <a:spLocks noChangeShapeType="1"/>
              </p:cNvSpPr>
              <p:nvPr/>
            </p:nvSpPr>
            <p:spPr bwMode="auto">
              <a:xfrm rot="10800000" flipH="1">
                <a:off x="220" y="1080"/>
                <a:ext cx="787" cy="497"/>
              </a:xfrm>
              <a:prstGeom prst="line">
                <a:avLst/>
              </a:prstGeom>
              <a:noFill/>
              <a:ln w="25400" cap="flat">
                <a:solidFill>
                  <a:srgbClr val="2D414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>
                <a:outerShdw blurRad="25400" dist="25399" dir="2700000" algn="ctr" rotWithShape="0">
                  <a:schemeClr val="bg2">
                    <a:alpha val="50000"/>
                  </a:scheme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45068" name="Rectangle 12"/>
              <p:cNvSpPr>
                <a:spLocks/>
              </p:cNvSpPr>
              <p:nvPr/>
            </p:nvSpPr>
            <p:spPr bwMode="auto">
              <a:xfrm>
                <a:off x="1930" y="0"/>
                <a:ext cx="117" cy="2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r>
                  <a:rPr lang="en-US" sz="18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Verdana" charset="0"/>
                    <a:sym typeface="Verdana" charset="0"/>
                  </a:rPr>
                  <a:t>p</a:t>
                </a:r>
              </a:p>
            </p:txBody>
          </p:sp>
          <p:sp>
            <p:nvSpPr>
              <p:cNvPr id="45069" name="Rectangle 13"/>
              <p:cNvSpPr>
                <a:spLocks/>
              </p:cNvSpPr>
              <p:nvPr/>
            </p:nvSpPr>
            <p:spPr bwMode="auto">
              <a:xfrm>
                <a:off x="0" y="0"/>
                <a:ext cx="118" cy="2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r>
                  <a:rPr lang="en-US" sz="18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Verdana" charset="0"/>
                    <a:sym typeface="Verdana" charset="0"/>
                  </a:rPr>
                  <a:t>n</a:t>
                </a:r>
              </a:p>
            </p:txBody>
          </p:sp>
          <p:sp>
            <p:nvSpPr>
              <p:cNvPr id="45070" name="Rectangle 14"/>
              <p:cNvSpPr>
                <a:spLocks/>
              </p:cNvSpPr>
              <p:nvPr/>
            </p:nvSpPr>
            <p:spPr bwMode="auto">
              <a:xfrm>
                <a:off x="74" y="1468"/>
                <a:ext cx="115" cy="2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r>
                  <a:rPr lang="en-US"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Times New Roman" charset="0"/>
                    <a:sym typeface="Times New Roman" charset="0"/>
                  </a:rPr>
                  <a:t>ν</a:t>
                </a:r>
              </a:p>
            </p:txBody>
          </p:sp>
          <p:sp>
            <p:nvSpPr>
              <p:cNvPr id="45071" name="Rectangle 15"/>
              <p:cNvSpPr>
                <a:spLocks/>
              </p:cNvSpPr>
              <p:nvPr/>
            </p:nvSpPr>
            <p:spPr bwMode="auto">
              <a:xfrm>
                <a:off x="1940" y="1540"/>
                <a:ext cx="114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r>
                  <a:rPr lang="en-US" sz="18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Verdana" charset="0"/>
                    <a:sym typeface="Verdana" charset="0"/>
                  </a:rPr>
                  <a:t>e</a:t>
                </a:r>
              </a:p>
            </p:txBody>
          </p:sp>
          <p:sp>
            <p:nvSpPr>
              <p:cNvPr id="45072" name="Line 16"/>
              <p:cNvSpPr>
                <a:spLocks noChangeShapeType="1"/>
              </p:cNvSpPr>
              <p:nvPr/>
            </p:nvSpPr>
            <p:spPr bwMode="auto">
              <a:xfrm>
                <a:off x="1023" y="724"/>
                <a:ext cx="16" cy="363"/>
              </a:xfrm>
              <a:prstGeom prst="line">
                <a:avLst/>
              </a:prstGeom>
              <a:noFill/>
              <a:ln w="38100" cap="flat">
                <a:solidFill>
                  <a:srgbClr val="800040"/>
                </a:solidFill>
                <a:prstDash val="sysDot"/>
                <a:miter lim="800000"/>
                <a:headEnd type="none" w="med" len="med"/>
                <a:tailEnd type="none" w="med" len="med"/>
              </a:ln>
              <a:effectLst>
                <a:outerShdw blurRad="25400" dist="25399" dir="2700000" algn="ctr" rotWithShape="0">
                  <a:schemeClr val="bg2">
                    <a:alpha val="50000"/>
                  </a:scheme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45073" name="Rectangle 17"/>
              <p:cNvSpPr>
                <a:spLocks/>
              </p:cNvSpPr>
              <p:nvPr/>
            </p:nvSpPr>
            <p:spPr bwMode="auto">
              <a:xfrm>
                <a:off x="1007" y="736"/>
                <a:ext cx="373" cy="3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3000">
                    <a:solidFill>
                      <a:srgbClr val="800040"/>
                    </a:solidFill>
                    <a:latin typeface="Verdana Bold" charset="0"/>
                    <a:ea typeface="ＭＳ Ｐゴシック" charset="0"/>
                    <a:cs typeface="Verdana Bold" charset="0"/>
                    <a:sym typeface="Verdana Bold" charset="0"/>
                  </a:rPr>
                  <a:t>W</a:t>
                </a:r>
                <a:r>
                  <a:rPr lang="en-US" sz="1800" baseline="32000">
                    <a:solidFill>
                      <a:srgbClr val="800040"/>
                    </a:solidFill>
                    <a:latin typeface="Verdana Bold" charset="0"/>
                    <a:ea typeface="ＭＳ Ｐゴシック" charset="0"/>
                    <a:cs typeface="Verdana Bold" charset="0"/>
                    <a:sym typeface="Verdana Bold" charset="0"/>
                  </a:rPr>
                  <a:t>-</a:t>
                </a:r>
              </a:p>
            </p:txBody>
          </p:sp>
        </p:grpSp>
      </p:grpSp>
      <p:sp>
        <p:nvSpPr>
          <p:cNvPr id="45076" name="Rectangle 20"/>
          <p:cNvSpPr>
            <a:spLocks/>
          </p:cNvSpPr>
          <p:nvPr/>
        </p:nvSpPr>
        <p:spPr bwMode="auto">
          <a:xfrm>
            <a:off x="8035925" y="635000"/>
            <a:ext cx="19050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rgbClr val="0000FF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1958 Glashow</a:t>
            </a:r>
          </a:p>
        </p:txBody>
      </p:sp>
      <p:pic>
        <p:nvPicPr>
          <p:cNvPr id="45077" name="Picture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8700" y="5705475"/>
            <a:ext cx="2006600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5092" name="Group 36"/>
          <p:cNvGrpSpPr>
            <a:grpSpLocks/>
          </p:cNvGrpSpPr>
          <p:nvPr/>
        </p:nvGrpSpPr>
        <p:grpSpPr bwMode="auto">
          <a:xfrm>
            <a:off x="1016000" y="2870200"/>
            <a:ext cx="5232400" cy="2482850"/>
            <a:chOff x="0" y="0"/>
            <a:chExt cx="3295" cy="1564"/>
          </a:xfrm>
        </p:grpSpPr>
        <p:grpSp>
          <p:nvGrpSpPr>
            <p:cNvPr id="45089" name="Group 33"/>
            <p:cNvGrpSpPr>
              <a:grpSpLocks/>
            </p:cNvGrpSpPr>
            <p:nvPr/>
          </p:nvGrpSpPr>
          <p:grpSpPr bwMode="auto">
            <a:xfrm>
              <a:off x="0" y="0"/>
              <a:ext cx="2047" cy="1564"/>
              <a:chOff x="0" y="0"/>
              <a:chExt cx="2047" cy="1564"/>
            </a:xfrm>
          </p:grpSpPr>
          <p:grpSp>
            <p:nvGrpSpPr>
              <p:cNvPr id="45087" name="Group 31"/>
              <p:cNvGrpSpPr>
                <a:grpSpLocks/>
              </p:cNvGrpSpPr>
              <p:nvPr/>
            </p:nvGrpSpPr>
            <p:grpSpPr bwMode="auto">
              <a:xfrm>
                <a:off x="0" y="0"/>
                <a:ext cx="2047" cy="1408"/>
                <a:chOff x="0" y="0"/>
                <a:chExt cx="2047" cy="1408"/>
              </a:xfrm>
            </p:grpSpPr>
            <p:sp>
              <p:nvSpPr>
                <p:cNvPr id="45078" name="Line 22"/>
                <p:cNvSpPr>
                  <a:spLocks noChangeShapeType="1"/>
                </p:cNvSpPr>
                <p:nvPr/>
              </p:nvSpPr>
              <p:spPr bwMode="auto">
                <a:xfrm flipH="1">
                  <a:off x="1025" y="203"/>
                  <a:ext cx="820" cy="537"/>
                </a:xfrm>
                <a:prstGeom prst="line">
                  <a:avLst/>
                </a:prstGeom>
                <a:noFill/>
                <a:ln w="25400" cap="flat">
                  <a:solidFill>
                    <a:srgbClr val="2D4141"/>
                  </a:solidFill>
                  <a:prstDash val="solid"/>
                  <a:miter lim="800000"/>
                  <a:headEnd type="stealth" w="med" len="med"/>
                  <a:tailEnd type="none" w="med" len="med"/>
                </a:ln>
                <a:effectLst>
                  <a:outerShdw blurRad="25400" dist="25399" dir="2700000" algn="ctr" rotWithShape="0">
                    <a:schemeClr val="bg2">
                      <a:alpha val="50000"/>
                    </a:scheme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45079" name="Line 23"/>
                <p:cNvSpPr>
                  <a:spLocks noChangeShapeType="1"/>
                </p:cNvSpPr>
                <p:nvPr/>
              </p:nvSpPr>
              <p:spPr bwMode="auto">
                <a:xfrm rot="10800000">
                  <a:off x="1031" y="754"/>
                  <a:ext cx="898" cy="552"/>
                </a:xfrm>
                <a:prstGeom prst="line">
                  <a:avLst/>
                </a:prstGeom>
                <a:noFill/>
                <a:ln w="25400" cap="flat">
                  <a:solidFill>
                    <a:srgbClr val="2D4141"/>
                  </a:solidFill>
                  <a:prstDash val="solid"/>
                  <a:miter lim="800000"/>
                  <a:headEnd type="stealth" w="med" len="med"/>
                  <a:tailEnd type="none" w="med" len="med"/>
                </a:ln>
                <a:effectLst>
                  <a:outerShdw blurRad="25400" dist="25399" dir="2700000" algn="ctr" rotWithShape="0">
                    <a:schemeClr val="bg2">
                      <a:alpha val="50000"/>
                    </a:scheme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45080" name="Line 24"/>
                <p:cNvSpPr>
                  <a:spLocks noChangeShapeType="1"/>
                </p:cNvSpPr>
                <p:nvPr/>
              </p:nvSpPr>
              <p:spPr bwMode="auto">
                <a:xfrm>
                  <a:off x="179" y="210"/>
                  <a:ext cx="833" cy="530"/>
                </a:xfrm>
                <a:prstGeom prst="line">
                  <a:avLst/>
                </a:prstGeom>
                <a:noFill/>
                <a:ln w="25400" cap="flat">
                  <a:solidFill>
                    <a:srgbClr val="2D414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ffectLst>
                  <a:outerShdw blurRad="25400" dist="25399" dir="2700000" algn="ctr" rotWithShape="0">
                    <a:schemeClr val="bg2">
                      <a:alpha val="50000"/>
                    </a:scheme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45081" name="Line 25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212" y="754"/>
                  <a:ext cx="794" cy="487"/>
                </a:xfrm>
                <a:prstGeom prst="line">
                  <a:avLst/>
                </a:prstGeom>
                <a:noFill/>
                <a:ln w="25400" cap="flat">
                  <a:solidFill>
                    <a:srgbClr val="2D414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ffectLst>
                  <a:outerShdw blurRad="25400" dist="25399" dir="2700000" algn="ctr" rotWithShape="0">
                    <a:schemeClr val="bg2">
                      <a:alpha val="50000"/>
                    </a:scheme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45082" name="Oval 26"/>
                <p:cNvSpPr>
                  <a:spLocks/>
                </p:cNvSpPr>
                <p:nvPr/>
              </p:nvSpPr>
              <p:spPr bwMode="auto">
                <a:xfrm rot="10800000" flipH="1">
                  <a:off x="973" y="689"/>
                  <a:ext cx="97" cy="109"/>
                </a:xfrm>
                <a:prstGeom prst="ellipse">
                  <a:avLst/>
                </a:prstGeom>
                <a:solidFill>
                  <a:srgbClr val="8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rgbClr val="2D414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45083" name="Rectangle 27"/>
                <p:cNvSpPr>
                  <a:spLocks/>
                </p:cNvSpPr>
                <p:nvPr/>
              </p:nvSpPr>
              <p:spPr bwMode="auto">
                <a:xfrm>
                  <a:off x="1930" y="0"/>
                  <a:ext cx="117" cy="2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r>
                    <a:rPr lang="en-US" sz="18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  <a:cs typeface="Verdana" charset="0"/>
                      <a:sym typeface="Verdana" charset="0"/>
                    </a:rPr>
                    <a:t>p</a:t>
                  </a:r>
                </a:p>
              </p:txBody>
            </p:sp>
            <p:sp>
              <p:nvSpPr>
                <p:cNvPr id="45084" name="Rectangle 28"/>
                <p:cNvSpPr>
                  <a:spLocks/>
                </p:cNvSpPr>
                <p:nvPr/>
              </p:nvSpPr>
              <p:spPr bwMode="auto">
                <a:xfrm>
                  <a:off x="0" y="0"/>
                  <a:ext cx="118" cy="2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r>
                    <a:rPr lang="en-US" sz="18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  <a:cs typeface="Verdana" charset="0"/>
                      <a:sym typeface="Verdana" charset="0"/>
                    </a:rPr>
                    <a:t>n</a:t>
                  </a:r>
                </a:p>
              </p:txBody>
            </p:sp>
            <p:sp>
              <p:nvSpPr>
                <p:cNvPr id="45085" name="Rectangle 29"/>
                <p:cNvSpPr>
                  <a:spLocks/>
                </p:cNvSpPr>
                <p:nvPr/>
              </p:nvSpPr>
              <p:spPr bwMode="auto">
                <a:xfrm>
                  <a:off x="66" y="1132"/>
                  <a:ext cx="115" cy="2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r>
                    <a:rPr lang="en-US" sz="2400">
                      <a:solidFill>
                        <a:schemeClr val="tx1"/>
                      </a:solidFill>
                      <a:latin typeface="Times New Roman" charset="0"/>
                      <a:ea typeface="ＭＳ Ｐゴシック" charset="0"/>
                      <a:cs typeface="Times New Roman" charset="0"/>
                      <a:sym typeface="Times New Roman" charset="0"/>
                    </a:rPr>
                    <a:t>ν</a:t>
                  </a:r>
                </a:p>
              </p:txBody>
            </p:sp>
            <p:sp>
              <p:nvSpPr>
                <p:cNvPr id="45086" name="Rectangle 30"/>
                <p:cNvSpPr>
                  <a:spLocks/>
                </p:cNvSpPr>
                <p:nvPr/>
              </p:nvSpPr>
              <p:spPr bwMode="auto">
                <a:xfrm>
                  <a:off x="1932" y="1204"/>
                  <a:ext cx="114" cy="20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r>
                    <a:rPr lang="en-US" sz="18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  <a:cs typeface="Verdana" charset="0"/>
                      <a:sym typeface="Verdana" charset="0"/>
                    </a:rPr>
                    <a:t>e</a:t>
                  </a:r>
                </a:p>
              </p:txBody>
            </p:sp>
          </p:grpSp>
          <p:sp>
            <p:nvSpPr>
              <p:cNvPr id="45088" name="Rectangle 32"/>
              <p:cNvSpPr>
                <a:spLocks/>
              </p:cNvSpPr>
              <p:nvPr/>
            </p:nvSpPr>
            <p:spPr bwMode="auto">
              <a:xfrm>
                <a:off x="737" y="1396"/>
                <a:ext cx="656" cy="1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12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Verdana" charset="0"/>
                    <a:sym typeface="Verdana" charset="0"/>
                  </a:rPr>
                  <a:t>Fermi model</a:t>
                </a:r>
              </a:p>
            </p:txBody>
          </p:sp>
        </p:grpSp>
        <p:sp>
          <p:nvSpPr>
            <p:cNvPr id="45090" name="AutoShape 34"/>
            <p:cNvSpPr>
              <a:spLocks/>
            </p:cNvSpPr>
            <p:nvPr/>
          </p:nvSpPr>
          <p:spPr bwMode="auto">
            <a:xfrm>
              <a:off x="2311" y="456"/>
              <a:ext cx="984" cy="392"/>
            </a:xfrm>
            <a:prstGeom prst="rightArrow">
              <a:avLst>
                <a:gd name="adj1" fmla="val 32000"/>
                <a:gd name="adj2" fmla="val 89798"/>
              </a:avLst>
            </a:prstGeom>
            <a:solidFill>
              <a:schemeClr val="accent1">
                <a:alpha val="32941"/>
              </a:schemeClr>
            </a:solidFill>
            <a:ln w="25400" cap="flat">
              <a:solidFill>
                <a:srgbClr val="2D414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5091" name="Rectangle 35"/>
            <p:cNvSpPr>
              <a:spLocks/>
            </p:cNvSpPr>
            <p:nvPr/>
          </p:nvSpPr>
          <p:spPr bwMode="auto">
            <a:xfrm>
              <a:off x="2444" y="184"/>
              <a:ext cx="426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Idee</a:t>
              </a:r>
            </a:p>
          </p:txBody>
        </p:sp>
      </p:grpSp>
    </p:spTree>
  </p:cSld>
  <p:clrMapOvr>
    <a:masterClrMapping/>
  </p:clrMapOvr>
  <p:transition xmlns:p14="http://schemas.microsoft.com/office/powerpoint/2010/main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6082" name="Rectangle 2"/>
          <p:cNvSpPr>
            <a:spLocks/>
          </p:cNvSpPr>
          <p:nvPr/>
        </p:nvSpPr>
        <p:spPr bwMode="auto">
          <a:xfrm>
            <a:off x="8480425" y="635000"/>
            <a:ext cx="14605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rgbClr val="0000FF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1968</a:t>
            </a:r>
          </a:p>
        </p:txBody>
      </p:sp>
      <p:sp>
        <p:nvSpPr>
          <p:cNvPr id="46083" name="Line 3"/>
          <p:cNvSpPr>
            <a:spLocks noChangeShapeType="1"/>
          </p:cNvSpPr>
          <p:nvPr/>
        </p:nvSpPr>
        <p:spPr bwMode="auto">
          <a:xfrm flipH="1">
            <a:off x="7318375" y="1655763"/>
            <a:ext cx="1301750" cy="852487"/>
          </a:xfrm>
          <a:prstGeom prst="line">
            <a:avLst/>
          </a:prstGeom>
          <a:noFill/>
          <a:ln w="25400" cap="flat">
            <a:solidFill>
              <a:srgbClr val="2D4141"/>
            </a:solidFill>
            <a:prstDash val="solid"/>
            <a:miter lim="800000"/>
            <a:headEnd type="stealth" w="med" len="med"/>
            <a:tailEnd type="none" w="med" len="med"/>
          </a:ln>
          <a:effectLst>
            <a:outerShdw blurRad="25400" dist="25399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6084" name="Line 4"/>
          <p:cNvSpPr>
            <a:spLocks noChangeShapeType="1"/>
          </p:cNvSpPr>
          <p:nvPr/>
        </p:nvSpPr>
        <p:spPr bwMode="auto">
          <a:xfrm rot="10800000">
            <a:off x="7302500" y="3038475"/>
            <a:ext cx="1425575" cy="876300"/>
          </a:xfrm>
          <a:prstGeom prst="line">
            <a:avLst/>
          </a:prstGeom>
          <a:noFill/>
          <a:ln w="25400" cap="flat">
            <a:solidFill>
              <a:srgbClr val="2D4141"/>
            </a:solidFill>
            <a:prstDash val="solid"/>
            <a:miter lim="800000"/>
            <a:headEnd type="stealth" w="med" len="med"/>
            <a:tailEnd type="none" w="med" len="med"/>
          </a:ln>
          <a:effectLst>
            <a:outerShdw blurRad="25400" dist="25399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6085" name="Line 5"/>
          <p:cNvSpPr>
            <a:spLocks noChangeShapeType="1"/>
          </p:cNvSpPr>
          <p:nvPr/>
        </p:nvSpPr>
        <p:spPr bwMode="auto">
          <a:xfrm>
            <a:off x="5975350" y="1666875"/>
            <a:ext cx="1322388" cy="841375"/>
          </a:xfrm>
          <a:prstGeom prst="line">
            <a:avLst/>
          </a:prstGeom>
          <a:noFill/>
          <a:ln w="25400" cap="flat">
            <a:solidFill>
              <a:srgbClr val="2D414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25400" dist="25399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6086" name="Line 6"/>
          <p:cNvSpPr>
            <a:spLocks noChangeShapeType="1"/>
          </p:cNvSpPr>
          <p:nvPr/>
        </p:nvSpPr>
        <p:spPr bwMode="auto">
          <a:xfrm rot="10800000" flipH="1">
            <a:off x="6040438" y="3048000"/>
            <a:ext cx="1249362" cy="788988"/>
          </a:xfrm>
          <a:prstGeom prst="line">
            <a:avLst/>
          </a:prstGeom>
          <a:noFill/>
          <a:ln w="25400" cap="flat">
            <a:solidFill>
              <a:srgbClr val="2D414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25400" dist="25399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6087" name="Rectangle 7"/>
          <p:cNvSpPr>
            <a:spLocks/>
          </p:cNvSpPr>
          <p:nvPr/>
        </p:nvSpPr>
        <p:spPr bwMode="auto">
          <a:xfrm>
            <a:off x="8769350" y="3778250"/>
            <a:ext cx="182563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</a:t>
            </a:r>
          </a:p>
        </p:txBody>
      </p:sp>
      <p:sp>
        <p:nvSpPr>
          <p:cNvPr id="46088" name="Line 8"/>
          <p:cNvSpPr>
            <a:spLocks noChangeShapeType="1"/>
          </p:cNvSpPr>
          <p:nvPr/>
        </p:nvSpPr>
        <p:spPr bwMode="auto">
          <a:xfrm>
            <a:off x="7315200" y="2482850"/>
            <a:ext cx="25400" cy="576263"/>
          </a:xfrm>
          <a:prstGeom prst="line">
            <a:avLst/>
          </a:prstGeom>
          <a:noFill/>
          <a:ln w="38100" cap="flat">
            <a:solidFill>
              <a:srgbClr val="800040"/>
            </a:solidFill>
            <a:prstDash val="sysDot"/>
            <a:miter lim="800000"/>
            <a:headEnd type="none" w="med" len="med"/>
            <a:tailEnd type="none" w="med" len="med"/>
          </a:ln>
          <a:effectLst>
            <a:outerShdw blurRad="25400" dist="25399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6089" name="Rectangle 9"/>
          <p:cNvSpPr>
            <a:spLocks/>
          </p:cNvSpPr>
          <p:nvPr/>
        </p:nvSpPr>
        <p:spPr bwMode="auto">
          <a:xfrm>
            <a:off x="6799263" y="2590800"/>
            <a:ext cx="352425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rgbClr val="80004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Z</a:t>
            </a:r>
            <a:r>
              <a:rPr lang="en-US" sz="1800" baseline="32000">
                <a:solidFill>
                  <a:srgbClr val="80004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o</a:t>
            </a:r>
          </a:p>
        </p:txBody>
      </p:sp>
      <p:sp>
        <p:nvSpPr>
          <p:cNvPr id="46090" name="Rectangle 10"/>
          <p:cNvSpPr>
            <a:spLocks/>
          </p:cNvSpPr>
          <p:nvPr/>
        </p:nvSpPr>
        <p:spPr bwMode="auto">
          <a:xfrm>
            <a:off x="5707063" y="1339850"/>
            <a:ext cx="1825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  <a:sym typeface="Times New Roman" charset="0"/>
              </a:rPr>
              <a:t>ν</a:t>
            </a:r>
          </a:p>
        </p:txBody>
      </p:sp>
      <p:sp>
        <p:nvSpPr>
          <p:cNvPr id="46091" name="Line 11"/>
          <p:cNvSpPr>
            <a:spLocks noChangeShapeType="1"/>
          </p:cNvSpPr>
          <p:nvPr/>
        </p:nvSpPr>
        <p:spPr bwMode="auto">
          <a:xfrm flipH="1">
            <a:off x="2200275" y="1592263"/>
            <a:ext cx="1301750" cy="852487"/>
          </a:xfrm>
          <a:prstGeom prst="line">
            <a:avLst/>
          </a:prstGeom>
          <a:noFill/>
          <a:ln w="25400" cap="flat">
            <a:solidFill>
              <a:srgbClr val="2D4141"/>
            </a:solidFill>
            <a:prstDash val="solid"/>
            <a:miter lim="800000"/>
            <a:headEnd type="stealth" w="med" len="med"/>
            <a:tailEnd type="none" w="med" len="med"/>
          </a:ln>
          <a:effectLst>
            <a:outerShdw blurRad="25400" dist="25399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6092" name="Line 12"/>
          <p:cNvSpPr>
            <a:spLocks noChangeShapeType="1"/>
          </p:cNvSpPr>
          <p:nvPr/>
        </p:nvSpPr>
        <p:spPr bwMode="auto">
          <a:xfrm rot="10800000">
            <a:off x="2184400" y="2974975"/>
            <a:ext cx="1425575" cy="876300"/>
          </a:xfrm>
          <a:prstGeom prst="line">
            <a:avLst/>
          </a:prstGeom>
          <a:noFill/>
          <a:ln w="25400" cap="flat">
            <a:solidFill>
              <a:srgbClr val="2D4141"/>
            </a:solidFill>
            <a:prstDash val="solid"/>
            <a:miter lim="800000"/>
            <a:headEnd type="stealth" w="med" len="med"/>
            <a:tailEnd type="none" w="med" len="med"/>
          </a:ln>
          <a:effectLst>
            <a:outerShdw blurRad="25400" dist="25399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6093" name="Line 13"/>
          <p:cNvSpPr>
            <a:spLocks noChangeShapeType="1"/>
          </p:cNvSpPr>
          <p:nvPr/>
        </p:nvSpPr>
        <p:spPr bwMode="auto">
          <a:xfrm>
            <a:off x="857250" y="1603375"/>
            <a:ext cx="1322388" cy="841375"/>
          </a:xfrm>
          <a:prstGeom prst="line">
            <a:avLst/>
          </a:prstGeom>
          <a:noFill/>
          <a:ln w="25400" cap="flat">
            <a:solidFill>
              <a:srgbClr val="2D414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25400" dist="25399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6094" name="Line 14"/>
          <p:cNvSpPr>
            <a:spLocks noChangeShapeType="1"/>
          </p:cNvSpPr>
          <p:nvPr/>
        </p:nvSpPr>
        <p:spPr bwMode="auto">
          <a:xfrm rot="10800000" flipH="1">
            <a:off x="922338" y="2984500"/>
            <a:ext cx="1249362" cy="788988"/>
          </a:xfrm>
          <a:prstGeom prst="line">
            <a:avLst/>
          </a:prstGeom>
          <a:noFill/>
          <a:ln w="25400" cap="flat">
            <a:solidFill>
              <a:srgbClr val="2D414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25400" dist="25399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6095" name="Rectangle 15"/>
          <p:cNvSpPr>
            <a:spLocks/>
          </p:cNvSpPr>
          <p:nvPr/>
        </p:nvSpPr>
        <p:spPr bwMode="auto">
          <a:xfrm>
            <a:off x="3535363" y="1397000"/>
            <a:ext cx="185737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</a:t>
            </a:r>
          </a:p>
        </p:txBody>
      </p:sp>
      <p:sp>
        <p:nvSpPr>
          <p:cNvPr id="46096" name="Rectangle 16"/>
          <p:cNvSpPr>
            <a:spLocks/>
          </p:cNvSpPr>
          <p:nvPr/>
        </p:nvSpPr>
        <p:spPr bwMode="auto">
          <a:xfrm>
            <a:off x="690563" y="3600450"/>
            <a:ext cx="1825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  <a:sym typeface="Times New Roman" charset="0"/>
              </a:rPr>
              <a:t>e</a:t>
            </a:r>
          </a:p>
        </p:txBody>
      </p:sp>
      <p:sp>
        <p:nvSpPr>
          <p:cNvPr id="46097" name="Line 17"/>
          <p:cNvSpPr>
            <a:spLocks noChangeShapeType="1"/>
          </p:cNvSpPr>
          <p:nvPr/>
        </p:nvSpPr>
        <p:spPr bwMode="auto">
          <a:xfrm>
            <a:off x="2197100" y="2419350"/>
            <a:ext cx="25400" cy="576263"/>
          </a:xfrm>
          <a:prstGeom prst="line">
            <a:avLst/>
          </a:prstGeom>
          <a:noFill/>
          <a:ln w="38100" cap="flat">
            <a:solidFill>
              <a:srgbClr val="800040"/>
            </a:solidFill>
            <a:prstDash val="sysDot"/>
            <a:miter lim="800000"/>
            <a:headEnd type="none" w="med" len="med"/>
            <a:tailEnd type="none" w="med" len="med"/>
          </a:ln>
          <a:effectLst>
            <a:outerShdw blurRad="25400" dist="25399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6098" name="Rectangle 18"/>
          <p:cNvSpPr>
            <a:spLocks/>
          </p:cNvSpPr>
          <p:nvPr/>
        </p:nvSpPr>
        <p:spPr bwMode="auto">
          <a:xfrm>
            <a:off x="1546225" y="2552700"/>
            <a:ext cx="30607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500">
                <a:solidFill>
                  <a:srgbClr val="80004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W     elektrisch geladen</a:t>
            </a:r>
          </a:p>
        </p:txBody>
      </p:sp>
      <p:sp>
        <p:nvSpPr>
          <p:cNvPr id="46099" name="Rectangle 19"/>
          <p:cNvSpPr>
            <a:spLocks/>
          </p:cNvSpPr>
          <p:nvPr/>
        </p:nvSpPr>
        <p:spPr bwMode="auto">
          <a:xfrm>
            <a:off x="588963" y="1365250"/>
            <a:ext cx="1825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  <a:sym typeface="Times New Roman" charset="0"/>
              </a:rPr>
              <a:t>ν</a:t>
            </a:r>
          </a:p>
        </p:txBody>
      </p:sp>
      <p:sp>
        <p:nvSpPr>
          <p:cNvPr id="46100" name="Rectangle 20"/>
          <p:cNvSpPr>
            <a:spLocks/>
          </p:cNvSpPr>
          <p:nvPr/>
        </p:nvSpPr>
        <p:spPr bwMode="auto">
          <a:xfrm>
            <a:off x="3636963" y="3689350"/>
            <a:ext cx="1825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  <a:sym typeface="Times New Roman" charset="0"/>
              </a:rPr>
              <a:t>ν</a:t>
            </a:r>
          </a:p>
        </p:txBody>
      </p:sp>
      <p:sp>
        <p:nvSpPr>
          <p:cNvPr id="46101" name="Rectangle 21"/>
          <p:cNvSpPr>
            <a:spLocks/>
          </p:cNvSpPr>
          <p:nvPr/>
        </p:nvSpPr>
        <p:spPr bwMode="auto">
          <a:xfrm>
            <a:off x="6892925" y="2616200"/>
            <a:ext cx="30607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500">
                <a:solidFill>
                  <a:srgbClr val="80004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Neutraler </a:t>
            </a:r>
            <a:r>
              <a:rPr lang="ja-JP" altLang="en-US" sz="1500">
                <a:solidFill>
                  <a:srgbClr val="800040"/>
                </a:solidFill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‘</a:t>
            </a:r>
            <a:r>
              <a:rPr lang="en-US" sz="1500">
                <a:solidFill>
                  <a:srgbClr val="80004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Strom</a:t>
            </a:r>
            <a:r>
              <a:rPr lang="ja-JP" altLang="en-US" sz="1500">
                <a:solidFill>
                  <a:srgbClr val="800040"/>
                </a:solidFill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’</a:t>
            </a:r>
            <a:endParaRPr lang="en-US" sz="1500">
              <a:solidFill>
                <a:srgbClr val="800040"/>
              </a:solidFill>
              <a:latin typeface="Verdana Bold" charset="0"/>
              <a:ea typeface="ＭＳ Ｐゴシック" charset="0"/>
              <a:cs typeface="Verdana Bold" charset="0"/>
              <a:sym typeface="Verdana Bold" charset="0"/>
            </a:endParaRPr>
          </a:p>
        </p:txBody>
      </p:sp>
      <p:sp>
        <p:nvSpPr>
          <p:cNvPr id="46102" name="Rectangle 22"/>
          <p:cNvSpPr>
            <a:spLocks/>
          </p:cNvSpPr>
          <p:nvPr/>
        </p:nvSpPr>
        <p:spPr bwMode="auto">
          <a:xfrm>
            <a:off x="504825" y="4476750"/>
            <a:ext cx="86360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160000"/>
              </a:lnSpc>
            </a:pPr>
            <a:r>
              <a:rPr lang="en-US" sz="15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Glashow, Salam, Weinberg (1968) </a:t>
            </a:r>
          </a:p>
          <a:p>
            <a:pPr algn="l">
              <a:lnSpc>
                <a:spcPct val="160000"/>
              </a:lnSpc>
            </a:pPr>
            <a:r>
              <a:rPr lang="en-US" sz="15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Vereinigung der schwachen und der elektromagnetischen Wechselwirkung</a:t>
            </a:r>
          </a:p>
        </p:txBody>
      </p:sp>
      <p:sp>
        <p:nvSpPr>
          <p:cNvPr id="46103" name="Rectangle 23"/>
          <p:cNvSpPr>
            <a:spLocks/>
          </p:cNvSpPr>
          <p:nvPr/>
        </p:nvSpPr>
        <p:spPr bwMode="auto">
          <a:xfrm>
            <a:off x="492125" y="5410200"/>
            <a:ext cx="9779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5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• Die e.m. und schwache WW sind zwei Aspekte der gleichen </a:t>
            </a:r>
            <a:r>
              <a:rPr lang="ja-JP" altLang="en-US" sz="15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‘</a:t>
            </a:r>
            <a:r>
              <a:rPr lang="en-US" sz="15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elektroschwachen</a:t>
            </a:r>
            <a:r>
              <a:rPr lang="ja-JP" altLang="en-US" sz="15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’</a:t>
            </a:r>
            <a:r>
              <a:rPr lang="en-US" sz="15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WW</a:t>
            </a:r>
          </a:p>
        </p:txBody>
      </p:sp>
      <p:sp>
        <p:nvSpPr>
          <p:cNvPr id="46104" name="Rectangle 24"/>
          <p:cNvSpPr>
            <a:spLocks/>
          </p:cNvSpPr>
          <p:nvPr/>
        </p:nvSpPr>
        <p:spPr bwMode="auto">
          <a:xfrm>
            <a:off x="492125" y="5778500"/>
            <a:ext cx="9779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5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• Sowohl Quarks als auch Leptonen besitzen eine </a:t>
            </a:r>
            <a:r>
              <a:rPr lang="ja-JP" altLang="en-US" sz="15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‘</a:t>
            </a:r>
            <a:r>
              <a:rPr lang="en-US" sz="15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schwache</a:t>
            </a:r>
            <a:r>
              <a:rPr lang="ja-JP" altLang="en-US" sz="15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’</a:t>
            </a:r>
            <a:r>
              <a:rPr lang="en-US" sz="15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Ladung (i.e. Aussendung von W,Z)</a:t>
            </a:r>
          </a:p>
        </p:txBody>
      </p:sp>
      <p:sp>
        <p:nvSpPr>
          <p:cNvPr id="46105" name="Rectangle 25"/>
          <p:cNvSpPr>
            <a:spLocks/>
          </p:cNvSpPr>
          <p:nvPr/>
        </p:nvSpPr>
        <p:spPr bwMode="auto">
          <a:xfrm>
            <a:off x="492125" y="6210300"/>
            <a:ext cx="9779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5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• </a:t>
            </a:r>
            <a:r>
              <a:rPr lang="en-US" sz="1500">
                <a:solidFill>
                  <a:srgbClr val="FF00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W,Z Bosonen bekommen ihre Masse durch das Higgs-Feld (1964)</a:t>
            </a:r>
          </a:p>
        </p:txBody>
      </p:sp>
      <p:sp>
        <p:nvSpPr>
          <p:cNvPr id="46106" name="Rectangle 26"/>
          <p:cNvSpPr>
            <a:spLocks/>
          </p:cNvSpPr>
          <p:nvPr/>
        </p:nvSpPr>
        <p:spPr bwMode="auto">
          <a:xfrm>
            <a:off x="8767763" y="1339850"/>
            <a:ext cx="1825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  <a:sym typeface="Times New Roman" charset="0"/>
              </a:rPr>
              <a:t>ν</a:t>
            </a:r>
          </a:p>
        </p:txBody>
      </p:sp>
      <p:sp>
        <p:nvSpPr>
          <p:cNvPr id="46107" name="Rectangle 27"/>
          <p:cNvSpPr>
            <a:spLocks/>
          </p:cNvSpPr>
          <p:nvPr/>
        </p:nvSpPr>
        <p:spPr bwMode="auto">
          <a:xfrm>
            <a:off x="5708650" y="3778250"/>
            <a:ext cx="182563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</a:t>
            </a:r>
          </a:p>
        </p:txBody>
      </p:sp>
      <p:sp>
        <p:nvSpPr>
          <p:cNvPr id="46108" name="Rectangle 28"/>
          <p:cNvSpPr>
            <a:spLocks/>
          </p:cNvSpPr>
          <p:nvPr/>
        </p:nvSpPr>
        <p:spPr bwMode="auto">
          <a:xfrm>
            <a:off x="2201863" y="203200"/>
            <a:ext cx="5243512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3800">
                <a:solidFill>
                  <a:srgbClr val="80004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Elektroschwache WW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7106" name="Rectangle 2"/>
          <p:cNvSpPr>
            <a:spLocks/>
          </p:cNvSpPr>
          <p:nvPr/>
        </p:nvSpPr>
        <p:spPr bwMode="auto">
          <a:xfrm>
            <a:off x="2201863" y="203200"/>
            <a:ext cx="5243512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3800">
                <a:solidFill>
                  <a:srgbClr val="80004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Elektroschwache WW</a:t>
            </a:r>
          </a:p>
        </p:txBody>
      </p:sp>
      <p:sp>
        <p:nvSpPr>
          <p:cNvPr id="47107" name="Rectangle 3"/>
          <p:cNvSpPr>
            <a:spLocks/>
          </p:cNvSpPr>
          <p:nvPr/>
        </p:nvSpPr>
        <p:spPr bwMode="auto">
          <a:xfrm>
            <a:off x="8480425" y="635000"/>
            <a:ext cx="14605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rgbClr val="0000FF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1973</a:t>
            </a:r>
          </a:p>
        </p:txBody>
      </p:sp>
      <p:sp>
        <p:nvSpPr>
          <p:cNvPr id="47108" name="Rectangle 4"/>
          <p:cNvSpPr>
            <a:spLocks/>
          </p:cNvSpPr>
          <p:nvPr/>
        </p:nvSpPr>
        <p:spPr bwMode="auto">
          <a:xfrm>
            <a:off x="161925" y="1257300"/>
            <a:ext cx="80899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Entdeckung </a:t>
            </a:r>
            <a:r>
              <a:rPr lang="ja-JP" altLang="en-US" sz="1800">
                <a:solidFill>
                  <a:schemeClr val="tx1"/>
                </a:solidFill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“</a:t>
            </a:r>
            <a:r>
              <a:rPr lang="en-US" sz="18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neutraler Ströme</a:t>
            </a:r>
            <a:r>
              <a:rPr lang="ja-JP" altLang="en-US" sz="1800">
                <a:solidFill>
                  <a:schemeClr val="tx1"/>
                </a:solidFill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”</a:t>
            </a:r>
            <a:r>
              <a:rPr lang="en-US" sz="18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 am CERN (1973)</a:t>
            </a:r>
          </a:p>
        </p:txBody>
      </p:sp>
      <p:sp>
        <p:nvSpPr>
          <p:cNvPr id="47109" name="Rectangle 5"/>
          <p:cNvSpPr>
            <a:spLocks/>
          </p:cNvSpPr>
          <p:nvPr/>
        </p:nvSpPr>
        <p:spPr bwMode="auto">
          <a:xfrm>
            <a:off x="885825" y="5524500"/>
            <a:ext cx="4724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5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• Neutrino Strahl auf Blasenkammer gerichtet</a:t>
            </a:r>
          </a:p>
        </p:txBody>
      </p:sp>
      <p:sp>
        <p:nvSpPr>
          <p:cNvPr id="47110" name="Rectangle 6"/>
          <p:cNvSpPr>
            <a:spLocks/>
          </p:cNvSpPr>
          <p:nvPr/>
        </p:nvSpPr>
        <p:spPr bwMode="auto">
          <a:xfrm>
            <a:off x="885825" y="6108700"/>
            <a:ext cx="9779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5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• Ein Elektron mit hoher Energie erscheint aus dem </a:t>
            </a:r>
            <a:r>
              <a:rPr lang="ja-JP" altLang="en-US" sz="15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‘</a:t>
            </a:r>
            <a:r>
              <a:rPr lang="en-US" sz="15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Nichts</a:t>
            </a:r>
            <a:r>
              <a:rPr lang="ja-JP" altLang="en-US" sz="15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’</a:t>
            </a:r>
            <a:endParaRPr lang="en-US" sz="1500">
              <a:solidFill>
                <a:schemeClr val="tx1"/>
              </a:solidFill>
              <a:latin typeface="Verdana" charset="0"/>
              <a:ea typeface="ＭＳ Ｐゴシック" charset="0"/>
              <a:cs typeface="Verdana" charset="0"/>
              <a:sym typeface="Verdana" charset="0"/>
            </a:endParaRPr>
          </a:p>
        </p:txBody>
      </p:sp>
      <p:grpSp>
        <p:nvGrpSpPr>
          <p:cNvPr id="47122" name="Group 18"/>
          <p:cNvGrpSpPr>
            <a:grpSpLocks/>
          </p:cNvGrpSpPr>
          <p:nvPr/>
        </p:nvGrpSpPr>
        <p:grpSpPr bwMode="auto">
          <a:xfrm>
            <a:off x="1071563" y="2012950"/>
            <a:ext cx="4081462" cy="2762250"/>
            <a:chOff x="0" y="0"/>
            <a:chExt cx="2571" cy="1739"/>
          </a:xfrm>
        </p:grpSpPr>
        <p:sp>
          <p:nvSpPr>
            <p:cNvPr id="47111" name="Line 7"/>
            <p:cNvSpPr>
              <a:spLocks noChangeShapeType="1"/>
            </p:cNvSpPr>
            <p:nvPr/>
          </p:nvSpPr>
          <p:spPr bwMode="auto">
            <a:xfrm flipH="1">
              <a:off x="1015" y="199"/>
              <a:ext cx="819" cy="537"/>
            </a:xfrm>
            <a:prstGeom prst="line">
              <a:avLst/>
            </a:prstGeom>
            <a:noFill/>
            <a:ln w="25400" cap="flat">
              <a:solidFill>
                <a:srgbClr val="2D4141"/>
              </a:solidFill>
              <a:prstDash val="solid"/>
              <a:miter lim="800000"/>
              <a:headEnd type="stealth" w="med" len="med"/>
              <a:tailEnd type="none" w="med" len="med"/>
            </a:ln>
            <a:effectLst>
              <a:outerShdw blurRad="25400" dist="25399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7112" name="Line 8"/>
            <p:cNvSpPr>
              <a:spLocks noChangeShapeType="1"/>
            </p:cNvSpPr>
            <p:nvPr/>
          </p:nvSpPr>
          <p:spPr bwMode="auto">
            <a:xfrm rot="10800000">
              <a:off x="1005" y="1070"/>
              <a:ext cx="897" cy="552"/>
            </a:xfrm>
            <a:prstGeom prst="line">
              <a:avLst/>
            </a:prstGeom>
            <a:noFill/>
            <a:ln w="25400" cap="flat">
              <a:solidFill>
                <a:srgbClr val="2D4141"/>
              </a:solidFill>
              <a:prstDash val="solid"/>
              <a:miter lim="800000"/>
              <a:headEnd type="stealth" w="med" len="med"/>
              <a:tailEnd type="none" w="med" len="med"/>
            </a:ln>
            <a:effectLst>
              <a:outerShdw blurRad="25400" dist="25399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7113" name="Line 9"/>
            <p:cNvSpPr>
              <a:spLocks noChangeShapeType="1"/>
            </p:cNvSpPr>
            <p:nvPr/>
          </p:nvSpPr>
          <p:spPr bwMode="auto">
            <a:xfrm>
              <a:off x="169" y="206"/>
              <a:ext cx="833" cy="530"/>
            </a:xfrm>
            <a:prstGeom prst="line">
              <a:avLst/>
            </a:prstGeom>
            <a:noFill/>
            <a:ln w="25400" cap="flat">
              <a:solidFill>
                <a:srgbClr val="2D4141"/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25400" dist="25399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7114" name="Line 10"/>
            <p:cNvSpPr>
              <a:spLocks noChangeShapeType="1"/>
            </p:cNvSpPr>
            <p:nvPr/>
          </p:nvSpPr>
          <p:spPr bwMode="auto">
            <a:xfrm rot="10800000" flipH="1">
              <a:off x="209" y="1075"/>
              <a:ext cx="787" cy="497"/>
            </a:xfrm>
            <a:prstGeom prst="line">
              <a:avLst/>
            </a:prstGeom>
            <a:noFill/>
            <a:ln w="25400" cap="flat">
              <a:solidFill>
                <a:srgbClr val="2D4141"/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25400" dist="25399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7115" name="Rectangle 11"/>
            <p:cNvSpPr>
              <a:spLocks/>
            </p:cNvSpPr>
            <p:nvPr/>
          </p:nvSpPr>
          <p:spPr bwMode="auto">
            <a:xfrm>
              <a:off x="1929" y="1536"/>
              <a:ext cx="11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e</a:t>
              </a:r>
            </a:p>
          </p:txBody>
        </p:sp>
        <p:sp>
          <p:nvSpPr>
            <p:cNvPr id="47116" name="Line 12"/>
            <p:cNvSpPr>
              <a:spLocks noChangeShapeType="1"/>
            </p:cNvSpPr>
            <p:nvPr/>
          </p:nvSpPr>
          <p:spPr bwMode="auto">
            <a:xfrm>
              <a:off x="1012" y="720"/>
              <a:ext cx="16" cy="363"/>
            </a:xfrm>
            <a:prstGeom prst="line">
              <a:avLst/>
            </a:prstGeom>
            <a:noFill/>
            <a:ln w="38100" cap="flat">
              <a:solidFill>
                <a:srgbClr val="800040"/>
              </a:solidFill>
              <a:prstDash val="sysDot"/>
              <a:miter lim="800000"/>
              <a:headEnd type="none" w="med" len="med"/>
              <a:tailEnd type="none" w="med" len="med"/>
            </a:ln>
            <a:effectLst>
              <a:outerShdw blurRad="25400" dist="25399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7117" name="Rectangle 13"/>
            <p:cNvSpPr>
              <a:spLocks/>
            </p:cNvSpPr>
            <p:nvPr/>
          </p:nvSpPr>
          <p:spPr bwMode="auto">
            <a:xfrm>
              <a:off x="688" y="787"/>
              <a:ext cx="222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800">
                  <a:solidFill>
                    <a:srgbClr val="80004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Z</a:t>
              </a:r>
              <a:r>
                <a:rPr lang="en-US" sz="1800" baseline="32000">
                  <a:solidFill>
                    <a:srgbClr val="80004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o</a:t>
              </a:r>
            </a:p>
          </p:txBody>
        </p:sp>
        <p:sp>
          <p:nvSpPr>
            <p:cNvPr id="47118" name="Rectangle 14"/>
            <p:cNvSpPr>
              <a:spLocks/>
            </p:cNvSpPr>
            <p:nvPr/>
          </p:nvSpPr>
          <p:spPr bwMode="auto">
            <a:xfrm>
              <a:off x="0" y="0"/>
              <a:ext cx="115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Times New Roman" charset="0"/>
                  <a:sym typeface="Times New Roman" charset="0"/>
                </a:rPr>
                <a:t>ν</a:t>
              </a:r>
            </a:p>
          </p:txBody>
        </p:sp>
        <p:sp>
          <p:nvSpPr>
            <p:cNvPr id="47119" name="Rectangle 15"/>
            <p:cNvSpPr>
              <a:spLocks/>
            </p:cNvSpPr>
            <p:nvPr/>
          </p:nvSpPr>
          <p:spPr bwMode="auto">
            <a:xfrm>
              <a:off x="643" y="803"/>
              <a:ext cx="1928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500">
                  <a:solidFill>
                    <a:srgbClr val="80004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 Neutral current</a:t>
              </a:r>
            </a:p>
          </p:txBody>
        </p:sp>
        <p:sp>
          <p:nvSpPr>
            <p:cNvPr id="47120" name="Rectangle 16"/>
            <p:cNvSpPr>
              <a:spLocks/>
            </p:cNvSpPr>
            <p:nvPr/>
          </p:nvSpPr>
          <p:spPr bwMode="auto">
            <a:xfrm>
              <a:off x="1928" y="0"/>
              <a:ext cx="115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Times New Roman" charset="0"/>
                  <a:sym typeface="Times New Roman" charset="0"/>
                </a:rPr>
                <a:t>ν</a:t>
              </a:r>
            </a:p>
          </p:txBody>
        </p:sp>
        <p:sp>
          <p:nvSpPr>
            <p:cNvPr id="47121" name="Rectangle 17"/>
            <p:cNvSpPr>
              <a:spLocks/>
            </p:cNvSpPr>
            <p:nvPr/>
          </p:nvSpPr>
          <p:spPr bwMode="auto">
            <a:xfrm>
              <a:off x="1" y="1536"/>
              <a:ext cx="11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e</a:t>
              </a:r>
            </a:p>
          </p:txBody>
        </p:sp>
      </p:grpSp>
      <p:pic>
        <p:nvPicPr>
          <p:cNvPr id="47123" name="Picture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5900" y="1219200"/>
            <a:ext cx="35433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24" name="Picture 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4725" y="4432300"/>
            <a:ext cx="2060575" cy="303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8130" name="Rectangle 2"/>
          <p:cNvSpPr>
            <a:spLocks/>
          </p:cNvSpPr>
          <p:nvPr/>
        </p:nvSpPr>
        <p:spPr bwMode="auto">
          <a:xfrm>
            <a:off x="2201863" y="203200"/>
            <a:ext cx="5243512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3800">
                <a:solidFill>
                  <a:srgbClr val="80004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Elektroschwache WW</a:t>
            </a:r>
          </a:p>
        </p:txBody>
      </p:sp>
      <p:sp>
        <p:nvSpPr>
          <p:cNvPr id="48131" name="Rectangle 3"/>
          <p:cNvSpPr>
            <a:spLocks/>
          </p:cNvSpPr>
          <p:nvPr/>
        </p:nvSpPr>
        <p:spPr bwMode="auto">
          <a:xfrm>
            <a:off x="8480425" y="635000"/>
            <a:ext cx="14605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rgbClr val="0000FF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1983</a:t>
            </a:r>
          </a:p>
        </p:txBody>
      </p:sp>
      <p:sp>
        <p:nvSpPr>
          <p:cNvPr id="48132" name="Rectangle 4"/>
          <p:cNvSpPr>
            <a:spLocks/>
          </p:cNvSpPr>
          <p:nvPr/>
        </p:nvSpPr>
        <p:spPr bwMode="auto">
          <a:xfrm>
            <a:off x="1330325" y="1250950"/>
            <a:ext cx="80899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21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Entdeckung der W und Z Bosonen am CERN (1983)</a:t>
            </a:r>
          </a:p>
        </p:txBody>
      </p:sp>
      <p:pic>
        <p:nvPicPr>
          <p:cNvPr id="4813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2146300"/>
            <a:ext cx="5297488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4713" y="2146300"/>
            <a:ext cx="3827462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5" name="Rectangle 7"/>
          <p:cNvSpPr>
            <a:spLocks/>
          </p:cNvSpPr>
          <p:nvPr/>
        </p:nvSpPr>
        <p:spPr bwMode="auto">
          <a:xfrm>
            <a:off x="5848350" y="6045200"/>
            <a:ext cx="403225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Carlo Rubbia, Simon van der Meer</a:t>
            </a:r>
          </a:p>
        </p:txBody>
      </p:sp>
      <p:sp>
        <p:nvSpPr>
          <p:cNvPr id="48136" name="Rectangle 8"/>
          <p:cNvSpPr>
            <a:spLocks/>
          </p:cNvSpPr>
          <p:nvPr/>
        </p:nvSpPr>
        <p:spPr bwMode="auto">
          <a:xfrm>
            <a:off x="1327150" y="6045200"/>
            <a:ext cx="339725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W Ereignis im UA-1 Detektor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9154" name="Rectangle 2"/>
          <p:cNvSpPr>
            <a:spLocks/>
          </p:cNvSpPr>
          <p:nvPr/>
        </p:nvSpPr>
        <p:spPr bwMode="auto">
          <a:xfrm>
            <a:off x="730250" y="203200"/>
            <a:ext cx="818832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3800">
                <a:solidFill>
                  <a:srgbClr val="80004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Elektroschwache Wechselwirkung</a:t>
            </a:r>
          </a:p>
        </p:txBody>
      </p:sp>
      <p:grpSp>
        <p:nvGrpSpPr>
          <p:cNvPr id="49163" name="Group 11"/>
          <p:cNvGrpSpPr>
            <a:grpSpLocks/>
          </p:cNvGrpSpPr>
          <p:nvPr/>
        </p:nvGrpSpPr>
        <p:grpSpPr bwMode="auto">
          <a:xfrm>
            <a:off x="723900" y="4737100"/>
            <a:ext cx="4724400" cy="762000"/>
            <a:chOff x="0" y="0"/>
            <a:chExt cx="2976" cy="480"/>
          </a:xfrm>
        </p:grpSpPr>
        <p:sp>
          <p:nvSpPr>
            <p:cNvPr id="49155" name="Oval 3"/>
            <p:cNvSpPr>
              <a:spLocks/>
            </p:cNvSpPr>
            <p:nvPr/>
          </p:nvSpPr>
          <p:spPr bwMode="auto">
            <a:xfrm>
              <a:off x="0" y="0"/>
              <a:ext cx="480" cy="480"/>
            </a:xfrm>
            <a:prstGeom prst="ellipse">
              <a:avLst/>
            </a:prstGeom>
            <a:solidFill>
              <a:srgbClr val="804000"/>
            </a:solidFill>
            <a:ln w="25400" cap="flat">
              <a:solidFill>
                <a:srgbClr val="2D414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r>
                <a:rPr lang="en-US" sz="2400">
                  <a:solidFill>
                    <a:srgbClr val="FFFFFF"/>
                  </a:solidFill>
                  <a:latin typeface="Futura Condensed" charset="0"/>
                  <a:ea typeface="ＭＳ Ｐゴシック" charset="0"/>
                  <a:cs typeface="Futura Condensed" charset="0"/>
                  <a:sym typeface="Futura Condensed" charset="0"/>
                </a:rPr>
                <a:t>n</a:t>
              </a:r>
            </a:p>
          </p:txBody>
        </p:sp>
        <p:sp>
          <p:nvSpPr>
            <p:cNvPr id="49156" name="AutoShape 4"/>
            <p:cNvSpPr>
              <a:spLocks/>
            </p:cNvSpPr>
            <p:nvPr/>
          </p:nvSpPr>
          <p:spPr bwMode="auto">
            <a:xfrm>
              <a:off x="976" y="0"/>
              <a:ext cx="480" cy="480"/>
            </a:xfrm>
            <a:custGeom>
              <a:avLst/>
              <a:gdLst/>
              <a:ahLst/>
              <a:cxnLst/>
              <a:rect l="0" t="0" r="r" b="b"/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804000"/>
            </a:solidFill>
            <a:ln w="25400" cap="flat">
              <a:solidFill>
                <a:srgbClr val="2D414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r>
                <a:rPr lang="en-US" sz="2400">
                  <a:solidFill>
                    <a:srgbClr val="FFFFFF"/>
                  </a:solidFill>
                  <a:latin typeface="Futura Condensed" charset="0"/>
                  <a:ea typeface="ＭＳ Ｐゴシック" charset="0"/>
                  <a:cs typeface="Futura Condensed" charset="0"/>
                  <a:sym typeface="Futura Condensed" charset="0"/>
                </a:rPr>
                <a:t>p</a:t>
              </a:r>
            </a:p>
          </p:txBody>
        </p:sp>
        <p:sp>
          <p:nvSpPr>
            <p:cNvPr id="49157" name="AutoShape 5"/>
            <p:cNvSpPr>
              <a:spLocks/>
            </p:cNvSpPr>
            <p:nvPr/>
          </p:nvSpPr>
          <p:spPr bwMode="auto">
            <a:xfrm>
              <a:off x="1840" y="0"/>
              <a:ext cx="400" cy="400"/>
            </a:xfrm>
            <a:custGeom>
              <a:avLst/>
              <a:gdLst/>
              <a:ahLst/>
              <a:cxnLst/>
              <a:rect l="0" t="0" r="r" b="b"/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FF"/>
            </a:solidFill>
            <a:ln w="25400" cap="flat">
              <a:solidFill>
                <a:srgbClr val="2D414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r>
                <a:rPr lang="en-US" sz="2400">
                  <a:solidFill>
                    <a:srgbClr val="FFFFFF"/>
                  </a:solidFill>
                  <a:latin typeface="Eurostile" charset="0"/>
                  <a:ea typeface="ＭＳ Ｐゴシック" charset="0"/>
                  <a:cs typeface="Eurostile" charset="0"/>
                  <a:sym typeface="Eurostile" charset="0"/>
                </a:rPr>
                <a:t>e</a:t>
              </a:r>
            </a:p>
          </p:txBody>
        </p:sp>
        <p:sp>
          <p:nvSpPr>
            <p:cNvPr id="49158" name="AutoShape 6"/>
            <p:cNvSpPr>
              <a:spLocks/>
            </p:cNvSpPr>
            <p:nvPr/>
          </p:nvSpPr>
          <p:spPr bwMode="auto">
            <a:xfrm>
              <a:off x="2576" y="0"/>
              <a:ext cx="400" cy="400"/>
            </a:xfrm>
            <a:custGeom>
              <a:avLst/>
              <a:gdLst/>
              <a:ahLst/>
              <a:cxnLst/>
              <a:rect l="0" t="0" r="r" b="b"/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FF"/>
            </a:solidFill>
            <a:ln w="25400" cap="flat">
              <a:solidFill>
                <a:srgbClr val="2D414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r>
                <a:rPr lang="en-US" sz="2400">
                  <a:solidFill>
                    <a:srgbClr val="FFFFFF"/>
                  </a:solidFill>
                  <a:latin typeface="Futura Condensed" charset="0"/>
                  <a:ea typeface="ＭＳ Ｐゴシック" charset="0"/>
                  <a:cs typeface="Lucida Grande" charset="0"/>
                  <a:sym typeface="Futura Condensed" charset="0"/>
                </a:rPr>
                <a:t>ν</a:t>
              </a:r>
              <a:r>
                <a:rPr lang="en-US" sz="2400" baseline="-6000">
                  <a:solidFill>
                    <a:srgbClr val="FFFFFF"/>
                  </a:solidFill>
                  <a:latin typeface="Futura Condensed" charset="0"/>
                  <a:ea typeface="ＭＳ Ｐゴシック" charset="0"/>
                  <a:cs typeface="Futura Condensed" charset="0"/>
                  <a:sym typeface="Futura Condensed" charset="0"/>
                </a:rPr>
                <a:t>e</a:t>
              </a:r>
            </a:p>
          </p:txBody>
        </p:sp>
        <p:sp>
          <p:nvSpPr>
            <p:cNvPr id="49159" name="Line 7"/>
            <p:cNvSpPr>
              <a:spLocks noChangeShapeType="1"/>
            </p:cNvSpPr>
            <p:nvPr/>
          </p:nvSpPr>
          <p:spPr bwMode="auto">
            <a:xfrm>
              <a:off x="2692" y="104"/>
              <a:ext cx="180" cy="0"/>
            </a:xfrm>
            <a:prstGeom prst="line">
              <a:avLst/>
            </a:prstGeom>
            <a:noFill/>
            <a:ln w="254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25400" dist="25399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9160" name="Line 8"/>
            <p:cNvSpPr>
              <a:spLocks noChangeShapeType="1"/>
            </p:cNvSpPr>
            <p:nvPr/>
          </p:nvSpPr>
          <p:spPr bwMode="auto">
            <a:xfrm flipH="1">
              <a:off x="536" y="248"/>
              <a:ext cx="326" cy="0"/>
            </a:xfrm>
            <a:prstGeom prst="line">
              <a:avLst/>
            </a:prstGeom>
            <a:noFill/>
            <a:ln w="50800" cap="flat">
              <a:solidFill>
                <a:srgbClr val="2D4141"/>
              </a:solidFill>
              <a:prstDash val="solid"/>
              <a:miter lim="800000"/>
              <a:headEnd type="stealth" w="med" len="med"/>
              <a:tailEnd type="none" w="med" len="med"/>
            </a:ln>
            <a:effectLst>
              <a:outerShdw blurRad="25400" dist="25399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9161" name="Rectangle 9"/>
            <p:cNvSpPr>
              <a:spLocks/>
            </p:cNvSpPr>
            <p:nvPr/>
          </p:nvSpPr>
          <p:spPr bwMode="auto">
            <a:xfrm>
              <a:off x="1523" y="112"/>
              <a:ext cx="174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+</a:t>
              </a:r>
            </a:p>
          </p:txBody>
        </p:sp>
        <p:sp>
          <p:nvSpPr>
            <p:cNvPr id="49162" name="Rectangle 10"/>
            <p:cNvSpPr>
              <a:spLocks/>
            </p:cNvSpPr>
            <p:nvPr/>
          </p:nvSpPr>
          <p:spPr bwMode="auto">
            <a:xfrm>
              <a:off x="2323" y="112"/>
              <a:ext cx="174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+</a:t>
              </a:r>
            </a:p>
          </p:txBody>
        </p:sp>
      </p:grpSp>
      <p:grpSp>
        <p:nvGrpSpPr>
          <p:cNvPr id="49172" name="Group 20"/>
          <p:cNvGrpSpPr>
            <a:grpSpLocks/>
          </p:cNvGrpSpPr>
          <p:nvPr/>
        </p:nvGrpSpPr>
        <p:grpSpPr bwMode="auto">
          <a:xfrm>
            <a:off x="774700" y="5753100"/>
            <a:ext cx="4673600" cy="635000"/>
            <a:chOff x="0" y="0"/>
            <a:chExt cx="2944" cy="400"/>
          </a:xfrm>
        </p:grpSpPr>
        <p:sp>
          <p:nvSpPr>
            <p:cNvPr id="49164" name="Oval 12"/>
            <p:cNvSpPr>
              <a:spLocks/>
            </p:cNvSpPr>
            <p:nvPr/>
          </p:nvSpPr>
          <p:spPr bwMode="auto">
            <a:xfrm>
              <a:off x="0" y="0"/>
              <a:ext cx="400" cy="400"/>
            </a:xfrm>
            <a:prstGeom prst="ellipse">
              <a:avLst/>
            </a:prstGeom>
            <a:solidFill>
              <a:srgbClr val="FF0000"/>
            </a:solidFill>
            <a:ln w="25400" cap="flat">
              <a:solidFill>
                <a:srgbClr val="2D414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r>
                <a:rPr lang="en-US" sz="2400">
                  <a:solidFill>
                    <a:srgbClr val="FFFFFF"/>
                  </a:solidFill>
                  <a:latin typeface="Futura Condensed" charset="0"/>
                  <a:ea typeface="ＭＳ Ｐゴシック" charset="0"/>
                  <a:cs typeface="Futura Condensed" charset="0"/>
                  <a:sym typeface="Futura Condensed" charset="0"/>
                </a:rPr>
                <a:t>d</a:t>
              </a:r>
            </a:p>
          </p:txBody>
        </p:sp>
        <p:sp>
          <p:nvSpPr>
            <p:cNvPr id="49165" name="AutoShape 13"/>
            <p:cNvSpPr>
              <a:spLocks/>
            </p:cNvSpPr>
            <p:nvPr/>
          </p:nvSpPr>
          <p:spPr bwMode="auto">
            <a:xfrm>
              <a:off x="944" y="0"/>
              <a:ext cx="400" cy="400"/>
            </a:xfrm>
            <a:custGeom>
              <a:avLst/>
              <a:gdLst/>
              <a:ahLst/>
              <a:cxnLst/>
              <a:rect l="0" t="0" r="r" b="b"/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0000"/>
            </a:solidFill>
            <a:ln w="25400" cap="flat">
              <a:solidFill>
                <a:srgbClr val="2D414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r>
                <a:rPr lang="en-US" sz="2400">
                  <a:solidFill>
                    <a:srgbClr val="FFFFFF"/>
                  </a:solidFill>
                  <a:latin typeface="Futura Condensed" charset="0"/>
                  <a:ea typeface="ＭＳ Ｐゴシック" charset="0"/>
                  <a:cs typeface="Futura Condensed" charset="0"/>
                  <a:sym typeface="Futura Condensed" charset="0"/>
                </a:rPr>
                <a:t>u</a:t>
              </a:r>
            </a:p>
          </p:txBody>
        </p:sp>
        <p:sp>
          <p:nvSpPr>
            <p:cNvPr id="49166" name="AutoShape 14"/>
            <p:cNvSpPr>
              <a:spLocks/>
            </p:cNvSpPr>
            <p:nvPr/>
          </p:nvSpPr>
          <p:spPr bwMode="auto">
            <a:xfrm>
              <a:off x="1808" y="0"/>
              <a:ext cx="400" cy="400"/>
            </a:xfrm>
            <a:custGeom>
              <a:avLst/>
              <a:gdLst/>
              <a:ahLst/>
              <a:cxnLst/>
              <a:rect l="0" t="0" r="r" b="b"/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FF"/>
            </a:solidFill>
            <a:ln w="25400" cap="flat">
              <a:solidFill>
                <a:srgbClr val="2D414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r>
                <a:rPr lang="en-US" sz="2400">
                  <a:solidFill>
                    <a:srgbClr val="FFFFFF"/>
                  </a:solidFill>
                  <a:latin typeface="Eurostile" charset="0"/>
                  <a:ea typeface="ＭＳ Ｐゴシック" charset="0"/>
                  <a:cs typeface="Eurostile" charset="0"/>
                  <a:sym typeface="Eurostile" charset="0"/>
                </a:rPr>
                <a:t>e</a:t>
              </a:r>
            </a:p>
          </p:txBody>
        </p:sp>
        <p:sp>
          <p:nvSpPr>
            <p:cNvPr id="49167" name="AutoShape 15"/>
            <p:cNvSpPr>
              <a:spLocks/>
            </p:cNvSpPr>
            <p:nvPr/>
          </p:nvSpPr>
          <p:spPr bwMode="auto">
            <a:xfrm>
              <a:off x="2544" y="0"/>
              <a:ext cx="400" cy="400"/>
            </a:xfrm>
            <a:custGeom>
              <a:avLst/>
              <a:gdLst/>
              <a:ahLst/>
              <a:cxnLst/>
              <a:rect l="0" t="0" r="r" b="b"/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FF"/>
            </a:solidFill>
            <a:ln w="25400" cap="flat">
              <a:solidFill>
                <a:srgbClr val="2D414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r>
                <a:rPr lang="en-US" sz="2400">
                  <a:solidFill>
                    <a:srgbClr val="FFFFFF"/>
                  </a:solidFill>
                  <a:latin typeface="Futura Condensed" charset="0"/>
                  <a:ea typeface="ＭＳ Ｐゴシック" charset="0"/>
                  <a:cs typeface="Lucida Grande" charset="0"/>
                  <a:sym typeface="Futura Condensed" charset="0"/>
                </a:rPr>
                <a:t>ν</a:t>
              </a:r>
              <a:r>
                <a:rPr lang="en-US" sz="2400" baseline="-6000">
                  <a:solidFill>
                    <a:srgbClr val="FFFFFF"/>
                  </a:solidFill>
                  <a:latin typeface="Futura Condensed" charset="0"/>
                  <a:ea typeface="ＭＳ Ｐゴシック" charset="0"/>
                  <a:cs typeface="Futura Condensed" charset="0"/>
                  <a:sym typeface="Futura Condensed" charset="0"/>
                </a:rPr>
                <a:t>e</a:t>
              </a:r>
            </a:p>
          </p:txBody>
        </p:sp>
        <p:sp>
          <p:nvSpPr>
            <p:cNvPr id="49168" name="Line 16"/>
            <p:cNvSpPr>
              <a:spLocks noChangeShapeType="1"/>
            </p:cNvSpPr>
            <p:nvPr/>
          </p:nvSpPr>
          <p:spPr bwMode="auto">
            <a:xfrm>
              <a:off x="2660" y="104"/>
              <a:ext cx="180" cy="0"/>
            </a:xfrm>
            <a:prstGeom prst="line">
              <a:avLst/>
            </a:prstGeom>
            <a:noFill/>
            <a:ln w="254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25400" dist="25399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9169" name="Rectangle 17"/>
            <p:cNvSpPr>
              <a:spLocks/>
            </p:cNvSpPr>
            <p:nvPr/>
          </p:nvSpPr>
          <p:spPr bwMode="auto">
            <a:xfrm>
              <a:off x="1491" y="96"/>
              <a:ext cx="174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+</a:t>
              </a:r>
            </a:p>
          </p:txBody>
        </p:sp>
        <p:sp>
          <p:nvSpPr>
            <p:cNvPr id="49170" name="Line 18"/>
            <p:cNvSpPr>
              <a:spLocks noChangeShapeType="1"/>
            </p:cNvSpPr>
            <p:nvPr/>
          </p:nvSpPr>
          <p:spPr bwMode="auto">
            <a:xfrm flipH="1">
              <a:off x="504" y="176"/>
              <a:ext cx="326" cy="0"/>
            </a:xfrm>
            <a:prstGeom prst="line">
              <a:avLst/>
            </a:prstGeom>
            <a:noFill/>
            <a:ln w="50800" cap="flat">
              <a:solidFill>
                <a:srgbClr val="2D4141"/>
              </a:solidFill>
              <a:prstDash val="solid"/>
              <a:miter lim="800000"/>
              <a:headEnd type="stealth" w="med" len="med"/>
              <a:tailEnd type="none" w="med" len="med"/>
            </a:ln>
            <a:effectLst>
              <a:outerShdw blurRad="25400" dist="25399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9171" name="Rectangle 19"/>
            <p:cNvSpPr>
              <a:spLocks/>
            </p:cNvSpPr>
            <p:nvPr/>
          </p:nvSpPr>
          <p:spPr bwMode="auto">
            <a:xfrm>
              <a:off x="2291" y="96"/>
              <a:ext cx="174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+</a:t>
              </a:r>
            </a:p>
          </p:txBody>
        </p:sp>
      </p:grpSp>
      <p:sp>
        <p:nvSpPr>
          <p:cNvPr id="49173" name="Rectangle 21"/>
          <p:cNvSpPr>
            <a:spLocks/>
          </p:cNvSpPr>
          <p:nvPr/>
        </p:nvSpPr>
        <p:spPr bwMode="auto">
          <a:xfrm>
            <a:off x="1760538" y="1047750"/>
            <a:ext cx="5934075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ja-JP" altLang="en-US" sz="24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“</a:t>
            </a:r>
            <a:r>
              <a:rPr lang="en-US" sz="24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Universalität</a:t>
            </a:r>
            <a:r>
              <a:rPr lang="ja-JP" altLang="en-US" sz="24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”</a:t>
            </a:r>
            <a:r>
              <a:rPr lang="en-US" sz="24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: Leptonen und Quarks</a:t>
            </a:r>
          </a:p>
        </p:txBody>
      </p:sp>
      <p:grpSp>
        <p:nvGrpSpPr>
          <p:cNvPr id="49184" name="Group 32"/>
          <p:cNvGrpSpPr>
            <a:grpSpLocks/>
          </p:cNvGrpSpPr>
          <p:nvPr/>
        </p:nvGrpSpPr>
        <p:grpSpPr bwMode="auto">
          <a:xfrm>
            <a:off x="6311900" y="1841500"/>
            <a:ext cx="3441700" cy="1892300"/>
            <a:chOff x="0" y="0"/>
            <a:chExt cx="2168" cy="1192"/>
          </a:xfrm>
        </p:grpSpPr>
        <p:sp>
          <p:nvSpPr>
            <p:cNvPr id="49174" name="Freeform 22"/>
            <p:cNvSpPr>
              <a:spLocks/>
            </p:cNvSpPr>
            <p:nvPr/>
          </p:nvSpPr>
          <p:spPr bwMode="auto">
            <a:xfrm>
              <a:off x="232" y="192"/>
              <a:ext cx="1720" cy="208"/>
            </a:xfrm>
            <a:custGeom>
              <a:avLst/>
              <a:gdLst>
                <a:gd name="T0" fmla="*/ 0 w 21600"/>
                <a:gd name="T1" fmla="*/ 1994 h 21600"/>
                <a:gd name="T2" fmla="*/ 11364 w 21600"/>
                <a:gd name="T3" fmla="*/ 21600 h 21600"/>
                <a:gd name="T4" fmla="*/ 21600 w 21600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>
                  <a:moveTo>
                    <a:pt x="0" y="1994"/>
                  </a:moveTo>
                  <a:lnTo>
                    <a:pt x="11364" y="21600"/>
                  </a:lnTo>
                  <a:lnTo>
                    <a:pt x="21600" y="0"/>
                  </a:lnTo>
                </a:path>
              </a:pathLst>
            </a:custGeom>
            <a:noFill/>
            <a:ln w="25400" cap="flat">
              <a:solidFill>
                <a:srgbClr val="2D4141"/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25400" dist="25399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9175" name="Freeform 23"/>
            <p:cNvSpPr>
              <a:spLocks/>
            </p:cNvSpPr>
            <p:nvPr/>
          </p:nvSpPr>
          <p:spPr bwMode="auto">
            <a:xfrm rot="10800000">
              <a:off x="288" y="840"/>
              <a:ext cx="1720" cy="208"/>
            </a:xfrm>
            <a:custGeom>
              <a:avLst/>
              <a:gdLst>
                <a:gd name="T0" fmla="*/ 0 w 21600"/>
                <a:gd name="T1" fmla="*/ 1994 h 21600"/>
                <a:gd name="T2" fmla="*/ 11364 w 21600"/>
                <a:gd name="T3" fmla="*/ 21600 h 21600"/>
                <a:gd name="T4" fmla="*/ 21600 w 21600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>
                  <a:moveTo>
                    <a:pt x="0" y="1994"/>
                  </a:moveTo>
                  <a:lnTo>
                    <a:pt x="11364" y="21600"/>
                  </a:lnTo>
                  <a:lnTo>
                    <a:pt x="21600" y="0"/>
                  </a:lnTo>
                </a:path>
              </a:pathLst>
            </a:custGeom>
            <a:noFill/>
            <a:ln w="25400" cap="flat">
              <a:solidFill>
                <a:srgbClr val="2D4141"/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25400" dist="25399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9176" name="Line 24"/>
            <p:cNvSpPr>
              <a:spLocks noChangeShapeType="1"/>
            </p:cNvSpPr>
            <p:nvPr/>
          </p:nvSpPr>
          <p:spPr bwMode="auto">
            <a:xfrm>
              <a:off x="1119" y="410"/>
              <a:ext cx="0" cy="424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ysDot"/>
              <a:miter lim="800000"/>
              <a:headEnd type="none" w="med" len="med"/>
              <a:tailEnd type="none" w="med" len="med"/>
            </a:ln>
            <a:effectLst>
              <a:outerShdw blurRad="25400" dist="25399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9177" name="Rectangle 25"/>
            <p:cNvSpPr>
              <a:spLocks/>
            </p:cNvSpPr>
            <p:nvPr/>
          </p:nvSpPr>
          <p:spPr bwMode="auto">
            <a:xfrm>
              <a:off x="1178" y="476"/>
              <a:ext cx="272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w</a:t>
              </a:r>
              <a:r>
                <a:rPr lang="en-US" sz="2400" baseline="320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-</a:t>
              </a:r>
            </a:p>
          </p:txBody>
        </p:sp>
        <p:sp>
          <p:nvSpPr>
            <p:cNvPr id="49178" name="Oval 26"/>
            <p:cNvSpPr>
              <a:spLocks/>
            </p:cNvSpPr>
            <p:nvPr/>
          </p:nvSpPr>
          <p:spPr bwMode="auto">
            <a:xfrm>
              <a:off x="0" y="0"/>
              <a:ext cx="400" cy="400"/>
            </a:xfrm>
            <a:prstGeom prst="ellipse">
              <a:avLst/>
            </a:prstGeom>
            <a:solidFill>
              <a:srgbClr val="0000FF"/>
            </a:solidFill>
            <a:ln w="25400" cap="flat">
              <a:solidFill>
                <a:srgbClr val="2D414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r>
                <a:rPr lang="en-US" sz="2400">
                  <a:solidFill>
                    <a:srgbClr val="FFFFFF"/>
                  </a:solidFill>
                  <a:latin typeface="Futura Condensed" charset="0"/>
                  <a:ea typeface="ＭＳ Ｐゴシック" charset="0"/>
                  <a:cs typeface="Lucida Grande" charset="0"/>
                  <a:sym typeface="Futura Condensed" charset="0"/>
                </a:rPr>
                <a:t>μ</a:t>
              </a:r>
            </a:p>
          </p:txBody>
        </p:sp>
        <p:sp>
          <p:nvSpPr>
            <p:cNvPr id="49179" name="AutoShape 27"/>
            <p:cNvSpPr>
              <a:spLocks/>
            </p:cNvSpPr>
            <p:nvPr/>
          </p:nvSpPr>
          <p:spPr bwMode="auto">
            <a:xfrm>
              <a:off x="1728" y="0"/>
              <a:ext cx="400" cy="400"/>
            </a:xfrm>
            <a:custGeom>
              <a:avLst/>
              <a:gdLst/>
              <a:ahLst/>
              <a:cxnLst/>
              <a:rect l="0" t="0" r="r" b="b"/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FF"/>
            </a:solidFill>
            <a:ln w="25400" cap="flat">
              <a:solidFill>
                <a:srgbClr val="2D414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r>
                <a:rPr lang="en-US" sz="2400">
                  <a:solidFill>
                    <a:srgbClr val="FFFFFF"/>
                  </a:solidFill>
                  <a:latin typeface="Futura Condensed" charset="0"/>
                  <a:ea typeface="ＭＳ Ｐゴシック" charset="0"/>
                  <a:cs typeface="Lucida Grande" charset="0"/>
                  <a:sym typeface="Futura Condensed" charset="0"/>
                </a:rPr>
                <a:t>ν</a:t>
              </a:r>
              <a:r>
                <a:rPr lang="en-US" sz="2400" baseline="-6000">
                  <a:solidFill>
                    <a:srgbClr val="FFFFFF"/>
                  </a:solidFill>
                  <a:latin typeface="Futura Condensed" charset="0"/>
                  <a:ea typeface="ＭＳ Ｐゴシック" charset="0"/>
                  <a:cs typeface="Lucida Grande" charset="0"/>
                  <a:sym typeface="Futura Condensed" charset="0"/>
                </a:rPr>
                <a:t>μ</a:t>
              </a:r>
            </a:p>
          </p:txBody>
        </p:sp>
        <p:sp>
          <p:nvSpPr>
            <p:cNvPr id="49180" name="AutoShape 28"/>
            <p:cNvSpPr>
              <a:spLocks/>
            </p:cNvSpPr>
            <p:nvPr/>
          </p:nvSpPr>
          <p:spPr bwMode="auto">
            <a:xfrm>
              <a:off x="1768" y="792"/>
              <a:ext cx="400" cy="400"/>
            </a:xfrm>
            <a:custGeom>
              <a:avLst/>
              <a:gdLst/>
              <a:ahLst/>
              <a:cxnLst/>
              <a:rect l="0" t="0" r="r" b="b"/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FF"/>
            </a:solidFill>
            <a:ln w="25400" cap="flat">
              <a:solidFill>
                <a:srgbClr val="2D414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r>
                <a:rPr lang="en-US" sz="2400">
                  <a:solidFill>
                    <a:srgbClr val="FFFFFF"/>
                  </a:solidFill>
                  <a:latin typeface="Eurostile" charset="0"/>
                  <a:ea typeface="ＭＳ Ｐゴシック" charset="0"/>
                  <a:cs typeface="Eurostile" charset="0"/>
                  <a:sym typeface="Eurostile" charset="0"/>
                </a:rPr>
                <a:t>e</a:t>
              </a:r>
            </a:p>
          </p:txBody>
        </p:sp>
        <p:sp>
          <p:nvSpPr>
            <p:cNvPr id="49181" name="AutoShape 29"/>
            <p:cNvSpPr>
              <a:spLocks/>
            </p:cNvSpPr>
            <p:nvPr/>
          </p:nvSpPr>
          <p:spPr bwMode="auto">
            <a:xfrm>
              <a:off x="32" y="792"/>
              <a:ext cx="400" cy="400"/>
            </a:xfrm>
            <a:custGeom>
              <a:avLst/>
              <a:gdLst/>
              <a:ahLst/>
              <a:cxnLst/>
              <a:rect l="0" t="0" r="r" b="b"/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FF"/>
            </a:solidFill>
            <a:ln w="25400" cap="flat">
              <a:solidFill>
                <a:srgbClr val="2D414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r>
                <a:rPr lang="en-US" sz="2400">
                  <a:solidFill>
                    <a:srgbClr val="FFFFFF"/>
                  </a:solidFill>
                  <a:latin typeface="Futura Condensed" charset="0"/>
                  <a:ea typeface="ＭＳ Ｐゴシック" charset="0"/>
                  <a:cs typeface="Lucida Grande" charset="0"/>
                  <a:sym typeface="Futura Condensed" charset="0"/>
                </a:rPr>
                <a:t>ν</a:t>
              </a:r>
              <a:r>
                <a:rPr lang="en-US" sz="2400" baseline="-6000">
                  <a:solidFill>
                    <a:srgbClr val="FFFFFF"/>
                  </a:solidFill>
                  <a:latin typeface="Futura Condensed" charset="0"/>
                  <a:ea typeface="ＭＳ Ｐゴシック" charset="0"/>
                  <a:cs typeface="Futura Condensed" charset="0"/>
                  <a:sym typeface="Futura Condensed" charset="0"/>
                </a:rPr>
                <a:t>e</a:t>
              </a:r>
            </a:p>
          </p:txBody>
        </p:sp>
        <p:sp>
          <p:nvSpPr>
            <p:cNvPr id="49182" name="Line 30"/>
            <p:cNvSpPr>
              <a:spLocks noChangeShapeType="1"/>
            </p:cNvSpPr>
            <p:nvPr/>
          </p:nvSpPr>
          <p:spPr bwMode="auto">
            <a:xfrm>
              <a:off x="148" y="896"/>
              <a:ext cx="180" cy="0"/>
            </a:xfrm>
            <a:prstGeom prst="line">
              <a:avLst/>
            </a:prstGeom>
            <a:noFill/>
            <a:ln w="254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25400" dist="25399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9183" name="Oval 31"/>
            <p:cNvSpPr>
              <a:spLocks/>
            </p:cNvSpPr>
            <p:nvPr/>
          </p:nvSpPr>
          <p:spPr bwMode="auto">
            <a:xfrm>
              <a:off x="1048" y="312"/>
              <a:ext cx="152" cy="152"/>
            </a:xfrm>
            <a:prstGeom prst="ellipse">
              <a:avLst/>
            </a:prstGeom>
            <a:solidFill>
              <a:srgbClr val="66CCFF"/>
            </a:solidFill>
            <a:ln w="25400" cap="flat">
              <a:solidFill>
                <a:srgbClr val="2D414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49195" name="Group 43"/>
          <p:cNvGrpSpPr>
            <a:grpSpLocks/>
          </p:cNvGrpSpPr>
          <p:nvPr/>
        </p:nvGrpSpPr>
        <p:grpSpPr bwMode="auto">
          <a:xfrm>
            <a:off x="6438900" y="4724400"/>
            <a:ext cx="3403600" cy="1892300"/>
            <a:chOff x="0" y="0"/>
            <a:chExt cx="2144" cy="1192"/>
          </a:xfrm>
        </p:grpSpPr>
        <p:sp>
          <p:nvSpPr>
            <p:cNvPr id="49185" name="Freeform 33"/>
            <p:cNvSpPr>
              <a:spLocks/>
            </p:cNvSpPr>
            <p:nvPr/>
          </p:nvSpPr>
          <p:spPr bwMode="auto">
            <a:xfrm>
              <a:off x="208" y="192"/>
              <a:ext cx="1720" cy="208"/>
            </a:xfrm>
            <a:custGeom>
              <a:avLst/>
              <a:gdLst>
                <a:gd name="T0" fmla="*/ 0 w 21600"/>
                <a:gd name="T1" fmla="*/ 1994 h 21600"/>
                <a:gd name="T2" fmla="*/ 11364 w 21600"/>
                <a:gd name="T3" fmla="*/ 21600 h 21600"/>
                <a:gd name="T4" fmla="*/ 21600 w 21600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>
                  <a:moveTo>
                    <a:pt x="0" y="1994"/>
                  </a:moveTo>
                  <a:lnTo>
                    <a:pt x="11364" y="21600"/>
                  </a:lnTo>
                  <a:lnTo>
                    <a:pt x="21600" y="0"/>
                  </a:lnTo>
                </a:path>
              </a:pathLst>
            </a:custGeom>
            <a:noFill/>
            <a:ln w="25400" cap="flat">
              <a:solidFill>
                <a:srgbClr val="2D4141"/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25400" dist="25399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9186" name="Freeform 34"/>
            <p:cNvSpPr>
              <a:spLocks/>
            </p:cNvSpPr>
            <p:nvPr/>
          </p:nvSpPr>
          <p:spPr bwMode="auto">
            <a:xfrm rot="10800000">
              <a:off x="264" y="840"/>
              <a:ext cx="1720" cy="208"/>
            </a:xfrm>
            <a:custGeom>
              <a:avLst/>
              <a:gdLst>
                <a:gd name="T0" fmla="*/ 0 w 21600"/>
                <a:gd name="T1" fmla="*/ 1994 h 21600"/>
                <a:gd name="T2" fmla="*/ 11364 w 21600"/>
                <a:gd name="T3" fmla="*/ 21600 h 21600"/>
                <a:gd name="T4" fmla="*/ 21600 w 21600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>
                  <a:moveTo>
                    <a:pt x="0" y="1994"/>
                  </a:moveTo>
                  <a:lnTo>
                    <a:pt x="11364" y="21600"/>
                  </a:lnTo>
                  <a:lnTo>
                    <a:pt x="21600" y="0"/>
                  </a:lnTo>
                </a:path>
              </a:pathLst>
            </a:custGeom>
            <a:noFill/>
            <a:ln w="25400" cap="flat">
              <a:solidFill>
                <a:srgbClr val="2D4141"/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25400" dist="25399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9187" name="Line 35"/>
            <p:cNvSpPr>
              <a:spLocks noChangeShapeType="1"/>
            </p:cNvSpPr>
            <p:nvPr/>
          </p:nvSpPr>
          <p:spPr bwMode="auto">
            <a:xfrm>
              <a:off x="1095" y="410"/>
              <a:ext cx="0" cy="424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ysDot"/>
              <a:miter lim="800000"/>
              <a:headEnd type="none" w="med" len="med"/>
              <a:tailEnd type="none" w="med" len="med"/>
            </a:ln>
            <a:effectLst>
              <a:outerShdw blurRad="25400" dist="25399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9188" name="Rectangle 36"/>
            <p:cNvSpPr>
              <a:spLocks/>
            </p:cNvSpPr>
            <p:nvPr/>
          </p:nvSpPr>
          <p:spPr bwMode="auto">
            <a:xfrm>
              <a:off x="1154" y="476"/>
              <a:ext cx="272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w</a:t>
              </a:r>
              <a:r>
                <a:rPr lang="en-US" sz="2400" baseline="320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-</a:t>
              </a:r>
            </a:p>
          </p:txBody>
        </p:sp>
        <p:sp>
          <p:nvSpPr>
            <p:cNvPr id="49189" name="AutoShape 37"/>
            <p:cNvSpPr>
              <a:spLocks/>
            </p:cNvSpPr>
            <p:nvPr/>
          </p:nvSpPr>
          <p:spPr bwMode="auto">
            <a:xfrm>
              <a:off x="1744" y="792"/>
              <a:ext cx="400" cy="400"/>
            </a:xfrm>
            <a:custGeom>
              <a:avLst/>
              <a:gdLst/>
              <a:ahLst/>
              <a:cxnLst/>
              <a:rect l="0" t="0" r="r" b="b"/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FF"/>
            </a:solidFill>
            <a:ln w="25400" cap="flat">
              <a:solidFill>
                <a:srgbClr val="2D414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r>
                <a:rPr lang="en-US" sz="2400">
                  <a:solidFill>
                    <a:srgbClr val="FFFFFF"/>
                  </a:solidFill>
                  <a:latin typeface="Eurostile" charset="0"/>
                  <a:ea typeface="ＭＳ Ｐゴシック" charset="0"/>
                  <a:cs typeface="Eurostile" charset="0"/>
                  <a:sym typeface="Eurostile" charset="0"/>
                </a:rPr>
                <a:t>e</a:t>
              </a:r>
            </a:p>
          </p:txBody>
        </p:sp>
        <p:sp>
          <p:nvSpPr>
            <p:cNvPr id="49190" name="AutoShape 38"/>
            <p:cNvSpPr>
              <a:spLocks/>
            </p:cNvSpPr>
            <p:nvPr/>
          </p:nvSpPr>
          <p:spPr bwMode="auto">
            <a:xfrm>
              <a:off x="8" y="792"/>
              <a:ext cx="400" cy="400"/>
            </a:xfrm>
            <a:custGeom>
              <a:avLst/>
              <a:gdLst/>
              <a:ahLst/>
              <a:cxnLst/>
              <a:rect l="0" t="0" r="r" b="b"/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FF"/>
            </a:solidFill>
            <a:ln w="25400" cap="flat">
              <a:solidFill>
                <a:srgbClr val="2D414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r>
                <a:rPr lang="en-US" sz="2400">
                  <a:solidFill>
                    <a:srgbClr val="FFFFFF"/>
                  </a:solidFill>
                  <a:latin typeface="Futura Condensed" charset="0"/>
                  <a:ea typeface="ＭＳ Ｐゴシック" charset="0"/>
                  <a:cs typeface="Lucida Grande" charset="0"/>
                  <a:sym typeface="Futura Condensed" charset="0"/>
                </a:rPr>
                <a:t>ν</a:t>
              </a:r>
              <a:r>
                <a:rPr lang="en-US" sz="2400" baseline="-6000">
                  <a:solidFill>
                    <a:srgbClr val="FFFFFF"/>
                  </a:solidFill>
                  <a:latin typeface="Futura Condensed" charset="0"/>
                  <a:ea typeface="ＭＳ Ｐゴシック" charset="0"/>
                  <a:cs typeface="Futura Condensed" charset="0"/>
                  <a:sym typeface="Futura Condensed" charset="0"/>
                </a:rPr>
                <a:t>e</a:t>
              </a:r>
            </a:p>
          </p:txBody>
        </p:sp>
        <p:sp>
          <p:nvSpPr>
            <p:cNvPr id="49191" name="Line 39"/>
            <p:cNvSpPr>
              <a:spLocks noChangeShapeType="1"/>
            </p:cNvSpPr>
            <p:nvPr/>
          </p:nvSpPr>
          <p:spPr bwMode="auto">
            <a:xfrm>
              <a:off x="124" y="896"/>
              <a:ext cx="180" cy="0"/>
            </a:xfrm>
            <a:prstGeom prst="line">
              <a:avLst/>
            </a:prstGeom>
            <a:noFill/>
            <a:ln w="254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25400" dist="25399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9192" name="Oval 40"/>
            <p:cNvSpPr>
              <a:spLocks/>
            </p:cNvSpPr>
            <p:nvPr/>
          </p:nvSpPr>
          <p:spPr bwMode="auto">
            <a:xfrm>
              <a:off x="0" y="8"/>
              <a:ext cx="400" cy="400"/>
            </a:xfrm>
            <a:prstGeom prst="ellipse">
              <a:avLst/>
            </a:prstGeom>
            <a:solidFill>
              <a:srgbClr val="FF0000"/>
            </a:solidFill>
            <a:ln w="25400" cap="flat">
              <a:solidFill>
                <a:srgbClr val="2D414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r>
                <a:rPr lang="en-US" sz="2400">
                  <a:solidFill>
                    <a:srgbClr val="FFFFFF"/>
                  </a:solidFill>
                  <a:latin typeface="Futura Condensed" charset="0"/>
                  <a:ea typeface="ＭＳ Ｐゴシック" charset="0"/>
                  <a:cs typeface="Futura Condensed" charset="0"/>
                  <a:sym typeface="Futura Condensed" charset="0"/>
                </a:rPr>
                <a:t>d</a:t>
              </a:r>
            </a:p>
          </p:txBody>
        </p:sp>
        <p:sp>
          <p:nvSpPr>
            <p:cNvPr id="49193" name="AutoShape 41"/>
            <p:cNvSpPr>
              <a:spLocks/>
            </p:cNvSpPr>
            <p:nvPr/>
          </p:nvSpPr>
          <p:spPr bwMode="auto">
            <a:xfrm>
              <a:off x="1728" y="0"/>
              <a:ext cx="400" cy="400"/>
            </a:xfrm>
            <a:custGeom>
              <a:avLst/>
              <a:gdLst/>
              <a:ahLst/>
              <a:cxnLst/>
              <a:rect l="0" t="0" r="r" b="b"/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0000"/>
            </a:solidFill>
            <a:ln w="25400" cap="flat">
              <a:solidFill>
                <a:srgbClr val="2D414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r>
                <a:rPr lang="en-US" sz="2400">
                  <a:solidFill>
                    <a:srgbClr val="FFFFFF"/>
                  </a:solidFill>
                  <a:latin typeface="Futura Condensed" charset="0"/>
                  <a:ea typeface="ＭＳ Ｐゴシック" charset="0"/>
                  <a:cs typeface="Futura Condensed" charset="0"/>
                  <a:sym typeface="Futura Condensed" charset="0"/>
                </a:rPr>
                <a:t>u</a:t>
              </a:r>
            </a:p>
          </p:txBody>
        </p:sp>
        <p:sp>
          <p:nvSpPr>
            <p:cNvPr id="49194" name="Oval 42"/>
            <p:cNvSpPr>
              <a:spLocks/>
            </p:cNvSpPr>
            <p:nvPr/>
          </p:nvSpPr>
          <p:spPr bwMode="auto">
            <a:xfrm>
              <a:off x="1016" y="328"/>
              <a:ext cx="152" cy="152"/>
            </a:xfrm>
            <a:prstGeom prst="ellipse">
              <a:avLst/>
            </a:prstGeom>
            <a:solidFill>
              <a:srgbClr val="66CCFF"/>
            </a:solidFill>
            <a:ln w="25400" cap="flat">
              <a:solidFill>
                <a:srgbClr val="2D414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49206" name="Group 54"/>
          <p:cNvGrpSpPr>
            <a:grpSpLocks/>
          </p:cNvGrpSpPr>
          <p:nvPr/>
        </p:nvGrpSpPr>
        <p:grpSpPr bwMode="auto">
          <a:xfrm>
            <a:off x="706438" y="1930400"/>
            <a:ext cx="4741862" cy="1358900"/>
            <a:chOff x="0" y="0"/>
            <a:chExt cx="2986" cy="856"/>
          </a:xfrm>
        </p:grpSpPr>
        <p:grpSp>
          <p:nvGrpSpPr>
            <p:cNvPr id="49204" name="Group 52"/>
            <p:cNvGrpSpPr>
              <a:grpSpLocks/>
            </p:cNvGrpSpPr>
            <p:nvPr/>
          </p:nvGrpSpPr>
          <p:grpSpPr bwMode="auto">
            <a:xfrm>
              <a:off x="42" y="456"/>
              <a:ext cx="2944" cy="400"/>
              <a:chOff x="0" y="0"/>
              <a:chExt cx="2944" cy="400"/>
            </a:xfrm>
          </p:grpSpPr>
          <p:sp>
            <p:nvSpPr>
              <p:cNvPr id="49196" name="Oval 44"/>
              <p:cNvSpPr>
                <a:spLocks/>
              </p:cNvSpPr>
              <p:nvPr/>
            </p:nvSpPr>
            <p:spPr bwMode="auto">
              <a:xfrm>
                <a:off x="0" y="0"/>
                <a:ext cx="400" cy="400"/>
              </a:xfrm>
              <a:prstGeom prst="ellipse">
                <a:avLst/>
              </a:prstGeom>
              <a:solidFill>
                <a:srgbClr val="0000FF"/>
              </a:solidFill>
              <a:ln w="25400" cap="flat">
                <a:solidFill>
                  <a:srgbClr val="2D4141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 anchor="ctr"/>
              <a:lstStyle/>
              <a:p>
                <a:r>
                  <a:rPr lang="en-US" sz="2400">
                    <a:solidFill>
                      <a:srgbClr val="FFFFFF"/>
                    </a:solidFill>
                    <a:latin typeface="Futura Condensed" charset="0"/>
                    <a:ea typeface="ＭＳ Ｐゴシック" charset="0"/>
                    <a:cs typeface="Lucida Grande" charset="0"/>
                    <a:sym typeface="Futura Condensed" charset="0"/>
                  </a:rPr>
                  <a:t>μ</a:t>
                </a:r>
              </a:p>
            </p:txBody>
          </p:sp>
          <p:sp>
            <p:nvSpPr>
              <p:cNvPr id="49197" name="AutoShape 45"/>
              <p:cNvSpPr>
                <a:spLocks/>
              </p:cNvSpPr>
              <p:nvPr/>
            </p:nvSpPr>
            <p:spPr bwMode="auto">
              <a:xfrm>
                <a:off x="944" y="0"/>
                <a:ext cx="400" cy="400"/>
              </a:xfrm>
              <a:custGeom>
                <a:avLst/>
                <a:gdLst/>
                <a:ahLst/>
                <a:cxnLst/>
                <a:rect l="0" t="0" r="r" b="b"/>
                <a:pathLst>
                  <a:path w="19679" h="19679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00FF"/>
              </a:solidFill>
              <a:ln w="25400" cap="flat">
                <a:solidFill>
                  <a:srgbClr val="2D4141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 anchor="ctr"/>
              <a:lstStyle/>
              <a:p>
                <a:r>
                  <a:rPr lang="en-US" sz="2400">
                    <a:solidFill>
                      <a:srgbClr val="FFFFFF"/>
                    </a:solidFill>
                    <a:latin typeface="Futura Condensed" charset="0"/>
                    <a:ea typeface="ＭＳ Ｐゴシック" charset="0"/>
                    <a:cs typeface="Lucida Grande" charset="0"/>
                    <a:sym typeface="Futura Condensed" charset="0"/>
                  </a:rPr>
                  <a:t>ν</a:t>
                </a:r>
                <a:r>
                  <a:rPr lang="en-US" sz="2400" baseline="-6000">
                    <a:solidFill>
                      <a:srgbClr val="FFFFFF"/>
                    </a:solidFill>
                    <a:latin typeface="Futura Condensed" charset="0"/>
                    <a:ea typeface="ＭＳ Ｐゴシック" charset="0"/>
                    <a:cs typeface="Lucida Grande" charset="0"/>
                    <a:sym typeface="Futura Condensed" charset="0"/>
                  </a:rPr>
                  <a:t>μ</a:t>
                </a:r>
              </a:p>
            </p:txBody>
          </p:sp>
          <p:sp>
            <p:nvSpPr>
              <p:cNvPr id="49198" name="AutoShape 46"/>
              <p:cNvSpPr>
                <a:spLocks/>
              </p:cNvSpPr>
              <p:nvPr/>
            </p:nvSpPr>
            <p:spPr bwMode="auto">
              <a:xfrm>
                <a:off x="1808" y="0"/>
                <a:ext cx="400" cy="400"/>
              </a:xfrm>
              <a:custGeom>
                <a:avLst/>
                <a:gdLst/>
                <a:ahLst/>
                <a:cxnLst/>
                <a:rect l="0" t="0" r="r" b="b"/>
                <a:pathLst>
                  <a:path w="19679" h="19679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00FF"/>
              </a:solidFill>
              <a:ln w="25400" cap="flat">
                <a:solidFill>
                  <a:srgbClr val="2D4141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 anchor="ctr"/>
              <a:lstStyle/>
              <a:p>
                <a:r>
                  <a:rPr lang="en-US" sz="2400">
                    <a:solidFill>
                      <a:srgbClr val="FFFFFF"/>
                    </a:solidFill>
                    <a:latin typeface="Eurostile" charset="0"/>
                    <a:ea typeface="ＭＳ Ｐゴシック" charset="0"/>
                    <a:cs typeface="Eurostile" charset="0"/>
                    <a:sym typeface="Eurostile" charset="0"/>
                  </a:rPr>
                  <a:t>e</a:t>
                </a:r>
              </a:p>
            </p:txBody>
          </p:sp>
          <p:sp>
            <p:nvSpPr>
              <p:cNvPr id="49199" name="AutoShape 47"/>
              <p:cNvSpPr>
                <a:spLocks/>
              </p:cNvSpPr>
              <p:nvPr/>
            </p:nvSpPr>
            <p:spPr bwMode="auto">
              <a:xfrm>
                <a:off x="2544" y="0"/>
                <a:ext cx="400" cy="400"/>
              </a:xfrm>
              <a:custGeom>
                <a:avLst/>
                <a:gdLst/>
                <a:ahLst/>
                <a:cxnLst/>
                <a:rect l="0" t="0" r="r" b="b"/>
                <a:pathLst>
                  <a:path w="19679" h="19679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00FF"/>
              </a:solidFill>
              <a:ln w="25400" cap="flat">
                <a:solidFill>
                  <a:srgbClr val="2D4141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 anchor="ctr"/>
              <a:lstStyle/>
              <a:p>
                <a:r>
                  <a:rPr lang="en-US" sz="2400">
                    <a:solidFill>
                      <a:srgbClr val="FFFFFF"/>
                    </a:solidFill>
                    <a:latin typeface="Futura Condensed" charset="0"/>
                    <a:ea typeface="ＭＳ Ｐゴシック" charset="0"/>
                    <a:cs typeface="Lucida Grande" charset="0"/>
                    <a:sym typeface="Futura Condensed" charset="0"/>
                  </a:rPr>
                  <a:t>ν</a:t>
                </a:r>
                <a:r>
                  <a:rPr lang="en-US" sz="2400" baseline="-6000">
                    <a:solidFill>
                      <a:srgbClr val="FFFFFF"/>
                    </a:solidFill>
                    <a:latin typeface="Futura Condensed" charset="0"/>
                    <a:ea typeface="ＭＳ Ｐゴシック" charset="0"/>
                    <a:cs typeface="Futura Condensed" charset="0"/>
                    <a:sym typeface="Futura Condensed" charset="0"/>
                  </a:rPr>
                  <a:t>e</a:t>
                </a:r>
              </a:p>
            </p:txBody>
          </p:sp>
          <p:sp>
            <p:nvSpPr>
              <p:cNvPr id="49200" name="Line 48"/>
              <p:cNvSpPr>
                <a:spLocks noChangeShapeType="1"/>
              </p:cNvSpPr>
              <p:nvPr/>
            </p:nvSpPr>
            <p:spPr bwMode="auto">
              <a:xfrm>
                <a:off x="2660" y="104"/>
                <a:ext cx="180" cy="0"/>
              </a:xfrm>
              <a:prstGeom prst="line">
                <a:avLst/>
              </a:prstGeom>
              <a:noFill/>
              <a:ln w="25400" cap="flat">
                <a:solidFill>
                  <a:srgbClr val="FFFFFF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>
                <a:outerShdw blurRad="25400" dist="25399" dir="2700000" algn="ctr" rotWithShape="0">
                  <a:schemeClr val="bg2">
                    <a:alpha val="50000"/>
                  </a:scheme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49201" name="Line 49"/>
              <p:cNvSpPr>
                <a:spLocks noChangeShapeType="1"/>
              </p:cNvSpPr>
              <p:nvPr/>
            </p:nvSpPr>
            <p:spPr bwMode="auto">
              <a:xfrm flipH="1">
                <a:off x="504" y="208"/>
                <a:ext cx="326" cy="0"/>
              </a:xfrm>
              <a:prstGeom prst="line">
                <a:avLst/>
              </a:prstGeom>
              <a:noFill/>
              <a:ln w="50800" cap="flat">
                <a:solidFill>
                  <a:srgbClr val="2D4141"/>
                </a:solidFill>
                <a:prstDash val="solid"/>
                <a:miter lim="800000"/>
                <a:headEnd type="stealth" w="med" len="med"/>
                <a:tailEnd type="none" w="med" len="med"/>
              </a:ln>
              <a:effectLst>
                <a:outerShdw blurRad="25400" dist="25399" dir="2700000" algn="ctr" rotWithShape="0">
                  <a:schemeClr val="bg2">
                    <a:alpha val="50000"/>
                  </a:scheme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49202" name="Rectangle 50"/>
              <p:cNvSpPr>
                <a:spLocks/>
              </p:cNvSpPr>
              <p:nvPr/>
            </p:nvSpPr>
            <p:spPr bwMode="auto">
              <a:xfrm>
                <a:off x="1491" y="96"/>
                <a:ext cx="174" cy="2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18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Verdana" charset="0"/>
                    <a:sym typeface="Verdana" charset="0"/>
                  </a:rPr>
                  <a:t>+</a:t>
                </a:r>
              </a:p>
            </p:txBody>
          </p:sp>
          <p:sp>
            <p:nvSpPr>
              <p:cNvPr id="49203" name="Rectangle 51"/>
              <p:cNvSpPr>
                <a:spLocks/>
              </p:cNvSpPr>
              <p:nvPr/>
            </p:nvSpPr>
            <p:spPr bwMode="auto">
              <a:xfrm>
                <a:off x="2259" y="96"/>
                <a:ext cx="174" cy="2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18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Verdana" charset="0"/>
                    <a:sym typeface="Verdana" charset="0"/>
                  </a:rPr>
                  <a:t>+</a:t>
                </a:r>
              </a:p>
            </p:txBody>
          </p:sp>
        </p:grpSp>
        <p:sp>
          <p:nvSpPr>
            <p:cNvPr id="49205" name="Rectangle 53"/>
            <p:cNvSpPr>
              <a:spLocks/>
            </p:cNvSpPr>
            <p:nvPr/>
          </p:nvSpPr>
          <p:spPr bwMode="auto">
            <a:xfrm>
              <a:off x="0" y="0"/>
              <a:ext cx="1033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Müon-Zerfall:</a:t>
              </a:r>
            </a:p>
          </p:txBody>
        </p:sp>
      </p:grpSp>
      <p:sp>
        <p:nvSpPr>
          <p:cNvPr id="49207" name="Rectangle 55"/>
          <p:cNvSpPr>
            <a:spLocks/>
          </p:cNvSpPr>
          <p:nvPr/>
        </p:nvSpPr>
        <p:spPr bwMode="auto">
          <a:xfrm>
            <a:off x="758825" y="4064000"/>
            <a:ext cx="19431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Neutron-Zerfall: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6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207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530" name="Rectangle 2"/>
          <p:cNvSpPr>
            <a:spLocks/>
          </p:cNvSpPr>
          <p:nvPr/>
        </p:nvSpPr>
        <p:spPr bwMode="auto">
          <a:xfrm>
            <a:off x="88900" y="1244600"/>
            <a:ext cx="9652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marL="266700" algn="l"/>
            <a:r>
              <a:rPr lang="en-US" sz="1700">
                <a:solidFill>
                  <a:srgbClr val="00408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Beta-Zerfall von Atomkernen - warum wurden Elektronen mit einem kontinuierlichen Energiespektrum emittiert?</a:t>
            </a:r>
          </a:p>
        </p:txBody>
      </p:sp>
      <p:grpSp>
        <p:nvGrpSpPr>
          <p:cNvPr id="22533" name="Group 5"/>
          <p:cNvGrpSpPr>
            <a:grpSpLocks/>
          </p:cNvGrpSpPr>
          <p:nvPr/>
        </p:nvGrpSpPr>
        <p:grpSpPr bwMode="auto">
          <a:xfrm>
            <a:off x="4521200" y="2063750"/>
            <a:ext cx="5327650" cy="3549650"/>
            <a:chOff x="0" y="0"/>
            <a:chExt cx="3356" cy="2236"/>
          </a:xfrm>
        </p:grpSpPr>
        <p:sp>
          <p:nvSpPr>
            <p:cNvPr id="22531" name="Rectangle 3"/>
            <p:cNvSpPr>
              <a:spLocks/>
            </p:cNvSpPr>
            <p:nvPr/>
          </p:nvSpPr>
          <p:spPr bwMode="auto">
            <a:xfrm>
              <a:off x="24" y="0"/>
              <a:ext cx="2853" cy="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marL="266700" algn="l"/>
              <a:r>
                <a:rPr lang="en-US" sz="1700">
                  <a:solidFill>
                    <a:srgbClr val="FF000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Verletzung der Energieerhaltung ?</a:t>
              </a:r>
            </a:p>
          </p:txBody>
        </p:sp>
        <p:pic>
          <p:nvPicPr>
            <p:cNvPr id="22532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16"/>
              <a:ext cx="3356" cy="1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2537" name="Group 9"/>
          <p:cNvGrpSpPr>
            <a:grpSpLocks/>
          </p:cNvGrpSpPr>
          <p:nvPr/>
        </p:nvGrpSpPr>
        <p:grpSpPr bwMode="auto">
          <a:xfrm>
            <a:off x="139700" y="6102350"/>
            <a:ext cx="9715500" cy="1447800"/>
            <a:chOff x="0" y="0"/>
            <a:chExt cx="6120" cy="912"/>
          </a:xfrm>
        </p:grpSpPr>
        <p:sp>
          <p:nvSpPr>
            <p:cNvPr id="22534" name="Rectangle 6"/>
            <p:cNvSpPr>
              <a:spLocks/>
            </p:cNvSpPr>
            <p:nvPr/>
          </p:nvSpPr>
          <p:spPr bwMode="auto">
            <a:xfrm>
              <a:off x="0" y="0"/>
              <a:ext cx="6120" cy="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marL="266700" algn="l"/>
              <a:r>
                <a:rPr lang="en-US" sz="17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1930 Wolfgang Pauli: an </a:t>
              </a:r>
              <a:r>
                <a:rPr lang="en-US" sz="1700">
                  <a:solidFill>
                    <a:schemeClr val="tx1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extremely light neutral particle*</a:t>
              </a:r>
              <a:r>
                <a:rPr lang="en-US" sz="17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 is emitted in beta decay</a:t>
              </a:r>
            </a:p>
          </p:txBody>
        </p:sp>
        <p:sp>
          <p:nvSpPr>
            <p:cNvPr id="22535" name="Rectangle 7"/>
            <p:cNvSpPr>
              <a:spLocks/>
            </p:cNvSpPr>
            <p:nvPr/>
          </p:nvSpPr>
          <p:spPr bwMode="auto">
            <a:xfrm>
              <a:off x="958" y="296"/>
              <a:ext cx="4296" cy="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2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*</a:t>
              </a:r>
              <a:r>
                <a:rPr lang="ja-JP" altLang="en-US" sz="1200">
                  <a:solidFill>
                    <a:schemeClr val="tx1"/>
                  </a:solidFill>
                  <a:latin typeface="Arial"/>
                  <a:ea typeface="ＭＳ Ｐゴシック" charset="0"/>
                  <a:cs typeface="Verdana" charset="0"/>
                  <a:sym typeface="Verdana" charset="0"/>
                </a:rPr>
                <a:t>‘</a:t>
              </a:r>
              <a:r>
                <a:rPr lang="en-US" sz="12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neutron</a:t>
              </a:r>
              <a:r>
                <a:rPr lang="ja-JP" altLang="en-US" sz="1200">
                  <a:solidFill>
                    <a:schemeClr val="tx1"/>
                  </a:solidFill>
                  <a:latin typeface="Arial"/>
                  <a:ea typeface="ＭＳ Ｐゴシック" charset="0"/>
                  <a:cs typeface="Verdana" charset="0"/>
                  <a:sym typeface="Verdana" charset="0"/>
                </a:rPr>
                <a:t>’</a:t>
              </a:r>
              <a:r>
                <a:rPr lang="en-US" sz="12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, but in 1931 Fermi called it </a:t>
              </a:r>
              <a:r>
                <a:rPr lang="ja-JP" altLang="en-US" sz="1200">
                  <a:solidFill>
                    <a:schemeClr val="tx1"/>
                  </a:solidFill>
                  <a:latin typeface="Arial"/>
                  <a:ea typeface="ＭＳ Ｐゴシック" charset="0"/>
                  <a:cs typeface="Verdana" charset="0"/>
                  <a:sym typeface="Verdana" charset="0"/>
                </a:rPr>
                <a:t>“‘</a:t>
              </a:r>
              <a:r>
                <a:rPr lang="en-US" sz="12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neutrino</a:t>
              </a:r>
              <a:r>
                <a:rPr lang="ja-JP" altLang="en-US" sz="1200">
                  <a:solidFill>
                    <a:schemeClr val="tx1"/>
                  </a:solidFill>
                  <a:latin typeface="Arial"/>
                  <a:ea typeface="ＭＳ Ｐゴシック" charset="0"/>
                  <a:cs typeface="Verdana" charset="0"/>
                  <a:sym typeface="Verdana" charset="0"/>
                </a:rPr>
                <a:t>”</a:t>
              </a:r>
              <a:r>
                <a:rPr lang="en-US" sz="12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 (little neutron)</a:t>
              </a:r>
            </a:p>
          </p:txBody>
        </p:sp>
        <p:sp>
          <p:nvSpPr>
            <p:cNvPr id="22536" name="Rectangle 8"/>
            <p:cNvSpPr>
              <a:spLocks/>
            </p:cNvSpPr>
            <p:nvPr/>
          </p:nvSpPr>
          <p:spPr bwMode="auto">
            <a:xfrm>
              <a:off x="2390" y="568"/>
              <a:ext cx="1336" cy="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n --&gt; p + e  + </a:t>
              </a:r>
              <a:r>
                <a:rPr lang="en-US" sz="3100" b="1">
                  <a:solidFill>
                    <a:srgbClr val="FF008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" charset="0"/>
                  <a:ea typeface="ＭＳ Ｐゴシック" charset="0"/>
                  <a:cs typeface="Times" charset="0"/>
                  <a:sym typeface="Times" charset="0"/>
                </a:rPr>
                <a:t>ν</a:t>
              </a:r>
            </a:p>
          </p:txBody>
        </p:sp>
      </p:grpSp>
      <p:grpSp>
        <p:nvGrpSpPr>
          <p:cNvPr id="22541" name="Group 13"/>
          <p:cNvGrpSpPr>
            <a:grpSpLocks/>
          </p:cNvGrpSpPr>
          <p:nvPr/>
        </p:nvGrpSpPr>
        <p:grpSpPr bwMode="auto">
          <a:xfrm>
            <a:off x="331788" y="2070100"/>
            <a:ext cx="3935412" cy="3549650"/>
            <a:chOff x="0" y="0"/>
            <a:chExt cx="2479" cy="2236"/>
          </a:xfrm>
        </p:grpSpPr>
        <p:sp>
          <p:nvSpPr>
            <p:cNvPr id="22538" name="Rectangle 10"/>
            <p:cNvSpPr>
              <a:spLocks/>
            </p:cNvSpPr>
            <p:nvPr/>
          </p:nvSpPr>
          <p:spPr bwMode="auto">
            <a:xfrm>
              <a:off x="0" y="0"/>
              <a:ext cx="1506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Z --&gt; (Z+1) + e  ?</a:t>
              </a:r>
            </a:p>
          </p:txBody>
        </p:sp>
        <p:pic>
          <p:nvPicPr>
            <p:cNvPr id="22539" name="Picture 1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" y="328"/>
              <a:ext cx="2473" cy="1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40" name="Rectangle 12"/>
            <p:cNvSpPr>
              <a:spLocks/>
            </p:cNvSpPr>
            <p:nvPr/>
          </p:nvSpPr>
          <p:spPr bwMode="auto">
            <a:xfrm>
              <a:off x="230" y="2060"/>
              <a:ext cx="1751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marL="266700" algn="l"/>
              <a:r>
                <a:rPr lang="en-US" sz="13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1911 Lise Meitner, Otto Hahn</a:t>
              </a:r>
            </a:p>
          </p:txBody>
        </p:sp>
      </p:grpSp>
      <p:sp>
        <p:nvSpPr>
          <p:cNvPr id="22542" name="Rectangle 14"/>
          <p:cNvSpPr>
            <a:spLocks/>
          </p:cNvSpPr>
          <p:nvPr/>
        </p:nvSpPr>
        <p:spPr bwMode="auto">
          <a:xfrm>
            <a:off x="4040188" y="203200"/>
            <a:ext cx="156845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3800">
                <a:solidFill>
                  <a:srgbClr val="80004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Felder</a:t>
            </a:r>
          </a:p>
        </p:txBody>
      </p:sp>
      <p:sp>
        <p:nvSpPr>
          <p:cNvPr id="22543" name="Rectangle 15"/>
          <p:cNvSpPr>
            <a:spLocks/>
          </p:cNvSpPr>
          <p:nvPr/>
        </p:nvSpPr>
        <p:spPr bwMode="auto">
          <a:xfrm>
            <a:off x="6910388" y="679450"/>
            <a:ext cx="310197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ja-JP" altLang="en-US" sz="17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‘</a:t>
            </a:r>
            <a:r>
              <a:rPr lang="en-US" sz="17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Schwache</a:t>
            </a:r>
            <a:r>
              <a:rPr lang="ja-JP" altLang="en-US" sz="17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’</a:t>
            </a:r>
            <a:r>
              <a:rPr lang="en-US" sz="17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Wechselwirkung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"/>
          <p:cNvSpPr>
            <a:spLocks/>
          </p:cNvSpPr>
          <p:nvPr/>
        </p:nvSpPr>
        <p:spPr bwMode="auto">
          <a:xfrm>
            <a:off x="3162300" y="6477000"/>
            <a:ext cx="3340100" cy="1041400"/>
          </a:xfrm>
          <a:prstGeom prst="rect">
            <a:avLst/>
          </a:prstGeom>
          <a:solidFill>
            <a:srgbClr val="E6E6E6"/>
          </a:solidFill>
          <a:ln w="25400" cap="flat">
            <a:solidFill>
              <a:srgbClr val="2D414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0178" name="Rectangle 2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0179" name="Rectangle 3"/>
          <p:cNvSpPr>
            <a:spLocks/>
          </p:cNvSpPr>
          <p:nvPr/>
        </p:nvSpPr>
        <p:spPr bwMode="auto">
          <a:xfrm>
            <a:off x="730250" y="203200"/>
            <a:ext cx="818832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3800">
                <a:solidFill>
                  <a:srgbClr val="80004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Elektroschwache Wechselwirkung</a:t>
            </a:r>
          </a:p>
        </p:txBody>
      </p:sp>
      <p:sp>
        <p:nvSpPr>
          <p:cNvPr id="50180" name="Rectangle 4"/>
          <p:cNvSpPr>
            <a:spLocks/>
          </p:cNvSpPr>
          <p:nvPr/>
        </p:nvSpPr>
        <p:spPr bwMode="auto">
          <a:xfrm>
            <a:off x="-101600" y="1263650"/>
            <a:ext cx="101600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130000"/>
              </a:lnSpc>
            </a:pPr>
            <a:r>
              <a:rPr lang="en-US" sz="17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Zusammenhang zwischen Leptonen und Quarks</a:t>
            </a:r>
          </a:p>
        </p:txBody>
      </p:sp>
      <p:pic>
        <p:nvPicPr>
          <p:cNvPr id="5018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975" y="2190750"/>
            <a:ext cx="3649663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075" y="2093913"/>
            <a:ext cx="3822700" cy="2465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3" name="Rectangle 7"/>
          <p:cNvSpPr>
            <a:spLocks/>
          </p:cNvSpPr>
          <p:nvPr/>
        </p:nvSpPr>
        <p:spPr bwMode="auto">
          <a:xfrm>
            <a:off x="2206625" y="4076700"/>
            <a:ext cx="6223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~ G</a:t>
            </a:r>
            <a:r>
              <a:rPr lang="en-US" sz="1800" baseline="-60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F</a:t>
            </a:r>
          </a:p>
        </p:txBody>
      </p:sp>
      <p:sp>
        <p:nvSpPr>
          <p:cNvPr id="50184" name="Rectangle 8"/>
          <p:cNvSpPr>
            <a:spLocks/>
          </p:cNvSpPr>
          <p:nvPr/>
        </p:nvSpPr>
        <p:spPr bwMode="auto">
          <a:xfrm>
            <a:off x="6143625" y="4076700"/>
            <a:ext cx="6223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~ G</a:t>
            </a:r>
            <a:r>
              <a:rPr lang="en-US" sz="1800" baseline="-60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F</a:t>
            </a:r>
          </a:p>
        </p:txBody>
      </p:sp>
      <p:sp>
        <p:nvSpPr>
          <p:cNvPr id="50185" name="Rectangle 9"/>
          <p:cNvSpPr>
            <a:spLocks/>
          </p:cNvSpPr>
          <p:nvPr/>
        </p:nvSpPr>
        <p:spPr bwMode="auto">
          <a:xfrm>
            <a:off x="-558800" y="4794250"/>
            <a:ext cx="1016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140000"/>
              </a:lnSpc>
            </a:pPr>
            <a:r>
              <a:rPr lang="en-US" sz="17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Konzept der elektroschwachen Ladung von Quarks und Leptonen</a:t>
            </a:r>
          </a:p>
          <a:p>
            <a:pPr>
              <a:lnSpc>
                <a:spcPct val="140000"/>
              </a:lnSpc>
            </a:pPr>
            <a:r>
              <a:rPr lang="en-US" sz="17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Übertragung durch Austausch von W und Z Bosonen</a:t>
            </a:r>
          </a:p>
        </p:txBody>
      </p:sp>
      <p:sp>
        <p:nvSpPr>
          <p:cNvPr id="50186" name="Rectangle 10"/>
          <p:cNvSpPr>
            <a:spLocks/>
          </p:cNvSpPr>
          <p:nvPr/>
        </p:nvSpPr>
        <p:spPr bwMode="auto">
          <a:xfrm>
            <a:off x="-368300" y="5861050"/>
            <a:ext cx="101600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*Unter der Annahme das die verschiedenen Quark-Zustände etwas </a:t>
            </a:r>
            <a:r>
              <a:rPr lang="ja-JP" altLang="en-US" sz="16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‘</a:t>
            </a:r>
            <a:r>
              <a: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vermischt</a:t>
            </a:r>
            <a:r>
              <a:rPr lang="ja-JP" altLang="en-US" sz="16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’</a:t>
            </a:r>
            <a:r>
              <a: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sind</a:t>
            </a:r>
          </a:p>
        </p:txBody>
      </p:sp>
      <p:sp>
        <p:nvSpPr>
          <p:cNvPr id="50187" name="Rectangle 11"/>
          <p:cNvSpPr>
            <a:spLocks/>
          </p:cNvSpPr>
          <p:nvPr/>
        </p:nvSpPr>
        <p:spPr bwMode="auto">
          <a:xfrm>
            <a:off x="3211513" y="6578600"/>
            <a:ext cx="298132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0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d' = d cos θ</a:t>
            </a:r>
            <a:r>
              <a:rPr lang="en-US" sz="2000" baseline="-60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c </a:t>
            </a:r>
            <a:r>
              <a:rPr lang="en-US" sz="20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+ s sin θ</a:t>
            </a:r>
            <a:r>
              <a:rPr lang="en-US" sz="2000" baseline="-60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c</a:t>
            </a:r>
          </a:p>
        </p:txBody>
      </p:sp>
      <p:sp>
        <p:nvSpPr>
          <p:cNvPr id="50188" name="Rectangle 12"/>
          <p:cNvSpPr>
            <a:spLocks/>
          </p:cNvSpPr>
          <p:nvPr/>
        </p:nvSpPr>
        <p:spPr bwMode="auto">
          <a:xfrm>
            <a:off x="3167063" y="6997700"/>
            <a:ext cx="307022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0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s' = -d sin θ</a:t>
            </a:r>
            <a:r>
              <a:rPr lang="en-US" sz="2000" baseline="-60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c </a:t>
            </a:r>
            <a:r>
              <a:rPr lang="en-US" sz="20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+ s cos θ</a:t>
            </a:r>
            <a:r>
              <a:rPr lang="en-US" sz="2000" baseline="-60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c</a:t>
            </a:r>
          </a:p>
        </p:txBody>
      </p:sp>
      <p:sp>
        <p:nvSpPr>
          <p:cNvPr id="50189" name="Rectangle 13"/>
          <p:cNvSpPr>
            <a:spLocks/>
          </p:cNvSpPr>
          <p:nvPr/>
        </p:nvSpPr>
        <p:spPr bwMode="auto">
          <a:xfrm>
            <a:off x="6884988" y="6858000"/>
            <a:ext cx="2185987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3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θ</a:t>
            </a:r>
            <a:r>
              <a:rPr lang="en-US" sz="1300" baseline="-60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c </a:t>
            </a:r>
            <a:r>
              <a:rPr lang="en-US" sz="13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= Cabbibo angle ~ 20</a:t>
            </a:r>
            <a:r>
              <a:rPr lang="en-US" sz="1300" baseline="320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o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1202" name="Rectangle 2"/>
          <p:cNvSpPr>
            <a:spLocks/>
          </p:cNvSpPr>
          <p:nvPr/>
        </p:nvSpPr>
        <p:spPr bwMode="auto">
          <a:xfrm>
            <a:off x="2176463" y="203200"/>
            <a:ext cx="52959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3800">
                <a:solidFill>
                  <a:srgbClr val="80004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Leptonen und Quarks</a:t>
            </a:r>
          </a:p>
        </p:txBody>
      </p:sp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651000"/>
            <a:ext cx="6823075" cy="207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4" name="Rectangle 4"/>
          <p:cNvSpPr>
            <a:spLocks/>
          </p:cNvSpPr>
          <p:nvPr/>
        </p:nvSpPr>
        <p:spPr bwMode="auto">
          <a:xfrm>
            <a:off x="1373188" y="1155700"/>
            <a:ext cx="7883525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Eine der meistzitierten Publikationen  (Glashow, Iliopoulos, Maiani) </a:t>
            </a:r>
          </a:p>
        </p:txBody>
      </p:sp>
      <p:sp>
        <p:nvSpPr>
          <p:cNvPr id="51205" name="Rectangle 5"/>
          <p:cNvSpPr>
            <a:spLocks/>
          </p:cNvSpPr>
          <p:nvPr/>
        </p:nvSpPr>
        <p:spPr bwMode="auto">
          <a:xfrm>
            <a:off x="8480425" y="635000"/>
            <a:ext cx="14605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rgbClr val="0000FF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1970</a:t>
            </a:r>
          </a:p>
        </p:txBody>
      </p:sp>
      <p:grpSp>
        <p:nvGrpSpPr>
          <p:cNvPr id="51209" name="Group 9"/>
          <p:cNvGrpSpPr>
            <a:grpSpLocks/>
          </p:cNvGrpSpPr>
          <p:nvPr/>
        </p:nvGrpSpPr>
        <p:grpSpPr bwMode="auto">
          <a:xfrm>
            <a:off x="2336800" y="4686300"/>
            <a:ext cx="876300" cy="1257300"/>
            <a:chOff x="0" y="0"/>
            <a:chExt cx="552" cy="792"/>
          </a:xfrm>
        </p:grpSpPr>
        <p:sp>
          <p:nvSpPr>
            <p:cNvPr id="51206" name="Oval 6"/>
            <p:cNvSpPr>
              <a:spLocks/>
            </p:cNvSpPr>
            <p:nvPr/>
          </p:nvSpPr>
          <p:spPr bwMode="auto">
            <a:xfrm>
              <a:off x="192" y="0"/>
              <a:ext cx="360" cy="360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  <a:effectLst>
              <a:outerShdw blurRad="63500" dist="76199" dir="2700000" algn="ctr" rotWithShape="0">
                <a:srgbClr val="181818">
                  <a:alpha val="85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800">
                  <a:solidFill>
                    <a:srgbClr val="FFFF0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c</a:t>
              </a:r>
            </a:p>
          </p:txBody>
        </p:sp>
        <p:sp>
          <p:nvSpPr>
            <p:cNvPr id="51207" name="Line 7"/>
            <p:cNvSpPr>
              <a:spLocks noChangeShapeType="1"/>
            </p:cNvSpPr>
            <p:nvPr/>
          </p:nvSpPr>
          <p:spPr bwMode="auto">
            <a:xfrm rot="10800000" flipH="1">
              <a:off x="376" y="455"/>
              <a:ext cx="0" cy="329"/>
            </a:xfrm>
            <a:prstGeom prst="line">
              <a:avLst/>
            </a:prstGeom>
            <a:noFill/>
            <a:ln w="76200" cap="flat">
              <a:solidFill>
                <a:srgbClr val="800040"/>
              </a:solidFill>
              <a:prstDash val="solid"/>
              <a:miter lim="800000"/>
              <a:headEnd type="stealth" w="med" len="med"/>
              <a:tailEnd type="none" w="med" len="med"/>
            </a:ln>
            <a:effectLst>
              <a:outerShdw blurRad="25400" dist="25399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1208" name="Line 8"/>
            <p:cNvSpPr>
              <a:spLocks noChangeShapeType="1"/>
            </p:cNvSpPr>
            <p:nvPr/>
          </p:nvSpPr>
          <p:spPr bwMode="auto">
            <a:xfrm rot="10800000" flipH="1">
              <a:off x="0" y="456"/>
              <a:ext cx="272" cy="336"/>
            </a:xfrm>
            <a:prstGeom prst="line">
              <a:avLst/>
            </a:prstGeom>
            <a:noFill/>
            <a:ln w="25400" cap="flat">
              <a:solidFill>
                <a:srgbClr val="800040"/>
              </a:solidFill>
              <a:prstDash val="solid"/>
              <a:miter lim="800000"/>
              <a:headEnd type="stealth" w="med" len="med"/>
              <a:tailEnd type="none" w="med" len="med"/>
            </a:ln>
            <a:effectLst>
              <a:outerShdw blurRad="25400" dist="25399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51210" name="Oval 10"/>
          <p:cNvSpPr>
            <a:spLocks/>
          </p:cNvSpPr>
          <p:nvPr/>
        </p:nvSpPr>
        <p:spPr bwMode="auto">
          <a:xfrm>
            <a:off x="1841500" y="4686300"/>
            <a:ext cx="571500" cy="571500"/>
          </a:xfrm>
          <a:prstGeom prst="ellipse">
            <a:avLst/>
          </a:prstGeom>
          <a:solidFill>
            <a:srgbClr val="0000FF"/>
          </a:solidFill>
          <a:ln>
            <a:noFill/>
          </a:ln>
          <a:effectLst>
            <a:outerShdw blurRad="63500" dist="76199" dir="2700000" algn="ctr" rotWithShape="0">
              <a:srgbClr val="181818">
                <a:alpha val="85999"/>
              </a:srgbClr>
            </a:outerShdw>
          </a:effectLst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800">
                <a:solidFill>
                  <a:srgbClr val="FFFF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u</a:t>
            </a:r>
          </a:p>
        </p:txBody>
      </p:sp>
      <p:sp>
        <p:nvSpPr>
          <p:cNvPr id="51211" name="Line 11"/>
          <p:cNvSpPr>
            <a:spLocks noChangeShapeType="1"/>
          </p:cNvSpPr>
          <p:nvPr/>
        </p:nvSpPr>
        <p:spPr bwMode="auto">
          <a:xfrm rot="10800000" flipH="1">
            <a:off x="2133600" y="5421313"/>
            <a:ext cx="0" cy="522287"/>
          </a:xfrm>
          <a:prstGeom prst="line">
            <a:avLst/>
          </a:prstGeom>
          <a:noFill/>
          <a:ln w="76200" cap="flat">
            <a:solidFill>
              <a:srgbClr val="800040"/>
            </a:solidFill>
            <a:prstDash val="solid"/>
            <a:miter lim="800000"/>
            <a:headEnd type="stealth" w="med" len="med"/>
            <a:tailEnd type="none" w="med" len="med"/>
          </a:ln>
          <a:effectLst>
            <a:outerShdw blurRad="25400" dist="25399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1212" name="Oval 12"/>
          <p:cNvSpPr>
            <a:spLocks/>
          </p:cNvSpPr>
          <p:nvPr/>
        </p:nvSpPr>
        <p:spPr bwMode="auto">
          <a:xfrm>
            <a:off x="1841500" y="6007100"/>
            <a:ext cx="571500" cy="571500"/>
          </a:xfrm>
          <a:prstGeom prst="ellipse">
            <a:avLst/>
          </a:prstGeom>
          <a:solidFill>
            <a:srgbClr val="0000FF"/>
          </a:solidFill>
          <a:ln>
            <a:noFill/>
          </a:ln>
          <a:effectLst>
            <a:outerShdw blurRad="63500" dist="76199" dir="2700000" algn="ctr" rotWithShape="0">
              <a:srgbClr val="181818">
                <a:alpha val="85999"/>
              </a:srgbClr>
            </a:outerShdw>
          </a:effectLst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800">
                <a:solidFill>
                  <a:srgbClr val="FFFF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d</a:t>
            </a:r>
          </a:p>
        </p:txBody>
      </p:sp>
      <p:sp>
        <p:nvSpPr>
          <p:cNvPr id="51213" name="Oval 13"/>
          <p:cNvSpPr>
            <a:spLocks/>
          </p:cNvSpPr>
          <p:nvPr/>
        </p:nvSpPr>
        <p:spPr bwMode="auto">
          <a:xfrm>
            <a:off x="2590800" y="6007100"/>
            <a:ext cx="571500" cy="571500"/>
          </a:xfrm>
          <a:prstGeom prst="ellipse">
            <a:avLst/>
          </a:prstGeom>
          <a:solidFill>
            <a:srgbClr val="0000FF"/>
          </a:solidFill>
          <a:ln>
            <a:noFill/>
          </a:ln>
          <a:effectLst>
            <a:outerShdw blurRad="63500" dist="76199" dir="2700000" algn="ctr" rotWithShape="0">
              <a:srgbClr val="181818">
                <a:alpha val="85999"/>
              </a:srgbClr>
            </a:outerShdw>
          </a:effectLst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800">
                <a:solidFill>
                  <a:srgbClr val="FFFF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s</a:t>
            </a:r>
          </a:p>
        </p:txBody>
      </p:sp>
      <p:sp>
        <p:nvSpPr>
          <p:cNvPr id="51214" name="Line 14"/>
          <p:cNvSpPr>
            <a:spLocks noChangeShapeType="1"/>
          </p:cNvSpPr>
          <p:nvPr/>
        </p:nvSpPr>
        <p:spPr bwMode="auto">
          <a:xfrm rot="10800000">
            <a:off x="2349500" y="5435600"/>
            <a:ext cx="431800" cy="495300"/>
          </a:xfrm>
          <a:prstGeom prst="line">
            <a:avLst/>
          </a:prstGeom>
          <a:noFill/>
          <a:ln w="25400" cap="flat">
            <a:solidFill>
              <a:srgbClr val="800040"/>
            </a:solidFill>
            <a:prstDash val="solid"/>
            <a:miter lim="800000"/>
            <a:headEnd type="stealth" w="med" len="med"/>
            <a:tailEnd type="none" w="med" len="med"/>
          </a:ln>
          <a:effectLst>
            <a:outerShdw blurRad="25400" dist="25399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1215" name="Rectangle 15"/>
          <p:cNvSpPr>
            <a:spLocks/>
          </p:cNvSpPr>
          <p:nvPr/>
        </p:nvSpPr>
        <p:spPr bwMode="auto">
          <a:xfrm>
            <a:off x="1990725" y="3949700"/>
            <a:ext cx="9017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Quarks</a:t>
            </a:r>
          </a:p>
        </p:txBody>
      </p:sp>
      <p:grpSp>
        <p:nvGrpSpPr>
          <p:cNvPr id="51222" name="Group 22"/>
          <p:cNvGrpSpPr>
            <a:grpSpLocks/>
          </p:cNvGrpSpPr>
          <p:nvPr/>
        </p:nvGrpSpPr>
        <p:grpSpPr bwMode="auto">
          <a:xfrm>
            <a:off x="4305300" y="4749800"/>
            <a:ext cx="1536700" cy="1841500"/>
            <a:chOff x="0" y="0"/>
            <a:chExt cx="968" cy="1160"/>
          </a:xfrm>
        </p:grpSpPr>
        <p:sp>
          <p:nvSpPr>
            <p:cNvPr id="51216" name="Oval 16"/>
            <p:cNvSpPr>
              <a:spLocks/>
            </p:cNvSpPr>
            <p:nvPr/>
          </p:nvSpPr>
          <p:spPr bwMode="auto">
            <a:xfrm>
              <a:off x="0" y="792"/>
              <a:ext cx="376" cy="368"/>
            </a:xfrm>
            <a:prstGeom prst="ellipse">
              <a:avLst/>
            </a:prstGeom>
            <a:solidFill>
              <a:srgbClr val="FF0080"/>
            </a:solidFill>
            <a:ln>
              <a:noFill/>
            </a:ln>
            <a:effectLst>
              <a:outerShdw blurRad="63500" dist="76199" dir="2700000" algn="ctr" rotWithShape="0">
                <a:srgbClr val="181818">
                  <a:alpha val="85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2600" b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" charset="0"/>
                  <a:ea typeface="ＭＳ Ｐゴシック" charset="0"/>
                  <a:cs typeface="Times" charset="0"/>
                  <a:sym typeface="Times" charset="0"/>
                </a:rPr>
                <a:t>ν</a:t>
              </a:r>
              <a:r>
                <a:rPr lang="en-US" sz="2600" b="1" baseline="-6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" charset="0"/>
                  <a:ea typeface="ＭＳ Ｐゴシック" charset="0"/>
                  <a:cs typeface="Times" charset="0"/>
                  <a:sym typeface="Times" charset="0"/>
                </a:rPr>
                <a:t>e</a:t>
              </a:r>
            </a:p>
          </p:txBody>
        </p:sp>
        <p:sp>
          <p:nvSpPr>
            <p:cNvPr id="51217" name="Oval 17"/>
            <p:cNvSpPr>
              <a:spLocks/>
            </p:cNvSpPr>
            <p:nvPr/>
          </p:nvSpPr>
          <p:spPr bwMode="auto">
            <a:xfrm>
              <a:off x="592" y="792"/>
              <a:ext cx="376" cy="368"/>
            </a:xfrm>
            <a:prstGeom prst="ellipse">
              <a:avLst/>
            </a:prstGeom>
            <a:solidFill>
              <a:srgbClr val="FF0080"/>
            </a:solidFill>
            <a:ln>
              <a:noFill/>
            </a:ln>
            <a:effectLst>
              <a:outerShdw blurRad="63500" dist="76199" dir="2700000" algn="ctr" rotWithShape="0">
                <a:srgbClr val="181818">
                  <a:alpha val="85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2600" b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" charset="0"/>
                  <a:ea typeface="ＭＳ Ｐゴシック" charset="0"/>
                  <a:cs typeface="Times" charset="0"/>
                  <a:sym typeface="Times" charset="0"/>
                </a:rPr>
                <a:t>ν</a:t>
              </a:r>
              <a:r>
                <a:rPr lang="en-US" sz="2000" baseline="-6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 Italic" charset="0"/>
                  <a:ea typeface="ＭＳ Ｐゴシック" charset="0"/>
                  <a:cs typeface="Verdana Italic" charset="0"/>
                  <a:sym typeface="Verdana Italic" charset="0"/>
                </a:rPr>
                <a:t>μ</a:t>
              </a:r>
            </a:p>
          </p:txBody>
        </p:sp>
        <p:sp>
          <p:nvSpPr>
            <p:cNvPr id="51218" name="Oval 18"/>
            <p:cNvSpPr>
              <a:spLocks/>
            </p:cNvSpPr>
            <p:nvPr/>
          </p:nvSpPr>
          <p:spPr bwMode="auto">
            <a:xfrm>
              <a:off x="0" y="0"/>
              <a:ext cx="360" cy="360"/>
            </a:xfrm>
            <a:prstGeom prst="ellipse">
              <a:avLst/>
            </a:prstGeom>
            <a:solidFill>
              <a:srgbClr val="FF0080"/>
            </a:solidFill>
            <a:ln>
              <a:noFill/>
            </a:ln>
            <a:effectLst>
              <a:outerShdw blurRad="63500" dist="76199" dir="2700000" algn="ctr" rotWithShape="0">
                <a:srgbClr val="181818">
                  <a:alpha val="85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800">
                  <a:solidFill>
                    <a:srgbClr val="FFFF0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e</a:t>
              </a:r>
              <a:r>
                <a:rPr lang="en-US" sz="1800" baseline="32000">
                  <a:solidFill>
                    <a:srgbClr val="FFFF0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-</a:t>
              </a:r>
            </a:p>
          </p:txBody>
        </p:sp>
        <p:sp>
          <p:nvSpPr>
            <p:cNvPr id="51219" name="Oval 19"/>
            <p:cNvSpPr>
              <a:spLocks/>
            </p:cNvSpPr>
            <p:nvPr/>
          </p:nvSpPr>
          <p:spPr bwMode="auto">
            <a:xfrm>
              <a:off x="592" y="0"/>
              <a:ext cx="360" cy="360"/>
            </a:xfrm>
            <a:prstGeom prst="ellipse">
              <a:avLst/>
            </a:prstGeom>
            <a:solidFill>
              <a:srgbClr val="FF0080"/>
            </a:solidFill>
            <a:ln>
              <a:noFill/>
            </a:ln>
            <a:effectLst>
              <a:outerShdw blurRad="63500" dist="76199" dir="2700000" algn="ctr" rotWithShape="0">
                <a:srgbClr val="181818">
                  <a:alpha val="85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800">
                  <a:solidFill>
                    <a:srgbClr val="FFFF0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µ</a:t>
              </a:r>
              <a:r>
                <a:rPr lang="en-US" sz="1800" baseline="32000">
                  <a:solidFill>
                    <a:srgbClr val="FFFF0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-</a:t>
              </a:r>
            </a:p>
          </p:txBody>
        </p:sp>
        <p:sp>
          <p:nvSpPr>
            <p:cNvPr id="51220" name="Line 20"/>
            <p:cNvSpPr>
              <a:spLocks noChangeShapeType="1"/>
            </p:cNvSpPr>
            <p:nvPr/>
          </p:nvSpPr>
          <p:spPr bwMode="auto">
            <a:xfrm rot="10800000" flipH="1">
              <a:off x="184" y="415"/>
              <a:ext cx="0" cy="329"/>
            </a:xfrm>
            <a:prstGeom prst="line">
              <a:avLst/>
            </a:prstGeom>
            <a:noFill/>
            <a:ln w="76200" cap="flat">
              <a:solidFill>
                <a:srgbClr val="800040"/>
              </a:solidFill>
              <a:prstDash val="solid"/>
              <a:miter lim="800000"/>
              <a:headEnd type="stealth" w="med" len="med"/>
              <a:tailEnd type="none" w="med" len="med"/>
            </a:ln>
            <a:effectLst>
              <a:outerShdw blurRad="25400" dist="25399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1221" name="Line 21"/>
            <p:cNvSpPr>
              <a:spLocks noChangeShapeType="1"/>
            </p:cNvSpPr>
            <p:nvPr/>
          </p:nvSpPr>
          <p:spPr bwMode="auto">
            <a:xfrm rot="10800000" flipH="1">
              <a:off x="776" y="415"/>
              <a:ext cx="0" cy="329"/>
            </a:xfrm>
            <a:prstGeom prst="line">
              <a:avLst/>
            </a:prstGeom>
            <a:noFill/>
            <a:ln w="76200" cap="flat">
              <a:solidFill>
                <a:srgbClr val="800040"/>
              </a:solidFill>
              <a:prstDash val="solid"/>
              <a:miter lim="800000"/>
              <a:headEnd type="stealth" w="med" len="med"/>
              <a:tailEnd type="none" w="med" len="med"/>
            </a:ln>
            <a:effectLst>
              <a:outerShdw blurRad="25400" dist="25399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51223" name="Rectangle 23"/>
          <p:cNvSpPr>
            <a:spLocks/>
          </p:cNvSpPr>
          <p:nvPr/>
        </p:nvSpPr>
        <p:spPr bwMode="auto">
          <a:xfrm>
            <a:off x="4589463" y="3949700"/>
            <a:ext cx="987425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Leptons</a:t>
            </a:r>
          </a:p>
        </p:txBody>
      </p:sp>
      <p:sp>
        <p:nvSpPr>
          <p:cNvPr id="51224" name="Rectangle 24"/>
          <p:cNvSpPr>
            <a:spLocks/>
          </p:cNvSpPr>
          <p:nvPr/>
        </p:nvSpPr>
        <p:spPr bwMode="auto">
          <a:xfrm>
            <a:off x="6532563" y="5041900"/>
            <a:ext cx="3187700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900">
                <a:solidFill>
                  <a:schemeClr val="tx1"/>
                </a:solidFill>
                <a:latin typeface="Verdana Italic" charset="0"/>
                <a:ea typeface="ＭＳ Ｐゴシック" charset="0"/>
                <a:cs typeface="Verdana Italic" charset="0"/>
                <a:sym typeface="Verdana Italic" charset="0"/>
              </a:rPr>
              <a:t>Dies war das theoretische  </a:t>
            </a:r>
            <a:r>
              <a:rPr lang="ja-JP" altLang="en-US" sz="1900">
                <a:solidFill>
                  <a:schemeClr val="tx1"/>
                </a:solidFill>
                <a:latin typeface="Arial"/>
                <a:ea typeface="ＭＳ Ｐゴシック" charset="0"/>
                <a:cs typeface="Verdana Italic" charset="0"/>
                <a:sym typeface="Verdana Italic" charset="0"/>
              </a:rPr>
              <a:t>‘</a:t>
            </a:r>
            <a:r>
              <a:rPr lang="en-US" sz="1900">
                <a:solidFill>
                  <a:schemeClr val="tx1"/>
                </a:solidFill>
                <a:latin typeface="Verdana Italic" charset="0"/>
                <a:ea typeface="ＭＳ Ｐゴシック" charset="0"/>
                <a:cs typeface="Verdana Italic" charset="0"/>
                <a:sym typeface="Verdana Italic" charset="0"/>
              </a:rPr>
              <a:t>Standard</a:t>
            </a:r>
            <a:r>
              <a:rPr lang="ja-JP" altLang="en-US" sz="1900">
                <a:solidFill>
                  <a:schemeClr val="tx1"/>
                </a:solidFill>
                <a:latin typeface="Arial"/>
                <a:ea typeface="ＭＳ Ｐゴシック" charset="0"/>
                <a:cs typeface="Verdana Italic" charset="0"/>
                <a:sym typeface="Verdana Italic" charset="0"/>
              </a:rPr>
              <a:t>’</a:t>
            </a:r>
            <a:r>
              <a:rPr lang="en-US" sz="1900">
                <a:solidFill>
                  <a:schemeClr val="tx1"/>
                </a:solidFill>
                <a:latin typeface="Verdana Italic" charset="0"/>
                <a:ea typeface="ＭＳ Ｐゴシック" charset="0"/>
                <a:cs typeface="Verdana Italic" charset="0"/>
                <a:sym typeface="Verdana Italic" charset="0"/>
              </a:rPr>
              <a:t>-Modell des Jahres 1970 (mit zwei Familien)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1"/>
          <p:cNvSpPr>
            <a:spLocks/>
          </p:cNvSpPr>
          <p:nvPr/>
        </p:nvSpPr>
        <p:spPr bwMode="auto">
          <a:xfrm>
            <a:off x="619125" y="6731000"/>
            <a:ext cx="8255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5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Das J/psi Teilchen lebte </a:t>
            </a:r>
            <a:r>
              <a:rPr lang="ja-JP" altLang="en-US" sz="15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‘</a:t>
            </a:r>
            <a:r>
              <a:rPr lang="en-US" sz="15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sehr lange</a:t>
            </a:r>
            <a:r>
              <a:rPr lang="ja-JP" altLang="en-US" sz="15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’</a:t>
            </a:r>
            <a:r>
              <a:rPr lang="en-US" sz="15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(~10</a:t>
            </a:r>
            <a:r>
              <a:rPr lang="en-US" sz="1500" baseline="320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-20</a:t>
            </a:r>
            <a:r>
              <a:rPr lang="en-US" sz="15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sec). Es konnte nur über die elektroschwache Wechselwirkung zerfallen, meist in Zustände mit s-quarks. Seine lange Lebensdauer erklärt die schmale Resonanzlinie.</a:t>
            </a:r>
          </a:p>
        </p:txBody>
      </p:sp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800" y="3797300"/>
            <a:ext cx="2540000" cy="2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7" name="Rectangle 3"/>
          <p:cNvSpPr>
            <a:spLocks/>
          </p:cNvSpPr>
          <p:nvPr/>
        </p:nvSpPr>
        <p:spPr bwMode="auto">
          <a:xfrm>
            <a:off x="619125" y="1047750"/>
            <a:ext cx="51054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9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Die Entdeckung des Charm-Quarks</a:t>
            </a:r>
          </a:p>
        </p:txBody>
      </p:sp>
      <p:sp>
        <p:nvSpPr>
          <p:cNvPr id="52228" name="Rectangle 4"/>
          <p:cNvSpPr>
            <a:spLocks/>
          </p:cNvSpPr>
          <p:nvPr/>
        </p:nvSpPr>
        <p:spPr bwMode="auto">
          <a:xfrm>
            <a:off x="-153988" y="1619250"/>
            <a:ext cx="6577013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</a:t>
            </a:r>
            <a:r>
              <a:rPr lang="en-US" sz="1600">
                <a:solidFill>
                  <a:srgbClr val="FF008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NOVEMBER REVOLUTION (11 November 1974)</a:t>
            </a:r>
          </a:p>
        </p:txBody>
      </p:sp>
      <p:sp>
        <p:nvSpPr>
          <p:cNvPr id="52229" name="Rectangle 5"/>
          <p:cNvSpPr>
            <a:spLocks/>
          </p:cNvSpPr>
          <p:nvPr/>
        </p:nvSpPr>
        <p:spPr bwMode="auto">
          <a:xfrm>
            <a:off x="314325" y="2489200"/>
            <a:ext cx="6172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Zwei Gruppen entdeckten ~ simultan ein neues Teilchen.  </a:t>
            </a:r>
            <a:r>
              <a:rPr lang="en-US" sz="18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'Psi'</a:t>
            </a:r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am SLAC (Burt Richter) und '</a:t>
            </a:r>
            <a:r>
              <a:rPr lang="en-US" sz="18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J</a:t>
            </a:r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' at Brookhaven (Sam Ting) - wurde dann J/Psi genannt.</a:t>
            </a:r>
          </a:p>
        </p:txBody>
      </p:sp>
      <p:pic>
        <p:nvPicPr>
          <p:cNvPr id="522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2000" y="1116013"/>
            <a:ext cx="2933700" cy="538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31" name="Rectangle 7"/>
          <p:cNvSpPr>
            <a:spLocks/>
          </p:cNvSpPr>
          <p:nvPr/>
        </p:nvSpPr>
        <p:spPr bwMode="auto">
          <a:xfrm>
            <a:off x="8874125" y="431800"/>
            <a:ext cx="9398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rgbClr val="FFFF0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1974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1181100"/>
            <a:ext cx="1816100" cy="283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Rectangle 3"/>
          <p:cNvSpPr>
            <a:spLocks/>
          </p:cNvSpPr>
          <p:nvPr/>
        </p:nvSpPr>
        <p:spPr bwMode="auto">
          <a:xfrm>
            <a:off x="503238" y="4114800"/>
            <a:ext cx="1362075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Enrico Fermi</a:t>
            </a:r>
          </a:p>
          <a:p>
            <a:r>
              <a: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(1934)</a:t>
            </a:r>
          </a:p>
        </p:txBody>
      </p:sp>
      <p:grpSp>
        <p:nvGrpSpPr>
          <p:cNvPr id="23565" name="Group 13"/>
          <p:cNvGrpSpPr>
            <a:grpSpLocks/>
          </p:cNvGrpSpPr>
          <p:nvPr/>
        </p:nvGrpSpPr>
        <p:grpSpPr bwMode="auto">
          <a:xfrm>
            <a:off x="5016500" y="1371600"/>
            <a:ext cx="4030663" cy="2463800"/>
            <a:chOff x="0" y="0"/>
            <a:chExt cx="2538" cy="1552"/>
          </a:xfrm>
        </p:grpSpPr>
        <p:sp>
          <p:nvSpPr>
            <p:cNvPr id="23556" name="Line 4"/>
            <p:cNvSpPr>
              <a:spLocks noChangeShapeType="1"/>
            </p:cNvSpPr>
            <p:nvPr/>
          </p:nvSpPr>
          <p:spPr bwMode="auto">
            <a:xfrm flipH="1">
              <a:off x="1271" y="224"/>
              <a:ext cx="1016" cy="592"/>
            </a:xfrm>
            <a:prstGeom prst="line">
              <a:avLst/>
            </a:prstGeom>
            <a:noFill/>
            <a:ln w="25400" cap="flat">
              <a:solidFill>
                <a:srgbClr val="2D4141"/>
              </a:solidFill>
              <a:prstDash val="solid"/>
              <a:miter lim="800000"/>
              <a:headEnd type="stealth" w="med" len="med"/>
              <a:tailEnd type="none" w="med" len="med"/>
            </a:ln>
            <a:effectLst>
              <a:outerShdw blurRad="25400" dist="25399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3557" name="Line 5"/>
            <p:cNvSpPr>
              <a:spLocks noChangeShapeType="1"/>
            </p:cNvSpPr>
            <p:nvPr/>
          </p:nvSpPr>
          <p:spPr bwMode="auto">
            <a:xfrm rot="10800000">
              <a:off x="1279" y="832"/>
              <a:ext cx="1112" cy="608"/>
            </a:xfrm>
            <a:prstGeom prst="line">
              <a:avLst/>
            </a:prstGeom>
            <a:noFill/>
            <a:ln w="25400" cap="flat">
              <a:solidFill>
                <a:srgbClr val="2D4141"/>
              </a:solidFill>
              <a:prstDash val="solid"/>
              <a:miter lim="800000"/>
              <a:headEnd type="stealth" w="med" len="med"/>
              <a:tailEnd type="none" w="med" len="med"/>
            </a:ln>
            <a:effectLst>
              <a:outerShdw blurRad="25400" dist="25399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3558" name="Line 6"/>
            <p:cNvSpPr>
              <a:spLocks noChangeShapeType="1"/>
            </p:cNvSpPr>
            <p:nvPr/>
          </p:nvSpPr>
          <p:spPr bwMode="auto">
            <a:xfrm>
              <a:off x="223" y="232"/>
              <a:ext cx="1032" cy="584"/>
            </a:xfrm>
            <a:prstGeom prst="line">
              <a:avLst/>
            </a:prstGeom>
            <a:noFill/>
            <a:ln w="25400" cap="flat">
              <a:solidFill>
                <a:srgbClr val="2D4141"/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25400" dist="25399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3559" name="Line 7"/>
            <p:cNvSpPr>
              <a:spLocks noChangeShapeType="1"/>
            </p:cNvSpPr>
            <p:nvPr/>
          </p:nvSpPr>
          <p:spPr bwMode="auto">
            <a:xfrm rot="10800000" flipH="1">
              <a:off x="263" y="832"/>
              <a:ext cx="984" cy="536"/>
            </a:xfrm>
            <a:prstGeom prst="line">
              <a:avLst/>
            </a:prstGeom>
            <a:noFill/>
            <a:ln w="25400" cap="flat">
              <a:solidFill>
                <a:srgbClr val="2D4141"/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25400" dist="25399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3560" name="Oval 8"/>
            <p:cNvSpPr>
              <a:spLocks/>
            </p:cNvSpPr>
            <p:nvPr/>
          </p:nvSpPr>
          <p:spPr bwMode="auto">
            <a:xfrm rot="10800000" flipH="1">
              <a:off x="1207" y="760"/>
              <a:ext cx="120" cy="120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3561" name="Rectangle 9"/>
            <p:cNvSpPr>
              <a:spLocks/>
            </p:cNvSpPr>
            <p:nvPr/>
          </p:nvSpPr>
          <p:spPr bwMode="auto">
            <a:xfrm>
              <a:off x="2392" y="0"/>
              <a:ext cx="146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p</a:t>
              </a:r>
            </a:p>
          </p:txBody>
        </p:sp>
        <p:sp>
          <p:nvSpPr>
            <p:cNvPr id="23562" name="Rectangle 10"/>
            <p:cNvSpPr>
              <a:spLocks/>
            </p:cNvSpPr>
            <p:nvPr/>
          </p:nvSpPr>
          <p:spPr bwMode="auto">
            <a:xfrm>
              <a:off x="0" y="0"/>
              <a:ext cx="147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n</a:t>
              </a:r>
            </a:p>
          </p:txBody>
        </p:sp>
        <p:sp>
          <p:nvSpPr>
            <p:cNvPr id="23563" name="Rectangle 11"/>
            <p:cNvSpPr>
              <a:spLocks/>
            </p:cNvSpPr>
            <p:nvPr/>
          </p:nvSpPr>
          <p:spPr bwMode="auto">
            <a:xfrm>
              <a:off x="82" y="1248"/>
              <a:ext cx="142" cy="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Times New Roman" charset="0"/>
                  <a:sym typeface="Times New Roman" charset="0"/>
                </a:rPr>
                <a:t>ν</a:t>
              </a:r>
            </a:p>
          </p:txBody>
        </p:sp>
        <p:sp>
          <p:nvSpPr>
            <p:cNvPr id="23564" name="Rectangle 12"/>
            <p:cNvSpPr>
              <a:spLocks/>
            </p:cNvSpPr>
            <p:nvPr/>
          </p:nvSpPr>
          <p:spPr bwMode="auto">
            <a:xfrm>
              <a:off x="2394" y="1328"/>
              <a:ext cx="142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e</a:t>
              </a:r>
            </a:p>
          </p:txBody>
        </p:sp>
      </p:grpSp>
      <p:sp>
        <p:nvSpPr>
          <p:cNvPr id="23566" name="Rectangle 14"/>
          <p:cNvSpPr>
            <a:spLocks/>
          </p:cNvSpPr>
          <p:nvPr/>
        </p:nvSpPr>
        <p:spPr bwMode="auto">
          <a:xfrm>
            <a:off x="481013" y="4953000"/>
            <a:ext cx="82550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ja-JP" altLang="en-US" sz="18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‘</a:t>
            </a:r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Phänomenologische</a:t>
            </a:r>
            <a:r>
              <a:rPr lang="ja-JP" altLang="en-US" sz="18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’</a:t>
            </a:r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Beschreibung der schwachen Wechselwirkung</a:t>
            </a:r>
          </a:p>
        </p:txBody>
      </p:sp>
      <p:sp>
        <p:nvSpPr>
          <p:cNvPr id="23567" name="Rectangle 15"/>
          <p:cNvSpPr>
            <a:spLocks/>
          </p:cNvSpPr>
          <p:nvPr/>
        </p:nvSpPr>
        <p:spPr bwMode="auto">
          <a:xfrm>
            <a:off x="557213" y="5378450"/>
            <a:ext cx="74549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150000"/>
              </a:lnSpc>
            </a:pPr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Wechselwirkung findet in einem Punkt statt</a:t>
            </a:r>
          </a:p>
          <a:p>
            <a:pPr algn="l">
              <a:lnSpc>
                <a:spcPct val="150000"/>
              </a:lnSpc>
            </a:pPr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Stärke:  G</a:t>
            </a:r>
            <a:r>
              <a:rPr lang="en-US" sz="1800" baseline="-60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F</a:t>
            </a:r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~ 10</a:t>
            </a:r>
            <a:r>
              <a:rPr lang="en-US" sz="1800" baseline="320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-5</a:t>
            </a:r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relativ zur elektromagnetischen WW</a:t>
            </a:r>
          </a:p>
        </p:txBody>
      </p:sp>
      <p:sp>
        <p:nvSpPr>
          <p:cNvPr id="23568" name="Rectangle 16"/>
          <p:cNvSpPr>
            <a:spLocks/>
          </p:cNvSpPr>
          <p:nvPr/>
        </p:nvSpPr>
        <p:spPr bwMode="auto">
          <a:xfrm>
            <a:off x="531813" y="6273800"/>
            <a:ext cx="85852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Analogie zu zwei Teilchen</a:t>
            </a:r>
            <a:r>
              <a:rPr lang="ja-JP" altLang="en-US" sz="18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’</a:t>
            </a:r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strömen</a:t>
            </a:r>
            <a:r>
              <a:rPr lang="ja-JP" altLang="en-US" sz="18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’</a:t>
            </a:r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(Proton-Neutron / Elektron-Neutrino)</a:t>
            </a:r>
          </a:p>
        </p:txBody>
      </p:sp>
      <p:sp>
        <p:nvSpPr>
          <p:cNvPr id="23569" name="Rectangle 17"/>
          <p:cNvSpPr>
            <a:spLocks/>
          </p:cNvSpPr>
          <p:nvPr/>
        </p:nvSpPr>
        <p:spPr bwMode="auto">
          <a:xfrm>
            <a:off x="7172325" y="6908800"/>
            <a:ext cx="18161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Ok bis ~1958</a:t>
            </a:r>
          </a:p>
        </p:txBody>
      </p:sp>
      <p:sp>
        <p:nvSpPr>
          <p:cNvPr id="23570" name="Rectangle 18"/>
          <p:cNvSpPr>
            <a:spLocks/>
          </p:cNvSpPr>
          <p:nvPr/>
        </p:nvSpPr>
        <p:spPr bwMode="auto">
          <a:xfrm>
            <a:off x="4040188" y="203200"/>
            <a:ext cx="156845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3800">
                <a:solidFill>
                  <a:srgbClr val="80004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Felder</a:t>
            </a:r>
          </a:p>
        </p:txBody>
      </p:sp>
      <p:sp>
        <p:nvSpPr>
          <p:cNvPr id="23571" name="Rectangle 19"/>
          <p:cNvSpPr>
            <a:spLocks/>
          </p:cNvSpPr>
          <p:nvPr/>
        </p:nvSpPr>
        <p:spPr bwMode="auto">
          <a:xfrm>
            <a:off x="6910388" y="679450"/>
            <a:ext cx="310197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ja-JP" altLang="en-US" sz="17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‘</a:t>
            </a:r>
            <a:r>
              <a:rPr lang="en-US" sz="17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Schwache</a:t>
            </a:r>
            <a:r>
              <a:rPr lang="ja-JP" altLang="en-US" sz="17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’</a:t>
            </a:r>
            <a:r>
              <a:rPr lang="en-US" sz="17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Wechselwirkung</a:t>
            </a:r>
          </a:p>
        </p:txBody>
      </p:sp>
      <p:grpSp>
        <p:nvGrpSpPr>
          <p:cNvPr id="23574" name="Group 22"/>
          <p:cNvGrpSpPr>
            <a:grpSpLocks/>
          </p:cNvGrpSpPr>
          <p:nvPr/>
        </p:nvGrpSpPr>
        <p:grpSpPr bwMode="auto">
          <a:xfrm>
            <a:off x="2463800" y="2324100"/>
            <a:ext cx="2120900" cy="546100"/>
            <a:chOff x="0" y="0"/>
            <a:chExt cx="1336" cy="344"/>
          </a:xfrm>
        </p:grpSpPr>
        <p:sp>
          <p:nvSpPr>
            <p:cNvPr id="23572" name="Rectangle 20"/>
            <p:cNvSpPr>
              <a:spLocks/>
            </p:cNvSpPr>
            <p:nvPr/>
          </p:nvSpPr>
          <p:spPr bwMode="auto">
            <a:xfrm>
              <a:off x="0" y="0"/>
              <a:ext cx="1336" cy="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n --&gt; p + e  + </a:t>
              </a:r>
              <a:r>
                <a:rPr lang="en-US" sz="3100" b="1">
                  <a:solidFill>
                    <a:srgbClr val="FF008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" charset="0"/>
                  <a:ea typeface="ＭＳ Ｐゴシック" charset="0"/>
                  <a:cs typeface="Times" charset="0"/>
                  <a:sym typeface="Times" charset="0"/>
                </a:rPr>
                <a:t>ν</a:t>
              </a:r>
            </a:p>
          </p:txBody>
        </p:sp>
        <p:sp>
          <p:nvSpPr>
            <p:cNvPr id="23573" name="Line 21"/>
            <p:cNvSpPr>
              <a:spLocks noChangeShapeType="1"/>
            </p:cNvSpPr>
            <p:nvPr/>
          </p:nvSpPr>
          <p:spPr bwMode="auto">
            <a:xfrm>
              <a:off x="1209" y="80"/>
              <a:ext cx="79" cy="0"/>
            </a:xfrm>
            <a:prstGeom prst="line">
              <a:avLst/>
            </a:prstGeom>
            <a:noFill/>
            <a:ln w="25400" cap="flat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25400" dist="25399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4578" name="Rectangle 2"/>
          <p:cNvSpPr>
            <a:spLocks/>
          </p:cNvSpPr>
          <p:nvPr/>
        </p:nvSpPr>
        <p:spPr bwMode="auto">
          <a:xfrm>
            <a:off x="4040188" y="203200"/>
            <a:ext cx="156845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3800">
                <a:solidFill>
                  <a:srgbClr val="80004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Felder</a:t>
            </a:r>
          </a:p>
        </p:txBody>
      </p:sp>
      <p:sp>
        <p:nvSpPr>
          <p:cNvPr id="24579" name="Rectangle 3"/>
          <p:cNvSpPr>
            <a:spLocks/>
          </p:cNvSpPr>
          <p:nvPr/>
        </p:nvSpPr>
        <p:spPr bwMode="auto">
          <a:xfrm>
            <a:off x="6486525" y="673100"/>
            <a:ext cx="36703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ja-JP" altLang="en-US" sz="1800">
                <a:solidFill>
                  <a:srgbClr val="FF0000"/>
                </a:solidFill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‘</a:t>
            </a:r>
            <a:r>
              <a:rPr lang="en-US" sz="1800">
                <a:solidFill>
                  <a:srgbClr val="FF00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Starke</a:t>
            </a:r>
            <a:r>
              <a:rPr lang="ja-JP" altLang="en-US" sz="1800">
                <a:solidFill>
                  <a:srgbClr val="FF0000"/>
                </a:solidFill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’</a:t>
            </a:r>
            <a:r>
              <a:rPr lang="en-US" sz="1800">
                <a:solidFill>
                  <a:srgbClr val="FF00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 Wechselwirkung</a:t>
            </a:r>
          </a:p>
        </p:txBody>
      </p:sp>
      <p:sp>
        <p:nvSpPr>
          <p:cNvPr id="24580" name="Rectangle 4"/>
          <p:cNvSpPr>
            <a:spLocks/>
          </p:cNvSpPr>
          <p:nvPr/>
        </p:nvSpPr>
        <p:spPr bwMode="auto">
          <a:xfrm>
            <a:off x="263525" y="1079500"/>
            <a:ext cx="91059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800">
                <a:solidFill>
                  <a:srgbClr val="FF00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Was hält Protonen und Neutronen im Kern zusammen</a:t>
            </a:r>
          </a:p>
        </p:txBody>
      </p:sp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" y="1633538"/>
            <a:ext cx="161925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2" name="Rectangle 6"/>
          <p:cNvSpPr>
            <a:spLocks/>
          </p:cNvSpPr>
          <p:nvPr/>
        </p:nvSpPr>
        <p:spPr bwMode="auto">
          <a:xfrm>
            <a:off x="300038" y="3930650"/>
            <a:ext cx="143827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4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Yukawa (1934)</a:t>
            </a:r>
          </a:p>
        </p:txBody>
      </p:sp>
      <p:grpSp>
        <p:nvGrpSpPr>
          <p:cNvPr id="24585" name="Group 9"/>
          <p:cNvGrpSpPr>
            <a:grpSpLocks/>
          </p:cNvGrpSpPr>
          <p:nvPr/>
        </p:nvGrpSpPr>
        <p:grpSpPr bwMode="auto">
          <a:xfrm>
            <a:off x="1889125" y="3073400"/>
            <a:ext cx="7620000" cy="4495800"/>
            <a:chOff x="0" y="0"/>
            <a:chExt cx="4800" cy="2832"/>
          </a:xfrm>
        </p:grpSpPr>
        <p:pic>
          <p:nvPicPr>
            <p:cNvPr id="24583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1" y="784"/>
              <a:ext cx="2731" cy="2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584" name="Rectangle 8"/>
            <p:cNvSpPr>
              <a:spLocks/>
            </p:cNvSpPr>
            <p:nvPr/>
          </p:nvSpPr>
          <p:spPr bwMode="auto">
            <a:xfrm>
              <a:off x="0" y="0"/>
              <a:ext cx="4800" cy="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50000"/>
                </a:lnSpc>
              </a:pPr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Yukawa</a:t>
              </a:r>
              <a:r>
                <a:rPr lang="ja-JP" altLang="en-US" sz="1800">
                  <a:solidFill>
                    <a:schemeClr val="tx1"/>
                  </a:solidFill>
                  <a:latin typeface="Arial"/>
                  <a:ea typeface="ＭＳ Ｐゴシック" charset="0"/>
                  <a:cs typeface="Verdana" charset="0"/>
                  <a:sym typeface="Verdana" charset="0"/>
                </a:rPr>
                <a:t>’</a:t>
              </a:r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s idea: </a:t>
              </a:r>
            </a:p>
            <a:p>
              <a:pPr>
                <a:lnSpc>
                  <a:spcPct val="150000"/>
                </a:lnSpc>
              </a:pPr>
              <a:r>
                <a:rPr lang="en-US" sz="1800">
                  <a:solidFill>
                    <a:srgbClr val="800040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ein Teilchen mit einer </a:t>
              </a:r>
              <a:r>
                <a:rPr lang="ja-JP" altLang="en-US" sz="1800">
                  <a:solidFill>
                    <a:srgbClr val="800040"/>
                  </a:solidFill>
                  <a:latin typeface="Arial"/>
                  <a:ea typeface="ＭＳ Ｐゴシック" charset="0"/>
                  <a:cs typeface="Verdana" charset="0"/>
                  <a:sym typeface="Verdana" charset="0"/>
                </a:rPr>
                <a:t>‘</a:t>
              </a:r>
              <a:r>
                <a:rPr lang="en-US" sz="1800">
                  <a:solidFill>
                    <a:srgbClr val="800040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mittelgrossen</a:t>
              </a:r>
              <a:r>
                <a:rPr lang="ja-JP" altLang="en-US" sz="1800">
                  <a:solidFill>
                    <a:srgbClr val="800040"/>
                  </a:solidFill>
                  <a:latin typeface="Arial"/>
                  <a:ea typeface="ＭＳ Ｐゴシック" charset="0"/>
                  <a:cs typeface="Verdana" charset="0"/>
                  <a:sym typeface="Verdana" charset="0"/>
                </a:rPr>
                <a:t>’</a:t>
              </a:r>
              <a:r>
                <a:rPr lang="en-US" sz="1800">
                  <a:solidFill>
                    <a:srgbClr val="800040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 Masse vermittelt diese </a:t>
              </a:r>
              <a:r>
                <a:rPr lang="ja-JP" altLang="en-US" sz="1800">
                  <a:solidFill>
                    <a:srgbClr val="800040"/>
                  </a:solidFill>
                  <a:latin typeface="Arial"/>
                  <a:ea typeface="ＭＳ Ｐゴシック" charset="0"/>
                  <a:cs typeface="Verdana" charset="0"/>
                  <a:sym typeface="Verdana" charset="0"/>
                </a:rPr>
                <a:t>‘</a:t>
              </a:r>
              <a:r>
                <a:rPr lang="en-US" sz="1800">
                  <a:solidFill>
                    <a:srgbClr val="800040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starke</a:t>
              </a:r>
              <a:r>
                <a:rPr lang="ja-JP" altLang="en-US" sz="1800">
                  <a:solidFill>
                    <a:srgbClr val="800040"/>
                  </a:solidFill>
                  <a:latin typeface="Arial"/>
                  <a:ea typeface="ＭＳ Ｐゴシック" charset="0"/>
                  <a:cs typeface="Verdana" charset="0"/>
                  <a:sym typeface="Verdana" charset="0"/>
                </a:rPr>
                <a:t>’</a:t>
              </a:r>
              <a:r>
                <a:rPr lang="en-US" sz="1800">
                  <a:solidFill>
                    <a:srgbClr val="800040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 Kraft (das </a:t>
              </a:r>
              <a:r>
                <a:rPr lang="ja-JP" altLang="en-US" sz="1800">
                  <a:solidFill>
                    <a:srgbClr val="800040"/>
                  </a:solidFill>
                  <a:latin typeface="Arial"/>
                  <a:ea typeface="ＭＳ Ｐゴシック" charset="0"/>
                  <a:cs typeface="Verdana" charset="0"/>
                  <a:sym typeface="Verdana" charset="0"/>
                </a:rPr>
                <a:t>‘</a:t>
              </a:r>
              <a:r>
                <a:rPr lang="en-US" sz="1800">
                  <a:solidFill>
                    <a:srgbClr val="800040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Pion</a:t>
              </a:r>
              <a:r>
                <a:rPr lang="ja-JP" altLang="en-US" sz="1800">
                  <a:solidFill>
                    <a:srgbClr val="800040"/>
                  </a:solidFill>
                  <a:latin typeface="Arial"/>
                  <a:ea typeface="ＭＳ Ｐゴシック" charset="0"/>
                  <a:cs typeface="Verdana" charset="0"/>
                  <a:sym typeface="Verdana" charset="0"/>
                </a:rPr>
                <a:t>’</a:t>
              </a:r>
              <a:r>
                <a:rPr lang="en-US" sz="1800">
                  <a:solidFill>
                    <a:srgbClr val="800040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)</a:t>
              </a:r>
            </a:p>
          </p:txBody>
        </p:sp>
      </p:grpSp>
      <p:grpSp>
        <p:nvGrpSpPr>
          <p:cNvPr id="24588" name="Group 12"/>
          <p:cNvGrpSpPr>
            <a:grpSpLocks/>
          </p:cNvGrpSpPr>
          <p:nvPr/>
        </p:nvGrpSpPr>
        <p:grpSpPr bwMode="auto">
          <a:xfrm>
            <a:off x="2016125" y="1765300"/>
            <a:ext cx="8305800" cy="1155700"/>
            <a:chOff x="0" y="0"/>
            <a:chExt cx="5232" cy="728"/>
          </a:xfrm>
        </p:grpSpPr>
        <p:sp>
          <p:nvSpPr>
            <p:cNvPr id="24586" name="Rectangle 10"/>
            <p:cNvSpPr>
              <a:spLocks/>
            </p:cNvSpPr>
            <p:nvPr/>
          </p:nvSpPr>
          <p:spPr bwMode="auto">
            <a:xfrm>
              <a:off x="4" y="0"/>
              <a:ext cx="4628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l"/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1) Die Kraft muss stärker als die elektromagnetische Kraft sein</a:t>
              </a:r>
            </a:p>
          </p:txBody>
        </p:sp>
        <p:sp>
          <p:nvSpPr>
            <p:cNvPr id="24587" name="Rectangle 11"/>
            <p:cNvSpPr>
              <a:spLocks/>
            </p:cNvSpPr>
            <p:nvPr/>
          </p:nvSpPr>
          <p:spPr bwMode="auto">
            <a:xfrm>
              <a:off x="0" y="328"/>
              <a:ext cx="5232" cy="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2) Kurze Reichweite (~ 1-2 fm), um die Grösse des Atomkerns zu </a:t>
              </a:r>
            </a:p>
            <a:p>
              <a:pPr algn="l"/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     erklären</a:t>
              </a:r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1744663"/>
            <a:ext cx="3157538" cy="427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Rectangle 3"/>
          <p:cNvSpPr>
            <a:spLocks/>
          </p:cNvSpPr>
          <p:nvPr/>
        </p:nvSpPr>
        <p:spPr bwMode="auto">
          <a:xfrm>
            <a:off x="2560638" y="6242050"/>
            <a:ext cx="45466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Unschärferelation: 1.4 fm ~ 140 MeV</a:t>
            </a:r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17700" cy="143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5" name="Rectangle 5"/>
          <p:cNvSpPr>
            <a:spLocks/>
          </p:cNvSpPr>
          <p:nvPr/>
        </p:nvSpPr>
        <p:spPr bwMode="auto">
          <a:xfrm>
            <a:off x="3086100" y="1219200"/>
            <a:ext cx="396875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Analogien zum </a:t>
            </a:r>
            <a:r>
              <a:rPr lang="ja-JP" altLang="en-US" sz="18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‘</a:t>
            </a:r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Austauschkräften</a:t>
            </a:r>
            <a:r>
              <a:rPr lang="ja-JP" altLang="en-US" sz="18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’</a:t>
            </a:r>
            <a:endParaRPr lang="en-US" sz="1800">
              <a:solidFill>
                <a:schemeClr val="tx1"/>
              </a:solidFill>
              <a:latin typeface="Verdana" charset="0"/>
              <a:ea typeface="ＭＳ Ｐゴシック" charset="0"/>
              <a:cs typeface="Verdana" charset="0"/>
              <a:sym typeface="Verdana" charset="0"/>
            </a:endParaRPr>
          </a:p>
        </p:txBody>
      </p:sp>
      <p:grpSp>
        <p:nvGrpSpPr>
          <p:cNvPr id="25608" name="Group 8"/>
          <p:cNvGrpSpPr>
            <a:grpSpLocks/>
          </p:cNvGrpSpPr>
          <p:nvPr/>
        </p:nvGrpSpPr>
        <p:grpSpPr bwMode="auto">
          <a:xfrm>
            <a:off x="7466013" y="1579563"/>
            <a:ext cx="2463800" cy="4745037"/>
            <a:chOff x="0" y="0"/>
            <a:chExt cx="1552" cy="2988"/>
          </a:xfrm>
        </p:grpSpPr>
        <p:pic>
          <p:nvPicPr>
            <p:cNvPr id="25606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545" cy="2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07" name="Rectangle 7"/>
            <p:cNvSpPr>
              <a:spLocks/>
            </p:cNvSpPr>
            <p:nvPr/>
          </p:nvSpPr>
          <p:spPr bwMode="auto">
            <a:xfrm>
              <a:off x="1136" y="2857"/>
              <a:ext cx="416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0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G. Gamov</a:t>
              </a:r>
            </a:p>
          </p:txBody>
        </p:sp>
      </p:grpSp>
      <p:sp>
        <p:nvSpPr>
          <p:cNvPr id="25609" name="Rectangle 9"/>
          <p:cNvSpPr>
            <a:spLocks/>
          </p:cNvSpPr>
          <p:nvPr/>
        </p:nvSpPr>
        <p:spPr bwMode="auto">
          <a:xfrm>
            <a:off x="4040188" y="203200"/>
            <a:ext cx="156845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3800">
                <a:solidFill>
                  <a:srgbClr val="80004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Felder</a:t>
            </a:r>
          </a:p>
        </p:txBody>
      </p:sp>
      <p:sp>
        <p:nvSpPr>
          <p:cNvPr id="25610" name="Rectangle 10"/>
          <p:cNvSpPr>
            <a:spLocks/>
          </p:cNvSpPr>
          <p:nvPr/>
        </p:nvSpPr>
        <p:spPr bwMode="auto">
          <a:xfrm>
            <a:off x="6486525" y="673100"/>
            <a:ext cx="36703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ja-JP" altLang="en-US" sz="1800">
                <a:solidFill>
                  <a:srgbClr val="FF0000"/>
                </a:solidFill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‘</a:t>
            </a:r>
            <a:r>
              <a:rPr lang="en-US" sz="1800">
                <a:solidFill>
                  <a:srgbClr val="FF00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Starke</a:t>
            </a:r>
            <a:r>
              <a:rPr lang="ja-JP" altLang="en-US" sz="1800">
                <a:solidFill>
                  <a:srgbClr val="FF0000"/>
                </a:solidFill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’</a:t>
            </a:r>
            <a:r>
              <a:rPr lang="en-US" sz="1800">
                <a:solidFill>
                  <a:srgbClr val="FF00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 Wechselwirkung</a:t>
            </a:r>
          </a:p>
        </p:txBody>
      </p:sp>
      <p:sp>
        <p:nvSpPr>
          <p:cNvPr id="25611" name="Rectangle 11"/>
          <p:cNvSpPr>
            <a:spLocks/>
          </p:cNvSpPr>
          <p:nvPr/>
        </p:nvSpPr>
        <p:spPr bwMode="auto">
          <a:xfrm>
            <a:off x="2560638" y="6788150"/>
            <a:ext cx="45466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Voraussage der Existenz des </a:t>
            </a:r>
            <a:r>
              <a:rPr lang="ja-JP" altLang="en-US" sz="18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‘</a:t>
            </a:r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Pion</a:t>
            </a:r>
            <a:r>
              <a:rPr lang="ja-JP" altLang="en-US" sz="18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’</a:t>
            </a:r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s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30" name="Group 6"/>
          <p:cNvGrpSpPr>
            <a:grpSpLocks/>
          </p:cNvGrpSpPr>
          <p:nvPr/>
        </p:nvGrpSpPr>
        <p:grpSpPr bwMode="auto">
          <a:xfrm>
            <a:off x="4597400" y="368300"/>
            <a:ext cx="5494338" cy="7124700"/>
            <a:chOff x="0" y="0"/>
            <a:chExt cx="3460" cy="4488"/>
          </a:xfrm>
        </p:grpSpPr>
        <p:sp>
          <p:nvSpPr>
            <p:cNvPr id="26625" name="Rectangle 1"/>
            <p:cNvSpPr>
              <a:spLocks/>
            </p:cNvSpPr>
            <p:nvPr/>
          </p:nvSpPr>
          <p:spPr bwMode="auto">
            <a:xfrm>
              <a:off x="629" y="0"/>
              <a:ext cx="1392" cy="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ja-JP" altLang="en-US">
                  <a:solidFill>
                    <a:schemeClr val="tx1"/>
                  </a:solidFill>
                  <a:latin typeface="Arial"/>
                  <a:ea typeface="ＭＳ Ｐゴシック" charset="0"/>
                  <a:cs typeface="Gill Sans" charset="0"/>
                </a:rPr>
                <a:t>‘</a:t>
              </a:r>
              <a:r>
                <a:rPr lang="en-US">
                  <a:solidFill>
                    <a:schemeClr val="tx1"/>
                  </a:solidFill>
                  <a:ea typeface="ＭＳ Ｐゴシック" charset="0"/>
                  <a:cs typeface="Gill Sans" charset="0"/>
                </a:rPr>
                <a:t>Starke</a:t>
              </a:r>
              <a:r>
                <a:rPr lang="ja-JP" altLang="en-US">
                  <a:solidFill>
                    <a:schemeClr val="tx1"/>
                  </a:solidFill>
                  <a:latin typeface="Arial"/>
                  <a:ea typeface="ＭＳ Ｐゴシック" charset="0"/>
                  <a:cs typeface="Gill Sans" charset="0"/>
                </a:rPr>
                <a:t>’</a:t>
              </a:r>
              <a:r>
                <a:rPr lang="en-US">
                  <a:solidFill>
                    <a:schemeClr val="tx1"/>
                  </a:solidFill>
                  <a:ea typeface="ＭＳ Ｐゴシック" charset="0"/>
                  <a:cs typeface="Gill Sans" charset="0"/>
                </a:rPr>
                <a:t> WW</a:t>
              </a:r>
            </a:p>
          </p:txBody>
        </p:sp>
        <p:pic>
          <p:nvPicPr>
            <p:cNvPr id="266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5" y="1319"/>
              <a:ext cx="2296" cy="20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27" name="Rectangle 3"/>
            <p:cNvSpPr>
              <a:spLocks/>
            </p:cNvSpPr>
            <p:nvPr/>
          </p:nvSpPr>
          <p:spPr bwMode="auto">
            <a:xfrm>
              <a:off x="0" y="0"/>
              <a:ext cx="266" cy="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>
                  <a:solidFill>
                    <a:schemeClr val="tx1"/>
                  </a:solidFill>
                  <a:ea typeface="ＭＳ Ｐゴシック" charset="0"/>
                  <a:cs typeface="Gill Sans" charset="0"/>
                </a:rPr>
                <a:t>vs</a:t>
              </a:r>
            </a:p>
          </p:txBody>
        </p:sp>
        <p:pic>
          <p:nvPicPr>
            <p:cNvPr id="2662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" y="3656"/>
              <a:ext cx="1702" cy="5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29" name="Rectangle 5"/>
            <p:cNvSpPr>
              <a:spLocks/>
            </p:cNvSpPr>
            <p:nvPr/>
          </p:nvSpPr>
          <p:spPr bwMode="auto">
            <a:xfrm>
              <a:off x="767" y="4296"/>
              <a:ext cx="2693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5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Yukawa potential ~ Modified </a:t>
              </a:r>
              <a:r>
                <a:rPr lang="ja-JP" altLang="en-US" sz="1500">
                  <a:solidFill>
                    <a:schemeClr val="tx1"/>
                  </a:solidFill>
                  <a:latin typeface="Arial"/>
                  <a:ea typeface="ＭＳ Ｐゴシック" charset="0"/>
                  <a:cs typeface="Verdana" charset="0"/>
                  <a:sym typeface="Verdana" charset="0"/>
                </a:rPr>
                <a:t>“</a:t>
              </a:r>
              <a:r>
                <a:rPr lang="en-US" sz="15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Coulomb</a:t>
              </a:r>
              <a:r>
                <a:rPr lang="ja-JP" altLang="en-US" sz="1500">
                  <a:solidFill>
                    <a:schemeClr val="tx1"/>
                  </a:solidFill>
                  <a:latin typeface="Arial"/>
                  <a:ea typeface="ＭＳ Ｐゴシック" charset="0"/>
                  <a:cs typeface="Verdana" charset="0"/>
                  <a:sym typeface="Verdana" charset="0"/>
                </a:rPr>
                <a:t>”</a:t>
              </a:r>
              <a:r>
                <a:rPr lang="en-US" sz="15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 law</a:t>
              </a:r>
            </a:p>
          </p:txBody>
        </p:sp>
      </p:grpSp>
      <p:grpSp>
        <p:nvGrpSpPr>
          <p:cNvPr id="26635" name="Group 11"/>
          <p:cNvGrpSpPr>
            <a:grpSpLocks/>
          </p:cNvGrpSpPr>
          <p:nvPr/>
        </p:nvGrpSpPr>
        <p:grpSpPr bwMode="auto">
          <a:xfrm>
            <a:off x="698500" y="368300"/>
            <a:ext cx="3352800" cy="7124700"/>
            <a:chOff x="0" y="0"/>
            <a:chExt cx="2111" cy="4488"/>
          </a:xfrm>
        </p:grpSpPr>
        <p:pic>
          <p:nvPicPr>
            <p:cNvPr id="26631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9" y="776"/>
              <a:ext cx="1792" cy="2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32" name="Rectangle 8"/>
            <p:cNvSpPr>
              <a:spLocks/>
            </p:cNvSpPr>
            <p:nvPr/>
          </p:nvSpPr>
          <p:spPr bwMode="auto">
            <a:xfrm>
              <a:off x="0" y="0"/>
              <a:ext cx="2076" cy="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>
                  <a:solidFill>
                    <a:schemeClr val="tx1"/>
                  </a:solidFill>
                  <a:ea typeface="ＭＳ Ｐゴシック" charset="0"/>
                  <a:cs typeface="Gill Sans" charset="0"/>
                </a:rPr>
                <a:t>Elektromagnetische</a:t>
              </a:r>
            </a:p>
          </p:txBody>
        </p:sp>
        <p:pic>
          <p:nvPicPr>
            <p:cNvPr id="26633" name="Picture 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" y="3632"/>
              <a:ext cx="1496" cy="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34" name="Rectangle 10"/>
            <p:cNvSpPr>
              <a:spLocks/>
            </p:cNvSpPr>
            <p:nvPr/>
          </p:nvSpPr>
          <p:spPr bwMode="auto">
            <a:xfrm>
              <a:off x="763" y="4296"/>
              <a:ext cx="830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5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Coulomb law</a:t>
              </a:r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Oval 1"/>
          <p:cNvSpPr>
            <a:spLocks/>
          </p:cNvSpPr>
          <p:nvPr/>
        </p:nvSpPr>
        <p:spPr bwMode="auto">
          <a:xfrm>
            <a:off x="152400" y="241300"/>
            <a:ext cx="1689100" cy="685800"/>
          </a:xfrm>
          <a:prstGeom prst="ellipse">
            <a:avLst/>
          </a:prstGeom>
          <a:solidFill>
            <a:srgbClr val="FF0000">
              <a:alpha val="566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 anchor="ctr"/>
          <a:lstStyle/>
          <a:p>
            <a:r>
              <a:rPr lang="en-US" sz="27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μ</a:t>
            </a:r>
            <a:r>
              <a:rPr lang="en-US" sz="2700" baseline="32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-</a:t>
            </a:r>
          </a:p>
        </p:txBody>
      </p:sp>
      <p:grpSp>
        <p:nvGrpSpPr>
          <p:cNvPr id="27652" name="Group 4"/>
          <p:cNvGrpSpPr>
            <a:grpSpLocks/>
          </p:cNvGrpSpPr>
          <p:nvPr/>
        </p:nvGrpSpPr>
        <p:grpSpPr bwMode="auto">
          <a:xfrm>
            <a:off x="4725988" y="5892800"/>
            <a:ext cx="5422900" cy="1022350"/>
            <a:chOff x="0" y="0"/>
            <a:chExt cx="3416" cy="644"/>
          </a:xfrm>
        </p:grpSpPr>
        <p:sp>
          <p:nvSpPr>
            <p:cNvPr id="27650" name="Rectangle 2"/>
            <p:cNvSpPr>
              <a:spLocks/>
            </p:cNvSpPr>
            <p:nvPr/>
          </p:nvSpPr>
          <p:spPr bwMode="auto">
            <a:xfrm>
              <a:off x="16" y="0"/>
              <a:ext cx="3384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800">
                  <a:solidFill>
                    <a:schemeClr val="tx1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Muon = </a:t>
              </a:r>
              <a:r>
                <a:rPr lang="ja-JP" altLang="en-US" sz="1800">
                  <a:solidFill>
                    <a:schemeClr val="tx1"/>
                  </a:solidFill>
                  <a:latin typeface="Arial"/>
                  <a:ea typeface="ＭＳ Ｐゴシック" charset="0"/>
                  <a:cs typeface="Verdana Bold" charset="0"/>
                  <a:sym typeface="Verdana Bold" charset="0"/>
                </a:rPr>
                <a:t>‘</a:t>
              </a:r>
              <a:r>
                <a:rPr lang="en-US" sz="1800">
                  <a:solidFill>
                    <a:schemeClr val="tx1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schweres Elektron</a:t>
              </a:r>
              <a:r>
                <a:rPr lang="ja-JP" altLang="en-US" sz="1800">
                  <a:solidFill>
                    <a:schemeClr val="tx1"/>
                  </a:solidFill>
                  <a:latin typeface="Arial"/>
                  <a:ea typeface="ＭＳ Ｐゴシック" charset="0"/>
                  <a:cs typeface="Verdana Bold" charset="0"/>
                  <a:sym typeface="Verdana Bold" charset="0"/>
                </a:rPr>
                <a:t>’</a:t>
              </a:r>
              <a:r>
                <a:rPr lang="en-US" sz="1800">
                  <a:solidFill>
                    <a:schemeClr val="tx1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 (206 x m</a:t>
              </a:r>
              <a:r>
                <a:rPr lang="en-US" sz="1800" baseline="-6000">
                  <a:solidFill>
                    <a:schemeClr val="tx1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e</a:t>
              </a:r>
              <a:r>
                <a:rPr lang="en-US" sz="1800">
                  <a:solidFill>
                    <a:schemeClr val="tx1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)</a:t>
              </a:r>
            </a:p>
          </p:txBody>
        </p:sp>
        <p:sp>
          <p:nvSpPr>
            <p:cNvPr id="27651" name="Rectangle 3"/>
            <p:cNvSpPr>
              <a:spLocks/>
            </p:cNvSpPr>
            <p:nvPr/>
          </p:nvSpPr>
          <p:spPr bwMode="auto">
            <a:xfrm>
              <a:off x="0" y="396"/>
              <a:ext cx="3416" cy="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2100">
                  <a:solidFill>
                    <a:schemeClr val="tx1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I. Rabi: </a:t>
              </a:r>
              <a:r>
                <a:rPr lang="ja-JP" altLang="en-US" sz="2100">
                  <a:solidFill>
                    <a:schemeClr val="tx1"/>
                  </a:solidFill>
                  <a:latin typeface="Arial"/>
                  <a:ea typeface="ＭＳ Ｐゴシック" charset="0"/>
                  <a:cs typeface="Verdana Bold" charset="0"/>
                  <a:sym typeface="Verdana Bold" charset="0"/>
                </a:rPr>
                <a:t>“</a:t>
              </a:r>
              <a:r>
                <a:rPr lang="en-US" sz="2100">
                  <a:solidFill>
                    <a:schemeClr val="tx1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WER HAT DAS BESTELLT?</a:t>
              </a:r>
              <a:r>
                <a:rPr lang="ja-JP" altLang="en-US" sz="2100">
                  <a:solidFill>
                    <a:schemeClr val="tx1"/>
                  </a:solidFill>
                  <a:latin typeface="Arial"/>
                  <a:ea typeface="ＭＳ Ｐゴシック" charset="0"/>
                  <a:cs typeface="Verdana Bold" charset="0"/>
                  <a:sym typeface="Verdana Bold" charset="0"/>
                </a:rPr>
                <a:t>”</a:t>
              </a:r>
              <a:endParaRPr lang="en-US" sz="21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endParaRPr>
            </a:p>
          </p:txBody>
        </p:sp>
      </p:grpSp>
      <p:sp>
        <p:nvSpPr>
          <p:cNvPr id="27653" name="Rectangle 5"/>
          <p:cNvSpPr>
            <a:spLocks/>
          </p:cNvSpPr>
          <p:nvPr/>
        </p:nvSpPr>
        <p:spPr bwMode="auto">
          <a:xfrm>
            <a:off x="482600" y="1123950"/>
            <a:ext cx="1000760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140000"/>
              </a:lnSpc>
            </a:pPr>
            <a:r>
              <a: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Yukawa</a:t>
            </a:r>
            <a:r>
              <a:rPr lang="ja-JP" altLang="en-US" sz="16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’</a:t>
            </a:r>
            <a:r>
              <a: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s 'Pion' (1934): jeder suchte jetzt nach einem Teilchen mit Masse 100-200 MeV.</a:t>
            </a:r>
          </a:p>
          <a:p>
            <a:pPr algn="l">
              <a:lnSpc>
                <a:spcPct val="140000"/>
              </a:lnSpc>
            </a:pPr>
            <a:r>
              <a: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Es gab aber (noch) keine Beschleuniger mit hinreichender Energie. </a:t>
            </a:r>
          </a:p>
          <a:p>
            <a:pPr algn="l">
              <a:lnSpc>
                <a:spcPct val="140000"/>
              </a:lnSpc>
            </a:pPr>
            <a:r>
              <a: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Viktor Hess hatte aber 1913 die </a:t>
            </a:r>
            <a:r>
              <a:rPr lang="ja-JP" altLang="en-US" sz="16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‘</a:t>
            </a:r>
            <a:r>
              <a: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kosmische Höhenstrahlung</a:t>
            </a:r>
            <a:r>
              <a:rPr lang="ja-JP" altLang="en-US" sz="16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’</a:t>
            </a:r>
            <a:r>
              <a: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entdeckt.</a:t>
            </a:r>
          </a:p>
          <a:p>
            <a:pPr algn="l">
              <a:lnSpc>
                <a:spcPct val="140000"/>
              </a:lnSpc>
            </a:pPr>
            <a:r>
              <a: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Deshalb kletterten Teilchenphysiker auf Berggipfel mit ihren photographischen Emulsionen.</a:t>
            </a:r>
          </a:p>
        </p:txBody>
      </p:sp>
      <p:sp>
        <p:nvSpPr>
          <p:cNvPr id="27654" name="Rectangle 6"/>
          <p:cNvSpPr>
            <a:spLocks/>
          </p:cNvSpPr>
          <p:nvPr/>
        </p:nvSpPr>
        <p:spPr bwMode="auto">
          <a:xfrm>
            <a:off x="9104313" y="419100"/>
            <a:ext cx="669925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rgbClr val="FFFFFF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1937</a:t>
            </a:r>
          </a:p>
        </p:txBody>
      </p:sp>
      <p:grpSp>
        <p:nvGrpSpPr>
          <p:cNvPr id="27659" name="Group 11"/>
          <p:cNvGrpSpPr>
            <a:grpSpLocks/>
          </p:cNvGrpSpPr>
          <p:nvPr/>
        </p:nvGrpSpPr>
        <p:grpSpPr bwMode="auto">
          <a:xfrm>
            <a:off x="228600" y="2819400"/>
            <a:ext cx="9894888" cy="4143375"/>
            <a:chOff x="0" y="0"/>
            <a:chExt cx="6233" cy="2610"/>
          </a:xfrm>
        </p:grpSpPr>
        <p:sp>
          <p:nvSpPr>
            <p:cNvPr id="27655" name="Rectangle 7"/>
            <p:cNvSpPr>
              <a:spLocks/>
            </p:cNvSpPr>
            <p:nvPr/>
          </p:nvSpPr>
          <p:spPr bwMode="auto">
            <a:xfrm>
              <a:off x="3009" y="0"/>
              <a:ext cx="2480" cy="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700">
                  <a:solidFill>
                    <a:schemeClr val="tx1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Ein neues Teilchen im richtigen Massenbereich wurde entdeckt </a:t>
              </a:r>
            </a:p>
          </p:txBody>
        </p:sp>
        <p:sp>
          <p:nvSpPr>
            <p:cNvPr id="27656" name="Rectangle 8"/>
            <p:cNvSpPr>
              <a:spLocks/>
            </p:cNvSpPr>
            <p:nvPr/>
          </p:nvSpPr>
          <p:spPr bwMode="auto">
            <a:xfrm>
              <a:off x="3033" y="512"/>
              <a:ext cx="3200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Aber: lange Reichweite in Materie !! ? </a:t>
              </a:r>
            </a:p>
          </p:txBody>
        </p:sp>
        <p:sp>
          <p:nvSpPr>
            <p:cNvPr id="27657" name="Rectangle 9"/>
            <p:cNvSpPr>
              <a:spLocks/>
            </p:cNvSpPr>
            <p:nvPr/>
          </p:nvSpPr>
          <p:spPr bwMode="auto">
            <a:xfrm>
              <a:off x="3033" y="816"/>
              <a:ext cx="3200" cy="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Das konnte nur bedeuten, dass dieses</a:t>
              </a:r>
            </a:p>
            <a:p>
              <a:pPr algn="l"/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Teilchen nicht an der starken Wechselwirkung teilnahm - es konnte also kein Pion sein.</a:t>
              </a:r>
            </a:p>
          </p:txBody>
        </p:sp>
        <p:pic>
          <p:nvPicPr>
            <p:cNvPr id="27658" name="Picture 1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8"/>
              <a:ext cx="2647" cy="2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Oval 1"/>
          <p:cNvSpPr>
            <a:spLocks/>
          </p:cNvSpPr>
          <p:nvPr/>
        </p:nvSpPr>
        <p:spPr bwMode="auto">
          <a:xfrm>
            <a:off x="1587500" y="165100"/>
            <a:ext cx="762000" cy="863600"/>
          </a:xfrm>
          <a:prstGeom prst="ellipse">
            <a:avLst/>
          </a:prstGeom>
          <a:solidFill>
            <a:srgbClr val="FF6FCF">
              <a:alpha val="66634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 anchor="ctr"/>
          <a:lstStyle/>
          <a:p>
            <a:r>
              <a:rPr lang="en-US" sz="4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 charset="0"/>
                <a:ea typeface="ＭＳ Ｐゴシック" charset="0"/>
                <a:cs typeface="Times" charset="0"/>
                <a:sym typeface="Times" charset="0"/>
              </a:rPr>
              <a:t>π</a:t>
            </a:r>
          </a:p>
        </p:txBody>
      </p:sp>
      <p:sp>
        <p:nvSpPr>
          <p:cNvPr id="28674" name="Rectangle 2"/>
          <p:cNvSpPr>
            <a:spLocks/>
          </p:cNvSpPr>
          <p:nvPr/>
        </p:nvSpPr>
        <p:spPr bwMode="auto">
          <a:xfrm>
            <a:off x="9104313" y="419100"/>
            <a:ext cx="669925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rgbClr val="FFFFFF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1947</a:t>
            </a:r>
          </a:p>
        </p:txBody>
      </p:sp>
      <p:sp>
        <p:nvSpPr>
          <p:cNvPr id="28675" name="Rectangle 3"/>
          <p:cNvSpPr>
            <a:spLocks/>
          </p:cNvSpPr>
          <p:nvPr/>
        </p:nvSpPr>
        <p:spPr bwMode="auto">
          <a:xfrm>
            <a:off x="419100" y="6997700"/>
            <a:ext cx="5557838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>
              <a:lnSpc>
                <a:spcPct val="210000"/>
              </a:lnSpc>
            </a:pPr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1948: Pionen am Berkeley Zyklotron produziert</a:t>
            </a:r>
          </a:p>
        </p:txBody>
      </p:sp>
      <p:grpSp>
        <p:nvGrpSpPr>
          <p:cNvPr id="28678" name="Group 6"/>
          <p:cNvGrpSpPr>
            <a:grpSpLocks/>
          </p:cNvGrpSpPr>
          <p:nvPr/>
        </p:nvGrpSpPr>
        <p:grpSpPr bwMode="auto">
          <a:xfrm>
            <a:off x="439738" y="965200"/>
            <a:ext cx="9367837" cy="5670550"/>
            <a:chOff x="0" y="0"/>
            <a:chExt cx="5901" cy="3572"/>
          </a:xfrm>
        </p:grpSpPr>
        <p:sp>
          <p:nvSpPr>
            <p:cNvPr id="28676" name="Rectangle 4"/>
            <p:cNvSpPr>
              <a:spLocks/>
            </p:cNvSpPr>
            <p:nvPr/>
          </p:nvSpPr>
          <p:spPr bwMode="auto">
            <a:xfrm>
              <a:off x="0" y="2604"/>
              <a:ext cx="4744" cy="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ct val="210000"/>
                </a:lnSpc>
              </a:pPr>
              <a:r>
                <a:rPr lang="en-US" sz="1800">
                  <a:solidFill>
                    <a:srgbClr val="80004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Photographische Emulsion</a:t>
              </a:r>
              <a:endPara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Lucida Grande" charset="0"/>
                <a:sym typeface="Verdana" charset="0"/>
              </a:endParaRPr>
            </a:p>
            <a:p>
              <a:pPr algn="l">
                <a:lnSpc>
                  <a:spcPct val="210000"/>
                </a:lnSpc>
              </a:pPr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Lucida Grande" charset="0"/>
                  <a:sym typeface="Verdana" charset="0"/>
                </a:rPr>
                <a:t>Kosmische Strahlen in </a:t>
              </a:r>
              <a:r>
                <a:rPr lang="en-US" sz="1800">
                  <a:solidFill>
                    <a:srgbClr val="80004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grosser Höhe</a:t>
              </a:r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 (Pic du Midi, Pyrenees) </a:t>
              </a:r>
            </a:p>
            <a:p>
              <a:pPr algn="l">
                <a:lnSpc>
                  <a:spcPct val="210000"/>
                </a:lnSpc>
              </a:pPr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Pionenspuren wurden im Mikroskop identifiziert</a:t>
              </a:r>
            </a:p>
          </p:txBody>
        </p:sp>
        <p:pic>
          <p:nvPicPr>
            <p:cNvPr id="28677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8" y="0"/>
              <a:ext cx="1923" cy="28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8683" name="Group 11"/>
          <p:cNvGrpSpPr>
            <a:grpSpLocks/>
          </p:cNvGrpSpPr>
          <p:nvPr/>
        </p:nvGrpSpPr>
        <p:grpSpPr bwMode="auto">
          <a:xfrm>
            <a:off x="415925" y="1244600"/>
            <a:ext cx="5943600" cy="3289300"/>
            <a:chOff x="0" y="0"/>
            <a:chExt cx="3744" cy="2072"/>
          </a:xfrm>
        </p:grpSpPr>
        <p:sp>
          <p:nvSpPr>
            <p:cNvPr id="28679" name="Rectangle 7"/>
            <p:cNvSpPr>
              <a:spLocks/>
            </p:cNvSpPr>
            <p:nvPr/>
          </p:nvSpPr>
          <p:spPr bwMode="auto">
            <a:xfrm>
              <a:off x="0" y="0"/>
              <a:ext cx="3744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800">
                  <a:solidFill>
                    <a:schemeClr val="tx1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1947: Entdeckung des (geladenen) Pions </a:t>
              </a:r>
            </a:p>
          </p:txBody>
        </p:sp>
        <p:pic>
          <p:nvPicPr>
            <p:cNvPr id="28680" name="Picture 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" y="352"/>
              <a:ext cx="1083" cy="1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681" name="Rectangle 9"/>
            <p:cNvSpPr>
              <a:spLocks/>
            </p:cNvSpPr>
            <p:nvPr/>
          </p:nvSpPr>
          <p:spPr bwMode="auto">
            <a:xfrm>
              <a:off x="113" y="1848"/>
              <a:ext cx="900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Cecil Powell</a:t>
              </a:r>
            </a:p>
          </p:txBody>
        </p:sp>
        <p:sp>
          <p:nvSpPr>
            <p:cNvPr id="28682" name="Rectangle 10"/>
            <p:cNvSpPr>
              <a:spLocks/>
            </p:cNvSpPr>
            <p:nvPr/>
          </p:nvSpPr>
          <p:spPr bwMode="auto">
            <a:xfrm>
              <a:off x="1992" y="916"/>
              <a:ext cx="976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2400">
                  <a:solidFill>
                    <a:schemeClr val="tx1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Ouff!</a:t>
              </a:r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nk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333399"/>
      </a:accent2>
      <a:accent3>
        <a:srgbClr val="FFFFFF"/>
      </a:accent3>
      <a:accent4>
        <a:srgbClr val="000000"/>
      </a:accent4>
      <a:accent5>
        <a:srgbClr val="FFFFF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Chalkboard"/>
        <a:ea typeface="ヒラギノ角ゴ ProN W3"/>
        <a:cs typeface="ヒラギノ角ゴ ProN W3"/>
      </a:majorFont>
      <a:minorFont>
        <a:latin typeface="Chalkboar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itle &amp; Bullets - Left">
  <a:themeElements>
    <a:clrScheme name="Title &amp; Bullets - Lef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Title &amp; Bullets - 2 Column">
  <a:themeElements>
    <a:clrScheme name="Title &amp; Bullets - 2 Colum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Title &amp; Bullets - Right">
  <a:themeElements>
    <a:clrScheme name="Title &amp; Bullets - Righ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Title, Bullets &amp; Photo">
  <a:themeElements>
    <a:clrScheme name="">
      <a:dk1>
        <a:srgbClr val="000000"/>
      </a:dk1>
      <a:lt1>
        <a:srgbClr val="E5E5E5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0F0F0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Blank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Title - Center">
  <a:themeElements>
    <a:clrScheme name="Title - Cen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Center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- Cen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Title &amp; Subtitle">
  <a:themeElements>
    <a:clrScheme name="Title &amp; Subtit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Photo - Horizontal">
  <a:themeElements>
    <a:clrScheme name="">
      <a:dk1>
        <a:srgbClr val="000000"/>
      </a:dk1>
      <a:lt1>
        <a:srgbClr val="E5E5E5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0F0F0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Title &amp; Bullets">
  <a:themeElements>
    <a:clrScheme name="Title &amp; 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lank copy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2B5046"/>
      </a:accent1>
      <a:accent2>
        <a:srgbClr val="333399"/>
      </a:accent2>
      <a:accent3>
        <a:srgbClr val="FFFFFF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copy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Blank cop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Bullets">
  <a:themeElements>
    <a:clrScheme name="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Blank">
  <a:themeElements>
    <a:clrScheme name="">
      <a:dk1>
        <a:srgbClr val="000000"/>
      </a:dk1>
      <a:lt1>
        <a:srgbClr val="FFFFFF"/>
      </a:lt1>
      <a:dk2>
        <a:srgbClr val="000000"/>
      </a:dk2>
      <a:lt2>
        <a:srgbClr val="181818"/>
      </a:lt2>
      <a:accent1>
        <a:srgbClr val="0000FF"/>
      </a:accent1>
      <a:accent2>
        <a:srgbClr val="333399"/>
      </a:accent2>
      <a:accent3>
        <a:srgbClr val="FFFFFF"/>
      </a:accent3>
      <a:accent4>
        <a:srgbClr val="000000"/>
      </a:accent4>
      <a:accent5>
        <a:srgbClr val="AAAAF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Copperplate Light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Blank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2B5046"/>
      </a:accent1>
      <a:accent2>
        <a:srgbClr val="333399"/>
      </a:accent2>
      <a:accent3>
        <a:srgbClr val="FFFFFF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Photo - Horizontal Reflection">
  <a:themeElements>
    <a:clrScheme name="Photo - Horizontal Reflec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 Reflectio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Photo - Horizontal Reflec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Photo - Vertical">
  <a:themeElements>
    <a:clrScheme name="">
      <a:dk1>
        <a:srgbClr val="000000"/>
      </a:dk1>
      <a:lt1>
        <a:srgbClr val="E5E5E5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0F0F0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Photo - Vertical Reflection">
  <a:themeElements>
    <a:clrScheme name="Photo - Vertical Reflec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 Reflectio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Photo - Vertical Reflec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itle - Top">
  <a:themeElements>
    <a:clrScheme name="Title - To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Pages>0</Pages>
  <Words>2167</Words>
  <Characters>0</Characters>
  <Application>Microsoft Macintosh PowerPoint</Application>
  <PresentationFormat>Custom</PresentationFormat>
  <Lines>0</Lines>
  <Paragraphs>497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17</vt:i4>
      </vt:variant>
      <vt:variant>
        <vt:lpstr>Theme</vt:lpstr>
      </vt:variant>
      <vt:variant>
        <vt:i4>19</vt:i4>
      </vt:variant>
      <vt:variant>
        <vt:lpstr>Slide Titles</vt:lpstr>
      </vt:variant>
      <vt:variant>
        <vt:i4>32</vt:i4>
      </vt:variant>
    </vt:vector>
  </HeadingPairs>
  <TitlesOfParts>
    <vt:vector size="68" baseType="lpstr">
      <vt:lpstr>Gill Sans</vt:lpstr>
      <vt:lpstr>ヒラギノ角ゴ ProN W3</vt:lpstr>
      <vt:lpstr>Chalkboard</vt:lpstr>
      <vt:lpstr>Futura Condensed</vt:lpstr>
      <vt:lpstr>Verdana</vt:lpstr>
      <vt:lpstr>Copperplate Light</vt:lpstr>
      <vt:lpstr>ヒラギノ明朝 ProN W3</vt:lpstr>
      <vt:lpstr>Copperplate</vt:lpstr>
      <vt:lpstr>Helvetica</vt:lpstr>
      <vt:lpstr>Times</vt:lpstr>
      <vt:lpstr>Times New Roman Bold</vt:lpstr>
      <vt:lpstr>Verdana Bold</vt:lpstr>
      <vt:lpstr>Times New Roman</vt:lpstr>
      <vt:lpstr>Lucida Grande</vt:lpstr>
      <vt:lpstr>Verdana Bold Italic</vt:lpstr>
      <vt:lpstr>Verdana Italic</vt:lpstr>
      <vt:lpstr>Eurostile</vt:lpstr>
      <vt:lpstr>Blank</vt:lpstr>
      <vt:lpstr>Blank copy</vt:lpstr>
      <vt:lpstr>Bullets</vt:lpstr>
      <vt:lpstr>Blank</vt:lpstr>
      <vt:lpstr>Blank</vt:lpstr>
      <vt:lpstr>Photo - Horizontal Reflection</vt:lpstr>
      <vt:lpstr>Photo - Vertical</vt:lpstr>
      <vt:lpstr>Photo - Vertical Reflection</vt:lpstr>
      <vt:lpstr>Title - Top</vt:lpstr>
      <vt:lpstr>Blank</vt:lpstr>
      <vt:lpstr>Title &amp; Bullets - Left</vt:lpstr>
      <vt:lpstr>Title &amp; Bullets - 2 Column</vt:lpstr>
      <vt:lpstr>Title &amp; Bullets - Right</vt:lpstr>
      <vt:lpstr>Title, Bullets &amp; Photo</vt:lpstr>
      <vt:lpstr>Blank</vt:lpstr>
      <vt:lpstr>Title - Center</vt:lpstr>
      <vt:lpstr>Title &amp; Subtitle</vt:lpstr>
      <vt:lpstr>Photo - Horizontal</vt:lpstr>
      <vt:lpstr>Title &amp; Bullets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Rolf Landua</cp:lastModifiedBy>
  <cp:revision>1</cp:revision>
  <dcterms:modified xsi:type="dcterms:W3CDTF">2012-04-06T15:02:15Z</dcterms:modified>
</cp:coreProperties>
</file>