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</p:sldMasterIdLst>
  <p:sldIdLst>
    <p:sldId id="256" r:id="rId21"/>
    <p:sldId id="257" r:id="rId22"/>
    <p:sldId id="258" r:id="rId23"/>
    <p:sldId id="259" r:id="rId24"/>
    <p:sldId id="260" r:id="rId25"/>
    <p:sldId id="261" r:id="rId26"/>
    <p:sldId id="262" r:id="rId27"/>
    <p:sldId id="263" r:id="rId28"/>
    <p:sldId id="280" r:id="rId29"/>
    <p:sldId id="273" r:id="rId30"/>
    <p:sldId id="264" r:id="rId31"/>
    <p:sldId id="281" r:id="rId32"/>
    <p:sldId id="267" r:id="rId33"/>
    <p:sldId id="266" r:id="rId34"/>
    <p:sldId id="274" r:id="rId35"/>
    <p:sldId id="268" r:id="rId36"/>
    <p:sldId id="286" r:id="rId37"/>
    <p:sldId id="276" r:id="rId38"/>
    <p:sldId id="275" r:id="rId39"/>
    <p:sldId id="278" r:id="rId40"/>
    <p:sldId id="279" r:id="rId41"/>
    <p:sldId id="287" r:id="rId42"/>
    <p:sldId id="270" r:id="rId43"/>
    <p:sldId id="269" r:id="rId44"/>
    <p:sldId id="272" r:id="rId45"/>
    <p:sldId id="282" r:id="rId46"/>
    <p:sldId id="283" r:id="rId47"/>
    <p:sldId id="284" r:id="rId48"/>
    <p:sldId id="285" r:id="rId49"/>
    <p:sldId id="271" r:id="rId50"/>
    <p:sldId id="288" r:id="rId51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FFFFFF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8" y="-10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50" Type="http://schemas.openxmlformats.org/officeDocument/2006/relationships/slide" Target="slides/slide30.xml"/><Relationship Id="rId51" Type="http://schemas.openxmlformats.org/officeDocument/2006/relationships/slide" Target="slides/slide3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20.xml"/><Relationship Id="rId41" Type="http://schemas.openxmlformats.org/officeDocument/2006/relationships/slide" Target="slides/slide21.xml"/><Relationship Id="rId42" Type="http://schemas.openxmlformats.org/officeDocument/2006/relationships/slide" Target="slides/slide22.xml"/><Relationship Id="rId43" Type="http://schemas.openxmlformats.org/officeDocument/2006/relationships/slide" Target="slides/slide23.xml"/><Relationship Id="rId44" Type="http://schemas.openxmlformats.org/officeDocument/2006/relationships/slide" Target="slides/slide24.xml"/><Relationship Id="rId45" Type="http://schemas.openxmlformats.org/officeDocument/2006/relationships/slide" Target="slides/slide25.xml"/><Relationship Id="rId46" Type="http://schemas.openxmlformats.org/officeDocument/2006/relationships/slide" Target="slides/slide26.xml"/><Relationship Id="rId47" Type="http://schemas.openxmlformats.org/officeDocument/2006/relationships/slide" Target="slides/slide27.xml"/><Relationship Id="rId48" Type="http://schemas.openxmlformats.org/officeDocument/2006/relationships/slide" Target="slides/slide28.xml"/><Relationship Id="rId49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0.xml"/><Relationship Id="rId31" Type="http://schemas.openxmlformats.org/officeDocument/2006/relationships/slide" Target="slides/slide11.xml"/><Relationship Id="rId32" Type="http://schemas.openxmlformats.org/officeDocument/2006/relationships/slide" Target="slides/slide12.xml"/><Relationship Id="rId33" Type="http://schemas.openxmlformats.org/officeDocument/2006/relationships/slide" Target="slides/slide13.xml"/><Relationship Id="rId34" Type="http://schemas.openxmlformats.org/officeDocument/2006/relationships/slide" Target="slides/slide14.xml"/><Relationship Id="rId35" Type="http://schemas.openxmlformats.org/officeDocument/2006/relationships/slide" Target="slides/slide15.xml"/><Relationship Id="rId36" Type="http://schemas.openxmlformats.org/officeDocument/2006/relationships/slide" Target="slides/slide16.xml"/><Relationship Id="rId37" Type="http://schemas.openxmlformats.org/officeDocument/2006/relationships/slide" Target="slides/slide17.xml"/><Relationship Id="rId38" Type="http://schemas.openxmlformats.org/officeDocument/2006/relationships/slide" Target="slides/slide18.xml"/><Relationship Id="rId39" Type="http://schemas.openxmlformats.org/officeDocument/2006/relationships/slide" Target="slides/slide19.xml"/><Relationship Id="rId20" Type="http://schemas.openxmlformats.org/officeDocument/2006/relationships/slideMaster" Target="slideMasters/slideMaster20.xml"/><Relationship Id="rId21" Type="http://schemas.openxmlformats.org/officeDocument/2006/relationships/slide" Target="slides/slide1.xml"/><Relationship Id="rId22" Type="http://schemas.openxmlformats.org/officeDocument/2006/relationships/slide" Target="slides/slide2.xml"/><Relationship Id="rId23" Type="http://schemas.openxmlformats.org/officeDocument/2006/relationships/slide" Target="slides/slide3.xml"/><Relationship Id="rId24" Type="http://schemas.openxmlformats.org/officeDocument/2006/relationships/slide" Target="slides/slide4.xml"/><Relationship Id="rId25" Type="http://schemas.openxmlformats.org/officeDocument/2006/relationships/slide" Target="slides/slide5.xml"/><Relationship Id="rId26" Type="http://schemas.openxmlformats.org/officeDocument/2006/relationships/slide" Target="slides/slide6.xml"/><Relationship Id="rId27" Type="http://schemas.openxmlformats.org/officeDocument/2006/relationships/slide" Target="slides/slide7.xml"/><Relationship Id="rId28" Type="http://schemas.openxmlformats.org/officeDocument/2006/relationships/slide" Target="slides/slide8.xml"/><Relationship Id="rId29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79295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233271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39096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2955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2904907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656480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4920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98484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4726480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1127407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3822238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652131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9931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11028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44886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9987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357720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98044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85466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251158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8938024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2406537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40019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555746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129035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78883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83666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90122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0391232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31604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523495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4162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364415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4951667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77456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5451157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75897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121472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54341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390927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6944335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6443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99805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7980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855668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1373831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5676654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274934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566833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007042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317484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66484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0585948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523905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56095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586731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58139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939680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112417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3742185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73672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17930"/>
      </p:ext>
    </p:extLst>
  </p:cSld>
  <p:clrMapOvr>
    <a:masterClrMapping/>
  </p:clrMapOvr>
  <p:transition xmlns:p14="http://schemas.microsoft.com/office/powerpoint/2010/main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7255"/>
      </p:ext>
    </p:extLst>
  </p:cSld>
  <p:clrMapOvr>
    <a:masterClrMapping/>
  </p:clrMapOvr>
  <p:transition xmlns:p14="http://schemas.microsoft.com/office/powerpoint/2010/main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10642"/>
      </p:ext>
    </p:extLst>
  </p:cSld>
  <p:clrMapOvr>
    <a:masterClrMapping/>
  </p:clrMapOvr>
  <p:transition xmlns:p14="http://schemas.microsoft.com/office/powerpoint/2010/main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8632327"/>
      </p:ext>
    </p:extLst>
  </p:cSld>
  <p:clrMapOvr>
    <a:masterClrMapping/>
  </p:clrMapOvr>
  <p:transition xmlns:p14="http://schemas.microsoft.com/office/powerpoint/2010/main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03780"/>
      </p:ext>
    </p:extLst>
  </p:cSld>
  <p:clrMapOvr>
    <a:masterClrMapping/>
  </p:clrMapOvr>
  <p:transition xmlns:p14="http://schemas.microsoft.com/office/powerpoint/2010/main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340431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06890"/>
      </p:ext>
    </p:extLst>
  </p:cSld>
  <p:clrMapOvr>
    <a:masterClrMapping/>
  </p:clrMapOvr>
  <p:transition xmlns:p14="http://schemas.microsoft.com/office/powerpoint/2010/main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84162"/>
      </p:ext>
    </p:extLst>
  </p:cSld>
  <p:clrMapOvr>
    <a:masterClrMapping/>
  </p:clrMapOvr>
  <p:transition xmlns:p14="http://schemas.microsoft.com/office/powerpoint/2010/main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390258"/>
      </p:ext>
    </p:extLst>
  </p:cSld>
  <p:clrMapOvr>
    <a:masterClrMapping/>
  </p:clrMapOvr>
  <p:transition xmlns:p14="http://schemas.microsoft.com/office/powerpoint/2010/main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6831807"/>
      </p:ext>
    </p:extLst>
  </p:cSld>
  <p:clrMapOvr>
    <a:masterClrMapping/>
  </p:clrMapOvr>
  <p:transition xmlns:p14="http://schemas.microsoft.com/office/powerpoint/2010/main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2577020"/>
      </p:ext>
    </p:extLst>
  </p:cSld>
  <p:clrMapOvr>
    <a:masterClrMapping/>
  </p:clrMapOvr>
  <p:transition xmlns:p14="http://schemas.microsoft.com/office/powerpoint/2010/main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590209"/>
      </p:ext>
    </p:extLst>
  </p:cSld>
  <p:clrMapOvr>
    <a:masterClrMapping/>
  </p:clrMapOvr>
  <p:transition xmlns:p14="http://schemas.microsoft.com/office/powerpoint/2010/main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17504"/>
      </p:ext>
    </p:extLst>
  </p:cSld>
  <p:clrMapOvr>
    <a:masterClrMapping/>
  </p:clrMapOvr>
  <p:transition xmlns:p14="http://schemas.microsoft.com/office/powerpoint/2010/main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536962"/>
      </p:ext>
    </p:extLst>
  </p:cSld>
  <p:clrMapOvr>
    <a:masterClrMapping/>
  </p:clrMapOvr>
  <p:transition xmlns:p14="http://schemas.microsoft.com/office/powerpoint/2010/main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94646"/>
      </p:ext>
    </p:extLst>
  </p:cSld>
  <p:clrMapOvr>
    <a:masterClrMapping/>
  </p:clrMapOvr>
  <p:transition xmlns:p14="http://schemas.microsoft.com/office/powerpoint/2010/main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1218222"/>
      </p:ext>
    </p:extLst>
  </p:cSld>
  <p:clrMapOvr>
    <a:masterClrMapping/>
  </p:clrMapOvr>
  <p:transition xmlns:p14="http://schemas.microsoft.com/office/powerpoint/2010/main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233105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360728"/>
      </p:ext>
    </p:extLst>
  </p:cSld>
  <p:clrMapOvr>
    <a:masterClrMapping/>
  </p:clrMapOvr>
  <p:transition xmlns:p14="http://schemas.microsoft.com/office/powerpoint/2010/main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89009"/>
      </p:ext>
    </p:extLst>
  </p:cSld>
  <p:clrMapOvr>
    <a:masterClrMapping/>
  </p:clrMapOvr>
  <p:transition xmlns:p14="http://schemas.microsoft.com/office/powerpoint/2010/main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09708"/>
      </p:ext>
    </p:extLst>
  </p:cSld>
  <p:clrMapOvr>
    <a:masterClrMapping/>
  </p:clrMapOvr>
  <p:transition xmlns:p14="http://schemas.microsoft.com/office/powerpoint/2010/main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077569"/>
      </p:ext>
    </p:extLst>
  </p:cSld>
  <p:clrMapOvr>
    <a:masterClrMapping/>
  </p:clrMapOvr>
  <p:transition xmlns:p14="http://schemas.microsoft.com/office/powerpoint/2010/main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141986"/>
      </p:ext>
    </p:extLst>
  </p:cSld>
  <p:clrMapOvr>
    <a:masterClrMapping/>
  </p:clrMapOvr>
  <p:transition xmlns:p14="http://schemas.microsoft.com/office/powerpoint/2010/main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140529"/>
      </p:ext>
    </p:extLst>
  </p:cSld>
  <p:clrMapOvr>
    <a:masterClrMapping/>
  </p:clrMapOvr>
  <p:transition xmlns:p14="http://schemas.microsoft.com/office/powerpoint/2010/main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24634"/>
      </p:ext>
    </p:extLst>
  </p:cSld>
  <p:clrMapOvr>
    <a:masterClrMapping/>
  </p:clrMapOvr>
  <p:transition xmlns:p14="http://schemas.microsoft.com/office/powerpoint/2010/main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939"/>
      </p:ext>
    </p:extLst>
  </p:cSld>
  <p:clrMapOvr>
    <a:masterClrMapping/>
  </p:clrMapOvr>
  <p:transition xmlns:p14="http://schemas.microsoft.com/office/powerpoint/2010/main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53014"/>
      </p:ext>
    </p:extLst>
  </p:cSld>
  <p:clrMapOvr>
    <a:masterClrMapping/>
  </p:clrMapOvr>
  <p:transition xmlns:p14="http://schemas.microsoft.com/office/powerpoint/2010/main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35905"/>
      </p:ext>
    </p:extLst>
  </p:cSld>
  <p:clrMapOvr>
    <a:masterClrMapping/>
  </p:clrMapOvr>
  <p:transition xmlns:p14="http://schemas.microsoft.com/office/powerpoint/2010/main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327331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221987"/>
      </p:ext>
    </p:extLst>
  </p:cSld>
  <p:clrMapOvr>
    <a:masterClrMapping/>
  </p:clrMapOvr>
  <p:transition xmlns:p14="http://schemas.microsoft.com/office/powerpoint/2010/main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08634"/>
      </p:ext>
    </p:extLst>
  </p:cSld>
  <p:clrMapOvr>
    <a:masterClrMapping/>
  </p:clrMapOvr>
  <p:transition xmlns:p14="http://schemas.microsoft.com/office/powerpoint/2010/main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9134"/>
      </p:ext>
    </p:extLst>
  </p:cSld>
  <p:clrMapOvr>
    <a:masterClrMapping/>
  </p:clrMapOvr>
  <p:transition xmlns:p14="http://schemas.microsoft.com/office/powerpoint/2010/main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571930"/>
      </p:ext>
    </p:extLst>
  </p:cSld>
  <p:clrMapOvr>
    <a:masterClrMapping/>
  </p:clrMapOvr>
  <p:transition xmlns:p14="http://schemas.microsoft.com/office/powerpoint/2010/main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6602578"/>
      </p:ext>
    </p:extLst>
  </p:cSld>
  <p:clrMapOvr>
    <a:masterClrMapping/>
  </p:clrMapOvr>
  <p:transition xmlns:p14="http://schemas.microsoft.com/office/powerpoint/2010/main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1069713"/>
      </p:ext>
    </p:extLst>
  </p:cSld>
  <p:clrMapOvr>
    <a:masterClrMapping/>
  </p:clrMapOvr>
  <p:transition xmlns:p14="http://schemas.microsoft.com/office/powerpoint/2010/main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9782253"/>
      </p:ext>
    </p:extLst>
  </p:cSld>
  <p:clrMapOvr>
    <a:masterClrMapping/>
  </p:clrMapOvr>
  <p:transition xmlns:p14="http://schemas.microsoft.com/office/powerpoint/2010/main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45662"/>
      </p:ext>
    </p:extLst>
  </p:cSld>
  <p:clrMapOvr>
    <a:masterClrMapping/>
  </p:clrMapOvr>
  <p:transition xmlns:p14="http://schemas.microsoft.com/office/powerpoint/2010/main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5240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5240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02354"/>
      </p:ext>
    </p:extLst>
  </p:cSld>
  <p:clrMapOvr>
    <a:masterClrMapping/>
  </p:clrMapOvr>
  <p:transition xmlns:p14="http://schemas.microsoft.com/office/powerpoint/2010/main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85405"/>
      </p:ext>
    </p:extLst>
  </p:cSld>
  <p:clrMapOvr>
    <a:masterClrMapping/>
  </p:clrMapOvr>
  <p:transition xmlns:p14="http://schemas.microsoft.com/office/powerpoint/2010/main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917088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4903108"/>
      </p:ext>
    </p:extLst>
  </p:cSld>
  <p:clrMapOvr>
    <a:masterClrMapping/>
  </p:clrMapOvr>
  <p:transition xmlns:p14="http://schemas.microsoft.com/office/powerpoint/2010/main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5302912"/>
      </p:ext>
    </p:extLst>
  </p:cSld>
  <p:clrMapOvr>
    <a:masterClrMapping/>
  </p:clrMapOvr>
  <p:transition xmlns:p14="http://schemas.microsoft.com/office/powerpoint/2010/main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657530"/>
      </p:ext>
    </p:extLst>
  </p:cSld>
  <p:clrMapOvr>
    <a:masterClrMapping/>
  </p:clrMapOvr>
  <p:transition xmlns:p14="http://schemas.microsoft.com/office/powerpoint/2010/main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765458"/>
      </p:ext>
    </p:extLst>
  </p:cSld>
  <p:clrMapOvr>
    <a:masterClrMapping/>
  </p:clrMapOvr>
  <p:transition xmlns:p14="http://schemas.microsoft.com/office/powerpoint/2010/main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171736"/>
      </p:ext>
    </p:extLst>
  </p:cSld>
  <p:clrMapOvr>
    <a:masterClrMapping/>
  </p:clrMapOvr>
  <p:transition xmlns:p14="http://schemas.microsoft.com/office/powerpoint/2010/main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913256"/>
      </p:ext>
    </p:extLst>
  </p:cSld>
  <p:clrMapOvr>
    <a:masterClrMapping/>
  </p:clrMapOvr>
  <p:transition xmlns:p14="http://schemas.microsoft.com/office/powerpoint/2010/main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5725695"/>
      </p:ext>
    </p:extLst>
  </p:cSld>
  <p:clrMapOvr>
    <a:masterClrMapping/>
  </p:clrMapOvr>
  <p:transition xmlns:p14="http://schemas.microsoft.com/office/powerpoint/2010/main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2173647"/>
      </p:ext>
    </p:extLst>
  </p:cSld>
  <p:clrMapOvr>
    <a:masterClrMapping/>
  </p:clrMapOvr>
  <p:transition xmlns:p14="http://schemas.microsoft.com/office/powerpoint/2010/main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221446"/>
      </p:ext>
    </p:extLst>
  </p:cSld>
  <p:clrMapOvr>
    <a:masterClrMapping/>
  </p:clrMapOvr>
  <p:transition xmlns:p14="http://schemas.microsoft.com/office/powerpoint/2010/main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37936"/>
      </p:ext>
    </p:extLst>
  </p:cSld>
  <p:clrMapOvr>
    <a:masterClrMapping/>
  </p:clrMapOvr>
  <p:transition xmlns:p14="http://schemas.microsoft.com/office/powerpoint/2010/main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1548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14918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2973251"/>
      </p:ext>
    </p:extLst>
  </p:cSld>
  <p:clrMapOvr>
    <a:masterClrMapping/>
  </p:clrMapOvr>
  <p:transition xmlns:p14="http://schemas.microsoft.com/office/powerpoint/2010/main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468749"/>
      </p:ext>
    </p:extLst>
  </p:cSld>
  <p:clrMapOvr>
    <a:masterClrMapping/>
  </p:clrMapOvr>
  <p:transition xmlns:p14="http://schemas.microsoft.com/office/powerpoint/2010/main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7337119"/>
      </p:ext>
    </p:extLst>
  </p:cSld>
  <p:clrMapOvr>
    <a:masterClrMapping/>
  </p:clrMapOvr>
  <p:transition xmlns:p14="http://schemas.microsoft.com/office/powerpoint/2010/main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00424"/>
      </p:ext>
    </p:extLst>
  </p:cSld>
  <p:clrMapOvr>
    <a:masterClrMapping/>
  </p:clrMapOvr>
  <p:transition xmlns:p14="http://schemas.microsoft.com/office/powerpoint/2010/main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893489"/>
      </p:ext>
    </p:extLst>
  </p:cSld>
  <p:clrMapOvr>
    <a:masterClrMapping/>
  </p:clrMapOvr>
  <p:transition xmlns:p14="http://schemas.microsoft.com/office/powerpoint/2010/main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21952"/>
      </p:ext>
    </p:extLst>
  </p:cSld>
  <p:clrMapOvr>
    <a:masterClrMapping/>
  </p:clrMapOvr>
  <p:transition xmlns:p14="http://schemas.microsoft.com/office/powerpoint/2010/main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6423153"/>
      </p:ext>
    </p:extLst>
  </p:cSld>
  <p:clrMapOvr>
    <a:masterClrMapping/>
  </p:clrMapOvr>
  <p:transition xmlns:p14="http://schemas.microsoft.com/office/powerpoint/2010/main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195362"/>
      </p:ext>
    </p:extLst>
  </p:cSld>
  <p:clrMapOvr>
    <a:masterClrMapping/>
  </p:clrMapOvr>
  <p:transition xmlns:p14="http://schemas.microsoft.com/office/powerpoint/2010/main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5587341"/>
      </p:ext>
    </p:extLst>
  </p:cSld>
  <p:clrMapOvr>
    <a:masterClrMapping/>
  </p:clrMapOvr>
  <p:transition xmlns:p14="http://schemas.microsoft.com/office/powerpoint/2010/main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574244"/>
      </p:ext>
    </p:extLst>
  </p:cSld>
  <p:clrMapOvr>
    <a:masterClrMapping/>
  </p:clrMapOvr>
  <p:transition xmlns:p14="http://schemas.microsoft.com/office/powerpoint/2010/main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95729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429951"/>
      </p:ext>
    </p:extLst>
  </p:cSld>
  <p:clrMapOvr>
    <a:masterClrMapping/>
  </p:clrMapOvr>
  <p:transition xmlns:p14="http://schemas.microsoft.com/office/powerpoint/2010/main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21955"/>
      </p:ext>
    </p:extLst>
  </p:cSld>
  <p:clrMapOvr>
    <a:masterClrMapping/>
  </p:clrMapOvr>
  <p:transition xmlns:p14="http://schemas.microsoft.com/office/powerpoint/2010/main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234410"/>
      </p:ext>
    </p:extLst>
  </p:cSld>
  <p:clrMapOvr>
    <a:masterClrMapping/>
  </p:clrMapOvr>
  <p:transition xmlns:p14="http://schemas.microsoft.com/office/powerpoint/2010/main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4834756"/>
      </p:ext>
    </p:extLst>
  </p:cSld>
  <p:clrMapOvr>
    <a:masterClrMapping/>
  </p:clrMapOvr>
  <p:transition xmlns:p14="http://schemas.microsoft.com/office/powerpoint/2010/main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72050"/>
      </p:ext>
    </p:extLst>
  </p:cSld>
  <p:clrMapOvr>
    <a:masterClrMapping/>
  </p:clrMapOvr>
  <p:transition xmlns:p14="http://schemas.microsoft.com/office/powerpoint/2010/main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958472"/>
      </p:ext>
    </p:extLst>
  </p:cSld>
  <p:clrMapOvr>
    <a:masterClrMapping/>
  </p:clrMapOvr>
  <p:transition xmlns:p14="http://schemas.microsoft.com/office/powerpoint/2010/main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805992"/>
      </p:ext>
    </p:extLst>
  </p:cSld>
  <p:clrMapOvr>
    <a:masterClrMapping/>
  </p:clrMapOvr>
  <p:transition xmlns:p14="http://schemas.microsoft.com/office/powerpoint/2010/main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469445"/>
      </p:ext>
    </p:extLst>
  </p:cSld>
  <p:clrMapOvr>
    <a:masterClrMapping/>
  </p:clrMapOvr>
  <p:transition xmlns:p14="http://schemas.microsoft.com/office/powerpoint/2010/main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0387807"/>
      </p:ext>
    </p:extLst>
  </p:cSld>
  <p:clrMapOvr>
    <a:masterClrMapping/>
  </p:clrMapOvr>
  <p:transition xmlns:p14="http://schemas.microsoft.com/office/powerpoint/2010/main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8211690"/>
      </p:ext>
    </p:extLst>
  </p:cSld>
  <p:clrMapOvr>
    <a:masterClrMapping/>
  </p:clrMapOvr>
  <p:transition xmlns:p14="http://schemas.microsoft.com/office/powerpoint/2010/main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059649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972822"/>
      </p:ext>
    </p:extLst>
  </p:cSld>
  <p:clrMapOvr>
    <a:masterClrMapping/>
  </p:clrMapOvr>
  <p:transition xmlns:p14="http://schemas.microsoft.com/office/powerpoint/2010/main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50528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003662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47857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1565137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249716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26516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19414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843651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3903908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8253133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3481281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87494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436718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38867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411574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3775794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43722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930553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47446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10512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323041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9267396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1416758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196424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2897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194401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29444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1366276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93317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26090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19070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97644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2079246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53185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0503751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6804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22500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11783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23534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9573587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937706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878462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60301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31195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215704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2653239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3227384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294317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070887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39330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89651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5967510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055848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05378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72233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69228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3484383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624998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9928880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59684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370185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35424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0496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0562470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121102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07757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200311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30841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5568575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668579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7038189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46090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5240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5240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8154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63721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1992000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03254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7613219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84739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857174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745276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342144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188701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4933266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36166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12794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1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5.xml"/><Relationship Id="rId8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0.xml"/><Relationship Id="rId12" Type="http://schemas.openxmlformats.org/officeDocument/2006/relationships/theme" Target="../theme/theme20.xml"/><Relationship Id="rId1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6.xml"/><Relationship Id="rId8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768600"/>
            <a:ext cx="39624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971800"/>
            <a:ext cx="10464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9022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5240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Eurostile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Eurostil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Eurostile" charset="0"/>
          <a:ea typeface="ヒラギノ角ゴ ProN W3" charset="0"/>
          <a:cs typeface="ヒラギノ角ゴ ProN W3" charset="0"/>
          <a:sym typeface="Eurostil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Eurostile" charset="0"/>
          <a:ea typeface="ヒラギノ角ゴ ProN W3" charset="0"/>
          <a:cs typeface="ヒラギノ角ゴ ProN W3" charset="0"/>
          <a:sym typeface="Eurostil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Eurostile" charset="0"/>
          <a:ea typeface="ヒラギノ角ゴ ProN W3" charset="0"/>
          <a:cs typeface="ヒラギノ角ゴ ProN W3" charset="0"/>
          <a:sym typeface="Eurostil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Eurostile" charset="0"/>
          <a:ea typeface="ヒラギノ角ゴ ProN W3" charset="0"/>
          <a:cs typeface="ヒラギノ角ゴ ProN W3" charset="0"/>
          <a:sym typeface="Eurostil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Eurostile" charset="0"/>
          <a:ea typeface="ヒラギノ角ゴ ProN W3" charset="0"/>
          <a:cs typeface="ヒラギノ角ゴ ProN W3" charset="0"/>
          <a:sym typeface="Eurostil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Eurostile" charset="0"/>
          <a:ea typeface="ヒラギノ角ゴ ProN W3" charset="0"/>
          <a:cs typeface="ヒラギノ角ゴ ProN W3" charset="0"/>
          <a:sym typeface="Eurostil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Eurostile" charset="0"/>
          <a:ea typeface="ヒラギノ角ゴ ProN W3" charset="0"/>
          <a:cs typeface="ヒラギノ角ゴ ProN W3" charset="0"/>
          <a:sym typeface="Eurostil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Eurostile" charset="0"/>
          <a:ea typeface="ヒラギノ角ゴ ProN W3" charset="0"/>
          <a:cs typeface="ヒラギノ角ゴ ProN W3" charset="0"/>
          <a:sym typeface="Eurostile" charset="0"/>
        </a:defRPr>
      </a:lvl9pPr>
    </p:titleStyle>
    <p:bodyStyle>
      <a:lvl1pPr marL="889000" indent="-571500" algn="l" rtl="0" eaLnBrk="0" fontAlgn="base" hangingPunct="0">
        <a:spcBef>
          <a:spcPts val="25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5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5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5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5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5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5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5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5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eaLnBrk="0" fontAlgn="base" hangingPunct="0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23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9022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5240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hyperlink" Target="http://articles.adsabs.harvard.edu/cgi-bin/nph-iarticle_query?1931MNRAS..91..483L&amp;defaultprint=YES&amp;filetype=.pdf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jpe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jpeg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4" Type="http://schemas.openxmlformats.org/officeDocument/2006/relationships/image" Target="../media/image23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jpeg"/><Relationship Id="rId3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jpeg"/><Relationship Id="rId3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jpeg"/><Relationship Id="rId3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jpeg"/><Relationship Id="rId3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png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9.jpeg"/><Relationship Id="rId5" Type="http://schemas.openxmlformats.org/officeDocument/2006/relationships/image" Target="../media/image40.jpeg"/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jpeg"/><Relationship Id="rId3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jpeg"/><Relationship Id="rId3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6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/>
          </p:cNvSpPr>
          <p:nvPr/>
        </p:nvSpPr>
        <p:spPr bwMode="auto">
          <a:xfrm>
            <a:off x="4410075" y="2095500"/>
            <a:ext cx="361315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5800">
                <a:solidFill>
                  <a:schemeClr val="tx1"/>
                </a:solidFill>
                <a:ea typeface="ＭＳ Ｐゴシック" charset="0"/>
              </a:rPr>
              <a:t>Kosmologie</a:t>
            </a:r>
          </a:p>
          <a:p>
            <a:endParaRPr lang="en-US">
              <a:solidFill>
                <a:schemeClr val="tx1"/>
              </a:solidFill>
              <a:ea typeface="ＭＳ Ｐゴシック" charset="0"/>
            </a:endParaRPr>
          </a:p>
          <a:p>
            <a:r>
              <a:rPr lang="en-US" sz="2900">
                <a:solidFill>
                  <a:schemeClr val="tx1"/>
                </a:solidFill>
                <a:ea typeface="ＭＳ Ｐゴシック" charset="0"/>
              </a:rPr>
              <a:t>Eine kurze Einführung</a:t>
            </a:r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5041900" y="5670550"/>
            <a:ext cx="23495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700">
                <a:solidFill>
                  <a:schemeClr val="tx1"/>
                </a:solidFill>
                <a:ea typeface="ＭＳ Ｐゴシック" charset="0"/>
              </a:rPr>
              <a:t>Rolf Landua</a:t>
            </a:r>
          </a:p>
          <a:p>
            <a:r>
              <a:rPr lang="en-US" sz="3700">
                <a:solidFill>
                  <a:schemeClr val="tx1"/>
                </a:solidFill>
                <a:ea typeface="ＭＳ Ｐゴシック" charset="0"/>
              </a:rPr>
              <a:t>CERN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-12700" y="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457200" y="1555750"/>
            <a:ext cx="4992688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444500" indent="-444500" algn="l"/>
            <a:r>
              <a:rPr lang="en-US" sz="2400">
                <a:latin typeface="Helvetica" charset="0"/>
                <a:ea typeface="ＭＳ Ｐゴシック" charset="0"/>
                <a:sym typeface="Helvetica" charset="0"/>
              </a:rPr>
              <a:t>Abbé George Lemaitre (1927) :  </a:t>
            </a:r>
          </a:p>
          <a:p>
            <a:pPr marL="444500" indent="-444500" algn="l"/>
            <a:endParaRPr lang="en-US" sz="2200">
              <a:latin typeface="Helvetica" charset="0"/>
              <a:ea typeface="ＭＳ Ｐゴシック" charset="0"/>
              <a:sym typeface="Helvetica" charset="0"/>
            </a:endParaRPr>
          </a:p>
          <a:p>
            <a:pPr marL="444500" indent="-444500" algn="l"/>
            <a:r>
              <a:rPr lang="en-US" sz="1800" i="1">
                <a:latin typeface="Helvetica" charset="0"/>
                <a:ea typeface="ＭＳ Ｐゴシック" charset="0"/>
                <a:sym typeface="Helvetica" charset="0"/>
              </a:rPr>
              <a:t>Annals of the Scientific Society of Brussels</a:t>
            </a:r>
          </a:p>
        </p:txBody>
      </p:sp>
      <p:sp>
        <p:nvSpPr>
          <p:cNvPr id="30723" name="Rectangle 3"/>
          <p:cNvSpPr>
            <a:spLocks/>
          </p:cNvSpPr>
          <p:nvPr/>
        </p:nvSpPr>
        <p:spPr bwMode="auto">
          <a:xfrm>
            <a:off x="1516063" y="211138"/>
            <a:ext cx="94424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latin typeface="Verdana" charset="0"/>
                <a:ea typeface="ＭＳ Ｐゴシック" charset="0"/>
                <a:sym typeface="Verdana" charset="0"/>
              </a:rPr>
              <a:t>Hatte das Universum einen Anfang ?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200" y="3692525"/>
            <a:ext cx="3378200" cy="484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Rectangle 5"/>
          <p:cNvSpPr>
            <a:spLocks/>
          </p:cNvSpPr>
          <p:nvPr/>
        </p:nvSpPr>
        <p:spPr bwMode="auto">
          <a:xfrm>
            <a:off x="9105900" y="8807450"/>
            <a:ext cx="28082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latin typeface="Geneva" charset="0"/>
                <a:ea typeface="ＭＳ Ｐゴシック" charset="0"/>
                <a:sym typeface="Geneva" charset="0"/>
              </a:rPr>
              <a:t>George Lemaitre (1927)</a:t>
            </a:r>
          </a:p>
        </p:txBody>
      </p:sp>
      <p:sp>
        <p:nvSpPr>
          <p:cNvPr id="30726" name="Rectangle 6"/>
          <p:cNvSpPr>
            <a:spLocks/>
          </p:cNvSpPr>
          <p:nvPr/>
        </p:nvSpPr>
        <p:spPr bwMode="auto">
          <a:xfrm>
            <a:off x="1612900" y="2844800"/>
            <a:ext cx="91821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>
              <a:spcBef>
                <a:spcPts val="600"/>
              </a:spcBef>
            </a:pPr>
            <a:r>
              <a:rPr lang="ja-JP" altLang="en-US" sz="1800">
                <a:solidFill>
                  <a:srgbClr val="F3EB00"/>
                </a:solidFill>
                <a:latin typeface="Arial" charset="0"/>
                <a:ea typeface="ＭＳ Ｐゴシック" charset="0"/>
                <a:sym typeface="Helvetica" charset="0"/>
              </a:rPr>
              <a:t>“</a:t>
            </a:r>
            <a:r>
              <a:rPr lang="en-US" altLang="ja-JP" sz="1800">
                <a:solidFill>
                  <a:srgbClr val="F3EB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  <a:hlinkClick r:id="rId4"/>
              </a:rPr>
              <a:t>A homogeneous Universe of constant mass and growing radius accounting for the radial velocity of extragalactic nebulae</a:t>
            </a:r>
            <a:r>
              <a:rPr lang="ja-JP" altLang="en-US" sz="1800">
                <a:solidFill>
                  <a:srgbClr val="F3EB00"/>
                </a:solidFill>
                <a:latin typeface="Arial" charset="0"/>
                <a:ea typeface="ＭＳ Ｐゴシック" charset="0"/>
                <a:sym typeface="Helvetica" charset="0"/>
              </a:rPr>
              <a:t>”</a:t>
            </a:r>
            <a:endParaRPr lang="en-US" sz="1800">
              <a:solidFill>
                <a:srgbClr val="F3EB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30727" name="Rectangle 7"/>
          <p:cNvSpPr>
            <a:spLocks/>
          </p:cNvSpPr>
          <p:nvPr/>
        </p:nvSpPr>
        <p:spPr bwMode="auto">
          <a:xfrm>
            <a:off x="709613" y="3867150"/>
            <a:ext cx="8001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200">
                <a:latin typeface="Verdana" charset="0"/>
                <a:ea typeface="ＭＳ Ｐゴシック" charset="0"/>
                <a:sym typeface="Verdana" charset="0"/>
              </a:rPr>
              <a:t>• Expandierendes Universum zur Erklärung der Rotverschiebung von Galaxien</a:t>
            </a:r>
          </a:p>
        </p:txBody>
      </p:sp>
      <p:sp>
        <p:nvSpPr>
          <p:cNvPr id="30728" name="Rectangle 8"/>
          <p:cNvSpPr>
            <a:spLocks/>
          </p:cNvSpPr>
          <p:nvPr/>
        </p:nvSpPr>
        <p:spPr bwMode="auto">
          <a:xfrm>
            <a:off x="709613" y="5118100"/>
            <a:ext cx="64008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200">
                <a:latin typeface="Verdana" charset="0"/>
                <a:ea typeface="ＭＳ Ｐゴシック" charset="0"/>
                <a:sym typeface="Verdana" charset="0"/>
              </a:rPr>
              <a:t>• Abschätzung des (sichtbaren) Radius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1268413"/>
            <a:ext cx="41529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Rectangle 2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1747" name="Rectangle 3"/>
          <p:cNvSpPr>
            <a:spLocks/>
          </p:cNvSpPr>
          <p:nvPr/>
        </p:nvSpPr>
        <p:spPr bwMode="auto">
          <a:xfrm>
            <a:off x="2619375" y="211138"/>
            <a:ext cx="7235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latin typeface="Verdana" charset="0"/>
                <a:ea typeface="ＭＳ Ｐゴシック" charset="0"/>
                <a:sym typeface="Verdana" charset="0"/>
              </a:rPr>
              <a:t>Das Universum expandiert !</a:t>
            </a:r>
          </a:p>
        </p:txBody>
      </p:sp>
      <p:sp>
        <p:nvSpPr>
          <p:cNvPr id="31748" name="Rectangle 4"/>
          <p:cNvSpPr>
            <a:spLocks/>
          </p:cNvSpPr>
          <p:nvPr/>
        </p:nvSpPr>
        <p:spPr bwMode="auto">
          <a:xfrm>
            <a:off x="8229600" y="3924300"/>
            <a:ext cx="459581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>
                <a:latin typeface="Verdana" charset="0"/>
                <a:ea typeface="ＭＳ Ｐゴシック" charset="0"/>
                <a:sym typeface="Verdana" charset="0"/>
              </a:rPr>
              <a:t>Rotverschiebung proportional</a:t>
            </a:r>
          </a:p>
          <a:p>
            <a:r>
              <a:rPr lang="en-US" sz="2400">
                <a:latin typeface="Verdana" charset="0"/>
                <a:ea typeface="ＭＳ Ｐゴシック" charset="0"/>
                <a:sym typeface="Verdana" charset="0"/>
              </a:rPr>
              <a:t>zur Distanz der Galaxien</a:t>
            </a:r>
          </a:p>
        </p:txBody>
      </p:sp>
      <p:sp>
        <p:nvSpPr>
          <p:cNvPr id="31749" name="Rectangle 5"/>
          <p:cNvSpPr>
            <a:spLocks/>
          </p:cNvSpPr>
          <p:nvPr/>
        </p:nvSpPr>
        <p:spPr bwMode="auto">
          <a:xfrm>
            <a:off x="11976100" y="679450"/>
            <a:ext cx="79851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1929</a:t>
            </a:r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1409700"/>
            <a:ext cx="7874000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805238"/>
            <a:ext cx="693420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Rectangle 8"/>
          <p:cNvSpPr>
            <a:spLocks/>
          </p:cNvSpPr>
          <p:nvPr/>
        </p:nvSpPr>
        <p:spPr bwMode="auto">
          <a:xfrm>
            <a:off x="711200" y="8413750"/>
            <a:ext cx="110236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400">
                <a:latin typeface="Verdana" charset="0"/>
                <a:ea typeface="ＭＳ Ｐゴシック" charset="0"/>
                <a:sym typeface="Verdana" charset="0"/>
              </a:rPr>
              <a:t>H</a:t>
            </a:r>
            <a:r>
              <a:rPr lang="en-US" sz="2400" baseline="-6000">
                <a:latin typeface="Verdana" charset="0"/>
                <a:ea typeface="ＭＳ Ｐゴシック" charset="0"/>
                <a:sym typeface="Verdana" charset="0"/>
              </a:rPr>
              <a:t>o</a:t>
            </a:r>
            <a:r>
              <a:rPr lang="en-US" sz="2400">
                <a:latin typeface="Verdana" charset="0"/>
                <a:ea typeface="ＭＳ Ｐゴシック" charset="0"/>
                <a:sym typeface="Verdana" charset="0"/>
              </a:rPr>
              <a:t> = 530 km/s / Mpc !!      (Alter des Universums: ~ 2 Mia Jahre ??)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1927225" y="241300"/>
            <a:ext cx="91408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Der heutige Wert der Hubble-</a:t>
            </a:r>
            <a:r>
              <a:rPr lang="ja-JP" altLang="en-US" sz="4000">
                <a:solidFill>
                  <a:srgbClr val="FF0000"/>
                </a:solidFill>
                <a:latin typeface="Arial" charset="0"/>
                <a:ea typeface="ＭＳ Ｐゴシック" charset="0"/>
              </a:rPr>
              <a:t>”</a:t>
            </a:r>
            <a:r>
              <a:rPr lang="en-US" altLang="ja-JP" sz="4000">
                <a:solidFill>
                  <a:srgbClr val="FF0000"/>
                </a:solidFill>
                <a:ea typeface="Gill Sans" charset="0"/>
                <a:cs typeface="Gill Sans" charset="0"/>
              </a:rPr>
              <a:t>Konstanten</a:t>
            </a:r>
            <a:r>
              <a:rPr lang="ja-JP" altLang="en-US" sz="4000">
                <a:solidFill>
                  <a:srgbClr val="FF0000"/>
                </a:solidFill>
                <a:latin typeface="Arial" charset="0"/>
                <a:ea typeface="ＭＳ Ｐゴシック" charset="0"/>
              </a:rPr>
              <a:t>”</a:t>
            </a:r>
            <a:endParaRPr lang="en-US" sz="4000">
              <a:solidFill>
                <a:srgbClr val="FF0000"/>
              </a:solidFill>
              <a:ea typeface="ＭＳ Ｐゴシック" charset="0"/>
            </a:endParaRPr>
          </a:p>
        </p:txBody>
      </p:sp>
      <p:sp>
        <p:nvSpPr>
          <p:cNvPr id="32771" name="Rectangle 3"/>
          <p:cNvSpPr>
            <a:spLocks/>
          </p:cNvSpPr>
          <p:nvPr/>
        </p:nvSpPr>
        <p:spPr bwMode="auto">
          <a:xfrm>
            <a:off x="3765550" y="8220075"/>
            <a:ext cx="50307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200">
                <a:solidFill>
                  <a:schemeClr val="tx1"/>
                </a:solidFill>
                <a:ea typeface="ＭＳ Ｐゴシック" charset="0"/>
              </a:rPr>
              <a:t>Today: H = 70±3 km s</a:t>
            </a:r>
            <a:r>
              <a:rPr lang="en-US" sz="3200" baseline="32000">
                <a:solidFill>
                  <a:schemeClr val="tx1"/>
                </a:solidFill>
                <a:ea typeface="ＭＳ Ｐゴシック" charset="0"/>
              </a:rPr>
              <a:t>-1</a:t>
            </a:r>
            <a:r>
              <a:rPr lang="en-US" sz="3200">
                <a:solidFill>
                  <a:schemeClr val="tx1"/>
                </a:solidFill>
                <a:ea typeface="ＭＳ Ｐゴシック" charset="0"/>
              </a:rPr>
              <a:t> Mpc</a:t>
            </a:r>
            <a:r>
              <a:rPr lang="en-US" sz="3200" baseline="32000">
                <a:solidFill>
                  <a:schemeClr val="tx1"/>
                </a:solidFill>
                <a:ea typeface="ＭＳ Ｐゴシック" charset="0"/>
              </a:rPr>
              <a:t> -1</a:t>
            </a:r>
          </a:p>
        </p:txBody>
      </p:sp>
      <p:sp>
        <p:nvSpPr>
          <p:cNvPr id="32772" name="Rectangle 4"/>
          <p:cNvSpPr>
            <a:spLocks/>
          </p:cNvSpPr>
          <p:nvPr/>
        </p:nvSpPr>
        <p:spPr bwMode="auto">
          <a:xfrm>
            <a:off x="3559175" y="8886825"/>
            <a:ext cx="51181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200">
                <a:solidFill>
                  <a:schemeClr val="tx1"/>
                </a:solidFill>
                <a:ea typeface="ＭＳ Ｐゴシック" charset="0"/>
              </a:rPr>
              <a:t>Hubble age (H</a:t>
            </a:r>
            <a:r>
              <a:rPr lang="en-US" sz="2200" baseline="32000">
                <a:solidFill>
                  <a:schemeClr val="tx1"/>
                </a:solidFill>
                <a:ea typeface="ＭＳ Ｐゴシック" charset="0"/>
              </a:rPr>
              <a:t>-1</a:t>
            </a:r>
            <a:r>
              <a:rPr lang="en-US" sz="2200">
                <a:solidFill>
                  <a:schemeClr val="tx1"/>
                </a:solidFill>
                <a:ea typeface="ＭＳ Ｐゴシック" charset="0"/>
              </a:rPr>
              <a:t>) ~ 13.4 billion years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1358900"/>
            <a:ext cx="9144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794" name="Rectangle 2"/>
          <p:cNvSpPr>
            <a:spLocks/>
          </p:cNvSpPr>
          <p:nvPr/>
        </p:nvSpPr>
        <p:spPr bwMode="auto">
          <a:xfrm>
            <a:off x="1560513" y="241300"/>
            <a:ext cx="9875837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Homogenität des Universums,  Alter der Sterne</a:t>
            </a:r>
          </a:p>
        </p:txBody>
      </p:sp>
      <p:sp>
        <p:nvSpPr>
          <p:cNvPr id="33795" name="Rectangle 3"/>
          <p:cNvSpPr>
            <a:spLocks/>
          </p:cNvSpPr>
          <p:nvPr/>
        </p:nvSpPr>
        <p:spPr bwMode="auto">
          <a:xfrm>
            <a:off x="1282700" y="3067050"/>
            <a:ext cx="8890000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444500" indent="-444500" algn="l">
              <a:lnSpc>
                <a:spcPct val="150000"/>
              </a:lnSpc>
            </a:pPr>
            <a:r>
              <a:rPr lang="en-US" sz="2400">
                <a:solidFill>
                  <a:srgbClr val="FFFF00"/>
                </a:solidFill>
                <a:latin typeface="Verdana Bold" charset="0"/>
                <a:ea typeface="ＭＳ Ｐゴシック" charset="0"/>
                <a:sym typeface="Verdana Bold" charset="0"/>
              </a:rPr>
              <a:t>Universelles Verhältnis H:He ~ 3:1</a:t>
            </a:r>
            <a:endParaRPr lang="en-US" sz="2400">
              <a:solidFill>
                <a:srgbClr val="FFFF00"/>
              </a:solidFill>
              <a:latin typeface="Verdana" charset="0"/>
              <a:ea typeface="ＭＳ Ｐゴシック" charset="0"/>
              <a:sym typeface="Verdana" charset="0"/>
            </a:endParaRPr>
          </a:p>
          <a:p>
            <a:pPr marL="444500" indent="-444500" algn="l">
              <a:lnSpc>
                <a:spcPct val="150000"/>
              </a:lnSpc>
            </a:pPr>
            <a:endParaRPr lang="en-US" sz="2200">
              <a:solidFill>
                <a:srgbClr val="FFFF00"/>
              </a:solidFill>
              <a:latin typeface="Verdana" charset="0"/>
              <a:ea typeface="ＭＳ Ｐゴシック" charset="0"/>
              <a:sym typeface="Verdana" charset="0"/>
            </a:endParaRPr>
          </a:p>
          <a:p>
            <a:pPr marL="444500" indent="-444500" algn="l"/>
            <a:r>
              <a:rPr lang="en-US" sz="1800">
                <a:solidFill>
                  <a:schemeClr val="tx1"/>
                </a:solidFill>
                <a:latin typeface="Helvetica" charset="0"/>
                <a:ea typeface="ＭＳ Ｐゴシック" charset="0"/>
                <a:sym typeface="Helvetica" charset="0"/>
              </a:rPr>
              <a:t>Hydrogen ~ 75 %</a:t>
            </a:r>
          </a:p>
          <a:p>
            <a:pPr marL="444500" indent="-444500" algn="l"/>
            <a:r>
              <a:rPr lang="en-US" sz="1800">
                <a:solidFill>
                  <a:schemeClr val="tx1"/>
                </a:solidFill>
                <a:latin typeface="Helvetica" charset="0"/>
                <a:ea typeface="ＭＳ Ｐゴシック" charset="0"/>
                <a:sym typeface="Helvetica" charset="0"/>
              </a:rPr>
              <a:t>Helium-4 ~ 25 %</a:t>
            </a:r>
          </a:p>
          <a:p>
            <a:pPr marL="444500" indent="-444500" algn="l"/>
            <a:r>
              <a:rPr lang="en-US" sz="1800">
                <a:solidFill>
                  <a:schemeClr val="tx1"/>
                </a:solidFill>
                <a:latin typeface="Helvetica" charset="0"/>
                <a:ea typeface="ＭＳ Ｐゴシック" charset="0"/>
                <a:sym typeface="Helvetica" charset="0"/>
              </a:rPr>
              <a:t>He-3 ~ 0.003 %</a:t>
            </a:r>
          </a:p>
          <a:p>
            <a:pPr marL="444500" indent="-444500" algn="l"/>
            <a:r>
              <a:rPr lang="en-US" sz="1800">
                <a:solidFill>
                  <a:schemeClr val="tx1"/>
                </a:solidFill>
                <a:latin typeface="Helvetica" charset="0"/>
                <a:ea typeface="ＭＳ Ｐゴシック" charset="0"/>
                <a:sym typeface="Helvetica" charset="0"/>
              </a:rPr>
              <a:t>Deuterium ~ 0.003 %</a:t>
            </a:r>
          </a:p>
          <a:p>
            <a:pPr marL="444500" indent="-444500" algn="l"/>
            <a:r>
              <a:rPr lang="en-US" sz="1800">
                <a:solidFill>
                  <a:schemeClr val="tx1"/>
                </a:solidFill>
                <a:latin typeface="Helvetica" charset="0"/>
                <a:ea typeface="ＭＳ Ｐゴシック" charset="0"/>
                <a:sym typeface="Helvetica" charset="0"/>
              </a:rPr>
              <a:t>Li-7 ~ 0.00000002 %</a:t>
            </a:r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sym typeface="Verdana" charset="0"/>
            </a:endParaRPr>
          </a:p>
          <a:p>
            <a:pPr marL="444500" indent="-444500" algn="l"/>
            <a:endParaRPr lang="en-US" sz="2400">
              <a:solidFill>
                <a:srgbClr val="FFFF00"/>
              </a:solidFill>
              <a:latin typeface="Verdana" charset="0"/>
              <a:ea typeface="ＭＳ Ｐゴシック" charset="0"/>
              <a:sym typeface="Verdana" charset="0"/>
            </a:endParaRPr>
          </a:p>
          <a:p>
            <a:pPr marL="444500" indent="-444500" algn="l">
              <a:lnSpc>
                <a:spcPct val="150000"/>
              </a:lnSpc>
            </a:pPr>
            <a:r>
              <a:rPr lang="en-US" sz="2400">
                <a:solidFill>
                  <a:srgbClr val="FFFF00"/>
                </a:solidFill>
                <a:latin typeface="Verdana Bold" charset="0"/>
                <a:ea typeface="ＭＳ Ｐゴシック" charset="0"/>
                <a:sym typeface="Verdana Bold" charset="0"/>
              </a:rPr>
              <a:t>Alter kosmischer Objekte</a:t>
            </a:r>
            <a:endParaRPr lang="en-US" sz="2400">
              <a:solidFill>
                <a:srgbClr val="FFFF00"/>
              </a:solidFill>
              <a:latin typeface="Verdana" charset="0"/>
              <a:ea typeface="ＭＳ Ｐゴシック" charset="0"/>
              <a:sym typeface="Verdana" charset="0"/>
            </a:endParaRPr>
          </a:p>
          <a:p>
            <a:pPr marL="444500" indent="-444500" algn="l">
              <a:lnSpc>
                <a:spcPct val="150000"/>
              </a:lnSpc>
            </a:pPr>
            <a:r>
              <a:rPr lang="en-US" sz="2400">
                <a:solidFill>
                  <a:srgbClr val="FFFF00"/>
                </a:solidFill>
                <a:latin typeface="Verdana" charset="0"/>
                <a:ea typeface="ＭＳ Ｐゴシック" charset="0"/>
                <a:sym typeface="Verdana" charset="0"/>
              </a:rPr>
              <a:t>&lt; 12-13 Milliarden Jahre</a:t>
            </a:r>
          </a:p>
          <a:p>
            <a:pPr marL="444500" indent="-444500" algn="l">
              <a:lnSpc>
                <a:spcPct val="150000"/>
              </a:lnSpc>
            </a:pPr>
            <a:r>
              <a:rPr lang="en-US" sz="2400">
                <a:solidFill>
                  <a:srgbClr val="FFFF00"/>
                </a:solidFill>
                <a:latin typeface="Verdana" charset="0"/>
                <a:ea typeface="ＭＳ Ｐゴシック" charset="0"/>
                <a:sym typeface="Verdana" charset="0"/>
              </a:rPr>
              <a:t>Sonne ~ 4.7 Milliarden Jahre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2489200" y="3240088"/>
            <a:ext cx="100838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950913" indent="-366713" algn="l">
              <a:lnSpc>
                <a:spcPct val="160000"/>
              </a:lnSpc>
            </a:pPr>
            <a:r>
              <a:rPr lang="en-US" sz="2200">
                <a:solidFill>
                  <a:srgbClr val="00FFFF"/>
                </a:solidFill>
                <a:latin typeface="Verdana" charset="0"/>
                <a:ea typeface="ＭＳ Ｐゴシック" charset="0"/>
                <a:sym typeface="Verdana" charset="0"/>
              </a:rPr>
              <a:t>Das Universum enstand aus einem extrem heissen Anfangszustand</a:t>
            </a:r>
          </a:p>
          <a:p>
            <a:pPr marL="950913" indent="-366713" algn="l">
              <a:lnSpc>
                <a:spcPct val="160000"/>
              </a:lnSpc>
            </a:pPr>
            <a:r>
              <a:rPr lang="en-US" sz="2200">
                <a:solidFill>
                  <a:srgbClr val="00FFFF"/>
                </a:solidFill>
                <a:latin typeface="Verdana" charset="0"/>
                <a:ea typeface="ＭＳ Ｐゴシック" charset="0"/>
                <a:sym typeface="Verdana" charset="0"/>
              </a:rPr>
              <a:t>Es dehnte sich dann schnell aus, wobei es abkühlte</a:t>
            </a:r>
          </a:p>
        </p:txBody>
      </p:sp>
      <p:sp>
        <p:nvSpPr>
          <p:cNvPr id="34819" name="Rectangle 3"/>
          <p:cNvSpPr>
            <a:spLocks/>
          </p:cNvSpPr>
          <p:nvPr/>
        </p:nvSpPr>
        <p:spPr bwMode="auto">
          <a:xfrm>
            <a:off x="762000" y="1349375"/>
            <a:ext cx="11709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444500" indent="-444500" algn="l"/>
            <a:r>
              <a:rPr lang="en-US" sz="2800" b="1">
                <a:solidFill>
                  <a:schemeClr val="tx1"/>
                </a:solidFill>
                <a:latin typeface="Comic Sans MS" charset="0"/>
                <a:ea typeface="ＭＳ Ｐゴシック" charset="0"/>
                <a:sym typeface="Comic Sans MS" charset="0"/>
              </a:rPr>
              <a:t>1</a:t>
            </a:r>
            <a:r>
              <a:rPr lang="en-US" sz="2800" b="1">
                <a:solidFill>
                  <a:srgbClr val="00FFFF"/>
                </a:solidFill>
                <a:latin typeface="Comic Sans MS" charset="0"/>
                <a:ea typeface="ＭＳ Ｐゴシック" charset="0"/>
                <a:sym typeface="Comic Sans MS" charset="0"/>
              </a:rPr>
              <a:t>1948: Das 'Big Bang' Modell* vom Anfang des Universums</a:t>
            </a:r>
          </a:p>
        </p:txBody>
      </p:sp>
      <p:sp>
        <p:nvSpPr>
          <p:cNvPr id="34820" name="Rectangle 4"/>
          <p:cNvSpPr>
            <a:spLocks/>
          </p:cNvSpPr>
          <p:nvPr/>
        </p:nvSpPr>
        <p:spPr bwMode="auto">
          <a:xfrm>
            <a:off x="4760913" y="244475"/>
            <a:ext cx="259556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latin typeface="Verdana Bold" charset="0"/>
                <a:ea typeface="ＭＳ Ｐゴシック" charset="0"/>
                <a:sym typeface="Verdana Bold" charset="0"/>
              </a:rPr>
              <a:t>Universe</a:t>
            </a:r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2336800"/>
            <a:ext cx="1884363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Rectangle 6"/>
          <p:cNvSpPr>
            <a:spLocks/>
          </p:cNvSpPr>
          <p:nvPr/>
        </p:nvSpPr>
        <p:spPr bwMode="auto">
          <a:xfrm>
            <a:off x="338138" y="4779963"/>
            <a:ext cx="20447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latin typeface="Verdana" charset="0"/>
                <a:ea typeface="ＭＳ Ｐゴシック" charset="0"/>
                <a:sym typeface="Verdana" charset="0"/>
              </a:rPr>
              <a:t>George Gamov</a:t>
            </a:r>
          </a:p>
        </p:txBody>
      </p:sp>
      <p:sp>
        <p:nvSpPr>
          <p:cNvPr id="34823" name="Rectangle 7"/>
          <p:cNvSpPr>
            <a:spLocks/>
          </p:cNvSpPr>
          <p:nvPr/>
        </p:nvSpPr>
        <p:spPr bwMode="auto">
          <a:xfrm>
            <a:off x="5803900" y="8697913"/>
            <a:ext cx="6016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444500" indent="-444500" algn="l"/>
            <a:r>
              <a:rPr lang="en-US" sz="1600">
                <a:solidFill>
                  <a:srgbClr val="00FFFF"/>
                </a:solidFill>
                <a:latin typeface="Comic Sans MS" charset="0"/>
                <a:ea typeface="ＭＳ Ｐゴシック" charset="0"/>
                <a:sym typeface="Comic Sans MS" charset="0"/>
              </a:rPr>
              <a:t>* 'Big Bang' war ein Begriff von Fred Hoyle um Gamov</a:t>
            </a:r>
            <a:r>
              <a:rPr lang="ja-JP" altLang="en-US" sz="1600">
                <a:solidFill>
                  <a:srgbClr val="00FFFF"/>
                </a:solidFill>
                <a:latin typeface="Arial" charset="0"/>
                <a:ea typeface="ＭＳ Ｐゴシック" charset="0"/>
                <a:sym typeface="Comic Sans MS" charset="0"/>
              </a:rPr>
              <a:t>’</a:t>
            </a:r>
            <a:r>
              <a:rPr lang="en-US" altLang="ja-JP" sz="1600">
                <a:solidFill>
                  <a:srgbClr val="00FFFF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s Modell</a:t>
            </a:r>
          </a:p>
          <a:p>
            <a:pPr marL="444500" indent="-444500" algn="l"/>
            <a:r>
              <a:rPr lang="en-US" sz="1600">
                <a:solidFill>
                  <a:srgbClr val="00FFFF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   lächerlich zu machen.</a:t>
            </a:r>
          </a:p>
        </p:txBody>
      </p:sp>
      <p:sp>
        <p:nvSpPr>
          <p:cNvPr id="34824" name="Rectangle 8"/>
          <p:cNvSpPr>
            <a:spLocks/>
          </p:cNvSpPr>
          <p:nvPr/>
        </p:nvSpPr>
        <p:spPr bwMode="auto">
          <a:xfrm>
            <a:off x="11233150" y="666750"/>
            <a:ext cx="8001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1948</a:t>
            </a:r>
          </a:p>
        </p:txBody>
      </p:sp>
      <p:grpSp>
        <p:nvGrpSpPr>
          <p:cNvPr id="34827" name="Group 11"/>
          <p:cNvGrpSpPr>
            <a:grpSpLocks/>
          </p:cNvGrpSpPr>
          <p:nvPr/>
        </p:nvGrpSpPr>
        <p:grpSpPr bwMode="auto">
          <a:xfrm>
            <a:off x="290513" y="4805363"/>
            <a:ext cx="12155487" cy="3463925"/>
            <a:chOff x="0" y="0"/>
            <a:chExt cx="7656" cy="2182"/>
          </a:xfrm>
        </p:grpSpPr>
        <p:pic>
          <p:nvPicPr>
            <p:cNvPr id="34826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12" cy="2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0"/>
            <p:cNvSpPr>
              <a:spLocks/>
            </p:cNvSpPr>
            <p:nvPr/>
          </p:nvSpPr>
          <p:spPr bwMode="auto">
            <a:xfrm>
              <a:off x="1432" y="441"/>
              <a:ext cx="6224" cy="1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950913" indent="-366713" algn="l">
                <a:lnSpc>
                  <a:spcPct val="160000"/>
                </a:lnSpc>
              </a:pPr>
              <a:r>
                <a:rPr lang="en-US" sz="2200">
                  <a:solidFill>
                    <a:srgbClr val="00BAFB"/>
                  </a:solidFill>
                  <a:latin typeface="Verdana" charset="0"/>
                  <a:ea typeface="ＭＳ Ｐゴシック" charset="0"/>
                  <a:sym typeface="Verdana" charset="0"/>
                </a:rPr>
                <a:t>• In den ersten drei Minuten war nur Zeit für die Fusion der leichtesten Atomkerne</a:t>
              </a:r>
            </a:p>
            <a:p>
              <a:pPr marL="950913" indent="-366713" algn="l">
                <a:lnSpc>
                  <a:spcPct val="160000"/>
                </a:lnSpc>
              </a:pPr>
              <a:r>
                <a:rPr lang="en-US" sz="2200">
                  <a:solidFill>
                    <a:srgbClr val="00BAFB"/>
                  </a:solidFill>
                  <a:latin typeface="Verdana" charset="0"/>
                  <a:ea typeface="ＭＳ Ｐゴシック" charset="0"/>
                  <a:sym typeface="Verdana" charset="0"/>
                </a:rPr>
                <a:t>• Es sollte ein </a:t>
              </a:r>
              <a:r>
                <a:rPr lang="ja-JP" altLang="en-US" sz="2200">
                  <a:solidFill>
                    <a:srgbClr val="00BAFB"/>
                  </a:solidFill>
                  <a:latin typeface="Arial" charset="0"/>
                  <a:ea typeface="ＭＳ Ｐゴシック" charset="0"/>
                  <a:sym typeface="Verdana" charset="0"/>
                </a:rPr>
                <a:t>‘</a:t>
              </a:r>
              <a:r>
                <a:rPr lang="en-US" altLang="ja-JP" sz="2200">
                  <a:solidFill>
                    <a:srgbClr val="00BAFB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Echo</a:t>
              </a:r>
              <a:r>
                <a:rPr lang="ja-JP" altLang="en-US" sz="2200">
                  <a:solidFill>
                    <a:srgbClr val="00BAFB"/>
                  </a:solidFill>
                  <a:latin typeface="Arial" charset="0"/>
                  <a:ea typeface="ＭＳ Ｐゴシック" charset="0"/>
                  <a:sym typeface="Verdana" charset="0"/>
                </a:rPr>
                <a:t>’</a:t>
              </a:r>
              <a:r>
                <a:rPr lang="en-US" altLang="ja-JP" sz="2200">
                  <a:solidFill>
                    <a:srgbClr val="00BAFB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des Urknalls geben: eine homogene Hohlraumstrahlung mit einer Temperatur von ca. 5 K</a:t>
              </a:r>
              <a:endParaRPr lang="en-US" sz="2200">
                <a:solidFill>
                  <a:srgbClr val="00BAFB"/>
                </a:solidFill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5842" name="Rectangle 2"/>
          <p:cNvSpPr>
            <a:spLocks/>
          </p:cNvSpPr>
          <p:nvPr/>
        </p:nvSpPr>
        <p:spPr bwMode="auto">
          <a:xfrm>
            <a:off x="5543550" y="241300"/>
            <a:ext cx="190817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Universe</a:t>
            </a:r>
          </a:p>
        </p:txBody>
      </p:sp>
      <p:sp>
        <p:nvSpPr>
          <p:cNvPr id="35843" name="Rectangle 3"/>
          <p:cNvSpPr>
            <a:spLocks/>
          </p:cNvSpPr>
          <p:nvPr/>
        </p:nvSpPr>
        <p:spPr bwMode="auto">
          <a:xfrm>
            <a:off x="736600" y="1370013"/>
            <a:ext cx="11277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Big Bang Nucleosynthesis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2425700"/>
            <a:ext cx="86995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66" name="Rectangle 2"/>
          <p:cNvSpPr>
            <a:spLocks/>
          </p:cNvSpPr>
          <p:nvPr/>
        </p:nvSpPr>
        <p:spPr bwMode="auto">
          <a:xfrm>
            <a:off x="5341938" y="241300"/>
            <a:ext cx="2311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Universum</a:t>
            </a:r>
          </a:p>
        </p:txBody>
      </p:sp>
      <p:sp>
        <p:nvSpPr>
          <p:cNvPr id="36867" name="Rectangle 3"/>
          <p:cNvSpPr>
            <a:spLocks/>
          </p:cNvSpPr>
          <p:nvPr/>
        </p:nvSpPr>
        <p:spPr bwMode="auto">
          <a:xfrm>
            <a:off x="736600" y="1370013"/>
            <a:ext cx="11277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Die Entdeckung der kosmischen Hintergrundstrahlung (1963)</a:t>
            </a: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2476500"/>
            <a:ext cx="30226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Rectangle 5"/>
          <p:cNvSpPr>
            <a:spLocks/>
          </p:cNvSpPr>
          <p:nvPr/>
        </p:nvSpPr>
        <p:spPr bwMode="auto">
          <a:xfrm>
            <a:off x="177800" y="6343650"/>
            <a:ext cx="3670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Penzias and Wilson </a:t>
            </a:r>
          </a:p>
        </p:txBody>
      </p:sp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75" y="2457450"/>
            <a:ext cx="8216900" cy="588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Rectangle 7"/>
          <p:cNvSpPr>
            <a:spLocks/>
          </p:cNvSpPr>
          <p:nvPr/>
        </p:nvSpPr>
        <p:spPr bwMode="auto">
          <a:xfrm>
            <a:off x="736600" y="8813800"/>
            <a:ext cx="11277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The Universe is a perfect </a:t>
            </a:r>
            <a:r>
              <a:rPr lang="ja-JP" altLang="en-US" sz="2800">
                <a:solidFill>
                  <a:schemeClr val="tx1"/>
                </a:solidFill>
                <a:latin typeface="Arial" charset="0"/>
                <a:ea typeface="ＭＳ Ｐゴシック" charset="0"/>
                <a:sym typeface="Verdana" charset="0"/>
              </a:rPr>
              <a:t>‘</a:t>
            </a:r>
            <a:r>
              <a:rPr lang="en-US" altLang="ja-JP" sz="28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black body</a:t>
            </a:r>
            <a:r>
              <a:rPr lang="ja-JP" altLang="en-US" sz="2800">
                <a:solidFill>
                  <a:schemeClr val="tx1"/>
                </a:solidFill>
                <a:latin typeface="Arial" charset="0"/>
                <a:ea typeface="ＭＳ Ｐゴシック" charset="0"/>
                <a:sym typeface="Verdana" charset="0"/>
              </a:rPr>
              <a:t>’</a:t>
            </a:r>
            <a:r>
              <a:rPr lang="en-US" altLang="ja-JP" sz="28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with T = 2.73 K</a:t>
            </a:r>
            <a:endParaRPr lang="en-US" sz="2800">
              <a:solidFill>
                <a:schemeClr val="tx1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/>
          </p:cNvSpPr>
          <p:nvPr/>
        </p:nvSpPr>
        <p:spPr bwMode="auto">
          <a:xfrm>
            <a:off x="812800" y="201613"/>
            <a:ext cx="11988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Die Beobachtung der CMB durch Satelliten (COBE, WMAP, Planck)</a:t>
            </a:r>
          </a:p>
        </p:txBody>
      </p:sp>
      <p:pic>
        <p:nvPicPr>
          <p:cNvPr id="2" name="WMAP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30400" y="1790700"/>
            <a:ext cx="9144000" cy="61722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8914" name="Rectangle 2"/>
          <p:cNvSpPr>
            <a:spLocks/>
          </p:cNvSpPr>
          <p:nvPr/>
        </p:nvSpPr>
        <p:spPr bwMode="auto">
          <a:xfrm>
            <a:off x="5543550" y="241300"/>
            <a:ext cx="190817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Universe</a:t>
            </a:r>
          </a:p>
        </p:txBody>
      </p:sp>
      <p:sp>
        <p:nvSpPr>
          <p:cNvPr id="38915" name="Rectangle 3"/>
          <p:cNvSpPr>
            <a:spLocks/>
          </p:cNvSpPr>
          <p:nvPr/>
        </p:nvSpPr>
        <p:spPr bwMode="auto">
          <a:xfrm>
            <a:off x="127000" y="1352550"/>
            <a:ext cx="127254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Cosmic Microwave Background (COBE)</a:t>
            </a:r>
          </a:p>
          <a:p>
            <a:r>
              <a:rPr lang="en-US" sz="2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(Nobel prize 2006)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730500"/>
            <a:ext cx="4576763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Rectangle 5"/>
          <p:cNvSpPr>
            <a:spLocks/>
          </p:cNvSpPr>
          <p:nvPr/>
        </p:nvSpPr>
        <p:spPr bwMode="auto">
          <a:xfrm>
            <a:off x="6638925" y="3505200"/>
            <a:ext cx="19272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chemeClr val="tx1"/>
                </a:solidFill>
                <a:ea typeface="ＭＳ Ｐゴシック" charset="0"/>
              </a:rPr>
              <a:t>T= 2.7 K</a:t>
            </a:r>
          </a:p>
        </p:txBody>
      </p:sp>
      <p:sp>
        <p:nvSpPr>
          <p:cNvPr id="38918" name="Rectangle 6"/>
          <p:cNvSpPr>
            <a:spLocks/>
          </p:cNvSpPr>
          <p:nvPr/>
        </p:nvSpPr>
        <p:spPr bwMode="auto">
          <a:xfrm>
            <a:off x="6605588" y="5397500"/>
            <a:ext cx="32639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>
                <a:solidFill>
                  <a:schemeClr val="tx1"/>
                </a:solidFill>
                <a:latin typeface="Symbol" charset="0"/>
                <a:ea typeface="ＭＳ Ｐゴシック" charset="0"/>
                <a:sym typeface="Symbol" charset="0"/>
              </a:rPr>
              <a:t>Delta-</a:t>
            </a:r>
            <a:r>
              <a:rPr lang="en-US" sz="4000">
                <a:solidFill>
                  <a:schemeClr val="tx1"/>
                </a:solidFill>
                <a:ea typeface="ＭＳ Ｐゴシック" charset="0"/>
              </a:rPr>
              <a:t>T= 3.3 mK</a:t>
            </a:r>
          </a:p>
        </p:txBody>
      </p:sp>
      <p:sp>
        <p:nvSpPr>
          <p:cNvPr id="38919" name="Rectangle 7"/>
          <p:cNvSpPr>
            <a:spLocks/>
          </p:cNvSpPr>
          <p:nvPr/>
        </p:nvSpPr>
        <p:spPr bwMode="auto">
          <a:xfrm>
            <a:off x="6496050" y="6070600"/>
            <a:ext cx="5465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ea typeface="ＭＳ Ｐゴシック" charset="0"/>
              </a:rPr>
              <a:t>(after subtraction of constant emission) </a:t>
            </a:r>
          </a:p>
        </p:txBody>
      </p:sp>
      <p:sp>
        <p:nvSpPr>
          <p:cNvPr id="38920" name="Rectangle 8"/>
          <p:cNvSpPr>
            <a:spLocks/>
          </p:cNvSpPr>
          <p:nvPr/>
        </p:nvSpPr>
        <p:spPr bwMode="auto">
          <a:xfrm>
            <a:off x="6718300" y="7734300"/>
            <a:ext cx="30416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>
                <a:solidFill>
                  <a:schemeClr val="tx1"/>
                </a:solidFill>
                <a:latin typeface="Symbol" charset="0"/>
                <a:ea typeface="ＭＳ Ｐゴシック" charset="0"/>
                <a:sym typeface="Symbol" charset="0"/>
              </a:rPr>
              <a:t>Delta-</a:t>
            </a:r>
            <a:r>
              <a:rPr lang="en-US" sz="4000">
                <a:solidFill>
                  <a:schemeClr val="tx1"/>
                </a:solidFill>
                <a:ea typeface="ＭＳ Ｐゴシック" charset="0"/>
              </a:rPr>
              <a:t>T= 18 µK</a:t>
            </a:r>
          </a:p>
        </p:txBody>
      </p:sp>
      <p:sp>
        <p:nvSpPr>
          <p:cNvPr id="38921" name="Rectangle 9"/>
          <p:cNvSpPr>
            <a:spLocks/>
          </p:cNvSpPr>
          <p:nvPr/>
        </p:nvSpPr>
        <p:spPr bwMode="auto">
          <a:xfrm>
            <a:off x="6681788" y="8432800"/>
            <a:ext cx="5094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ea typeface="ＭＳ Ｐゴシック" charset="0"/>
              </a:rPr>
              <a:t>(after correcting for motion of Earth)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9938" name="Rectangle 2"/>
          <p:cNvSpPr>
            <a:spLocks/>
          </p:cNvSpPr>
          <p:nvPr/>
        </p:nvSpPr>
        <p:spPr bwMode="auto">
          <a:xfrm>
            <a:off x="5543550" y="241300"/>
            <a:ext cx="190817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Universe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4600"/>
            <a:ext cx="11560175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Rectangle 4"/>
          <p:cNvSpPr>
            <a:spLocks/>
          </p:cNvSpPr>
          <p:nvPr/>
        </p:nvSpPr>
        <p:spPr bwMode="auto">
          <a:xfrm>
            <a:off x="2446338" y="1422400"/>
            <a:ext cx="73215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chemeClr val="tx1"/>
                </a:solidFill>
                <a:ea typeface="ＭＳ Ｐゴシック" charset="0"/>
              </a:rPr>
              <a:t>Entstehung der CMB Fluktuationen</a:t>
            </a:r>
          </a:p>
        </p:txBody>
      </p:sp>
      <p:sp>
        <p:nvSpPr>
          <p:cNvPr id="39941" name="Rectangle 5"/>
          <p:cNvSpPr>
            <a:spLocks/>
          </p:cNvSpPr>
          <p:nvPr/>
        </p:nvSpPr>
        <p:spPr bwMode="auto">
          <a:xfrm>
            <a:off x="9221788" y="4438650"/>
            <a:ext cx="22256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600">
                <a:solidFill>
                  <a:schemeClr val="tx1"/>
                </a:solidFill>
                <a:ea typeface="ＭＳ Ｐゴシック" charset="0"/>
              </a:rPr>
              <a:t>T ~ 3700 K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0" y="2743200"/>
            <a:ext cx="13004800" cy="2622550"/>
            <a:chOff x="0" y="0"/>
            <a:chExt cx="8192" cy="1652"/>
          </a:xfrm>
        </p:grpSpPr>
        <p:sp>
          <p:nvSpPr>
            <p:cNvPr id="22534" name="Rectangle 1"/>
            <p:cNvSpPr>
              <a:spLocks/>
            </p:cNvSpPr>
            <p:nvPr/>
          </p:nvSpPr>
          <p:spPr bwMode="auto">
            <a:xfrm>
              <a:off x="0" y="1388"/>
              <a:ext cx="8192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Aber es gab da eine merkwürdige Beobachtung</a:t>
              </a:r>
            </a:p>
          </p:txBody>
        </p:sp>
        <p:sp>
          <p:nvSpPr>
            <p:cNvPr id="22535" name="Rectangle 2"/>
            <p:cNvSpPr>
              <a:spLocks/>
            </p:cNvSpPr>
            <p:nvPr/>
          </p:nvSpPr>
          <p:spPr bwMode="auto">
            <a:xfrm>
              <a:off x="0" y="0"/>
              <a:ext cx="8192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Vor dem 20. Jahrhundert schien das Universum ein ruhiger Platz zu sein.</a:t>
              </a:r>
            </a:p>
            <a:p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Es war nicht viel los. </a:t>
              </a:r>
            </a:p>
          </p:txBody>
        </p:sp>
        <p:sp>
          <p:nvSpPr>
            <p:cNvPr id="2" name="Rectangle 3"/>
            <p:cNvSpPr>
              <a:spLocks/>
            </p:cNvSpPr>
            <p:nvPr/>
          </p:nvSpPr>
          <p:spPr bwMode="auto">
            <a:xfrm>
              <a:off x="0" y="740"/>
              <a:ext cx="8192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Die meisten Physiker glaubten das Universum sei unendlich in Raum und Zeit. </a:t>
              </a:r>
            </a:p>
          </p:txBody>
        </p:sp>
      </p:grpSp>
      <p:sp>
        <p:nvSpPr>
          <p:cNvPr id="22530" name="Rectangle 5"/>
          <p:cNvSpPr>
            <a:spLocks/>
          </p:cNvSpPr>
          <p:nvPr/>
        </p:nvSpPr>
        <p:spPr bwMode="auto">
          <a:xfrm>
            <a:off x="3929063" y="1219200"/>
            <a:ext cx="4179887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latin typeface="Verdana Bold" charset="0"/>
                <a:ea typeface="ＭＳ Ｐゴシック" charset="0"/>
                <a:sym typeface="Verdana Bold" charset="0"/>
              </a:rPr>
              <a:t>Das Universum</a:t>
            </a:r>
          </a:p>
        </p:txBody>
      </p:sp>
      <p:grpSp>
        <p:nvGrpSpPr>
          <p:cNvPr id="22536" name="Group 8"/>
          <p:cNvGrpSpPr>
            <a:grpSpLocks/>
          </p:cNvGrpSpPr>
          <p:nvPr/>
        </p:nvGrpSpPr>
        <p:grpSpPr bwMode="auto">
          <a:xfrm>
            <a:off x="320675" y="5892800"/>
            <a:ext cx="12357100" cy="2279650"/>
            <a:chOff x="0" y="0"/>
            <a:chExt cx="7784" cy="1436"/>
          </a:xfrm>
        </p:grpSpPr>
        <p:sp>
          <p:nvSpPr>
            <p:cNvPr id="3" name="Rectangle 6"/>
            <p:cNvSpPr>
              <a:spLocks/>
            </p:cNvSpPr>
            <p:nvPr/>
          </p:nvSpPr>
          <p:spPr bwMode="auto">
            <a:xfrm>
              <a:off x="0" y="1172"/>
              <a:ext cx="7784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Das konnte nicht mit einem unendlichen grossen und alten Universum erklärt werden</a:t>
              </a:r>
            </a:p>
          </p:txBody>
        </p:sp>
        <p:sp>
          <p:nvSpPr>
            <p:cNvPr id="22533" name="Rectangle 7"/>
            <p:cNvSpPr>
              <a:spLocks/>
            </p:cNvSpPr>
            <p:nvPr/>
          </p:nvSpPr>
          <p:spPr bwMode="auto">
            <a:xfrm>
              <a:off x="1780" y="0"/>
              <a:ext cx="4228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4600">
                  <a:latin typeface="Verdana Bold" charset="0"/>
                  <a:ea typeface="ＭＳ Ｐゴシック" charset="0"/>
                  <a:sym typeface="Verdana Bold" charset="0"/>
                </a:rPr>
                <a:t>Nachts ist es dunkel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47800"/>
            <a:ext cx="11455400" cy="757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2" name="Rectangle 2"/>
          <p:cNvSpPr>
            <a:spLocks/>
          </p:cNvSpPr>
          <p:nvPr/>
        </p:nvSpPr>
        <p:spPr bwMode="auto">
          <a:xfrm>
            <a:off x="0" y="463550"/>
            <a:ext cx="129032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ea typeface="ＭＳ Ｐゴシック" charset="0"/>
              </a:rPr>
              <a:t>Die Analyse der Inhomogenitäten ergibt die Zusammensetzung des Universums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5341938" y="241300"/>
            <a:ext cx="2311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Universum</a:t>
            </a:r>
          </a:p>
        </p:txBody>
      </p:sp>
      <p:sp>
        <p:nvSpPr>
          <p:cNvPr id="41987" name="Rectangle 3"/>
          <p:cNvSpPr>
            <a:spLocks/>
          </p:cNvSpPr>
          <p:nvPr/>
        </p:nvSpPr>
        <p:spPr bwMode="auto">
          <a:xfrm>
            <a:off x="-457200" y="1409700"/>
            <a:ext cx="130048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Die merkwürdige Zusammensetzung der Energie des Universums</a:t>
            </a: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563813"/>
            <a:ext cx="8585200" cy="644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8" y="2657475"/>
            <a:ext cx="250190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100" y="5765800"/>
            <a:ext cx="5697538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3"/>
          <p:cNvSpPr>
            <a:spLocks/>
          </p:cNvSpPr>
          <p:nvPr/>
        </p:nvSpPr>
        <p:spPr bwMode="auto">
          <a:xfrm>
            <a:off x="4965700" y="3505200"/>
            <a:ext cx="47625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4800">
                <a:solidFill>
                  <a:schemeClr val="tx1"/>
                </a:solidFill>
                <a:latin typeface="Myriad Pro" charset="0"/>
                <a:ea typeface="ＭＳ Ｐゴシック" charset="0"/>
                <a:sym typeface="Myriad Pro" charset="0"/>
              </a:rPr>
              <a:t>+</a:t>
            </a:r>
          </a:p>
        </p:txBody>
      </p:sp>
      <p:sp>
        <p:nvSpPr>
          <p:cNvPr id="43012" name="Rectangle 4"/>
          <p:cNvSpPr>
            <a:spLocks/>
          </p:cNvSpPr>
          <p:nvPr/>
        </p:nvSpPr>
        <p:spPr bwMode="auto">
          <a:xfrm>
            <a:off x="1397000" y="177800"/>
            <a:ext cx="10464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800">
                <a:solidFill>
                  <a:srgbClr val="47CCFC"/>
                </a:solidFill>
                <a:latin typeface="Eurostile" charset="0"/>
                <a:ea typeface="ＭＳ Ｐゴシック" charset="0"/>
                <a:sym typeface="Eurostile" charset="0"/>
              </a:rPr>
              <a:t>Heute: Standard-Modell der ...</a:t>
            </a:r>
          </a:p>
        </p:txBody>
      </p:sp>
      <p:sp>
        <p:nvSpPr>
          <p:cNvPr id="43013" name="Rectangle 5"/>
          <p:cNvSpPr>
            <a:spLocks/>
          </p:cNvSpPr>
          <p:nvPr/>
        </p:nvSpPr>
        <p:spPr bwMode="auto">
          <a:xfrm>
            <a:off x="673100" y="1498600"/>
            <a:ext cx="4064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600">
                <a:solidFill>
                  <a:schemeClr val="tx1"/>
                </a:solidFill>
                <a:latin typeface="Eurostile" charset="0"/>
                <a:ea typeface="ＭＳ Ｐゴシック" charset="0"/>
                <a:sym typeface="Eurostile" charset="0"/>
              </a:rPr>
              <a:t>Teilchenphysik</a:t>
            </a:r>
          </a:p>
        </p:txBody>
      </p:sp>
      <p:sp>
        <p:nvSpPr>
          <p:cNvPr id="43014" name="Rectangle 6"/>
          <p:cNvSpPr>
            <a:spLocks/>
          </p:cNvSpPr>
          <p:nvPr/>
        </p:nvSpPr>
        <p:spPr bwMode="auto">
          <a:xfrm>
            <a:off x="5880100" y="1498600"/>
            <a:ext cx="655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600">
                <a:solidFill>
                  <a:schemeClr val="tx1"/>
                </a:solidFill>
                <a:latin typeface="Eurostile" charset="0"/>
                <a:ea typeface="ＭＳ Ｐゴシック" charset="0"/>
                <a:sym typeface="Eurostile" charset="0"/>
              </a:rPr>
              <a:t>Allgemeine Relativitätstheorie</a:t>
            </a:r>
          </a:p>
        </p:txBody>
      </p:sp>
      <p:sp>
        <p:nvSpPr>
          <p:cNvPr id="43015" name="Rectangle 7"/>
          <p:cNvSpPr>
            <a:spLocks/>
          </p:cNvSpPr>
          <p:nvPr/>
        </p:nvSpPr>
        <p:spPr bwMode="auto">
          <a:xfrm>
            <a:off x="1535113" y="6946900"/>
            <a:ext cx="477837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4800">
                <a:solidFill>
                  <a:schemeClr val="tx1"/>
                </a:solidFill>
                <a:latin typeface="Myriad Pro" charset="0"/>
                <a:ea typeface="ＭＳ Ｐゴシック" charset="0"/>
                <a:sym typeface="Myriad Pro" charset="0"/>
              </a:rPr>
              <a:t>=</a:t>
            </a:r>
          </a:p>
        </p:txBody>
      </p:sp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679700"/>
            <a:ext cx="5351463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7" name="Rectangle 9"/>
          <p:cNvSpPr>
            <a:spLocks/>
          </p:cNvSpPr>
          <p:nvPr/>
        </p:nvSpPr>
        <p:spPr bwMode="auto">
          <a:xfrm>
            <a:off x="8636000" y="6807200"/>
            <a:ext cx="4432300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ja-JP" altLang="en-US" sz="3600">
                <a:solidFill>
                  <a:schemeClr val="tx1"/>
                </a:solidFill>
                <a:latin typeface="Arial" charset="0"/>
                <a:ea typeface="ＭＳ Ｐゴシック" charset="0"/>
                <a:sym typeface="Eurostile" charset="0"/>
              </a:rPr>
              <a:t>‘</a:t>
            </a:r>
            <a:r>
              <a:rPr lang="en-US" altLang="ja-JP" sz="3600">
                <a:solidFill>
                  <a:schemeClr val="tx1"/>
                </a:solidFill>
                <a:latin typeface="Eurostile" charset="0"/>
                <a:ea typeface="Eurostile" charset="0"/>
                <a:cs typeface="Eurostile" charset="0"/>
                <a:sym typeface="Eurostile" charset="0"/>
              </a:rPr>
              <a:t>Standard-Modell der </a:t>
            </a:r>
          </a:p>
          <a:p>
            <a:r>
              <a:rPr lang="en-US" sz="3600">
                <a:solidFill>
                  <a:schemeClr val="tx1"/>
                </a:solidFill>
                <a:latin typeface="Eurostile" charset="0"/>
                <a:ea typeface="Eurostile" charset="0"/>
                <a:cs typeface="Eurostile" charset="0"/>
                <a:sym typeface="Eurostile" charset="0"/>
              </a:rPr>
              <a:t>Kosmologie</a:t>
            </a:r>
            <a:r>
              <a:rPr lang="ja-JP" altLang="en-US" sz="3600">
                <a:solidFill>
                  <a:schemeClr val="tx1"/>
                </a:solidFill>
                <a:latin typeface="Arial" charset="0"/>
                <a:ea typeface="ＭＳ Ｐゴシック" charset="0"/>
                <a:sym typeface="Eurostile" charset="0"/>
              </a:rPr>
              <a:t>”</a:t>
            </a:r>
            <a:endParaRPr lang="en-US" sz="3600">
              <a:solidFill>
                <a:schemeClr val="tx1"/>
              </a:solidFill>
              <a:latin typeface="Eurostile" charset="0"/>
              <a:ea typeface="ＭＳ Ｐゴシック" charset="0"/>
              <a:sym typeface="Eurostile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Oval 1"/>
          <p:cNvSpPr>
            <a:spLocks/>
          </p:cNvSpPr>
          <p:nvPr/>
        </p:nvSpPr>
        <p:spPr bwMode="auto">
          <a:xfrm>
            <a:off x="6019800" y="5270500"/>
            <a:ext cx="101600" cy="1016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rgbClr val="FF0000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44036" name="Group 4"/>
          <p:cNvGrpSpPr>
            <a:grpSpLocks/>
          </p:cNvGrpSpPr>
          <p:nvPr/>
        </p:nvGrpSpPr>
        <p:grpSpPr bwMode="auto">
          <a:xfrm>
            <a:off x="2374900" y="5676900"/>
            <a:ext cx="7397750" cy="2178050"/>
            <a:chOff x="0" y="0"/>
            <a:chExt cx="4660" cy="1372"/>
          </a:xfrm>
        </p:grpSpPr>
        <p:sp>
          <p:nvSpPr>
            <p:cNvPr id="44045" name="Line 2"/>
            <p:cNvSpPr>
              <a:spLocks noChangeShapeType="1"/>
            </p:cNvSpPr>
            <p:nvPr/>
          </p:nvSpPr>
          <p:spPr bwMode="auto">
            <a:xfrm>
              <a:off x="2335" y="0"/>
              <a:ext cx="0" cy="5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4046" name="Rectangle 3"/>
            <p:cNvSpPr>
              <a:spLocks/>
            </p:cNvSpPr>
            <p:nvPr/>
          </p:nvSpPr>
          <p:spPr bwMode="auto">
            <a:xfrm>
              <a:off x="0" y="1044"/>
              <a:ext cx="4660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3000">
                  <a:solidFill>
                    <a:schemeClr val="tx1"/>
                  </a:solidFill>
                  <a:ea typeface="ＭＳ Ｐゴシック" charset="0"/>
                </a:rPr>
                <a:t>Grösse des heute sichtbaren Universums x 100</a:t>
              </a:r>
            </a:p>
          </p:txBody>
        </p:sp>
      </p:grpSp>
      <p:sp>
        <p:nvSpPr>
          <p:cNvPr id="44037" name="Rectangle 5"/>
          <p:cNvSpPr>
            <a:spLocks/>
          </p:cNvSpPr>
          <p:nvPr/>
        </p:nvSpPr>
        <p:spPr bwMode="auto">
          <a:xfrm>
            <a:off x="1420813" y="8223250"/>
            <a:ext cx="930592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000">
                <a:solidFill>
                  <a:schemeClr val="tx1"/>
                </a:solidFill>
                <a:ea typeface="ＭＳ Ｐゴシック" charset="0"/>
              </a:rPr>
              <a:t>At t = 1/1,000 000 000 000 000 000 000 000 000 000 000 s</a:t>
            </a:r>
          </a:p>
        </p:txBody>
      </p:sp>
      <p:grpSp>
        <p:nvGrpSpPr>
          <p:cNvPr id="44040" name="Group 8"/>
          <p:cNvGrpSpPr>
            <a:grpSpLocks/>
          </p:cNvGrpSpPr>
          <p:nvPr/>
        </p:nvGrpSpPr>
        <p:grpSpPr bwMode="auto">
          <a:xfrm>
            <a:off x="4421188" y="3378200"/>
            <a:ext cx="3305175" cy="1562100"/>
            <a:chOff x="0" y="0"/>
            <a:chExt cx="2082" cy="984"/>
          </a:xfrm>
        </p:grpSpPr>
        <p:sp>
          <p:nvSpPr>
            <p:cNvPr id="2" name="Rectangle 6"/>
            <p:cNvSpPr>
              <a:spLocks/>
            </p:cNvSpPr>
            <p:nvPr/>
          </p:nvSpPr>
          <p:spPr bwMode="auto">
            <a:xfrm>
              <a:off x="0" y="0"/>
              <a:ext cx="2082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4000">
                  <a:solidFill>
                    <a:srgbClr val="FF0000"/>
                  </a:solidFill>
                  <a:ea typeface="ＭＳ Ｐゴシック" charset="0"/>
                </a:rPr>
                <a:t>Energie ~ 10</a:t>
              </a:r>
              <a:r>
                <a:rPr lang="en-US" sz="4000" baseline="32000">
                  <a:solidFill>
                    <a:srgbClr val="FF0000"/>
                  </a:solidFill>
                  <a:ea typeface="ＭＳ Ｐゴシック" charset="0"/>
                </a:rPr>
                <a:t>72</a:t>
              </a:r>
              <a:r>
                <a:rPr lang="en-US" sz="4000">
                  <a:solidFill>
                    <a:srgbClr val="FF0000"/>
                  </a:solidFill>
                  <a:ea typeface="ＭＳ Ｐゴシック" charset="0"/>
                </a:rPr>
                <a:t> J</a:t>
              </a:r>
            </a:p>
          </p:txBody>
        </p:sp>
        <p:sp>
          <p:nvSpPr>
            <p:cNvPr id="44044" name="Line 7"/>
            <p:cNvSpPr>
              <a:spLocks noChangeShapeType="1"/>
            </p:cNvSpPr>
            <p:nvPr/>
          </p:nvSpPr>
          <p:spPr bwMode="auto">
            <a:xfrm rot="10800000" flipH="1">
              <a:off x="1046" y="512"/>
              <a:ext cx="0" cy="47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4043" name="Group 11"/>
          <p:cNvGrpSpPr>
            <a:grpSpLocks/>
          </p:cNvGrpSpPr>
          <p:nvPr/>
        </p:nvGrpSpPr>
        <p:grpSpPr bwMode="auto">
          <a:xfrm>
            <a:off x="6565900" y="5099050"/>
            <a:ext cx="6440488" cy="431800"/>
            <a:chOff x="0" y="0"/>
            <a:chExt cx="4057" cy="272"/>
          </a:xfrm>
        </p:grpSpPr>
        <p:sp>
          <p:nvSpPr>
            <p:cNvPr id="44041" name="Rectangle 9"/>
            <p:cNvSpPr>
              <a:spLocks/>
            </p:cNvSpPr>
            <p:nvPr/>
          </p:nvSpPr>
          <p:spPr bwMode="auto">
            <a:xfrm>
              <a:off x="617" y="0"/>
              <a:ext cx="3440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00"/>
                  </a:solidFill>
                  <a:ea typeface="ＭＳ Ｐゴシック" charset="0"/>
                </a:rPr>
                <a:t>Was sind hier die Naturgesetze ?</a:t>
              </a:r>
            </a:p>
          </p:txBody>
        </p:sp>
        <p:sp>
          <p:nvSpPr>
            <p:cNvPr id="44042" name="Line 10"/>
            <p:cNvSpPr>
              <a:spLocks noChangeShapeType="1"/>
            </p:cNvSpPr>
            <p:nvPr/>
          </p:nvSpPr>
          <p:spPr bwMode="auto">
            <a:xfrm>
              <a:off x="0" y="148"/>
              <a:ext cx="409" cy="0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44038" name="Rectangle 12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39" name="Rectangle 13"/>
          <p:cNvSpPr>
            <a:spLocks/>
          </p:cNvSpPr>
          <p:nvPr/>
        </p:nvSpPr>
        <p:spPr bwMode="auto">
          <a:xfrm>
            <a:off x="5299075" y="241300"/>
            <a:ext cx="190976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Universe</a:t>
            </a:r>
          </a:p>
        </p:txBody>
      </p:sp>
      <p:sp>
        <p:nvSpPr>
          <p:cNvPr id="3" name="Rectangle 14"/>
          <p:cNvSpPr>
            <a:spLocks/>
          </p:cNvSpPr>
          <p:nvPr/>
        </p:nvSpPr>
        <p:spPr bwMode="auto">
          <a:xfrm>
            <a:off x="4867275" y="1409700"/>
            <a:ext cx="24130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chemeClr val="tx1"/>
                </a:solidFill>
                <a:ea typeface="ＭＳ Ｐゴシック" charset="0"/>
              </a:rPr>
              <a:t>Der Anfang</a:t>
            </a:r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 animBg="1"/>
      <p:bldP spid="44037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5058" name="Rectangle 2"/>
          <p:cNvSpPr>
            <a:spLocks/>
          </p:cNvSpPr>
          <p:nvPr/>
        </p:nvSpPr>
        <p:spPr bwMode="auto">
          <a:xfrm>
            <a:off x="5543550" y="241300"/>
            <a:ext cx="190817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Universe</a:t>
            </a:r>
          </a:p>
        </p:txBody>
      </p:sp>
      <p:sp>
        <p:nvSpPr>
          <p:cNvPr id="45059" name="Rectangle 3"/>
          <p:cNvSpPr>
            <a:spLocks/>
          </p:cNvSpPr>
          <p:nvPr/>
        </p:nvSpPr>
        <p:spPr bwMode="auto">
          <a:xfrm>
            <a:off x="-228600" y="573088"/>
            <a:ext cx="48133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800">
                <a:solidFill>
                  <a:srgbClr val="FF0000"/>
                </a:solidFill>
                <a:latin typeface="Verdana" charset="0"/>
                <a:ea typeface="ＭＳ Ｐゴシック" charset="0"/>
                <a:sym typeface="Verdana" charset="0"/>
              </a:rPr>
              <a:t>Guth/Linde (1980) 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2995613"/>
            <a:ext cx="35306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3416300"/>
            <a:ext cx="3581400" cy="539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Rectangle 6"/>
          <p:cNvSpPr>
            <a:spLocks/>
          </p:cNvSpPr>
          <p:nvPr/>
        </p:nvSpPr>
        <p:spPr bwMode="auto">
          <a:xfrm>
            <a:off x="1038225" y="7683500"/>
            <a:ext cx="63373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solves two big problems:</a:t>
            </a:r>
          </a:p>
          <a:p>
            <a:pPr algn="l"/>
            <a:r>
              <a:rPr lang="en-US" sz="2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1) the flatness of the Universe</a:t>
            </a:r>
          </a:p>
          <a:p>
            <a:pPr algn="l"/>
            <a:r>
              <a:rPr lang="en-US" sz="2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2) the horizon problem</a:t>
            </a:r>
          </a:p>
        </p:txBody>
      </p:sp>
      <p:sp>
        <p:nvSpPr>
          <p:cNvPr id="45063" name="Rectangle 7"/>
          <p:cNvSpPr>
            <a:spLocks/>
          </p:cNvSpPr>
          <p:nvPr/>
        </p:nvSpPr>
        <p:spPr bwMode="auto">
          <a:xfrm>
            <a:off x="95250" y="1466850"/>
            <a:ext cx="114808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The Universe went through a phase of superluminal expansion, driven by an </a:t>
            </a:r>
            <a:r>
              <a:rPr lang="ja-JP" altLang="en-US" sz="2800">
                <a:solidFill>
                  <a:schemeClr val="tx1"/>
                </a:solidFill>
                <a:latin typeface="Arial" charset="0"/>
                <a:ea typeface="ＭＳ Ｐゴシック" charset="0"/>
                <a:sym typeface="Verdana" charset="0"/>
              </a:rPr>
              <a:t>‘</a:t>
            </a:r>
            <a:r>
              <a:rPr lang="en-US" altLang="ja-JP" sz="28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inflaton</a:t>
            </a:r>
            <a:r>
              <a:rPr lang="ja-JP" altLang="en-US" sz="2800">
                <a:solidFill>
                  <a:schemeClr val="tx1"/>
                </a:solidFill>
                <a:latin typeface="Arial" charset="0"/>
                <a:ea typeface="ＭＳ Ｐゴシック" charset="0"/>
                <a:sym typeface="Verdana" charset="0"/>
              </a:rPr>
              <a:t>’</a:t>
            </a:r>
            <a:r>
              <a:rPr lang="en-US" altLang="ja-JP" sz="28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field</a:t>
            </a:r>
            <a:endParaRPr lang="en-US" sz="2800">
              <a:solidFill>
                <a:schemeClr val="tx1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2" name="Rectangle 2"/>
          <p:cNvSpPr>
            <a:spLocks/>
          </p:cNvSpPr>
          <p:nvPr/>
        </p:nvSpPr>
        <p:spPr bwMode="auto">
          <a:xfrm>
            <a:off x="5543550" y="241300"/>
            <a:ext cx="190817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Universe</a:t>
            </a:r>
          </a:p>
        </p:txBody>
      </p:sp>
      <p:sp>
        <p:nvSpPr>
          <p:cNvPr id="46083" name="Rectangle 3"/>
          <p:cNvSpPr>
            <a:spLocks/>
          </p:cNvSpPr>
          <p:nvPr/>
        </p:nvSpPr>
        <p:spPr bwMode="auto">
          <a:xfrm>
            <a:off x="711200" y="1239838"/>
            <a:ext cx="11277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Die Rekonstruktion der Geschichte des Universums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0" y="1993900"/>
            <a:ext cx="13246100" cy="739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106" name="Rectangle 2"/>
          <p:cNvSpPr>
            <a:spLocks/>
          </p:cNvSpPr>
          <p:nvPr/>
        </p:nvSpPr>
        <p:spPr bwMode="auto">
          <a:xfrm>
            <a:off x="4527550" y="211138"/>
            <a:ext cx="39401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latin typeface="Verdana" charset="0"/>
                <a:ea typeface="ＭＳ Ｐゴシック" charset="0"/>
                <a:sym typeface="Verdana" charset="0"/>
              </a:rPr>
              <a:t>Dunkle Materie</a:t>
            </a:r>
          </a:p>
        </p:txBody>
      </p:sp>
      <p:sp>
        <p:nvSpPr>
          <p:cNvPr id="47107" name="Rectangle 3"/>
          <p:cNvSpPr>
            <a:spLocks/>
          </p:cNvSpPr>
          <p:nvPr/>
        </p:nvSpPr>
        <p:spPr bwMode="auto">
          <a:xfrm>
            <a:off x="2017713" y="1574800"/>
            <a:ext cx="89535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4000">
                <a:ea typeface="ＭＳ Ｐゴシック" charset="0"/>
              </a:rPr>
              <a:t>Bewegung von Galaxienhaufen (1933)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590800"/>
            <a:ext cx="6461125" cy="530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2624138"/>
            <a:ext cx="342265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6070600"/>
            <a:ext cx="3705225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511425"/>
            <a:ext cx="4262438" cy="541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0" y="1520825"/>
            <a:ext cx="5854700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Rectangle 2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8131" name="Rectangle 3"/>
          <p:cNvSpPr>
            <a:spLocks/>
          </p:cNvSpPr>
          <p:nvPr/>
        </p:nvSpPr>
        <p:spPr bwMode="auto">
          <a:xfrm>
            <a:off x="4527550" y="211138"/>
            <a:ext cx="39401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latin typeface="Verdana" charset="0"/>
                <a:ea typeface="ＭＳ Ｐゴシック" charset="0"/>
                <a:sym typeface="Verdana" charset="0"/>
              </a:rPr>
              <a:t>Dunkle Materie</a:t>
            </a:r>
          </a:p>
        </p:txBody>
      </p:sp>
      <p:sp>
        <p:nvSpPr>
          <p:cNvPr id="48132" name="Rectangle 4"/>
          <p:cNvSpPr>
            <a:spLocks/>
          </p:cNvSpPr>
          <p:nvPr/>
        </p:nvSpPr>
        <p:spPr bwMode="auto">
          <a:xfrm>
            <a:off x="538163" y="1498600"/>
            <a:ext cx="11912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200">
                <a:ea typeface="ＭＳ Ｐゴシック" charset="0"/>
              </a:rPr>
              <a:t>Rotationskurven von Galaxien</a:t>
            </a: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5321300"/>
            <a:ext cx="48006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Rectangle 6"/>
          <p:cNvSpPr>
            <a:spLocks/>
          </p:cNvSpPr>
          <p:nvPr/>
        </p:nvSpPr>
        <p:spPr bwMode="auto">
          <a:xfrm>
            <a:off x="1722438" y="9080500"/>
            <a:ext cx="3013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ea typeface="ＭＳ Ｐゴシック" charset="0"/>
              </a:rPr>
              <a:t>Zentralmasse (Sonne)</a:t>
            </a:r>
          </a:p>
        </p:txBody>
      </p:sp>
      <p:sp>
        <p:nvSpPr>
          <p:cNvPr id="48135" name="Rectangle 7"/>
          <p:cNvSpPr>
            <a:spLocks/>
          </p:cNvSpPr>
          <p:nvPr/>
        </p:nvSpPr>
        <p:spPr bwMode="auto">
          <a:xfrm>
            <a:off x="831850" y="4248150"/>
            <a:ext cx="113411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200">
                <a:ea typeface="ＭＳ Ｐゴシック" charset="0"/>
              </a:rPr>
              <a:t>Orbital speed vs Distance from center </a:t>
            </a:r>
          </a:p>
          <a:p>
            <a:r>
              <a:rPr lang="en-US" sz="2200">
                <a:ea typeface="ＭＳ Ｐゴシック" charset="0"/>
              </a:rPr>
              <a:t>(Kepler - expect r</a:t>
            </a:r>
            <a:r>
              <a:rPr lang="en-US" sz="2200" baseline="32000">
                <a:ea typeface="ＭＳ Ｐゴシック" charset="0"/>
              </a:rPr>
              <a:t>-1/2</a:t>
            </a:r>
            <a:r>
              <a:rPr lang="en-US" sz="2200">
                <a:ea typeface="ＭＳ Ｐゴシック" charset="0"/>
              </a:rPr>
              <a:t> dependence)</a:t>
            </a:r>
          </a:p>
        </p:txBody>
      </p:sp>
      <p:pic>
        <p:nvPicPr>
          <p:cNvPr id="4813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299075"/>
            <a:ext cx="4843463" cy="361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7" name="Rectangle 9"/>
          <p:cNvSpPr>
            <a:spLocks/>
          </p:cNvSpPr>
          <p:nvPr/>
        </p:nvSpPr>
        <p:spPr bwMode="auto">
          <a:xfrm>
            <a:off x="8756650" y="9080500"/>
            <a:ext cx="17224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ea typeface="ＭＳ Ｐゴシック" charset="0"/>
              </a:rPr>
              <a:t>Milchstrasse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54" name="Rectangle 2"/>
          <p:cNvSpPr>
            <a:spLocks/>
          </p:cNvSpPr>
          <p:nvPr/>
        </p:nvSpPr>
        <p:spPr bwMode="auto">
          <a:xfrm>
            <a:off x="4848225" y="241300"/>
            <a:ext cx="32988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Dunkle Materie</a:t>
            </a: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2616200"/>
            <a:ext cx="8793163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Rectangle 4"/>
          <p:cNvSpPr>
            <a:spLocks/>
          </p:cNvSpPr>
          <p:nvPr/>
        </p:nvSpPr>
        <p:spPr bwMode="auto">
          <a:xfrm>
            <a:off x="538163" y="1498600"/>
            <a:ext cx="11912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200">
                <a:solidFill>
                  <a:schemeClr val="tx1"/>
                </a:solidFill>
                <a:ea typeface="ＭＳ Ｐゴシック" charset="0"/>
              </a:rPr>
              <a:t>Gravitationslinsen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4876800" y="241300"/>
            <a:ext cx="324167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Dunkle Energie</a:t>
            </a:r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013" y="1344613"/>
            <a:ext cx="8183562" cy="825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444500" y="1504950"/>
            <a:ext cx="125603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444500" indent="-444500" algn="l"/>
            <a:r>
              <a:rPr lang="en-US" sz="2600">
                <a:latin typeface="Helvetica" charset="0"/>
                <a:ea typeface="ＭＳ Ｐゴシック" charset="0"/>
                <a:sym typeface="Helvetica" charset="0"/>
              </a:rPr>
              <a:t>Heinrich Wilhelm Olbers (1823)</a:t>
            </a:r>
          </a:p>
          <a:p>
            <a:pPr marL="444500" indent="-444500" algn="l"/>
            <a:endParaRPr lang="en-US" sz="1800" b="1">
              <a:latin typeface="Helvetica" charset="0"/>
              <a:ea typeface="ＭＳ Ｐゴシック" charset="0"/>
              <a:sym typeface="Helvetica" charset="0"/>
            </a:endParaRPr>
          </a:p>
          <a:p>
            <a:pPr marL="444500" indent="-444500" algn="l"/>
            <a:r>
              <a:rPr lang="en-US" sz="2400" b="1" i="1">
                <a:latin typeface="Helvetica" charset="0"/>
                <a:ea typeface="ＭＳ Ｐゴシック" charset="0"/>
                <a:sym typeface="Helvetica" charset="0"/>
              </a:rPr>
              <a:t>Wenn das Universum unendlich gross und gleichförmig mit leuchtenden Sternen gefüllt ist, dann wird man in jeder möglichen Blickrichtung irgendwo auf die Oberfläche eines Sterns blicken.</a:t>
            </a:r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215900" y="3998913"/>
            <a:ext cx="12787313" cy="4178300"/>
            <a:chOff x="0" y="0"/>
            <a:chExt cx="8055" cy="2632"/>
          </a:xfrm>
        </p:grpSpPr>
        <p:pic>
          <p:nvPicPr>
            <p:cNvPr id="2355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4" y="0"/>
              <a:ext cx="2941" cy="2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0" name="Rectangle 3"/>
            <p:cNvSpPr>
              <a:spLocks/>
            </p:cNvSpPr>
            <p:nvPr/>
          </p:nvSpPr>
          <p:spPr bwMode="auto">
            <a:xfrm>
              <a:off x="0" y="28"/>
              <a:ext cx="4911" cy="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444500" indent="-444500" algn="l"/>
              <a:r>
                <a:rPr lang="en-US" sz="2400">
                  <a:latin typeface="Helvetica" charset="0"/>
                  <a:ea typeface="ＭＳ Ｐゴシック" charset="0"/>
                  <a:sym typeface="Helvetica" charset="0"/>
                </a:rPr>
                <a:t>Quantitativ:</a:t>
              </a:r>
            </a:p>
            <a:p>
              <a:pPr marL="444500" indent="-444500" algn="l"/>
              <a:endParaRPr lang="en-US" sz="2400">
                <a:latin typeface="Helvetica" charset="0"/>
                <a:ea typeface="ＭＳ Ｐゴシック" charset="0"/>
                <a:sym typeface="Helvetica" charset="0"/>
              </a:endParaRPr>
            </a:p>
            <a:p>
              <a:pPr marL="444500" indent="-444500" algn="l"/>
              <a:r>
                <a:rPr lang="en-US" sz="2400">
                  <a:latin typeface="Helvetica" charset="0"/>
                  <a:ea typeface="ＭＳ Ｐゴシック" charset="0"/>
                  <a:sym typeface="Helvetica" charset="0"/>
                </a:rPr>
                <a:t>Jede Schale trägt mit ihrer Oberfläche bei ~ r</a:t>
              </a:r>
              <a:r>
                <a:rPr lang="en-US" sz="2400" baseline="32000">
                  <a:latin typeface="Helvetica" charset="0"/>
                  <a:ea typeface="ＭＳ Ｐゴシック" charset="0"/>
                  <a:sym typeface="Helvetica" charset="0"/>
                </a:rPr>
                <a:t>2</a:t>
              </a:r>
            </a:p>
            <a:p>
              <a:pPr marL="444500" indent="-444500" algn="l"/>
              <a:r>
                <a:rPr lang="en-US" sz="2400">
                  <a:latin typeface="Helvetica" charset="0"/>
                  <a:ea typeface="ＭＳ Ｐゴシック" charset="0"/>
                  <a:sym typeface="Helvetica" charset="0"/>
                </a:rPr>
                <a:t>Die Lichtintensität nimmt ab mit  ~1/r</a:t>
              </a:r>
              <a:r>
                <a:rPr lang="en-US" sz="2400" baseline="32000">
                  <a:latin typeface="Helvetica" charset="0"/>
                  <a:ea typeface="ＭＳ Ｐゴシック" charset="0"/>
                  <a:sym typeface="Helvetica" charset="0"/>
                </a:rPr>
                <a:t>2</a:t>
              </a:r>
            </a:p>
            <a:p>
              <a:pPr marL="444500" indent="-444500" algn="l"/>
              <a:r>
                <a:rPr lang="en-US" sz="2400">
                  <a:latin typeface="Helvetica" charset="0"/>
                  <a:ea typeface="ＭＳ Ｐゴシック" charset="0"/>
                  <a:sym typeface="Helvetica" charset="0"/>
                </a:rPr>
                <a:t>Beitrag jeder Schale zur Gesamtintensität = constant</a:t>
              </a:r>
            </a:p>
            <a:p>
              <a:pPr marL="444500" indent="-444500" algn="l"/>
              <a:endParaRPr lang="en-US" sz="2400">
                <a:latin typeface="Helvetica" charset="0"/>
                <a:ea typeface="ＭＳ Ｐゴシック" charset="0"/>
                <a:sym typeface="Helvetica" charset="0"/>
              </a:endParaRPr>
            </a:p>
            <a:p>
              <a:pPr marL="444500" indent="-444500" algn="l"/>
              <a:r>
                <a:rPr lang="en-US" sz="2400">
                  <a:latin typeface="Helvetica" charset="0"/>
                  <a:ea typeface="ＭＳ Ｐゴシック" charset="0"/>
                  <a:sym typeface="Helvetica" charset="0"/>
                </a:rPr>
                <a:t>Konsequenz:</a:t>
              </a:r>
            </a:p>
            <a:p>
              <a:pPr marL="444500" indent="-444500" algn="l"/>
              <a:r>
                <a:rPr lang="en-US" sz="2400">
                  <a:latin typeface="Helvetica" charset="0"/>
                  <a:ea typeface="ＭＳ Ｐゴシック" charset="0"/>
                  <a:sym typeface="Helvetica" charset="0"/>
                </a:rPr>
                <a:t>Das Universum ist nicht unendlich alt, oder ...</a:t>
              </a:r>
            </a:p>
            <a:p>
              <a:pPr marL="444500" indent="-444500" algn="l"/>
              <a:r>
                <a:rPr lang="en-US" sz="2400">
                  <a:latin typeface="Helvetica" charset="0"/>
                  <a:ea typeface="ＭＳ Ｐゴシック" charset="0"/>
                  <a:sym typeface="Helvetica" charset="0"/>
                </a:rPr>
                <a:t>Das Universum ist nicht unendlich gross, oder...</a:t>
              </a:r>
            </a:p>
            <a:p>
              <a:pPr marL="444500" indent="-444500" algn="l"/>
              <a:r>
                <a:rPr lang="en-US" sz="2400">
                  <a:latin typeface="Helvetica" charset="0"/>
                  <a:ea typeface="ＭＳ Ｐゴシック" charset="0"/>
                  <a:sym typeface="Helvetica" charset="0"/>
                </a:rPr>
                <a:t>Beides</a:t>
              </a:r>
            </a:p>
            <a:p>
              <a:pPr marL="444500" indent="-444500"/>
              <a:endParaRPr lang="en-US" sz="24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endParaRPr>
            </a:p>
          </p:txBody>
        </p:sp>
      </p:grpSp>
      <p:sp>
        <p:nvSpPr>
          <p:cNvPr id="23555" name="Rectangle 5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Rectangle 6"/>
          <p:cNvSpPr>
            <a:spLocks/>
          </p:cNvSpPr>
          <p:nvPr/>
        </p:nvSpPr>
        <p:spPr bwMode="auto">
          <a:xfrm>
            <a:off x="3922713" y="211138"/>
            <a:ext cx="46307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latin typeface="Verdana Bold" charset="0"/>
                <a:ea typeface="ＭＳ Ｐゴシック" charset="0"/>
                <a:sym typeface="Verdana Bold" charset="0"/>
              </a:rPr>
              <a:t>Olbers</a:t>
            </a:r>
            <a:r>
              <a:rPr lang="ja-JP" altLang="en-US" sz="4000">
                <a:solidFill>
                  <a:srgbClr val="FF0000"/>
                </a:solidFill>
                <a:latin typeface="Arial" charset="0"/>
                <a:ea typeface="ＭＳ Ｐゴシック" charset="0"/>
                <a:sym typeface="Verdana Bold" charset="0"/>
              </a:rPr>
              <a:t>’</a:t>
            </a:r>
            <a:r>
              <a:rPr lang="en-US" altLang="ja-JP" sz="4000">
                <a:solidFill>
                  <a:srgbClr val="FF0000"/>
                </a:solidFill>
                <a:latin typeface="Verdana Bold" charset="0"/>
                <a:ea typeface="Verdana Bold" charset="0"/>
                <a:cs typeface="Verdana Bold" charset="0"/>
                <a:sym typeface="Verdana Bold" charset="0"/>
              </a:rPr>
              <a:t> Paradox</a:t>
            </a:r>
            <a:endParaRPr lang="en-US" sz="4000">
              <a:solidFill>
                <a:srgbClr val="FF0000"/>
              </a:solidFill>
              <a:latin typeface="Verdana Bold" charset="0"/>
              <a:ea typeface="Verdana Bold" charset="0"/>
              <a:cs typeface="Verdana Bold" charset="0"/>
              <a:sym typeface="Verdana Bold" charset="0"/>
            </a:endParaRPr>
          </a:p>
        </p:txBody>
      </p:sp>
      <p:sp>
        <p:nvSpPr>
          <p:cNvPr id="23557" name="Rectangle 7"/>
          <p:cNvSpPr>
            <a:spLocks/>
          </p:cNvSpPr>
          <p:nvPr/>
        </p:nvSpPr>
        <p:spPr bwMode="auto">
          <a:xfrm>
            <a:off x="11233150" y="666750"/>
            <a:ext cx="8001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1823</a:t>
            </a:r>
          </a:p>
        </p:txBody>
      </p:sp>
      <p:sp>
        <p:nvSpPr>
          <p:cNvPr id="23558" name="Rectangle 8"/>
          <p:cNvSpPr>
            <a:spLocks/>
          </p:cNvSpPr>
          <p:nvPr/>
        </p:nvSpPr>
        <p:spPr bwMode="auto">
          <a:xfrm>
            <a:off x="812800" y="5251450"/>
            <a:ext cx="1587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444500" indent="-444500" algn="l"/>
            <a:r>
              <a:rPr lang="en-US" sz="2000">
                <a:latin typeface="Helvetica" charset="0"/>
                <a:ea typeface="ＭＳ Ｐゴシック" charset="0"/>
                <a:sym typeface="Helvetica" charset="0"/>
              </a:rPr>
              <a:t>: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02" name="Rectangle 2"/>
          <p:cNvSpPr>
            <a:spLocks/>
          </p:cNvSpPr>
          <p:nvPr/>
        </p:nvSpPr>
        <p:spPr bwMode="auto">
          <a:xfrm>
            <a:off x="5543550" y="241300"/>
            <a:ext cx="190817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ea typeface="ＭＳ Ｐゴシック" charset="0"/>
              </a:rPr>
              <a:t>Universe</a:t>
            </a:r>
          </a:p>
        </p:txBody>
      </p:sp>
      <p:sp>
        <p:nvSpPr>
          <p:cNvPr id="51203" name="Rectangle 3"/>
          <p:cNvSpPr>
            <a:spLocks/>
          </p:cNvSpPr>
          <p:nvPr/>
        </p:nvSpPr>
        <p:spPr bwMode="auto">
          <a:xfrm>
            <a:off x="736600" y="1370013"/>
            <a:ext cx="11277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8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Big Bang evolution </a:t>
            </a:r>
          </a:p>
        </p:txBody>
      </p:sp>
      <p:graphicFrame>
        <p:nvGraphicFramePr>
          <p:cNvPr id="51204" name="Group 4"/>
          <p:cNvGraphicFramePr>
            <a:graphicFrameLocks noGrp="1"/>
          </p:cNvGraphicFramePr>
          <p:nvPr/>
        </p:nvGraphicFramePr>
        <p:xfrm>
          <a:off x="889000" y="2184400"/>
          <a:ext cx="10491788" cy="7235829"/>
        </p:xfrm>
        <a:graphic>
          <a:graphicData uri="http://schemas.openxmlformats.org/drawingml/2006/table">
            <a:tbl>
              <a:tblPr/>
              <a:tblGrid>
                <a:gridCol w="3497263"/>
                <a:gridCol w="3497262"/>
                <a:gridCol w="3497263"/>
              </a:tblGrid>
              <a:tr h="796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Time (sec)</a:t>
                      </a:r>
                    </a:p>
                  </a:txBody>
                  <a:tcPr marL="25400" marR="25400" marT="25400" marB="254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Temperature (eV/K)</a:t>
                      </a:r>
                    </a:p>
                  </a:txBody>
                  <a:tcPr marL="25400" marR="25400" marT="25400" marB="254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Phase</a:t>
                      </a:r>
                    </a:p>
                  </a:txBody>
                  <a:tcPr marL="25400" marR="25400" marT="25400" marB="254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>
                        <a:alpha val="49803"/>
                      </a:srgbClr>
                    </a:solidFill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10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-43 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s 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10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19 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GeV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Grand Unified Theory ?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10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-35 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s 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10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15 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GeV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Inflation (GUT breaking) ?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10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-10 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s 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10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2  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GeV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Electroweak symmetry breaking (W/Z mass)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10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-5 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s 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300 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 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MeV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Quarks form hadrons (neutrons, protons, etc)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1-3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 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min 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0.3 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 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MeV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Nucleosynthesis (H, He, Li)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10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5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 yrs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0.4 eV = 4000 K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Recombination of nuclei and electrons (transparent!)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10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9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 yrs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10 K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Stars, Galaxies; Supernovae produce heavy elements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10</a:t>
                      </a:r>
                      <a:r>
                        <a:rPr kumimoji="0" lang="en-US" sz="2200" b="0" i="0" u="none" strike="noStrike" cap="none" normalizeH="0" baseline="3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10</a:t>
                      </a: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 yrs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3 K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ヒラギノ角ゴ ProN W3" charset="0"/>
                          <a:cs typeface="Verdana" charset="0"/>
                          <a:sym typeface="Verdana" charset="0"/>
                        </a:rPr>
                        <a:t>Today</a:t>
                      </a:r>
                    </a:p>
                  </a:txBody>
                  <a:tcPr marL="38100" marR="38100" marT="38100" marB="381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/>
          </p:cNvSpPr>
          <p:nvPr/>
        </p:nvSpPr>
        <p:spPr bwMode="auto">
          <a:xfrm>
            <a:off x="3559175" y="2482850"/>
            <a:ext cx="6157913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3600">
                <a:solidFill>
                  <a:srgbClr val="FDC131"/>
                </a:solidFill>
                <a:ea typeface="ＭＳ Ｐゴシック" charset="0"/>
              </a:rPr>
              <a:t>Kosmologie des 21. Jahrhunderts</a:t>
            </a:r>
          </a:p>
        </p:txBody>
      </p:sp>
      <p:sp>
        <p:nvSpPr>
          <p:cNvPr id="52226" name="Rectangle 2"/>
          <p:cNvSpPr>
            <a:spLocks/>
          </p:cNvSpPr>
          <p:nvPr/>
        </p:nvSpPr>
        <p:spPr bwMode="auto">
          <a:xfrm>
            <a:off x="3559175" y="3759200"/>
            <a:ext cx="58531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>
                <a:solidFill>
                  <a:srgbClr val="FFFF33"/>
                </a:solidFill>
                <a:ea typeface="ＭＳ Ｐゴシック" charset="0"/>
              </a:rPr>
              <a:t>Was ist dunkle Materie?</a:t>
            </a:r>
          </a:p>
          <a:p>
            <a:pPr algn="l"/>
            <a:r>
              <a:rPr lang="en-US" sz="2400">
                <a:solidFill>
                  <a:schemeClr val="tx1"/>
                </a:solidFill>
                <a:ea typeface="ＭＳ Ｐゴシック" charset="0"/>
              </a:rPr>
              <a:t>-  Strukturbildung !</a:t>
            </a:r>
          </a:p>
          <a:p>
            <a:pPr algn="l"/>
            <a:r>
              <a:rPr lang="en-US" sz="2400">
                <a:solidFill>
                  <a:schemeClr val="tx1"/>
                </a:solidFill>
                <a:ea typeface="ＭＳ Ｐゴシック" charset="0"/>
              </a:rPr>
              <a:t>-  Galaxien, Galaxienhaufen, Gravitationslinsen?</a:t>
            </a:r>
          </a:p>
        </p:txBody>
      </p:sp>
      <p:sp>
        <p:nvSpPr>
          <p:cNvPr id="52227" name="Rectangle 3"/>
          <p:cNvSpPr>
            <a:spLocks/>
          </p:cNvSpPr>
          <p:nvPr/>
        </p:nvSpPr>
        <p:spPr bwMode="auto">
          <a:xfrm>
            <a:off x="3559175" y="5600700"/>
            <a:ext cx="5159375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>
                <a:solidFill>
                  <a:srgbClr val="FFFF33"/>
                </a:solidFill>
                <a:ea typeface="ＭＳ Ｐゴシック" charset="0"/>
              </a:rPr>
              <a:t>Was ist dunkle Energie?</a:t>
            </a:r>
          </a:p>
          <a:p>
            <a:pPr algn="l"/>
            <a:r>
              <a:rPr lang="en-US" sz="2400">
                <a:solidFill>
                  <a:schemeClr val="tx1"/>
                </a:solidFill>
                <a:ea typeface="ＭＳ Ｐゴシック" charset="0"/>
              </a:rPr>
              <a:t>-  Verbindung mit Vakuumenergie (Higgs?)</a:t>
            </a:r>
          </a:p>
          <a:p>
            <a:pPr algn="l"/>
            <a:r>
              <a:rPr lang="en-US" sz="2400">
                <a:solidFill>
                  <a:schemeClr val="tx1"/>
                </a:solidFill>
                <a:ea typeface="ＭＳ Ｐゴシック" charset="0"/>
              </a:rPr>
              <a:t>-  Expansion des Universums?</a:t>
            </a:r>
          </a:p>
          <a:p>
            <a:pPr algn="l"/>
            <a:r>
              <a:rPr lang="en-US" sz="2400">
                <a:solidFill>
                  <a:schemeClr val="tx1"/>
                </a:solidFill>
                <a:ea typeface="ＭＳ Ｐゴシック" charset="0"/>
              </a:rPr>
              <a:t>-  Kosmologische Konstante?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3959225" y="211138"/>
            <a:ext cx="45561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latin typeface="Verdana" charset="0"/>
                <a:ea typeface="ＭＳ Ｐゴシック" charset="0"/>
                <a:sym typeface="Verdana" charset="0"/>
              </a:rPr>
              <a:t>Äquivalenzprinzip</a:t>
            </a:r>
          </a:p>
        </p:txBody>
      </p:sp>
      <p:grpSp>
        <p:nvGrpSpPr>
          <p:cNvPr id="24579" name="Group 5"/>
          <p:cNvGrpSpPr>
            <a:grpSpLocks/>
          </p:cNvGrpSpPr>
          <p:nvPr/>
        </p:nvGrpSpPr>
        <p:grpSpPr bwMode="auto">
          <a:xfrm>
            <a:off x="2654300" y="2019300"/>
            <a:ext cx="7505700" cy="3170238"/>
            <a:chOff x="0" y="0"/>
            <a:chExt cx="4728" cy="1997"/>
          </a:xfrm>
        </p:grpSpPr>
        <p:sp>
          <p:nvSpPr>
            <p:cNvPr id="24584" name="Rectangle 3"/>
            <p:cNvSpPr>
              <a:spLocks/>
            </p:cNvSpPr>
            <p:nvPr/>
          </p:nvSpPr>
          <p:spPr bwMode="auto">
            <a:xfrm>
              <a:off x="0" y="0"/>
              <a:ext cx="4728" cy="1997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" y="88"/>
              <a:ext cx="4059" cy="1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580" name="Rectangle 6"/>
          <p:cNvSpPr>
            <a:spLocks/>
          </p:cNvSpPr>
          <p:nvPr/>
        </p:nvSpPr>
        <p:spPr bwMode="auto">
          <a:xfrm>
            <a:off x="228600" y="5416550"/>
            <a:ext cx="12547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latin typeface="Verdana" charset="0"/>
                <a:ea typeface="ＭＳ Ｐゴシック" charset="0"/>
                <a:sym typeface="Verdana" charset="0"/>
              </a:rPr>
              <a:t>Beschleunigung (träge Masse) ist ununterscheidbar von</a:t>
            </a:r>
          </a:p>
          <a:p>
            <a:r>
              <a:rPr lang="en-US" sz="2400">
                <a:latin typeface="Verdana" charset="0"/>
                <a:ea typeface="ＭＳ Ｐゴシック" charset="0"/>
                <a:sym typeface="Verdana" charset="0"/>
              </a:rPr>
              <a:t>Gravitation (schwere Masse)</a:t>
            </a:r>
          </a:p>
        </p:txBody>
      </p:sp>
      <p:sp>
        <p:nvSpPr>
          <p:cNvPr id="24581" name="Rectangle 7"/>
          <p:cNvSpPr>
            <a:spLocks/>
          </p:cNvSpPr>
          <p:nvPr/>
        </p:nvSpPr>
        <p:spPr bwMode="auto">
          <a:xfrm>
            <a:off x="11233150" y="666750"/>
            <a:ext cx="8001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1907</a:t>
            </a:r>
          </a:p>
        </p:txBody>
      </p:sp>
      <p:sp>
        <p:nvSpPr>
          <p:cNvPr id="24582" name="Rectangle 8"/>
          <p:cNvSpPr>
            <a:spLocks/>
          </p:cNvSpPr>
          <p:nvPr/>
        </p:nvSpPr>
        <p:spPr bwMode="auto">
          <a:xfrm>
            <a:off x="457200" y="6457950"/>
            <a:ext cx="125476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rgbClr val="FFFF00"/>
                </a:solidFill>
                <a:latin typeface="Verdana" charset="0"/>
                <a:ea typeface="ＭＳ Ｐゴシック" charset="0"/>
                <a:sym typeface="Verdana" charset="0"/>
              </a:rPr>
              <a:t>"Der glücklichste Gedanke meines Lebens" (Albert Einstein)</a:t>
            </a:r>
          </a:p>
        </p:txBody>
      </p:sp>
      <p:sp>
        <p:nvSpPr>
          <p:cNvPr id="24585" name="Rectangle 9"/>
          <p:cNvSpPr>
            <a:spLocks/>
          </p:cNvSpPr>
          <p:nvPr/>
        </p:nvSpPr>
        <p:spPr bwMode="auto">
          <a:xfrm>
            <a:off x="990600" y="7423150"/>
            <a:ext cx="11023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200">
                <a:solidFill>
                  <a:srgbClr val="00FFFF"/>
                </a:solidFill>
                <a:latin typeface="Verdana" charset="0"/>
                <a:ea typeface="ＭＳ Ｐゴシック" charset="0"/>
                <a:sym typeface="Verdana" charset="0"/>
              </a:rPr>
              <a:t>Aufzugbeispiel: Licht breitet sich auf einer parabolischen Kurve aus.</a:t>
            </a:r>
          </a:p>
          <a:p>
            <a:pPr algn="l"/>
            <a:r>
              <a:rPr lang="en-US" sz="2200">
                <a:solidFill>
                  <a:srgbClr val="00FFFF"/>
                </a:solidFill>
                <a:latin typeface="Verdana" charset="0"/>
                <a:ea typeface="ＭＳ Ｐゴシック" charset="0"/>
                <a:sym typeface="Verdana" charset="0"/>
              </a:rPr>
              <a:t>Äquivalenzprinzip: in einem Gravitationsfeld wird Licht auch abgelenkt.</a:t>
            </a:r>
          </a:p>
          <a:p>
            <a:pPr algn="l"/>
            <a:endParaRPr lang="en-US" sz="2200">
              <a:solidFill>
                <a:srgbClr val="00FFFF"/>
              </a:solidFill>
              <a:latin typeface="Verdana" charset="0"/>
              <a:ea typeface="ＭＳ Ｐゴシック" charset="0"/>
              <a:sym typeface="Verdana" charset="0"/>
            </a:endParaRPr>
          </a:p>
          <a:p>
            <a:pPr algn="l"/>
            <a:r>
              <a:rPr lang="en-US" sz="2200">
                <a:solidFill>
                  <a:srgbClr val="00FFFF"/>
                </a:solidFill>
                <a:latin typeface="Verdana" charset="0"/>
                <a:ea typeface="ＭＳ Ｐゴシック" charset="0"/>
                <a:sym typeface="Verdana" charset="0"/>
              </a:rPr>
              <a:t>Da Lichtstrahlen den kürzest-möglichen Weg im Raum definieren --&gt;</a:t>
            </a:r>
          </a:p>
          <a:p>
            <a:pPr algn="l"/>
            <a:r>
              <a:rPr lang="en-US" sz="2200">
                <a:solidFill>
                  <a:srgbClr val="00FFFF"/>
                </a:solidFill>
                <a:latin typeface="Verdana" charset="0"/>
                <a:ea typeface="ＭＳ Ｐゴシック" charset="0"/>
                <a:sym typeface="Verdana" charset="0"/>
              </a:rPr>
              <a:t>Raum (und Zeit) werden durch Gravitationsfelder gekrümmt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AutoShape 1"/>
          <p:cNvSpPr>
            <a:spLocks/>
          </p:cNvSpPr>
          <p:nvPr/>
        </p:nvSpPr>
        <p:spPr bwMode="auto">
          <a:xfrm>
            <a:off x="7823200" y="2260600"/>
            <a:ext cx="4622800" cy="1651000"/>
          </a:xfrm>
          <a:prstGeom prst="roundRect">
            <a:avLst>
              <a:gd name="adj" fmla="val 1153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-12700" y="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603" name="Rectangle 3"/>
          <p:cNvSpPr>
            <a:spLocks/>
          </p:cNvSpPr>
          <p:nvPr/>
        </p:nvSpPr>
        <p:spPr bwMode="auto">
          <a:xfrm>
            <a:off x="609600" y="2260600"/>
            <a:ext cx="649605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444500" indent="-444500" algn="l"/>
            <a:r>
              <a:rPr lang="en-US" sz="2400">
                <a:latin typeface="Helvetica" charset="0"/>
                <a:ea typeface="ＭＳ Ｐゴシック" charset="0"/>
                <a:sym typeface="Helvetica" charset="0"/>
              </a:rPr>
              <a:t>Albert Einstein (1912-15) :</a:t>
            </a:r>
          </a:p>
          <a:p>
            <a:pPr marL="444500" indent="-444500" algn="l"/>
            <a:r>
              <a:rPr lang="en-US" sz="2400">
                <a:latin typeface="Helvetica" charset="0"/>
                <a:ea typeface="ＭＳ Ｐゴシック" charset="0"/>
                <a:sym typeface="Helvetica" charset="0"/>
              </a:rPr>
              <a:t>Allgemeine Relativitätstheorie</a:t>
            </a:r>
            <a:endParaRPr lang="en-US" sz="3400">
              <a:latin typeface="Helvetica" charset="0"/>
              <a:ea typeface="ＭＳ Ｐゴシック" charset="0"/>
              <a:sym typeface="Helvetica" charset="0"/>
            </a:endParaRPr>
          </a:p>
          <a:p>
            <a:pPr marL="444500" indent="-444500" algn="l"/>
            <a:endParaRPr lang="en-US" sz="2200">
              <a:latin typeface="Helvetica" charset="0"/>
              <a:ea typeface="ＭＳ Ｐゴシック" charset="0"/>
              <a:sym typeface="Helvetica" charset="0"/>
            </a:endParaRPr>
          </a:p>
          <a:p>
            <a:pPr marL="444500" indent="-444500" algn="l"/>
            <a:r>
              <a:rPr lang="en-US" sz="2200">
                <a:latin typeface="Helvetica" charset="0"/>
                <a:ea typeface="ＭＳ Ｐゴシック" charset="0"/>
                <a:sym typeface="Helvetica" charset="0"/>
              </a:rPr>
              <a:t>Die Materie bewirkt die Krümmung des Raums</a:t>
            </a:r>
          </a:p>
          <a:p>
            <a:pPr marL="444500" indent="-444500" algn="l"/>
            <a:r>
              <a:rPr lang="en-US" sz="2200">
                <a:latin typeface="Helvetica" charset="0"/>
                <a:ea typeface="ＭＳ Ｐゴシック" charset="0"/>
                <a:sym typeface="Helvetica" charset="0"/>
              </a:rPr>
              <a:t>Der Raum bestimmt die Bewegung der Materie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" t="8516" r="3461" b="4539"/>
          <a:stretch>
            <a:fillRect/>
          </a:stretch>
        </p:blipFill>
        <p:spPr bwMode="auto">
          <a:xfrm>
            <a:off x="2133600" y="5181600"/>
            <a:ext cx="8305800" cy="382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5"/>
          <p:cNvSpPr>
            <a:spLocks/>
          </p:cNvSpPr>
          <p:nvPr/>
        </p:nvSpPr>
        <p:spPr bwMode="auto">
          <a:xfrm>
            <a:off x="11976100" y="679450"/>
            <a:ext cx="79851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1915</a:t>
            </a:r>
          </a:p>
        </p:txBody>
      </p:sp>
      <p:sp>
        <p:nvSpPr>
          <p:cNvPr id="25606" name="Rectangle 6"/>
          <p:cNvSpPr>
            <a:spLocks/>
          </p:cNvSpPr>
          <p:nvPr/>
        </p:nvSpPr>
        <p:spPr bwMode="auto">
          <a:xfrm>
            <a:off x="1863725" y="211138"/>
            <a:ext cx="87471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latin typeface="Verdana Bold" charset="0"/>
                <a:ea typeface="ＭＳ Ｐゴシック" charset="0"/>
                <a:sym typeface="Verdana Bold" charset="0"/>
              </a:rPr>
              <a:t>Allgemeine Relativitätstheorie</a:t>
            </a:r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0" y="2413000"/>
            <a:ext cx="3906838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Rectangle 8"/>
          <p:cNvSpPr>
            <a:spLocks/>
          </p:cNvSpPr>
          <p:nvPr/>
        </p:nvSpPr>
        <p:spPr bwMode="auto">
          <a:xfrm>
            <a:off x="7826375" y="4260850"/>
            <a:ext cx="19113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latin typeface="Verdana" charset="0"/>
                <a:ea typeface="ＭＳ Ｐゴシック" charset="0"/>
                <a:sym typeface="Verdana" charset="0"/>
              </a:rPr>
              <a:t>Raumgeometrie</a:t>
            </a:r>
          </a:p>
        </p:txBody>
      </p:sp>
      <p:sp>
        <p:nvSpPr>
          <p:cNvPr id="25609" name="Rectangle 9"/>
          <p:cNvSpPr>
            <a:spLocks/>
          </p:cNvSpPr>
          <p:nvPr/>
        </p:nvSpPr>
        <p:spPr bwMode="auto">
          <a:xfrm>
            <a:off x="11026775" y="4260850"/>
            <a:ext cx="19462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latin typeface="Verdana" charset="0"/>
                <a:ea typeface="ＭＳ Ｐゴシック" charset="0"/>
                <a:sym typeface="Verdana" charset="0"/>
              </a:rPr>
              <a:t>Energie-Impuls-</a:t>
            </a:r>
          </a:p>
          <a:p>
            <a:pPr algn="l"/>
            <a:r>
              <a:rPr lang="en-US" sz="1800">
                <a:latin typeface="Verdana" charset="0"/>
                <a:ea typeface="ＭＳ Ｐゴシック" charset="0"/>
                <a:sym typeface="Verdana" charset="0"/>
              </a:rPr>
              <a:t>Verteilung der</a:t>
            </a:r>
          </a:p>
          <a:p>
            <a:pPr algn="l"/>
            <a:r>
              <a:rPr lang="en-US" sz="1800">
                <a:latin typeface="Verdana" charset="0"/>
                <a:ea typeface="ＭＳ Ｐゴシック" charset="0"/>
                <a:sym typeface="Verdana" charset="0"/>
              </a:rPr>
              <a:t>Materie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8" name="Group 4"/>
          <p:cNvGrpSpPr>
            <a:grpSpLocks/>
          </p:cNvGrpSpPr>
          <p:nvPr/>
        </p:nvGrpSpPr>
        <p:grpSpPr bwMode="auto">
          <a:xfrm>
            <a:off x="704850" y="1498600"/>
            <a:ext cx="11642725" cy="7386638"/>
            <a:chOff x="0" y="0"/>
            <a:chExt cx="7334" cy="4653"/>
          </a:xfrm>
        </p:grpSpPr>
        <p:pic>
          <p:nvPicPr>
            <p:cNvPr id="26633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2" y="1392"/>
              <a:ext cx="2152" cy="3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8" y="56"/>
              <a:ext cx="3466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5" name="Rectangle 3"/>
            <p:cNvSpPr>
              <a:spLocks/>
            </p:cNvSpPr>
            <p:nvPr/>
          </p:nvSpPr>
          <p:spPr bwMode="auto">
            <a:xfrm>
              <a:off x="0" y="0"/>
              <a:ext cx="3114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200">
                  <a:solidFill>
                    <a:srgbClr val="F3EB00"/>
                  </a:solidFill>
                  <a:latin typeface="Verdana" charset="0"/>
                  <a:ea typeface="ＭＳ Ｐゴシック" charset="0"/>
                  <a:sym typeface="Verdana" charset="0"/>
                </a:rPr>
                <a:t>Friedmann</a:t>
              </a:r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:</a:t>
              </a:r>
            </a:p>
            <a:p>
              <a:pPr algn="l"/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Einstein-Gleichungen erlauben nur</a:t>
              </a:r>
            </a:p>
            <a:p>
              <a:pPr algn="l"/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einen kontrahierenden oder</a:t>
              </a:r>
            </a:p>
            <a:p>
              <a:pPr algn="l"/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expandierenden Raum</a:t>
              </a:r>
            </a:p>
          </p:txBody>
        </p:sp>
      </p:grpSp>
      <p:grpSp>
        <p:nvGrpSpPr>
          <p:cNvPr id="26632" name="Group 8"/>
          <p:cNvGrpSpPr>
            <a:grpSpLocks/>
          </p:cNvGrpSpPr>
          <p:nvPr/>
        </p:nvGrpSpPr>
        <p:grpSpPr bwMode="auto">
          <a:xfrm>
            <a:off x="571500" y="3668713"/>
            <a:ext cx="7608888" cy="5784850"/>
            <a:chOff x="0" y="0"/>
            <a:chExt cx="4793" cy="3643"/>
          </a:xfrm>
        </p:grpSpPr>
        <p:pic>
          <p:nvPicPr>
            <p:cNvPr id="26630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" y="895"/>
              <a:ext cx="2326" cy="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1" name="Rectangle 6"/>
            <p:cNvSpPr>
              <a:spLocks/>
            </p:cNvSpPr>
            <p:nvPr/>
          </p:nvSpPr>
          <p:spPr bwMode="auto">
            <a:xfrm>
              <a:off x="61" y="0"/>
              <a:ext cx="4262" cy="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Seine Gleichung verbindet die durchschnittliche</a:t>
              </a:r>
            </a:p>
            <a:p>
              <a:pPr algn="l"/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Energiedichte  "</a:t>
              </a:r>
              <a:r>
                <a:rPr lang="en-US" sz="2200">
                  <a:latin typeface="Times New Roman" charset="0"/>
                  <a:ea typeface="ＭＳ Ｐゴシック" charset="0"/>
                  <a:sym typeface="Times New Roman" charset="0"/>
                </a:rPr>
                <a:t>ρ</a:t>
              </a:r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" und den Krümmungsfaktor K</a:t>
              </a:r>
            </a:p>
            <a:p>
              <a:pPr algn="l"/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mit der Expansionsrate a(t)</a:t>
              </a:r>
            </a:p>
          </p:txBody>
        </p:sp>
        <p:pic>
          <p:nvPicPr>
            <p:cNvPr id="2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872"/>
              <a:ext cx="4793" cy="1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627" name="Rectangle 9"/>
          <p:cNvSpPr>
            <a:spLocks/>
          </p:cNvSpPr>
          <p:nvPr/>
        </p:nvSpPr>
        <p:spPr bwMode="auto">
          <a:xfrm>
            <a:off x="-12700" y="0"/>
            <a:ext cx="13017500" cy="1206500"/>
          </a:xfrm>
          <a:prstGeom prst="rect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" name="Rectangle 10"/>
          <p:cNvSpPr>
            <a:spLocks/>
          </p:cNvSpPr>
          <p:nvPr/>
        </p:nvSpPr>
        <p:spPr bwMode="auto">
          <a:xfrm>
            <a:off x="11976100" y="679450"/>
            <a:ext cx="79851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1915</a:t>
            </a:r>
          </a:p>
        </p:txBody>
      </p:sp>
      <p:sp>
        <p:nvSpPr>
          <p:cNvPr id="26629" name="Rectangle 11"/>
          <p:cNvSpPr>
            <a:spLocks/>
          </p:cNvSpPr>
          <p:nvPr/>
        </p:nvSpPr>
        <p:spPr bwMode="auto">
          <a:xfrm>
            <a:off x="2176463" y="211138"/>
            <a:ext cx="81216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latin typeface="Verdana" charset="0"/>
                <a:ea typeface="ＭＳ Ｐゴシック" charset="0"/>
                <a:sym typeface="Verdana" charset="0"/>
              </a:rPr>
              <a:t>Ein veränderliches Universum ?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-12700" y="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434975" y="1454150"/>
            <a:ext cx="121285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200">
                <a:latin typeface="Verdana" charset="0"/>
                <a:ea typeface="ＭＳ Ｐゴシック" charset="0"/>
                <a:sym typeface="Verdana" charset="0"/>
              </a:rPr>
              <a:t>Eine Frage war die Gesamtmasse des Universums. Im Prinzip kann das irgendeine Zahl sein. Entscheidend ist aber die </a:t>
            </a:r>
            <a:r>
              <a:rPr lang="ja-JP" altLang="en-US" sz="2200">
                <a:latin typeface="Arial" charset="0"/>
                <a:ea typeface="ＭＳ Ｐゴシック" charset="0"/>
                <a:sym typeface="Verdana" charset="0"/>
              </a:rPr>
              <a:t>‘</a:t>
            </a:r>
            <a:r>
              <a:rPr lang="en-US" altLang="ja-JP" sz="2200">
                <a:latin typeface="Verdana" charset="0"/>
                <a:ea typeface="Verdana" charset="0"/>
                <a:cs typeface="Verdana" charset="0"/>
                <a:sym typeface="Verdana" charset="0"/>
              </a:rPr>
              <a:t>kritische Energiedichte</a:t>
            </a:r>
            <a:r>
              <a:rPr lang="ja-JP" altLang="en-US" sz="2200">
                <a:latin typeface="Arial" charset="0"/>
                <a:ea typeface="ＭＳ Ｐゴシック" charset="0"/>
                <a:sym typeface="Verdana" charset="0"/>
              </a:rPr>
              <a:t>’</a:t>
            </a:r>
            <a:r>
              <a:rPr lang="en-US" altLang="ja-JP" sz="2200">
                <a:latin typeface="Verdana" charset="0"/>
                <a:ea typeface="Verdana" charset="0"/>
                <a:cs typeface="Verdana" charset="0"/>
                <a:sym typeface="Verdana" charset="0"/>
              </a:rPr>
              <a:t>. Falls die durchschnittliche Energiedichte im Universum kleiner ist, wird das Universum für immer expandieren. Ist sie aber grösser, dann wird das Universum eines Tages wieder in sich zusammenfallen (</a:t>
            </a:r>
            <a:r>
              <a:rPr lang="ja-JP" altLang="en-US" sz="2200">
                <a:latin typeface="Arial" charset="0"/>
                <a:ea typeface="ＭＳ Ｐゴシック" charset="0"/>
                <a:sym typeface="Verdana" charset="0"/>
              </a:rPr>
              <a:t>‘</a:t>
            </a:r>
            <a:r>
              <a:rPr lang="en-US" altLang="ja-JP" sz="2200">
                <a:latin typeface="Verdana" charset="0"/>
                <a:ea typeface="Verdana" charset="0"/>
                <a:cs typeface="Verdana" charset="0"/>
                <a:sym typeface="Verdana" charset="0"/>
              </a:rPr>
              <a:t>big crunch</a:t>
            </a:r>
            <a:r>
              <a:rPr lang="ja-JP" altLang="en-US" sz="2200">
                <a:latin typeface="Arial" charset="0"/>
                <a:ea typeface="ＭＳ Ｐゴシック" charset="0"/>
                <a:sym typeface="Verdana" charset="0"/>
              </a:rPr>
              <a:t>’</a:t>
            </a:r>
            <a:r>
              <a:rPr lang="en-US" altLang="ja-JP" sz="2200">
                <a:latin typeface="Verdana" charset="0"/>
                <a:ea typeface="Verdana" charset="0"/>
                <a:cs typeface="Verdana" charset="0"/>
                <a:sym typeface="Verdana" charset="0"/>
              </a:rPr>
              <a:t>).</a:t>
            </a:r>
            <a:endParaRPr lang="en-US" sz="2200"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911600"/>
            <a:ext cx="6280150" cy="505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Rectangle 4"/>
          <p:cNvSpPr>
            <a:spLocks/>
          </p:cNvSpPr>
          <p:nvPr/>
        </p:nvSpPr>
        <p:spPr bwMode="auto">
          <a:xfrm>
            <a:off x="4479925" y="244475"/>
            <a:ext cx="31575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latin typeface="Verdana Bold" charset="0"/>
                <a:ea typeface="ＭＳ Ｐゴシック" charset="0"/>
                <a:sym typeface="Verdana Bold" charset="0"/>
              </a:rPr>
              <a:t>Universum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4659313" y="211138"/>
            <a:ext cx="31575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latin typeface="Verdana Bold" charset="0"/>
                <a:ea typeface="ＭＳ Ｐゴシック" charset="0"/>
                <a:sym typeface="Verdana Bold" charset="0"/>
              </a:rPr>
              <a:t>Universum</a:t>
            </a:r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865188" y="1485900"/>
            <a:ext cx="1076166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230000"/>
              </a:lnSpc>
            </a:pPr>
            <a:r>
              <a:rPr lang="en-US" sz="2200">
                <a:latin typeface="Verdana" charset="0"/>
                <a:ea typeface="ＭＳ Ｐゴシック" charset="0"/>
                <a:sym typeface="Verdana" charset="0"/>
              </a:rPr>
              <a:t> Einstein mochte die Idee eines </a:t>
            </a:r>
            <a:r>
              <a:rPr lang="ja-JP" altLang="en-US" sz="2200">
                <a:latin typeface="Arial" charset="0"/>
                <a:ea typeface="ＭＳ Ｐゴシック" charset="0"/>
                <a:sym typeface="Verdana" charset="0"/>
              </a:rPr>
              <a:t>‘</a:t>
            </a:r>
            <a:r>
              <a:rPr lang="en-US" altLang="ja-JP" sz="2200">
                <a:latin typeface="Verdana" charset="0"/>
                <a:ea typeface="Verdana" charset="0"/>
                <a:cs typeface="Verdana" charset="0"/>
                <a:sym typeface="Verdana" charset="0"/>
              </a:rPr>
              <a:t>dynamischen</a:t>
            </a:r>
            <a:r>
              <a:rPr lang="ja-JP" altLang="en-US" sz="2200">
                <a:latin typeface="Arial" charset="0"/>
                <a:ea typeface="ＭＳ Ｐゴシック" charset="0"/>
                <a:sym typeface="Verdana" charset="0"/>
              </a:rPr>
              <a:t>’</a:t>
            </a:r>
            <a:r>
              <a:rPr lang="en-US" altLang="ja-JP" sz="2200">
                <a:latin typeface="Verdana" charset="0"/>
                <a:ea typeface="Verdana" charset="0"/>
                <a:cs typeface="Verdana" charset="0"/>
                <a:sym typeface="Verdana" charset="0"/>
              </a:rPr>
              <a:t> Universums überhaupt nicht.</a:t>
            </a:r>
          </a:p>
          <a:p>
            <a:pPr>
              <a:lnSpc>
                <a:spcPct val="230000"/>
              </a:lnSpc>
            </a:pPr>
            <a:r>
              <a:rPr lang="en-US" sz="2200">
                <a:latin typeface="Verdana" charset="0"/>
                <a:ea typeface="Verdana" charset="0"/>
                <a:cs typeface="Verdana" charset="0"/>
                <a:sym typeface="Verdana" charset="0"/>
              </a:rPr>
              <a:t>Er glaubte an ein ewiges und statisches Universum.</a:t>
            </a:r>
          </a:p>
        </p:txBody>
      </p:sp>
      <p:grpSp>
        <p:nvGrpSpPr>
          <p:cNvPr id="28679" name="Group 7"/>
          <p:cNvGrpSpPr>
            <a:grpSpLocks/>
          </p:cNvGrpSpPr>
          <p:nvPr/>
        </p:nvGrpSpPr>
        <p:grpSpPr bwMode="auto">
          <a:xfrm>
            <a:off x="252413" y="3022600"/>
            <a:ext cx="12496800" cy="5254625"/>
            <a:chOff x="0" y="0"/>
            <a:chExt cx="7872" cy="3310"/>
          </a:xfrm>
        </p:grpSpPr>
        <p:sp>
          <p:nvSpPr>
            <p:cNvPr id="28678" name="Rectangle 4"/>
            <p:cNvSpPr>
              <a:spLocks/>
            </p:cNvSpPr>
            <p:nvPr/>
          </p:nvSpPr>
          <p:spPr bwMode="auto">
            <a:xfrm>
              <a:off x="0" y="0"/>
              <a:ext cx="7872" cy="1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230000"/>
                </a:lnSpc>
              </a:pPr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 Aber seine eigenen Gleichungen sagten etwas anderes voraus.</a:t>
              </a:r>
            </a:p>
            <a:p>
              <a:pPr>
                <a:lnSpc>
                  <a:spcPct val="230000"/>
                </a:lnSpc>
              </a:pPr>
              <a:r>
                <a:rPr lang="en-US" sz="2200">
                  <a:latin typeface="Verdana" charset="0"/>
                  <a:ea typeface="ＭＳ Ｐゴシック" charset="0"/>
                  <a:sym typeface="Verdana" charset="0"/>
                </a:rPr>
                <a:t>Deshalb entschied er sich, an seiner Gleichung herumzupfuschen, und fügte eine sogenante </a:t>
              </a:r>
              <a:r>
                <a:rPr lang="ja-JP" altLang="en-US" sz="2200">
                  <a:latin typeface="Arial" charset="0"/>
                  <a:ea typeface="ＭＳ Ｐゴシック" charset="0"/>
                  <a:sym typeface="Verdana" charset="0"/>
                </a:rPr>
                <a:t>‘</a:t>
              </a:r>
              <a:r>
                <a:rPr lang="en-US" altLang="ja-JP" sz="2200">
                  <a:solidFill>
                    <a:srgbClr val="FF0000"/>
                  </a:solidFill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kosmologische Konstante</a:t>
              </a:r>
              <a:r>
                <a:rPr lang="ja-JP" altLang="en-US" sz="2200">
                  <a:solidFill>
                    <a:srgbClr val="FF0000"/>
                  </a:solidFill>
                  <a:latin typeface="Arial" charset="0"/>
                  <a:ea typeface="ＭＳ Ｐゴシック" charset="0"/>
                  <a:sym typeface="Verdana" charset="0"/>
                </a:rPr>
                <a:t>’</a:t>
              </a:r>
              <a:r>
                <a:rPr lang="en-US" altLang="ja-JP" sz="2200">
                  <a:latin typeface="Verdana" charset="0"/>
                  <a:ea typeface="Verdana" charset="0"/>
                  <a:cs typeface="Verdana" charset="0"/>
                  <a:sym typeface="Verdana" charset="0"/>
                </a:rPr>
                <a:t> ein.</a:t>
              </a:r>
            </a:p>
            <a:p>
              <a:pPr>
                <a:lnSpc>
                  <a:spcPct val="230000"/>
                </a:lnSpc>
              </a:pPr>
              <a:endParaRPr lang="en-US" sz="2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  <a:sym typeface="Verdana" charset="0"/>
              </a:endParaRPr>
            </a:p>
          </p:txBody>
        </p:sp>
        <p:pic>
          <p:nvPicPr>
            <p:cNvPr id="2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8" y="2258"/>
              <a:ext cx="4280" cy="1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0" name="Line 6"/>
            <p:cNvSpPr>
              <a:spLocks noChangeShapeType="1"/>
            </p:cNvSpPr>
            <p:nvPr/>
          </p:nvSpPr>
          <p:spPr bwMode="auto">
            <a:xfrm rot="10800000">
              <a:off x="4248" y="1456"/>
              <a:ext cx="23" cy="107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8677" name="Rectangle 8"/>
          <p:cNvSpPr>
            <a:spLocks/>
          </p:cNvSpPr>
          <p:nvPr/>
        </p:nvSpPr>
        <p:spPr bwMode="auto">
          <a:xfrm>
            <a:off x="5797550" y="8597900"/>
            <a:ext cx="256381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ja-JP" altLang="en-US" sz="2200">
                <a:latin typeface="Arial" charset="0"/>
                <a:ea typeface="ＭＳ Ｐゴシック" charset="0"/>
                <a:sym typeface="Verdana" charset="0"/>
              </a:rPr>
              <a:t>“</a:t>
            </a:r>
            <a:r>
              <a:rPr lang="en-US" altLang="ja-JP" sz="2200">
                <a:latin typeface="Verdana" charset="0"/>
                <a:ea typeface="Verdana" charset="0"/>
                <a:cs typeface="Verdana" charset="0"/>
                <a:sym typeface="Verdana" charset="0"/>
              </a:rPr>
              <a:t>Anti-Gravitation</a:t>
            </a:r>
            <a:r>
              <a:rPr lang="ja-JP" altLang="en-US" sz="2200">
                <a:latin typeface="Arial" charset="0"/>
                <a:ea typeface="ＭＳ Ｐゴシック" charset="0"/>
                <a:sym typeface="Verdana" charset="0"/>
              </a:rPr>
              <a:t>”</a:t>
            </a:r>
            <a:endParaRPr lang="en-US" sz="2200">
              <a:latin typeface="Verdana" charset="0"/>
              <a:ea typeface="ＭＳ Ｐゴシック" charset="0"/>
              <a:sym typeface="Verdana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52600"/>
            <a:ext cx="4183063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2"/>
          <p:cNvSpPr>
            <a:spLocks/>
          </p:cNvSpPr>
          <p:nvPr/>
        </p:nvSpPr>
        <p:spPr bwMode="auto">
          <a:xfrm>
            <a:off x="1968500" y="8350250"/>
            <a:ext cx="26146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444500" indent="-444500" algn="l"/>
            <a:r>
              <a:rPr lang="en-US" sz="2000">
                <a:latin typeface="Helvetica" charset="0"/>
                <a:ea typeface="ＭＳ Ｐゴシック" charset="0"/>
                <a:sym typeface="Helvetica" charset="0"/>
              </a:rPr>
              <a:t>Edwin Hubble </a:t>
            </a:r>
          </a:p>
          <a:p>
            <a:pPr marL="444500" indent="-444500" algn="l"/>
            <a:r>
              <a:rPr lang="en-US" sz="2000">
                <a:latin typeface="Helvetica" charset="0"/>
                <a:ea typeface="ＭＳ Ｐゴシック" charset="0"/>
                <a:sym typeface="Helvetica" charset="0"/>
              </a:rPr>
              <a:t>Mt. Palomar telescope</a:t>
            </a:r>
          </a:p>
        </p:txBody>
      </p:sp>
      <p:sp>
        <p:nvSpPr>
          <p:cNvPr id="29699" name="Rectangle 3"/>
          <p:cNvSpPr>
            <a:spLocks/>
          </p:cNvSpPr>
          <p:nvPr/>
        </p:nvSpPr>
        <p:spPr bwMode="auto">
          <a:xfrm>
            <a:off x="-12700" y="-38100"/>
            <a:ext cx="13017500" cy="12065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0" name="Rectangle 4"/>
          <p:cNvSpPr>
            <a:spLocks/>
          </p:cNvSpPr>
          <p:nvPr/>
        </p:nvSpPr>
        <p:spPr bwMode="auto">
          <a:xfrm>
            <a:off x="1096963" y="211138"/>
            <a:ext cx="102806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000">
                <a:solidFill>
                  <a:srgbClr val="FF0000"/>
                </a:solidFill>
                <a:latin typeface="Verdana" charset="0"/>
                <a:ea typeface="ＭＳ Ｐゴシック" charset="0"/>
                <a:sym typeface="Verdana" charset="0"/>
              </a:rPr>
              <a:t>Das Universum ist grösser als gedacht !</a:t>
            </a:r>
          </a:p>
        </p:txBody>
      </p:sp>
      <p:sp>
        <p:nvSpPr>
          <p:cNvPr id="29701" name="Rectangle 5"/>
          <p:cNvSpPr>
            <a:spLocks/>
          </p:cNvSpPr>
          <p:nvPr/>
        </p:nvSpPr>
        <p:spPr bwMode="auto">
          <a:xfrm>
            <a:off x="11976100" y="679450"/>
            <a:ext cx="79851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solidFill>
                  <a:schemeClr val="tx1"/>
                </a:solidFill>
                <a:latin typeface="Verdana" charset="0"/>
                <a:ea typeface="ＭＳ Ｐゴシック" charset="0"/>
                <a:sym typeface="Verdana" charset="0"/>
              </a:rPr>
              <a:t>1924</a:t>
            </a:r>
          </a:p>
        </p:txBody>
      </p:sp>
      <p:sp>
        <p:nvSpPr>
          <p:cNvPr id="29702" name="Rectangle 6"/>
          <p:cNvSpPr>
            <a:spLocks/>
          </p:cNvSpPr>
          <p:nvPr/>
        </p:nvSpPr>
        <p:spPr bwMode="auto">
          <a:xfrm>
            <a:off x="5684838" y="4445000"/>
            <a:ext cx="73152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200000"/>
              </a:lnSpc>
            </a:pPr>
            <a:r>
              <a:rPr lang="en-US" sz="2200">
                <a:latin typeface="Verdana" charset="0"/>
                <a:ea typeface="ＭＳ Ｐゴシック" charset="0"/>
                <a:sym typeface="Verdana" charset="0"/>
              </a:rPr>
              <a:t>Cepheid Sterne = </a:t>
            </a:r>
            <a:r>
              <a:rPr lang="ja-JP" altLang="en-US" sz="2200">
                <a:latin typeface="Arial" charset="0"/>
                <a:ea typeface="ＭＳ Ｐゴシック" charset="0"/>
                <a:sym typeface="Verdana" charset="0"/>
              </a:rPr>
              <a:t>‘</a:t>
            </a:r>
            <a:r>
              <a:rPr lang="en-US" altLang="ja-JP" sz="2200">
                <a:latin typeface="Verdana" charset="0"/>
                <a:ea typeface="Verdana" charset="0"/>
                <a:cs typeface="Verdana" charset="0"/>
                <a:sym typeface="Verdana" charset="0"/>
              </a:rPr>
              <a:t>Standard-Kerzen</a:t>
            </a:r>
            <a:r>
              <a:rPr lang="ja-JP" altLang="en-US" sz="2200">
                <a:latin typeface="Arial" charset="0"/>
                <a:ea typeface="ＭＳ Ｐゴシック" charset="0"/>
                <a:sym typeface="Verdana" charset="0"/>
              </a:rPr>
              <a:t>’</a:t>
            </a:r>
            <a:endParaRPr lang="en-US" altLang="ja-JP" sz="2200">
              <a:latin typeface="Verdana" charset="0"/>
              <a:ea typeface="Verdana" charset="0"/>
              <a:cs typeface="Verdana" charset="0"/>
              <a:sym typeface="Verdana" charset="0"/>
            </a:endParaRPr>
          </a:p>
          <a:p>
            <a:pPr algn="l">
              <a:lnSpc>
                <a:spcPct val="200000"/>
              </a:lnSpc>
            </a:pPr>
            <a:r>
              <a:rPr lang="en-US" sz="2200">
                <a:latin typeface="Verdana" charset="0"/>
                <a:ea typeface="Verdana" charset="0"/>
                <a:cs typeface="Verdana" charset="0"/>
                <a:sym typeface="Verdana" charset="0"/>
              </a:rPr>
              <a:t>Existenz von Galaxien ausserhalb der Milchstrasse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itle &amp; 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itle - Center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Photo - Vertical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Photo - Horizontal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Photo - Horizontal Reflectio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Title &amp; Subtitl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E6E6E6"/>
      </a:accent1>
      <a:accent2>
        <a:srgbClr val="333399"/>
      </a:accent2>
      <a:accent3>
        <a:srgbClr val="AAAAAA"/>
      </a:accent3>
      <a:accent4>
        <a:srgbClr val="DADADA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- Top">
  <a:themeElements>
    <a:clrScheme name="">
      <a:dk1>
        <a:srgbClr val="E6E6E6"/>
      </a:dk1>
      <a:lt1>
        <a:srgbClr val="FFFFFF"/>
      </a:lt1>
      <a:dk2>
        <a:srgbClr val="000000"/>
      </a:dk2>
      <a:lt2>
        <a:srgbClr val="000000"/>
      </a:lt2>
      <a:accent1>
        <a:srgbClr val="B3B3B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6D6D6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Eurostile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lank copy 1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 1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copy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Title - Top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Pages>0</Pages>
  <Words>1134</Words>
  <Characters>0</Characters>
  <Application>Microsoft Macintosh PowerPoint</Application>
  <PresentationFormat>Custom</PresentationFormat>
  <Lines>0</Lines>
  <Paragraphs>200</Paragraphs>
  <Slides>31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31</vt:i4>
      </vt:variant>
    </vt:vector>
  </HeadingPairs>
  <TitlesOfParts>
    <vt:vector size="65" baseType="lpstr">
      <vt:lpstr>Gill Sans</vt:lpstr>
      <vt:lpstr>ヒラギノ角ゴ ProN W3</vt:lpstr>
      <vt:lpstr>Arial</vt:lpstr>
      <vt:lpstr>Calibri</vt:lpstr>
      <vt:lpstr>ＭＳ Ｐゴシック</vt:lpstr>
      <vt:lpstr>Eurostile</vt:lpstr>
      <vt:lpstr>Verdana</vt:lpstr>
      <vt:lpstr>Verdana Bold</vt:lpstr>
      <vt:lpstr>Helvetica</vt:lpstr>
      <vt:lpstr>Times New Roman</vt:lpstr>
      <vt:lpstr>Geneva</vt:lpstr>
      <vt:lpstr>Comic Sans MS</vt:lpstr>
      <vt:lpstr>Symbol</vt:lpstr>
      <vt:lpstr>Myriad Pro</vt:lpstr>
      <vt:lpstr>Blank</vt:lpstr>
      <vt:lpstr>1_Blank</vt:lpstr>
      <vt:lpstr>2_Blank</vt:lpstr>
      <vt:lpstr>Title - Top</vt:lpstr>
      <vt:lpstr>Blank copy 1</vt:lpstr>
      <vt:lpstr>3_Blank</vt:lpstr>
      <vt:lpstr>Blank copy</vt:lpstr>
      <vt:lpstr>Photo - Vertical Reflection</vt:lpstr>
      <vt:lpstr>1_Title - Top</vt:lpstr>
      <vt:lpstr>Bullets</vt:lpstr>
      <vt:lpstr>Title &amp; Bullets - Left</vt:lpstr>
      <vt:lpstr>Title &amp; Bullets - 2 Column</vt:lpstr>
      <vt:lpstr>Title &amp; Bullets - Right</vt:lpstr>
      <vt:lpstr>Title, Bullets &amp; Photo</vt:lpstr>
      <vt:lpstr>Title &amp; Bullets</vt:lpstr>
      <vt:lpstr>Title - Center</vt:lpstr>
      <vt:lpstr>Photo - Vertical</vt:lpstr>
      <vt:lpstr>Photo - Horizontal</vt:lpstr>
      <vt:lpstr>Photo - Horizontal Reflection</vt:lpstr>
      <vt:lpstr>Title &amp; Subtitle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Rolf Landua</cp:lastModifiedBy>
  <cp:revision>3</cp:revision>
  <dcterms:modified xsi:type="dcterms:W3CDTF">2012-04-06T14:52:37Z</dcterms:modified>
  <cp:category/>
</cp:coreProperties>
</file>