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68" d="100"/>
          <a:sy n="168" d="100"/>
        </p:scale>
        <p:origin x="2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6448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D1B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64592" cy="5143500"/>
          </a:xfrm>
          <a:prstGeom prst="rect">
            <a:avLst/>
          </a:prstGeom>
          <a:solidFill>
            <a:srgbClr val="1ABC9C"/>
          </a:solidFill>
          <a:ln w="12700">
            <a:solidFill>
              <a:srgbClr val="1ABC9C"/>
            </a:solidFill>
            <a:prstDash val="solid"/>
          </a:ln>
        </p:spPr>
        <p:txBody>
          <a:bodyPr/>
          <a:lstStyle/>
          <a:p>
            <a:endParaRPr lang="en-CH"/>
          </a:p>
        </p:txBody>
      </p:sp>
      <p:sp>
        <p:nvSpPr>
          <p:cNvPr id="3" name="Text 1"/>
          <p:cNvSpPr/>
          <p:nvPr/>
        </p:nvSpPr>
        <p:spPr>
          <a:xfrm>
            <a:off x="365760" y="1280160"/>
            <a:ext cx="8412480" cy="822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36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ParticleTransformer Compression</a:t>
            </a:r>
            <a:endParaRPr lang="en-US" sz="3600" dirty="0"/>
          </a:p>
        </p:txBody>
      </p:sp>
      <p:sp>
        <p:nvSpPr>
          <p:cNvPr id="4" name="Text 2"/>
          <p:cNvSpPr/>
          <p:nvPr/>
        </p:nvSpPr>
        <p:spPr>
          <a:xfrm>
            <a:off x="365760" y="2148840"/>
            <a:ext cx="841248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800" dirty="0">
                <a:solidFill>
                  <a:srgbClr val="1ABC9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DST Pruning &amp; Fixed-Point Quantization</a:t>
            </a:r>
            <a:endParaRPr lang="en-US" sz="1800" dirty="0"/>
          </a:p>
        </p:txBody>
      </p:sp>
      <p:sp>
        <p:nvSpPr>
          <p:cNvPr id="5" name="Text 3"/>
          <p:cNvSpPr/>
          <p:nvPr/>
        </p:nvSpPr>
        <p:spPr>
          <a:xfrm>
            <a:off x="365760" y="2834640"/>
            <a:ext cx="841248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dirty="0">
                <a:solidFill>
                  <a:srgbClr val="BDC3C7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Martina Jørgensen  ·  April 2026</a:t>
            </a:r>
            <a:endParaRPr lang="en-US" sz="1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5760" y="182880"/>
            <a:ext cx="8412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0D1B2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Pruning Results</a:t>
            </a:r>
            <a:endParaRPr lang="en-US" sz="2800" dirty="0"/>
          </a:p>
        </p:txBody>
      </p:sp>
      <p:sp>
        <p:nvSpPr>
          <p:cNvPr id="3" name="Text 1"/>
          <p:cNvSpPr/>
          <p:nvPr/>
        </p:nvSpPr>
        <p:spPr>
          <a:xfrm>
            <a:off x="365760" y="685800"/>
            <a:ext cx="841248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717D7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DST pruning with Adam optimizer · JetClass 10-class · 50k steps/epoch · rejection classes are a representative selection · higher rejection = better</a:t>
            </a:r>
            <a:endParaRPr lang="en-US" sz="1100" dirty="0"/>
          </a:p>
        </p:txBody>
      </p:sp>
      <p:graphicFrame>
        <p:nvGraphicFramePr>
          <p:cNvPr id="4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011935"/>
              </p:ext>
            </p:extLst>
          </p:nvPr>
        </p:nvGraphicFramePr>
        <p:xfrm>
          <a:off x="365760" y="1005840"/>
          <a:ext cx="7315200" cy="3291840"/>
        </p:xfrm>
        <a:graphic>
          <a:graphicData uri="http://schemas.openxmlformats.org/drawingml/2006/table">
            <a:tbl>
              <a:tblPr/>
              <a:tblGrid>
                <a:gridCol w="2377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Metric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2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Baseline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2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Run 3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2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Run 6 ★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E66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Batch size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—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256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128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Epochs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—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20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25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LR Scheduler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flat+decay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None (constant LR)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MultiStepLR [17,23]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Remaining Weights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100%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46.89%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43.65%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Test Accuracy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86.05%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81.66%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82.67%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Multi-class AUC (OvO)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0.9877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0.9803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0.9821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H→bb rejection (50% sig. eff.)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10,638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4,425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5,319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Z→qq rejection (50% sig. eff.)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402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203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229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918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t→bqq rejection (50% sig. eff.)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B4F7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32,258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3,540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4,301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Shape 2"/>
          <p:cNvSpPr/>
          <p:nvPr/>
        </p:nvSpPr>
        <p:spPr>
          <a:xfrm>
            <a:off x="365760" y="4617720"/>
            <a:ext cx="8412480" cy="347472"/>
          </a:xfrm>
          <a:prstGeom prst="rect">
            <a:avLst/>
          </a:prstGeom>
          <a:solidFill>
            <a:srgbClr val="1ABC9C"/>
          </a:solidFill>
          <a:ln w="12700">
            <a:solidFill>
              <a:srgbClr val="1ABC9C"/>
            </a:solidFill>
            <a:prstDash val="solid"/>
          </a:ln>
        </p:spPr>
        <p:txBody>
          <a:bodyPr/>
          <a:lstStyle/>
          <a:p>
            <a:endParaRPr lang="en-CH"/>
          </a:p>
        </p:txBody>
      </p:sp>
      <p:sp>
        <p:nvSpPr>
          <p:cNvPr id="6" name="Text 3"/>
          <p:cNvSpPr/>
          <p:nvPr/>
        </p:nvSpPr>
        <p:spPr>
          <a:xfrm>
            <a:off x="457200" y="4636008"/>
            <a:ext cx="822960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★  LR scheduler (MultiStepLR) drove +1.75% accuracy gain — largest single improvement across all runs</a:t>
            </a:r>
            <a:endParaRPr lang="en-US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5760" y="182880"/>
            <a:ext cx="8412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0D1B2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Quantization — Architecture &amp; Status</a:t>
            </a:r>
            <a:endParaRPr lang="en-US" sz="2800" dirty="0"/>
          </a:p>
        </p:txBody>
      </p:sp>
      <p:sp>
        <p:nvSpPr>
          <p:cNvPr id="3" name="Text 1"/>
          <p:cNvSpPr/>
          <p:nvPr/>
        </p:nvSpPr>
        <p:spPr>
          <a:xfrm>
            <a:off x="365760" y="685800"/>
            <a:ext cx="841248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717D7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PQuantML fixed-point quantization · i=8, f=14 crashtest running · target i=2</a:t>
            </a:r>
            <a:endParaRPr lang="en-US" sz="1100" dirty="0"/>
          </a:p>
        </p:txBody>
      </p:sp>
      <p:sp>
        <p:nvSpPr>
          <p:cNvPr id="4" name="Shape 2"/>
          <p:cNvSpPr/>
          <p:nvPr/>
        </p:nvSpPr>
        <p:spPr>
          <a:xfrm>
            <a:off x="365760" y="1005840"/>
            <a:ext cx="4023360" cy="347472"/>
          </a:xfrm>
          <a:prstGeom prst="rect">
            <a:avLst/>
          </a:prstGeom>
          <a:solidFill>
            <a:srgbClr val="0E6655"/>
          </a:solidFill>
          <a:ln w="12700">
            <a:solidFill>
              <a:srgbClr val="0E6655"/>
            </a:solidFill>
            <a:prstDash val="solid"/>
          </a:ln>
        </p:spPr>
        <p:txBody>
          <a:bodyPr/>
          <a:lstStyle/>
          <a:p>
            <a:endParaRPr lang="en-CH"/>
          </a:p>
        </p:txBody>
      </p:sp>
      <p:sp>
        <p:nvSpPr>
          <p:cNvPr id="5" name="Text 3"/>
          <p:cNvSpPr/>
          <p:nvPr/>
        </p:nvSpPr>
        <p:spPr>
          <a:xfrm>
            <a:off x="411480" y="1024128"/>
            <a:ext cx="393192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 Implemented</a:t>
            </a:r>
            <a:endParaRPr lang="en-US" sz="1200" dirty="0"/>
          </a:p>
        </p:txBody>
      </p:sp>
      <p:sp>
        <p:nvSpPr>
          <p:cNvPr id="6" name="Text 4"/>
          <p:cNvSpPr/>
          <p:nvPr/>
        </p:nvSpPr>
        <p:spPr>
          <a:xfrm>
            <a:off x="457200" y="1389888"/>
            <a:ext cx="3840480" cy="32004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Block: attn_output, residual, post_attn_norm quantizers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Block: w_resid + c_attn weight quantizers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Block: c_attn_output_quantizer (einsum output)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Block: fc2.quantize_output = True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Block: cls_input_quantizer (before cat)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PairEmbed: sum_quantizer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ParticleTransformer: input, embed_output,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attn_mask, cls_output, cls_token quantizers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b="1" dirty="0">
                <a:solidFill>
                  <a:srgbClr val="1A7A4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PQActivation(gelu, k=1) — NEW </a:t>
            </a:r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 err="1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enable_quantization</a:t>
            </a: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guard on all manual quantizers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Dropouts removed</a:t>
            </a:r>
            <a:endParaRPr lang="en-US" sz="1000" dirty="0"/>
          </a:p>
        </p:txBody>
      </p:sp>
      <p:sp>
        <p:nvSpPr>
          <p:cNvPr id="7" name="Shape 5"/>
          <p:cNvSpPr/>
          <p:nvPr/>
        </p:nvSpPr>
        <p:spPr>
          <a:xfrm>
            <a:off x="4663440" y="1005840"/>
            <a:ext cx="4114800" cy="347472"/>
          </a:xfrm>
          <a:prstGeom prst="rect">
            <a:avLst/>
          </a:prstGeom>
          <a:solidFill>
            <a:srgbClr val="1B4F72"/>
          </a:solidFill>
          <a:ln w="12700">
            <a:solidFill>
              <a:srgbClr val="1B4F72"/>
            </a:solidFill>
            <a:prstDash val="solid"/>
          </a:ln>
        </p:spPr>
        <p:txBody>
          <a:bodyPr/>
          <a:lstStyle/>
          <a:p>
            <a:endParaRPr lang="en-CH"/>
          </a:p>
        </p:txBody>
      </p:sp>
      <p:sp>
        <p:nvSpPr>
          <p:cNvPr id="8" name="Text 6"/>
          <p:cNvSpPr/>
          <p:nvPr/>
        </p:nvSpPr>
        <p:spPr>
          <a:xfrm>
            <a:off x="4709160" y="1024128"/>
            <a:ext cx="402336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⚠  Limitations &amp; Pending</a:t>
            </a:r>
            <a:endParaRPr lang="en-US" sz="1200" dirty="0"/>
          </a:p>
        </p:txBody>
      </p:sp>
      <p:sp>
        <p:nvSpPr>
          <p:cNvPr id="9" name="Text 7"/>
          <p:cNvSpPr/>
          <p:nvPr/>
        </p:nvSpPr>
        <p:spPr>
          <a:xfrm>
            <a:off x="4754880" y="1389888"/>
            <a:ext cx="3931920" cy="32004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nn.LayerNorm — no PQLayerNorm in PQuantML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PQBatchNorm1d — quantize_output not implemented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 (pf_vectors) — needs normalization before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input quantizer can be applied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Heterogeneous i per layer — pair_embed path needs</a:t>
            </a:r>
            <a:endParaRPr lang="en-US" sz="1000" dirty="0"/>
          </a:p>
          <a:p>
            <a:pPr marL="342900" indent="-342900">
              <a:spcAft>
                <a:spcPts val="200"/>
              </a:spcAft>
              <a:buSzPct val="100000"/>
              <a:buChar char="•"/>
            </a:pPr>
            <a:r>
              <a:rPr lang="en-US" sz="10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i≥5, rest of network target i=2</a:t>
            </a:r>
            <a:endParaRPr lang="en-US" sz="1000" dirty="0"/>
          </a:p>
        </p:txBody>
      </p:sp>
      <p:sp>
        <p:nvSpPr>
          <p:cNvPr id="10" name="Shape 8"/>
          <p:cNvSpPr/>
          <p:nvPr/>
        </p:nvSpPr>
        <p:spPr>
          <a:xfrm>
            <a:off x="365760" y="4617720"/>
            <a:ext cx="8412480" cy="347472"/>
          </a:xfrm>
          <a:prstGeom prst="rect">
            <a:avLst/>
          </a:prstGeom>
          <a:solidFill>
            <a:srgbClr val="F0B429"/>
          </a:solidFill>
          <a:ln w="12700">
            <a:solidFill>
              <a:srgbClr val="F0B429"/>
            </a:solidFill>
            <a:prstDash val="solid"/>
          </a:ln>
        </p:spPr>
        <p:txBody>
          <a:bodyPr/>
          <a:lstStyle/>
          <a:p>
            <a:endParaRPr lang="en-CH"/>
          </a:p>
        </p:txBody>
      </p:sp>
      <p:sp>
        <p:nvSpPr>
          <p:cNvPr id="11" name="Text 9"/>
          <p:cNvSpPr/>
          <p:nvPr/>
        </p:nvSpPr>
        <p:spPr>
          <a:xfrm>
            <a:off x="457200" y="4636008"/>
            <a:ext cx="8229600" cy="3108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00" b="1" dirty="0">
                <a:solidFill>
                  <a:srgbClr val="0D1B2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Crashtest (i=8, f=14): running cleanly — Loss=0.56, no NaN  ·  NaN root cause: pairwise_lv_fts range [-18, 14] needs i≥5</a:t>
            </a:r>
            <a:endParaRPr 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2F3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5760" y="182880"/>
            <a:ext cx="841248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2800" b="1" dirty="0">
                <a:solidFill>
                  <a:srgbClr val="0D1B2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Quantization — Layer Coverage</a:t>
            </a:r>
            <a:endParaRPr lang="en-US" sz="2800" dirty="0"/>
          </a:p>
        </p:txBody>
      </p:sp>
      <p:sp>
        <p:nvSpPr>
          <p:cNvPr id="3" name="Text 1"/>
          <p:cNvSpPr/>
          <p:nvPr/>
        </p:nvSpPr>
        <p:spPr>
          <a:xfrm>
            <a:off x="365760" y="685800"/>
            <a:ext cx="841248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100" i="1" dirty="0">
                <a:solidFill>
                  <a:srgbClr val="717D7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Overview of quantization coverage per model component</a:t>
            </a:r>
            <a:endParaRPr lang="en-US" sz="1100" dirty="0"/>
          </a:p>
        </p:txBody>
      </p:sp>
      <p:graphicFrame>
        <p:nvGraphicFramePr>
          <p:cNvPr id="5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539766"/>
              </p:ext>
            </p:extLst>
          </p:nvPr>
        </p:nvGraphicFramePr>
        <p:xfrm>
          <a:off x="365760" y="1005840"/>
          <a:ext cx="8229600" cy="3383280"/>
        </p:xfrm>
        <a:graphic>
          <a:graphicData uri="http://schemas.openxmlformats.org/drawingml/2006/table">
            <a:tbl>
              <a:tblPr/>
              <a:tblGrid>
                <a:gridCol w="2011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37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8328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Component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2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Status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2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Notes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1B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SequenceTrimmer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✓ Not needed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No learnable parameters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Embed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✓ Covered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PQDense + PQBatchNorm1d · output: embed_output_quantizer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PairEmbed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✓ Covered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PQConv1d + PQBatchNorm1d · pairwise_lv_fts in float32 · sum_quantizer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Block × 8 (attention + FFN)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✓ Covered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attn_output, residuals, post_attn_norm, w_resid, fc2, c_attn quantizers ✓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cls_blocks × 2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✓ Covered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Same as Block · cls_input_quantizer before cat ✓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nn.LayerNorm (all locations)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B7770D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⚠ Not quantizable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No PQLayerNorm in PQuantML — output handled by next layer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b="1" dirty="0" err="1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nn.GELU</a:t>
                      </a: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  (NEW)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✓ Supported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b="1" dirty="0">
                          <a:solidFill>
                            <a:srgbClr val="1A7A4A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PQActivation(gelu, k=1) — added to PQuantML by Roope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PQBatchNorm1d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B7770D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⚠ Partial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quantize_input only — quantize_output not implemented in PQuantML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v input (pf_vectors)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1000" b="1" dirty="0">
                          <a:solidFill>
                            <a:srgbClr val="B7770D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⚠ Pending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sz="1000" dirty="0">
                          <a:solidFill>
                            <a:srgbClr val="2C3E5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Needs normalization before quantization can be applied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DC3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Text 2"/>
          <p:cNvSpPr/>
          <p:nvPr/>
        </p:nvSpPr>
        <p:spPr>
          <a:xfrm>
            <a:off x="365760" y="4773168"/>
            <a:ext cx="8412480" cy="2560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000" i="1" dirty="0">
                <a:solidFill>
                  <a:srgbClr val="717D7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✓ = fully quantized   ⚠ = partial or pending</a:t>
            </a:r>
            <a:endParaRPr 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0D1B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64592" cy="5143500"/>
          </a:xfrm>
          <a:prstGeom prst="rect">
            <a:avLst/>
          </a:prstGeom>
          <a:solidFill>
            <a:srgbClr val="1ABC9C"/>
          </a:solidFill>
          <a:ln w="12700">
            <a:solidFill>
              <a:srgbClr val="1ABC9C"/>
            </a:solidFill>
            <a:prstDash val="solid"/>
          </a:ln>
        </p:spPr>
        <p:txBody>
          <a:bodyPr/>
          <a:lstStyle/>
          <a:p>
            <a:endParaRPr lang="en-CH"/>
          </a:p>
        </p:txBody>
      </p:sp>
      <p:sp>
        <p:nvSpPr>
          <p:cNvPr id="3" name="Text 1"/>
          <p:cNvSpPr/>
          <p:nvPr/>
        </p:nvSpPr>
        <p:spPr>
          <a:xfrm>
            <a:off x="365760" y="228600"/>
            <a:ext cx="841248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3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Next Steps</a:t>
            </a:r>
            <a:endParaRPr lang="en-US" sz="3200" dirty="0"/>
          </a:p>
        </p:txBody>
      </p:sp>
      <p:sp>
        <p:nvSpPr>
          <p:cNvPr id="4" name="Text 2"/>
          <p:cNvSpPr/>
          <p:nvPr/>
        </p:nvSpPr>
        <p:spPr>
          <a:xfrm>
            <a:off x="548640" y="1371600"/>
            <a:ext cx="8138160" cy="34747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rgbClr val="F2F3F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Run 7 evaluation — 35 epochs with MultiStepLR, currently 16/35 epochs complete</a:t>
            </a:r>
            <a:endParaRPr lang="en-US" sz="1600" dirty="0"/>
          </a:p>
          <a:p>
            <a:pPr marL="342900" indent="-342900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rgbClr val="F2F3F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Complete quantization coverage — v normalization, per-layer i analysis</a:t>
            </a:r>
            <a:endParaRPr lang="en-US" sz="1600" dirty="0"/>
          </a:p>
          <a:p>
            <a:pPr marL="342900" indent="-342900">
              <a:spcAft>
                <a:spcPts val="2400"/>
              </a:spcAft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rgbClr val="F2F3F4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start sensitivity scans — gradually reduce bit width and see how the model performs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610</Words>
  <Application>Microsoft Macintosh PowerPoint</Application>
  <PresentationFormat>On-screen Show (16:9)</PresentationFormat>
  <Paragraphs>110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ParticleTransformer Compression Progress</dc:title>
  <dc:subject>PptxGenJS Presentation</dc:subject>
  <dc:creator>PptxGenJS</dc:creator>
  <cp:lastModifiedBy>Martina Jørgensen</cp:lastModifiedBy>
  <cp:revision>2</cp:revision>
  <dcterms:created xsi:type="dcterms:W3CDTF">2026-04-22T10:40:02Z</dcterms:created>
  <dcterms:modified xsi:type="dcterms:W3CDTF">2026-04-22T11:45:02Z</dcterms:modified>
</cp:coreProperties>
</file>