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8" r:id="rId3"/>
    <p:sldId id="261" r:id="rId4"/>
    <p:sldId id="257" r:id="rId5"/>
    <p:sldId id="260" r:id="rId6"/>
    <p:sldId id="262" r:id="rId7"/>
    <p:sldId id="259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90" y="-11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167C5C-0EC9-4FF9-9436-27CFBE2F4B75}" type="datetimeFigureOut">
              <a:rPr lang="en-GB" smtClean="0"/>
              <a:t>09/02/2012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57E52-20AF-4157-AE87-117B2AF989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084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B57E52-20AF-4157-AE87-117B2AF9896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793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CEAD9-7648-4019-B535-D7AF53EEE82C}" type="datetimeFigureOut">
              <a:rPr lang="en-GB" smtClean="0"/>
              <a:t>09/02/2012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78F3-526C-4986-AFDB-80797D9A92E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CEAD9-7648-4019-B535-D7AF53EEE82C}" type="datetimeFigureOut">
              <a:rPr lang="en-GB" smtClean="0"/>
              <a:t>09/02/2012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78F3-526C-4986-AFDB-80797D9A92E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CEAD9-7648-4019-B535-D7AF53EEE82C}" type="datetimeFigureOut">
              <a:rPr lang="en-GB" smtClean="0"/>
              <a:t>09/02/2012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78F3-526C-4986-AFDB-80797D9A92E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CEAD9-7648-4019-B535-D7AF53EEE82C}" type="datetimeFigureOut">
              <a:rPr lang="en-GB" smtClean="0"/>
              <a:t>09/02/2012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78F3-526C-4986-AFDB-80797D9A92E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CEAD9-7648-4019-B535-D7AF53EEE82C}" type="datetimeFigureOut">
              <a:rPr lang="en-GB" smtClean="0"/>
              <a:t>09/02/2012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78F3-526C-4986-AFDB-80797D9A92E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CEAD9-7648-4019-B535-D7AF53EEE82C}" type="datetimeFigureOut">
              <a:rPr lang="en-GB" smtClean="0"/>
              <a:t>09/02/2012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78F3-526C-4986-AFDB-80797D9A92E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CEAD9-7648-4019-B535-D7AF53EEE82C}" type="datetimeFigureOut">
              <a:rPr lang="en-GB" smtClean="0"/>
              <a:t>09/02/2012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78F3-526C-4986-AFDB-80797D9A92E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CEAD9-7648-4019-B535-D7AF53EEE82C}" type="datetimeFigureOut">
              <a:rPr lang="en-GB" smtClean="0"/>
              <a:t>09/02/2012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78F3-526C-4986-AFDB-80797D9A92E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CEAD9-7648-4019-B535-D7AF53EEE82C}" type="datetimeFigureOut">
              <a:rPr lang="en-GB" smtClean="0"/>
              <a:t>09/02/2012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78F3-526C-4986-AFDB-80797D9A92E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CEAD9-7648-4019-B535-D7AF53EEE82C}" type="datetimeFigureOut">
              <a:rPr lang="en-GB" smtClean="0"/>
              <a:t>09/02/2012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078F3-526C-4986-AFDB-80797D9A92E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CEAD9-7648-4019-B535-D7AF53EEE82C}" type="datetimeFigureOut">
              <a:rPr lang="en-GB" smtClean="0"/>
              <a:t>09/02/2012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A078F3-526C-4986-AFDB-80797D9A92E9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EA078F3-526C-4986-AFDB-80797D9A92E9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67CEAD9-7648-4019-B535-D7AF53EEE82C}" type="datetimeFigureOut">
              <a:rPr lang="en-GB" smtClean="0"/>
              <a:t>09/02/2012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5.wmf"/><Relationship Id="rId3" Type="http://schemas.openxmlformats.org/officeDocument/2006/relationships/image" Target="../media/image17.jpeg"/><Relationship Id="rId7" Type="http://schemas.openxmlformats.org/officeDocument/2006/relationships/image" Target="../media/image13.wmf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9.png"/><Relationship Id="rId5" Type="http://schemas.openxmlformats.org/officeDocument/2006/relationships/image" Target="../media/image12.wmf"/><Relationship Id="rId15" Type="http://schemas.openxmlformats.org/officeDocument/2006/relationships/image" Target="../media/image16.wmf"/><Relationship Id="rId10" Type="http://schemas.openxmlformats.org/officeDocument/2006/relationships/image" Target="../media/image18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4.wmf"/><Relationship Id="rId1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Analysis Summary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V. Blackmore</a:t>
            </a:r>
          </a:p>
          <a:p>
            <a:r>
              <a:rPr lang="en-GB" dirty="0" smtClean="0"/>
              <a:t>CM32, RAL, 10/02/12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8028384" y="5589240"/>
                <a:ext cx="1512168" cy="494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en-GB" sz="20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84" y="5589240"/>
                <a:ext cx="1512168" cy="494494"/>
              </a:xfrm>
              <a:prstGeom prst="rect">
                <a:avLst/>
              </a:prstGeom>
              <a:blipFill rotWithShape="1">
                <a:blip r:embed="rId2"/>
                <a:stretch>
                  <a:fillRect t="-125926" r="-18145" b="-1901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5386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Symbol" pitchFamily="18" charset="2"/>
              </a:rPr>
              <a:t>p</a:t>
            </a:r>
            <a:r>
              <a:rPr lang="en-GB" dirty="0" smtClean="0"/>
              <a:t>-</a:t>
            </a:r>
            <a:r>
              <a:rPr lang="en-GB" dirty="0" smtClean="0">
                <a:latin typeface="Symbol" pitchFamily="18" charset="2"/>
              </a:rPr>
              <a:t>m</a:t>
            </a:r>
            <a:r>
              <a:rPr lang="en-GB" dirty="0" smtClean="0"/>
              <a:t> Beam Contamination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4800600"/>
          </a:xfrm>
        </p:spPr>
        <p:txBody>
          <a:bodyPr/>
          <a:lstStyle/>
          <a:p>
            <a:r>
              <a:rPr lang="en-GB" dirty="0" smtClean="0"/>
              <a:t>Developed two techniques for determining the amount of </a:t>
            </a:r>
            <a:br>
              <a:rPr lang="en-GB" dirty="0" smtClean="0"/>
            </a:br>
            <a:r>
              <a:rPr lang="en-GB" dirty="0" smtClean="0">
                <a:latin typeface="Symbol" pitchFamily="18" charset="2"/>
              </a:rPr>
              <a:t>p</a:t>
            </a:r>
            <a:r>
              <a:rPr lang="en-GB" dirty="0" smtClean="0"/>
              <a:t>-contamination in our </a:t>
            </a:r>
            <a:r>
              <a:rPr lang="en-GB" dirty="0" smtClean="0">
                <a:latin typeface="Symbol" pitchFamily="18" charset="2"/>
              </a:rPr>
              <a:t>m</a:t>
            </a:r>
            <a:r>
              <a:rPr lang="en-GB" dirty="0" smtClean="0"/>
              <a:t> beam.</a:t>
            </a:r>
          </a:p>
          <a:p>
            <a:pPr lvl="1"/>
            <a:r>
              <a:rPr lang="en-GB" dirty="0" smtClean="0"/>
              <a:t>The Time-of-Flight (TOF) of muons and </a:t>
            </a:r>
            <a:r>
              <a:rPr lang="en-GB" dirty="0" err="1" smtClean="0"/>
              <a:t>pions</a:t>
            </a:r>
            <a:r>
              <a:rPr lang="en-GB" dirty="0" smtClean="0"/>
              <a:t> can coincide in different runs. Compare the overlap between muon and pion peaks in </a:t>
            </a:r>
            <a:r>
              <a:rPr lang="en-GB" u="sng" dirty="0" smtClean="0"/>
              <a:t>pion runs</a:t>
            </a:r>
            <a:r>
              <a:rPr lang="en-GB" dirty="0"/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 rot="5400000">
            <a:off x="6056326" y="2551527"/>
            <a:ext cx="55579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M. </a:t>
            </a:r>
            <a:r>
              <a:rPr lang="en-GB" sz="20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Bogomilov</a:t>
            </a:r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D. </a:t>
            </a:r>
            <a:r>
              <a:rPr lang="en-GB" sz="20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Orestano</a:t>
            </a:r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A. </a:t>
            </a:r>
            <a:r>
              <a:rPr lang="en-GB" sz="20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Blondel</a:t>
            </a:r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Y. </a:t>
            </a:r>
            <a:r>
              <a:rPr lang="en-GB" sz="20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Karadzhov</a:t>
            </a:r>
            <a:endParaRPr lang="en-GB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3103"/>
            <a:ext cx="4475485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2619631" y="3212976"/>
                <a:ext cx="3128357" cy="944361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𝑁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𝑁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𝑁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en-GB" b="0" dirty="0" smtClean="0">
                  <a:ea typeface="Cambria Math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𝑐𝑢𝑡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𝐾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∗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𝑁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𝐾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∗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𝑁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en-GB" b="0" dirty="0" smtClean="0">
                  <a:ea typeface="Cambria Math"/>
                </a:endParaRPr>
              </a:p>
              <a:p>
                <a:r>
                  <a:rPr lang="en-GB" dirty="0" smtClean="0"/>
                  <a:t>Determine: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</m:den>
                    </m:f>
                    <m:r>
                      <a:rPr lang="en-GB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9631" y="3212976"/>
                <a:ext cx="3128357" cy="944361"/>
              </a:xfrm>
              <a:prstGeom prst="rect">
                <a:avLst/>
              </a:prstGeom>
              <a:blipFill rotWithShape="1">
                <a:blip r:embed="rId4"/>
                <a:stretch>
                  <a:fillRect l="-1553" t="-3185" r="-3107" b="-89172"/>
                </a:stretch>
              </a:blip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338000"/>
            <a:ext cx="416275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8028384" y="5589240"/>
                <a:ext cx="1512168" cy="494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en-GB" sz="20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84" y="5589240"/>
                <a:ext cx="1512168" cy="494494"/>
              </a:xfrm>
              <a:prstGeom prst="rect">
                <a:avLst/>
              </a:prstGeom>
              <a:blipFill rotWithShape="1">
                <a:blip r:embed="rId6"/>
                <a:stretch>
                  <a:fillRect t="-125926" r="-18145" b="-1901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4905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Symbol" pitchFamily="18" charset="2"/>
              </a:rPr>
              <a:t>p</a:t>
            </a:r>
            <a:r>
              <a:rPr lang="en-GB" dirty="0"/>
              <a:t>-</a:t>
            </a:r>
            <a:r>
              <a:rPr lang="en-GB" dirty="0">
                <a:latin typeface="Symbol" pitchFamily="18" charset="2"/>
              </a:rPr>
              <a:t>m</a:t>
            </a:r>
            <a:r>
              <a:rPr lang="en-GB" dirty="0"/>
              <a:t> Beam Contamination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4800600"/>
          </a:xfrm>
        </p:spPr>
        <p:txBody>
          <a:bodyPr/>
          <a:lstStyle/>
          <a:p>
            <a:r>
              <a:rPr lang="en-GB" dirty="0"/>
              <a:t>Developed two techniques for determining the amount of </a:t>
            </a:r>
            <a:br>
              <a:rPr lang="en-GB" dirty="0"/>
            </a:br>
            <a:r>
              <a:rPr lang="en-GB" dirty="0">
                <a:latin typeface="Symbol" pitchFamily="18" charset="2"/>
              </a:rPr>
              <a:t>p</a:t>
            </a:r>
            <a:r>
              <a:rPr lang="en-GB" dirty="0"/>
              <a:t>-contamination in our </a:t>
            </a:r>
            <a:r>
              <a:rPr lang="en-GB" dirty="0">
                <a:latin typeface="Symbol" pitchFamily="18" charset="2"/>
              </a:rPr>
              <a:t>m</a:t>
            </a:r>
            <a:r>
              <a:rPr lang="en-GB" dirty="0"/>
              <a:t> beam.</a:t>
            </a:r>
          </a:p>
          <a:p>
            <a:pPr lvl="1"/>
            <a:r>
              <a:rPr lang="en-GB" dirty="0" smtClean="0"/>
              <a:t>Or: extract templates for muons and </a:t>
            </a:r>
            <a:r>
              <a:rPr lang="en-GB" dirty="0" err="1" smtClean="0"/>
              <a:t>pions</a:t>
            </a:r>
            <a:r>
              <a:rPr lang="en-GB" dirty="0" smtClean="0"/>
              <a:t> in fixed TOF windows </a:t>
            </a:r>
            <a:r>
              <a:rPr lang="en-GB" u="sng" dirty="0" smtClean="0"/>
              <a:t>from the pion runs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Fit the fraction of muons and </a:t>
            </a:r>
            <a:r>
              <a:rPr lang="en-GB" dirty="0" err="1" smtClean="0"/>
              <a:t>pions</a:t>
            </a:r>
            <a:r>
              <a:rPr lang="en-GB" dirty="0" smtClean="0"/>
              <a:t> </a:t>
            </a:r>
            <a:r>
              <a:rPr lang="en-GB" u="sng" dirty="0" smtClean="0"/>
              <a:t>in muon runs </a:t>
            </a:r>
            <a:r>
              <a:rPr lang="en-GB" dirty="0" smtClean="0"/>
              <a:t>within the same TOF window.</a:t>
            </a:r>
            <a:endParaRPr lang="en-GB" dirty="0"/>
          </a:p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01008"/>
            <a:ext cx="6466374" cy="2857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3515789"/>
            <a:ext cx="936475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~96% m</a:t>
            </a:r>
          </a:p>
          <a:p>
            <a:r>
              <a:rPr lang="en-GB" dirty="0" smtClean="0"/>
              <a:t>~4% p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380312" y="3501008"/>
            <a:ext cx="1053494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~100% m</a:t>
            </a:r>
          </a:p>
          <a:p>
            <a:r>
              <a:rPr lang="en-GB" dirty="0" smtClean="0"/>
              <a:t>~0% p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 rot="5400000">
            <a:off x="6056326" y="2551527"/>
            <a:ext cx="55579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M. </a:t>
            </a:r>
            <a:r>
              <a:rPr lang="en-GB" sz="20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Bogomilov</a:t>
            </a:r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D. </a:t>
            </a:r>
            <a:r>
              <a:rPr lang="en-GB" sz="20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Orestano</a:t>
            </a:r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A. </a:t>
            </a:r>
            <a:r>
              <a:rPr lang="en-GB" sz="20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Blondel</a:t>
            </a:r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Y. </a:t>
            </a:r>
            <a:r>
              <a:rPr lang="en-GB" sz="20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Karadzhov</a:t>
            </a:r>
            <a:endParaRPr lang="en-GB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66555" y="6480035"/>
            <a:ext cx="26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Very promising technique!</a:t>
            </a:r>
            <a:endParaRPr lang="en-GB" u="sn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8028384" y="5589240"/>
                <a:ext cx="1512168" cy="494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en-GB" sz="20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84" y="5589240"/>
                <a:ext cx="1512168" cy="494494"/>
              </a:xfrm>
              <a:prstGeom prst="rect">
                <a:avLst/>
              </a:prstGeom>
              <a:blipFill rotWithShape="1">
                <a:blip r:embed="rId3"/>
                <a:stretch>
                  <a:fillRect t="-124691" r="-18145" b="-1913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3172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Optics of Step IV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4704"/>
            <a:ext cx="7620000" cy="4800600"/>
          </a:xfrm>
        </p:spPr>
        <p:txBody>
          <a:bodyPr/>
          <a:lstStyle/>
          <a:p>
            <a:r>
              <a:rPr lang="en-GB" dirty="0" smtClean="0"/>
              <a:t>MICE Note 88 revival (U. </a:t>
            </a:r>
            <a:r>
              <a:rPr lang="en-GB" dirty="0" err="1" smtClean="0"/>
              <a:t>Bravar</a:t>
            </a:r>
            <a:r>
              <a:rPr lang="en-GB" dirty="0" smtClean="0"/>
              <a:t>, 2004)</a:t>
            </a:r>
          </a:p>
          <a:p>
            <a:pPr lvl="1"/>
            <a:r>
              <a:rPr lang="en-GB" dirty="0" smtClean="0"/>
              <a:t>Optics solutions for MICE Steps IV, V and VI for ‘old’ coil parameters. Much has changed re: coil parameters.</a:t>
            </a:r>
          </a:p>
          <a:p>
            <a:pPr lvl="1"/>
            <a:r>
              <a:rPr lang="en-GB" dirty="0" smtClean="0"/>
              <a:t>Solutions are compatible with coil limitations, are periodic (can be extended to future steps), and are scalable.</a:t>
            </a:r>
          </a:p>
          <a:p>
            <a:r>
              <a:rPr lang="en-GB" dirty="0" smtClean="0"/>
              <a:t>Tested the various TRD-based Step IV configurations in MAUS, making sure there is a match.</a:t>
            </a:r>
          </a:p>
          <a:p>
            <a:r>
              <a:rPr lang="en-GB" dirty="0" smtClean="0"/>
              <a:t>Next, </a:t>
            </a:r>
            <a:r>
              <a:rPr lang="en-GB" dirty="0" err="1" smtClean="0"/>
              <a:t>rematching</a:t>
            </a:r>
            <a:r>
              <a:rPr lang="en-GB" dirty="0" smtClean="0"/>
              <a:t> Step IV using the as-built coil dimensions.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496484"/>
            <a:ext cx="4494855" cy="2232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542085"/>
            <a:ext cx="2888861" cy="223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1240628" y="4698531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B</a:t>
            </a:r>
            <a:r>
              <a:rPr lang="en-GB" baseline="-25000" dirty="0" err="1" smtClean="0"/>
              <a:t>z</a:t>
            </a:r>
            <a:r>
              <a:rPr lang="en-GB" dirty="0" smtClean="0"/>
              <a:t> (T)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4382404" y="4698531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mbol" pitchFamily="18" charset="2"/>
              </a:rPr>
              <a:t>b</a:t>
            </a:r>
            <a:r>
              <a:rPr lang="en-GB" dirty="0" smtClean="0"/>
              <a:t> (mm)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685600" y="6488668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 (m)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020272" y="6488668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 (m)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5400000">
            <a:off x="7517676" y="1203404"/>
            <a:ext cx="2635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U. </a:t>
            </a:r>
            <a:r>
              <a:rPr lang="en-GB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Bravar</a:t>
            </a:r>
            <a:r>
              <a:rPr lang="en-GB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P. </a:t>
            </a:r>
            <a:r>
              <a:rPr lang="en-GB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Snopok</a:t>
            </a:r>
            <a:endParaRPr lang="en-GB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8028384" y="5589240"/>
                <a:ext cx="1512168" cy="494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en-GB" sz="20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84" y="5589240"/>
                <a:ext cx="1512168" cy="494494"/>
              </a:xfrm>
              <a:prstGeom prst="rect">
                <a:avLst/>
              </a:prstGeom>
              <a:blipFill rotWithShape="1">
                <a:blip r:embed="rId4"/>
                <a:stretch>
                  <a:fillRect t="-125926" r="-18145" b="-1901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2004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Multiple Scattering and the MICE Tracker</a:t>
            </a:r>
            <a:endParaRPr lang="en-GB" dirty="0"/>
          </a:p>
        </p:txBody>
      </p:sp>
      <p:pic>
        <p:nvPicPr>
          <p:cNvPr id="6" name="Picture 5" descr="\\ppfs5.physics.ox.ac.uk\Particle\Carlisle\MICE notes etc\Multiple Scattering\Tracks_re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340768"/>
            <a:ext cx="3951767" cy="2157104"/>
          </a:xfrm>
          <a:prstGeom prst="rect">
            <a:avLst/>
          </a:prstGeom>
          <a:noFill/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053933"/>
              </p:ext>
            </p:extLst>
          </p:nvPr>
        </p:nvGraphicFramePr>
        <p:xfrm>
          <a:off x="4499992" y="980728"/>
          <a:ext cx="470927" cy="627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" name="Equation" r:id="rId4" imgW="152280" imgH="203040" progId="Equation.3">
                  <p:embed/>
                </p:oleObj>
              </mc:Choice>
              <mc:Fallback>
                <p:oleObj name="Equation" r:id="rId4" imgW="1522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980728"/>
                        <a:ext cx="470927" cy="6279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0176041"/>
              </p:ext>
            </p:extLst>
          </p:nvPr>
        </p:nvGraphicFramePr>
        <p:xfrm>
          <a:off x="8028384" y="3284984"/>
          <a:ext cx="388116" cy="620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" name="Equation" r:id="rId6" imgW="126720" imgH="203040" progId="Equation.3">
                  <p:embed/>
                </p:oleObj>
              </mc:Choice>
              <mc:Fallback>
                <p:oleObj name="Equation" r:id="rId6" imgW="1267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8384" y="3284984"/>
                        <a:ext cx="388116" cy="6209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/>
          <p:cNvSpPr/>
          <p:nvPr/>
        </p:nvSpPr>
        <p:spPr>
          <a:xfrm>
            <a:off x="6299737" y="2224377"/>
            <a:ext cx="142875" cy="152398"/>
          </a:xfrm>
          <a:prstGeom prst="ellipse">
            <a:avLst/>
          </a:prstGeom>
          <a:solidFill>
            <a:srgbClr val="92D050">
              <a:alpha val="54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383250" y="1512845"/>
            <a:ext cx="793684" cy="811601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565256"/>
              </p:ext>
            </p:extLst>
          </p:nvPr>
        </p:nvGraphicFramePr>
        <p:xfrm>
          <a:off x="5906174" y="692696"/>
          <a:ext cx="2329561" cy="1006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" name="Equation" r:id="rId8" imgW="1028520" imgH="444240" progId="Equation.3">
                  <p:embed/>
                </p:oleObj>
              </mc:Choice>
              <mc:Fallback>
                <p:oleObj name="Equation" r:id="rId8" imgW="102852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6174" y="692696"/>
                        <a:ext cx="2329561" cy="10066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2" descr="C:\Users\carlisle\AppData\Local\Temp\scp17330\home\carlisle\Output\mice2\StepIV\noEnergy_Loss\LH2_both_Ang.png"/>
          <p:cNvPicPr>
            <a:picLocks noGrp="1" noChangeAspect="1" noChangeArrowheads="1"/>
          </p:cNvPicPr>
          <p:nvPr>
            <p:ph idx="1"/>
          </p:nvPr>
        </p:nvPicPr>
        <p:blipFill>
          <a:blip r:embed="rId10" cstate="print"/>
          <a:srcRect b="5501"/>
          <a:stretch>
            <a:fillRect/>
          </a:stretch>
        </p:blipFill>
        <p:spPr bwMode="auto">
          <a:xfrm>
            <a:off x="146853" y="2062870"/>
            <a:ext cx="4038724" cy="2588229"/>
          </a:xfrm>
          <a:prstGeom prst="rect">
            <a:avLst/>
          </a:prstGeom>
          <a:noFill/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395536" y="1720149"/>
            <a:ext cx="3195568" cy="628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 smtClean="0">
                <a:latin typeface="+mn-lt"/>
              </a:rPr>
              <a:t>Scattering angle measured in tracker through AFC + </a:t>
            </a:r>
            <a:r>
              <a:rPr lang="en-GB" sz="1600" dirty="0" smtClean="0">
                <a:solidFill>
                  <a:srgbClr val="0070C0"/>
                </a:solidFill>
                <a:latin typeface="+mn-lt"/>
              </a:rPr>
              <a:t>LH</a:t>
            </a:r>
            <a:r>
              <a:rPr lang="en-GB" sz="1600" baseline="-25000" dirty="0" smtClean="0">
                <a:solidFill>
                  <a:srgbClr val="0070C0"/>
                </a:solidFill>
                <a:latin typeface="+mn-lt"/>
              </a:rPr>
              <a:t>2</a:t>
            </a:r>
            <a:endParaRPr lang="en-GB" sz="16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6" name="Picture 3" descr="C:\Users\carlisle\AppData\Local\Temp\scp18189\home\carlisle\Output\mice2\StepIV\noEnergy_Loss\LH2_nS_Ang.png"/>
          <p:cNvPicPr>
            <a:picLocks noChangeAspect="1" noChangeArrowheads="1"/>
          </p:cNvPicPr>
          <p:nvPr/>
        </p:nvPicPr>
        <p:blipFill>
          <a:blip r:embed="rId11" cstate="print"/>
          <a:srcRect l="77155" b="82033"/>
          <a:stretch>
            <a:fillRect/>
          </a:stretch>
        </p:blipFill>
        <p:spPr bwMode="auto">
          <a:xfrm>
            <a:off x="3272400" y="2063025"/>
            <a:ext cx="905145" cy="482748"/>
          </a:xfrm>
          <a:prstGeom prst="rect">
            <a:avLst/>
          </a:prstGeom>
          <a:noFill/>
        </p:spPr>
      </p:pic>
      <p:sp>
        <p:nvSpPr>
          <p:cNvPr id="17" name="Text Placeholder 9"/>
          <p:cNvSpPr txBox="1">
            <a:spLocks/>
          </p:cNvSpPr>
          <p:nvPr/>
        </p:nvSpPr>
        <p:spPr>
          <a:xfrm>
            <a:off x="2051720" y="3789249"/>
            <a:ext cx="781958" cy="3198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Smear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5576" y="4535542"/>
            <a:ext cx="676875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10      20       30      40        50       60       70       80</a:t>
            </a:r>
            <a:endParaRPr lang="en-GB" sz="1100" b="1" dirty="0"/>
          </a:p>
        </p:txBody>
      </p:sp>
      <p:sp>
        <p:nvSpPr>
          <p:cNvPr id="20" name="Text Placeholder 9"/>
          <p:cNvSpPr txBox="1">
            <a:spLocks/>
          </p:cNvSpPr>
          <p:nvPr/>
        </p:nvSpPr>
        <p:spPr>
          <a:xfrm>
            <a:off x="971600" y="2455873"/>
            <a:ext cx="1229925" cy="3198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No Smear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1643907"/>
              </p:ext>
            </p:extLst>
          </p:nvPr>
        </p:nvGraphicFramePr>
        <p:xfrm>
          <a:off x="3655353" y="4509329"/>
          <a:ext cx="844639" cy="3598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" name="Equation" r:id="rId12" imgW="596880" imgH="253800" progId="Equation.3">
                  <p:embed/>
                </p:oleObj>
              </mc:Choice>
              <mc:Fallback>
                <p:oleObj name="Equation" r:id="rId12" imgW="5968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5353" y="4509329"/>
                        <a:ext cx="844639" cy="3598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786428" y="3225552"/>
            <a:ext cx="331236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Simulate </a:t>
            </a:r>
            <a:r>
              <a:rPr lang="en-GB" sz="1600" dirty="0" smtClean="0">
                <a:latin typeface="Symbol" pitchFamily="18" charset="2"/>
              </a:rPr>
              <a:t>m</a:t>
            </a:r>
            <a:r>
              <a:rPr lang="en-GB" sz="1600" dirty="0" smtClean="0"/>
              <a:t> down the channel, </a:t>
            </a:r>
            <a:r>
              <a:rPr lang="en-GB" sz="1600" dirty="0" err="1" smtClean="0"/>
              <a:t>inc.</a:t>
            </a:r>
            <a:r>
              <a:rPr lang="en-GB" sz="1600" dirty="0" smtClean="0"/>
              <a:t> absorbers.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Re-simulate through </a:t>
            </a:r>
            <a:r>
              <a:rPr lang="en-GB" sz="1600" u="sng" dirty="0" smtClean="0"/>
              <a:t>empty</a:t>
            </a:r>
            <a:r>
              <a:rPr lang="en-GB" sz="1600" dirty="0" smtClean="0"/>
              <a:t> channel: Upstream to downstream, downstream to upstream.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Calc</a:t>
            </a:r>
            <a:r>
              <a:rPr lang="en-GB" sz="1600" dirty="0"/>
              <a:t>.</a:t>
            </a:r>
            <a:r>
              <a:rPr lang="en-GB" sz="1600" dirty="0" smtClean="0"/>
              <a:t> angle between them </a:t>
            </a:r>
            <a:r>
              <a:rPr lang="en-GB" sz="1600" dirty="0" smtClean="0">
                <a:sym typeface="Wingdings" pitchFamily="2" charset="2"/>
              </a:rPr>
              <a:t> scattering angle.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sym typeface="Wingdings" pitchFamily="2" charset="2"/>
              </a:rPr>
              <a:t>Do this with and without smearing the ‘tracker’ reconstruction.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sym typeface="Wingdings" pitchFamily="2" charset="2"/>
              </a:rPr>
              <a:t>Can measure multiple scattering with the tracker.</a:t>
            </a:r>
            <a:endParaRPr lang="en-GB" sz="1600" dirty="0"/>
          </a:p>
        </p:txBody>
      </p:sp>
      <p:graphicFrame>
        <p:nvGraphicFramePr>
          <p:cNvPr id="2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6424235"/>
              </p:ext>
            </p:extLst>
          </p:nvPr>
        </p:nvGraphicFramePr>
        <p:xfrm>
          <a:off x="211249" y="5229200"/>
          <a:ext cx="4462900" cy="148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340"/>
                <a:gridCol w="968139"/>
                <a:gridCol w="748861"/>
                <a:gridCol w="781450"/>
                <a:gridCol w="948110"/>
              </a:tblGrid>
              <a:tr h="0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9161" marR="39161" marT="19580" marB="19580"/>
                </a:tc>
                <a:tc gridSpan="4"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marL="39161" marR="39161" marT="19580" marB="1958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186763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9161" marR="39161" marT="19580" marB="19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No Smear</a:t>
                      </a:r>
                      <a:endParaRPr lang="en-GB" sz="1000" b="1" dirty="0"/>
                    </a:p>
                  </a:txBody>
                  <a:tcPr marL="39161" marR="39161" marT="19580" marB="19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rgbClr val="FF0000"/>
                          </a:solidFill>
                        </a:rPr>
                        <a:t>Smear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39161" marR="39161" marT="19580" marB="19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PDG</a:t>
                      </a:r>
                      <a:endParaRPr lang="en-GB" sz="1000" b="1" dirty="0"/>
                    </a:p>
                  </a:txBody>
                  <a:tcPr marL="39161" marR="39161" marT="19580" marB="19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Paraxial</a:t>
                      </a:r>
                      <a:r>
                        <a:rPr lang="en-GB" sz="1000" b="1" baseline="0" dirty="0" smtClean="0"/>
                        <a:t> beam</a:t>
                      </a:r>
                      <a:endParaRPr lang="en-GB" sz="1000" b="1" dirty="0"/>
                    </a:p>
                  </a:txBody>
                  <a:tcPr marL="39161" marR="39161" marT="19580" marB="19580" anchor="ctr"/>
                </a:tc>
              </a:tr>
              <a:tr h="177901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No AFC</a:t>
                      </a:r>
                      <a:endParaRPr lang="en-GB" sz="1000" dirty="0"/>
                    </a:p>
                  </a:txBody>
                  <a:tcPr marL="39161" marR="39161" marT="19580" marB="19580"/>
                </a:tc>
                <a:tc>
                  <a:txBody>
                    <a:bodyPr/>
                    <a:lstStyle/>
                    <a:p>
                      <a:r>
                        <a:rPr lang="en-GB" sz="900" baseline="0" dirty="0" smtClean="0"/>
                        <a:t>1.04e-9</a:t>
                      </a:r>
                      <a:endParaRPr lang="en-GB" sz="900" baseline="0" dirty="0"/>
                    </a:p>
                  </a:txBody>
                  <a:tcPr marL="39161" marR="39161" marT="19580" marB="19580"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3.01e-4</a:t>
                      </a:r>
                    </a:p>
                  </a:txBody>
                  <a:tcPr marL="39161" marR="39161" marT="19580" marB="19580"/>
                </a:tc>
                <a:tc>
                  <a:txBody>
                    <a:bodyPr/>
                    <a:lstStyle/>
                    <a:p>
                      <a:endParaRPr lang="en-GB" sz="800" dirty="0" smtClean="0"/>
                    </a:p>
                  </a:txBody>
                  <a:tcPr marL="39161" marR="39161" marT="19580" marB="19580"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 smtClean="0"/>
                    </a:p>
                  </a:txBody>
                  <a:tcPr marL="39161" marR="39161" marT="19580" marB="19580">
                    <a:noFill/>
                  </a:tcPr>
                </a:tc>
              </a:tr>
              <a:tr h="320704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AFC (windows)</a:t>
                      </a:r>
                      <a:endParaRPr lang="en-GB" sz="1000" dirty="0"/>
                    </a:p>
                  </a:txBody>
                  <a:tcPr marL="39161" marR="39161" marT="19580" marB="19580"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7.55e-5</a:t>
                      </a:r>
                    </a:p>
                  </a:txBody>
                  <a:tcPr marL="39161" marR="39161" marT="19580" marB="19580"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3.84e-4</a:t>
                      </a:r>
                      <a:endParaRPr lang="en-GB" sz="900" dirty="0"/>
                    </a:p>
                  </a:txBody>
                  <a:tcPr marL="39161" marR="39161" marT="19580" marB="19580"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9161" marR="39161" marT="19580" marB="19580"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9161" marR="39161" marT="19580" marB="19580">
                    <a:noFill/>
                  </a:tcPr>
                </a:tc>
              </a:tr>
              <a:tr h="166062">
                <a:tc>
                  <a:txBody>
                    <a:bodyPr/>
                    <a:lstStyle/>
                    <a:p>
                      <a:endParaRPr lang="en-GB" sz="1000" b="1" baseline="-25000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39161" marR="39161" marT="19580" marB="19580"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39161" marR="39161" marT="19580" marB="19580"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9161" marR="39161" marT="19580" marB="19580"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9161" marR="39161" marT="19580" marB="19580"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9161" marR="39161" marT="19580" marB="19580">
                    <a:noFill/>
                  </a:tcPr>
                </a:tc>
              </a:tr>
              <a:tr h="192288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rgbClr val="0070C0"/>
                          </a:solidFill>
                        </a:rPr>
                        <a:t>LH</a:t>
                      </a:r>
                      <a:r>
                        <a:rPr lang="en-GB" sz="1000" b="1" baseline="-25000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 marL="39161" marR="39161" marT="19580" marB="19580"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2.6e-4</a:t>
                      </a:r>
                    </a:p>
                  </a:txBody>
                  <a:tcPr marL="39161" marR="39161" marT="19580" marB="19580"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7.8e-4</a:t>
                      </a:r>
                      <a:endParaRPr lang="en-GB" sz="1000" dirty="0"/>
                    </a:p>
                  </a:txBody>
                  <a:tcPr marL="39161" marR="39161" marT="19580" marB="19580">
                    <a:solidFill>
                      <a:srgbClr val="FFC0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6.6e-4</a:t>
                      </a:r>
                      <a:endParaRPr lang="en-GB" sz="1000" dirty="0"/>
                    </a:p>
                  </a:txBody>
                  <a:tcPr marL="39161" marR="39161" marT="19580" marB="19580">
                    <a:solidFill>
                      <a:srgbClr val="FFC0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2.37e-4</a:t>
                      </a:r>
                      <a:endParaRPr lang="en-GB" sz="1000" dirty="0"/>
                    </a:p>
                  </a:txBody>
                  <a:tcPr marL="39161" marR="39161" marT="19580" marB="19580">
                    <a:solidFill>
                      <a:srgbClr val="FFC000">
                        <a:alpha val="60000"/>
                      </a:srgbClr>
                    </a:solidFill>
                  </a:tcPr>
                </a:tc>
              </a:tr>
              <a:tr h="192288">
                <a:tc>
                  <a:txBody>
                    <a:bodyPr/>
                    <a:lstStyle/>
                    <a:p>
                      <a:r>
                        <a:rPr lang="en-GB" sz="1000" b="1" dirty="0" err="1" smtClean="0">
                          <a:solidFill>
                            <a:srgbClr val="00B050"/>
                          </a:solidFill>
                        </a:rPr>
                        <a:t>LiH</a:t>
                      </a:r>
                      <a:endParaRPr lang="en-GB" sz="1000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 marL="39161" marR="39161" marT="19580" marB="19580"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4.6e-4</a:t>
                      </a:r>
                    </a:p>
                  </a:txBody>
                  <a:tcPr marL="39161" marR="39161" marT="19580" marB="19580"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7.7e-4</a:t>
                      </a:r>
                      <a:endParaRPr lang="en-GB" sz="1000" dirty="0"/>
                    </a:p>
                  </a:txBody>
                  <a:tcPr marL="39161" marR="39161" marT="19580" marB="19580">
                    <a:solidFill>
                      <a:srgbClr val="FFC0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1.15e-3</a:t>
                      </a:r>
                      <a:endParaRPr lang="en-GB" sz="1000" dirty="0"/>
                    </a:p>
                  </a:txBody>
                  <a:tcPr marL="39161" marR="39161" marT="19580" marB="19580">
                    <a:solidFill>
                      <a:srgbClr val="FFC0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6.39e-4</a:t>
                      </a:r>
                      <a:endParaRPr lang="en-GB" sz="1000" dirty="0"/>
                    </a:p>
                  </a:txBody>
                  <a:tcPr marL="39161" marR="39161" marT="19580" marB="19580">
                    <a:solidFill>
                      <a:srgbClr val="FFC000">
                        <a:alpha val="6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6192289"/>
              </p:ext>
            </p:extLst>
          </p:nvPr>
        </p:nvGraphicFramePr>
        <p:xfrm>
          <a:off x="2397125" y="5195766"/>
          <a:ext cx="590699" cy="239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3" name="Equation" r:id="rId14" imgW="596880" imgH="241200" progId="Equation.3">
                  <p:embed/>
                </p:oleObj>
              </mc:Choice>
              <mc:Fallback>
                <p:oleObj name="Equation" r:id="rId14" imgW="596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7125" y="5195766"/>
                        <a:ext cx="590699" cy="2398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2051720" y="2747783"/>
            <a:ext cx="1728192" cy="954107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5"/>
                </a:solidFill>
              </a:rPr>
              <a:t>Amount of smearing needs more thought!</a:t>
            </a:r>
          </a:p>
          <a:p>
            <a:r>
              <a:rPr lang="en-GB" sz="1400" dirty="0" smtClean="0">
                <a:solidFill>
                  <a:schemeClr val="accent5"/>
                </a:solidFill>
                <a:sym typeface="Wingdings" pitchFamily="2" charset="2"/>
              </a:rPr>
              <a:t> It could be an overestimate.</a:t>
            </a:r>
            <a:endParaRPr lang="en-GB" sz="1400" dirty="0">
              <a:solidFill>
                <a:schemeClr val="accent5"/>
              </a:solidFill>
            </a:endParaRPr>
          </a:p>
        </p:txBody>
      </p:sp>
      <p:cxnSp>
        <p:nvCxnSpPr>
          <p:cNvPr id="26" name="Straight Arrow Connector 25"/>
          <p:cNvCxnSpPr>
            <a:stCxn id="24" idx="2"/>
          </p:cNvCxnSpPr>
          <p:nvPr/>
        </p:nvCxnSpPr>
        <p:spPr>
          <a:xfrm flipH="1">
            <a:off x="2627784" y="3701890"/>
            <a:ext cx="288032" cy="159158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5400000">
            <a:off x="8157880" y="599939"/>
            <a:ext cx="1354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T. Carlisle</a:t>
            </a:r>
            <a:endParaRPr lang="en-GB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8028384" y="5589240"/>
                <a:ext cx="1512168" cy="502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en-GB" sz="20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84" y="5589240"/>
                <a:ext cx="1512168" cy="502766"/>
              </a:xfrm>
              <a:prstGeom prst="rect">
                <a:avLst/>
              </a:prstGeom>
              <a:blipFill rotWithShape="1">
                <a:blip r:embed="rId16"/>
                <a:stretch>
                  <a:fillRect t="-123171" r="-18145" b="-1878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6110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</a:t>
            </a:r>
            <a:r>
              <a:rPr lang="en-GB" baseline="30000" dirty="0" err="1" smtClean="0"/>
              <a:t>+</a:t>
            </a:r>
            <a:r>
              <a:rPr lang="en-GB" dirty="0" err="1" smtClean="0"/>
              <a:t>e</a:t>
            </a:r>
            <a:r>
              <a:rPr lang="en-GB" baseline="30000" dirty="0" smtClean="0"/>
              <a:t>-</a:t>
            </a:r>
            <a:r>
              <a:rPr lang="en-GB" dirty="0" smtClean="0"/>
              <a:t> Puzzle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83329" cy="4800600"/>
          </a:xfrm>
        </p:spPr>
        <p:txBody>
          <a:bodyPr/>
          <a:lstStyle/>
          <a:p>
            <a:r>
              <a:rPr lang="en-GB" dirty="0" smtClean="0"/>
              <a:t>The problem: TOF between </a:t>
            </a:r>
            <a:r>
              <a:rPr lang="en-GB" dirty="0"/>
              <a:t>e</a:t>
            </a:r>
            <a:r>
              <a:rPr lang="en-GB" baseline="30000" dirty="0"/>
              <a:t>+</a:t>
            </a:r>
            <a:r>
              <a:rPr lang="en-GB" dirty="0"/>
              <a:t> and e</a:t>
            </a:r>
            <a:r>
              <a:rPr lang="en-GB" baseline="30000" dirty="0"/>
              <a:t>-</a:t>
            </a:r>
            <a:r>
              <a:rPr lang="en-GB" dirty="0"/>
              <a:t> </a:t>
            </a:r>
            <a:r>
              <a:rPr lang="en-GB" dirty="0" smtClean="0"/>
              <a:t>is different.</a:t>
            </a:r>
          </a:p>
          <a:p>
            <a:r>
              <a:rPr lang="en-GB" dirty="0" smtClean="0"/>
              <a:t>Investigated in Dec. run.</a:t>
            </a:r>
          </a:p>
          <a:p>
            <a:r>
              <a:rPr lang="en-GB" dirty="0" smtClean="0"/>
              <a:t>Variation in the number of particle triggers/spill introduces a difference in the measured TOF of e</a:t>
            </a:r>
            <a:r>
              <a:rPr lang="en-GB" baseline="30000" dirty="0" smtClean="0"/>
              <a:t>+</a:t>
            </a:r>
            <a:r>
              <a:rPr lang="en-GB" dirty="0" smtClean="0"/>
              <a:t> and e</a:t>
            </a:r>
            <a:r>
              <a:rPr lang="en-GB" baseline="30000" dirty="0" smtClean="0"/>
              <a:t>-</a:t>
            </a:r>
            <a:r>
              <a:rPr lang="en-GB" dirty="0" smtClean="0"/>
              <a:t> (~100ps) despite identical </a:t>
            </a:r>
            <a:r>
              <a:rPr lang="en-GB" dirty="0" err="1" smtClean="0"/>
              <a:t>beamline</a:t>
            </a:r>
            <a:r>
              <a:rPr lang="en-GB" dirty="0" smtClean="0"/>
              <a:t> settings.</a:t>
            </a:r>
          </a:p>
          <a:p>
            <a:r>
              <a:rPr lang="en-GB" dirty="0" smtClean="0"/>
              <a:t>Now this is a “rate effect” problem!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010" y="3789040"/>
            <a:ext cx="4086225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 descr="DEF+-ElectronPeakMea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517" y="0"/>
            <a:ext cx="3859213" cy="370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397517" y="0"/>
            <a:ext cx="466849" cy="2606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03848" y="179348"/>
            <a:ext cx="16605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The problem </a:t>
            </a:r>
            <a:r>
              <a:rPr lang="en-GB" dirty="0" smtClean="0">
                <a:sym typeface="Wingdings" pitchFamily="2" charset="2"/>
              </a:rPr>
              <a:t>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5400000">
            <a:off x="8063884" y="729205"/>
            <a:ext cx="1481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Y. </a:t>
            </a:r>
            <a:r>
              <a:rPr lang="en-GB" sz="20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Karadzhov</a:t>
            </a:r>
            <a:endParaRPr lang="en-GB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8028384" y="5589240"/>
                <a:ext cx="1512168" cy="494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𝟔</m:t>
                          </m:r>
                        </m:num>
                        <m:den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en-GB" sz="20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84" y="5589240"/>
                <a:ext cx="1512168" cy="494494"/>
              </a:xfrm>
              <a:prstGeom prst="rect">
                <a:avLst/>
              </a:prstGeom>
              <a:blipFill rotWithShape="1">
                <a:blip r:embed="rId4"/>
                <a:stretch>
                  <a:fillRect t="-124691" r="-18145" b="-1913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2007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CKOV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530624" cy="4800600"/>
          </a:xfrm>
        </p:spPr>
        <p:txBody>
          <a:bodyPr/>
          <a:lstStyle/>
          <a:p>
            <a:r>
              <a:rPr lang="en-GB" dirty="0" smtClean="0"/>
              <a:t>MAUS CKOV software is taking shape.</a:t>
            </a:r>
          </a:p>
          <a:p>
            <a:r>
              <a:rPr lang="en-GB" dirty="0" smtClean="0"/>
              <a:t>Dec. run processed soon.</a:t>
            </a:r>
          </a:p>
          <a:p>
            <a:r>
              <a:rPr lang="en-GB" dirty="0" smtClean="0"/>
              <a:t>Particles are well-separated in time distribution</a:t>
            </a:r>
          </a:p>
          <a:p>
            <a:pPr lvl="1"/>
            <a:r>
              <a:rPr lang="en-GB" dirty="0" smtClean="0"/>
              <a:t>Currently, momentum cuts made ‘by eye’</a:t>
            </a:r>
          </a:p>
          <a:p>
            <a:r>
              <a:rPr lang="en-GB" dirty="0" smtClean="0"/>
              <a:t>Looking promising!</a:t>
            </a:r>
            <a:endParaRPr lang="en-GB" dirty="0"/>
          </a:p>
        </p:txBody>
      </p:sp>
      <p:pic>
        <p:nvPicPr>
          <p:cNvPr id="5" name="Picture 8" descr="to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495424"/>
            <a:ext cx="5334000" cy="511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445024" y="3324224"/>
            <a:ext cx="7120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dirty="0"/>
              <a:t>1-2 </a:t>
            </a:r>
            <a:r>
              <a:rPr lang="en-US" sz="1600" dirty="0" err="1"/>
              <a:t>pe</a:t>
            </a:r>
            <a:endParaRPr lang="en-US" dirty="0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264424" y="3963987"/>
            <a:ext cx="6540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/>
              <a:t>&gt;40 pe</a:t>
            </a:r>
            <a:endParaRPr lang="en-US" sz="1400"/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6340624" y="4314824"/>
            <a:ext cx="5969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800"/>
              <a:t>electrons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3931056" y="3456029"/>
            <a:ext cx="67197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dirty="0"/>
              <a:t>pion</a:t>
            </a:r>
          </a:p>
          <a:p>
            <a:endParaRPr lang="en-US" sz="1600" dirty="0"/>
          </a:p>
          <a:p>
            <a:r>
              <a:rPr lang="en-US" sz="1600" dirty="0"/>
              <a:t>muon</a:t>
            </a:r>
          </a:p>
        </p:txBody>
      </p:sp>
      <p:sp>
        <p:nvSpPr>
          <p:cNvPr id="10" name="Freeform 9"/>
          <p:cNvSpPr/>
          <p:nvPr/>
        </p:nvSpPr>
        <p:spPr>
          <a:xfrm>
            <a:off x="4287795" y="1717589"/>
            <a:ext cx="877329" cy="1692876"/>
          </a:xfrm>
          <a:custGeom>
            <a:avLst/>
            <a:gdLst>
              <a:gd name="connsiteX0" fmla="*/ 0 w 877329"/>
              <a:gd name="connsiteY0" fmla="*/ 1692876 h 1692876"/>
              <a:gd name="connsiteX1" fmla="*/ 420129 w 877329"/>
              <a:gd name="connsiteY1" fmla="*/ 580768 h 1692876"/>
              <a:gd name="connsiteX2" fmla="*/ 877329 w 877329"/>
              <a:gd name="connsiteY2" fmla="*/ 0 h 169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7329" h="1692876">
                <a:moveTo>
                  <a:pt x="0" y="1692876"/>
                </a:moveTo>
                <a:cubicBezTo>
                  <a:pt x="136954" y="1277895"/>
                  <a:pt x="273908" y="862914"/>
                  <a:pt x="420129" y="580768"/>
                </a:cubicBezTo>
                <a:cubicBezTo>
                  <a:pt x="566351" y="298622"/>
                  <a:pt x="721840" y="149311"/>
                  <a:pt x="877329" y="0"/>
                </a:cubicBezTo>
              </a:path>
            </a:pathLst>
          </a:custGeom>
          <a:ln w="19050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134830" y="1495424"/>
            <a:ext cx="221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Below </a:t>
            </a:r>
            <a:r>
              <a:rPr lang="en-GB" dirty="0" err="1" smtClean="0"/>
              <a:t>Ckov</a:t>
            </a:r>
            <a:r>
              <a:rPr lang="en-GB" dirty="0" smtClean="0"/>
              <a:t> threshold</a:t>
            </a:r>
            <a:endParaRPr lang="en-GB" dirty="0"/>
          </a:p>
        </p:txBody>
      </p:sp>
      <p:sp>
        <p:nvSpPr>
          <p:cNvPr id="12" name="Freeform 11"/>
          <p:cNvSpPr/>
          <p:nvPr/>
        </p:nvSpPr>
        <p:spPr>
          <a:xfrm>
            <a:off x="5752070" y="3274541"/>
            <a:ext cx="302741" cy="914400"/>
          </a:xfrm>
          <a:custGeom>
            <a:avLst/>
            <a:gdLst>
              <a:gd name="connsiteX0" fmla="*/ 0 w 605481"/>
              <a:gd name="connsiteY0" fmla="*/ 914400 h 914400"/>
              <a:gd name="connsiteX1" fmla="*/ 284205 w 605481"/>
              <a:gd name="connsiteY1" fmla="*/ 259491 h 914400"/>
              <a:gd name="connsiteX2" fmla="*/ 605481 w 605481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5481" h="914400">
                <a:moveTo>
                  <a:pt x="0" y="914400"/>
                </a:moveTo>
                <a:cubicBezTo>
                  <a:pt x="91646" y="663145"/>
                  <a:pt x="183292" y="411891"/>
                  <a:pt x="284205" y="259491"/>
                </a:cubicBezTo>
                <a:cubicBezTo>
                  <a:pt x="385118" y="107091"/>
                  <a:pt x="495299" y="53545"/>
                  <a:pt x="605481" y="0"/>
                </a:cubicBezTo>
              </a:path>
            </a:pathLst>
          </a:cu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054811" y="3068960"/>
            <a:ext cx="1765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Electrons always</a:t>
            </a:r>
          </a:p>
          <a:p>
            <a:r>
              <a:rPr lang="en-GB" dirty="0" smtClean="0"/>
              <a:t>above threshold.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 rot="5400000">
            <a:off x="8131179" y="729205"/>
            <a:ext cx="1346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L. </a:t>
            </a:r>
            <a:r>
              <a:rPr lang="en-GB" sz="20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Cremaldi</a:t>
            </a:r>
            <a:endParaRPr lang="en-GB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8028384" y="5589240"/>
                <a:ext cx="1512168" cy="494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en-GB" sz="20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84" y="5589240"/>
                <a:ext cx="1512168" cy="494494"/>
              </a:xfrm>
              <a:prstGeom prst="rect">
                <a:avLst/>
              </a:prstGeom>
              <a:blipFill rotWithShape="1">
                <a:blip r:embed="rId3"/>
                <a:stretch>
                  <a:fillRect t="-125926" r="-18145" b="-1901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4610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I Beams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4800600"/>
          </a:xfrm>
        </p:spPr>
        <p:txBody>
          <a:bodyPr/>
          <a:lstStyle/>
          <a:p>
            <a:r>
              <a:rPr lang="en-GB" dirty="0" smtClean="0"/>
              <a:t>Simulations of Step I (</a:t>
            </a:r>
            <a:r>
              <a:rPr lang="en-GB" i="1" dirty="0" smtClean="0"/>
              <a:t>i.e.</a:t>
            </a:r>
            <a:r>
              <a:rPr lang="en-GB" dirty="0" smtClean="0"/>
              <a:t> real muons!) through cooling channel </a:t>
            </a:r>
            <a:r>
              <a:rPr lang="en-GB" u="sng" dirty="0" smtClean="0"/>
              <a:t>show cooling</a:t>
            </a:r>
            <a:r>
              <a:rPr lang="en-GB" dirty="0" smtClean="0"/>
              <a:t>.</a:t>
            </a:r>
          </a:p>
          <a:p>
            <a:r>
              <a:rPr lang="en-GB" u="sng" dirty="0" smtClean="0"/>
              <a:t>Lots</a:t>
            </a:r>
            <a:r>
              <a:rPr lang="en-GB" dirty="0" smtClean="0"/>
              <a:t> of work to do studying the beam behaviour.</a:t>
            </a:r>
            <a:endParaRPr lang="en-GB" u="sng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2996952"/>
            <a:ext cx="5308455" cy="3600400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54" y="4664062"/>
            <a:ext cx="2699294" cy="20050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54" y="2636912"/>
            <a:ext cx="2628992" cy="20048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5400000">
            <a:off x="8039809" y="729205"/>
            <a:ext cx="1529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V. Blackmore</a:t>
            </a:r>
            <a:endParaRPr lang="en-GB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8028384" y="5589240"/>
                <a:ext cx="1512168" cy="494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en-GB" sz="20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84" y="5589240"/>
                <a:ext cx="1512168" cy="494494"/>
              </a:xfrm>
              <a:prstGeom prst="rect">
                <a:avLst/>
              </a:prstGeom>
              <a:blipFill rotWithShape="1">
                <a:blip r:embed="rId5"/>
                <a:stretch>
                  <a:fillRect t="-124691" r="-18145" b="-1913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4865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Group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Analysis Group was rebooted in Nov.</a:t>
            </a:r>
          </a:p>
          <a:p>
            <a:pPr lvl="1"/>
            <a:r>
              <a:rPr lang="en-GB" dirty="0" smtClean="0"/>
              <a:t>Fortnightly meetings (everyone is welcome!)</a:t>
            </a:r>
          </a:p>
          <a:p>
            <a:pPr lvl="1"/>
            <a:r>
              <a:rPr lang="en-GB" dirty="0" smtClean="0"/>
              <a:t>Many topics since November: </a:t>
            </a:r>
            <a:r>
              <a:rPr lang="en-GB" i="1" dirty="0" smtClean="0"/>
              <a:t>Online reconstruction, run plans, CKOV performance, </a:t>
            </a:r>
            <a:r>
              <a:rPr lang="en-GB" i="1" dirty="0" err="1" smtClean="0"/>
              <a:t>e</a:t>
            </a:r>
            <a:r>
              <a:rPr lang="en-GB" i="1" baseline="30000" dirty="0" err="1" smtClean="0"/>
              <a:t>+</a:t>
            </a:r>
            <a:r>
              <a:rPr lang="en-GB" i="1" dirty="0" err="1" smtClean="0"/>
              <a:t>e</a:t>
            </a:r>
            <a:r>
              <a:rPr lang="en-GB" i="1" baseline="30000" dirty="0" smtClean="0"/>
              <a:t>-</a:t>
            </a:r>
            <a:r>
              <a:rPr lang="en-GB" i="1" dirty="0" smtClean="0"/>
              <a:t> puzzle, </a:t>
            </a:r>
            <a:r>
              <a:rPr lang="en-GB" i="1" dirty="0" smtClean="0">
                <a:latin typeface="Symbol" pitchFamily="18" charset="2"/>
              </a:rPr>
              <a:t>p-m</a:t>
            </a:r>
            <a:r>
              <a:rPr lang="en-GB" i="1" dirty="0" smtClean="0"/>
              <a:t> separation, magnetic fields analysis, optics, multiple scattering in Steps IV &amp; V, particle rates through the EMR, Step I beams, TOF pulse height</a:t>
            </a:r>
            <a:r>
              <a:rPr lang="en-GB" dirty="0" smtClean="0"/>
              <a:t> – many analysis topics!</a:t>
            </a:r>
          </a:p>
          <a:p>
            <a:r>
              <a:rPr lang="en-GB" dirty="0" smtClean="0"/>
              <a:t>Already have some excellent results (</a:t>
            </a:r>
            <a:r>
              <a:rPr lang="en-GB" dirty="0" err="1" smtClean="0"/>
              <a:t>Bogomilov</a:t>
            </a:r>
            <a:r>
              <a:rPr lang="en-GB" dirty="0" smtClean="0"/>
              <a:t>) and some very promising avenues to chase for Step IV (</a:t>
            </a:r>
            <a:r>
              <a:rPr lang="en-GB" dirty="0" err="1" smtClean="0"/>
              <a:t>Bravar</a:t>
            </a:r>
            <a:r>
              <a:rPr lang="en-GB" dirty="0" smtClean="0"/>
              <a:t>, Carlisle).</a:t>
            </a:r>
          </a:p>
          <a:p>
            <a:r>
              <a:rPr lang="en-GB" dirty="0" smtClean="0"/>
              <a:t>Plus we can all rest easy knowing our electrons/positrons aren’t disobeying relativity (</a:t>
            </a:r>
            <a:r>
              <a:rPr lang="en-GB" dirty="0" err="1" smtClean="0"/>
              <a:t>Karadzhov</a:t>
            </a:r>
            <a:r>
              <a:rPr lang="en-GB" dirty="0" smtClean="0"/>
              <a:t>)!</a:t>
            </a:r>
          </a:p>
          <a:p>
            <a:r>
              <a:rPr lang="en-GB" dirty="0" smtClean="0"/>
              <a:t>Many more topics being explored.</a:t>
            </a:r>
          </a:p>
          <a:p>
            <a:r>
              <a:rPr lang="en-GB" u="sng" dirty="0" smtClean="0"/>
              <a:t>Watch this space.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8028384" y="5589240"/>
                <a:ext cx="1512168" cy="494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en-GB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en-GB" sz="20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84" y="5589240"/>
                <a:ext cx="1512168" cy="494494"/>
              </a:xfrm>
              <a:prstGeom prst="rect">
                <a:avLst/>
              </a:prstGeom>
              <a:blipFill rotWithShape="1">
                <a:blip r:embed="rId2"/>
                <a:stretch>
                  <a:fillRect t="-124691" r="-18145" b="-1913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85421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180</TotalTime>
  <Words>655</Words>
  <Application>Microsoft Office PowerPoint</Application>
  <PresentationFormat>On-screen Show (4:3)</PresentationFormat>
  <Paragraphs>109</Paragraphs>
  <Slides>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Adjacency</vt:lpstr>
      <vt:lpstr>Equation</vt:lpstr>
      <vt:lpstr>Microsoft Equation 3.0</vt:lpstr>
      <vt:lpstr>Analysis Summary</vt:lpstr>
      <vt:lpstr>p-m Beam Contamination</vt:lpstr>
      <vt:lpstr>p-m Beam Contamination</vt:lpstr>
      <vt:lpstr>The Optics of Step IV</vt:lpstr>
      <vt:lpstr>Multiple Scattering and the MICE Tracker</vt:lpstr>
      <vt:lpstr>e+e- Puzzle</vt:lpstr>
      <vt:lpstr>CKOV</vt:lpstr>
      <vt:lpstr>Step I Beams</vt:lpstr>
      <vt:lpstr>Analysis Group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Vicki</dc:creator>
  <cp:lastModifiedBy>Vicki</cp:lastModifiedBy>
  <cp:revision>24</cp:revision>
  <dcterms:created xsi:type="dcterms:W3CDTF">2012-02-09T20:30:20Z</dcterms:created>
  <dcterms:modified xsi:type="dcterms:W3CDTF">2012-02-09T23:30:44Z</dcterms:modified>
</cp:coreProperties>
</file>