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8" r:id="rId2"/>
    <p:sldMasterId id="2147483696" r:id="rId3"/>
    <p:sldMasterId id="2147483672" r:id="rId4"/>
    <p:sldMasterId id="2147483684" r:id="rId5"/>
    <p:sldMasterId id="2147483660" r:id="rId6"/>
    <p:sldMasterId id="2147483720" r:id="rId7"/>
    <p:sldMasterId id="2147483732" r:id="rId8"/>
  </p:sldMasterIdLst>
  <p:sldIdLst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8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7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4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54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29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47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01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43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29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86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03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9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668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83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0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76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963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64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630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191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11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737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9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31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508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8452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304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488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748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3309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263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173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115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49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872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396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728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571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707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835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139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759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458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8492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658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422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098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3989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810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067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967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964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59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459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769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1666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698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46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429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340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218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577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33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435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43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4483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843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0364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3297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984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3058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486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76407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158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1804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6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723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26849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576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3403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3907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2171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8825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3057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570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313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4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8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jpg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DF537-6D7E-6841-B7A6-7956ABDD2A66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82C53-FDF9-A84D-AD10-64A02788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57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44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514DB-C5EF-6443-BA57-971A33B5FDD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D08C3-A9DA-C64C-BA25-FDFDA51E9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8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97D75-E6A2-644D-82F8-0AA32FA0521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53676-1AF2-E54C-B43F-565B7A89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1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4E177-6248-3341-BA0B-B647E3F2EFE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DC09F-8445-3443-839D-F3D2D374E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7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660D6-22DC-8340-AB59-FA02504B993E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2AFD3-FD71-254A-8C10-F3BA793C1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8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0"/>
            <a:ext cx="2967318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53" y="274638"/>
            <a:ext cx="979035" cy="825460"/>
          </a:xfrm>
          <a:prstGeom prst="rect">
            <a:avLst/>
          </a:prstGeom>
        </p:spPr>
      </p:pic>
      <p:pic>
        <p:nvPicPr>
          <p:cNvPr id="11" name="Picture 10" descr="picosetBASnew2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7765"/>
            <a:ext cx="9143999" cy="119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4FF51-28CE-B64B-856A-94AA685CFC8F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8AEAC-16BE-4D4D-B4BA-F8ED290695AB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0"/>
            <a:ext cx="2967318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53" y="274638"/>
            <a:ext cx="979035" cy="82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2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4.jpg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4" Type="http://schemas.openxmlformats.org/officeDocument/2006/relationships/image" Target="../media/image21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8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4" Type="http://schemas.openxmlformats.org/officeDocument/2006/relationships/image" Target="../media/image22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8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ategoryDisplay.py?categId=3893" TargetMode="External"/><Relationship Id="rId4" Type="http://schemas.openxmlformats.org/officeDocument/2006/relationships/hyperlink" Target="mailto:picosec-members@cern.ch" TargetMode="External"/><Relationship Id="rId5" Type="http://schemas.openxmlformats.org/officeDocument/2006/relationships/hyperlink" Target="mailto:picosec-SB@cern.ch" TargetMode="External"/><Relationship Id="rId6" Type="http://schemas.openxmlformats.org/officeDocument/2006/relationships/hyperlink" Target="mailto:picosec-EC@cern.ch" TargetMode="External"/><Relationship Id="rId7" Type="http://schemas.openxmlformats.org/officeDocument/2006/relationships/image" Target="../media/image23.jpeg"/><Relationship Id="rId1" Type="http://schemas.openxmlformats.org/officeDocument/2006/relationships/slideLayout" Target="../slideLayouts/slideLayout80.xml"/><Relationship Id="rId2" Type="http://schemas.openxmlformats.org/officeDocument/2006/relationships/hyperlink" Target="http://www.cern.ch/picosec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4.jpg"/><Relationship Id="rId3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80.xml"/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5.emf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jpeg"/><Relationship Id="rId10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1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8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1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8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4" Type="http://schemas.openxmlformats.org/officeDocument/2006/relationships/image" Target="../media/image19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8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4" Type="http://schemas.openxmlformats.org/officeDocument/2006/relationships/image" Target="../media/image20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8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osecTITREn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24"/>
            <a:ext cx="9144000" cy="1768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12875" y="2594092"/>
            <a:ext cx="6222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Overview of the </a:t>
            </a:r>
            <a:r>
              <a:rPr lang="en-US" sz="3200" dirty="0" err="1" smtClean="0"/>
              <a:t>PicoSEC</a:t>
            </a:r>
            <a:r>
              <a:rPr lang="en-US" sz="3200" dirty="0" smtClean="0"/>
              <a:t> Project</a:t>
            </a:r>
            <a:endParaRPr lang="en-US" sz="3200" dirty="0"/>
          </a:p>
        </p:txBody>
      </p:sp>
      <p:pic>
        <p:nvPicPr>
          <p:cNvPr id="9" name="Picture 8" descr="picosetBASnew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26" y="5556250"/>
            <a:ext cx="8715374" cy="12858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33104" y="3249178"/>
            <a:ext cx="21852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b="0" dirty="0" smtClean="0"/>
              <a:t>Etiennette </a:t>
            </a:r>
            <a:r>
              <a:rPr lang="es-ES" b="0" dirty="0" err="1" smtClean="0"/>
              <a:t>Auffray</a:t>
            </a:r>
            <a:r>
              <a:rPr lang="es-ES" b="0" dirty="0" smtClean="0"/>
              <a:t>,</a:t>
            </a:r>
          </a:p>
          <a:p>
            <a:pPr algn="ctr"/>
            <a:r>
              <a:rPr lang="es-ES" dirty="0" smtClean="0"/>
              <a:t>Network </a:t>
            </a:r>
            <a:r>
              <a:rPr lang="es-ES" dirty="0" err="1" smtClean="0"/>
              <a:t>Coordinator</a:t>
            </a:r>
            <a:r>
              <a:rPr lang="es-ES" b="0" dirty="0" smtClean="0"/>
              <a:t> </a:t>
            </a:r>
          </a:p>
          <a:p>
            <a:pPr algn="ctr"/>
            <a:r>
              <a:rPr lang="es-ES" b="0" dirty="0" smtClean="0"/>
              <a:t>CERN PH-CMX</a:t>
            </a:r>
            <a:endParaRPr lang="es-ES" b="0" dirty="0"/>
          </a:p>
        </p:txBody>
      </p:sp>
    </p:spTree>
    <p:extLst>
      <p:ext uri="{BB962C8B-B14F-4D97-AF65-F5344CB8AC3E}">
        <p14:creationId xmlns:p14="http://schemas.microsoft.com/office/powerpoint/2010/main" val="893073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0"/>
            <a:ext cx="8229600" cy="1143000"/>
          </a:xfrm>
        </p:spPr>
        <p:txBody>
          <a:bodyPr/>
          <a:lstStyle/>
          <a:p>
            <a:r>
              <a:rPr lang="en-GB" dirty="0" err="1" smtClean="0"/>
              <a:t>PicoSEC</a:t>
            </a:r>
            <a:r>
              <a:rPr lang="en-GB" dirty="0" smtClean="0"/>
              <a:t> : Work packages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27" y="1124744"/>
            <a:ext cx="8335108" cy="5184576"/>
          </a:xfrm>
        </p:spPr>
        <p:txBody>
          <a:bodyPr>
            <a:normAutofit fontScale="92500" lnSpcReduction="10000"/>
          </a:bodyPr>
          <a:lstStyle/>
          <a:p>
            <a:r>
              <a:rPr lang="fr-CH" sz="2000" dirty="0" smtClean="0"/>
              <a:t>WP3 : </a:t>
            </a:r>
            <a:r>
              <a:rPr lang="en-GB" sz="2000" b="1" dirty="0"/>
              <a:t>Electronics &amp; Data Acquisition</a:t>
            </a:r>
            <a:r>
              <a:rPr lang="en-US" sz="2000" dirty="0"/>
              <a:t> </a:t>
            </a:r>
            <a:r>
              <a:rPr lang="en-US" sz="2000" dirty="0" smtClean="0"/>
              <a:t>: </a:t>
            </a:r>
            <a:r>
              <a:rPr lang="fr-CH" sz="2000" u="sng" dirty="0" smtClean="0">
                <a:solidFill>
                  <a:srgbClr val="0000FF"/>
                </a:solidFill>
              </a:rPr>
              <a:t>LIP</a:t>
            </a:r>
            <a:r>
              <a:rPr lang="fr-CH" sz="2000" dirty="0" smtClean="0">
                <a:solidFill>
                  <a:srgbClr val="0000FF"/>
                </a:solidFill>
              </a:rPr>
              <a:t>, DESY, UHEI</a:t>
            </a:r>
          </a:p>
          <a:p>
            <a:pPr lvl="1"/>
            <a:r>
              <a:rPr lang="en-GB" sz="1600" dirty="0"/>
              <a:t>Acquire base knowledge in electronics for signal processing and data acquisition in PET and calorimeter detectors. </a:t>
            </a:r>
            <a:endParaRPr lang="en-US" sz="1600" dirty="0"/>
          </a:p>
          <a:p>
            <a:pPr lvl="1"/>
            <a:r>
              <a:rPr lang="en-GB" sz="1600" dirty="0"/>
              <a:t>Design and test prototypes of ASICs for time and energy measurement of radiation pulses detected with scintillators and </a:t>
            </a:r>
            <a:r>
              <a:rPr lang="en-GB" sz="1600" dirty="0" err="1"/>
              <a:t>SiPMs</a:t>
            </a:r>
            <a:r>
              <a:rPr lang="en-GB" sz="1600" dirty="0"/>
              <a:t>.</a:t>
            </a:r>
            <a:endParaRPr lang="en-US" sz="1600" dirty="0"/>
          </a:p>
          <a:p>
            <a:pPr lvl="1"/>
            <a:r>
              <a:rPr lang="en-GB" sz="1600" dirty="0"/>
              <a:t>Design and evaluation of high-performance DAQ system prototypes for TOF-PET and </a:t>
            </a:r>
            <a:r>
              <a:rPr lang="en-GB" sz="1600" dirty="0" err="1"/>
              <a:t>calorimetry</a:t>
            </a:r>
            <a:r>
              <a:rPr lang="en-GB" sz="1600" dirty="0"/>
              <a:t>.</a:t>
            </a:r>
            <a:r>
              <a:rPr lang="en-US" sz="1600" dirty="0"/>
              <a:t> </a:t>
            </a:r>
          </a:p>
          <a:p>
            <a:r>
              <a:rPr lang="en-GB" sz="2000" dirty="0" smtClean="0"/>
              <a:t>WP4 : </a:t>
            </a:r>
            <a:r>
              <a:rPr lang="en-GB" sz="2000" b="1" dirty="0"/>
              <a:t>Detector Integration &amp; Prototyping</a:t>
            </a:r>
            <a:r>
              <a:rPr lang="en-US" sz="2000" dirty="0"/>
              <a:t> </a:t>
            </a:r>
            <a:r>
              <a:rPr lang="en-US" sz="2000" dirty="0" smtClean="0"/>
              <a:t>: </a:t>
            </a:r>
            <a:r>
              <a:rPr lang="en-US" sz="2000" u="sng" dirty="0" smtClean="0">
                <a:solidFill>
                  <a:srgbClr val="0000FF"/>
                </a:solidFill>
              </a:rPr>
              <a:t>UHEI</a:t>
            </a:r>
            <a:r>
              <a:rPr lang="en-US" sz="2000" dirty="0" smtClean="0">
                <a:solidFill>
                  <a:srgbClr val="0000FF"/>
                </a:solidFill>
              </a:rPr>
              <a:t>, DESY, CERN</a:t>
            </a:r>
          </a:p>
          <a:p>
            <a:pPr lvl="1"/>
            <a:r>
              <a:rPr lang="en-GB" sz="1600" dirty="0"/>
              <a:t>Build and test combined scintillator/</a:t>
            </a:r>
            <a:r>
              <a:rPr lang="en-GB" sz="1600" dirty="0" err="1"/>
              <a:t>SiPM</a:t>
            </a:r>
            <a:r>
              <a:rPr lang="en-GB" sz="1600" dirty="0"/>
              <a:t> systems including readout and data acquisition. </a:t>
            </a:r>
            <a:endParaRPr lang="en-US" sz="1600" dirty="0"/>
          </a:p>
          <a:p>
            <a:pPr lvl="1"/>
            <a:r>
              <a:rPr lang="en-GB" sz="1600" dirty="0"/>
              <a:t>Test of timing response and performance of the combined systems </a:t>
            </a:r>
            <a:r>
              <a:rPr lang="en-GB" sz="1600" dirty="0" err="1"/>
              <a:t>w.r.t</a:t>
            </a:r>
            <a:r>
              <a:rPr lang="en-GB" sz="1600" dirty="0"/>
              <a:t> applications in TOF-PET and fast calorimeter systems. </a:t>
            </a:r>
            <a:endParaRPr lang="en-US" sz="1600" dirty="0"/>
          </a:p>
          <a:p>
            <a:pPr lvl="1"/>
            <a:r>
              <a:rPr lang="en-GB" sz="1600" dirty="0"/>
              <a:t>Build demonstrator prototypes for the endoscopic TOF-PET probe and </a:t>
            </a:r>
            <a:r>
              <a:rPr lang="en-GB" sz="1600" dirty="0" err="1"/>
              <a:t>calorimetry</a:t>
            </a:r>
            <a:r>
              <a:rPr lang="en-GB" sz="1600" dirty="0"/>
              <a:t> with fast scintillator-based detectors and </a:t>
            </a:r>
            <a:r>
              <a:rPr lang="en-GB" sz="1600" dirty="0" err="1"/>
              <a:t>SiPM</a:t>
            </a:r>
            <a:r>
              <a:rPr lang="en-GB" sz="1600" dirty="0"/>
              <a:t> readout</a:t>
            </a:r>
            <a:r>
              <a:rPr lang="en-US" sz="1600" dirty="0"/>
              <a:t> </a:t>
            </a:r>
            <a:endParaRPr lang="en-US" sz="1600" dirty="0" smtClean="0"/>
          </a:p>
          <a:p>
            <a:pPr marL="400050"/>
            <a:r>
              <a:rPr lang="en-US" sz="2000" dirty="0" smtClean="0"/>
              <a:t>WP5: </a:t>
            </a:r>
            <a:r>
              <a:rPr lang="en-US" sz="2000" b="1" dirty="0"/>
              <a:t>Image Reconstruction, Tracking/Navigation, </a:t>
            </a:r>
            <a:r>
              <a:rPr lang="en-US" sz="2000" b="1" dirty="0" smtClean="0"/>
              <a:t>Hardware &amp; Software</a:t>
            </a:r>
            <a:r>
              <a:rPr lang="en-US" sz="2000" dirty="0" smtClean="0"/>
              <a:t> : </a:t>
            </a:r>
            <a:br>
              <a:rPr lang="en-US" sz="2000" dirty="0" smtClean="0"/>
            </a:br>
            <a:r>
              <a:rPr lang="en-US" sz="2000" u="sng" dirty="0" smtClean="0">
                <a:solidFill>
                  <a:srgbClr val="0000FF"/>
                </a:solidFill>
              </a:rPr>
              <a:t>TUM,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SurgicEye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1600" dirty="0"/>
              <a:t>Provide tracking solutions for flexible endoscopy and endoscopic imaging devices, and evaluate their robustness and accuracy. </a:t>
            </a:r>
          </a:p>
          <a:p>
            <a:pPr lvl="1"/>
            <a:r>
              <a:rPr lang="en-US" sz="1600" dirty="0"/>
              <a:t>Based on tracking and imaging data, reconstruct volumes of interest from flexible endoscopic detectors.</a:t>
            </a:r>
          </a:p>
          <a:p>
            <a:pPr lvl="1"/>
            <a:r>
              <a:rPr lang="en-US" sz="1600" dirty="0"/>
              <a:t>For orientation, guidance to specific regions of interest, and, where appropriate, through specific scanning protocols, provide navigation solutions.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38172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690" y="49731"/>
            <a:ext cx="8229600" cy="1143000"/>
          </a:xfrm>
        </p:spPr>
        <p:txBody>
          <a:bodyPr/>
          <a:lstStyle/>
          <a:p>
            <a:r>
              <a:rPr lang="en-GB" dirty="0" err="1" smtClean="0"/>
              <a:t>PicoSEC</a:t>
            </a:r>
            <a:r>
              <a:rPr lang="en-GB" dirty="0" smtClean="0"/>
              <a:t> : Milestones</a:t>
            </a:r>
            <a:endParaRPr lang="fr-FR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6887678"/>
              </p:ext>
            </p:extLst>
          </p:nvPr>
        </p:nvGraphicFramePr>
        <p:xfrm>
          <a:off x="0" y="1484784"/>
          <a:ext cx="8698523" cy="4968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Document" r:id="rId3" imgW="9423400" imgH="4330700" progId="Word.Document.12">
                  <p:embed/>
                </p:oleObj>
              </mc:Choice>
              <mc:Fallback>
                <p:oleObj name="Document" r:id="rId3" imgW="9423400" imgH="4330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484784"/>
                        <a:ext cx="8698523" cy="4968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08498" y="1052736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Scientific Milestones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616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PicoSEC</a:t>
            </a:r>
            <a:r>
              <a:rPr lang="en-GB" dirty="0" smtClean="0"/>
              <a:t> : Milestones</a:t>
            </a:r>
            <a:endParaRPr lang="fr-FR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467381"/>
              </p:ext>
            </p:extLst>
          </p:nvPr>
        </p:nvGraphicFramePr>
        <p:xfrm>
          <a:off x="0" y="1844824"/>
          <a:ext cx="8958949" cy="4752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8" name="Document" r:id="rId3" imgW="9423400" imgH="2933700" progId="Word.Document.12">
                  <p:embed/>
                </p:oleObj>
              </mc:Choice>
              <mc:Fallback>
                <p:oleObj name="Document" r:id="rId3" imgW="9423400" imgH="2933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844824"/>
                        <a:ext cx="8958949" cy="47525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79119" y="1124744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Training, Outreach, Management Milestones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605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320" y="10042"/>
            <a:ext cx="8229600" cy="1143000"/>
          </a:xfrm>
        </p:spPr>
        <p:txBody>
          <a:bodyPr/>
          <a:lstStyle/>
          <a:p>
            <a:r>
              <a:rPr lang="en-GB" dirty="0" err="1" smtClean="0"/>
              <a:t>PicoSEC</a:t>
            </a:r>
            <a:r>
              <a:rPr lang="en-GB" dirty="0" smtClean="0"/>
              <a:t> : Management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5814530" y="4782630"/>
            <a:ext cx="319718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Today, we need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t</a:t>
            </a:r>
            <a:r>
              <a:rPr lang="en-US" b="1" i="1" dirty="0" smtClean="0">
                <a:solidFill>
                  <a:srgbClr val="FF0000"/>
                </a:solidFill>
              </a:rPr>
              <a:t>o elect 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Chair of the Supervisory </a:t>
            </a:r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oard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and to nominate 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 Deputy Coordinator,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 Training Coordinator.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32320" y="1153042"/>
            <a:ext cx="7256590" cy="5331136"/>
            <a:chOff x="77062" y="408522"/>
            <a:chExt cx="8251013" cy="6306319"/>
          </a:xfrm>
        </p:grpSpPr>
        <p:grpSp>
          <p:nvGrpSpPr>
            <p:cNvPr id="26" name="Group 25"/>
            <p:cNvGrpSpPr/>
            <p:nvPr/>
          </p:nvGrpSpPr>
          <p:grpSpPr>
            <a:xfrm>
              <a:off x="77062" y="408522"/>
              <a:ext cx="5937942" cy="6306319"/>
              <a:chOff x="77062" y="408522"/>
              <a:chExt cx="5937942" cy="6306319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77062" y="3059670"/>
                <a:ext cx="2193009" cy="355857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Meetings, Workshops</a:t>
                </a:r>
                <a:endParaRPr lang="en-US" sz="1400" b="1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2855406" y="408522"/>
                <a:ext cx="2981149" cy="155920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SUPERVISORY BOARD</a:t>
                </a:r>
              </a:p>
              <a:p>
                <a:pPr algn="ctr">
                  <a:spcAft>
                    <a:spcPts val="1800"/>
                  </a:spcAft>
                </a:pPr>
                <a:r>
                  <a:rPr lang="en-US" sz="1400" i="1" dirty="0" smtClean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(Chair Elected by Board)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sz="14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One Representative per Partner</a:t>
                </a:r>
              </a:p>
              <a:p>
                <a:pPr algn="ctr"/>
                <a:endParaRPr lang="en-US" sz="1400" dirty="0" smtClean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2686671" y="2460583"/>
                <a:ext cx="3328333" cy="155920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EXECUTIVE COMMITTEE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sz="1400" i="1" dirty="0" smtClean="0">
                    <a:solidFill>
                      <a:schemeClr val="tx1"/>
                    </a:solidFill>
                    <a:latin typeface="Times New Roman"/>
                    <a:cs typeface="Times New Roman"/>
                  </a:rPr>
                  <a:t>(Chair: Network Coordinator)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Network Coordinator &amp; Deputy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Training Coordinator 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Administrative Support</a:t>
                </a:r>
              </a:p>
              <a:p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Project (WP-) Leaders</a:t>
                </a:r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3693518" y="4512644"/>
                <a:ext cx="2237693" cy="2202197"/>
                <a:chOff x="3543646" y="4512644"/>
                <a:chExt cx="2237693" cy="2202197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4168984" y="5110374"/>
                  <a:ext cx="1612355" cy="1604467"/>
                  <a:chOff x="3567310" y="4544196"/>
                  <a:chExt cx="1612355" cy="1604467"/>
                </a:xfrm>
              </p:grpSpPr>
              <p:sp>
                <p:nvSpPr>
                  <p:cNvPr id="41" name="Rounded Rectangle 40"/>
                  <p:cNvSpPr/>
                  <p:nvPr/>
                </p:nvSpPr>
                <p:spPr>
                  <a:xfrm>
                    <a:off x="3952651" y="4921649"/>
                    <a:ext cx="1227014" cy="1227014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rgbClr val="000000"/>
                      </a:solidFill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42" name="Rounded Rectangle 41"/>
                  <p:cNvSpPr/>
                  <p:nvPr/>
                </p:nvSpPr>
                <p:spPr>
                  <a:xfrm>
                    <a:off x="3748148" y="4717146"/>
                    <a:ext cx="1227014" cy="1227014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rgbClr val="000000"/>
                      </a:solidFill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43" name="Rounded Rectangle 42"/>
                  <p:cNvSpPr/>
                  <p:nvPr/>
                </p:nvSpPr>
                <p:spPr>
                  <a:xfrm>
                    <a:off x="3567310" y="4544196"/>
                    <a:ext cx="1227014" cy="1227014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>
                      <a:solidFill>
                        <a:srgbClr val="000000"/>
                      </a:solidFill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37" name="Group 36"/>
                <p:cNvGrpSpPr/>
                <p:nvPr/>
              </p:nvGrpSpPr>
              <p:grpSpPr>
                <a:xfrm>
                  <a:off x="3543646" y="4512644"/>
                  <a:ext cx="1636019" cy="1636019"/>
                  <a:chOff x="3543646" y="4512644"/>
                  <a:chExt cx="1636019" cy="1636019"/>
                </a:xfrm>
              </p:grpSpPr>
              <p:sp>
                <p:nvSpPr>
                  <p:cNvPr id="38" name="Rounded Rectangle 37"/>
                  <p:cNvSpPr/>
                  <p:nvPr/>
                </p:nvSpPr>
                <p:spPr>
                  <a:xfrm>
                    <a:off x="3952651" y="4921649"/>
                    <a:ext cx="1227014" cy="1227014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rgbClr val="000000"/>
                      </a:solidFill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39" name="Rounded Rectangle 38"/>
                  <p:cNvSpPr/>
                  <p:nvPr/>
                </p:nvSpPr>
                <p:spPr>
                  <a:xfrm>
                    <a:off x="3748148" y="4717146"/>
                    <a:ext cx="1227014" cy="1227014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rgbClr val="000000"/>
                      </a:solidFill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40" name="Rounded Rectangle 39"/>
                  <p:cNvSpPr/>
                  <p:nvPr/>
                </p:nvSpPr>
                <p:spPr>
                  <a:xfrm>
                    <a:off x="3543646" y="4512644"/>
                    <a:ext cx="1227014" cy="1227014"/>
                  </a:xfrm>
                  <a:prstGeom prst="round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b="1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rPr>
                      <a:t>Research Projects </a:t>
                    </a:r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rPr>
                      <a:t>(WP-</a:t>
                    </a:r>
                    <a:br>
                      <a:rPr 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rPr>
                    </a:br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rPr>
                      <a:t>Leaders)</a:t>
                    </a:r>
                    <a:endParaRPr lang="en-US" sz="1400" dirty="0">
                      <a:solidFill>
                        <a:srgbClr val="000000"/>
                      </a:solidFill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sp>
            <p:nvSpPr>
              <p:cNvPr id="33" name="Up-Down Arrow 32"/>
              <p:cNvSpPr/>
              <p:nvPr/>
            </p:nvSpPr>
            <p:spPr>
              <a:xfrm>
                <a:off x="4177940" y="1967724"/>
                <a:ext cx="196403" cy="492859"/>
              </a:xfrm>
              <a:prstGeom prst="up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Up-Down Arrow 33"/>
              <p:cNvSpPr/>
              <p:nvPr/>
            </p:nvSpPr>
            <p:spPr>
              <a:xfrm>
                <a:off x="4186040" y="4019785"/>
                <a:ext cx="196403" cy="492859"/>
              </a:xfrm>
              <a:prstGeom prst="up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Up-Down Arrow 34"/>
              <p:cNvSpPr/>
              <p:nvPr/>
            </p:nvSpPr>
            <p:spPr>
              <a:xfrm rot="5400000">
                <a:off x="2380168" y="3047611"/>
                <a:ext cx="196406" cy="416599"/>
              </a:xfrm>
              <a:prstGeom prst="up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Up-Down Arrow 26"/>
            <p:cNvSpPr/>
            <p:nvPr/>
          </p:nvSpPr>
          <p:spPr>
            <a:xfrm rot="5400000">
              <a:off x="6117739" y="3103561"/>
              <a:ext cx="196406" cy="416599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424243" y="2652377"/>
              <a:ext cx="1903832" cy="133422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 smtClean="0">
                <a:solidFill>
                  <a:schemeClr val="tx1"/>
                </a:solidFill>
                <a:latin typeface="Times New Roman"/>
                <a:cs typeface="Times New Roman"/>
              </a:endParaRPr>
            </a:p>
            <a:p>
              <a:pPr algn="ctr"/>
              <a:r>
                <a:rPr lang="en-US" sz="1400" b="1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CERN ITN support team</a:t>
              </a:r>
            </a:p>
            <a:p>
              <a:pPr algn="ctr"/>
              <a:endParaRPr lang="en-US" sz="1400" i="1" dirty="0" smtClean="0">
                <a:solidFill>
                  <a:schemeClr val="tx1"/>
                </a:solidFill>
                <a:latin typeface="Times New Roman"/>
                <a:cs typeface="Times New Roman"/>
              </a:endParaRPr>
            </a:p>
            <a:p>
              <a:pPr algn="ctr">
                <a:lnSpc>
                  <a:spcPct val="50000"/>
                </a:lnSpc>
                <a:spcAft>
                  <a:spcPts val="600"/>
                </a:spcAft>
              </a:pPr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Administrative</a:t>
              </a:r>
            </a:p>
            <a:p>
              <a:pPr algn="ctr">
                <a:lnSpc>
                  <a:spcPct val="50000"/>
                </a:lnSpc>
                <a:spcAft>
                  <a:spcPts val="600"/>
                </a:spcAft>
              </a:pPr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Financial</a:t>
              </a:r>
            </a:p>
            <a:p>
              <a:pPr algn="ctr">
                <a:lnSpc>
                  <a:spcPct val="50000"/>
                </a:lnSpc>
                <a:spcAft>
                  <a:spcPts val="600"/>
                </a:spcAft>
              </a:pPr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legal</a:t>
              </a:r>
            </a:p>
            <a:p>
              <a:pPr algn="ctr"/>
              <a:endParaRPr lang="en-US" sz="1400" dirty="0" smtClean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0250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of </a:t>
            </a:r>
            <a:r>
              <a:rPr lang="fr-FR" dirty="0" err="1" smtClean="0"/>
              <a:t>Recruitment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128" y="1417638"/>
            <a:ext cx="8297672" cy="4688312"/>
          </a:xfrm>
        </p:spPr>
        <p:txBody>
          <a:bodyPr>
            <a:normAutofit fontScale="92500"/>
          </a:bodyPr>
          <a:lstStyle/>
          <a:p>
            <a:r>
              <a:rPr lang="fr-FR" sz="2400" dirty="0" smtClean="0"/>
              <a:t>All applications are </a:t>
            </a:r>
            <a:r>
              <a:rPr lang="fr-FR" sz="2400" dirty="0" err="1" smtClean="0"/>
              <a:t>centralised</a:t>
            </a:r>
            <a:r>
              <a:rPr lang="fr-FR" sz="2400" dirty="0" smtClean="0"/>
              <a:t> in the ERT system </a:t>
            </a:r>
            <a:r>
              <a:rPr lang="fr-FR" sz="2400" dirty="0" err="1" smtClean="0"/>
              <a:t>at</a:t>
            </a:r>
            <a:r>
              <a:rPr lang="fr-FR" sz="2400" dirty="0" smtClean="0"/>
              <a:t> CERN.</a:t>
            </a:r>
          </a:p>
          <a:p>
            <a:pPr lvl="1">
              <a:buNone/>
            </a:pPr>
            <a:r>
              <a:rPr lang="fr-FR" sz="1800" dirty="0" smtClean="0">
                <a:solidFill>
                  <a:srgbClr val="0000FF"/>
                </a:solidFill>
              </a:rPr>
              <a:t>CERN </a:t>
            </a:r>
            <a:r>
              <a:rPr lang="fr-FR" sz="1800" dirty="0" err="1" smtClean="0">
                <a:solidFill>
                  <a:srgbClr val="0000FF"/>
                </a:solidFill>
              </a:rPr>
              <a:t>checks</a:t>
            </a:r>
            <a:r>
              <a:rPr lang="fr-FR" sz="1800" dirty="0" smtClean="0">
                <a:solidFill>
                  <a:srgbClr val="0000FF"/>
                </a:solidFill>
              </a:rPr>
              <a:t> the </a:t>
            </a:r>
            <a:r>
              <a:rPr lang="fr-FR" sz="1800" dirty="0" err="1" smtClean="0">
                <a:solidFill>
                  <a:srgbClr val="0000FF"/>
                </a:solidFill>
              </a:rPr>
              <a:t>eligibility</a:t>
            </a:r>
            <a:r>
              <a:rPr lang="fr-FR" sz="1800" dirty="0" smtClean="0">
                <a:solidFill>
                  <a:srgbClr val="0000FF"/>
                </a:solidFill>
              </a:rPr>
              <a:t> of all </a:t>
            </a:r>
            <a:r>
              <a:rPr lang="fr-FR" sz="1800" dirty="0" err="1" smtClean="0">
                <a:solidFill>
                  <a:srgbClr val="0000FF"/>
                </a:solidFill>
              </a:rPr>
              <a:t>applicants</a:t>
            </a:r>
            <a:r>
              <a:rPr lang="fr-FR" sz="1800" dirty="0" smtClean="0">
                <a:solidFill>
                  <a:srgbClr val="0000FF"/>
                </a:solidFill>
              </a:rPr>
              <a:t>.</a:t>
            </a:r>
          </a:p>
          <a:p>
            <a:r>
              <a:rPr lang="fr-FR" sz="2400" dirty="0" smtClean="0"/>
              <a:t>All </a:t>
            </a:r>
            <a:r>
              <a:rPr lang="fr-FR" sz="2400" dirty="0" err="1" smtClean="0"/>
              <a:t>posts</a:t>
            </a:r>
            <a:r>
              <a:rPr lang="fr-FR" sz="2400" dirty="0" smtClean="0"/>
              <a:t> have been </a:t>
            </a:r>
            <a:r>
              <a:rPr lang="fr-FR" sz="2400" dirty="0" err="1" smtClean="0"/>
              <a:t>published</a:t>
            </a:r>
            <a:r>
              <a:rPr lang="fr-FR" sz="2400" dirty="0" smtClean="0"/>
              <a:t> on the </a:t>
            </a:r>
            <a:r>
              <a:rPr lang="fr-FR" sz="2400" dirty="0" err="1" smtClean="0"/>
              <a:t>PicoSEC</a:t>
            </a:r>
            <a:r>
              <a:rPr lang="fr-FR" sz="2400" dirty="0" smtClean="0"/>
              <a:t> </a:t>
            </a:r>
            <a:r>
              <a:rPr lang="fr-FR" sz="2400" dirty="0" err="1" smtClean="0"/>
              <a:t>website</a:t>
            </a:r>
            <a:r>
              <a:rPr lang="fr-FR" sz="2400" dirty="0" smtClean="0"/>
              <a:t>, </a:t>
            </a:r>
            <a:r>
              <a:rPr lang="fr-FR" sz="2400" dirty="0" err="1" smtClean="0"/>
              <a:t>CERN’s</a:t>
            </a:r>
            <a:r>
              <a:rPr lang="fr-FR" sz="2400" dirty="0" smtClean="0"/>
              <a:t> ERT pages, </a:t>
            </a:r>
            <a:r>
              <a:rPr lang="fr-FR" sz="2400" dirty="0" err="1" smtClean="0"/>
              <a:t>Euroaxess</a:t>
            </a:r>
            <a:r>
              <a:rPr lang="fr-FR" sz="2400" dirty="0" smtClean="0"/>
              <a:t> and </a:t>
            </a:r>
            <a:r>
              <a:rPr lang="fr-FR" sz="2400" dirty="0" err="1" smtClean="0"/>
              <a:t>several</a:t>
            </a:r>
            <a:r>
              <a:rPr lang="fr-FR" sz="2400" dirty="0" smtClean="0"/>
              <a:t> </a:t>
            </a:r>
            <a:r>
              <a:rPr lang="fr-FR" sz="2400" dirty="0" err="1" smtClean="0"/>
              <a:t>other</a:t>
            </a:r>
            <a:r>
              <a:rPr lang="fr-FR" sz="2400" dirty="0" smtClean="0"/>
              <a:t> networks.</a:t>
            </a:r>
          </a:p>
          <a:p>
            <a:r>
              <a:rPr lang="fr-FR" sz="2400" dirty="0" smtClean="0"/>
              <a:t>Deadline </a:t>
            </a:r>
            <a:r>
              <a:rPr lang="fr-FR" sz="2400" dirty="0" err="1" smtClean="0"/>
              <a:t>extended</a:t>
            </a:r>
            <a:r>
              <a:rPr lang="fr-FR" sz="2400" dirty="0" smtClean="0"/>
              <a:t> </a:t>
            </a:r>
            <a:r>
              <a:rPr lang="fr-FR" sz="2400" dirty="0" err="1" smtClean="0"/>
              <a:t>until</a:t>
            </a:r>
            <a:r>
              <a:rPr lang="fr-FR" sz="2400" dirty="0" smtClean="0"/>
              <a:t> </a:t>
            </a:r>
            <a:r>
              <a:rPr lang="fr-FR" sz="2400" dirty="0" err="1" smtClean="0"/>
              <a:t>January</a:t>
            </a:r>
            <a:r>
              <a:rPr lang="fr-FR" sz="2400" dirty="0" smtClean="0"/>
              <a:t> 31.</a:t>
            </a:r>
          </a:p>
          <a:p>
            <a:r>
              <a:rPr lang="fr-FR" sz="2400" dirty="0" err="1" smtClean="0">
                <a:solidFill>
                  <a:srgbClr val="FF0000"/>
                </a:solidFill>
              </a:rPr>
              <a:t>At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this</a:t>
            </a:r>
            <a:r>
              <a:rPr lang="fr-FR" sz="2400" dirty="0" smtClean="0">
                <a:solidFill>
                  <a:srgbClr val="FF0000"/>
                </a:solidFill>
              </a:rPr>
              <a:t> time: </a:t>
            </a:r>
            <a:r>
              <a:rPr lang="fr-FR" sz="2400" dirty="0" smtClean="0">
                <a:solidFill>
                  <a:srgbClr val="FF0000"/>
                </a:solidFill>
              </a:rPr>
              <a:t>&lt; 5 applications</a:t>
            </a:r>
            <a:r>
              <a:rPr lang="fr-FR" sz="2400" dirty="0" smtClean="0">
                <a:solidFill>
                  <a:srgbClr val="FF0000"/>
                </a:solidFill>
              </a:rPr>
              <a:t>/per post </a:t>
            </a:r>
            <a:r>
              <a:rPr lang="fr-FR" sz="2400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fr-FR" sz="2400" dirty="0" smtClean="0"/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Need</a:t>
            </a:r>
            <a:r>
              <a:rPr lang="fr-FR" sz="2400" dirty="0" smtClean="0">
                <a:solidFill>
                  <a:srgbClr val="FF0000"/>
                </a:solidFill>
              </a:rPr>
              <a:t> more </a:t>
            </a:r>
            <a:r>
              <a:rPr lang="fr-FR" sz="2400" dirty="0" err="1" smtClean="0">
                <a:solidFill>
                  <a:srgbClr val="FF0000"/>
                </a:solidFill>
              </a:rPr>
              <a:t>advertising</a:t>
            </a:r>
            <a:endParaRPr lang="fr-FR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Recruitment between February &amp; March  in each institute: </a:t>
            </a:r>
            <a:br>
              <a:rPr lang="en-US" sz="2400" dirty="0" smtClean="0"/>
            </a:br>
            <a:r>
              <a:rPr lang="en-US" sz="2400" dirty="0" smtClean="0"/>
              <a:t>Most of the students could start beginning of April/May.</a:t>
            </a:r>
          </a:p>
          <a:p>
            <a:r>
              <a:rPr lang="en-US" sz="2400" dirty="0" smtClean="0"/>
              <a:t>Propose to have a</a:t>
            </a:r>
            <a:r>
              <a:rPr lang="en-US" sz="2400" dirty="0"/>
              <a:t> </a:t>
            </a:r>
            <a:r>
              <a:rPr lang="en-US" sz="2400" dirty="0" smtClean="0"/>
              <a:t>“Student Welcome” event during the first Network training in Lyon on scintillators in Spring 2012 (mid-June)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All ESRs have to be recruited before end of October </a:t>
            </a:r>
            <a:r>
              <a:rPr lang="en-US" sz="2400" dirty="0" smtClean="0">
                <a:solidFill>
                  <a:srgbClr val="FF0000"/>
                </a:solidFill>
              </a:rPr>
              <a:t>2012 (end of 1</a:t>
            </a:r>
            <a:r>
              <a:rPr lang="en-US" sz="2400" baseline="30000" dirty="0" smtClean="0">
                <a:solidFill>
                  <a:srgbClr val="FF0000"/>
                </a:solidFill>
              </a:rPr>
              <a:t>st</a:t>
            </a:r>
            <a:r>
              <a:rPr lang="en-US" sz="2400" dirty="0" smtClean="0">
                <a:solidFill>
                  <a:srgbClr val="FF0000"/>
                </a:solidFill>
              </a:rPr>
              <a:t> year of the project) 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929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49" y="23272"/>
            <a:ext cx="8229600" cy="1143000"/>
          </a:xfrm>
        </p:spPr>
        <p:txBody>
          <a:bodyPr/>
          <a:lstStyle/>
          <a:p>
            <a:r>
              <a:rPr lang="en-US" dirty="0" smtClean="0"/>
              <a:t>Training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26" y="1340768"/>
            <a:ext cx="8454959" cy="4536504"/>
          </a:xfrm>
        </p:spPr>
        <p:txBody>
          <a:bodyPr>
            <a:normAutofit fontScale="92500"/>
          </a:bodyPr>
          <a:lstStyle/>
          <a:p>
            <a:pPr marL="514350" indent="-457200"/>
            <a:r>
              <a:rPr lang="en-US" b="1" dirty="0" smtClean="0"/>
              <a:t>Individual training (specific for each student):</a:t>
            </a:r>
          </a:p>
          <a:p>
            <a:pPr marL="800100" lvl="1" indent="-342900"/>
            <a:r>
              <a:rPr lang="en-US" dirty="0" smtClean="0"/>
              <a:t>Research program;</a:t>
            </a:r>
          </a:p>
          <a:p>
            <a:pPr lvl="1"/>
            <a:r>
              <a:rPr lang="en-US" dirty="0" smtClean="0"/>
              <a:t>Local training in each institute; </a:t>
            </a:r>
          </a:p>
          <a:p>
            <a:pPr lvl="1"/>
            <a:r>
              <a:rPr lang="en-US" dirty="0" smtClean="0"/>
              <a:t>Participation in specific </a:t>
            </a:r>
            <a:r>
              <a:rPr lang="en-US" dirty="0" smtClean="0"/>
              <a:t>courses and/ </a:t>
            </a:r>
            <a:r>
              <a:rPr lang="en-US" dirty="0" smtClean="0"/>
              <a:t>or conferences.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Training organized by the network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PicoSEC</a:t>
            </a:r>
            <a:r>
              <a:rPr lang="en-US" dirty="0" smtClean="0"/>
              <a:t> network students should participate;</a:t>
            </a:r>
          </a:p>
          <a:p>
            <a:pPr lvl="1"/>
            <a:r>
              <a:rPr lang="en-US" dirty="0" smtClean="0"/>
              <a:t>Open also to students not being members of the </a:t>
            </a:r>
            <a:r>
              <a:rPr lang="en-US" dirty="0" err="1" smtClean="0"/>
              <a:t>PicoSEC</a:t>
            </a:r>
            <a:r>
              <a:rPr lang="en-US" dirty="0" smtClean="0"/>
              <a:t> network.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65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951" y="49731"/>
            <a:ext cx="8229600" cy="1143000"/>
          </a:xfrm>
        </p:spPr>
        <p:txBody>
          <a:bodyPr/>
          <a:lstStyle/>
          <a:p>
            <a:r>
              <a:rPr lang="fr-FR" dirty="0" smtClean="0"/>
              <a:t>Communication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62" y="980728"/>
            <a:ext cx="9144000" cy="5688632"/>
          </a:xfrm>
        </p:spPr>
        <p:txBody>
          <a:bodyPr>
            <a:normAutofit fontScale="92500"/>
          </a:bodyPr>
          <a:lstStyle/>
          <a:p>
            <a:r>
              <a:rPr lang="fr-FR" dirty="0" err="1" smtClean="0"/>
              <a:t>PicoSEC</a:t>
            </a:r>
            <a:r>
              <a:rPr lang="fr-FR" dirty="0" smtClean="0"/>
              <a:t> Logo: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PicoSEC</a:t>
            </a:r>
            <a:r>
              <a:rPr lang="fr-FR" dirty="0" smtClean="0"/>
              <a:t> public web site : </a:t>
            </a:r>
            <a:r>
              <a:rPr lang="en-US" dirty="0" smtClean="0">
                <a:hlinkClick r:id="rId2"/>
              </a:rPr>
              <a:t>http://www.cern.ch/picosec</a:t>
            </a:r>
            <a:endParaRPr lang="en-US" dirty="0" smtClean="0"/>
          </a:p>
          <a:p>
            <a:r>
              <a:rPr lang="en-US" dirty="0" err="1" smtClean="0"/>
              <a:t>Indico</a:t>
            </a:r>
            <a:r>
              <a:rPr lang="en-US" dirty="0" smtClean="0"/>
              <a:t> </a:t>
            </a:r>
            <a:r>
              <a:rPr lang="en-US" dirty="0"/>
              <a:t>zone (private, </a:t>
            </a:r>
            <a:r>
              <a:rPr lang="en-US" dirty="0" smtClean="0"/>
              <a:t>need </a:t>
            </a:r>
            <a:r>
              <a:rPr lang="en-US" dirty="0"/>
              <a:t>to register on </a:t>
            </a:r>
            <a:r>
              <a:rPr lang="en-US" dirty="0" err="1" smtClean="0"/>
              <a:t>indico</a:t>
            </a:r>
            <a:r>
              <a:rPr lang="en-US" dirty="0" smtClean="0"/>
              <a:t>): </a:t>
            </a:r>
            <a:r>
              <a:rPr lang="en-US" dirty="0">
                <a:hlinkClick r:id="rId3"/>
              </a:rPr>
              <a:t>http://indico.cern.ch/categoryDisplay.py?categId=</a:t>
            </a:r>
            <a:r>
              <a:rPr lang="en-US" dirty="0" smtClean="0">
                <a:hlinkClick r:id="rId3"/>
              </a:rPr>
              <a:t>3893</a:t>
            </a:r>
            <a:endParaRPr lang="en-US" dirty="0" smtClean="0"/>
          </a:p>
          <a:p>
            <a:r>
              <a:rPr lang="en-US" dirty="0" smtClean="0"/>
              <a:t>Mailing </a:t>
            </a:r>
            <a:r>
              <a:rPr lang="en-US" dirty="0" smtClean="0"/>
              <a:t>lists : </a:t>
            </a:r>
            <a:r>
              <a:rPr lang="en-US" sz="1900" dirty="0" smtClean="0">
                <a:hlinkClick r:id="rId4"/>
              </a:rPr>
              <a:t>picosec-members@cern.ch</a:t>
            </a:r>
            <a:r>
              <a:rPr lang="en-US" sz="1900" dirty="0" smtClean="0"/>
              <a:t>, </a:t>
            </a:r>
            <a:r>
              <a:rPr lang="en-US" sz="1900" dirty="0" smtClean="0">
                <a:hlinkClick r:id="rId5"/>
              </a:rPr>
              <a:t>picosec-SB@cern.ch</a:t>
            </a:r>
            <a:r>
              <a:rPr lang="en-US" sz="1900" dirty="0" smtClean="0"/>
              <a:t>, </a:t>
            </a:r>
            <a:r>
              <a:rPr lang="en-US" sz="1900" dirty="0" smtClean="0">
                <a:hlinkClick r:id="rId6"/>
              </a:rPr>
              <a:t>picosec-EC@cern.ch</a:t>
            </a:r>
            <a:endParaRPr lang="en-US" sz="1900" dirty="0" smtClean="0"/>
          </a:p>
          <a:p>
            <a:pPr marL="0" indent="0">
              <a:buNone/>
            </a:pPr>
            <a:endParaRPr lang="en-US" sz="1900" dirty="0" smtClean="0"/>
          </a:p>
        </p:txBody>
      </p:sp>
      <p:pic>
        <p:nvPicPr>
          <p:cNvPr id="6" name="Picture 5" descr="MSpicosec-04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08429" y="1519932"/>
            <a:ext cx="4853354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39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95" y="49731"/>
            <a:ext cx="8229600" cy="1143000"/>
          </a:xfrm>
        </p:spPr>
        <p:txBody>
          <a:bodyPr/>
          <a:lstStyle/>
          <a:p>
            <a:r>
              <a:rPr lang="en-US" dirty="0" smtClean="0"/>
              <a:t>Outreach &amp; Dissemination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9300" y="1204661"/>
            <a:ext cx="8659852" cy="5324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3200" dirty="0" smtClean="0">
                <a:solidFill>
                  <a:schemeClr val="tx1"/>
                </a:solidFill>
              </a:rPr>
              <a:t>Dissemination</a:t>
            </a:r>
            <a:endParaRPr lang="en-US" sz="3200" dirty="0">
              <a:solidFill>
                <a:schemeClr val="tx1"/>
              </a:solidFill>
            </a:endParaRPr>
          </a:p>
          <a:p>
            <a:pPr lvl="1"/>
            <a:r>
              <a:rPr lang="en-GB" sz="2400" b="0" dirty="0">
                <a:solidFill>
                  <a:schemeClr val="tx1"/>
                </a:solidFill>
              </a:rPr>
              <a:t>Publications in scientific journals;</a:t>
            </a:r>
            <a:endParaRPr lang="en-US" sz="2400" b="0" dirty="0">
              <a:solidFill>
                <a:schemeClr val="tx1"/>
              </a:solidFill>
            </a:endParaRPr>
          </a:p>
          <a:p>
            <a:pPr lvl="1"/>
            <a:r>
              <a:rPr lang="en-GB" sz="2400" b="0" dirty="0">
                <a:solidFill>
                  <a:schemeClr val="tx1"/>
                </a:solidFill>
              </a:rPr>
              <a:t>Presentations at conferences and workshops</a:t>
            </a:r>
            <a:r>
              <a:rPr lang="en-GB" sz="2400" b="0" dirty="0" smtClean="0">
                <a:solidFill>
                  <a:schemeClr val="tx1"/>
                </a:solidFill>
              </a:rPr>
              <a:t>;</a:t>
            </a:r>
          </a:p>
          <a:p>
            <a:pPr lvl="1"/>
            <a:r>
              <a:rPr lang="en-GB" sz="2400" b="0" dirty="0" smtClean="0">
                <a:solidFill>
                  <a:srgbClr val="FF0000"/>
                </a:solidFill>
              </a:rPr>
              <a:t>Important to mention the project in all published documents.</a:t>
            </a:r>
            <a:endParaRPr lang="en-US" sz="2400" b="0" dirty="0">
              <a:solidFill>
                <a:srgbClr val="FF0000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sz="3200" dirty="0" smtClean="0">
                <a:solidFill>
                  <a:schemeClr val="tx1"/>
                </a:solidFill>
              </a:rPr>
              <a:t>Outreach</a:t>
            </a:r>
            <a:r>
              <a:rPr lang="fr-CH" sz="3200" dirty="0" smtClean="0">
                <a:solidFill>
                  <a:schemeClr val="tx1"/>
                </a:solidFill>
              </a:rPr>
              <a:t> </a:t>
            </a:r>
            <a:endParaRPr lang="en-US" sz="3200" dirty="0">
              <a:solidFill>
                <a:schemeClr val="tx1"/>
              </a:solidFill>
            </a:endParaRPr>
          </a:p>
          <a:p>
            <a:pPr lvl="1"/>
            <a:r>
              <a:rPr lang="en-GB" sz="2400" b="0" dirty="0" smtClean="0">
                <a:solidFill>
                  <a:schemeClr val="tx1"/>
                </a:solidFill>
              </a:rPr>
              <a:t>Project website,</a:t>
            </a:r>
          </a:p>
          <a:p>
            <a:pPr lvl="1"/>
            <a:r>
              <a:rPr lang="en-GB" sz="2400" b="0" dirty="0" smtClean="0">
                <a:solidFill>
                  <a:schemeClr val="tx1"/>
                </a:solidFill>
              </a:rPr>
              <a:t>Brochure, </a:t>
            </a:r>
          </a:p>
          <a:p>
            <a:pPr lvl="1"/>
            <a:r>
              <a:rPr lang="en-GB" sz="2400" b="0" dirty="0" smtClean="0">
                <a:solidFill>
                  <a:schemeClr val="tx1"/>
                </a:solidFill>
              </a:rPr>
              <a:t>Articles in information bulletins of participating partners, or webpages,</a:t>
            </a:r>
          </a:p>
          <a:p>
            <a:pPr lvl="1"/>
            <a:r>
              <a:rPr lang="en-GB" sz="2400" b="0" dirty="0" smtClean="0">
                <a:solidFill>
                  <a:schemeClr val="tx1"/>
                </a:solidFill>
              </a:rPr>
              <a:t>Pro</a:t>
            </a:r>
            <a:r>
              <a:rPr lang="en-GB" sz="2400" b="0" dirty="0">
                <a:solidFill>
                  <a:schemeClr val="tx1"/>
                </a:solidFill>
              </a:rPr>
              <a:t>-active participation in outreach events </a:t>
            </a:r>
            <a:r>
              <a:rPr lang="en-GB" sz="2400" b="0" dirty="0" smtClean="0">
                <a:solidFill>
                  <a:schemeClr val="tx1"/>
                </a:solidFill>
              </a:rPr>
              <a:t>for the </a:t>
            </a:r>
            <a:r>
              <a:rPr lang="en-GB" sz="2400" b="0" dirty="0">
                <a:solidFill>
                  <a:schemeClr val="tx1"/>
                </a:solidFill>
              </a:rPr>
              <a:t>general public</a:t>
            </a:r>
            <a:r>
              <a:rPr lang="en-GB" sz="2400" b="0" dirty="0" smtClean="0"/>
              <a:t>.</a:t>
            </a:r>
          </a:p>
          <a:p>
            <a:pPr lvl="1"/>
            <a:r>
              <a:rPr lang="en-GB" sz="2400" b="0" dirty="0" smtClean="0">
                <a:solidFill>
                  <a:srgbClr val="FF0000"/>
                </a:solidFill>
              </a:rPr>
              <a:t>All students are expected to participate in all outreach activities.</a:t>
            </a:r>
          </a:p>
          <a:p>
            <a:pPr lvl="1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797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930"/>
            <a:ext cx="8229600" cy="1143000"/>
          </a:xfrm>
        </p:spPr>
        <p:txBody>
          <a:bodyPr/>
          <a:lstStyle/>
          <a:p>
            <a:r>
              <a:rPr lang="en-US" dirty="0" smtClean="0"/>
              <a:t>Objectives of today’s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51" y="1340768"/>
            <a:ext cx="8686800" cy="36004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Introduce project participants</a:t>
            </a:r>
          </a:p>
          <a:p>
            <a:r>
              <a:rPr lang="en-US" b="1" dirty="0" smtClean="0"/>
              <a:t>Setting up project management and organization</a:t>
            </a:r>
          </a:p>
          <a:p>
            <a:r>
              <a:rPr lang="en-US" b="1" dirty="0" smtClean="0"/>
              <a:t>Preparation of a project plan</a:t>
            </a:r>
          </a:p>
          <a:p>
            <a:pPr lvl="1"/>
            <a:r>
              <a:rPr lang="en-US" dirty="0" smtClean="0"/>
              <a:t>Recruitment</a:t>
            </a:r>
          </a:p>
          <a:p>
            <a:pPr lvl="1"/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Milestones, objectives, and deliverables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453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osecTITREn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24"/>
            <a:ext cx="9144000" cy="1768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12875" y="2594092"/>
            <a:ext cx="62229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Welcome to the </a:t>
            </a:r>
            <a:r>
              <a:rPr lang="en-US" sz="3200" b="1" dirty="0" err="1" smtClean="0">
                <a:solidFill>
                  <a:srgbClr val="0000FF"/>
                </a:solidFill>
              </a:rPr>
              <a:t>PicoSEC</a:t>
            </a:r>
            <a:r>
              <a:rPr lang="en-US" sz="3200" b="1" dirty="0" smtClean="0">
                <a:solidFill>
                  <a:srgbClr val="0000FF"/>
                </a:solidFill>
              </a:rPr>
              <a:t> project!</a:t>
            </a:r>
          </a:p>
          <a:p>
            <a:pPr algn="ctr"/>
            <a:endParaRPr lang="en-US" sz="32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Wish you a successful collaboration!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9" name="Picture 8" descr="picosetBASnew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26" y="5556250"/>
            <a:ext cx="8715374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179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984" y="15479"/>
            <a:ext cx="8229600" cy="1143000"/>
          </a:xfrm>
        </p:spPr>
        <p:txBody>
          <a:bodyPr/>
          <a:lstStyle/>
          <a:p>
            <a:r>
              <a:rPr lang="fr-FR" dirty="0" err="1" smtClean="0"/>
              <a:t>Aim</a:t>
            </a:r>
            <a:r>
              <a:rPr lang="fr-FR" dirty="0" smtClean="0"/>
              <a:t> of </a:t>
            </a:r>
            <a:r>
              <a:rPr lang="fr-FR" dirty="0" err="1" smtClean="0"/>
              <a:t>project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27" y="1340768"/>
            <a:ext cx="8335108" cy="4114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2800" dirty="0" err="1" smtClean="0"/>
              <a:t>PicoSEC</a:t>
            </a:r>
            <a:r>
              <a:rPr lang="en-GB" sz="2800" dirty="0" err="1"/>
              <a:t>-MCNet</a:t>
            </a:r>
            <a:r>
              <a:rPr lang="en-GB" sz="2800" dirty="0"/>
              <a:t> Project </a:t>
            </a:r>
            <a:r>
              <a:rPr lang="en-GB" sz="2800" dirty="0" smtClean="0"/>
              <a:t>: </a:t>
            </a:r>
          </a:p>
          <a:p>
            <a:pPr marL="0" indent="0">
              <a:buNone/>
            </a:pPr>
            <a:r>
              <a:rPr lang="en-GB" sz="2800" u="sng" dirty="0"/>
              <a:t>Pico</a:t>
            </a:r>
            <a:r>
              <a:rPr lang="en-GB" sz="2800" dirty="0"/>
              <a:t>-second </a:t>
            </a:r>
            <a:r>
              <a:rPr lang="en-GB" sz="2800" u="sng" dirty="0"/>
              <a:t>S</a:t>
            </a:r>
            <a:r>
              <a:rPr lang="en-GB" sz="2800" dirty="0"/>
              <a:t>ilicon photomultiplier-</a:t>
            </a:r>
            <a:r>
              <a:rPr lang="en-GB" sz="2800" u="sng" dirty="0"/>
              <a:t>E</a:t>
            </a:r>
            <a:r>
              <a:rPr lang="en-GB" sz="2800" dirty="0"/>
              <a:t>lectronics- &amp; </a:t>
            </a:r>
            <a:r>
              <a:rPr lang="en-GB" sz="2800" u="sng" dirty="0"/>
              <a:t>C</a:t>
            </a:r>
            <a:r>
              <a:rPr lang="en-GB" sz="2800" dirty="0"/>
              <a:t>rystal research-</a:t>
            </a:r>
            <a:r>
              <a:rPr lang="en-GB" sz="2800" u="sng" dirty="0"/>
              <a:t>M</a:t>
            </a:r>
            <a:r>
              <a:rPr lang="en-GB" sz="2800" dirty="0"/>
              <a:t>arie-</a:t>
            </a:r>
            <a:r>
              <a:rPr lang="en-GB" sz="2800" u="sng" dirty="0"/>
              <a:t>C</a:t>
            </a:r>
            <a:r>
              <a:rPr lang="en-GB" sz="2800" dirty="0"/>
              <a:t>urie-</a:t>
            </a:r>
            <a:r>
              <a:rPr lang="en-GB" sz="2800" u="sng" dirty="0"/>
              <a:t>Net</a:t>
            </a:r>
            <a:r>
              <a:rPr lang="en-GB" sz="2800" dirty="0"/>
              <a:t>work</a:t>
            </a:r>
            <a:endParaRPr lang="en-US" sz="2800" dirty="0"/>
          </a:p>
          <a:p>
            <a:pPr marL="0" indent="0">
              <a:buNone/>
            </a:pPr>
            <a:endParaRPr lang="en-GB" sz="2800" dirty="0" smtClean="0"/>
          </a:p>
          <a:p>
            <a:pPr marL="0" indent="0" algn="ctr">
              <a:buNone/>
            </a:pPr>
            <a:r>
              <a:rPr lang="en-GB" sz="2800" dirty="0" smtClean="0"/>
              <a:t>A </a:t>
            </a:r>
            <a:r>
              <a:rPr lang="en-GB" sz="2800" b="1" dirty="0" smtClean="0">
                <a:solidFill>
                  <a:srgbClr val="FF0000"/>
                </a:solidFill>
              </a:rPr>
              <a:t>multi-site Network </a:t>
            </a:r>
            <a:r>
              <a:rPr lang="en-GB" sz="2800" dirty="0" smtClean="0"/>
              <a:t>to provide </a:t>
            </a:r>
            <a:r>
              <a:rPr lang="en-GB" b="1" dirty="0" smtClean="0">
                <a:solidFill>
                  <a:srgbClr val="FF0000"/>
                </a:solidFill>
              </a:rPr>
              <a:t>training</a:t>
            </a:r>
            <a:r>
              <a:rPr lang="en-GB" b="1" dirty="0" smtClean="0"/>
              <a:t> to </a:t>
            </a:r>
            <a:r>
              <a:rPr lang="en-GB" b="1" dirty="0" smtClean="0">
                <a:solidFill>
                  <a:srgbClr val="FF0000"/>
                </a:solidFill>
              </a:rPr>
              <a:t>young </a:t>
            </a:r>
            <a:r>
              <a:rPr lang="en-GB" b="1" dirty="0">
                <a:solidFill>
                  <a:srgbClr val="FF0000"/>
                </a:solidFill>
              </a:rPr>
              <a:t>researchers</a:t>
            </a:r>
            <a:r>
              <a:rPr lang="en-GB" b="1" dirty="0"/>
              <a:t> </a:t>
            </a:r>
            <a:r>
              <a:rPr lang="en-GB" sz="2800" dirty="0"/>
              <a:t>in a multidisciplinary R&amp;D project geared to develop a new class of ultra-fast photon detectors in </a:t>
            </a:r>
            <a:r>
              <a:rPr lang="en-GB" sz="2800" dirty="0" smtClean="0"/>
              <a:t>Positron Emission Tomography (PET) </a:t>
            </a:r>
            <a:br>
              <a:rPr lang="en-GB" sz="2800" dirty="0" smtClean="0"/>
            </a:br>
            <a:r>
              <a:rPr lang="en-GB" sz="2800" dirty="0" smtClean="0"/>
              <a:t>and </a:t>
            </a:r>
            <a:r>
              <a:rPr lang="en-GB" sz="2800" dirty="0"/>
              <a:t>high energy physics (HEP). </a:t>
            </a:r>
            <a:endParaRPr lang="en-GB" sz="2800" dirty="0" smtClean="0"/>
          </a:p>
        </p:txBody>
      </p:sp>
      <p:pic>
        <p:nvPicPr>
          <p:cNvPr id="4" name="Picture 3" descr="picosetBASnew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26" y="5556250"/>
            <a:ext cx="8715374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62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545" y="28437"/>
            <a:ext cx="8229600" cy="114300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A Multisite Network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3130443"/>
              </p:ext>
            </p:extLst>
          </p:nvPr>
        </p:nvGraphicFramePr>
        <p:xfrm>
          <a:off x="603634" y="1628800"/>
          <a:ext cx="8540366" cy="4824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Document" r:id="rId3" imgW="9232900" imgH="5067300" progId="Word.Document.12">
                  <p:embed/>
                </p:oleObj>
              </mc:Choice>
              <mc:Fallback>
                <p:oleObj name="Document" r:id="rId3" imgW="9232900" imgH="5067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3634" y="1628800"/>
                        <a:ext cx="8540366" cy="48245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61231" y="1109788"/>
            <a:ext cx="7664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11 Partners </a:t>
            </a:r>
            <a:r>
              <a:rPr lang="en-US" b="1" dirty="0">
                <a:solidFill>
                  <a:srgbClr val="0000FF"/>
                </a:solidFill>
              </a:rPr>
              <a:t>from 6 different </a:t>
            </a:r>
            <a:r>
              <a:rPr lang="en-US" b="1" dirty="0" smtClean="0">
                <a:solidFill>
                  <a:srgbClr val="0000FF"/>
                </a:solidFill>
              </a:rPr>
              <a:t>European </a:t>
            </a:r>
            <a:r>
              <a:rPr lang="en-US" b="1" dirty="0">
                <a:solidFill>
                  <a:srgbClr val="0000FF"/>
                </a:solidFill>
              </a:rPr>
              <a:t>countries: </a:t>
            </a:r>
            <a:r>
              <a:rPr lang="en-US" b="1" dirty="0" smtClean="0">
                <a:solidFill>
                  <a:srgbClr val="0000FF"/>
                </a:solidFill>
              </a:rPr>
              <a:t>7 academia and 4 companies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6" name="Picture 4" descr="CERNLogo_new_resize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287" y="1810245"/>
            <a:ext cx="476250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DelftTUlogo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868" y="2300982"/>
            <a:ext cx="827088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desylogo_cyan_trans_klein.gi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93" y="2537519"/>
            <a:ext cx="4270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81" y="3176229"/>
            <a:ext cx="754063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ogo_UHEI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418" y="3445549"/>
            <a:ext cx="9159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KLOE.bmp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644" y="3948786"/>
            <a:ext cx="1125537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lip_logo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19" y="4398049"/>
            <a:ext cx="585787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Unimib_logo.gi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368" y="4840962"/>
            <a:ext cx="4460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18" y="6131073"/>
            <a:ext cx="661988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 descr="TUM.gif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594" y="5325150"/>
            <a:ext cx="4016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0" y="5739914"/>
            <a:ext cx="570605" cy="33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6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67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A training program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356148"/>
              </p:ext>
            </p:extLst>
          </p:nvPr>
        </p:nvGraphicFramePr>
        <p:xfrm>
          <a:off x="168467" y="1749374"/>
          <a:ext cx="8686800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Document" r:id="rId3" imgW="9410700" imgH="5105400" progId="Word.Document.12">
                  <p:embed/>
                </p:oleObj>
              </mc:Choice>
              <mc:Fallback>
                <p:oleObj name="Document" r:id="rId3" imgW="9410700" imgH="5105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467" y="1749374"/>
                        <a:ext cx="8686800" cy="510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34853" y="826044"/>
            <a:ext cx="7463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15 scheduled network training events : 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4 workshops, 7 scientific trainings, 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4 management and administration + local trainings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05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For young researchers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765227"/>
              </p:ext>
            </p:extLst>
          </p:nvPr>
        </p:nvGraphicFramePr>
        <p:xfrm>
          <a:off x="0" y="1700809"/>
          <a:ext cx="8686800" cy="4824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Document" r:id="rId3" imgW="9410700" imgH="3810000" progId="Word.Document.12">
                  <p:embed/>
                </p:oleObj>
              </mc:Choice>
              <mc:Fallback>
                <p:oleObj name="Document" r:id="rId3" imgW="9410700" imgH="3810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700809"/>
                        <a:ext cx="8686800" cy="48245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0927" y="1124744"/>
            <a:ext cx="7545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22 job opportunities : 18 </a:t>
            </a:r>
            <a:r>
              <a:rPr lang="en-US" b="1" u="sng" dirty="0" smtClean="0">
                <a:solidFill>
                  <a:srgbClr val="0000FF"/>
                </a:solidFill>
              </a:rPr>
              <a:t>E</a:t>
            </a:r>
            <a:r>
              <a:rPr lang="en-US" b="1" dirty="0" smtClean="0">
                <a:solidFill>
                  <a:srgbClr val="0000FF"/>
                </a:solidFill>
              </a:rPr>
              <a:t>arly </a:t>
            </a:r>
            <a:r>
              <a:rPr lang="en-US" b="1" u="sng" dirty="0" smtClean="0">
                <a:solidFill>
                  <a:srgbClr val="0000FF"/>
                </a:solidFill>
              </a:rPr>
              <a:t>S</a:t>
            </a:r>
            <a:r>
              <a:rPr lang="en-US" b="1" dirty="0" smtClean="0">
                <a:solidFill>
                  <a:srgbClr val="0000FF"/>
                </a:solidFill>
              </a:rPr>
              <a:t>tage </a:t>
            </a:r>
            <a:r>
              <a:rPr lang="en-US" b="1" u="sng" dirty="0" smtClean="0">
                <a:solidFill>
                  <a:srgbClr val="0000FF"/>
                </a:solidFill>
              </a:rPr>
              <a:t>R</a:t>
            </a:r>
            <a:r>
              <a:rPr lang="en-US" b="1" dirty="0" smtClean="0">
                <a:solidFill>
                  <a:srgbClr val="0000FF"/>
                </a:solidFill>
              </a:rPr>
              <a:t>esearchers, 4 </a:t>
            </a:r>
            <a:r>
              <a:rPr lang="en-US" b="1" u="sng" dirty="0" smtClean="0">
                <a:solidFill>
                  <a:srgbClr val="0000FF"/>
                </a:solidFill>
              </a:rPr>
              <a:t>E</a:t>
            </a:r>
            <a:r>
              <a:rPr lang="en-US" b="1" dirty="0" smtClean="0">
                <a:solidFill>
                  <a:srgbClr val="0000FF"/>
                </a:solidFill>
              </a:rPr>
              <a:t>xperienced </a:t>
            </a:r>
            <a:r>
              <a:rPr lang="en-US" b="1" u="sng" dirty="0" smtClean="0">
                <a:solidFill>
                  <a:srgbClr val="0000FF"/>
                </a:solidFill>
              </a:rPr>
              <a:t>R</a:t>
            </a:r>
            <a:r>
              <a:rPr lang="en-US" b="1" dirty="0" smtClean="0">
                <a:solidFill>
                  <a:srgbClr val="0000FF"/>
                </a:solidFill>
              </a:rPr>
              <a:t>esearchers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09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2"/>
            <a:ext cx="8229600" cy="114300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For young researchers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962042"/>
              </p:ext>
            </p:extLst>
          </p:nvPr>
        </p:nvGraphicFramePr>
        <p:xfrm>
          <a:off x="-1543141" y="1340768"/>
          <a:ext cx="12008078" cy="504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Document" r:id="rId3" imgW="9410700" imgH="3073400" progId="Word.Document.12">
                  <p:embed/>
                </p:oleObj>
              </mc:Choice>
              <mc:Fallback>
                <p:oleObj name="Document" r:id="rId3" imgW="9410700" imgH="3073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543141" y="1340768"/>
                        <a:ext cx="12008078" cy="5040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7415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96838"/>
            <a:ext cx="8229600" cy="114300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: Mobility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15023" y="1052736"/>
            <a:ext cx="607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student will spend at least 3 months in partner institutes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069422"/>
              </p:ext>
            </p:extLst>
          </p:nvPr>
        </p:nvGraphicFramePr>
        <p:xfrm>
          <a:off x="23446" y="1556792"/>
          <a:ext cx="8686800" cy="501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Document" r:id="rId3" imgW="9410700" imgH="5803900" progId="Word.Document.12">
                  <p:embed/>
                </p:oleObj>
              </mc:Choice>
              <mc:Fallback>
                <p:oleObj name="Document" r:id="rId3" imgW="9410700" imgH="5803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446" y="1556792"/>
                        <a:ext cx="8686800" cy="5011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3003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321" y="36502"/>
            <a:ext cx="8229600" cy="1143000"/>
          </a:xfrm>
        </p:spPr>
        <p:txBody>
          <a:bodyPr/>
          <a:lstStyle/>
          <a:p>
            <a:r>
              <a:rPr lang="en-GB" dirty="0" err="1" smtClean="0"/>
              <a:t>PicoSEC</a:t>
            </a:r>
            <a:r>
              <a:rPr lang="en-GB" dirty="0" smtClean="0"/>
              <a:t> : Scientific Program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35108" cy="4114800"/>
          </a:xfrm>
        </p:spPr>
        <p:txBody>
          <a:bodyPr>
            <a:normAutofit fontScale="92500" lnSpcReduction="10000"/>
          </a:bodyPr>
          <a:lstStyle/>
          <a:p>
            <a:r>
              <a:rPr lang="en-GB" sz="2200" b="1" dirty="0" smtClean="0"/>
              <a:t>The </a:t>
            </a:r>
            <a:r>
              <a:rPr lang="en-GB" sz="2200" b="1" dirty="0"/>
              <a:t>core activity </a:t>
            </a:r>
            <a:r>
              <a:rPr lang="en-GB" sz="2200" b="1" dirty="0" smtClean="0"/>
              <a:t>of PICOSEC is detector developments for </a:t>
            </a:r>
          </a:p>
          <a:p>
            <a:pPr lvl="1"/>
            <a:r>
              <a:rPr lang="en-GB" sz="1800" dirty="0" smtClean="0"/>
              <a:t>TOF</a:t>
            </a:r>
            <a:r>
              <a:rPr lang="en-GB" sz="1800" dirty="0"/>
              <a:t>-PET </a:t>
            </a:r>
            <a:r>
              <a:rPr lang="en-GB" sz="1800" dirty="0" smtClean="0"/>
              <a:t>applications with fast time resolution (200ps) in close relation with the</a:t>
            </a:r>
            <a:br>
              <a:rPr lang="en-GB" sz="1800" dirty="0" smtClean="0"/>
            </a:br>
            <a:r>
              <a:rPr lang="en-GB" sz="1800" dirty="0" smtClean="0"/>
              <a:t>FP7-EndoTOFPET project from detector components to image reconstruction;</a:t>
            </a:r>
          </a:p>
          <a:p>
            <a:pPr lvl="1"/>
            <a:r>
              <a:rPr lang="en-GB" sz="1800" dirty="0"/>
              <a:t>C</a:t>
            </a:r>
            <a:r>
              <a:rPr lang="en-GB" sz="1800" dirty="0" smtClean="0"/>
              <a:t>alorimetry in particle physics experiments: </a:t>
            </a:r>
            <a:r>
              <a:rPr lang="fr-CH" sz="1800" dirty="0" smtClean="0"/>
              <a:t>HLLHC, ILC, CLIC.</a:t>
            </a:r>
          </a:p>
          <a:p>
            <a:r>
              <a:rPr lang="fr-CH" sz="2200" b="1" dirty="0" smtClean="0"/>
              <a:t>Fields of activity</a:t>
            </a:r>
            <a:endParaRPr lang="en-US" sz="2200" b="1" dirty="0"/>
          </a:p>
          <a:p>
            <a:pPr lvl="1"/>
            <a:r>
              <a:rPr lang="en-GB" sz="1800" dirty="0"/>
              <a:t>Scintillators and optics for fast timing;</a:t>
            </a:r>
            <a:endParaRPr lang="en-US" sz="1800" dirty="0"/>
          </a:p>
          <a:p>
            <a:pPr lvl="1"/>
            <a:r>
              <a:rPr lang="en-GB" sz="1800" dirty="0"/>
              <a:t>Photodetectors, particularly silicon photomultipliers (SiPMs) and SiPM </a:t>
            </a:r>
            <a:r>
              <a:rPr lang="en-GB" sz="1800" dirty="0" smtClean="0"/>
              <a:t>derivatives;</a:t>
            </a:r>
            <a:endParaRPr lang="en-US" sz="1800" dirty="0"/>
          </a:p>
          <a:p>
            <a:pPr lvl="1"/>
            <a:r>
              <a:rPr lang="en-GB" sz="1800" dirty="0"/>
              <a:t>Electronics and data acquisition systems;</a:t>
            </a:r>
            <a:endParaRPr lang="en-US" sz="1800" dirty="0"/>
          </a:p>
          <a:p>
            <a:pPr lvl="1"/>
            <a:r>
              <a:rPr lang="en-GB" sz="1800" dirty="0"/>
              <a:t>Detector integration and prototyping;</a:t>
            </a:r>
            <a:endParaRPr lang="en-US" sz="1800" dirty="0"/>
          </a:p>
          <a:p>
            <a:pPr lvl="1"/>
            <a:r>
              <a:rPr lang="en-GB" sz="1800" dirty="0"/>
              <a:t>Endoscopic instrumentation;</a:t>
            </a:r>
            <a:endParaRPr lang="en-US" sz="1800" dirty="0"/>
          </a:p>
          <a:p>
            <a:pPr lvl="1"/>
            <a:r>
              <a:rPr lang="en-GB" sz="1800" dirty="0" err="1"/>
              <a:t>Calorimetry</a:t>
            </a:r>
            <a:r>
              <a:rPr lang="en-GB" sz="1800" dirty="0"/>
              <a:t> in high energy physics;</a:t>
            </a:r>
            <a:endParaRPr lang="en-US" sz="1800" dirty="0"/>
          </a:p>
          <a:p>
            <a:pPr lvl="1"/>
            <a:r>
              <a:rPr lang="en-GB" sz="1800" dirty="0"/>
              <a:t>Tracking and image reconstruction (hardware and software)</a:t>
            </a:r>
            <a:r>
              <a:rPr lang="en-GB" sz="1800" dirty="0" smtClean="0"/>
              <a:t>.</a:t>
            </a:r>
          </a:p>
          <a:p>
            <a:r>
              <a:rPr lang="en-GB" sz="2200" b="1" dirty="0" smtClean="0"/>
              <a:t>Work organised in 5 WPs</a:t>
            </a:r>
            <a:endParaRPr lang="en-US" sz="2200" b="1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152276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408" y="23272"/>
            <a:ext cx="8229600" cy="1143000"/>
          </a:xfrm>
        </p:spPr>
        <p:txBody>
          <a:bodyPr/>
          <a:lstStyle/>
          <a:p>
            <a:r>
              <a:rPr lang="en-GB" dirty="0" err="1" smtClean="0"/>
              <a:t>PicoSEC</a:t>
            </a:r>
            <a:r>
              <a:rPr lang="en-GB" dirty="0" smtClean="0"/>
              <a:t> : Work packages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27" y="1340768"/>
            <a:ext cx="8335108" cy="5184576"/>
          </a:xfrm>
        </p:spPr>
        <p:txBody>
          <a:bodyPr>
            <a:normAutofit lnSpcReduction="10000"/>
          </a:bodyPr>
          <a:lstStyle/>
          <a:p>
            <a:r>
              <a:rPr lang="fr-CH" sz="2000" dirty="0" smtClean="0"/>
              <a:t>WP1 : </a:t>
            </a:r>
            <a:r>
              <a:rPr lang="en-GB" sz="2000" b="1" dirty="0"/>
              <a:t>Scintillators &amp; optics for fast timing</a:t>
            </a:r>
            <a:r>
              <a:rPr lang="en-US" sz="2000" dirty="0"/>
              <a:t> </a:t>
            </a:r>
            <a:r>
              <a:rPr lang="en-US" sz="2000" dirty="0" smtClean="0"/>
              <a:t>: </a:t>
            </a:r>
            <a:r>
              <a:rPr lang="en-US" sz="1800" u="sng" dirty="0" smtClean="0">
                <a:solidFill>
                  <a:srgbClr val="0000FF"/>
                </a:solidFill>
              </a:rPr>
              <a:t>CERN</a:t>
            </a:r>
            <a:r>
              <a:rPr lang="en-US" sz="1800" dirty="0" smtClean="0">
                <a:solidFill>
                  <a:srgbClr val="0000FF"/>
                </a:solidFill>
              </a:rPr>
              <a:t>, Milano, </a:t>
            </a:r>
            <a:r>
              <a:rPr lang="en-US" sz="1800" dirty="0" err="1" smtClean="0">
                <a:solidFill>
                  <a:srgbClr val="0000FF"/>
                </a:solidFill>
              </a:rPr>
              <a:t>Fibercryst</a:t>
            </a:r>
            <a:r>
              <a:rPr lang="en-US" sz="1800" dirty="0" smtClean="0">
                <a:solidFill>
                  <a:srgbClr val="0000FF"/>
                </a:solidFill>
              </a:rPr>
              <a:t>, </a:t>
            </a:r>
            <a:r>
              <a:rPr lang="en-US" sz="1800" dirty="0" err="1" smtClean="0">
                <a:solidFill>
                  <a:srgbClr val="0000FF"/>
                </a:solidFill>
              </a:rPr>
              <a:t>Kloé</a:t>
            </a:r>
            <a:endParaRPr lang="fr-CH" sz="1800" dirty="0" smtClean="0">
              <a:solidFill>
                <a:srgbClr val="0000FF"/>
              </a:solidFill>
            </a:endParaRPr>
          </a:p>
          <a:p>
            <a:pPr lvl="1"/>
            <a:r>
              <a:rPr lang="en-US" sz="1600" dirty="0"/>
              <a:t>Develop and optimize scintillators and optical systems such that the light loss from the scintillating medium to the </a:t>
            </a:r>
            <a:r>
              <a:rPr lang="en-US" sz="1600" dirty="0" err="1"/>
              <a:t>photodetector</a:t>
            </a:r>
            <a:r>
              <a:rPr lang="en-US" sz="1600" dirty="0"/>
              <a:t> becomes a minimum. </a:t>
            </a:r>
          </a:p>
          <a:p>
            <a:pPr lvl="1"/>
            <a:r>
              <a:rPr lang="en-US" sz="1600" dirty="0"/>
              <a:t>Produce and evaluate the best optical components for use in fast, high time resolution, </a:t>
            </a:r>
            <a:r>
              <a:rPr lang="en-US" sz="1600" dirty="0" err="1"/>
              <a:t>photodetectors</a:t>
            </a:r>
            <a:r>
              <a:rPr lang="en-US" sz="1600" dirty="0"/>
              <a:t> for high energy physics and medical imaging (TOF-PET) aiming to achieve a coincidence time resolution of less than 200ps FWHM.</a:t>
            </a:r>
          </a:p>
          <a:p>
            <a:pPr lvl="1"/>
            <a:r>
              <a:rPr lang="en-US" sz="1600" dirty="0"/>
              <a:t>Identification of the most appropriate scintillator material and optimization of scintillator production parameters in terms of shape, optical quality</a:t>
            </a:r>
            <a:r>
              <a:rPr lang="en-US" sz="1200" dirty="0"/>
              <a:t>, </a:t>
            </a:r>
            <a:r>
              <a:rPr lang="en-US" sz="1600" dirty="0"/>
              <a:t>doping and cost.</a:t>
            </a:r>
          </a:p>
          <a:p>
            <a:pPr lvl="1"/>
            <a:r>
              <a:rPr lang="en-US" sz="1600" dirty="0"/>
              <a:t>Improvement of light transport in and light extraction from the scintillator.</a:t>
            </a:r>
          </a:p>
          <a:p>
            <a:pPr lvl="1"/>
            <a:r>
              <a:rPr lang="en-US" sz="1600" dirty="0"/>
              <a:t>Design, production and characterization of the light-coupling system for the most efficient light transfer between the crystals and the </a:t>
            </a:r>
            <a:r>
              <a:rPr lang="en-US" sz="1600" dirty="0" err="1"/>
              <a:t>photodetector</a:t>
            </a:r>
            <a:r>
              <a:rPr lang="en-US" sz="1200" dirty="0"/>
              <a:t>. </a:t>
            </a:r>
          </a:p>
          <a:p>
            <a:r>
              <a:rPr lang="en-GB" sz="2000" dirty="0" smtClean="0"/>
              <a:t>WP2 : </a:t>
            </a:r>
            <a:r>
              <a:rPr lang="en-GB" sz="2000" b="1" dirty="0" err="1"/>
              <a:t>Photodetectors</a:t>
            </a:r>
            <a:r>
              <a:rPr lang="en-GB" sz="2000" b="1" dirty="0"/>
              <a:t> for fast timing</a:t>
            </a:r>
            <a:r>
              <a:rPr lang="en-US" sz="2000" dirty="0"/>
              <a:t> </a:t>
            </a:r>
            <a:r>
              <a:rPr lang="en-US" sz="2000" dirty="0" smtClean="0"/>
              <a:t>:</a:t>
            </a:r>
            <a:r>
              <a:rPr lang="en-US" sz="2000" u="sng" dirty="0">
                <a:solidFill>
                  <a:srgbClr val="0000FF"/>
                </a:solidFill>
              </a:rPr>
              <a:t>Delft</a:t>
            </a:r>
            <a:r>
              <a:rPr lang="en-US" sz="2000" dirty="0" smtClean="0">
                <a:solidFill>
                  <a:srgbClr val="0000FF"/>
                </a:solidFill>
              </a:rPr>
              <a:t>,</a:t>
            </a:r>
            <a:r>
              <a:rPr lang="en-US" sz="2000" dirty="0" smtClean="0"/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CERN, </a:t>
            </a:r>
            <a:r>
              <a:rPr lang="en-US" sz="1800" dirty="0" smtClean="0">
                <a:solidFill>
                  <a:srgbClr val="0000FF"/>
                </a:solidFill>
              </a:rPr>
              <a:t>Milano</a:t>
            </a:r>
            <a:r>
              <a:rPr lang="en-US" sz="1800" dirty="0" smtClean="0">
                <a:solidFill>
                  <a:srgbClr val="0000FF"/>
                </a:solidFill>
              </a:rPr>
              <a:t>, ST-Microelectronics</a:t>
            </a:r>
          </a:p>
          <a:p>
            <a:pPr lvl="1"/>
            <a:r>
              <a:rPr lang="en-US" sz="1600" dirty="0"/>
              <a:t>Develop a special </a:t>
            </a:r>
            <a:r>
              <a:rPr lang="en-US" sz="1600" dirty="0" err="1"/>
              <a:t>SiPM</a:t>
            </a:r>
            <a:r>
              <a:rPr lang="en-US" sz="1600" dirty="0"/>
              <a:t> chip (SPAD array) with high spectral sensitivity (centered around 400-500nm) and ultrafast response time where each SPAD is read out individually yielding a time resolution of &lt;100ps FWHM, measured on chip;</a:t>
            </a:r>
          </a:p>
          <a:p>
            <a:pPr lvl="1"/>
            <a:r>
              <a:rPr lang="en-US" sz="1600" dirty="0"/>
              <a:t>Design pixel geometries for matching the crystal fiber matrix with the SPAD array;</a:t>
            </a:r>
          </a:p>
          <a:p>
            <a:pPr lvl="1"/>
            <a:r>
              <a:rPr lang="en-US" sz="1600" dirty="0"/>
              <a:t>Evaluate the timing performance of devices with laser-excited fibers and/or other techniques; </a:t>
            </a:r>
          </a:p>
          <a:p>
            <a:pPr lvl="1"/>
            <a:r>
              <a:rPr lang="en-US" sz="1600" dirty="0"/>
              <a:t>Evaluate standard </a:t>
            </a:r>
            <a:r>
              <a:rPr lang="en-US" sz="1600" dirty="0" err="1"/>
              <a:t>SiPMs</a:t>
            </a:r>
            <a:r>
              <a:rPr lang="en-US" sz="1600" dirty="0"/>
              <a:t> for use in TOF-PET in terms of time resolution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41504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2181</TotalTime>
  <Words>957</Words>
  <Application>Microsoft Macintosh PowerPoint</Application>
  <PresentationFormat>On-screen Show (4:3)</PresentationFormat>
  <Paragraphs>138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Office Theme</vt:lpstr>
      <vt:lpstr>4_Custom Design</vt:lpstr>
      <vt:lpstr>3_Custom Design</vt:lpstr>
      <vt:lpstr>1_Custom Design</vt:lpstr>
      <vt:lpstr>2_Custom Design</vt:lpstr>
      <vt:lpstr>Picosecmaster</vt:lpstr>
      <vt:lpstr>Custom Design</vt:lpstr>
      <vt:lpstr>1_Picosecmaster</vt:lpstr>
      <vt:lpstr>Document</vt:lpstr>
      <vt:lpstr>PowerPoint Presentation</vt:lpstr>
      <vt:lpstr>Aim of project</vt:lpstr>
      <vt:lpstr>PicoSEC : A Multisite Network</vt:lpstr>
      <vt:lpstr>PicoSEC : A training program</vt:lpstr>
      <vt:lpstr>PicoSEC : For young researchers</vt:lpstr>
      <vt:lpstr>PicoSEC : For young researchers</vt:lpstr>
      <vt:lpstr>PicoSEC : Mobility </vt:lpstr>
      <vt:lpstr>PicoSEC : Scientific Program</vt:lpstr>
      <vt:lpstr>PicoSEC : Work packages</vt:lpstr>
      <vt:lpstr>PicoSEC : Work packages</vt:lpstr>
      <vt:lpstr>PicoSEC : Milestones</vt:lpstr>
      <vt:lpstr>PicoSEC : Milestones</vt:lpstr>
      <vt:lpstr>PicoSEC : Management</vt:lpstr>
      <vt:lpstr>Status of Recruitment</vt:lpstr>
      <vt:lpstr>Training </vt:lpstr>
      <vt:lpstr>Communication</vt:lpstr>
      <vt:lpstr>Outreach &amp; Dissemination</vt:lpstr>
      <vt:lpstr>Objectives of today’s meeting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Etiennette Auffray</dc:creator>
  <cp:lastModifiedBy>Etiennette Auffray</cp:lastModifiedBy>
  <cp:revision>38</cp:revision>
  <dcterms:created xsi:type="dcterms:W3CDTF">2012-01-17T10:01:38Z</dcterms:created>
  <dcterms:modified xsi:type="dcterms:W3CDTF">2012-01-19T18:14:45Z</dcterms:modified>
</cp:coreProperties>
</file>