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1" r:id="rId1"/>
    <p:sldMasterId id="2147483674" r:id="rId2"/>
    <p:sldMasterId id="2147483686" r:id="rId3"/>
    <p:sldMasterId id="2147483698" r:id="rId4"/>
    <p:sldMasterId id="2147483710" r:id="rId5"/>
    <p:sldMasterId id="2147483722" r:id="rId6"/>
    <p:sldMasterId id="2147483734" r:id="rId7"/>
    <p:sldMasterId id="2147483746" r:id="rId8"/>
    <p:sldMasterId id="2147483758" r:id="rId9"/>
    <p:sldMasterId id="2147483770" r:id="rId10"/>
  </p:sldMasterIdLst>
  <p:notesMasterIdLst>
    <p:notesMasterId r:id="rId23"/>
  </p:notesMasterIdLst>
  <p:handoutMasterIdLst>
    <p:handoutMasterId r:id="rId24"/>
  </p:handoutMasterIdLst>
  <p:sldIdLst>
    <p:sldId id="335" r:id="rId11"/>
    <p:sldId id="337" r:id="rId12"/>
    <p:sldId id="331" r:id="rId13"/>
    <p:sldId id="336" r:id="rId14"/>
    <p:sldId id="342" r:id="rId15"/>
    <p:sldId id="340" r:id="rId16"/>
    <p:sldId id="341" r:id="rId17"/>
    <p:sldId id="333" r:id="rId18"/>
    <p:sldId id="334" r:id="rId19"/>
    <p:sldId id="320" r:id="rId20"/>
    <p:sldId id="344" r:id="rId21"/>
    <p:sldId id="343" r:id="rId22"/>
  </p:sldIdLst>
  <p:sldSz cx="9906000" cy="6858000" type="A4"/>
  <p:notesSz cx="6746875" cy="98679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accent2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accent2"/>
        </a:solidFill>
        <a:latin typeface="Times New Roman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accent2"/>
        </a:solidFill>
        <a:latin typeface="Times New Roman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accent2"/>
        </a:solidFill>
        <a:latin typeface="Times New Roman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accent2"/>
        </a:solidFill>
        <a:latin typeface="Times New Roman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000" b="1" kern="1200">
        <a:solidFill>
          <a:schemeClr val="accent2"/>
        </a:solidFill>
        <a:latin typeface="Times New Roman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000" b="1" kern="1200">
        <a:solidFill>
          <a:schemeClr val="accent2"/>
        </a:solidFill>
        <a:latin typeface="Times New Roman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000" b="1" kern="1200">
        <a:solidFill>
          <a:schemeClr val="accent2"/>
        </a:solidFill>
        <a:latin typeface="Times New Roman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000" b="1" kern="1200">
        <a:solidFill>
          <a:schemeClr val="accent2"/>
        </a:solidFill>
        <a:latin typeface="Times New Roman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FFFF99"/>
    <a:srgbClr val="66FF99"/>
    <a:srgbClr val="66FF66"/>
    <a:srgbClr val="66FF33"/>
    <a:srgbClr val="CCFF66"/>
    <a:srgbClr val="A50021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893" autoAdjust="0"/>
  </p:normalViewPr>
  <p:slideViewPr>
    <p:cSldViewPr showGuides="1">
      <p:cViewPr varScale="1">
        <p:scale>
          <a:sx n="111" d="100"/>
          <a:sy n="111" d="100"/>
        </p:scale>
        <p:origin x="-1304" y="-104"/>
      </p:cViewPr>
      <p:guideLst>
        <p:guide orient="horz" pos="2352"/>
        <p:guide pos="3120"/>
      </p:guideLst>
    </p:cSldViewPr>
  </p:slideViewPr>
  <p:outlineViewPr>
    <p:cViewPr>
      <p:scale>
        <a:sx n="33" d="100"/>
        <a:sy n="33" d="100"/>
      </p:scale>
      <p:origin x="0" y="6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42"/>
    </p:cViewPr>
  </p:sorterViewPr>
  <p:notesViewPr>
    <p:cSldViewPr showGuides="1">
      <p:cViewPr varScale="1">
        <p:scale>
          <a:sx n="65" d="100"/>
          <a:sy n="65" d="100"/>
        </p:scale>
        <p:origin x="-2022" y="-96"/>
      </p:cViewPr>
      <p:guideLst>
        <p:guide orient="horz" pos="3109"/>
        <p:guide pos="212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10.xml"/><Relationship Id="rId21" Type="http://schemas.openxmlformats.org/officeDocument/2006/relationships/slide" Target="slides/slide11.xml"/><Relationship Id="rId22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" Target="slides/slide1.xml"/><Relationship Id="rId12" Type="http://schemas.openxmlformats.org/officeDocument/2006/relationships/slide" Target="slides/slide2.xml"/><Relationship Id="rId13" Type="http://schemas.openxmlformats.org/officeDocument/2006/relationships/slide" Target="slides/slide3.xml"/><Relationship Id="rId14" Type="http://schemas.openxmlformats.org/officeDocument/2006/relationships/slide" Target="slides/slide4.xml"/><Relationship Id="rId15" Type="http://schemas.openxmlformats.org/officeDocument/2006/relationships/slide" Target="slides/slide5.xml"/><Relationship Id="rId16" Type="http://schemas.openxmlformats.org/officeDocument/2006/relationships/slide" Target="slides/slide6.xml"/><Relationship Id="rId17" Type="http://schemas.openxmlformats.org/officeDocument/2006/relationships/slide" Target="slides/slide7.xml"/><Relationship Id="rId18" Type="http://schemas.openxmlformats.org/officeDocument/2006/relationships/slide" Target="slides/slide8.xml"/><Relationship Id="rId19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00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6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6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0000" y="93726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55048175-0F7C-4C43-B4F5-4BC6E2C850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3868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327" tIns="48662" rIns="97327" bIns="48662" numCol="1" anchor="t" anchorCtr="0" compatLnSpc="1">
            <a:prstTxWarp prst="textNoShape">
              <a:avLst/>
            </a:prstTxWarp>
          </a:bodyPr>
          <a:lstStyle>
            <a:lvl1pPr defTabSz="971550">
              <a:defRPr sz="1400" b="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87655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327" tIns="48662" rIns="97327" bIns="48662" numCol="1" anchor="t" anchorCtr="0" compatLnSpc="1">
            <a:prstTxWarp prst="textNoShape">
              <a:avLst/>
            </a:prstTxWarp>
          </a:bodyPr>
          <a:lstStyle>
            <a:lvl1pPr algn="r" defTabSz="971550">
              <a:defRPr sz="1400" b="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87388" y="758825"/>
            <a:ext cx="5360987" cy="3713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03763"/>
            <a:ext cx="4918075" cy="439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327" tIns="48662" rIns="97327" bIns="486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2763"/>
            <a:ext cx="294957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327" tIns="48662" rIns="97327" bIns="48662" numCol="1" anchor="b" anchorCtr="0" compatLnSpc="1">
            <a:prstTxWarp prst="textNoShape">
              <a:avLst/>
            </a:prstTxWarp>
          </a:bodyPr>
          <a:lstStyle>
            <a:lvl1pPr defTabSz="971550">
              <a:defRPr sz="1400" b="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02763"/>
            <a:ext cx="287655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327" tIns="48662" rIns="97327" bIns="48662" numCol="1" anchor="b" anchorCtr="0" compatLnSpc="1">
            <a:prstTxWarp prst="textNoShape">
              <a:avLst/>
            </a:prstTxWarp>
          </a:bodyPr>
          <a:lstStyle>
            <a:lvl1pPr algn="r" defTabSz="971550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2872653-9463-A347-9ED3-384C2E58E77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72527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F537-6D7E-6841-B7A6-7956ABDD2A66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82C53-FDF9-A84D-AD10-64A027882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272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F537-6D7E-6841-B7A6-7956ABDD2A66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82C53-FDF9-A84D-AD10-64A027882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74588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53"/>
            <a:ext cx="222885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53"/>
            <a:ext cx="652145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FF51-28CE-B64B-856A-94AA685CFC8F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11804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42"/>
            <a:ext cx="84201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46659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26849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17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05764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83403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53907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72171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18825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67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23057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457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F537-6D7E-6841-B7A6-7956ABDD2A66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82C53-FDF9-A84D-AD10-64A027882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05460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73133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55"/>
            <a:ext cx="222885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55"/>
            <a:ext cx="652145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247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F537-6D7E-6841-B7A6-7956ABDD2A66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82C53-FDF9-A84D-AD10-64A027882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29747"/>
      </p:ext>
    </p:extLst>
  </p:cSld>
  <p:clrMapOvr>
    <a:masterClrMapping/>
  </p:clrMapOvr>
  <p:hf sldNum="0"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514DB-C5EF-6443-BA57-971A33B5FDD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D08C3-A9DA-C64C-BA25-FDFDA51E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5473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514DB-C5EF-6443-BA57-971A33B5FDD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D08C3-A9DA-C64C-BA25-FDFDA51E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701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514DB-C5EF-6443-BA57-971A33B5FDD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D08C3-A9DA-C64C-BA25-FDFDA51E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435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5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5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514DB-C5EF-6443-BA57-971A33B5FDD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D08C3-A9DA-C64C-BA25-FDFDA51E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0297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514DB-C5EF-6443-BA57-971A33B5FDD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D08C3-A9DA-C64C-BA25-FDFDA51E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7868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514DB-C5EF-6443-BA57-971A33B5FDD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D08C3-A9DA-C64C-BA25-FDFDA51E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1030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514DB-C5EF-6443-BA57-971A33B5FDD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D08C3-A9DA-C64C-BA25-FDFDA51E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69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F537-6D7E-6841-B7A6-7956ABDD2A66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82C53-FDF9-A84D-AD10-64A027882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6684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5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514DB-C5EF-6443-BA57-971A33B5FDD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D08C3-A9DA-C64C-BA25-FDFDA51E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4832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514DB-C5EF-6443-BA57-971A33B5FDD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D08C3-A9DA-C64C-BA25-FDFDA51E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908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514DB-C5EF-6443-BA57-971A33B5FDD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D08C3-A9DA-C64C-BA25-FDFDA51E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6763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3"/>
            <a:ext cx="222885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3"/>
            <a:ext cx="652145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514DB-C5EF-6443-BA57-971A33B5FDD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D08C3-A9DA-C64C-BA25-FDFDA51E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2963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2"/>
            <a:ext cx="84201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7D75-E6A2-644D-82F8-0AA32FA0521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3676-1AF2-E54C-B43F-565B7A89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564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7D75-E6A2-644D-82F8-0AA32FA0521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3676-1AF2-E54C-B43F-565B7A89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8630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7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7D75-E6A2-644D-82F8-0AA32FA0521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3676-1AF2-E54C-B43F-565B7A89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191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7D75-E6A2-644D-82F8-0AA32FA0521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3676-1AF2-E54C-B43F-565B7A89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4113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4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4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7D75-E6A2-644D-82F8-0AA32FA0521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3676-1AF2-E54C-B43F-565B7A89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3737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7D75-E6A2-644D-82F8-0AA32FA0521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3676-1AF2-E54C-B43F-565B7A89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790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F537-6D7E-6841-B7A6-7956ABDD2A66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82C53-FDF9-A84D-AD10-64A027882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6313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7D75-E6A2-644D-82F8-0AA32FA0521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3676-1AF2-E54C-B43F-565B7A89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508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7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7D75-E6A2-644D-82F8-0AA32FA0521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3676-1AF2-E54C-B43F-565B7A89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8452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7D75-E6A2-644D-82F8-0AA32FA0521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3676-1AF2-E54C-B43F-565B7A89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9304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7D75-E6A2-644D-82F8-0AA32FA0521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3676-1AF2-E54C-B43F-565B7A89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1488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5"/>
            <a:ext cx="222885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5"/>
            <a:ext cx="652145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7D75-E6A2-644D-82F8-0AA32FA0521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3676-1AF2-E54C-B43F-565B7A89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7483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4"/>
            <a:ext cx="84201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E177-6248-3341-BA0B-B647E3F2EFEA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C09F-8445-3443-839D-F3D2D374E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33094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E177-6248-3341-BA0B-B647E3F2EFEA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C09F-8445-3443-839D-F3D2D374E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2632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9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E177-6248-3341-BA0B-B647E3F2EFEA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C09F-8445-3443-839D-F3D2D374E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173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E177-6248-3341-BA0B-B647E3F2EFEA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C09F-8445-3443-839D-F3D2D374E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5115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E177-6248-3341-BA0B-B647E3F2EFEA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C09F-8445-3443-839D-F3D2D374E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497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F537-6D7E-6841-B7A6-7956ABDD2A66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82C53-FDF9-A84D-AD10-64A027882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78728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E177-6248-3341-BA0B-B647E3F2EFEA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C09F-8445-3443-839D-F3D2D374E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43967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E177-6248-3341-BA0B-B647E3F2EFEA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C09F-8445-3443-839D-F3D2D374E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3728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9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E177-6248-3341-BA0B-B647E3F2EFEA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C09F-8445-3443-839D-F3D2D374E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45717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E177-6248-3341-BA0B-B647E3F2EFEA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C09F-8445-3443-839D-F3D2D374E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77075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E177-6248-3341-BA0B-B647E3F2EFEA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C09F-8445-3443-839D-F3D2D374E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58356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7"/>
            <a:ext cx="222885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7"/>
            <a:ext cx="652145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E177-6248-3341-BA0B-B647E3F2EFEA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C09F-8445-3443-839D-F3D2D374E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31399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6"/>
            <a:ext cx="84201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60D6-22DC-8340-AB59-FA02504B993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2AFD3-FD71-254A-8C10-F3BA793C1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57599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60D6-22DC-8340-AB59-FA02504B993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2AFD3-FD71-254A-8C10-F3BA793C1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8458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1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60D6-22DC-8340-AB59-FA02504B993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2AFD3-FD71-254A-8C10-F3BA793C1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84922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60D6-22DC-8340-AB59-FA02504B993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2AFD3-FD71-254A-8C10-F3BA793C1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47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F537-6D7E-6841-B7A6-7956ABDD2A66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82C53-FDF9-A84D-AD10-64A027882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16585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60D6-22DC-8340-AB59-FA02504B993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2AFD3-FD71-254A-8C10-F3BA793C1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54226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60D6-22DC-8340-AB59-FA02504B993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2AFD3-FD71-254A-8C10-F3BA793C1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30984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60D6-22DC-8340-AB59-FA02504B993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2AFD3-FD71-254A-8C10-F3BA793C1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39892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6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60D6-22DC-8340-AB59-FA02504B993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2AFD3-FD71-254A-8C10-F3BA793C1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18107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60D6-22DC-8340-AB59-FA02504B993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2AFD3-FD71-254A-8C10-F3BA793C1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1067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60D6-22DC-8340-AB59-FA02504B993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2AFD3-FD71-254A-8C10-F3BA793C1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19675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9"/>
            <a:ext cx="222885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9"/>
            <a:ext cx="652145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60D6-22DC-8340-AB59-FA02504B993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2AFD3-FD71-254A-8C10-F3BA793C1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49641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8"/>
            <a:ext cx="84201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2591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0459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1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490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F537-6D7E-6841-B7A6-7956ABDD2A66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82C53-FDF9-A84D-AD10-64A027882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77696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21666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66988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6466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4291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6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9340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6218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75773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51"/>
            <a:ext cx="222885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51"/>
            <a:ext cx="652145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16332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25062-DEA8-E247-8F77-5E7FBD4A3FF5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81017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25062-DEA8-E247-8F77-5E7FBD4A3FF5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407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F537-6D7E-6841-B7A6-7956ABDD2A66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82C53-FDF9-A84D-AD10-64A027882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14483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25062-DEA8-E247-8F77-5E7FBD4A3FF5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15121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25062-DEA8-E247-8F77-5E7FBD4A3FF5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09924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25062-DEA8-E247-8F77-5E7FBD4A3FF5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07289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25062-DEA8-E247-8F77-5E7FBD4A3FF5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1971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25062-DEA8-E247-8F77-5E7FBD4A3FF5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16318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25062-DEA8-E247-8F77-5E7FBD4A3FF5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71130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25062-DEA8-E247-8F77-5E7FBD4A3FF5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06157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25062-DEA8-E247-8F77-5E7FBD4A3FF5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61016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25062-DEA8-E247-8F77-5E7FBD4A3FF5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98422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8"/>
            <a:ext cx="84201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23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F537-6D7E-6841-B7A6-7956ABDD2A66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82C53-FDF9-A84D-AD10-64A027882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97230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00016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1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36112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45163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42873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60785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128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6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98131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8779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93227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51"/>
            <a:ext cx="222885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51"/>
            <a:ext cx="652145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59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F537-6D7E-6841-B7A6-7956ABDD2A66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82C53-FDF9-A84D-AD10-64A027882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18863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40"/>
            <a:ext cx="84201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FF51-28CE-B64B-856A-94AA685CFC8F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94357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FF51-28CE-B64B-856A-94AA685CFC8F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84384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1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FF51-28CE-B64B-856A-94AA685CFC8F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8431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FF51-28CE-B64B-856A-94AA685CFC8F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70364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FF51-28CE-B64B-856A-94AA685CFC8F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03297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FF51-28CE-B64B-856A-94AA685CFC8F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99843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FF51-28CE-B64B-856A-94AA685CFC8F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23058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65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FF51-28CE-B64B-856A-94AA685CFC8F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74860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FF51-28CE-B64B-856A-94AA685CFC8F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76407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FF51-28CE-B64B-856A-94AA685CFC8F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31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1.xml"/><Relationship Id="rId12" Type="http://schemas.openxmlformats.org/officeDocument/2006/relationships/theme" Target="../theme/theme10.xml"/><Relationship Id="rId13" Type="http://schemas.openxmlformats.org/officeDocument/2006/relationships/image" Target="../media/image3.jpeg"/><Relationship Id="rId14" Type="http://schemas.openxmlformats.org/officeDocument/2006/relationships/image" Target="../media/image4.jpeg"/><Relationship Id="rId1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07.xml"/><Relationship Id="rId8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1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7.xml"/><Relationship Id="rId12" Type="http://schemas.openxmlformats.org/officeDocument/2006/relationships/theme" Target="../theme/theme6.xml"/><Relationship Id="rId13" Type="http://schemas.openxmlformats.org/officeDocument/2006/relationships/image" Target="../media/image3.jpeg"/><Relationship Id="rId14" Type="http://schemas.openxmlformats.org/officeDocument/2006/relationships/image" Target="../media/image4.jpeg"/><Relationship Id="rId15" Type="http://schemas.openxmlformats.org/officeDocument/2006/relationships/image" Target="../media/image5.jpg"/><Relationship Id="rId1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9.xml"/><Relationship Id="rId4" Type="http://schemas.openxmlformats.org/officeDocument/2006/relationships/slideLayout" Target="../slideLayouts/slideLayout60.xml"/><Relationship Id="rId5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8.xml"/><Relationship Id="rId2" Type="http://schemas.openxmlformats.org/officeDocument/2006/relationships/slideLayout" Target="../slideLayouts/slideLayout69.xml"/><Relationship Id="rId3" Type="http://schemas.openxmlformats.org/officeDocument/2006/relationships/slideLayout" Target="../slideLayouts/slideLayout70.xml"/><Relationship Id="rId4" Type="http://schemas.openxmlformats.org/officeDocument/2006/relationships/slideLayout" Target="../slideLayouts/slideLayout71.xml"/><Relationship Id="rId5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4.xml"/><Relationship Id="rId8" Type="http://schemas.openxmlformats.org/officeDocument/2006/relationships/slideLayout" Target="../slideLayouts/slideLayout75.xml"/><Relationship Id="rId9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9.xml"/><Relationship Id="rId12" Type="http://schemas.openxmlformats.org/officeDocument/2006/relationships/theme" Target="../theme/theme8.xml"/><Relationship Id="rId13" Type="http://schemas.openxmlformats.org/officeDocument/2006/relationships/image" Target="../media/image3.jpeg"/><Relationship Id="rId14" Type="http://schemas.openxmlformats.org/officeDocument/2006/relationships/image" Target="../media/image4.jpeg"/><Relationship Id="rId15" Type="http://schemas.openxmlformats.org/officeDocument/2006/relationships/image" Target="../media/image6.jpeg"/><Relationship Id="rId1" Type="http://schemas.openxmlformats.org/officeDocument/2006/relationships/slideLayout" Target="../slideLayouts/slideLayout79.xml"/><Relationship Id="rId2" Type="http://schemas.openxmlformats.org/officeDocument/2006/relationships/slideLayout" Target="../slideLayouts/slideLayout80.xml"/><Relationship Id="rId3" Type="http://schemas.openxmlformats.org/officeDocument/2006/relationships/slideLayout" Target="../slideLayouts/slideLayout81.xml"/><Relationship Id="rId4" Type="http://schemas.openxmlformats.org/officeDocument/2006/relationships/slideLayout" Target="../slideLayouts/slideLayout82.xml"/><Relationship Id="rId5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5.xml"/><Relationship Id="rId8" Type="http://schemas.openxmlformats.org/officeDocument/2006/relationships/slideLayout" Target="../slideLayouts/slideLayout86.xml"/><Relationship Id="rId9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88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0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90.xml"/><Relationship Id="rId2" Type="http://schemas.openxmlformats.org/officeDocument/2006/relationships/slideLayout" Target="../slideLayouts/slideLayout91.xml"/><Relationship Id="rId3" Type="http://schemas.openxmlformats.org/officeDocument/2006/relationships/slideLayout" Target="../slideLayouts/slideLayout92.xml"/><Relationship Id="rId4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6.xml"/><Relationship Id="rId8" Type="http://schemas.openxmlformats.org/officeDocument/2006/relationships/slideLayout" Target="../slideLayouts/slideLayout97.xml"/><Relationship Id="rId9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9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DF537-6D7E-6841-B7A6-7956ABDD2A66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82C53-FDF9-A84D-AD10-64A02788222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MSpicosec-01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83260"/>
            <a:ext cx="979035" cy="825460"/>
          </a:xfrm>
          <a:prstGeom prst="rect">
            <a:avLst/>
          </a:prstGeom>
        </p:spPr>
      </p:pic>
      <p:pic>
        <p:nvPicPr>
          <p:cNvPr id="8" name="Picture 7" descr="Logo_Marie-Curie.jp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1432" y="0"/>
            <a:ext cx="999611" cy="969640"/>
          </a:xfrm>
          <a:prstGeom prst="rect">
            <a:avLst/>
          </a:prstGeom>
        </p:spPr>
      </p:pic>
      <p:pic>
        <p:nvPicPr>
          <p:cNvPr id="9" name="Picture 8" descr="MSpicosec-01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83260"/>
            <a:ext cx="979035" cy="825460"/>
          </a:xfrm>
          <a:prstGeom prst="rect">
            <a:avLst/>
          </a:prstGeom>
        </p:spPr>
      </p:pic>
      <p:pic>
        <p:nvPicPr>
          <p:cNvPr id="10" name="Picture 9" descr="Logo_Marie-Curie.jp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1432" y="0"/>
            <a:ext cx="999611" cy="969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576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6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6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6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picosecTITREnew.jpg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1405" y="15"/>
            <a:ext cx="3214595" cy="1460033"/>
          </a:xfrm>
          <a:prstGeom prst="rect">
            <a:avLst/>
          </a:prstGeom>
        </p:spPr>
      </p:pic>
      <p:pic>
        <p:nvPicPr>
          <p:cNvPr id="10" name="Picture 9" descr="MSpicosec-01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8057" y="274638"/>
            <a:ext cx="1060621" cy="825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621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514DB-C5EF-6443-BA57-971A33B5FDD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D08C3-A9DA-C64C-BA25-FDFDA51E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184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5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97D75-E6A2-644D-82F8-0AA32FA0521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53676-1AF2-E54C-B43F-565B7A89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819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7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4E177-6248-3341-BA0B-B647E3F2EFEA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7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7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DC09F-8445-3443-839D-F3D2D374E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871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660D6-22DC-8340-AB59-FA02504B993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9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2AFD3-FD71-254A-8C10-F3BA793C1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088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6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6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6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picosecTITREnew.jpg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1405" y="11"/>
            <a:ext cx="3214595" cy="1460033"/>
          </a:xfrm>
          <a:prstGeom prst="rect">
            <a:avLst/>
          </a:prstGeom>
        </p:spPr>
      </p:pic>
      <p:pic>
        <p:nvPicPr>
          <p:cNvPr id="10" name="Picture 9" descr="MSpicosec-01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8055" y="274638"/>
            <a:ext cx="1060621" cy="825460"/>
          </a:xfrm>
          <a:prstGeom prst="rect">
            <a:avLst/>
          </a:prstGeom>
        </p:spPr>
      </p:pic>
      <p:pic>
        <p:nvPicPr>
          <p:cNvPr id="11" name="Picture 10" descr="picosetBASnew2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" y="5647765"/>
            <a:ext cx="9905999" cy="1198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876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25062-DEA8-E247-8F77-5E7FBD4A3FF5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520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6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6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6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picosecTITREnew.jpg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1405" y="11"/>
            <a:ext cx="3214595" cy="1460033"/>
          </a:xfrm>
          <a:prstGeom prst="rect">
            <a:avLst/>
          </a:prstGeom>
        </p:spPr>
      </p:pic>
      <p:pic>
        <p:nvPicPr>
          <p:cNvPr id="10" name="Picture 9" descr="MSpicosec-01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8055" y="274638"/>
            <a:ext cx="1060621" cy="825460"/>
          </a:xfrm>
          <a:prstGeom prst="rect">
            <a:avLst/>
          </a:prstGeom>
        </p:spPr>
      </p:pic>
      <p:pic>
        <p:nvPicPr>
          <p:cNvPr id="11" name="Picture 10" descr="picosetBASnew2.jpg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" y="6248399"/>
            <a:ext cx="9905999" cy="59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309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6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4FF51-28CE-B64B-856A-94AA685CFC8F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6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6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865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Relationship Id="rId2" Type="http://schemas.openxmlformats.org/officeDocument/2006/relationships/image" Target="../media/image7.jpg"/><Relationship Id="rId3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.docx"/><Relationship Id="rId4" Type="http://schemas.openxmlformats.org/officeDocument/2006/relationships/image" Target="../media/image12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8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8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4" Type="http://schemas.openxmlformats.org/officeDocument/2006/relationships/image" Target="../media/image9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8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4" Type="http://schemas.openxmlformats.org/officeDocument/2006/relationships/image" Target="../media/image10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8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.docx"/><Relationship Id="rId4" Type="http://schemas.openxmlformats.org/officeDocument/2006/relationships/image" Target="../media/image11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8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icosecTITREne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525"/>
            <a:ext cx="9906000" cy="17684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96616" y="2492896"/>
            <a:ext cx="674158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tx2">
                    <a:lumMod val="75000"/>
                  </a:schemeClr>
                </a:solidFill>
              </a:rPr>
              <a:t>PICOSEC : </a:t>
            </a:r>
            <a:r>
              <a:rPr lang="fr-FR" sz="3200" dirty="0" smtClean="0">
                <a:solidFill>
                  <a:schemeClr val="tx2">
                    <a:lumMod val="75000"/>
                  </a:schemeClr>
                </a:solidFill>
              </a:rPr>
              <a:t>Training</a:t>
            </a:r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Picture 8" descr="picosetBASnew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556251"/>
            <a:ext cx="9906001" cy="128587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701244" y="3249178"/>
            <a:ext cx="240322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b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Etiennette </a:t>
            </a:r>
            <a:r>
              <a:rPr lang="es-ES" b="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Auffray</a:t>
            </a:r>
            <a:r>
              <a:rPr lang="es-ES" b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</a:t>
            </a:r>
          </a:p>
          <a:p>
            <a:pPr algn="ctr"/>
            <a:r>
              <a:rPr lang="es-ES" b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Network </a:t>
            </a:r>
            <a:r>
              <a:rPr lang="es-ES" b="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Coordinator</a:t>
            </a:r>
            <a:r>
              <a:rPr lang="es-ES" b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pPr algn="ctr"/>
            <a:r>
              <a:rPr lang="es-ES" b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CERN PH-CMX</a:t>
            </a:r>
            <a:endParaRPr lang="es-ES" b="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412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16632"/>
            <a:ext cx="8915400" cy="1143000"/>
          </a:xfrm>
        </p:spPr>
        <p:txBody>
          <a:bodyPr/>
          <a:lstStyle/>
          <a:p>
            <a:r>
              <a:rPr lang="en-US" dirty="0" err="1" smtClean="0"/>
              <a:t>PicoSEC</a:t>
            </a:r>
            <a:r>
              <a:rPr lang="en-US" dirty="0" smtClean="0"/>
              <a:t> : Network training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6400972"/>
              </p:ext>
            </p:extLst>
          </p:nvPr>
        </p:nvGraphicFramePr>
        <p:xfrm>
          <a:off x="-519113" y="1871663"/>
          <a:ext cx="10872788" cy="419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0" name="Document" r:id="rId3" imgW="9410700" imgH="4483100" progId="Word.Document.12">
                  <p:embed/>
                </p:oleObj>
              </mc:Choice>
              <mc:Fallback>
                <p:oleObj name="Document" r:id="rId3" imgW="9410700" imgH="44831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519113" y="1871663"/>
                        <a:ext cx="10872788" cy="4192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32520" y="1052736"/>
            <a:ext cx="8648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3366FF"/>
                </a:solidFill>
              </a:rPr>
              <a:t>4 annual workshops combined with our annual network meeting</a:t>
            </a:r>
            <a:endParaRPr lang="en-US" sz="24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988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PicoSEC</a:t>
            </a:r>
            <a:r>
              <a:rPr lang="en-US" dirty="0" smtClean="0"/>
              <a:t> : Training coordination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ach training unit is defined by and provided at host institutes</a:t>
            </a:r>
          </a:p>
          <a:p>
            <a:r>
              <a:rPr lang="en-US" dirty="0" err="1" smtClean="0"/>
              <a:t>PicoSEC</a:t>
            </a:r>
            <a:r>
              <a:rPr lang="en-US" dirty="0" smtClean="0"/>
              <a:t> </a:t>
            </a:r>
            <a:r>
              <a:rPr lang="en-US" dirty="0"/>
              <a:t>training coordinator </a:t>
            </a:r>
            <a:r>
              <a:rPr lang="en-US" dirty="0" smtClean="0"/>
              <a:t>needed:</a:t>
            </a:r>
            <a:endParaRPr lang="en-US" dirty="0"/>
          </a:p>
          <a:p>
            <a:pPr lvl="1"/>
            <a:r>
              <a:rPr lang="en-US" dirty="0" smtClean="0"/>
              <a:t>Manages training program</a:t>
            </a:r>
          </a:p>
          <a:p>
            <a:pPr lvl="1"/>
            <a:r>
              <a:rPr lang="en-US" dirty="0" smtClean="0"/>
              <a:t>Supports training hosts in </a:t>
            </a:r>
            <a:r>
              <a:rPr lang="en-US" dirty="0" err="1" smtClean="0"/>
              <a:t>organisation</a:t>
            </a:r>
            <a:r>
              <a:rPr lang="en-US" dirty="0" smtClean="0"/>
              <a:t> and selection of trainers </a:t>
            </a:r>
            <a:r>
              <a:rPr lang="en-US" smtClean="0"/>
              <a:t>and attendees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380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Student</a:t>
            </a:r>
            <a:r>
              <a:rPr lang="fr-FR" dirty="0" smtClean="0"/>
              <a:t> </a:t>
            </a:r>
            <a:r>
              <a:rPr lang="fr-FR" dirty="0" err="1" smtClean="0"/>
              <a:t>welcome</a:t>
            </a:r>
            <a:r>
              <a:rPr lang="fr-FR" dirty="0" smtClean="0"/>
              <a:t> </a:t>
            </a:r>
            <a:r>
              <a:rPr lang="fr-FR" dirty="0" err="1" smtClean="0"/>
              <a:t>events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593" y="1844824"/>
            <a:ext cx="9715500" cy="3456384"/>
          </a:xfrm>
        </p:spPr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Propose to have a</a:t>
            </a:r>
            <a:r>
              <a:rPr lang="en-US" sz="2400" dirty="0"/>
              <a:t> </a:t>
            </a:r>
            <a:r>
              <a:rPr lang="en-US" sz="2400" dirty="0" smtClean="0"/>
              <a:t>Student Welcome event during the first Network </a:t>
            </a:r>
            <a:r>
              <a:rPr lang="en-US" sz="2400" smtClean="0"/>
              <a:t>training in Lyon </a:t>
            </a:r>
            <a:r>
              <a:rPr lang="en-US" sz="2400" dirty="0" smtClean="0"/>
              <a:t>on scintillators in Mid-June 2012 (2 </a:t>
            </a:r>
            <a:r>
              <a:rPr lang="en-US" sz="2400" smtClean="0"/>
              <a:t>days and a </a:t>
            </a:r>
            <a:r>
              <a:rPr lang="en-US" sz="2400" dirty="0" smtClean="0"/>
              <a:t>half)</a:t>
            </a:r>
          </a:p>
        </p:txBody>
      </p:sp>
    </p:spTree>
    <p:extLst>
      <p:ext uri="{BB962C8B-B14F-4D97-AF65-F5344CB8AC3E}">
        <p14:creationId xmlns:p14="http://schemas.microsoft.com/office/powerpoint/2010/main" val="642854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the ITN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784"/>
            <a:ext cx="10009112" cy="4525963"/>
          </a:xfrm>
        </p:spPr>
        <p:txBody>
          <a:bodyPr/>
          <a:lstStyle/>
          <a:p>
            <a:r>
              <a:rPr lang="en-US" dirty="0" smtClean="0"/>
              <a:t>Provide training for young researchers in the field of detector development  for research and applications.</a:t>
            </a:r>
          </a:p>
          <a:p>
            <a:endParaRPr lang="en-US" dirty="0" smtClean="0"/>
          </a:p>
          <a:p>
            <a:r>
              <a:rPr lang="en-US" dirty="0" smtClean="0"/>
              <a:t>Offer young people opportunities to :</a:t>
            </a:r>
          </a:p>
          <a:p>
            <a:pPr lvl="1"/>
            <a:r>
              <a:rPr lang="en-US" dirty="0" smtClean="0"/>
              <a:t>Develop scientific, technical, managerial, and soft skills;</a:t>
            </a:r>
          </a:p>
          <a:p>
            <a:pPr lvl="1"/>
            <a:r>
              <a:rPr lang="en-US" dirty="0" smtClean="0"/>
              <a:t>Work in multidisciplinary </a:t>
            </a:r>
            <a:r>
              <a:rPr lang="en-US" dirty="0"/>
              <a:t>and </a:t>
            </a:r>
            <a:r>
              <a:rPr lang="en-US" dirty="0" smtClean="0"/>
              <a:t>international environments.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516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19608" y="116632"/>
            <a:ext cx="8915400" cy="1143000"/>
          </a:xfrm>
        </p:spPr>
        <p:txBody>
          <a:bodyPr/>
          <a:lstStyle/>
          <a:p>
            <a:r>
              <a:rPr lang="en-US" dirty="0" smtClean="0"/>
              <a:t>Training Program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04" y="1340768"/>
            <a:ext cx="8420100" cy="4114800"/>
          </a:xfrm>
        </p:spPr>
        <p:txBody>
          <a:bodyPr>
            <a:normAutofit fontScale="92500" lnSpcReduction="10000"/>
          </a:bodyPr>
          <a:lstStyle/>
          <a:p>
            <a:pPr marL="514350" indent="-457200"/>
            <a:r>
              <a:rPr lang="en-US" dirty="0" smtClean="0"/>
              <a:t>Individual training (specific to each student):</a:t>
            </a:r>
          </a:p>
          <a:p>
            <a:pPr marL="800100" lvl="1" indent="-342900"/>
            <a:r>
              <a:rPr lang="en-US" dirty="0" smtClean="0"/>
              <a:t>Research program;</a:t>
            </a:r>
          </a:p>
          <a:p>
            <a:pPr lvl="1"/>
            <a:r>
              <a:rPr lang="en-US" dirty="0" smtClean="0"/>
              <a:t>Local training in each institute (different for each student);</a:t>
            </a:r>
          </a:p>
          <a:p>
            <a:pPr lvl="1"/>
            <a:r>
              <a:rPr lang="en-US" dirty="0" smtClean="0"/>
              <a:t>Participation in specific courses and/or conferences.</a:t>
            </a:r>
          </a:p>
          <a:p>
            <a:r>
              <a:rPr lang="en-US" dirty="0" smtClean="0"/>
              <a:t>Training organized by the Network</a:t>
            </a:r>
          </a:p>
          <a:p>
            <a:pPr lvl="1"/>
            <a:r>
              <a:rPr lang="en-US" dirty="0" smtClean="0"/>
              <a:t>All students are expected to participate;</a:t>
            </a:r>
          </a:p>
          <a:p>
            <a:pPr lvl="1"/>
            <a:r>
              <a:rPr lang="en-US" dirty="0" smtClean="0"/>
              <a:t>Open to students also from outside the network;</a:t>
            </a:r>
          </a:p>
          <a:p>
            <a:pPr lvl="1"/>
            <a:r>
              <a:rPr lang="en-US" dirty="0" smtClean="0"/>
              <a:t>To start when most of students are recruited: June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348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488" y="188640"/>
            <a:ext cx="8915400" cy="1143000"/>
          </a:xfrm>
        </p:spPr>
        <p:txBody>
          <a:bodyPr/>
          <a:lstStyle/>
          <a:p>
            <a:r>
              <a:rPr lang="en-US" dirty="0" smtClean="0"/>
              <a:t>Individual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124744"/>
            <a:ext cx="9505056" cy="4752528"/>
          </a:xfrm>
        </p:spPr>
        <p:txBody>
          <a:bodyPr>
            <a:normAutofit/>
          </a:bodyPr>
          <a:lstStyle/>
          <a:p>
            <a:pPr marL="457200" lvl="1" indent="0" algn="ctr">
              <a:buNone/>
            </a:pPr>
            <a:r>
              <a:rPr lang="en-GB" b="1" i="1" u="sng" dirty="0" smtClean="0"/>
              <a:t>The Personal </a:t>
            </a:r>
            <a:r>
              <a:rPr lang="en-GB" b="1" i="1" u="sng" dirty="0"/>
              <a:t>Career Development Plan</a:t>
            </a:r>
            <a:r>
              <a:rPr lang="en-GB" b="1" i="1" dirty="0"/>
              <a:t>:</a:t>
            </a:r>
            <a:r>
              <a:rPr lang="en-GB" dirty="0"/>
              <a:t> </a:t>
            </a:r>
            <a:endParaRPr lang="en-GB" dirty="0" smtClean="0"/>
          </a:p>
          <a:p>
            <a:pPr marL="457200" lvl="1" indent="0" algn="ctr">
              <a:buNone/>
            </a:pPr>
            <a:endParaRPr lang="en-GB" dirty="0" smtClean="0"/>
          </a:p>
          <a:p>
            <a:pPr lvl="2"/>
            <a:r>
              <a:rPr lang="en-GB" b="1" dirty="0"/>
              <a:t>At the beginning of </a:t>
            </a:r>
            <a:r>
              <a:rPr lang="en-GB" b="1" dirty="0" smtClean="0"/>
              <a:t>the researcher’s contract...</a:t>
            </a:r>
          </a:p>
          <a:p>
            <a:pPr lvl="3"/>
            <a:r>
              <a:rPr lang="en-GB" dirty="0"/>
              <a:t>t</a:t>
            </a:r>
            <a:r>
              <a:rPr lang="en-GB" dirty="0" smtClean="0"/>
              <a:t>he researcher will </a:t>
            </a:r>
            <a:r>
              <a:rPr lang="en-GB" dirty="0"/>
              <a:t>be assigned a main supervisor </a:t>
            </a:r>
            <a:r>
              <a:rPr lang="en-GB" dirty="0" smtClean="0"/>
              <a:t>from the working team;</a:t>
            </a:r>
          </a:p>
          <a:p>
            <a:pPr lvl="3"/>
            <a:r>
              <a:rPr lang="en-GB" dirty="0" smtClean="0"/>
              <a:t>he/she will define </a:t>
            </a:r>
            <a:r>
              <a:rPr lang="en-GB" dirty="0"/>
              <a:t>with </a:t>
            </a:r>
            <a:r>
              <a:rPr lang="en-GB" dirty="0" smtClean="0"/>
              <a:t>his/her supervisor </a:t>
            </a:r>
            <a:r>
              <a:rPr lang="en-GB" dirty="0"/>
              <a:t>a Career Development </a:t>
            </a:r>
            <a:r>
              <a:rPr lang="en-GB" dirty="0" smtClean="0"/>
              <a:t>Plan;</a:t>
            </a:r>
          </a:p>
          <a:p>
            <a:pPr lvl="4"/>
            <a:r>
              <a:rPr lang="en-GB" dirty="0" smtClean="0"/>
              <a:t>i.e. details the research and training objectives and milestone;</a:t>
            </a:r>
          </a:p>
          <a:p>
            <a:pPr lvl="4"/>
            <a:r>
              <a:rPr lang="en-GB" dirty="0"/>
              <a:t>t</a:t>
            </a:r>
            <a:r>
              <a:rPr lang="en-GB" dirty="0" smtClean="0"/>
              <a:t>o be reviewed regularly.</a:t>
            </a:r>
          </a:p>
          <a:p>
            <a:pPr lvl="2"/>
            <a:r>
              <a:rPr lang="en-GB" b="1" dirty="0" smtClean="0"/>
              <a:t>In the course of the contract:</a:t>
            </a:r>
          </a:p>
          <a:p>
            <a:pPr lvl="3"/>
            <a:r>
              <a:rPr lang="en-GB" dirty="0" smtClean="0"/>
              <a:t>Regular meetings with his/her supervisor;</a:t>
            </a:r>
          </a:p>
          <a:p>
            <a:pPr lvl="3"/>
            <a:r>
              <a:rPr lang="en-GB" dirty="0" smtClean="0"/>
              <a:t>Writing of reports, making presentations for the network;</a:t>
            </a:r>
          </a:p>
          <a:p>
            <a:pPr lvl="3"/>
            <a:r>
              <a:rPr lang="en-GB" dirty="0" smtClean="0"/>
              <a:t>Presenting results at international conferences.</a:t>
            </a:r>
          </a:p>
          <a:p>
            <a:pPr lvl="2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84244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23581"/>
            <a:ext cx="8915400" cy="1143000"/>
          </a:xfrm>
        </p:spPr>
        <p:txBody>
          <a:bodyPr/>
          <a:lstStyle/>
          <a:p>
            <a:r>
              <a:rPr lang="en-US" dirty="0" smtClean="0"/>
              <a:t>Career Plan </a:t>
            </a:r>
            <a:r>
              <a:rPr lang="en-US" dirty="0"/>
              <a:t>D</a:t>
            </a:r>
            <a:r>
              <a:rPr lang="en-US" dirty="0" smtClean="0"/>
              <a:t>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488" y="1052736"/>
            <a:ext cx="8420100" cy="5472608"/>
          </a:xfrm>
        </p:spPr>
        <p:txBody>
          <a:bodyPr>
            <a:normAutofit/>
          </a:bodyPr>
          <a:lstStyle/>
          <a:p>
            <a:endParaRPr lang="en-GB" sz="1000" dirty="0" smtClean="0"/>
          </a:p>
          <a:p>
            <a:r>
              <a:rPr lang="en-GB" sz="1000" dirty="0" smtClean="0"/>
              <a:t>Name </a:t>
            </a:r>
            <a:r>
              <a:rPr lang="en-GB" sz="1000" dirty="0"/>
              <a:t>of fellow:	</a:t>
            </a:r>
            <a:endParaRPr lang="en-US" sz="1000" dirty="0"/>
          </a:p>
          <a:p>
            <a:r>
              <a:rPr lang="en-GB" sz="1000" dirty="0"/>
              <a:t>Department:	</a:t>
            </a:r>
            <a:endParaRPr lang="en-US" sz="1000" dirty="0"/>
          </a:p>
          <a:p>
            <a:r>
              <a:rPr lang="en-GB" sz="1000" dirty="0"/>
              <a:t>Name of Supervisor:	</a:t>
            </a:r>
            <a:endParaRPr lang="en-US" sz="1000" dirty="0"/>
          </a:p>
          <a:p>
            <a:r>
              <a:rPr lang="en-GB" sz="1000" dirty="0"/>
              <a:t>Date: 	</a:t>
            </a:r>
            <a:endParaRPr lang="en-US" sz="1000" dirty="0"/>
          </a:p>
          <a:p>
            <a:endParaRPr lang="en-US" sz="1000" dirty="0"/>
          </a:p>
          <a:p>
            <a:r>
              <a:rPr lang="en-US" sz="1000" b="1" cap="small" dirty="0"/>
              <a:t>Brief overview of research project and major accomplishments expected</a:t>
            </a:r>
            <a:r>
              <a:rPr lang="en-US" sz="1000" b="1" dirty="0"/>
              <a:t> (half page should be sufficient)</a:t>
            </a:r>
            <a:r>
              <a:rPr lang="en-US" sz="1000" b="1" dirty="0" smtClean="0"/>
              <a:t>:</a:t>
            </a:r>
            <a:endParaRPr lang="en-US" sz="1000" dirty="0"/>
          </a:p>
          <a:p>
            <a:r>
              <a:rPr lang="en-US" sz="1000" b="1" cap="small" dirty="0"/>
              <a:t>Long-term career objectives</a:t>
            </a:r>
            <a:r>
              <a:rPr lang="en-US" sz="1000" b="1" dirty="0"/>
              <a:t> (over 5 years)</a:t>
            </a:r>
            <a:r>
              <a:rPr lang="en-US" sz="1000" b="1" dirty="0" smtClean="0"/>
              <a:t>:</a:t>
            </a:r>
            <a:endParaRPr lang="en-US" sz="1000" dirty="0"/>
          </a:p>
          <a:p>
            <a:pPr lvl="0"/>
            <a:r>
              <a:rPr lang="en-GB" sz="1000" dirty="0"/>
              <a:t>Goals</a:t>
            </a:r>
            <a:r>
              <a:rPr lang="en-GB" sz="1000" dirty="0" smtClean="0"/>
              <a:t>:</a:t>
            </a:r>
            <a:endParaRPr lang="en-US" sz="1000" dirty="0"/>
          </a:p>
          <a:p>
            <a:pPr lvl="0"/>
            <a:r>
              <a:rPr lang="en-US" sz="1000" dirty="0"/>
              <a:t>What further research activity or other training is needed to attain these goals?</a:t>
            </a:r>
          </a:p>
          <a:p>
            <a:r>
              <a:rPr lang="en-GB" sz="1000" b="1" cap="small" dirty="0" smtClean="0"/>
              <a:t>Short</a:t>
            </a:r>
            <a:r>
              <a:rPr lang="en-GB" sz="1000" b="1" cap="small" dirty="0"/>
              <a:t>-term objectives</a:t>
            </a:r>
            <a:r>
              <a:rPr lang="en-GB" sz="1000" b="1" dirty="0"/>
              <a:t> (1-2 years)</a:t>
            </a:r>
            <a:r>
              <a:rPr lang="en-GB" sz="1000" b="1" dirty="0" smtClean="0"/>
              <a:t>:</a:t>
            </a:r>
            <a:endParaRPr lang="en-US" sz="1000" dirty="0"/>
          </a:p>
          <a:p>
            <a:pPr lvl="0"/>
            <a:r>
              <a:rPr lang="en-US" sz="1000" dirty="0"/>
              <a:t>Research results </a:t>
            </a:r>
          </a:p>
          <a:p>
            <a:pPr lvl="1"/>
            <a:r>
              <a:rPr lang="en-US" sz="1000" dirty="0"/>
              <a:t>Anticipated publications</a:t>
            </a:r>
            <a:r>
              <a:rPr lang="en-US" sz="1000" dirty="0" smtClean="0"/>
              <a:t>:</a:t>
            </a:r>
            <a:endParaRPr lang="en-US" sz="1000" dirty="0"/>
          </a:p>
          <a:p>
            <a:pPr lvl="1"/>
            <a:r>
              <a:rPr lang="en-GB" sz="1000" dirty="0"/>
              <a:t>Anticipated conference, workshop attendance</a:t>
            </a:r>
            <a:r>
              <a:rPr lang="en-US" sz="1000" dirty="0"/>
              <a:t>, </a:t>
            </a:r>
            <a:r>
              <a:rPr lang="en-GB" sz="1000" dirty="0"/>
              <a:t>courses, and /or </a:t>
            </a:r>
            <a:r>
              <a:rPr lang="en-US" sz="1000" dirty="0"/>
              <a:t>seminar presentations</a:t>
            </a:r>
            <a:r>
              <a:rPr lang="en-GB" sz="1000" dirty="0"/>
              <a:t>:</a:t>
            </a:r>
            <a:endParaRPr lang="en-US" sz="1000" dirty="0"/>
          </a:p>
          <a:p>
            <a:pPr lvl="0"/>
            <a:r>
              <a:rPr lang="en-GB" sz="1000" dirty="0" smtClean="0"/>
              <a:t>Research </a:t>
            </a:r>
            <a:r>
              <a:rPr lang="en-GB" sz="1000" dirty="0"/>
              <a:t>Skills and techniques:</a:t>
            </a:r>
            <a:endParaRPr lang="en-US" sz="1000" dirty="0"/>
          </a:p>
          <a:p>
            <a:pPr lvl="1"/>
            <a:r>
              <a:rPr lang="en-GB" sz="1000" dirty="0"/>
              <a:t>Training in specific new areas, or technical expertise </a:t>
            </a:r>
            <a:r>
              <a:rPr lang="en-GB" sz="1000" dirty="0" err="1"/>
              <a:t>etc</a:t>
            </a:r>
            <a:r>
              <a:rPr lang="en-GB" sz="1000" dirty="0"/>
              <a:t>:</a:t>
            </a:r>
            <a:endParaRPr lang="en-US" sz="1000" dirty="0"/>
          </a:p>
          <a:p>
            <a:pPr lvl="0"/>
            <a:r>
              <a:rPr lang="en-GB" sz="1000" dirty="0" smtClean="0"/>
              <a:t>Research </a:t>
            </a:r>
            <a:r>
              <a:rPr lang="en-GB" sz="1000" dirty="0"/>
              <a:t>management:</a:t>
            </a:r>
            <a:endParaRPr lang="en-US" sz="1000" dirty="0"/>
          </a:p>
          <a:p>
            <a:pPr lvl="1"/>
            <a:r>
              <a:rPr lang="en-US" sz="1000" dirty="0"/>
              <a:t>Fellowship or other funding applications planned (indicate name of award if known; include fellowships with entire funding periods, grants written/applied for/received, professional society presentation awards or travel awards, etc.)</a:t>
            </a:r>
          </a:p>
          <a:p>
            <a:pPr lvl="0"/>
            <a:r>
              <a:rPr lang="en-GB" sz="1000" dirty="0" smtClean="0"/>
              <a:t>Communication </a:t>
            </a:r>
            <a:r>
              <a:rPr lang="en-GB" sz="1000" dirty="0"/>
              <a:t>skills:</a:t>
            </a:r>
            <a:endParaRPr lang="en-US" sz="1000" dirty="0"/>
          </a:p>
          <a:p>
            <a:pPr lvl="0"/>
            <a:r>
              <a:rPr lang="en-US" sz="1000" dirty="0" smtClean="0"/>
              <a:t>Other </a:t>
            </a:r>
            <a:r>
              <a:rPr lang="en-US" sz="1000" dirty="0"/>
              <a:t>professional training (course work, teaching activity):</a:t>
            </a:r>
          </a:p>
          <a:p>
            <a:pPr lvl="0"/>
            <a:r>
              <a:rPr lang="en-GB" sz="1000" dirty="0" smtClean="0"/>
              <a:t>Anticipated </a:t>
            </a:r>
            <a:r>
              <a:rPr lang="en-GB" sz="1000" dirty="0"/>
              <a:t>networking opportunities  </a:t>
            </a:r>
            <a:endParaRPr lang="en-US" sz="1000" dirty="0"/>
          </a:p>
          <a:p>
            <a:pPr lvl="0"/>
            <a:r>
              <a:rPr lang="en-US" sz="1000" dirty="0" smtClean="0"/>
              <a:t>Other </a:t>
            </a:r>
            <a:r>
              <a:rPr lang="en-US" sz="1000" dirty="0"/>
              <a:t>activities (community, </a:t>
            </a:r>
            <a:r>
              <a:rPr lang="en-US" sz="1000" dirty="0" err="1"/>
              <a:t>etc</a:t>
            </a:r>
            <a:r>
              <a:rPr lang="en-US" sz="1000" dirty="0"/>
              <a:t>) with professional relevance:</a:t>
            </a:r>
          </a:p>
          <a:p>
            <a:r>
              <a:rPr lang="en-US" sz="1000" dirty="0" smtClean="0"/>
              <a:t>Date </a:t>
            </a:r>
            <a:r>
              <a:rPr lang="en-US" sz="1000" dirty="0"/>
              <a:t>&amp; Signature of fellow: 				Date &amp; Signature of supervisor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443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496" y="27856"/>
            <a:ext cx="8915400" cy="1143000"/>
          </a:xfrm>
        </p:spPr>
        <p:txBody>
          <a:bodyPr/>
          <a:lstStyle/>
          <a:p>
            <a:r>
              <a:rPr lang="en-US" dirty="0" err="1" smtClean="0"/>
              <a:t>PicoSEC</a:t>
            </a:r>
            <a:r>
              <a:rPr lang="en-US" dirty="0" smtClean="0"/>
              <a:t> : </a:t>
            </a:r>
            <a:r>
              <a:rPr lang="en-US" dirty="0" err="1" smtClean="0"/>
              <a:t>Secondments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28652" y="1052736"/>
            <a:ext cx="50103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Each student will spend at least 3 months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in partner institutes to exchange knowledge.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7097036"/>
              </p:ext>
            </p:extLst>
          </p:nvPr>
        </p:nvGraphicFramePr>
        <p:xfrm>
          <a:off x="56456" y="1988840"/>
          <a:ext cx="9410700" cy="4176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7" name="Document" r:id="rId3" imgW="9410700" imgH="3378200" progId="Word.Document.12">
                  <p:embed/>
                </p:oleObj>
              </mc:Choice>
              <mc:Fallback>
                <p:oleObj name="Document" r:id="rId3" imgW="9410700" imgH="3378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456" y="1988840"/>
                        <a:ext cx="9410700" cy="41764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23426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480" y="27856"/>
            <a:ext cx="8915400" cy="1143000"/>
          </a:xfrm>
        </p:spPr>
        <p:txBody>
          <a:bodyPr/>
          <a:lstStyle/>
          <a:p>
            <a:r>
              <a:rPr lang="en-US" dirty="0" err="1" smtClean="0"/>
              <a:t>PicoSEC</a:t>
            </a:r>
            <a:r>
              <a:rPr lang="en-US" dirty="0" smtClean="0"/>
              <a:t> : </a:t>
            </a:r>
            <a:r>
              <a:rPr lang="en-US" dirty="0" err="1" smtClean="0"/>
              <a:t>Secondements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4289933"/>
              </p:ext>
            </p:extLst>
          </p:nvPr>
        </p:nvGraphicFramePr>
        <p:xfrm>
          <a:off x="0" y="1412776"/>
          <a:ext cx="9705528" cy="460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1" name="Document" r:id="rId3" imgW="9410700" imgH="3784600" progId="Word.Document.12">
                  <p:embed/>
                </p:oleObj>
              </mc:Choice>
              <mc:Fallback>
                <p:oleObj name="Document" r:id="rId3" imgW="9410700" imgH="3784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412776"/>
                        <a:ext cx="9705528" cy="46085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54334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PicoSEC</a:t>
            </a:r>
            <a:r>
              <a:rPr lang="en-US" dirty="0" smtClean="0"/>
              <a:t> : Network training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2871940"/>
              </p:ext>
            </p:extLst>
          </p:nvPr>
        </p:nvGraphicFramePr>
        <p:xfrm>
          <a:off x="-1167680" y="2276872"/>
          <a:ext cx="12097344" cy="40324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7" name="Document" r:id="rId3" imgW="9410700" imgH="2235200" progId="Word.Document.12">
                  <p:embed/>
                </p:oleObj>
              </mc:Choice>
              <mc:Fallback>
                <p:oleObj name="Document" r:id="rId3" imgW="9410700" imgH="2235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167680" y="2276872"/>
                        <a:ext cx="12097344" cy="40324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400" y="1340768"/>
            <a:ext cx="100401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3366FF"/>
                </a:solidFill>
              </a:rPr>
              <a:t>7 </a:t>
            </a:r>
            <a:r>
              <a:rPr lang="en-US" sz="2400" i="1" dirty="0" smtClean="0">
                <a:solidFill>
                  <a:srgbClr val="3366FF"/>
                </a:solidFill>
              </a:rPr>
              <a:t>scientific</a:t>
            </a:r>
            <a:r>
              <a:rPr lang="en-US" sz="2400" dirty="0" smtClean="0">
                <a:solidFill>
                  <a:srgbClr val="3366FF"/>
                </a:solidFill>
              </a:rPr>
              <a:t> trainings : </a:t>
            </a:r>
          </a:p>
          <a:p>
            <a:pPr algn="ctr"/>
            <a:r>
              <a:rPr lang="en-US" sz="1800" dirty="0">
                <a:solidFill>
                  <a:srgbClr val="3366FF"/>
                </a:solidFill>
              </a:rPr>
              <a:t>T</a:t>
            </a:r>
            <a:r>
              <a:rPr lang="en-US" sz="1800" dirty="0" smtClean="0">
                <a:solidFill>
                  <a:srgbClr val="3366FF"/>
                </a:solidFill>
              </a:rPr>
              <a:t>he training dates are to be reviewed according to the recruitment progress.</a:t>
            </a:r>
            <a:endParaRPr lang="en-US" sz="18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785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16632"/>
            <a:ext cx="8915400" cy="1143000"/>
          </a:xfrm>
        </p:spPr>
        <p:txBody>
          <a:bodyPr/>
          <a:lstStyle/>
          <a:p>
            <a:r>
              <a:rPr lang="en-US" dirty="0" err="1" smtClean="0"/>
              <a:t>PicoSEC</a:t>
            </a:r>
            <a:r>
              <a:rPr lang="en-US" dirty="0" smtClean="0"/>
              <a:t> : Network training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8870664"/>
              </p:ext>
            </p:extLst>
          </p:nvPr>
        </p:nvGraphicFramePr>
        <p:xfrm>
          <a:off x="-1527720" y="1772816"/>
          <a:ext cx="12530138" cy="49239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Document" r:id="rId3" imgW="9410700" imgH="2387600" progId="Word.Document.12">
                  <p:embed/>
                </p:oleObj>
              </mc:Choice>
              <mc:Fallback>
                <p:oleObj name="Document" r:id="rId3" imgW="9410700" imgH="2387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527720" y="1772816"/>
                        <a:ext cx="12530138" cy="49239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928664" y="1196752"/>
            <a:ext cx="59644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3366FF"/>
                </a:solidFill>
              </a:rPr>
              <a:t>4 </a:t>
            </a:r>
            <a:r>
              <a:rPr lang="en-US" sz="2400" i="1" dirty="0" smtClean="0">
                <a:solidFill>
                  <a:srgbClr val="3366FF"/>
                </a:solidFill>
              </a:rPr>
              <a:t>management </a:t>
            </a:r>
            <a:r>
              <a:rPr lang="en-US" sz="2400" dirty="0" smtClean="0">
                <a:solidFill>
                  <a:srgbClr val="3366FF"/>
                </a:solidFill>
              </a:rPr>
              <a:t>and </a:t>
            </a:r>
            <a:r>
              <a:rPr lang="en-US" sz="2400" i="1" dirty="0" smtClean="0">
                <a:solidFill>
                  <a:srgbClr val="3366FF"/>
                </a:solidFill>
              </a:rPr>
              <a:t>administration</a:t>
            </a:r>
            <a:r>
              <a:rPr lang="en-US" sz="2400" dirty="0" smtClean="0">
                <a:solidFill>
                  <a:srgbClr val="3366FF"/>
                </a:solidFill>
              </a:rPr>
              <a:t> trainings</a:t>
            </a:r>
          </a:p>
        </p:txBody>
      </p:sp>
    </p:spTree>
    <p:extLst>
      <p:ext uri="{BB962C8B-B14F-4D97-AF65-F5344CB8AC3E}">
        <p14:creationId xmlns:p14="http://schemas.microsoft.com/office/powerpoint/2010/main" val="3486693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icose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1_Picosec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Picosec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2_Picosec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Picosec.thmx</Template>
  <TotalTime>37388</TotalTime>
  <Words>344</Words>
  <Application>Microsoft Macintosh PowerPoint</Application>
  <PresentationFormat>A4 Paper (210x297 mm)</PresentationFormat>
  <Paragraphs>73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10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Picosec</vt:lpstr>
      <vt:lpstr>4_Custom Design</vt:lpstr>
      <vt:lpstr>3_Custom Design</vt:lpstr>
      <vt:lpstr>1_Custom Design</vt:lpstr>
      <vt:lpstr>2_Custom Design</vt:lpstr>
      <vt:lpstr>Picosecmaster</vt:lpstr>
      <vt:lpstr>5_Custom Design</vt:lpstr>
      <vt:lpstr>2_Picosecmaster</vt:lpstr>
      <vt:lpstr>Custom Design</vt:lpstr>
      <vt:lpstr>1_Picosecmaster</vt:lpstr>
      <vt:lpstr>Document</vt:lpstr>
      <vt:lpstr>Microsoft Word Document</vt:lpstr>
      <vt:lpstr>PowerPoint Presentation</vt:lpstr>
      <vt:lpstr>Goals of the ITN</vt:lpstr>
      <vt:lpstr>Training Program </vt:lpstr>
      <vt:lpstr>Individual training</vt:lpstr>
      <vt:lpstr>Career Plan Development</vt:lpstr>
      <vt:lpstr>PicoSEC : Secondments </vt:lpstr>
      <vt:lpstr>PicoSEC : Secondements </vt:lpstr>
      <vt:lpstr>PicoSEC : Network training</vt:lpstr>
      <vt:lpstr>PicoSEC : Network training</vt:lpstr>
      <vt:lpstr>PicoSEC : Network training</vt:lpstr>
      <vt:lpstr>PicoSEC : Training coordination</vt:lpstr>
      <vt:lpstr>Student welcome events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EAuffray</dc:creator>
  <cp:lastModifiedBy>Etiennette Auffray</cp:lastModifiedBy>
  <cp:revision>603</cp:revision>
  <cp:lastPrinted>2000-09-23T08:19:26Z</cp:lastPrinted>
  <dcterms:created xsi:type="dcterms:W3CDTF">2011-10-11T16:29:20Z</dcterms:created>
  <dcterms:modified xsi:type="dcterms:W3CDTF">2012-01-18T19:51:02Z</dcterms:modified>
</cp:coreProperties>
</file>