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63" r:id="rId4"/>
    <p:sldId id="262" r:id="rId5"/>
    <p:sldId id="264" r:id="rId6"/>
    <p:sldId id="265" r:id="rId7"/>
    <p:sldId id="260" r:id="rId8"/>
    <p:sldId id="261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u" initials="c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8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1E1E0-2386-47EB-BF47-46EFCBC784A7}" type="datetimeFigureOut">
              <a:rPr lang="de-AT" smtClean="0"/>
              <a:pPr/>
              <a:t>10.02.2012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E4FAB-2F75-41FC-AE27-04263F5B677B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Background Meeting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Background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Background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85800"/>
          </a:xfrm>
        </p:spPr>
        <p:txBody>
          <a:bodyPr/>
          <a:lstStyle>
            <a:extLst/>
          </a:lstStyle>
          <a:p>
            <a:r>
              <a:rPr kumimoji="0" lang="en-US" noProof="0" smtClean="0"/>
              <a:t>Click to edit Master title style</a:t>
            </a:r>
            <a:endParaRPr kumimoji="0"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7916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416675"/>
            <a:ext cx="2133600" cy="365125"/>
          </a:xfrm>
        </p:spPr>
        <p:txBody>
          <a:bodyPr/>
          <a:lstStyle>
            <a:lvl1pPr>
              <a:defRPr sz="1600"/>
            </a:lvl1pPr>
            <a:extLst/>
          </a:lstStyle>
          <a:p>
            <a:r>
              <a:rPr lang="de-DE" noProof="0" smtClean="0"/>
              <a:t>9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16675"/>
            <a:ext cx="4495800" cy="365125"/>
          </a:xfrm>
        </p:spPr>
        <p:txBody>
          <a:bodyPr/>
          <a:lstStyle>
            <a:lvl1pPr algn="l">
              <a:defRPr sz="1600"/>
            </a:lvl1pPr>
            <a:extLst/>
          </a:lstStyle>
          <a:p>
            <a:r>
              <a:rPr lang="en-US" noProof="0" dirty="0" smtClean="0"/>
              <a:t>M. </a:t>
            </a:r>
            <a:r>
              <a:rPr lang="en-US" noProof="0" dirty="0" err="1" smtClean="0"/>
              <a:t>Friedl</a:t>
            </a:r>
            <a:r>
              <a:rPr lang="en-US" noProof="0" dirty="0" smtClean="0"/>
              <a:t>: Welcome to the Background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71088" cy="365125"/>
          </a:xfrm>
        </p:spPr>
        <p:txBody>
          <a:bodyPr/>
          <a:lstStyle>
            <a:lvl1pPr algn="r">
              <a:defRPr sz="1600"/>
            </a:lvl1pPr>
            <a:extLst/>
          </a:lstStyle>
          <a:p>
            <a:fld id="{B6F15528-21DE-4FAA-801E-634DDDAF4B2B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7" name="Picture 26" descr="LOGO_top-banner_e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Background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Background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Background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Background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Background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Background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en-US" smtClean="0"/>
              <a:t>M. Friedl: Welcome to the Background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2125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de-DE" smtClean="0"/>
              <a:t>9 February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6019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M. Friedl: Welcome to the Background Meeting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urvey.hephy.at/index.php?sid=78663&amp;lang=e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belle2\svdpxd\banner\tu_laptops\background_bgr_1366x768.jpg"/>
          <p:cNvPicPr>
            <a:picLocks noChangeAspect="1" noChangeArrowheads="1"/>
          </p:cNvPicPr>
          <p:nvPr/>
        </p:nvPicPr>
        <p:blipFill>
          <a:blip r:embed="rId2" cstate="print"/>
          <a:srcRect l="12494" r="125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97517" y="2971800"/>
            <a:ext cx="4034566" cy="611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400" b="1" dirty="0" smtClean="0"/>
              <a:t>Concluding Remarks</a:t>
            </a:r>
            <a:endParaRPr lang="en-US" sz="3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36006" y="3886200"/>
            <a:ext cx="19672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Markus </a:t>
            </a:r>
            <a:r>
              <a:rPr lang="en-US" sz="2400" dirty="0" err="1" smtClean="0"/>
              <a:t>Friedl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/>
              <a:t>(HEPHY Vienna)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left to 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040"/>
            <a:ext cx="8229600" cy="4679160"/>
          </a:xfrm>
        </p:spPr>
        <p:txBody>
          <a:bodyPr/>
          <a:lstStyle/>
          <a:p>
            <a:r>
              <a:rPr lang="en-US" dirty="0" smtClean="0"/>
              <a:t>Thank you all for making this meeting a success!</a:t>
            </a:r>
          </a:p>
          <a:p>
            <a:endParaRPr lang="en-US" dirty="0" smtClean="0"/>
          </a:p>
          <a:p>
            <a:r>
              <a:rPr lang="en-US" dirty="0" smtClean="0"/>
              <a:t>Enjoy the rest of your stay in Vienna and have a safe trip home</a:t>
            </a:r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We’d like to ask for feedback to improve future meetings: </a:t>
            </a:r>
            <a:r>
              <a:rPr lang="en-US" dirty="0" smtClean="0">
                <a:sym typeface="Wingdings" pitchFamily="2" charset="2"/>
                <a:hlinkClick r:id="rId2"/>
              </a:rPr>
              <a:t>http://survey.hephy.at/index.php?sid=78663&amp;lang=en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8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 (HEPHY Vienna): SVD Summary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2</a:t>
            </a:fld>
            <a:endParaRPr lang="en-US" noProof="0"/>
          </a:p>
        </p:txBody>
      </p:sp>
      <p:pic>
        <p:nvPicPr>
          <p:cNvPr id="10" name="Picture 9" descr="background_ban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517767"/>
            <a:ext cx="9144000" cy="13402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BaBar</a:t>
            </a:r>
            <a:r>
              <a:rPr lang="en-US" dirty="0" smtClean="0"/>
              <a:t> &amp; Belle // </a:t>
            </a:r>
            <a:r>
              <a:rPr lang="en-US" dirty="0" err="1" smtClean="0"/>
              <a:t>SuperB</a:t>
            </a:r>
            <a:r>
              <a:rPr lang="en-US" dirty="0" smtClean="0"/>
              <a:t> &amp; Belle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often heard the term “friendly competitors” – what does it mean?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9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M. Friedl: Welcome to the Background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3</a:t>
            </a:fld>
            <a:endParaRPr lang="en-US" noProof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 t="4311" b="5048"/>
          <a:stretch>
            <a:fillRect/>
          </a:stretch>
        </p:blipFill>
        <p:spPr bwMode="auto">
          <a:xfrm>
            <a:off x="542364" y="2707340"/>
            <a:ext cx="8054739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Thoughts On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tells that competition promotes progress</a:t>
            </a:r>
          </a:p>
          <a:p>
            <a:r>
              <a:rPr lang="en-US" dirty="0" smtClean="0"/>
              <a:t>This is also true for economy – monopoly vs. open economy</a:t>
            </a:r>
          </a:p>
          <a:p>
            <a:r>
              <a:rPr lang="en-US" dirty="0" smtClean="0"/>
              <a:t>An extreme example:</a:t>
            </a:r>
          </a:p>
          <a:p>
            <a:pPr lvl="1"/>
            <a:r>
              <a:rPr lang="en-US" dirty="0" smtClean="0"/>
              <a:t>In my youth (telecom monopoly) landline telephony costs were O(10) times higher than now – despite inflation!</a:t>
            </a:r>
          </a:p>
          <a:p>
            <a:r>
              <a:rPr lang="en-US" dirty="0" smtClean="0"/>
              <a:t>The good thing is: our goal is not financial profit, but scientific knowledge available to mankind</a:t>
            </a:r>
          </a:p>
          <a:p>
            <a:r>
              <a:rPr lang="en-US" dirty="0" smtClean="0"/>
              <a:t>As we do not need to hide any business secrets: We can and </a:t>
            </a:r>
            <a:r>
              <a:rPr lang="en-US" b="1" dirty="0" smtClean="0"/>
              <a:t>shall</a:t>
            </a:r>
            <a:r>
              <a:rPr lang="en-US" dirty="0" smtClean="0"/>
              <a:t> freely talk and learn from each other – that’s why we are here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I do hope we continue this friendly spirit!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9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M. Friedl: Welcome to the Background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4</a:t>
            </a:fld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Dinner: </a:t>
            </a:r>
            <a:r>
              <a:rPr lang="en-US" dirty="0" err="1" smtClean="0"/>
              <a:t>Heuriger</a:t>
            </a:r>
            <a:r>
              <a:rPr lang="en-US" dirty="0" smtClean="0"/>
              <a:t> 10er-Marie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Heuriger</a:t>
            </a:r>
            <a:r>
              <a:rPr lang="en-US" dirty="0" smtClean="0"/>
              <a:t>” is a tavern where wine-farmers sell their own wine</a:t>
            </a:r>
          </a:p>
          <a:p>
            <a:r>
              <a:rPr lang="en-US" dirty="0" smtClean="0"/>
              <a:t>Literally, it means “of this year” and denotes the most recently harvested wine</a:t>
            </a:r>
          </a:p>
          <a:p>
            <a:r>
              <a:rPr lang="en-US" dirty="0" smtClean="0"/>
              <a:t>Technically speaking, this is almost impossible:</a:t>
            </a:r>
          </a:p>
          <a:p>
            <a:pPr lvl="1"/>
            <a:r>
              <a:rPr lang="en-US" dirty="0" smtClean="0"/>
              <a:t>Wine grapes are normally reaped in October</a:t>
            </a:r>
          </a:p>
          <a:p>
            <a:pPr lvl="1"/>
            <a:r>
              <a:rPr lang="en-US" dirty="0" smtClean="0"/>
              <a:t>It takes 1~2 months to convert to wine</a:t>
            </a:r>
          </a:p>
          <a:p>
            <a:r>
              <a:rPr lang="en-US" dirty="0" smtClean="0"/>
              <a:t>But why is it called “10er-Marie”?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9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M. Friedl: Welcome to the Background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5</a:t>
            </a:fld>
            <a:endParaRPr lang="en-US" noProof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10er-Marie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Founded in 1740</a:t>
            </a:r>
          </a:p>
          <a:p>
            <a:r>
              <a:rPr lang="en-US" dirty="0" smtClean="0"/>
              <a:t>At that time located in a suburb with address “Alt-</a:t>
            </a:r>
            <a:r>
              <a:rPr lang="en-US" dirty="0" err="1" smtClean="0"/>
              <a:t>Ottakring</a:t>
            </a:r>
            <a:r>
              <a:rPr lang="en-US" dirty="0" smtClean="0"/>
              <a:t> No. 10” </a:t>
            </a:r>
            <a:r>
              <a:rPr lang="en-US" dirty="0" smtClean="0">
                <a:sym typeface="Symbol"/>
              </a:rPr>
              <a:t> “10er” (the 10</a:t>
            </a:r>
            <a:r>
              <a:rPr lang="en-US" baseline="30000" dirty="0" smtClean="0">
                <a:sym typeface="Symbol"/>
              </a:rPr>
              <a:t>th</a:t>
            </a:r>
            <a:r>
              <a:rPr lang="en-US" dirty="0" smtClean="0">
                <a:sym typeface="Symbol"/>
              </a:rPr>
              <a:t>)</a:t>
            </a:r>
          </a:p>
          <a:p>
            <a:r>
              <a:rPr lang="en-US" dirty="0" smtClean="0">
                <a:sym typeface="Symbol"/>
              </a:rPr>
              <a:t>The wine-farmer had a beautiful daughter who made the place very popular  “Marie” (Mary)</a:t>
            </a:r>
          </a:p>
          <a:p>
            <a:r>
              <a:rPr lang="en-US" dirty="0" smtClean="0">
                <a:sym typeface="Symbol"/>
              </a:rPr>
              <a:t>Even after Mary moved out and the place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was run by her brother, the name remained</a:t>
            </a:r>
          </a:p>
          <a:p>
            <a:r>
              <a:rPr lang="en-US" dirty="0" smtClean="0">
                <a:sym typeface="Symbol"/>
              </a:rPr>
              <a:t>Since then, visited by numerous famous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persons, e.g. Franz Schubert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9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M. Friedl: Welcome to the Background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6</a:t>
            </a:fld>
            <a:endParaRPr lang="en-US" noProof="0"/>
          </a:p>
        </p:txBody>
      </p:sp>
      <p:pic>
        <p:nvPicPr>
          <p:cNvPr id="4098" name="Picture 2" descr="C:\Users\friedl\Desktop\m_schoenemari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3540" y="3908610"/>
            <a:ext cx="2000250" cy="2314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dirty="0" smtClean="0"/>
              <a:t>Vienna: Reconciliation between West &amp; East</a:t>
            </a:r>
            <a:endParaRPr lang="en-US" sz="2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9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M. Friedl: Welcome to the Background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7</a:t>
            </a:fld>
            <a:endParaRPr lang="en-US" noProof="0"/>
          </a:p>
        </p:txBody>
      </p:sp>
      <p:pic>
        <p:nvPicPr>
          <p:cNvPr id="1026" name="Picture 2" descr="C:\Users\friedl\Desktop\John_Kennedy,_Nikita_Khrushchev_1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0881" y="1693817"/>
            <a:ext cx="5778500" cy="44873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67435" y="5750860"/>
            <a:ext cx="5800164" cy="446276"/>
          </a:xfrm>
          <a:prstGeom prst="rect">
            <a:avLst/>
          </a:prstGeom>
          <a:solidFill>
            <a:srgbClr val="000000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solidFill>
                  <a:schemeClr val="accent1"/>
                </a:solidFill>
              </a:rPr>
              <a:t>1961: John F. Kennedy &amp; Nikita Khrushchev</a:t>
            </a:r>
            <a:endParaRPr lang="en-US" sz="23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friedl\Desktop\background_bosses_lores.jpg"/>
          <p:cNvPicPr>
            <a:picLocks noChangeAspect="1" noChangeArrowheads="1"/>
          </p:cNvPicPr>
          <p:nvPr/>
        </p:nvPicPr>
        <p:blipFill>
          <a:blip r:embed="rId2" cstate="print"/>
          <a:srcRect t="1603" b="4746"/>
          <a:stretch>
            <a:fillRect/>
          </a:stretch>
        </p:blipFill>
        <p:spPr bwMode="auto">
          <a:xfrm>
            <a:off x="1677523" y="1694329"/>
            <a:ext cx="5778000" cy="450028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dirty="0" smtClean="0"/>
              <a:t>Vienna: Brotherhood of West &amp; East</a:t>
            </a:r>
            <a:endParaRPr lang="en-US" sz="2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9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M. Friedl: Welcome to the Background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8" name="TextBox 7"/>
          <p:cNvSpPr txBox="1"/>
          <p:nvPr/>
        </p:nvSpPr>
        <p:spPr>
          <a:xfrm>
            <a:off x="1667436" y="5750860"/>
            <a:ext cx="5800164" cy="446276"/>
          </a:xfrm>
          <a:prstGeom prst="rect">
            <a:avLst/>
          </a:prstGeom>
          <a:solidFill>
            <a:srgbClr val="000000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solidFill>
                  <a:schemeClr val="accent1"/>
                </a:solidFill>
              </a:rPr>
              <a:t>2012: Francesco </a:t>
            </a:r>
            <a:r>
              <a:rPr lang="en-US" sz="2300" b="1" dirty="0" err="1" smtClean="0">
                <a:solidFill>
                  <a:schemeClr val="accent1"/>
                </a:solidFill>
              </a:rPr>
              <a:t>Forti</a:t>
            </a:r>
            <a:r>
              <a:rPr lang="en-US" sz="2300" b="1" dirty="0" smtClean="0">
                <a:solidFill>
                  <a:schemeClr val="accent1"/>
                </a:solidFill>
              </a:rPr>
              <a:t> &amp; Peter </a:t>
            </a:r>
            <a:r>
              <a:rPr lang="en-US" sz="2300" b="1" dirty="0" err="1" smtClean="0">
                <a:solidFill>
                  <a:schemeClr val="accent1"/>
                </a:solidFill>
              </a:rPr>
              <a:t>Krizan</a:t>
            </a:r>
            <a:endParaRPr lang="en-US" sz="2300" b="1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4876800"/>
            <a:ext cx="3352800" cy="646331"/>
          </a:xfrm>
          <a:prstGeom prst="rect">
            <a:avLst/>
          </a:prstGeom>
          <a:solidFill>
            <a:srgbClr val="0000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Notice the progress: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They are much closer &amp; happier!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423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Slide 1</vt:lpstr>
      <vt:lpstr>What is left to say?</vt:lpstr>
      <vt:lpstr>BaBar &amp; Belle // SuperB &amp; Belle II</vt:lpstr>
      <vt:lpstr>Some Thoughts On Competition</vt:lpstr>
      <vt:lpstr>Meeting Dinner: Heuriger 10er-Marie</vt:lpstr>
      <vt:lpstr>10er-Marie</vt:lpstr>
      <vt:lpstr>Vienna: Reconciliation between West &amp; East</vt:lpstr>
      <vt:lpstr>Vienna: Brotherhood of West &amp; East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friedl</dc:creator>
  <cp:lastModifiedBy>MF</cp:lastModifiedBy>
  <cp:revision>315</cp:revision>
  <dcterms:created xsi:type="dcterms:W3CDTF">2006-08-16T00:00:00Z</dcterms:created>
  <dcterms:modified xsi:type="dcterms:W3CDTF">2012-02-10T01:28:48Z</dcterms:modified>
</cp:coreProperties>
</file>