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87" r:id="rId3"/>
    <p:sldId id="260" r:id="rId4"/>
    <p:sldId id="262" r:id="rId5"/>
    <p:sldId id="261" r:id="rId6"/>
    <p:sldId id="278" r:id="rId7"/>
    <p:sldId id="288" r:id="rId8"/>
    <p:sldId id="263" r:id="rId9"/>
    <p:sldId id="279" r:id="rId10"/>
    <p:sldId id="280" r:id="rId11"/>
    <p:sldId id="282" r:id="rId12"/>
    <p:sldId id="281" r:id="rId13"/>
    <p:sldId id="283" r:id="rId14"/>
    <p:sldId id="284" r:id="rId15"/>
    <p:sldId id="285" r:id="rId16"/>
    <p:sldId id="286" r:id="rId17"/>
    <p:sldId id="267" r:id="rId18"/>
    <p:sldId id="264" r:id="rId19"/>
    <p:sldId id="265" r:id="rId20"/>
    <p:sldId id="266" r:id="rId21"/>
    <p:sldId id="318" r:id="rId22"/>
    <p:sldId id="319" r:id="rId23"/>
    <p:sldId id="300" r:id="rId24"/>
    <p:sldId id="268" r:id="rId25"/>
    <p:sldId id="270" r:id="rId26"/>
    <p:sldId id="271" r:id="rId27"/>
    <p:sldId id="273" r:id="rId28"/>
    <p:sldId id="272" r:id="rId29"/>
    <p:sldId id="277" r:id="rId30"/>
    <p:sldId id="275" r:id="rId31"/>
    <p:sldId id="276" r:id="rId32"/>
    <p:sldId id="316" r:id="rId33"/>
    <p:sldId id="317" r:id="rId34"/>
    <p:sldId id="298" r:id="rId35"/>
    <p:sldId id="299" r:id="rId36"/>
    <p:sldId id="296" r:id="rId37"/>
    <p:sldId id="295" r:id="rId38"/>
    <p:sldId id="294" r:id="rId39"/>
    <p:sldId id="315" r:id="rId40"/>
    <p:sldId id="297" r:id="rId41"/>
    <p:sldId id="313" r:id="rId42"/>
    <p:sldId id="314" r:id="rId4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0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printerSettings" Target="printerSettings/printerSettings1.bin"/><Relationship Id="rId4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088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076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7066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26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8772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9972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3457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833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991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9649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1541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7CFF3-211F-B34F-B0AA-2F8E89968246}" type="datetimeFigureOut">
              <a:rPr kumimoji="1" lang="ja-JP" altLang="en-US" smtClean="0"/>
              <a:t>12/02/09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FB81-61C8-D843-BC9F-408073D3F0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07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9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Relationship Id="rId3" Type="http://schemas.openxmlformats.org/officeDocument/2006/relationships/image" Target="../media/image5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a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4" name="タイトル 1"/>
          <p:cNvSpPr>
            <a:spLocks noGrp="1"/>
          </p:cNvSpPr>
          <p:nvPr>
            <p:ph type="ctrTitle"/>
          </p:nvPr>
        </p:nvSpPr>
        <p:spPr>
          <a:xfrm>
            <a:off x="624061" y="216668"/>
            <a:ext cx="7772400" cy="1470025"/>
          </a:xfrm>
        </p:spPr>
        <p:txBody>
          <a:bodyPr/>
          <a:lstStyle/>
          <a:p>
            <a:r>
              <a:rPr lang="en-US" altLang="ja-JP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Simulation on beam loss from </a:t>
            </a:r>
            <a:r>
              <a:rPr lang="en-US" altLang="ja-JP" dirty="0" err="1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radiative</a:t>
            </a:r>
            <a:r>
              <a:rPr lang="en-US" altLang="ja-JP" dirty="0" smtClean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dirty="0" err="1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Bhabha</a:t>
            </a:r>
            <a:r>
              <a:rPr lang="en-US" altLang="ja-JP" dirty="0">
                <a:solidFill>
                  <a:schemeClr val="bg1"/>
                </a:solidFill>
                <a:latin typeface="Calibri" charset="0"/>
                <a:ea typeface="ＭＳ Ｐゴシック" charset="0"/>
                <a:cs typeface="ＭＳ Ｐゴシック" charset="0"/>
              </a:rPr>
              <a:t> process</a:t>
            </a:r>
            <a:endParaRPr lang="ja-JP" altLang="en-US" dirty="0">
              <a:solidFill>
                <a:schemeClr val="bg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5182617"/>
            <a:ext cx="6400800" cy="1752600"/>
          </a:xfrm>
        </p:spPr>
        <p:txBody>
          <a:bodyPr>
            <a:normAutofit/>
          </a:bodyPr>
          <a:lstStyle/>
          <a:p>
            <a:r>
              <a:rPr lang="en-US" altLang="ja-JP" dirty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Y. </a:t>
            </a:r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Funakoshi</a:t>
            </a:r>
          </a:p>
          <a:p>
            <a:r>
              <a:rPr lang="en-US" altLang="ja-JP" dirty="0" smtClean="0">
                <a:solidFill>
                  <a:srgbClr val="FFFFFF"/>
                </a:solidFill>
                <a:latin typeface="Calibri" charset="0"/>
                <a:ea typeface="ＭＳ Ｐゴシック" charset="0"/>
                <a:cs typeface="ＭＳ Ｐゴシック" charset="0"/>
              </a:rPr>
              <a:t>KEK</a:t>
            </a:r>
            <a:endParaRPr lang="ja-JP" altLang="en-US" dirty="0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29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2633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Beam Loss within 4m from IP</a:t>
            </a:r>
            <a:br>
              <a:rPr kumimoji="1" lang="en-US" altLang="ja-JP" sz="3200" dirty="0" smtClean="0"/>
            </a:b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One turn tracking with a large energy deviation</a:t>
            </a:r>
            <a:b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(100 particles </a:t>
            </a:r>
            <a:r>
              <a:rPr lang="en-US" altLang="ja-JP" sz="3200" dirty="0" err="1">
                <a:latin typeface="Symbol" charset="0"/>
                <a:ea typeface="ＭＳ Ｐゴシック" charset="0"/>
                <a:cs typeface="Symbol" charset="0"/>
              </a:rPr>
              <a:t>D</a:t>
            </a:r>
            <a:r>
              <a:rPr lang="en-US" altLang="ja-JP" sz="3200" dirty="0" err="1">
                <a:latin typeface="Calibri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/p =0, -1, …,-99%)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9964" r="-19964"/>
          <a:stretch>
            <a:fillRect/>
          </a:stretch>
        </p:blipFill>
        <p:spPr>
          <a:xfrm>
            <a:off x="-776710" y="2122630"/>
            <a:ext cx="6327654" cy="3479966"/>
          </a:xfrm>
        </p:spPr>
      </p:pic>
      <p:sp>
        <p:nvSpPr>
          <p:cNvPr id="6" name="テキスト ボックス 5"/>
          <p:cNvSpPr txBox="1"/>
          <p:nvPr/>
        </p:nvSpPr>
        <p:spPr>
          <a:xfrm>
            <a:off x="585432" y="5890832"/>
            <a:ext cx="381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Particles are lost, when they lose more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than 74% of their energy.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29780" y="6043232"/>
            <a:ext cx="381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Particles are lost, when they lose more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than 62% of their energy.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56296" y="1774455"/>
            <a:ext cx="17493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lerfqlc_1604</a:t>
            </a:r>
            <a:endParaRPr kumimoji="1" lang="ja-JP" altLang="en-US" sz="2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894542" y="1774455"/>
            <a:ext cx="2058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lerfqlc_1633_3</a:t>
            </a:r>
            <a:endParaRPr kumimoji="1" lang="ja-JP" altLang="en-US" sz="2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621" y="2227383"/>
            <a:ext cx="4226673" cy="3375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543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Maximum energy of survived particle at s = 4m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501" r="-22501"/>
          <a:stretch>
            <a:fillRect/>
          </a:stretch>
        </p:blipFill>
        <p:spPr/>
      </p:pic>
      <p:sp>
        <p:nvSpPr>
          <p:cNvPr id="5" name="テキスト ボックス 4"/>
          <p:cNvSpPr txBox="1"/>
          <p:nvPr/>
        </p:nvSpPr>
        <p:spPr>
          <a:xfrm>
            <a:off x="4631058" y="2060100"/>
            <a:ext cx="186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LER: fqlc1604</a:t>
            </a:r>
            <a:endParaRPr kumimoji="1" lang="ja-JP" altLang="en-US" sz="2400" dirty="0"/>
          </a:p>
        </p:txBody>
      </p:sp>
      <p:sp>
        <p:nvSpPr>
          <p:cNvPr id="6" name="正方形/長方形 5"/>
          <p:cNvSpPr/>
          <p:nvPr/>
        </p:nvSpPr>
        <p:spPr>
          <a:xfrm>
            <a:off x="4315550" y="3244334"/>
            <a:ext cx="25750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dirty="0" err="1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altLang="ja-JP" sz="2800" baseline="-25000" dirty="0" err="1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altLang="ja-JP" sz="2800" baseline="30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8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* = 0.45 </a:t>
            </a:r>
            <a:r>
              <a:rPr lang="en-US" altLang="ja-JP" sz="28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mrad</a:t>
            </a:r>
            <a:endParaRPr lang="ja-JP" altLang="en-US" sz="28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655761" y="6086945"/>
            <a:ext cx="45641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/>
              <a:t>Effect of horizontal angle at IP</a:t>
            </a:r>
            <a:endParaRPr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208145" y="6456229"/>
            <a:ext cx="781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>
                <a:solidFill>
                  <a:srgbClr val="FF0000"/>
                </a:solidFill>
              </a:rPr>
              <a:t>It is importance to consider the angular distribution of beam.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89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Maximum energy of survived particle at s = 4m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1123" r="-21123"/>
          <a:stretch>
            <a:fillRect/>
          </a:stretch>
        </p:blipFill>
        <p:spPr/>
      </p:pic>
      <p:sp>
        <p:nvSpPr>
          <p:cNvPr id="3" name="テキスト ボックス 2"/>
          <p:cNvSpPr txBox="1"/>
          <p:nvPr/>
        </p:nvSpPr>
        <p:spPr>
          <a:xfrm>
            <a:off x="2849885" y="2075595"/>
            <a:ext cx="18646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LER: fqlc1604</a:t>
            </a:r>
            <a:endParaRPr kumimoji="1" lang="ja-JP" altLang="en-US" sz="2400" dirty="0"/>
          </a:p>
        </p:txBody>
      </p:sp>
      <p:sp>
        <p:nvSpPr>
          <p:cNvPr id="7" name="正方形/長方形 6"/>
          <p:cNvSpPr/>
          <p:nvPr/>
        </p:nvSpPr>
        <p:spPr>
          <a:xfrm>
            <a:off x="3153916" y="2759110"/>
            <a:ext cx="25797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800" dirty="0" err="1" smtClean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altLang="ja-JP" sz="2800" baseline="-250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y</a:t>
            </a:r>
            <a:r>
              <a:rPr lang="en-US" altLang="ja-JP" sz="2800" baseline="300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8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* = 0.18 </a:t>
            </a:r>
            <a:r>
              <a:rPr lang="en-US" altLang="ja-JP" sz="28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mrad</a:t>
            </a:r>
            <a:endParaRPr lang="ja-JP" altLang="en-US" sz="28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57200" y="6208211"/>
            <a:ext cx="415638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/>
              <a:t>Effect of vertical angle at IP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459843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タイトル 1"/>
          <p:cNvSpPr>
            <a:spLocks noGrp="1"/>
          </p:cNvSpPr>
          <p:nvPr>
            <p:ph type="title"/>
          </p:nvPr>
        </p:nvSpPr>
        <p:spPr>
          <a:xfrm>
            <a:off x="457200" y="-200025"/>
            <a:ext cx="8229600" cy="1143000"/>
          </a:xfrm>
        </p:spPr>
        <p:txBody>
          <a:bodyPr/>
          <a:lstStyle/>
          <a:p>
            <a:r>
              <a:rPr lang="en-US" altLang="ja-JP">
                <a:latin typeface="Calibri" charset="0"/>
                <a:ea typeface="ＭＳ Ｐゴシック" charset="0"/>
                <a:cs typeface="ＭＳ Ｐゴシック" charset="0"/>
              </a:rPr>
              <a:t>IP machine parameters</a:t>
            </a:r>
            <a:endParaRPr lang="ja-JP" alt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" name="コンテンツ プレースホルダ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3660109"/>
              </p:ext>
            </p:extLst>
          </p:nvPr>
        </p:nvGraphicFramePr>
        <p:xfrm>
          <a:off x="457200" y="942975"/>
          <a:ext cx="8229600" cy="5200650"/>
        </p:xfrm>
        <a:graphic>
          <a:graphicData uri="http://schemas.openxmlformats.org/drawingml/2006/table">
            <a:tbl>
              <a:tblPr/>
              <a:tblGrid>
                <a:gridCol w="2743200"/>
                <a:gridCol w="1371600"/>
                <a:gridCol w="1371600"/>
                <a:gridCol w="1371600"/>
                <a:gridCol w="13716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KEKB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SuperKEKB</a:t>
                      </a:r>
                      <a:endParaRPr kumimoji="1" lang="ja-JP" alt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LER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HER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LER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HER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e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18nm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24nm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3.2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5.0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e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y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0.15nm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0.15nm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8.6pm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13.5pm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k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0.83 %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0.62%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0.27%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0.25%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b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120cm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120cm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32mm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25mm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b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y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5.9mm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5.9mm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0.27mm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0.31mm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150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150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11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-2500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x</a:t>
                      </a:r>
                      <a:r>
                        <a:rPr kumimoji="1" lang="en-US" altLang="ja-JP" sz="1800" b="0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120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120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450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rad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320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y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0.94 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0.94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48nm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56nm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s</a:t>
                      </a:r>
                      <a:r>
                        <a:rPr kumimoji="1" lang="en-US" altLang="ja-JP" sz="18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y</a:t>
                      </a:r>
                      <a:r>
                        <a:rPr kumimoji="1" lang="en-US" altLang="ja-JP" sz="1800" b="0" i="0" u="none" strike="noStrike" cap="none" normalizeH="0" baseline="30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’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*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0.16mrad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0.16mrad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0.18mrad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0.22mrad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iBump horizontal offset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+/- 500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+/- 30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m?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iBump vertical offset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+/- 150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+/- 7.5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charset="0"/>
                          <a:ea typeface="ＭＳ Ｐゴシック" charset="0"/>
                          <a:cs typeface="Symbol" charset="0"/>
                        </a:rPr>
                        <a:t>m</a:t>
                      </a: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m?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iBump vertical angle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+/- 0.4mrad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+/- 0.4mrad?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40259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Generator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1569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Handmade generator</a:t>
            </a:r>
          </a:p>
          <a:p>
            <a:pPr lvl="1"/>
            <a:r>
              <a:rPr lang="en-US" altLang="ja-JP" dirty="0" smtClean="0"/>
              <a:t>Beam sizes</a:t>
            </a:r>
          </a:p>
          <a:p>
            <a:pPr lvl="1"/>
            <a:r>
              <a:rPr lang="en-US" altLang="ja-JP" dirty="0" smtClean="0"/>
              <a:t>To reproduce the energy loss of the analytical formula</a:t>
            </a:r>
          </a:p>
          <a:p>
            <a:r>
              <a:rPr lang="en-US" altLang="ja-JP" dirty="0" err="1" smtClean="0"/>
              <a:t>BBbrems</a:t>
            </a:r>
            <a:endParaRPr lang="en-US" altLang="ja-JP" dirty="0" smtClean="0"/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Distribution of scattering angles are automatically included.</a:t>
            </a:r>
          </a:p>
          <a:p>
            <a:pPr lvl="1"/>
            <a:r>
              <a:rPr lang="en-US" altLang="ja-JP" dirty="0" smtClean="0"/>
              <a:t>Spread of particle distribution corresponding to beam sizes is artificially added.</a:t>
            </a:r>
          </a:p>
          <a:p>
            <a:pPr lvl="1"/>
            <a:r>
              <a:rPr lang="en-US" altLang="ja-JP" dirty="0" smtClean="0"/>
              <a:t>Two different sets of distributions</a:t>
            </a:r>
          </a:p>
          <a:p>
            <a:pPr lvl="2"/>
            <a:r>
              <a:rPr lang="en-US" altLang="ja-JP" dirty="0" err="1" smtClean="0"/>
              <a:t>E_lab</a:t>
            </a:r>
            <a:r>
              <a:rPr lang="en-US" altLang="ja-JP" dirty="0" smtClean="0"/>
              <a:t> &lt; 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(~80,000 events LER, ~27,000 events HER)</a:t>
            </a:r>
          </a:p>
          <a:p>
            <a:pPr lvl="2"/>
            <a:r>
              <a:rPr lang="en-US" altLang="ja-JP" dirty="0" err="1" smtClean="0"/>
              <a:t>E_lab</a:t>
            </a:r>
            <a:r>
              <a:rPr lang="en-US" altLang="ja-JP" dirty="0" smtClean="0"/>
              <a:t> &lt; 3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(~1,800,000 events LER, 270,000 events HER) Simulation is on the way </a:t>
            </a:r>
          </a:p>
          <a:p>
            <a:pPr lvl="2"/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60026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2327" y="21441"/>
            <a:ext cx="8704515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Scattering angle distribution (</a:t>
            </a:r>
            <a:r>
              <a:rPr kumimoji="1" lang="en-US" altLang="ja-JP" dirty="0" err="1" smtClean="0"/>
              <a:t>BBbrems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1196" y="4096181"/>
            <a:ext cx="2832210" cy="276181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68" y="4163017"/>
            <a:ext cx="2713787" cy="257593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1" y="1157153"/>
            <a:ext cx="3103321" cy="293902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554" y="1075138"/>
            <a:ext cx="3307246" cy="302104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57112" y="1912233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/>
              <a:t>BBbrems</a:t>
            </a:r>
            <a:endParaRPr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5483310" y="1995490"/>
            <a:ext cx="103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/>
              <a:t>BBbrems</a:t>
            </a:r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027488" y="4746820"/>
            <a:ext cx="2724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Bbbrems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+ beam angular divergence</a:t>
            </a:r>
            <a:endParaRPr lang="ja-JP" altLang="en-US" dirty="0"/>
          </a:p>
        </p:txBody>
      </p:sp>
      <p:sp>
        <p:nvSpPr>
          <p:cNvPr id="10" name="正方形/長方形 9"/>
          <p:cNvSpPr/>
          <p:nvPr/>
        </p:nvSpPr>
        <p:spPr>
          <a:xfrm>
            <a:off x="4239844" y="4423654"/>
            <a:ext cx="27241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Bbbrems</a:t>
            </a:r>
            <a:r>
              <a:rPr lang="en-US" altLang="ja-JP" dirty="0" smtClean="0"/>
              <a:t> </a:t>
            </a:r>
          </a:p>
          <a:p>
            <a:r>
              <a:rPr lang="en-US" altLang="ja-JP" dirty="0" smtClean="0"/>
              <a:t>+ beam angular divergence</a:t>
            </a:r>
            <a:endParaRPr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2441446" y="1075138"/>
            <a:ext cx="19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dirty="0" smtClean="0">
                <a:solidFill>
                  <a:srgbClr val="000000"/>
                </a:solidFill>
                <a:ea typeface="ＭＳ Ｐゴシック" charset="0"/>
                <a:cs typeface="Symbol" charset="0"/>
              </a:rPr>
              <a:t>cf. </a:t>
            </a:r>
            <a:r>
              <a:rPr lang="en-US" altLang="ja-JP" dirty="0" err="1" smtClean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altLang="ja-JP" baseline="-250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altLang="ja-JP" baseline="30000" dirty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* = 0.45 </a:t>
            </a:r>
            <a:r>
              <a:rPr lang="en-US" altLang="ja-JP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mrad</a:t>
            </a:r>
            <a:endParaRPr lang="ja-JP" altLang="en-US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6964005" y="965595"/>
            <a:ext cx="22049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dirty="0">
                <a:solidFill>
                  <a:srgbClr val="000000"/>
                </a:solidFill>
                <a:ea typeface="ＭＳ Ｐゴシック" charset="0"/>
                <a:cs typeface="Symbol" charset="0"/>
              </a:rPr>
              <a:t>cf</a:t>
            </a:r>
            <a:r>
              <a:rPr lang="en-US" altLang="ja-JP" sz="2000" dirty="0" smtClean="0">
                <a:solidFill>
                  <a:srgbClr val="000000"/>
                </a:solidFill>
                <a:ea typeface="ＭＳ Ｐゴシック" charset="0"/>
                <a:cs typeface="Symbol" charset="0"/>
              </a:rPr>
              <a:t>. </a:t>
            </a:r>
            <a:r>
              <a:rPr lang="en-US" altLang="ja-JP" sz="2000" dirty="0" err="1" smtClean="0">
                <a:solidFill>
                  <a:srgbClr val="000000"/>
                </a:solidFill>
                <a:latin typeface="Symbol" charset="0"/>
                <a:ea typeface="ＭＳ Ｐゴシック" charset="0"/>
                <a:cs typeface="Symbol" charset="0"/>
              </a:rPr>
              <a:t>s</a:t>
            </a:r>
            <a:r>
              <a:rPr lang="en-US" altLang="ja-JP" sz="2000" baseline="-250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y</a:t>
            </a:r>
            <a:r>
              <a:rPr lang="en-US" altLang="ja-JP" sz="2000" baseline="300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000" dirty="0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* = 0.18 </a:t>
            </a:r>
            <a:r>
              <a:rPr lang="en-US" altLang="ja-JP" sz="2000" dirty="0" err="1" smtClean="0">
                <a:solidFill>
                  <a:srgbClr val="000000"/>
                </a:solidFill>
                <a:latin typeface="Calibri" charset="0"/>
                <a:ea typeface="ＭＳ Ｐゴシック" charset="0"/>
                <a:cs typeface="ＭＳ Ｐゴシック" charset="0"/>
              </a:rPr>
              <a:t>mrad</a:t>
            </a:r>
            <a:endParaRPr lang="ja-JP" altLang="en-US" sz="2000" dirty="0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8863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22313" y="2765007"/>
            <a:ext cx="7772400" cy="1362075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Simulation results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0824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4281" y="274638"/>
            <a:ext cx="8689025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LER: Data of </a:t>
            </a:r>
            <a:r>
              <a:rPr kumimoji="1" lang="en-US" altLang="ja-JP" dirty="0" err="1" smtClean="0"/>
              <a:t>BBbrems</a:t>
            </a:r>
            <a:r>
              <a:rPr kumimoji="1" lang="en-US" altLang="ja-JP" dirty="0" smtClean="0"/>
              <a:t> (</a:t>
            </a:r>
            <a:r>
              <a:rPr lang="en-US" altLang="ja-JP" dirty="0" smtClean="0"/>
              <a:t>10/38 of total events)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35347" r="-35347"/>
          <a:stretch>
            <a:fillRect/>
          </a:stretch>
        </p:blipFill>
        <p:spPr>
          <a:xfrm>
            <a:off x="457200" y="1417638"/>
            <a:ext cx="8229600" cy="4525963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5667376" y="5679539"/>
            <a:ext cx="3476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Within |z|&lt;4m,</a:t>
            </a:r>
          </a:p>
          <a:p>
            <a:r>
              <a:rPr kumimoji="1" lang="en-US" altLang="ja-JP" dirty="0" smtClean="0"/>
              <a:t>Loss rate</a:t>
            </a:r>
            <a:r>
              <a:rPr kumimoji="1" lang="en-US" altLang="ja-JP" dirty="0" smtClean="0"/>
              <a:t>: 6.0 GHz</a:t>
            </a:r>
          </a:p>
          <a:p>
            <a:r>
              <a:rPr lang="en-US" altLang="ja-JP" dirty="0" smtClean="0"/>
              <a:t>Power loss: </a:t>
            </a:r>
            <a:r>
              <a:rPr lang="en-US" altLang="ja-JP" dirty="0" smtClean="0"/>
              <a:t>0.56W</a:t>
            </a:r>
          </a:p>
          <a:p>
            <a:r>
              <a:rPr kumimoji="1" lang="en-US" altLang="ja-JP" dirty="0" smtClean="0"/>
              <a:t>Effective loss rate: 0.87GHz (4GeV) </a:t>
            </a:r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910969" y="6040008"/>
            <a:ext cx="4393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CoordinateBeamLoss2012_2_6_18_2_39.dat</a:t>
            </a:r>
            <a:endParaRPr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521238" y="3981964"/>
            <a:ext cx="9260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891674" y="3630270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</a:t>
            </a:r>
            <a:r>
              <a:rPr kumimoji="1" lang="en-US" altLang="ja-JP" baseline="30000" dirty="0" smtClean="0"/>
              <a:t>+</a:t>
            </a:r>
            <a:endParaRPr kumimoji="1" lang="ja-JP" altLang="en-US" baseline="30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79508" y="2695174"/>
            <a:ext cx="1136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Aperture</a:t>
            </a:r>
          </a:p>
          <a:p>
            <a:r>
              <a:rPr lang="en-US" altLang="ja-JP" dirty="0" smtClean="0"/>
              <a:t>horizontal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61540" y="3482664"/>
            <a:ext cx="102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Aperture</a:t>
            </a:r>
          </a:p>
          <a:p>
            <a:r>
              <a:rPr lang="en-US" altLang="ja-JP" dirty="0" smtClean="0"/>
              <a:t>vertical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634613" y="4153618"/>
            <a:ext cx="221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Loss power / element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87574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Transverse coordinates of lost particles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656" r="-226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735484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Angular distribution of lost particles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3605" r="-23605"/>
          <a:stretch>
            <a:fillRect/>
          </a:stretch>
        </p:blipFill>
        <p:spPr/>
      </p:pic>
      <p:sp>
        <p:nvSpPr>
          <p:cNvPr id="3" name="テキスト ボックス 2"/>
          <p:cNvSpPr txBox="1"/>
          <p:nvPr/>
        </p:nvSpPr>
        <p:spPr>
          <a:xfrm>
            <a:off x="681492" y="6319735"/>
            <a:ext cx="5430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Zero denotes outside of horizontal plane.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783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22313" y="2765007"/>
            <a:ext cx="7772400" cy="1362075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Cross section and lifetime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9420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Energy distribution of lost particles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9257" r="-19257"/>
          <a:stretch>
            <a:fillRect/>
          </a:stretch>
        </p:blipFill>
        <p:spPr/>
      </p:pic>
      <p:sp useBgFill="1">
        <p:nvSpPr>
          <p:cNvPr id="3" name="正方形/長方形 2"/>
          <p:cNvSpPr/>
          <p:nvPr/>
        </p:nvSpPr>
        <p:spPr>
          <a:xfrm>
            <a:off x="4909841" y="5886030"/>
            <a:ext cx="1265533" cy="860846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49006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nakkan\Documents\My Dropbox\nakkan_work\BGdata\RBB_Funakoshi\LER_120205\c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92548" y="1104058"/>
            <a:ext cx="4551452" cy="2882315"/>
          </a:xfrm>
          <a:prstGeom prst="rect">
            <a:avLst/>
          </a:prstGeom>
          <a:noFill/>
        </p:spPr>
      </p:pic>
      <p:pic>
        <p:nvPicPr>
          <p:cNvPr id="4099" name="Picture 3" descr="C:\Users\nakkan\Documents\My Dropbox\nakkan_work\BGdata\RBB_Funakoshi\LER_120205\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938" y="1068511"/>
            <a:ext cx="4364688" cy="5653589"/>
          </a:xfrm>
          <a:prstGeom prst="rect">
            <a:avLst/>
          </a:prstGeom>
          <a:noFill/>
        </p:spPr>
      </p:pic>
      <p:sp>
        <p:nvSpPr>
          <p:cNvPr id="21" name="正方形/長方形 20"/>
          <p:cNvSpPr/>
          <p:nvPr/>
        </p:nvSpPr>
        <p:spPr>
          <a:xfrm>
            <a:off x="5075434" y="4315146"/>
            <a:ext cx="3637051" cy="1438382"/>
          </a:xfrm>
          <a:prstGeom prst="rect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Radiative Bhabha</a:t>
            </a:r>
            <a:r>
              <a:rPr lang="en-US" altLang="ja-JP" dirty="0" smtClean="0"/>
              <a:t> LER 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763857" y="1140431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52836" y="5373384"/>
            <a:ext cx="343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(Equivalent to 0.86GHz of 4GeV e-)  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024063" y="4304872"/>
            <a:ext cx="37603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Within |z|&lt;4m,</a:t>
            </a:r>
          </a:p>
          <a:p>
            <a:r>
              <a:rPr lang="en-US" altLang="ja-JP" sz="2400" dirty="0" smtClean="0"/>
              <a:t>l</a:t>
            </a:r>
            <a:r>
              <a:rPr kumimoji="1" lang="en-US" altLang="ja-JP" sz="2400" dirty="0" smtClean="0"/>
              <a:t>oss rate: </a:t>
            </a:r>
            <a:r>
              <a:rPr lang="en-US" altLang="ja-JP" sz="2400" dirty="0" smtClean="0"/>
              <a:t>6.0</a:t>
            </a:r>
            <a:r>
              <a:rPr kumimoji="1" lang="en-US" altLang="ja-JP" sz="2400" dirty="0" smtClean="0"/>
              <a:t> GHz(0~1.4GeV) </a:t>
            </a:r>
          </a:p>
          <a:p>
            <a:r>
              <a:rPr lang="en-US" altLang="ja-JP" sz="2400" dirty="0" smtClean="0"/>
              <a:t>l</a:t>
            </a:r>
            <a:r>
              <a:rPr kumimoji="1" lang="en-US" altLang="ja-JP" sz="2400" dirty="0" smtClean="0"/>
              <a:t>oss wattage: 0.55 W 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47350" y="5959011"/>
            <a:ext cx="3606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Loss wattage: we </a:t>
            </a:r>
            <a:r>
              <a:rPr lang="en-US" altLang="ja-JP" sz="1400" dirty="0" smtClean="0"/>
              <a:t>a</a:t>
            </a:r>
            <a:r>
              <a:rPr kumimoji="1" lang="en-US" altLang="ja-JP" sz="1400" dirty="0" smtClean="0"/>
              <a:t>ssume all energy of beam particle is deposited at the loss position. 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530851" y="2137026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e+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 flipH="1">
            <a:off x="1489754" y="2157573"/>
            <a:ext cx="873303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1539413" y="456001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e+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18" name="直線矢印コネクタ 17"/>
          <p:cNvCxnSpPr/>
          <p:nvPr/>
        </p:nvCxnSpPr>
        <p:spPr>
          <a:xfrm flipH="1">
            <a:off x="1498316" y="4580562"/>
            <a:ext cx="873303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7611440" y="161133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e+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H="1">
            <a:off x="7570343" y="1631879"/>
            <a:ext cx="873303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7570343" y="142875"/>
            <a:ext cx="142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Nakayama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83670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nakkan\Documents\My Dropbox\nakkan_work\BGdata\RBB_Funakoshi\LER_120205\c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5305" y="1993357"/>
            <a:ext cx="8613759" cy="3399410"/>
          </a:xfrm>
          <a:prstGeom prst="rect">
            <a:avLst/>
          </a:prstGeom>
          <a:noFill/>
        </p:spPr>
      </p:pic>
      <p:sp>
        <p:nvSpPr>
          <p:cNvPr id="5" name="フリーフォーム 4"/>
          <p:cNvSpPr/>
          <p:nvPr/>
        </p:nvSpPr>
        <p:spPr>
          <a:xfrm rot="10800000">
            <a:off x="3184989" y="3472664"/>
            <a:ext cx="698644" cy="215757"/>
          </a:xfrm>
          <a:custGeom>
            <a:avLst/>
            <a:gdLst>
              <a:gd name="connsiteX0" fmla="*/ 0 w 1099335"/>
              <a:gd name="connsiteY0" fmla="*/ 0 h 369869"/>
              <a:gd name="connsiteX1" fmla="*/ 616450 w 1099335"/>
              <a:gd name="connsiteY1" fmla="*/ 113016 h 369869"/>
              <a:gd name="connsiteX2" fmla="*/ 1099335 w 1099335"/>
              <a:gd name="connsiteY2" fmla="*/ 369869 h 3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335" h="369869">
                <a:moveTo>
                  <a:pt x="0" y="0"/>
                </a:moveTo>
                <a:cubicBezTo>
                  <a:pt x="216614" y="25685"/>
                  <a:pt x="433228" y="51371"/>
                  <a:pt x="616450" y="113016"/>
                </a:cubicBezTo>
                <a:cubicBezTo>
                  <a:pt x="799673" y="174661"/>
                  <a:pt x="949504" y="272265"/>
                  <a:pt x="1099335" y="369869"/>
                </a:cubicBezTo>
              </a:path>
            </a:pathLst>
          </a:custGeom>
          <a:ln w="28575">
            <a:solidFill>
              <a:srgbClr val="FF33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 8"/>
          <p:cNvSpPr/>
          <p:nvPr/>
        </p:nvSpPr>
        <p:spPr>
          <a:xfrm rot="11043090" flipV="1">
            <a:off x="7654246" y="3661540"/>
            <a:ext cx="626723" cy="78253"/>
          </a:xfrm>
          <a:custGeom>
            <a:avLst/>
            <a:gdLst>
              <a:gd name="connsiteX0" fmla="*/ 0 w 1099335"/>
              <a:gd name="connsiteY0" fmla="*/ 0 h 369869"/>
              <a:gd name="connsiteX1" fmla="*/ 616450 w 1099335"/>
              <a:gd name="connsiteY1" fmla="*/ 113016 h 369869"/>
              <a:gd name="connsiteX2" fmla="*/ 1099335 w 1099335"/>
              <a:gd name="connsiteY2" fmla="*/ 369869 h 3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335" h="369869">
                <a:moveTo>
                  <a:pt x="0" y="0"/>
                </a:moveTo>
                <a:cubicBezTo>
                  <a:pt x="216614" y="25685"/>
                  <a:pt x="433228" y="51371"/>
                  <a:pt x="616450" y="113016"/>
                </a:cubicBezTo>
                <a:cubicBezTo>
                  <a:pt x="799673" y="174661"/>
                  <a:pt x="949504" y="272265"/>
                  <a:pt x="1099335" y="369869"/>
                </a:cubicBezTo>
              </a:path>
            </a:pathLst>
          </a:custGeom>
          <a:ln w="28575">
            <a:solidFill>
              <a:srgbClr val="FF33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82247" y="5650787"/>
            <a:ext cx="2625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Horizontally lost at z=-1m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76099" y="2024009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93987" y="2044557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729749" y="2011435"/>
            <a:ext cx="1021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x-z plane</a:t>
            </a:r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880508" y="2021710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y-z plane</a:t>
            </a:r>
            <a:endParaRPr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46715" y="37295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e+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Radiative Bhabha</a:t>
            </a:r>
            <a:r>
              <a:rPr lang="en-US" altLang="ja-JP" dirty="0" smtClean="0"/>
              <a:t> LER (contd.) 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359650" y="3256909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e+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sp>
        <p:nvSpPr>
          <p:cNvPr id="19" name="フリーフォーム 18"/>
          <p:cNvSpPr/>
          <p:nvPr/>
        </p:nvSpPr>
        <p:spPr>
          <a:xfrm rot="10800000" flipV="1">
            <a:off x="3183279" y="3707256"/>
            <a:ext cx="698644" cy="215757"/>
          </a:xfrm>
          <a:custGeom>
            <a:avLst/>
            <a:gdLst>
              <a:gd name="connsiteX0" fmla="*/ 0 w 1099335"/>
              <a:gd name="connsiteY0" fmla="*/ 0 h 369869"/>
              <a:gd name="connsiteX1" fmla="*/ 616450 w 1099335"/>
              <a:gd name="connsiteY1" fmla="*/ 113016 h 369869"/>
              <a:gd name="connsiteX2" fmla="*/ 1099335 w 1099335"/>
              <a:gd name="connsiteY2" fmla="*/ 369869 h 3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335" h="369869">
                <a:moveTo>
                  <a:pt x="0" y="0"/>
                </a:moveTo>
                <a:cubicBezTo>
                  <a:pt x="216614" y="25685"/>
                  <a:pt x="433228" y="51371"/>
                  <a:pt x="616450" y="113016"/>
                </a:cubicBezTo>
                <a:cubicBezTo>
                  <a:pt x="799673" y="174661"/>
                  <a:pt x="949504" y="272265"/>
                  <a:pt x="1099335" y="369869"/>
                </a:cubicBezTo>
              </a:path>
            </a:pathLst>
          </a:custGeom>
          <a:ln w="28575">
            <a:solidFill>
              <a:srgbClr val="FF33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570343" y="95250"/>
            <a:ext cx="142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Nakayama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69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HER handmade generator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33658" r="-33658"/>
          <a:stretch>
            <a:fillRect/>
          </a:stretch>
        </p:blipFill>
        <p:spPr/>
      </p:pic>
      <p:sp>
        <p:nvSpPr>
          <p:cNvPr id="5" name="正方形/長方形 4"/>
          <p:cNvSpPr/>
          <p:nvPr/>
        </p:nvSpPr>
        <p:spPr>
          <a:xfrm>
            <a:off x="261542" y="6313402"/>
            <a:ext cx="4510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CoordinateBeamLoss2012_2_7_14_54_47.dat</a:t>
            </a:r>
            <a:endParaRPr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769152" y="5728627"/>
            <a:ext cx="345026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Within |z|&lt;4m,</a:t>
            </a:r>
          </a:p>
          <a:p>
            <a:r>
              <a:rPr kumimoji="1" lang="en-US" altLang="ja-JP" dirty="0" smtClean="0"/>
              <a:t>Loss rate</a:t>
            </a:r>
            <a:r>
              <a:rPr kumimoji="1" lang="en-US" altLang="ja-JP" dirty="0" smtClean="0"/>
              <a:t>: 6.5 GHz</a:t>
            </a:r>
          </a:p>
          <a:p>
            <a:r>
              <a:rPr lang="en-US" altLang="ja-JP" dirty="0" smtClean="0"/>
              <a:t>Power loss: </a:t>
            </a:r>
            <a:r>
              <a:rPr lang="en-US" altLang="ja-JP" dirty="0" smtClean="0"/>
              <a:t>1.56W</a:t>
            </a:r>
          </a:p>
          <a:p>
            <a:r>
              <a:rPr kumimoji="1" lang="en-US" altLang="ja-JP" dirty="0" smtClean="0"/>
              <a:t>Effective loss rate: 1.4GHz (7GeV)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98051" y="462534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0.80W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769152" y="4625343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0.76W</a:t>
            </a:r>
            <a:endParaRPr kumimoji="1" lang="ja-JP" altLang="en-US" dirty="0"/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5521238" y="4276274"/>
            <a:ext cx="92608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5891674" y="3924580"/>
            <a:ext cx="346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</a:t>
            </a:r>
            <a:r>
              <a:rPr lang="en-US" altLang="ja-JP" baseline="30000" dirty="0" smtClean="0"/>
              <a:t>-</a:t>
            </a:r>
            <a:endParaRPr kumimoji="1" lang="ja-JP" altLang="en-US" baseline="300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679508" y="2973994"/>
            <a:ext cx="1136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Aperture</a:t>
            </a:r>
          </a:p>
          <a:p>
            <a:r>
              <a:rPr lang="en-US" altLang="ja-JP" dirty="0" smtClean="0"/>
              <a:t>horizontal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61540" y="3761484"/>
            <a:ext cx="10287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Aperture</a:t>
            </a:r>
          </a:p>
          <a:p>
            <a:r>
              <a:rPr lang="en-US" altLang="ja-JP" dirty="0" smtClean="0"/>
              <a:t>vertical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08661" y="4277538"/>
            <a:ext cx="2213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Loss power / element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157300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HER: handmade generator</a:t>
            </a:r>
            <a:br>
              <a:rPr kumimoji="1" lang="en-US" altLang="ja-JP" dirty="0" smtClean="0"/>
            </a:br>
            <a:r>
              <a:rPr lang="en-US" altLang="ja-JP" dirty="0" smtClean="0"/>
              <a:t>0.01 &lt; </a:t>
            </a:r>
            <a:r>
              <a:rPr lang="en-US" altLang="ja-JP" dirty="0" smtClean="0">
                <a:latin typeface="Symbol" charset="2"/>
                <a:cs typeface="Symbol" charset="2"/>
              </a:rPr>
              <a:t>D</a:t>
            </a:r>
            <a:r>
              <a:rPr lang="en-US" altLang="ja-JP" dirty="0" smtClean="0"/>
              <a:t>E &lt; 1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290" r="-22290"/>
          <a:stretch>
            <a:fillRect/>
          </a:stretch>
        </p:blipFill>
        <p:spPr/>
      </p:pic>
      <p:sp>
        <p:nvSpPr>
          <p:cNvPr id="6" name="正方形/長方形 5"/>
          <p:cNvSpPr/>
          <p:nvPr/>
        </p:nvSpPr>
        <p:spPr>
          <a:xfrm>
            <a:off x="279181" y="6234030"/>
            <a:ext cx="45108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CoordinateBeamLoss2012_2_7_14_54_47.dat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23615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Transverse coordinates of lost </a:t>
            </a:r>
            <a:r>
              <a:rPr lang="en-US" altLang="ja-JP" dirty="0" smtClean="0"/>
              <a:t>particles  </a:t>
            </a:r>
            <a:r>
              <a:rPr lang="en-US" altLang="ja-JP" dirty="0"/>
              <a:t>-4m &lt; s &lt; 4m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007" r="-220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24338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629" r="-22629"/>
          <a:stretch>
            <a:fillRect/>
          </a:stretch>
        </p:blipFill>
        <p:spPr/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457200" y="29012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Angular distribution of lost particles</a:t>
            </a:r>
            <a:br>
              <a:rPr kumimoji="1" lang="en-US" altLang="ja-JP" dirty="0" smtClean="0"/>
            </a:br>
            <a:r>
              <a:rPr lang="en-US" altLang="ja-JP" dirty="0"/>
              <a:t>-4m &lt; s &lt; 4m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37388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Energy distribution of initial events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0102" r="-201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1080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Energy distribution of </a:t>
            </a:r>
            <a:r>
              <a:rPr lang="en-US" altLang="ja-JP" dirty="0" smtClean="0"/>
              <a:t>lost particles </a:t>
            </a:r>
            <a:br>
              <a:rPr lang="en-US" altLang="ja-JP" dirty="0" smtClean="0"/>
            </a:br>
            <a:r>
              <a:rPr lang="en-US" altLang="ja-JP" dirty="0" smtClean="0"/>
              <a:t>-4m &lt; s &lt; 4m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2141" r="-22141"/>
          <a:stretch>
            <a:fillRect/>
          </a:stretch>
        </p:blipFill>
        <p:spPr/>
      </p:pic>
      <p:cxnSp>
        <p:nvCxnSpPr>
          <p:cNvPr id="5" name="直線矢印コネクタ 4"/>
          <p:cNvCxnSpPr/>
          <p:nvPr/>
        </p:nvCxnSpPr>
        <p:spPr>
          <a:xfrm flipV="1">
            <a:off x="5730730" y="2199517"/>
            <a:ext cx="913820" cy="8209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テキスト ボックス 5"/>
          <p:cNvSpPr txBox="1"/>
          <p:nvPr/>
        </p:nvSpPr>
        <p:spPr>
          <a:xfrm>
            <a:off x="4941655" y="3066931"/>
            <a:ext cx="2068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What is this?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99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Energy distribution of lost particles </a:t>
            </a:r>
            <a:br>
              <a:rPr lang="en-US" altLang="ja-JP" dirty="0"/>
            </a:br>
            <a:r>
              <a:rPr lang="en-US" altLang="ja-JP" dirty="0"/>
              <a:t>-4m &lt; s &lt; </a:t>
            </a:r>
            <a:r>
              <a:rPr lang="en-US" altLang="ja-JP" dirty="0" smtClean="0"/>
              <a:t>0m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3048" r="-23048"/>
          <a:stretch>
            <a:fillRect/>
          </a:stretch>
        </p:blipFill>
        <p:spPr/>
      </p:pic>
      <p:sp>
        <p:nvSpPr>
          <p:cNvPr id="3" name="テキスト ボックス 2"/>
          <p:cNvSpPr txBox="1"/>
          <p:nvPr/>
        </p:nvSpPr>
        <p:spPr>
          <a:xfrm>
            <a:off x="216855" y="6089815"/>
            <a:ext cx="86070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The energy loss of the particles which are lost after almost one turn is very small.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538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>
            <a:normAutofit/>
          </a:bodyPr>
          <a:lstStyle/>
          <a:p>
            <a:r>
              <a:rPr lang="en-US" altLang="ja-JP" sz="4000" dirty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Total cross section</a:t>
            </a:r>
            <a:endParaRPr lang="ja-JP" altLang="en-US" sz="4000" dirty="0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7411" name="コンテンツ プレースホルダ 6" descr="TotalCrossSection1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532" b="-42532"/>
          <a:stretch>
            <a:fillRect/>
          </a:stretch>
        </p:blipFill>
        <p:spPr>
          <a:xfrm>
            <a:off x="0" y="-155575"/>
            <a:ext cx="5227638" cy="5857875"/>
          </a:xfrm>
        </p:spPr>
      </p:pic>
      <p:pic>
        <p:nvPicPr>
          <p:cNvPr id="17412" name="コンテンツ プレースホルダ 7" descr="TotalCrossSection2.pn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823" b="-43823"/>
          <a:stretch>
            <a:fillRect/>
          </a:stretch>
        </p:blipFill>
        <p:spPr>
          <a:xfrm>
            <a:off x="4454525" y="2886075"/>
            <a:ext cx="4483100" cy="5022850"/>
          </a:xfrm>
        </p:spPr>
      </p:pic>
      <p:sp>
        <p:nvSpPr>
          <p:cNvPr id="17413" name="テキスト ボックス 4"/>
          <p:cNvSpPr txBox="1">
            <a:spLocks noChangeArrowheads="1"/>
          </p:cNvSpPr>
          <p:nvPr/>
        </p:nvSpPr>
        <p:spPr bwMode="auto">
          <a:xfrm>
            <a:off x="457200" y="5089525"/>
            <a:ext cx="3046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>
                <a:latin typeface="Symbol" charset="0"/>
                <a:cs typeface="Symbol" charset="0"/>
              </a:rPr>
              <a:t>s</a:t>
            </a:r>
            <a:r>
              <a:rPr lang="en-US" altLang="ja-JP" sz="1800"/>
              <a:t>(</a:t>
            </a:r>
            <a:r>
              <a:rPr lang="en-US" altLang="ja-JP" sz="1800">
                <a:latin typeface="Symbol" charset="0"/>
                <a:cs typeface="Symbol" charset="0"/>
              </a:rPr>
              <a:t>e</a:t>
            </a:r>
            <a:r>
              <a:rPr lang="en-US" altLang="ja-JP" sz="1800"/>
              <a:t>&gt;1.5%)= 1.55 x 10</a:t>
            </a:r>
            <a:r>
              <a:rPr lang="en-US" altLang="ja-JP" sz="1800" baseline="30000"/>
              <a:t>-25 </a:t>
            </a:r>
            <a:r>
              <a:rPr lang="en-US" altLang="ja-JP" sz="1800"/>
              <a:t>cm</a:t>
            </a:r>
            <a:r>
              <a:rPr lang="en-US" altLang="ja-JP" sz="1800" baseline="30000"/>
              <a:t>2</a:t>
            </a:r>
            <a:r>
              <a:rPr lang="en-US" altLang="ja-JP" sz="1800"/>
              <a:t> </a:t>
            </a:r>
          </a:p>
          <a:p>
            <a:r>
              <a:rPr lang="en-US" altLang="ja-JP" sz="1800">
                <a:latin typeface="Symbol" charset="0"/>
                <a:cs typeface="Symbol" charset="0"/>
              </a:rPr>
              <a:t>s</a:t>
            </a:r>
            <a:r>
              <a:rPr lang="en-US" altLang="ja-JP" sz="1800"/>
              <a:t>(</a:t>
            </a:r>
            <a:r>
              <a:rPr lang="en-US" altLang="ja-JP" sz="1800">
                <a:latin typeface="Symbol" charset="0"/>
                <a:cs typeface="Symbol" charset="0"/>
              </a:rPr>
              <a:t>e</a:t>
            </a:r>
            <a:r>
              <a:rPr lang="en-US" altLang="ja-JP" sz="1800"/>
              <a:t>&gt;5.0%)= 1.05 x 10</a:t>
            </a:r>
            <a:r>
              <a:rPr lang="en-US" altLang="ja-JP" sz="1800" baseline="30000"/>
              <a:t>-25 </a:t>
            </a:r>
            <a:r>
              <a:rPr lang="en-US" altLang="ja-JP" sz="1800"/>
              <a:t>cm</a:t>
            </a:r>
            <a:r>
              <a:rPr lang="en-US" altLang="ja-JP" sz="1800" baseline="30000"/>
              <a:t>2</a:t>
            </a:r>
            <a:r>
              <a:rPr lang="en-US" altLang="ja-JP" sz="1800"/>
              <a:t> </a:t>
            </a:r>
            <a:endParaRPr lang="ja-JP" altLang="en-US" sz="1800"/>
          </a:p>
          <a:p>
            <a:r>
              <a:rPr lang="en-US" altLang="ja-JP" sz="1800">
                <a:latin typeface="Symbol" charset="0"/>
                <a:cs typeface="Symbol" charset="0"/>
              </a:rPr>
              <a:t>s</a:t>
            </a:r>
            <a:r>
              <a:rPr lang="en-US" altLang="ja-JP" sz="1800"/>
              <a:t>(</a:t>
            </a:r>
            <a:r>
              <a:rPr lang="en-US" altLang="ja-JP" sz="1800">
                <a:latin typeface="Symbol" charset="0"/>
                <a:cs typeface="Symbol" charset="0"/>
              </a:rPr>
              <a:t>e</a:t>
            </a:r>
            <a:r>
              <a:rPr lang="en-US" altLang="ja-JP" sz="1800"/>
              <a:t>&gt;20%) = 0.51 x 10</a:t>
            </a:r>
            <a:r>
              <a:rPr lang="en-US" altLang="ja-JP" sz="1800" baseline="30000"/>
              <a:t>-25 </a:t>
            </a:r>
            <a:r>
              <a:rPr lang="en-US" altLang="ja-JP" sz="1800"/>
              <a:t>cm</a:t>
            </a:r>
            <a:r>
              <a:rPr lang="en-US" altLang="ja-JP" sz="1800" baseline="30000"/>
              <a:t>2</a:t>
            </a:r>
          </a:p>
          <a:p>
            <a:r>
              <a:rPr lang="en-US" altLang="ja-JP" sz="1800">
                <a:latin typeface="Symbol" charset="0"/>
                <a:cs typeface="Symbol" charset="0"/>
              </a:rPr>
              <a:t>s</a:t>
            </a:r>
            <a:r>
              <a:rPr lang="en-US" altLang="ja-JP" sz="1800"/>
              <a:t>(</a:t>
            </a:r>
            <a:r>
              <a:rPr lang="en-US" altLang="ja-JP" sz="1800">
                <a:latin typeface="Symbol" charset="0"/>
                <a:cs typeface="Symbol" charset="0"/>
              </a:rPr>
              <a:t>e</a:t>
            </a:r>
            <a:r>
              <a:rPr lang="en-US" altLang="ja-JP" sz="1800"/>
              <a:t>&gt;50%) = 0.20 x 10</a:t>
            </a:r>
            <a:r>
              <a:rPr lang="en-US" altLang="ja-JP" sz="1800" baseline="30000"/>
              <a:t>-25 </a:t>
            </a:r>
            <a:r>
              <a:rPr lang="en-US" altLang="ja-JP" sz="1800"/>
              <a:t>cm</a:t>
            </a:r>
            <a:r>
              <a:rPr lang="en-US" altLang="ja-JP" sz="1800" baseline="30000"/>
              <a:t>2</a:t>
            </a:r>
          </a:p>
        </p:txBody>
      </p:sp>
      <p:pic>
        <p:nvPicPr>
          <p:cNvPr id="17414" name="図 6" descr="tes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731838"/>
            <a:ext cx="6959600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5" name="テキスト ボックス 6"/>
          <p:cNvSpPr txBox="1">
            <a:spLocks noChangeArrowheads="1"/>
          </p:cNvSpPr>
          <p:nvPr/>
        </p:nvSpPr>
        <p:spPr bwMode="auto">
          <a:xfrm>
            <a:off x="0" y="6188075"/>
            <a:ext cx="535887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dirty="0" smtClean="0"/>
              <a:t>Assuming particles are lost with energy loss of </a:t>
            </a:r>
            <a:r>
              <a:rPr lang="en-US" altLang="ja-JP" sz="1400" dirty="0" smtClean="0">
                <a:latin typeface="Symbol" charset="0"/>
                <a:cs typeface="Symbol" charset="0"/>
              </a:rPr>
              <a:t>e</a:t>
            </a:r>
            <a:r>
              <a:rPr lang="en-US" altLang="ja-JP" sz="1400" dirty="0"/>
              <a:t>&gt;</a:t>
            </a:r>
            <a:r>
              <a:rPr lang="en-US" altLang="ja-JP" sz="1400" dirty="0" smtClean="0"/>
              <a:t>1.5%, </a:t>
            </a:r>
          </a:p>
          <a:p>
            <a:r>
              <a:rPr lang="en-US" altLang="ja-JP" sz="1400" dirty="0"/>
              <a:t>B</a:t>
            </a:r>
            <a:r>
              <a:rPr lang="en-US" altLang="ja-JP" sz="1400" dirty="0" smtClean="0"/>
              <a:t>eam lifetime </a:t>
            </a:r>
            <a:r>
              <a:rPr lang="en-US" altLang="ja-JP" sz="1400" dirty="0"/>
              <a:t>= 30.15 min. (L=8x10</a:t>
            </a:r>
            <a:r>
              <a:rPr lang="en-US" altLang="ja-JP" sz="1400" baseline="30000" dirty="0"/>
              <a:t>35</a:t>
            </a:r>
            <a:r>
              <a:rPr lang="en-US" altLang="ja-JP" sz="1400" dirty="0"/>
              <a:t> /cm</a:t>
            </a:r>
            <a:r>
              <a:rPr lang="en-US" altLang="ja-JP" sz="1400" baseline="30000" dirty="0"/>
              <a:t>2</a:t>
            </a:r>
            <a:r>
              <a:rPr lang="en-US" altLang="ja-JP" sz="1400" dirty="0"/>
              <a:t>/s, </a:t>
            </a:r>
            <a:r>
              <a:rPr lang="en-US" altLang="ja-JP" sz="1400" dirty="0" err="1"/>
              <a:t>Ib</a:t>
            </a:r>
            <a:r>
              <a:rPr lang="en-US" altLang="ja-JP" sz="1400" dirty="0"/>
              <a:t>=</a:t>
            </a:r>
            <a:r>
              <a:rPr lang="en-US" altLang="ja-JP" sz="1400" dirty="0" smtClean="0"/>
              <a:t>3.6A, LER case)</a:t>
            </a:r>
            <a:endParaRPr lang="en-US" altLang="ja-JP" sz="1400" dirty="0"/>
          </a:p>
          <a:p>
            <a:r>
              <a:rPr lang="en-US" altLang="ja-JP" sz="1400" dirty="0"/>
              <a:t>Loss rate 1.99mA/s</a:t>
            </a:r>
            <a:endParaRPr lang="ja-JP" altLang="en-US" sz="14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825315" y="2009234"/>
            <a:ext cx="4318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Correction from finite beam size is included.</a:t>
            </a:r>
            <a:endParaRPr kumimoji="1" lang="ja-JP" altLang="en-US" dirty="0"/>
          </a:p>
        </p:txBody>
      </p:sp>
      <p:cxnSp>
        <p:nvCxnSpPr>
          <p:cNvPr id="5" name="直線矢印コネクタ 4"/>
          <p:cNvCxnSpPr/>
          <p:nvPr/>
        </p:nvCxnSpPr>
        <p:spPr>
          <a:xfrm flipV="1">
            <a:off x="6498735" y="1227138"/>
            <a:ext cx="0" cy="78209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56669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Transverse coordinates of lost particles  -4m &lt; s &lt; </a:t>
            </a:r>
            <a:r>
              <a:rPr lang="en-US" altLang="ja-JP" dirty="0" smtClean="0"/>
              <a:t>0m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3323" r="-233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2580316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/>
              <a:t>Angular distribution of lost particles</a:t>
            </a:r>
            <a:br>
              <a:rPr lang="en-US" altLang="ja-JP" dirty="0"/>
            </a:br>
            <a:r>
              <a:rPr lang="en-US" altLang="ja-JP" dirty="0"/>
              <a:t>-4m &lt; s &lt; </a:t>
            </a:r>
            <a:r>
              <a:rPr lang="en-US" altLang="ja-JP" dirty="0" smtClean="0"/>
              <a:t>0m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3666" r="-236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10864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nakkan\Documents\My Dropbox\nakkan_work\BGdata\RBB_Funakoshi\HER_120205\c2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5289" y="1145532"/>
            <a:ext cx="4171308" cy="2828818"/>
          </a:xfrm>
          <a:prstGeom prst="rect">
            <a:avLst/>
          </a:prstGeom>
          <a:noFill/>
        </p:spPr>
      </p:pic>
      <p:pic>
        <p:nvPicPr>
          <p:cNvPr id="1028" name="Picture 4" descr="C:\Users\nakkan\Documents\My Dropbox\nakkan_work\BGdata\RBB_Funakoshi\HER_120205\c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98" y="1160979"/>
            <a:ext cx="4242883" cy="5495814"/>
          </a:xfrm>
          <a:prstGeom prst="rect">
            <a:avLst/>
          </a:prstGeom>
          <a:noFill/>
        </p:spPr>
      </p:pic>
      <p:sp>
        <p:nvSpPr>
          <p:cNvPr id="16" name="正方形/長方形 15"/>
          <p:cNvSpPr/>
          <p:nvPr/>
        </p:nvSpPr>
        <p:spPr>
          <a:xfrm>
            <a:off x="5075434" y="4109666"/>
            <a:ext cx="3637051" cy="1438382"/>
          </a:xfrm>
          <a:prstGeom prst="rect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Radiative Bhabha</a:t>
            </a:r>
            <a:r>
              <a:rPr lang="en-US" altLang="ja-JP" dirty="0" smtClean="0"/>
              <a:t> HER 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24063" y="4099392"/>
            <a:ext cx="376034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Within |z|&lt;4m,</a:t>
            </a:r>
          </a:p>
          <a:p>
            <a:r>
              <a:rPr lang="en-US" altLang="ja-JP" sz="2400" dirty="0" smtClean="0"/>
              <a:t>l</a:t>
            </a:r>
            <a:r>
              <a:rPr kumimoji="1" lang="en-US" altLang="ja-JP" sz="2400" dirty="0" smtClean="0"/>
              <a:t>oss rate: 5.8 GHz(0~2GeV) </a:t>
            </a:r>
          </a:p>
          <a:p>
            <a:r>
              <a:rPr lang="en-US" altLang="ja-JP" sz="2400" dirty="0" smtClean="0"/>
              <a:t>l</a:t>
            </a:r>
            <a:r>
              <a:rPr kumimoji="1" lang="en-US" altLang="ja-JP" sz="2400" dirty="0" smtClean="0"/>
              <a:t>oss wattage: 0.75 W 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763857" y="1140431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52836" y="5167904"/>
            <a:ext cx="3431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(Equivalent to 0.68GHz of 7GeV e-)  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16527" y="6334780"/>
            <a:ext cx="36062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Loss wattage: we </a:t>
            </a:r>
            <a:r>
              <a:rPr lang="en-US" altLang="ja-JP" sz="1400" dirty="0" smtClean="0"/>
              <a:t>a</a:t>
            </a:r>
            <a:r>
              <a:rPr kumimoji="1" lang="en-US" altLang="ja-JP" sz="1400" dirty="0" smtClean="0"/>
              <a:t>ssume all energy of beam particle is deposited at the loss position. 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568540" y="2024011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e-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2506894" y="2003461"/>
            <a:ext cx="832207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5381947" y="2073669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e-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5217559" y="2104490"/>
            <a:ext cx="832207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2607925" y="5268932"/>
            <a:ext cx="370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e-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2443537" y="5299753"/>
            <a:ext cx="832207" cy="0"/>
          </a:xfrm>
          <a:prstGeom prst="straightConnector1">
            <a:avLst/>
          </a:prstGeom>
          <a:ln w="19050">
            <a:solidFill>
              <a:srgbClr val="FF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5053173" y="5630237"/>
            <a:ext cx="3637051" cy="666111"/>
          </a:xfrm>
          <a:prstGeom prst="rect">
            <a:avLst/>
          </a:prstGeom>
          <a:ln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1-turn loss at z=-1.8m</a:t>
            </a:r>
          </a:p>
          <a:p>
            <a:pPr algn="ctr"/>
            <a:r>
              <a:rPr kumimoji="1" lang="en-US" altLang="ja-JP" dirty="0" smtClean="0"/>
              <a:t>0.72GHz, 0.8W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11657" y="2722653"/>
            <a:ext cx="1150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1-turn loss</a:t>
            </a:r>
          </a:p>
          <a:p>
            <a:r>
              <a:rPr kumimoji="1" lang="en-US" altLang="ja-JP" sz="1400" dirty="0" smtClean="0"/>
              <a:t>(7GeV)</a:t>
            </a:r>
            <a:endParaRPr kumimoji="1" lang="ja-JP" altLang="en-US" sz="14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570343" y="31750"/>
            <a:ext cx="142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Nakayama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139788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nakkan\Documents\My Dropbox\nakkan_work\BGdata\RBB_Funakoshi\HER_120205\c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595" y="2046288"/>
            <a:ext cx="8455631" cy="3337005"/>
          </a:xfrm>
          <a:prstGeom prst="rect">
            <a:avLst/>
          </a:prstGeom>
          <a:noFill/>
        </p:spPr>
      </p:pic>
      <p:sp>
        <p:nvSpPr>
          <p:cNvPr id="9" name="フリーフォーム 8"/>
          <p:cNvSpPr/>
          <p:nvPr/>
        </p:nvSpPr>
        <p:spPr>
          <a:xfrm flipV="1">
            <a:off x="6049768" y="3682088"/>
            <a:ext cx="700353" cy="45719"/>
          </a:xfrm>
          <a:custGeom>
            <a:avLst/>
            <a:gdLst>
              <a:gd name="connsiteX0" fmla="*/ 0 w 1099335"/>
              <a:gd name="connsiteY0" fmla="*/ 0 h 369869"/>
              <a:gd name="connsiteX1" fmla="*/ 616450 w 1099335"/>
              <a:gd name="connsiteY1" fmla="*/ 113016 h 369869"/>
              <a:gd name="connsiteX2" fmla="*/ 1099335 w 1099335"/>
              <a:gd name="connsiteY2" fmla="*/ 369869 h 3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335" h="369869">
                <a:moveTo>
                  <a:pt x="0" y="0"/>
                </a:moveTo>
                <a:cubicBezTo>
                  <a:pt x="216614" y="25685"/>
                  <a:pt x="433228" y="51371"/>
                  <a:pt x="616450" y="113016"/>
                </a:cubicBezTo>
                <a:cubicBezTo>
                  <a:pt x="799673" y="174661"/>
                  <a:pt x="949504" y="272265"/>
                  <a:pt x="1099335" y="369869"/>
                </a:cubicBezTo>
              </a:path>
            </a:pathLst>
          </a:custGeom>
          <a:ln w="28575">
            <a:solidFill>
              <a:srgbClr val="FF33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82247" y="5650787"/>
            <a:ext cx="3609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Horizontally lost at z=1.5m</a:t>
            </a:r>
          </a:p>
          <a:p>
            <a:r>
              <a:rPr lang="en-US" altLang="ja-JP" dirty="0" smtClean="0"/>
              <a:t>Vertically lost after 1 turn at z=-1.8m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76099" y="2024009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93987" y="2044557"/>
            <a:ext cx="22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W</a:t>
            </a:r>
            <a:endParaRPr kumimoji="1" lang="ja-JP" altLang="en-US" sz="1400" dirty="0"/>
          </a:p>
        </p:txBody>
      </p:sp>
      <p:sp>
        <p:nvSpPr>
          <p:cNvPr id="13" name="正方形/長方形 12"/>
          <p:cNvSpPr/>
          <p:nvPr/>
        </p:nvSpPr>
        <p:spPr>
          <a:xfrm>
            <a:off x="729749" y="2011435"/>
            <a:ext cx="10214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x-z plane</a:t>
            </a:r>
            <a:endParaRPr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4880508" y="2021710"/>
            <a:ext cx="1026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y-z plane</a:t>
            </a:r>
            <a:endParaRPr lang="ja-JP" altLang="en-US" dirty="0"/>
          </a:p>
        </p:txBody>
      </p:sp>
      <p:grpSp>
        <p:nvGrpSpPr>
          <p:cNvPr id="19" name="グループ化 18"/>
          <p:cNvGrpSpPr/>
          <p:nvPr/>
        </p:nvGrpSpPr>
        <p:grpSpPr>
          <a:xfrm>
            <a:off x="1899008" y="3708971"/>
            <a:ext cx="1090772" cy="770562"/>
            <a:chOff x="738028" y="3688423"/>
            <a:chExt cx="1738044" cy="750013"/>
          </a:xfrm>
        </p:grpSpPr>
        <p:sp>
          <p:nvSpPr>
            <p:cNvPr id="5" name="フリーフォーム 4"/>
            <p:cNvSpPr/>
            <p:nvPr/>
          </p:nvSpPr>
          <p:spPr>
            <a:xfrm>
              <a:off x="739740" y="3708971"/>
              <a:ext cx="1017142" cy="339047"/>
            </a:xfrm>
            <a:custGeom>
              <a:avLst/>
              <a:gdLst>
                <a:gd name="connsiteX0" fmla="*/ 0 w 1099335"/>
                <a:gd name="connsiteY0" fmla="*/ 0 h 369869"/>
                <a:gd name="connsiteX1" fmla="*/ 616450 w 1099335"/>
                <a:gd name="connsiteY1" fmla="*/ 113016 h 369869"/>
                <a:gd name="connsiteX2" fmla="*/ 1099335 w 1099335"/>
                <a:gd name="connsiteY2" fmla="*/ 369869 h 36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9335" h="369869">
                  <a:moveTo>
                    <a:pt x="0" y="0"/>
                  </a:moveTo>
                  <a:cubicBezTo>
                    <a:pt x="216614" y="25685"/>
                    <a:pt x="433228" y="51371"/>
                    <a:pt x="616450" y="113016"/>
                  </a:cubicBezTo>
                  <a:cubicBezTo>
                    <a:pt x="799673" y="174661"/>
                    <a:pt x="949504" y="272265"/>
                    <a:pt x="1099335" y="369869"/>
                  </a:cubicBezTo>
                </a:path>
              </a:pathLst>
            </a:custGeom>
            <a:ln w="28575">
              <a:solidFill>
                <a:srgbClr val="FF33CC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 5"/>
            <p:cNvSpPr/>
            <p:nvPr/>
          </p:nvSpPr>
          <p:spPr>
            <a:xfrm>
              <a:off x="738028" y="3707258"/>
              <a:ext cx="1738044" cy="731178"/>
            </a:xfrm>
            <a:custGeom>
              <a:avLst/>
              <a:gdLst>
                <a:gd name="connsiteX0" fmla="*/ 0 w 1099335"/>
                <a:gd name="connsiteY0" fmla="*/ 0 h 369869"/>
                <a:gd name="connsiteX1" fmla="*/ 616450 w 1099335"/>
                <a:gd name="connsiteY1" fmla="*/ 113016 h 369869"/>
                <a:gd name="connsiteX2" fmla="*/ 1099335 w 1099335"/>
                <a:gd name="connsiteY2" fmla="*/ 369869 h 369869"/>
                <a:gd name="connsiteX0" fmla="*/ 0 w 1099335"/>
                <a:gd name="connsiteY0" fmla="*/ 0 h 369869"/>
                <a:gd name="connsiteX1" fmla="*/ 635946 w 1099335"/>
                <a:gd name="connsiteY1" fmla="*/ 87030 h 369869"/>
                <a:gd name="connsiteX2" fmla="*/ 1099335 w 1099335"/>
                <a:gd name="connsiteY2" fmla="*/ 369869 h 369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99335" h="369869">
                  <a:moveTo>
                    <a:pt x="0" y="0"/>
                  </a:moveTo>
                  <a:cubicBezTo>
                    <a:pt x="216614" y="25685"/>
                    <a:pt x="452724" y="25385"/>
                    <a:pt x="635946" y="87030"/>
                  </a:cubicBezTo>
                  <a:cubicBezTo>
                    <a:pt x="819169" y="148675"/>
                    <a:pt x="949504" y="272265"/>
                    <a:pt x="1099335" y="369869"/>
                  </a:cubicBezTo>
                </a:path>
              </a:pathLst>
            </a:custGeom>
            <a:ln w="28575">
              <a:solidFill>
                <a:srgbClr val="FF33CC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965771" y="3688423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FF33CC"/>
                  </a:solidFill>
                </a:rPr>
                <a:t>e-</a:t>
              </a:r>
              <a:endParaRPr kumimoji="1" lang="ja-JP" altLang="en-US" dirty="0">
                <a:solidFill>
                  <a:srgbClr val="FF33CC"/>
                </a:solidFill>
              </a:endParaRPr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5116531" y="3554650"/>
            <a:ext cx="36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e-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sp>
        <p:nvSpPr>
          <p:cNvPr id="17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Radiative Bhabha</a:t>
            </a:r>
            <a:r>
              <a:rPr lang="en-US" altLang="ja-JP" dirty="0" smtClean="0"/>
              <a:t> HER (contd.) </a:t>
            </a:r>
            <a:endParaRPr kumimoji="1" lang="ja-JP" altLang="en-US" dirty="0"/>
          </a:p>
        </p:txBody>
      </p:sp>
      <p:sp>
        <p:nvSpPr>
          <p:cNvPr id="20" name="フリーフォーム 19"/>
          <p:cNvSpPr/>
          <p:nvPr/>
        </p:nvSpPr>
        <p:spPr>
          <a:xfrm>
            <a:off x="4630222" y="3746642"/>
            <a:ext cx="794533" cy="311649"/>
          </a:xfrm>
          <a:custGeom>
            <a:avLst/>
            <a:gdLst>
              <a:gd name="connsiteX0" fmla="*/ 0 w 1099335"/>
              <a:gd name="connsiteY0" fmla="*/ 0 h 369869"/>
              <a:gd name="connsiteX1" fmla="*/ 616450 w 1099335"/>
              <a:gd name="connsiteY1" fmla="*/ 113016 h 369869"/>
              <a:gd name="connsiteX2" fmla="*/ 1099335 w 1099335"/>
              <a:gd name="connsiteY2" fmla="*/ 369869 h 369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99335" h="369869">
                <a:moveTo>
                  <a:pt x="0" y="0"/>
                </a:moveTo>
                <a:cubicBezTo>
                  <a:pt x="216614" y="25685"/>
                  <a:pt x="433228" y="51371"/>
                  <a:pt x="616450" y="113016"/>
                </a:cubicBezTo>
                <a:cubicBezTo>
                  <a:pt x="799673" y="174661"/>
                  <a:pt x="949504" y="272265"/>
                  <a:pt x="1099335" y="369869"/>
                </a:cubicBezTo>
              </a:path>
            </a:pathLst>
          </a:custGeom>
          <a:ln w="28575">
            <a:solidFill>
              <a:srgbClr val="FF33CC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286073" y="3686501"/>
            <a:ext cx="369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33CC"/>
                </a:solidFill>
              </a:rPr>
              <a:t>e-</a:t>
            </a:r>
            <a:endParaRPr kumimoji="1" lang="ja-JP" altLang="en-US" dirty="0">
              <a:solidFill>
                <a:srgbClr val="FF33CC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570343" y="31750"/>
            <a:ext cx="1424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H. Nakayama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75611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HER: </a:t>
            </a:r>
            <a:r>
              <a:rPr lang="en-US" altLang="ja-JP" dirty="0" smtClean="0"/>
              <a:t>Beam </a:t>
            </a:r>
            <a:r>
              <a:rPr kumimoji="1" lang="en-US" altLang="ja-JP" dirty="0" smtClean="0"/>
              <a:t>loss with data of </a:t>
            </a:r>
            <a:r>
              <a:rPr kumimoji="1" lang="en-US" altLang="ja-JP" dirty="0" err="1" smtClean="0"/>
              <a:t>BBbrems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20218" r="-20218"/>
          <a:stretch>
            <a:fillRect/>
          </a:stretch>
        </p:blipFill>
        <p:spPr/>
      </p:pic>
      <p:sp>
        <p:nvSpPr>
          <p:cNvPr id="6" name="正方形/長方形 5"/>
          <p:cNvSpPr/>
          <p:nvPr/>
        </p:nvSpPr>
        <p:spPr>
          <a:xfrm>
            <a:off x="2507366" y="6278125"/>
            <a:ext cx="43938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/>
              <a:t>CoordinateBeamLoss2012_2_7_13_51_6.dat</a:t>
            </a:r>
            <a:endParaRPr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18580" y="2106580"/>
            <a:ext cx="5109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err="1" smtClean="0"/>
              <a:t>Eb</a:t>
            </a:r>
            <a:r>
              <a:rPr kumimoji="1" lang="en-US" altLang="ja-JP" sz="2400" dirty="0" smtClean="0"/>
              <a:t> &lt; 2GeV</a:t>
            </a:r>
          </a:p>
          <a:p>
            <a:r>
              <a:rPr lang="en-US" altLang="ja-JP" sz="2400" dirty="0" smtClean="0"/>
              <a:t>All particles are lost within 15m from IP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17907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LER: Beam loss around the ring (lerfqlc_1633_3)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355" y="1584072"/>
            <a:ext cx="6149314" cy="497970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872115" y="2664203"/>
            <a:ext cx="31519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Beam loss [mA/m/s]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32884195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798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No COD (lerfqlc_1604.sad)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08145"/>
            <a:ext cx="3131135" cy="253107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873645" y="151988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0.2%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 &lt; 4%</a:t>
            </a:r>
            <a:endParaRPr kumimoji="1" lang="ja-JP" altLang="en-US" dirty="0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252" y="1889212"/>
            <a:ext cx="2990209" cy="240696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3252" y="4384260"/>
            <a:ext cx="3144393" cy="248821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3782079" y="1528191"/>
            <a:ext cx="155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 &lt; 40%</a:t>
            </a:r>
            <a:endParaRPr kumimoji="1"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4224" y="1897523"/>
            <a:ext cx="3124478" cy="2503184"/>
          </a:xfrm>
          <a:prstGeom prst="rect">
            <a:avLst/>
          </a:prstGeom>
        </p:spPr>
      </p:pic>
      <p:sp>
        <p:nvSpPr>
          <p:cNvPr id="11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43627" y="1528191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40%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79489" y="4449650"/>
            <a:ext cx="3080604" cy="2372321"/>
          </a:xfrm>
          <a:prstGeom prst="rect">
            <a:avLst/>
          </a:prstGeom>
        </p:spPr>
      </p:pic>
      <p:sp>
        <p:nvSpPr>
          <p:cNvPr id="16" name="テキスト ボックス 15"/>
          <p:cNvSpPr txBox="1"/>
          <p:nvPr/>
        </p:nvSpPr>
        <p:spPr>
          <a:xfrm>
            <a:off x="92318" y="4927041"/>
            <a:ext cx="29332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Loss</a:t>
            </a:r>
            <a:r>
              <a:rPr kumimoji="1" lang="en-US" altLang="ja-JP" dirty="0" smtClean="0"/>
              <a:t> Rate = 116.5GHz</a:t>
            </a:r>
          </a:p>
          <a:p>
            <a:r>
              <a:rPr lang="en-US" altLang="ja-JP" dirty="0" smtClean="0"/>
              <a:t>Effective Loss Rate = 91.3GHz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34515" y="5776688"/>
            <a:ext cx="3782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altLang="ja-JP" sz="1400" dirty="0" smtClean="0"/>
              <a:t>BG Rate in IR (&lt; 4m) = 8.01GHz</a:t>
            </a:r>
          </a:p>
          <a:p>
            <a:r>
              <a:rPr lang="ro-RO" altLang="ja-JP" sz="1400" dirty="0" smtClean="0"/>
              <a:t>Effective BG Rate in IR (&lt; 4m) = 1.18GHz</a:t>
            </a:r>
            <a:endParaRPr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75806" y="4120213"/>
            <a:ext cx="485000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No beam loss after one turn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57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With COD  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D</a:t>
            </a:r>
            <a:r>
              <a:rPr lang="en-US" altLang="ja-JP" dirty="0" err="1" smtClean="0"/>
              <a:t>x</a:t>
            </a:r>
            <a:r>
              <a:rPr lang="en-US" altLang="ja-JP" dirty="0" smtClean="0"/>
              <a:t>’</a:t>
            </a:r>
            <a:r>
              <a:rPr lang="en-US" altLang="ja-JP" dirty="0"/>
              <a:t>=</a:t>
            </a:r>
            <a:r>
              <a:rPr lang="en-US" altLang="ja-JP" dirty="0" smtClean="0"/>
              <a:t>5</a:t>
            </a:r>
            <a:r>
              <a:rPr lang="en-US" altLang="ja-JP" dirty="0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smtClean="0"/>
              <a:t>x</a:t>
            </a:r>
            <a:r>
              <a:rPr lang="en-US" altLang="ja-JP" dirty="0" smtClean="0"/>
              <a:t>’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y’=5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s</a:t>
            </a:r>
            <a:r>
              <a:rPr kumimoji="1" lang="en-US" altLang="ja-JP" baseline="-25000" dirty="0" smtClean="0"/>
              <a:t>y</a:t>
            </a:r>
            <a:r>
              <a:rPr lang="en-US" altLang="ja-JP" dirty="0"/>
              <a:t>’</a:t>
            </a:r>
            <a:br>
              <a:rPr lang="en-US" altLang="ja-JP" dirty="0"/>
            </a:br>
            <a:r>
              <a:rPr lang="en-US" altLang="ja-JP" dirty="0"/>
              <a:t>(lerfqlc_1604.sad)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73645" y="1519880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0.2%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 &lt; 4%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782079" y="1528191"/>
            <a:ext cx="155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 &lt; 40%</a:t>
            </a:r>
            <a:endParaRPr kumimoji="1" lang="ja-JP" altLang="en-US" dirty="0"/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843627" y="1528191"/>
            <a:ext cx="105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40% &lt; </a:t>
            </a:r>
            <a:r>
              <a:rPr kumimoji="1" lang="en-US" altLang="ja-JP" dirty="0" smtClean="0">
                <a:latin typeface="Symbol" charset="2"/>
                <a:cs typeface="Symbol" charset="2"/>
              </a:rPr>
              <a:t>D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103" y="1889212"/>
            <a:ext cx="2951149" cy="231876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3253" y="1889212"/>
            <a:ext cx="2886960" cy="231876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7313" y="4560739"/>
            <a:ext cx="2692900" cy="2175487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0969" y="1897523"/>
            <a:ext cx="2857988" cy="2310449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9895" y="4560739"/>
            <a:ext cx="2655850" cy="2095721"/>
          </a:xfrm>
          <a:prstGeom prst="rect">
            <a:avLst/>
          </a:prstGeom>
        </p:spPr>
      </p:pic>
      <p:sp>
        <p:nvSpPr>
          <p:cNvPr id="25" name="テキスト ボックス 24"/>
          <p:cNvSpPr txBox="1"/>
          <p:nvPr/>
        </p:nvSpPr>
        <p:spPr>
          <a:xfrm>
            <a:off x="92318" y="4927041"/>
            <a:ext cx="30061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Total loss </a:t>
            </a:r>
            <a:r>
              <a:rPr kumimoji="1" lang="en-US" altLang="ja-JP" dirty="0" smtClean="0"/>
              <a:t>Rate </a:t>
            </a:r>
            <a:r>
              <a:rPr kumimoji="1" lang="en-US" altLang="ja-JP" dirty="0" smtClean="0"/>
              <a:t>= 121.7GHz</a:t>
            </a:r>
          </a:p>
          <a:p>
            <a:r>
              <a:rPr lang="en-US" altLang="ja-JP" dirty="0" smtClean="0"/>
              <a:t>Effective </a:t>
            </a:r>
            <a:r>
              <a:rPr lang="en-US" altLang="ja-JP" dirty="0" smtClean="0"/>
              <a:t>loss </a:t>
            </a:r>
            <a:r>
              <a:rPr lang="en-US" altLang="ja-JP" dirty="0" smtClean="0"/>
              <a:t>Rate </a:t>
            </a:r>
            <a:r>
              <a:rPr lang="en-US" altLang="ja-JP" dirty="0" smtClean="0"/>
              <a:t>= 101.7GHz</a:t>
            </a:r>
            <a:endParaRPr kumimoji="1" lang="ja-JP" altLang="en-US" dirty="0"/>
          </a:p>
        </p:txBody>
      </p:sp>
      <p:sp>
        <p:nvSpPr>
          <p:cNvPr id="28" name="正方形/長方形 27"/>
          <p:cNvSpPr/>
          <p:nvPr/>
        </p:nvSpPr>
        <p:spPr>
          <a:xfrm>
            <a:off x="56052" y="5776688"/>
            <a:ext cx="3782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altLang="ja-JP" sz="1400" dirty="0" smtClean="0"/>
              <a:t>Particel Loss Rate in IR (&lt; 4m) = 1</a:t>
            </a:r>
            <a:r>
              <a:rPr lang="en-US" altLang="ja-JP" sz="1400" dirty="0" smtClean="0"/>
              <a:t>2.2</a:t>
            </a:r>
            <a:r>
              <a:rPr lang="ro-RO" altLang="ja-JP" sz="1400" dirty="0" smtClean="0"/>
              <a:t>GHz</a:t>
            </a:r>
          </a:p>
          <a:p>
            <a:r>
              <a:rPr lang="ro-RO" altLang="ja-JP" sz="1400" dirty="0" smtClean="0"/>
              <a:t>Effective Loss Rate in IR (&lt; 4m) = 2.</a:t>
            </a:r>
            <a:r>
              <a:rPr lang="en-US" altLang="ja-JP" sz="1400" dirty="0" smtClean="0"/>
              <a:t>59</a:t>
            </a:r>
            <a:r>
              <a:rPr lang="ro-RO" altLang="ja-JP" sz="1400" dirty="0" smtClean="0"/>
              <a:t>GHz</a:t>
            </a:r>
            <a:endParaRPr lang="ja-JP" altLang="en-US" sz="1400" dirty="0"/>
          </a:p>
        </p:txBody>
      </p:sp>
      <p:sp>
        <p:nvSpPr>
          <p:cNvPr id="14" name="正方形/長方形 13"/>
          <p:cNvSpPr/>
          <p:nvPr/>
        </p:nvSpPr>
        <p:spPr>
          <a:xfrm>
            <a:off x="95072" y="6337328"/>
            <a:ext cx="3782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o-RO" altLang="ja-JP" sz="1400" dirty="0" smtClean="0"/>
              <a:t>Particel Loss Rate in IR (&gt; -4m) = 4.1GHz</a:t>
            </a:r>
          </a:p>
          <a:p>
            <a:r>
              <a:rPr lang="ro-RO" altLang="ja-JP" sz="1400" dirty="0" smtClean="0"/>
              <a:t>Effective Loss Rate in IR (&gt;- 4m) = </a:t>
            </a:r>
            <a:r>
              <a:rPr lang="en-US" altLang="ja-JP" sz="1400" dirty="0" smtClean="0"/>
              <a:t>4.0</a:t>
            </a:r>
            <a:r>
              <a:rPr lang="ro-RO" altLang="ja-JP" sz="1400" dirty="0" smtClean="0"/>
              <a:t>GHz</a:t>
            </a:r>
            <a:endParaRPr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975806" y="4120213"/>
            <a:ext cx="711484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Large amount of beam loss after one turn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494602" y="2524797"/>
            <a:ext cx="519797" cy="51979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761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LER </a:t>
            </a:r>
            <a:r>
              <a:rPr kumimoji="1" lang="en-US" altLang="ja-JP" dirty="0" err="1" smtClean="0"/>
              <a:t>iBump</a:t>
            </a:r>
            <a:r>
              <a:rPr kumimoji="1" lang="en-US" altLang="ja-JP" dirty="0" smtClean="0"/>
              <a:t> orbit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D</a:t>
            </a:r>
            <a:r>
              <a:rPr lang="en-US" altLang="ja-JP" dirty="0" err="1" smtClean="0"/>
              <a:t>x</a:t>
            </a:r>
            <a:r>
              <a:rPr lang="en-US" altLang="ja-JP" dirty="0" smtClean="0"/>
              <a:t>’</a:t>
            </a:r>
            <a:r>
              <a:rPr lang="en-US" altLang="ja-JP" dirty="0"/>
              <a:t>=</a:t>
            </a:r>
            <a:r>
              <a:rPr lang="en-US" altLang="ja-JP" dirty="0" smtClean="0"/>
              <a:t>5</a:t>
            </a:r>
            <a:r>
              <a:rPr lang="en-US" altLang="ja-JP" dirty="0" smtClean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 smtClean="0"/>
              <a:t>x</a:t>
            </a:r>
            <a:r>
              <a:rPr lang="en-US" altLang="ja-JP" dirty="0" smtClean="0"/>
              <a:t>’</a:t>
            </a:r>
            <a:r>
              <a:rPr lang="en-US" altLang="ja-JP" dirty="0" smtClean="0">
                <a:latin typeface="Symbol" charset="2"/>
                <a:cs typeface="Symbol" charset="2"/>
              </a:rPr>
              <a:t>D</a:t>
            </a:r>
            <a:r>
              <a:rPr lang="en-US" altLang="ja-JP" dirty="0" smtClean="0"/>
              <a:t>y</a:t>
            </a:r>
            <a:r>
              <a:rPr lang="en-US" altLang="ja-JP" dirty="0"/>
              <a:t>’=5</a:t>
            </a:r>
            <a:r>
              <a:rPr lang="en-US" altLang="ja-JP" dirty="0">
                <a:latin typeface="Symbol" charset="2"/>
                <a:cs typeface="Symbol" charset="2"/>
              </a:rPr>
              <a:t>s</a:t>
            </a:r>
            <a:r>
              <a:rPr lang="en-US" altLang="ja-JP" baseline="-25000" dirty="0"/>
              <a:t>y</a:t>
            </a:r>
            <a:r>
              <a:rPr lang="en-US" altLang="ja-JP" dirty="0"/>
              <a:t>’</a:t>
            </a:r>
            <a:endParaRPr kumimoji="1" lang="ja-JP" altLang="en-US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2532" y="1990632"/>
            <a:ext cx="4191519" cy="444064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36" y="1882543"/>
            <a:ext cx="4263978" cy="456674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1192611" y="6488668"/>
            <a:ext cx="5632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iBump</a:t>
            </a:r>
            <a:r>
              <a:rPr kumimoji="1" lang="en-US" altLang="ja-JP" dirty="0" smtClean="0"/>
              <a:t> is used for maintaining an optimum beam collision.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0782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The beam loss from </a:t>
            </a:r>
            <a:r>
              <a:rPr kumimoji="1" lang="en-US" altLang="ja-JP" dirty="0" err="1" smtClean="0"/>
              <a:t>radiative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Bhabha</a:t>
            </a:r>
            <a:r>
              <a:rPr kumimoji="1" lang="en-US" altLang="ja-JP" dirty="0" smtClean="0"/>
              <a:t> process has been simulated.</a:t>
            </a:r>
          </a:p>
          <a:p>
            <a:r>
              <a:rPr lang="en-US" altLang="ja-JP" dirty="0" smtClean="0"/>
              <a:t>Latest results on beam loss in IR (</a:t>
            </a:r>
            <a:r>
              <a:rPr lang="en-US" altLang="en-US" dirty="0" smtClean="0"/>
              <a:t>± 4m from IP) are 0.56W (LER) and 1.56W (HER).</a:t>
            </a:r>
          </a:p>
          <a:p>
            <a:pPr lvl="1"/>
            <a:r>
              <a:rPr lang="en-US" altLang="en-US" dirty="0" smtClean="0"/>
              <a:t>Coordinates of lost particles are transferred to Nakayama-san for Belle II background simulation.</a:t>
            </a:r>
          </a:p>
          <a:p>
            <a:r>
              <a:rPr kumimoji="1" lang="en-US" altLang="ja-JP" dirty="0" smtClean="0"/>
              <a:t>In case of HER, we found that the particles which loss 1 ~ 2% of </a:t>
            </a:r>
            <a:r>
              <a:rPr lang="en-US" altLang="ja-JP" dirty="0" smtClean="0"/>
              <a:t>their energy are lost after almost one turn travelling around the ring.</a:t>
            </a:r>
          </a:p>
          <a:p>
            <a:r>
              <a:rPr lang="en-US" altLang="ja-JP" dirty="0" smtClean="0"/>
              <a:t>Similar loss was found also in LER with large COD (closed orbit distortion).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023901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>
                <a:solidFill>
                  <a:srgbClr val="0000FF"/>
                </a:solidFill>
                <a:latin typeface="Calibri" charset="0"/>
                <a:ea typeface="ＭＳ Ｐゴシック" charset="0"/>
                <a:cs typeface="ＭＳ Ｐゴシック" charset="0"/>
              </a:rPr>
              <a:t>Correction for cross section due to finite beam size</a:t>
            </a:r>
            <a:endParaRPr lang="ja-JP" altLang="en-US" dirty="0">
              <a:solidFill>
                <a:srgbClr val="0000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9459" name="コンテンツ プレースホルダ 3" descr="RatioOfWtoWOsizeCorrect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358" r="-10358"/>
          <a:stretch>
            <a:fillRect/>
          </a:stretch>
        </p:blipFill>
        <p:spPr/>
      </p:pic>
      <p:sp>
        <p:nvSpPr>
          <p:cNvPr id="19460" name="テキスト ボックス 4"/>
          <p:cNvSpPr txBox="1">
            <a:spLocks noChangeArrowheads="1"/>
          </p:cNvSpPr>
          <p:nvPr/>
        </p:nvSpPr>
        <p:spPr bwMode="auto">
          <a:xfrm>
            <a:off x="4781550" y="4367213"/>
            <a:ext cx="2621230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latin typeface="Calibri" charset="0"/>
              </a:rPr>
              <a:t>Energy acceptance = </a:t>
            </a:r>
            <a:r>
              <a:rPr lang="en-US" altLang="ja-JP" sz="1800" dirty="0" smtClean="0">
                <a:latin typeface="Calibri" charset="0"/>
              </a:rPr>
              <a:t>1.0</a:t>
            </a:r>
            <a:r>
              <a:rPr lang="en-US" altLang="ja-JP" sz="1800" dirty="0">
                <a:latin typeface="Calibri" charset="0"/>
              </a:rPr>
              <a:t>%</a:t>
            </a:r>
            <a:endParaRPr lang="ja-JP" altLang="en-US" sz="1800" dirty="0">
              <a:latin typeface="Calibri" charset="0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 rot="5400000">
            <a:off x="474663" y="3698875"/>
            <a:ext cx="3538538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462" name="テキスト ボックス 6"/>
          <p:cNvSpPr txBox="1">
            <a:spLocks noChangeArrowheads="1"/>
          </p:cNvSpPr>
          <p:nvPr/>
        </p:nvSpPr>
        <p:spPr bwMode="auto">
          <a:xfrm>
            <a:off x="1530350" y="6267450"/>
            <a:ext cx="3251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/>
              <a:t>~60nm (SuperKEKB, </a:t>
            </a:r>
            <a:r>
              <a:rPr lang="en-US" altLang="ja-JP" sz="1800">
                <a:latin typeface="Symbol" charset="0"/>
                <a:cs typeface="Symbol" charset="0"/>
              </a:rPr>
              <a:t>k</a:t>
            </a:r>
            <a:r>
              <a:rPr lang="en-US" altLang="ja-JP" sz="1800"/>
              <a:t>=0.4%)</a:t>
            </a:r>
            <a:endParaRPr lang="ja-JP" altLang="en-US" sz="1800"/>
          </a:p>
        </p:txBody>
      </p:sp>
      <p:cxnSp>
        <p:nvCxnSpPr>
          <p:cNvPr id="9" name="直線矢印コネクタ 8"/>
          <p:cNvCxnSpPr/>
          <p:nvPr/>
        </p:nvCxnSpPr>
        <p:spPr>
          <a:xfrm rot="16200000" flipV="1">
            <a:off x="1985169" y="5728494"/>
            <a:ext cx="839787" cy="320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30673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Works to be done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Tracking with larger number of samples</a:t>
            </a:r>
          </a:p>
          <a:p>
            <a:r>
              <a:rPr kumimoji="1" lang="en-US" altLang="ja-JP" dirty="0" smtClean="0"/>
              <a:t>To consider the method to reduce particle loss after one turn mainly in HER</a:t>
            </a:r>
          </a:p>
          <a:p>
            <a:r>
              <a:rPr kumimoji="1" lang="en-US" altLang="ja-JP" dirty="0" smtClean="0"/>
              <a:t>To check if there </a:t>
            </a:r>
            <a:r>
              <a:rPr lang="en-US" altLang="ja-JP" dirty="0" smtClean="0"/>
              <a:t>are multi-turn </a:t>
            </a:r>
            <a:r>
              <a:rPr lang="en-US" altLang="ja-JP" dirty="0" smtClean="0"/>
              <a:t>loss with </a:t>
            </a:r>
            <a:r>
              <a:rPr lang="en-US" altLang="ja-JP" dirty="0" smtClean="0"/>
              <a:t>beam-beam effects</a:t>
            </a:r>
            <a:endParaRPr kumimoji="1" lang="en-US" altLang="ja-JP" dirty="0" smtClean="0"/>
          </a:p>
          <a:p>
            <a:r>
              <a:rPr lang="en-US" altLang="ja-JP" dirty="0" smtClean="0"/>
              <a:t>More systematic study on the effect of closed orbit distortion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058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338138"/>
            <a:ext cx="8029575" cy="618172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91880" y="227687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inner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419872" y="263691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19872" y="3212976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upper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39752" y="436510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563888" y="364502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inner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403648" y="908720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x : positive=ring 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outer, y: positive=downward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778625" y="650875"/>
            <a:ext cx="1120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Y. Ohnishi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77416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" y="338138"/>
            <a:ext cx="8029575" cy="6181725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403648" y="908720"/>
            <a:ext cx="468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x : positive=ring </a:t>
            </a:r>
            <a:r>
              <a:rPr kumimoji="1" lang="en-US" altLang="ja-JP" sz="1600" dirty="0" smtClean="0">
                <a:solidFill>
                  <a:srgbClr val="FF0000"/>
                </a:solidFill>
              </a:rPr>
              <a:t>outer, y: positive=downward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995936" y="443711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inner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419872" y="1556792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lower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987824" y="242088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upper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139952" y="242088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inner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843808" y="3789040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upper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78625" y="635000"/>
            <a:ext cx="1120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Y. Ohnishi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2032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5937"/>
          </a:xfrm>
        </p:spPr>
        <p:txBody>
          <a:bodyPr>
            <a:normAutofit fontScale="90000"/>
          </a:bodyPr>
          <a:lstStyle/>
          <a:p>
            <a:r>
              <a:rPr lang="en-US" altLang="ja-JP" sz="4000">
                <a:latin typeface="Calibri" charset="0"/>
                <a:ea typeface="ＭＳ Ｐゴシック" charset="0"/>
                <a:cs typeface="ＭＳ Ｐゴシック" charset="0"/>
              </a:rPr>
              <a:t>Differential cross section</a:t>
            </a:r>
            <a:endParaRPr lang="ja-JP" altLang="en-US" sz="400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8435" name="コンテンツ プレースホルダ 11" descr="RatiativeBhabhaCrossSection2.pn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277" b="-41277"/>
          <a:stretch>
            <a:fillRect/>
          </a:stretch>
        </p:blipFill>
        <p:spPr>
          <a:xfrm>
            <a:off x="4648200" y="0"/>
            <a:ext cx="4038600" cy="4525963"/>
          </a:xfrm>
        </p:spPr>
      </p:pic>
      <p:pic>
        <p:nvPicPr>
          <p:cNvPr id="18436" name="コンテンツ プレースホルダ 10" descr="RatiativeBhabhaCrossSection1.png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2532" b="-42532"/>
          <a:stretch>
            <a:fillRect/>
          </a:stretch>
        </p:blipFill>
        <p:spPr>
          <a:xfrm>
            <a:off x="457200" y="0"/>
            <a:ext cx="4038600" cy="4525963"/>
          </a:xfrm>
        </p:spPr>
      </p:pic>
      <p:pic>
        <p:nvPicPr>
          <p:cNvPr id="18437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288" y="3632200"/>
            <a:ext cx="3973512" cy="310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700" y="3632200"/>
            <a:ext cx="3967163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2375172" y="1860775"/>
            <a:ext cx="189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Analytical </a:t>
            </a:r>
            <a:r>
              <a:rPr kumimoji="1" lang="en-US" altLang="ja-JP" dirty="0" smtClean="0"/>
              <a:t>formula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12579" y="4341297"/>
            <a:ext cx="278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Histogram in the simulation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0498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Loss Processes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262698665"/>
              </p:ext>
            </p:extLst>
          </p:nvPr>
        </p:nvGraphicFramePr>
        <p:xfrm>
          <a:off x="923675" y="2062073"/>
          <a:ext cx="7405920" cy="2914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2960"/>
                <a:gridCol w="3702960"/>
              </a:tblGrid>
              <a:tr h="672959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LER beam lifetime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745516"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Touschek</a:t>
                      </a:r>
                      <a:r>
                        <a:rPr kumimoji="1" lang="en-US" altLang="ja-JP" sz="2400" dirty="0" smtClean="0"/>
                        <a:t> effect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smtClean="0"/>
                        <a:t>~10</a:t>
                      </a:r>
                      <a:r>
                        <a:rPr kumimoji="1" lang="en-US" altLang="ja-JP" sz="2400" baseline="0" smtClean="0"/>
                        <a:t> </a:t>
                      </a:r>
                      <a:r>
                        <a:rPr kumimoji="1" lang="en-US" altLang="ja-JP" sz="2400" baseline="0" dirty="0" smtClean="0"/>
                        <a:t>min.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  <a:tr h="672959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Beam-Gas Coulomb scattering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~30 min.</a:t>
                      </a:r>
                      <a:endParaRPr kumimoji="1" lang="ja-JP" altLang="en-US" sz="2400" dirty="0" smtClean="0"/>
                    </a:p>
                    <a:p>
                      <a:pPr algn="ctr"/>
                      <a:endParaRPr kumimoji="1" lang="ja-JP" altLang="en-US" sz="2400" dirty="0"/>
                    </a:p>
                  </a:txBody>
                  <a:tcPr anchor="ctr"/>
                </a:tc>
              </a:tr>
              <a:tr h="672959">
                <a:tc>
                  <a:txBody>
                    <a:bodyPr/>
                    <a:lstStyle/>
                    <a:p>
                      <a:r>
                        <a:rPr kumimoji="1" lang="en-US" altLang="ja-JP" sz="2400" dirty="0" err="1" smtClean="0"/>
                        <a:t>Radiative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baseline="0" dirty="0" err="1" smtClean="0"/>
                        <a:t>Bhabha</a:t>
                      </a:r>
                      <a:endParaRPr kumimoji="1" lang="ja-JP" alt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 smtClean="0"/>
                        <a:t>~30 min.</a:t>
                      </a:r>
                      <a:endParaRPr kumimoji="1" lang="ja-JP" altLang="en-US" sz="2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0268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22313" y="2765007"/>
            <a:ext cx="7772400" cy="1362075"/>
          </a:xfrm>
        </p:spPr>
        <p:txBody>
          <a:bodyPr/>
          <a:lstStyle/>
          <a:p>
            <a:pPr algn="ctr"/>
            <a:r>
              <a:rPr kumimoji="1" lang="en-US" altLang="ja-JP" dirty="0" smtClean="0"/>
              <a:t>Method of simulation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27942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4000" y="274638"/>
            <a:ext cx="88900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Beam loss simulation (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radiative</a:t>
            </a:r>
            <a:r>
              <a:rPr kumimoji="1" lang="en-US" altLang="ja-JP" dirty="0" smtClean="0">
                <a:solidFill>
                  <a:srgbClr val="0000FF"/>
                </a:solidFill>
              </a:rPr>
              <a:t> </a:t>
            </a:r>
            <a:r>
              <a:rPr kumimoji="1" lang="en-US" altLang="ja-JP" dirty="0" err="1" smtClean="0">
                <a:solidFill>
                  <a:srgbClr val="0000FF"/>
                </a:solidFill>
              </a:rPr>
              <a:t>Bhabha</a:t>
            </a:r>
            <a:r>
              <a:rPr kumimoji="1" lang="en-US" altLang="ja-JP" dirty="0" smtClean="0">
                <a:solidFill>
                  <a:srgbClr val="0000FF"/>
                </a:solidFill>
              </a:rPr>
              <a:t>) </a:t>
            </a:r>
            <a:br>
              <a:rPr kumimoji="1" lang="en-US" altLang="ja-JP" dirty="0" smtClean="0">
                <a:solidFill>
                  <a:srgbClr val="0000FF"/>
                </a:solidFill>
              </a:rPr>
            </a:br>
            <a:r>
              <a:rPr lang="en-US" altLang="ja-JP" dirty="0" smtClean="0">
                <a:solidFill>
                  <a:srgbClr val="0000FF"/>
                </a:solidFill>
              </a:rPr>
              <a:t>recent update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600200"/>
            <a:ext cx="8442049" cy="4917160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Physical aperture</a:t>
            </a:r>
          </a:p>
          <a:p>
            <a:pPr lvl="1"/>
            <a:r>
              <a:rPr kumimoji="1" lang="en-US" altLang="ja-JP" dirty="0" smtClean="0"/>
              <a:t>QC1 (final focus quad) 10.5mm -&gt; 13.5mm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Movable collimators for the purpose of reducing the </a:t>
            </a:r>
            <a:r>
              <a:rPr kumimoji="1" lang="en-US" altLang="ja-JP" dirty="0" err="1" smtClean="0"/>
              <a:t>Touschek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and </a:t>
            </a:r>
            <a:r>
              <a:rPr lang="en-US" altLang="ja-JP" dirty="0" smtClean="0"/>
              <a:t>beam-gas </a:t>
            </a:r>
            <a:r>
              <a:rPr kumimoji="1" lang="en-US" altLang="ja-JP" dirty="0" smtClean="0"/>
              <a:t>background</a:t>
            </a:r>
            <a:endParaRPr kumimoji="1" lang="en-US" altLang="ja-JP" dirty="0" smtClean="0"/>
          </a:p>
          <a:p>
            <a:r>
              <a:rPr lang="en-US" altLang="ja-JP" dirty="0" smtClean="0"/>
              <a:t>Lattice</a:t>
            </a:r>
          </a:p>
          <a:p>
            <a:pPr lvl="1"/>
            <a:r>
              <a:rPr kumimoji="1" lang="en-US" altLang="ja-JP" dirty="0" smtClean="0"/>
              <a:t>Latest lattice: lerfqlc1633_3(LER), herfqlc5605(HER)</a:t>
            </a:r>
          </a:p>
          <a:p>
            <a:r>
              <a:rPr lang="en-US" altLang="ja-JP" dirty="0" smtClean="0"/>
              <a:t>Generator</a:t>
            </a:r>
          </a:p>
          <a:p>
            <a:pPr lvl="1"/>
            <a:r>
              <a:rPr kumimoji="1" lang="en-US" altLang="ja-JP" dirty="0" err="1" smtClean="0"/>
              <a:t>BBbrems</a:t>
            </a:r>
            <a:r>
              <a:rPr kumimoji="1" lang="en-US" altLang="ja-JP" dirty="0" smtClean="0"/>
              <a:t> + beam sizes</a:t>
            </a:r>
          </a:p>
          <a:p>
            <a:pPr lvl="1"/>
            <a:r>
              <a:rPr kumimoji="1" lang="en-US" altLang="ja-JP" dirty="0" smtClean="0"/>
              <a:t>Handmade generator to reproduce the energy loss distribution of the analytical formula + beam sizes</a:t>
            </a:r>
          </a:p>
          <a:p>
            <a:r>
              <a:rPr lang="en-US" altLang="ja-JP" dirty="0" smtClean="0"/>
              <a:t>Tracking simulation</a:t>
            </a:r>
          </a:p>
          <a:p>
            <a:pPr lvl="1"/>
            <a:r>
              <a:rPr lang="en-US" altLang="ja-JP" dirty="0" smtClean="0"/>
              <a:t>Using SAD (1 turn tracking)</a:t>
            </a:r>
          </a:p>
        </p:txBody>
      </p:sp>
    </p:spTree>
    <p:extLst>
      <p:ext uri="{BB962C8B-B14F-4D97-AF65-F5344CB8AC3E}">
        <p14:creationId xmlns:p14="http://schemas.microsoft.com/office/powerpoint/2010/main" val="26796158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92633"/>
            <a:ext cx="8229600" cy="1143000"/>
          </a:xfrm>
        </p:spPr>
        <p:txBody>
          <a:bodyPr>
            <a:noAutofit/>
          </a:bodyPr>
          <a:lstStyle/>
          <a:p>
            <a:r>
              <a:rPr kumimoji="1" lang="en-US" altLang="ja-JP" sz="3200" dirty="0" smtClean="0"/>
              <a:t>Beam Loss within 4m from IP</a:t>
            </a:r>
            <a:br>
              <a:rPr kumimoji="1" lang="en-US" altLang="ja-JP" sz="3200" dirty="0" smtClean="0"/>
            </a:b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One turn tracking with a large energy deviation</a:t>
            </a:r>
            <a:b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(100 particles </a:t>
            </a:r>
            <a:r>
              <a:rPr lang="en-US" altLang="ja-JP" sz="3200" dirty="0" err="1">
                <a:latin typeface="Symbol" charset="0"/>
                <a:ea typeface="ＭＳ Ｐゴシック" charset="0"/>
                <a:cs typeface="Symbol" charset="0"/>
              </a:rPr>
              <a:t>D</a:t>
            </a:r>
            <a:r>
              <a:rPr lang="en-US" altLang="ja-JP" sz="3200" dirty="0" err="1">
                <a:latin typeface="Calibri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sz="3200" dirty="0">
                <a:latin typeface="Calibri" charset="0"/>
                <a:ea typeface="ＭＳ Ｐゴシック" charset="0"/>
                <a:cs typeface="ＭＳ Ｐゴシック" charset="0"/>
              </a:rPr>
              <a:t>/p =0, -1, …,-99%)</a:t>
            </a:r>
            <a:endParaRPr kumimoji="1" lang="ja-JP" altLang="en-US" sz="32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l="-19964" r="-19964"/>
          <a:stretch>
            <a:fillRect/>
          </a:stretch>
        </p:blipFill>
        <p:spPr>
          <a:xfrm>
            <a:off x="-776710" y="2122630"/>
            <a:ext cx="6327654" cy="3479966"/>
          </a:xfr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8218" y="2188794"/>
            <a:ext cx="4241388" cy="3413801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585432" y="5890832"/>
            <a:ext cx="381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Particles are lost, when they lose more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than 75% of their energy.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029780" y="6043232"/>
            <a:ext cx="38198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Particles are lost, when they lose more</a:t>
            </a:r>
            <a:br>
              <a:rPr kumimoji="1" lang="en-US" altLang="ja-JP" dirty="0" smtClean="0"/>
            </a:br>
            <a:r>
              <a:rPr kumimoji="1" lang="en-US" altLang="ja-JP" dirty="0" smtClean="0"/>
              <a:t>than 60% of their energy.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56296" y="1774455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No COD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79701" y="1818766"/>
            <a:ext cx="2623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With COD (</a:t>
            </a:r>
            <a:r>
              <a:rPr kumimoji="1" lang="en-US" altLang="ja-JP" dirty="0" err="1" smtClean="0"/>
              <a:t>iBump</a:t>
            </a:r>
            <a:r>
              <a:rPr kumimoji="1" lang="en-US" altLang="ja-JP" dirty="0" smtClean="0"/>
              <a:t> x and y)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22016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3305</TotalTime>
  <Words>1393</Words>
  <Application>Microsoft Macintosh PowerPoint</Application>
  <PresentationFormat>画面に合わせる (4:3)</PresentationFormat>
  <Paragraphs>279</Paragraphs>
  <Slides>42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42</vt:i4>
      </vt:variant>
    </vt:vector>
  </HeadingPairs>
  <TitlesOfParts>
    <vt:vector size="43" baseType="lpstr">
      <vt:lpstr>ホワイト</vt:lpstr>
      <vt:lpstr>Simulation on beam loss from radiative Bhabha process</vt:lpstr>
      <vt:lpstr>Cross section and lifetime</vt:lpstr>
      <vt:lpstr>Total cross section</vt:lpstr>
      <vt:lpstr>Correction for cross section due to finite beam size</vt:lpstr>
      <vt:lpstr>Differential cross section</vt:lpstr>
      <vt:lpstr>Beam Loss Processes</vt:lpstr>
      <vt:lpstr>Method of simulation</vt:lpstr>
      <vt:lpstr>Beam loss simulation (radiative Bhabha)  recent update</vt:lpstr>
      <vt:lpstr>Beam Loss within 4m from IP One turn tracking with a large energy deviation (100 particles Dp/p =0, -1, …,-99%)</vt:lpstr>
      <vt:lpstr>Beam Loss within 4m from IP One turn tracking with a large energy deviation (100 particles Dp/p =0, -1, …,-99%)</vt:lpstr>
      <vt:lpstr>Maximum energy of survived particle at s = 4m</vt:lpstr>
      <vt:lpstr>Maximum energy of survived particle at s = 4m</vt:lpstr>
      <vt:lpstr>IP machine parameters</vt:lpstr>
      <vt:lpstr>Generator</vt:lpstr>
      <vt:lpstr>Scattering angle distribution (BBbrems)</vt:lpstr>
      <vt:lpstr>Simulation results</vt:lpstr>
      <vt:lpstr>LER: Data of BBbrems (10/38 of total events)</vt:lpstr>
      <vt:lpstr>Transverse coordinates of lost particles</vt:lpstr>
      <vt:lpstr>Angular distribution of lost particles</vt:lpstr>
      <vt:lpstr>Energy distribution of lost particles</vt:lpstr>
      <vt:lpstr>Radiative Bhabha LER </vt:lpstr>
      <vt:lpstr>Radiative Bhabha LER (contd.) </vt:lpstr>
      <vt:lpstr>HER handmade generator</vt:lpstr>
      <vt:lpstr>HER: handmade generator 0.01 &lt; DE &lt; 1</vt:lpstr>
      <vt:lpstr>Transverse coordinates of lost particles  -4m &lt; s &lt; 4m</vt:lpstr>
      <vt:lpstr>Angular distribution of lost particles -4m &lt; s &lt; 4m</vt:lpstr>
      <vt:lpstr>Energy distribution of initial events</vt:lpstr>
      <vt:lpstr>Energy distribution of lost particles  -4m &lt; s &lt; 4m</vt:lpstr>
      <vt:lpstr>Energy distribution of lost particles  -4m &lt; s &lt; 0m</vt:lpstr>
      <vt:lpstr>Transverse coordinates of lost particles  -4m &lt; s &lt; 0m</vt:lpstr>
      <vt:lpstr>Angular distribution of lost particles -4m &lt; s &lt; 0m</vt:lpstr>
      <vt:lpstr>Radiative Bhabha HER </vt:lpstr>
      <vt:lpstr>Radiative Bhabha HER (contd.) </vt:lpstr>
      <vt:lpstr>HER: Beam loss with data of BBbrems</vt:lpstr>
      <vt:lpstr>LER: Beam loss around the ring (lerfqlc_1633_3)</vt:lpstr>
      <vt:lpstr>No COD (lerfqlc_1604.sad)</vt:lpstr>
      <vt:lpstr>With COD   Dx’=5sx’Dy’=5sy’ (lerfqlc_1604.sad)</vt:lpstr>
      <vt:lpstr>LER iBump orbit Dx’=5sx’Dy’=5sy’</vt:lpstr>
      <vt:lpstr>Summary</vt:lpstr>
      <vt:lpstr>Works to be done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 on beam loss from the radiative Bhabha process</dc:title>
  <dc:creator>Funakoshi Yoshihiro</dc:creator>
  <cp:lastModifiedBy>Yoshihiro Funakoshi</cp:lastModifiedBy>
  <cp:revision>61</cp:revision>
  <dcterms:created xsi:type="dcterms:W3CDTF">2012-02-07T06:32:03Z</dcterms:created>
  <dcterms:modified xsi:type="dcterms:W3CDTF">2012-02-10T10:24:48Z</dcterms:modified>
</cp:coreProperties>
</file>