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4" r:id="rId1"/>
    <p:sldMasterId id="2147483853" r:id="rId2"/>
  </p:sldMasterIdLst>
  <p:notesMasterIdLst>
    <p:notesMasterId r:id="rId39"/>
  </p:notesMasterIdLst>
  <p:handoutMasterIdLst>
    <p:handoutMasterId r:id="rId40"/>
  </p:handoutMasterIdLst>
  <p:sldIdLst>
    <p:sldId id="343" r:id="rId3"/>
    <p:sldId id="340" r:id="rId4"/>
    <p:sldId id="341" r:id="rId5"/>
    <p:sldId id="342" r:id="rId6"/>
    <p:sldId id="350" r:id="rId7"/>
    <p:sldId id="353" r:id="rId8"/>
    <p:sldId id="354" r:id="rId9"/>
    <p:sldId id="355" r:id="rId10"/>
    <p:sldId id="376" r:id="rId11"/>
    <p:sldId id="375" r:id="rId12"/>
    <p:sldId id="383" r:id="rId13"/>
    <p:sldId id="384" r:id="rId14"/>
    <p:sldId id="351" r:id="rId15"/>
    <p:sldId id="373" r:id="rId16"/>
    <p:sldId id="368" r:id="rId17"/>
    <p:sldId id="377" r:id="rId18"/>
    <p:sldId id="365" r:id="rId19"/>
    <p:sldId id="370" r:id="rId20"/>
    <p:sldId id="372" r:id="rId21"/>
    <p:sldId id="345" r:id="rId22"/>
    <p:sldId id="371" r:id="rId23"/>
    <p:sldId id="382" r:id="rId24"/>
    <p:sldId id="356" r:id="rId25"/>
    <p:sldId id="346" r:id="rId26"/>
    <p:sldId id="357" r:id="rId27"/>
    <p:sldId id="378" r:id="rId28"/>
    <p:sldId id="358" r:id="rId29"/>
    <p:sldId id="362" r:id="rId30"/>
    <p:sldId id="360" r:id="rId31"/>
    <p:sldId id="361" r:id="rId32"/>
    <p:sldId id="363" r:id="rId33"/>
    <p:sldId id="364" r:id="rId34"/>
    <p:sldId id="380" r:id="rId35"/>
    <p:sldId id="381" r:id="rId36"/>
    <p:sldId id="347" r:id="rId37"/>
    <p:sldId id="379" r:id="rId38"/>
  </p:sldIdLst>
  <p:sldSz cx="9144000" cy="6858000" type="screen4x3"/>
  <p:notesSz cx="6797675" cy="9874250"/>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showPr>
  <p:clrMru>
    <a:srgbClr val="990000"/>
    <a:srgbClr val="FF0000"/>
    <a:srgbClr val="FFFFCC"/>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80" autoAdjust="0"/>
    <p:restoredTop sz="86410" autoAdjust="0"/>
  </p:normalViewPr>
  <p:slideViewPr>
    <p:cSldViewPr>
      <p:cViewPr varScale="1">
        <p:scale>
          <a:sx n="53" d="100"/>
          <a:sy n="53" d="100"/>
        </p:scale>
        <p:origin x="-989" y="-72"/>
      </p:cViewPr>
      <p:guideLst>
        <p:guide orient="horz" pos="2160"/>
        <p:guide pos="2880"/>
      </p:guideLst>
    </p:cSldViewPr>
  </p:slideViewPr>
  <p:outlineViewPr>
    <p:cViewPr>
      <p:scale>
        <a:sx n="33" d="100"/>
        <a:sy n="33" d="100"/>
      </p:scale>
      <p:origin x="0" y="34968"/>
    </p:cViewPr>
  </p:outlineViewPr>
  <p:notesTextViewPr>
    <p:cViewPr>
      <p:scale>
        <a:sx n="100" d="100"/>
        <a:sy n="100" d="100"/>
      </p:scale>
      <p:origin x="0" y="0"/>
    </p:cViewPr>
  </p:notesTextViewPr>
  <p:sorterViewPr>
    <p:cViewPr>
      <p:scale>
        <a:sx n="100" d="100"/>
        <a:sy n="100" d="100"/>
      </p:scale>
      <p:origin x="0" y="683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3713"/>
          </a:xfrm>
          <a:prstGeom prst="rect">
            <a:avLst/>
          </a:prstGeom>
        </p:spPr>
        <p:txBody>
          <a:bodyPr vert="horz" lIns="91906" tIns="45953" rIns="91906" bIns="45953" rtlCol="0"/>
          <a:lstStyle>
            <a:lvl1pPr algn="l">
              <a:defRPr sz="1200"/>
            </a:lvl1pPr>
          </a:lstStyle>
          <a:p>
            <a:pPr>
              <a:defRPr/>
            </a:pPr>
            <a:endParaRPr lang="en-GB"/>
          </a:p>
        </p:txBody>
      </p:sp>
      <p:sp>
        <p:nvSpPr>
          <p:cNvPr id="3" name="Date Placeholder 2"/>
          <p:cNvSpPr>
            <a:spLocks noGrp="1"/>
          </p:cNvSpPr>
          <p:nvPr>
            <p:ph type="dt" sz="quarter" idx="1"/>
          </p:nvPr>
        </p:nvSpPr>
        <p:spPr>
          <a:xfrm>
            <a:off x="3851275" y="0"/>
            <a:ext cx="2944813" cy="493713"/>
          </a:xfrm>
          <a:prstGeom prst="rect">
            <a:avLst/>
          </a:prstGeom>
        </p:spPr>
        <p:txBody>
          <a:bodyPr vert="horz" lIns="91906" tIns="45953" rIns="91906" bIns="45953" rtlCol="0"/>
          <a:lstStyle>
            <a:lvl1pPr algn="r">
              <a:defRPr sz="1200"/>
            </a:lvl1pPr>
          </a:lstStyle>
          <a:p>
            <a:pPr>
              <a:defRPr/>
            </a:pPr>
            <a:fld id="{CEF536A4-4301-4F07-B2D2-C42F48D5235A}" type="datetimeFigureOut">
              <a:rPr lang="en-US"/>
              <a:pPr>
                <a:defRPr/>
              </a:pPr>
              <a:t>3/26/2009</a:t>
            </a:fld>
            <a:endParaRPr lang="en-GB"/>
          </a:p>
        </p:txBody>
      </p:sp>
      <p:sp>
        <p:nvSpPr>
          <p:cNvPr id="4" name="Footer Placeholder 3"/>
          <p:cNvSpPr>
            <a:spLocks noGrp="1"/>
          </p:cNvSpPr>
          <p:nvPr>
            <p:ph type="ftr" sz="quarter" idx="2"/>
          </p:nvPr>
        </p:nvSpPr>
        <p:spPr>
          <a:xfrm>
            <a:off x="0" y="9378950"/>
            <a:ext cx="2944813" cy="493713"/>
          </a:xfrm>
          <a:prstGeom prst="rect">
            <a:avLst/>
          </a:prstGeom>
        </p:spPr>
        <p:txBody>
          <a:bodyPr vert="horz" lIns="91906" tIns="45953" rIns="91906" bIns="45953"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51275" y="9378950"/>
            <a:ext cx="2944813" cy="493713"/>
          </a:xfrm>
          <a:prstGeom prst="rect">
            <a:avLst/>
          </a:prstGeom>
        </p:spPr>
        <p:txBody>
          <a:bodyPr vert="horz" lIns="91906" tIns="45953" rIns="91906" bIns="45953" rtlCol="0" anchor="b"/>
          <a:lstStyle>
            <a:lvl1pPr algn="r">
              <a:defRPr sz="1200"/>
            </a:lvl1pPr>
          </a:lstStyle>
          <a:p>
            <a:pPr>
              <a:defRPr/>
            </a:pPr>
            <a:fld id="{1C3F4012-F994-48D3-96AA-E453EBD94F3E}"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906" tIns="45953" rIns="91906" bIns="45953"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906" tIns="45953" rIns="91906" bIns="45953" rtlCol="0"/>
          <a:lstStyle>
            <a:lvl1pPr algn="r" fontAlgn="auto">
              <a:spcBef>
                <a:spcPts val="0"/>
              </a:spcBef>
              <a:spcAft>
                <a:spcPts val="0"/>
              </a:spcAft>
              <a:defRPr sz="1200">
                <a:latin typeface="+mn-lt"/>
              </a:defRPr>
            </a:lvl1pPr>
          </a:lstStyle>
          <a:p>
            <a:pPr>
              <a:defRPr/>
            </a:pPr>
            <a:fld id="{6C21CB32-8504-4415-9DA4-60BF54081BBD}" type="datetimeFigureOut">
              <a:rPr lang="en-US"/>
              <a:pPr>
                <a:defRPr/>
              </a:pPr>
              <a:t>3/26/2009</a:t>
            </a:fld>
            <a:endParaRPr lang="en-US"/>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906" tIns="45953" rIns="91906" bIns="45953"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906" tIns="45953" rIns="91906" bIns="4595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906" tIns="45953" rIns="91906" bIns="45953"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906" tIns="45953" rIns="91906" bIns="45953" rtlCol="0" anchor="b"/>
          <a:lstStyle>
            <a:lvl1pPr algn="r" fontAlgn="auto">
              <a:spcBef>
                <a:spcPts val="0"/>
              </a:spcBef>
              <a:spcAft>
                <a:spcPts val="0"/>
              </a:spcAft>
              <a:defRPr sz="1200">
                <a:latin typeface="+mn-lt"/>
              </a:defRPr>
            </a:lvl1pPr>
          </a:lstStyle>
          <a:p>
            <a:pPr>
              <a:defRPr/>
            </a:pPr>
            <a:fld id="{39D460A9-25A2-4278-8958-FED49703255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42851"/>
            <a:ext cx="7129490" cy="1143009"/>
          </a:xfrm>
          <a:prstGeom prst="rect">
            <a:avLst/>
          </a:prstGeom>
        </p:spPr>
        <p:txBody>
          <a:bodyPr anchor="ctr"/>
          <a:lstStyle>
            <a:lvl1pPr>
              <a:defRPr sz="3600" b="1"/>
            </a:lvl1pPr>
          </a:lstStyle>
          <a:p>
            <a:r>
              <a:rPr lang="en-US" smtClean="0"/>
              <a:t>Click to edit Master title style</a:t>
            </a:r>
            <a:endParaRPr lang="en-US" dirty="0"/>
          </a:p>
        </p:txBody>
      </p:sp>
      <p:sp>
        <p:nvSpPr>
          <p:cNvPr id="3" name="Subtitle 2"/>
          <p:cNvSpPr>
            <a:spLocks noGrp="1"/>
          </p:cNvSpPr>
          <p:nvPr>
            <p:ph type="subTitle" idx="1"/>
          </p:nvPr>
        </p:nvSpPr>
        <p:spPr>
          <a:xfrm>
            <a:off x="142844" y="1714488"/>
            <a:ext cx="3143272" cy="1571636"/>
          </a:xfrm>
          <a:prstGeom prst="rect">
            <a:avLst/>
          </a:prstGeom>
        </p:spPr>
        <p:txBody>
          <a:bodyPr anchor="ctr"/>
          <a:lstStyle>
            <a:lvl1pPr marL="0" indent="0" algn="l">
              <a:buNone/>
              <a:defRPr b="1">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7" name="Rectangle 7"/>
          <p:cNvSpPr>
            <a:spLocks noGrp="1" noChangeArrowheads="1"/>
          </p:cNvSpPr>
          <p:nvPr>
            <p:ph type="sldNum" sz="quarter" idx="12"/>
          </p:nvPr>
        </p:nvSpPr>
        <p:spPr>
          <a:ln/>
        </p:spPr>
        <p:txBody>
          <a:bodyPr/>
          <a:lstStyle>
            <a:lvl1pPr>
              <a:defRPr/>
            </a:lvl1pPr>
          </a:lstStyle>
          <a:p>
            <a:pPr>
              <a:defRPr/>
            </a:pPr>
            <a:fld id="{B1EE0531-6D61-4E3A-B6B0-2B9DD024DFD4}"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6" name="Rectangle 7"/>
          <p:cNvSpPr>
            <a:spLocks noGrp="1" noChangeArrowheads="1"/>
          </p:cNvSpPr>
          <p:nvPr>
            <p:ph type="sldNum" sz="quarter" idx="12"/>
          </p:nvPr>
        </p:nvSpPr>
        <p:spPr>
          <a:ln/>
        </p:spPr>
        <p:txBody>
          <a:bodyPr/>
          <a:lstStyle>
            <a:lvl1pPr>
              <a:defRPr/>
            </a:lvl1pPr>
          </a:lstStyle>
          <a:p>
            <a:pPr>
              <a:defRPr/>
            </a:pPr>
            <a:fld id="{09E06978-2A44-421E-8ABF-409478ABA862}"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7775" y="333375"/>
            <a:ext cx="1825625" cy="5762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47725" y="333375"/>
            <a:ext cx="5327650" cy="576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6" name="Rectangle 7"/>
          <p:cNvSpPr>
            <a:spLocks noGrp="1" noChangeArrowheads="1"/>
          </p:cNvSpPr>
          <p:nvPr>
            <p:ph type="sldNum" sz="quarter" idx="12"/>
          </p:nvPr>
        </p:nvSpPr>
        <p:spPr>
          <a:ln/>
        </p:spPr>
        <p:txBody>
          <a:bodyPr/>
          <a:lstStyle>
            <a:lvl1pPr>
              <a:defRPr/>
            </a:lvl1pPr>
          </a:lstStyle>
          <a:p>
            <a:pPr>
              <a:defRPr/>
            </a:pPr>
            <a:fld id="{3289048C-4EEA-4255-BE61-41EEDB4FF560}"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55688" y="333375"/>
            <a:ext cx="7032625"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47725" y="1785938"/>
            <a:ext cx="3576638" cy="4310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6763" y="1785938"/>
            <a:ext cx="3576637" cy="4310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7" name="Rectangle 7"/>
          <p:cNvSpPr>
            <a:spLocks noGrp="1" noChangeArrowheads="1"/>
          </p:cNvSpPr>
          <p:nvPr>
            <p:ph type="sldNum" sz="quarter" idx="12"/>
          </p:nvPr>
        </p:nvSpPr>
        <p:spPr>
          <a:ln/>
        </p:spPr>
        <p:txBody>
          <a:bodyPr/>
          <a:lstStyle>
            <a:lvl1pPr>
              <a:defRPr/>
            </a:lvl1pPr>
          </a:lstStyle>
          <a:p>
            <a:pPr>
              <a:defRPr/>
            </a:pPr>
            <a:fld id="{1F717867-9F54-49FB-9F39-7FE8AFE43CB2}"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6" name="Rectangle 7"/>
          <p:cNvSpPr>
            <a:spLocks noGrp="1" noChangeArrowheads="1"/>
          </p:cNvSpPr>
          <p:nvPr>
            <p:ph type="sldNum" sz="quarter" idx="12"/>
          </p:nvPr>
        </p:nvSpPr>
        <p:spPr>
          <a:ln/>
        </p:spPr>
        <p:txBody>
          <a:bodyPr/>
          <a:lstStyle>
            <a:lvl1pPr>
              <a:defRPr/>
            </a:lvl1pPr>
          </a:lstStyle>
          <a:p>
            <a:pPr>
              <a:defRPr/>
            </a:pPr>
            <a:fld id="{8ABB0D53-4496-4217-91EA-DBC5986D2963}"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28596" y="1357298"/>
            <a:ext cx="8286808" cy="5000660"/>
          </a:xfrm>
        </p:spPr>
        <p:txBody>
          <a:bodyPr/>
          <a:lstStyle>
            <a:lvl1pPr marL="360000" indent="-360000">
              <a:defRPr/>
            </a:lvl1pPr>
            <a:lvl2pPr marL="720000">
              <a:defRPr/>
            </a:lvl2pPr>
            <a:lvl3pPr marL="1080000">
              <a:defRPr/>
            </a:lvl3pPr>
            <a:lvl4pPr marL="1440000">
              <a:defRPr/>
            </a:lvl4pPr>
            <a:lvl5pPr marL="180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6" name="Rectangle 7"/>
          <p:cNvSpPr>
            <a:spLocks noGrp="1" noChangeArrowheads="1"/>
          </p:cNvSpPr>
          <p:nvPr>
            <p:ph type="sldNum" sz="quarter" idx="12"/>
          </p:nvPr>
        </p:nvSpPr>
        <p:spPr>
          <a:ln/>
        </p:spPr>
        <p:txBody>
          <a:bodyPr/>
          <a:lstStyle>
            <a:lvl1pPr>
              <a:defRPr/>
            </a:lvl1pPr>
          </a:lstStyle>
          <a:p>
            <a:pPr>
              <a:defRPr/>
            </a:pPr>
            <a:fld id="{0ED49825-86ED-43CD-87D3-CD002C605920}"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6" name="Rectangle 7"/>
          <p:cNvSpPr>
            <a:spLocks noGrp="1" noChangeArrowheads="1"/>
          </p:cNvSpPr>
          <p:nvPr>
            <p:ph type="sldNum" sz="quarter" idx="12"/>
          </p:nvPr>
        </p:nvSpPr>
        <p:spPr>
          <a:ln/>
        </p:spPr>
        <p:txBody>
          <a:bodyPr/>
          <a:lstStyle>
            <a:lvl1pPr>
              <a:defRPr/>
            </a:lvl1pPr>
          </a:lstStyle>
          <a:p>
            <a:pPr>
              <a:defRPr/>
            </a:pPr>
            <a:fld id="{4D29A3AD-2239-4CD9-A98C-4017CC9E69B6}"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7725" y="1785938"/>
            <a:ext cx="3576638" cy="4310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6763" y="1785938"/>
            <a:ext cx="3576637" cy="4310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7" name="Rectangle 7"/>
          <p:cNvSpPr>
            <a:spLocks noGrp="1" noChangeArrowheads="1"/>
          </p:cNvSpPr>
          <p:nvPr>
            <p:ph type="sldNum" sz="quarter" idx="12"/>
          </p:nvPr>
        </p:nvSpPr>
        <p:spPr>
          <a:ln/>
        </p:spPr>
        <p:txBody>
          <a:bodyPr/>
          <a:lstStyle>
            <a:lvl1pPr>
              <a:defRPr/>
            </a:lvl1pPr>
          </a:lstStyle>
          <a:p>
            <a:pPr>
              <a:defRPr/>
            </a:pPr>
            <a:fld id="{5B66AC13-63CB-4262-8DC2-5E765219AAAF}"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8"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9" name="Rectangle 7"/>
          <p:cNvSpPr>
            <a:spLocks noGrp="1" noChangeArrowheads="1"/>
          </p:cNvSpPr>
          <p:nvPr>
            <p:ph type="sldNum" sz="quarter" idx="12"/>
          </p:nvPr>
        </p:nvSpPr>
        <p:spPr>
          <a:ln/>
        </p:spPr>
        <p:txBody>
          <a:bodyPr/>
          <a:lstStyle>
            <a:lvl1pPr>
              <a:defRPr/>
            </a:lvl1pPr>
          </a:lstStyle>
          <a:p>
            <a:pPr>
              <a:defRPr/>
            </a:pPr>
            <a:fld id="{2DF8E383-BE00-48D0-A3D2-0504886DD271}"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4"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5" name="Rectangle 7"/>
          <p:cNvSpPr>
            <a:spLocks noGrp="1" noChangeArrowheads="1"/>
          </p:cNvSpPr>
          <p:nvPr>
            <p:ph type="sldNum" sz="quarter" idx="12"/>
          </p:nvPr>
        </p:nvSpPr>
        <p:spPr>
          <a:ln/>
        </p:spPr>
        <p:txBody>
          <a:bodyPr/>
          <a:lstStyle>
            <a:lvl1pPr>
              <a:defRPr/>
            </a:lvl1pPr>
          </a:lstStyle>
          <a:p>
            <a:pPr>
              <a:defRPr/>
            </a:pPr>
            <a:fld id="{934C963E-938C-4F32-B3F7-A14B7EAE858C}"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3"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4" name="Rectangle 7"/>
          <p:cNvSpPr>
            <a:spLocks noGrp="1" noChangeArrowheads="1"/>
          </p:cNvSpPr>
          <p:nvPr>
            <p:ph type="sldNum" sz="quarter" idx="12"/>
          </p:nvPr>
        </p:nvSpPr>
        <p:spPr>
          <a:ln/>
        </p:spPr>
        <p:txBody>
          <a:bodyPr/>
          <a:lstStyle>
            <a:lvl1pPr>
              <a:defRPr/>
            </a:lvl1pPr>
          </a:lstStyle>
          <a:p>
            <a:pPr>
              <a:defRPr/>
            </a:pPr>
            <a:fld id="{60E16E24-06B3-431B-BDFF-6B75FF3CAF46}"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t>26 March 2009</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Chep09: WLCG Collaboration Workshop Summary</a:t>
            </a:r>
          </a:p>
        </p:txBody>
      </p:sp>
      <p:sp>
        <p:nvSpPr>
          <p:cNvPr id="7" name="Rectangle 7"/>
          <p:cNvSpPr>
            <a:spLocks noGrp="1" noChangeArrowheads="1"/>
          </p:cNvSpPr>
          <p:nvPr>
            <p:ph type="sldNum" sz="quarter" idx="12"/>
          </p:nvPr>
        </p:nvSpPr>
        <p:spPr>
          <a:ln/>
        </p:spPr>
        <p:txBody>
          <a:bodyPr/>
          <a:lstStyle>
            <a:lvl1pPr>
              <a:defRPr/>
            </a:lvl1pPr>
          </a:lstStyle>
          <a:p>
            <a:pPr>
              <a:defRPr/>
            </a:pPr>
            <a:fld id="{CC6BB2EA-353B-416D-B8BE-DC9890BE41D4}"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p:nvPicPr>
        <p:blipFill>
          <a:blip r:embed="rId3"/>
          <a:srcRect/>
          <a:stretch>
            <a:fillRect/>
          </a:stretch>
        </p:blipFill>
        <p:spPr bwMode="auto">
          <a:xfrm>
            <a:off x="0" y="1449388"/>
            <a:ext cx="8001000" cy="5408612"/>
          </a:xfrm>
          <a:prstGeom prst="rect">
            <a:avLst/>
          </a:prstGeom>
          <a:noFill/>
          <a:ln w="9525">
            <a:noFill/>
            <a:miter lim="800000"/>
            <a:headEnd/>
            <a:tailEnd/>
          </a:ln>
        </p:spPr>
      </p:pic>
      <p:sp>
        <p:nvSpPr>
          <p:cNvPr id="33801" name="Text Box 9"/>
          <p:cNvSpPr txBox="1">
            <a:spLocks noChangeArrowheads="1"/>
          </p:cNvSpPr>
          <p:nvPr/>
        </p:nvSpPr>
        <p:spPr bwMode="auto">
          <a:xfrm>
            <a:off x="0" y="4941888"/>
            <a:ext cx="2771775" cy="701675"/>
          </a:xfrm>
          <a:prstGeom prst="rect">
            <a:avLst/>
          </a:prstGeom>
          <a:noFill/>
          <a:ln w="9525">
            <a:noFill/>
            <a:miter lim="800000"/>
            <a:headEnd/>
            <a:tailEnd/>
          </a:ln>
          <a:effectLst/>
        </p:spPr>
        <p:txBody>
          <a:bodyPr>
            <a:spAutoFit/>
          </a:bodyPr>
          <a:lstStyle/>
          <a:p>
            <a:pPr>
              <a:defRPr/>
            </a:pPr>
            <a:r>
              <a:rPr lang="en-US" b="1">
                <a:solidFill>
                  <a:schemeClr val="bg1"/>
                </a:solidFill>
                <a:effectLst>
                  <a:outerShdw blurRad="38100" dist="38100" dir="2700000" algn="tl">
                    <a:srgbClr val="C0C0C0"/>
                  </a:outerShdw>
                </a:effectLst>
              </a:rPr>
              <a:t>Harry Renshall</a:t>
            </a:r>
          </a:p>
          <a:p>
            <a:pPr>
              <a:defRPr/>
            </a:pPr>
            <a:r>
              <a:rPr lang="en-US" b="1">
                <a:solidFill>
                  <a:schemeClr val="bg1"/>
                </a:solidFill>
                <a:effectLst>
                  <a:outerShdw blurRad="38100" dist="38100" dir="2700000" algn="tl">
                    <a:srgbClr val="C0C0C0"/>
                  </a:outerShdw>
                </a:effectLst>
              </a:rPr>
              <a:t>Jamie Shiers</a:t>
            </a:r>
            <a:endParaRPr lang="en-US" sz="1600" b="1">
              <a:solidFill>
                <a:schemeClr val="bg1"/>
              </a:solidFill>
              <a:effectLst>
                <a:outerShdw blurRad="38100" dist="38100" dir="2700000" algn="tl">
                  <a:srgbClr val="C0C0C0"/>
                </a:outerShdw>
              </a:effectLst>
            </a:endParaRPr>
          </a:p>
        </p:txBody>
      </p:sp>
      <p:pic>
        <p:nvPicPr>
          <p:cNvPr id="1028" name="Picture 8" descr="WLCGlogo.jpg"/>
          <p:cNvPicPr>
            <a:picLocks noChangeAspect="1"/>
          </p:cNvPicPr>
          <p:nvPr/>
        </p:nvPicPr>
        <p:blipFill>
          <a:blip r:embed="rId4"/>
          <a:srcRect/>
          <a:stretch>
            <a:fillRect/>
          </a:stretch>
        </p:blipFill>
        <p:spPr bwMode="auto">
          <a:xfrm>
            <a:off x="142875" y="157163"/>
            <a:ext cx="1071563" cy="10699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5" r:id="rId1"/>
  </p:sldLayoutIdLst>
  <p:transition/>
  <p:hf hdr="0"/>
  <p:txStyles>
    <p:titleStyle>
      <a:lvl1pPr algn="l" rtl="0" eaLnBrk="0" fontAlgn="base" hangingPunct="0">
        <a:lnSpc>
          <a:spcPct val="90000"/>
        </a:lnSpc>
        <a:spcBef>
          <a:spcPct val="0"/>
        </a:spcBef>
        <a:spcAft>
          <a:spcPct val="0"/>
        </a:spcAft>
        <a:defRPr sz="3200">
          <a:solidFill>
            <a:srgbClr val="333399"/>
          </a:solidFill>
          <a:latin typeface="+mj-lt"/>
          <a:ea typeface="+mj-ea"/>
          <a:cs typeface="+mj-cs"/>
        </a:defRPr>
      </a:lvl1pPr>
      <a:lvl2pPr algn="l" rtl="0" eaLnBrk="0" fontAlgn="base" hangingPunct="0">
        <a:lnSpc>
          <a:spcPct val="90000"/>
        </a:lnSpc>
        <a:spcBef>
          <a:spcPct val="0"/>
        </a:spcBef>
        <a:spcAft>
          <a:spcPct val="0"/>
        </a:spcAft>
        <a:defRPr sz="3200">
          <a:solidFill>
            <a:srgbClr val="333399"/>
          </a:solidFill>
          <a:latin typeface="Arial" charset="0"/>
        </a:defRPr>
      </a:lvl2pPr>
      <a:lvl3pPr algn="l" rtl="0" eaLnBrk="0" fontAlgn="base" hangingPunct="0">
        <a:lnSpc>
          <a:spcPct val="90000"/>
        </a:lnSpc>
        <a:spcBef>
          <a:spcPct val="0"/>
        </a:spcBef>
        <a:spcAft>
          <a:spcPct val="0"/>
        </a:spcAft>
        <a:defRPr sz="3200">
          <a:solidFill>
            <a:srgbClr val="333399"/>
          </a:solidFill>
          <a:latin typeface="Arial" charset="0"/>
        </a:defRPr>
      </a:lvl3pPr>
      <a:lvl4pPr algn="l" rtl="0" eaLnBrk="0" fontAlgn="base" hangingPunct="0">
        <a:lnSpc>
          <a:spcPct val="90000"/>
        </a:lnSpc>
        <a:spcBef>
          <a:spcPct val="0"/>
        </a:spcBef>
        <a:spcAft>
          <a:spcPct val="0"/>
        </a:spcAft>
        <a:defRPr sz="3200">
          <a:solidFill>
            <a:srgbClr val="333399"/>
          </a:solidFill>
          <a:latin typeface="Arial" charset="0"/>
        </a:defRPr>
      </a:lvl4pPr>
      <a:lvl5pPr algn="l" rtl="0" eaLnBrk="0" fontAlgn="base" hangingPunct="0">
        <a:lnSpc>
          <a:spcPct val="90000"/>
        </a:lnSpc>
        <a:spcBef>
          <a:spcPct val="0"/>
        </a:spcBef>
        <a:spcAft>
          <a:spcPct val="0"/>
        </a:spcAft>
        <a:defRPr sz="3200">
          <a:solidFill>
            <a:srgbClr val="333399"/>
          </a:solidFill>
          <a:latin typeface="Arial" charset="0"/>
        </a:defRPr>
      </a:lvl5pPr>
      <a:lvl6pPr marL="457200" algn="l" rtl="0" eaLnBrk="1" fontAlgn="base" hangingPunct="1">
        <a:lnSpc>
          <a:spcPct val="90000"/>
        </a:lnSpc>
        <a:spcBef>
          <a:spcPct val="0"/>
        </a:spcBef>
        <a:spcAft>
          <a:spcPct val="0"/>
        </a:spcAft>
        <a:defRPr sz="3200">
          <a:solidFill>
            <a:srgbClr val="333399"/>
          </a:solidFill>
          <a:latin typeface="Arial" charset="0"/>
        </a:defRPr>
      </a:lvl6pPr>
      <a:lvl7pPr marL="914400" algn="l" rtl="0" eaLnBrk="1" fontAlgn="base" hangingPunct="1">
        <a:lnSpc>
          <a:spcPct val="90000"/>
        </a:lnSpc>
        <a:spcBef>
          <a:spcPct val="0"/>
        </a:spcBef>
        <a:spcAft>
          <a:spcPct val="0"/>
        </a:spcAft>
        <a:defRPr sz="3200">
          <a:solidFill>
            <a:srgbClr val="333399"/>
          </a:solidFill>
          <a:latin typeface="Arial" charset="0"/>
        </a:defRPr>
      </a:lvl7pPr>
      <a:lvl8pPr marL="1371600" algn="l" rtl="0" eaLnBrk="1" fontAlgn="base" hangingPunct="1">
        <a:lnSpc>
          <a:spcPct val="90000"/>
        </a:lnSpc>
        <a:spcBef>
          <a:spcPct val="0"/>
        </a:spcBef>
        <a:spcAft>
          <a:spcPct val="0"/>
        </a:spcAft>
        <a:defRPr sz="3200">
          <a:solidFill>
            <a:srgbClr val="333399"/>
          </a:solidFill>
          <a:latin typeface="Arial" charset="0"/>
        </a:defRPr>
      </a:lvl8pPr>
      <a:lvl9pPr marL="1828800" algn="l" rtl="0" eaLnBrk="1" fontAlgn="base" hangingPunct="1">
        <a:lnSpc>
          <a:spcPct val="90000"/>
        </a:lnSpc>
        <a:spcBef>
          <a:spcPct val="0"/>
        </a:spcBef>
        <a:spcAft>
          <a:spcPct val="0"/>
        </a:spcAft>
        <a:defRPr sz="3200">
          <a:solidFill>
            <a:srgbClr val="333399"/>
          </a:solidFill>
          <a:latin typeface="Arial" charset="0"/>
        </a:defRPr>
      </a:lvl9pPr>
    </p:titleStyle>
    <p:bodyStyle>
      <a:lvl1pPr marL="288925" indent="-288925" algn="l" rtl="0" eaLnBrk="0" fontAlgn="base" hangingPunct="0">
        <a:lnSpc>
          <a:spcPct val="90000"/>
        </a:lnSpc>
        <a:spcBef>
          <a:spcPct val="30000"/>
        </a:spcBef>
        <a:spcAft>
          <a:spcPct val="0"/>
        </a:spcAft>
        <a:buClr>
          <a:srgbClr val="333399"/>
        </a:buClr>
        <a:buSzPct val="110000"/>
        <a:buChar char="•"/>
        <a:defRPr sz="2400">
          <a:solidFill>
            <a:schemeClr val="tx1"/>
          </a:solidFill>
          <a:latin typeface="+mn-lt"/>
          <a:ea typeface="+mn-ea"/>
          <a:cs typeface="+mn-cs"/>
        </a:defRPr>
      </a:lvl1pPr>
      <a:lvl2pPr marL="808038" indent="-290513" algn="l" rtl="0" eaLnBrk="0" fontAlgn="base" hangingPunct="0">
        <a:lnSpc>
          <a:spcPct val="90000"/>
        </a:lnSpc>
        <a:spcBef>
          <a:spcPct val="30000"/>
        </a:spcBef>
        <a:spcAft>
          <a:spcPct val="0"/>
        </a:spcAft>
        <a:buClr>
          <a:srgbClr val="D40A0A"/>
        </a:buClr>
        <a:buFont typeface="Wingdings" pitchFamily="2" charset="2"/>
        <a:buChar char="§"/>
        <a:defRPr sz="2000">
          <a:solidFill>
            <a:schemeClr val="tx1"/>
          </a:solidFill>
          <a:latin typeface="+mn-lt"/>
        </a:defRPr>
      </a:lvl2pPr>
      <a:lvl3pPr marL="1265238" indent="-290513" algn="l" rtl="0" eaLnBrk="0" fontAlgn="base" hangingPunct="0">
        <a:lnSpc>
          <a:spcPct val="90000"/>
        </a:lnSpc>
        <a:spcBef>
          <a:spcPct val="30000"/>
        </a:spcBef>
        <a:spcAft>
          <a:spcPct val="0"/>
        </a:spcAft>
        <a:buClr>
          <a:srgbClr val="008000"/>
        </a:buClr>
        <a:buSzPct val="40000"/>
        <a:buFont typeface="Wingdings" pitchFamily="2" charset="2"/>
        <a:buChar char="¨"/>
        <a:defRPr sz="2400">
          <a:solidFill>
            <a:schemeClr val="tx1"/>
          </a:solidFill>
          <a:latin typeface="+mn-lt"/>
        </a:defRPr>
      </a:lvl3pPr>
      <a:lvl4pPr marL="1924050" indent="-171450" algn="l" rtl="0" eaLnBrk="0" fontAlgn="base" hangingPunct="0">
        <a:lnSpc>
          <a:spcPct val="90000"/>
        </a:lnSpc>
        <a:spcBef>
          <a:spcPct val="30000"/>
        </a:spcBef>
        <a:spcAft>
          <a:spcPct val="0"/>
        </a:spcAft>
        <a:buClr>
          <a:schemeClr val="tx1"/>
        </a:buClr>
        <a:buSzPct val="70000"/>
        <a:buFont typeface="Wingdings" pitchFamily="2" charset="2"/>
        <a:buChar char=""/>
        <a:defRPr sz="1600">
          <a:solidFill>
            <a:schemeClr val="tx1"/>
          </a:solidFill>
          <a:latin typeface="+mn-lt"/>
        </a:defRPr>
      </a:lvl4pPr>
      <a:lvl5pPr marL="2286000" indent="-171450" algn="l" rtl="0" eaLnBrk="0" fontAlgn="base" hangingPunct="0">
        <a:lnSpc>
          <a:spcPct val="90000"/>
        </a:lnSpc>
        <a:spcBef>
          <a:spcPct val="30000"/>
        </a:spcBef>
        <a:spcAft>
          <a:spcPct val="0"/>
        </a:spcAft>
        <a:buChar char="·"/>
        <a:defRPr sz="2000">
          <a:solidFill>
            <a:schemeClr val="tx1"/>
          </a:solidFill>
          <a:latin typeface="+mn-lt"/>
        </a:defRPr>
      </a:lvl5pPr>
      <a:lvl6pPr marL="2743200" indent="-171450" algn="l" rtl="0" eaLnBrk="1" fontAlgn="base" hangingPunct="1">
        <a:lnSpc>
          <a:spcPct val="90000"/>
        </a:lnSpc>
        <a:spcBef>
          <a:spcPct val="30000"/>
        </a:spcBef>
        <a:spcAft>
          <a:spcPct val="0"/>
        </a:spcAft>
        <a:buChar char="·"/>
        <a:defRPr>
          <a:solidFill>
            <a:schemeClr val="tx1"/>
          </a:solidFill>
          <a:latin typeface="+mn-lt"/>
        </a:defRPr>
      </a:lvl6pPr>
      <a:lvl7pPr marL="3200400" indent="-171450" algn="l" rtl="0" eaLnBrk="1" fontAlgn="base" hangingPunct="1">
        <a:lnSpc>
          <a:spcPct val="90000"/>
        </a:lnSpc>
        <a:spcBef>
          <a:spcPct val="30000"/>
        </a:spcBef>
        <a:spcAft>
          <a:spcPct val="0"/>
        </a:spcAft>
        <a:buChar char="·"/>
        <a:defRPr>
          <a:solidFill>
            <a:schemeClr val="tx1"/>
          </a:solidFill>
          <a:latin typeface="+mn-lt"/>
        </a:defRPr>
      </a:lvl7pPr>
      <a:lvl8pPr marL="3657600" indent="-171450" algn="l" rtl="0" eaLnBrk="1" fontAlgn="base" hangingPunct="1">
        <a:lnSpc>
          <a:spcPct val="90000"/>
        </a:lnSpc>
        <a:spcBef>
          <a:spcPct val="30000"/>
        </a:spcBef>
        <a:spcAft>
          <a:spcPct val="0"/>
        </a:spcAft>
        <a:buChar char="·"/>
        <a:defRPr>
          <a:solidFill>
            <a:schemeClr val="tx1"/>
          </a:solidFill>
          <a:latin typeface="+mn-lt"/>
        </a:defRPr>
      </a:lvl8pPr>
      <a:lvl9pPr marL="4114800" indent="-171450" algn="l" rtl="0" eaLnBrk="1" fontAlgn="base" hangingPunct="1">
        <a:lnSpc>
          <a:spcPct val="90000"/>
        </a:lnSpc>
        <a:spcBef>
          <a:spcPct val="3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055688" y="333375"/>
            <a:ext cx="7032625" cy="8382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3075" name="Rectangle 4"/>
          <p:cNvSpPr>
            <a:spLocks noGrp="1" noChangeArrowheads="1"/>
          </p:cNvSpPr>
          <p:nvPr>
            <p:ph type="body" idx="1"/>
          </p:nvPr>
        </p:nvSpPr>
        <p:spPr bwMode="auto">
          <a:xfrm>
            <a:off x="428625" y="1428750"/>
            <a:ext cx="8215313" cy="4929188"/>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3076" name="Picture 2" descr="\\cern.ch\dfs\Users\i\ibird\Documents\My Pictures\WLCGlogo.jpg"/>
          <p:cNvPicPr>
            <a:picLocks noChangeAspect="1" noChangeArrowheads="1"/>
          </p:cNvPicPr>
          <p:nvPr/>
        </p:nvPicPr>
        <p:blipFill>
          <a:blip r:embed="rId14"/>
          <a:srcRect/>
          <a:stretch>
            <a:fillRect/>
          </a:stretch>
        </p:blipFill>
        <p:spPr bwMode="auto">
          <a:xfrm>
            <a:off x="111125" y="350838"/>
            <a:ext cx="784225" cy="784225"/>
          </a:xfrm>
          <a:prstGeom prst="rect">
            <a:avLst/>
          </a:prstGeom>
          <a:noFill/>
          <a:ln w="9525">
            <a:noFill/>
            <a:miter lim="800000"/>
            <a:headEnd/>
            <a:tailEnd/>
          </a:ln>
        </p:spPr>
      </p:pic>
      <p:sp>
        <p:nvSpPr>
          <p:cNvPr id="3077" name="Rectangle 5"/>
          <p:cNvSpPr>
            <a:spLocks noGrp="1" noChangeArrowheads="1"/>
          </p:cNvSpPr>
          <p:nvPr>
            <p:ph type="dt" sz="half" idx="2"/>
          </p:nvPr>
        </p:nvSpPr>
        <p:spPr bwMode="auto">
          <a:xfrm>
            <a:off x="457200" y="6245225"/>
            <a:ext cx="152241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en-US"/>
              <a:t>26 March 2009</a:t>
            </a:r>
          </a:p>
        </p:txBody>
      </p:sp>
      <p:sp>
        <p:nvSpPr>
          <p:cNvPr id="3078" name="Rectangle 6"/>
          <p:cNvSpPr>
            <a:spLocks noGrp="1" noChangeArrowheads="1"/>
          </p:cNvSpPr>
          <p:nvPr>
            <p:ph type="ftr" sz="quarter" idx="3"/>
          </p:nvPr>
        </p:nvSpPr>
        <p:spPr bwMode="auto">
          <a:xfrm>
            <a:off x="2411413" y="6245225"/>
            <a:ext cx="446563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a:t>Chep09: WLCG Collaboration Workshop Summary</a:t>
            </a:r>
          </a:p>
        </p:txBody>
      </p:sp>
      <p:sp>
        <p:nvSpPr>
          <p:cNvPr id="3079" name="Rectangle 7"/>
          <p:cNvSpPr>
            <a:spLocks noGrp="1" noChangeArrowheads="1"/>
          </p:cNvSpPr>
          <p:nvPr>
            <p:ph type="sldNum" sz="quarter" idx="4"/>
          </p:nvPr>
        </p:nvSpPr>
        <p:spPr bwMode="auto">
          <a:xfrm>
            <a:off x="7524750" y="6165850"/>
            <a:ext cx="11969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A4B64F7-FA62-4175-9AA2-38BFF726F3F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67" r:id="rId1"/>
    <p:sldLayoutId id="2147483866" r:id="rId2"/>
    <p:sldLayoutId id="2147483865" r:id="rId3"/>
    <p:sldLayoutId id="2147483864" r:id="rId4"/>
    <p:sldLayoutId id="2147483863" r:id="rId5"/>
    <p:sldLayoutId id="2147483862" r:id="rId6"/>
    <p:sldLayoutId id="2147483861" r:id="rId7"/>
    <p:sldLayoutId id="2147483860" r:id="rId8"/>
    <p:sldLayoutId id="2147483859" r:id="rId9"/>
    <p:sldLayoutId id="2147483858" r:id="rId10"/>
    <p:sldLayoutId id="2147483857" r:id="rId11"/>
    <p:sldLayoutId id="2147483856" r:id="rId12"/>
  </p:sldLayoutIdLst>
  <p:transition/>
  <p:hf hdr="0"/>
  <p:txStyles>
    <p:titleStyle>
      <a:lvl1pPr algn="ctr" rtl="0" eaLnBrk="0" fontAlgn="base" hangingPunct="0">
        <a:lnSpc>
          <a:spcPct val="90000"/>
        </a:lnSpc>
        <a:spcBef>
          <a:spcPct val="0"/>
        </a:spcBef>
        <a:spcAft>
          <a:spcPct val="0"/>
        </a:spcAft>
        <a:defRPr sz="3200" b="1">
          <a:solidFill>
            <a:srgbClr val="990000"/>
          </a:solidFill>
          <a:latin typeface="+mj-lt"/>
          <a:ea typeface="+mj-ea"/>
          <a:cs typeface="+mj-cs"/>
        </a:defRPr>
      </a:lvl1pPr>
      <a:lvl2pPr algn="ctr" rtl="0" eaLnBrk="0" fontAlgn="base" hangingPunct="0">
        <a:lnSpc>
          <a:spcPct val="90000"/>
        </a:lnSpc>
        <a:spcBef>
          <a:spcPct val="0"/>
        </a:spcBef>
        <a:spcAft>
          <a:spcPct val="0"/>
        </a:spcAft>
        <a:defRPr sz="3200" b="1">
          <a:solidFill>
            <a:srgbClr val="990000"/>
          </a:solidFill>
          <a:latin typeface="Comic Sans MS" pitchFamily="66" charset="0"/>
        </a:defRPr>
      </a:lvl2pPr>
      <a:lvl3pPr algn="ctr" rtl="0" eaLnBrk="0" fontAlgn="base" hangingPunct="0">
        <a:lnSpc>
          <a:spcPct val="90000"/>
        </a:lnSpc>
        <a:spcBef>
          <a:spcPct val="0"/>
        </a:spcBef>
        <a:spcAft>
          <a:spcPct val="0"/>
        </a:spcAft>
        <a:defRPr sz="3200" b="1">
          <a:solidFill>
            <a:srgbClr val="990000"/>
          </a:solidFill>
          <a:latin typeface="Comic Sans MS" pitchFamily="66" charset="0"/>
        </a:defRPr>
      </a:lvl3pPr>
      <a:lvl4pPr algn="ctr" rtl="0" eaLnBrk="0" fontAlgn="base" hangingPunct="0">
        <a:lnSpc>
          <a:spcPct val="90000"/>
        </a:lnSpc>
        <a:spcBef>
          <a:spcPct val="0"/>
        </a:spcBef>
        <a:spcAft>
          <a:spcPct val="0"/>
        </a:spcAft>
        <a:defRPr sz="3200" b="1">
          <a:solidFill>
            <a:srgbClr val="990000"/>
          </a:solidFill>
          <a:latin typeface="Comic Sans MS" pitchFamily="66" charset="0"/>
        </a:defRPr>
      </a:lvl4pPr>
      <a:lvl5pPr algn="ctr" rtl="0" eaLnBrk="0" fontAlgn="base" hangingPunct="0">
        <a:lnSpc>
          <a:spcPct val="90000"/>
        </a:lnSpc>
        <a:spcBef>
          <a:spcPct val="0"/>
        </a:spcBef>
        <a:spcAft>
          <a:spcPct val="0"/>
        </a:spcAft>
        <a:defRPr sz="3200" b="1">
          <a:solidFill>
            <a:srgbClr val="990000"/>
          </a:solidFill>
          <a:latin typeface="Comic Sans MS" pitchFamily="66" charset="0"/>
        </a:defRPr>
      </a:lvl5pPr>
      <a:lvl6pPr marL="457200" algn="ctr" rtl="0" fontAlgn="base">
        <a:lnSpc>
          <a:spcPct val="90000"/>
        </a:lnSpc>
        <a:spcBef>
          <a:spcPct val="0"/>
        </a:spcBef>
        <a:spcAft>
          <a:spcPct val="0"/>
        </a:spcAft>
        <a:defRPr sz="3200" b="1">
          <a:solidFill>
            <a:srgbClr val="990000"/>
          </a:solidFill>
          <a:latin typeface="Comic Sans MS" pitchFamily="66" charset="0"/>
        </a:defRPr>
      </a:lvl6pPr>
      <a:lvl7pPr marL="914400" algn="ctr" rtl="0" fontAlgn="base">
        <a:lnSpc>
          <a:spcPct val="90000"/>
        </a:lnSpc>
        <a:spcBef>
          <a:spcPct val="0"/>
        </a:spcBef>
        <a:spcAft>
          <a:spcPct val="0"/>
        </a:spcAft>
        <a:defRPr sz="3200" b="1">
          <a:solidFill>
            <a:srgbClr val="990000"/>
          </a:solidFill>
          <a:latin typeface="Comic Sans MS" pitchFamily="66" charset="0"/>
        </a:defRPr>
      </a:lvl7pPr>
      <a:lvl8pPr marL="1371600" algn="ctr" rtl="0" fontAlgn="base">
        <a:lnSpc>
          <a:spcPct val="90000"/>
        </a:lnSpc>
        <a:spcBef>
          <a:spcPct val="0"/>
        </a:spcBef>
        <a:spcAft>
          <a:spcPct val="0"/>
        </a:spcAft>
        <a:defRPr sz="3200" b="1">
          <a:solidFill>
            <a:srgbClr val="990000"/>
          </a:solidFill>
          <a:latin typeface="Comic Sans MS" pitchFamily="66" charset="0"/>
        </a:defRPr>
      </a:lvl8pPr>
      <a:lvl9pPr marL="1828800" algn="ctr" rtl="0" fontAlgn="base">
        <a:lnSpc>
          <a:spcPct val="90000"/>
        </a:lnSpc>
        <a:spcBef>
          <a:spcPct val="0"/>
        </a:spcBef>
        <a:spcAft>
          <a:spcPct val="0"/>
        </a:spcAft>
        <a:defRPr sz="3200" b="1">
          <a:solidFill>
            <a:srgbClr val="990000"/>
          </a:solidFill>
          <a:latin typeface="Comic Sans MS" pitchFamily="66" charset="0"/>
        </a:defRPr>
      </a:lvl9pPr>
    </p:titleStyle>
    <p:bodyStyle>
      <a:lvl1pPr marL="358775" indent="-358775" algn="l" rtl="0" eaLnBrk="0" fontAlgn="base" hangingPunct="0">
        <a:lnSpc>
          <a:spcPct val="90000"/>
        </a:lnSpc>
        <a:spcBef>
          <a:spcPct val="30000"/>
        </a:spcBef>
        <a:spcAft>
          <a:spcPct val="0"/>
        </a:spcAft>
        <a:buClr>
          <a:srgbClr val="0000FF"/>
        </a:buClr>
        <a:buFont typeface="Wingdings" pitchFamily="2" charset="2"/>
        <a:buChar char="§"/>
        <a:defRPr sz="2000">
          <a:solidFill>
            <a:srgbClr val="0000FF"/>
          </a:solidFill>
          <a:latin typeface="+mn-lt"/>
          <a:ea typeface="+mn-ea"/>
          <a:cs typeface="+mn-cs"/>
        </a:defRPr>
      </a:lvl1pPr>
      <a:lvl2pPr marL="719138" indent="-285750" algn="l" rtl="0" eaLnBrk="0" fontAlgn="base" hangingPunct="0">
        <a:lnSpc>
          <a:spcPct val="90000"/>
        </a:lnSpc>
        <a:spcBef>
          <a:spcPct val="30000"/>
        </a:spcBef>
        <a:spcAft>
          <a:spcPct val="0"/>
        </a:spcAft>
        <a:buClr>
          <a:schemeClr val="tx2"/>
        </a:buClr>
        <a:buFont typeface="Wingdings" pitchFamily="2" charset="2"/>
        <a:buChar char="§"/>
        <a:defRPr>
          <a:solidFill>
            <a:schemeClr val="tx2"/>
          </a:solidFill>
          <a:latin typeface="+mn-lt"/>
        </a:defRPr>
      </a:lvl2pPr>
      <a:lvl3pPr marL="1079500" indent="-228600" algn="l" rtl="0" eaLnBrk="0" fontAlgn="base" hangingPunct="0">
        <a:lnSpc>
          <a:spcPct val="90000"/>
        </a:lnSpc>
        <a:spcBef>
          <a:spcPct val="30000"/>
        </a:spcBef>
        <a:spcAft>
          <a:spcPct val="0"/>
        </a:spcAft>
        <a:buClr>
          <a:srgbClr val="FF0066"/>
        </a:buClr>
        <a:buSzPct val="40000"/>
        <a:buFont typeface="Wingdings" pitchFamily="2" charset="2"/>
        <a:buChar char="¨"/>
        <a:defRPr>
          <a:solidFill>
            <a:srgbClr val="FF0000"/>
          </a:solidFill>
          <a:latin typeface="+mn-lt"/>
        </a:defRPr>
      </a:lvl3pPr>
      <a:lvl4pPr marL="1439863" indent="-171450" algn="l" rtl="0" eaLnBrk="0" fontAlgn="base" hangingPunct="0">
        <a:lnSpc>
          <a:spcPct val="90000"/>
        </a:lnSpc>
        <a:spcBef>
          <a:spcPct val="30000"/>
        </a:spcBef>
        <a:spcAft>
          <a:spcPct val="0"/>
        </a:spcAft>
        <a:buClr>
          <a:schemeClr val="tx1"/>
        </a:buClr>
        <a:buSzPct val="70000"/>
        <a:buFont typeface="Wingdings" pitchFamily="2" charset="2"/>
        <a:buChar char=""/>
        <a:defRPr>
          <a:solidFill>
            <a:schemeClr val="tx1"/>
          </a:solidFill>
          <a:latin typeface="+mn-lt"/>
        </a:defRPr>
      </a:lvl4pPr>
      <a:lvl5pPr marL="1798638" indent="-171450" algn="l" rtl="0" eaLnBrk="0" fontAlgn="base" hangingPunct="0">
        <a:lnSpc>
          <a:spcPct val="90000"/>
        </a:lnSpc>
        <a:spcBef>
          <a:spcPct val="30000"/>
        </a:spcBef>
        <a:spcAft>
          <a:spcPct val="0"/>
        </a:spcAft>
        <a:buChar char="·"/>
        <a:defRPr>
          <a:solidFill>
            <a:schemeClr val="tx1"/>
          </a:solidFill>
          <a:latin typeface="+mn-lt"/>
        </a:defRPr>
      </a:lvl5pPr>
      <a:lvl6pPr marL="2743200" indent="-171450" algn="l" rtl="0" fontAlgn="base">
        <a:lnSpc>
          <a:spcPct val="90000"/>
        </a:lnSpc>
        <a:spcBef>
          <a:spcPct val="30000"/>
        </a:spcBef>
        <a:spcAft>
          <a:spcPct val="0"/>
        </a:spcAft>
        <a:buChar char="·"/>
        <a:defRPr>
          <a:solidFill>
            <a:schemeClr val="tx1"/>
          </a:solidFill>
          <a:latin typeface="+mn-lt"/>
        </a:defRPr>
      </a:lvl6pPr>
      <a:lvl7pPr marL="3200400" indent="-171450" algn="l" rtl="0" fontAlgn="base">
        <a:lnSpc>
          <a:spcPct val="90000"/>
        </a:lnSpc>
        <a:spcBef>
          <a:spcPct val="30000"/>
        </a:spcBef>
        <a:spcAft>
          <a:spcPct val="0"/>
        </a:spcAft>
        <a:buChar char="·"/>
        <a:defRPr>
          <a:solidFill>
            <a:schemeClr val="tx1"/>
          </a:solidFill>
          <a:latin typeface="+mn-lt"/>
        </a:defRPr>
      </a:lvl7pPr>
      <a:lvl8pPr marL="3657600" indent="-171450" algn="l" rtl="0" fontAlgn="base">
        <a:lnSpc>
          <a:spcPct val="90000"/>
        </a:lnSpc>
        <a:spcBef>
          <a:spcPct val="30000"/>
        </a:spcBef>
        <a:spcAft>
          <a:spcPct val="0"/>
        </a:spcAft>
        <a:buChar char="·"/>
        <a:defRPr>
          <a:solidFill>
            <a:schemeClr val="tx1"/>
          </a:solidFill>
          <a:latin typeface="+mn-lt"/>
        </a:defRPr>
      </a:lvl8pPr>
      <a:lvl9pPr marL="4114800" indent="-171450" algn="l" rtl="0" fontAlgn="base">
        <a:lnSpc>
          <a:spcPct val="90000"/>
        </a:lnSpc>
        <a:spcBef>
          <a:spcPct val="3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ctrTitle"/>
          </p:nvPr>
        </p:nvSpPr>
        <p:spPr bwMode="auto">
          <a:xfrm>
            <a:off x="1371600" y="142875"/>
            <a:ext cx="7129463" cy="114300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GB" sz="2800" smtClean="0"/>
              <a:t>Summary of the WLCG Collaboration workshop Prague 21-22 March 2009</a:t>
            </a:r>
          </a:p>
        </p:txBody>
      </p:sp>
      <p:sp>
        <p:nvSpPr>
          <p:cNvPr id="30722" name="Subtitle 2"/>
          <p:cNvSpPr>
            <a:spLocks noGrp="1"/>
          </p:cNvSpPr>
          <p:nvPr>
            <p:ph type="subTitle" idx="1"/>
          </p:nvPr>
        </p:nvSpPr>
        <p:spPr bwMode="auto">
          <a:xfrm>
            <a:off x="142875" y="1714500"/>
            <a:ext cx="3143250" cy="1571625"/>
          </a:xfrm>
          <a:noFill/>
          <a:ln>
            <a:miter lim="800000"/>
            <a:headEnd/>
            <a:tailEnd/>
          </a:ln>
        </p:spPr>
        <p:txBody>
          <a:bodyPr vert="horz" wrap="square" lIns="91440" tIns="45720" rIns="91440" bIns="45720" numCol="1" anchorCtr="0" compatLnSpc="1">
            <a:prstTxWarp prst="textNoShape">
              <a:avLst/>
            </a:prstTxWarp>
          </a:bodyPr>
          <a:lstStyle/>
          <a:p>
            <a:pPr eaLnBrk="1" hangingPunct="1"/>
            <a:endParaRPr lang="en-GB"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5"/>
          <p:cNvSpPr>
            <a:spLocks noGrp="1" noChangeArrowheads="1"/>
          </p:cNvSpPr>
          <p:nvPr>
            <p:ph type="dt" sz="quarter" idx="10"/>
          </p:nvPr>
        </p:nvSpPr>
        <p:spPr>
          <a:noFill/>
        </p:spPr>
        <p:txBody>
          <a:bodyPr/>
          <a:lstStyle/>
          <a:p>
            <a:r>
              <a:rPr lang="en-US" smtClean="0"/>
              <a:t>26 March 2009</a:t>
            </a:r>
          </a:p>
        </p:txBody>
      </p:sp>
      <p:sp>
        <p:nvSpPr>
          <p:cNvPr id="40962"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40963" name="Rectangle 7"/>
          <p:cNvSpPr>
            <a:spLocks noGrp="1" noChangeArrowheads="1"/>
          </p:cNvSpPr>
          <p:nvPr>
            <p:ph type="sldNum" sz="quarter" idx="12"/>
          </p:nvPr>
        </p:nvSpPr>
        <p:spPr>
          <a:noFill/>
        </p:spPr>
        <p:txBody>
          <a:bodyPr/>
          <a:lstStyle/>
          <a:p>
            <a:fld id="{07AE1EB8-72DF-47CE-A77B-C9A22865F8DE}" type="slidenum">
              <a:rPr lang="en-US" smtClean="0"/>
              <a:pPr/>
              <a:t>10</a:t>
            </a:fld>
            <a:endParaRPr lang="en-US" smtClean="0"/>
          </a:p>
        </p:txBody>
      </p:sp>
      <p:sp>
        <p:nvSpPr>
          <p:cNvPr id="40964" name="Rectangle 2"/>
          <p:cNvSpPr>
            <a:spLocks noGrp="1" noChangeArrowheads="1"/>
          </p:cNvSpPr>
          <p:nvPr>
            <p:ph type="title"/>
          </p:nvPr>
        </p:nvSpPr>
        <p:spPr>
          <a:xfrm>
            <a:off x="1042988" y="333375"/>
            <a:ext cx="7032625" cy="838200"/>
          </a:xfrm>
        </p:spPr>
        <p:txBody>
          <a:bodyPr/>
          <a:lstStyle/>
          <a:p>
            <a:r>
              <a:rPr lang="en-US" sz="2000" dirty="0" smtClean="0"/>
              <a:t>WLCG Site Reviews (1/3)</a:t>
            </a:r>
          </a:p>
        </p:txBody>
      </p:sp>
      <p:sp>
        <p:nvSpPr>
          <p:cNvPr id="40965" name="Text Box 6"/>
          <p:cNvSpPr txBox="1">
            <a:spLocks noChangeArrowheads="1"/>
          </p:cNvSpPr>
          <p:nvPr/>
        </p:nvSpPr>
        <p:spPr bwMode="auto">
          <a:xfrm>
            <a:off x="428596" y="1142984"/>
            <a:ext cx="8177240" cy="6155531"/>
          </a:xfrm>
          <a:prstGeom prst="rect">
            <a:avLst/>
          </a:prstGeom>
          <a:noFill/>
          <a:ln w="9525">
            <a:noFill/>
            <a:miter lim="800000"/>
            <a:headEnd/>
            <a:tailEnd/>
          </a:ln>
        </p:spPr>
        <p:txBody>
          <a:bodyPr wrap="square">
            <a:spAutoFit/>
          </a:bodyPr>
          <a:lstStyle/>
          <a:p>
            <a:pPr>
              <a:spcBef>
                <a:spcPct val="50000"/>
              </a:spcBef>
            </a:pPr>
            <a:r>
              <a:rPr lang="en-US" dirty="0"/>
              <a:t>Site Reviews – Status and </a:t>
            </a:r>
            <a:r>
              <a:rPr lang="en-US" dirty="0" smtClean="0"/>
              <a:t>Outlook (1/3)</a:t>
            </a:r>
          </a:p>
          <a:p>
            <a:endParaRPr lang="en-US" dirty="0" smtClean="0"/>
          </a:p>
          <a:p>
            <a:r>
              <a:rPr lang="en-US" sz="1800" dirty="0" smtClean="0"/>
              <a:t>Problems include: </a:t>
            </a:r>
          </a:p>
          <a:p>
            <a:pPr lvl="1"/>
            <a:r>
              <a:rPr lang="en-GB" sz="1800" dirty="0" smtClean="0"/>
              <a:t>Site/service unreliability and </a:t>
            </a:r>
            <a:r>
              <a:rPr lang="en-GB" sz="1800" dirty="0" err="1" smtClean="0"/>
              <a:t>unavailabilty</a:t>
            </a:r>
            <a:endParaRPr lang="en-GB" sz="1800" dirty="0" smtClean="0"/>
          </a:p>
          <a:p>
            <a:pPr lvl="1"/>
            <a:r>
              <a:rPr lang="en-GB" sz="1800" dirty="0" smtClean="0"/>
              <a:t>Frequency of major incidents and consistent follow up</a:t>
            </a:r>
          </a:p>
          <a:p>
            <a:pPr lvl="1"/>
            <a:r>
              <a:rPr lang="en-GB" sz="1800" dirty="0" smtClean="0"/>
              <a:t>Problems in procuring/commissioning resources to the pledge level</a:t>
            </a:r>
          </a:p>
          <a:p>
            <a:endParaRPr lang="en-GB" sz="1800" dirty="0" smtClean="0"/>
          </a:p>
          <a:p>
            <a:r>
              <a:rPr lang="en-GB" sz="1800" dirty="0" smtClean="0"/>
              <a:t>Serious incidents in the last 6 months:</a:t>
            </a:r>
          </a:p>
          <a:p>
            <a:pPr lvl="1">
              <a:defRPr/>
            </a:pPr>
            <a:r>
              <a:rPr lang="en-GB" sz="1800" dirty="0" smtClean="0"/>
              <a:t>Castor – ASGC, CERN, CNAF, RAL</a:t>
            </a:r>
          </a:p>
          <a:p>
            <a:pPr lvl="1">
              <a:defRPr/>
            </a:pPr>
            <a:r>
              <a:rPr lang="en-GB" sz="1800" dirty="0" err="1" smtClean="0"/>
              <a:t>dCache</a:t>
            </a:r>
            <a:r>
              <a:rPr lang="en-GB" sz="1800" dirty="0" smtClean="0"/>
              <a:t> – FZK, IN2P3, NL-T1</a:t>
            </a:r>
          </a:p>
          <a:p>
            <a:pPr lvl="1">
              <a:defRPr/>
            </a:pPr>
            <a:r>
              <a:rPr lang="en-GB" sz="1800" dirty="0" smtClean="0"/>
              <a:t>Oracle – ASGC, RAL</a:t>
            </a:r>
          </a:p>
          <a:p>
            <a:pPr lvl="1">
              <a:defRPr/>
            </a:pPr>
            <a:r>
              <a:rPr lang="en-GB" sz="1800" dirty="0" smtClean="0"/>
              <a:t>Power – ASGC, PIC, NL-T1, CNAF</a:t>
            </a:r>
          </a:p>
          <a:p>
            <a:pPr lvl="1">
              <a:defRPr/>
            </a:pPr>
            <a:r>
              <a:rPr lang="en-GB" sz="1800" dirty="0" smtClean="0"/>
              <a:t>Cooling- CERN, IN2P3</a:t>
            </a:r>
          </a:p>
          <a:p>
            <a:pPr lvl="1">
              <a:defRPr/>
            </a:pPr>
            <a:r>
              <a:rPr lang="en-GB" sz="1800" dirty="0" smtClean="0"/>
              <a:t>Network- CNAF, PIC, BNL, CERN</a:t>
            </a:r>
          </a:p>
          <a:p>
            <a:pPr lvl="1">
              <a:defRPr/>
            </a:pPr>
            <a:r>
              <a:rPr lang="en-GB" sz="1800" dirty="0" smtClean="0"/>
              <a:t>Other – CNAF, RAL, NL-T1, </a:t>
            </a:r>
          </a:p>
          <a:p>
            <a:pPr lvl="1">
              <a:defRPr/>
            </a:pPr>
            <a:r>
              <a:rPr lang="en-GB" sz="1800" dirty="0" smtClean="0"/>
              <a:t>Fire – ASGC </a:t>
            </a:r>
          </a:p>
          <a:p>
            <a:pPr eaLnBrk="1" hangingPunct="1">
              <a:buFontTx/>
              <a:buNone/>
              <a:defRPr/>
            </a:pPr>
            <a:endParaRPr lang="en-GB" sz="1800" dirty="0" smtClean="0">
              <a:solidFill>
                <a:srgbClr val="FF0000"/>
              </a:solidFill>
            </a:endParaRPr>
          </a:p>
          <a:p>
            <a:pPr eaLnBrk="1" hangingPunct="1">
              <a:buFontTx/>
              <a:buNone/>
              <a:defRPr/>
            </a:pPr>
            <a:r>
              <a:rPr lang="en-GB" sz="1800" dirty="0" smtClean="0">
                <a:solidFill>
                  <a:srgbClr val="FF0000"/>
                </a:solidFill>
              </a:rPr>
              <a:t>Tier1s </a:t>
            </a:r>
            <a:r>
              <a:rPr lang="en-GB" sz="1800" b="1" dirty="0" smtClean="0">
                <a:solidFill>
                  <a:srgbClr val="FF0000"/>
                </a:solidFill>
              </a:rPr>
              <a:t>will</a:t>
            </a:r>
            <a:r>
              <a:rPr lang="en-GB" sz="1800" dirty="0" smtClean="0">
                <a:solidFill>
                  <a:srgbClr val="FF0000"/>
                </a:solidFill>
              </a:rPr>
              <a:t> be down. Experiment models should cope.</a:t>
            </a:r>
            <a:endParaRPr lang="en-US" sz="1800" dirty="0" smtClean="0">
              <a:solidFill>
                <a:srgbClr val="FF0000"/>
              </a:solidFill>
            </a:endParaRPr>
          </a:p>
          <a:p>
            <a:endParaRPr lang="en-GB" sz="1800" dirty="0" smtClean="0"/>
          </a:p>
          <a:p>
            <a:endParaRPr lang="en-GB" sz="1800" dirty="0" smtClean="0"/>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5"/>
          <p:cNvSpPr>
            <a:spLocks noGrp="1" noChangeArrowheads="1"/>
          </p:cNvSpPr>
          <p:nvPr>
            <p:ph type="dt" sz="quarter" idx="10"/>
          </p:nvPr>
        </p:nvSpPr>
        <p:spPr>
          <a:noFill/>
        </p:spPr>
        <p:txBody>
          <a:bodyPr/>
          <a:lstStyle/>
          <a:p>
            <a:r>
              <a:rPr lang="en-US" smtClean="0"/>
              <a:t>26 March 2009</a:t>
            </a:r>
          </a:p>
        </p:txBody>
      </p:sp>
      <p:sp>
        <p:nvSpPr>
          <p:cNvPr id="40962"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40963" name="Rectangle 7"/>
          <p:cNvSpPr>
            <a:spLocks noGrp="1" noChangeArrowheads="1"/>
          </p:cNvSpPr>
          <p:nvPr>
            <p:ph type="sldNum" sz="quarter" idx="12"/>
          </p:nvPr>
        </p:nvSpPr>
        <p:spPr>
          <a:noFill/>
        </p:spPr>
        <p:txBody>
          <a:bodyPr/>
          <a:lstStyle/>
          <a:p>
            <a:fld id="{07AE1EB8-72DF-47CE-A77B-C9A22865F8DE}" type="slidenum">
              <a:rPr lang="en-US" smtClean="0"/>
              <a:pPr/>
              <a:t>11</a:t>
            </a:fld>
            <a:endParaRPr lang="en-US" smtClean="0"/>
          </a:p>
        </p:txBody>
      </p:sp>
      <p:sp>
        <p:nvSpPr>
          <p:cNvPr id="40964" name="Rectangle 2"/>
          <p:cNvSpPr>
            <a:spLocks noGrp="1" noChangeArrowheads="1"/>
          </p:cNvSpPr>
          <p:nvPr>
            <p:ph type="title"/>
          </p:nvPr>
        </p:nvSpPr>
        <p:spPr>
          <a:xfrm>
            <a:off x="1042988" y="333375"/>
            <a:ext cx="7032625" cy="838200"/>
          </a:xfrm>
        </p:spPr>
        <p:txBody>
          <a:bodyPr/>
          <a:lstStyle/>
          <a:p>
            <a:r>
              <a:rPr lang="en-US" sz="2000" dirty="0" smtClean="0"/>
              <a:t>WLCG Site Reviews (2/3)</a:t>
            </a:r>
          </a:p>
        </p:txBody>
      </p:sp>
      <p:sp>
        <p:nvSpPr>
          <p:cNvPr id="40965" name="Text Box 6"/>
          <p:cNvSpPr txBox="1">
            <a:spLocks noChangeArrowheads="1"/>
          </p:cNvSpPr>
          <p:nvPr/>
        </p:nvSpPr>
        <p:spPr bwMode="auto">
          <a:xfrm>
            <a:off x="428596" y="1142984"/>
            <a:ext cx="8177240" cy="7540526"/>
          </a:xfrm>
          <a:prstGeom prst="rect">
            <a:avLst/>
          </a:prstGeom>
          <a:noFill/>
          <a:ln w="9525">
            <a:noFill/>
            <a:miter lim="800000"/>
            <a:headEnd/>
            <a:tailEnd/>
          </a:ln>
        </p:spPr>
        <p:txBody>
          <a:bodyPr wrap="square">
            <a:spAutoFit/>
          </a:bodyPr>
          <a:lstStyle/>
          <a:p>
            <a:pPr>
              <a:spcBef>
                <a:spcPct val="50000"/>
              </a:spcBef>
            </a:pPr>
            <a:r>
              <a:rPr lang="en-US" dirty="0"/>
              <a:t>Site Reviews – Status and </a:t>
            </a:r>
            <a:r>
              <a:rPr lang="en-US" dirty="0" smtClean="0"/>
              <a:t>Outlook (2/3)</a:t>
            </a:r>
          </a:p>
          <a:p>
            <a:endParaRPr lang="en-GB" dirty="0" smtClean="0"/>
          </a:p>
          <a:p>
            <a:r>
              <a:rPr lang="en-GB" dirty="0" smtClean="0"/>
              <a:t>Simple actions to take</a:t>
            </a:r>
          </a:p>
          <a:p>
            <a:pPr lvl="1"/>
            <a:r>
              <a:rPr lang="en-GB" dirty="0" smtClean="0"/>
              <a:t>Ensure sites have sufficient local monitoring; including now the grid service tests/results from SAM and experiments</a:t>
            </a:r>
          </a:p>
          <a:p>
            <a:pPr lvl="1"/>
            <a:r>
              <a:rPr lang="en-GB" dirty="0" smtClean="0"/>
              <a:t>Ensure the response to alarms/tickets works and is appropriate – and test it</a:t>
            </a:r>
          </a:p>
          <a:p>
            <a:pPr lvl="1"/>
            <a:r>
              <a:rPr lang="en-GB" dirty="0" smtClean="0"/>
              <a:t>Follow up on Site Incident Reports – does your site potentially have the same problem ?</a:t>
            </a:r>
          </a:p>
          <a:p>
            <a:pPr lvl="1"/>
            <a:r>
              <a:rPr lang="en-GB" dirty="0" smtClean="0"/>
              <a:t>If you have a problem be honest about what went wrong – so everyone can learn</a:t>
            </a:r>
          </a:p>
          <a:p>
            <a:pPr lvl="1"/>
            <a:r>
              <a:rPr lang="en-GB" dirty="0" smtClean="0"/>
              <a:t>Run workshops to share experience and knowledge on how to run reliable/fault tolerant services</a:t>
            </a:r>
          </a:p>
          <a:p>
            <a:endParaRPr lang="en-GB" dirty="0" smtClean="0"/>
          </a:p>
          <a:p>
            <a:r>
              <a:rPr lang="en-GB" dirty="0" smtClean="0"/>
              <a:t>Open Questions: Is communication adequate, is staffing of services adequate (e.g. full time DBA and MSS support where needed).</a:t>
            </a:r>
          </a:p>
          <a:p>
            <a:pPr>
              <a:spcBef>
                <a:spcPct val="50000"/>
              </a:spcBef>
            </a:pPr>
            <a:endParaRPr lang="en-US" dirty="0" smtClean="0"/>
          </a:p>
          <a:p>
            <a:pPr>
              <a:spcBef>
                <a:spcPct val="50000"/>
              </a:spcBef>
            </a:pPr>
            <a:endParaRPr lang="en-US" dirty="0" smtClean="0"/>
          </a:p>
          <a:p>
            <a:endParaRPr lang="en-US" dirty="0" smtClean="0"/>
          </a:p>
          <a:p>
            <a:endParaRPr lang="en-US" sz="1800" dirty="0" smtClean="0">
              <a:solidFill>
                <a:srgbClr val="FF0000"/>
              </a:solidFill>
            </a:endParaRPr>
          </a:p>
          <a:p>
            <a:endParaRPr lang="en-GB" sz="1800" dirty="0" smtClean="0"/>
          </a:p>
          <a:p>
            <a:endParaRPr lang="en-GB" sz="1800" dirty="0" smtClean="0"/>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5"/>
          <p:cNvSpPr>
            <a:spLocks noGrp="1" noChangeArrowheads="1"/>
          </p:cNvSpPr>
          <p:nvPr>
            <p:ph type="dt" sz="quarter" idx="10"/>
          </p:nvPr>
        </p:nvSpPr>
        <p:spPr>
          <a:noFill/>
        </p:spPr>
        <p:txBody>
          <a:bodyPr/>
          <a:lstStyle/>
          <a:p>
            <a:r>
              <a:rPr lang="en-US" smtClean="0"/>
              <a:t>26 March 2009</a:t>
            </a:r>
          </a:p>
        </p:txBody>
      </p:sp>
      <p:sp>
        <p:nvSpPr>
          <p:cNvPr id="40962"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40963" name="Rectangle 7"/>
          <p:cNvSpPr>
            <a:spLocks noGrp="1" noChangeArrowheads="1"/>
          </p:cNvSpPr>
          <p:nvPr>
            <p:ph type="sldNum" sz="quarter" idx="12"/>
          </p:nvPr>
        </p:nvSpPr>
        <p:spPr>
          <a:noFill/>
        </p:spPr>
        <p:txBody>
          <a:bodyPr/>
          <a:lstStyle/>
          <a:p>
            <a:fld id="{07AE1EB8-72DF-47CE-A77B-C9A22865F8DE}" type="slidenum">
              <a:rPr lang="en-US" smtClean="0"/>
              <a:pPr/>
              <a:t>12</a:t>
            </a:fld>
            <a:endParaRPr lang="en-US" smtClean="0"/>
          </a:p>
        </p:txBody>
      </p:sp>
      <p:sp>
        <p:nvSpPr>
          <p:cNvPr id="40964" name="Rectangle 2"/>
          <p:cNvSpPr>
            <a:spLocks noGrp="1" noChangeArrowheads="1"/>
          </p:cNvSpPr>
          <p:nvPr>
            <p:ph type="title"/>
          </p:nvPr>
        </p:nvSpPr>
        <p:spPr>
          <a:xfrm>
            <a:off x="1042988" y="333375"/>
            <a:ext cx="7032625" cy="838200"/>
          </a:xfrm>
        </p:spPr>
        <p:txBody>
          <a:bodyPr/>
          <a:lstStyle/>
          <a:p>
            <a:r>
              <a:rPr lang="en-US" sz="2000" dirty="0" smtClean="0"/>
              <a:t>WLCG Site Reviews (3/3)</a:t>
            </a:r>
          </a:p>
        </p:txBody>
      </p:sp>
      <p:sp>
        <p:nvSpPr>
          <p:cNvPr id="40965" name="Text Box 6"/>
          <p:cNvSpPr txBox="1">
            <a:spLocks noChangeArrowheads="1"/>
          </p:cNvSpPr>
          <p:nvPr/>
        </p:nvSpPr>
        <p:spPr bwMode="auto">
          <a:xfrm>
            <a:off x="428596" y="1142984"/>
            <a:ext cx="8177240" cy="8309967"/>
          </a:xfrm>
          <a:prstGeom prst="rect">
            <a:avLst/>
          </a:prstGeom>
          <a:noFill/>
          <a:ln w="9525">
            <a:noFill/>
            <a:miter lim="800000"/>
            <a:headEnd/>
            <a:tailEnd/>
          </a:ln>
        </p:spPr>
        <p:txBody>
          <a:bodyPr wrap="square">
            <a:spAutoFit/>
          </a:bodyPr>
          <a:lstStyle/>
          <a:p>
            <a:pPr>
              <a:spcBef>
                <a:spcPct val="50000"/>
              </a:spcBef>
            </a:pPr>
            <a:r>
              <a:rPr lang="en-US" dirty="0"/>
              <a:t>Site Reviews – Status and </a:t>
            </a:r>
            <a:r>
              <a:rPr lang="en-US" dirty="0" smtClean="0"/>
              <a:t>Outlook (3/3)</a:t>
            </a:r>
          </a:p>
          <a:p>
            <a:endParaRPr lang="en-GB" dirty="0" smtClean="0"/>
          </a:p>
          <a:p>
            <a:r>
              <a:rPr lang="en-GB" dirty="0" smtClean="0"/>
              <a:t>Discussion:</a:t>
            </a:r>
          </a:p>
          <a:p>
            <a:r>
              <a:rPr lang="en-GB" dirty="0" smtClean="0"/>
              <a:t>SAM framework is changing (</a:t>
            </a:r>
            <a:r>
              <a:rPr lang="en-GB" dirty="0" err="1" smtClean="0"/>
              <a:t>Nagios</a:t>
            </a:r>
            <a:r>
              <a:rPr lang="en-GB" dirty="0" smtClean="0"/>
              <a:t> based) – we should exploit this.</a:t>
            </a:r>
          </a:p>
          <a:p>
            <a:r>
              <a:rPr lang="en-GB" dirty="0" smtClean="0"/>
              <a:t>Tier 1 have very different availabilities.</a:t>
            </a:r>
          </a:p>
          <a:p>
            <a:r>
              <a:rPr lang="en-GB" dirty="0" err="1" smtClean="0"/>
              <a:t>LHCb</a:t>
            </a:r>
            <a:r>
              <a:rPr lang="en-GB" dirty="0" smtClean="0"/>
              <a:t> SAM tests show strong correlation between their reports and real problems</a:t>
            </a:r>
          </a:p>
          <a:p>
            <a:r>
              <a:rPr lang="en-GB" dirty="0" smtClean="0"/>
              <a:t>Sites should detect problems before the experiments do – construction of the middleware often does not help here.</a:t>
            </a:r>
          </a:p>
          <a:p>
            <a:r>
              <a:rPr lang="en-GB" dirty="0" smtClean="0"/>
              <a:t>Experiments should tell sites when they are not of production quality. Many of the VO tests are only understood by the experiments and experiment site reps usually have no backup.</a:t>
            </a:r>
          </a:p>
          <a:p>
            <a:r>
              <a:rPr lang="en-GB" dirty="0" smtClean="0"/>
              <a:t>CMS not seeing problems where sites are not paying attention but more systematic issues that crop up from time to time.</a:t>
            </a:r>
          </a:p>
          <a:p>
            <a:r>
              <a:rPr lang="en-GB" dirty="0" smtClean="0"/>
              <a:t>WLCG will make site visits including some Tier 2.</a:t>
            </a:r>
          </a:p>
          <a:p>
            <a:endParaRPr lang="en-GB" dirty="0" smtClean="0"/>
          </a:p>
          <a:p>
            <a:pPr>
              <a:spcBef>
                <a:spcPct val="50000"/>
              </a:spcBef>
            </a:pPr>
            <a:endParaRPr lang="en-US" dirty="0" smtClean="0"/>
          </a:p>
          <a:p>
            <a:pPr>
              <a:spcBef>
                <a:spcPct val="50000"/>
              </a:spcBef>
            </a:pPr>
            <a:endParaRPr lang="en-US" dirty="0" smtClean="0"/>
          </a:p>
          <a:p>
            <a:pPr>
              <a:spcBef>
                <a:spcPct val="50000"/>
              </a:spcBef>
            </a:pPr>
            <a:endParaRPr lang="en-US" dirty="0" smtClean="0"/>
          </a:p>
          <a:p>
            <a:endParaRPr lang="en-US" dirty="0" smtClean="0"/>
          </a:p>
          <a:p>
            <a:endParaRPr lang="en-US" sz="1800" dirty="0" smtClean="0">
              <a:solidFill>
                <a:srgbClr val="FF0000"/>
              </a:solidFill>
            </a:endParaRPr>
          </a:p>
          <a:p>
            <a:endParaRPr lang="en-GB" sz="1800" dirty="0" smtClean="0"/>
          </a:p>
          <a:p>
            <a:endParaRPr lang="en-GB" sz="1800" dirty="0" smtClean="0"/>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41986"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41987"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FC8A7583-A80A-475B-B9E4-53D9B56C3EF7}" type="slidenum">
              <a:rPr lang="en-US" sz="1400"/>
              <a:pPr algn="r"/>
              <a:t>13</a:t>
            </a:fld>
            <a:endParaRPr lang="en-US" sz="1400"/>
          </a:p>
        </p:txBody>
      </p:sp>
      <p:sp>
        <p:nvSpPr>
          <p:cNvPr id="41988" name="Rectangle 2"/>
          <p:cNvSpPr>
            <a:spLocks noGrp="1" noChangeArrowheads="1"/>
          </p:cNvSpPr>
          <p:nvPr>
            <p:ph type="title" idx="4294967295"/>
          </p:nvPr>
        </p:nvSpPr>
        <p:spPr>
          <a:xfrm>
            <a:off x="1042988" y="333375"/>
            <a:ext cx="7032625" cy="838200"/>
          </a:xfrm>
        </p:spPr>
        <p:txBody>
          <a:bodyPr/>
          <a:lstStyle/>
          <a:p>
            <a:r>
              <a:rPr lang="en-US" sz="2000" smtClean="0"/>
              <a:t>WLCG Database Services Reviews (1/2)</a:t>
            </a:r>
          </a:p>
        </p:txBody>
      </p:sp>
      <p:sp>
        <p:nvSpPr>
          <p:cNvPr id="41989" name="Text Box 6"/>
          <p:cNvSpPr txBox="1">
            <a:spLocks noChangeArrowheads="1"/>
          </p:cNvSpPr>
          <p:nvPr/>
        </p:nvSpPr>
        <p:spPr bwMode="auto">
          <a:xfrm>
            <a:off x="395288" y="1196975"/>
            <a:ext cx="8280400" cy="5324535"/>
          </a:xfrm>
          <a:prstGeom prst="rect">
            <a:avLst/>
          </a:prstGeom>
          <a:noFill/>
          <a:ln w="9525">
            <a:noFill/>
            <a:miter lim="800000"/>
            <a:headEnd/>
            <a:tailEnd/>
          </a:ln>
        </p:spPr>
        <p:txBody>
          <a:bodyPr>
            <a:spAutoFit/>
          </a:bodyPr>
          <a:lstStyle/>
          <a:p>
            <a:pPr>
              <a:spcBef>
                <a:spcPct val="50000"/>
              </a:spcBef>
            </a:pPr>
            <a:r>
              <a:rPr lang="en-US" b="1" dirty="0">
                <a:solidFill>
                  <a:srgbClr val="FF0000"/>
                </a:solidFill>
              </a:rPr>
              <a:t>Examples and Current High-Priority </a:t>
            </a:r>
            <a:r>
              <a:rPr lang="en-US" b="1" dirty="0" smtClean="0">
                <a:solidFill>
                  <a:srgbClr val="FF0000"/>
                </a:solidFill>
              </a:rPr>
              <a:t>Issues</a:t>
            </a:r>
          </a:p>
          <a:p>
            <a:pPr>
              <a:spcBef>
                <a:spcPct val="50000"/>
              </a:spcBef>
            </a:pPr>
            <a:endParaRPr lang="en-US" b="1" dirty="0">
              <a:solidFill>
                <a:srgbClr val="FF0000"/>
              </a:solidFill>
            </a:endParaRPr>
          </a:p>
          <a:p>
            <a:r>
              <a:rPr lang="en-US" dirty="0"/>
              <a:t>Atlas, Streams and </a:t>
            </a:r>
            <a:r>
              <a:rPr lang="en-US" dirty="0" err="1"/>
              <a:t>LogMiner</a:t>
            </a:r>
            <a:r>
              <a:rPr lang="en-US" dirty="0"/>
              <a:t> crash 12-12-2008: Workaround no good</a:t>
            </a:r>
          </a:p>
          <a:p>
            <a:pPr marL="742950" lvl="1" indent="-285750"/>
            <a:r>
              <a:rPr lang="en-US" dirty="0">
                <a:solidFill>
                  <a:srgbClr val="FF0000"/>
                </a:solidFill>
              </a:rPr>
              <a:t>PVSS replication down 4 days, Conditions replication down 4 days</a:t>
            </a:r>
          </a:p>
          <a:p>
            <a:r>
              <a:rPr lang="en-US" dirty="0"/>
              <a:t>CMS Frontier, change notification and Streams incompatibility</a:t>
            </a:r>
          </a:p>
          <a:p>
            <a:pPr marL="742950" lvl="1" indent="-285750"/>
            <a:r>
              <a:rPr lang="en-US" dirty="0">
                <a:solidFill>
                  <a:srgbClr val="FF0000"/>
                </a:solidFill>
              </a:rPr>
              <a:t>Intermittent streams capture process aborts </a:t>
            </a:r>
            <a:r>
              <a:rPr lang="en-US" dirty="0"/>
              <a:t>– patch did not solve</a:t>
            </a:r>
          </a:p>
          <a:p>
            <a:r>
              <a:rPr lang="en-US" dirty="0"/>
              <a:t>Castor, </a:t>
            </a:r>
            <a:r>
              <a:rPr lang="en-US" dirty="0" err="1"/>
              <a:t>BigID</a:t>
            </a:r>
            <a:r>
              <a:rPr lang="en-US" dirty="0"/>
              <a:t> issue – </a:t>
            </a:r>
            <a:r>
              <a:rPr lang="en-US" dirty="0" smtClean="0"/>
              <a:t>Wrong </a:t>
            </a:r>
            <a:r>
              <a:rPr lang="en-US" dirty="0"/>
              <a:t>bind value being </a:t>
            </a:r>
            <a:r>
              <a:rPr lang="en-US" dirty="0" smtClean="0"/>
              <a:t>inserted (</a:t>
            </a:r>
            <a:r>
              <a:rPr lang="en-US" dirty="0" smtClean="0">
                <a:solidFill>
                  <a:srgbClr val="FF0000"/>
                </a:solidFill>
              </a:rPr>
              <a:t>hit RAL and ASGC badly</a:t>
            </a:r>
            <a:r>
              <a:rPr lang="en-US" dirty="0" smtClean="0"/>
              <a:t>)</a:t>
            </a:r>
            <a:endParaRPr lang="en-US" dirty="0"/>
          </a:p>
          <a:p>
            <a:r>
              <a:rPr lang="en-US" dirty="0"/>
              <a:t>Castor, ORA-600 crash – </a:t>
            </a:r>
            <a:r>
              <a:rPr lang="en-US" dirty="0">
                <a:solidFill>
                  <a:srgbClr val="FF0000"/>
                </a:solidFill>
              </a:rPr>
              <a:t>ATLAS stager down 10 hours</a:t>
            </a:r>
            <a:r>
              <a:rPr lang="en-US" dirty="0"/>
              <a:t>. </a:t>
            </a:r>
          </a:p>
          <a:p>
            <a:pPr marL="742950" lvl="1" indent="-285750"/>
            <a:r>
              <a:rPr lang="en-US" dirty="0"/>
              <a:t>Solved with patch but needs merge of two existing Oracle patches.</a:t>
            </a:r>
          </a:p>
          <a:p>
            <a:r>
              <a:rPr lang="en-US" dirty="0"/>
              <a:t>Castor, crosstalk and wrong SQL executed</a:t>
            </a:r>
          </a:p>
          <a:p>
            <a:pPr marL="742950" lvl="1" indent="-285750"/>
            <a:r>
              <a:rPr lang="en-US" dirty="0"/>
              <a:t> </a:t>
            </a:r>
            <a:r>
              <a:rPr lang="en-US" dirty="0">
                <a:solidFill>
                  <a:srgbClr val="FF0000"/>
                </a:solidFill>
              </a:rPr>
              <a:t>RAL reported an incident causing loss of 14K files </a:t>
            </a:r>
            <a:r>
              <a:rPr lang="en-US" dirty="0"/>
              <a:t>– fixed</a:t>
            </a:r>
          </a:p>
          <a:p>
            <a:r>
              <a:rPr lang="en-US" dirty="0"/>
              <a:t>Oracle clients on SLC5, </a:t>
            </a:r>
            <a:r>
              <a:rPr lang="en-US" dirty="0" smtClean="0"/>
              <a:t>SELINUX connectivity problem</a:t>
            </a:r>
            <a:endParaRPr lang="en-US" dirty="0"/>
          </a:p>
          <a:p>
            <a:pPr marL="285750" indent="-285750"/>
            <a:r>
              <a:rPr lang="en-US" dirty="0"/>
              <a:t>Cannot use multiple nodes to </a:t>
            </a:r>
            <a:r>
              <a:rPr lang="en-US" dirty="0">
                <a:solidFill>
                  <a:srgbClr val="FF0000"/>
                </a:solidFill>
              </a:rPr>
              <a:t>restore a VLDB – 1 Day for 10TB</a:t>
            </a:r>
          </a:p>
          <a:p>
            <a:pPr marL="742950" lvl="1" indent="-285750"/>
            <a:endParaRPr lang="en-US" dirty="0"/>
          </a:p>
          <a:p>
            <a:pPr>
              <a:spcBef>
                <a:spcPct val="50000"/>
              </a:spcBef>
            </a:pPr>
            <a:endParaRPr lang="en-US" b="1" dirty="0">
              <a:solidFill>
                <a:srgbClr val="FF000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63491"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63492"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1AE2D699-9EB8-438A-ACFD-C936E324DF06}" type="slidenum">
              <a:rPr lang="en-US" sz="1400"/>
              <a:pPr algn="r"/>
              <a:t>14</a:t>
            </a:fld>
            <a:endParaRPr lang="en-US" sz="1400"/>
          </a:p>
        </p:txBody>
      </p:sp>
      <p:sp>
        <p:nvSpPr>
          <p:cNvPr id="63493" name="Rectangle 2"/>
          <p:cNvSpPr>
            <a:spLocks noGrp="1" noChangeArrowheads="1"/>
          </p:cNvSpPr>
          <p:nvPr>
            <p:ph type="title" idx="4294967295"/>
          </p:nvPr>
        </p:nvSpPr>
        <p:spPr>
          <a:xfrm>
            <a:off x="1042988" y="333375"/>
            <a:ext cx="7032625" cy="838200"/>
          </a:xfrm>
        </p:spPr>
        <p:txBody>
          <a:bodyPr/>
          <a:lstStyle/>
          <a:p>
            <a:r>
              <a:rPr lang="en-US" sz="2000" smtClean="0"/>
              <a:t>WLCG Database Services Reviews (2/2 )</a:t>
            </a:r>
          </a:p>
        </p:txBody>
      </p:sp>
      <p:sp>
        <p:nvSpPr>
          <p:cNvPr id="63494" name="Text Box 6"/>
          <p:cNvSpPr txBox="1">
            <a:spLocks noChangeArrowheads="1"/>
          </p:cNvSpPr>
          <p:nvPr/>
        </p:nvSpPr>
        <p:spPr bwMode="auto">
          <a:xfrm>
            <a:off x="323850" y="1125538"/>
            <a:ext cx="8280400" cy="4206875"/>
          </a:xfrm>
          <a:prstGeom prst="rect">
            <a:avLst/>
          </a:prstGeom>
          <a:noFill/>
          <a:ln w="9525">
            <a:noFill/>
            <a:miter lim="800000"/>
            <a:headEnd/>
            <a:tailEnd/>
          </a:ln>
        </p:spPr>
        <p:txBody>
          <a:bodyPr>
            <a:spAutoFit/>
          </a:bodyPr>
          <a:lstStyle/>
          <a:p>
            <a:pPr>
              <a:spcBef>
                <a:spcPct val="50000"/>
              </a:spcBef>
            </a:pPr>
            <a:r>
              <a:rPr lang="en-US"/>
              <a:t>Follow up Actions:</a:t>
            </a:r>
          </a:p>
          <a:p>
            <a:endParaRPr lang="en-US"/>
          </a:p>
          <a:p>
            <a:r>
              <a:rPr lang="en-US"/>
              <a:t>Following proposals to the WLCG MB and elsewhere WLCG Oracle Operational review meetings are being established.</a:t>
            </a:r>
          </a:p>
          <a:p>
            <a:endParaRPr lang="en-US"/>
          </a:p>
          <a:p>
            <a:r>
              <a:rPr lang="en-US"/>
              <a:t>Such meetings will initially take place quarterly.</a:t>
            </a:r>
          </a:p>
          <a:p>
            <a:endParaRPr lang="en-US"/>
          </a:p>
          <a:p>
            <a:r>
              <a:rPr lang="en-US"/>
              <a:t>Input from regular WLCG Distributed Database Operations (formerly-3D) conference calls and workshops will be essential in preparing and prioritizing lists of issues, as well as to exchange knowledge on workarounds and solutions.</a:t>
            </a:r>
          </a:p>
          <a:p>
            <a:pPr marL="742950" lvl="1" indent="-285750"/>
            <a:endParaRPr lang="en-US"/>
          </a:p>
          <a:p>
            <a:pPr>
              <a:spcBef>
                <a:spcPct val="50000"/>
              </a:spcBef>
            </a:pPr>
            <a:endParaRPr lang="en-US" b="1">
              <a:solidFill>
                <a:srgbClr val="FF0000"/>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43010"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43011"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7250A2B1-AA7D-4313-8AD1-583B17FB1DA9}" type="slidenum">
              <a:rPr lang="en-US" sz="1400"/>
              <a:pPr algn="r"/>
              <a:t>15</a:t>
            </a:fld>
            <a:endParaRPr lang="en-US" sz="1400"/>
          </a:p>
        </p:txBody>
      </p:sp>
      <p:sp>
        <p:nvSpPr>
          <p:cNvPr id="43012" name="Rectangle 2"/>
          <p:cNvSpPr>
            <a:spLocks noGrp="1" noChangeArrowheads="1"/>
          </p:cNvSpPr>
          <p:nvPr>
            <p:ph type="title" idx="4294967295"/>
          </p:nvPr>
        </p:nvSpPr>
        <p:spPr>
          <a:xfrm>
            <a:off x="1042988" y="333375"/>
            <a:ext cx="7032625" cy="838200"/>
          </a:xfrm>
        </p:spPr>
        <p:txBody>
          <a:bodyPr/>
          <a:lstStyle/>
          <a:p>
            <a:r>
              <a:rPr lang="en-US" sz="2000" dirty="0" smtClean="0"/>
              <a:t>WLCG Data Management Reviews and Outlook (1/5)</a:t>
            </a:r>
          </a:p>
        </p:txBody>
      </p:sp>
      <p:sp>
        <p:nvSpPr>
          <p:cNvPr id="43013" name="Text Box 6"/>
          <p:cNvSpPr txBox="1">
            <a:spLocks noChangeArrowheads="1"/>
          </p:cNvSpPr>
          <p:nvPr/>
        </p:nvSpPr>
        <p:spPr bwMode="auto">
          <a:xfrm>
            <a:off x="395288" y="1403885"/>
            <a:ext cx="8320116" cy="5186035"/>
          </a:xfrm>
          <a:prstGeom prst="rect">
            <a:avLst/>
          </a:prstGeom>
          <a:noFill/>
          <a:ln w="9525">
            <a:noFill/>
            <a:miter lim="800000"/>
            <a:headEnd/>
            <a:tailEnd/>
          </a:ln>
        </p:spPr>
        <p:txBody>
          <a:bodyPr wrap="square">
            <a:spAutoFit/>
          </a:bodyPr>
          <a:lstStyle/>
          <a:p>
            <a:pPr>
              <a:spcBef>
                <a:spcPct val="50000"/>
              </a:spcBef>
            </a:pPr>
            <a:r>
              <a:rPr lang="en-US" dirty="0"/>
              <a:t>Summary of FZK </a:t>
            </a:r>
            <a:r>
              <a:rPr lang="en-US" dirty="0" err="1"/>
              <a:t>Dcache</a:t>
            </a:r>
            <a:r>
              <a:rPr lang="en-US" dirty="0"/>
              <a:t> Workshop 14-15 January 2009 (</a:t>
            </a:r>
            <a:r>
              <a:rPr lang="en-US" dirty="0" smtClean="0"/>
              <a:t>1/2)</a:t>
            </a:r>
            <a:endParaRPr lang="en-US" dirty="0"/>
          </a:p>
          <a:p>
            <a:pPr lvl="1">
              <a:spcBef>
                <a:spcPct val="50000"/>
              </a:spcBef>
            </a:pPr>
            <a:r>
              <a:rPr lang="en-US" sz="1800" dirty="0" smtClean="0"/>
              <a:t>Goals were to: Discuss mutual issues, practices, procedures </a:t>
            </a:r>
          </a:p>
          <a:p>
            <a:pPr lvl="1"/>
            <a:r>
              <a:rPr lang="en-US" sz="1800" dirty="0" smtClean="0"/>
              <a:t>Improve communication</a:t>
            </a:r>
          </a:p>
          <a:p>
            <a:pPr lvl="1"/>
            <a:r>
              <a:rPr lang="en-US" sz="1800" dirty="0" smtClean="0"/>
              <a:t>Meet/Unite administrators</a:t>
            </a:r>
          </a:p>
          <a:p>
            <a:pPr lvl="1">
              <a:buNone/>
            </a:pPr>
            <a:r>
              <a:rPr lang="en-US" sz="1800" dirty="0" smtClean="0"/>
              <a:t>Absence of experiments reps. at the workshop allowed more depth of detailed discussions (though they were invited). </a:t>
            </a:r>
            <a:endParaRPr lang="en-US" sz="1800" dirty="0"/>
          </a:p>
          <a:p>
            <a:r>
              <a:rPr lang="en-US" sz="1800" dirty="0" smtClean="0"/>
              <a:t>The presentation reviewed sources of storage (</a:t>
            </a:r>
            <a:r>
              <a:rPr lang="en-US" sz="1800" dirty="0" err="1" smtClean="0"/>
              <a:t>dcache</a:t>
            </a:r>
            <a:r>
              <a:rPr lang="en-US" sz="1800" dirty="0" smtClean="0"/>
              <a:t>) instability: </a:t>
            </a:r>
          </a:p>
          <a:p>
            <a:endParaRPr lang="en-US" dirty="0" smtClean="0"/>
          </a:p>
          <a:p>
            <a:r>
              <a:rPr lang="en-US" dirty="0" smtClean="0"/>
              <a:t>Complexity: </a:t>
            </a:r>
            <a:r>
              <a:rPr lang="en-US" dirty="0" smtClean="0">
                <a:solidFill>
                  <a:srgbClr val="FF0000"/>
                </a:solidFill>
              </a:rPr>
              <a:t>not solved</a:t>
            </a:r>
          </a:p>
          <a:p>
            <a:r>
              <a:rPr lang="en-US" dirty="0" smtClean="0"/>
              <a:t>Increasing resource footprint: </a:t>
            </a:r>
            <a:r>
              <a:rPr lang="en-US" dirty="0" smtClean="0">
                <a:solidFill>
                  <a:srgbClr val="FF0000"/>
                </a:solidFill>
              </a:rPr>
              <a:t>not solved</a:t>
            </a:r>
          </a:p>
          <a:p>
            <a:r>
              <a:rPr lang="en-US" dirty="0" smtClean="0"/>
              <a:t>Databases in the line of fire: </a:t>
            </a:r>
            <a:r>
              <a:rPr lang="en-US" dirty="0" smtClean="0">
                <a:solidFill>
                  <a:srgbClr val="FF0000"/>
                </a:solidFill>
              </a:rPr>
              <a:t>not solved</a:t>
            </a:r>
          </a:p>
          <a:p>
            <a:r>
              <a:rPr lang="en-US" dirty="0" smtClean="0"/>
              <a:t>Asynchronous operations: </a:t>
            </a:r>
            <a:r>
              <a:rPr lang="en-US" dirty="0" smtClean="0">
                <a:solidFill>
                  <a:srgbClr val="FF0000"/>
                </a:solidFill>
              </a:rPr>
              <a:t>that’s </a:t>
            </a:r>
            <a:r>
              <a:rPr lang="en-US" dirty="0" err="1" smtClean="0">
                <a:solidFill>
                  <a:srgbClr val="FF0000"/>
                </a:solidFill>
              </a:rPr>
              <a:t>gridlife</a:t>
            </a:r>
            <a:endParaRPr lang="en-US" dirty="0" smtClean="0">
              <a:solidFill>
                <a:srgbClr val="FF0000"/>
              </a:solidFill>
            </a:endParaRPr>
          </a:p>
          <a:p>
            <a:r>
              <a:rPr lang="en-US" dirty="0" smtClean="0"/>
              <a:t>and drew the analogy: the Doctor is not in, </a:t>
            </a:r>
            <a:r>
              <a:rPr lang="en-GB" dirty="0" smtClean="0"/>
              <a:t>dCache.org has pills &amp; bandages, </a:t>
            </a:r>
            <a:r>
              <a:rPr lang="en-US" dirty="0" smtClean="0"/>
              <a:t>Call the nurse</a:t>
            </a:r>
            <a:endParaRPr lang="en-US" dirty="0" smtClean="0">
              <a:solidFill>
                <a:srgbClr val="FF0000"/>
              </a:solidFill>
            </a:endParaRPr>
          </a:p>
          <a:p>
            <a:pPr lvl="1">
              <a:spcBef>
                <a:spcPct val="50000"/>
              </a:spcBef>
            </a:pPr>
            <a:r>
              <a:rPr lang="en-US" sz="1800" dirty="0" smtClean="0"/>
              <a:t>  </a:t>
            </a:r>
          </a:p>
          <a:p>
            <a:pPr lvl="1">
              <a:spcBef>
                <a:spcPct val="50000"/>
              </a:spcBef>
            </a:pPr>
            <a:endParaRPr lang="en-US" sz="18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43010"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43011"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7250A2B1-AA7D-4313-8AD1-583B17FB1DA9}" type="slidenum">
              <a:rPr lang="en-US" sz="1400"/>
              <a:pPr algn="r"/>
              <a:t>16</a:t>
            </a:fld>
            <a:endParaRPr lang="en-US" sz="1400"/>
          </a:p>
        </p:txBody>
      </p:sp>
      <p:sp>
        <p:nvSpPr>
          <p:cNvPr id="43012" name="Rectangle 2"/>
          <p:cNvSpPr>
            <a:spLocks noGrp="1" noChangeArrowheads="1"/>
          </p:cNvSpPr>
          <p:nvPr>
            <p:ph type="title" idx="4294967295"/>
          </p:nvPr>
        </p:nvSpPr>
        <p:spPr>
          <a:xfrm>
            <a:off x="1042988" y="333375"/>
            <a:ext cx="7032625" cy="838200"/>
          </a:xfrm>
        </p:spPr>
        <p:txBody>
          <a:bodyPr/>
          <a:lstStyle/>
          <a:p>
            <a:r>
              <a:rPr lang="en-US" sz="2000" dirty="0" smtClean="0"/>
              <a:t>WLCG Data Management Reviews and Outlook (2/5)</a:t>
            </a:r>
          </a:p>
        </p:txBody>
      </p:sp>
      <p:sp>
        <p:nvSpPr>
          <p:cNvPr id="43013" name="Text Box 6"/>
          <p:cNvSpPr txBox="1">
            <a:spLocks noChangeArrowheads="1"/>
          </p:cNvSpPr>
          <p:nvPr/>
        </p:nvSpPr>
        <p:spPr bwMode="auto">
          <a:xfrm>
            <a:off x="428596" y="1000108"/>
            <a:ext cx="8215370" cy="6663363"/>
          </a:xfrm>
          <a:prstGeom prst="rect">
            <a:avLst/>
          </a:prstGeom>
          <a:noFill/>
          <a:ln w="9525">
            <a:noFill/>
            <a:miter lim="800000"/>
            <a:headEnd/>
            <a:tailEnd/>
          </a:ln>
        </p:spPr>
        <p:txBody>
          <a:bodyPr wrap="square">
            <a:spAutoFit/>
          </a:bodyPr>
          <a:lstStyle/>
          <a:p>
            <a:pPr>
              <a:spcBef>
                <a:spcPct val="50000"/>
              </a:spcBef>
            </a:pPr>
            <a:r>
              <a:rPr lang="en-US" dirty="0"/>
              <a:t>Summary of FZK </a:t>
            </a:r>
            <a:r>
              <a:rPr lang="en-US" dirty="0" err="1"/>
              <a:t>Dcache</a:t>
            </a:r>
            <a:r>
              <a:rPr lang="en-US" dirty="0"/>
              <a:t> Workshop 14-15 January 2009 </a:t>
            </a:r>
            <a:r>
              <a:rPr lang="en-US" dirty="0" smtClean="0"/>
              <a:t>(2/2)</a:t>
            </a:r>
          </a:p>
          <a:p>
            <a:pPr>
              <a:spcBef>
                <a:spcPct val="50000"/>
              </a:spcBef>
            </a:pPr>
            <a:r>
              <a:rPr lang="en-US" sz="1800" dirty="0" smtClean="0"/>
              <a:t>The final points were on sustainability pointing out that:</a:t>
            </a:r>
          </a:p>
          <a:p>
            <a:r>
              <a:rPr lang="en-US" dirty="0" smtClean="0"/>
              <a:t>  </a:t>
            </a:r>
            <a:r>
              <a:rPr lang="en-US" sz="1800" dirty="0" err="1" smtClean="0"/>
              <a:t>dCache</a:t>
            </a:r>
            <a:r>
              <a:rPr lang="en-US" sz="1800" dirty="0" smtClean="0"/>
              <a:t> is developed by a small group</a:t>
            </a:r>
          </a:p>
          <a:p>
            <a:r>
              <a:rPr lang="en-US" sz="1800" dirty="0" smtClean="0"/>
              <a:t>  Documentation is lacking for problems T1 sites are confronted with.</a:t>
            </a:r>
          </a:p>
          <a:p>
            <a:r>
              <a:rPr lang="en-US" sz="1800" dirty="0" smtClean="0"/>
              <a:t>  Do T1s need/have a plan B?</a:t>
            </a:r>
          </a:p>
          <a:p>
            <a:endParaRPr lang="en-US" sz="1800" dirty="0" smtClean="0"/>
          </a:p>
          <a:p>
            <a:r>
              <a:rPr lang="en-US" sz="1800" dirty="0" smtClean="0"/>
              <a:t>This lead to a lively discussion with the speaker being challenged as to how the user community was going to solve their difficulties with </a:t>
            </a:r>
            <a:r>
              <a:rPr lang="en-US" sz="1800" dirty="0" err="1" smtClean="0"/>
              <a:t>dcache</a:t>
            </a:r>
            <a:r>
              <a:rPr lang="en-US" sz="1800" dirty="0" smtClean="0"/>
              <a:t> support. This brought out several actions/recommendations that had been decided at the workshop as can be seen from their minutes.</a:t>
            </a:r>
          </a:p>
          <a:p>
            <a:endParaRPr lang="en-US" sz="1800" dirty="0" smtClean="0"/>
          </a:p>
          <a:p>
            <a:r>
              <a:rPr lang="en-US" sz="1800" dirty="0" smtClean="0"/>
              <a:t>Sites can look at the source code (Java) and T1 </a:t>
            </a:r>
            <a:r>
              <a:rPr lang="en-US" sz="1800" dirty="0" err="1" smtClean="0"/>
              <a:t>Admins</a:t>
            </a:r>
            <a:r>
              <a:rPr lang="en-US" sz="1800" dirty="0" smtClean="0"/>
              <a:t> should be able to understand it at entry level. Dcache.org will </a:t>
            </a:r>
            <a:r>
              <a:rPr lang="en-US" sz="1800" dirty="0" err="1" smtClean="0"/>
              <a:t>organise</a:t>
            </a:r>
            <a:r>
              <a:rPr lang="en-US" sz="1800" dirty="0" smtClean="0"/>
              <a:t> master classes to help (e.g. on Chimera setup) and setup a </a:t>
            </a:r>
            <a:r>
              <a:rPr lang="en-US" sz="1800" dirty="0" err="1" smtClean="0"/>
              <a:t>Twiki</a:t>
            </a:r>
            <a:r>
              <a:rPr lang="en-US" sz="1800" dirty="0" smtClean="0"/>
              <a:t> where T1 sites can enter Setup files, How-to’s, FAQ etc. to improve knowledge consolidation and exchange.</a:t>
            </a:r>
          </a:p>
          <a:p>
            <a:pPr marL="0" lvl="1"/>
            <a:r>
              <a:rPr lang="en-US" sz="1800" dirty="0" smtClean="0"/>
              <a:t>Sites would do whatever they could to reinforce the </a:t>
            </a:r>
            <a:r>
              <a:rPr lang="en-US" sz="1800" dirty="0" err="1" smtClean="0"/>
              <a:t>dcache</a:t>
            </a:r>
            <a:r>
              <a:rPr lang="en-US" sz="1800" dirty="0" smtClean="0"/>
              <a:t> team and the community understood it had to be more self supporting. </a:t>
            </a:r>
          </a:p>
          <a:p>
            <a:pPr marL="0" lvl="1"/>
            <a:r>
              <a:rPr lang="en-US" sz="1800" dirty="0" smtClean="0"/>
              <a:t>There will be a follow-up workshop.</a:t>
            </a:r>
          </a:p>
          <a:p>
            <a:endParaRPr lang="en-US" sz="1800" dirty="0" smtClean="0"/>
          </a:p>
          <a:p>
            <a:endParaRPr lang="en-US" sz="1800" dirty="0" smtClean="0"/>
          </a:p>
          <a:p>
            <a:pPr lvl="1">
              <a:spcBef>
                <a:spcPct val="50000"/>
              </a:spcBef>
            </a:pPr>
            <a:endParaRPr lang="en-US" sz="1800" dirty="0"/>
          </a:p>
          <a:p>
            <a:pPr lvl="1">
              <a:spcBef>
                <a:spcPct val="50000"/>
              </a:spcBef>
            </a:pPr>
            <a:endParaRPr lang="en-US" sz="18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45058"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45059"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C3C8E4AE-8FB1-42D2-8CF2-9BEB7C2A8A58}" type="slidenum">
              <a:rPr lang="en-US" sz="1400"/>
              <a:pPr algn="r"/>
              <a:t>17</a:t>
            </a:fld>
            <a:endParaRPr lang="en-US" sz="1400"/>
          </a:p>
        </p:txBody>
      </p:sp>
      <p:sp>
        <p:nvSpPr>
          <p:cNvPr id="45060" name="Rectangle 2"/>
          <p:cNvSpPr>
            <a:spLocks noGrp="1" noChangeArrowheads="1"/>
          </p:cNvSpPr>
          <p:nvPr>
            <p:ph type="title" idx="4294967295"/>
          </p:nvPr>
        </p:nvSpPr>
        <p:spPr>
          <a:xfrm>
            <a:off x="1042988" y="333375"/>
            <a:ext cx="7032625" cy="838200"/>
          </a:xfrm>
        </p:spPr>
        <p:txBody>
          <a:bodyPr/>
          <a:lstStyle/>
          <a:p>
            <a:r>
              <a:rPr lang="en-US" sz="2000" dirty="0" smtClean="0"/>
              <a:t>WLCG Data Management Reviews and Outlook (3/5)</a:t>
            </a:r>
          </a:p>
        </p:txBody>
      </p:sp>
      <p:sp>
        <p:nvSpPr>
          <p:cNvPr id="45061" name="Text Box 6"/>
          <p:cNvSpPr txBox="1">
            <a:spLocks noChangeArrowheads="1"/>
          </p:cNvSpPr>
          <p:nvPr/>
        </p:nvSpPr>
        <p:spPr bwMode="auto">
          <a:xfrm>
            <a:off x="395288" y="1268413"/>
            <a:ext cx="8280400" cy="5346700"/>
          </a:xfrm>
          <a:prstGeom prst="rect">
            <a:avLst/>
          </a:prstGeom>
          <a:noFill/>
          <a:ln w="9525">
            <a:noFill/>
            <a:miter lim="800000"/>
            <a:headEnd/>
            <a:tailEnd/>
          </a:ln>
        </p:spPr>
        <p:txBody>
          <a:bodyPr>
            <a:spAutoFit/>
          </a:bodyPr>
          <a:lstStyle/>
          <a:p>
            <a:pPr>
              <a:spcBef>
                <a:spcPct val="50000"/>
              </a:spcBef>
            </a:pPr>
            <a:r>
              <a:rPr lang="en-US" sz="1800" dirty="0"/>
              <a:t>Summary of CASTOR External operations meeting</a:t>
            </a:r>
            <a:r>
              <a:rPr lang="en-US" dirty="0"/>
              <a:t>: </a:t>
            </a:r>
            <a:r>
              <a:rPr lang="en-US" sz="1800" dirty="0"/>
              <a:t>RAL 18-19 Feb 2009 (1/2)</a:t>
            </a:r>
          </a:p>
          <a:p>
            <a:pPr>
              <a:spcBef>
                <a:spcPct val="50000"/>
              </a:spcBef>
            </a:pPr>
            <a:r>
              <a:rPr lang="en-US" sz="1800" dirty="0"/>
              <a:t>Four site reports – all wanting to improve resilience and monitoring. RAL and ASGC </a:t>
            </a:r>
            <a:r>
              <a:rPr lang="en-US" sz="1800" dirty="0" smtClean="0"/>
              <a:t>hit by </a:t>
            </a:r>
            <a:r>
              <a:rPr lang="en-US" sz="1800" dirty="0"/>
              <a:t>the same fatal “</a:t>
            </a:r>
            <a:r>
              <a:rPr lang="en-US" sz="1800" dirty="0" err="1"/>
              <a:t>bigID</a:t>
            </a:r>
            <a:r>
              <a:rPr lang="en-US" sz="1800" dirty="0" smtClean="0"/>
              <a:t>” </a:t>
            </a:r>
            <a:r>
              <a:rPr lang="en-US" sz="1800" dirty="0"/>
              <a:t>ORACLE bug. ASGC suffered 8 weeks of instability with corruptions difficult to recover in their uncommon configuration. CNAF only use CASTOR for T1D0 data. CERN going from 3 to 2 FTE in operations support.</a:t>
            </a:r>
          </a:p>
          <a:p>
            <a:pPr>
              <a:spcBef>
                <a:spcPct val="50000"/>
              </a:spcBef>
            </a:pPr>
            <a:r>
              <a:rPr lang="en-US" sz="1800" dirty="0"/>
              <a:t>Developers reported rich set of enhancements in 5 project areas:</a:t>
            </a:r>
          </a:p>
          <a:p>
            <a:pPr marL="742950" lvl="1" indent="-285750">
              <a:spcBef>
                <a:spcPct val="50000"/>
              </a:spcBef>
            </a:pPr>
            <a:r>
              <a:rPr lang="en-US" sz="1800" dirty="0"/>
              <a:t>Tape efficiency – file aggregation on tape, less tape marks, user priorities</a:t>
            </a:r>
          </a:p>
          <a:p>
            <a:pPr marL="742950" lvl="1" indent="-285750">
              <a:spcBef>
                <a:spcPct val="50000"/>
              </a:spcBef>
            </a:pPr>
            <a:r>
              <a:rPr lang="en-US" sz="1800" dirty="0"/>
              <a:t>File access protocols and latency – support analysis with small files and many concurrent streams. For low open latency use </a:t>
            </a:r>
            <a:r>
              <a:rPr lang="en-US" sz="1800" dirty="0" err="1"/>
              <a:t>xrootd</a:t>
            </a:r>
            <a:r>
              <a:rPr lang="en-US" sz="1800" dirty="0"/>
              <a:t> protocol and i/o server with CASTOR specific extensions.</a:t>
            </a:r>
          </a:p>
          <a:p>
            <a:pPr marL="742950" lvl="1" indent="-285750">
              <a:spcBef>
                <a:spcPct val="50000"/>
              </a:spcBef>
            </a:pPr>
            <a:r>
              <a:rPr lang="en-US" sz="1800" dirty="0"/>
              <a:t>Security – every user authenticated, every action logged.</a:t>
            </a:r>
          </a:p>
          <a:p>
            <a:pPr marL="742950" lvl="1" indent="-285750">
              <a:spcBef>
                <a:spcPct val="50000"/>
              </a:spcBef>
            </a:pPr>
            <a:r>
              <a:rPr lang="en-US" sz="1800" dirty="0"/>
              <a:t>SRM and database schema – merge the SRM and stager software &amp; DBs</a:t>
            </a:r>
          </a:p>
          <a:p>
            <a:pPr marL="742950" lvl="1" indent="-285750">
              <a:spcBef>
                <a:spcPct val="50000"/>
              </a:spcBef>
            </a:pPr>
            <a:r>
              <a:rPr lang="en-US" sz="1800" dirty="0"/>
              <a:t>Monitoring – key indicators, alarms before performance limits reached</a:t>
            </a:r>
          </a:p>
          <a:p>
            <a:pPr>
              <a:spcBef>
                <a:spcPct val="50000"/>
              </a:spcBef>
            </a:pPr>
            <a:endParaRPr lang="en-US" sz="1800"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46082"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46083"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649E8A03-5986-4A4B-B110-101A01432C4E}" type="slidenum">
              <a:rPr lang="en-US" sz="1400"/>
              <a:pPr algn="r"/>
              <a:t>18</a:t>
            </a:fld>
            <a:endParaRPr lang="en-US" sz="1400"/>
          </a:p>
        </p:txBody>
      </p:sp>
      <p:sp>
        <p:nvSpPr>
          <p:cNvPr id="46084" name="Rectangle 2"/>
          <p:cNvSpPr>
            <a:spLocks noGrp="1" noChangeArrowheads="1"/>
          </p:cNvSpPr>
          <p:nvPr>
            <p:ph type="title" idx="4294967295"/>
          </p:nvPr>
        </p:nvSpPr>
        <p:spPr>
          <a:xfrm>
            <a:off x="1042988" y="333375"/>
            <a:ext cx="7032625" cy="838200"/>
          </a:xfrm>
        </p:spPr>
        <p:txBody>
          <a:bodyPr/>
          <a:lstStyle/>
          <a:p>
            <a:r>
              <a:rPr lang="en-US" sz="2000" dirty="0" smtClean="0"/>
              <a:t>WLCG Data Management Reviews and Outlook (4/5)</a:t>
            </a:r>
          </a:p>
        </p:txBody>
      </p:sp>
      <p:sp>
        <p:nvSpPr>
          <p:cNvPr id="46085" name="Text Box 6"/>
          <p:cNvSpPr txBox="1">
            <a:spLocks noChangeArrowheads="1"/>
          </p:cNvSpPr>
          <p:nvPr/>
        </p:nvSpPr>
        <p:spPr bwMode="auto">
          <a:xfrm>
            <a:off x="428596" y="1142984"/>
            <a:ext cx="8280400" cy="5940088"/>
          </a:xfrm>
          <a:prstGeom prst="rect">
            <a:avLst/>
          </a:prstGeom>
          <a:noFill/>
          <a:ln w="9525">
            <a:noFill/>
            <a:miter lim="800000"/>
            <a:headEnd/>
            <a:tailEnd/>
          </a:ln>
        </p:spPr>
        <p:txBody>
          <a:bodyPr>
            <a:spAutoFit/>
          </a:bodyPr>
          <a:lstStyle/>
          <a:p>
            <a:pPr>
              <a:spcBef>
                <a:spcPct val="50000"/>
              </a:spcBef>
            </a:pPr>
            <a:r>
              <a:rPr lang="en-US" sz="1800" dirty="0"/>
              <a:t>Summary of CASTOR External operations meeting</a:t>
            </a:r>
            <a:r>
              <a:rPr lang="en-US" dirty="0"/>
              <a:t>: </a:t>
            </a:r>
            <a:r>
              <a:rPr lang="en-US" sz="1800" dirty="0"/>
              <a:t>RAL 18-19 Feb 2009 (2/2)</a:t>
            </a:r>
          </a:p>
          <a:p>
            <a:pPr>
              <a:spcBef>
                <a:spcPct val="50000"/>
              </a:spcBef>
            </a:pPr>
            <a:r>
              <a:rPr lang="en-US" sz="1800" dirty="0"/>
              <a:t>Developers also looking further ahead to be ready for new challenges :</a:t>
            </a:r>
          </a:p>
          <a:p>
            <a:pPr marL="742950" lvl="1" indent="-285750">
              <a:spcBef>
                <a:spcPct val="50000"/>
              </a:spcBef>
            </a:pPr>
            <a:r>
              <a:rPr lang="en-US" sz="1800" dirty="0"/>
              <a:t>New mountable storage, safety of disk only data, 10 </a:t>
            </a:r>
            <a:r>
              <a:rPr lang="en-US" sz="1800" dirty="0" err="1"/>
              <a:t>GigE</a:t>
            </a:r>
            <a:r>
              <a:rPr lang="en-US" sz="1800" dirty="0"/>
              <a:t> interfaces, </a:t>
            </a:r>
            <a:r>
              <a:rPr lang="en-US" sz="1800" dirty="0" err="1"/>
              <a:t>iscsi</a:t>
            </a:r>
            <a:r>
              <a:rPr lang="en-US" sz="1800" dirty="0"/>
              <a:t> storage, solid state disks, distributed file systems</a:t>
            </a:r>
          </a:p>
          <a:p>
            <a:pPr>
              <a:spcBef>
                <a:spcPct val="50000"/>
              </a:spcBef>
            </a:pPr>
            <a:r>
              <a:rPr lang="en-US" sz="1800" dirty="0"/>
              <a:t>Developers recommend CASTOR 2.1.8 for LHC startup. Preparing 2.1.9 with an improved </a:t>
            </a:r>
            <a:r>
              <a:rPr lang="en-US" sz="1800" dirty="0" err="1"/>
              <a:t>nameserver</a:t>
            </a:r>
            <a:r>
              <a:rPr lang="en-US" sz="1800" dirty="0"/>
              <a:t>, further </a:t>
            </a:r>
            <a:r>
              <a:rPr lang="en-US" sz="1800" dirty="0" err="1"/>
              <a:t>xrootd</a:t>
            </a:r>
            <a:r>
              <a:rPr lang="en-US" sz="1800" dirty="0"/>
              <a:t> integration and new build infrastructure.</a:t>
            </a:r>
          </a:p>
          <a:p>
            <a:pPr>
              <a:spcBef>
                <a:spcPct val="50000"/>
              </a:spcBef>
            </a:pPr>
            <a:r>
              <a:rPr lang="en-US" sz="1800" dirty="0" smtClean="0"/>
              <a:t>Significant effort is being put on development of monitoring integration tools, tape efficiency and core software.</a:t>
            </a:r>
          </a:p>
          <a:p>
            <a:pPr>
              <a:spcBef>
                <a:spcPct val="50000"/>
              </a:spcBef>
            </a:pPr>
            <a:r>
              <a:rPr lang="en-US" sz="1800" dirty="0" smtClean="0"/>
              <a:t>Discussions/comments: </a:t>
            </a:r>
          </a:p>
          <a:p>
            <a:pPr>
              <a:spcBef>
                <a:spcPct val="50000"/>
              </a:spcBef>
            </a:pPr>
            <a:r>
              <a:rPr lang="en-US" sz="1800" dirty="0" smtClean="0"/>
              <a:t>Would be interesting for experiments to attend these meetings to learn how to better use CASTOR and developers would learn experiment use cases.</a:t>
            </a:r>
          </a:p>
          <a:p>
            <a:pPr>
              <a:spcBef>
                <a:spcPct val="50000"/>
              </a:spcBef>
            </a:pPr>
            <a:r>
              <a:rPr lang="en-US" sz="1800" dirty="0" smtClean="0"/>
              <a:t>Is T0D2 support planned (double disk copy) – Yes, in 2.1.8</a:t>
            </a:r>
          </a:p>
          <a:p>
            <a:pPr>
              <a:spcBef>
                <a:spcPct val="50000"/>
              </a:spcBef>
            </a:pPr>
            <a:r>
              <a:rPr lang="en-US" sz="1800" dirty="0" smtClean="0"/>
              <a:t>ATLAS did not see much for them in 2.1.8 and pointed out the upgrade to 2.1.7 was painful. </a:t>
            </a:r>
            <a:r>
              <a:rPr lang="en-US" sz="1800" dirty="0" err="1" smtClean="0"/>
              <a:t>LHCb</a:t>
            </a:r>
            <a:r>
              <a:rPr lang="en-US" sz="1800" dirty="0" smtClean="0"/>
              <a:t> want 2.1.8 for the </a:t>
            </a:r>
            <a:r>
              <a:rPr lang="en-US" sz="1800" dirty="0" err="1" smtClean="0"/>
              <a:t>xrootd</a:t>
            </a:r>
            <a:r>
              <a:rPr lang="en-US" sz="1800" dirty="0" smtClean="0"/>
              <a:t> enhancements for T1 analysis. </a:t>
            </a:r>
          </a:p>
          <a:p>
            <a:pPr>
              <a:spcBef>
                <a:spcPct val="50000"/>
              </a:spcBef>
            </a:pPr>
            <a:r>
              <a:rPr lang="en-US" sz="1800" dirty="0" smtClean="0"/>
              <a:t> </a:t>
            </a:r>
          </a:p>
          <a:p>
            <a:pPr>
              <a:spcBef>
                <a:spcPct val="50000"/>
              </a:spcBef>
            </a:pPr>
            <a:endParaRPr lang="en-US" sz="18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48130"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48131"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902D5019-C4A8-4C7C-9A6B-011D8A5809D6}" type="slidenum">
              <a:rPr lang="en-US" sz="1400"/>
              <a:pPr algn="r"/>
              <a:t>19</a:t>
            </a:fld>
            <a:endParaRPr lang="en-US" sz="1400"/>
          </a:p>
        </p:txBody>
      </p:sp>
      <p:sp>
        <p:nvSpPr>
          <p:cNvPr id="48132" name="Rectangle 2"/>
          <p:cNvSpPr>
            <a:spLocks noGrp="1" noChangeArrowheads="1"/>
          </p:cNvSpPr>
          <p:nvPr>
            <p:ph type="title" idx="4294967295"/>
          </p:nvPr>
        </p:nvSpPr>
        <p:spPr>
          <a:xfrm>
            <a:off x="1042988" y="333375"/>
            <a:ext cx="7032625" cy="838200"/>
          </a:xfrm>
        </p:spPr>
        <p:txBody>
          <a:bodyPr/>
          <a:lstStyle/>
          <a:p>
            <a:r>
              <a:rPr lang="en-US" sz="2000" dirty="0" smtClean="0"/>
              <a:t>WLCG Data Management Reviews and Outlook (5/5)</a:t>
            </a:r>
          </a:p>
        </p:txBody>
      </p:sp>
      <p:sp>
        <p:nvSpPr>
          <p:cNvPr id="48133" name="Text Box 6"/>
          <p:cNvSpPr txBox="1">
            <a:spLocks noChangeArrowheads="1"/>
          </p:cNvSpPr>
          <p:nvPr/>
        </p:nvSpPr>
        <p:spPr bwMode="auto">
          <a:xfrm>
            <a:off x="395288" y="1125538"/>
            <a:ext cx="7488237" cy="4093428"/>
          </a:xfrm>
          <a:prstGeom prst="rect">
            <a:avLst/>
          </a:prstGeom>
          <a:noFill/>
          <a:ln w="9525">
            <a:noFill/>
            <a:miter lim="800000"/>
            <a:headEnd/>
            <a:tailEnd/>
          </a:ln>
        </p:spPr>
        <p:txBody>
          <a:bodyPr>
            <a:spAutoFit/>
          </a:bodyPr>
          <a:lstStyle/>
          <a:p>
            <a:pPr>
              <a:spcBef>
                <a:spcPct val="50000"/>
              </a:spcBef>
            </a:pPr>
            <a:r>
              <a:rPr lang="en-US" dirty="0"/>
              <a:t>Experiment Data Management Requests for 2009 </a:t>
            </a:r>
          </a:p>
          <a:p>
            <a:endParaRPr lang="en-GB" dirty="0"/>
          </a:p>
          <a:p>
            <a:r>
              <a:rPr lang="en-GB" dirty="0"/>
              <a:t>Overall Conclusions were:</a:t>
            </a:r>
          </a:p>
          <a:p>
            <a:pPr marL="742950" lvl="1" indent="-285750"/>
            <a:r>
              <a:rPr lang="en-GB" dirty="0"/>
              <a:t>Focus must be on stability</a:t>
            </a:r>
          </a:p>
          <a:p>
            <a:pPr marL="742950" lvl="1" indent="-285750"/>
            <a:r>
              <a:rPr lang="en-GB" dirty="0"/>
              <a:t>Improve SRM scalability</a:t>
            </a:r>
          </a:p>
          <a:p>
            <a:pPr marL="742950" lvl="1" indent="-285750"/>
            <a:r>
              <a:rPr lang="en-GB" dirty="0"/>
              <a:t>More support for </a:t>
            </a:r>
            <a:r>
              <a:rPr lang="en-GB" dirty="0" err="1"/>
              <a:t>xrootd</a:t>
            </a:r>
            <a:endParaRPr lang="en-GB" dirty="0"/>
          </a:p>
          <a:p>
            <a:pPr marL="742950" lvl="1" indent="-285750"/>
            <a:r>
              <a:rPr lang="en-GB" dirty="0"/>
              <a:t>More coordination among data management client and server developers</a:t>
            </a:r>
          </a:p>
          <a:p>
            <a:pPr marL="742950" lvl="1" indent="-285750"/>
            <a:r>
              <a:rPr lang="en-GB" dirty="0" err="1"/>
              <a:t>Prestaging</a:t>
            </a:r>
            <a:r>
              <a:rPr lang="en-GB" dirty="0"/>
              <a:t> tests a must and </a:t>
            </a:r>
            <a:r>
              <a:rPr lang="en-GB" dirty="0" smtClean="0"/>
              <a:t>must be </a:t>
            </a:r>
            <a:r>
              <a:rPr lang="en-GB" dirty="0"/>
              <a:t>concurrently </a:t>
            </a:r>
            <a:r>
              <a:rPr lang="en-GB" dirty="0" smtClean="0"/>
              <a:t>with more </a:t>
            </a:r>
            <a:r>
              <a:rPr lang="en-GB" dirty="0"/>
              <a:t>VOs </a:t>
            </a:r>
          </a:p>
          <a:p>
            <a:pPr marL="742950" lvl="1" indent="-285750"/>
            <a:r>
              <a:rPr lang="en-GB" dirty="0"/>
              <a:t>Still unclear if sites and computing systems are ready for the user data analysis - extensive tests are foreseen</a:t>
            </a:r>
          </a:p>
          <a:p>
            <a:pPr marL="742950" lvl="1" indent="-285750"/>
            <a:r>
              <a:rPr lang="en-GB" dirty="0"/>
              <a:t>Authorization on storage systems is still too crude</a:t>
            </a:r>
            <a:r>
              <a:rPr lang="en-US" dirty="0"/>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5"/>
          <p:cNvSpPr>
            <a:spLocks noGrp="1" noChangeArrowheads="1"/>
          </p:cNvSpPr>
          <p:nvPr>
            <p:ph type="dt" sz="quarter" idx="10"/>
          </p:nvPr>
        </p:nvSpPr>
        <p:spPr>
          <a:noFill/>
        </p:spPr>
        <p:txBody>
          <a:bodyPr/>
          <a:lstStyle/>
          <a:p>
            <a:r>
              <a:rPr lang="en-US" smtClean="0"/>
              <a:t>26 March 2009</a:t>
            </a:r>
          </a:p>
        </p:txBody>
      </p:sp>
      <p:sp>
        <p:nvSpPr>
          <p:cNvPr id="31746"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31747" name="Rectangle 7"/>
          <p:cNvSpPr>
            <a:spLocks noGrp="1" noChangeArrowheads="1"/>
          </p:cNvSpPr>
          <p:nvPr>
            <p:ph type="sldNum" sz="quarter" idx="12"/>
          </p:nvPr>
        </p:nvSpPr>
        <p:spPr>
          <a:noFill/>
        </p:spPr>
        <p:txBody>
          <a:bodyPr/>
          <a:lstStyle/>
          <a:p>
            <a:fld id="{4A1A0A13-5B05-46D2-B07E-9193D93BD43F}" type="slidenum">
              <a:rPr lang="en-US" smtClean="0"/>
              <a:pPr/>
              <a:t>2</a:t>
            </a:fld>
            <a:endParaRPr lang="en-US" smtClean="0"/>
          </a:p>
        </p:txBody>
      </p:sp>
      <p:sp>
        <p:nvSpPr>
          <p:cNvPr id="31748" name="Title 1"/>
          <p:cNvSpPr>
            <a:spLocks noGrp="1"/>
          </p:cNvSpPr>
          <p:nvPr>
            <p:ph type="title"/>
          </p:nvPr>
        </p:nvSpPr>
        <p:spPr/>
        <p:txBody>
          <a:bodyPr/>
          <a:lstStyle/>
          <a:p>
            <a:pPr eaLnBrk="1" hangingPunct="1"/>
            <a:r>
              <a:rPr lang="en-US" sz="2000" b="0" smtClean="0"/>
              <a:t>WLCG Collaboration Workshop (Tier0/Tier1/Tier2)</a:t>
            </a:r>
            <a:br>
              <a:rPr lang="en-US" sz="2000" b="0" smtClean="0"/>
            </a:br>
            <a:r>
              <a:rPr lang="en-US" sz="2000" b="0" smtClean="0"/>
              <a:t> 21-22 March Prague</a:t>
            </a:r>
            <a:r>
              <a:rPr lang="en-US" sz="2000" b="0" smtClean="0">
                <a:solidFill>
                  <a:srgbClr val="FF0000"/>
                </a:solidFill>
              </a:rPr>
              <a:t/>
            </a:r>
            <a:br>
              <a:rPr lang="en-US" sz="2000" b="0" smtClean="0">
                <a:solidFill>
                  <a:srgbClr val="FF0000"/>
                </a:solidFill>
              </a:rPr>
            </a:br>
            <a:endParaRPr lang="en-GB" sz="2000" b="0" smtClean="0">
              <a:solidFill>
                <a:srgbClr val="FF0000"/>
              </a:solidFill>
            </a:endParaRPr>
          </a:p>
        </p:txBody>
      </p:sp>
      <p:sp>
        <p:nvSpPr>
          <p:cNvPr id="31749" name="Text Box 7"/>
          <p:cNvSpPr txBox="1">
            <a:spLocks noChangeArrowheads="1"/>
          </p:cNvSpPr>
          <p:nvPr/>
        </p:nvSpPr>
        <p:spPr bwMode="auto">
          <a:xfrm>
            <a:off x="611188" y="1484313"/>
            <a:ext cx="7777162" cy="366712"/>
          </a:xfrm>
          <a:prstGeom prst="rect">
            <a:avLst/>
          </a:prstGeom>
          <a:noFill/>
          <a:ln w="9525">
            <a:noFill/>
            <a:miter lim="800000"/>
            <a:headEnd/>
            <a:tailEnd/>
          </a:ln>
        </p:spPr>
        <p:txBody>
          <a:bodyPr>
            <a:spAutoFit/>
          </a:bodyPr>
          <a:lstStyle/>
          <a:p>
            <a:pPr>
              <a:spcBef>
                <a:spcPct val="50000"/>
              </a:spcBef>
            </a:pPr>
            <a:endParaRPr lang="en-US" sz="1800"/>
          </a:p>
        </p:txBody>
      </p:sp>
      <p:sp>
        <p:nvSpPr>
          <p:cNvPr id="31750" name="Text Box 8"/>
          <p:cNvSpPr txBox="1">
            <a:spLocks noChangeArrowheads="1"/>
          </p:cNvSpPr>
          <p:nvPr/>
        </p:nvSpPr>
        <p:spPr bwMode="auto">
          <a:xfrm>
            <a:off x="539750" y="1125538"/>
            <a:ext cx="8175654" cy="5632311"/>
          </a:xfrm>
          <a:prstGeom prst="rect">
            <a:avLst/>
          </a:prstGeom>
          <a:noFill/>
          <a:ln w="9525">
            <a:noFill/>
            <a:miter lim="800000"/>
            <a:headEnd/>
            <a:tailEnd/>
          </a:ln>
        </p:spPr>
        <p:txBody>
          <a:bodyPr wrap="square">
            <a:spAutoFit/>
          </a:bodyPr>
          <a:lstStyle/>
          <a:p>
            <a:pPr>
              <a:spcBef>
                <a:spcPct val="50000"/>
              </a:spcBef>
            </a:pPr>
            <a:r>
              <a:rPr lang="en-US" sz="1800" dirty="0"/>
              <a:t>Third workshop in the pre-</a:t>
            </a:r>
            <a:r>
              <a:rPr lang="en-US" sz="1800" dirty="0" err="1"/>
              <a:t>Chep</a:t>
            </a:r>
            <a:r>
              <a:rPr lang="en-US" sz="1800" dirty="0"/>
              <a:t> series (after Mumbai and Victoria) and had a strong WLCG operations focus. </a:t>
            </a:r>
            <a:r>
              <a:rPr lang="en-US" sz="1800" dirty="0" smtClean="0"/>
              <a:t>A lot of ground was covered.</a:t>
            </a:r>
            <a:endParaRPr lang="en-US" sz="1800" dirty="0"/>
          </a:p>
          <a:p>
            <a:pPr>
              <a:spcBef>
                <a:spcPct val="50000"/>
              </a:spcBef>
            </a:pPr>
            <a:endParaRPr lang="en-US" sz="1800" dirty="0"/>
          </a:p>
          <a:p>
            <a:r>
              <a:rPr lang="en-US" sz="1800" dirty="0"/>
              <a:t>The opening remarks by Jamie Shiers were that the most important point is that it was a </a:t>
            </a:r>
            <a:r>
              <a:rPr lang="en-US" sz="1800" b="1" dirty="0"/>
              <a:t>WORKSHOP</a:t>
            </a:r>
            <a:r>
              <a:rPr lang="en-US" sz="1800" dirty="0"/>
              <a:t> and not a conference.  Speakers were asked to please leave time for questions and discussions as being  essential for the event’s </a:t>
            </a:r>
            <a:r>
              <a:rPr lang="en-US" sz="1800" b="1" dirty="0"/>
              <a:t>success</a:t>
            </a:r>
            <a:r>
              <a:rPr lang="en-US" sz="1800" dirty="0"/>
              <a:t> and this summary reflects those </a:t>
            </a:r>
            <a:r>
              <a:rPr lang="en-US" sz="1800" dirty="0" smtClean="0"/>
              <a:t>discussions (with my personal </a:t>
            </a:r>
            <a:r>
              <a:rPr lang="en-US" sz="1800" dirty="0" err="1" smtClean="0"/>
              <a:t>judgement</a:t>
            </a:r>
            <a:r>
              <a:rPr lang="en-US" sz="1800" dirty="0" smtClean="0"/>
              <a:t> of what to bring out).</a:t>
            </a:r>
            <a:endParaRPr lang="en-US" sz="1800" dirty="0"/>
          </a:p>
          <a:p>
            <a:endParaRPr lang="en-US" sz="1800" dirty="0"/>
          </a:p>
          <a:p>
            <a:r>
              <a:rPr lang="en-US" sz="1800" dirty="0"/>
              <a:t>Another opening remark was that the workshop should: Basically discuss, clarify, agree how we will perform “WLCG Operations” for the 2009 – 2010 data taking run</a:t>
            </a:r>
          </a:p>
          <a:p>
            <a:r>
              <a:rPr lang="en-US" sz="1800" dirty="0"/>
              <a:t>􀂾 </a:t>
            </a:r>
            <a:r>
              <a:rPr lang="en-US" sz="1800" b="1" dirty="0"/>
              <a:t>Hint: it will probably look quite a bit like what we do now!</a:t>
            </a:r>
            <a:endParaRPr lang="en-US" sz="1800" dirty="0"/>
          </a:p>
          <a:p>
            <a:endParaRPr lang="en-US" sz="1800" b="1" dirty="0"/>
          </a:p>
          <a:p>
            <a:r>
              <a:rPr lang="en-US" sz="1800" dirty="0"/>
              <a:t>228 participants: 44 Tier 0, 49 Tier 1, 124 Tier 2, 10 Tier 3, 1 Other </a:t>
            </a:r>
          </a:p>
          <a:p>
            <a:r>
              <a:rPr lang="en-US" sz="1800" dirty="0"/>
              <a:t>(taken from registration Institute affiliation - some guesswork). </a:t>
            </a:r>
          </a:p>
          <a:p>
            <a:r>
              <a:rPr lang="en-US" sz="1800" dirty="0"/>
              <a:t>This mixture worked well and increased the understanding of operational issues between the Tier levels and with the experiments. </a:t>
            </a:r>
          </a:p>
          <a:p>
            <a:pPr>
              <a:spcBef>
                <a:spcPct val="50000"/>
              </a:spcBef>
            </a:pPr>
            <a:endParaRPr lang="en-US" sz="180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5"/>
          <p:cNvSpPr>
            <a:spLocks noGrp="1" noChangeArrowheads="1"/>
          </p:cNvSpPr>
          <p:nvPr>
            <p:ph type="dt" sz="quarter" idx="10"/>
          </p:nvPr>
        </p:nvSpPr>
        <p:spPr>
          <a:noFill/>
        </p:spPr>
        <p:txBody>
          <a:bodyPr/>
          <a:lstStyle/>
          <a:p>
            <a:r>
              <a:rPr lang="en-US" smtClean="0"/>
              <a:t>26 March 2009</a:t>
            </a:r>
          </a:p>
        </p:txBody>
      </p:sp>
      <p:sp>
        <p:nvSpPr>
          <p:cNvPr id="50178"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50179" name="Rectangle 7"/>
          <p:cNvSpPr>
            <a:spLocks noGrp="1" noChangeArrowheads="1"/>
          </p:cNvSpPr>
          <p:nvPr>
            <p:ph type="sldNum" sz="quarter" idx="12"/>
          </p:nvPr>
        </p:nvSpPr>
        <p:spPr>
          <a:noFill/>
        </p:spPr>
        <p:txBody>
          <a:bodyPr/>
          <a:lstStyle/>
          <a:p>
            <a:fld id="{687D5C52-3545-40FF-A7DE-DCC3FC409802}" type="slidenum">
              <a:rPr lang="en-US" smtClean="0"/>
              <a:pPr/>
              <a:t>20</a:t>
            </a:fld>
            <a:endParaRPr lang="en-US" smtClean="0"/>
          </a:p>
        </p:txBody>
      </p:sp>
      <p:sp>
        <p:nvSpPr>
          <p:cNvPr id="50180" name="Rectangle 2"/>
          <p:cNvSpPr>
            <a:spLocks noGrp="1" noChangeArrowheads="1"/>
          </p:cNvSpPr>
          <p:nvPr>
            <p:ph type="title"/>
          </p:nvPr>
        </p:nvSpPr>
        <p:spPr/>
        <p:txBody>
          <a:bodyPr/>
          <a:lstStyle/>
          <a:p>
            <a:r>
              <a:rPr lang="en-US" sz="2000" dirty="0" smtClean="0"/>
              <a:t>Analysis Services (1/4)</a:t>
            </a:r>
          </a:p>
        </p:txBody>
      </p:sp>
      <p:sp>
        <p:nvSpPr>
          <p:cNvPr id="50181" name="Text Box 7"/>
          <p:cNvSpPr txBox="1">
            <a:spLocks noChangeArrowheads="1"/>
          </p:cNvSpPr>
          <p:nvPr/>
        </p:nvSpPr>
        <p:spPr bwMode="auto">
          <a:xfrm>
            <a:off x="395288" y="1268413"/>
            <a:ext cx="7777162" cy="396875"/>
          </a:xfrm>
          <a:prstGeom prst="rect">
            <a:avLst/>
          </a:prstGeom>
          <a:noFill/>
          <a:ln w="9525">
            <a:noFill/>
            <a:miter lim="800000"/>
            <a:headEnd/>
            <a:tailEnd/>
          </a:ln>
        </p:spPr>
        <p:txBody>
          <a:bodyPr>
            <a:spAutoFit/>
          </a:bodyPr>
          <a:lstStyle/>
          <a:p>
            <a:pPr>
              <a:spcBef>
                <a:spcPct val="50000"/>
              </a:spcBef>
            </a:pPr>
            <a:endParaRPr lang="en-US"/>
          </a:p>
        </p:txBody>
      </p:sp>
      <p:sp>
        <p:nvSpPr>
          <p:cNvPr id="50182" name="Text Box 8"/>
          <p:cNvSpPr txBox="1">
            <a:spLocks noChangeArrowheads="1"/>
          </p:cNvSpPr>
          <p:nvPr/>
        </p:nvSpPr>
        <p:spPr bwMode="auto">
          <a:xfrm>
            <a:off x="428596" y="1142984"/>
            <a:ext cx="8208963" cy="5770811"/>
          </a:xfrm>
          <a:prstGeom prst="rect">
            <a:avLst/>
          </a:prstGeom>
          <a:noFill/>
          <a:ln w="9525">
            <a:noFill/>
            <a:miter lim="800000"/>
            <a:headEnd/>
            <a:tailEnd/>
          </a:ln>
        </p:spPr>
        <p:txBody>
          <a:bodyPr>
            <a:spAutoFit/>
          </a:bodyPr>
          <a:lstStyle/>
          <a:p>
            <a:pPr>
              <a:spcBef>
                <a:spcPct val="50000"/>
              </a:spcBef>
            </a:pPr>
            <a:r>
              <a:rPr lang="en-US" sz="1800" dirty="0" smtClean="0"/>
              <a:t>User </a:t>
            </a:r>
            <a:r>
              <a:rPr lang="en-US" sz="1800" dirty="0"/>
              <a:t>Analysis Working Group Update – Markus Schultz (chairman</a:t>
            </a:r>
            <a:r>
              <a:rPr lang="en-US" sz="1800" dirty="0" smtClean="0"/>
              <a:t>) (1/3)</a:t>
            </a:r>
          </a:p>
          <a:p>
            <a:pPr marL="358775" indent="-358775" eaLnBrk="1" hangingPunct="1"/>
            <a:endParaRPr lang="en-US" sz="1800" dirty="0" smtClean="0"/>
          </a:p>
          <a:p>
            <a:pPr marL="358775" indent="-358775" eaLnBrk="1" hangingPunct="1"/>
            <a:r>
              <a:rPr lang="en-GB" sz="1800" dirty="0" smtClean="0">
                <a:ea typeface="ＭＳ Ｐゴシック" charset="-128"/>
              </a:rPr>
              <a:t>Understand and document analysis models - ideally</a:t>
            </a:r>
            <a:r>
              <a:rPr lang="en-US" sz="1800" dirty="0" smtClean="0">
                <a:ea typeface="ＭＳ Ｐゴシック" charset="-128"/>
              </a:rPr>
              <a:t> in a way that allows to compare them easily </a:t>
            </a:r>
          </a:p>
          <a:p>
            <a:pPr marL="358775" indent="-358775" eaLnBrk="1" hangingPunct="1"/>
            <a:r>
              <a:rPr lang="en-US" sz="1800" dirty="0" smtClean="0">
                <a:ea typeface="ＭＳ Ｐゴシック" charset="-128"/>
              </a:rPr>
              <a:t>Answer the question how unpredictable Chaotic User Analysis will be</a:t>
            </a:r>
            <a:endParaRPr lang="en-GB" sz="1800" dirty="0" smtClean="0">
              <a:ea typeface="ＭＳ Ｐゴシック" charset="-128"/>
            </a:endParaRPr>
          </a:p>
          <a:p>
            <a:pPr marL="358775" indent="-358775" eaLnBrk="1" hangingPunct="1"/>
            <a:r>
              <a:rPr lang="en-GB" sz="1800" dirty="0" smtClean="0">
                <a:ea typeface="ＭＳ Ｐゴシック" charset="-128"/>
              </a:rPr>
              <a:t>Identify additional requirements coming from the analysis use cases</a:t>
            </a:r>
          </a:p>
          <a:p>
            <a:pPr marL="717550" lvl="1" indent="-358775" eaLnBrk="1" hangingPunct="1"/>
            <a:r>
              <a:rPr lang="en-GB" sz="1800" dirty="0" smtClean="0">
                <a:ea typeface="ＭＳ Ｐゴシック" charset="-128"/>
              </a:rPr>
              <a:t> </a:t>
            </a:r>
          </a:p>
          <a:p>
            <a:pPr marL="717550" lvl="1" indent="-358775" eaLnBrk="1" hangingPunct="1"/>
            <a:r>
              <a:rPr lang="en-GB" sz="1800" dirty="0" smtClean="0">
                <a:ea typeface="ＭＳ Ｐゴシック" charset="-128"/>
              </a:rPr>
              <a:t>Received several summary write ups and comments to questions</a:t>
            </a:r>
          </a:p>
          <a:p>
            <a:pPr marL="717550" lvl="1" indent="-358775" eaLnBrk="1" hangingPunct="1"/>
            <a:r>
              <a:rPr lang="en-GB" sz="1800" dirty="0" smtClean="0">
                <a:ea typeface="ＭＳ Ｐゴシック" charset="-128"/>
              </a:rPr>
              <a:t>And roughly 100 reference documents and presentations</a:t>
            </a:r>
          </a:p>
          <a:p>
            <a:pPr marL="717550" lvl="1" indent="-358775" eaLnBrk="1" hangingPunct="1"/>
            <a:endParaRPr lang="en-GB" sz="1800" dirty="0" smtClean="0">
              <a:ea typeface="ＭＳ Ｐゴシック" charset="-128"/>
            </a:endParaRPr>
          </a:p>
          <a:p>
            <a:pPr marL="260350" indent="-358775"/>
            <a:r>
              <a:rPr lang="en-GB" sz="1800" dirty="0" smtClean="0">
                <a:ea typeface="ＭＳ Ｐゴシック" charset="-128"/>
              </a:rPr>
              <a:t>All experiments have well established analysis frameworks</a:t>
            </a:r>
          </a:p>
          <a:p>
            <a:pPr marL="260350" indent="-358775"/>
            <a:r>
              <a:rPr lang="en-GB" sz="1800" dirty="0" smtClean="0">
                <a:ea typeface="ＭＳ Ｐゴシック" charset="-128"/>
              </a:rPr>
              <a:t>Communication channels between experiments and T2s are well organized</a:t>
            </a:r>
          </a:p>
          <a:p>
            <a:pPr marL="260350" indent="-358775"/>
            <a:r>
              <a:rPr lang="en-GB" sz="1800" dirty="0" smtClean="0">
                <a:ea typeface="ＭＳ Ｐゴシック" charset="-128"/>
              </a:rPr>
              <a:t>Storage at T2/T3 resembles a Zoo</a:t>
            </a:r>
          </a:p>
          <a:p>
            <a:pPr marL="260350" indent="-358775"/>
            <a:r>
              <a:rPr lang="de-CH" sz="1800" dirty="0" smtClean="0">
                <a:ea typeface="ＭＳ Ｐゴシック" charset="-128"/>
              </a:rPr>
              <a:t>Large experiments each have &gt; 1000 users who used the grid during 2008</a:t>
            </a:r>
          </a:p>
          <a:p>
            <a:pPr marL="260350" indent="-358775"/>
            <a:r>
              <a:rPr lang="de-CH" sz="1800" dirty="0" smtClean="0">
                <a:ea typeface="ＭＳ Ｐゴシック" charset="-128"/>
              </a:rPr>
              <a:t>     Users per week on the order of 100-200/experiment</a:t>
            </a:r>
          </a:p>
          <a:p>
            <a:pPr marL="620713" lvl="1" indent="-358775"/>
            <a:r>
              <a:rPr lang="de-CH" sz="1800" dirty="0" smtClean="0">
                <a:ea typeface="ＭＳ Ｐゴシック" charset="-128"/>
              </a:rPr>
              <a:t> Expected increase during summer: Factor 2-3 </a:t>
            </a:r>
          </a:p>
          <a:p>
            <a:pPr marL="260350" indent="-358775"/>
            <a:r>
              <a:rPr lang="de-CH" sz="1800" dirty="0" smtClean="0">
                <a:ea typeface="ＭＳ Ｐゴシック" charset="-128"/>
              </a:rPr>
              <a:t>      Current resource usage:   15 </a:t>
            </a:r>
            <a:r>
              <a:rPr lang="en-US" sz="1800" dirty="0" smtClean="0">
                <a:ea typeface="ＭＳ Ｐゴシック" charset="-128"/>
              </a:rPr>
              <a:t>–</a:t>
            </a:r>
            <a:r>
              <a:rPr lang="de-CH" sz="1800" dirty="0" smtClean="0">
                <a:ea typeface="ＭＳ Ｐゴシック" charset="-128"/>
              </a:rPr>
              <a:t> 30 % of the production use (30k jobs/day)</a:t>
            </a:r>
          </a:p>
          <a:p>
            <a:pPr marL="260350" indent="-358775"/>
            <a:endParaRPr lang="en-GB" sz="1800" dirty="0" smtClean="0">
              <a:ea typeface="ＭＳ Ｐゴシック" charset="-128"/>
            </a:endParaRPr>
          </a:p>
          <a:p>
            <a:pPr marL="260350" indent="-358775"/>
            <a:endParaRPr lang="en-GB" sz="1800" dirty="0" smtClean="0">
              <a:ea typeface="ＭＳ Ｐゴシック" charset="-128"/>
            </a:endParaRPr>
          </a:p>
          <a:p>
            <a:pPr>
              <a:spcBef>
                <a:spcPct val="50000"/>
              </a:spcBef>
            </a:pPr>
            <a:endParaRPr lang="en-US" sz="18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1202"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1203"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D6880C18-AAB3-4FDE-B872-EB6DFEFC821B}" type="slidenum">
              <a:rPr lang="en-US" sz="1400"/>
              <a:pPr algn="r"/>
              <a:t>21</a:t>
            </a:fld>
            <a:endParaRPr lang="en-US" sz="1400"/>
          </a:p>
        </p:txBody>
      </p:sp>
      <p:sp>
        <p:nvSpPr>
          <p:cNvPr id="51204" name="Rectangle 2"/>
          <p:cNvSpPr>
            <a:spLocks noGrp="1" noChangeArrowheads="1"/>
          </p:cNvSpPr>
          <p:nvPr>
            <p:ph type="title" idx="4294967295"/>
          </p:nvPr>
        </p:nvSpPr>
        <p:spPr/>
        <p:txBody>
          <a:bodyPr/>
          <a:lstStyle/>
          <a:p>
            <a:r>
              <a:rPr lang="en-US" sz="2000" dirty="0" smtClean="0"/>
              <a:t>Analysis Services (2/4)</a:t>
            </a:r>
          </a:p>
        </p:txBody>
      </p:sp>
      <p:sp>
        <p:nvSpPr>
          <p:cNvPr id="51205" name="Text Box 7"/>
          <p:cNvSpPr txBox="1">
            <a:spLocks noChangeArrowheads="1"/>
          </p:cNvSpPr>
          <p:nvPr/>
        </p:nvSpPr>
        <p:spPr bwMode="auto">
          <a:xfrm>
            <a:off x="395288" y="1268413"/>
            <a:ext cx="7777162" cy="396875"/>
          </a:xfrm>
          <a:prstGeom prst="rect">
            <a:avLst/>
          </a:prstGeom>
          <a:noFill/>
          <a:ln w="9525">
            <a:noFill/>
            <a:miter lim="800000"/>
            <a:headEnd/>
            <a:tailEnd/>
          </a:ln>
        </p:spPr>
        <p:txBody>
          <a:bodyPr>
            <a:spAutoFit/>
          </a:bodyPr>
          <a:lstStyle/>
          <a:p>
            <a:pPr>
              <a:spcBef>
                <a:spcPct val="50000"/>
              </a:spcBef>
            </a:pPr>
            <a:endParaRPr lang="en-US"/>
          </a:p>
        </p:txBody>
      </p:sp>
      <p:sp>
        <p:nvSpPr>
          <p:cNvPr id="8" name="TextBox 7"/>
          <p:cNvSpPr txBox="1"/>
          <p:nvPr/>
        </p:nvSpPr>
        <p:spPr>
          <a:xfrm>
            <a:off x="357158" y="1285860"/>
            <a:ext cx="8286808" cy="5632311"/>
          </a:xfrm>
          <a:prstGeom prst="rect">
            <a:avLst/>
          </a:prstGeom>
          <a:noFill/>
        </p:spPr>
        <p:txBody>
          <a:bodyPr wrap="square" rtlCol="0">
            <a:spAutoFit/>
          </a:bodyPr>
          <a:lstStyle/>
          <a:p>
            <a:r>
              <a:rPr lang="en-US" sz="1800" dirty="0" smtClean="0"/>
              <a:t>User Analysis Working Group Update (2/3)</a:t>
            </a:r>
          </a:p>
          <a:p>
            <a:endParaRPr lang="en-US" sz="1800" dirty="0" smtClean="0"/>
          </a:p>
          <a:p>
            <a:pPr marL="358775" indent="-358775" eaLnBrk="1" hangingPunct="1"/>
            <a:r>
              <a:rPr lang="en-US" sz="1800" dirty="0" smtClean="0"/>
              <a:t>Issues in a</a:t>
            </a:r>
            <a:r>
              <a:rPr lang="en-GB" sz="1800" dirty="0" err="1" smtClean="0">
                <a:ea typeface="ＭＳ Ｐゴシック" charset="-128"/>
              </a:rPr>
              <a:t>ccess</a:t>
            </a:r>
            <a:r>
              <a:rPr lang="en-GB" sz="1800" dirty="0" smtClean="0">
                <a:ea typeface="ＭＳ Ｐゴシック" charset="-128"/>
              </a:rPr>
              <a:t> to storage resources have t</a:t>
            </a:r>
            <a:r>
              <a:rPr lang="de-CH" sz="1800" dirty="0" smtClean="0">
                <a:ea typeface="ＭＳ Ｐゴシック" charset="-128"/>
              </a:rPr>
              <a:t>hree main problem domains</a:t>
            </a:r>
          </a:p>
          <a:p>
            <a:pPr marL="1077913" lvl="2" indent="-358775" eaLnBrk="1" hangingPunct="1"/>
            <a:r>
              <a:rPr lang="de-CH" sz="1800" dirty="0" smtClean="0">
                <a:ea typeface="ＭＳ Ｐゴシック" charset="-128"/>
              </a:rPr>
              <a:t>I/O performance (including network)</a:t>
            </a:r>
          </a:p>
          <a:p>
            <a:pPr marL="1077913" lvl="2" indent="-358775" eaLnBrk="1" hangingPunct="1"/>
            <a:r>
              <a:rPr lang="de-CH" sz="1800" dirty="0" smtClean="0">
                <a:ea typeface="ＭＳ Ｐゴシック" charset="-128"/>
              </a:rPr>
              <a:t>Access Control</a:t>
            </a:r>
          </a:p>
          <a:p>
            <a:pPr marL="1077913" lvl="2" indent="-358775" eaLnBrk="1" hangingPunct="1"/>
            <a:r>
              <a:rPr lang="de-CH" sz="1800" dirty="0" smtClean="0">
                <a:ea typeface="ＭＳ Ｐゴシック" charset="-128"/>
              </a:rPr>
              <a:t>SRM commands</a:t>
            </a:r>
          </a:p>
          <a:p>
            <a:pPr marL="358775" indent="-358775" eaLnBrk="1" hangingPunct="1"/>
            <a:endParaRPr lang="de-CH" sz="1800" dirty="0" smtClean="0">
              <a:ea typeface="ＭＳ Ｐゴシック" charset="-128"/>
            </a:endParaRPr>
          </a:p>
          <a:p>
            <a:pPr marL="358775" indent="-358775" eaLnBrk="1" hangingPunct="1"/>
            <a:r>
              <a:rPr lang="de-CH" sz="1800" dirty="0" smtClean="0">
                <a:ea typeface="ＭＳ Ｐゴシック" charset="-128"/>
              </a:rPr>
              <a:t>Documentation of analysis models seems to be not an urgent task</a:t>
            </a:r>
          </a:p>
          <a:p>
            <a:pPr marL="358775" indent="-358775" eaLnBrk="1" hangingPunct="1"/>
            <a:endParaRPr lang="de-CH" sz="1800" dirty="0" smtClean="0">
              <a:ea typeface="ＭＳ Ｐゴシック" charset="-128"/>
            </a:endParaRPr>
          </a:p>
          <a:p>
            <a:pPr marL="358775" indent="-358775" eaLnBrk="1" hangingPunct="1"/>
            <a:r>
              <a:rPr lang="de-CH" sz="1800" dirty="0" smtClean="0">
                <a:ea typeface="ＭＳ Ｐゴシック" charset="-128"/>
              </a:rPr>
              <a:t>Detailed resource allocation at T2s are best coordinated by experiments directly </a:t>
            </a:r>
          </a:p>
          <a:p>
            <a:pPr marL="358775" indent="-358775" eaLnBrk="1" hangingPunct="1"/>
            <a:endParaRPr lang="de-CH" sz="1800" dirty="0" smtClean="0">
              <a:ea typeface="ＭＳ Ｐゴシック" charset="-128"/>
            </a:endParaRPr>
          </a:p>
          <a:p>
            <a:pPr marL="358775" indent="-358775" eaLnBrk="1" hangingPunct="1"/>
            <a:r>
              <a:rPr lang="de-CH" sz="1800" dirty="0" smtClean="0">
                <a:ea typeface="ＭＳ Ｐゴシック" charset="-128"/>
              </a:rPr>
              <a:t>We should concentrate on the following issues:</a:t>
            </a:r>
          </a:p>
          <a:p>
            <a:pPr marL="717550" lvl="1" indent="-358775"/>
            <a:r>
              <a:rPr lang="de-CH" sz="1800" dirty="0" smtClean="0">
                <a:ea typeface="ＭＳ Ｐゴシック" charset="-128"/>
              </a:rPr>
              <a:t>I/O for analysis, </a:t>
            </a:r>
            <a:r>
              <a:rPr lang="en-US" sz="1800" dirty="0" smtClean="0">
                <a:ea typeface="ＭＳ Ｐゴシック" charset="-128"/>
              </a:rPr>
              <a:t>U</a:t>
            </a:r>
            <a:r>
              <a:rPr lang="de-CH" sz="1800" dirty="0" smtClean="0">
                <a:ea typeface="ＭＳ Ｐゴシック" charset="-128"/>
              </a:rPr>
              <a:t>nderstanding the different access methods</a:t>
            </a:r>
          </a:p>
          <a:p>
            <a:pPr marL="717550" lvl="1" indent="-358775"/>
            <a:r>
              <a:rPr lang="de-CH" sz="1800" dirty="0" smtClean="0">
                <a:ea typeface="ＭＳ Ｐゴシック" charset="-128"/>
              </a:rPr>
              <a:t>How can we help the T2s to optimize their systems?</a:t>
            </a:r>
          </a:p>
          <a:p>
            <a:pPr marL="717550" lvl="1" indent="-358775"/>
            <a:r>
              <a:rPr lang="de-CH" sz="1800" dirty="0" smtClean="0">
                <a:ea typeface="ＭＳ Ｐゴシック" charset="-128"/>
              </a:rPr>
              <a:t>Can the ALICE analysis train model help?</a:t>
            </a:r>
          </a:p>
          <a:p>
            <a:pPr marL="717550" lvl="1" indent="-358775"/>
            <a:r>
              <a:rPr lang="de-CH" sz="1800" dirty="0" smtClean="0">
                <a:ea typeface="ＭＳ Ｐゴシック" charset="-128"/>
              </a:rPr>
              <a:t>Role of xrootd as an access protocol?</a:t>
            </a:r>
          </a:p>
          <a:p>
            <a:pPr marL="717550" lvl="1" indent="-358775"/>
            <a:r>
              <a:rPr lang="de-CH" sz="1800" dirty="0" smtClean="0">
                <a:ea typeface="ＭＳ Ｐゴシック" charset="-128"/>
              </a:rPr>
              <a:t>Clarification  of requirements concerning storage ACLs and quotas</a:t>
            </a:r>
          </a:p>
          <a:p>
            <a:pPr marL="620713" lvl="1" indent="-358775"/>
            <a:r>
              <a:rPr lang="de-CH" sz="1800" dirty="0" smtClean="0">
                <a:ea typeface="ＭＳ Ｐゴシック" charset="-128"/>
              </a:rPr>
              <a:t> </a:t>
            </a:r>
          </a:p>
          <a:p>
            <a:pPr marL="620713" lvl="1" indent="-358775"/>
            <a:endParaRPr lang="de-CH" sz="1800" dirty="0" smtClean="0">
              <a:ea typeface="ＭＳ Ｐゴシック" charset="-128"/>
            </a:endParaRPr>
          </a:p>
          <a:p>
            <a:endParaRPr lang="en-US" sz="180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1202"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1203"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D6880C18-AAB3-4FDE-B872-EB6DFEFC821B}" type="slidenum">
              <a:rPr lang="en-US" sz="1400"/>
              <a:pPr algn="r"/>
              <a:t>22</a:t>
            </a:fld>
            <a:endParaRPr lang="en-US" sz="1400"/>
          </a:p>
        </p:txBody>
      </p:sp>
      <p:sp>
        <p:nvSpPr>
          <p:cNvPr id="51204" name="Rectangle 2"/>
          <p:cNvSpPr>
            <a:spLocks noGrp="1" noChangeArrowheads="1"/>
          </p:cNvSpPr>
          <p:nvPr>
            <p:ph type="title" idx="4294967295"/>
          </p:nvPr>
        </p:nvSpPr>
        <p:spPr/>
        <p:txBody>
          <a:bodyPr/>
          <a:lstStyle/>
          <a:p>
            <a:r>
              <a:rPr lang="en-US" sz="2000" dirty="0" smtClean="0"/>
              <a:t>Analysis Services (3/4)</a:t>
            </a:r>
          </a:p>
        </p:txBody>
      </p:sp>
      <p:sp>
        <p:nvSpPr>
          <p:cNvPr id="51205" name="Text Box 7"/>
          <p:cNvSpPr txBox="1">
            <a:spLocks noChangeArrowheads="1"/>
          </p:cNvSpPr>
          <p:nvPr/>
        </p:nvSpPr>
        <p:spPr bwMode="auto">
          <a:xfrm>
            <a:off x="395288" y="1268413"/>
            <a:ext cx="7777162" cy="396875"/>
          </a:xfrm>
          <a:prstGeom prst="rect">
            <a:avLst/>
          </a:prstGeom>
          <a:noFill/>
          <a:ln w="9525">
            <a:noFill/>
            <a:miter lim="800000"/>
            <a:headEnd/>
            <a:tailEnd/>
          </a:ln>
        </p:spPr>
        <p:txBody>
          <a:bodyPr>
            <a:spAutoFit/>
          </a:bodyPr>
          <a:lstStyle/>
          <a:p>
            <a:pPr>
              <a:spcBef>
                <a:spcPct val="50000"/>
              </a:spcBef>
            </a:pPr>
            <a:endParaRPr lang="en-US"/>
          </a:p>
        </p:txBody>
      </p:sp>
      <p:sp>
        <p:nvSpPr>
          <p:cNvPr id="8" name="TextBox 7"/>
          <p:cNvSpPr txBox="1"/>
          <p:nvPr/>
        </p:nvSpPr>
        <p:spPr>
          <a:xfrm>
            <a:off x="357158" y="1142984"/>
            <a:ext cx="8286808" cy="5078313"/>
          </a:xfrm>
          <a:prstGeom prst="rect">
            <a:avLst/>
          </a:prstGeom>
          <a:noFill/>
        </p:spPr>
        <p:txBody>
          <a:bodyPr wrap="square" rtlCol="0">
            <a:spAutoFit/>
          </a:bodyPr>
          <a:lstStyle/>
          <a:p>
            <a:r>
              <a:rPr lang="en-US" sz="1800" dirty="0" smtClean="0"/>
              <a:t>User Analysis Working Group Update: Discussion (3/3) </a:t>
            </a:r>
          </a:p>
          <a:p>
            <a:endParaRPr lang="en-US" sz="1800" dirty="0" smtClean="0">
              <a:ea typeface="ＭＳ Ｐゴシック" charset="-128"/>
            </a:endParaRPr>
          </a:p>
          <a:p>
            <a:r>
              <a:rPr lang="en-US" sz="1800" dirty="0" smtClean="0">
                <a:ea typeface="ＭＳ Ｐゴシック" charset="-128"/>
              </a:rPr>
              <a:t>For very large analysis </a:t>
            </a:r>
            <a:r>
              <a:rPr lang="en-US" sz="1800" dirty="0" err="1" smtClean="0">
                <a:ea typeface="ＭＳ Ｐゴシック" charset="-128"/>
              </a:rPr>
              <a:t>centres</a:t>
            </a:r>
            <a:r>
              <a:rPr lang="en-US" sz="1800" dirty="0" smtClean="0">
                <a:ea typeface="ＭＳ Ｐゴシック" charset="-128"/>
              </a:rPr>
              <a:t> (6000 cores) would have to partition storage</a:t>
            </a:r>
          </a:p>
          <a:p>
            <a:r>
              <a:rPr lang="de-CH" sz="1800" dirty="0" smtClean="0">
                <a:ea typeface="ＭＳ Ｐゴシック" charset="-128"/>
              </a:rPr>
              <a:t>Clear requirements on fabric bandwidth to worker nodes are needed</a:t>
            </a:r>
          </a:p>
          <a:p>
            <a:r>
              <a:rPr lang="de-CH" sz="1800" dirty="0" smtClean="0">
                <a:ea typeface="ＭＳ Ｐゴシック" charset="-128"/>
              </a:rPr>
              <a:t>Batch system priorities should be dynamically adjusted</a:t>
            </a:r>
          </a:p>
          <a:p>
            <a:r>
              <a:rPr lang="de-CH" sz="1800" dirty="0" smtClean="0">
                <a:ea typeface="ＭＳ Ｐゴシック" charset="-128"/>
              </a:rPr>
              <a:t>Number of analysis jobs per day is not the good metric</a:t>
            </a:r>
          </a:p>
          <a:p>
            <a:r>
              <a:rPr lang="de-CH" sz="1800" dirty="0" smtClean="0">
                <a:ea typeface="ＭＳ Ｐゴシック" charset="-128"/>
              </a:rPr>
              <a:t>ALICE emphasising need for site quality of service (performance and stability) to support a high level of analysis</a:t>
            </a:r>
          </a:p>
          <a:p>
            <a:r>
              <a:rPr lang="de-CH" sz="1800" dirty="0" smtClean="0">
                <a:ea typeface="ＭＳ Ｐゴシック" charset="-128"/>
              </a:rPr>
              <a:t>No mention was made of the danger of overloads leading to abrupt degradation – a message to all middleware developers.</a:t>
            </a:r>
          </a:p>
          <a:p>
            <a:r>
              <a:rPr lang="de-CH" sz="1800" dirty="0" smtClean="0">
                <a:ea typeface="ＭＳ Ｐゴシック" charset="-128"/>
              </a:rPr>
              <a:t>Sites need to cope with both pilot jobs where experiments control the fair shares and local jobs needing local fair shares.</a:t>
            </a:r>
          </a:p>
          <a:p>
            <a:r>
              <a:rPr lang="de-CH" sz="1800" dirty="0" smtClean="0">
                <a:ea typeface="ＭＳ Ｐゴシック" charset="-128"/>
              </a:rPr>
              <a:t>All experiments use root – important to structure root trees properly. Involve the root team and experiment data modellers in the working group.</a:t>
            </a:r>
          </a:p>
          <a:p>
            <a:r>
              <a:rPr lang="de-CH" sz="1800" dirty="0" smtClean="0">
                <a:ea typeface="ＭＳ Ｐゴシック" charset="-128"/>
              </a:rPr>
              <a:t>Do we have to optimise all remote access methods – can also copy to local disk   </a:t>
            </a:r>
          </a:p>
          <a:p>
            <a:r>
              <a:rPr lang="en-US" sz="1800" dirty="0" smtClean="0"/>
              <a:t>Sites would prefer to support a single access protocol</a:t>
            </a:r>
          </a:p>
          <a:p>
            <a:endParaRPr lang="en-US" sz="1800" dirty="0" smtClean="0"/>
          </a:p>
          <a:p>
            <a:r>
              <a:rPr lang="en-US" sz="1800" dirty="0" smtClean="0"/>
              <a:t>This was probably the hottest topic.</a:t>
            </a:r>
            <a:endParaRPr lang="en-US" sz="18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2226"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2227"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BAC5F655-8C43-4F28-97A6-781913B11A30}" type="slidenum">
              <a:rPr lang="en-US" sz="1400"/>
              <a:pPr algn="r"/>
              <a:t>23</a:t>
            </a:fld>
            <a:endParaRPr lang="en-US" sz="1400"/>
          </a:p>
        </p:txBody>
      </p:sp>
      <p:sp>
        <p:nvSpPr>
          <p:cNvPr id="52228" name="Rectangle 2"/>
          <p:cNvSpPr>
            <a:spLocks noGrp="1" noChangeArrowheads="1"/>
          </p:cNvSpPr>
          <p:nvPr>
            <p:ph type="title" idx="4294967295"/>
          </p:nvPr>
        </p:nvSpPr>
        <p:spPr/>
        <p:txBody>
          <a:bodyPr/>
          <a:lstStyle/>
          <a:p>
            <a:r>
              <a:rPr lang="en-US" sz="2000" dirty="0" smtClean="0"/>
              <a:t>Analysis Services (4/4)</a:t>
            </a:r>
          </a:p>
        </p:txBody>
      </p:sp>
      <p:sp>
        <p:nvSpPr>
          <p:cNvPr id="52229" name="Text Box 6"/>
          <p:cNvSpPr txBox="1">
            <a:spLocks noChangeArrowheads="1"/>
          </p:cNvSpPr>
          <p:nvPr/>
        </p:nvSpPr>
        <p:spPr bwMode="auto">
          <a:xfrm>
            <a:off x="395288" y="1268413"/>
            <a:ext cx="7777162" cy="396875"/>
          </a:xfrm>
          <a:prstGeom prst="rect">
            <a:avLst/>
          </a:prstGeom>
          <a:noFill/>
          <a:ln w="9525">
            <a:noFill/>
            <a:miter lim="800000"/>
            <a:headEnd/>
            <a:tailEnd/>
          </a:ln>
        </p:spPr>
        <p:txBody>
          <a:bodyPr>
            <a:spAutoFit/>
          </a:bodyPr>
          <a:lstStyle/>
          <a:p>
            <a:pPr>
              <a:spcBef>
                <a:spcPct val="50000"/>
              </a:spcBef>
            </a:pPr>
            <a:endParaRPr lang="en-US"/>
          </a:p>
        </p:txBody>
      </p:sp>
      <p:sp>
        <p:nvSpPr>
          <p:cNvPr id="52230" name="Text Box 7"/>
          <p:cNvSpPr txBox="1">
            <a:spLocks noChangeArrowheads="1"/>
          </p:cNvSpPr>
          <p:nvPr/>
        </p:nvSpPr>
        <p:spPr bwMode="auto">
          <a:xfrm>
            <a:off x="395288" y="1268413"/>
            <a:ext cx="8208962" cy="4555093"/>
          </a:xfrm>
          <a:prstGeom prst="rect">
            <a:avLst/>
          </a:prstGeom>
          <a:noFill/>
          <a:ln w="9525">
            <a:noFill/>
            <a:miter lim="800000"/>
            <a:headEnd/>
            <a:tailEnd/>
          </a:ln>
        </p:spPr>
        <p:txBody>
          <a:bodyPr>
            <a:spAutoFit/>
          </a:bodyPr>
          <a:lstStyle/>
          <a:p>
            <a:pPr>
              <a:spcBef>
                <a:spcPct val="50000"/>
              </a:spcBef>
            </a:pPr>
            <a:r>
              <a:rPr lang="en-US" dirty="0"/>
              <a:t>Supporting Analysis Services and </a:t>
            </a:r>
            <a:r>
              <a:rPr lang="en-US" dirty="0" smtClean="0"/>
              <a:t>Users</a:t>
            </a:r>
          </a:p>
          <a:p>
            <a:pPr>
              <a:spcBef>
                <a:spcPct val="50000"/>
              </a:spcBef>
            </a:pPr>
            <a:r>
              <a:rPr lang="en-US" dirty="0" smtClean="0"/>
              <a:t>Review of experiment site services – the VO-box world</a:t>
            </a:r>
          </a:p>
          <a:p>
            <a:r>
              <a:rPr lang="en-US" dirty="0" smtClean="0"/>
              <a:t>Analysis support on the grid(s) is effectively a catchall for many users problems:</a:t>
            </a:r>
          </a:p>
          <a:p>
            <a:pPr lvl="1"/>
            <a:r>
              <a:rPr lang="en-US" dirty="0" smtClean="0"/>
              <a:t>● Is that site down? Is there a problem with my code? Are my</a:t>
            </a:r>
          </a:p>
          <a:p>
            <a:pPr lvl="1"/>
            <a:r>
              <a:rPr lang="en-US" dirty="0" smtClean="0"/>
              <a:t>experiment analysis services down?</a:t>
            </a:r>
          </a:p>
          <a:p>
            <a:r>
              <a:rPr lang="en-US" dirty="0" smtClean="0"/>
              <a:t>So far steady growth in analysis usage - problem resolution time will be critical.</a:t>
            </a:r>
          </a:p>
          <a:p>
            <a:r>
              <a:rPr lang="en-US" dirty="0" smtClean="0"/>
              <a:t>Use of </a:t>
            </a:r>
            <a:r>
              <a:rPr lang="en-US" dirty="0" err="1" smtClean="0"/>
              <a:t>Ganga</a:t>
            </a:r>
            <a:r>
              <a:rPr lang="en-US" dirty="0" smtClean="0"/>
              <a:t> within ATLAS and </a:t>
            </a:r>
            <a:r>
              <a:rPr lang="en-US" dirty="0" err="1" smtClean="0"/>
              <a:t>LHCb</a:t>
            </a:r>
            <a:r>
              <a:rPr lang="en-US" dirty="0" smtClean="0"/>
              <a:t> was reviewed – backend independent analysis job submission. Support through tutorials, help forum and validation (</a:t>
            </a:r>
            <a:r>
              <a:rPr lang="en-US" dirty="0" err="1" smtClean="0"/>
              <a:t>Ganga</a:t>
            </a:r>
            <a:r>
              <a:rPr lang="en-US" dirty="0" smtClean="0"/>
              <a:t> job robot will disable failing sites).</a:t>
            </a:r>
          </a:p>
          <a:p>
            <a:r>
              <a:rPr lang="en-US" dirty="0" smtClean="0"/>
              <a:t>ATLAS find shared </a:t>
            </a:r>
            <a:r>
              <a:rPr lang="en-US" dirty="0" err="1" smtClean="0"/>
              <a:t>gmail</a:t>
            </a:r>
            <a:r>
              <a:rPr lang="en-US" dirty="0" smtClean="0"/>
              <a:t> account useful for users.</a:t>
            </a:r>
          </a:p>
          <a:p>
            <a:r>
              <a:rPr lang="en-US" dirty="0" smtClean="0"/>
              <a:t>ATLAS use </a:t>
            </a:r>
            <a:r>
              <a:rPr lang="en-US" dirty="0" err="1" smtClean="0"/>
              <a:t>Ganga</a:t>
            </a:r>
            <a:r>
              <a:rPr lang="en-US" dirty="0" smtClean="0"/>
              <a:t> to run </a:t>
            </a:r>
            <a:r>
              <a:rPr lang="en-US" dirty="0" err="1" smtClean="0"/>
              <a:t>Hammercloud</a:t>
            </a:r>
            <a:r>
              <a:rPr lang="en-US" dirty="0" smtClean="0"/>
              <a:t> for large automated stress tests – it does what its name says. Proving a very valuable tool.  </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5"/>
          <p:cNvSpPr>
            <a:spLocks noGrp="1" noChangeArrowheads="1"/>
          </p:cNvSpPr>
          <p:nvPr>
            <p:ph type="dt" sz="quarter" idx="10"/>
          </p:nvPr>
        </p:nvSpPr>
        <p:spPr>
          <a:noFill/>
        </p:spPr>
        <p:txBody>
          <a:bodyPr/>
          <a:lstStyle/>
          <a:p>
            <a:r>
              <a:rPr lang="en-US" smtClean="0"/>
              <a:t>26 March 2009</a:t>
            </a:r>
          </a:p>
        </p:txBody>
      </p:sp>
      <p:sp>
        <p:nvSpPr>
          <p:cNvPr id="53250"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53251" name="Rectangle 7"/>
          <p:cNvSpPr>
            <a:spLocks noGrp="1" noChangeArrowheads="1"/>
          </p:cNvSpPr>
          <p:nvPr>
            <p:ph type="sldNum" sz="quarter" idx="12"/>
          </p:nvPr>
        </p:nvSpPr>
        <p:spPr>
          <a:noFill/>
        </p:spPr>
        <p:txBody>
          <a:bodyPr/>
          <a:lstStyle/>
          <a:p>
            <a:fld id="{B8DDC38B-0138-4C27-97E7-440722BE3906}" type="slidenum">
              <a:rPr lang="en-US" smtClean="0"/>
              <a:pPr/>
              <a:t>24</a:t>
            </a:fld>
            <a:endParaRPr lang="en-US" smtClean="0"/>
          </a:p>
        </p:txBody>
      </p:sp>
      <p:sp>
        <p:nvSpPr>
          <p:cNvPr id="53252" name="Rectangle 2"/>
          <p:cNvSpPr>
            <a:spLocks noGrp="1" noChangeArrowheads="1"/>
          </p:cNvSpPr>
          <p:nvPr>
            <p:ph type="title"/>
          </p:nvPr>
        </p:nvSpPr>
        <p:spPr>
          <a:xfrm>
            <a:off x="1042988" y="333375"/>
            <a:ext cx="7032625" cy="838200"/>
          </a:xfrm>
        </p:spPr>
        <p:txBody>
          <a:bodyPr/>
          <a:lstStyle/>
          <a:p>
            <a:r>
              <a:rPr lang="en-US" sz="2000" dirty="0" smtClean="0"/>
              <a:t>WLCG Operations (1/9)</a:t>
            </a:r>
          </a:p>
        </p:txBody>
      </p:sp>
      <p:sp>
        <p:nvSpPr>
          <p:cNvPr id="53253" name="Text Box 7"/>
          <p:cNvSpPr txBox="1">
            <a:spLocks noChangeArrowheads="1"/>
          </p:cNvSpPr>
          <p:nvPr/>
        </p:nvSpPr>
        <p:spPr bwMode="auto">
          <a:xfrm>
            <a:off x="500034" y="1142984"/>
            <a:ext cx="8353425" cy="5478423"/>
          </a:xfrm>
          <a:prstGeom prst="rect">
            <a:avLst/>
          </a:prstGeom>
          <a:noFill/>
          <a:ln w="9525">
            <a:noFill/>
            <a:miter lim="800000"/>
            <a:headEnd/>
            <a:tailEnd/>
          </a:ln>
        </p:spPr>
        <p:txBody>
          <a:bodyPr>
            <a:spAutoFit/>
          </a:bodyPr>
          <a:lstStyle/>
          <a:p>
            <a:pPr>
              <a:spcBef>
                <a:spcPct val="50000"/>
              </a:spcBef>
            </a:pPr>
            <a:r>
              <a:rPr lang="en-US" dirty="0"/>
              <a:t>Procedures and Tools – reporting and escalation of </a:t>
            </a:r>
            <a:r>
              <a:rPr lang="en-US" dirty="0" smtClean="0"/>
              <a:t>problems</a:t>
            </a:r>
          </a:p>
          <a:p>
            <a:pPr>
              <a:spcBef>
                <a:spcPct val="50000"/>
              </a:spcBef>
            </a:pPr>
            <a:r>
              <a:rPr lang="en-US" dirty="0" smtClean="0"/>
              <a:t>SAM central monitoring moving to </a:t>
            </a:r>
            <a:r>
              <a:rPr lang="en-US" dirty="0" err="1" smtClean="0"/>
              <a:t>Nagios</a:t>
            </a:r>
            <a:endParaRPr lang="en-US" dirty="0" smtClean="0"/>
          </a:p>
          <a:p>
            <a:pPr>
              <a:spcBef>
                <a:spcPct val="50000"/>
              </a:spcBef>
            </a:pPr>
            <a:r>
              <a:rPr lang="en-US" dirty="0" smtClean="0"/>
              <a:t>Problem reporting should be in Global Grid User Support. Now includes:</a:t>
            </a:r>
          </a:p>
          <a:p>
            <a:pPr lvl="1">
              <a:spcBef>
                <a:spcPct val="50000"/>
              </a:spcBef>
            </a:pPr>
            <a:r>
              <a:rPr lang="en-US" dirty="0" smtClean="0">
                <a:latin typeface="Comic Sans MS" pitchFamily="8" charset="0"/>
              </a:rPr>
              <a:t>Alarm &amp; team tickets</a:t>
            </a:r>
          </a:p>
          <a:p>
            <a:pPr lvl="1">
              <a:spcBef>
                <a:spcPct val="50000"/>
              </a:spcBef>
            </a:pPr>
            <a:r>
              <a:rPr lang="en-US" dirty="0" smtClean="0">
                <a:latin typeface="Comic Sans MS" pitchFamily="8" charset="0"/>
              </a:rPr>
              <a:t>Direct routing to sites</a:t>
            </a:r>
          </a:p>
          <a:p>
            <a:pPr lvl="1">
              <a:spcBef>
                <a:spcPct val="50000"/>
              </a:spcBef>
            </a:pPr>
            <a:r>
              <a:rPr lang="en-US" dirty="0" smtClean="0">
                <a:latin typeface="Comic Sans MS" pitchFamily="8" charset="0"/>
              </a:rPr>
              <a:t>LHC Optical Private Network  now covered</a:t>
            </a:r>
          </a:p>
          <a:p>
            <a:pPr>
              <a:spcBef>
                <a:spcPct val="50000"/>
              </a:spcBef>
            </a:pPr>
            <a:r>
              <a:rPr lang="en-US" dirty="0" smtClean="0">
                <a:latin typeface="Comic Sans MS" pitchFamily="8" charset="0"/>
              </a:rPr>
              <a:t>Can now escalate problems yourself in GGUS and use daily ops meeting to decide if escalation needed to GDB or MB levels.</a:t>
            </a:r>
          </a:p>
          <a:p>
            <a:pPr>
              <a:spcBef>
                <a:spcPct val="50000"/>
              </a:spcBef>
            </a:pPr>
            <a:r>
              <a:rPr lang="en-US" dirty="0" smtClean="0">
                <a:latin typeface="Comic Sans MS" pitchFamily="8" charset="0"/>
              </a:rPr>
              <a:t>Downtimes and at-risk must be entered in </a:t>
            </a:r>
            <a:r>
              <a:rPr lang="en-US" dirty="0" err="1" smtClean="0">
                <a:latin typeface="Comic Sans MS" pitchFamily="8" charset="0"/>
              </a:rPr>
              <a:t>GocDB</a:t>
            </a:r>
            <a:r>
              <a:rPr lang="en-US" dirty="0" smtClean="0">
                <a:latin typeface="Comic Sans MS" pitchFamily="8" charset="0"/>
              </a:rPr>
              <a:t>- now has user defined notifications and automatic classification into un/scheduled</a:t>
            </a:r>
          </a:p>
          <a:p>
            <a:pPr>
              <a:spcBef>
                <a:spcPct val="50000"/>
              </a:spcBef>
            </a:pPr>
            <a:r>
              <a:rPr lang="en-US" dirty="0" smtClean="0">
                <a:latin typeface="Comic Sans MS" pitchFamily="8" charset="0"/>
              </a:rPr>
              <a:t>There are many issues from site configurations – keep </a:t>
            </a:r>
            <a:r>
              <a:rPr lang="en-US" dirty="0" err="1" smtClean="0">
                <a:latin typeface="Comic Sans MS" pitchFamily="8" charset="0"/>
              </a:rPr>
              <a:t>VOid</a:t>
            </a:r>
            <a:r>
              <a:rPr lang="en-US" dirty="0" smtClean="0">
                <a:latin typeface="Comic Sans MS" pitchFamily="8" charset="0"/>
              </a:rPr>
              <a:t> cards up to date (supported in the discussions that followed)   </a:t>
            </a:r>
          </a:p>
          <a:p>
            <a:pPr lvl="1">
              <a:spcBef>
                <a:spcPct val="50000"/>
              </a:spcBef>
            </a:pP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4274"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4275"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D4EC5631-DDDB-4EF0-B2EC-0CE046EEBCD2}" type="slidenum">
              <a:rPr lang="en-US" sz="1400"/>
              <a:pPr algn="r"/>
              <a:t>25</a:t>
            </a:fld>
            <a:endParaRPr lang="en-US" sz="1400"/>
          </a:p>
        </p:txBody>
      </p:sp>
      <p:sp>
        <p:nvSpPr>
          <p:cNvPr id="54276" name="Rectangle 2"/>
          <p:cNvSpPr>
            <a:spLocks noGrp="1" noChangeArrowheads="1"/>
          </p:cNvSpPr>
          <p:nvPr>
            <p:ph type="title" idx="4294967295"/>
          </p:nvPr>
        </p:nvSpPr>
        <p:spPr>
          <a:xfrm>
            <a:off x="1042988" y="333375"/>
            <a:ext cx="7032625" cy="838200"/>
          </a:xfrm>
        </p:spPr>
        <p:txBody>
          <a:bodyPr/>
          <a:lstStyle/>
          <a:p>
            <a:r>
              <a:rPr lang="en-US" sz="2000" dirty="0" smtClean="0"/>
              <a:t>WLCG Operations (2/9)</a:t>
            </a:r>
          </a:p>
        </p:txBody>
      </p:sp>
      <p:sp>
        <p:nvSpPr>
          <p:cNvPr id="54277" name="Text Box 6"/>
          <p:cNvSpPr txBox="1">
            <a:spLocks noChangeArrowheads="1"/>
          </p:cNvSpPr>
          <p:nvPr/>
        </p:nvSpPr>
        <p:spPr bwMode="auto">
          <a:xfrm>
            <a:off x="395288" y="1341438"/>
            <a:ext cx="8353425" cy="4862870"/>
          </a:xfrm>
          <a:prstGeom prst="rect">
            <a:avLst/>
          </a:prstGeom>
          <a:noFill/>
          <a:ln w="9525">
            <a:noFill/>
            <a:miter lim="800000"/>
            <a:headEnd/>
            <a:tailEnd/>
          </a:ln>
        </p:spPr>
        <p:txBody>
          <a:bodyPr>
            <a:spAutoFit/>
          </a:bodyPr>
          <a:lstStyle/>
          <a:p>
            <a:pPr>
              <a:spcBef>
                <a:spcPct val="50000"/>
              </a:spcBef>
            </a:pPr>
            <a:r>
              <a:rPr lang="en-US" dirty="0"/>
              <a:t>Service Incident </a:t>
            </a:r>
            <a:r>
              <a:rPr lang="en-US" dirty="0" smtClean="0"/>
              <a:t>Reports (1/2)</a:t>
            </a:r>
          </a:p>
          <a:p>
            <a:pPr>
              <a:spcBef>
                <a:spcPct val="50000"/>
              </a:spcBef>
            </a:pPr>
            <a:r>
              <a:rPr lang="en-US" dirty="0" smtClean="0"/>
              <a:t>Gave practical advice on handling incidents based on IT/FIO experiences</a:t>
            </a:r>
          </a:p>
          <a:p>
            <a:pPr>
              <a:spcBef>
                <a:spcPct val="50000"/>
              </a:spcBef>
            </a:pPr>
            <a:r>
              <a:rPr lang="en-US" dirty="0" smtClean="0"/>
              <a:t>An 'Incident' is any event which is not part of the standard operation of the service and which causes, or may cause, an interruption or a reduction of the quality of the service.</a:t>
            </a:r>
          </a:p>
          <a:p>
            <a:pPr>
              <a:spcBef>
                <a:spcPct val="50000"/>
              </a:spcBef>
            </a:pPr>
            <a:r>
              <a:rPr lang="en-US" dirty="0" smtClean="0"/>
              <a:t>Restore operations as quickly as possible and with minimal impact </a:t>
            </a:r>
          </a:p>
          <a:p>
            <a:pPr lvl="1">
              <a:spcBef>
                <a:spcPct val="50000"/>
              </a:spcBef>
              <a:buFontTx/>
              <a:buChar char="-"/>
            </a:pPr>
            <a:r>
              <a:rPr lang="en-US" dirty="0" smtClean="0"/>
              <a:t>but tell everyone first </a:t>
            </a:r>
          </a:p>
          <a:p>
            <a:pPr>
              <a:spcBef>
                <a:spcPct val="50000"/>
              </a:spcBef>
            </a:pPr>
            <a:r>
              <a:rPr lang="en-US" dirty="0" smtClean="0"/>
              <a:t>Users can help – look for announcements before complaining, propagate to internal news, do not contact service managers directly </a:t>
            </a:r>
          </a:p>
          <a:p>
            <a:pPr>
              <a:spcBef>
                <a:spcPct val="50000"/>
              </a:spcBef>
            </a:pPr>
            <a:r>
              <a:rPr lang="en-US" dirty="0" smtClean="0"/>
              <a:t>Industry finds 80-90% of incidents result from changes</a:t>
            </a:r>
          </a:p>
          <a:p>
            <a:pPr>
              <a:spcBef>
                <a:spcPct val="50000"/>
              </a:spcBef>
            </a:pPr>
            <a:r>
              <a:rPr lang="en-US" dirty="0" smtClean="0"/>
              <a:t>Must manage changes rather than just avoid them</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4274"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4275"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D4EC5631-DDDB-4EF0-B2EC-0CE046EEBCD2}" type="slidenum">
              <a:rPr lang="en-US" sz="1400"/>
              <a:pPr algn="r"/>
              <a:t>26</a:t>
            </a:fld>
            <a:endParaRPr lang="en-US" sz="1400"/>
          </a:p>
        </p:txBody>
      </p:sp>
      <p:sp>
        <p:nvSpPr>
          <p:cNvPr id="54276" name="Rectangle 2"/>
          <p:cNvSpPr>
            <a:spLocks noGrp="1" noChangeArrowheads="1"/>
          </p:cNvSpPr>
          <p:nvPr>
            <p:ph type="title" idx="4294967295"/>
          </p:nvPr>
        </p:nvSpPr>
        <p:spPr>
          <a:xfrm>
            <a:off x="1042988" y="333375"/>
            <a:ext cx="7032625" cy="838200"/>
          </a:xfrm>
        </p:spPr>
        <p:txBody>
          <a:bodyPr/>
          <a:lstStyle/>
          <a:p>
            <a:r>
              <a:rPr lang="en-US" sz="2000" dirty="0" smtClean="0"/>
              <a:t>WLCG Operations (3/9)</a:t>
            </a:r>
          </a:p>
        </p:txBody>
      </p:sp>
      <p:sp>
        <p:nvSpPr>
          <p:cNvPr id="54277" name="Text Box 6"/>
          <p:cNvSpPr txBox="1">
            <a:spLocks noChangeArrowheads="1"/>
          </p:cNvSpPr>
          <p:nvPr/>
        </p:nvSpPr>
        <p:spPr bwMode="auto">
          <a:xfrm>
            <a:off x="395288" y="1341438"/>
            <a:ext cx="8353425" cy="4401205"/>
          </a:xfrm>
          <a:prstGeom prst="rect">
            <a:avLst/>
          </a:prstGeom>
          <a:noFill/>
          <a:ln w="9525">
            <a:noFill/>
            <a:miter lim="800000"/>
            <a:headEnd/>
            <a:tailEnd/>
          </a:ln>
        </p:spPr>
        <p:txBody>
          <a:bodyPr>
            <a:spAutoFit/>
          </a:bodyPr>
          <a:lstStyle/>
          <a:p>
            <a:pPr>
              <a:spcBef>
                <a:spcPct val="50000"/>
              </a:spcBef>
            </a:pPr>
            <a:r>
              <a:rPr lang="en-US" dirty="0"/>
              <a:t>Service Incident </a:t>
            </a:r>
            <a:r>
              <a:rPr lang="en-US" dirty="0" smtClean="0"/>
              <a:t>Reports (2/2)</a:t>
            </a:r>
          </a:p>
          <a:p>
            <a:endParaRPr lang="en-US" dirty="0" smtClean="0"/>
          </a:p>
          <a:p>
            <a:r>
              <a:rPr lang="en-US" dirty="0" smtClean="0"/>
              <a:t>IT/FIO prefers change management to be periodically scheduled</a:t>
            </a:r>
          </a:p>
          <a:p>
            <a:pPr lvl="1"/>
            <a:r>
              <a:rPr lang="en-US" dirty="0" smtClean="0"/>
              <a:t>Aggregation of changes</a:t>
            </a:r>
          </a:p>
          <a:p>
            <a:pPr lvl="1"/>
            <a:r>
              <a:rPr lang="en-US" dirty="0" smtClean="0"/>
              <a:t>Freeze, test and certify</a:t>
            </a:r>
          </a:p>
          <a:p>
            <a:pPr lvl="1"/>
            <a:r>
              <a:rPr lang="en-US" dirty="0" smtClean="0"/>
              <a:t>Plan ahead with clear responsibilities and timelines and exercise it </a:t>
            </a:r>
          </a:p>
          <a:p>
            <a:r>
              <a:rPr lang="en-US" dirty="0" smtClean="0"/>
              <a:t>Should sites implement a Change Management Board ?</a:t>
            </a:r>
          </a:p>
          <a:p>
            <a:pPr>
              <a:spcBef>
                <a:spcPct val="50000"/>
              </a:spcBef>
            </a:pPr>
            <a:r>
              <a:rPr lang="en-US" dirty="0" smtClean="0"/>
              <a:t>Discussion: Need to balance depth of a report, too many details are not useful for the users</a:t>
            </a:r>
          </a:p>
          <a:p>
            <a:pPr>
              <a:spcBef>
                <a:spcPct val="50000"/>
              </a:spcBef>
            </a:pPr>
            <a:r>
              <a:rPr lang="en-US" dirty="0" smtClean="0"/>
              <a:t>Cannot use a Change Management Board in emergency situations</a:t>
            </a:r>
          </a:p>
          <a:p>
            <a:pPr>
              <a:spcBef>
                <a:spcPct val="50000"/>
              </a:spcBef>
            </a:pPr>
            <a:r>
              <a:rPr lang="en-US" dirty="0" smtClean="0"/>
              <a:t>A realistically sized pre-production system is essential</a:t>
            </a:r>
          </a:p>
          <a:p>
            <a:pPr>
              <a:spcBef>
                <a:spcPct val="50000"/>
              </a:spcBef>
            </a:pPr>
            <a:r>
              <a:rPr lang="en-US" dirty="0" smtClean="0"/>
              <a:t>Please encourage all sites to produce Incident reports</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5298"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5299"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1C5C9485-1556-4CF3-B355-D23B2B236523}" type="slidenum">
              <a:rPr lang="en-US" sz="1400"/>
              <a:pPr algn="r"/>
              <a:t>27</a:t>
            </a:fld>
            <a:endParaRPr lang="en-US" sz="1400"/>
          </a:p>
        </p:txBody>
      </p:sp>
      <p:sp>
        <p:nvSpPr>
          <p:cNvPr id="55300" name="Rectangle 2"/>
          <p:cNvSpPr>
            <a:spLocks noGrp="1" noChangeArrowheads="1"/>
          </p:cNvSpPr>
          <p:nvPr>
            <p:ph type="title" idx="4294967295"/>
          </p:nvPr>
        </p:nvSpPr>
        <p:spPr>
          <a:xfrm>
            <a:off x="1042988" y="333375"/>
            <a:ext cx="7032625" cy="838200"/>
          </a:xfrm>
        </p:spPr>
        <p:txBody>
          <a:bodyPr/>
          <a:lstStyle/>
          <a:p>
            <a:r>
              <a:rPr lang="en-US" sz="2000" dirty="0" smtClean="0"/>
              <a:t>WLCG Operations (4/9)</a:t>
            </a:r>
          </a:p>
        </p:txBody>
      </p:sp>
      <p:sp>
        <p:nvSpPr>
          <p:cNvPr id="55301" name="Text Box 6"/>
          <p:cNvSpPr txBox="1">
            <a:spLocks noChangeArrowheads="1"/>
          </p:cNvSpPr>
          <p:nvPr/>
        </p:nvSpPr>
        <p:spPr bwMode="auto">
          <a:xfrm>
            <a:off x="395288" y="1341438"/>
            <a:ext cx="8353425" cy="6247864"/>
          </a:xfrm>
          <a:prstGeom prst="rect">
            <a:avLst/>
          </a:prstGeom>
          <a:noFill/>
          <a:ln w="9525">
            <a:noFill/>
            <a:miter lim="800000"/>
            <a:headEnd/>
            <a:tailEnd/>
          </a:ln>
        </p:spPr>
        <p:txBody>
          <a:bodyPr>
            <a:spAutoFit/>
          </a:bodyPr>
          <a:lstStyle/>
          <a:p>
            <a:pPr>
              <a:spcBef>
                <a:spcPct val="50000"/>
              </a:spcBef>
            </a:pPr>
            <a:r>
              <a:rPr lang="en-US" dirty="0"/>
              <a:t>Site Actions on Major or Prolonged </a:t>
            </a:r>
            <a:r>
              <a:rPr lang="en-US" dirty="0" smtClean="0"/>
              <a:t>Problems</a:t>
            </a:r>
          </a:p>
          <a:p>
            <a:pPr>
              <a:spcBef>
                <a:spcPct val="50000"/>
              </a:spcBef>
            </a:pPr>
            <a:r>
              <a:rPr lang="en-US" dirty="0" smtClean="0"/>
              <a:t>Currently EGEE central operations suspend sites (remove from the information system) : </a:t>
            </a:r>
          </a:p>
          <a:p>
            <a:pPr lvl="1">
              <a:spcBef>
                <a:spcPct val="50000"/>
              </a:spcBef>
            </a:pPr>
            <a:r>
              <a:rPr lang="en-US" dirty="0" smtClean="0"/>
              <a:t>When a site is unresponsive to a ticket</a:t>
            </a:r>
          </a:p>
          <a:p>
            <a:pPr lvl="1">
              <a:spcBef>
                <a:spcPct val="50000"/>
              </a:spcBef>
            </a:pPr>
            <a:r>
              <a:rPr lang="en-US" dirty="0" smtClean="0"/>
              <a:t>When a site is in never ending down time (&gt;1 month)</a:t>
            </a:r>
          </a:p>
          <a:p>
            <a:pPr lvl="1">
              <a:spcBef>
                <a:spcPct val="50000"/>
              </a:spcBef>
            </a:pPr>
            <a:r>
              <a:rPr lang="en-US" dirty="0" smtClean="0"/>
              <a:t>When a site poses a security threat </a:t>
            </a:r>
          </a:p>
          <a:p>
            <a:pPr>
              <a:spcBef>
                <a:spcPct val="50000"/>
              </a:spcBef>
            </a:pPr>
            <a:r>
              <a:rPr lang="en-US" dirty="0" smtClean="0"/>
              <a:t>Aim is to increase Grid operational efficiency and reduce the experiment job failure rates.</a:t>
            </a:r>
          </a:p>
          <a:p>
            <a:pPr>
              <a:spcBef>
                <a:spcPct val="50000"/>
              </a:spcBef>
            </a:pPr>
            <a:r>
              <a:rPr lang="en-US" dirty="0" smtClean="0"/>
              <a:t>However, ATLAS (and others) routinely set sites offline as part of their operations/site commissioning and ticket the site concerned.</a:t>
            </a:r>
          </a:p>
          <a:p>
            <a:pPr>
              <a:spcBef>
                <a:spcPct val="50000"/>
              </a:spcBef>
            </a:pPr>
            <a:r>
              <a:rPr lang="en-US" dirty="0" smtClean="0"/>
              <a:t>In discussion it was agreed the suspension procedure needs a rethink and is anyway a regional grid issue rather than for WLCG.</a:t>
            </a:r>
          </a:p>
          <a:p>
            <a:pPr>
              <a:spcBef>
                <a:spcPct val="50000"/>
              </a:spcBef>
            </a:pPr>
            <a:endParaRPr lang="en-US" dirty="0" smtClean="0"/>
          </a:p>
          <a:p>
            <a:pPr>
              <a:spcBef>
                <a:spcPct val="50000"/>
              </a:spcBef>
            </a:pPr>
            <a:endParaRPr lang="en-US" dirty="0" smtClean="0"/>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9394"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9395"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A9DB83D3-1119-4057-B142-16401B8D811B}" type="slidenum">
              <a:rPr lang="en-US" sz="1400"/>
              <a:pPr algn="r"/>
              <a:t>28</a:t>
            </a:fld>
            <a:endParaRPr lang="en-US" sz="1400"/>
          </a:p>
        </p:txBody>
      </p:sp>
      <p:sp>
        <p:nvSpPr>
          <p:cNvPr id="59396" name="Rectangle 2"/>
          <p:cNvSpPr>
            <a:spLocks noGrp="1" noChangeArrowheads="1"/>
          </p:cNvSpPr>
          <p:nvPr>
            <p:ph type="title" idx="4294967295"/>
          </p:nvPr>
        </p:nvSpPr>
        <p:spPr>
          <a:xfrm>
            <a:off x="1042988" y="333375"/>
            <a:ext cx="7032625" cy="838200"/>
          </a:xfrm>
        </p:spPr>
        <p:txBody>
          <a:bodyPr/>
          <a:lstStyle/>
          <a:p>
            <a:r>
              <a:rPr lang="en-US" sz="2000" dirty="0" smtClean="0"/>
              <a:t>WLCG Operations (5/9)</a:t>
            </a:r>
          </a:p>
        </p:txBody>
      </p:sp>
      <p:sp>
        <p:nvSpPr>
          <p:cNvPr id="59397" name="Text Box 6"/>
          <p:cNvSpPr txBox="1">
            <a:spLocks noChangeArrowheads="1"/>
          </p:cNvSpPr>
          <p:nvPr/>
        </p:nvSpPr>
        <p:spPr bwMode="auto">
          <a:xfrm>
            <a:off x="357158" y="1025634"/>
            <a:ext cx="8353425" cy="5878532"/>
          </a:xfrm>
          <a:prstGeom prst="rect">
            <a:avLst/>
          </a:prstGeom>
          <a:noFill/>
          <a:ln w="9525">
            <a:noFill/>
            <a:miter lim="800000"/>
            <a:headEnd/>
            <a:tailEnd/>
          </a:ln>
        </p:spPr>
        <p:txBody>
          <a:bodyPr>
            <a:spAutoFit/>
          </a:bodyPr>
          <a:lstStyle/>
          <a:p>
            <a:pPr>
              <a:spcBef>
                <a:spcPct val="50000"/>
              </a:spcBef>
            </a:pPr>
            <a:r>
              <a:rPr lang="en-US" dirty="0"/>
              <a:t>Downtime </a:t>
            </a:r>
            <a:r>
              <a:rPr lang="en-US" dirty="0" smtClean="0"/>
              <a:t>Handling</a:t>
            </a:r>
          </a:p>
          <a:p>
            <a:pPr>
              <a:spcBef>
                <a:spcPct val="50000"/>
              </a:spcBef>
            </a:pPr>
            <a:r>
              <a:rPr lang="en-US" dirty="0" smtClean="0"/>
              <a:t>Downtimes can be scheduled, unscheduled or at risk. </a:t>
            </a:r>
          </a:p>
          <a:p>
            <a:pPr>
              <a:spcBef>
                <a:spcPct val="50000"/>
              </a:spcBef>
            </a:pPr>
            <a:r>
              <a:rPr lang="en-US" dirty="0" smtClean="0"/>
              <a:t>EGEE site </a:t>
            </a:r>
            <a:r>
              <a:rPr lang="en-US" dirty="0" err="1" smtClean="0"/>
              <a:t>admins</a:t>
            </a:r>
            <a:r>
              <a:rPr lang="en-US" dirty="0" smtClean="0"/>
              <a:t> register in GOCDB, OSG use OIM and the CIC operations portal sends mail feeds.</a:t>
            </a:r>
          </a:p>
          <a:p>
            <a:pPr marL="209550" indent="-323850">
              <a:lnSpc>
                <a:spcPct val="90000"/>
              </a:lnSpc>
              <a:spcBef>
                <a:spcPts val="600"/>
              </a:spcBef>
            </a:pPr>
            <a:r>
              <a:rPr lang="en-US" dirty="0" smtClean="0"/>
              <a:t>Experiment actions: </a:t>
            </a:r>
          </a:p>
          <a:p>
            <a:r>
              <a:rPr lang="en-GB" dirty="0" smtClean="0"/>
              <a:t>ALICE: No specific action</a:t>
            </a:r>
          </a:p>
          <a:p>
            <a:r>
              <a:rPr lang="en-GB" dirty="0" smtClean="0"/>
              <a:t>ATLAS: There are defined shifters manual procedures</a:t>
            </a:r>
          </a:p>
          <a:p>
            <a:r>
              <a:rPr lang="en-GB" dirty="0" smtClean="0"/>
              <a:t>CMS: Site removed from CRAB. Site commissioning updated.</a:t>
            </a:r>
          </a:p>
          <a:p>
            <a:r>
              <a:rPr lang="en-GB" dirty="0" err="1" smtClean="0"/>
              <a:t>LHCb</a:t>
            </a:r>
            <a:r>
              <a:rPr lang="en-GB" dirty="0" smtClean="0"/>
              <a:t>: Site blacklisted in DIRAC. To put it back in production requires manual intervention. To see scheduled downtimes use Google calendar.</a:t>
            </a:r>
          </a:p>
          <a:p>
            <a:endParaRPr lang="en-GB" dirty="0" smtClean="0"/>
          </a:p>
          <a:p>
            <a:r>
              <a:rPr lang="en-GB" dirty="0" smtClean="0"/>
              <a:t>The discussions thought the Google calendar a good idea and would like the possibility of sites to be flagged as ‘partially working’</a:t>
            </a:r>
          </a:p>
          <a:p>
            <a:endParaRPr lang="en-GB" dirty="0" smtClean="0"/>
          </a:p>
          <a:p>
            <a:endParaRPr lang="en-GB" dirty="0" smtClean="0"/>
          </a:p>
          <a:p>
            <a:pPr marL="209550" indent="-323850">
              <a:lnSpc>
                <a:spcPct val="90000"/>
              </a:lnSpc>
              <a:spcBef>
                <a:spcPts val="600"/>
              </a:spcBef>
            </a:pPr>
            <a:endParaRPr lang="en-US" dirty="0" smtClean="0"/>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7346"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7347"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B6F2E7D4-AF18-4011-B714-461620BB5079}" type="slidenum">
              <a:rPr lang="en-US" sz="1400"/>
              <a:pPr algn="r"/>
              <a:t>29</a:t>
            </a:fld>
            <a:endParaRPr lang="en-US" sz="1400"/>
          </a:p>
        </p:txBody>
      </p:sp>
      <p:sp>
        <p:nvSpPr>
          <p:cNvPr id="57348" name="Rectangle 2"/>
          <p:cNvSpPr>
            <a:spLocks noGrp="1" noChangeArrowheads="1"/>
          </p:cNvSpPr>
          <p:nvPr>
            <p:ph type="title" idx="4294967295"/>
          </p:nvPr>
        </p:nvSpPr>
        <p:spPr>
          <a:xfrm>
            <a:off x="1042988" y="358775"/>
            <a:ext cx="7032625" cy="838200"/>
          </a:xfrm>
        </p:spPr>
        <p:txBody>
          <a:bodyPr/>
          <a:lstStyle/>
          <a:p>
            <a:r>
              <a:rPr lang="en-US" sz="2000" dirty="0" smtClean="0"/>
              <a:t>WLCG Operations (6/9)</a:t>
            </a:r>
          </a:p>
        </p:txBody>
      </p:sp>
      <p:sp>
        <p:nvSpPr>
          <p:cNvPr id="57349" name="Text Box 6"/>
          <p:cNvSpPr txBox="1">
            <a:spLocks noChangeArrowheads="1"/>
          </p:cNvSpPr>
          <p:nvPr/>
        </p:nvSpPr>
        <p:spPr bwMode="auto">
          <a:xfrm>
            <a:off x="250825" y="1125538"/>
            <a:ext cx="8353425" cy="4970591"/>
          </a:xfrm>
          <a:prstGeom prst="rect">
            <a:avLst/>
          </a:prstGeom>
          <a:noFill/>
          <a:ln w="9525">
            <a:noFill/>
            <a:miter lim="800000"/>
            <a:headEnd/>
            <a:tailEnd/>
          </a:ln>
        </p:spPr>
        <p:txBody>
          <a:bodyPr>
            <a:spAutoFit/>
          </a:bodyPr>
          <a:lstStyle/>
          <a:p>
            <a:pPr>
              <a:spcBef>
                <a:spcPct val="50000"/>
              </a:spcBef>
            </a:pPr>
            <a:r>
              <a:rPr lang="en-US" dirty="0"/>
              <a:t>Monitoring: VO-views, Site views, Availability</a:t>
            </a:r>
          </a:p>
          <a:p>
            <a:pPr>
              <a:spcBef>
                <a:spcPct val="50000"/>
              </a:spcBef>
            </a:pPr>
            <a:r>
              <a:rPr lang="en-US" sz="1800" dirty="0"/>
              <a:t>Experiment dashboards are now quite mature but from the WLCG CCRC’08 postmortem workshop came a clear requirement for site views.</a:t>
            </a:r>
          </a:p>
          <a:p>
            <a:pPr marL="742950" lvl="1" indent="-285750">
              <a:spcBef>
                <a:spcPct val="50000"/>
              </a:spcBef>
            </a:pPr>
            <a:r>
              <a:rPr lang="en-US" sz="1800" dirty="0"/>
              <a:t>Compare the experiment's view of the site contribution to the information </a:t>
            </a:r>
            <a:r>
              <a:rPr lang="en-US" sz="1800" smtClean="0"/>
              <a:t>the sites </a:t>
            </a:r>
            <a:r>
              <a:rPr lang="en-US" sz="1800" dirty="0"/>
              <a:t>get from their own monitoring systems.</a:t>
            </a:r>
          </a:p>
          <a:p>
            <a:pPr marL="742950" lvl="1" indent="-285750">
              <a:spcBef>
                <a:spcPct val="50000"/>
              </a:spcBef>
            </a:pPr>
            <a:r>
              <a:rPr lang="en-US" sz="1800" dirty="0"/>
              <a:t>Understand if their site is contributing to the VO activity as expected.</a:t>
            </a:r>
          </a:p>
          <a:p>
            <a:pPr marL="742950" lvl="1" indent="-285750">
              <a:spcBef>
                <a:spcPct val="50000"/>
              </a:spcBef>
            </a:pPr>
            <a:r>
              <a:rPr lang="en-US" sz="1800" dirty="0"/>
              <a:t>A new tool based on </a:t>
            </a:r>
            <a:r>
              <a:rPr lang="en-US" sz="1800" dirty="0" err="1"/>
              <a:t>GridMap</a:t>
            </a:r>
            <a:r>
              <a:rPr lang="en-US" sz="1800" dirty="0"/>
              <a:t> for </a:t>
            </a:r>
            <a:r>
              <a:rPr lang="en-US" sz="1800" dirty="0" err="1"/>
              <a:t>visualisation</a:t>
            </a:r>
            <a:r>
              <a:rPr lang="en-US" sz="1800" dirty="0"/>
              <a:t> has been developed to provide an overall and detailed view of all the activities going on at a site, easy to use and requiring no knowledge of a particular experiment.</a:t>
            </a:r>
          </a:p>
          <a:p>
            <a:pPr marL="742950" lvl="1" indent="-285750">
              <a:spcBef>
                <a:spcPct val="50000"/>
              </a:spcBef>
            </a:pPr>
            <a:r>
              <a:rPr lang="en-US" sz="1800" dirty="0"/>
              <a:t>For each activity and VO it provides drill down links to the VO information sources to facilitate problem solving.</a:t>
            </a:r>
          </a:p>
          <a:p>
            <a:pPr marL="742950" lvl="1" indent="-285750">
              <a:spcBef>
                <a:spcPct val="50000"/>
              </a:spcBef>
            </a:pPr>
            <a:r>
              <a:rPr lang="en-US" sz="1800" dirty="0" smtClean="0"/>
              <a:t>There </a:t>
            </a:r>
            <a:r>
              <a:rPr lang="en-US" sz="1800" dirty="0"/>
              <a:t>is a </a:t>
            </a:r>
            <a:r>
              <a:rPr lang="en-US" sz="1800" dirty="0" err="1"/>
              <a:t>GridMap</a:t>
            </a:r>
            <a:r>
              <a:rPr lang="en-US" sz="1800" dirty="0"/>
              <a:t> for each site with a first level view of Activities for all the supported VO’s and </a:t>
            </a:r>
            <a:r>
              <a:rPr lang="en-US" sz="1800" dirty="0" smtClean="0"/>
              <a:t>a second </a:t>
            </a:r>
            <a:r>
              <a:rPr lang="en-US" sz="1800" dirty="0"/>
              <a:t>level of the VO’s information. </a:t>
            </a:r>
          </a:p>
          <a:p>
            <a:pPr>
              <a:spcBef>
                <a:spcPct val="50000"/>
              </a:spcBef>
            </a:pPr>
            <a:endParaRPr lang="en-US" sz="18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5"/>
          <p:cNvSpPr>
            <a:spLocks noGrp="1" noChangeArrowheads="1"/>
          </p:cNvSpPr>
          <p:nvPr>
            <p:ph type="dt" sz="quarter" idx="10"/>
          </p:nvPr>
        </p:nvSpPr>
        <p:spPr>
          <a:noFill/>
        </p:spPr>
        <p:txBody>
          <a:bodyPr/>
          <a:lstStyle/>
          <a:p>
            <a:r>
              <a:rPr lang="en-US" smtClean="0"/>
              <a:t>26 March 2009</a:t>
            </a:r>
          </a:p>
        </p:txBody>
      </p:sp>
      <p:sp>
        <p:nvSpPr>
          <p:cNvPr id="32770"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32771" name="Rectangle 7"/>
          <p:cNvSpPr>
            <a:spLocks noGrp="1" noChangeArrowheads="1"/>
          </p:cNvSpPr>
          <p:nvPr>
            <p:ph type="sldNum" sz="quarter" idx="12"/>
          </p:nvPr>
        </p:nvSpPr>
        <p:spPr>
          <a:noFill/>
        </p:spPr>
        <p:txBody>
          <a:bodyPr/>
          <a:lstStyle/>
          <a:p>
            <a:fld id="{9D29804A-E86E-40F7-87EA-286786A45D49}" type="slidenum">
              <a:rPr lang="en-US" smtClean="0"/>
              <a:pPr/>
              <a:t>3</a:t>
            </a:fld>
            <a:endParaRPr lang="en-US" smtClean="0"/>
          </a:p>
        </p:txBody>
      </p:sp>
      <p:sp>
        <p:nvSpPr>
          <p:cNvPr id="32772" name="Title 1"/>
          <p:cNvSpPr>
            <a:spLocks noGrp="1"/>
          </p:cNvSpPr>
          <p:nvPr>
            <p:ph type="title"/>
          </p:nvPr>
        </p:nvSpPr>
        <p:spPr/>
        <p:txBody>
          <a:bodyPr/>
          <a:lstStyle/>
          <a:p>
            <a:pPr eaLnBrk="1" hangingPunct="1"/>
            <a:r>
              <a:rPr lang="en-GB" sz="2000" smtClean="0"/>
              <a:t>Main Session Themes</a:t>
            </a:r>
          </a:p>
        </p:txBody>
      </p:sp>
      <p:sp>
        <p:nvSpPr>
          <p:cNvPr id="32773" name="Text Box 7"/>
          <p:cNvSpPr txBox="1">
            <a:spLocks noChangeArrowheads="1"/>
          </p:cNvSpPr>
          <p:nvPr/>
        </p:nvSpPr>
        <p:spPr bwMode="auto">
          <a:xfrm>
            <a:off x="539750" y="1341438"/>
            <a:ext cx="8208963" cy="4906962"/>
          </a:xfrm>
          <a:prstGeom prst="rect">
            <a:avLst/>
          </a:prstGeom>
          <a:noFill/>
          <a:ln w="9525">
            <a:noFill/>
            <a:miter lim="800000"/>
            <a:headEnd/>
            <a:tailEnd/>
          </a:ln>
        </p:spPr>
        <p:txBody>
          <a:bodyPr>
            <a:spAutoFit/>
          </a:bodyPr>
          <a:lstStyle/>
          <a:p>
            <a:pPr>
              <a:spcBef>
                <a:spcPct val="50000"/>
              </a:spcBef>
            </a:pPr>
            <a:r>
              <a:rPr lang="en-US" sz="1800" dirty="0"/>
              <a:t>WLCG and Experiment roadmaps 2009/2010</a:t>
            </a:r>
          </a:p>
          <a:p>
            <a:pPr>
              <a:spcBef>
                <a:spcPct val="50000"/>
              </a:spcBef>
            </a:pPr>
            <a:r>
              <a:rPr lang="en-US" sz="1800" dirty="0"/>
              <a:t>WLCG reviews:</a:t>
            </a:r>
          </a:p>
          <a:p>
            <a:pPr lvl="1">
              <a:spcBef>
                <a:spcPct val="50000"/>
              </a:spcBef>
            </a:pPr>
            <a:r>
              <a:rPr lang="en-US" sz="1800" dirty="0"/>
              <a:t>Sites</a:t>
            </a:r>
          </a:p>
          <a:p>
            <a:pPr lvl="1">
              <a:spcBef>
                <a:spcPct val="50000"/>
              </a:spcBef>
            </a:pPr>
            <a:r>
              <a:rPr lang="en-US" sz="1800" dirty="0"/>
              <a:t>Database Services</a:t>
            </a:r>
          </a:p>
          <a:p>
            <a:pPr lvl="1">
              <a:spcBef>
                <a:spcPct val="50000"/>
              </a:spcBef>
            </a:pPr>
            <a:r>
              <a:rPr lang="en-US" sz="1800" dirty="0"/>
              <a:t>Data Management Services and </a:t>
            </a:r>
            <a:r>
              <a:rPr lang="en-US" sz="1800" dirty="0" smtClean="0"/>
              <a:t>Outlook</a:t>
            </a:r>
            <a:endParaRPr lang="en-US" sz="1800" dirty="0"/>
          </a:p>
          <a:p>
            <a:pPr>
              <a:spcBef>
                <a:spcPct val="50000"/>
              </a:spcBef>
            </a:pPr>
            <a:r>
              <a:rPr lang="en-US" sz="1800" dirty="0"/>
              <a:t>Analysis Services:</a:t>
            </a:r>
          </a:p>
          <a:p>
            <a:pPr lvl="1">
              <a:spcBef>
                <a:spcPct val="50000"/>
              </a:spcBef>
            </a:pPr>
            <a:r>
              <a:rPr lang="en-US" sz="1800" dirty="0"/>
              <a:t>User Analysis working group </a:t>
            </a:r>
          </a:p>
          <a:p>
            <a:pPr lvl="1">
              <a:spcBef>
                <a:spcPct val="50000"/>
              </a:spcBef>
            </a:pPr>
            <a:r>
              <a:rPr lang="en-US" sz="1800" dirty="0"/>
              <a:t>Supporting Analysis Services and Users</a:t>
            </a:r>
          </a:p>
          <a:p>
            <a:pPr>
              <a:spcBef>
                <a:spcPct val="50000"/>
              </a:spcBef>
            </a:pPr>
            <a:r>
              <a:rPr lang="en-US" sz="1800" dirty="0"/>
              <a:t>WLCG Operations</a:t>
            </a:r>
          </a:p>
          <a:p>
            <a:pPr lvl="1">
              <a:spcBef>
                <a:spcPct val="50000"/>
              </a:spcBef>
            </a:pPr>
            <a:r>
              <a:rPr lang="en-US" sz="1800" dirty="0"/>
              <a:t>Procedures and Tools, Incident Response</a:t>
            </a:r>
          </a:p>
          <a:p>
            <a:pPr lvl="1">
              <a:spcBef>
                <a:spcPct val="50000"/>
              </a:spcBef>
            </a:pPr>
            <a:r>
              <a:rPr lang="en-US" sz="1800" dirty="0"/>
              <a:t>Monitoring</a:t>
            </a:r>
          </a:p>
          <a:p>
            <a:pPr lvl="1">
              <a:spcBef>
                <a:spcPct val="50000"/>
              </a:spcBef>
            </a:pPr>
            <a:r>
              <a:rPr lang="en-US" sz="1800" dirty="0"/>
              <a:t>Support issues, ticket </a:t>
            </a:r>
            <a:r>
              <a:rPr lang="en-US" sz="1800" dirty="0" smtClean="0"/>
              <a:t>handling</a:t>
            </a:r>
            <a:endParaRPr lang="en-US" sz="1800"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58370"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58371"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2C0C9231-9061-4449-9D04-694A13AE2EAC}" type="slidenum">
              <a:rPr lang="en-US" sz="1400"/>
              <a:pPr algn="r"/>
              <a:t>30</a:t>
            </a:fld>
            <a:endParaRPr lang="en-US" sz="1400"/>
          </a:p>
        </p:txBody>
      </p:sp>
      <p:sp>
        <p:nvSpPr>
          <p:cNvPr id="58372" name="Rectangle 2"/>
          <p:cNvSpPr>
            <a:spLocks noGrp="1" noChangeArrowheads="1"/>
          </p:cNvSpPr>
          <p:nvPr>
            <p:ph type="title" idx="4294967295"/>
          </p:nvPr>
        </p:nvSpPr>
        <p:spPr>
          <a:xfrm>
            <a:off x="1042988" y="333375"/>
            <a:ext cx="7032625" cy="838200"/>
          </a:xfrm>
        </p:spPr>
        <p:txBody>
          <a:bodyPr/>
          <a:lstStyle/>
          <a:p>
            <a:r>
              <a:rPr lang="en-US" sz="2000" dirty="0" smtClean="0"/>
              <a:t>WLCG Operations (7/9)</a:t>
            </a:r>
          </a:p>
        </p:txBody>
      </p:sp>
      <p:sp>
        <p:nvSpPr>
          <p:cNvPr id="58373" name="Text Box 6"/>
          <p:cNvSpPr txBox="1">
            <a:spLocks noChangeArrowheads="1"/>
          </p:cNvSpPr>
          <p:nvPr/>
        </p:nvSpPr>
        <p:spPr bwMode="auto">
          <a:xfrm>
            <a:off x="357158" y="1142984"/>
            <a:ext cx="8353425" cy="5786199"/>
          </a:xfrm>
          <a:prstGeom prst="rect">
            <a:avLst/>
          </a:prstGeom>
          <a:noFill/>
          <a:ln w="9525">
            <a:noFill/>
            <a:miter lim="800000"/>
            <a:headEnd/>
            <a:tailEnd/>
          </a:ln>
        </p:spPr>
        <p:txBody>
          <a:bodyPr>
            <a:spAutoFit/>
          </a:bodyPr>
          <a:lstStyle/>
          <a:p>
            <a:pPr>
              <a:spcBef>
                <a:spcPct val="50000"/>
              </a:spcBef>
            </a:pPr>
            <a:r>
              <a:rPr lang="en-US" dirty="0"/>
              <a:t>Automatic Resource and Usage </a:t>
            </a:r>
            <a:r>
              <a:rPr lang="en-US" dirty="0" smtClean="0"/>
              <a:t>Monitoring</a:t>
            </a:r>
          </a:p>
          <a:p>
            <a:endParaRPr lang="en-US" dirty="0" smtClean="0"/>
          </a:p>
          <a:p>
            <a:r>
              <a:rPr lang="en-US" dirty="0" smtClean="0">
                <a:ea typeface="ＭＳ Ｐゴシック" charset="-128"/>
              </a:rPr>
              <a:t>The </a:t>
            </a:r>
            <a:r>
              <a:rPr lang="en-US" dirty="0" smtClean="0">
                <a:solidFill>
                  <a:srgbClr val="000000"/>
                </a:solidFill>
                <a:ea typeface="ＭＳ Ｐゴシック" charset="-128"/>
              </a:rPr>
              <a:t>WLCG resource pledges must be validated.</a:t>
            </a:r>
          </a:p>
          <a:p>
            <a:pPr lvl="1"/>
            <a:r>
              <a:rPr lang="en-US" dirty="0" smtClean="0">
                <a:solidFill>
                  <a:srgbClr val="000000"/>
                </a:solidFill>
                <a:ea typeface="ＭＳ Ｐゴシック" charset="-128"/>
              </a:rPr>
              <a:t>Are resources available comparable at T0, 1 and 2?</a:t>
            </a:r>
          </a:p>
          <a:p>
            <a:pPr lvl="1"/>
            <a:r>
              <a:rPr lang="en-US" dirty="0" smtClean="0">
                <a:solidFill>
                  <a:srgbClr val="000000"/>
                </a:solidFill>
                <a:ea typeface="ＭＳ Ｐゴシック" charset="-128"/>
              </a:rPr>
              <a:t>To what level are these resources being utilized?</a:t>
            </a:r>
          </a:p>
          <a:p>
            <a:pPr lvl="1"/>
            <a:r>
              <a:rPr lang="en-US" dirty="0" smtClean="0">
                <a:solidFill>
                  <a:srgbClr val="000000"/>
                </a:solidFill>
                <a:ea typeface="ＭＳ Ｐゴシック" charset="-128"/>
              </a:rPr>
              <a:t>The WLCG MB needs to know these commitments are being met on a month by month basis.</a:t>
            </a:r>
          </a:p>
          <a:p>
            <a:endParaRPr lang="en-US" dirty="0" smtClean="0">
              <a:solidFill>
                <a:srgbClr val="000000"/>
              </a:solidFill>
              <a:ea typeface="ＭＳ Ｐゴシック" charset="-128"/>
            </a:endParaRPr>
          </a:p>
          <a:p>
            <a:r>
              <a:rPr lang="en-US" dirty="0" smtClean="0">
                <a:ea typeface="ＭＳ Ｐゴシック" charset="-128"/>
              </a:rPr>
              <a:t>There is now a view in </a:t>
            </a:r>
            <a:r>
              <a:rPr lang="en-US" dirty="0" err="1" smtClean="0">
                <a:ea typeface="ＭＳ Ｐゴシック" charset="-128"/>
              </a:rPr>
              <a:t>GridMap</a:t>
            </a:r>
            <a:r>
              <a:rPr lang="en-US" dirty="0" smtClean="0">
                <a:ea typeface="ＭＳ Ｐゴシック" charset="-128"/>
              </a:rPr>
              <a:t> allowing regions and sites to get a good view of their measured capacity.</a:t>
            </a:r>
          </a:p>
          <a:p>
            <a:endParaRPr lang="en-US" dirty="0" smtClean="0">
              <a:ea typeface="ＭＳ Ｐゴシック" charset="-128"/>
            </a:endParaRPr>
          </a:p>
          <a:p>
            <a:r>
              <a:rPr lang="en-US" dirty="0" smtClean="0">
                <a:ea typeface="ＭＳ Ｐゴシック" charset="-128"/>
              </a:rPr>
              <a:t>Compute resources are well defined (GLUE schema), information  providers are done, validation well under way, reporting understood.</a:t>
            </a:r>
          </a:p>
          <a:p>
            <a:endParaRPr lang="en-US" dirty="0" smtClean="0">
              <a:ea typeface="ＭＳ Ｐゴシック" charset="-128"/>
            </a:endParaRPr>
          </a:p>
          <a:p>
            <a:r>
              <a:rPr lang="en-US" dirty="0" smtClean="0">
                <a:ea typeface="ＭＳ Ｐゴシック" charset="-128"/>
              </a:rPr>
              <a:t> Storage is well defined, most providers are done, validation started, reporting is being developed.</a:t>
            </a:r>
          </a:p>
          <a:p>
            <a:endParaRPr lang="en-US" dirty="0" smtClean="0">
              <a:solidFill>
                <a:srgbClr val="000000"/>
              </a:solidFill>
              <a:ea typeface="ＭＳ Ｐゴシック" charset="-128"/>
            </a:endParaRPr>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60418"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60419"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99D4EC08-F79A-476F-95D7-8C6B0912BDD0}" type="slidenum">
              <a:rPr lang="en-US" sz="1400"/>
              <a:pPr algn="r"/>
              <a:t>31</a:t>
            </a:fld>
            <a:endParaRPr lang="en-US" sz="1400"/>
          </a:p>
        </p:txBody>
      </p:sp>
      <p:sp>
        <p:nvSpPr>
          <p:cNvPr id="60420" name="Rectangle 2"/>
          <p:cNvSpPr>
            <a:spLocks noGrp="1" noChangeArrowheads="1"/>
          </p:cNvSpPr>
          <p:nvPr>
            <p:ph type="title" idx="4294967295"/>
          </p:nvPr>
        </p:nvSpPr>
        <p:spPr>
          <a:xfrm>
            <a:off x="1042988" y="333375"/>
            <a:ext cx="7032625" cy="838200"/>
          </a:xfrm>
        </p:spPr>
        <p:txBody>
          <a:bodyPr/>
          <a:lstStyle/>
          <a:p>
            <a:r>
              <a:rPr lang="en-US" sz="2000" dirty="0" smtClean="0"/>
              <a:t>WLCG Operations (8/9)</a:t>
            </a:r>
          </a:p>
        </p:txBody>
      </p:sp>
      <p:sp>
        <p:nvSpPr>
          <p:cNvPr id="60421" name="Text Box 6"/>
          <p:cNvSpPr txBox="1">
            <a:spLocks noChangeArrowheads="1"/>
          </p:cNvSpPr>
          <p:nvPr/>
        </p:nvSpPr>
        <p:spPr bwMode="auto">
          <a:xfrm>
            <a:off x="428596" y="1142984"/>
            <a:ext cx="8353425" cy="5016758"/>
          </a:xfrm>
          <a:prstGeom prst="rect">
            <a:avLst/>
          </a:prstGeom>
          <a:noFill/>
          <a:ln w="9525">
            <a:noFill/>
            <a:miter lim="800000"/>
            <a:headEnd/>
            <a:tailEnd/>
          </a:ln>
        </p:spPr>
        <p:txBody>
          <a:bodyPr>
            <a:spAutoFit/>
          </a:bodyPr>
          <a:lstStyle/>
          <a:p>
            <a:pPr>
              <a:spcBef>
                <a:spcPct val="50000"/>
              </a:spcBef>
            </a:pPr>
            <a:r>
              <a:rPr lang="en-US" dirty="0"/>
              <a:t>Support Issues : Ticket Usage, Incident </a:t>
            </a:r>
            <a:r>
              <a:rPr lang="en-US" dirty="0" smtClean="0"/>
              <a:t>Response</a:t>
            </a:r>
          </a:p>
          <a:p>
            <a:pPr>
              <a:spcBef>
                <a:spcPct val="50000"/>
              </a:spcBef>
            </a:pPr>
            <a:r>
              <a:rPr lang="en-US" dirty="0" smtClean="0"/>
              <a:t>This was a general discussion session:</a:t>
            </a:r>
          </a:p>
          <a:p>
            <a:pPr>
              <a:spcBef>
                <a:spcPct val="50000"/>
              </a:spcBef>
            </a:pPr>
            <a:r>
              <a:rPr lang="en-US" dirty="0" smtClean="0"/>
              <a:t>Sites need to understand activities and would like to have experiment links which reveal why a site is down for them.</a:t>
            </a:r>
          </a:p>
          <a:p>
            <a:pPr>
              <a:spcBef>
                <a:spcPct val="50000"/>
              </a:spcBef>
            </a:pPr>
            <a:r>
              <a:rPr lang="en-US" dirty="0" smtClean="0"/>
              <a:t>Many displays rely on </a:t>
            </a:r>
            <a:r>
              <a:rPr lang="en-US" dirty="0" err="1" smtClean="0"/>
              <a:t>colour</a:t>
            </a:r>
            <a:r>
              <a:rPr lang="en-US" dirty="0" smtClean="0"/>
              <a:t> – support is needed for the </a:t>
            </a:r>
            <a:r>
              <a:rPr lang="en-US" dirty="0" err="1" smtClean="0"/>
              <a:t>colour</a:t>
            </a:r>
            <a:r>
              <a:rPr lang="en-US" dirty="0" smtClean="0"/>
              <a:t> blind.</a:t>
            </a:r>
          </a:p>
          <a:p>
            <a:pPr>
              <a:spcBef>
                <a:spcPct val="50000"/>
              </a:spcBef>
            </a:pPr>
            <a:r>
              <a:rPr lang="en-US" dirty="0" smtClean="0"/>
              <a:t>FZK alarm systems are service related and send SMS directly to service managers. Most other sites use a first level filter. Ideas to put more intelligence in alarm tickets to allow parsing.</a:t>
            </a:r>
          </a:p>
          <a:p>
            <a:pPr>
              <a:spcBef>
                <a:spcPct val="50000"/>
              </a:spcBef>
            </a:pPr>
            <a:r>
              <a:rPr lang="en-US" dirty="0" smtClean="0"/>
              <a:t>Sites cannot have a piquet (24 by 7 on call) for all services.</a:t>
            </a:r>
          </a:p>
          <a:p>
            <a:pPr>
              <a:spcBef>
                <a:spcPct val="50000"/>
              </a:spcBef>
            </a:pPr>
            <a:r>
              <a:rPr lang="en-US" dirty="0" smtClean="0"/>
              <a:t>Important for an experiment is to have ticket reception acknowledged. </a:t>
            </a:r>
          </a:p>
          <a:p>
            <a:pPr>
              <a:spcBef>
                <a:spcPct val="50000"/>
              </a:spcBef>
            </a:pPr>
            <a:r>
              <a:rPr lang="en-US" dirty="0" smtClean="0"/>
              <a:t>Working on a report generator </a:t>
            </a:r>
            <a:r>
              <a:rPr lang="en-US" dirty="0" err="1" smtClean="0"/>
              <a:t>analysing</a:t>
            </a:r>
            <a:r>
              <a:rPr lang="en-US" dirty="0" smtClean="0"/>
              <a:t> ticket response times.</a:t>
            </a:r>
          </a:p>
          <a:p>
            <a:pPr>
              <a:spcBef>
                <a:spcPct val="50000"/>
              </a:spcBef>
            </a:pPr>
            <a:r>
              <a:rPr lang="en-US" dirty="0" smtClean="0"/>
              <a:t>Idea for a lightweight alarm ticket for next business day response.</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61442"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61443"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BB892CC4-8A74-4AA6-B7EF-EDD23FDC00C8}" type="slidenum">
              <a:rPr lang="en-US" sz="1400"/>
              <a:pPr algn="r"/>
              <a:t>32</a:t>
            </a:fld>
            <a:endParaRPr lang="en-US" sz="1400"/>
          </a:p>
        </p:txBody>
      </p:sp>
      <p:sp>
        <p:nvSpPr>
          <p:cNvPr id="61444" name="Rectangle 2"/>
          <p:cNvSpPr>
            <a:spLocks noGrp="1" noChangeArrowheads="1"/>
          </p:cNvSpPr>
          <p:nvPr>
            <p:ph type="title" idx="4294967295"/>
          </p:nvPr>
        </p:nvSpPr>
        <p:spPr>
          <a:xfrm>
            <a:off x="1042988" y="333375"/>
            <a:ext cx="7032625" cy="838200"/>
          </a:xfrm>
        </p:spPr>
        <p:txBody>
          <a:bodyPr/>
          <a:lstStyle/>
          <a:p>
            <a:r>
              <a:rPr lang="en-US" sz="2000" dirty="0" smtClean="0"/>
              <a:t>WLCG </a:t>
            </a:r>
            <a:r>
              <a:rPr lang="en-US" sz="2000" smtClean="0"/>
              <a:t>Operations (9/9)</a:t>
            </a:r>
            <a:endParaRPr lang="en-US" sz="2000" dirty="0" smtClean="0"/>
          </a:p>
        </p:txBody>
      </p:sp>
      <p:sp>
        <p:nvSpPr>
          <p:cNvPr id="61445" name="Text Box 6"/>
          <p:cNvSpPr txBox="1">
            <a:spLocks noChangeArrowheads="1"/>
          </p:cNvSpPr>
          <p:nvPr/>
        </p:nvSpPr>
        <p:spPr bwMode="auto">
          <a:xfrm>
            <a:off x="395288" y="1341438"/>
            <a:ext cx="8353425" cy="5170646"/>
          </a:xfrm>
          <a:prstGeom prst="rect">
            <a:avLst/>
          </a:prstGeom>
          <a:noFill/>
          <a:ln w="9525">
            <a:noFill/>
            <a:miter lim="800000"/>
            <a:headEnd/>
            <a:tailEnd/>
          </a:ln>
        </p:spPr>
        <p:txBody>
          <a:bodyPr>
            <a:spAutoFit/>
          </a:bodyPr>
          <a:lstStyle/>
          <a:p>
            <a:pPr>
              <a:spcBef>
                <a:spcPct val="50000"/>
              </a:spcBef>
            </a:pPr>
            <a:r>
              <a:rPr lang="en-US" dirty="0"/>
              <a:t>Service Coordinator on Duty (SCOD</a:t>
            </a:r>
            <a:r>
              <a:rPr lang="en-US" dirty="0" smtClean="0"/>
              <a:t>)</a:t>
            </a:r>
          </a:p>
          <a:p>
            <a:pPr>
              <a:spcBef>
                <a:spcPct val="50000"/>
              </a:spcBef>
            </a:pPr>
            <a:endParaRPr lang="en-US" dirty="0" smtClean="0"/>
          </a:p>
          <a:p>
            <a:pPr>
              <a:spcBef>
                <a:spcPct val="50000"/>
              </a:spcBef>
            </a:pPr>
            <a:r>
              <a:rPr lang="en-US" dirty="0" smtClean="0"/>
              <a:t>There has been a SCOD mailing list for the last year – used as a feed into the daily WLCG operations meeting.</a:t>
            </a:r>
          </a:p>
          <a:p>
            <a:pPr>
              <a:spcBef>
                <a:spcPct val="50000"/>
              </a:spcBef>
            </a:pPr>
            <a:r>
              <a:rPr lang="en-US" dirty="0" smtClean="0"/>
              <a:t>Now is the time to step up WLCG operations a gear. </a:t>
            </a:r>
          </a:p>
          <a:p>
            <a:pPr>
              <a:spcBef>
                <a:spcPct val="50000"/>
              </a:spcBef>
            </a:pPr>
            <a:r>
              <a:rPr lang="en-US" dirty="0" smtClean="0"/>
              <a:t>Encourage more attendance at the daily meeting – participants can upload their contributions or use the SCOD mailing list. Add some regular (weekly) </a:t>
            </a:r>
            <a:r>
              <a:rPr lang="en-US" dirty="0" err="1" smtClean="0"/>
              <a:t>specialised</a:t>
            </a:r>
            <a:r>
              <a:rPr lang="en-US" dirty="0" smtClean="0"/>
              <a:t> segments. </a:t>
            </a:r>
          </a:p>
          <a:p>
            <a:pPr>
              <a:spcBef>
                <a:spcPct val="50000"/>
              </a:spcBef>
            </a:pPr>
            <a:r>
              <a:rPr lang="en-US" dirty="0" smtClean="0"/>
              <a:t>Extend the SCOD role to a small team on a rotational basis with 52 weeks per year coverage.</a:t>
            </a:r>
          </a:p>
          <a:p>
            <a:pPr>
              <a:spcBef>
                <a:spcPct val="50000"/>
              </a:spcBef>
            </a:pPr>
            <a:r>
              <a:rPr lang="en-US" dirty="0" smtClean="0"/>
              <a:t>Start now and slowly expand the team – initially 1-2 people from the 4 CERN WLCG involved groups. Typically on duty for weeks not months.</a:t>
            </a:r>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61442"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61443"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BB892CC4-8A74-4AA6-B7EF-EDD23FDC00C8}" type="slidenum">
              <a:rPr lang="en-US" sz="1400"/>
              <a:pPr algn="r"/>
              <a:t>33</a:t>
            </a:fld>
            <a:endParaRPr lang="en-US" sz="1400"/>
          </a:p>
        </p:txBody>
      </p:sp>
      <p:sp>
        <p:nvSpPr>
          <p:cNvPr id="61444" name="Rectangle 2"/>
          <p:cNvSpPr>
            <a:spLocks noGrp="1" noChangeArrowheads="1"/>
          </p:cNvSpPr>
          <p:nvPr>
            <p:ph type="title" idx="4294967295"/>
          </p:nvPr>
        </p:nvSpPr>
        <p:spPr>
          <a:xfrm>
            <a:off x="1042988" y="333375"/>
            <a:ext cx="7032625" cy="838200"/>
          </a:xfrm>
        </p:spPr>
        <p:txBody>
          <a:bodyPr/>
          <a:lstStyle/>
          <a:p>
            <a:r>
              <a:rPr lang="en-US" sz="2000" dirty="0" smtClean="0"/>
              <a:t>Common reprocessing session – CCRC’09 ?</a:t>
            </a:r>
          </a:p>
        </p:txBody>
      </p:sp>
      <p:sp>
        <p:nvSpPr>
          <p:cNvPr id="61445" name="Text Box 6"/>
          <p:cNvSpPr txBox="1">
            <a:spLocks noChangeArrowheads="1"/>
          </p:cNvSpPr>
          <p:nvPr/>
        </p:nvSpPr>
        <p:spPr bwMode="auto">
          <a:xfrm>
            <a:off x="428596" y="1214422"/>
            <a:ext cx="8353425" cy="5786199"/>
          </a:xfrm>
          <a:prstGeom prst="rect">
            <a:avLst/>
          </a:prstGeom>
          <a:noFill/>
          <a:ln w="9525">
            <a:noFill/>
            <a:miter lim="800000"/>
            <a:headEnd/>
            <a:tailEnd/>
          </a:ln>
        </p:spPr>
        <p:txBody>
          <a:bodyPr>
            <a:spAutoFit/>
          </a:bodyPr>
          <a:lstStyle/>
          <a:p>
            <a:pPr>
              <a:spcBef>
                <a:spcPct val="50000"/>
              </a:spcBef>
            </a:pPr>
            <a:r>
              <a:rPr lang="en-US" dirty="0" smtClean="0"/>
              <a:t>The recent LHCC review recommended a joint testing of tape recall and event processing at nominal rates and first ideas were explored.</a:t>
            </a:r>
          </a:p>
          <a:p>
            <a:pPr marL="457200" indent="-457200"/>
            <a:endParaRPr lang="en-US" dirty="0" smtClean="0"/>
          </a:p>
          <a:p>
            <a:pPr marL="457200" indent="-457200"/>
            <a:r>
              <a:rPr lang="en-US" dirty="0" smtClean="0"/>
              <a:t>ATLAS have a full program of exercising their computing model and </a:t>
            </a:r>
          </a:p>
          <a:p>
            <a:pPr marL="457200" indent="-457200"/>
            <a:r>
              <a:rPr lang="en-US" dirty="0" smtClean="0"/>
              <a:t>suggested a 3 week period: </a:t>
            </a:r>
          </a:p>
          <a:p>
            <a:pPr marL="457200" indent="-457200"/>
            <a:r>
              <a:rPr lang="en-US" dirty="0" smtClean="0"/>
              <a:t>Week 1 June 1-5: Setting up all tests at lower rates</a:t>
            </a:r>
            <a:endParaRPr lang="en-US" dirty="0" smtClean="0">
              <a:sym typeface="Wingdings"/>
            </a:endParaRPr>
          </a:p>
          <a:p>
            <a:pPr marL="457200" indent="-457200"/>
            <a:r>
              <a:rPr lang="en-US" dirty="0" smtClean="0">
                <a:sym typeface="Wingdings"/>
              </a:rPr>
              <a:t>Week 2 June 8-12: Real CCRC09, run all tests at full rate</a:t>
            </a:r>
          </a:p>
          <a:p>
            <a:pPr marL="457200" indent="-457200"/>
            <a:r>
              <a:rPr lang="en-US" dirty="0" smtClean="0">
                <a:sym typeface="Wingdings"/>
              </a:rPr>
              <a:t>Week 3 June15-19: Contingency and reporting</a:t>
            </a:r>
          </a:p>
          <a:p>
            <a:pPr marL="457200" indent="-457200"/>
            <a:endParaRPr lang="en-US" dirty="0" smtClean="0">
              <a:sym typeface="Wingdings"/>
            </a:endParaRPr>
          </a:p>
          <a:p>
            <a:pPr marL="457200" indent="-457200"/>
            <a:r>
              <a:rPr lang="en-US" dirty="0" smtClean="0">
                <a:sym typeface="Wingdings"/>
              </a:rPr>
              <a:t>CMS position is that another CCRC does not fit their program.</a:t>
            </a:r>
          </a:p>
          <a:p>
            <a:r>
              <a:rPr lang="en-US" dirty="0" smtClean="0"/>
              <a:t>– We have to fulfill many CMS schedule constraints.</a:t>
            </a:r>
          </a:p>
          <a:p>
            <a:r>
              <a:rPr lang="en-US" dirty="0" smtClean="0"/>
              <a:t>– CMS production has to have priority over any scale testing exercise.</a:t>
            </a:r>
          </a:p>
          <a:p>
            <a:r>
              <a:rPr lang="en-US" dirty="0" smtClean="0"/>
              <a:t>– We cannot use all resources (human, hardware &amp; services) for a “Challenge”</a:t>
            </a:r>
          </a:p>
          <a:p>
            <a:r>
              <a:rPr lang="en-US" dirty="0" smtClean="0"/>
              <a:t>– We are working with sites to improve “Site-Readiness” with high priority NOW.</a:t>
            </a:r>
          </a:p>
          <a:p>
            <a:pPr marL="457200" indent="-457200"/>
            <a:endParaRPr lang="en-US" dirty="0" smtClean="0">
              <a:sym typeface="Wingdings"/>
            </a:endParaRPr>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61442"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61443"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BB892CC4-8A74-4AA6-B7EF-EDD23FDC00C8}" type="slidenum">
              <a:rPr lang="en-US" sz="1400"/>
              <a:pPr algn="r"/>
              <a:t>34</a:t>
            </a:fld>
            <a:endParaRPr lang="en-US" sz="1400"/>
          </a:p>
        </p:txBody>
      </p:sp>
      <p:sp>
        <p:nvSpPr>
          <p:cNvPr id="61444" name="Rectangle 2"/>
          <p:cNvSpPr>
            <a:spLocks noGrp="1" noChangeArrowheads="1"/>
          </p:cNvSpPr>
          <p:nvPr>
            <p:ph type="title" idx="4294967295"/>
          </p:nvPr>
        </p:nvSpPr>
        <p:spPr>
          <a:xfrm>
            <a:off x="1042988" y="333375"/>
            <a:ext cx="7032625" cy="838200"/>
          </a:xfrm>
        </p:spPr>
        <p:txBody>
          <a:bodyPr/>
          <a:lstStyle/>
          <a:p>
            <a:r>
              <a:rPr lang="en-US" sz="2000" dirty="0" smtClean="0"/>
              <a:t>Common reprocessing session – CCRC’09 ?</a:t>
            </a:r>
          </a:p>
        </p:txBody>
      </p:sp>
      <p:sp>
        <p:nvSpPr>
          <p:cNvPr id="61445" name="Text Box 6"/>
          <p:cNvSpPr txBox="1">
            <a:spLocks noChangeArrowheads="1"/>
          </p:cNvSpPr>
          <p:nvPr/>
        </p:nvSpPr>
        <p:spPr bwMode="auto">
          <a:xfrm>
            <a:off x="357158" y="1071801"/>
            <a:ext cx="8353425" cy="5786199"/>
          </a:xfrm>
          <a:prstGeom prst="rect">
            <a:avLst/>
          </a:prstGeom>
          <a:noFill/>
          <a:ln w="9525">
            <a:noFill/>
            <a:miter lim="800000"/>
            <a:headEnd/>
            <a:tailEnd/>
          </a:ln>
        </p:spPr>
        <p:txBody>
          <a:bodyPr>
            <a:spAutoFit/>
          </a:bodyPr>
          <a:lstStyle/>
          <a:p>
            <a:r>
              <a:rPr lang="en-US" dirty="0" smtClean="0"/>
              <a:t>For any combined VO activity CMS proposes STEP-09:</a:t>
            </a:r>
          </a:p>
          <a:p>
            <a:r>
              <a:rPr lang="en-US" dirty="0" smtClean="0"/>
              <a:t>• Scale Testing for the Experiment Program at the WLCG 2009</a:t>
            </a:r>
          </a:p>
          <a:p>
            <a:r>
              <a:rPr lang="en-US" dirty="0" smtClean="0"/>
              <a:t>• Possible Schedule: May/June, to finish by end June!</a:t>
            </a:r>
          </a:p>
          <a:p>
            <a:endParaRPr lang="en-US" dirty="0" smtClean="0">
              <a:sym typeface="Wingdings"/>
            </a:endParaRPr>
          </a:p>
          <a:p>
            <a:r>
              <a:rPr lang="en-US" dirty="0" smtClean="0">
                <a:sym typeface="Wingdings"/>
              </a:rPr>
              <a:t>Discussion points:</a:t>
            </a:r>
          </a:p>
          <a:p>
            <a:r>
              <a:rPr lang="en-US" dirty="0" smtClean="0">
                <a:sym typeface="Wingdings"/>
              </a:rPr>
              <a:t>IN2P3 already have a scheduled downtime for June week 1</a:t>
            </a:r>
          </a:p>
          <a:p>
            <a:r>
              <a:rPr lang="en-US" dirty="0" smtClean="0">
                <a:sym typeface="Wingdings"/>
              </a:rPr>
              <a:t>A separate recall from tape exercise would exercise many components</a:t>
            </a:r>
          </a:p>
          <a:p>
            <a:r>
              <a:rPr lang="en-US" dirty="0" smtClean="0">
                <a:sym typeface="Wingdings"/>
              </a:rPr>
              <a:t>We must try a full rate Tier 0 Raw data to Castor with all 4 experiments</a:t>
            </a:r>
          </a:p>
          <a:p>
            <a:r>
              <a:rPr lang="en-US" dirty="0" smtClean="0">
                <a:sym typeface="Wingdings"/>
              </a:rPr>
              <a:t>Both CMS and ATLAS start detector runs in July</a:t>
            </a:r>
          </a:p>
          <a:p>
            <a:r>
              <a:rPr lang="en-US" dirty="0" smtClean="0">
                <a:sym typeface="Wingdings"/>
              </a:rPr>
              <a:t>Approach as a series of stress tests – those ready could be run earlier giving time to fix something e.g. ATLAS packaged pre-staging</a:t>
            </a:r>
          </a:p>
          <a:p>
            <a:r>
              <a:rPr lang="en-US" dirty="0" smtClean="0">
                <a:sym typeface="Wingdings"/>
              </a:rPr>
              <a:t>Networks are a common resource and we lack metrics. More than we have ever tested will be re-reconstruction during data taking.</a:t>
            </a:r>
          </a:p>
          <a:p>
            <a:r>
              <a:rPr lang="en-US" dirty="0" smtClean="0">
                <a:sym typeface="Wingdings"/>
              </a:rPr>
              <a:t>Squeezing into 1 week increases likelihood of failure – maybe 2 weeks?</a:t>
            </a:r>
          </a:p>
          <a:p>
            <a:endParaRPr lang="en-US" dirty="0" smtClean="0">
              <a:sym typeface="Wingdings"/>
            </a:endParaRPr>
          </a:p>
          <a:p>
            <a:r>
              <a:rPr lang="en-US" dirty="0" smtClean="0">
                <a:sym typeface="Wingdings"/>
              </a:rPr>
              <a:t>Conclusion: June is the most realistic period – to be continued…..</a:t>
            </a:r>
          </a:p>
          <a:p>
            <a:endParaRPr lang="en-US" dirty="0" smtClean="0">
              <a:sym typeface="Wingdings"/>
            </a:endParaRPr>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5"/>
          <p:cNvSpPr>
            <a:spLocks noGrp="1" noChangeArrowheads="1"/>
          </p:cNvSpPr>
          <p:nvPr>
            <p:ph type="dt" sz="quarter" idx="10"/>
          </p:nvPr>
        </p:nvSpPr>
        <p:spPr>
          <a:noFill/>
        </p:spPr>
        <p:txBody>
          <a:bodyPr/>
          <a:lstStyle/>
          <a:p>
            <a:r>
              <a:rPr lang="en-US" smtClean="0"/>
              <a:t>26 March 2009</a:t>
            </a:r>
          </a:p>
        </p:txBody>
      </p:sp>
      <p:sp>
        <p:nvSpPr>
          <p:cNvPr id="62466"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62467" name="Rectangle 7"/>
          <p:cNvSpPr>
            <a:spLocks noGrp="1" noChangeArrowheads="1"/>
          </p:cNvSpPr>
          <p:nvPr>
            <p:ph type="sldNum" sz="quarter" idx="12"/>
          </p:nvPr>
        </p:nvSpPr>
        <p:spPr>
          <a:noFill/>
        </p:spPr>
        <p:txBody>
          <a:bodyPr/>
          <a:lstStyle/>
          <a:p>
            <a:fld id="{E547EE00-E583-4FA5-99D5-E4FB7595D767}" type="slidenum">
              <a:rPr lang="en-US" smtClean="0"/>
              <a:pPr/>
              <a:t>35</a:t>
            </a:fld>
            <a:endParaRPr lang="en-US" smtClean="0"/>
          </a:p>
        </p:txBody>
      </p:sp>
      <p:sp>
        <p:nvSpPr>
          <p:cNvPr id="62468" name="Rectangle 2"/>
          <p:cNvSpPr>
            <a:spLocks noGrp="1" noChangeArrowheads="1"/>
          </p:cNvSpPr>
          <p:nvPr>
            <p:ph type="title"/>
          </p:nvPr>
        </p:nvSpPr>
        <p:spPr/>
        <p:txBody>
          <a:bodyPr/>
          <a:lstStyle/>
          <a:p>
            <a:r>
              <a:rPr lang="en-US" sz="2400" dirty="0" smtClean="0"/>
              <a:t>Major Conclusions</a:t>
            </a:r>
          </a:p>
        </p:txBody>
      </p:sp>
      <p:sp>
        <p:nvSpPr>
          <p:cNvPr id="62469" name="Text Box 7"/>
          <p:cNvSpPr txBox="1">
            <a:spLocks noChangeArrowheads="1"/>
          </p:cNvSpPr>
          <p:nvPr/>
        </p:nvSpPr>
        <p:spPr bwMode="auto">
          <a:xfrm>
            <a:off x="428596" y="1142984"/>
            <a:ext cx="8358246" cy="4262705"/>
          </a:xfrm>
          <a:prstGeom prst="rect">
            <a:avLst/>
          </a:prstGeom>
          <a:noFill/>
          <a:ln w="9525">
            <a:noFill/>
            <a:miter lim="800000"/>
            <a:headEnd/>
            <a:tailEnd/>
          </a:ln>
        </p:spPr>
        <p:txBody>
          <a:bodyPr wrap="square">
            <a:spAutoFit/>
          </a:bodyPr>
          <a:lstStyle/>
          <a:p>
            <a:pPr>
              <a:spcBef>
                <a:spcPct val="50000"/>
              </a:spcBef>
            </a:pPr>
            <a:r>
              <a:rPr lang="en-US" dirty="0" smtClean="0"/>
              <a:t>Strong requirements for </a:t>
            </a:r>
            <a:r>
              <a:rPr lang="en-US" b="1" dirty="0" smtClean="0"/>
              <a:t>STABILITY</a:t>
            </a:r>
          </a:p>
          <a:p>
            <a:pPr>
              <a:spcBef>
                <a:spcPct val="50000"/>
              </a:spcBef>
            </a:pPr>
            <a:r>
              <a:rPr lang="en-US" dirty="0" smtClean="0"/>
              <a:t>Prepare for 44 week 5 TEV run with 6.1*10**6 seconds beam live time. </a:t>
            </a:r>
          </a:p>
          <a:p>
            <a:pPr lvl="1">
              <a:spcBef>
                <a:spcPct val="50000"/>
              </a:spcBef>
            </a:pPr>
            <a:r>
              <a:rPr lang="en-US" sz="1800" dirty="0" smtClean="0"/>
              <a:t>New experiment requirements soon (expecting mostly less tape).</a:t>
            </a:r>
          </a:p>
          <a:p>
            <a:pPr lvl="1">
              <a:spcBef>
                <a:spcPct val="50000"/>
              </a:spcBef>
            </a:pPr>
            <a:r>
              <a:rPr lang="en-US" sz="1800" dirty="0" smtClean="0"/>
              <a:t>Sites to complete 2009 resources by September 2009</a:t>
            </a:r>
          </a:p>
          <a:p>
            <a:pPr lvl="1">
              <a:spcBef>
                <a:spcPct val="50000"/>
              </a:spcBef>
            </a:pPr>
            <a:r>
              <a:rPr lang="en-US" sz="1800" dirty="0" smtClean="0"/>
              <a:t>Maintain 2010 site resources schedule for April 2010</a:t>
            </a:r>
          </a:p>
          <a:p>
            <a:pPr>
              <a:spcBef>
                <a:spcPct val="50000"/>
              </a:spcBef>
            </a:pPr>
            <a:r>
              <a:rPr lang="en-US" dirty="0" smtClean="0"/>
              <a:t>Staff shortages are hurting operations of some complex systems</a:t>
            </a:r>
          </a:p>
          <a:p>
            <a:pPr>
              <a:spcBef>
                <a:spcPct val="50000"/>
              </a:spcBef>
            </a:pPr>
            <a:r>
              <a:rPr lang="en-US" dirty="0" smtClean="0"/>
              <a:t>Analysis is the least well understood area but good work has started.</a:t>
            </a:r>
          </a:p>
          <a:p>
            <a:pPr>
              <a:spcBef>
                <a:spcPct val="50000"/>
              </a:spcBef>
            </a:pPr>
            <a:r>
              <a:rPr lang="en-US" dirty="0" smtClean="0">
                <a:solidFill>
                  <a:srgbClr val="FF0000"/>
                </a:solidFill>
              </a:rPr>
              <a:t>CCRC’09 No – STEP’09 Yes: May/June. End June is hard limit.</a:t>
            </a:r>
            <a:endParaRPr lang="en-US" dirty="0" smtClean="0"/>
          </a:p>
          <a:p>
            <a:pPr>
              <a:spcBef>
                <a:spcPct val="50000"/>
              </a:spcBef>
            </a:pPr>
            <a:r>
              <a:rPr lang="en-US" dirty="0" smtClean="0">
                <a:solidFill>
                  <a:srgbClr val="FF0000"/>
                </a:solidFill>
              </a:rPr>
              <a:t>The WLCG operations model is agreed </a:t>
            </a:r>
            <a:r>
              <a:rPr lang="en-US" smtClean="0">
                <a:solidFill>
                  <a:srgbClr val="FF0000"/>
                </a:solidFill>
              </a:rPr>
              <a:t>and operations have </a:t>
            </a:r>
            <a:r>
              <a:rPr lang="en-US" dirty="0" smtClean="0">
                <a:solidFill>
                  <a:srgbClr val="FF0000"/>
                </a:solidFill>
              </a:rPr>
              <a:t>considerably matured and hardened since CHEP07.</a:t>
            </a:r>
            <a:endParaRPr lang="en-US" dirty="0">
              <a:solidFill>
                <a:srgbClr val="FF0000"/>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5"/>
          <p:cNvSpPr>
            <a:spLocks noGrp="1" noChangeArrowheads="1"/>
          </p:cNvSpPr>
          <p:nvPr>
            <p:ph type="dt" sz="quarter" idx="10"/>
          </p:nvPr>
        </p:nvSpPr>
        <p:spPr>
          <a:noFill/>
        </p:spPr>
        <p:txBody>
          <a:bodyPr/>
          <a:lstStyle/>
          <a:p>
            <a:r>
              <a:rPr lang="en-US" smtClean="0"/>
              <a:t>26 March 2009</a:t>
            </a:r>
          </a:p>
        </p:txBody>
      </p:sp>
      <p:sp>
        <p:nvSpPr>
          <p:cNvPr id="62466"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62467" name="Rectangle 7"/>
          <p:cNvSpPr>
            <a:spLocks noGrp="1" noChangeArrowheads="1"/>
          </p:cNvSpPr>
          <p:nvPr>
            <p:ph type="sldNum" sz="quarter" idx="12"/>
          </p:nvPr>
        </p:nvSpPr>
        <p:spPr>
          <a:noFill/>
        </p:spPr>
        <p:txBody>
          <a:bodyPr/>
          <a:lstStyle/>
          <a:p>
            <a:fld id="{E547EE00-E583-4FA5-99D5-E4FB7595D767}" type="slidenum">
              <a:rPr lang="en-US" smtClean="0"/>
              <a:pPr/>
              <a:t>36</a:t>
            </a:fld>
            <a:endParaRPr lang="en-US" smtClean="0"/>
          </a:p>
        </p:txBody>
      </p:sp>
      <p:sp>
        <p:nvSpPr>
          <p:cNvPr id="62468" name="Rectangle 2"/>
          <p:cNvSpPr>
            <a:spLocks noGrp="1" noChangeArrowheads="1"/>
          </p:cNvSpPr>
          <p:nvPr>
            <p:ph type="title"/>
          </p:nvPr>
        </p:nvSpPr>
        <p:spPr/>
        <p:txBody>
          <a:bodyPr/>
          <a:lstStyle/>
          <a:p>
            <a:r>
              <a:rPr lang="en-US" sz="2400" dirty="0" smtClean="0"/>
              <a:t>Finally</a:t>
            </a:r>
          </a:p>
        </p:txBody>
      </p:sp>
      <p:sp>
        <p:nvSpPr>
          <p:cNvPr id="62469" name="Text Box 7"/>
          <p:cNvSpPr txBox="1">
            <a:spLocks noChangeArrowheads="1"/>
          </p:cNvSpPr>
          <p:nvPr/>
        </p:nvSpPr>
        <p:spPr bwMode="auto">
          <a:xfrm>
            <a:off x="1285852" y="1412875"/>
            <a:ext cx="7246961" cy="2708434"/>
          </a:xfrm>
          <a:prstGeom prst="rect">
            <a:avLst/>
          </a:prstGeom>
          <a:noFill/>
          <a:ln w="9525">
            <a:noFill/>
            <a:miter lim="800000"/>
            <a:headEnd/>
            <a:tailEnd/>
          </a:ln>
        </p:spPr>
        <p:txBody>
          <a:bodyPr wrap="square">
            <a:spAutoFit/>
          </a:bodyPr>
          <a:lstStyle/>
          <a:p>
            <a:pPr>
              <a:spcBef>
                <a:spcPct val="50000"/>
              </a:spcBef>
            </a:pPr>
            <a:endParaRPr lang="en-US" dirty="0" smtClean="0"/>
          </a:p>
          <a:p>
            <a:pPr>
              <a:spcBef>
                <a:spcPct val="50000"/>
              </a:spcBef>
            </a:pPr>
            <a:r>
              <a:rPr lang="en-US" dirty="0" smtClean="0"/>
              <a:t>Workshop participants strongly motivated and enthusiastic</a:t>
            </a:r>
          </a:p>
          <a:p>
            <a:pPr>
              <a:spcBef>
                <a:spcPct val="50000"/>
              </a:spcBef>
            </a:pPr>
            <a:endParaRPr lang="en-US" dirty="0" smtClean="0"/>
          </a:p>
          <a:p>
            <a:pPr>
              <a:spcBef>
                <a:spcPct val="50000"/>
              </a:spcBef>
            </a:pPr>
            <a:r>
              <a:rPr lang="en-US" dirty="0" smtClean="0"/>
              <a:t>For WLCG the ‘fun’ has already begun</a:t>
            </a:r>
          </a:p>
          <a:p>
            <a:pPr>
              <a:spcBef>
                <a:spcPct val="50000"/>
              </a:spcBef>
            </a:pPr>
            <a:endParaRPr lang="en-US" dirty="0" smtClean="0"/>
          </a:p>
          <a:p>
            <a:pPr>
              <a:spcBef>
                <a:spcPct val="50000"/>
              </a:spcBef>
            </a:pPr>
            <a:r>
              <a:rPr lang="en-US" dirty="0" smtClean="0"/>
              <a:t>Looking forward to the challenges of real data                    </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5"/>
          <p:cNvSpPr>
            <a:spLocks noGrp="1" noChangeArrowheads="1"/>
          </p:cNvSpPr>
          <p:nvPr>
            <p:ph type="dt" sz="quarter" idx="10"/>
          </p:nvPr>
        </p:nvSpPr>
        <p:spPr>
          <a:noFill/>
        </p:spPr>
        <p:txBody>
          <a:bodyPr/>
          <a:lstStyle/>
          <a:p>
            <a:r>
              <a:rPr lang="en-US" smtClean="0"/>
              <a:t>26 March 2009</a:t>
            </a:r>
          </a:p>
        </p:txBody>
      </p:sp>
      <p:sp>
        <p:nvSpPr>
          <p:cNvPr id="33794" name="Rectangle 6"/>
          <p:cNvSpPr>
            <a:spLocks noGrp="1" noChangeArrowheads="1"/>
          </p:cNvSpPr>
          <p:nvPr>
            <p:ph type="ftr" sz="quarter" idx="11"/>
          </p:nvPr>
        </p:nvSpPr>
        <p:spPr>
          <a:noFill/>
        </p:spPr>
        <p:txBody>
          <a:bodyPr/>
          <a:lstStyle/>
          <a:p>
            <a:r>
              <a:rPr lang="en-US" smtClean="0"/>
              <a:t>Chep09: WLCG Collaboration Workshop Summary</a:t>
            </a:r>
          </a:p>
        </p:txBody>
      </p:sp>
      <p:sp>
        <p:nvSpPr>
          <p:cNvPr id="33795" name="Rectangle 7"/>
          <p:cNvSpPr>
            <a:spLocks noGrp="1" noChangeArrowheads="1"/>
          </p:cNvSpPr>
          <p:nvPr>
            <p:ph type="sldNum" sz="quarter" idx="12"/>
          </p:nvPr>
        </p:nvSpPr>
        <p:spPr>
          <a:noFill/>
        </p:spPr>
        <p:txBody>
          <a:bodyPr/>
          <a:lstStyle/>
          <a:p>
            <a:fld id="{E3FEE8A4-742A-471B-84E5-36E978E2FCEA}" type="slidenum">
              <a:rPr lang="en-US" smtClean="0"/>
              <a:pPr/>
              <a:t>4</a:t>
            </a:fld>
            <a:endParaRPr lang="en-US" smtClean="0"/>
          </a:p>
        </p:txBody>
      </p:sp>
      <p:sp>
        <p:nvSpPr>
          <p:cNvPr id="33796" name="Title 1"/>
          <p:cNvSpPr>
            <a:spLocks noGrp="1"/>
          </p:cNvSpPr>
          <p:nvPr>
            <p:ph type="title"/>
          </p:nvPr>
        </p:nvSpPr>
        <p:spPr/>
        <p:txBody>
          <a:bodyPr/>
          <a:lstStyle/>
          <a:p>
            <a:pPr eaLnBrk="1" hangingPunct="1"/>
            <a:r>
              <a:rPr lang="en-GB" sz="2000" dirty="0" smtClean="0"/>
              <a:t>WLCG and Experiment Roadmaps 2009/2010 (1/6)</a:t>
            </a:r>
          </a:p>
        </p:txBody>
      </p:sp>
      <p:sp>
        <p:nvSpPr>
          <p:cNvPr id="33797" name="Text Box 6"/>
          <p:cNvSpPr txBox="1">
            <a:spLocks noChangeArrowheads="1"/>
          </p:cNvSpPr>
          <p:nvPr/>
        </p:nvSpPr>
        <p:spPr bwMode="auto">
          <a:xfrm>
            <a:off x="539750" y="1484313"/>
            <a:ext cx="8135938" cy="4555093"/>
          </a:xfrm>
          <a:prstGeom prst="rect">
            <a:avLst/>
          </a:prstGeom>
          <a:noFill/>
          <a:ln w="9525">
            <a:noFill/>
            <a:miter lim="800000"/>
            <a:headEnd/>
            <a:tailEnd/>
          </a:ln>
        </p:spPr>
        <p:txBody>
          <a:bodyPr>
            <a:spAutoFit/>
          </a:bodyPr>
          <a:lstStyle/>
          <a:p>
            <a:pPr>
              <a:spcBef>
                <a:spcPct val="50000"/>
              </a:spcBef>
            </a:pPr>
            <a:r>
              <a:rPr lang="en-US" dirty="0"/>
              <a:t>Session started with WLCG roadmap from Ian Bird, LCG Project leader then one from each experiment</a:t>
            </a:r>
            <a:r>
              <a:rPr lang="en-US" dirty="0" smtClean="0"/>
              <a:t>. Summary of  discussions at end.</a:t>
            </a:r>
            <a:endParaRPr lang="en-US" dirty="0"/>
          </a:p>
          <a:p>
            <a:pPr>
              <a:spcBef>
                <a:spcPct val="50000"/>
              </a:spcBef>
            </a:pPr>
            <a:r>
              <a:rPr lang="en-US" dirty="0" smtClean="0"/>
              <a:t>WLCG Roadmap: Simple – we have to take data sometime but there are a few rocks on the way.</a:t>
            </a:r>
          </a:p>
          <a:p>
            <a:pPr>
              <a:spcBef>
                <a:spcPct val="50000"/>
              </a:spcBef>
            </a:pPr>
            <a:r>
              <a:rPr lang="en-US" dirty="0" smtClean="0"/>
              <a:t>Current LHC schedule is a 44 week run with a 2 week Xmas stoppage and, with a low machine efficiency, integrating to 6.1*10**6 seconds of effective beam time. Planning heavy ion run in last few weeks.</a:t>
            </a:r>
          </a:p>
          <a:p>
            <a:pPr>
              <a:spcBef>
                <a:spcPct val="50000"/>
              </a:spcBef>
            </a:pPr>
            <a:r>
              <a:rPr lang="en-US" dirty="0" smtClean="0"/>
              <a:t>Issues include the effect on the experiment models of no long winter shutdown, middleware upgrade plans  (CREAM-CE etc.), a need for a CCRC’09 as we have not seen all experiments testing together tape recall and processing (and while writing raw data to tape), and the EGEE3 to EGI transition. </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36866"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36867"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6E266E47-76AA-41B6-8C78-2A35D2F39A31}" type="slidenum">
              <a:rPr lang="en-US" sz="1400"/>
              <a:pPr algn="r"/>
              <a:t>5</a:t>
            </a:fld>
            <a:endParaRPr lang="en-US" sz="1400"/>
          </a:p>
        </p:txBody>
      </p:sp>
      <p:sp>
        <p:nvSpPr>
          <p:cNvPr id="36868" name="Title 1"/>
          <p:cNvSpPr>
            <a:spLocks noGrp="1"/>
          </p:cNvSpPr>
          <p:nvPr>
            <p:ph type="title" idx="4294967295"/>
          </p:nvPr>
        </p:nvSpPr>
        <p:spPr/>
        <p:txBody>
          <a:bodyPr/>
          <a:lstStyle/>
          <a:p>
            <a:pPr eaLnBrk="1" hangingPunct="1"/>
            <a:r>
              <a:rPr lang="en-GB" sz="2000" dirty="0" smtClean="0"/>
              <a:t>WLCG and Experiment Roadmaps 2009/2010 (2/6)</a:t>
            </a:r>
          </a:p>
        </p:txBody>
      </p:sp>
      <p:sp>
        <p:nvSpPr>
          <p:cNvPr id="36869" name="Text Box 6"/>
          <p:cNvSpPr txBox="1">
            <a:spLocks noChangeArrowheads="1"/>
          </p:cNvSpPr>
          <p:nvPr/>
        </p:nvSpPr>
        <p:spPr bwMode="auto">
          <a:xfrm>
            <a:off x="395288" y="1268413"/>
            <a:ext cx="8391554" cy="5816977"/>
          </a:xfrm>
          <a:prstGeom prst="rect">
            <a:avLst/>
          </a:prstGeom>
          <a:noFill/>
          <a:ln w="9525">
            <a:noFill/>
            <a:miter lim="800000"/>
            <a:headEnd/>
            <a:tailEnd/>
          </a:ln>
        </p:spPr>
        <p:txBody>
          <a:bodyPr wrap="square">
            <a:spAutoFit/>
          </a:bodyPr>
          <a:lstStyle/>
          <a:p>
            <a:pPr eaLnBrk="1" hangingPunct="1">
              <a:lnSpc>
                <a:spcPct val="90000"/>
              </a:lnSpc>
            </a:pPr>
            <a:r>
              <a:rPr lang="en-US" dirty="0" smtClean="0"/>
              <a:t>ALICE: </a:t>
            </a:r>
          </a:p>
          <a:p>
            <a:pPr eaLnBrk="1" hangingPunct="1">
              <a:lnSpc>
                <a:spcPct val="90000"/>
              </a:lnSpc>
            </a:pPr>
            <a:endParaRPr lang="en-US" dirty="0" smtClean="0"/>
          </a:p>
          <a:p>
            <a:pPr eaLnBrk="1" hangingPunct="1">
              <a:lnSpc>
                <a:spcPct val="90000"/>
              </a:lnSpc>
            </a:pPr>
            <a:r>
              <a:rPr lang="en-US" altLang="ja-JP" dirty="0" smtClean="0"/>
              <a:t>No major issues in registration/replication of raw data</a:t>
            </a:r>
          </a:p>
          <a:p>
            <a:pPr eaLnBrk="1" hangingPunct="1">
              <a:lnSpc>
                <a:spcPct val="90000"/>
              </a:lnSpc>
            </a:pPr>
            <a:r>
              <a:rPr lang="en-US" altLang="ja-JP" dirty="0" smtClean="0"/>
              <a:t>Confidence in the storage and Grid tools  is high</a:t>
            </a:r>
          </a:p>
          <a:p>
            <a:pPr lvl="1" eaLnBrk="1" hangingPunct="1">
              <a:lnSpc>
                <a:spcPct val="90000"/>
              </a:lnSpc>
            </a:pPr>
            <a:r>
              <a:rPr lang="en-US" altLang="ja-JP" dirty="0" smtClean="0"/>
              <a:t>Middleware and computing </a:t>
            </a:r>
            <a:r>
              <a:rPr lang="en-US" altLang="ja-JP" dirty="0" err="1" smtClean="0"/>
              <a:t>centres</a:t>
            </a:r>
            <a:r>
              <a:rPr lang="en-US" altLang="ja-JP" dirty="0" smtClean="0"/>
              <a:t> storage (T0 and T1s) have been fully certified</a:t>
            </a:r>
          </a:p>
          <a:p>
            <a:pPr eaLnBrk="1" hangingPunct="1">
              <a:lnSpc>
                <a:spcPct val="90000"/>
              </a:lnSpc>
            </a:pPr>
            <a:r>
              <a:rPr lang="en-US" altLang="ja-JP" dirty="0" smtClean="0">
                <a:effectLst>
                  <a:outerShdw blurRad="38100" dist="38100" dir="2700000" algn="tl">
                    <a:srgbClr val="FFFFFF"/>
                  </a:outerShdw>
                </a:effectLst>
              </a:rPr>
              <a:t>The RAW registration at T0 will be tested at full </a:t>
            </a:r>
            <a:r>
              <a:rPr lang="en-US" altLang="ja-JP" dirty="0" err="1" smtClean="0">
                <a:effectLst>
                  <a:outerShdw blurRad="38100" dist="38100" dir="2700000" algn="tl">
                    <a:srgbClr val="FFFFFF"/>
                  </a:outerShdw>
                </a:effectLst>
              </a:rPr>
              <a:t>p+p</a:t>
            </a:r>
            <a:r>
              <a:rPr lang="en-US" altLang="ja-JP" dirty="0" smtClean="0">
                <a:effectLst>
                  <a:outerShdw blurRad="38100" dist="38100" dir="2700000" algn="tl">
                    <a:srgbClr val="FFFFFF"/>
                  </a:outerShdw>
                </a:effectLst>
              </a:rPr>
              <a:t> and </a:t>
            </a:r>
            <a:r>
              <a:rPr lang="en-US" altLang="ja-JP" dirty="0" err="1" smtClean="0">
                <a:effectLst>
                  <a:outerShdw blurRad="38100" dist="38100" dir="2700000" algn="tl">
                    <a:srgbClr val="FFFFFF"/>
                  </a:outerShdw>
                </a:effectLst>
              </a:rPr>
              <a:t>Pb+Pb</a:t>
            </a:r>
            <a:r>
              <a:rPr lang="en-US" altLang="ja-JP" dirty="0" smtClean="0">
                <a:effectLst>
                  <a:outerShdw blurRad="38100" dist="38100" dir="2700000" algn="tl">
                    <a:srgbClr val="FFFFFF"/>
                  </a:outerShdw>
                </a:effectLst>
              </a:rPr>
              <a:t> rates (up to 1.5GB/sec) in May-June 2009</a:t>
            </a:r>
          </a:p>
          <a:p>
            <a:r>
              <a:rPr lang="en-US" dirty="0" err="1" smtClean="0"/>
              <a:t>Cosmics</a:t>
            </a:r>
            <a:r>
              <a:rPr lang="en-US" dirty="0" smtClean="0"/>
              <a:t>: Resume data taking in </a:t>
            </a:r>
            <a:r>
              <a:rPr lang="en-US" dirty="0" smtClean="0">
                <a:effectLst>
                  <a:outerShdw blurRad="38100" dist="38100" dir="2700000" algn="tl">
                    <a:srgbClr val="FFFFFF"/>
                  </a:outerShdw>
                </a:effectLst>
              </a:rPr>
              <a:t>July 2009</a:t>
            </a:r>
            <a:r>
              <a:rPr lang="en-US" dirty="0" smtClean="0"/>
              <a:t>, ~300TB of RAW </a:t>
            </a:r>
            <a:r>
              <a:rPr lang="en-US" dirty="0" err="1" smtClean="0"/>
              <a:t>p+p</a:t>
            </a:r>
            <a:r>
              <a:rPr lang="en-US" dirty="0" smtClean="0"/>
              <a:t> runs Running a few days @ 0.9 </a:t>
            </a:r>
            <a:r>
              <a:rPr lang="en-US" dirty="0" err="1" smtClean="0"/>
              <a:t>GeV</a:t>
            </a:r>
            <a:r>
              <a:rPr lang="en-US" dirty="0" smtClean="0"/>
              <a:t> (October 2009), 11 months @ 10 </a:t>
            </a:r>
            <a:r>
              <a:rPr lang="en-US" dirty="0" err="1" smtClean="0"/>
              <a:t>TeV</a:t>
            </a:r>
            <a:r>
              <a:rPr lang="en-US" dirty="0" smtClean="0"/>
              <a:t> Address the ALICE </a:t>
            </a:r>
            <a:r>
              <a:rPr lang="en-US" dirty="0" err="1" smtClean="0"/>
              <a:t>p+p</a:t>
            </a:r>
            <a:r>
              <a:rPr lang="en-US" dirty="0" smtClean="0"/>
              <a:t> physics program and provide baseline measurements for AA </a:t>
            </a:r>
          </a:p>
          <a:p>
            <a:r>
              <a:rPr lang="en-US" dirty="0" smtClean="0"/>
              <a:t>A+A run: Fall 2010 - a standard period of </a:t>
            </a:r>
            <a:r>
              <a:rPr lang="en-US" dirty="0" err="1" smtClean="0"/>
              <a:t>Pb+Pb</a:t>
            </a:r>
            <a:r>
              <a:rPr lang="en-US" dirty="0" smtClean="0"/>
              <a:t> running</a:t>
            </a:r>
          </a:p>
          <a:p>
            <a:pPr lvl="1"/>
            <a:r>
              <a:rPr lang="en-US" dirty="0" smtClean="0"/>
              <a:t>Computing resources </a:t>
            </a:r>
            <a:r>
              <a:rPr lang="en-US" b="1" dirty="0" smtClean="0">
                <a:effectLst>
                  <a:outerShdw blurRad="38100" dist="38100" dir="2700000" algn="tl">
                    <a:srgbClr val="FFFFFF"/>
                  </a:outerShdw>
                </a:effectLst>
              </a:rPr>
              <a:t>must be sufficient </a:t>
            </a:r>
            <a:r>
              <a:rPr lang="en-US" dirty="0" smtClean="0"/>
              <a:t>to process these data within 4 months after data taking as per the computing model</a:t>
            </a:r>
          </a:p>
          <a:p>
            <a:r>
              <a:rPr lang="en-US" dirty="0" smtClean="0"/>
              <a:t>Monte Carlo: 2009-2010 are standard years for Monte Carlo production </a:t>
            </a:r>
          </a:p>
          <a:p>
            <a:endParaRPr lang="en-US" dirty="0" smtClean="0"/>
          </a:p>
          <a:p>
            <a:pPr eaLnBrk="1" hangingPunct="1">
              <a:lnSpc>
                <a:spcPct val="90000"/>
              </a:lnSpc>
            </a:pPr>
            <a:endParaRPr lang="en-US" altLang="ja-JP" dirty="0" smtClean="0">
              <a:effectLst>
                <a:outerShdw blurRad="38100" dist="38100" dir="2700000" algn="tl">
                  <a:srgbClr val="FFFFFF"/>
                </a:outerShdw>
              </a:effectLst>
            </a:endParaRPr>
          </a:p>
          <a:p>
            <a:pPr>
              <a:spcBef>
                <a:spcPct val="50000"/>
              </a:spcBef>
            </a:pPr>
            <a:r>
              <a:rPr lang="en-US" dirty="0" smtClean="0"/>
              <a:t> </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37890"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37891"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6F3BD5B0-769F-452A-AC24-44EA10BC9377}" type="slidenum">
              <a:rPr lang="en-US" sz="1400"/>
              <a:pPr algn="r"/>
              <a:t>6</a:t>
            </a:fld>
            <a:endParaRPr lang="en-US" sz="1400"/>
          </a:p>
        </p:txBody>
      </p:sp>
      <p:sp>
        <p:nvSpPr>
          <p:cNvPr id="37892" name="Title 1"/>
          <p:cNvSpPr>
            <a:spLocks noGrp="1"/>
          </p:cNvSpPr>
          <p:nvPr>
            <p:ph type="title" idx="4294967295"/>
          </p:nvPr>
        </p:nvSpPr>
        <p:spPr/>
        <p:txBody>
          <a:bodyPr/>
          <a:lstStyle/>
          <a:p>
            <a:pPr eaLnBrk="1" hangingPunct="1"/>
            <a:r>
              <a:rPr lang="en-GB" sz="2000" dirty="0" smtClean="0"/>
              <a:t>WLCG and Experiment Roadmaps 2009/2010 (3/6)</a:t>
            </a:r>
          </a:p>
        </p:txBody>
      </p:sp>
      <p:sp>
        <p:nvSpPr>
          <p:cNvPr id="37893" name="Text Box 6"/>
          <p:cNvSpPr txBox="1">
            <a:spLocks noChangeArrowheads="1"/>
          </p:cNvSpPr>
          <p:nvPr/>
        </p:nvSpPr>
        <p:spPr bwMode="auto">
          <a:xfrm>
            <a:off x="395288" y="1268413"/>
            <a:ext cx="8135937" cy="6401753"/>
          </a:xfrm>
          <a:prstGeom prst="rect">
            <a:avLst/>
          </a:prstGeom>
          <a:noFill/>
          <a:ln w="9525">
            <a:noFill/>
            <a:miter lim="800000"/>
            <a:headEnd/>
            <a:tailEnd/>
          </a:ln>
        </p:spPr>
        <p:txBody>
          <a:bodyPr>
            <a:spAutoFit/>
          </a:bodyPr>
          <a:lstStyle/>
          <a:p>
            <a:pPr>
              <a:spcBef>
                <a:spcPct val="50000"/>
              </a:spcBef>
            </a:pPr>
            <a:r>
              <a:rPr lang="en-US" dirty="0"/>
              <a:t>ATLAS</a:t>
            </a:r>
            <a:r>
              <a:rPr lang="en-US" dirty="0" smtClean="0"/>
              <a:t>:</a:t>
            </a:r>
          </a:p>
          <a:p>
            <a:pPr lvl="1"/>
            <a:r>
              <a:rPr lang="en-GB" sz="1800" dirty="0" err="1" smtClean="0"/>
              <a:t>Cosmics</a:t>
            </a:r>
            <a:r>
              <a:rPr lang="en-GB" sz="1800" dirty="0" smtClean="0"/>
              <a:t> data taken in August-November 2008</a:t>
            </a:r>
          </a:p>
          <a:p>
            <a:pPr lvl="1"/>
            <a:r>
              <a:rPr lang="en-US" sz="1800" dirty="0" smtClean="0"/>
              <a:t>Few runs of single-beam events the week of Sept 10</a:t>
            </a:r>
            <a:r>
              <a:rPr lang="en-US" sz="1800" baseline="30000" dirty="0" smtClean="0"/>
              <a:t>th</a:t>
            </a:r>
            <a:endParaRPr lang="en-US" sz="1800" dirty="0" smtClean="0"/>
          </a:p>
          <a:p>
            <a:r>
              <a:rPr lang="en-US" sz="1800" dirty="0" smtClean="0"/>
              <a:t>All RAW data were processed at Tier-0 </a:t>
            </a:r>
            <a:r>
              <a:rPr lang="en-US" sz="1800" dirty="0" smtClean="0">
                <a:sym typeface="Wingdings"/>
              </a:rPr>
              <a:t> ESD, AOD, DPD, TAG</a:t>
            </a:r>
            <a:endParaRPr lang="en-US" sz="1800" dirty="0" smtClean="0"/>
          </a:p>
          <a:p>
            <a:r>
              <a:rPr lang="en-US" sz="1800" dirty="0" smtClean="0"/>
              <a:t>Distributed according to the Computing Model</a:t>
            </a:r>
          </a:p>
          <a:p>
            <a:r>
              <a:rPr lang="en-US" sz="1800" dirty="0" smtClean="0"/>
              <a:t>Good data selected (about 35%) and re-processed except at 2 Tier 1</a:t>
            </a:r>
          </a:p>
          <a:p>
            <a:r>
              <a:rPr lang="en-US" sz="1800" dirty="0" smtClean="0"/>
              <a:t>To be repeated in the summer with all Tier 1 participating and will physically remove input data from disk.</a:t>
            </a:r>
          </a:p>
          <a:p>
            <a:endParaRPr lang="en-US" sz="1800" dirty="0" smtClean="0"/>
          </a:p>
          <a:p>
            <a:r>
              <a:rPr lang="en-US" sz="1800" dirty="0" smtClean="0"/>
              <a:t>MC09 will soon start (wait for final release, final geometry)</a:t>
            </a:r>
          </a:p>
          <a:p>
            <a:r>
              <a:rPr lang="en-US" sz="1800" dirty="0" smtClean="0"/>
              <a:t>Using new Geant4 release, produce samples for 10 </a:t>
            </a:r>
            <a:r>
              <a:rPr lang="en-US" sz="1800" dirty="0" err="1" smtClean="0"/>
              <a:t>TeV</a:t>
            </a:r>
            <a:r>
              <a:rPr lang="en-US" sz="1800" dirty="0" smtClean="0"/>
              <a:t> and </a:t>
            </a:r>
            <a:r>
              <a:rPr lang="en-US" sz="1800" dirty="0" err="1" smtClean="0"/>
              <a:t>cosmics</a:t>
            </a:r>
            <a:r>
              <a:rPr lang="en-US" sz="1800" dirty="0" smtClean="0"/>
              <a:t> running</a:t>
            </a:r>
          </a:p>
          <a:p>
            <a:r>
              <a:rPr lang="en-US" sz="1800" dirty="0" smtClean="0"/>
              <a:t>Now at 1000 KSi2K seconds/event – more than expected</a:t>
            </a:r>
          </a:p>
          <a:p>
            <a:r>
              <a:rPr lang="en-US" sz="1800" dirty="0" smtClean="0"/>
              <a:t>Nearly 20% of wall time is wasted on failed jobs</a:t>
            </a:r>
          </a:p>
          <a:p>
            <a:r>
              <a:rPr lang="en-US" sz="1800" dirty="0" smtClean="0"/>
              <a:t>All clouds will be served from Oracle based Panda servers at CERN</a:t>
            </a:r>
          </a:p>
          <a:p>
            <a:endParaRPr lang="en-US" sz="1800" dirty="0" smtClean="0"/>
          </a:p>
          <a:p>
            <a:r>
              <a:rPr lang="en-US" sz="1800" dirty="0" smtClean="0"/>
              <a:t>End May/beginning June there will be a timing window when detector commissioning need for Tier 0 facilities stops. Opportunity for a CCRC.</a:t>
            </a:r>
          </a:p>
          <a:p>
            <a:endParaRPr lang="en-US" sz="1800" dirty="0" smtClean="0"/>
          </a:p>
          <a:p>
            <a:endParaRPr lang="en-US" sz="1800" dirty="0" smtClean="0"/>
          </a:p>
          <a:p>
            <a:endParaRPr lang="en-US" sz="1800" dirty="0" smtClean="0"/>
          </a:p>
          <a:p>
            <a:endParaRPr lang="en-US" sz="1800" dirty="0" smtClean="0"/>
          </a:p>
          <a:p>
            <a:pPr>
              <a:spcBef>
                <a:spcPct val="50000"/>
              </a:spcBef>
            </a:pPr>
            <a:r>
              <a:rPr lang="en-US" dirty="0" smtClean="0"/>
              <a:t> </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38914"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38915"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B47A042B-FC8F-4C4C-82B3-629E4A5EA3D3}" type="slidenum">
              <a:rPr lang="en-US" sz="1400"/>
              <a:pPr algn="r"/>
              <a:t>7</a:t>
            </a:fld>
            <a:endParaRPr lang="en-US" sz="1400"/>
          </a:p>
        </p:txBody>
      </p:sp>
      <p:sp>
        <p:nvSpPr>
          <p:cNvPr id="38916" name="Title 1"/>
          <p:cNvSpPr>
            <a:spLocks noGrp="1"/>
          </p:cNvSpPr>
          <p:nvPr>
            <p:ph type="title" idx="4294967295"/>
          </p:nvPr>
        </p:nvSpPr>
        <p:spPr/>
        <p:txBody>
          <a:bodyPr/>
          <a:lstStyle/>
          <a:p>
            <a:pPr eaLnBrk="1" hangingPunct="1"/>
            <a:r>
              <a:rPr lang="en-GB" sz="2000" dirty="0" smtClean="0"/>
              <a:t>WLCG and Experiment Roadmaps 2009/2010 (4/6)</a:t>
            </a:r>
          </a:p>
        </p:txBody>
      </p:sp>
      <p:sp>
        <p:nvSpPr>
          <p:cNvPr id="38917" name="Text Box 6"/>
          <p:cNvSpPr txBox="1">
            <a:spLocks noChangeArrowheads="1"/>
          </p:cNvSpPr>
          <p:nvPr/>
        </p:nvSpPr>
        <p:spPr bwMode="auto">
          <a:xfrm>
            <a:off x="395288" y="1268413"/>
            <a:ext cx="8135937" cy="396875"/>
          </a:xfrm>
          <a:prstGeom prst="rect">
            <a:avLst/>
          </a:prstGeom>
          <a:noFill/>
          <a:ln w="9525">
            <a:noFill/>
            <a:miter lim="800000"/>
            <a:headEnd/>
            <a:tailEnd/>
          </a:ln>
        </p:spPr>
        <p:txBody>
          <a:bodyPr>
            <a:spAutoFit/>
          </a:bodyPr>
          <a:lstStyle/>
          <a:p>
            <a:pPr>
              <a:spcBef>
                <a:spcPct val="50000"/>
              </a:spcBef>
            </a:pPr>
            <a:r>
              <a:rPr lang="en-US"/>
              <a:t>CMS: </a:t>
            </a:r>
          </a:p>
        </p:txBody>
      </p:sp>
      <p:sp>
        <p:nvSpPr>
          <p:cNvPr id="7" name="TextBox 6"/>
          <p:cNvSpPr txBox="1"/>
          <p:nvPr/>
        </p:nvSpPr>
        <p:spPr>
          <a:xfrm>
            <a:off x="714348" y="1714488"/>
            <a:ext cx="8215370" cy="3785652"/>
          </a:xfrm>
          <a:prstGeom prst="rect">
            <a:avLst/>
          </a:prstGeom>
          <a:noFill/>
        </p:spPr>
        <p:txBody>
          <a:bodyPr wrap="square" rtlCol="0">
            <a:spAutoFit/>
          </a:bodyPr>
          <a:lstStyle/>
          <a:p>
            <a:r>
              <a:rPr lang="en-US" dirty="0" smtClean="0"/>
              <a:t>Data processing of CMS Global Runs, CRAFT is working well.</a:t>
            </a:r>
          </a:p>
          <a:p>
            <a:r>
              <a:rPr lang="en-US" dirty="0" smtClean="0"/>
              <a:t>– Data were re-reconstructed twice with latest software and</a:t>
            </a:r>
          </a:p>
          <a:p>
            <a:r>
              <a:rPr lang="en-US" dirty="0" smtClean="0"/>
              <a:t>calibrations.</a:t>
            </a:r>
          </a:p>
          <a:p>
            <a:r>
              <a:rPr lang="en-US" dirty="0" smtClean="0"/>
              <a:t>• Monte Carlo production at Tier2 sites is well established.</a:t>
            </a:r>
          </a:p>
          <a:p>
            <a:r>
              <a:rPr lang="en-US" dirty="0" smtClean="0"/>
              <a:t>• Improvements of the Tier-1/Tier2 infrastructure are urgently required to reach production availability and reliability</a:t>
            </a:r>
          </a:p>
          <a:p>
            <a:r>
              <a:rPr lang="en-US" dirty="0" smtClean="0"/>
              <a:t>– Better monitoring tools and commissioning policies are available,</a:t>
            </a:r>
          </a:p>
          <a:p>
            <a:r>
              <a:rPr lang="en-US" dirty="0" smtClean="0"/>
              <a:t>– Monitoring will also be done by computing shifts…</a:t>
            </a:r>
          </a:p>
          <a:p>
            <a:r>
              <a:rPr lang="en-US" dirty="0" smtClean="0"/>
              <a:t>– Stress testing Tier-1 sites has started</a:t>
            </a:r>
          </a:p>
          <a:p>
            <a:r>
              <a:rPr lang="en-US" dirty="0" smtClean="0"/>
              <a:t>• Combined tests with ATLAS need to be defined and scheduled.</a:t>
            </a:r>
          </a:p>
          <a:p>
            <a:r>
              <a:rPr lang="en-US" dirty="0" smtClean="0"/>
              <a:t>• Resource requirements for 2009/10 are being re-evaluated based on LHC schedule</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39938"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39939"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79D1B84E-25FE-4DC1-9780-3443FA731A88}" type="slidenum">
              <a:rPr lang="en-US" sz="1400"/>
              <a:pPr algn="r"/>
              <a:t>8</a:t>
            </a:fld>
            <a:endParaRPr lang="en-US" sz="1400"/>
          </a:p>
        </p:txBody>
      </p:sp>
      <p:sp>
        <p:nvSpPr>
          <p:cNvPr id="39940" name="Title 1"/>
          <p:cNvSpPr>
            <a:spLocks noGrp="1"/>
          </p:cNvSpPr>
          <p:nvPr>
            <p:ph type="title" idx="4294967295"/>
          </p:nvPr>
        </p:nvSpPr>
        <p:spPr/>
        <p:txBody>
          <a:bodyPr/>
          <a:lstStyle/>
          <a:p>
            <a:pPr eaLnBrk="1" hangingPunct="1"/>
            <a:r>
              <a:rPr lang="en-GB" sz="2000" dirty="0" smtClean="0"/>
              <a:t>WLCG and Experiment Roadmaps 2009/2010 (5/6)</a:t>
            </a:r>
          </a:p>
        </p:txBody>
      </p:sp>
      <p:sp>
        <p:nvSpPr>
          <p:cNvPr id="39941" name="Text Box 6"/>
          <p:cNvSpPr txBox="1">
            <a:spLocks noChangeArrowheads="1"/>
          </p:cNvSpPr>
          <p:nvPr/>
        </p:nvSpPr>
        <p:spPr bwMode="auto">
          <a:xfrm>
            <a:off x="395288" y="1268413"/>
            <a:ext cx="8135937" cy="396875"/>
          </a:xfrm>
          <a:prstGeom prst="rect">
            <a:avLst/>
          </a:prstGeom>
          <a:noFill/>
          <a:ln w="9525">
            <a:noFill/>
            <a:miter lim="800000"/>
            <a:headEnd/>
            <a:tailEnd/>
          </a:ln>
        </p:spPr>
        <p:txBody>
          <a:bodyPr>
            <a:spAutoFit/>
          </a:bodyPr>
          <a:lstStyle/>
          <a:p>
            <a:pPr>
              <a:spcBef>
                <a:spcPct val="50000"/>
              </a:spcBef>
            </a:pPr>
            <a:r>
              <a:rPr lang="en-US"/>
              <a:t>LHCb: </a:t>
            </a:r>
          </a:p>
        </p:txBody>
      </p:sp>
      <p:sp>
        <p:nvSpPr>
          <p:cNvPr id="7" name="TextBox 6"/>
          <p:cNvSpPr txBox="1"/>
          <p:nvPr/>
        </p:nvSpPr>
        <p:spPr>
          <a:xfrm>
            <a:off x="428596" y="1714488"/>
            <a:ext cx="8501122" cy="4370427"/>
          </a:xfrm>
          <a:prstGeom prst="rect">
            <a:avLst/>
          </a:prstGeom>
          <a:noFill/>
        </p:spPr>
        <p:txBody>
          <a:bodyPr wrap="square" rtlCol="0">
            <a:spAutoFit/>
          </a:bodyPr>
          <a:lstStyle/>
          <a:p>
            <a:r>
              <a:rPr lang="en-US" dirty="0" smtClean="0"/>
              <a:t>2008 CCRC very useful for </a:t>
            </a:r>
            <a:r>
              <a:rPr lang="en-US" dirty="0" err="1" smtClean="0"/>
              <a:t>LHCb</a:t>
            </a:r>
            <a:r>
              <a:rPr lang="en-US" dirty="0" smtClean="0"/>
              <a:t> (although irrelevant to be simultaneous 	due to their low throughput)</a:t>
            </a:r>
          </a:p>
          <a:p>
            <a:pPr lvl="1"/>
            <a:r>
              <a:rPr lang="en-US" dirty="0" smtClean="0"/>
              <a:t>DIRAC3 fully commissioned</a:t>
            </a:r>
          </a:p>
          <a:p>
            <a:pPr lvl="2"/>
            <a:r>
              <a:rPr lang="en-US" dirty="0" smtClean="0"/>
              <a:t>Production in July</a:t>
            </a:r>
          </a:p>
          <a:p>
            <a:pPr lvl="2"/>
            <a:r>
              <a:rPr lang="en-US" dirty="0" smtClean="0"/>
              <a:t>Analysis in November</a:t>
            </a:r>
          </a:p>
          <a:p>
            <a:pPr lvl="2"/>
            <a:r>
              <a:rPr lang="en-US" dirty="0" smtClean="0"/>
              <a:t>As of now, called DIRAC</a:t>
            </a:r>
          </a:p>
          <a:p>
            <a:pPr lvl="1"/>
            <a:r>
              <a:rPr lang="en-US" dirty="0" smtClean="0"/>
              <a:t>Last processing on DC06</a:t>
            </a:r>
          </a:p>
          <a:p>
            <a:pPr lvl="2"/>
            <a:r>
              <a:rPr lang="en-US" dirty="0" smtClean="0"/>
              <a:t>Analysis will continue in 2009</a:t>
            </a:r>
          </a:p>
          <a:p>
            <a:pPr lvl="1"/>
            <a:r>
              <a:rPr lang="en-US" dirty="0" smtClean="0"/>
              <a:t>Commission simulation and reconstruction for real data 2009-10</a:t>
            </a:r>
          </a:p>
          <a:p>
            <a:pPr lvl="1"/>
            <a:r>
              <a:rPr lang="en-US" dirty="0" smtClean="0"/>
              <a:t>Large simulation requests for replacing DC06, preparing 2009-10</a:t>
            </a:r>
          </a:p>
          <a:p>
            <a:pPr lvl="1"/>
            <a:r>
              <a:rPr lang="en-US" dirty="0" smtClean="0"/>
              <a:t>Full Experiment Services Test’09: ~1 week a month and 1 day a week</a:t>
            </a:r>
          </a:p>
          <a:p>
            <a:pPr lvl="1"/>
            <a:r>
              <a:rPr lang="en-US" dirty="0" smtClean="0"/>
              <a:t>Resource requirements being prepared for C-RRB in April</a:t>
            </a:r>
          </a:p>
          <a:p>
            <a:pPr algn="ctr">
              <a:buNone/>
            </a:pPr>
            <a:r>
              <a:rPr lang="en-US" sz="1800" dirty="0" smtClean="0"/>
              <a:t>Services are not stable enough yet! </a:t>
            </a:r>
          </a:p>
          <a:p>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5"/>
          <p:cNvSpPr txBox="1">
            <a:spLocks noGrp="1" noChangeArrowheads="1"/>
          </p:cNvSpPr>
          <p:nvPr/>
        </p:nvSpPr>
        <p:spPr bwMode="auto">
          <a:xfrm>
            <a:off x="457200" y="6245225"/>
            <a:ext cx="1522413" cy="476250"/>
          </a:xfrm>
          <a:prstGeom prst="rect">
            <a:avLst/>
          </a:prstGeom>
          <a:noFill/>
          <a:ln w="9525">
            <a:noFill/>
            <a:miter lim="800000"/>
            <a:headEnd/>
            <a:tailEnd/>
          </a:ln>
        </p:spPr>
        <p:txBody>
          <a:bodyPr/>
          <a:lstStyle/>
          <a:p>
            <a:r>
              <a:rPr lang="en-US" sz="1400"/>
              <a:t>26 March 2009</a:t>
            </a:r>
          </a:p>
        </p:txBody>
      </p:sp>
      <p:sp>
        <p:nvSpPr>
          <p:cNvPr id="39938" name="Rectangle 6"/>
          <p:cNvSpPr txBox="1">
            <a:spLocks noGrp="1" noChangeArrowheads="1"/>
          </p:cNvSpPr>
          <p:nvPr/>
        </p:nvSpPr>
        <p:spPr bwMode="auto">
          <a:xfrm>
            <a:off x="2411413" y="6245225"/>
            <a:ext cx="4465637" cy="476250"/>
          </a:xfrm>
          <a:prstGeom prst="rect">
            <a:avLst/>
          </a:prstGeom>
          <a:noFill/>
          <a:ln w="9525">
            <a:noFill/>
            <a:miter lim="800000"/>
            <a:headEnd/>
            <a:tailEnd/>
          </a:ln>
        </p:spPr>
        <p:txBody>
          <a:bodyPr/>
          <a:lstStyle/>
          <a:p>
            <a:pPr algn="ctr"/>
            <a:r>
              <a:rPr lang="en-US" sz="1400"/>
              <a:t>Chep09: WLCG Collaboration Workshop Summary</a:t>
            </a:r>
          </a:p>
        </p:txBody>
      </p:sp>
      <p:sp>
        <p:nvSpPr>
          <p:cNvPr id="39939" name="Rectangle 7"/>
          <p:cNvSpPr txBox="1">
            <a:spLocks noGrp="1" noChangeArrowheads="1"/>
          </p:cNvSpPr>
          <p:nvPr/>
        </p:nvSpPr>
        <p:spPr bwMode="auto">
          <a:xfrm>
            <a:off x="7524750" y="6165850"/>
            <a:ext cx="1196975" cy="476250"/>
          </a:xfrm>
          <a:prstGeom prst="rect">
            <a:avLst/>
          </a:prstGeom>
          <a:noFill/>
          <a:ln w="9525">
            <a:noFill/>
            <a:miter lim="800000"/>
            <a:headEnd/>
            <a:tailEnd/>
          </a:ln>
        </p:spPr>
        <p:txBody>
          <a:bodyPr/>
          <a:lstStyle/>
          <a:p>
            <a:pPr algn="r"/>
            <a:fld id="{79D1B84E-25FE-4DC1-9780-3443FA731A88}" type="slidenum">
              <a:rPr lang="en-US" sz="1400"/>
              <a:pPr algn="r"/>
              <a:t>9</a:t>
            </a:fld>
            <a:endParaRPr lang="en-US" sz="1400"/>
          </a:p>
        </p:txBody>
      </p:sp>
      <p:sp>
        <p:nvSpPr>
          <p:cNvPr id="39940" name="Title 1"/>
          <p:cNvSpPr>
            <a:spLocks noGrp="1"/>
          </p:cNvSpPr>
          <p:nvPr>
            <p:ph type="title" idx="4294967295"/>
          </p:nvPr>
        </p:nvSpPr>
        <p:spPr/>
        <p:txBody>
          <a:bodyPr/>
          <a:lstStyle/>
          <a:p>
            <a:pPr eaLnBrk="1" hangingPunct="1"/>
            <a:r>
              <a:rPr lang="en-GB" sz="2000" dirty="0" smtClean="0"/>
              <a:t>WLCG and Experiment Roadmaps 2009/2010 (6/6)</a:t>
            </a:r>
          </a:p>
        </p:txBody>
      </p:sp>
      <p:sp>
        <p:nvSpPr>
          <p:cNvPr id="39941" name="Text Box 6"/>
          <p:cNvSpPr txBox="1">
            <a:spLocks noChangeArrowheads="1"/>
          </p:cNvSpPr>
          <p:nvPr/>
        </p:nvSpPr>
        <p:spPr bwMode="auto">
          <a:xfrm>
            <a:off x="395288" y="1268413"/>
            <a:ext cx="8534430" cy="4247317"/>
          </a:xfrm>
          <a:prstGeom prst="rect">
            <a:avLst/>
          </a:prstGeom>
          <a:noFill/>
          <a:ln w="9525">
            <a:noFill/>
            <a:miter lim="800000"/>
            <a:headEnd/>
            <a:tailEnd/>
          </a:ln>
        </p:spPr>
        <p:txBody>
          <a:bodyPr wrap="square">
            <a:spAutoFit/>
          </a:bodyPr>
          <a:lstStyle/>
          <a:p>
            <a:pPr>
              <a:spcBef>
                <a:spcPct val="50000"/>
              </a:spcBef>
            </a:pPr>
            <a:r>
              <a:rPr lang="en-US" dirty="0" smtClean="0"/>
              <a:t>Questions/Discussion points:</a:t>
            </a:r>
          </a:p>
          <a:p>
            <a:pPr>
              <a:spcBef>
                <a:spcPct val="50000"/>
              </a:spcBef>
            </a:pPr>
            <a:r>
              <a:rPr lang="en-US" dirty="0" smtClean="0"/>
              <a:t>EGEE services expected to be covered by EGI include GGUS and ROCs. Most of the needed middleware is already supported by HEP sites.</a:t>
            </a:r>
          </a:p>
          <a:p>
            <a:pPr>
              <a:spcBef>
                <a:spcPct val="50000"/>
              </a:spcBef>
            </a:pPr>
            <a:r>
              <a:rPr lang="en-US" dirty="0" smtClean="0"/>
              <a:t>The Xmas 2 week LHC break will not reduce computing activities.</a:t>
            </a:r>
          </a:p>
          <a:p>
            <a:pPr>
              <a:spcBef>
                <a:spcPct val="50000"/>
              </a:spcBef>
            </a:pPr>
            <a:r>
              <a:rPr lang="en-US" dirty="0" smtClean="0"/>
              <a:t>Changes are inevitable during the 44 week run so we will have to learn how to test and make them while in production mode. Experiments will have to cope with some long Tier 1 downtimes. </a:t>
            </a:r>
          </a:p>
          <a:p>
            <a:pPr>
              <a:spcBef>
                <a:spcPct val="50000"/>
              </a:spcBef>
            </a:pPr>
            <a:r>
              <a:rPr lang="en-US" dirty="0" smtClean="0"/>
              <a:t>With only one third of previous effective beam time 2009/10 what computing resources will be needed ? All experiments are recalculating. </a:t>
            </a:r>
          </a:p>
          <a:p>
            <a:pPr>
              <a:spcBef>
                <a:spcPct val="50000"/>
              </a:spcBef>
            </a:pPr>
            <a:r>
              <a:rPr lang="en-US" dirty="0" smtClean="0"/>
              <a:t>Number of cores increasing faster than memory. Intelligent configuration of virtual/physical memory limits on worker nodes is needed. </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WLCG-slides">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1_Paper Presentation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aper Presentation 2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Paper Presentation 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Paper Presentation 2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Paper Presentation 2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Paper Presentation 2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Paper Presentation 2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Paper Presentation 2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aper Presentation 2">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2">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aper Presentation 2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2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2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2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2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2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WLCG-slides</Template>
  <TotalTime>2473</TotalTime>
  <Words>4678</Words>
  <Application>Microsoft Office PowerPoint</Application>
  <PresentationFormat>On-screen Show (4:3)</PresentationFormat>
  <Paragraphs>539</Paragraphs>
  <Slides>36</Slides>
  <Notes>0</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WLCG-slides</vt:lpstr>
      <vt:lpstr>Paper Presentation 2</vt:lpstr>
      <vt:lpstr>Summary of the WLCG Collaboration workshop Prague 21-22 March 2009</vt:lpstr>
      <vt:lpstr>WLCG Collaboration Workshop (Tier0/Tier1/Tier2)  21-22 March Prague </vt:lpstr>
      <vt:lpstr>Main Session Themes</vt:lpstr>
      <vt:lpstr>WLCG and Experiment Roadmaps 2009/2010 (1/6)</vt:lpstr>
      <vt:lpstr>WLCG and Experiment Roadmaps 2009/2010 (2/6)</vt:lpstr>
      <vt:lpstr>WLCG and Experiment Roadmaps 2009/2010 (3/6)</vt:lpstr>
      <vt:lpstr>WLCG and Experiment Roadmaps 2009/2010 (4/6)</vt:lpstr>
      <vt:lpstr>WLCG and Experiment Roadmaps 2009/2010 (5/6)</vt:lpstr>
      <vt:lpstr>WLCG and Experiment Roadmaps 2009/2010 (6/6)</vt:lpstr>
      <vt:lpstr>WLCG Site Reviews (1/3)</vt:lpstr>
      <vt:lpstr>WLCG Site Reviews (2/3)</vt:lpstr>
      <vt:lpstr>WLCG Site Reviews (3/3)</vt:lpstr>
      <vt:lpstr>WLCG Database Services Reviews (1/2)</vt:lpstr>
      <vt:lpstr>WLCG Database Services Reviews (2/2 )</vt:lpstr>
      <vt:lpstr>WLCG Data Management Reviews and Outlook (1/5)</vt:lpstr>
      <vt:lpstr>WLCG Data Management Reviews and Outlook (2/5)</vt:lpstr>
      <vt:lpstr>WLCG Data Management Reviews and Outlook (3/5)</vt:lpstr>
      <vt:lpstr>WLCG Data Management Reviews and Outlook (4/5)</vt:lpstr>
      <vt:lpstr>WLCG Data Management Reviews and Outlook (5/5)</vt:lpstr>
      <vt:lpstr>Analysis Services (1/4)</vt:lpstr>
      <vt:lpstr>Analysis Services (2/4)</vt:lpstr>
      <vt:lpstr>Analysis Services (3/4)</vt:lpstr>
      <vt:lpstr>Analysis Services (4/4)</vt:lpstr>
      <vt:lpstr>WLCG Operations (1/9)</vt:lpstr>
      <vt:lpstr>WLCG Operations (2/9)</vt:lpstr>
      <vt:lpstr>WLCG Operations (3/9)</vt:lpstr>
      <vt:lpstr>WLCG Operations (4/9)</vt:lpstr>
      <vt:lpstr>WLCG Operations (5/9)</vt:lpstr>
      <vt:lpstr>WLCG Operations (6/9)</vt:lpstr>
      <vt:lpstr>WLCG Operations (7/9)</vt:lpstr>
      <vt:lpstr>WLCG Operations (8/9)</vt:lpstr>
      <vt:lpstr>WLCG Operations (9/9)</vt:lpstr>
      <vt:lpstr>Common reprocessing session – CCRC’09 ?</vt:lpstr>
      <vt:lpstr>Common reprocessing session – CCRC’09 ?</vt:lpstr>
      <vt:lpstr>Major Conclusions</vt:lpstr>
      <vt:lpstr>Finally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of EGI workshop</dc:title>
  <dc:creator>Ian Bird</dc:creator>
  <cp:lastModifiedBy>Jamie Shiers</cp:lastModifiedBy>
  <cp:revision>97</cp:revision>
  <dcterms:created xsi:type="dcterms:W3CDTF">2009-03-10T09:38:50Z</dcterms:created>
  <dcterms:modified xsi:type="dcterms:W3CDTF">2009-03-26T09:24:38Z</dcterms:modified>
</cp:coreProperties>
</file>