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13"/>
  </p:notesMasterIdLst>
  <p:sldIdLst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3861AA"/>
    <a:srgbClr val="2D4F8B"/>
    <a:srgbClr val="00529E"/>
    <a:srgbClr val="004F9E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31" autoAdjust="0"/>
    <p:restoredTop sz="82167" autoAdjust="0"/>
  </p:normalViewPr>
  <p:slideViewPr>
    <p:cSldViewPr>
      <p:cViewPr varScale="1">
        <p:scale>
          <a:sx n="64" d="100"/>
          <a:sy n="64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3CE46-AD76-41A9-8151-792924F5BE8C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0397F-A583-460C-B73C-D31CD3918B7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CERNlogo-rg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524875" y="6238875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6" descr="banner07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40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29698" name="Image" r:id="rId5" imgW="2006349" imgH="10158730" progId="">
              <p:embed/>
            </p:oleObj>
          </a:graphicData>
        </a:graphic>
      </p:graphicFrame>
      <p:sp>
        <p:nvSpPr>
          <p:cNvPr id="7" name="Text Box 41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29699" name="Picture 3" descr="F:\img_header.jp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2819400" y="5715000"/>
            <a:ext cx="4405615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2"/>
          </p:nvPr>
        </p:nvSpPr>
        <p:spPr>
          <a:xfrm>
            <a:off x="1295400" y="63246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9DE1F-5D3C-4E83-8973-63E9359659DF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58B5-1701-44C5-AF6B-83A2836B7B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2"/>
          </p:nvPr>
        </p:nvSpPr>
        <p:spPr>
          <a:xfrm>
            <a:off x="1295400" y="63246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1A9C4-2FDB-42A3-B565-068E854CA7F4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58B5-1701-44C5-AF6B-83A2836B7B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0"/>
            <a:ext cx="4800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2"/>
          </p:nvPr>
        </p:nvSpPr>
        <p:spPr>
          <a:xfrm>
            <a:off x="1295400" y="63246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28823-A475-4550-B3EF-5AD6C7C8685B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58B5-1701-44C5-AF6B-83A2836B7B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2"/>
          </p:nvPr>
        </p:nvSpPr>
        <p:spPr>
          <a:xfrm>
            <a:off x="1295400" y="63246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BFA9D-E306-4A77-91D0-34509D9CD0E4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58B5-1701-44C5-AF6B-83A2836B7B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>
          <a:xfrm>
            <a:off x="1295400" y="63246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944F4-46C5-4205-A881-0D8A2DF29371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58B5-1701-44C5-AF6B-83A2836B7B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1"/>
          </p:nvPr>
        </p:nvSpPr>
        <p:spPr>
          <a:xfrm>
            <a:off x="1295400" y="63246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E2787-0F86-472D-9690-5FF40FB6CE3E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58B5-1701-44C5-AF6B-83A2836B7B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2"/>
          </p:nvPr>
        </p:nvSpPr>
        <p:spPr>
          <a:xfrm>
            <a:off x="1295400" y="63246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DFF3E-D0DB-4B29-9480-FDC800496F8D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58B5-1701-44C5-AF6B-83A2836B7B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2"/>
          </p:nvPr>
        </p:nvSpPr>
        <p:spPr>
          <a:xfrm>
            <a:off x="1295400" y="63246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3D082-1705-4494-AE04-9A1EDD58A022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4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58B5-1701-44C5-AF6B-83A2836B7B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>
          <a:xfrm>
            <a:off x="1295400" y="63246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D3E91-3E2C-4F17-9FEA-C6400D3DF3B1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58B5-1701-44C5-AF6B-83A2836B7B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>
          <a:xfrm>
            <a:off x="1295400" y="63246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7E735-98D5-4C7B-AE7D-B19F0A129202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58B5-1701-44C5-AF6B-83A2836B7B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oleObject" Target="../embeddings/oleObject3.bin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31" descr="banner-ITonly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3246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 smtClean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 dirty="0"/>
          </a:p>
        </p:txBody>
      </p:sp>
      <p:pic>
        <p:nvPicPr>
          <p:cNvPr id="1032" name="Picture 24" descr="CERNlogo-rgb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524875" y="6238875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8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graphicFrame>
        <p:nvGraphicFramePr>
          <p:cNvPr id="1026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1026" name="Image" r:id="rId16" imgW="2006349" imgH="10158730" progId="">
              <p:embed/>
            </p:oleObj>
          </a:graphicData>
        </a:graphic>
      </p:graphicFrame>
      <p:pic>
        <p:nvPicPr>
          <p:cNvPr id="1027" name="Picture 3" descr="F:\img_header.jpg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-1" y="0"/>
            <a:ext cx="2643369" cy="685800"/>
          </a:xfrm>
          <a:prstGeom prst="rect">
            <a:avLst/>
          </a:prstGeom>
          <a:noFill/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0"/>
            <a:ext cx="5943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295400" y="63246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3083E-7C89-4DF5-A05B-2B63DFD13D20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58B5-1701-44C5-AF6B-83A2836B7B1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7" descr="banner-ITonly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GB" smtClean="0"/>
              <a:t>Pablo Saiz --  WLCG workshop</a:t>
            </a:r>
            <a:endParaRPr lang="en-US"/>
          </a:p>
        </p:txBody>
      </p:sp>
      <p:graphicFrame>
        <p:nvGraphicFramePr>
          <p:cNvPr id="3074" name="Object 14"/>
          <p:cNvGraphicFramePr>
            <a:graphicFrameLocks noChangeAspect="1"/>
          </p:cNvGraphicFramePr>
          <p:nvPr/>
        </p:nvGraphicFramePr>
        <p:xfrm>
          <a:off x="0" y="0"/>
          <a:ext cx="1196975" cy="849313"/>
        </p:xfrm>
        <a:graphic>
          <a:graphicData uri="http://schemas.openxmlformats.org/presentationml/2006/ole">
            <p:oleObj spid="_x0000_s3074" name="Image" r:id="rId15" imgW="2006349" imgH="1422222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How to handle downtime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P. Saiz</a:t>
            </a:r>
          </a:p>
          <a:p>
            <a:endParaRPr lang="en-GB" dirty="0"/>
          </a:p>
          <a:p>
            <a:r>
              <a:rPr lang="en-GB" dirty="0" smtClean="0"/>
              <a:t>D. Collados, B. </a:t>
            </a:r>
            <a:r>
              <a:rPr lang="en-GB" dirty="0" err="1" smtClean="0"/>
              <a:t>Gaidioz</a:t>
            </a:r>
            <a:r>
              <a:rPr lang="en-GB" dirty="0" smtClean="0"/>
              <a:t>, M. </a:t>
            </a:r>
            <a:r>
              <a:rPr lang="en-GB" dirty="0" err="1" smtClean="0"/>
              <a:t>Lamanna</a:t>
            </a:r>
            <a:r>
              <a:rPr lang="en-GB" dirty="0" smtClean="0"/>
              <a:t>, P. Mendez, </a:t>
            </a:r>
          </a:p>
          <a:p>
            <a:r>
              <a:rPr lang="en-GB" dirty="0" smtClean="0"/>
              <a:t>R. Santinelli, A. Sciaba,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URLS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GOCDB downtime</a:t>
            </a:r>
          </a:p>
          <a:p>
            <a:pPr lvl="1"/>
            <a:r>
              <a:rPr lang="en-GB" dirty="0" smtClean="0"/>
              <a:t>https://goc.gridops.org/downtime</a:t>
            </a:r>
          </a:p>
          <a:p>
            <a:r>
              <a:rPr lang="en-GB" smtClean="0"/>
              <a:t>OIM downtime</a:t>
            </a:r>
            <a:endParaRPr lang="en-GB" dirty="0" smtClean="0"/>
          </a:p>
          <a:p>
            <a:pPr lvl="1"/>
            <a:r>
              <a:rPr lang="en-GB" dirty="0" smtClean="0"/>
              <a:t>http://oim.grid.iu.edu/pub/maintenance/show.php</a:t>
            </a:r>
          </a:p>
          <a:p>
            <a:r>
              <a:rPr lang="en-GB" dirty="0" smtClean="0"/>
              <a:t>CIC Portal:</a:t>
            </a:r>
          </a:p>
          <a:p>
            <a:pPr lvl="1"/>
            <a:r>
              <a:rPr lang="en-GB" dirty="0" smtClean="0"/>
              <a:t>https://cic.gridops.org/</a:t>
            </a:r>
          </a:p>
          <a:p>
            <a:r>
              <a:rPr lang="en-GB" dirty="0" err="1" smtClean="0"/>
              <a:t>LHCb</a:t>
            </a:r>
            <a:r>
              <a:rPr lang="en-GB" dirty="0" smtClean="0"/>
              <a:t> </a:t>
            </a:r>
            <a:r>
              <a:rPr lang="en-GB" dirty="0" err="1" smtClean="0"/>
              <a:t>google</a:t>
            </a:r>
            <a:r>
              <a:rPr lang="en-GB" dirty="0" smtClean="0"/>
              <a:t> calendar</a:t>
            </a:r>
          </a:p>
          <a:p>
            <a:pPr lvl="1"/>
            <a:r>
              <a:rPr lang="en-GB" dirty="0" smtClean="0"/>
              <a:t>http://lhcbweb.pic.es/DIRAC/LHCb-Production/visitor/web/External/display?site=calendar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Pablo Saiz --  WLCG workshop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B890F71-3AC6-435D-9FCA-8939126E7EAD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19A58B5-1701-44C5-AF6B-83A2836B7B12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deal with downtimes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Announcements</a:t>
            </a:r>
          </a:p>
          <a:p>
            <a:r>
              <a:rPr lang="en-GB" dirty="0" smtClean="0"/>
              <a:t>Display</a:t>
            </a:r>
          </a:p>
          <a:p>
            <a:r>
              <a:rPr lang="en-GB" dirty="0" smtClean="0"/>
              <a:t>Action</a:t>
            </a:r>
          </a:p>
          <a:p>
            <a:r>
              <a:rPr lang="en-GB" dirty="0" smtClean="0"/>
              <a:t>Service reliability</a:t>
            </a:r>
          </a:p>
          <a:p>
            <a:r>
              <a:rPr lang="en-GB" dirty="0" smtClean="0"/>
              <a:t>Types of downtime</a:t>
            </a:r>
          </a:p>
          <a:p>
            <a:endParaRPr lang="en-GB" dirty="0" smtClean="0"/>
          </a:p>
          <a:p>
            <a:r>
              <a:rPr lang="en-GB" dirty="0" smtClean="0"/>
              <a:t>Open questions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Pablo Saiz --  WLCG workshop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F95597-3EEA-4873-B5C0-27D00C6C853E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19A58B5-1701-44C5-AF6B-83A2836B7B12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Announcements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Site admin registers in GOCDB</a:t>
            </a:r>
          </a:p>
          <a:p>
            <a:r>
              <a:rPr lang="en-GB" dirty="0" smtClean="0"/>
              <a:t>OSG sites use OIM</a:t>
            </a:r>
          </a:p>
          <a:p>
            <a:r>
              <a:rPr lang="en-GB" dirty="0" smtClean="0"/>
              <a:t>In both systems:</a:t>
            </a:r>
          </a:p>
          <a:p>
            <a:pPr lvl="1"/>
            <a:r>
              <a:rPr lang="en-GB" dirty="0" smtClean="0"/>
              <a:t>Service </a:t>
            </a:r>
            <a:r>
              <a:rPr lang="en-GB" dirty="0" err="1" smtClean="0"/>
              <a:t>vs</a:t>
            </a:r>
            <a:r>
              <a:rPr lang="en-GB" dirty="0" smtClean="0"/>
              <a:t> Site</a:t>
            </a:r>
          </a:p>
          <a:p>
            <a:pPr lvl="1"/>
            <a:r>
              <a:rPr lang="en-GB" dirty="0" smtClean="0"/>
              <a:t>Not possible to specify VOs</a:t>
            </a:r>
          </a:p>
          <a:p>
            <a:pPr lvl="1"/>
            <a:r>
              <a:rPr lang="en-GB" dirty="0" smtClean="0"/>
              <a:t>VO criticality</a:t>
            </a:r>
          </a:p>
          <a:p>
            <a:r>
              <a:rPr lang="en-GB" dirty="0" smtClean="0"/>
              <a:t>CIC portal</a:t>
            </a:r>
          </a:p>
          <a:p>
            <a:pPr lvl="1"/>
            <a:r>
              <a:rPr lang="en-GB" dirty="0" smtClean="0"/>
              <a:t>Mails to VO mailing lists</a:t>
            </a:r>
          </a:p>
          <a:p>
            <a:pPr lvl="1"/>
            <a:r>
              <a:rPr lang="en-GB" dirty="0" smtClean="0"/>
              <a:t>RSS Feeder</a:t>
            </a:r>
          </a:p>
          <a:p>
            <a:pPr lvl="2"/>
            <a:r>
              <a:rPr lang="en-GB" dirty="0" smtClean="0"/>
              <a:t>ATLAS </a:t>
            </a:r>
            <a:r>
              <a:rPr lang="en-GB" dirty="0" err="1" smtClean="0"/>
              <a:t>prodsys</a:t>
            </a:r>
            <a:r>
              <a:rPr lang="en-GB" dirty="0" smtClean="0"/>
              <a:t> dashboard, SAM</a:t>
            </a:r>
          </a:p>
          <a:p>
            <a:endParaRPr lang="en-GB" dirty="0"/>
          </a:p>
          <a:p>
            <a:r>
              <a:rPr lang="en-GB" dirty="0" smtClean="0"/>
              <a:t>Mail from site administrator to email list 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1" y="1054984"/>
            <a:ext cx="1752599" cy="48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Pablo Saiz --  WLCG workshop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64E04B5-9273-43ED-93A0-5D9AE49C13D9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19A58B5-1701-44C5-AF6B-83A2836B7B12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505200"/>
            <a:ext cx="2971800" cy="425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Display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GOCDB, OIM</a:t>
            </a:r>
          </a:p>
          <a:p>
            <a:r>
              <a:rPr lang="en-GB" dirty="0" err="1" smtClean="0"/>
              <a:t>LHCb</a:t>
            </a:r>
            <a:r>
              <a:rPr lang="en-GB" dirty="0" smtClean="0"/>
              <a:t>: </a:t>
            </a:r>
            <a:r>
              <a:rPr lang="en-GB" dirty="0" err="1" smtClean="0"/>
              <a:t>google</a:t>
            </a:r>
            <a:r>
              <a:rPr lang="en-GB" dirty="0" smtClean="0"/>
              <a:t> calendar</a:t>
            </a:r>
          </a:p>
          <a:p>
            <a:endParaRPr lang="en-GB" dirty="0" smtClean="0"/>
          </a:p>
          <a:p>
            <a:r>
              <a:rPr lang="en-GB" dirty="0" smtClean="0"/>
              <a:t>Dashboard interfaces</a:t>
            </a:r>
          </a:p>
          <a:p>
            <a:pPr lvl="1"/>
            <a:r>
              <a:rPr lang="en-GB" dirty="0" err="1" smtClean="0"/>
              <a:t>Prodsys</a:t>
            </a:r>
            <a:r>
              <a:rPr lang="en-GB" dirty="0" smtClean="0"/>
              <a:t>, SAM, SSB</a:t>
            </a:r>
          </a:p>
          <a:p>
            <a:pPr lvl="1"/>
            <a:r>
              <a:rPr lang="en-GB" dirty="0" smtClean="0"/>
              <a:t>Only for past downtimes</a:t>
            </a:r>
          </a:p>
          <a:p>
            <a:endParaRPr lang="en-GB" dirty="0" smtClean="0"/>
          </a:p>
          <a:p>
            <a:r>
              <a:rPr lang="en-GB" dirty="0" smtClean="0"/>
              <a:t>CMS requested an interface to see downtimes</a:t>
            </a:r>
          </a:p>
          <a:p>
            <a:pPr lvl="1"/>
            <a:r>
              <a:rPr lang="en-GB" dirty="0" smtClean="0"/>
              <a:t>Take </a:t>
            </a:r>
            <a:r>
              <a:rPr lang="en-GB" dirty="0" err="1" smtClean="0"/>
              <a:t>LHCb’s</a:t>
            </a:r>
            <a:r>
              <a:rPr lang="en-GB" dirty="0" smtClean="0"/>
              <a:t> idea?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Pablo Saiz --  WLCG workshop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80823E-99B2-4ABC-B422-89205BD4D597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19A58B5-1701-44C5-AF6B-83A2836B7B1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Display examples</a:t>
            </a:r>
            <a:endParaRPr lang="en-GB" dirty="0"/>
          </a:p>
        </p:txBody>
      </p:sp>
      <p:pic>
        <p:nvPicPr>
          <p:cNvPr id="5" name="Picture 4" descr="maint2.png"/>
          <p:cNvPicPr>
            <a:picLocks noChangeAspect="1"/>
          </p:cNvPicPr>
          <p:nvPr/>
        </p:nvPicPr>
        <p:blipFill>
          <a:blip r:embed="rId2"/>
          <a:srcRect l="2343" t="4408" r="3125" b="4408"/>
          <a:stretch>
            <a:fillRect/>
          </a:stretch>
        </p:blipFill>
        <p:spPr>
          <a:xfrm>
            <a:off x="1219200" y="1066800"/>
            <a:ext cx="3505200" cy="237542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Pablo Saiz --  WLCG workshop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F455C01-2484-4C67-9688-27C02A303D50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19A58B5-1701-44C5-AF6B-83A2836B7B12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9" name="Picture 8" descr="maint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066800"/>
            <a:ext cx="3371850" cy="2697480"/>
          </a:xfrm>
          <a:prstGeom prst="rect">
            <a:avLst/>
          </a:prstGeom>
        </p:spPr>
      </p:pic>
      <p:pic>
        <p:nvPicPr>
          <p:cNvPr id="12" name="Picture 11" descr="maint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2971800"/>
            <a:ext cx="4800600" cy="3219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the experiments do?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ALICE</a:t>
            </a:r>
          </a:p>
          <a:p>
            <a:pPr lvl="1"/>
            <a:r>
              <a:rPr lang="en-GB" dirty="0" smtClean="0"/>
              <a:t>No specific action</a:t>
            </a:r>
          </a:p>
          <a:p>
            <a:r>
              <a:rPr lang="en-GB" dirty="0" smtClean="0"/>
              <a:t>ATLAS</a:t>
            </a:r>
          </a:p>
          <a:p>
            <a:pPr lvl="1"/>
            <a:r>
              <a:rPr lang="en-GB" dirty="0" smtClean="0"/>
              <a:t>Defined manual procedure (see </a:t>
            </a:r>
            <a:r>
              <a:rPr lang="en-GB" smtClean="0"/>
              <a:t>Graeme’s talk)</a:t>
            </a:r>
            <a:endParaRPr lang="en-GB" dirty="0" smtClean="0"/>
          </a:p>
          <a:p>
            <a:r>
              <a:rPr lang="en-GB" dirty="0" smtClean="0"/>
              <a:t>CMS</a:t>
            </a:r>
          </a:p>
          <a:p>
            <a:pPr lvl="1"/>
            <a:r>
              <a:rPr lang="en-GB" dirty="0" smtClean="0"/>
              <a:t>Site removed from CRAB</a:t>
            </a:r>
          </a:p>
          <a:p>
            <a:pPr lvl="1"/>
            <a:r>
              <a:rPr lang="en-GB" dirty="0" smtClean="0"/>
              <a:t>Site commissioning updated (taking days before the downtime)</a:t>
            </a:r>
          </a:p>
          <a:p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Site blacklisted in DIRAC</a:t>
            </a:r>
          </a:p>
          <a:p>
            <a:pPr lvl="1"/>
            <a:r>
              <a:rPr lang="en-GB" dirty="0" smtClean="0"/>
              <a:t>To put it back in production requires manual intervention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Pablo Saiz --  WLCG workshop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446768-EB2B-42C2-88E5-81330AFB4D64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19A58B5-1701-44C5-AF6B-83A2836B7B12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Downtime vs. Down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If there are several instances of a service, which state has priority?</a:t>
            </a:r>
          </a:p>
          <a:p>
            <a:pPr lvl="1" algn="ctr">
              <a:buNone/>
            </a:pPr>
            <a:r>
              <a:rPr lang="en-GB" dirty="0" smtClean="0"/>
              <a:t>Current </a:t>
            </a:r>
            <a:r>
              <a:rPr lang="en-GB" dirty="0" err="1" smtClean="0"/>
              <a:t>Gridview</a:t>
            </a:r>
            <a:r>
              <a:rPr lang="en-GB" dirty="0" smtClean="0"/>
              <a:t> definition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If a site defines an instance always in ‘</a:t>
            </a:r>
            <a:r>
              <a:rPr lang="en-GB" dirty="0" err="1" smtClean="0"/>
              <a:t>Maint</a:t>
            </a:r>
            <a:r>
              <a:rPr lang="en-GB" dirty="0" smtClean="0"/>
              <a:t>.’</a:t>
            </a:r>
          </a:p>
          <a:p>
            <a:pPr lvl="1"/>
            <a:r>
              <a:rPr lang="en-GB" dirty="0" smtClean="0"/>
              <a:t>Service reliability </a:t>
            </a:r>
            <a:r>
              <a:rPr lang="en-GB" dirty="0" smtClean="0">
                <a:sym typeface="Wingdings" pitchFamily="2" charset="2"/>
              </a:rPr>
              <a:t> 100%!!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00400" y="2362200"/>
          <a:ext cx="4419599" cy="2205681"/>
        </p:xfrm>
        <a:graphic>
          <a:graphicData uri="http://schemas.openxmlformats.org/drawingml/2006/table">
            <a:tbl>
              <a:tblPr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{35758FB7-9AC5-4552-8A53-C91805E547FA}</a:tableStyleId>
              </a:tblPr>
              <a:tblGrid>
                <a:gridCol w="1423261"/>
                <a:gridCol w="823993"/>
                <a:gridCol w="1048719"/>
                <a:gridCol w="1123626"/>
              </a:tblGrid>
              <a:tr h="642942">
                <a:tc>
                  <a:txBody>
                    <a:bodyPr/>
                    <a:lstStyle/>
                    <a:p>
                      <a:r>
                        <a:rPr lang="en-GB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</a:rPr>
                        <a:t>Instance</a:t>
                      </a:r>
                      <a:r>
                        <a:rPr lang="en-GB" baseline="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</a:rPr>
                        <a:t> A \ Instance B</a:t>
                      </a:r>
                      <a:endParaRPr lang="en-GB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</a:rPr>
                        <a:t>OK</a:t>
                      </a:r>
                      <a:endParaRPr lang="en-GB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</a:rPr>
                        <a:t>Maint</a:t>
                      </a:r>
                      <a:r>
                        <a:rPr lang="en-GB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</a:rPr>
                        <a:t>.</a:t>
                      </a:r>
                      <a:endParaRPr lang="en-GB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</a:rPr>
                        <a:t>Down</a:t>
                      </a:r>
                      <a:endParaRPr lang="en-GB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/>
                </a:tc>
              </a:tr>
              <a:tr h="520913">
                <a:tc>
                  <a:txBody>
                    <a:bodyPr/>
                    <a:lstStyle/>
                    <a:p>
                      <a:r>
                        <a:rPr lang="en-GB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</a:rPr>
                        <a:t>OK</a:t>
                      </a:r>
                      <a:endParaRPr lang="en-GB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/>
                </a:tc>
              </a:tr>
              <a:tr h="520913"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</a:rPr>
                        <a:t>Maint</a:t>
                      </a:r>
                      <a:r>
                        <a:rPr lang="en-GB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</a:rPr>
                        <a:t>.</a:t>
                      </a:r>
                      <a:endParaRPr lang="en-GB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Maint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Maint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</a:tr>
              <a:tr h="520913">
                <a:tc>
                  <a:txBody>
                    <a:bodyPr/>
                    <a:lstStyle/>
                    <a:p>
                      <a:r>
                        <a:rPr lang="en-GB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</a:rPr>
                        <a:t>Down</a:t>
                      </a:r>
                      <a:endParaRPr lang="en-GB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Maint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Down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Pablo Saiz --  WLCG workshop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B6702B9-6C3A-4B96-A95A-F91C3E2BF3BB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19A58B5-1701-44C5-AF6B-83A2836B7B12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downtime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Scheduled</a:t>
            </a:r>
          </a:p>
          <a:p>
            <a:pPr marL="723900" lvl="1" indent="-323850">
              <a:lnSpc>
                <a:spcPct val="90000"/>
              </a:lnSpc>
              <a:spcBef>
                <a:spcPts val="600"/>
              </a:spcBef>
            </a:pPr>
            <a:r>
              <a:rPr lang="en-GB" dirty="0" smtClean="0"/>
              <a:t>Already </a:t>
            </a:r>
            <a:r>
              <a:rPr lang="en-GB" dirty="0" smtClean="0"/>
              <a:t>understood</a:t>
            </a:r>
          </a:p>
          <a:p>
            <a:pPr marL="1123950" lvl="2" indent="-323850">
              <a:lnSpc>
                <a:spcPct val="90000"/>
              </a:lnSpc>
              <a:spcBef>
                <a:spcPts val="600"/>
              </a:spcBef>
            </a:pPr>
            <a:r>
              <a:rPr lang="en-US" dirty="0" smtClean="0"/>
              <a:t>Downtime </a:t>
            </a:r>
            <a:r>
              <a:rPr lang="en-US" dirty="0" smtClean="0"/>
              <a:t>&lt; 4 hrs  AND  notification &gt; 24 hours before</a:t>
            </a:r>
          </a:p>
          <a:p>
            <a:pPr marL="1123950" lvl="2" indent="-323850">
              <a:lnSpc>
                <a:spcPct val="90000"/>
              </a:lnSpc>
              <a:spcBef>
                <a:spcPts val="600"/>
              </a:spcBef>
            </a:pPr>
            <a:r>
              <a:rPr lang="en-US" dirty="0" smtClean="0"/>
              <a:t>Downtime &gt; 4 hrs AND notification &gt; 1 week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Unscheduled</a:t>
            </a:r>
          </a:p>
          <a:p>
            <a:pPr lvl="1"/>
            <a:r>
              <a:rPr lang="en-GB" dirty="0" smtClean="0"/>
              <a:t>Treated as ‘scheduled’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At risk</a:t>
            </a:r>
          </a:p>
          <a:p>
            <a:pPr lvl="1"/>
            <a:r>
              <a:rPr lang="en-GB" dirty="0" smtClean="0"/>
              <a:t>What to do?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Pablo Saiz --  WLCG workshop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49DEFC4-5F92-4C4F-BC73-4D251CD40F99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19A58B5-1701-44C5-AF6B-83A2836B7B12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Is the current system good?			Yes</a:t>
            </a:r>
          </a:p>
          <a:p>
            <a:r>
              <a:rPr lang="en-GB" dirty="0" smtClean="0"/>
              <a:t>Can we improve it?				Yes!</a:t>
            </a:r>
          </a:p>
          <a:p>
            <a:r>
              <a:rPr lang="en-GB" dirty="0" smtClean="0"/>
              <a:t>Can we combine GOCDB and OIM?</a:t>
            </a:r>
          </a:p>
          <a:p>
            <a:pPr lvl="1"/>
            <a:r>
              <a:rPr lang="en-GB" dirty="0" smtClean="0"/>
              <a:t>SAM does it</a:t>
            </a:r>
          </a:p>
          <a:p>
            <a:r>
              <a:rPr lang="en-GB" dirty="0" smtClean="0"/>
              <a:t>Why do VOs need mail from site </a:t>
            </a:r>
            <a:r>
              <a:rPr lang="en-GB" dirty="0" err="1" smtClean="0"/>
              <a:t>admins</a:t>
            </a:r>
            <a:r>
              <a:rPr lang="en-GB" dirty="0" smtClean="0"/>
              <a:t>?</a:t>
            </a:r>
          </a:p>
          <a:p>
            <a:r>
              <a:rPr lang="en-GB" dirty="0" smtClean="0"/>
              <a:t>Better display?</a:t>
            </a:r>
          </a:p>
          <a:p>
            <a:pPr lvl="1"/>
            <a:r>
              <a:rPr lang="en-GB" dirty="0" smtClean="0"/>
              <a:t>Use </a:t>
            </a:r>
            <a:r>
              <a:rPr lang="en-GB" dirty="0" err="1" smtClean="0"/>
              <a:t>LHCb</a:t>
            </a:r>
            <a:r>
              <a:rPr lang="en-GB" dirty="0" smtClean="0"/>
              <a:t> </a:t>
            </a:r>
            <a:r>
              <a:rPr lang="en-GB" dirty="0" err="1" smtClean="0"/>
              <a:t>google</a:t>
            </a:r>
            <a:r>
              <a:rPr lang="en-GB" dirty="0" smtClean="0"/>
              <a:t> calendar?</a:t>
            </a:r>
          </a:p>
          <a:p>
            <a:r>
              <a:rPr lang="en-GB" dirty="0" smtClean="0"/>
              <a:t>Include criticality per VO?</a:t>
            </a:r>
          </a:p>
          <a:p>
            <a:r>
              <a:rPr lang="en-GB" dirty="0" smtClean="0"/>
              <a:t>Is ‘Downtime’ more important than ‘Down’?</a:t>
            </a:r>
          </a:p>
          <a:p>
            <a:pPr lvl="1"/>
            <a:r>
              <a:rPr lang="en-GB" dirty="0" smtClean="0"/>
              <a:t>Or than ‘OK’</a:t>
            </a:r>
          </a:p>
          <a:p>
            <a:r>
              <a:rPr lang="en-GB" dirty="0" smtClean="0"/>
              <a:t>More automatic actions from the experiments?</a:t>
            </a:r>
          </a:p>
          <a:p>
            <a:pPr lvl="1"/>
            <a:r>
              <a:rPr lang="en-GB" dirty="0" smtClean="0"/>
              <a:t>Removing sites from production, adding them again...</a:t>
            </a:r>
          </a:p>
          <a:p>
            <a:r>
              <a:rPr lang="en-GB" dirty="0" smtClean="0"/>
              <a:t>How to deal with different types of downtime?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Pablo Saiz --  WLCG workshop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859FF3E-B430-496F-8D12-9FD4D0CB1DD7}" type="datetime3">
              <a:rPr lang="en-US" smtClean="0"/>
              <a:pPr/>
              <a:t>22 March 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19A58B5-1701-44C5-AF6B-83A2836B7B12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1807</TotalTime>
  <Words>365</Words>
  <Application>Microsoft Office PowerPoint</Application>
  <PresentationFormat>On-screen Show (4:3)</PresentationFormat>
  <Paragraphs>135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Default Design</vt:lpstr>
      <vt:lpstr>Custom Design</vt:lpstr>
      <vt:lpstr>Image</vt:lpstr>
      <vt:lpstr>How to handle downtime</vt:lpstr>
      <vt:lpstr>How to deal with downtimes</vt:lpstr>
      <vt:lpstr>Announcements</vt:lpstr>
      <vt:lpstr>Display</vt:lpstr>
      <vt:lpstr>Display examples</vt:lpstr>
      <vt:lpstr>What do the experiments do?</vt:lpstr>
      <vt:lpstr>Downtime vs. Down</vt:lpstr>
      <vt:lpstr>Types of downtime</vt:lpstr>
      <vt:lpstr>Some questions</vt:lpstr>
      <vt:lpstr>URLS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Pablo Saiz</cp:lastModifiedBy>
  <cp:revision>48</cp:revision>
  <dcterms:created xsi:type="dcterms:W3CDTF">2006-05-15T08:51:15Z</dcterms:created>
  <dcterms:modified xsi:type="dcterms:W3CDTF">2009-03-22T11:31:35Z</dcterms:modified>
</cp:coreProperties>
</file>