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4" r:id="rId4"/>
    <p:sldId id="274" r:id="rId5"/>
    <p:sldId id="273" r:id="rId6"/>
    <p:sldId id="269" r:id="rId7"/>
    <p:sldId id="270" r:id="rId8"/>
    <p:sldId id="271" r:id="rId9"/>
    <p:sldId id="272" r:id="rId10"/>
    <p:sldId id="264" r:id="rId11"/>
    <p:sldId id="268" r:id="rId12"/>
    <p:sldId id="275" r:id="rId13"/>
    <p:sldId id="276" r:id="rId14"/>
    <p:sldId id="278" r:id="rId15"/>
    <p:sldId id="279" r:id="rId16"/>
    <p:sldId id="280" r:id="rId17"/>
    <p:sldId id="281" r:id="rId18"/>
    <p:sldId id="260" r:id="rId19"/>
    <p:sldId id="261" r:id="rId20"/>
    <p:sldId id="285" r:id="rId21"/>
    <p:sldId id="262" r:id="rId22"/>
    <p:sldId id="259" r:id="rId23"/>
    <p:sldId id="258" r:id="rId24"/>
    <p:sldId id="282" r:id="rId25"/>
    <p:sldId id="283" r:id="rId26"/>
    <p:sldId id="288" r:id="rId27"/>
    <p:sldId id="289" r:id="rId2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3" autoAdjust="0"/>
    <p:restoredTop sz="94660" autoAdjust="0"/>
  </p:normalViewPr>
  <p:slideViewPr>
    <p:cSldViewPr>
      <p:cViewPr>
        <p:scale>
          <a:sx n="87" d="100"/>
          <a:sy n="87" d="100"/>
        </p:scale>
        <p:origin x="4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3D677-7862-4CF9-8FC3-2B8D940B7518}" type="datetimeFigureOut">
              <a:rPr lang="fr-FR" smtClean="0"/>
              <a:pPr/>
              <a:t>11/10/2012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0295EB-9666-496D-A748-7F94A78F44F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BCD28-DA43-456C-82F7-DE1538CB7520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8800" dirty="0" smtClean="0">
                <a:latin typeface="Comic Sans MS" pitchFamily="66" charset="0"/>
              </a:rPr>
              <a:t>Outlook</a:t>
            </a:r>
            <a:endParaRPr lang="fr-FR" sz="88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Tord Ekelöf</a:t>
            </a:r>
          </a:p>
          <a:p>
            <a:r>
              <a:rPr lang="fr-FR" sz="2000" dirty="0" smtClean="0"/>
              <a:t>Uppsala </a:t>
            </a:r>
            <a:r>
              <a:rPr lang="fr-FR" sz="2000" dirty="0" err="1" smtClean="0"/>
              <a:t>University</a:t>
            </a:r>
            <a:endParaRPr lang="fr-F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143000"/>
            <a:ext cx="5486399" cy="494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14042" y="228600"/>
            <a:ext cx="1515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>
                <a:latin typeface="Comic Sans MS" pitchFamily="66" charset="0"/>
              </a:rPr>
              <a:t>LHC</a:t>
            </a:r>
            <a:endParaRPr lang="fr-FR" sz="5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074" name="Picture 2" descr="C:\Users\tordeke\Desktop\Santamarina_Page_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20711" y="-281511"/>
            <a:ext cx="5546377" cy="7176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762000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/>
              <a:t>4.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3074" name="Picture 2" descr="C:\Users\tordeke\Desktop\Nazilla_Page_22.png"/>
          <p:cNvPicPr>
            <a:picLocks noChangeAspect="1" noChangeArrowheads="1"/>
          </p:cNvPicPr>
          <p:nvPr/>
        </p:nvPicPr>
        <p:blipFill>
          <a:blip r:embed="rId2" cstate="print"/>
          <a:srcRect l="27445" t="26894" r="27466" b="26515"/>
          <a:stretch>
            <a:fillRect/>
          </a:stretch>
        </p:blipFill>
        <p:spPr bwMode="auto">
          <a:xfrm rot="5400000">
            <a:off x="1608256" y="-617655"/>
            <a:ext cx="5927490" cy="7924801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 rot="10800000">
            <a:off x="7848600" y="1828800"/>
            <a:ext cx="152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/>
          <p:cNvSpPr/>
          <p:nvPr/>
        </p:nvSpPr>
        <p:spPr>
          <a:xfrm rot="10800000">
            <a:off x="7848600" y="1981200"/>
            <a:ext cx="152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 rot="10800000">
            <a:off x="7848600" y="2514600"/>
            <a:ext cx="152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8001000" y="23622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4.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8001000" y="18288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2.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001000" y="1676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1.</a:t>
            </a:r>
            <a:endParaRPr lang="fr-FR" dirty="0"/>
          </a:p>
        </p:txBody>
      </p:sp>
      <p:sp>
        <p:nvSpPr>
          <p:cNvPr id="13" name="Right Arrow 12"/>
          <p:cNvSpPr/>
          <p:nvPr/>
        </p:nvSpPr>
        <p:spPr>
          <a:xfrm rot="10800000">
            <a:off x="7848600" y="2209800"/>
            <a:ext cx="152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8001000" y="205740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4098" name="Picture 2" descr="C:\Users\tordeke\Desktop\Nazilla_Page_35.png"/>
          <p:cNvPicPr>
            <a:picLocks noChangeAspect="1" noChangeArrowheads="1"/>
          </p:cNvPicPr>
          <p:nvPr/>
        </p:nvPicPr>
        <p:blipFill>
          <a:blip r:embed="rId2" cstate="print"/>
          <a:srcRect l="27435" t="27296" r="27476" b="27264"/>
          <a:stretch>
            <a:fillRect/>
          </a:stretch>
        </p:blipFill>
        <p:spPr bwMode="auto">
          <a:xfrm rot="5400000">
            <a:off x="1408430" y="-801370"/>
            <a:ext cx="6250940" cy="815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325217"/>
            <a:ext cx="3352800" cy="233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0800000" flipV="1">
            <a:off x="5943600" y="2209800"/>
            <a:ext cx="43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(c)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16002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(s)</a:t>
            </a:r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429000"/>
            <a:ext cx="3215777" cy="3040924"/>
          </a:xfrm>
          <a:prstGeom prst="rect">
            <a:avLst/>
          </a:prstGeom>
        </p:spPr>
      </p:pic>
      <p:pic>
        <p:nvPicPr>
          <p:cNvPr id="12" name="Picture 11" descr="limitcombination_fig7_new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3505200"/>
            <a:ext cx="3200401" cy="30715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73284" y="304800"/>
            <a:ext cx="508664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>
                <a:latin typeface="Comic Sans MS" pitchFamily="66" charset="0"/>
              </a:rPr>
              <a:t>LHC direct searches</a:t>
            </a:r>
          </a:p>
          <a:p>
            <a:r>
              <a:rPr lang="fr-FR" sz="2800" dirty="0" err="1" smtClean="0">
                <a:latin typeface="Comic Sans MS" pitchFamily="66" charset="0"/>
              </a:rPr>
              <a:t>Upper</a:t>
            </a:r>
            <a:r>
              <a:rPr lang="fr-FR" sz="2800" dirty="0" smtClean="0">
                <a:latin typeface="Comic Sans MS" pitchFamily="66" charset="0"/>
              </a:rPr>
              <a:t> </a:t>
            </a:r>
            <a:r>
              <a:rPr lang="fr-FR" sz="2800" dirty="0" err="1" smtClean="0">
                <a:latin typeface="Comic Sans MS" pitchFamily="66" charset="0"/>
              </a:rPr>
              <a:t>limits</a:t>
            </a:r>
            <a:r>
              <a:rPr lang="fr-FR" sz="2800" dirty="0" smtClean="0">
                <a:latin typeface="Comic Sans MS" pitchFamily="66" charset="0"/>
              </a:rPr>
              <a:t> on B(t-&gt;</a:t>
            </a:r>
            <a:r>
              <a:rPr lang="fr-FR" sz="2800" dirty="0" err="1" smtClean="0">
                <a:latin typeface="Comic Sans MS" pitchFamily="66" charset="0"/>
              </a:rPr>
              <a:t>bH</a:t>
            </a:r>
            <a:r>
              <a:rPr lang="fr-FR" sz="2800" baseline="30000" dirty="0" smtClean="0">
                <a:latin typeface="Comic Sans MS" pitchFamily="66" charset="0"/>
              </a:rPr>
              <a:t>+</a:t>
            </a:r>
            <a:r>
              <a:rPr lang="fr-FR" sz="2800" dirty="0" smtClean="0">
                <a:latin typeface="Comic Sans MS" pitchFamily="66" charset="0"/>
              </a:rPr>
              <a:t>)</a:t>
            </a:r>
            <a:endParaRPr lang="fr-FR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 txBox="1">
            <a:spLocks/>
          </p:cNvSpPr>
          <p:nvPr/>
        </p:nvSpPr>
        <p:spPr>
          <a:xfrm>
            <a:off x="457200" y="6111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2012-10-11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3124200" y="6111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H+2012 Outlook                                                Tiord Ekelof                                                     Uppsala University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553200" y="6111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BBCD28-DA43-456C-82F7-DE1538CB752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089525"/>
            <a:ext cx="32956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010400" y="3260725"/>
            <a:ext cx="94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Allowed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0" y="3870325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LEP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2895600" y="3657600"/>
            <a:ext cx="94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Allowed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60531" y="136525"/>
            <a:ext cx="77732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err="1" smtClean="0">
                <a:latin typeface="Comic Sans MS" pitchFamily="66" charset="0"/>
              </a:rPr>
              <a:t>Constraints</a:t>
            </a:r>
            <a:r>
              <a:rPr lang="fr-FR" sz="2800" dirty="0" smtClean="0">
                <a:latin typeface="Comic Sans MS" pitchFamily="66" charset="0"/>
              </a:rPr>
              <a:t> on MSSM </a:t>
            </a:r>
            <a:r>
              <a:rPr lang="fr-FR" sz="2800" dirty="0" err="1" smtClean="0">
                <a:latin typeface="Comic Sans MS" pitchFamily="66" charset="0"/>
              </a:rPr>
              <a:t>parameter</a:t>
            </a:r>
            <a:r>
              <a:rPr lang="fr-FR" sz="2800" dirty="0" smtClean="0">
                <a:latin typeface="Comic Sans MS" pitchFamily="66" charset="0"/>
              </a:rPr>
              <a:t> </a:t>
            </a:r>
            <a:r>
              <a:rPr lang="fr-FR" sz="2800" dirty="0" err="1" smtClean="0">
                <a:latin typeface="Comic Sans MS" pitchFamily="66" charset="0"/>
              </a:rPr>
              <a:t>space</a:t>
            </a:r>
            <a:r>
              <a:rPr lang="fr-FR" sz="2800" dirty="0" smtClean="0">
                <a:latin typeface="Comic Sans MS" pitchFamily="66" charset="0"/>
              </a:rPr>
              <a:t> </a:t>
            </a:r>
            <a:r>
              <a:rPr lang="fr-FR" sz="2800" dirty="0" err="1" smtClean="0">
                <a:latin typeface="Comic Sans MS" pitchFamily="66" charset="0"/>
              </a:rPr>
              <a:t>from</a:t>
            </a:r>
            <a:r>
              <a:rPr lang="fr-FR" sz="2800" dirty="0" smtClean="0">
                <a:latin typeface="Comic Sans MS" pitchFamily="66" charset="0"/>
              </a:rPr>
              <a:t> </a:t>
            </a:r>
          </a:p>
          <a:p>
            <a:pPr algn="ctr"/>
            <a:r>
              <a:rPr lang="fr-FR" sz="2800" dirty="0" smtClean="0">
                <a:latin typeface="Comic Sans MS" pitchFamily="66" charset="0"/>
              </a:rPr>
              <a:t>H</a:t>
            </a:r>
            <a:r>
              <a:rPr lang="fr-FR" sz="2800" baseline="30000" dirty="0" smtClean="0">
                <a:latin typeface="Comic Sans MS" pitchFamily="66" charset="0"/>
              </a:rPr>
              <a:t>+</a:t>
            </a:r>
            <a:r>
              <a:rPr lang="fr-FR" sz="2800" dirty="0" smtClean="0">
                <a:latin typeface="Comic Sans MS" pitchFamily="66" charset="0"/>
              </a:rPr>
              <a:t>  and H</a:t>
            </a:r>
            <a:r>
              <a:rPr lang="fr-FR" sz="2800" baseline="30000" dirty="0" smtClean="0">
                <a:latin typeface="Comic Sans MS" pitchFamily="66" charset="0"/>
              </a:rPr>
              <a:t>o</a:t>
            </a:r>
            <a:r>
              <a:rPr lang="fr-FR" sz="2800" dirty="0" smtClean="0">
                <a:latin typeface="Comic Sans MS" pitchFamily="66" charset="0"/>
              </a:rPr>
              <a:t>-&gt;</a:t>
            </a:r>
            <a:r>
              <a:rPr lang="el-GR" sz="2800" dirty="0" smtClean="0">
                <a:latin typeface="Comic Sans MS" pitchFamily="66" charset="0"/>
              </a:rPr>
              <a:t> τ</a:t>
            </a:r>
            <a:r>
              <a:rPr lang="en-US" sz="2800" baseline="30000" dirty="0" smtClean="0">
                <a:latin typeface="Comic Sans MS" pitchFamily="66" charset="0"/>
              </a:rPr>
              <a:t>+</a:t>
            </a:r>
            <a:r>
              <a:rPr lang="el-GR" sz="2800" dirty="0" smtClean="0">
                <a:latin typeface="Comic Sans MS" pitchFamily="66" charset="0"/>
              </a:rPr>
              <a:t>τ</a:t>
            </a:r>
            <a:r>
              <a:rPr lang="en-US" sz="2800" baseline="30000" dirty="0" smtClean="0">
                <a:latin typeface="Comic Sans MS" pitchFamily="66" charset="0"/>
              </a:rPr>
              <a:t>-</a:t>
            </a:r>
            <a:r>
              <a:rPr lang="en-US" sz="2800" dirty="0" smtClean="0">
                <a:latin typeface="Comic Sans MS" pitchFamily="66" charset="0"/>
              </a:rPr>
              <a:t> searches at LHC</a:t>
            </a:r>
            <a:endParaRPr lang="fr-FR" sz="2800" dirty="0">
              <a:latin typeface="Comic Sans MS" pitchFamily="66" charset="0"/>
            </a:endParaRPr>
          </a:p>
        </p:txBody>
      </p:sp>
      <p:pic>
        <p:nvPicPr>
          <p:cNvPr id="14" name="Picture 13" descr="xt-2000_mHp_tanb_all_m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584325"/>
            <a:ext cx="4114800" cy="31344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53000" y="3946525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00"/>
                </a:solidFill>
              </a:rPr>
              <a:t>LEP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2600" y="2117725"/>
            <a:ext cx="178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Excluded by</a:t>
            </a:r>
          </a:p>
          <a:p>
            <a:r>
              <a:rPr lang="fr-FR" dirty="0" smtClean="0"/>
              <a:t>H/A-&gt;</a:t>
            </a:r>
            <a:r>
              <a:rPr lang="el-GR" dirty="0" smtClean="0"/>
              <a:t>ττ</a:t>
            </a:r>
            <a:r>
              <a:rPr lang="en-US" dirty="0" smtClean="0"/>
              <a:t> searches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5330948" y="4937125"/>
            <a:ext cx="253614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Excluded by H+ searches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105400" y="2803525"/>
            <a:ext cx="304800" cy="220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62275" y="3336925"/>
            <a:ext cx="1467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Allowed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</a:p>
          <a:p>
            <a:r>
              <a:rPr lang="fr-FR" dirty="0" smtClean="0"/>
              <a:t>H</a:t>
            </a:r>
            <a:r>
              <a:rPr lang="fr-FR" baseline="30000" dirty="0" smtClean="0"/>
              <a:t>o</a:t>
            </a:r>
            <a:r>
              <a:rPr lang="fr-FR" dirty="0" smtClean="0"/>
              <a:t> =125 </a:t>
            </a:r>
            <a:r>
              <a:rPr lang="fr-FR" dirty="0" err="1" smtClean="0"/>
              <a:t>Gev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1203325"/>
            <a:ext cx="39549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2F5E"/>
                </a:solidFill>
              </a:rPr>
              <a:t>Upper limit on tan </a:t>
            </a:r>
            <a:r>
              <a:rPr lang="en-US" b="1" dirty="0" smtClean="0">
                <a:solidFill>
                  <a:srgbClr val="002F5E"/>
                </a:solidFill>
                <a:latin typeface="Symbol" charset="2"/>
                <a:cs typeface="Symbol" charset="2"/>
              </a:rPr>
              <a:t>b ? </a:t>
            </a:r>
            <a:r>
              <a:rPr lang="fr-FR" dirty="0" smtClean="0"/>
              <a:t>M</a:t>
            </a:r>
            <a:r>
              <a:rPr lang="fr-FR" baseline="-25000" dirty="0" smtClean="0"/>
              <a:t>h</a:t>
            </a:r>
            <a:r>
              <a:rPr lang="fr-FR" dirty="0" smtClean="0"/>
              <a:t>-max,</a:t>
            </a:r>
            <a:r>
              <a:rPr lang="fr-FR" baseline="-25000" dirty="0" smtClean="0"/>
              <a:t> </a:t>
            </a:r>
            <a:r>
              <a:rPr lang="fr-FR" dirty="0" err="1" smtClean="0"/>
              <a:t>X</a:t>
            </a:r>
            <a:r>
              <a:rPr lang="fr-FR" baseline="-25000" dirty="0" err="1" smtClean="0"/>
              <a:t>t</a:t>
            </a:r>
            <a:r>
              <a:rPr lang="fr-FR" dirty="0" smtClean="0"/>
              <a:t>=-2TeV</a:t>
            </a:r>
          </a:p>
          <a:p>
            <a:pPr algn="ctr"/>
            <a:endParaRPr lang="en-US" b="1" baseline="-25000" dirty="0">
              <a:solidFill>
                <a:srgbClr val="002F5E"/>
              </a:solidFill>
            </a:endParaRPr>
          </a:p>
        </p:txBody>
      </p:sp>
      <p:pic>
        <p:nvPicPr>
          <p:cNvPr id="20" name="Picture 19" descr="fig_0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1510696"/>
            <a:ext cx="3429000" cy="328990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95600" y="3669268"/>
            <a:ext cx="94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Allowed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657600"/>
            <a:ext cx="2758577" cy="2608584"/>
          </a:xfrm>
          <a:prstGeom prst="rect">
            <a:avLst/>
          </a:prstGeom>
        </p:spPr>
      </p:pic>
      <p:pic>
        <p:nvPicPr>
          <p:cNvPr id="6" name="Picture 5" descr="mu1000_mHp_tH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657600"/>
            <a:ext cx="3505200" cy="2670059"/>
          </a:xfrm>
          <a:prstGeom prst="rect">
            <a:avLst/>
          </a:prstGeom>
        </p:spPr>
      </p:pic>
      <p:pic>
        <p:nvPicPr>
          <p:cNvPr id="7" name="Picture 6" descr="mu1000_mHp_tanb_all_H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219200"/>
            <a:ext cx="2995634" cy="22819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527" y="314980"/>
            <a:ext cx="8302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2F5E"/>
                </a:solidFill>
                <a:latin typeface="Comic Sans MS" pitchFamily="66" charset="0"/>
              </a:rPr>
              <a:t>Alternative MSSM interpretation: M</a:t>
            </a:r>
            <a:r>
              <a:rPr lang="en-US" sz="2800" baseline="-25000" dirty="0" smtClean="0">
                <a:solidFill>
                  <a:srgbClr val="002F5E"/>
                </a:solidFill>
                <a:latin typeface="Comic Sans MS" pitchFamily="66" charset="0"/>
              </a:rPr>
              <a:t>H </a:t>
            </a:r>
            <a:r>
              <a:rPr lang="en-US" sz="2800" dirty="0" smtClean="0">
                <a:solidFill>
                  <a:srgbClr val="002F5E"/>
                </a:solidFill>
                <a:latin typeface="Comic Sans MS" pitchFamily="66" charset="0"/>
              </a:rPr>
              <a:t>= 126 </a:t>
            </a:r>
            <a:r>
              <a:rPr lang="en-US" sz="2800" dirty="0" err="1" smtClean="0">
                <a:solidFill>
                  <a:srgbClr val="002F5E"/>
                </a:solidFill>
                <a:latin typeface="Comic Sans MS" pitchFamily="66" charset="0"/>
              </a:rPr>
              <a:t>GeV</a:t>
            </a:r>
            <a:endParaRPr lang="en-US" sz="2800" dirty="0">
              <a:solidFill>
                <a:srgbClr val="002F5E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1314271"/>
            <a:ext cx="2404457" cy="120032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02FEFE"/>
                </a:solidFill>
              </a:rPr>
              <a:t>M</a:t>
            </a:r>
            <a:r>
              <a:rPr lang="en-US" b="1" baseline="-25000" dirty="0" smtClean="0">
                <a:solidFill>
                  <a:srgbClr val="02FEFE"/>
                </a:solidFill>
              </a:rPr>
              <a:t>H</a:t>
            </a:r>
            <a:r>
              <a:rPr lang="en-US" b="1" dirty="0" smtClean="0">
                <a:solidFill>
                  <a:srgbClr val="02FEFE"/>
                </a:solidFill>
              </a:rPr>
              <a:t> = 125.7+-2.6 </a:t>
            </a:r>
            <a:r>
              <a:rPr lang="en-US" b="1" dirty="0" err="1" smtClean="0">
                <a:solidFill>
                  <a:srgbClr val="02FEFE"/>
                </a:solidFill>
              </a:rPr>
              <a:t>GeV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CC3333"/>
                </a:solidFill>
              </a:rPr>
              <a:t>ATLAS/CMS exclusion</a:t>
            </a:r>
            <a:r>
              <a:rPr lang="en-US" b="1" dirty="0" smtClean="0">
                <a:solidFill>
                  <a:srgbClr val="008000"/>
                </a:solidFill>
              </a:rPr>
              <a:t/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LEP exclusion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/>
              <a:t>ATLAS Direct H+</a:t>
            </a:r>
            <a:endParaRPr lang="en-US" b="1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67600" y="2590800"/>
            <a:ext cx="1388817" cy="288245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5600" y="2857500"/>
            <a:ext cx="2133600" cy="2667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3200400"/>
            <a:ext cx="2120900" cy="266700"/>
          </a:xfrm>
          <a:prstGeom prst="rect">
            <a:avLst/>
          </a:prstGeom>
        </p:spPr>
      </p:pic>
      <p:pic>
        <p:nvPicPr>
          <p:cNvPr id="15" name="Picture 14" descr="fig_08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400" y="1143000"/>
            <a:ext cx="2541494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171" name="Picture 3" descr="C:\Users\tordeke\Desktop\Flipped_Page_15.png"/>
          <p:cNvPicPr>
            <a:picLocks noChangeAspect="1" noChangeArrowheads="1"/>
          </p:cNvPicPr>
          <p:nvPr/>
        </p:nvPicPr>
        <p:blipFill>
          <a:blip r:embed="rId2" cstate="print"/>
          <a:srcRect l="17825" t="11225" r="4724" b="48617"/>
          <a:stretch>
            <a:fillRect/>
          </a:stretch>
        </p:blipFill>
        <p:spPr bwMode="auto">
          <a:xfrm rot="5400000">
            <a:off x="3820609" y="1132391"/>
            <a:ext cx="5029201" cy="33740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304800"/>
            <a:ext cx="424988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Sofar we have been looking for </a:t>
            </a:r>
          </a:p>
          <a:p>
            <a:r>
              <a:rPr lang="fr-FR" dirty="0" smtClean="0">
                <a:latin typeface="Comic Sans MS" pitchFamily="66" charset="0"/>
              </a:rPr>
              <a:t>the light H+ decaying to </a:t>
            </a:r>
            <a:r>
              <a:rPr lang="el-GR" dirty="0" smtClean="0">
                <a:latin typeface="Comic Sans MS" pitchFamily="66" charset="0"/>
              </a:rPr>
              <a:t>τν</a:t>
            </a:r>
            <a:r>
              <a:rPr lang="el-GR" baseline="-25000" dirty="0" smtClean="0">
                <a:latin typeface="Comic Sans MS" pitchFamily="66" charset="0"/>
              </a:rPr>
              <a:t>τ</a:t>
            </a:r>
            <a:r>
              <a:rPr lang="en-US" baseline="-25000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and cs</a:t>
            </a:r>
          </a:p>
          <a:p>
            <a:r>
              <a:rPr lang="en-US" dirty="0" smtClean="0">
                <a:latin typeface="Comic Sans MS" pitchFamily="66" charset="0"/>
              </a:rPr>
              <a:t>and the heavy H+ to tb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 the Flipped Model the light H+ </a:t>
            </a:r>
          </a:p>
          <a:p>
            <a:r>
              <a:rPr lang="en-US" dirty="0" smtClean="0">
                <a:latin typeface="Comic Sans MS" pitchFamily="66" charset="0"/>
              </a:rPr>
              <a:t>Decays predominantly to bc</a:t>
            </a:r>
          </a:p>
          <a:p>
            <a:r>
              <a:rPr lang="en-US" dirty="0" smtClean="0">
                <a:latin typeface="Comic Sans MS" pitchFamily="66" charset="0"/>
              </a:rPr>
              <a:t>And the heavy Higgs  could in certain </a:t>
            </a:r>
          </a:p>
          <a:p>
            <a:r>
              <a:rPr lang="en-US" dirty="0" smtClean="0">
                <a:latin typeface="Comic Sans MS" pitchFamily="66" charset="0"/>
              </a:rPr>
              <a:t>Models decay to H</a:t>
            </a:r>
            <a:r>
              <a:rPr lang="en-US" baseline="30000" dirty="0" smtClean="0">
                <a:latin typeface="Comic Sans MS" pitchFamily="66" charset="0"/>
              </a:rPr>
              <a:t>o</a:t>
            </a:r>
            <a:r>
              <a:rPr lang="en-US" dirty="0" smtClean="0">
                <a:latin typeface="Comic Sans MS" pitchFamily="66" charset="0"/>
              </a:rPr>
              <a:t>W</a:t>
            </a:r>
            <a:r>
              <a:rPr lang="en-US" baseline="30000" dirty="0" smtClean="0">
                <a:latin typeface="Comic Sans MS" pitchFamily="66" charset="0"/>
              </a:rPr>
              <a:t>+</a:t>
            </a:r>
            <a:r>
              <a:rPr lang="en-US" dirty="0" smtClean="0">
                <a:latin typeface="Comic Sans MS" pitchFamily="66" charset="0"/>
              </a:rPr>
              <a:t> or </a:t>
            </a:r>
            <a:r>
              <a:rPr lang="en-US" dirty="0" err="1" smtClean="0">
                <a:latin typeface="Comic Sans MS" pitchFamily="66" charset="0"/>
              </a:rPr>
              <a:t>h</a:t>
            </a:r>
            <a:r>
              <a:rPr lang="en-US" baseline="30000" dirty="0" err="1" smtClean="0">
                <a:latin typeface="Comic Sans MS" pitchFamily="66" charset="0"/>
              </a:rPr>
              <a:t>o</a:t>
            </a:r>
            <a:r>
              <a:rPr lang="en-US" dirty="0" err="1" smtClean="0">
                <a:latin typeface="Comic Sans MS" pitchFamily="66" charset="0"/>
              </a:rPr>
              <a:t>W</a:t>
            </a:r>
            <a:r>
              <a:rPr lang="en-US" baseline="30000" dirty="0" smtClean="0">
                <a:latin typeface="Comic Sans MS" pitchFamily="66" charset="0"/>
              </a:rPr>
              <a:t>+</a:t>
            </a:r>
          </a:p>
          <a:p>
            <a:endParaRPr lang="fr-FR" dirty="0"/>
          </a:p>
        </p:txBody>
      </p:sp>
      <p:pic>
        <p:nvPicPr>
          <p:cNvPr id="7172" name="Picture 4" descr="C:\Users\tordeke\Desktop\Flipped_Page_21.png"/>
          <p:cNvPicPr>
            <a:picLocks noChangeAspect="1" noChangeArrowheads="1"/>
          </p:cNvPicPr>
          <p:nvPr/>
        </p:nvPicPr>
        <p:blipFill>
          <a:blip r:embed="rId3" cstate="print"/>
          <a:srcRect l="10784" t="6803" r="35294" b="50008"/>
          <a:stretch>
            <a:fillRect/>
          </a:stretch>
        </p:blipFill>
        <p:spPr bwMode="auto">
          <a:xfrm rot="5400000">
            <a:off x="363621" y="2455779"/>
            <a:ext cx="3235157" cy="33528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28600" y="562987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And </a:t>
            </a:r>
            <a:r>
              <a:rPr lang="fr-FR" dirty="0" err="1" smtClean="0">
                <a:latin typeface="Comic Sans MS" pitchFamily="66" charset="0"/>
              </a:rPr>
              <a:t>this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morning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we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heard</a:t>
            </a:r>
            <a:r>
              <a:rPr lang="fr-FR" dirty="0" smtClean="0">
                <a:latin typeface="Comic Sans MS" pitchFamily="66" charset="0"/>
              </a:rPr>
              <a:t> about H+-&gt;</a:t>
            </a:r>
            <a:r>
              <a:rPr lang="fr-FR" dirty="0" err="1" smtClean="0">
                <a:latin typeface="Comic Sans MS" pitchFamily="66" charset="0"/>
              </a:rPr>
              <a:t>cs</a:t>
            </a:r>
            <a:r>
              <a:rPr lang="fr-FR" dirty="0" smtClean="0">
                <a:latin typeface="Comic Sans MS" pitchFamily="66" charset="0"/>
              </a:rPr>
              <a:t>, cb, </a:t>
            </a:r>
            <a:r>
              <a:rPr lang="fr-FR" dirty="0" err="1" smtClean="0">
                <a:latin typeface="Comic Sans MS" pitchFamily="66" charset="0"/>
              </a:rPr>
              <a:t>ts</a:t>
            </a:r>
            <a:r>
              <a:rPr lang="fr-FR" dirty="0" smtClean="0">
                <a:latin typeface="Comic Sans MS" pitchFamily="66" charset="0"/>
              </a:rPr>
              <a:t>, W gamma, WZ </a:t>
            </a:r>
            <a:r>
              <a:rPr lang="fr-FR" dirty="0" err="1" smtClean="0">
                <a:latin typeface="Comic Sans MS" pitchFamily="66" charset="0"/>
              </a:rPr>
              <a:t>from</a:t>
            </a:r>
            <a:r>
              <a:rPr lang="fr-FR" dirty="0" smtClean="0">
                <a:latin typeface="Comic Sans MS" pitchFamily="66" charset="0"/>
              </a:rPr>
              <a:t> Jaime Hernández </a:t>
            </a:r>
            <a:r>
              <a:rPr lang="fr-FR" dirty="0" err="1" smtClean="0">
                <a:latin typeface="Comic Sans MS" pitchFamily="66" charset="0"/>
              </a:rPr>
              <a:t>so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we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need</a:t>
            </a:r>
            <a:r>
              <a:rPr lang="fr-FR" dirty="0" smtClean="0">
                <a:latin typeface="Comic Sans MS" pitchFamily="66" charset="0"/>
              </a:rPr>
              <a:t> to </a:t>
            </a:r>
            <a:r>
              <a:rPr lang="fr-FR" dirty="0" err="1" smtClean="0">
                <a:latin typeface="Comic Sans MS" pitchFamily="66" charset="0"/>
              </a:rPr>
              <a:t>keep</a:t>
            </a:r>
            <a:r>
              <a:rPr lang="fr-FR" dirty="0" smtClean="0">
                <a:latin typeface="Comic Sans MS" pitchFamily="66" charset="0"/>
              </a:rPr>
              <a:t> an open </a:t>
            </a:r>
            <a:r>
              <a:rPr lang="fr-FR" dirty="0" err="1" smtClean="0">
                <a:latin typeface="Comic Sans MS" pitchFamily="66" charset="0"/>
              </a:rPr>
              <a:t>mind</a:t>
            </a:r>
            <a:r>
              <a:rPr lang="fr-FR" dirty="0" smtClean="0">
                <a:latin typeface="Comic Sans MS" pitchFamily="66" charset="0"/>
              </a:rPr>
              <a:t> as to </a:t>
            </a:r>
            <a:r>
              <a:rPr lang="fr-FR" dirty="0" err="1" smtClean="0">
                <a:latin typeface="Comic Sans MS" pitchFamily="66" charset="0"/>
              </a:rPr>
              <a:t>what</a:t>
            </a:r>
            <a:r>
              <a:rPr lang="fr-FR" dirty="0" smtClean="0">
                <a:latin typeface="Comic Sans MS" pitchFamily="66" charset="0"/>
              </a:rPr>
              <a:t> H+ </a:t>
            </a:r>
            <a:r>
              <a:rPr lang="fr-FR" dirty="0" err="1" smtClean="0">
                <a:latin typeface="Comic Sans MS" pitchFamily="66" charset="0"/>
              </a:rPr>
              <a:t>decay</a:t>
            </a:r>
            <a:r>
              <a:rPr lang="fr-FR" dirty="0" smtClean="0">
                <a:latin typeface="Comic Sans MS" pitchFamily="66" charset="0"/>
              </a:rPr>
              <a:t> states to look for….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026" name="Picture 2" descr="C:\Users\tordeke\Desktop\SuperB-July2011_Page_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124200"/>
            <a:ext cx="4114800" cy="290894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86200" y="4114800"/>
            <a:ext cx="12944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SuperB</a:t>
            </a:r>
            <a:endParaRPr lang="fr-FR" dirty="0" smtClean="0"/>
          </a:p>
          <a:p>
            <a:r>
              <a:rPr lang="fr-FR" dirty="0" smtClean="0"/>
              <a:t>Tor </a:t>
            </a:r>
            <a:r>
              <a:rPr lang="fr-FR" dirty="0" err="1" smtClean="0"/>
              <a:t>Vergata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Italy</a:t>
            </a:r>
            <a:endParaRPr lang="fr-F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3581400" cy="349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733800" y="2209800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SuperKEKB</a:t>
            </a:r>
            <a:endParaRPr lang="fr-FR" dirty="0" smtClean="0"/>
          </a:p>
          <a:p>
            <a:r>
              <a:rPr lang="fr-FR" dirty="0" err="1" smtClean="0"/>
              <a:t>Japan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2438400" y="4572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atin typeface="Comic Sans MS" pitchFamily="66" charset="0"/>
              </a:rPr>
              <a:t>Super B </a:t>
            </a:r>
            <a:r>
              <a:rPr lang="fr-FR" sz="3600" dirty="0" err="1" smtClean="0">
                <a:latin typeface="Comic Sans MS" pitchFamily="66" charset="0"/>
              </a:rPr>
              <a:t>factories</a:t>
            </a:r>
            <a:endParaRPr lang="fr-FR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9" name="Picture 8" descr="lumisuperB_Page_3.png"/>
          <p:cNvPicPr>
            <a:picLocks noChangeAspect="1"/>
          </p:cNvPicPr>
          <p:nvPr/>
        </p:nvPicPr>
        <p:blipFill>
          <a:blip r:embed="rId2" cstate="print"/>
          <a:srcRect l="20424" t="8889" r="20162" b="62222"/>
          <a:stretch>
            <a:fillRect/>
          </a:stretch>
        </p:blipFill>
        <p:spPr>
          <a:xfrm>
            <a:off x="914400" y="457200"/>
            <a:ext cx="7315200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omic Sans MS" pitchFamily="66" charset="0"/>
              </a:rPr>
              <a:t>Grand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plan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i="1" dirty="0" smtClean="0">
                <a:latin typeface="Comic Sans MS" pitchFamily="66" charset="0"/>
              </a:rPr>
              <a:t>General </a:t>
            </a:r>
            <a:r>
              <a:rPr lang="fr-FR" i="1" dirty="0" err="1" smtClean="0">
                <a:latin typeface="Comic Sans MS" pitchFamily="66" charset="0"/>
              </a:rPr>
              <a:t>strategy</a:t>
            </a:r>
            <a:endParaRPr lang="fr-FR" i="1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First </a:t>
            </a:r>
            <a:r>
              <a:rPr lang="fr-FR" dirty="0" err="1" smtClean="0">
                <a:latin typeface="Comic Sans MS" pitchFamily="66" charset="0"/>
              </a:rPr>
              <a:t>achieve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latin typeface="Comic Sans MS" pitchFamily="66" charset="0"/>
              </a:rPr>
              <a:t>discovery</a:t>
            </a:r>
            <a:r>
              <a:rPr lang="fr-FR" b="1" dirty="0" smtClean="0">
                <a:latin typeface="Comic Sans MS" pitchFamily="66" charset="0"/>
              </a:rPr>
              <a:t> of H</a:t>
            </a:r>
            <a:r>
              <a:rPr lang="fr-FR" b="1" baseline="30000" dirty="0" smtClean="0">
                <a:latin typeface="Comic Sans MS" pitchFamily="66" charset="0"/>
              </a:rPr>
              <a:t>+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dirty="0" smtClean="0">
                <a:latin typeface="Comic Sans MS" pitchFamily="66" charset="0"/>
              </a:rPr>
              <a:t>– </a:t>
            </a:r>
            <a:r>
              <a:rPr lang="fr-FR" i="1" dirty="0" err="1" smtClean="0">
                <a:latin typeface="Comic Sans MS" pitchFamily="66" charset="0"/>
              </a:rPr>
              <a:t>could</a:t>
            </a:r>
            <a:r>
              <a:rPr lang="fr-FR" dirty="0" smtClean="0">
                <a:latin typeface="Comic Sans MS" pitchFamily="66" charset="0"/>
              </a:rPr>
              <a:t>  </a:t>
            </a:r>
            <a:r>
              <a:rPr lang="fr-FR" dirty="0" err="1" smtClean="0">
                <a:latin typeface="Comic Sans MS" pitchFamily="66" charset="0"/>
              </a:rPr>
              <a:t>become</a:t>
            </a:r>
            <a:r>
              <a:rPr lang="fr-FR" dirty="0" smtClean="0">
                <a:latin typeface="Comic Sans MS" pitchFamily="66" charset="0"/>
              </a:rPr>
              <a:t> the first </a:t>
            </a:r>
            <a:r>
              <a:rPr lang="fr-FR" dirty="0" err="1" smtClean="0">
                <a:latin typeface="Comic Sans MS" pitchFamily="66" charset="0"/>
              </a:rPr>
              <a:t>definite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discovery</a:t>
            </a:r>
            <a:r>
              <a:rPr lang="fr-FR" dirty="0" smtClean="0">
                <a:latin typeface="Comic Sans MS" pitchFamily="66" charset="0"/>
              </a:rPr>
              <a:t> of BSM </a:t>
            </a:r>
            <a:r>
              <a:rPr lang="fr-FR" dirty="0" err="1" smtClean="0">
                <a:latin typeface="Comic Sans MS" pitchFamily="66" charset="0"/>
              </a:rPr>
              <a:t>physics</a:t>
            </a:r>
            <a:endParaRPr lang="fr-FR" dirty="0" smtClean="0">
              <a:latin typeface="Comic Sans MS" pitchFamily="66" charset="0"/>
            </a:endParaRPr>
          </a:p>
          <a:p>
            <a:r>
              <a:rPr lang="fr-FR" dirty="0" err="1" smtClean="0">
                <a:latin typeface="Comic Sans MS" pitchFamily="66" charset="0"/>
              </a:rPr>
              <a:t>Then</a:t>
            </a:r>
            <a:r>
              <a:rPr lang="fr-FR" dirty="0" smtClean="0">
                <a:latin typeface="Comic Sans MS" pitchFamily="66" charset="0"/>
              </a:rPr>
              <a:t>, </a:t>
            </a:r>
            <a:r>
              <a:rPr lang="fr-FR" dirty="0" err="1" smtClean="0">
                <a:latin typeface="Comic Sans MS" pitchFamily="66" charset="0"/>
              </a:rPr>
              <a:t>like</a:t>
            </a:r>
            <a:r>
              <a:rPr lang="fr-FR" dirty="0" smtClean="0">
                <a:latin typeface="Comic Sans MS" pitchFamily="66" charset="0"/>
              </a:rPr>
              <a:t> for H</a:t>
            </a:r>
            <a:r>
              <a:rPr lang="fr-FR" baseline="30000" dirty="0" smtClean="0">
                <a:latin typeface="Comic Sans MS" pitchFamily="66" charset="0"/>
              </a:rPr>
              <a:t>o</a:t>
            </a:r>
            <a:r>
              <a:rPr lang="fr-FR" dirty="0" smtClean="0">
                <a:latin typeface="Comic Sans MS" pitchFamily="66" charset="0"/>
              </a:rPr>
              <a:t>, </a:t>
            </a:r>
            <a:r>
              <a:rPr lang="fr-FR" b="1" dirty="0" err="1" smtClean="0">
                <a:latin typeface="Comic Sans MS" pitchFamily="66" charset="0"/>
              </a:rPr>
              <a:t>make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latin typeface="Comic Sans MS" pitchFamily="66" charset="0"/>
              </a:rPr>
              <a:t>precision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b="1" dirty="0" err="1" smtClean="0">
                <a:latin typeface="Comic Sans MS" pitchFamily="66" charset="0"/>
              </a:rPr>
              <a:t>measurements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dirty="0" smtClean="0">
                <a:latin typeface="Comic Sans MS" pitchFamily="66" charset="0"/>
              </a:rPr>
              <a:t>of the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mass, total </a:t>
            </a:r>
            <a:r>
              <a:rPr lang="fr-FR" dirty="0" err="1" smtClean="0">
                <a:latin typeface="Comic Sans MS" pitchFamily="66" charset="0"/>
              </a:rPr>
              <a:t>width</a:t>
            </a:r>
            <a:r>
              <a:rPr lang="fr-FR" dirty="0" smtClean="0">
                <a:latin typeface="Comic Sans MS" pitchFamily="66" charset="0"/>
              </a:rPr>
              <a:t>, spin, </a:t>
            </a:r>
            <a:r>
              <a:rPr lang="fr-FR" dirty="0" err="1" smtClean="0">
                <a:latin typeface="Comic Sans MS" pitchFamily="66" charset="0"/>
              </a:rPr>
              <a:t>couplings</a:t>
            </a:r>
            <a:r>
              <a:rPr lang="fr-FR" dirty="0" smtClean="0">
                <a:latin typeface="Comic Sans MS" pitchFamily="66" charset="0"/>
              </a:rPr>
              <a:t> =&gt; indication of </a:t>
            </a:r>
            <a:r>
              <a:rPr lang="fr-FR" i="1" dirty="0" err="1" smtClean="0">
                <a:latin typeface="Comic Sans MS" pitchFamily="66" charset="0"/>
              </a:rPr>
              <a:t>specific</a:t>
            </a:r>
            <a:r>
              <a:rPr lang="fr-FR" i="1" dirty="0" smtClean="0">
                <a:latin typeface="Comic Sans MS" pitchFamily="66" charset="0"/>
              </a:rPr>
              <a:t> </a:t>
            </a:r>
            <a:r>
              <a:rPr lang="fr-FR" dirty="0" smtClean="0">
                <a:latin typeface="Comic Sans MS" pitchFamily="66" charset="0"/>
              </a:rPr>
              <a:t>BSM scenario</a:t>
            </a:r>
          </a:p>
          <a:p>
            <a:endParaRPr lang="fr-FR" dirty="0" smtClean="0">
              <a:latin typeface="Comic Sans MS" pitchFamily="66" charset="0"/>
            </a:endParaRPr>
          </a:p>
          <a:p>
            <a:pPr>
              <a:buNone/>
            </a:pPr>
            <a:r>
              <a:rPr lang="fr-FR" i="1" dirty="0" err="1" smtClean="0">
                <a:latin typeface="Comic Sans MS" pitchFamily="66" charset="0"/>
              </a:rPr>
              <a:t>Sequence</a:t>
            </a:r>
            <a:r>
              <a:rPr lang="fr-FR" i="1" dirty="0" smtClean="0">
                <a:latin typeface="Comic Sans MS" pitchFamily="66" charset="0"/>
              </a:rPr>
              <a:t> of contributions </a:t>
            </a:r>
            <a:r>
              <a:rPr lang="fr-FR" i="1" dirty="0" err="1" smtClean="0">
                <a:latin typeface="Comic Sans MS" pitchFamily="66" charset="0"/>
              </a:rPr>
              <a:t>from</a:t>
            </a:r>
            <a:r>
              <a:rPr lang="fr-FR" i="1" dirty="0" smtClean="0">
                <a:latin typeface="Comic Sans MS" pitchFamily="66" charset="0"/>
              </a:rPr>
              <a:t> </a:t>
            </a:r>
            <a:r>
              <a:rPr lang="fr-FR" i="1" dirty="0" err="1" smtClean="0">
                <a:latin typeface="Comic Sans MS" pitchFamily="66" charset="0"/>
              </a:rPr>
              <a:t>accelerators</a:t>
            </a:r>
            <a:endParaRPr lang="fr-FR" i="1" dirty="0" smtClean="0">
              <a:latin typeface="Comic Sans MS" pitchFamily="66" charset="0"/>
            </a:endParaRPr>
          </a:p>
          <a:p>
            <a:r>
              <a:rPr lang="fr-FR" b="1" dirty="0" smtClean="0">
                <a:latin typeface="Comic Sans MS" pitchFamily="66" charset="0"/>
              </a:rPr>
              <a:t>B-</a:t>
            </a:r>
            <a:r>
              <a:rPr lang="fr-FR" b="1" dirty="0" err="1" smtClean="0">
                <a:latin typeface="Comic Sans MS" pitchFamily="66" charset="0"/>
              </a:rPr>
              <a:t>superfactories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provide</a:t>
            </a:r>
            <a:r>
              <a:rPr lang="fr-FR" dirty="0" smtClean="0">
                <a:latin typeface="Comic Sans MS" pitchFamily="66" charset="0"/>
              </a:rPr>
              <a:t> indirect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detection</a:t>
            </a:r>
            <a:endParaRPr lang="fr-FR" dirty="0" smtClean="0">
              <a:latin typeface="Comic Sans MS" pitchFamily="66" charset="0"/>
            </a:endParaRPr>
          </a:p>
          <a:p>
            <a:r>
              <a:rPr lang="fr-FR" b="1" dirty="0" smtClean="0">
                <a:latin typeface="Comic Sans MS" pitchFamily="66" charset="0"/>
              </a:rPr>
              <a:t>LHC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provides</a:t>
            </a:r>
            <a:r>
              <a:rPr lang="fr-FR" dirty="0" smtClean="0">
                <a:latin typeface="Comic Sans MS" pitchFamily="66" charset="0"/>
              </a:rPr>
              <a:t> first direct </a:t>
            </a:r>
            <a:r>
              <a:rPr lang="fr-FR" dirty="0" err="1" smtClean="0">
                <a:latin typeface="Comic Sans MS" pitchFamily="66" charset="0"/>
              </a:rPr>
              <a:t>detection</a:t>
            </a:r>
            <a:r>
              <a:rPr lang="fr-FR" dirty="0" smtClean="0">
                <a:latin typeface="Comic Sans MS" pitchFamily="66" charset="0"/>
              </a:rPr>
              <a:t> of light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and (</a:t>
            </a:r>
            <a:r>
              <a:rPr lang="fr-FR" dirty="0" err="1" smtClean="0">
                <a:latin typeface="Comic Sans MS" pitchFamily="66" charset="0"/>
              </a:rPr>
              <a:t>after</a:t>
            </a:r>
            <a:r>
              <a:rPr lang="fr-FR" dirty="0" smtClean="0">
                <a:latin typeface="Comic Sans MS" pitchFamily="66" charset="0"/>
              </a:rPr>
              <a:t> upgrade) of </a:t>
            </a:r>
            <a:r>
              <a:rPr lang="fr-FR" dirty="0" err="1" smtClean="0">
                <a:latin typeface="Comic Sans MS" pitchFamily="66" charset="0"/>
              </a:rPr>
              <a:t>heavy</a:t>
            </a:r>
            <a:r>
              <a:rPr lang="fr-FR" dirty="0" smtClean="0">
                <a:latin typeface="Comic Sans MS" pitchFamily="66" charset="0"/>
              </a:rPr>
              <a:t>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</a:p>
          <a:p>
            <a:r>
              <a:rPr lang="fr-FR" b="1" dirty="0" smtClean="0">
                <a:latin typeface="Comic Sans MS" pitchFamily="66" charset="0"/>
              </a:rPr>
              <a:t>e+e- </a:t>
            </a:r>
            <a:r>
              <a:rPr lang="fr-FR" b="1" dirty="0" err="1" smtClean="0">
                <a:latin typeface="Comic Sans MS" pitchFamily="66" charset="0"/>
              </a:rPr>
              <a:t>colliders</a:t>
            </a:r>
            <a:r>
              <a:rPr lang="fr-FR" b="1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provide</a:t>
            </a:r>
            <a:r>
              <a:rPr lang="fr-FR" dirty="0" smtClean="0">
                <a:latin typeface="Comic Sans MS" pitchFamily="66" charset="0"/>
              </a:rPr>
              <a:t> direct </a:t>
            </a:r>
            <a:r>
              <a:rPr lang="fr-FR" dirty="0" err="1" smtClean="0">
                <a:latin typeface="Comic Sans MS" pitchFamily="66" charset="0"/>
              </a:rPr>
              <a:t>even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higher</a:t>
            </a:r>
            <a:r>
              <a:rPr lang="fr-FR" dirty="0" smtClean="0">
                <a:latin typeface="Comic Sans MS" pitchFamily="66" charset="0"/>
              </a:rPr>
              <a:t> mass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discovery</a:t>
            </a:r>
            <a:r>
              <a:rPr lang="fr-FR" dirty="0" smtClean="0">
                <a:latin typeface="Comic Sans MS" pitchFamily="66" charset="0"/>
              </a:rPr>
              <a:t> and </a:t>
            </a:r>
            <a:r>
              <a:rPr lang="fr-FR" dirty="0" err="1" smtClean="0">
                <a:latin typeface="Comic Sans MS" pitchFamily="66" charset="0"/>
              </a:rPr>
              <a:t>high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precision</a:t>
            </a:r>
            <a:r>
              <a:rPr lang="fr-FR" dirty="0" smtClean="0">
                <a:latin typeface="Comic Sans MS" pitchFamily="66" charset="0"/>
              </a:rPr>
              <a:t> H</a:t>
            </a:r>
            <a:r>
              <a:rPr lang="fr-FR" baseline="30000" dirty="0" smtClean="0">
                <a:latin typeface="Comic Sans MS" pitchFamily="66" charset="0"/>
              </a:rPr>
              <a:t>+</a:t>
            </a:r>
            <a:r>
              <a:rPr lang="fr-FR" dirty="0" smtClean="0">
                <a:latin typeface="Comic Sans MS" pitchFamily="66" charset="0"/>
              </a:rPr>
              <a:t> </a:t>
            </a:r>
            <a:r>
              <a:rPr lang="fr-FR" dirty="0" err="1" smtClean="0">
                <a:latin typeface="Comic Sans MS" pitchFamily="66" charset="0"/>
              </a:rPr>
              <a:t>measurements</a:t>
            </a:r>
            <a:endParaRPr lang="fr-FR" dirty="0" smtClean="0">
              <a:latin typeface="Comic Sans MS" pitchFamily="66" charset="0"/>
            </a:endParaRPr>
          </a:p>
          <a:p>
            <a:endParaRPr lang="fr-FR" dirty="0" smtClean="0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05296"/>
            <a:ext cx="7134225" cy="437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452735"/>
            <a:ext cx="7495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Comic Sans MS" pitchFamily="66" charset="0"/>
                <a:cs typeface="Adobe Arabic" pitchFamily="18" charset="-78"/>
              </a:rPr>
              <a:t>LHC upgrade  to L=5*10</a:t>
            </a:r>
            <a:r>
              <a:rPr lang="fr-FR" sz="2400" baseline="30000" dirty="0" smtClean="0">
                <a:latin typeface="Comic Sans MS" pitchFamily="66" charset="0"/>
                <a:cs typeface="Adobe Arabic" pitchFamily="18" charset="-78"/>
              </a:rPr>
              <a:t>35</a:t>
            </a:r>
            <a:r>
              <a:rPr lang="fr-FR" sz="2400" dirty="0" smtClean="0">
                <a:latin typeface="Comic Sans MS" pitchFamily="66" charset="0"/>
                <a:cs typeface="Adobe Arabic" pitchFamily="18" charset="-78"/>
              </a:rPr>
              <a:t>cm</a:t>
            </a:r>
            <a:r>
              <a:rPr lang="fr-FR" sz="2400" baseline="30000" dirty="0" smtClean="0">
                <a:latin typeface="Comic Sans MS" pitchFamily="66" charset="0"/>
                <a:cs typeface="Adobe Arabic" pitchFamily="18" charset="-78"/>
              </a:rPr>
              <a:t>-2</a:t>
            </a:r>
            <a:r>
              <a:rPr lang="fr-FR" sz="2400" dirty="0" smtClean="0">
                <a:latin typeface="Comic Sans MS" pitchFamily="66" charset="0"/>
                <a:cs typeface="Adobe Arabic" pitchFamily="18" charset="-78"/>
              </a:rPr>
              <a:t>s</a:t>
            </a:r>
            <a:r>
              <a:rPr lang="fr-FR" sz="2400" baseline="30000" dirty="0" smtClean="0">
                <a:latin typeface="Comic Sans MS" pitchFamily="66" charset="0"/>
                <a:cs typeface="Adobe Arabic" pitchFamily="18" charset="-78"/>
              </a:rPr>
              <a:t>-1</a:t>
            </a:r>
            <a:r>
              <a:rPr lang="fr-FR" sz="2400" dirty="0" smtClean="0">
                <a:latin typeface="Comic Sans MS" pitchFamily="66" charset="0"/>
                <a:cs typeface="Adobe Arabic" pitchFamily="18" charset="-78"/>
              </a:rPr>
              <a:t> and  √s=13-14 </a:t>
            </a:r>
            <a:r>
              <a:rPr lang="fr-FR" sz="2400" dirty="0" err="1" smtClean="0">
                <a:latin typeface="Comic Sans MS" pitchFamily="66" charset="0"/>
                <a:cs typeface="Adobe Arabic" pitchFamily="18" charset="-78"/>
              </a:rPr>
              <a:t>TeV</a:t>
            </a:r>
            <a:endParaRPr lang="fr-FR" sz="2400" dirty="0">
              <a:latin typeface="Comic Sans MS" pitchFamily="66" charset="0"/>
              <a:cs typeface="Adobe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4858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2600" y="6128266"/>
            <a:ext cx="2844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NB: not yet approved</a:t>
            </a:r>
            <a:endParaRPr lang="en-US" dirty="0"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00100" y="0"/>
            <a:ext cx="7429500" cy="8001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LHC 10 year plan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419600" y="2057400"/>
            <a:ext cx="1143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LS1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419600" y="3505200"/>
            <a:ext cx="1143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LS2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419600" y="4876800"/>
            <a:ext cx="11430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581400" y="2743200"/>
            <a:ext cx="27432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PHYSICS AT 6.5/7 TeV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581400" y="4191000"/>
            <a:ext cx="27432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“ULTIMATE” PHYSICS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581400" y="5387655"/>
            <a:ext cx="27432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HL-LHC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6645870" y="3202230"/>
            <a:ext cx="1881845" cy="841250"/>
          </a:xfrm>
          <a:prstGeom prst="roundRect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chemeClr val="bg1"/>
                </a:solidFill>
                <a:latin typeface="+mj-lt"/>
                <a:sym typeface="Symbol"/>
              </a:rPr>
              <a:t> </a:t>
            </a:r>
            <a:r>
              <a:rPr lang="en-US" sz="2000" kern="0" dirty="0" smtClean="0">
                <a:solidFill>
                  <a:schemeClr val="bg1"/>
                </a:solidFill>
                <a:latin typeface="+mj-lt"/>
              </a:rPr>
              <a:t>300 </a:t>
            </a:r>
            <a:r>
              <a:rPr lang="en-US" sz="2000" kern="0" dirty="0">
                <a:solidFill>
                  <a:schemeClr val="bg1"/>
                </a:solidFill>
                <a:latin typeface="+mj-lt"/>
              </a:rPr>
              <a:t>fb</a:t>
            </a:r>
            <a:r>
              <a:rPr lang="en-US" sz="2000" kern="0" baseline="30000" dirty="0">
                <a:solidFill>
                  <a:schemeClr val="bg1"/>
                </a:solidFill>
                <a:latin typeface="+mj-lt"/>
              </a:rPr>
              <a:t>-1</a:t>
            </a:r>
            <a:r>
              <a:rPr lang="en-US" sz="2000" kern="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solidFill>
                  <a:schemeClr val="bg1"/>
                </a:solidFill>
                <a:latin typeface="+mj-lt"/>
              </a:rPr>
              <a:t>a</a:t>
            </a:r>
            <a:r>
              <a:rPr lang="en-US" sz="2000" kern="0" dirty="0" smtClean="0">
                <a:solidFill>
                  <a:schemeClr val="bg1"/>
                </a:solidFill>
                <a:latin typeface="+mj-lt"/>
              </a:rPr>
              <a:t>t 6.5-7 </a:t>
            </a:r>
            <a:r>
              <a:rPr lang="en-US" sz="2000" kern="0" dirty="0" err="1">
                <a:solidFill>
                  <a:schemeClr val="bg1"/>
                </a:solidFill>
                <a:latin typeface="+mj-lt"/>
              </a:rPr>
              <a:t>TeV</a:t>
            </a:r>
            <a:endParaRPr lang="en-US" sz="2000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Up-Down Arrow 14"/>
          <p:cNvSpPr/>
          <p:nvPr/>
        </p:nvSpPr>
        <p:spPr bwMode="auto">
          <a:xfrm>
            <a:off x="8566120" y="2584090"/>
            <a:ext cx="384050" cy="2189085"/>
          </a:xfrm>
          <a:prstGeom prst="upDownArrow">
            <a:avLst/>
          </a:prstGeom>
          <a:solidFill>
            <a:srgbClr val="FF33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86600" y="5410200"/>
            <a:ext cx="1416285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sz="2000" dirty="0" smtClean="0"/>
              <a:t>~3000 fb</a:t>
            </a:r>
            <a:r>
              <a:rPr lang="fr-FR" sz="2000" baseline="30000" dirty="0" smtClean="0"/>
              <a:t>-1</a:t>
            </a:r>
          </a:p>
          <a:p>
            <a:r>
              <a:rPr lang="fr-FR" sz="2000" dirty="0" err="1" smtClean="0"/>
              <a:t>at</a:t>
            </a:r>
            <a:r>
              <a:rPr lang="fr-FR" sz="2000" dirty="0" smtClean="0"/>
              <a:t> 6.5-7 </a:t>
            </a:r>
            <a:r>
              <a:rPr lang="fr-FR" sz="2000" dirty="0" err="1" smtClean="0"/>
              <a:t>TeV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13685" y="24080"/>
            <a:ext cx="571663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charset="0"/>
              </a:rPr>
              <a:t>Overall Layout of CLIC (3 TeV)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sv-SE" sz="3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050" name="Picture 2" descr="CLIC 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09600"/>
            <a:ext cx="4991100" cy="2677218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657600"/>
            <a:ext cx="5562600" cy="240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114800" y="3810000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ILC </a:t>
            </a:r>
            <a:r>
              <a:rPr lang="fr-FR" dirty="0" err="1" smtClean="0"/>
              <a:t>Schematic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066800" y="304800"/>
            <a:ext cx="7086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          </a:t>
            </a:r>
            <a:r>
              <a:rPr lang="en-US" sz="3200" dirty="0" smtClean="0"/>
              <a:t>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Start from analysis of H+H- for CERN-2004-005 CLIC Physics Report</a:t>
            </a:r>
          </a:p>
          <a:p>
            <a:r>
              <a:rPr lang="en-US" dirty="0" smtClean="0"/>
              <a:t>later extended and published as </a:t>
            </a:r>
            <a:r>
              <a:rPr lang="en-US" dirty="0" err="1" smtClean="0"/>
              <a:t>Coniavitis</a:t>
            </a:r>
            <a:r>
              <a:rPr lang="en-US" dirty="0" smtClean="0"/>
              <a:t> &amp; Ferrari, PRD 75 (2007) 015004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2037" y="1752600"/>
            <a:ext cx="3509963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2998"/>
            <a:ext cx="3429000" cy="3434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057400" y="685800"/>
            <a:ext cx="4427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e+e</a:t>
            </a:r>
            <a:r>
              <a:rPr lang="en-US" sz="4000" dirty="0" smtClean="0"/>
              <a:t>- → H+H- → </a:t>
            </a:r>
            <a:r>
              <a:rPr lang="en-US" sz="4000" dirty="0" err="1" smtClean="0"/>
              <a:t>tbtb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75" y="1752600"/>
            <a:ext cx="3882325" cy="263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643" y="1676400"/>
            <a:ext cx="404505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71600" y="457200"/>
            <a:ext cx="61879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</a:rPr>
              <a:t>H+ Mass and Width Reconstruction: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Kinematic Fit with Equal Mass Constrain,</a:t>
            </a:r>
          </a:p>
          <a:p>
            <a:pPr algn="ctr"/>
            <a:r>
              <a:rPr lang="fr-FR" dirty="0" smtClean="0">
                <a:latin typeface="Comic Sans MS" pitchFamily="66" charset="0"/>
              </a:rPr>
              <a:t>anti-</a:t>
            </a:r>
            <a:r>
              <a:rPr lang="fr-FR" dirty="0" err="1" smtClean="0">
                <a:latin typeface="Comic Sans MS" pitchFamily="66" charset="0"/>
              </a:rPr>
              <a:t>kt</a:t>
            </a:r>
            <a:r>
              <a:rPr lang="fr-FR" dirty="0" smtClean="0">
                <a:latin typeface="Comic Sans MS" pitchFamily="66" charset="0"/>
              </a:rPr>
              <a:t> semi-exclusive jet </a:t>
            </a:r>
            <a:r>
              <a:rPr lang="fr-FR" dirty="0" err="1" smtClean="0">
                <a:latin typeface="Comic Sans MS" pitchFamily="66" charset="0"/>
              </a:rPr>
              <a:t>clustering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4648200"/>
            <a:ext cx="3469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Signal + SM </a:t>
            </a:r>
            <a:r>
              <a:rPr lang="fr-FR" dirty="0" err="1" smtClean="0">
                <a:latin typeface="Comic Sans MS" pitchFamily="66" charset="0"/>
              </a:rPr>
              <a:t>Bkg</a:t>
            </a:r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6-par Fit</a:t>
            </a:r>
          </a:p>
          <a:p>
            <a:r>
              <a:rPr lang="fr-FR" dirty="0" smtClean="0">
                <a:latin typeface="Comic Sans MS" pitchFamily="66" charset="0"/>
              </a:rPr>
              <a:t>MH = (744.3+/-2.0 (stat)) </a:t>
            </a:r>
            <a:r>
              <a:rPr lang="fr-FR" dirty="0" err="1" smtClean="0">
                <a:latin typeface="Comic Sans MS" pitchFamily="66" charset="0"/>
              </a:rPr>
              <a:t>GeV</a:t>
            </a:r>
            <a:endParaRPr lang="fr-FR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Γ</a:t>
            </a:r>
            <a:r>
              <a:rPr lang="en-US" baseline="-25000" dirty="0" smtClean="0">
                <a:latin typeface="Comic Sans MS" pitchFamily="66" charset="0"/>
              </a:rPr>
              <a:t>H</a:t>
            </a:r>
            <a:r>
              <a:rPr lang="fr-FR" dirty="0" smtClean="0">
                <a:latin typeface="Comic Sans MS" pitchFamily="66" charset="0"/>
              </a:rPr>
              <a:t> = (17.0+/-4.7) </a:t>
            </a:r>
            <a:r>
              <a:rPr lang="fr-FR" dirty="0" err="1" smtClean="0">
                <a:latin typeface="Comic Sans MS" pitchFamily="66" charset="0"/>
              </a:rPr>
              <a:t>GeV</a:t>
            </a:r>
            <a:endParaRPr lang="fr-FR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7800" y="45720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latin typeface="Comic Sans MS" pitchFamily="66" charset="0"/>
              </a:rPr>
              <a:t>Signal + SM </a:t>
            </a:r>
            <a:r>
              <a:rPr lang="fr-FR" dirty="0" err="1" smtClean="0">
                <a:latin typeface="Comic Sans MS" pitchFamily="66" charset="0"/>
              </a:rPr>
              <a:t>Bkg</a:t>
            </a:r>
            <a:endParaRPr lang="fr-FR" dirty="0" smtClean="0">
              <a:latin typeface="Comic Sans MS" pitchFamily="66" charset="0"/>
            </a:endParaRPr>
          </a:p>
          <a:p>
            <a:r>
              <a:rPr lang="fr-FR" dirty="0" smtClean="0">
                <a:latin typeface="Comic Sans MS" pitchFamily="66" charset="0"/>
              </a:rPr>
              <a:t>6-par Fit</a:t>
            </a:r>
          </a:p>
          <a:p>
            <a:r>
              <a:rPr lang="it-IT" dirty="0" smtClean="0">
                <a:latin typeface="Comic Sans MS" pitchFamily="66" charset="0"/>
              </a:rPr>
              <a:t>MA = (901.4+/-1.9 (stat)) GeV</a:t>
            </a:r>
          </a:p>
          <a:p>
            <a:r>
              <a:rPr lang="el-GR" dirty="0" smtClean="0">
                <a:latin typeface="Comic Sans MS" pitchFamily="66" charset="0"/>
              </a:rPr>
              <a:t>Γ</a:t>
            </a:r>
            <a:r>
              <a:rPr lang="en-US" baseline="-25000" dirty="0" smtClean="0">
                <a:latin typeface="Comic Sans MS" pitchFamily="66" charset="0"/>
              </a:rPr>
              <a:t>H</a:t>
            </a:r>
            <a:r>
              <a:rPr lang="fr-FR" dirty="0" smtClean="0">
                <a:latin typeface="Comic Sans MS" pitchFamily="66" charset="0"/>
              </a:rPr>
              <a:t> = (18.9+/-4.4) </a:t>
            </a:r>
            <a:r>
              <a:rPr lang="fr-FR" dirty="0" err="1" smtClean="0">
                <a:latin typeface="Comic Sans MS" pitchFamily="66" charset="0"/>
              </a:rPr>
              <a:t>GeV</a:t>
            </a:r>
            <a:endParaRPr lang="fr-F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85800" y="1143000"/>
            <a:ext cx="7772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We have this year made a discovery of a new boson, the recordings of which we are now poised to investigate thoroughly over the next two years.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This investigation will add new momentum to our research because it will not be based on speculation but on high statistics, precise experimental observations. </a:t>
            </a:r>
          </a:p>
          <a:p>
            <a:endParaRPr lang="en-US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38200" y="99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04421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What new discoveries may be waiting, beyond the detailed investigation of the properties of the Higgs-like boson, we do not know, but many of our earlier assumptions will have to be abandoned and new ideas will appear as a consequence of what detailed properties of the Higgs-like boson we find.  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Because of this year’s discovery we currently live in new times in which new knowledge about the fundamental properties of matter may soon be gained.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38200" y="76200"/>
            <a:ext cx="7620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There is a good chance that the detailed analysis in 2013 and 2014 of the some 2*25 fb</a:t>
            </a:r>
            <a:r>
              <a:rPr lang="en-US" sz="2800" baseline="30000" dirty="0" smtClean="0">
                <a:latin typeface="Comic Sans MS" pitchFamily="66" charset="0"/>
              </a:rPr>
              <a:t>-1</a:t>
            </a:r>
            <a:r>
              <a:rPr lang="en-US" sz="2800" dirty="0" smtClean="0">
                <a:latin typeface="Comic Sans MS" pitchFamily="66" charset="0"/>
              </a:rPr>
              <a:t> to be collected at LHC before the end of 2012 LHC run will lead to a significant change of the current landscape in High Energy Physics by the autumn 2014.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We hope to see you all back in Uppsala for the Charged Higgs Workshop in autumn 2014.</a:t>
            </a:r>
            <a:endParaRPr lang="fr-FR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724400"/>
            <a:ext cx="16954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171890" y="47244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chemeClr val="bg2"/>
                </a:solidFill>
              </a:rPr>
              <a:t>4</a:t>
            </a:r>
            <a:endParaRPr lang="fr-FR" sz="20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7680271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43200" y="4876800"/>
            <a:ext cx="3983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Comic Sans MS" pitchFamily="66" charset="0"/>
              </a:rPr>
              <a:t>Indirect H+ </a:t>
            </a:r>
            <a:r>
              <a:rPr lang="fr-FR" sz="2800" dirty="0" err="1" smtClean="0">
                <a:latin typeface="Comic Sans MS" pitchFamily="66" charset="0"/>
              </a:rPr>
              <a:t>detection</a:t>
            </a:r>
            <a:r>
              <a:rPr lang="fr-FR" sz="2800" dirty="0" smtClean="0">
                <a:latin typeface="Comic Sans MS" pitchFamily="66" charset="0"/>
              </a:rPr>
              <a:t> </a:t>
            </a:r>
            <a:endParaRPr lang="fr-FR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2050" name="Picture 2" descr="C:\Users\tordeke\Desktop\Nazilla_Page_16.png"/>
          <p:cNvPicPr>
            <a:picLocks noChangeAspect="1" noChangeArrowheads="1"/>
          </p:cNvPicPr>
          <p:nvPr/>
        </p:nvPicPr>
        <p:blipFill>
          <a:blip r:embed="rId2" cstate="print"/>
          <a:srcRect l="27457" t="27261" r="27436" b="26519"/>
          <a:stretch>
            <a:fillRect/>
          </a:stretch>
        </p:blipFill>
        <p:spPr bwMode="auto">
          <a:xfrm rot="5400000">
            <a:off x="1526497" y="-911902"/>
            <a:ext cx="6091003" cy="80772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838200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/>
              <a:t>1.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26" name="Picture 2" descr="C:\Users\tordeke\Desktop\Nazilla_Page_17.png"/>
          <p:cNvPicPr>
            <a:picLocks noChangeAspect="1" noChangeArrowheads="1"/>
          </p:cNvPicPr>
          <p:nvPr/>
        </p:nvPicPr>
        <p:blipFill>
          <a:blip r:embed="rId2" cstate="print"/>
          <a:srcRect l="27457" t="26504" r="27436" b="26519"/>
          <a:stretch>
            <a:fillRect/>
          </a:stretch>
        </p:blipFill>
        <p:spPr bwMode="auto">
          <a:xfrm rot="5400000">
            <a:off x="1509253" y="-929148"/>
            <a:ext cx="6049297" cy="8153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098" name="Picture 2" descr="C:\Users\tordeke\Desktop\Santamarina_Page_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84305" y="-736138"/>
            <a:ext cx="5946787" cy="76961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685800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/>
              <a:t>2.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122" name="Picture 2" descr="C:\Users\tordeke\Desktop\Santamarina_Page_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43649" y="-642351"/>
            <a:ext cx="5874983" cy="7601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146" name="Picture 2" descr="C:\Users\tordeke\Desktop\Santamarina_Page_4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52952" y="-733048"/>
            <a:ext cx="6019801" cy="77906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762000"/>
            <a:ext cx="710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/>
              <a:t>3.</a:t>
            </a:r>
            <a:endParaRPr lang="fr-F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smtClean="0"/>
              <a:t>2012-10-11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H+2012 Outlook                                                Tord Ekelof                                                     Uppsala University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CD28-DA43-456C-82F7-DE1538CB7520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170" name="Picture 2" descr="C:\Users\tordeke\Desktop\Santamarina_Page_4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16927" y="111928"/>
            <a:ext cx="4937640" cy="6390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2161</TotalTime>
  <Words>825</Words>
  <Application>Microsoft Office PowerPoint</Application>
  <PresentationFormat>On-screen Show (4:3)</PresentationFormat>
  <Paragraphs>191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Outlook</vt:lpstr>
      <vt:lpstr>Grand H+ plan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Outlook</dc:title>
  <dc:creator>tordeke</dc:creator>
  <cp:lastModifiedBy>tordeke</cp:lastModifiedBy>
  <cp:revision>19</cp:revision>
  <dcterms:created xsi:type="dcterms:W3CDTF">2012-10-08T07:55:16Z</dcterms:created>
  <dcterms:modified xsi:type="dcterms:W3CDTF">2012-10-11T11:23:32Z</dcterms:modified>
</cp:coreProperties>
</file>