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519" r:id="rId3"/>
    <p:sldId id="521" r:id="rId4"/>
    <p:sldId id="522" r:id="rId5"/>
    <p:sldId id="52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FFFFFF"/>
    <a:srgbClr val="63B6CC"/>
    <a:srgbClr val="59B1C8"/>
    <a:srgbClr val="38A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1" autoAdjust="0"/>
  </p:normalViewPr>
  <p:slideViewPr>
    <p:cSldViewPr>
      <p:cViewPr varScale="1">
        <p:scale>
          <a:sx n="137" d="100"/>
          <a:sy n="137" d="100"/>
        </p:scale>
        <p:origin x="-15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3F5C946-2F63-C84A-B40E-2F25A71FF78E}" type="datetime1">
              <a:rPr lang="en-US"/>
              <a:pPr>
                <a:defRPr/>
              </a:pPr>
              <a:t>10/1/12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BE8E10C-A24F-9440-B03D-428580EB2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061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5B6F7B8-BF95-AA4F-B04E-B4C13023A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31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78E4E9F-8B5A-0544-8B91-F3CC96BF3D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09C32-982F-904E-857A-9B98E0A715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3FE0E-5852-AB4F-AAC3-A0A01B4569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ADFC63-D857-AF46-B8C4-102907B33C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6125-AFF7-3F47-958A-DD008AEE2F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03ED2-F760-9E40-BC82-1DE0EC5E69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846E2-6F60-9740-AB1A-A4E6013111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78F4B-8BE0-DD43-B427-F4D757055C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9779C-F467-6D4E-9162-2E404BDF53B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243EF-572C-A94C-9365-0AC5A3C011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018E38-C6F9-BF4F-B1F5-8C5C9B5BB6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038600" y="6324600"/>
            <a:ext cx="4114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P. Mato/CERN  </a:t>
            </a:r>
            <a:endParaRPr lang="en-US" dirty="0" smtClean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82000" y="6324600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9E419B0-5250-5242-8D42-4B393089F893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81000" y="1752601"/>
            <a:ext cx="8077200" cy="1829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dirty="0"/>
              <a:t>Forum on Concurrent Programming Models and Frameworks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" y="3810000"/>
            <a:ext cx="8153400" cy="1199704"/>
          </a:xfrm>
        </p:spPr>
        <p:txBody>
          <a:bodyPr>
            <a:normAutofit/>
          </a:bodyPr>
          <a:lstStyle/>
          <a:p>
            <a:r>
              <a:rPr lang="en-US" dirty="0" smtClean="0"/>
              <a:t>Welcome and Introduction</a:t>
            </a:r>
            <a:endParaRPr lang="en-US" dirty="0"/>
          </a:p>
          <a:p>
            <a:r>
              <a:rPr lang="en-US" dirty="0" smtClean="0"/>
              <a:t>P</a:t>
            </a:r>
            <a:r>
              <a:rPr lang="en-US" dirty="0" smtClean="0"/>
              <a:t>. Mato, CERN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Outcome of the FNAL workshop </a:t>
            </a:r>
          </a:p>
          <a:p>
            <a:pPr lvl="1"/>
            <a:r>
              <a:rPr lang="en-US" dirty="0" smtClean="0"/>
              <a:t>Interest for common </a:t>
            </a:r>
            <a:r>
              <a:rPr lang="en-US" dirty="0"/>
              <a:t>effort </a:t>
            </a:r>
            <a:r>
              <a:rPr lang="en-US" dirty="0" smtClean="0"/>
              <a:t>to </a:t>
            </a:r>
            <a:r>
              <a:rPr lang="en-US" dirty="0"/>
              <a:t>make rapid progress on exploratory R&amp;D activities during </a:t>
            </a:r>
            <a:r>
              <a:rPr lang="en-US" dirty="0" smtClean="0"/>
              <a:t>2012</a:t>
            </a:r>
          </a:p>
          <a:p>
            <a:pPr lvl="1"/>
            <a:r>
              <a:rPr lang="en-US" dirty="0"/>
              <a:t>Aiming to share a common concurrency model </a:t>
            </a:r>
          </a:p>
          <a:p>
            <a:pPr lvl="1"/>
            <a:r>
              <a:rPr lang="en-US" dirty="0" smtClean="0"/>
              <a:t>Identified a number of ‘demonstrators’ to exercise different </a:t>
            </a:r>
            <a:r>
              <a:rPr lang="en-US" dirty="0"/>
              <a:t>capabilities in a small scale with clear deliverables and metrics, and work in short cycles a few months long </a:t>
            </a:r>
            <a:endParaRPr lang="en-US" dirty="0" smtClean="0"/>
          </a:p>
          <a:p>
            <a:pPr lvl="1"/>
            <a:r>
              <a:rPr lang="en-US" dirty="0" smtClean="0"/>
              <a:t>Setup regular meetings (this forum!) </a:t>
            </a:r>
            <a:endParaRPr lang="en-US" dirty="0"/>
          </a:p>
          <a:p>
            <a:r>
              <a:rPr lang="en-US" dirty="0" smtClean="0"/>
              <a:t>Forum meeting goals:</a:t>
            </a:r>
          </a:p>
          <a:p>
            <a:pPr lvl="1"/>
            <a:r>
              <a:rPr lang="en-US" dirty="0" smtClean="0"/>
              <a:t>Understanding </a:t>
            </a:r>
            <a:r>
              <a:rPr lang="en-US" dirty="0"/>
              <a:t>common </a:t>
            </a:r>
            <a:r>
              <a:rPr lang="en-US" dirty="0" smtClean="0"/>
              <a:t>requirements and constraints</a:t>
            </a:r>
            <a:endParaRPr lang="en-US" dirty="0"/>
          </a:p>
          <a:p>
            <a:pPr lvl="1"/>
            <a:r>
              <a:rPr lang="en-US" dirty="0" smtClean="0"/>
              <a:t>Share knowledge and learn from each other</a:t>
            </a:r>
          </a:p>
          <a:p>
            <a:pPr lvl="1"/>
            <a:r>
              <a:rPr lang="en-US" dirty="0" smtClean="0"/>
              <a:t>As a community, identify what tool/library/model works and what does not for our applications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50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Object sharing				P. </a:t>
            </a:r>
            <a:r>
              <a:rPr lang="en-US" dirty="0" err="1" smtClean="0"/>
              <a:t>Calafiura</a:t>
            </a:r>
            <a:r>
              <a:rPr lang="en-US" dirty="0" smtClean="0"/>
              <a:t> et al. (ATLAS)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Investigate moving data objects between processes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Multi-process management tools		P. </a:t>
            </a:r>
            <a:r>
              <a:rPr lang="en-US" dirty="0" err="1" smtClean="0"/>
              <a:t>Calafiura</a:t>
            </a:r>
            <a:r>
              <a:rPr lang="en-US" dirty="0"/>
              <a:t> </a:t>
            </a:r>
            <a:r>
              <a:rPr lang="en-US" dirty="0" smtClean="0"/>
              <a:t>et al. (ATLAS)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Investigate better tools to manage processes and inter-process communication in Athena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Performance tools			L. </a:t>
            </a:r>
            <a:r>
              <a:rPr lang="en-US" dirty="0" err="1" smtClean="0"/>
              <a:t>Tuura</a:t>
            </a:r>
            <a:r>
              <a:rPr lang="en-US" dirty="0" smtClean="0"/>
              <a:t>, C. Jones (FNAL/CMS)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Report on tools for measuring multi-core application performance and debugging them</a:t>
            </a:r>
          </a:p>
          <a:p>
            <a:pPr>
              <a:lnSpc>
                <a:spcPct val="120000"/>
              </a:lnSpc>
            </a:pPr>
            <a:r>
              <a:rPr lang="en-US" dirty="0"/>
              <a:t>D</a:t>
            </a:r>
            <a:r>
              <a:rPr lang="en-US" dirty="0" smtClean="0"/>
              <a:t>ata locality in G4 detector simulation	Ph. Canal (FNAL/CET)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Investigate the effect of improved data locality in a realistic </a:t>
            </a:r>
            <a:r>
              <a:rPr lang="en-US" dirty="0" smtClean="0"/>
              <a:t>case </a:t>
            </a:r>
            <a:r>
              <a:rPr lang="en-US" dirty="0"/>
              <a:t>in the context of Geant4 detector simulation 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Scheduling work			C. Jones at al. (FNAL/CMS-CET)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Further investigate use of </a:t>
            </a:r>
            <a:r>
              <a:rPr lang="en-US" dirty="0" err="1" smtClean="0"/>
              <a:t>libdispatch</a:t>
            </a:r>
            <a:r>
              <a:rPr lang="en-US" dirty="0" smtClean="0"/>
              <a:t> (GCD). Investigate use of </a:t>
            </a:r>
            <a:r>
              <a:rPr lang="en-US" dirty="0" err="1" smtClean="0"/>
              <a:t>OpenMP</a:t>
            </a:r>
            <a:r>
              <a:rPr lang="en-US" dirty="0" smtClean="0"/>
              <a:t>, TBB, and </a:t>
            </a:r>
            <a:r>
              <a:rPr lang="en-US" dirty="0" err="1" smtClean="0"/>
              <a:t>CnC</a:t>
            </a:r>
            <a:r>
              <a:rPr lang="en-US" dirty="0" smtClean="0"/>
              <a:t> for task parallelism at the event and sub-event level.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Parallelization within modules		J. </a:t>
            </a:r>
            <a:r>
              <a:rPr lang="pl-PL" dirty="0" smtClean="0"/>
              <a:t>Kowalkowski </a:t>
            </a:r>
            <a:r>
              <a:rPr lang="pl-PL" dirty="0"/>
              <a:t>e</a:t>
            </a:r>
            <a:r>
              <a:rPr lang="pl-PL" dirty="0" smtClean="0"/>
              <a:t>t al. (</a:t>
            </a:r>
            <a:r>
              <a:rPr lang="en-US" dirty="0" smtClean="0"/>
              <a:t>FNAL/CET)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This includes investigation of 2D Hough transforms and waveform compression algorithms.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'Whiteboard' service			B. </a:t>
            </a:r>
            <a:r>
              <a:rPr lang="en-US" dirty="0" err="1" smtClean="0"/>
              <a:t>Hegner</a:t>
            </a:r>
            <a:r>
              <a:rPr lang="en-US" dirty="0" smtClean="0"/>
              <a:t> at al. (CERN/SFT)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Design and implementation of a ‘service’ able to schedule algorithms/modules based on their data dependencies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Mato/CERN  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25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400" dirty="0"/>
              <a:t>Histograms			</a:t>
            </a:r>
            <a:r>
              <a:rPr lang="en-US" sz="1400" dirty="0" smtClean="0"/>
              <a:t>	L</a:t>
            </a:r>
            <a:r>
              <a:rPr lang="en-US" sz="1400" dirty="0"/>
              <a:t>. </a:t>
            </a:r>
            <a:r>
              <a:rPr lang="en-US" sz="1400" dirty="0" err="1"/>
              <a:t>Tuura</a:t>
            </a:r>
            <a:r>
              <a:rPr lang="en-US" sz="1400" dirty="0"/>
              <a:t> at al. (FNAL/CMS)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Address concurrent building of histograms, and </a:t>
            </a:r>
            <a:r>
              <a:rPr lang="en-US" sz="1200" dirty="0" err="1"/>
              <a:t>TFileService</a:t>
            </a:r>
            <a:r>
              <a:rPr lang="en-US" sz="1200" dirty="0"/>
              <a:t>. 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Detector simulation			 Ph. Canal, F. </a:t>
            </a:r>
            <a:r>
              <a:rPr lang="en-US" sz="1400" dirty="0" err="1"/>
              <a:t>Carminati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200" dirty="0"/>
              <a:t>Study data locality and vector processing in geometry, particle transport etc. 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Evaluation of frameworks			C. Jones at al. (FNAL/CMS)</a:t>
            </a:r>
          </a:p>
          <a:p>
            <a:pPr lvl="1">
              <a:lnSpc>
                <a:spcPct val="120000"/>
              </a:lnSpc>
            </a:pPr>
            <a:r>
              <a:rPr lang="en-US" sz="1200" dirty="0" smtClean="0"/>
              <a:t>Define </a:t>
            </a:r>
            <a:r>
              <a:rPr lang="en-US" sz="1200" dirty="0"/>
              <a:t>standard set of modules timings and configurations, data samples, and set of module dependencies. Define torture tests that will help determine performance limits. 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Multithreaded I/O			C. Jones (FNAL/CMS)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Continue the investigation </a:t>
            </a:r>
            <a:r>
              <a:rPr lang="en-US" sz="1200" dirty="0" smtClean="0"/>
              <a:t>on </a:t>
            </a:r>
            <a:r>
              <a:rPr lang="en-US" sz="1200" dirty="0"/>
              <a:t>performance improvement of the ROOT I/O sub</a:t>
            </a:r>
            <a:r>
              <a:rPr lang="en-US" sz="1200" dirty="0" smtClean="0"/>
              <a:t>-system </a:t>
            </a:r>
            <a:r>
              <a:rPr lang="en-US" sz="1200" dirty="0"/>
              <a:t>by scheduling the different operations (disk I/O, compression, object serialization) </a:t>
            </a:r>
            <a:r>
              <a:rPr lang="en-US" sz="1200" dirty="0" smtClean="0"/>
              <a:t>concurrently </a:t>
            </a:r>
            <a:endParaRPr lang="en-US" sz="1200" dirty="0"/>
          </a:p>
          <a:p>
            <a:pPr>
              <a:lnSpc>
                <a:spcPct val="120000"/>
              </a:lnSpc>
            </a:pPr>
            <a:r>
              <a:rPr lang="en-US" sz="1400" dirty="0"/>
              <a:t>Tracking reconstruction </a:t>
            </a:r>
            <a:r>
              <a:rPr lang="en-US" sz="1400" dirty="0" smtClean="0"/>
              <a:t>using </a:t>
            </a:r>
            <a:r>
              <a:rPr lang="en-US" sz="1400" dirty="0"/>
              <a:t>GPU	 </a:t>
            </a:r>
            <a:r>
              <a:rPr lang="en-US" sz="1400" dirty="0" smtClean="0"/>
              <a:t>	V</a:t>
            </a:r>
            <a:r>
              <a:rPr lang="en-US" sz="1400" dirty="0"/>
              <a:t>. </a:t>
            </a:r>
            <a:r>
              <a:rPr lang="en-US" sz="1400" dirty="0" err="1"/>
              <a:t>Innocente</a:t>
            </a:r>
            <a:r>
              <a:rPr lang="en-US" sz="1400" dirty="0"/>
              <a:t>, T. </a:t>
            </a:r>
            <a:r>
              <a:rPr lang="en-US" sz="1400" dirty="0" err="1"/>
              <a:t>Hauth</a:t>
            </a:r>
            <a:r>
              <a:rPr lang="en-US" sz="1400" dirty="0"/>
              <a:t> (CERN) </a:t>
            </a:r>
          </a:p>
          <a:p>
            <a:pPr>
              <a:lnSpc>
                <a:spcPct val="120000"/>
              </a:lnSpc>
            </a:pPr>
            <a:r>
              <a:rPr lang="en-US" sz="1400" dirty="0" smtClean="0"/>
              <a:t>Solutions </a:t>
            </a:r>
            <a:r>
              <a:rPr lang="en-US" sz="1400" dirty="0"/>
              <a:t>using of </a:t>
            </a:r>
            <a:r>
              <a:rPr lang="en-US" sz="1400" dirty="0" err="1"/>
              <a:t>virtualisation</a:t>
            </a:r>
            <a:r>
              <a:rPr lang="en-US" sz="1400" dirty="0"/>
              <a:t> technologies	</a:t>
            </a:r>
            <a:r>
              <a:rPr lang="en-US" sz="1400" dirty="0" smtClean="0"/>
              <a:t>P</a:t>
            </a:r>
            <a:r>
              <a:rPr lang="en-US" sz="1400" dirty="0"/>
              <a:t>.  </a:t>
            </a:r>
            <a:r>
              <a:rPr lang="en-US" sz="1400" dirty="0" err="1"/>
              <a:t>Buncic</a:t>
            </a:r>
            <a:r>
              <a:rPr lang="en-US" sz="1400" dirty="0"/>
              <a:t> (CERN/SFT)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D</a:t>
            </a:r>
            <a:r>
              <a:rPr lang="en-US" sz="1200" dirty="0" smtClean="0"/>
              <a:t>evelop </a:t>
            </a:r>
            <a:r>
              <a:rPr lang="en-US" sz="1200" dirty="0"/>
              <a:t>a test suite to continuously monitor the performance of selected LHC applications in a VM context and in longer term investigate possible use of </a:t>
            </a:r>
            <a:r>
              <a:rPr lang="en-US" sz="1200" dirty="0" smtClean="0"/>
              <a:t>GPU</a:t>
            </a:r>
            <a:r>
              <a:rPr lang="en-US" sz="1200" dirty="0"/>
              <a:t>/MIC from VM environment. 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Scheduling with  'Go’			S. </a:t>
            </a:r>
            <a:r>
              <a:rPr lang="en-US" sz="1400" dirty="0" err="1"/>
              <a:t>Binet</a:t>
            </a:r>
            <a:r>
              <a:rPr lang="en-US" sz="1400" dirty="0"/>
              <a:t> (ATLAS)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The goal is investigate task parallelism at the event and sub</a:t>
            </a:r>
            <a:r>
              <a:rPr lang="en-US" sz="1200" dirty="0" smtClean="0"/>
              <a:t>-event </a:t>
            </a:r>
            <a:r>
              <a:rPr lang="en-US" sz="1200" dirty="0"/>
              <a:t>level by coding the top</a:t>
            </a:r>
            <a:r>
              <a:rPr lang="en-US" sz="1200" dirty="0" smtClean="0"/>
              <a:t>-level </a:t>
            </a:r>
            <a:r>
              <a:rPr lang="en-US" sz="1200" dirty="0"/>
              <a:t>steering of the framework in </a:t>
            </a:r>
            <a:r>
              <a:rPr lang="en-US" sz="1200" dirty="0" smtClean="0"/>
              <a:t>Go</a:t>
            </a:r>
            <a:endParaRPr lang="en-US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Demonstrators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87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devote the next 1-2 meetings to go through the plans for all ‘known demonstrators’ </a:t>
            </a:r>
          </a:p>
          <a:p>
            <a:pPr lvl="1"/>
            <a:r>
              <a:rPr lang="en-US" dirty="0" smtClean="0"/>
              <a:t>What is the ‘demonstrator’ about?</a:t>
            </a:r>
          </a:p>
          <a:p>
            <a:pPr lvl="1"/>
            <a:r>
              <a:rPr lang="en-US" dirty="0" smtClean="0"/>
              <a:t>Who will be working on it? Can people join?</a:t>
            </a:r>
          </a:p>
          <a:p>
            <a:pPr lvl="1"/>
            <a:r>
              <a:rPr lang="en-US" dirty="0" smtClean="0"/>
              <a:t>What tools/libraries/models are going to be exercised?</a:t>
            </a:r>
          </a:p>
          <a:p>
            <a:pPr lvl="1"/>
            <a:r>
              <a:rPr lang="en-US" dirty="0" smtClean="0"/>
              <a:t>What are the measurable goals for in a time scale of 2-3 months</a:t>
            </a:r>
          </a:p>
          <a:p>
            <a:r>
              <a:rPr lang="en-US" dirty="0" smtClean="0"/>
              <a:t>Later we will devote the meetings to specific domains (simulation, reconstruction, framework)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 status reports from the demonstrators related to a given domain</a:t>
            </a:r>
          </a:p>
          <a:p>
            <a:pPr lvl="1"/>
            <a:r>
              <a:rPr lang="en-US" dirty="0" smtClean="0"/>
              <a:t>Discussion on specific issues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806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72521</TotalTime>
  <Words>236</Words>
  <Application>Microsoft Macintosh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 Forum on Concurrent Programming Models and Frameworks</vt:lpstr>
      <vt:lpstr>Introduction</vt:lpstr>
      <vt:lpstr>Demonstrators</vt:lpstr>
      <vt:lpstr>Demonstrators (2)</vt:lpstr>
      <vt:lpstr>Agendas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Pere Mato</dc:creator>
  <cp:lastModifiedBy>Pere Mato</cp:lastModifiedBy>
  <cp:revision>1232</cp:revision>
  <cp:lastPrinted>2011-08-30T08:57:45Z</cp:lastPrinted>
  <dcterms:created xsi:type="dcterms:W3CDTF">2010-05-17T20:46:12Z</dcterms:created>
  <dcterms:modified xsi:type="dcterms:W3CDTF">2012-01-11T14:41:36Z</dcterms:modified>
</cp:coreProperties>
</file>