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  <p:sldMasterId id="2147483715" r:id="rId2"/>
  </p:sldMasterIdLst>
  <p:notesMasterIdLst>
    <p:notesMasterId r:id="rId30"/>
  </p:notesMasterIdLst>
  <p:handoutMasterIdLst>
    <p:handoutMasterId r:id="rId31"/>
  </p:handoutMasterIdLst>
  <p:sldIdLst>
    <p:sldId id="318" r:id="rId3"/>
    <p:sldId id="410" r:id="rId4"/>
    <p:sldId id="445" r:id="rId5"/>
    <p:sldId id="447" r:id="rId6"/>
    <p:sldId id="446" r:id="rId7"/>
    <p:sldId id="439" r:id="rId8"/>
    <p:sldId id="438" r:id="rId9"/>
    <p:sldId id="434" r:id="rId10"/>
    <p:sldId id="435" r:id="rId11"/>
    <p:sldId id="442" r:id="rId12"/>
    <p:sldId id="441" r:id="rId13"/>
    <p:sldId id="449" r:id="rId14"/>
    <p:sldId id="443" r:id="rId15"/>
    <p:sldId id="444" r:id="rId16"/>
    <p:sldId id="448" r:id="rId17"/>
    <p:sldId id="436" r:id="rId18"/>
    <p:sldId id="437" r:id="rId19"/>
    <p:sldId id="457" r:id="rId20"/>
    <p:sldId id="450" r:id="rId21"/>
    <p:sldId id="452" r:id="rId22"/>
    <p:sldId id="453" r:id="rId23"/>
    <p:sldId id="432" r:id="rId24"/>
    <p:sldId id="454" r:id="rId25"/>
    <p:sldId id="458" r:id="rId26"/>
    <p:sldId id="440" r:id="rId27"/>
    <p:sldId id="455" r:id="rId28"/>
    <p:sldId id="456" r:id="rId29"/>
  </p:sldIdLst>
  <p:sldSz cx="9144000" cy="6858000" type="screen4x3"/>
  <p:notesSz cx="6794500" cy="9931400"/>
  <p:embeddedFontLst>
    <p:embeddedFont>
      <p:font typeface="Wingdings 2" pitchFamily="18" charset="2"/>
      <p:regular r:id="rId32"/>
    </p:embeddedFont>
    <p:embeddedFont>
      <p:font typeface="Calibri" pitchFamily="34" charset="0"/>
      <p:regular r:id="rId33"/>
      <p:bold r:id="rId34"/>
      <p:italic r:id="rId35"/>
      <p:boldItalic r:id="rId36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CC00"/>
    <a:srgbClr val="FF33CC"/>
    <a:srgbClr val="66FF66"/>
    <a:srgbClr val="00FFFF"/>
    <a:srgbClr val="00FF00"/>
    <a:srgbClr val="CC0099"/>
    <a:srgbClr val="0000CC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preferSingleView="1">
    <p:restoredLeft sz="15620"/>
    <p:restoredTop sz="99397" autoAdjust="0"/>
  </p:normalViewPr>
  <p:slideViewPr>
    <p:cSldViewPr>
      <p:cViewPr varScale="1">
        <p:scale>
          <a:sx n="90" d="100"/>
          <a:sy n="90" d="100"/>
        </p:scale>
        <p:origin x="-14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60" y="-108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arbeit\talks\cernMeetings\js_pwgm_20120426\vDro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lein\Desktop\CO2-Messu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4513069953114596"/>
          <c:y val="4.1234984902653184E-2"/>
          <c:w val="0.82694030523381068"/>
          <c:h val="0.7145991709253614"/>
        </c:manualLayout>
      </c:layout>
      <c:barChart>
        <c:barDir val="col"/>
        <c:grouping val="clustered"/>
        <c:ser>
          <c:idx val="0"/>
          <c:order val="0"/>
          <c:tx>
            <c:strRef>
              <c:f>Tabelle2!$B$1</c:f>
              <c:strCache>
                <c:ptCount val="1"/>
                <c:pt idx="0">
                  <c:v>Callculated</c:v>
                </c:pt>
              </c:strCache>
            </c:strRef>
          </c:tx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Tabelle2!$B$2:$B$23</c:f>
              <c:numCache>
                <c:formatCode>0.0</c:formatCode>
                <c:ptCount val="22"/>
                <c:pt idx="0">
                  <c:v>27.301971226708154</c:v>
                </c:pt>
                <c:pt idx="1">
                  <c:v>29.459994518633543</c:v>
                </c:pt>
                <c:pt idx="2">
                  <c:v>33.116705442177008</c:v>
                </c:pt>
                <c:pt idx="3">
                  <c:v>30.473152678571335</c:v>
                </c:pt>
                <c:pt idx="4">
                  <c:v>38.46256938775511</c:v>
                </c:pt>
                <c:pt idx="5">
                  <c:v>25.423084239130429</c:v>
                </c:pt>
                <c:pt idx="6">
                  <c:v>18.288396739130324</c:v>
                </c:pt>
                <c:pt idx="7">
                  <c:v>29.23867187499992</c:v>
                </c:pt>
                <c:pt idx="8">
                  <c:v>37.548886848072556</c:v>
                </c:pt>
                <c:pt idx="9">
                  <c:v>34.551533630952385</c:v>
                </c:pt>
                <c:pt idx="10">
                  <c:v>43.610215646258503</c:v>
                </c:pt>
                <c:pt idx="11">
                  <c:v>12.944030075187976</c:v>
                </c:pt>
                <c:pt idx="12">
                  <c:v>13.718003007518798</c:v>
                </c:pt>
                <c:pt idx="13">
                  <c:v>32.477902494331055</c:v>
                </c:pt>
                <c:pt idx="14">
                  <c:v>27.53661011904763</c:v>
                </c:pt>
                <c:pt idx="15">
                  <c:v>28.816805534779352</c:v>
                </c:pt>
                <c:pt idx="16">
                  <c:v>19.427152631578871</c:v>
                </c:pt>
                <c:pt idx="17">
                  <c:v>13.718003007518798</c:v>
                </c:pt>
                <c:pt idx="18">
                  <c:v>21.737963909774507</c:v>
                </c:pt>
                <c:pt idx="19">
                  <c:v>34.501146122448986</c:v>
                </c:pt>
                <c:pt idx="20">
                  <c:v>28.768662857142747</c:v>
                </c:pt>
                <c:pt idx="21">
                  <c:v>29.867348571428572</c:v>
                </c:pt>
              </c:numCache>
            </c:numRef>
          </c:val>
        </c:ser>
        <c:ser>
          <c:idx val="1"/>
          <c:order val="1"/>
          <c:tx>
            <c:strRef>
              <c:f>Tabelle2!$C$1</c:f>
              <c:strCache>
                <c:ptCount val="1"/>
                <c:pt idx="0">
                  <c:v>Measured before TC</c:v>
                </c:pt>
              </c:strCache>
            </c:strRef>
          </c:tx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Tabelle2!$C$2:$C$23</c:f>
              <c:numCache>
                <c:formatCode>General</c:formatCode>
                <c:ptCount val="22"/>
                <c:pt idx="0">
                  <c:v>21.16</c:v>
                </c:pt>
                <c:pt idx="1">
                  <c:v>22.1</c:v>
                </c:pt>
                <c:pt idx="2">
                  <c:v>29.25</c:v>
                </c:pt>
                <c:pt idx="3">
                  <c:v>24.479999999999986</c:v>
                </c:pt>
                <c:pt idx="4">
                  <c:v>32.410000000000004</c:v>
                </c:pt>
                <c:pt idx="5">
                  <c:v>19.41</c:v>
                </c:pt>
                <c:pt idx="6">
                  <c:v>15.54</c:v>
                </c:pt>
                <c:pt idx="7">
                  <c:v>25.6</c:v>
                </c:pt>
                <c:pt idx="8">
                  <c:v>35.11</c:v>
                </c:pt>
                <c:pt idx="9">
                  <c:v>31.439999999999987</c:v>
                </c:pt>
                <c:pt idx="10">
                  <c:v>38.99</c:v>
                </c:pt>
                <c:pt idx="11">
                  <c:v>13.43</c:v>
                </c:pt>
                <c:pt idx="12">
                  <c:v>13.31</c:v>
                </c:pt>
                <c:pt idx="13">
                  <c:v>32.160000000000011</c:v>
                </c:pt>
                <c:pt idx="14">
                  <c:v>27.14</c:v>
                </c:pt>
                <c:pt idx="15">
                  <c:v>27.74</c:v>
                </c:pt>
                <c:pt idx="16">
                  <c:v>20.71</c:v>
                </c:pt>
                <c:pt idx="17">
                  <c:v>13.78</c:v>
                </c:pt>
                <c:pt idx="18">
                  <c:v>21.8</c:v>
                </c:pt>
                <c:pt idx="19">
                  <c:v>35.25</c:v>
                </c:pt>
                <c:pt idx="20">
                  <c:v>27.97</c:v>
                </c:pt>
                <c:pt idx="21">
                  <c:v>29.52</c:v>
                </c:pt>
              </c:numCache>
            </c:numRef>
          </c:val>
        </c:ser>
        <c:ser>
          <c:idx val="2"/>
          <c:order val="2"/>
          <c:tx>
            <c:strRef>
              <c:f>Tabelle2!$D$1</c:f>
              <c:strCache>
                <c:ptCount val="1"/>
                <c:pt idx="0">
                  <c:v>Measured after TC</c:v>
                </c:pt>
              </c:strCache>
            </c:strRef>
          </c:tx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Tabelle2!$D$2:$D$23</c:f>
              <c:numCache>
                <c:formatCode>General</c:formatCode>
                <c:ptCount val="22"/>
                <c:pt idx="0">
                  <c:v>21.45</c:v>
                </c:pt>
                <c:pt idx="1">
                  <c:v>22.69</c:v>
                </c:pt>
                <c:pt idx="2">
                  <c:v>29.19</c:v>
                </c:pt>
                <c:pt idx="3">
                  <c:v>24.69</c:v>
                </c:pt>
                <c:pt idx="4">
                  <c:v>32.449999999999996</c:v>
                </c:pt>
                <c:pt idx="5">
                  <c:v>19.75</c:v>
                </c:pt>
                <c:pt idx="6">
                  <c:v>15.25</c:v>
                </c:pt>
                <c:pt idx="7">
                  <c:v>25.130000000000031</c:v>
                </c:pt>
                <c:pt idx="8">
                  <c:v>35.5</c:v>
                </c:pt>
                <c:pt idx="9">
                  <c:v>30.89</c:v>
                </c:pt>
                <c:pt idx="10">
                  <c:v>39.78</c:v>
                </c:pt>
                <c:pt idx="11">
                  <c:v>13.38</c:v>
                </c:pt>
                <c:pt idx="12">
                  <c:v>13.18</c:v>
                </c:pt>
                <c:pt idx="13">
                  <c:v>31.93</c:v>
                </c:pt>
                <c:pt idx="14">
                  <c:v>26.779999999999987</c:v>
                </c:pt>
                <c:pt idx="15">
                  <c:v>27.51</c:v>
                </c:pt>
                <c:pt idx="16">
                  <c:v>19.87</c:v>
                </c:pt>
                <c:pt idx="17">
                  <c:v>13.49</c:v>
                </c:pt>
                <c:pt idx="18">
                  <c:v>21.38</c:v>
                </c:pt>
                <c:pt idx="19">
                  <c:v>34.720000000000013</c:v>
                </c:pt>
                <c:pt idx="20">
                  <c:v>27.79</c:v>
                </c:pt>
                <c:pt idx="21">
                  <c:v>29.18</c:v>
                </c:pt>
              </c:numCache>
            </c:numRef>
          </c:val>
        </c:ser>
        <c:axId val="96950144"/>
        <c:axId val="97009664"/>
      </c:barChart>
      <c:catAx>
        <c:axId val="969501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200">
                    <a:latin typeface="Arial" pitchFamily="34" charset="0"/>
                    <a:cs typeface="Arial" pitchFamily="34" charset="0"/>
                  </a:rPr>
                  <a:t>DC-DC converter position</a:t>
                </a:r>
              </a:p>
            </c:rich>
          </c:tx>
          <c:layout>
            <c:manualLayout>
              <c:xMode val="edge"/>
              <c:yMode val="edge"/>
              <c:x val="0.41014317744969181"/>
              <c:y val="0.92045036153210658"/>
            </c:manualLayout>
          </c:layout>
        </c:title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97009664"/>
        <c:crosses val="autoZero"/>
        <c:auto val="1"/>
        <c:lblAlgn val="ctr"/>
        <c:lblOffset val="100"/>
      </c:catAx>
      <c:valAx>
        <c:axId val="970096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200" smtClean="0">
                    <a:latin typeface="Arial" pitchFamily="34" charset="0"/>
                    <a:cs typeface="Arial" pitchFamily="34" charset="0"/>
                  </a:rPr>
                  <a:t>Output voltage drop [mV]</a:t>
                </a:r>
              </a:p>
            </c:rich>
          </c:tx>
          <c:layout>
            <c:manualLayout>
              <c:xMode val="edge"/>
              <c:yMode val="edge"/>
              <c:x val="0"/>
              <c:y val="8.0680138104313223E-2"/>
            </c:manualLayout>
          </c:layout>
        </c:title>
        <c:numFmt formatCode="0.0" sourceLinked="1"/>
        <c:tickLblPos val="nextTo"/>
        <c:crossAx val="9695014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7.9291040016068334E-2"/>
          <c:y val="2.751552751396644E-2"/>
          <c:w val="0.6017389233618865"/>
          <c:h val="0.89199723209428206"/>
        </c:manualLayout>
      </c:layout>
      <c:lineChart>
        <c:grouping val="standard"/>
        <c:ser>
          <c:idx val="4"/>
          <c:order val="0"/>
          <c:tx>
            <c:v>Coil below shield</c:v>
          </c:tx>
          <c:spPr>
            <a:ln>
              <a:solidFill>
                <a:srgbClr val="7030A0"/>
              </a:solidFill>
            </a:ln>
          </c:spPr>
          <c:marker>
            <c:symbol val="square"/>
            <c:size val="8"/>
            <c:spPr>
              <a:solidFill>
                <a:srgbClr val="7030A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Tabelle1!$T$3:$T$7</c:f>
              <c:numCache>
                <c:formatCode>General</c:formatCode>
                <c:ptCount val="5"/>
                <c:pt idx="0">
                  <c:v>-13.33853</c:v>
                </c:pt>
                <c:pt idx="1">
                  <c:v>-1.1661780000000017</c:v>
                </c:pt>
                <c:pt idx="2">
                  <c:v>0.7982319999999995</c:v>
                </c:pt>
                <c:pt idx="3">
                  <c:v>7.8166979999999997</c:v>
                </c:pt>
                <c:pt idx="4">
                  <c:v>19.095571999999986</c:v>
                </c:pt>
              </c:numCache>
            </c:numRef>
          </c:val>
        </c:ser>
        <c:ser>
          <c:idx val="5"/>
          <c:order val="1"/>
          <c:tx>
            <c:v>Chip below shield</c:v>
          </c:tx>
          <c:spPr>
            <a:ln>
              <a:solidFill>
                <a:srgbClr val="FF0000"/>
              </a:solidFill>
            </a:ln>
          </c:spPr>
          <c:marker>
            <c:symbol val="triangle"/>
            <c:size val="8"/>
            <c:spPr>
              <a:solidFill>
                <a:srgbClr val="FF000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Tabelle1!$E$3:$E$7</c:f>
              <c:numCache>
                <c:formatCode>General</c:formatCode>
                <c:ptCount val="5"/>
                <c:pt idx="0">
                  <c:v>-12.055861</c:v>
                </c:pt>
                <c:pt idx="1">
                  <c:v>-0.37302600000000058</c:v>
                </c:pt>
                <c:pt idx="2">
                  <c:v>1.4376239999999969</c:v>
                </c:pt>
                <c:pt idx="3">
                  <c:v>8.0599110000000014</c:v>
                </c:pt>
                <c:pt idx="4">
                  <c:v>18.682376999999967</c:v>
                </c:pt>
              </c:numCache>
            </c:numRef>
          </c:val>
        </c:ser>
        <c:ser>
          <c:idx val="6"/>
          <c:order val="2"/>
          <c:tx>
            <c:v>Cooling bridge, no shield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8"/>
            <c:spPr>
              <a:solidFill>
                <a:srgbClr val="00B05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Tabelle1!$U$3:$U$7</c:f>
              <c:numCache>
                <c:formatCode>General</c:formatCode>
                <c:ptCount val="5"/>
                <c:pt idx="0">
                  <c:v>-11.977573</c:v>
                </c:pt>
                <c:pt idx="1">
                  <c:v>-7.0886719999999999</c:v>
                </c:pt>
                <c:pt idx="2">
                  <c:v>-6.1465309999999933</c:v>
                </c:pt>
                <c:pt idx="3">
                  <c:v>-2.6591360000000002</c:v>
                </c:pt>
                <c:pt idx="4">
                  <c:v>2.9127719999999977</c:v>
                </c:pt>
              </c:numCache>
            </c:numRef>
          </c:val>
        </c:ser>
        <c:ser>
          <c:idx val="7"/>
          <c:order val="3"/>
          <c:tx>
            <c:v>Cooling bridge, shield</c:v>
          </c:tx>
          <c:spPr>
            <a:ln>
              <a:solidFill>
                <a:srgbClr val="92D050"/>
              </a:solidFill>
            </a:ln>
          </c:spPr>
          <c:marker>
            <c:symbol val="circle"/>
            <c:size val="8"/>
            <c:spPr>
              <a:solidFill>
                <a:srgbClr val="92D05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Tabelle1!$F$3:$F$7</c:f>
              <c:numCache>
                <c:formatCode>General</c:formatCode>
                <c:ptCount val="5"/>
                <c:pt idx="0">
                  <c:v>-13.316682000000016</c:v>
                </c:pt>
                <c:pt idx="1">
                  <c:v>-8.0827880000000007</c:v>
                </c:pt>
                <c:pt idx="2">
                  <c:v>-7.2634169999999916</c:v>
                </c:pt>
                <c:pt idx="3">
                  <c:v>-4.2662019999999998</c:v>
                </c:pt>
                <c:pt idx="4">
                  <c:v>0.47520800000000002</c:v>
                </c:pt>
              </c:numCache>
            </c:numRef>
          </c:val>
        </c:ser>
        <c:ser>
          <c:idx val="9"/>
          <c:order val="4"/>
          <c:tx>
            <c:v>Pipe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8"/>
            <c:spPr>
              <a:solidFill>
                <a:srgbClr val="0070C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Tabelle1!$AF$3:$AF$7</c:f>
              <c:numCache>
                <c:formatCode>General</c:formatCode>
                <c:ptCount val="5"/>
                <c:pt idx="0">
                  <c:v>-14.926021</c:v>
                </c:pt>
                <c:pt idx="1">
                  <c:v>-14.852990000000016</c:v>
                </c:pt>
                <c:pt idx="2">
                  <c:v>-14.802383000000004</c:v>
                </c:pt>
                <c:pt idx="3">
                  <c:v>-14.642393999999999</c:v>
                </c:pt>
                <c:pt idx="4">
                  <c:v>-14.263396</c:v>
                </c:pt>
              </c:numCache>
            </c:numRef>
          </c:val>
        </c:ser>
        <c:marker val="1"/>
        <c:axId val="97463296"/>
        <c:axId val="97547776"/>
      </c:lineChart>
      <c:catAx>
        <c:axId val="974632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97547776"/>
        <c:crossesAt val="-20"/>
        <c:auto val="1"/>
        <c:lblAlgn val="ctr"/>
        <c:lblOffset val="100"/>
      </c:catAx>
      <c:valAx>
        <c:axId val="97547776"/>
        <c:scaling>
          <c:orientation val="minMax"/>
          <c:min val="-20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 [°C]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9746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084219199816001"/>
          <c:y val="7.2227842130601475E-2"/>
          <c:w val="0.2876106889762709"/>
          <c:h val="0.64515297520548442"/>
        </c:manualLayout>
      </c:layout>
      <c:txPr>
        <a:bodyPr/>
        <a:lstStyle/>
        <a:p>
          <a:pPr>
            <a:defRPr sz="1400" b="1"/>
          </a:pPr>
          <a:endParaRPr lang="en-U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D657A13-B36F-441D-B0F2-3C09ED2454F4}" type="datetimeFigureOut">
              <a:rPr lang="de-DE"/>
              <a:pPr>
                <a:defRPr/>
              </a:pPr>
              <a:t>20.09.2012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4ED7519-1EA9-43F4-8168-D37E90A8979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103CAF-0CF0-4AE9-96B8-800654F0092E}" type="datetimeFigureOut">
              <a:rPr lang="de-DE"/>
              <a:pPr>
                <a:defRPr/>
              </a:pPr>
              <a:t>20.09.2012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3C55A24-309F-4368-B8DB-B8B43C4E0B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119DC1-87AC-4C99-AB0A-CE301E9ACAA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4A5960-793E-4050-B56C-812C088D850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A9ECD-A47A-4E1E-83A5-91DA6600AF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1971-DB5B-4F9D-9927-B3DEBF0FE5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03255-F5A4-4221-B609-2EC0C0918F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13671-7C3B-43B6-9B46-711A78DFA1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755576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83816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83816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83816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F525345-BDDF-412D-819B-4BC86760D2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9" name="Picture 2" descr="C:\Users\Klein\Pictures\SLHC\AMIS4\KK\DSCN6212.JPG"/>
          <p:cNvPicPr>
            <a:picLocks noChangeAspect="1" noChangeArrowheads="1"/>
          </p:cNvPicPr>
          <p:nvPr userDrawn="1"/>
        </p:nvPicPr>
        <p:blipFill>
          <a:blip r:embed="rId2" cstate="print"/>
          <a:srcRect l="10487" t="18112" r="12567" b="25044"/>
          <a:stretch>
            <a:fillRect/>
          </a:stretch>
        </p:blipFill>
        <p:spPr bwMode="auto">
          <a:xfrm>
            <a:off x="7596336" y="219120"/>
            <a:ext cx="1299512" cy="72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106B9-131C-4E1C-9173-24852C13B5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99C7-ED08-4172-B1AD-DB47D8FC12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10525" y="223838"/>
            <a:ext cx="88741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 sz="2000">
                <a:latin typeface="Arial" pitchFamily="34" charset="0"/>
                <a:cs typeface="Arial" pitchFamily="34" charset="0"/>
              </a:defRPr>
            </a:lvl1pPr>
            <a:lvl2pPr marL="360363" indent="-184150"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72362" cy="6429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DD5B871-C0C7-40D4-B47E-A7EF0547A0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9D22D-74BF-4AC3-B2D3-29BEFCC14E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35748-DA82-4DC9-9BAE-DE0914041C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126FA-2A65-4417-BE62-98FD1354F7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9FCA-3AD2-467F-9B16-4C4FFFCCFC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8980-97F3-41A7-A4B8-DF0C1C11BC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978E8-A742-4828-92B9-3F0F42FF6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1E5FD-AC13-401E-AA19-41C47BA425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E4CE-D4B2-439E-BC67-91872D39A6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7E201-4CB8-4B0C-98B6-6C5B6B8151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E8A8-A3EB-4D12-BD9C-2D6E3987AD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E63B7-B531-4376-A081-FD44DEDECC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14313"/>
            <a:ext cx="99377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286412"/>
          </a:xfrm>
        </p:spPr>
        <p:txBody>
          <a:bodyPr/>
          <a:lstStyle>
            <a:lvl1pPr marL="176213" indent="-176213">
              <a:defRPr>
                <a:latin typeface="Arial" pitchFamily="34" charset="0"/>
                <a:cs typeface="Arial" pitchFamily="34" charset="0"/>
              </a:defRPr>
            </a:lvl1pPr>
            <a:lvl2pPr marL="360363" indent="-184150"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98425" y="6429375"/>
            <a:ext cx="125888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14563" y="6429375"/>
            <a:ext cx="4857750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715250" y="6429375"/>
            <a:ext cx="1214438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98C668-2654-421F-B87D-0A662D9779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FFF8-F1EA-41CE-9BEF-F0BD9D9D4B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35B6-AA79-4D4F-8D7B-B10F3AF629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132D-6D72-4946-AA1C-4F63A43BF3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ACBB0-8B3A-42E3-B849-621B9280F5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8073E-D758-4653-B312-0E700282B1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B6436-2DCE-4DE1-894F-F5B07E4CDD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3080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690" r:id="rId2"/>
    <p:sldLayoutId id="2147483691" r:id="rId3"/>
    <p:sldLayoutId id="2147483713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14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13" y="214313"/>
            <a:ext cx="871537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elplatzhalter 1"/>
          <p:cNvSpPr>
            <a:spLocks noGrp="1"/>
          </p:cNvSpPr>
          <p:nvPr>
            <p:ph type="title"/>
          </p:nvPr>
        </p:nvSpPr>
        <p:spPr bwMode="auto">
          <a:xfrm>
            <a:off x="1071563" y="285750"/>
            <a:ext cx="7786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10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429375"/>
            <a:ext cx="2895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BE859B-68FD-4A23-81FA-C2EE9D2615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4104" name="Picture 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erade Verbindung 20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Gerade Verbindung 1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Textfeld 8"/>
          <p:cNvSpPr txBox="1">
            <a:spLocks noChangeArrowheads="1"/>
          </p:cNvSpPr>
          <p:nvPr/>
        </p:nvSpPr>
        <p:spPr bwMode="auto">
          <a:xfrm>
            <a:off x="194506" y="1436583"/>
            <a:ext cx="89391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3600" b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DC-DC Conversion Powering Scheme </a:t>
            </a:r>
          </a:p>
          <a:p>
            <a:pPr algn="ctr"/>
            <a:r>
              <a:rPr lang="en-GB" sz="3600" b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 the CMS Phase-1 Pixel Upgrade</a:t>
            </a:r>
            <a:endParaRPr lang="de-DE" sz="3600" b="1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Textfeld 9"/>
          <p:cNvSpPr txBox="1">
            <a:spLocks noChangeArrowheads="1"/>
          </p:cNvSpPr>
          <p:nvPr/>
        </p:nvSpPr>
        <p:spPr bwMode="auto">
          <a:xfrm>
            <a:off x="1237402" y="4725144"/>
            <a:ext cx="66691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000" b="1">
                <a:solidFill>
                  <a:srgbClr val="0000CC"/>
                </a:solidFill>
              </a:rPr>
              <a:t>Topical Workshop on Electronics for Particle Physics</a:t>
            </a:r>
          </a:p>
          <a:p>
            <a:pPr algn="ctr"/>
            <a:r>
              <a:rPr lang="de-DE" sz="2000" b="1" smtClean="0">
                <a:solidFill>
                  <a:srgbClr val="0000CC"/>
                </a:solidFill>
              </a:rPr>
              <a:t>Oxford, </a:t>
            </a:r>
            <a:r>
              <a:rPr lang="de-DE" sz="2000" b="1">
                <a:solidFill>
                  <a:srgbClr val="0000CC"/>
                </a:solidFill>
              </a:rPr>
              <a:t>September </a:t>
            </a:r>
            <a:r>
              <a:rPr lang="de-DE" sz="2000" b="1" smtClean="0">
                <a:solidFill>
                  <a:srgbClr val="0000CC"/>
                </a:solidFill>
              </a:rPr>
              <a:t>20th, 2012</a:t>
            </a:r>
            <a:endParaRPr lang="de-DE" sz="2000" b="1">
              <a:solidFill>
                <a:srgbClr val="0000CC"/>
              </a:solidFill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35297" y="3071813"/>
            <a:ext cx="7987699" cy="11439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sz="21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Lutz </a:t>
            </a:r>
            <a:r>
              <a:rPr lang="de-DE" sz="21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Feld, Martin Fleck, Marcel Friedrichs, Richard Hensch,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sz="21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Waclaw Karpinski, </a:t>
            </a:r>
            <a:r>
              <a:rPr lang="de-DE" sz="2100" b="1" u="sng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Katja Klein</a:t>
            </a:r>
            <a:r>
              <a:rPr lang="de-DE" sz="21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Jan Sammet, Michael Wlochal</a:t>
            </a:r>
            <a:endParaRPr lang="de-DE" sz="2100" b="1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de-DE" b="1" i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Physikalisches Institut </a:t>
            </a:r>
            <a:r>
              <a:rPr lang="de-DE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B, RWTH </a:t>
            </a:r>
            <a:r>
              <a:rPr lang="de-DE" b="1" i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Aachen University</a:t>
            </a:r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2425" y="142875"/>
            <a:ext cx="9572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Gerade Verbindung 1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Klein\Pictures\SLHC\AMIS4\KK\DSCN6335.JPG"/>
          <p:cNvPicPr>
            <a:picLocks noChangeAspect="1" noChangeArrowheads="1"/>
          </p:cNvPicPr>
          <p:nvPr/>
        </p:nvPicPr>
        <p:blipFill>
          <a:blip r:embed="rId5" cstate="print"/>
          <a:srcRect l="12567" t="22272" r="16726" b="19499"/>
          <a:stretch>
            <a:fillRect/>
          </a:stretch>
        </p:blipFill>
        <p:spPr bwMode="auto">
          <a:xfrm>
            <a:off x="7308304" y="5618890"/>
            <a:ext cx="1584176" cy="978461"/>
          </a:xfrm>
          <a:prstGeom prst="rect">
            <a:avLst/>
          </a:prstGeom>
          <a:noFill/>
        </p:spPr>
      </p:pic>
      <p:pic>
        <p:nvPicPr>
          <p:cNvPr id="6146" name="Picture 2" descr="C:\Users\Klein\SLHC\Talks\RWTHLogos\Logo 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6078471"/>
            <a:ext cx="2160240" cy="590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007" t="5520" r="29848" b="648"/>
          <a:stretch>
            <a:fillRect/>
          </a:stretch>
        </p:blipFill>
        <p:spPr bwMode="auto">
          <a:xfrm>
            <a:off x="4067944" y="3933056"/>
            <a:ext cx="494413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Thermal Studies on Single Converters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5004048" y="4274512"/>
            <a:ext cx="160813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Coil temperature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 without shield</a:t>
            </a:r>
          </a:p>
          <a:p>
            <a:r>
              <a:rPr lang="de-DE" sz="1400" b="1" smtClean="0">
                <a:solidFill>
                  <a:srgbClr val="0000FF"/>
                </a:solidFill>
              </a:rPr>
              <a:t>- with shield</a:t>
            </a:r>
            <a:endParaRPr lang="en-GB" sz="1400" b="1">
              <a:solidFill>
                <a:srgbClr val="0000FF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23528" y="1124744"/>
            <a:ext cx="6775253" cy="2364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/>
              <a:t> Inefficiency of 20% </a:t>
            </a:r>
            <a:r>
              <a:rPr lang="de-DE" smtClean="0">
                <a:sym typeface="Wingdings" pitchFamily="2" charset="2"/>
              </a:rPr>
              <a:t> converters need to be cooled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Hot spots: chip and coil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700" smtClean="0">
                <a:sym typeface="Wingdings" pitchFamily="2" charset="2"/>
              </a:rPr>
              <a:t> Chip cooled from back-side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700" smtClean="0">
                <a:sym typeface="Wingdings" pitchFamily="2" charset="2"/>
              </a:rPr>
              <a:t> Shield acts as cooling contact for coil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Measurements with thermistors on chip and inside coil (difficult)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Shield reduces temperature of inductor by up to ~ 20K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10345" r="10345"/>
          <a:stretch>
            <a:fillRect/>
          </a:stretch>
        </p:blipFill>
        <p:spPr bwMode="auto">
          <a:xfrm>
            <a:off x="539552" y="3717032"/>
            <a:ext cx="334781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Klein\Pictures\SLHC\PIX_V7\DSCN5993.JPG"/>
          <p:cNvPicPr>
            <a:picLocks noChangeAspect="1" noChangeArrowheads="1"/>
          </p:cNvPicPr>
          <p:nvPr/>
        </p:nvPicPr>
        <p:blipFill>
          <a:blip r:embed="rId5" cstate="print"/>
          <a:srcRect l="22965" t="26431" r="27124" b="27817"/>
          <a:stretch>
            <a:fillRect/>
          </a:stretch>
        </p:blipFill>
        <p:spPr bwMode="auto">
          <a:xfrm>
            <a:off x="6686416" y="1196752"/>
            <a:ext cx="1990039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 l="1881" t="12764" r="29118" b="3409"/>
          <a:stretch>
            <a:fillRect/>
          </a:stretch>
        </p:blipFill>
        <p:spPr bwMode="auto">
          <a:xfrm>
            <a:off x="683568" y="2291246"/>
            <a:ext cx="6336704" cy="394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Thermal Studies on Single Converters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329802" y="1259468"/>
            <a:ext cx="458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b="1" smtClean="0">
                <a:sym typeface="Wingdings" pitchFamily="2" charset="2"/>
              </a:rPr>
              <a:t> No thermal problem, even for Iout = 4A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140941" y="1916832"/>
            <a:ext cx="1854995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500" b="1" smtClean="0">
                <a:sym typeface="Symbol"/>
              </a:rPr>
              <a:t> </a:t>
            </a:r>
            <a:r>
              <a:rPr lang="de-DE" sz="1500" b="1" smtClean="0"/>
              <a:t>Coil temperature</a:t>
            </a:r>
          </a:p>
          <a:p>
            <a:r>
              <a:rPr lang="de-DE" sz="1500" b="1" smtClean="0">
                <a:sym typeface="Wingdings 2"/>
              </a:rPr>
              <a:t> </a:t>
            </a:r>
            <a:r>
              <a:rPr lang="de-DE" sz="1500" b="1" smtClean="0"/>
              <a:t>Chip temperate</a:t>
            </a:r>
            <a:endParaRPr lang="en-GB" sz="1500" b="1"/>
          </a:p>
        </p:txBody>
      </p:sp>
      <p:sp>
        <p:nvSpPr>
          <p:cNvPr id="27" name="Textfeld 26"/>
          <p:cNvSpPr txBox="1"/>
          <p:nvPr/>
        </p:nvSpPr>
        <p:spPr>
          <a:xfrm>
            <a:off x="6948264" y="1772816"/>
            <a:ext cx="141577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Cooling block </a:t>
            </a:r>
          </a:p>
          <a:p>
            <a:r>
              <a:rPr lang="de-DE" sz="1400" b="1" smtClean="0"/>
              <a:t>temperature:</a:t>
            </a:r>
            <a:endParaRPr lang="en-GB" sz="1400" b="1"/>
          </a:p>
        </p:txBody>
      </p:sp>
      <p:sp>
        <p:nvSpPr>
          <p:cNvPr id="28" name="Textfeld 27"/>
          <p:cNvSpPr txBox="1"/>
          <p:nvPr/>
        </p:nvSpPr>
        <p:spPr>
          <a:xfrm>
            <a:off x="6948264" y="2492896"/>
            <a:ext cx="620683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FF0000"/>
                </a:solidFill>
              </a:rPr>
              <a:t>+5°C</a:t>
            </a:r>
            <a:endParaRPr lang="en-GB" sz="1500" b="1">
              <a:solidFill>
                <a:srgbClr val="FF000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948264" y="3212976"/>
            <a:ext cx="679994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00B050"/>
                </a:solidFill>
              </a:rPr>
              <a:t>-10°C</a:t>
            </a:r>
            <a:endParaRPr lang="en-GB" sz="1500" b="1">
              <a:solidFill>
                <a:srgbClr val="00B05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948264" y="3897923"/>
            <a:ext cx="679994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0070C0"/>
                </a:solidFill>
              </a:rPr>
              <a:t>-24°C</a:t>
            </a:r>
            <a:endParaRPr lang="en-GB" sz="15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The DC-DC Bus Board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026" name="Picture 2" descr="C:\Users\Klein\Pictures\SLHC\SupplyTube\DSCN6013.JPG"/>
          <p:cNvPicPr>
            <a:picLocks noChangeAspect="1" noChangeArrowheads="1"/>
          </p:cNvPicPr>
          <p:nvPr/>
        </p:nvPicPr>
        <p:blipFill>
          <a:blip r:embed="rId3" cstate="print"/>
          <a:srcRect t="23658" r="7367" b="44454"/>
          <a:stretch>
            <a:fillRect/>
          </a:stretch>
        </p:blipFill>
        <p:spPr bwMode="auto">
          <a:xfrm>
            <a:off x="4860032" y="1052736"/>
            <a:ext cx="4032448" cy="1041095"/>
          </a:xfrm>
          <a:prstGeom prst="rect">
            <a:avLst/>
          </a:prstGeom>
          <a:noFill/>
        </p:spPr>
      </p:pic>
      <p:sp>
        <p:nvSpPr>
          <p:cNvPr id="21" name="Textfeld 20"/>
          <p:cNvSpPr txBox="1"/>
          <p:nvPr/>
        </p:nvSpPr>
        <p:spPr>
          <a:xfrm>
            <a:off x="107504" y="1124744"/>
            <a:ext cx="6287299" cy="2664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Input and output voltages, control signals</a:t>
            </a:r>
            <a:br>
              <a:rPr lang="de-DE" smtClean="0"/>
            </a:br>
            <a:r>
              <a:rPr lang="de-DE" smtClean="0"/>
              <a:t>  and bias voltages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8 Cu layers a 70µm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Protoype for 24 converters studied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Voltage drops to be well understood (no remote sensing!) 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Reasonable agreement with calculation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No degradation after 120 thermal cycles between -10°C and </a:t>
            </a:r>
            <a:br>
              <a:rPr lang="de-DE" sz="1600" smtClean="0"/>
            </a:br>
            <a:r>
              <a:rPr lang="de-DE" sz="1600" smtClean="0"/>
              <a:t>  +40°C under load</a:t>
            </a:r>
            <a:endParaRPr lang="en-GB" sz="1600"/>
          </a:p>
        </p:txBody>
      </p:sp>
      <p:sp>
        <p:nvSpPr>
          <p:cNvPr id="22" name="Rechteck 21"/>
          <p:cNvSpPr/>
          <p:nvPr/>
        </p:nvSpPr>
        <p:spPr>
          <a:xfrm>
            <a:off x="6603071" y="1052736"/>
            <a:ext cx="2289409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b="1" smtClean="0"/>
              <a:t>488mm x 40mm x 1.6mm</a:t>
            </a:r>
            <a:endParaRPr lang="en-GB" sz="1400" b="1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95536" y="4166411"/>
            <a:ext cx="2880320" cy="214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1374" y="2306685"/>
            <a:ext cx="2425122" cy="162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" name="Diagramm 24"/>
          <p:cNvGraphicFramePr/>
          <p:nvPr/>
        </p:nvGraphicFramePr>
        <p:xfrm>
          <a:off x="3563888" y="4005064"/>
          <a:ext cx="52200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8" name="Textfeld 27"/>
          <p:cNvSpPr txBox="1"/>
          <p:nvPr/>
        </p:nvSpPr>
        <p:spPr>
          <a:xfrm>
            <a:off x="4355976" y="4149080"/>
            <a:ext cx="4386137" cy="2923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300" b="1" smtClean="0">
                <a:solidFill>
                  <a:srgbClr val="0070C0"/>
                </a:solidFill>
              </a:rPr>
              <a:t>Calculation  </a:t>
            </a:r>
            <a:r>
              <a:rPr lang="de-DE" sz="1300" b="1" smtClean="0">
                <a:solidFill>
                  <a:srgbClr val="FF0000"/>
                </a:solidFill>
              </a:rPr>
              <a:t>Measured before TC </a:t>
            </a:r>
            <a:r>
              <a:rPr lang="de-DE" sz="1300" b="1" smtClean="0">
                <a:solidFill>
                  <a:srgbClr val="008000"/>
                </a:solidFill>
              </a:rPr>
              <a:t>  Measured after TC</a:t>
            </a:r>
            <a:endParaRPr lang="en-GB" sz="1300" b="1">
              <a:solidFill>
                <a:srgbClr val="00800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8241085" y="2154122"/>
            <a:ext cx="795411" cy="292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300" b="1" smtClean="0"/>
              <a:t>+40.4°C</a:t>
            </a:r>
            <a:endParaRPr lang="en-GB" sz="13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Klein\Pictures\SLHC\AMIS4\Busboard\DSCN6442.JPG"/>
          <p:cNvPicPr>
            <a:picLocks noChangeAspect="1" noChangeArrowheads="1"/>
          </p:cNvPicPr>
          <p:nvPr/>
        </p:nvPicPr>
        <p:blipFill>
          <a:blip r:embed="rId3" cstate="print"/>
          <a:srcRect t="25958" r="40085" b="9018"/>
          <a:stretch>
            <a:fillRect/>
          </a:stretch>
        </p:blipFill>
        <p:spPr bwMode="auto">
          <a:xfrm>
            <a:off x="6156176" y="1174982"/>
            <a:ext cx="2592288" cy="2110002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CO</a:t>
            </a:r>
            <a:r>
              <a:rPr lang="de-DE" baseline="-25000" smtClean="0">
                <a:latin typeface="Arial" charset="0"/>
                <a:cs typeface="Arial" charset="0"/>
              </a:rPr>
              <a:t>2</a:t>
            </a:r>
            <a:r>
              <a:rPr lang="de-DE" smtClean="0">
                <a:latin typeface="Arial" charset="0"/>
                <a:cs typeface="Arial" charset="0"/>
              </a:rPr>
              <a:t> Cold Test with Bus Board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79512" y="1178312"/>
            <a:ext cx="5920339" cy="1746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Two-phase CO</a:t>
            </a:r>
            <a:r>
              <a:rPr lang="de-DE" baseline="-25000" smtClean="0"/>
              <a:t>2</a:t>
            </a:r>
            <a:r>
              <a:rPr lang="de-DE" smtClean="0"/>
              <a:t> cooling system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Tests performed with fully equipped bus board and </a:t>
            </a:r>
            <a:br>
              <a:rPr lang="de-DE" smtClean="0"/>
            </a:br>
            <a:r>
              <a:rPr lang="de-DE" smtClean="0"/>
              <a:t>   lab CO</a:t>
            </a:r>
            <a:r>
              <a:rPr lang="de-DE" baseline="-25000" smtClean="0"/>
              <a:t>2</a:t>
            </a:r>
            <a:r>
              <a:rPr lang="de-DE" smtClean="0"/>
              <a:t> cooling system, operated at -20°C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Pipes are thin: 1.7/2.0 mm in lab; 1.8/2.2mm in CMS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A programmable load can be applied to each converter</a:t>
            </a:r>
          </a:p>
        </p:txBody>
      </p:sp>
      <p:pic>
        <p:nvPicPr>
          <p:cNvPr id="12" name="Picture 2" descr="C:\Users\Klein\Pictures\SLHC\AMIS4\Busboard\DSCN6530.JPG"/>
          <p:cNvPicPr>
            <a:picLocks noChangeAspect="1" noChangeArrowheads="1"/>
          </p:cNvPicPr>
          <p:nvPr/>
        </p:nvPicPr>
        <p:blipFill>
          <a:blip r:embed="rId4" cstate="print"/>
          <a:srcRect t="50218"/>
          <a:stretch>
            <a:fillRect/>
          </a:stretch>
        </p:blipFill>
        <p:spPr bwMode="auto">
          <a:xfrm>
            <a:off x="683568" y="3358732"/>
            <a:ext cx="8095499" cy="3022596"/>
          </a:xfrm>
          <a:prstGeom prst="rect">
            <a:avLst/>
          </a:prstGeom>
          <a:noFill/>
        </p:spPr>
      </p:pic>
      <p:sp>
        <p:nvSpPr>
          <p:cNvPr id="14" name="Rechteck 13"/>
          <p:cNvSpPr/>
          <p:nvPr/>
        </p:nvSpPr>
        <p:spPr>
          <a:xfrm>
            <a:off x="827584" y="5949280"/>
            <a:ext cx="1495922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400" b="1" smtClean="0"/>
              <a:t>Evacuated box </a:t>
            </a:r>
            <a:endParaRPr lang="en-GB" sz="1400" b="1"/>
          </a:p>
        </p:txBody>
      </p:sp>
      <p:sp>
        <p:nvSpPr>
          <p:cNvPr id="15" name="Rechteck 14"/>
          <p:cNvSpPr/>
          <p:nvPr/>
        </p:nvSpPr>
        <p:spPr>
          <a:xfrm>
            <a:off x="5724128" y="5805264"/>
            <a:ext cx="2081019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400" b="1" smtClean="0"/>
              <a:t>Thermistors on coils, </a:t>
            </a:r>
          </a:p>
          <a:p>
            <a:r>
              <a:rPr lang="de-DE" sz="1400" b="1" smtClean="0"/>
              <a:t>pipes, cooling bridges</a:t>
            </a:r>
            <a:endParaRPr lang="en-GB" sz="1400" b="1"/>
          </a:p>
        </p:txBody>
      </p:sp>
      <p:sp>
        <p:nvSpPr>
          <p:cNvPr id="16" name="Rechteck 15"/>
          <p:cNvSpPr/>
          <p:nvPr/>
        </p:nvSpPr>
        <p:spPr>
          <a:xfrm>
            <a:off x="1835696" y="3429000"/>
            <a:ext cx="4572000" cy="30777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de-DE" sz="1400" b="1" smtClean="0"/>
              <a:t>Protoype bus board with 24 DC-DC converters</a:t>
            </a:r>
            <a:endParaRPr lang="en-GB" sz="1400" b="1"/>
          </a:p>
        </p:txBody>
      </p:sp>
      <p:sp>
        <p:nvSpPr>
          <p:cNvPr id="17" name="Rechteck 16"/>
          <p:cNvSpPr/>
          <p:nvPr/>
        </p:nvSpPr>
        <p:spPr>
          <a:xfrm>
            <a:off x="6156176" y="980728"/>
            <a:ext cx="2640466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400" b="1" smtClean="0"/>
              <a:t>Aluminium c</a:t>
            </a:r>
            <a:r>
              <a:rPr lang="de-DE" sz="1400" b="1" smtClean="0">
                <a:sym typeface="Symbol"/>
              </a:rPr>
              <a:t>ooling bridges </a:t>
            </a:r>
            <a:endParaRPr lang="en-GB" sz="1400" b="1"/>
          </a:p>
        </p:txBody>
      </p:sp>
      <p:sp>
        <p:nvSpPr>
          <p:cNvPr id="20" name="Ellipse 19"/>
          <p:cNvSpPr/>
          <p:nvPr/>
        </p:nvSpPr>
        <p:spPr>
          <a:xfrm>
            <a:off x="5220072" y="4005064"/>
            <a:ext cx="1512168" cy="79208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Gerade Verbindung mit Pfeil 23"/>
          <p:cNvCxnSpPr/>
          <p:nvPr/>
        </p:nvCxnSpPr>
        <p:spPr>
          <a:xfrm flipH="1" flipV="1">
            <a:off x="6084168" y="4797152"/>
            <a:ext cx="144016" cy="1008112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CO</a:t>
            </a:r>
            <a:r>
              <a:rPr lang="de-DE" baseline="-25000" smtClean="0">
                <a:latin typeface="Arial" charset="0"/>
                <a:cs typeface="Arial" charset="0"/>
              </a:rPr>
              <a:t>2</a:t>
            </a:r>
            <a:r>
              <a:rPr lang="de-DE" smtClean="0">
                <a:latin typeface="Arial" charset="0"/>
                <a:cs typeface="Arial" charset="0"/>
              </a:rPr>
              <a:t> Cold Test with Bus Board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45761" y="5454853"/>
            <a:ext cx="8745407" cy="736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>
                <a:sym typeface="Symbol"/>
              </a:rPr>
              <a:t> </a:t>
            </a:r>
            <a:r>
              <a:rPr lang="de-DE" smtClean="0"/>
              <a:t>T between pipe and cooling bridge about 15K </a:t>
            </a:r>
            <a:r>
              <a:rPr lang="de-DE" smtClean="0">
                <a:sym typeface="Wingdings" pitchFamily="2" charset="2"/>
              </a:rPr>
              <a:t> optimization needed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smtClean="0">
                <a:sym typeface="Symbol"/>
              </a:rPr>
              <a:t></a:t>
            </a:r>
            <a:r>
              <a:rPr lang="de-DE" smtClean="0"/>
              <a:t>T betw. coil/chip of shielded converter &amp; cooling bridge about 20K </a:t>
            </a:r>
            <a:r>
              <a:rPr lang="de-DE" smtClean="0">
                <a:sym typeface="Wingdings" pitchFamily="2" charset="2"/>
              </a:rPr>
              <a:t> as expected</a:t>
            </a:r>
            <a:endParaRPr lang="de-DE" smtClean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graphicFrame>
        <p:nvGraphicFramePr>
          <p:cNvPr id="13" name="Diagramm 12"/>
          <p:cNvGraphicFramePr/>
          <p:nvPr/>
        </p:nvGraphicFramePr>
        <p:xfrm>
          <a:off x="179512" y="1052736"/>
          <a:ext cx="871296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5796136" y="2113111"/>
            <a:ext cx="5132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20K</a:t>
            </a:r>
            <a:endParaRPr lang="en-GB" sz="1400" b="1"/>
          </a:p>
        </p:txBody>
      </p:sp>
      <p:sp>
        <p:nvSpPr>
          <p:cNvPr id="16" name="Textfeld 15"/>
          <p:cNvSpPr txBox="1"/>
          <p:nvPr/>
        </p:nvSpPr>
        <p:spPr>
          <a:xfrm>
            <a:off x="5754608" y="3645024"/>
            <a:ext cx="5132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15K</a:t>
            </a:r>
            <a:endParaRPr lang="en-GB" sz="1400" b="1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5796136" y="1628800"/>
            <a:ext cx="0" cy="14401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5796136" y="3140968"/>
            <a:ext cx="0" cy="129614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4"/>
            <a:ext cx="813690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Thermal Cycling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107504" y="1052736"/>
            <a:ext cx="682609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de-DE" smtClean="0"/>
              <a:t> Different temperatures in CMS: </a:t>
            </a:r>
            <a:r>
              <a:rPr lang="de-DE" smtClean="0">
                <a:sym typeface="Wingdings" pitchFamily="2" charset="2"/>
              </a:rPr>
              <a:t>CO</a:t>
            </a:r>
            <a:r>
              <a:rPr lang="de-DE" baseline="-25000" smtClean="0">
                <a:sym typeface="Wingdings" pitchFamily="2" charset="2"/>
              </a:rPr>
              <a:t>2</a:t>
            </a:r>
            <a:r>
              <a:rPr lang="de-DE" smtClean="0">
                <a:sym typeface="Wingdings" pitchFamily="2" charset="2"/>
              </a:rPr>
              <a:t> cold/warm; power on/off</a:t>
            </a:r>
          </a:p>
          <a:p>
            <a:pPr lvl="1">
              <a:spcBef>
                <a:spcPts val="300"/>
              </a:spcBef>
            </a:pPr>
            <a:r>
              <a:rPr lang="de-DE" sz="1700" smtClean="0">
                <a:sym typeface="Wingdings 2"/>
              </a:rPr>
              <a:t> </a:t>
            </a:r>
            <a:r>
              <a:rPr lang="de-DE" sz="1700" smtClean="0">
                <a:sym typeface="Wingdings" pitchFamily="2" charset="2"/>
              </a:rPr>
              <a:t>check if convs. work between -30°C and +35°C block temp.</a:t>
            </a:r>
          </a:p>
          <a:p>
            <a:pPr lvl="1">
              <a:spcBef>
                <a:spcPts val="300"/>
              </a:spcBef>
            </a:pPr>
            <a:r>
              <a:rPr lang="de-DE" sz="1700" smtClean="0">
                <a:sym typeface="Wingdings 2"/>
              </a:rPr>
              <a:t> impose thermal stress (</a:t>
            </a:r>
            <a:r>
              <a:rPr lang="de-DE" sz="1700" smtClean="0">
                <a:sym typeface="Wingdings" pitchFamily="2" charset="2"/>
              </a:rPr>
              <a:t>accelerated aging)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07504" y="2035150"/>
            <a:ext cx="5799986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de-DE" smtClean="0"/>
              <a:t> Cold box for 16 DC-DC converters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de-DE" smtClean="0"/>
              <a:t> 8 converters exposed to 15 cycles </a:t>
            </a:r>
            <a:r>
              <a:rPr lang="de-DE" smtClean="0">
                <a:sym typeface="Wingdings" pitchFamily="2" charset="2"/>
              </a:rPr>
              <a:t> still working fine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835696" y="6433591"/>
            <a:ext cx="4924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FF0000"/>
                </a:solidFill>
              </a:rPr>
              <a:t>17h</a:t>
            </a:r>
            <a:endParaRPr lang="en-GB" sz="1400" b="1">
              <a:solidFill>
                <a:srgbClr val="FF0000"/>
              </a:solidFill>
            </a:endParaRPr>
          </a:p>
        </p:txBody>
      </p:sp>
      <p:pic>
        <p:nvPicPr>
          <p:cNvPr id="28" name="Picture 3" descr="\\VBOXSVR\arbeit\talks\cernMeetings\js_pwgm_20120426\cBox.jpg"/>
          <p:cNvPicPr>
            <a:picLocks noChangeAspect="1" noChangeArrowheads="1"/>
          </p:cNvPicPr>
          <p:nvPr/>
        </p:nvPicPr>
        <p:blipFill>
          <a:blip r:embed="rId4" cstate="print"/>
          <a:srcRect l="12489" r="8417"/>
          <a:stretch>
            <a:fillRect/>
          </a:stretch>
        </p:blipFill>
        <p:spPr bwMode="auto">
          <a:xfrm>
            <a:off x="6772742" y="1124744"/>
            <a:ext cx="2191746" cy="1584175"/>
          </a:xfrm>
          <a:prstGeom prst="rect">
            <a:avLst/>
          </a:prstGeom>
          <a:noFill/>
        </p:spPr>
      </p:pic>
      <p:sp>
        <p:nvSpPr>
          <p:cNvPr id="20" name="Textfeld 19"/>
          <p:cNvSpPr txBox="1"/>
          <p:nvPr/>
        </p:nvSpPr>
        <p:spPr>
          <a:xfrm rot="16200000">
            <a:off x="-355757" y="3562135"/>
            <a:ext cx="1626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Temperature [°C]</a:t>
            </a:r>
            <a:endParaRPr lang="en-GB" sz="1400" b="1"/>
          </a:p>
        </p:txBody>
      </p:sp>
      <p:sp>
        <p:nvSpPr>
          <p:cNvPr id="21" name="Textfeld 20"/>
          <p:cNvSpPr txBox="1"/>
          <p:nvPr/>
        </p:nvSpPr>
        <p:spPr>
          <a:xfrm rot="16200000">
            <a:off x="-219000" y="4995204"/>
            <a:ext cx="857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Vout [V]</a:t>
            </a:r>
            <a:endParaRPr lang="en-GB" sz="1400" b="1"/>
          </a:p>
        </p:txBody>
      </p:sp>
      <p:sp>
        <p:nvSpPr>
          <p:cNvPr id="22" name="Textfeld 21"/>
          <p:cNvSpPr txBox="1"/>
          <p:nvPr/>
        </p:nvSpPr>
        <p:spPr>
          <a:xfrm>
            <a:off x="7170345" y="5086925"/>
            <a:ext cx="19381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b="1" smtClean="0"/>
              <a:t>Vout variation probably </a:t>
            </a:r>
          </a:p>
          <a:p>
            <a:r>
              <a:rPr lang="de-DE" sz="1200" b="1" smtClean="0"/>
              <a:t>due to T-dependence </a:t>
            </a:r>
          </a:p>
          <a:p>
            <a:r>
              <a:rPr lang="de-DE" sz="1200" b="1" smtClean="0"/>
              <a:t>of bandgap reference</a:t>
            </a:r>
            <a:endParaRPr lang="en-GB" sz="1200" b="1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852936"/>
            <a:ext cx="77768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feld 23"/>
          <p:cNvSpPr txBox="1"/>
          <p:nvPr/>
        </p:nvSpPr>
        <p:spPr>
          <a:xfrm>
            <a:off x="7956376" y="6073551"/>
            <a:ext cx="1040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time [min]</a:t>
            </a:r>
            <a:endParaRPr lang="en-GB" sz="1400" b="1"/>
          </a:p>
        </p:txBody>
      </p:sp>
      <p:sp>
        <p:nvSpPr>
          <p:cNvPr id="25" name="Textfeld 24"/>
          <p:cNvSpPr txBox="1"/>
          <p:nvPr/>
        </p:nvSpPr>
        <p:spPr>
          <a:xfrm>
            <a:off x="1475656" y="2780928"/>
            <a:ext cx="240963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T of shield of 8 converters</a:t>
            </a:r>
            <a:endParaRPr lang="en-GB" sz="1400" b="1"/>
          </a:p>
        </p:txBody>
      </p:sp>
      <p:sp>
        <p:nvSpPr>
          <p:cNvPr id="26" name="Textfeld 25"/>
          <p:cNvSpPr txBox="1"/>
          <p:nvPr/>
        </p:nvSpPr>
        <p:spPr>
          <a:xfrm>
            <a:off x="1475656" y="4581128"/>
            <a:ext cx="277672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Output voltage of 8 converters</a:t>
            </a:r>
            <a:endParaRPr lang="en-GB" sz="1400" b="1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043608" y="6381328"/>
            <a:ext cx="6984776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System Tests with Pixel Modules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grpSp>
        <p:nvGrpSpPr>
          <p:cNvPr id="11" name="Gruppieren 118"/>
          <p:cNvGrpSpPr/>
          <p:nvPr/>
        </p:nvGrpSpPr>
        <p:grpSpPr>
          <a:xfrm rot="5400000">
            <a:off x="6578350" y="3059087"/>
            <a:ext cx="45719" cy="2710331"/>
            <a:chOff x="4211959" y="2420326"/>
            <a:chExt cx="44970" cy="792000"/>
          </a:xfrm>
        </p:grpSpPr>
        <p:cxnSp>
          <p:nvCxnSpPr>
            <p:cNvPr id="12" name="Gerade Verbindung 11"/>
            <p:cNvCxnSpPr/>
            <p:nvPr/>
          </p:nvCxnSpPr>
          <p:spPr>
            <a:xfrm rot="5400000">
              <a:off x="3860929" y="2816326"/>
              <a:ext cx="79200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 rot="5400000">
              <a:off x="3815959" y="2816326"/>
              <a:ext cx="79200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71"/>
          <p:cNvGrpSpPr/>
          <p:nvPr/>
        </p:nvGrpSpPr>
        <p:grpSpPr>
          <a:xfrm rot="5400000">
            <a:off x="5802543" y="5425342"/>
            <a:ext cx="45719" cy="1381627"/>
            <a:chOff x="4211959" y="2420326"/>
            <a:chExt cx="44970" cy="792000"/>
          </a:xfrm>
        </p:grpSpPr>
        <p:cxnSp>
          <p:nvCxnSpPr>
            <p:cNvPr id="15" name="Gerade Verbindung 14"/>
            <p:cNvCxnSpPr/>
            <p:nvPr/>
          </p:nvCxnSpPr>
          <p:spPr>
            <a:xfrm rot="5400000">
              <a:off x="3860929" y="2816326"/>
              <a:ext cx="79200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 rot="5400000">
              <a:off x="3815959" y="2816326"/>
              <a:ext cx="792000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Gerade Verbindung 17"/>
          <p:cNvCxnSpPr/>
          <p:nvPr/>
        </p:nvCxnSpPr>
        <p:spPr>
          <a:xfrm>
            <a:off x="3240160" y="5745956"/>
            <a:ext cx="288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3240176" y="5673948"/>
            <a:ext cx="2916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rot="5400000">
            <a:off x="5985463" y="4354464"/>
            <a:ext cx="648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5400000">
            <a:off x="5902092" y="4443430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rot="5400000">
            <a:off x="5773655" y="4113136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rot="5400000">
            <a:off x="5719934" y="4185144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 rot="5400000">
            <a:off x="4968044" y="5625244"/>
            <a:ext cx="360040" cy="100811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DE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HV (150V)</a:t>
            </a:r>
          </a:p>
        </p:txBody>
      </p:sp>
      <p:sp>
        <p:nvSpPr>
          <p:cNvPr id="25" name="Rechteck 24"/>
          <p:cNvSpPr/>
          <p:nvPr/>
        </p:nvSpPr>
        <p:spPr>
          <a:xfrm rot="5400000">
            <a:off x="7236295" y="5373216"/>
            <a:ext cx="936104" cy="12241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 DC-DC</a:t>
            </a:r>
            <a:b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converters</a:t>
            </a:r>
          </a:p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 common bus board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391406" y="5322694"/>
            <a:ext cx="2648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smtClean="0">
                <a:solidFill>
                  <a:srgbClr val="0000FF"/>
                </a:solidFill>
              </a:rPr>
              <a:t>Long power cables (40m)</a:t>
            </a:r>
            <a:endParaRPr lang="en-GB" sz="1600" b="1">
              <a:solidFill>
                <a:srgbClr val="0000FF"/>
              </a:solidFill>
            </a:endParaRPr>
          </a:p>
        </p:txBody>
      </p:sp>
      <p:grpSp>
        <p:nvGrpSpPr>
          <p:cNvPr id="27" name="Gruppieren 72"/>
          <p:cNvGrpSpPr/>
          <p:nvPr/>
        </p:nvGrpSpPr>
        <p:grpSpPr>
          <a:xfrm>
            <a:off x="503856" y="5085184"/>
            <a:ext cx="2772000" cy="1368152"/>
            <a:chOff x="323528" y="4797152"/>
            <a:chExt cx="2772000" cy="1440160"/>
          </a:xfrm>
        </p:grpSpPr>
        <p:sp>
          <p:nvSpPr>
            <p:cNvPr id="28" name="Rechteck 27"/>
            <p:cNvSpPr/>
            <p:nvPr/>
          </p:nvSpPr>
          <p:spPr>
            <a:xfrm rot="5400000">
              <a:off x="989448" y="4131232"/>
              <a:ext cx="1440160" cy="2772000"/>
            </a:xfrm>
            <a:prstGeom prst="re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b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CAEN Pixel PS</a:t>
              </a:r>
            </a:p>
          </p:txBody>
        </p:sp>
        <p:sp>
          <p:nvSpPr>
            <p:cNvPr id="29" name="Rechteck 37"/>
            <p:cNvSpPr/>
            <p:nvPr/>
          </p:nvSpPr>
          <p:spPr>
            <a:xfrm>
              <a:off x="1510790" y="4928119"/>
              <a:ext cx="695588" cy="949153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0794" tIns="50397" rIns="100794" bIns="50397" rtlCol="0" anchor="ctr"/>
            <a:lstStyle/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EASY</a:t>
              </a:r>
            </a:p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4000</a:t>
              </a:r>
              <a:endParaRPr lang="en-GB" sz="1400" i="1" kern="0" dirty="0">
                <a:solidFill>
                  <a:srgbClr val="000000"/>
                </a:solidFill>
                <a:cs typeface="Arial"/>
              </a:endParaRPr>
            </a:p>
          </p:txBody>
        </p:sp>
        <p:sp>
          <p:nvSpPr>
            <p:cNvPr id="30" name="Rechteck 38"/>
            <p:cNvSpPr/>
            <p:nvPr/>
          </p:nvSpPr>
          <p:spPr>
            <a:xfrm>
              <a:off x="394782" y="4928119"/>
              <a:ext cx="1044000" cy="949153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0794" tIns="50397" rIns="100794" bIns="50397" rtlCol="0" anchor="ctr"/>
            <a:lstStyle/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SY</a:t>
              </a:r>
              <a:r>
                <a:rPr lang="en-GB" sz="1400" i="1" kern="0" dirty="0" smtClean="0">
                  <a:solidFill>
                    <a:srgbClr val="000000"/>
                  </a:solidFill>
                  <a:cs typeface="Arial"/>
                </a:rPr>
                <a:t>1527</a:t>
              </a:r>
            </a:p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+ Branch Controller</a:t>
              </a:r>
            </a:p>
          </p:txBody>
        </p:sp>
        <p:sp>
          <p:nvSpPr>
            <p:cNvPr id="31" name="Rechteck 31"/>
            <p:cNvSpPr/>
            <p:nvPr/>
          </p:nvSpPr>
          <p:spPr>
            <a:xfrm>
              <a:off x="2231734" y="4928119"/>
              <a:ext cx="791224" cy="949153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0794" tIns="50397" rIns="100794" bIns="50397" rtlCol="0" anchor="ctr"/>
            <a:lstStyle/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PSM</a:t>
              </a:r>
            </a:p>
            <a:p>
              <a:pPr algn="ctr">
                <a:defRPr/>
              </a:pPr>
              <a:r>
                <a:rPr lang="de-DE" sz="1400" i="1" kern="0" dirty="0" smtClean="0">
                  <a:solidFill>
                    <a:srgbClr val="000000"/>
                  </a:solidFill>
                  <a:cs typeface="Arial"/>
                </a:rPr>
                <a:t>A4603</a:t>
              </a:r>
              <a:endParaRPr lang="en-GB" sz="1400" i="1" kern="0" dirty="0">
                <a:solidFill>
                  <a:srgbClr val="000000"/>
                </a:solidFill>
                <a:cs typeface="Arial"/>
              </a:endParaRPr>
            </a:p>
          </p:txBody>
        </p:sp>
      </p:grpSp>
      <p:grpSp>
        <p:nvGrpSpPr>
          <p:cNvPr id="32" name="Gruppieren 76"/>
          <p:cNvGrpSpPr/>
          <p:nvPr/>
        </p:nvGrpSpPr>
        <p:grpSpPr>
          <a:xfrm rot="5400000">
            <a:off x="5787364" y="3550150"/>
            <a:ext cx="47372" cy="1008000"/>
            <a:chOff x="6228184" y="1988840"/>
            <a:chExt cx="47372" cy="779387"/>
          </a:xfrm>
        </p:grpSpPr>
        <p:cxnSp>
          <p:nvCxnSpPr>
            <p:cNvPr id="33" name="Gerade Verbindung 32"/>
            <p:cNvCxnSpPr/>
            <p:nvPr/>
          </p:nvCxnSpPr>
          <p:spPr>
            <a:xfrm rot="5400000">
              <a:off x="5915556" y="2408227"/>
              <a:ext cx="7200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 rot="5400000">
              <a:off x="5868184" y="2348840"/>
              <a:ext cx="7200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Gerade Verbindung 34"/>
          <p:cNvCxnSpPr/>
          <p:nvPr/>
        </p:nvCxnSpPr>
        <p:spPr>
          <a:xfrm rot="5400000">
            <a:off x="6023588" y="3897112"/>
            <a:ext cx="108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5400000">
            <a:off x="5976217" y="3897112"/>
            <a:ext cx="108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uppieren 131"/>
          <p:cNvGrpSpPr/>
          <p:nvPr/>
        </p:nvGrpSpPr>
        <p:grpSpPr>
          <a:xfrm flipH="1">
            <a:off x="6973661" y="4149080"/>
            <a:ext cx="1126727" cy="773038"/>
            <a:chOff x="5220074" y="4005064"/>
            <a:chExt cx="770700" cy="773038"/>
          </a:xfrm>
        </p:grpSpPr>
        <p:cxnSp>
          <p:nvCxnSpPr>
            <p:cNvPr id="38" name="Gerade Verbindung 37"/>
            <p:cNvCxnSpPr/>
            <p:nvPr/>
          </p:nvCxnSpPr>
          <p:spPr>
            <a:xfrm rot="5400000">
              <a:off x="5663523" y="4329136"/>
              <a:ext cx="648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 rot="5400000">
              <a:off x="5580152" y="4418102"/>
              <a:ext cx="72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uppieren 105"/>
            <p:cNvGrpSpPr/>
            <p:nvPr/>
          </p:nvGrpSpPr>
          <p:grpSpPr>
            <a:xfrm rot="5400000">
              <a:off x="5581737" y="3643401"/>
              <a:ext cx="47373" cy="770700"/>
              <a:chOff x="6228183" y="1997527"/>
              <a:chExt cx="47373" cy="770700"/>
            </a:xfrm>
          </p:grpSpPr>
          <p:cxnSp>
            <p:nvCxnSpPr>
              <p:cNvPr id="41" name="Gerade Verbindung 40"/>
              <p:cNvCxnSpPr/>
              <p:nvPr/>
            </p:nvCxnSpPr>
            <p:spPr>
              <a:xfrm rot="5400000">
                <a:off x="5915556" y="2408227"/>
                <a:ext cx="7200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/>
            </p:nvCxnSpPr>
            <p:spPr>
              <a:xfrm rot="5400000">
                <a:off x="5868183" y="2357527"/>
                <a:ext cx="7200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3" name="Gerade Verbindung 42"/>
          <p:cNvCxnSpPr/>
          <p:nvPr/>
        </p:nvCxnSpPr>
        <p:spPr>
          <a:xfrm rot="5400000">
            <a:off x="5879571" y="3969120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rot="5400000">
            <a:off x="5832200" y="4041128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lipse 44"/>
          <p:cNvSpPr/>
          <p:nvPr/>
        </p:nvSpPr>
        <p:spPr>
          <a:xfrm>
            <a:off x="6281142" y="4005064"/>
            <a:ext cx="45719" cy="4571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6228184" y="4052561"/>
            <a:ext cx="45719" cy="4571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Gerade Verbindung 46"/>
          <p:cNvCxnSpPr/>
          <p:nvPr/>
        </p:nvCxnSpPr>
        <p:spPr>
          <a:xfrm rot="16200000" flipH="1">
            <a:off x="6344640" y="4113136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rot="16200000" flipH="1">
            <a:off x="6398361" y="4185144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115"/>
          <p:cNvGrpSpPr/>
          <p:nvPr/>
        </p:nvGrpSpPr>
        <p:grpSpPr>
          <a:xfrm rot="16200000" flipH="1">
            <a:off x="7429275" y="3484436"/>
            <a:ext cx="47372" cy="1139429"/>
            <a:chOff x="6228184" y="1988840"/>
            <a:chExt cx="47372" cy="779387"/>
          </a:xfrm>
        </p:grpSpPr>
        <p:cxnSp>
          <p:nvCxnSpPr>
            <p:cNvPr id="50" name="Gerade Verbindung 49"/>
            <p:cNvCxnSpPr/>
            <p:nvPr/>
          </p:nvCxnSpPr>
          <p:spPr>
            <a:xfrm rot="5400000">
              <a:off x="5915556" y="2408227"/>
              <a:ext cx="7200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 rot="5400000">
              <a:off x="5868184" y="2348840"/>
              <a:ext cx="7200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Gerade Verbindung 51"/>
          <p:cNvCxnSpPr/>
          <p:nvPr/>
        </p:nvCxnSpPr>
        <p:spPr>
          <a:xfrm rot="16200000" flipH="1">
            <a:off x="6216877" y="3969120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 rot="16200000" flipH="1">
            <a:off x="6264248" y="4041128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e 53"/>
          <p:cNvSpPr/>
          <p:nvPr/>
        </p:nvSpPr>
        <p:spPr>
          <a:xfrm flipH="1">
            <a:off x="6871434" y="4005064"/>
            <a:ext cx="45719" cy="4571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Ellipse 54"/>
          <p:cNvSpPr/>
          <p:nvPr/>
        </p:nvSpPr>
        <p:spPr>
          <a:xfrm flipH="1">
            <a:off x="6924392" y="4052561"/>
            <a:ext cx="45719" cy="4571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Gruppieren 132"/>
          <p:cNvGrpSpPr/>
          <p:nvPr/>
        </p:nvGrpSpPr>
        <p:grpSpPr>
          <a:xfrm>
            <a:off x="5076059" y="4149080"/>
            <a:ext cx="1126727" cy="773038"/>
            <a:chOff x="5220074" y="4005064"/>
            <a:chExt cx="770700" cy="773038"/>
          </a:xfrm>
        </p:grpSpPr>
        <p:cxnSp>
          <p:nvCxnSpPr>
            <p:cNvPr id="57" name="Gerade Verbindung 56"/>
            <p:cNvCxnSpPr/>
            <p:nvPr/>
          </p:nvCxnSpPr>
          <p:spPr>
            <a:xfrm rot="5400000">
              <a:off x="5663523" y="4329136"/>
              <a:ext cx="648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/>
          </p:nvCxnSpPr>
          <p:spPr>
            <a:xfrm rot="5400000">
              <a:off x="5580152" y="4418102"/>
              <a:ext cx="72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uppieren 105"/>
            <p:cNvGrpSpPr/>
            <p:nvPr/>
          </p:nvGrpSpPr>
          <p:grpSpPr>
            <a:xfrm rot="5400000">
              <a:off x="5581737" y="3643401"/>
              <a:ext cx="47373" cy="770700"/>
              <a:chOff x="6228183" y="1997527"/>
              <a:chExt cx="47373" cy="770700"/>
            </a:xfrm>
          </p:grpSpPr>
          <p:cxnSp>
            <p:nvCxnSpPr>
              <p:cNvPr id="60" name="Gerade Verbindung 59"/>
              <p:cNvCxnSpPr/>
              <p:nvPr/>
            </p:nvCxnSpPr>
            <p:spPr>
              <a:xfrm rot="5400000">
                <a:off x="5915556" y="2408227"/>
                <a:ext cx="7200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/>
            </p:nvCxnSpPr>
            <p:spPr>
              <a:xfrm rot="5400000">
                <a:off x="5868183" y="2357527"/>
                <a:ext cx="7200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Gerade Verbindung 61"/>
          <p:cNvCxnSpPr/>
          <p:nvPr/>
        </p:nvCxnSpPr>
        <p:spPr>
          <a:xfrm rot="5400000">
            <a:off x="6120232" y="3897112"/>
            <a:ext cx="108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 rot="5400000">
            <a:off x="6072861" y="3897112"/>
            <a:ext cx="1080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uppieren 70"/>
          <p:cNvGrpSpPr/>
          <p:nvPr/>
        </p:nvGrpSpPr>
        <p:grpSpPr>
          <a:xfrm>
            <a:off x="6084168" y="4365104"/>
            <a:ext cx="1008112" cy="2088232"/>
            <a:chOff x="4932040" y="4293096"/>
            <a:chExt cx="1008112" cy="2088232"/>
          </a:xfrm>
        </p:grpSpPr>
        <p:sp>
          <p:nvSpPr>
            <p:cNvPr id="70" name="Rechteck 69"/>
            <p:cNvSpPr/>
            <p:nvPr/>
          </p:nvSpPr>
          <p:spPr>
            <a:xfrm>
              <a:off x="4932040" y="4293096"/>
              <a:ext cx="1008112" cy="2088232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b="1" dirty="0">
                <a:solidFill>
                  <a:prstClr val="black"/>
                </a:solidFill>
              </a:endParaRPr>
            </a:p>
          </p:txBody>
        </p:sp>
        <p:sp>
          <p:nvSpPr>
            <p:cNvPr id="71" name="Rechteck 70"/>
            <p:cNvSpPr/>
            <p:nvPr/>
          </p:nvSpPr>
          <p:spPr>
            <a:xfrm rot="5400000">
              <a:off x="5508124" y="5805284"/>
              <a:ext cx="360040" cy="360000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72" name="Rechteck 71"/>
            <p:cNvSpPr/>
            <p:nvPr/>
          </p:nvSpPr>
          <p:spPr>
            <a:xfrm rot="5400000">
              <a:off x="5004068" y="4941188"/>
              <a:ext cx="360040" cy="360000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hteck 72"/>
            <p:cNvSpPr/>
            <p:nvPr/>
          </p:nvSpPr>
          <p:spPr>
            <a:xfrm rot="5400000">
              <a:off x="5508084" y="4941188"/>
              <a:ext cx="360040" cy="360000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hteck 73"/>
            <p:cNvSpPr/>
            <p:nvPr/>
          </p:nvSpPr>
          <p:spPr>
            <a:xfrm rot="5400000">
              <a:off x="5004068" y="4509140"/>
              <a:ext cx="360040" cy="360000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hteck 74"/>
            <p:cNvSpPr/>
            <p:nvPr/>
          </p:nvSpPr>
          <p:spPr>
            <a:xfrm rot="5400000">
              <a:off x="5508084" y="4509140"/>
              <a:ext cx="360040" cy="360000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hteck 75"/>
            <p:cNvSpPr/>
            <p:nvPr/>
          </p:nvSpPr>
          <p:spPr>
            <a:xfrm rot="5400000">
              <a:off x="5004028" y="5805284"/>
              <a:ext cx="360040" cy="360000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77" name="Rechteck 76"/>
            <p:cNvSpPr/>
            <p:nvPr/>
          </p:nvSpPr>
          <p:spPr>
            <a:xfrm rot="5400000">
              <a:off x="5508124" y="5373236"/>
              <a:ext cx="360040" cy="360000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78" name="Rechteck 77"/>
            <p:cNvSpPr/>
            <p:nvPr/>
          </p:nvSpPr>
          <p:spPr>
            <a:xfrm rot="5400000">
              <a:off x="5004028" y="5373236"/>
              <a:ext cx="360040" cy="360000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de-DE" sz="1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</p:grpSp>
      <p:sp>
        <p:nvSpPr>
          <p:cNvPr id="79" name="Rechteck 78"/>
          <p:cNvSpPr/>
          <p:nvPr/>
        </p:nvSpPr>
        <p:spPr>
          <a:xfrm rot="5400000">
            <a:off x="8110415" y="4046169"/>
            <a:ext cx="524333" cy="175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5796136" y="2852935"/>
            <a:ext cx="1584176" cy="5040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Const. analogue</a:t>
            </a:r>
          </a:p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load</a:t>
            </a:r>
            <a:endParaRPr lang="en-GB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5" name="Gerade Verbindung 84"/>
          <p:cNvCxnSpPr/>
          <p:nvPr/>
        </p:nvCxnSpPr>
        <p:spPr>
          <a:xfrm rot="10800000">
            <a:off x="5542091" y="3645597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 rot="10800000">
            <a:off x="5594398" y="3575397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 rot="10800000">
            <a:off x="5654501" y="3501008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 rot="10800000">
            <a:off x="5702779" y="3433763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rot="16200000">
            <a:off x="5095160" y="3069016"/>
            <a:ext cx="1008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 rot="16200000">
            <a:off x="5005439" y="3105024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90"/>
          <p:cNvCxnSpPr/>
          <p:nvPr/>
        </p:nvCxnSpPr>
        <p:spPr>
          <a:xfrm rot="16200000">
            <a:off x="5273076" y="2997000"/>
            <a:ext cx="86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 rot="16200000">
            <a:off x="5189705" y="3033008"/>
            <a:ext cx="936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2"/>
          <p:cNvCxnSpPr/>
          <p:nvPr/>
        </p:nvCxnSpPr>
        <p:spPr>
          <a:xfrm rot="10800000" flipH="1">
            <a:off x="6944086" y="3644442"/>
            <a:ext cx="68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rot="10800000" flipH="1">
            <a:off x="6891779" y="3574242"/>
            <a:ext cx="68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94"/>
          <p:cNvCxnSpPr/>
          <p:nvPr/>
        </p:nvCxnSpPr>
        <p:spPr>
          <a:xfrm rot="10800000" flipH="1">
            <a:off x="6802026" y="3499853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 rot="10800000" flipH="1">
            <a:off x="6753748" y="3432608"/>
            <a:ext cx="72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96"/>
          <p:cNvCxnSpPr/>
          <p:nvPr/>
        </p:nvCxnSpPr>
        <p:spPr>
          <a:xfrm rot="5400000" flipH="1">
            <a:off x="7073367" y="3068904"/>
            <a:ext cx="1008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/>
          <p:nvPr/>
        </p:nvCxnSpPr>
        <p:spPr>
          <a:xfrm rot="5400000" flipH="1">
            <a:off x="7091088" y="3104904"/>
            <a:ext cx="1080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 rot="5400000" flipH="1">
            <a:off x="7039451" y="2996904"/>
            <a:ext cx="864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 rot="5400000" flipH="1">
            <a:off x="7050822" y="3026658"/>
            <a:ext cx="936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Grafik 100" descr="2012-01-31 13.39.17.jpg"/>
          <p:cNvPicPr>
            <a:picLocks noChangeAspect="1"/>
          </p:cNvPicPr>
          <p:nvPr/>
        </p:nvPicPr>
        <p:blipFill>
          <a:blip r:embed="rId3" cstate="print"/>
          <a:srcRect t="3892" b="16819"/>
          <a:stretch>
            <a:fillRect/>
          </a:stretch>
        </p:blipFill>
        <p:spPr>
          <a:xfrm>
            <a:off x="251521" y="2276872"/>
            <a:ext cx="3995936" cy="2376264"/>
          </a:xfrm>
          <a:prstGeom prst="rect">
            <a:avLst/>
          </a:prstGeom>
        </p:spPr>
      </p:pic>
      <p:cxnSp>
        <p:nvCxnSpPr>
          <p:cNvPr id="102" name="Gerade Verbindung mit Pfeil 101"/>
          <p:cNvCxnSpPr/>
          <p:nvPr/>
        </p:nvCxnSpPr>
        <p:spPr>
          <a:xfrm>
            <a:off x="8604448" y="45811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/>
          <p:nvPr/>
        </p:nvCxnSpPr>
        <p:spPr>
          <a:xfrm flipV="1">
            <a:off x="8680224" y="4581128"/>
            <a:ext cx="0" cy="50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/>
          <p:nvPr/>
        </p:nvCxnSpPr>
        <p:spPr>
          <a:xfrm>
            <a:off x="5144296" y="45811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/>
          <p:nvPr/>
        </p:nvCxnSpPr>
        <p:spPr>
          <a:xfrm flipV="1">
            <a:off x="5220072" y="4581128"/>
            <a:ext cx="0" cy="50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Rechteck 105"/>
          <p:cNvSpPr/>
          <p:nvPr/>
        </p:nvSpPr>
        <p:spPr>
          <a:xfrm rot="5400000">
            <a:off x="8545248" y="4815408"/>
            <a:ext cx="216024" cy="75557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readout</a:t>
            </a:r>
          </a:p>
        </p:txBody>
      </p:sp>
      <p:sp>
        <p:nvSpPr>
          <p:cNvPr id="107" name="Rechteck 106"/>
          <p:cNvSpPr/>
          <p:nvPr/>
        </p:nvSpPr>
        <p:spPr>
          <a:xfrm rot="5400000">
            <a:off x="5057800" y="4815408"/>
            <a:ext cx="216024" cy="75557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readout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2987824" y="2348880"/>
            <a:ext cx="1080120" cy="319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Modules</a:t>
            </a:r>
            <a:endParaRPr lang="de-DE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hteck 108"/>
          <p:cNvSpPr/>
          <p:nvPr/>
        </p:nvSpPr>
        <p:spPr>
          <a:xfrm>
            <a:off x="395536" y="3212976"/>
            <a:ext cx="1224136" cy="504056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converters</a:t>
            </a:r>
            <a:endParaRPr lang="de-DE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5477040" y="2100956"/>
            <a:ext cx="2232248" cy="648073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Dynamic digital load</a:t>
            </a:r>
            <a:endParaRPr lang="en-GB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3" name="Gruppieren 49"/>
          <p:cNvGrpSpPr/>
          <p:nvPr/>
        </p:nvGrpSpPr>
        <p:grpSpPr>
          <a:xfrm>
            <a:off x="5724128" y="2420888"/>
            <a:ext cx="1512000" cy="216024"/>
            <a:chOff x="391654" y="5083154"/>
            <a:chExt cx="3100180" cy="616765"/>
          </a:xfrm>
        </p:grpSpPr>
        <p:cxnSp>
          <p:nvCxnSpPr>
            <p:cNvPr id="114" name="Gerade Verbindung 113"/>
            <p:cNvCxnSpPr/>
            <p:nvPr/>
          </p:nvCxnSpPr>
          <p:spPr>
            <a:xfrm rot="5400000" flipH="1" flipV="1">
              <a:off x="1932288" y="5391184"/>
              <a:ext cx="612001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" name="Gerade Verbindung 114"/>
            <p:cNvCxnSpPr/>
            <p:nvPr/>
          </p:nvCxnSpPr>
          <p:spPr>
            <a:xfrm>
              <a:off x="1928092" y="5699919"/>
              <a:ext cx="314732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Gerade Verbindung 115"/>
            <p:cNvCxnSpPr/>
            <p:nvPr/>
          </p:nvCxnSpPr>
          <p:spPr>
            <a:xfrm rot="5400000" flipH="1" flipV="1">
              <a:off x="1626969" y="5391184"/>
              <a:ext cx="612000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Gerade Verbindung 116"/>
            <p:cNvCxnSpPr/>
            <p:nvPr/>
          </p:nvCxnSpPr>
          <p:spPr>
            <a:xfrm>
              <a:off x="391654" y="5083154"/>
              <a:ext cx="1548000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8" name="Gerade Verbindung 117"/>
            <p:cNvCxnSpPr/>
            <p:nvPr/>
          </p:nvCxnSpPr>
          <p:spPr>
            <a:xfrm>
              <a:off x="2232905" y="5083154"/>
              <a:ext cx="1258929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9" name="Rechteck 118"/>
          <p:cNvSpPr/>
          <p:nvPr/>
        </p:nvSpPr>
        <p:spPr>
          <a:xfrm>
            <a:off x="7020272" y="2401143"/>
            <a:ext cx="461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(t)</a:t>
            </a:r>
            <a:endParaRPr lang="de-DE" b="1" dirty="0">
              <a:solidFill>
                <a:prstClr val="black"/>
              </a:solidFill>
            </a:endParaRPr>
          </a:p>
        </p:txBody>
      </p:sp>
      <p:sp>
        <p:nvSpPr>
          <p:cNvPr id="120" name="Rechteck 119"/>
          <p:cNvSpPr/>
          <p:nvPr/>
        </p:nvSpPr>
        <p:spPr>
          <a:xfrm>
            <a:off x="6876256" y="3717032"/>
            <a:ext cx="720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0.17 </a:t>
            </a:r>
            <a:r>
              <a:rPr lang="en-GB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</a:t>
            </a:r>
            <a:endParaRPr lang="de-DE" dirty="0">
              <a:solidFill>
                <a:srgbClr val="0000FF"/>
              </a:solidFill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7020272" y="4149080"/>
            <a:ext cx="720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0.35 </a:t>
            </a:r>
            <a:r>
              <a:rPr lang="en-GB" sz="1400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  <a:sym typeface="Symbol"/>
              </a:rPr>
              <a:t></a:t>
            </a:r>
            <a:endParaRPr lang="de-DE" dirty="0">
              <a:solidFill>
                <a:srgbClr val="00CC00"/>
              </a:solidFill>
            </a:endParaRPr>
          </a:p>
        </p:txBody>
      </p:sp>
      <p:cxnSp>
        <p:nvCxnSpPr>
          <p:cNvPr id="123" name="Gerade Verbindung mit Pfeil 122"/>
          <p:cNvCxnSpPr>
            <a:stCxn id="108" idx="2"/>
          </p:cNvCxnSpPr>
          <p:nvPr/>
        </p:nvCxnSpPr>
        <p:spPr>
          <a:xfrm flipH="1">
            <a:off x="3491880" y="2667976"/>
            <a:ext cx="36004" cy="4009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>
            <a:stCxn id="109" idx="0"/>
          </p:cNvCxnSpPr>
          <p:nvPr/>
        </p:nvCxnSpPr>
        <p:spPr>
          <a:xfrm flipV="1">
            <a:off x="1007604" y="2708920"/>
            <a:ext cx="36004" cy="5040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feld 125"/>
          <p:cNvSpPr txBox="1"/>
          <p:nvPr/>
        </p:nvSpPr>
        <p:spPr>
          <a:xfrm>
            <a:off x="251520" y="993502"/>
            <a:ext cx="8600431" cy="1051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Check for possible degradation of module performance due to DC-DC converters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en-GB" b="1" smtClean="0"/>
              <a:t>2 (present-type) pixel modules powered from 1 converter pair 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en-GB" b="1" smtClean="0"/>
              <a:t> In total </a:t>
            </a:r>
            <a:r>
              <a:rPr lang="de-DE" b="1" smtClean="0"/>
              <a:t>8 pairs of DC-DC converters on bus board prototype</a:t>
            </a:r>
          </a:p>
        </p:txBody>
      </p:sp>
      <p:sp>
        <p:nvSpPr>
          <p:cNvPr id="127" name="Textfeld 126"/>
          <p:cNvSpPr txBox="1"/>
          <p:nvPr/>
        </p:nvSpPr>
        <p:spPr>
          <a:xfrm>
            <a:off x="7797054" y="1700808"/>
            <a:ext cx="116891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b="1" smtClean="0"/>
              <a:t>Dig. current </a:t>
            </a:r>
          </a:p>
          <a:p>
            <a:r>
              <a:rPr lang="de-DE" sz="1300" b="1" smtClean="0"/>
              <a:t>depends</a:t>
            </a:r>
          </a:p>
          <a:p>
            <a:r>
              <a:rPr lang="de-DE" sz="1300" b="1" smtClean="0"/>
              <a:t>on readout </a:t>
            </a:r>
          </a:p>
          <a:p>
            <a:r>
              <a:rPr lang="de-DE" sz="1300" b="1" smtClean="0"/>
              <a:t>activity!</a:t>
            </a:r>
            <a:endParaRPr lang="en-GB" sz="1300" b="1"/>
          </a:p>
        </p:txBody>
      </p:sp>
      <p:sp>
        <p:nvSpPr>
          <p:cNvPr id="124" name="Rechteck 123"/>
          <p:cNvSpPr/>
          <p:nvPr/>
        </p:nvSpPr>
        <p:spPr>
          <a:xfrm>
            <a:off x="7884368" y="3899148"/>
            <a:ext cx="1008112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Connector</a:t>
            </a:r>
          </a:p>
          <a:p>
            <a:pPr algn="ctr"/>
            <a:r>
              <a:rPr lang="de-DE" sz="13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endParaRPr lang="de-DE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hteck 127"/>
          <p:cNvSpPr/>
          <p:nvPr/>
        </p:nvSpPr>
        <p:spPr>
          <a:xfrm rot="5400000">
            <a:off x="8299226" y="3703158"/>
            <a:ext cx="133684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de-DE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hteck 128"/>
          <p:cNvSpPr/>
          <p:nvPr/>
        </p:nvSpPr>
        <p:spPr>
          <a:xfrm rot="5400000">
            <a:off x="8079263" y="3295007"/>
            <a:ext cx="524333" cy="175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Rechteck 129"/>
          <p:cNvSpPr/>
          <p:nvPr/>
        </p:nvSpPr>
        <p:spPr>
          <a:xfrm>
            <a:off x="7895416" y="2636912"/>
            <a:ext cx="904952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Pixel module </a:t>
            </a:r>
            <a:endParaRPr lang="de-DE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Rechteck 121"/>
          <p:cNvSpPr/>
          <p:nvPr/>
        </p:nvSpPr>
        <p:spPr>
          <a:xfrm>
            <a:off x="7956376" y="3284984"/>
            <a:ext cx="79208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Module</a:t>
            </a:r>
            <a:b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de-DE" sz="13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adapter</a:t>
            </a:r>
            <a:endParaRPr lang="de-DE" sz="13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Rechteck 130"/>
          <p:cNvSpPr/>
          <p:nvPr/>
        </p:nvSpPr>
        <p:spPr>
          <a:xfrm rot="5400000">
            <a:off x="4654031" y="4046169"/>
            <a:ext cx="524333" cy="175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hteck 131"/>
          <p:cNvSpPr/>
          <p:nvPr/>
        </p:nvSpPr>
        <p:spPr>
          <a:xfrm>
            <a:off x="4427984" y="3899148"/>
            <a:ext cx="1008112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Connector</a:t>
            </a:r>
          </a:p>
          <a:p>
            <a:pPr algn="ctr"/>
            <a:r>
              <a:rPr lang="de-DE" sz="13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board</a:t>
            </a:r>
            <a:endParaRPr lang="de-DE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hteck 132"/>
          <p:cNvSpPr/>
          <p:nvPr/>
        </p:nvSpPr>
        <p:spPr>
          <a:xfrm rot="5400000">
            <a:off x="4842842" y="3703158"/>
            <a:ext cx="133684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de-DE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hteck 133"/>
          <p:cNvSpPr/>
          <p:nvPr/>
        </p:nvSpPr>
        <p:spPr>
          <a:xfrm rot="5400000">
            <a:off x="4622879" y="3295007"/>
            <a:ext cx="524333" cy="1757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hteck 134"/>
          <p:cNvSpPr/>
          <p:nvPr/>
        </p:nvSpPr>
        <p:spPr>
          <a:xfrm>
            <a:off x="4439032" y="2636912"/>
            <a:ext cx="904952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Pixel module </a:t>
            </a:r>
            <a:endParaRPr lang="de-DE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4499992" y="3284984"/>
            <a:ext cx="79208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Module</a:t>
            </a:r>
            <a:br>
              <a: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de-DE" sz="13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adapter</a:t>
            </a:r>
            <a:endParaRPr lang="de-DE" sz="13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System Tests with Pixel Modules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7" name="Picture 6" descr="\\Vboxsvr\arbeit\pixelSystem\systemTests_08_2012\s138_M806_dcdc_withLoad\scurveDist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95915" y="2853256"/>
            <a:ext cx="4268573" cy="2880000"/>
          </a:xfrm>
          <a:prstGeom prst="rect">
            <a:avLst/>
          </a:prstGeom>
          <a:noFill/>
        </p:spPr>
      </p:pic>
      <p:pic>
        <p:nvPicPr>
          <p:cNvPr id="8" name="Picture 5" descr="\\Vboxsvr\arbeit\pixelSystem\systemTests_08_2012\s136_M806_caen_withLoad\scurveDist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9512" y="2853256"/>
            <a:ext cx="4268573" cy="2880000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251520" y="1052736"/>
            <a:ext cx="8344015" cy="1641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Noise of each pixel is extracted as width of its “S-curve“ </a:t>
            </a:r>
            <a:endParaRPr lang="de-DE" smtClean="0">
              <a:sym typeface="Wingdings" pitchFamily="2" charset="2"/>
            </a:endParaRP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Comparison betw. conventional powering with CAEN PS and DC-DC powering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No difference observed for constant load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For dynamic load changes, noise with conv. powering increases by 19 and 15%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•"/>
            </a:pPr>
            <a:r>
              <a:rPr lang="de-DE" sz="1600" b="1" smtClean="0">
                <a:solidFill>
                  <a:srgbClr val="0000FF"/>
                </a:solidFill>
                <a:sym typeface="Wingdings" pitchFamily="2" charset="2"/>
              </a:rPr>
              <a:t> DC-DC converters increase robustness, due to local regulation and filtering</a:t>
            </a:r>
            <a:endParaRPr lang="en-GB" sz="1600" b="1">
              <a:solidFill>
                <a:srgbClr val="0000FF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67544" y="5752099"/>
            <a:ext cx="8280920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630326" y="5851019"/>
            <a:ext cx="3592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Load from pixel modules only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Constant nominal load on all converters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452272" y="5740514"/>
            <a:ext cx="42386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solidFill>
                  <a:srgbClr val="0000FF"/>
                </a:solidFill>
              </a:rPr>
              <a:t>Load changes as expected from LHC orbit gaps</a:t>
            </a:r>
          </a:p>
          <a:p>
            <a:r>
              <a:rPr lang="de-DE" sz="1400" b="1" smtClean="0">
                <a:solidFill>
                  <a:srgbClr val="0000FF"/>
                </a:solidFill>
                <a:sym typeface="Wingdings" pitchFamily="2" charset="2"/>
              </a:rPr>
              <a:t> d</a:t>
            </a:r>
            <a:r>
              <a:rPr lang="de-DE" sz="1400" b="1" smtClean="0">
                <a:solidFill>
                  <a:srgbClr val="0000FF"/>
                </a:solidFill>
              </a:rPr>
              <a:t>rop from 2A to 0A for 3µs every 89µs</a:t>
            </a:r>
          </a:p>
          <a:p>
            <a:r>
              <a:rPr lang="de-DE" sz="1400" b="1" smtClean="0">
                <a:solidFill>
                  <a:srgbClr val="FF33CC"/>
                </a:solidFill>
              </a:rPr>
              <a:t>Inverted orbit gaps (few filled bunches in LHC)</a:t>
            </a:r>
            <a:endParaRPr lang="en-GB" sz="1400" b="1">
              <a:solidFill>
                <a:srgbClr val="FF33CC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87722" y="2780928"/>
            <a:ext cx="3024336" cy="3231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500" b="1" smtClean="0"/>
              <a:t>Conventional powering (CAEN)</a:t>
            </a:r>
            <a:endParaRPr lang="en-GB" sz="1500" b="1"/>
          </a:p>
        </p:txBody>
      </p:sp>
      <p:sp>
        <p:nvSpPr>
          <p:cNvPr id="15" name="Textfeld 14"/>
          <p:cNvSpPr txBox="1"/>
          <p:nvPr/>
        </p:nvSpPr>
        <p:spPr>
          <a:xfrm>
            <a:off x="4716016" y="2780928"/>
            <a:ext cx="3024336" cy="3231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500" b="1" smtClean="0"/>
              <a:t>DC-DC conversion powering</a:t>
            </a:r>
            <a:endParaRPr lang="en-GB" sz="1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System Tests with Pixel Modules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7" name="Grafik 16" descr="scurveDis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3434" y="3212976"/>
            <a:ext cx="4269046" cy="288032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38657" y="1124744"/>
            <a:ext cx="8265791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24 DC-DC converters on bus board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Two pixel modules powered from one converter pair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3A load on all analog converters </a:t>
            </a:r>
            <a:r>
              <a:rPr lang="de-DE" smtClean="0">
                <a:sym typeface="Wingdings" pitchFamily="2" charset="2"/>
              </a:rPr>
              <a:t> 35A</a:t>
            </a:r>
            <a:endParaRPr lang="de-DE" smtClean="0"/>
          </a:p>
          <a:p>
            <a:pPr>
              <a:spcBef>
                <a:spcPts val="700"/>
              </a:spcBef>
            </a:pP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 No increase of pixel noise wrt 8 DC-DC converters</a:t>
            </a:r>
            <a:endParaRPr lang="en-GB" b="1">
              <a:solidFill>
                <a:srgbClr val="0000FF"/>
              </a:solidFill>
            </a:endParaRPr>
          </a:p>
        </p:txBody>
      </p:sp>
      <p:pic>
        <p:nvPicPr>
          <p:cNvPr id="19" name="Picture 2" descr="\\VBOXSVR\Arbeit\shielding\macro\2012-09-11 18.49.30.jpg"/>
          <p:cNvPicPr>
            <a:picLocks noChangeAspect="1" noChangeArrowheads="1"/>
          </p:cNvPicPr>
          <p:nvPr/>
        </p:nvPicPr>
        <p:blipFill>
          <a:blip r:embed="rId4" cstate="print"/>
          <a:srcRect l="84" t="28227" b="38178"/>
          <a:stretch>
            <a:fillRect/>
          </a:stretch>
        </p:blipFill>
        <p:spPr bwMode="auto">
          <a:xfrm>
            <a:off x="251520" y="5157192"/>
            <a:ext cx="4283234" cy="1080120"/>
          </a:xfrm>
          <a:prstGeom prst="rect">
            <a:avLst/>
          </a:prstGeom>
          <a:noFill/>
        </p:spPr>
      </p:pic>
      <p:pic>
        <p:nvPicPr>
          <p:cNvPr id="9" name="Grafik 8" descr="2012-01-31 13.39.17.jpg"/>
          <p:cNvPicPr>
            <a:picLocks noChangeAspect="1"/>
          </p:cNvPicPr>
          <p:nvPr/>
        </p:nvPicPr>
        <p:blipFill>
          <a:blip r:embed="rId5" cstate="print"/>
          <a:srcRect l="52259" t="13503" b="16819"/>
          <a:stretch>
            <a:fillRect/>
          </a:stretch>
        </p:blipFill>
        <p:spPr>
          <a:xfrm>
            <a:off x="1331640" y="2708920"/>
            <a:ext cx="1907705" cy="2088232"/>
          </a:xfrm>
          <a:prstGeom prst="rect">
            <a:avLst/>
          </a:prstGeom>
        </p:spPr>
      </p:pic>
      <p:cxnSp>
        <p:nvCxnSpPr>
          <p:cNvPr id="13" name="Gekrümmte Verbindung 12"/>
          <p:cNvCxnSpPr/>
          <p:nvPr/>
        </p:nvCxnSpPr>
        <p:spPr>
          <a:xfrm rot="10800000">
            <a:off x="2339752" y="4293096"/>
            <a:ext cx="1872208" cy="122413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krümmte Verbindung 13"/>
          <p:cNvCxnSpPr/>
          <p:nvPr/>
        </p:nvCxnSpPr>
        <p:spPr>
          <a:xfrm rot="10800000">
            <a:off x="2195737" y="4293096"/>
            <a:ext cx="1872209" cy="137653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275856" y="4777407"/>
            <a:ext cx="602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Vana</a:t>
            </a:r>
            <a:endParaRPr lang="en-GB" sz="1400" b="1"/>
          </a:p>
        </p:txBody>
      </p:sp>
      <p:sp>
        <p:nvSpPr>
          <p:cNvPr id="20" name="Textfeld 19"/>
          <p:cNvSpPr txBox="1"/>
          <p:nvPr/>
        </p:nvSpPr>
        <p:spPr>
          <a:xfrm>
            <a:off x="2559247" y="484941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Vdig</a:t>
            </a:r>
            <a:endParaRPr lang="en-GB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Synchronisation </a:t>
            </a:r>
            <a:r>
              <a:rPr lang="de-DE" sz="2600" smtClean="0">
                <a:latin typeface="Arial" charset="0"/>
                <a:cs typeface="Arial" charset="0"/>
              </a:rPr>
              <a:t>of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79512" y="1052736"/>
            <a:ext cx="857478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800"/>
              </a:spcBef>
              <a:buFont typeface="Arial" pitchFamily="34" charset="0"/>
              <a:buChar char="•"/>
            </a:pPr>
            <a:r>
              <a:rPr lang="de-DE" b="1" smtClean="0">
                <a:solidFill>
                  <a:srgbClr val="0000FF"/>
                </a:solidFill>
              </a:rPr>
              <a:t> Depending on their coupling, oscillators can lock in frequency and phase</a:t>
            </a:r>
          </a:p>
          <a:p>
            <a:pPr lvl="1">
              <a:spcBef>
                <a:spcPts val="800"/>
              </a:spcBef>
              <a:buFont typeface="Arial" pitchFamily="34" charset="0"/>
              <a:buChar char="•"/>
            </a:pPr>
            <a:r>
              <a:rPr lang="de-DE" sz="1600" smtClean="0"/>
              <a:t> Described by the Kuramoto model</a:t>
            </a:r>
          </a:p>
          <a:p>
            <a:pPr lvl="1">
              <a:spcBef>
                <a:spcPts val="800"/>
              </a:spcBef>
              <a:buFont typeface="Arial" pitchFamily="34" charset="0"/>
              <a:buChar char="•"/>
            </a:pPr>
            <a:r>
              <a:rPr lang="de-DE" sz="1600" smtClean="0"/>
              <a:t> Many examples in nature: e.g. mechanically coupled metronoms</a:t>
            </a:r>
          </a:p>
          <a:p>
            <a:pPr>
              <a:spcBef>
                <a:spcPts val="800"/>
              </a:spcBef>
              <a:buFont typeface="Arial" pitchFamily="34" charset="0"/>
              <a:buChar char="•"/>
            </a:pPr>
            <a:r>
              <a:rPr lang="de-DE" smtClean="0"/>
              <a:t> Coupling of DC-DC converters on common power line might increase input noise</a:t>
            </a:r>
          </a:p>
          <a:p>
            <a:pPr>
              <a:spcBef>
                <a:spcPts val="800"/>
              </a:spcBef>
              <a:buFont typeface="Arial" pitchFamily="34" charset="0"/>
              <a:buChar char="•"/>
            </a:pPr>
            <a:r>
              <a:rPr lang="de-DE" b="1" smtClean="0"/>
              <a:t> Idea: try to see/induce coupling, and try to change f</a:t>
            </a:r>
            <a:r>
              <a:rPr lang="de-DE" b="1" baseline="-25000" smtClean="0"/>
              <a:t>s</a:t>
            </a:r>
            <a:r>
              <a:rPr lang="de-DE" b="1" smtClean="0"/>
              <a:t> through disturbations</a:t>
            </a:r>
          </a:p>
          <a:p>
            <a:pPr lvl="1">
              <a:spcBef>
                <a:spcPts val="800"/>
              </a:spcBef>
              <a:buFont typeface="Arial" pitchFamily="34" charset="0"/>
              <a:buChar char="•"/>
            </a:pPr>
            <a:r>
              <a:rPr lang="de-DE" sz="1500" smtClean="0"/>
              <a:t> f</a:t>
            </a:r>
            <a:r>
              <a:rPr lang="de-DE" sz="1500" baseline="-25000" smtClean="0"/>
              <a:t>s</a:t>
            </a:r>
            <a:r>
              <a:rPr lang="de-DE" sz="1500" smtClean="0"/>
              <a:t> measured with pick-up probe and spectrum analyzer</a:t>
            </a:r>
          </a:p>
          <a:p>
            <a:pPr lvl="1">
              <a:spcBef>
                <a:spcPts val="800"/>
              </a:spcBef>
              <a:buFont typeface="Arial" pitchFamily="34" charset="0"/>
              <a:buChar char="•"/>
            </a:pPr>
            <a:r>
              <a:rPr lang="de-DE" sz="1500" smtClean="0"/>
              <a:t> relative phase measured with oscilloscope</a:t>
            </a:r>
            <a:endParaRPr lang="en-GB" sz="150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90280"/>
            <a:ext cx="3995936" cy="264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23325"/>
            <a:ext cx="3816424" cy="255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feld 15"/>
          <p:cNvSpPr txBox="1"/>
          <p:nvPr/>
        </p:nvSpPr>
        <p:spPr>
          <a:xfrm>
            <a:off x="5443259" y="3645024"/>
            <a:ext cx="301717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f</a:t>
            </a:r>
            <a:r>
              <a:rPr lang="de-DE" sz="1400" b="1" baseline="-25000" smtClean="0"/>
              <a:t>s</a:t>
            </a:r>
            <a:r>
              <a:rPr lang="de-DE" sz="1400" b="1" smtClean="0"/>
              <a:t> of 8 (yes!) converters vs. time  </a:t>
            </a:r>
            <a:endParaRPr lang="en-GB" sz="1400" b="1"/>
          </a:p>
        </p:txBody>
      </p:sp>
      <p:sp>
        <p:nvSpPr>
          <p:cNvPr id="17" name="Textfeld 16"/>
          <p:cNvSpPr txBox="1"/>
          <p:nvPr/>
        </p:nvSpPr>
        <p:spPr>
          <a:xfrm>
            <a:off x="6300192" y="6267792"/>
            <a:ext cx="10870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Time [min]</a:t>
            </a:r>
            <a:endParaRPr lang="en-GB" sz="1400" b="1"/>
          </a:p>
        </p:txBody>
      </p:sp>
      <p:sp>
        <p:nvSpPr>
          <p:cNvPr id="18" name="Textfeld 17"/>
          <p:cNvSpPr txBox="1"/>
          <p:nvPr/>
        </p:nvSpPr>
        <p:spPr>
          <a:xfrm rot="16200000">
            <a:off x="4090035" y="4592265"/>
            <a:ext cx="14766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Frequency [Hz]</a:t>
            </a:r>
            <a:endParaRPr lang="en-GB" sz="1400" b="1"/>
          </a:p>
        </p:txBody>
      </p:sp>
      <p:sp>
        <p:nvSpPr>
          <p:cNvPr id="19" name="Textfeld 18"/>
          <p:cNvSpPr txBox="1"/>
          <p:nvPr/>
        </p:nvSpPr>
        <p:spPr>
          <a:xfrm rot="16200000">
            <a:off x="8095335" y="4821319"/>
            <a:ext cx="13260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Intensity [dB]</a:t>
            </a:r>
            <a:endParaRPr lang="en-GB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The Phase-1 Pixel Upgrade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51520" y="1052736"/>
            <a:ext cx="8286243" cy="28751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During LHC Phase 1 the luminosity will be doubled, up to ~ 2</a:t>
            </a:r>
            <a:r>
              <a:rPr lang="de-DE" smtClean="0">
                <a:sym typeface="Symbol"/>
              </a:rPr>
              <a:t></a:t>
            </a:r>
            <a:r>
              <a:rPr lang="de-DE" smtClean="0"/>
              <a:t>10</a:t>
            </a:r>
            <a:r>
              <a:rPr lang="de-DE" baseline="30000" smtClean="0"/>
              <a:t>34 </a:t>
            </a:r>
            <a:r>
              <a:rPr lang="de-DE" smtClean="0"/>
              <a:t>cm</a:t>
            </a:r>
            <a:r>
              <a:rPr lang="de-DE" baseline="30000" smtClean="0"/>
              <a:t>-2</a:t>
            </a:r>
            <a:r>
              <a:rPr lang="de-DE" smtClean="0"/>
              <a:t>s</a:t>
            </a:r>
            <a:r>
              <a:rPr lang="de-DE" baseline="30000" smtClean="0"/>
              <a:t>-1</a:t>
            </a:r>
          </a:p>
          <a:p>
            <a:pPr>
              <a:spcBef>
                <a:spcPts val="700"/>
              </a:spcBef>
            </a:pPr>
            <a:r>
              <a:rPr lang="de-DE" smtClean="0">
                <a:sym typeface="Wingdings" pitchFamily="2" charset="2"/>
              </a:rPr>
              <a:t>   </a:t>
            </a:r>
            <a:r>
              <a:rPr lang="de-DE" b="1" smtClean="0">
                <a:sym typeface="Wingdings" pitchFamily="2" charset="2"/>
              </a:rPr>
              <a:t>Exchange of C</a:t>
            </a:r>
            <a:r>
              <a:rPr lang="de-DE" b="1" smtClean="0"/>
              <a:t>MS pixel detector in shutdown 2016/2017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Optimized readout chip (ROC)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Less material, e.g. through CO</a:t>
            </a:r>
            <a:r>
              <a:rPr lang="de-DE" sz="1600" baseline="-25000" smtClean="0"/>
              <a:t>2</a:t>
            </a:r>
            <a:r>
              <a:rPr lang="de-DE" sz="1600" smtClean="0"/>
              <a:t> cooling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</a:t>
            </a:r>
            <a:r>
              <a:rPr lang="de-DE" sz="1600" b="1" smtClean="0">
                <a:solidFill>
                  <a:srgbClr val="0000FF"/>
                </a:solidFill>
                <a:sym typeface="Wingdings" pitchFamily="2" charset="2"/>
              </a:rPr>
              <a:t>Factor of 1.9 more channels</a:t>
            </a:r>
            <a:r>
              <a:rPr lang="de-DE" sz="1600" b="1" smtClean="0">
                <a:solidFill>
                  <a:srgbClr val="0000FF"/>
                </a:solidFill>
              </a:rPr>
              <a:t> </a:t>
            </a:r>
            <a:r>
              <a:rPr lang="de-DE" sz="1600" b="1" smtClean="0">
                <a:solidFill>
                  <a:srgbClr val="0000FF"/>
                </a:solidFill>
                <a:sym typeface="Wingdings" pitchFamily="2" charset="2"/>
              </a:rPr>
              <a:t> factor 1.9 higher </a:t>
            </a:r>
            <a:r>
              <a:rPr lang="de-DE" sz="1600" b="1" smtClean="0">
                <a:solidFill>
                  <a:srgbClr val="0000FF"/>
                </a:solidFill>
              </a:rPr>
              <a:t>power consumption</a:t>
            </a:r>
            <a:endParaRPr lang="de-DE" sz="1600" smtClean="0"/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b="1" smtClean="0"/>
              <a:t> Existing services must be re-used</a:t>
            </a:r>
          </a:p>
          <a:p>
            <a:pPr>
              <a:spcBef>
                <a:spcPts val="700"/>
              </a:spcBef>
            </a:pPr>
            <a:r>
              <a:rPr lang="de-DE" smtClean="0">
                <a:sym typeface="Wingdings" pitchFamily="2" charset="2"/>
              </a:rPr>
              <a:t>   Power losses in cable channels increase </a:t>
            </a:r>
            <a:r>
              <a:rPr lang="de-DE" smtClean="0"/>
              <a:t>by factor ~ 4 </a:t>
            </a:r>
            <a:r>
              <a:rPr lang="de-DE" smtClean="0">
                <a:sym typeface="Wingdings" pitchFamily="2" charset="2"/>
              </a:rPr>
              <a:t> heat load too high</a:t>
            </a:r>
          </a:p>
          <a:p>
            <a:pPr>
              <a:spcBef>
                <a:spcPts val="700"/>
              </a:spcBef>
            </a:pP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   will move to a DC-DC conversion powering scheme</a:t>
            </a:r>
            <a:endParaRPr lang="de-DE" b="1">
              <a:solidFill>
                <a:srgbClr val="0000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2410" y="4039691"/>
            <a:ext cx="4731918" cy="241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971600" y="55387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Present layout</a:t>
            </a:r>
            <a:endParaRPr lang="en-GB" sz="1600" b="1"/>
          </a:p>
        </p:txBody>
      </p:sp>
      <p:sp>
        <p:nvSpPr>
          <p:cNvPr id="13" name="Textfeld 12"/>
          <p:cNvSpPr txBox="1"/>
          <p:nvPr/>
        </p:nvSpPr>
        <p:spPr>
          <a:xfrm>
            <a:off x="971600" y="4653136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/>
              <a:t>Phase-1 layout</a:t>
            </a:r>
            <a:endParaRPr lang="en-GB" sz="1600" b="1"/>
          </a:p>
        </p:txBody>
      </p:sp>
      <p:cxnSp>
        <p:nvCxnSpPr>
          <p:cNvPr id="15" name="Gerade Verbindung 14"/>
          <p:cNvCxnSpPr/>
          <p:nvPr/>
        </p:nvCxnSpPr>
        <p:spPr>
          <a:xfrm>
            <a:off x="971600" y="5322474"/>
            <a:ext cx="66247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58555"/>
            <a:ext cx="3646677" cy="249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Klein\SLHC\Talks\TWEPP12\Aufbau1\_MG_9245-1.jpg"/>
          <p:cNvPicPr>
            <a:picLocks noChangeAspect="1" noChangeArrowheads="1"/>
          </p:cNvPicPr>
          <p:nvPr/>
        </p:nvPicPr>
        <p:blipFill>
          <a:blip r:embed="rId4" cstate="print"/>
          <a:srcRect t="12082" r="44961" b="19455"/>
          <a:stretch>
            <a:fillRect/>
          </a:stretch>
        </p:blipFill>
        <p:spPr bwMode="auto">
          <a:xfrm>
            <a:off x="1115616" y="4243920"/>
            <a:ext cx="2664296" cy="2209416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Synchronisation </a:t>
            </a:r>
            <a:r>
              <a:rPr lang="de-DE" sz="2600" smtClean="0">
                <a:latin typeface="Arial" charset="0"/>
                <a:cs typeface="Arial" charset="0"/>
              </a:rPr>
              <a:t>of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6602" y="1124744"/>
            <a:ext cx="3816424" cy="248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07504" y="1076543"/>
            <a:ext cx="4522392" cy="14080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Two converters operated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f</a:t>
            </a:r>
            <a:r>
              <a:rPr lang="de-DE" sz="1600" baseline="-25000" smtClean="0"/>
              <a:t>s</a:t>
            </a:r>
            <a:r>
              <a:rPr lang="de-DE" sz="1600" smtClean="0"/>
              <a:t> of one converter adjustable with poti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Check effect on the other converter</a:t>
            </a:r>
          </a:p>
          <a:p>
            <a:pPr>
              <a:spcBef>
                <a:spcPts val="700"/>
              </a:spcBef>
              <a:buFont typeface="Wingdings" pitchFamily="2" charset="2"/>
              <a:buChar char="à"/>
            </a:pP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 no f</a:t>
            </a:r>
            <a:r>
              <a:rPr lang="de-DE" b="1" baseline="-25000" smtClean="0">
                <a:solidFill>
                  <a:srgbClr val="0000FF"/>
                </a:solidFill>
                <a:sym typeface="Wingdings" pitchFamily="2" charset="2"/>
              </a:rPr>
              <a:t>s</a:t>
            </a: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 shift or phase locking observed</a:t>
            </a: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4491602" y="2101974"/>
            <a:ext cx="14766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Frequency [Hz]</a:t>
            </a:r>
            <a:endParaRPr lang="en-GB" sz="1400" b="1"/>
          </a:p>
        </p:txBody>
      </p:sp>
      <p:sp>
        <p:nvSpPr>
          <p:cNvPr id="20" name="Textfeld 19"/>
          <p:cNvSpPr txBox="1"/>
          <p:nvPr/>
        </p:nvSpPr>
        <p:spPr>
          <a:xfrm rot="16200000">
            <a:off x="8218143" y="1724975"/>
            <a:ext cx="13260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Intensity [dB]</a:t>
            </a:r>
            <a:endParaRPr lang="en-GB" sz="1400" b="1"/>
          </a:p>
        </p:txBody>
      </p:sp>
      <p:sp>
        <p:nvSpPr>
          <p:cNvPr id="21" name="Textfeld 20"/>
          <p:cNvSpPr txBox="1"/>
          <p:nvPr/>
        </p:nvSpPr>
        <p:spPr>
          <a:xfrm>
            <a:off x="6442746" y="3429000"/>
            <a:ext cx="20457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Measurement number</a:t>
            </a:r>
            <a:endParaRPr lang="en-GB" sz="1400" b="1"/>
          </a:p>
        </p:txBody>
      </p:sp>
      <p:sp>
        <p:nvSpPr>
          <p:cNvPr id="22" name="Rechteck 21"/>
          <p:cNvSpPr/>
          <p:nvPr/>
        </p:nvSpPr>
        <p:spPr>
          <a:xfrm>
            <a:off x="179512" y="2564904"/>
            <a:ext cx="5112568" cy="163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External disturbation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‒"/>
            </a:pPr>
            <a:r>
              <a:rPr lang="de-DE" sz="1700" smtClean="0"/>
              <a:t> conductive: on input cable (740mV</a:t>
            </a:r>
            <a:r>
              <a:rPr lang="de-DE" sz="1700" baseline="-25000" smtClean="0"/>
              <a:t>pp</a:t>
            </a:r>
            <a:r>
              <a:rPr lang="de-DE" sz="1700" smtClean="0"/>
              <a:t>) 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‒"/>
            </a:pPr>
            <a:r>
              <a:rPr lang="de-DE" sz="1700" smtClean="0"/>
              <a:t> radiative: with external coil (~10mW)</a:t>
            </a:r>
          </a:p>
          <a:p>
            <a:pPr>
              <a:spcBef>
                <a:spcPts val="500"/>
              </a:spcBef>
            </a:pPr>
            <a:r>
              <a:rPr lang="de-DE" smtClean="0">
                <a:sym typeface="Wingdings" pitchFamily="2" charset="2"/>
              </a:rPr>
              <a:t>   no significant changes in the frequency</a:t>
            </a:r>
            <a:br>
              <a:rPr lang="de-DE" smtClean="0">
                <a:sym typeface="Wingdings" pitchFamily="2" charset="2"/>
              </a:rPr>
            </a:br>
            <a:r>
              <a:rPr lang="de-DE" smtClean="0">
                <a:sym typeface="Wingdings" pitchFamily="2" charset="2"/>
              </a:rPr>
              <a:t>      distribution of converter observed</a:t>
            </a:r>
            <a:endParaRPr lang="en-GB" smtClean="0"/>
          </a:p>
        </p:txBody>
      </p:sp>
      <p:sp>
        <p:nvSpPr>
          <p:cNvPr id="25" name="Textfeld 24"/>
          <p:cNvSpPr txBox="1"/>
          <p:nvPr/>
        </p:nvSpPr>
        <p:spPr>
          <a:xfrm rot="16200000">
            <a:off x="4588711" y="5188761"/>
            <a:ext cx="11384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# of entries</a:t>
            </a:r>
            <a:endParaRPr lang="en-GB" sz="1400" b="1"/>
          </a:p>
        </p:txBody>
      </p:sp>
      <p:sp>
        <p:nvSpPr>
          <p:cNvPr id="26" name="Textfeld 25"/>
          <p:cNvSpPr txBox="1"/>
          <p:nvPr/>
        </p:nvSpPr>
        <p:spPr>
          <a:xfrm>
            <a:off x="6516216" y="6278942"/>
            <a:ext cx="23214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mtClean="0"/>
              <a:t>Switching frequency [Hz]</a:t>
            </a:r>
            <a:endParaRPr lang="en-GB" sz="1400" b="1"/>
          </a:p>
        </p:txBody>
      </p:sp>
      <p:sp>
        <p:nvSpPr>
          <p:cNvPr id="27" name="Textfeld 26"/>
          <p:cNvSpPr txBox="1"/>
          <p:nvPr/>
        </p:nvSpPr>
        <p:spPr>
          <a:xfrm>
            <a:off x="5940152" y="3933056"/>
            <a:ext cx="295232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smtClean="0">
                <a:solidFill>
                  <a:srgbClr val="008000"/>
                </a:solidFill>
              </a:rPr>
              <a:t>Without disturbance</a:t>
            </a:r>
            <a:endParaRPr lang="en-GB" sz="1400" smtClean="0"/>
          </a:p>
          <a:p>
            <a:r>
              <a:rPr lang="de-DE" sz="1400" b="1" smtClean="0">
                <a:solidFill>
                  <a:srgbClr val="FF0000"/>
                </a:solidFill>
              </a:rPr>
              <a:t>With </a:t>
            </a:r>
            <a:r>
              <a:rPr lang="de-DE" sz="1400" b="1" smtClean="0">
                <a:solidFill>
                  <a:srgbClr val="FF0000"/>
                </a:solidFill>
              </a:rPr>
              <a:t>disturbance at f = fs – 5kHz </a:t>
            </a:r>
            <a:r>
              <a:rPr lang="de-DE" sz="1400" smtClean="0"/>
              <a:t>                        </a:t>
            </a:r>
            <a:endParaRPr lang="de-DE" sz="1400" smtClean="0"/>
          </a:p>
        </p:txBody>
      </p:sp>
      <p:sp>
        <p:nvSpPr>
          <p:cNvPr id="28" name="Ellipse 27"/>
          <p:cNvSpPr/>
          <p:nvPr/>
        </p:nvSpPr>
        <p:spPr>
          <a:xfrm>
            <a:off x="2051720" y="5013176"/>
            <a:ext cx="1008112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Conclusions &amp; Outlook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51520" y="1231106"/>
            <a:ext cx="8361007" cy="412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DC-DC conversion will be used in the CMS Phase-1 pixel upgrade</a:t>
            </a:r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DC-DC buck converters based on AMIS4 ASIC extensively tested</a:t>
            </a:r>
          </a:p>
          <a:p>
            <a:pPr lvl="1">
              <a:spcBef>
                <a:spcPts val="1500"/>
              </a:spcBef>
              <a:buFont typeface="Wingdings" pitchFamily="2" charset="2"/>
              <a:buChar char="ü"/>
            </a:pPr>
            <a:r>
              <a:rPr lang="de-DE" sz="1700" b="1" smtClean="0"/>
              <a:t> Efficieny uniform and high - around 80%</a:t>
            </a:r>
          </a:p>
          <a:p>
            <a:pPr lvl="1">
              <a:spcBef>
                <a:spcPts val="1500"/>
              </a:spcBef>
              <a:buFont typeface="Wingdings" pitchFamily="2" charset="2"/>
              <a:buChar char="ü"/>
            </a:pPr>
            <a:r>
              <a:rPr lang="de-DE" sz="1700" b="1" smtClean="0"/>
              <a:t> System tests with pixel modules show no degradation</a:t>
            </a:r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First system tests with a fully equipped bus board were successfull</a:t>
            </a:r>
            <a:endParaRPr lang="en-GB" b="1" smtClean="0"/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Started to investigate industrialization options and to prepare QA set-ups</a:t>
            </a:r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endParaRPr lang="de-DE" b="1" smtClean="0"/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Move to AMIS5 ASIC in Autumn</a:t>
            </a:r>
          </a:p>
          <a:p>
            <a:pPr>
              <a:spcBef>
                <a:spcPts val="1500"/>
              </a:spcBef>
              <a:buFont typeface="Arial" pitchFamily="34" charset="0"/>
              <a:buChar char="•"/>
            </a:pPr>
            <a:r>
              <a:rPr lang="de-DE" b="1" smtClean="0"/>
              <a:t> Mass production in 2013/2014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feld 6"/>
          <p:cNvSpPr txBox="1">
            <a:spLocks noChangeArrowheads="1"/>
          </p:cNvSpPr>
          <p:nvPr/>
        </p:nvSpPr>
        <p:spPr bwMode="auto">
          <a:xfrm>
            <a:off x="2597150" y="2928938"/>
            <a:ext cx="3949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4400" smtClean="0">
                <a:solidFill>
                  <a:srgbClr val="000000"/>
                </a:solidFill>
              </a:rPr>
              <a:t>Back-up Slides</a:t>
            </a:r>
          </a:p>
        </p:txBody>
      </p:sp>
      <p:sp>
        <p:nvSpPr>
          <p:cNvPr id="32771" name="Datumsplatzhalt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Katja Klein </a:t>
            </a:r>
            <a:endParaRPr lang="de-DE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668D03-1C2F-43F5-8F02-8BA24659414D}" type="slidenum">
              <a:rPr lang="de-DE" smtClean="0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de-DE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3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charset="0"/>
                <a:cs typeface="Arial" charset="0"/>
              </a:rPr>
              <a:t>DC-DC conversion powering for CMS Pixel Upgrade</a:t>
            </a:r>
            <a:endParaRPr lang="de-DE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Specification of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971" y="1484784"/>
            <a:ext cx="8768517" cy="344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Power Efficiency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de-DE"/>
          </a:p>
        </p:txBody>
      </p:sp>
      <p:pic>
        <p:nvPicPr>
          <p:cNvPr id="5" name="Picture 4" descr="C:\Users\DCDC\Desktop\Martin\ZZ_slhc-meeting\Transistor_T1_4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504" y="1380071"/>
            <a:ext cx="4415857" cy="2994662"/>
          </a:xfrm>
          <a:prstGeom prst="rect">
            <a:avLst/>
          </a:prstGeom>
          <a:noFill/>
        </p:spPr>
      </p:pic>
      <p:pic>
        <p:nvPicPr>
          <p:cNvPr id="7" name="Picture 4" descr="C:\Users\DCDC\Desktop\Martin\ZZ_slhc-meeting\Transistor_T1_4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48631" y="1350397"/>
            <a:ext cx="4415857" cy="2994661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7164288" y="1257607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3.3V</a:t>
            </a:r>
            <a:endParaRPr lang="de-DE" b="1"/>
          </a:p>
        </p:txBody>
      </p:sp>
      <p:sp>
        <p:nvSpPr>
          <p:cNvPr id="9" name="Textfeld 8"/>
          <p:cNvSpPr txBox="1"/>
          <p:nvPr/>
        </p:nvSpPr>
        <p:spPr>
          <a:xfrm>
            <a:off x="2771800" y="1278389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2.5V</a:t>
            </a:r>
            <a:endParaRPr lang="de-DE" b="1"/>
          </a:p>
        </p:txBody>
      </p:sp>
      <p:sp>
        <p:nvSpPr>
          <p:cNvPr id="10" name="Textfeld 9"/>
          <p:cNvSpPr txBox="1"/>
          <p:nvPr/>
        </p:nvSpPr>
        <p:spPr>
          <a:xfrm>
            <a:off x="323528" y="4734773"/>
            <a:ext cx="7724359" cy="710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Mean efficiency is shown based on 12 and 9 converters, respectively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Very good efficiency – 80% or higher, except for very low output currents</a:t>
            </a:r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329651"/>
            <a:ext cx="3456384" cy="241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:\Users\DCDC\Desktop\Martin\ZZ_slhc-meeting\T2_1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86076" y="1268760"/>
            <a:ext cx="4415857" cy="2994661"/>
          </a:xfrm>
          <a:prstGeom prst="rect">
            <a:avLst/>
          </a:prstGeom>
          <a:noFill/>
        </p:spPr>
      </p:pic>
      <p:pic>
        <p:nvPicPr>
          <p:cNvPr id="11" name="Picture 5" descr="C:\Users\DCDC\Desktop\Martin\ZZ_slhc-meeting\T2_1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56143" y="1268760"/>
            <a:ext cx="4415857" cy="2994662"/>
          </a:xfrm>
          <a:prstGeom prst="rect">
            <a:avLst/>
          </a:prstGeom>
          <a:noFill/>
        </p:spPr>
      </p:pic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Uniformity of Power Efficiency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873358" y="1196752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3.3V</a:t>
            </a:r>
            <a:endParaRPr lang="de-DE" b="1"/>
          </a:p>
        </p:txBody>
      </p:sp>
      <p:sp>
        <p:nvSpPr>
          <p:cNvPr id="9" name="Textfeld 8"/>
          <p:cNvSpPr txBox="1"/>
          <p:nvPr/>
        </p:nvSpPr>
        <p:spPr>
          <a:xfrm>
            <a:off x="3264846" y="1196752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2.5V</a:t>
            </a:r>
            <a:endParaRPr lang="de-DE" b="1"/>
          </a:p>
        </p:txBody>
      </p:sp>
      <p:sp>
        <p:nvSpPr>
          <p:cNvPr id="10" name="Textfeld 9"/>
          <p:cNvSpPr txBox="1"/>
          <p:nvPr/>
        </p:nvSpPr>
        <p:spPr>
          <a:xfrm>
            <a:off x="323528" y="4734773"/>
            <a:ext cx="5112362" cy="1264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Standard deviation is shown based on </a:t>
            </a:r>
            <a:br>
              <a:rPr lang="de-DE" smtClean="0"/>
            </a:br>
            <a:r>
              <a:rPr lang="de-DE" smtClean="0"/>
              <a:t>  12 and 9 converters, respectively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Very uniform – with SD below or around 0.5%, </a:t>
            </a:r>
            <a:br>
              <a:rPr lang="de-DE" smtClean="0"/>
            </a:br>
            <a:r>
              <a:rPr lang="de-DE" smtClean="0"/>
              <a:t>  except for very low output currents (1%)</a:t>
            </a:r>
            <a:endParaRPr lang="de-DE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Coupling of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052736"/>
            <a:ext cx="3816424" cy="248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 l="26602" t="15575" r="23038" b="32027"/>
          <a:stretch>
            <a:fillRect/>
          </a:stretch>
        </p:blipFill>
        <p:spPr bwMode="auto">
          <a:xfrm>
            <a:off x="899592" y="4293096"/>
            <a:ext cx="2880320" cy="203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3951" y="3888432"/>
            <a:ext cx="3596521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feld 14"/>
          <p:cNvSpPr txBox="1"/>
          <p:nvPr/>
        </p:nvSpPr>
        <p:spPr>
          <a:xfrm>
            <a:off x="107504" y="1076543"/>
            <a:ext cx="4937570" cy="3059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Two converters operated: “C1“ and “C2“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C1: f</a:t>
            </a:r>
            <a:r>
              <a:rPr lang="de-DE" sz="1600" baseline="-25000" smtClean="0"/>
              <a:t>s</a:t>
            </a:r>
            <a:r>
              <a:rPr lang="de-DE" sz="1600" smtClean="0"/>
              <a:t> adjustable with potentiometer 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/>
              <a:t> Check effect on C2 = DUT</a:t>
            </a:r>
          </a:p>
          <a:p>
            <a:pPr>
              <a:spcBef>
                <a:spcPts val="700"/>
              </a:spcBef>
              <a:buFont typeface="Wingdings" pitchFamily="2" charset="2"/>
              <a:buChar char="à"/>
            </a:pP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 no f</a:t>
            </a:r>
            <a:r>
              <a:rPr lang="de-DE" b="1" baseline="-25000" smtClean="0">
                <a:solidFill>
                  <a:srgbClr val="0000FF"/>
                </a:solidFill>
                <a:sym typeface="Wingdings" pitchFamily="2" charset="2"/>
              </a:rPr>
              <a:t>s</a:t>
            </a: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 shift or phase locking observed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However, under special, unrealistic </a:t>
            </a:r>
            <a:br>
              <a:rPr lang="de-DE" smtClean="0">
                <a:sym typeface="Wingdings" pitchFamily="2" charset="2"/>
              </a:rPr>
            </a:br>
            <a:r>
              <a:rPr lang="de-DE" smtClean="0">
                <a:sym typeface="Wingdings" pitchFamily="2" charset="2"/>
              </a:rPr>
              <a:t>  circumstances converters do couple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C1 with poti, C2 with long inductor leads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f</a:t>
            </a:r>
            <a:r>
              <a:rPr lang="de-DE" sz="1600" baseline="-25000" smtClean="0">
                <a:sym typeface="Wingdings" pitchFamily="2" charset="2"/>
              </a:rPr>
              <a:t>s</a:t>
            </a:r>
            <a:r>
              <a:rPr lang="de-DE" sz="1600" smtClean="0">
                <a:sym typeface="Wingdings" pitchFamily="2" charset="2"/>
              </a:rPr>
              <a:t> of C1 slightly detuned  jumps to f</a:t>
            </a:r>
            <a:r>
              <a:rPr lang="de-DE" sz="1600" baseline="-25000" smtClean="0">
                <a:sym typeface="Wingdings" pitchFamily="2" charset="2"/>
              </a:rPr>
              <a:t>s</a:t>
            </a:r>
            <a:r>
              <a:rPr lang="de-DE" sz="1600" smtClean="0">
                <a:sym typeface="Wingdings" pitchFamily="2" charset="2"/>
              </a:rPr>
              <a:t> of C2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Phase-locking observed as well</a:t>
            </a:r>
            <a:endParaRPr lang="en-GB" sz="1600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4787511" y="4673970"/>
            <a:ext cx="10695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# of entries</a:t>
            </a:r>
            <a:endParaRPr lang="en-GB" sz="1400"/>
          </a:p>
        </p:txBody>
      </p:sp>
      <p:sp>
        <p:nvSpPr>
          <p:cNvPr id="17" name="Textfeld 16"/>
          <p:cNvSpPr txBox="1"/>
          <p:nvPr/>
        </p:nvSpPr>
        <p:spPr>
          <a:xfrm>
            <a:off x="6444208" y="6165304"/>
            <a:ext cx="13981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Frequency [Hz]</a:t>
            </a:r>
            <a:endParaRPr lang="en-GB" sz="1400"/>
          </a:p>
        </p:txBody>
      </p:sp>
      <p:sp>
        <p:nvSpPr>
          <p:cNvPr id="18" name="Textfeld 17"/>
          <p:cNvSpPr txBox="1"/>
          <p:nvPr/>
        </p:nvSpPr>
        <p:spPr>
          <a:xfrm>
            <a:off x="6128930" y="4129028"/>
            <a:ext cx="24366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smtClean="0">
                <a:solidFill>
                  <a:srgbClr val="FF0000"/>
                </a:solidFill>
              </a:rPr>
              <a:t>C1</a:t>
            </a:r>
            <a:r>
              <a:rPr lang="de-DE" sz="1400" smtClean="0"/>
              <a:t> (with poti)                            </a:t>
            </a:r>
          </a:p>
          <a:p>
            <a:r>
              <a:rPr lang="de-DE" sz="1400" b="1" smtClean="0">
                <a:solidFill>
                  <a:srgbClr val="008000"/>
                </a:solidFill>
              </a:rPr>
              <a:t>C2</a:t>
            </a:r>
            <a:r>
              <a:rPr lang="de-DE" sz="1400" smtClean="0"/>
              <a:t> (with long inductor leads)</a:t>
            </a:r>
            <a:endParaRPr lang="en-GB" sz="1400"/>
          </a:p>
        </p:txBody>
      </p:sp>
      <p:sp>
        <p:nvSpPr>
          <p:cNvPr id="19" name="Textfeld 18"/>
          <p:cNvSpPr txBox="1"/>
          <p:nvPr/>
        </p:nvSpPr>
        <p:spPr>
          <a:xfrm rot="16200000">
            <a:off x="4604345" y="2029966"/>
            <a:ext cx="13981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Frequency [Hz]</a:t>
            </a:r>
            <a:endParaRPr lang="en-GB" sz="1400"/>
          </a:p>
        </p:txBody>
      </p:sp>
      <p:sp>
        <p:nvSpPr>
          <p:cNvPr id="20" name="Textfeld 19"/>
          <p:cNvSpPr txBox="1"/>
          <p:nvPr/>
        </p:nvSpPr>
        <p:spPr>
          <a:xfrm rot="16200000">
            <a:off x="8344512" y="1652967"/>
            <a:ext cx="12202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Intensity [dB]</a:t>
            </a:r>
            <a:endParaRPr lang="en-GB" sz="1400"/>
          </a:p>
        </p:txBody>
      </p:sp>
      <p:sp>
        <p:nvSpPr>
          <p:cNvPr id="21" name="Textfeld 20"/>
          <p:cNvSpPr txBox="1"/>
          <p:nvPr/>
        </p:nvSpPr>
        <p:spPr>
          <a:xfrm>
            <a:off x="6516216" y="3356992"/>
            <a:ext cx="19335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Measurement number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Coupling of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3133752" cy="211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7291" y="1783551"/>
            <a:ext cx="3223101" cy="222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6" y="4221088"/>
            <a:ext cx="31554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8804" y="4159815"/>
            <a:ext cx="32015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107504" y="1054477"/>
            <a:ext cx="8951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Interference induced on input cable (740mV</a:t>
            </a:r>
            <a:r>
              <a:rPr lang="de-DE" baseline="-25000" smtClean="0"/>
              <a:t>pp</a:t>
            </a:r>
            <a:r>
              <a:rPr lang="de-DE" smtClean="0"/>
              <a:t>) and with external coil (~10mW)</a:t>
            </a:r>
          </a:p>
          <a:p>
            <a:r>
              <a:rPr lang="de-DE" smtClean="0">
                <a:sym typeface="Wingdings" pitchFamily="2" charset="2"/>
              </a:rPr>
              <a:t> no significant changes in the frequency distribution (5000 measurements) of DUT</a:t>
            </a:r>
            <a:endParaRPr lang="en-GB"/>
          </a:p>
        </p:txBody>
      </p:sp>
      <p:sp>
        <p:nvSpPr>
          <p:cNvPr id="14" name="Textfeld 13"/>
          <p:cNvSpPr txBox="1"/>
          <p:nvPr/>
        </p:nvSpPr>
        <p:spPr>
          <a:xfrm rot="16200000">
            <a:off x="4387405" y="4983332"/>
            <a:ext cx="10695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# of entries</a:t>
            </a:r>
            <a:endParaRPr lang="en-GB" sz="140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4365623" y="2740489"/>
            <a:ext cx="10695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# of entries</a:t>
            </a:r>
            <a:endParaRPr lang="en-GB" sz="1400"/>
          </a:p>
        </p:txBody>
      </p:sp>
      <p:sp>
        <p:nvSpPr>
          <p:cNvPr id="16" name="Textfeld 15"/>
          <p:cNvSpPr txBox="1"/>
          <p:nvPr/>
        </p:nvSpPr>
        <p:spPr>
          <a:xfrm>
            <a:off x="6156176" y="6217567"/>
            <a:ext cx="13981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Frequency [Hz]</a:t>
            </a:r>
            <a:endParaRPr lang="en-GB" sz="1400"/>
          </a:p>
        </p:txBody>
      </p:sp>
      <p:sp>
        <p:nvSpPr>
          <p:cNvPr id="17" name="Textfeld 16"/>
          <p:cNvSpPr txBox="1"/>
          <p:nvPr/>
        </p:nvSpPr>
        <p:spPr>
          <a:xfrm>
            <a:off x="6156176" y="3841303"/>
            <a:ext cx="13981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smtClean="0"/>
              <a:t>Frequency [Hz]</a:t>
            </a:r>
            <a:endParaRPr lang="en-GB" sz="1400"/>
          </a:p>
        </p:txBody>
      </p:sp>
      <p:sp>
        <p:nvSpPr>
          <p:cNvPr id="18" name="Textfeld 17"/>
          <p:cNvSpPr txBox="1"/>
          <p:nvPr/>
        </p:nvSpPr>
        <p:spPr>
          <a:xfrm>
            <a:off x="5984914" y="1825660"/>
            <a:ext cx="18994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smtClean="0">
                <a:solidFill>
                  <a:srgbClr val="FF0000"/>
                </a:solidFill>
              </a:rPr>
              <a:t>With disturbance </a:t>
            </a:r>
            <a:r>
              <a:rPr lang="de-DE" sz="1400" smtClean="0"/>
              <a:t>                        </a:t>
            </a:r>
          </a:p>
          <a:p>
            <a:r>
              <a:rPr lang="de-DE" sz="1400" b="1" smtClean="0">
                <a:solidFill>
                  <a:srgbClr val="008000"/>
                </a:solidFill>
              </a:rPr>
              <a:t>Without disturbance</a:t>
            </a:r>
            <a:endParaRPr lang="en-GB" sz="1400"/>
          </a:p>
        </p:txBody>
      </p:sp>
      <p:sp>
        <p:nvSpPr>
          <p:cNvPr id="19" name="Textfeld 18"/>
          <p:cNvSpPr txBox="1"/>
          <p:nvPr/>
        </p:nvSpPr>
        <p:spPr>
          <a:xfrm>
            <a:off x="5984914" y="4201924"/>
            <a:ext cx="18994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smtClean="0">
                <a:solidFill>
                  <a:srgbClr val="FF0000"/>
                </a:solidFill>
              </a:rPr>
              <a:t>With disturbance </a:t>
            </a:r>
            <a:r>
              <a:rPr lang="de-DE" sz="1400" smtClean="0"/>
              <a:t>                        </a:t>
            </a:r>
          </a:p>
          <a:p>
            <a:r>
              <a:rPr lang="de-DE" sz="1400" b="1" smtClean="0">
                <a:solidFill>
                  <a:srgbClr val="008000"/>
                </a:solidFill>
              </a:rPr>
              <a:t>Without disturbance</a:t>
            </a:r>
            <a:endParaRPr lang="en-GB" sz="1400"/>
          </a:p>
        </p:txBody>
      </p:sp>
      <p:sp>
        <p:nvSpPr>
          <p:cNvPr id="20" name="Ellipse 19"/>
          <p:cNvSpPr/>
          <p:nvPr/>
        </p:nvSpPr>
        <p:spPr>
          <a:xfrm>
            <a:off x="1259632" y="2708920"/>
            <a:ext cx="864096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/>
          <p:cNvSpPr/>
          <p:nvPr/>
        </p:nvSpPr>
        <p:spPr>
          <a:xfrm>
            <a:off x="1395264" y="4581128"/>
            <a:ext cx="94448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DC-DC Powering for the Pixel Upgrade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0649" y="2319178"/>
            <a:ext cx="5705847" cy="399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llipse 13"/>
          <p:cNvSpPr/>
          <p:nvPr/>
        </p:nvSpPr>
        <p:spPr>
          <a:xfrm rot="2231452">
            <a:off x="6590434" y="4639915"/>
            <a:ext cx="504056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t="371"/>
          <a:stretch>
            <a:fillRect/>
          </a:stretch>
        </p:blipFill>
        <p:spPr bwMode="auto">
          <a:xfrm>
            <a:off x="4716016" y="1196752"/>
            <a:ext cx="41648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6"/>
          <p:cNvSpPr txBox="1"/>
          <p:nvPr/>
        </p:nvSpPr>
        <p:spPr>
          <a:xfrm>
            <a:off x="4669222" y="1114271"/>
            <a:ext cx="98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Vin = 10V</a:t>
            </a:r>
            <a:endParaRPr lang="en-GB" sz="1400" b="1"/>
          </a:p>
        </p:txBody>
      </p:sp>
      <p:sp>
        <p:nvSpPr>
          <p:cNvPr id="18" name="Textfeld 17"/>
          <p:cNvSpPr txBox="1"/>
          <p:nvPr/>
        </p:nvSpPr>
        <p:spPr>
          <a:xfrm>
            <a:off x="7524328" y="1114271"/>
            <a:ext cx="15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Vout = 2.4 / 3.0V</a:t>
            </a:r>
            <a:endParaRPr lang="en-GB" sz="1400" b="1"/>
          </a:p>
        </p:txBody>
      </p:sp>
      <p:sp>
        <p:nvSpPr>
          <p:cNvPr id="19" name="Textfeld 18"/>
          <p:cNvSpPr txBox="1"/>
          <p:nvPr/>
        </p:nvSpPr>
        <p:spPr>
          <a:xfrm>
            <a:off x="179512" y="1052736"/>
            <a:ext cx="4586512" cy="490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b="1" smtClean="0">
                <a:solidFill>
                  <a:srgbClr val="0000FF"/>
                </a:solidFill>
              </a:rPr>
              <a:t> DC-DC buck converters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/>
              <a:t> Vin = 10V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/>
              <a:t> Vout = 2.4 or 3.0V</a:t>
            </a:r>
            <a:br>
              <a:rPr lang="de-DE" sz="1600" smtClean="0"/>
            </a:br>
            <a:r>
              <a:rPr lang="de-DE" sz="1600" smtClean="0"/>
              <a:t>   (analog and digital pixel module circuitry)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/>
              <a:t> Conversion ratio of 3-4 </a:t>
            </a:r>
            <a:br>
              <a:rPr lang="de-DE" smtClean="0"/>
            </a:br>
            <a:r>
              <a:rPr lang="de-DE" smtClean="0"/>
              <a:t>   </a:t>
            </a:r>
            <a:r>
              <a:rPr lang="de-DE" smtClean="0">
                <a:sym typeface="Wingdings" pitchFamily="2" charset="2"/>
              </a:rPr>
              <a:t> power losses reduced by factor ~ 10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Located on supply tube &amp; service cylinder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Cooled from CO</a:t>
            </a:r>
            <a:r>
              <a:rPr lang="de-DE" baseline="-25000" smtClean="0">
                <a:sym typeface="Wingdings" pitchFamily="2" charset="2"/>
              </a:rPr>
              <a:t>2</a:t>
            </a:r>
            <a:r>
              <a:rPr lang="de-DE" smtClean="0">
                <a:sym typeface="Wingdings" pitchFamily="2" charset="2"/>
              </a:rPr>
              <a:t> pipes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b="1" smtClean="0">
                <a:sym typeface="Wingdings" pitchFamily="2" charset="2"/>
              </a:rPr>
              <a:t> In total 1184 DC-DC converters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endParaRPr lang="de-DE" smtClean="0">
              <a:sym typeface="Wingdings" pitchFamily="2" charset="2"/>
            </a:endParaRPr>
          </a:p>
          <a:p>
            <a:pPr>
              <a:spcBef>
                <a:spcPts val="1000"/>
              </a:spcBef>
            </a:pP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2.2m distance to front-end</a:t>
            </a:r>
            <a:br>
              <a:rPr lang="de-DE" b="1" smtClean="0">
                <a:solidFill>
                  <a:srgbClr val="0000FF"/>
                </a:solidFill>
                <a:sym typeface="Wingdings" pitchFamily="2" charset="2"/>
              </a:rPr>
            </a:b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 material and EMI less </a:t>
            </a:r>
            <a:br>
              <a:rPr lang="de-DE" b="1" smtClean="0">
                <a:solidFill>
                  <a:srgbClr val="0000FF"/>
                </a:solidFill>
                <a:sym typeface="Wingdings" pitchFamily="2" charset="2"/>
              </a:rPr>
            </a:br>
            <a:r>
              <a:rPr lang="de-DE" b="1" smtClean="0">
                <a:solidFill>
                  <a:srgbClr val="0000FF"/>
                </a:solidFill>
                <a:sym typeface="Wingdings" pitchFamily="2" charset="2"/>
              </a:rPr>
              <a:t>critical</a:t>
            </a:r>
            <a:r>
              <a:rPr lang="en-GB" b="1" smtClean="0">
                <a:solidFill>
                  <a:srgbClr val="0000FF"/>
                </a:solidFill>
                <a:sym typeface="Wingdings" pitchFamily="2" charset="2"/>
              </a:rPr>
              <a:t> than in other </a:t>
            </a:r>
            <a:br>
              <a:rPr lang="en-GB" b="1" smtClean="0">
                <a:solidFill>
                  <a:srgbClr val="0000FF"/>
                </a:solidFill>
                <a:sym typeface="Wingdings" pitchFamily="2" charset="2"/>
              </a:rPr>
            </a:br>
            <a:r>
              <a:rPr lang="en-GB" b="1" smtClean="0">
                <a:solidFill>
                  <a:srgbClr val="0000FF"/>
                </a:solidFill>
                <a:sym typeface="Wingdings" pitchFamily="2" charset="2"/>
              </a:rPr>
              <a:t>applications</a:t>
            </a:r>
            <a:endParaRPr lang="de-DE" b="1" smtClean="0">
              <a:solidFill>
                <a:srgbClr val="0000FF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600" smtClean="0">
                <a:latin typeface="Arial" charset="0"/>
                <a:cs typeface="Arial" charset="0"/>
              </a:rPr>
              <a:t>DC-DC Powering for the Pixel Upgrade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2" name="Grafik 11" descr="003_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251" y="1295395"/>
            <a:ext cx="8652387" cy="4968327"/>
          </a:xfrm>
          <a:prstGeom prst="rect">
            <a:avLst/>
          </a:prstGeom>
        </p:spPr>
      </p:pic>
      <p:pic>
        <p:nvPicPr>
          <p:cNvPr id="13" name="Inhaltsplatzhalter 49" descr="001_V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148064" y="1124744"/>
            <a:ext cx="3765939" cy="1926121"/>
          </a:xfrm>
        </p:spPr>
      </p:pic>
      <p:sp>
        <p:nvSpPr>
          <p:cNvPr id="15" name="Geschweifte Klammer rechts 14"/>
          <p:cNvSpPr/>
          <p:nvPr/>
        </p:nvSpPr>
        <p:spPr>
          <a:xfrm rot="-3540000">
            <a:off x="2167047" y="1277786"/>
            <a:ext cx="317496" cy="1161784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Geschweifte Klammer rechts 15"/>
          <p:cNvSpPr/>
          <p:nvPr/>
        </p:nvSpPr>
        <p:spPr>
          <a:xfrm rot="-3540000">
            <a:off x="3411992" y="1798393"/>
            <a:ext cx="317496" cy="1622209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Geschweifte Klammer rechts 19"/>
          <p:cNvSpPr/>
          <p:nvPr/>
        </p:nvSpPr>
        <p:spPr>
          <a:xfrm rot="-3540000">
            <a:off x="4739965" y="2792272"/>
            <a:ext cx="317496" cy="1234307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Geschweifte Klammer rechts 20"/>
          <p:cNvSpPr/>
          <p:nvPr/>
        </p:nvSpPr>
        <p:spPr>
          <a:xfrm rot="-3540000">
            <a:off x="5897365" y="3482509"/>
            <a:ext cx="307666" cy="1230469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 rot="1925089">
            <a:off x="2284388" y="152747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1</a:t>
            </a:r>
            <a:endParaRPr lang="en-US" sz="1400" dirty="0"/>
          </a:p>
        </p:txBody>
      </p:sp>
      <p:sp>
        <p:nvSpPr>
          <p:cNvPr id="23" name="Textfeld 22"/>
          <p:cNvSpPr txBox="1"/>
          <p:nvPr/>
        </p:nvSpPr>
        <p:spPr>
          <a:xfrm rot="1791395">
            <a:off x="3545303" y="228172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4</a:t>
            </a:r>
            <a:endParaRPr lang="en-US" sz="1400" dirty="0"/>
          </a:p>
        </p:txBody>
      </p:sp>
      <p:sp>
        <p:nvSpPr>
          <p:cNvPr id="24" name="Textfeld 23"/>
          <p:cNvSpPr txBox="1"/>
          <p:nvPr/>
        </p:nvSpPr>
        <p:spPr>
          <a:xfrm rot="1833252">
            <a:off x="4880687" y="310294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2</a:t>
            </a:r>
            <a:endParaRPr lang="en-US" sz="1400" dirty="0"/>
          </a:p>
        </p:txBody>
      </p:sp>
      <p:sp>
        <p:nvSpPr>
          <p:cNvPr id="25" name="Textfeld 24"/>
          <p:cNvSpPr txBox="1"/>
          <p:nvPr/>
        </p:nvSpPr>
        <p:spPr>
          <a:xfrm rot="1846532">
            <a:off x="5985316" y="377889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3</a:t>
            </a:r>
            <a:endParaRPr lang="en-US" sz="1400" dirty="0"/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1085353" y="1738151"/>
            <a:ext cx="265471" cy="157317"/>
          </a:xfrm>
          <a:prstGeom prst="straightConnector1">
            <a:avLst/>
          </a:prstGeom>
          <a:ln w="22225">
            <a:solidFill>
              <a:srgbClr val="1005E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 rot="10800000" flipV="1">
            <a:off x="474349" y="1738151"/>
            <a:ext cx="648931" cy="391703"/>
          </a:xfrm>
          <a:prstGeom prst="line">
            <a:avLst/>
          </a:prstGeom>
          <a:ln w="22225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-6984" y="2180978"/>
            <a:ext cx="1184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/>
              <a:t>”digital </a:t>
            </a:r>
            <a:endParaRPr lang="en-US" sz="1400" b="1" dirty="0" smtClean="0"/>
          </a:p>
          <a:p>
            <a:pPr algn="ctr"/>
            <a:r>
              <a:rPr lang="en-US" sz="1400" b="1" smtClean="0"/>
              <a:t>converters”</a:t>
            </a:r>
            <a:endParaRPr lang="en-US" sz="1400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2205403" y="961564"/>
            <a:ext cx="1184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/>
              <a:t>”analogue </a:t>
            </a:r>
            <a:endParaRPr lang="en-US" sz="1400" b="1" dirty="0" smtClean="0"/>
          </a:p>
          <a:p>
            <a:pPr algn="ctr"/>
            <a:r>
              <a:rPr lang="en-US" sz="1400" b="1" smtClean="0"/>
              <a:t>converters”</a:t>
            </a:r>
            <a:endParaRPr lang="en-US" sz="1400" b="1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1313324" y="1621559"/>
            <a:ext cx="265471" cy="157317"/>
          </a:xfrm>
          <a:prstGeom prst="straightConnector1">
            <a:avLst/>
          </a:prstGeom>
          <a:ln w="22225">
            <a:solidFill>
              <a:srgbClr val="1005E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10800000" flipV="1">
            <a:off x="1322290" y="1125032"/>
            <a:ext cx="879986" cy="496527"/>
          </a:xfrm>
          <a:prstGeom prst="line">
            <a:avLst/>
          </a:prstGeom>
          <a:ln w="22225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eschweifte Klammer rechts 33"/>
          <p:cNvSpPr/>
          <p:nvPr/>
        </p:nvSpPr>
        <p:spPr>
          <a:xfrm rot="7233228">
            <a:off x="2104185" y="1493991"/>
            <a:ext cx="381494" cy="3014557"/>
          </a:xfrm>
          <a:prstGeom prst="rightBrace">
            <a:avLst>
              <a:gd name="adj1" fmla="val 27015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feld 34"/>
          <p:cNvSpPr txBox="1"/>
          <p:nvPr/>
        </p:nvSpPr>
        <p:spPr>
          <a:xfrm rot="1816508">
            <a:off x="1134000" y="3175981"/>
            <a:ext cx="198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served by cable 1</a:t>
            </a:r>
            <a:endParaRPr lang="en-US" sz="1400" dirty="0"/>
          </a:p>
        </p:txBody>
      </p:sp>
      <p:sp>
        <p:nvSpPr>
          <p:cNvPr id="36" name="Geschweifte Klammer rechts 35"/>
          <p:cNvSpPr/>
          <p:nvPr/>
        </p:nvSpPr>
        <p:spPr>
          <a:xfrm rot="7233228">
            <a:off x="4600191" y="3140506"/>
            <a:ext cx="422294" cy="2673663"/>
          </a:xfrm>
          <a:prstGeom prst="rightBrace">
            <a:avLst>
              <a:gd name="adj1" fmla="val 21571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feld 36"/>
          <p:cNvSpPr txBox="1"/>
          <p:nvPr/>
        </p:nvSpPr>
        <p:spPr>
          <a:xfrm rot="1816508">
            <a:off x="3817419" y="4664621"/>
            <a:ext cx="198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served by cable 2</a:t>
            </a:r>
            <a:endParaRPr lang="en-US" sz="1400" dirty="0"/>
          </a:p>
        </p:txBody>
      </p:sp>
      <p:sp>
        <p:nvSpPr>
          <p:cNvPr id="38" name="Textfeld 37"/>
          <p:cNvSpPr txBox="1"/>
          <p:nvPr/>
        </p:nvSpPr>
        <p:spPr>
          <a:xfrm rot="1846532">
            <a:off x="7838804" y="5937636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cable 2</a:t>
            </a:r>
            <a:endParaRPr lang="en-US" sz="1400" dirty="0"/>
          </a:p>
        </p:txBody>
      </p:sp>
      <p:sp>
        <p:nvSpPr>
          <p:cNvPr id="39" name="Textfeld 38"/>
          <p:cNvSpPr txBox="1"/>
          <p:nvPr/>
        </p:nvSpPr>
        <p:spPr>
          <a:xfrm rot="1846532">
            <a:off x="8343025" y="5450512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cable 1</a:t>
            </a:r>
            <a:endParaRPr lang="en-US" sz="1400" dirty="0"/>
          </a:p>
        </p:txBody>
      </p:sp>
      <p:sp>
        <p:nvSpPr>
          <p:cNvPr id="40" name="Rechteck 39"/>
          <p:cNvSpPr/>
          <p:nvPr/>
        </p:nvSpPr>
        <p:spPr>
          <a:xfrm>
            <a:off x="218377" y="4869160"/>
            <a:ext cx="5721775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smtClean="0"/>
              <a:t> 13 converter pairs per bus board</a:t>
            </a:r>
            <a:endParaRPr lang="en-US" dirty="0" smtClean="0"/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smtClean="0"/>
              <a:t> 6 - 7 pairs powered from one power supply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smtClean="0"/>
              <a:t> Each converter pair serves 1 - 4 pixel modules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smtClean="0"/>
              <a:t> Iout &lt; 3A per converter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AC_PIX_V8 DC-DC Converters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/>
          </a:p>
        </p:txBody>
      </p:sp>
      <p:pic>
        <p:nvPicPr>
          <p:cNvPr id="5" name="Picture 2" descr="C:\Users\Klein\Pictures\SLHC\AMIS4\KK\DSCN6212.JPG"/>
          <p:cNvPicPr>
            <a:picLocks noChangeAspect="1" noChangeArrowheads="1"/>
          </p:cNvPicPr>
          <p:nvPr/>
        </p:nvPicPr>
        <p:blipFill>
          <a:blip r:embed="rId3" cstate="print"/>
          <a:srcRect l="10487" t="18112" r="12567" b="25044"/>
          <a:stretch>
            <a:fillRect/>
          </a:stretch>
        </p:blipFill>
        <p:spPr bwMode="auto">
          <a:xfrm>
            <a:off x="5715348" y="1556793"/>
            <a:ext cx="3249140" cy="1800199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5766305" y="3356992"/>
            <a:ext cx="3270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smtClean="0"/>
              <a:t>AC_PIX_V8 A: 2.8cm x 1.6cm; ~ 2.0g</a:t>
            </a:r>
            <a:endParaRPr lang="de-DE" sz="1400" b="1"/>
          </a:p>
        </p:txBody>
      </p:sp>
      <p:sp>
        <p:nvSpPr>
          <p:cNvPr id="11" name="Textfeld 10"/>
          <p:cNvSpPr txBox="1"/>
          <p:nvPr/>
        </p:nvSpPr>
        <p:spPr>
          <a:xfrm>
            <a:off x="395536" y="3212976"/>
            <a:ext cx="5339988" cy="107721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smtClean="0"/>
              <a:t>ASIC: AMIS4</a:t>
            </a:r>
            <a:r>
              <a:rPr lang="de-DE" sz="1600" smtClean="0"/>
              <a:t> by CERN-PH-ESE (St. Michelis, F. Faccio)</a:t>
            </a:r>
          </a:p>
          <a:p>
            <a:r>
              <a:rPr lang="de-DE" sz="1600" smtClean="0"/>
              <a:t>Latest available prototype in radiation-tolerant  </a:t>
            </a:r>
          </a:p>
          <a:p>
            <a:r>
              <a:rPr lang="de-DE" sz="1600" smtClean="0">
                <a:sym typeface="Wingdings" pitchFamily="2" charset="2"/>
              </a:rPr>
              <a:t>A</a:t>
            </a:r>
            <a:r>
              <a:rPr lang="de-DE" sz="1600" smtClean="0"/>
              <a:t>MIS I3T80 0.35µm CMOS (ON Semiconductor)</a:t>
            </a:r>
          </a:p>
          <a:p>
            <a:r>
              <a:rPr lang="de-DE" sz="1600" smtClean="0"/>
              <a:t>[2012 JINST 7 C01072]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23528" y="5949280"/>
            <a:ext cx="452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ym typeface="Wingdings" pitchFamily="2" charset="2"/>
              </a:rPr>
              <a:t> </a:t>
            </a:r>
            <a:r>
              <a:rPr lang="de-DE" b="1" smtClean="0"/>
              <a:t>60 DC-DC converters have been built</a:t>
            </a:r>
            <a:endParaRPr lang="de-DE" b="1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251520" y="1052736"/>
            <a:ext cx="84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Custom rad.-tolerant tolerant buck converters, optimized for our application</a:t>
            </a:r>
            <a:endParaRPr lang="en-GB" b="1"/>
          </a:p>
        </p:txBody>
      </p:sp>
      <p:sp>
        <p:nvSpPr>
          <p:cNvPr id="20" name="Textfeld 19"/>
          <p:cNvSpPr txBox="1"/>
          <p:nvPr/>
        </p:nvSpPr>
        <p:spPr>
          <a:xfrm>
            <a:off x="395536" y="1556792"/>
            <a:ext cx="3785075" cy="1323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smtClean="0"/>
              <a:t>V</a:t>
            </a:r>
            <a:r>
              <a:rPr lang="de-DE" sz="1600" baseline="-25000" smtClean="0"/>
              <a:t>out</a:t>
            </a:r>
            <a:r>
              <a:rPr lang="de-DE" sz="1600" smtClean="0"/>
              <a:t> = 3.0V or 2.4V</a:t>
            </a:r>
          </a:p>
          <a:p>
            <a:r>
              <a:rPr lang="de-DE" sz="1600" smtClean="0"/>
              <a:t>Switching frequency f</a:t>
            </a:r>
            <a:r>
              <a:rPr lang="de-DE" sz="1600" baseline="-25000" smtClean="0"/>
              <a:t>s</a:t>
            </a:r>
            <a:r>
              <a:rPr lang="de-DE" sz="1600" smtClean="0"/>
              <a:t> = 1.5MHz</a:t>
            </a:r>
          </a:p>
          <a:p>
            <a:r>
              <a:rPr lang="de-DE" sz="1600" smtClean="0"/>
              <a:t>2-layer PCB</a:t>
            </a:r>
          </a:p>
          <a:p>
            <a:r>
              <a:rPr lang="de-DE" sz="1600" smtClean="0"/>
              <a:t>Toroidal plastic core inductor L = 450nH</a:t>
            </a:r>
          </a:p>
          <a:p>
            <a:r>
              <a:rPr lang="de-DE" sz="1600" b="1" smtClean="0"/>
              <a:t>Pi-filters</a:t>
            </a:r>
            <a:r>
              <a:rPr lang="de-DE" sz="1600" smtClean="0"/>
              <a:t> at in- and output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95536" y="4653136"/>
            <a:ext cx="4437433" cy="1107996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/>
              <a:t>Why is a shield required?</a:t>
            </a:r>
          </a:p>
          <a:p>
            <a:pPr>
              <a:buFont typeface="Wingdings" pitchFamily="2" charset="2"/>
              <a:buChar char="ü"/>
            </a:pPr>
            <a:r>
              <a:rPr lang="de-DE" sz="1600" smtClean="0"/>
              <a:t>  to shield the magnetic emissions</a:t>
            </a:r>
          </a:p>
          <a:p>
            <a:pPr>
              <a:buFont typeface="Wingdings" pitchFamily="2" charset="2"/>
              <a:buChar char="ü"/>
            </a:pPr>
            <a:r>
              <a:rPr lang="de-DE" sz="1600" smtClean="0"/>
              <a:t>  as cooling contact for the coil</a:t>
            </a:r>
          </a:p>
          <a:p>
            <a:pPr>
              <a:buFont typeface="Wingdings" pitchFamily="2" charset="2"/>
              <a:buChar char="ü"/>
            </a:pPr>
            <a:r>
              <a:rPr lang="de-DE" sz="1600" smtClean="0"/>
              <a:t>  to segregate “noisy“ parts from output filters</a:t>
            </a:r>
          </a:p>
        </p:txBody>
      </p:sp>
      <p:pic>
        <p:nvPicPr>
          <p:cNvPr id="7170" name="Picture 2" descr="C:\Users\Klein\Pictures\SLHC\AMIS4\KK\DSCN6244.JPG"/>
          <p:cNvPicPr>
            <a:picLocks noChangeAspect="1" noChangeArrowheads="1"/>
          </p:cNvPicPr>
          <p:nvPr/>
        </p:nvPicPr>
        <p:blipFill>
          <a:blip r:embed="rId4" cstate="print"/>
          <a:srcRect l="7535" t="12558" r="3928" b="14603"/>
          <a:stretch>
            <a:fillRect/>
          </a:stretch>
        </p:blipFill>
        <p:spPr bwMode="auto">
          <a:xfrm>
            <a:off x="5912839" y="4005064"/>
            <a:ext cx="3051649" cy="1882933"/>
          </a:xfrm>
          <a:prstGeom prst="rect">
            <a:avLst/>
          </a:prstGeom>
          <a:noFill/>
        </p:spPr>
      </p:pic>
      <p:sp>
        <p:nvSpPr>
          <p:cNvPr id="22" name="Textfeld 21"/>
          <p:cNvSpPr txBox="1"/>
          <p:nvPr/>
        </p:nvSpPr>
        <p:spPr>
          <a:xfrm>
            <a:off x="6639354" y="587727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Aluminium shield</a:t>
            </a:r>
            <a:endParaRPr lang="en-GB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z="2700" smtClean="0">
                <a:latin typeface="Arial" charset="0"/>
                <a:cs typeface="Arial" charset="0"/>
              </a:rPr>
              <a:t>Power Efficiency</a:t>
            </a:r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/>
          </a:p>
        </p:txBody>
      </p:sp>
      <p:pic>
        <p:nvPicPr>
          <p:cNvPr id="5" name="Picture 4" descr="C:\Users\DCDC\Desktop\Martin\ZZ_slhc-meeting\Transistor_T1_4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504" y="1298434"/>
            <a:ext cx="4415857" cy="2994662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2976814" y="1196752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2.5V</a:t>
            </a:r>
            <a:endParaRPr lang="de-DE" b="1"/>
          </a:p>
        </p:txBody>
      </p:sp>
      <p:sp>
        <p:nvSpPr>
          <p:cNvPr id="10" name="Textfeld 9"/>
          <p:cNvSpPr txBox="1"/>
          <p:nvPr/>
        </p:nvSpPr>
        <p:spPr>
          <a:xfrm>
            <a:off x="251520" y="4630390"/>
            <a:ext cx="8844152" cy="1102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Mean efficiency and standard deviation based on 12 converters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Very good efficiency – 80% or higher, except for very low output currents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smtClean="0"/>
              <a:t> Very uniform – SD below or around 0.5%, except for very low output currents (1%)</a:t>
            </a:r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5" name="Picture 5" descr="C:\Users\DCDC\Desktop\Martin\ZZ_slhc-meeting\T2_1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0" y="1288805"/>
            <a:ext cx="4415857" cy="2994662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7801350" y="1174265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V</a:t>
            </a:r>
            <a:r>
              <a:rPr lang="de-DE" b="1" baseline="-25000" smtClean="0"/>
              <a:t>out</a:t>
            </a:r>
            <a:r>
              <a:rPr lang="de-DE" b="1" smtClean="0"/>
              <a:t>= 2.5V</a:t>
            </a:r>
            <a:endParaRPr lang="de-DE" b="1"/>
          </a:p>
        </p:txBody>
      </p:sp>
      <p:sp>
        <p:nvSpPr>
          <p:cNvPr id="13" name="Textfeld 12"/>
          <p:cNvSpPr txBox="1"/>
          <p:nvPr/>
        </p:nvSpPr>
        <p:spPr>
          <a:xfrm>
            <a:off x="4603542" y="1196752"/>
            <a:ext cx="312617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Standard deviation (12 converters)</a:t>
            </a:r>
            <a:endParaRPr lang="en-GB" sz="1400" b="1"/>
          </a:p>
        </p:txBody>
      </p:sp>
      <p:sp>
        <p:nvSpPr>
          <p:cNvPr id="14" name="Textfeld 13"/>
          <p:cNvSpPr txBox="1"/>
          <p:nvPr/>
        </p:nvSpPr>
        <p:spPr>
          <a:xfrm>
            <a:off x="140570" y="1196752"/>
            <a:ext cx="284725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Mean efficiency (12 converters)</a:t>
            </a:r>
            <a:endParaRPr lang="en-GB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Efficiency vs. </a:t>
            </a:r>
            <a:r>
              <a:rPr lang="de-DE" smtClean="0"/>
              <a:t>f</a:t>
            </a:r>
            <a:r>
              <a:rPr lang="de-DE" baseline="-25000" smtClean="0"/>
              <a:t>s </a:t>
            </a:r>
            <a:r>
              <a:rPr lang="de-DE" smtClean="0"/>
              <a:t>and Temperature</a:t>
            </a:r>
            <a:endParaRPr lang="de-DE" smtClean="0">
              <a:latin typeface="Arial" charset="0"/>
              <a:cs typeface="Arial" charset="0"/>
            </a:endParaRP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51520" y="1268760"/>
            <a:ext cx="4511171" cy="1900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Switching frequency adjusted with </a:t>
            </a:r>
            <a:br>
              <a:rPr lang="de-DE" smtClean="0"/>
            </a:br>
            <a:r>
              <a:rPr lang="de-DE" smtClean="0"/>
              <a:t>  external potentiometer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b="1" smtClean="0"/>
              <a:t>Efficiency is maximal for f</a:t>
            </a:r>
            <a:r>
              <a:rPr lang="de-DE" b="1" baseline="-25000" smtClean="0"/>
              <a:t>s</a:t>
            </a:r>
            <a:r>
              <a:rPr lang="de-DE" b="1" smtClean="0"/>
              <a:t> </a:t>
            </a:r>
            <a:r>
              <a:rPr lang="de-DE" b="1" smtClean="0">
                <a:sym typeface="Symbol"/>
              </a:rPr>
              <a:t> </a:t>
            </a:r>
            <a:r>
              <a:rPr lang="de-DE" b="1" smtClean="0"/>
              <a:t>1.5MHz </a:t>
            </a:r>
          </a:p>
          <a:p>
            <a:pPr lvl="1">
              <a:spcBef>
                <a:spcPts val="500"/>
              </a:spcBef>
              <a:buFont typeface="Arial" pitchFamily="34" charset="0"/>
              <a:buChar char="•"/>
            </a:pPr>
            <a:r>
              <a:rPr lang="de-DE" sz="1700" smtClean="0"/>
              <a:t> Higher conduction losses for lower f</a:t>
            </a:r>
            <a:r>
              <a:rPr lang="de-DE" sz="1700" baseline="-25000" smtClean="0"/>
              <a:t>s</a:t>
            </a:r>
            <a:endParaRPr lang="de-DE" sz="1700" smtClean="0"/>
          </a:p>
          <a:p>
            <a:pPr lvl="1">
              <a:spcBef>
                <a:spcPts val="500"/>
              </a:spcBef>
              <a:buFont typeface="Arial" pitchFamily="34" charset="0"/>
              <a:buChar char="•"/>
            </a:pPr>
            <a:r>
              <a:rPr lang="de-DE" sz="1700" smtClean="0"/>
              <a:t> Higher switching and driving losses for</a:t>
            </a:r>
            <a:br>
              <a:rPr lang="de-DE" sz="1700" smtClean="0"/>
            </a:br>
            <a:r>
              <a:rPr lang="de-DE" sz="1700" smtClean="0"/>
              <a:t>  higher f</a:t>
            </a:r>
            <a:r>
              <a:rPr lang="de-DE" sz="1700" baseline="-25000" smtClean="0"/>
              <a:t>s</a:t>
            </a:r>
            <a:endParaRPr lang="de-DE" sz="170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236051" y="4221088"/>
            <a:ext cx="5057795" cy="19466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Previous measurements with cooling at +20°C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Efficiency rises with decreasing temperature </a:t>
            </a:r>
            <a:br>
              <a:rPr lang="de-DE" smtClean="0"/>
            </a:br>
            <a:r>
              <a:rPr lang="de-DE" smtClean="0"/>
              <a:t>  (lower Ohmic losses)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</a:t>
            </a:r>
            <a:r>
              <a:rPr lang="de-DE" b="1" smtClean="0"/>
              <a:t>About 0.05% (abs.) increase per K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de-DE" smtClean="0"/>
              <a:t> Increase when moving to pixel operating </a:t>
            </a:r>
            <a:br>
              <a:rPr lang="de-DE" smtClean="0"/>
            </a:br>
            <a:r>
              <a:rPr lang="de-DE" smtClean="0"/>
              <a:t>  temperatures of -20°C: &lt; 2% (abs.)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1656" y="4005064"/>
            <a:ext cx="368883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028517"/>
            <a:ext cx="3720545" cy="261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Gerade Verbindung 14"/>
          <p:cNvCxnSpPr/>
          <p:nvPr/>
        </p:nvCxnSpPr>
        <p:spPr>
          <a:xfrm flipV="1">
            <a:off x="323528" y="3717032"/>
            <a:ext cx="82809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796136" y="3985319"/>
            <a:ext cx="11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Vout = 3.3V</a:t>
            </a:r>
            <a:endParaRPr lang="en-GB" sz="1400" b="1"/>
          </a:p>
        </p:txBody>
      </p:sp>
      <p:sp>
        <p:nvSpPr>
          <p:cNvPr id="18" name="Textfeld 17"/>
          <p:cNvSpPr txBox="1"/>
          <p:nvPr/>
        </p:nvSpPr>
        <p:spPr>
          <a:xfrm>
            <a:off x="5796136" y="1032991"/>
            <a:ext cx="11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/>
              <a:t>Vout = 2.5V</a:t>
            </a:r>
            <a:endParaRPr lang="en-GB" sz="1400" b="1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1052736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 cstate="print"/>
          <a:srcRect b="59835"/>
          <a:stretch>
            <a:fillRect/>
          </a:stretch>
        </p:blipFill>
        <p:spPr bwMode="auto">
          <a:xfrm>
            <a:off x="7201033" y="3858625"/>
            <a:ext cx="1198240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 t="36742" r="27000"/>
          <a:stretch>
            <a:fillRect/>
          </a:stretch>
        </p:blipFill>
        <p:spPr bwMode="auto">
          <a:xfrm>
            <a:off x="8089776" y="3861048"/>
            <a:ext cx="874712" cy="680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Shielding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55650" name="Picture 2" descr="C:\Users\Klein\Pictures\SLHC\AMIS4\KK\DSCN6335.JPG"/>
          <p:cNvPicPr>
            <a:picLocks noChangeAspect="1" noChangeArrowheads="1"/>
          </p:cNvPicPr>
          <p:nvPr/>
        </p:nvPicPr>
        <p:blipFill>
          <a:blip r:embed="rId3" cstate="print"/>
          <a:srcRect l="12567" t="22272" r="16726" b="19499"/>
          <a:stretch>
            <a:fillRect/>
          </a:stretch>
        </p:blipFill>
        <p:spPr bwMode="auto">
          <a:xfrm>
            <a:off x="5556109" y="4392636"/>
            <a:ext cx="3336371" cy="2060699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179512" y="1052736"/>
            <a:ext cx="8438529" cy="342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/>
              <a:t> Space constraints </a:t>
            </a:r>
            <a:r>
              <a:rPr lang="de-DE" smtClean="0">
                <a:sym typeface="Wingdings" pitchFamily="2" charset="2"/>
              </a:rPr>
              <a:t> tricky shape!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b="1" smtClean="0">
                <a:sym typeface="Wingdings" pitchFamily="2" charset="2"/>
              </a:rPr>
              <a:t> 0.3mm plastic galvanically coated with 30µm Cu + electro-less 1µm Sn</a:t>
            </a:r>
          </a:p>
          <a:p>
            <a:pPr>
              <a:spcBef>
                <a:spcPts val="1000"/>
              </a:spcBef>
              <a:buFont typeface="Arial" pitchFamily="34" charset="0"/>
              <a:buChar char="•"/>
            </a:pPr>
            <a:r>
              <a:rPr lang="de-DE" smtClean="0">
                <a:sym typeface="Wingdings" pitchFamily="2" charset="2"/>
              </a:rPr>
              <a:t> Two methods are considered for the body: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de-DE" sz="1600" b="1" smtClean="0">
                <a:solidFill>
                  <a:srgbClr val="0000FF"/>
                </a:solidFill>
                <a:sym typeface="Wingdings" pitchFamily="2" charset="2"/>
              </a:rPr>
              <a:t>Rapid prototyping</a:t>
            </a:r>
            <a:r>
              <a:rPr lang="de-DE" sz="1600" smtClean="0">
                <a:sym typeface="Wingdings" pitchFamily="2" charset="2"/>
              </a:rPr>
              <a:t>: fast and flexible  good for prototyping (and mass production?)</a:t>
            </a:r>
          </a:p>
          <a:p>
            <a:pPr lvl="2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Thin layers are difficult (0.3mm still not quite achieved)</a:t>
            </a:r>
          </a:p>
          <a:p>
            <a:pPr lvl="2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Radiation hardness to be investigated</a:t>
            </a:r>
          </a:p>
          <a:p>
            <a:pPr lvl="2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Price ~ 10 Euro per piece (quote for 3000 pieces)</a:t>
            </a:r>
          </a:p>
          <a:p>
            <a:pPr lvl="1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de-DE" sz="1600" b="1" smtClean="0">
                <a:solidFill>
                  <a:srgbClr val="0000FF"/>
                </a:solidFill>
                <a:sym typeface="Wingdings" pitchFamily="2" charset="2"/>
              </a:rPr>
              <a:t>Injection moulding</a:t>
            </a:r>
            <a:r>
              <a:rPr lang="de-DE" sz="1600" smtClean="0">
                <a:sym typeface="Wingdings" pitchFamily="2" charset="2"/>
              </a:rPr>
              <a:t>: mould is expensive  mass production, when shape is fixed</a:t>
            </a:r>
            <a:endParaRPr lang="en-GB" sz="1600" smtClean="0">
              <a:sym typeface="Wingdings" pitchFamily="2" charset="2"/>
            </a:endParaRPr>
          </a:p>
          <a:p>
            <a:pPr lvl="2">
              <a:spcBef>
                <a:spcPts val="1000"/>
              </a:spcBef>
              <a:buFont typeface="Arial" pitchFamily="34" charset="0"/>
              <a:buChar char="•"/>
            </a:pPr>
            <a:r>
              <a:rPr lang="de-DE" sz="1600" smtClean="0">
                <a:sym typeface="Wingdings" pitchFamily="2" charset="2"/>
              </a:rPr>
              <a:t> Price ~ 5 Euro per piece (quote for 3000 pieces)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75226"/>
            <a:ext cx="2811422" cy="1734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3345078" y="5724545"/>
            <a:ext cx="230704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sz="1600" b="1" smtClean="0"/>
              <a:t>Protoypes made with </a:t>
            </a:r>
          </a:p>
          <a:p>
            <a:r>
              <a:rPr lang="de-DE" sz="1600" b="1" smtClean="0"/>
              <a:t>rapid prototyping </a:t>
            </a:r>
            <a:endParaRPr lang="en-GB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072313" cy="642938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>Shielding</a:t>
            </a:r>
          </a:p>
        </p:txBody>
      </p:sp>
      <p:sp>
        <p:nvSpPr>
          <p:cNvPr id="14339" name="Datumsplatzhalter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Katja Klein </a:t>
            </a:r>
            <a:endParaRPr lang="de-DE"/>
          </a:p>
        </p:txBody>
      </p:sp>
      <p:sp>
        <p:nvSpPr>
          <p:cNvPr id="14340" name="Foliennummernplatzhalter 1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354ED6-3E7E-4F54-8B7F-D19F02442E39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/>
          </a:p>
        </p:txBody>
      </p:sp>
      <p:sp>
        <p:nvSpPr>
          <p:cNvPr id="14342" name="Fußzeilenplatzhalt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/>
              <a:t>DC-DC conversion powering for CMS Pixel Upgrade</a:t>
            </a:r>
            <a:endParaRPr lang="de-DE"/>
          </a:p>
        </p:txBody>
      </p:sp>
      <p:pic>
        <p:nvPicPr>
          <p:cNvPr id="11" name="Picture 3" descr="C:\Users\Klein\SLHC\Spektrumanalyse\Spektren2012\07092012_NeueAbschirmung\plots\Trace_0859_AMIS4_PIXV8A#31_KeineA_10_2.5_CMout_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336"/>
            <a:ext cx="3506853" cy="2520000"/>
          </a:xfrm>
          <a:prstGeom prst="rect">
            <a:avLst/>
          </a:prstGeom>
          <a:noFill/>
        </p:spPr>
      </p:pic>
      <p:pic>
        <p:nvPicPr>
          <p:cNvPr id="12" name="Picture 4" descr="C:\Users\Klein\SLHC\Spektrumanalyse\Spektren2012\07092012_NeueAbschirmung\plots\Trace_0864_AMIS4_PIXV8A#31_MitA_10_3.0_CMout_10.png"/>
          <p:cNvPicPr>
            <a:picLocks noChangeAspect="1" noChangeArrowheads="1"/>
          </p:cNvPicPr>
          <p:nvPr/>
        </p:nvPicPr>
        <p:blipFill>
          <a:blip r:embed="rId4" cstate="print"/>
          <a:srcRect r="6160"/>
          <a:stretch>
            <a:fillRect/>
          </a:stretch>
        </p:blipFill>
        <p:spPr bwMode="auto">
          <a:xfrm>
            <a:off x="5673659" y="3933336"/>
            <a:ext cx="3290829" cy="2520000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6028979" y="4170566"/>
            <a:ext cx="1279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With shield</a:t>
            </a:r>
            <a:endParaRPr lang="en-GB" sz="16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27700" y="4221088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shield</a:t>
            </a:r>
            <a:endParaRPr lang="en-GB" sz="16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46352" y="1043444"/>
            <a:ext cx="859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Strong reduction of magnetic emissions and Common Mode output noise:</a:t>
            </a:r>
            <a:endParaRPr lang="en-GB" b="1"/>
          </a:p>
        </p:txBody>
      </p:sp>
      <p:pic>
        <p:nvPicPr>
          <p:cNvPr id="1026" name="Picture 2" descr="C:\Users\Klein\SLHC\Talks\TWEPP12\pixV8\plots_13\pixV8_A31_noShield_Bz_Vin85_Vout25_2_v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484784"/>
            <a:ext cx="2668327" cy="2447952"/>
          </a:xfrm>
          <a:prstGeom prst="rect">
            <a:avLst/>
          </a:prstGeom>
          <a:noFill/>
        </p:spPr>
      </p:pic>
      <p:pic>
        <p:nvPicPr>
          <p:cNvPr id="1027" name="Picture 3" descr="C:\Users\Klein\SLHC\Talks\TWEPP12\pixV8\plots_13\pixV8_A31_indShield1_Bz_Vin85_Vout25_v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7740" y="1484785"/>
            <a:ext cx="2668676" cy="2448272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3491880" y="1988840"/>
            <a:ext cx="1890261" cy="7848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500" b="1" smtClean="0"/>
              <a:t>B-field, measured </a:t>
            </a:r>
          </a:p>
          <a:p>
            <a:r>
              <a:rPr lang="de-DE" sz="1500" b="1" smtClean="0"/>
              <a:t>with pick-up probe</a:t>
            </a:r>
            <a:endParaRPr lang="en-GB" sz="1500" b="1" smtClean="0"/>
          </a:p>
          <a:p>
            <a:r>
              <a:rPr lang="de-DE" sz="1500" b="1" smtClean="0"/>
              <a:t>above coil/shield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87491" y="5077633"/>
            <a:ext cx="2308645" cy="10156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500" b="1" smtClean="0"/>
              <a:t>Common Mode </a:t>
            </a:r>
          </a:p>
          <a:p>
            <a:r>
              <a:rPr lang="de-DE" sz="1500" b="1" smtClean="0"/>
              <a:t>output noise spectrum,</a:t>
            </a:r>
          </a:p>
          <a:p>
            <a:r>
              <a:rPr lang="de-DE" sz="1500" b="1" smtClean="0"/>
              <a:t>measured with </a:t>
            </a:r>
          </a:p>
          <a:p>
            <a:r>
              <a:rPr lang="de-DE" sz="1500" b="1" smtClean="0"/>
              <a:t>spectrum analyzer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827584" y="1650286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No shield</a:t>
            </a:r>
            <a:endParaRPr lang="en-GB" sz="16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984284" y="1650286"/>
            <a:ext cx="1279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With shield</a:t>
            </a:r>
            <a:endParaRPr lang="en-GB" sz="16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Microsoft Office PowerPoint</Application>
  <PresentationFormat>Bildschirmpräsentation (4:3)</PresentationFormat>
  <Paragraphs>417</Paragraphs>
  <Slides>27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4" baseType="lpstr">
      <vt:lpstr>Arial</vt:lpstr>
      <vt:lpstr>Symbol</vt:lpstr>
      <vt:lpstr>Wingdings</vt:lpstr>
      <vt:lpstr>Wingdings 2</vt:lpstr>
      <vt:lpstr>Calibri</vt:lpstr>
      <vt:lpstr>Larissa-Design</vt:lpstr>
      <vt:lpstr>1_Larissa-Design</vt:lpstr>
      <vt:lpstr>Folie 1</vt:lpstr>
      <vt:lpstr>The Phase-1 Pixel Upgrade</vt:lpstr>
      <vt:lpstr>DC-DC Powering for the Pixel Upgrade</vt:lpstr>
      <vt:lpstr>DC-DC Powering for the Pixel Upgrade</vt:lpstr>
      <vt:lpstr>AC_PIX_V8 DC-DC Converters</vt:lpstr>
      <vt:lpstr>Power Efficiency</vt:lpstr>
      <vt:lpstr>Efficiency vs. fs and Temperature</vt:lpstr>
      <vt:lpstr>Shielding</vt:lpstr>
      <vt:lpstr>Shielding</vt:lpstr>
      <vt:lpstr>Thermal Studies on Single Converters</vt:lpstr>
      <vt:lpstr>Thermal Studies on Single Converters</vt:lpstr>
      <vt:lpstr>The DC-DC Bus Board</vt:lpstr>
      <vt:lpstr>CO2 Cold Test with Bus Board</vt:lpstr>
      <vt:lpstr>CO2 Cold Test with Bus Board</vt:lpstr>
      <vt:lpstr>Thermal Cycling</vt:lpstr>
      <vt:lpstr>System Tests with Pixel Modules</vt:lpstr>
      <vt:lpstr>System Tests with Pixel Modules</vt:lpstr>
      <vt:lpstr>System Tests with Pixel Modules</vt:lpstr>
      <vt:lpstr>Synchronisation of DC-DC Converters</vt:lpstr>
      <vt:lpstr>Synchronisation of DC-DC Converters</vt:lpstr>
      <vt:lpstr>Conclusions &amp; Outlook</vt:lpstr>
      <vt:lpstr>Folie 22</vt:lpstr>
      <vt:lpstr>Specification of DC-DC Converters</vt:lpstr>
      <vt:lpstr>Power Efficiency</vt:lpstr>
      <vt:lpstr>Uniformity of Power Efficiency</vt:lpstr>
      <vt:lpstr>Coupling of DC-DC Converters</vt:lpstr>
      <vt:lpstr>Coupling of DC-DC Converters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Klein</dc:creator>
  <cp:lastModifiedBy>Klein</cp:lastModifiedBy>
  <cp:revision>1453</cp:revision>
  <dcterms:created xsi:type="dcterms:W3CDTF">2008-02-10T10:36:50Z</dcterms:created>
  <dcterms:modified xsi:type="dcterms:W3CDTF">2012-09-20T06:30:07Z</dcterms:modified>
</cp:coreProperties>
</file>