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5" r:id="rId1"/>
    <p:sldMasterId id="2147483667" r:id="rId2"/>
  </p:sldMasterIdLst>
  <p:notesMasterIdLst>
    <p:notesMasterId r:id="rId57"/>
  </p:notesMasterIdLst>
  <p:handoutMasterIdLst>
    <p:handoutMasterId r:id="rId58"/>
  </p:handoutMasterIdLst>
  <p:sldIdLst>
    <p:sldId id="256" r:id="rId3"/>
    <p:sldId id="375" r:id="rId4"/>
    <p:sldId id="376" r:id="rId5"/>
    <p:sldId id="377" r:id="rId6"/>
    <p:sldId id="379" r:id="rId7"/>
    <p:sldId id="403" r:id="rId8"/>
    <p:sldId id="378" r:id="rId9"/>
    <p:sldId id="424" r:id="rId10"/>
    <p:sldId id="425" r:id="rId11"/>
    <p:sldId id="318" r:id="rId12"/>
    <p:sldId id="337" r:id="rId13"/>
    <p:sldId id="368" r:id="rId14"/>
    <p:sldId id="369" r:id="rId15"/>
    <p:sldId id="370" r:id="rId16"/>
    <p:sldId id="371" r:id="rId17"/>
    <p:sldId id="372" r:id="rId18"/>
    <p:sldId id="374" r:id="rId19"/>
    <p:sldId id="363" r:id="rId20"/>
    <p:sldId id="385" r:id="rId21"/>
    <p:sldId id="396" r:id="rId22"/>
    <p:sldId id="404" r:id="rId23"/>
    <p:sldId id="405" r:id="rId24"/>
    <p:sldId id="408" r:id="rId25"/>
    <p:sldId id="398" r:id="rId26"/>
    <p:sldId id="409" r:id="rId27"/>
    <p:sldId id="399" r:id="rId28"/>
    <p:sldId id="426" r:id="rId29"/>
    <p:sldId id="427" r:id="rId30"/>
    <p:sldId id="433" r:id="rId31"/>
    <p:sldId id="365" r:id="rId32"/>
    <p:sldId id="410" r:id="rId33"/>
    <p:sldId id="429" r:id="rId34"/>
    <p:sldId id="428" r:id="rId35"/>
    <p:sldId id="420" r:id="rId36"/>
    <p:sldId id="364" r:id="rId37"/>
    <p:sldId id="380" r:id="rId38"/>
    <p:sldId id="415" r:id="rId39"/>
    <p:sldId id="413" r:id="rId40"/>
    <p:sldId id="417" r:id="rId41"/>
    <p:sldId id="416" r:id="rId42"/>
    <p:sldId id="418" r:id="rId43"/>
    <p:sldId id="366" r:id="rId44"/>
    <p:sldId id="357" r:id="rId45"/>
    <p:sldId id="383" r:id="rId46"/>
    <p:sldId id="382" r:id="rId47"/>
    <p:sldId id="384" r:id="rId48"/>
    <p:sldId id="421" r:id="rId49"/>
    <p:sldId id="367" r:id="rId50"/>
    <p:sldId id="402" r:id="rId51"/>
    <p:sldId id="431" r:id="rId52"/>
    <p:sldId id="430" r:id="rId53"/>
    <p:sldId id="401" r:id="rId54"/>
    <p:sldId id="312" r:id="rId55"/>
    <p:sldId id="432" r:id="rId56"/>
  </p:sldIdLst>
  <p:sldSz cx="9144000" cy="6858000" type="screen4x3"/>
  <p:notesSz cx="7315200" cy="96012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FF"/>
    <a:srgbClr val="062F67"/>
    <a:srgbClr val="008000"/>
    <a:srgbClr val="FFFFFF"/>
    <a:srgbClr val="FFFF00"/>
    <a:srgbClr val="FFD9D9"/>
    <a:srgbClr val="FFEBEB"/>
    <a:srgbClr val="6666FF"/>
    <a:srgbClr val="0000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774" autoAdjust="0"/>
    <p:restoredTop sz="97436" autoAdjust="0"/>
  </p:normalViewPr>
  <p:slideViewPr>
    <p:cSldViewPr>
      <p:cViewPr>
        <p:scale>
          <a:sx n="100" d="100"/>
          <a:sy n="100" d="100"/>
        </p:scale>
        <p:origin x="-1284" y="-3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-3768" y="-90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notesMaster" Target="notesMasters/notesMaster1.xml"/><Relationship Id="rId61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endParaRPr lang="en-US" dirty="0"/>
          </a:p>
        </p:txBody>
      </p:sp>
      <p:sp>
        <p:nvSpPr>
          <p:cNvPr id="3850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dirty="0"/>
          </a:p>
        </p:txBody>
      </p:sp>
      <p:sp>
        <p:nvSpPr>
          <p:cNvPr id="3850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endParaRPr lang="en-US" dirty="0"/>
          </a:p>
        </p:txBody>
      </p:sp>
      <p:sp>
        <p:nvSpPr>
          <p:cNvPr id="3850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0BD5BA7-53CD-495F-A703-AFE6B77DC911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7332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865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8" tIns="45914" rIns="91828" bIns="45914" numCol="1" anchor="t" anchorCtr="0" compatLnSpc="1">
            <a:prstTxWarp prst="textNoShape">
              <a:avLst/>
            </a:prstTxWarp>
          </a:bodyPr>
          <a:lstStyle>
            <a:lvl1pPr algn="l" defTabSz="919163" eaLnBrk="1" hangingPunct="1">
              <a:defRPr sz="1200"/>
            </a:lvl1pPr>
          </a:lstStyle>
          <a:p>
            <a:endParaRPr lang="en-US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6865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8" tIns="45914" rIns="91828" bIns="45914" numCol="1" anchor="t" anchorCtr="0" compatLnSpc="1">
            <a:prstTxWarp prst="textNoShape">
              <a:avLst/>
            </a:prstTxWarp>
          </a:bodyPr>
          <a:lstStyle>
            <a:lvl1pPr algn="r" defTabSz="919163" eaLnBrk="1" hangingPunct="1">
              <a:defRPr sz="1200"/>
            </a:lvl1pPr>
          </a:lstStyle>
          <a:p>
            <a:endParaRPr lang="en-US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8888" y="720725"/>
            <a:ext cx="4799012" cy="3598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59300"/>
            <a:ext cx="5851525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8" tIns="45914" rIns="91828" bIns="459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8600"/>
            <a:ext cx="316865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8" tIns="45914" rIns="91828" bIns="45914" numCol="1" anchor="b" anchorCtr="0" compatLnSpc="1">
            <a:prstTxWarp prst="textNoShape">
              <a:avLst/>
            </a:prstTxWarp>
          </a:bodyPr>
          <a:lstStyle>
            <a:lvl1pPr algn="l" defTabSz="919163" eaLnBrk="1" hangingPunct="1">
              <a:defRPr sz="1200"/>
            </a:lvl1pPr>
          </a:lstStyle>
          <a:p>
            <a:endParaRPr lang="en-US" dirty="0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18600"/>
            <a:ext cx="316865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8" tIns="45914" rIns="91828" bIns="45914" numCol="1" anchor="b" anchorCtr="0" compatLnSpc="1">
            <a:prstTxWarp prst="textNoShape">
              <a:avLst/>
            </a:prstTxWarp>
          </a:bodyPr>
          <a:lstStyle>
            <a:lvl1pPr algn="r" defTabSz="919163" eaLnBrk="1" hangingPunct="1">
              <a:defRPr sz="1200"/>
            </a:lvl1pPr>
          </a:lstStyle>
          <a:p>
            <a:fld id="{369889C3-8944-49D8-B3D7-D59249FC20DA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59011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video" Target="file:///\\cern.ch\dfs\Departments\AB\Projects\beaminterlocks\Individual_Folders\BTodd\presentations\TEMPLATE\BTODD_MOVIE_END_LOGO.wmv" TargetMode="Externa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logue Linked Video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TODD_MOVIE_END_LOGO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9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4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video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age without spinning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62F67"/>
                </a:solidFill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962" y="95247"/>
            <a:ext cx="623888" cy="622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339" y="161924"/>
            <a:ext cx="48379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 userDrawn="1"/>
        </p:nvSpPr>
        <p:spPr>
          <a:xfrm>
            <a:off x="-9525" y="188752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cap="none" spc="0" dirty="0" smtClean="0">
                <a:ln>
                  <a:noFill/>
                </a:ln>
                <a:solidFill>
                  <a:srgbClr val="062F67"/>
                </a:solidFill>
                <a:effectLst/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000" b="1" cap="none" spc="0" dirty="0">
              <a:ln>
                <a:noFill/>
              </a:ln>
              <a:solidFill>
                <a:srgbClr val="062F67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letely 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lete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Fade In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u="none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49064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u="none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84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809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19357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61764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benjamin.todd@cern.ch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49064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61764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TWEPP 2012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1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" dur="10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0" dur="10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2" dur="10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4" dur="10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6" dur="1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8" dur="1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0" dur="100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2" dur="10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/>
      <p:bldP spid="11" grpId="0"/>
      <p:bldP spid="12" grpId="0"/>
      <p:bldP spid="13" grpId="0"/>
      <p:bldP spid="14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49064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smtClean="0"/>
              <a:pPr/>
              <a:t>‹#›</a:t>
            </a:fld>
            <a:r>
              <a:rPr lang="en-US" dirty="0" smtClean="0"/>
              <a:t> of 15</a:t>
            </a:r>
            <a:endParaRPr lang="en-US" dirty="0"/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49064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u="none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61764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bis-smp-team@cern.ch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 userDrawn="1"/>
        </p:nvSpPr>
        <p:spPr bwMode="auto">
          <a:xfrm>
            <a:off x="8001000" y="6649064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1C7F64-630B-4998-9764-685EC88B06E4}" type="slidenum">
              <a:rPr lang="en-US" smtClean="0"/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61764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SMP @ MPP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u="none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84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809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19357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4"/>
          <p:cNvSpPr txBox="1">
            <a:spLocks noChangeArrowheads="1"/>
          </p:cNvSpPr>
          <p:nvPr userDrawn="1"/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Rectangle 15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 Box 5"/>
          <p:cNvSpPr txBox="1">
            <a:spLocks noChangeArrowheads="1"/>
          </p:cNvSpPr>
          <p:nvPr userDrawn="1"/>
        </p:nvSpPr>
        <p:spPr bwMode="auto">
          <a:xfrm>
            <a:off x="3200400" y="2833469"/>
            <a:ext cx="2743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3600" b="1" cap="none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fin</a:t>
            </a:r>
            <a:endParaRPr lang="en-US" sz="3600" b="1" u="none" cap="none" spc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9" name="Text Box 5"/>
          <p:cNvSpPr txBox="1">
            <a:spLocks noChangeArrowheads="1"/>
          </p:cNvSpPr>
          <p:nvPr userDrawn="1"/>
        </p:nvSpPr>
        <p:spPr bwMode="auto">
          <a:xfrm>
            <a:off x="1828800" y="3366869"/>
            <a:ext cx="5486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3600" b="1" cap="none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thank you!</a:t>
            </a:r>
            <a:endParaRPr lang="en-US" sz="3600" b="1" u="none" cap="none" spc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/>
      <p:bldP spid="19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en-GB"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62F67"/>
                </a:solidFill>
              </a:defRPr>
            </a:lvl1pPr>
          </a:lstStyle>
          <a:p>
            <a:pPr>
              <a:defRPr/>
            </a:pPr>
            <a:fld id="{33880083-F9E0-48F1-997D-633115CB412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275711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inde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2895600"/>
            <a:ext cx="9144000" cy="3200400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4419600"/>
            <a:ext cx="9144000" cy="1676400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1219200"/>
            <a:ext cx="9144000" cy="1676400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thr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990600"/>
            <a:ext cx="9144000" cy="3200400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logue Animated Gif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todd_animated_gif_delayed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Aeria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ectangle 14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Rectangle 47"/>
          <p:cNvSpPr>
            <a:spLocks noChangeArrowheads="1"/>
          </p:cNvSpPr>
          <p:nvPr userDrawn="1"/>
        </p:nvSpPr>
        <p:spPr bwMode="auto">
          <a:xfrm>
            <a:off x="1181100" y="2667000"/>
            <a:ext cx="6781800" cy="1524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u="none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1257300" y="3048000"/>
            <a:ext cx="6705600" cy="6463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SMP @ MPP</a:t>
            </a:r>
            <a:endParaRPr lang="en-US" sz="3600" b="1" u="none" cap="none" spc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1623105" y="3730079"/>
            <a:ext cx="12715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800" b="0" u="none" cap="none" spc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TE/MPE/MI</a:t>
            </a:r>
            <a:endParaRPr lang="en-GB" sz="1800" b="0" u="none" cap="none" spc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6174765" y="3730079"/>
            <a:ext cx="13097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800" b="0" u="none" cap="none" spc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March 2011</a:t>
            </a:r>
            <a:endParaRPr lang="en-GB" sz="1800" b="0" u="none" cap="none" spc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2" name="Rectangle 8"/>
          <p:cNvSpPr>
            <a:spLocks noChangeArrowheads="1"/>
          </p:cNvSpPr>
          <p:nvPr userDrawn="1"/>
        </p:nvSpPr>
        <p:spPr bwMode="auto">
          <a:xfrm>
            <a:off x="8458200" y="6581001"/>
            <a:ext cx="685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0v1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/>
      <p:bldP spid="19" grpId="0"/>
      <p:bldP spid="20" grpId="0"/>
      <p:bldP spid="22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 Blank Titl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8"/>
          <p:cNvSpPr>
            <a:spLocks noChangeArrowheads="1"/>
          </p:cNvSpPr>
          <p:nvPr userDrawn="1"/>
        </p:nvSpPr>
        <p:spPr bwMode="auto">
          <a:xfrm>
            <a:off x="7239000" y="6581001"/>
            <a:ext cx="1905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200" baseline="0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13</a:t>
            </a:r>
            <a:r>
              <a:rPr lang="en-US" sz="1200" baseline="30000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th  </a:t>
            </a:r>
            <a:r>
              <a:rPr lang="en-US" sz="1200" baseline="0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September 2012 – 0v6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2016589" y="2828836"/>
            <a:ext cx="5110823" cy="120032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Calibri" pitchFamily="34" charset="0"/>
              </a:rPr>
              <a:t>Radiation</a:t>
            </a:r>
            <a:r>
              <a:rPr lang="en-US" sz="3600" b="1" baseline="0" dirty="0" smtClean="0">
                <a:solidFill>
                  <a:schemeClr val="bg1"/>
                </a:solidFill>
                <a:latin typeface="Calibri" pitchFamily="34" charset="0"/>
              </a:rPr>
              <a:t> Tolerant </a:t>
            </a:r>
          </a:p>
          <a:p>
            <a:r>
              <a:rPr lang="en-US" sz="3600" b="1" baseline="0" dirty="0" smtClean="0">
                <a:solidFill>
                  <a:schemeClr val="bg1"/>
                </a:solidFill>
                <a:latin typeface="Calibri" pitchFamily="34" charset="0"/>
              </a:rPr>
              <a:t>Power Converter Controls</a:t>
            </a:r>
            <a:endParaRPr lang="en-US" sz="36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 userDrawn="1"/>
        </p:nvSpPr>
        <p:spPr bwMode="auto">
          <a:xfrm>
            <a:off x="0" y="6581001"/>
            <a:ext cx="1905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200" baseline="0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benjamin.todd@cern.ch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2" grpId="1"/>
      <p:bldP spid="5" grpId="0"/>
      <p:bldP spid="5" grpId="1"/>
      <p:bldP spid="6" grpId="0"/>
      <p:bldP spid="6" grpId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to Fade In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Rectangle 47"/>
          <p:cNvSpPr>
            <a:spLocks noChangeArrowheads="1"/>
          </p:cNvSpPr>
          <p:nvPr userDrawn="1"/>
        </p:nvSpPr>
        <p:spPr bwMode="auto">
          <a:xfrm>
            <a:off x="0" y="68580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 prstMaterial="matte">
            <a:bevelT w="0" h="0"/>
            <a:bevelB w="0" h="0"/>
            <a:extrusionClr>
              <a:srgbClr val="062F67"/>
            </a:extrusionClr>
            <a:contourClr>
              <a:srgbClr val="062F67"/>
            </a:contourClr>
          </a:sp3d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u="none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0" y="-838200"/>
            <a:ext cx="9144000" cy="8382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u="none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294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bis-smp-team@cern.ch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5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658" y="91440"/>
            <a:ext cx="62698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4773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Box 16"/>
          <p:cNvSpPr txBox="1"/>
          <p:nvPr userDrawn="1"/>
        </p:nvSpPr>
        <p:spPr>
          <a:xfrm>
            <a:off x="-12393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904568" y="0"/>
            <a:ext cx="82169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9" name="Rectangle 34"/>
          <p:cNvSpPr>
            <a:spLocks noChangeArrowheads="1"/>
          </p:cNvSpPr>
          <p:nvPr userDrawn="1"/>
        </p:nvSpPr>
        <p:spPr bwMode="auto">
          <a:xfrm>
            <a:off x="1819275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TWEPP 2012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991475" y="6629400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0 0.11112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33333E-6 L -1.66667E-6 -0.03264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11" grpId="0"/>
      <p:bldP spid="17" grpId="0"/>
      <p:bldP spid="18" grpId="0"/>
      <p:bldP spid="29" grpId="0"/>
      <p:bldP spid="3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f Fa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>
            <a:lvl1pPr>
              <a:defRPr sz="1100" b="1"/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atical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Line 5"/>
          <p:cNvSpPr>
            <a:spLocks noChangeShapeType="1"/>
          </p:cNvSpPr>
          <p:nvPr userDrawn="1"/>
        </p:nvSpPr>
        <p:spPr bwMode="auto">
          <a:xfrm>
            <a:off x="152400" y="3276600"/>
            <a:ext cx="8763000" cy="0"/>
          </a:xfrm>
          <a:prstGeom prst="line">
            <a:avLst/>
          </a:prstGeom>
          <a:noFill/>
          <a:ln w="57150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5" name="Rectangle 6"/>
          <p:cNvSpPr>
            <a:spLocks noChangeArrowheads="1"/>
          </p:cNvSpPr>
          <p:nvPr userDrawn="1"/>
        </p:nvSpPr>
        <p:spPr bwMode="auto">
          <a:xfrm>
            <a:off x="192333" y="838200"/>
            <a:ext cx="901209" cy="26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dirty="0">
                <a:solidFill>
                  <a:srgbClr val="3366FF"/>
                </a:solidFill>
                <a:latin typeface="Calibri" pitchFamily="34" charset="0"/>
              </a:rPr>
              <a:t>SPS SMP</a:t>
            </a:r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auto">
          <a:xfrm>
            <a:off x="177907" y="6019800"/>
            <a:ext cx="930062" cy="26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dirty="0">
                <a:solidFill>
                  <a:srgbClr val="3366FF"/>
                </a:solidFill>
                <a:latin typeface="Calibri" pitchFamily="34" charset="0"/>
              </a:rPr>
              <a:t>LHC SMP</a:t>
            </a:r>
          </a:p>
        </p:txBody>
      </p:sp>
      <p:pic>
        <p:nvPicPr>
          <p:cNvPr id="7" name="Picture 8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5" y="1006475"/>
            <a:ext cx="8743950" cy="547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10"/>
          <p:cNvSpPr>
            <a:spLocks noChangeArrowheads="1"/>
          </p:cNvSpPr>
          <p:nvPr userDrawn="1"/>
        </p:nvSpPr>
        <p:spPr bwMode="auto">
          <a:xfrm>
            <a:off x="228600" y="1752600"/>
            <a:ext cx="952500" cy="1244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9" name="Rectangle 11"/>
          <p:cNvSpPr>
            <a:spLocks noChangeArrowheads="1"/>
          </p:cNvSpPr>
          <p:nvPr userDrawn="1"/>
        </p:nvSpPr>
        <p:spPr bwMode="auto">
          <a:xfrm>
            <a:off x="1219200" y="2341563"/>
            <a:ext cx="1905000" cy="152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219200" y="1219200"/>
            <a:ext cx="952500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1" name="Rectangle 13"/>
          <p:cNvSpPr>
            <a:spLocks noChangeArrowheads="1"/>
          </p:cNvSpPr>
          <p:nvPr userDrawn="1"/>
        </p:nvSpPr>
        <p:spPr bwMode="auto">
          <a:xfrm>
            <a:off x="2209800" y="1676400"/>
            <a:ext cx="914400" cy="160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2" name="Rectangle 14"/>
          <p:cNvSpPr>
            <a:spLocks noChangeArrowheads="1"/>
          </p:cNvSpPr>
          <p:nvPr userDrawn="1"/>
        </p:nvSpPr>
        <p:spPr bwMode="auto">
          <a:xfrm>
            <a:off x="4098925" y="884238"/>
            <a:ext cx="1516063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3" name="Rectangle 15"/>
          <p:cNvSpPr>
            <a:spLocks noChangeArrowheads="1"/>
          </p:cNvSpPr>
          <p:nvPr userDrawn="1"/>
        </p:nvSpPr>
        <p:spPr bwMode="auto">
          <a:xfrm>
            <a:off x="5646738" y="884238"/>
            <a:ext cx="2125662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4" name="Rectangle 16"/>
          <p:cNvSpPr>
            <a:spLocks noChangeArrowheads="1"/>
          </p:cNvSpPr>
          <p:nvPr userDrawn="1"/>
        </p:nvSpPr>
        <p:spPr bwMode="auto">
          <a:xfrm>
            <a:off x="4633913" y="2043113"/>
            <a:ext cx="1684337" cy="623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5" name="Rectangle 17"/>
          <p:cNvSpPr>
            <a:spLocks noChangeArrowheads="1"/>
          </p:cNvSpPr>
          <p:nvPr userDrawn="1"/>
        </p:nvSpPr>
        <p:spPr bwMode="auto">
          <a:xfrm>
            <a:off x="6354763" y="2043113"/>
            <a:ext cx="1943100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6" name="Rectangle 18"/>
          <p:cNvSpPr>
            <a:spLocks noChangeArrowheads="1"/>
          </p:cNvSpPr>
          <p:nvPr userDrawn="1"/>
        </p:nvSpPr>
        <p:spPr bwMode="auto">
          <a:xfrm>
            <a:off x="4098925" y="2043113"/>
            <a:ext cx="503238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7" name="Rectangle 19"/>
          <p:cNvSpPr>
            <a:spLocks noChangeArrowheads="1"/>
          </p:cNvSpPr>
          <p:nvPr userDrawn="1"/>
        </p:nvSpPr>
        <p:spPr bwMode="auto">
          <a:xfrm>
            <a:off x="152400" y="3889375"/>
            <a:ext cx="1028700" cy="1244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8" name="Rectangle 20"/>
          <p:cNvSpPr>
            <a:spLocks noChangeArrowheads="1"/>
          </p:cNvSpPr>
          <p:nvPr userDrawn="1"/>
        </p:nvSpPr>
        <p:spPr bwMode="auto">
          <a:xfrm>
            <a:off x="1219200" y="4478338"/>
            <a:ext cx="1905000" cy="152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9" name="Rectangle 21"/>
          <p:cNvSpPr>
            <a:spLocks noChangeArrowheads="1"/>
          </p:cNvSpPr>
          <p:nvPr userDrawn="1"/>
        </p:nvSpPr>
        <p:spPr bwMode="auto">
          <a:xfrm>
            <a:off x="1219200" y="3355975"/>
            <a:ext cx="952500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0" name="Rectangle 22"/>
          <p:cNvSpPr>
            <a:spLocks noChangeArrowheads="1"/>
          </p:cNvSpPr>
          <p:nvPr userDrawn="1"/>
        </p:nvSpPr>
        <p:spPr bwMode="auto">
          <a:xfrm>
            <a:off x="2209800" y="3813175"/>
            <a:ext cx="914400" cy="160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1" name="Rectangle 23"/>
          <p:cNvSpPr>
            <a:spLocks noChangeArrowheads="1"/>
          </p:cNvSpPr>
          <p:nvPr userDrawn="1"/>
        </p:nvSpPr>
        <p:spPr bwMode="auto">
          <a:xfrm>
            <a:off x="1219200" y="5102225"/>
            <a:ext cx="952500" cy="266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2" name="Rectangle 24"/>
          <p:cNvSpPr>
            <a:spLocks noChangeArrowheads="1"/>
          </p:cNvSpPr>
          <p:nvPr userDrawn="1"/>
        </p:nvSpPr>
        <p:spPr bwMode="auto">
          <a:xfrm>
            <a:off x="2235200" y="5102225"/>
            <a:ext cx="882650" cy="266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3" name="Rectangle 25"/>
          <p:cNvSpPr>
            <a:spLocks noChangeArrowheads="1"/>
          </p:cNvSpPr>
          <p:nvPr userDrawn="1"/>
        </p:nvSpPr>
        <p:spPr bwMode="auto">
          <a:xfrm>
            <a:off x="4098925" y="3349625"/>
            <a:ext cx="1516063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4" name="Rectangle 26"/>
          <p:cNvSpPr>
            <a:spLocks noChangeArrowheads="1"/>
          </p:cNvSpPr>
          <p:nvPr userDrawn="1"/>
        </p:nvSpPr>
        <p:spPr bwMode="auto">
          <a:xfrm>
            <a:off x="4622800" y="4438650"/>
            <a:ext cx="1701800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5" name="Rectangle 27"/>
          <p:cNvSpPr>
            <a:spLocks noChangeArrowheads="1"/>
          </p:cNvSpPr>
          <p:nvPr userDrawn="1"/>
        </p:nvSpPr>
        <p:spPr bwMode="auto">
          <a:xfrm>
            <a:off x="4622800" y="5414963"/>
            <a:ext cx="1930400" cy="10620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6" name="Rectangle 28"/>
          <p:cNvSpPr>
            <a:spLocks noChangeArrowheads="1"/>
          </p:cNvSpPr>
          <p:nvPr userDrawn="1"/>
        </p:nvSpPr>
        <p:spPr bwMode="auto">
          <a:xfrm>
            <a:off x="4098925" y="4446588"/>
            <a:ext cx="503238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7" name="Rectangle 29"/>
          <p:cNvSpPr>
            <a:spLocks noChangeArrowheads="1"/>
          </p:cNvSpPr>
          <p:nvPr userDrawn="1"/>
        </p:nvSpPr>
        <p:spPr bwMode="auto">
          <a:xfrm>
            <a:off x="5641975" y="3771900"/>
            <a:ext cx="944563" cy="2016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8" name="Rectangle 30"/>
          <p:cNvSpPr>
            <a:spLocks noChangeArrowheads="1"/>
          </p:cNvSpPr>
          <p:nvPr userDrawn="1"/>
        </p:nvSpPr>
        <p:spPr bwMode="auto">
          <a:xfrm>
            <a:off x="6605588" y="5334000"/>
            <a:ext cx="2441575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9" name="Rectangle 31"/>
          <p:cNvSpPr>
            <a:spLocks noChangeArrowheads="1"/>
          </p:cNvSpPr>
          <p:nvPr userDrawn="1"/>
        </p:nvSpPr>
        <p:spPr bwMode="auto">
          <a:xfrm>
            <a:off x="3136900" y="3702050"/>
            <a:ext cx="952500" cy="16891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30" name="Rectangle 32"/>
          <p:cNvSpPr>
            <a:spLocks noChangeArrowheads="1"/>
          </p:cNvSpPr>
          <p:nvPr userDrawn="1"/>
        </p:nvSpPr>
        <p:spPr bwMode="auto">
          <a:xfrm>
            <a:off x="4633913" y="2667000"/>
            <a:ext cx="1684337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31" name="Rectangle 33"/>
          <p:cNvSpPr>
            <a:spLocks noChangeArrowheads="1"/>
          </p:cNvSpPr>
          <p:nvPr userDrawn="1"/>
        </p:nvSpPr>
        <p:spPr bwMode="auto">
          <a:xfrm>
            <a:off x="6605588" y="51054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32" name="Rectangle 34"/>
          <p:cNvSpPr>
            <a:spLocks noChangeArrowheads="1"/>
          </p:cNvSpPr>
          <p:nvPr userDrawn="1"/>
        </p:nvSpPr>
        <p:spPr bwMode="auto">
          <a:xfrm>
            <a:off x="6605588" y="48768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33" name="Rectangle 35"/>
          <p:cNvSpPr>
            <a:spLocks noChangeArrowheads="1"/>
          </p:cNvSpPr>
          <p:nvPr userDrawn="1"/>
        </p:nvSpPr>
        <p:spPr bwMode="auto">
          <a:xfrm>
            <a:off x="6605588" y="46482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34" name="Rectangle 36"/>
          <p:cNvSpPr>
            <a:spLocks noChangeArrowheads="1"/>
          </p:cNvSpPr>
          <p:nvPr userDrawn="1"/>
        </p:nvSpPr>
        <p:spPr bwMode="auto">
          <a:xfrm>
            <a:off x="6605588" y="44196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35" name="Rectangle 37"/>
          <p:cNvSpPr>
            <a:spLocks noChangeArrowheads="1"/>
          </p:cNvSpPr>
          <p:nvPr userDrawn="1"/>
        </p:nvSpPr>
        <p:spPr bwMode="auto">
          <a:xfrm>
            <a:off x="6605588" y="41910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36" name="Rectangle 38"/>
          <p:cNvSpPr>
            <a:spLocks noChangeArrowheads="1"/>
          </p:cNvSpPr>
          <p:nvPr userDrawn="1"/>
        </p:nvSpPr>
        <p:spPr bwMode="auto">
          <a:xfrm>
            <a:off x="6605588" y="39624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37" name="Rectangle 39"/>
          <p:cNvSpPr>
            <a:spLocks noChangeArrowheads="1"/>
          </p:cNvSpPr>
          <p:nvPr userDrawn="1"/>
        </p:nvSpPr>
        <p:spPr bwMode="auto">
          <a:xfrm>
            <a:off x="6605588" y="37338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38" name="Rectangle 40"/>
          <p:cNvSpPr>
            <a:spLocks noChangeArrowheads="1"/>
          </p:cNvSpPr>
          <p:nvPr userDrawn="1"/>
        </p:nvSpPr>
        <p:spPr bwMode="auto">
          <a:xfrm>
            <a:off x="6605588" y="35052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Fade Out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u="none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39232"/>
            <a:ext cx="9144000" cy="225912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u="none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316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641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9525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51932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benjamin.todd@cern.ch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39232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51932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TWEPP 2012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/>
      <p:bldP spid="11" grpId="0"/>
      <p:bldP spid="12" grpId="0"/>
      <p:bldP spid="13" grpId="0"/>
      <p:bldP spid="14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st Blank Page Trans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962" y="95247"/>
            <a:ext cx="623888" cy="622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339" y="161924"/>
            <a:ext cx="48379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20" name="TextBox 19"/>
          <p:cNvSpPr txBox="1"/>
          <p:nvPr userDrawn="1"/>
        </p:nvSpPr>
        <p:spPr>
          <a:xfrm>
            <a:off x="-9525" y="188752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cap="none" spc="0" dirty="0" smtClean="0">
                <a:ln>
                  <a:noFill/>
                </a:ln>
                <a:solidFill>
                  <a:srgbClr val="062F67"/>
                </a:solidFill>
                <a:effectLst/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000" b="1" cap="none" spc="0" dirty="0">
              <a:ln>
                <a:noFill/>
              </a:ln>
              <a:solidFill>
                <a:srgbClr val="062F67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62F67"/>
                </a:solidFill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.emf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 smtClean="0"/>
          </a:p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Rectangle 47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u="none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u="none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6" name="Picture 1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4316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2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77641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Box 17"/>
          <p:cNvSpPr txBox="1"/>
          <p:nvPr userDrawn="1"/>
        </p:nvSpPr>
        <p:spPr>
          <a:xfrm>
            <a:off x="-9525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 userDrawn="1"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benjamin.todd@cern.ch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0254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0" name="Rectangle 34"/>
          <p:cNvSpPr>
            <a:spLocks noChangeArrowheads="1"/>
          </p:cNvSpPr>
          <p:nvPr userDrawn="1"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TWEPP 2012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56" r:id="rId3"/>
    <p:sldLayoutId id="2147483677" r:id="rId4"/>
    <p:sldLayoutId id="2147483662" r:id="rId5"/>
    <p:sldLayoutId id="2147483661" r:id="rId6"/>
    <p:sldLayoutId id="2147483659" r:id="rId7"/>
    <p:sldLayoutId id="2147483663" r:id="rId8"/>
    <p:sldLayoutId id="2147483665" r:id="rId9"/>
    <p:sldLayoutId id="2147483672" r:id="rId10"/>
    <p:sldLayoutId id="2147483678" r:id="rId11"/>
    <p:sldLayoutId id="2147483676" r:id="rId12"/>
    <p:sldLayoutId id="2147483664" r:id="rId13"/>
    <p:sldLayoutId id="2147483660" r:id="rId14"/>
    <p:sldLayoutId id="2147483681" r:id="rId15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Font typeface="Arial Unicode MS" pitchFamily="34" charset="-128"/>
        <a:buChar char="●"/>
        <a:defRPr sz="20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+mj-lt"/>
        <a:buNone/>
        <a:defRPr sz="2000">
          <a:solidFill>
            <a:srgbClr val="008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None/>
        <a:defRPr sz="2000">
          <a:solidFill>
            <a:srgbClr val="66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u="none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9" name="Rectangle 47"/>
          <p:cNvSpPr>
            <a:spLocks noChangeArrowheads="1"/>
          </p:cNvSpPr>
          <p:nvPr userDrawn="1"/>
        </p:nvSpPr>
        <p:spPr bwMode="auto">
          <a:xfrm>
            <a:off x="2868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u="none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0" name="Picture 1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484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7809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 userDrawn="1"/>
        </p:nvSpPr>
        <p:spPr>
          <a:xfrm>
            <a:off x="-19357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34"/>
          <p:cNvSpPr>
            <a:spLocks noChangeArrowheads="1"/>
          </p:cNvSpPr>
          <p:nvPr userDrawn="1"/>
        </p:nvSpPr>
        <p:spPr bwMode="auto">
          <a:xfrm>
            <a:off x="2868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benjamin.todd@cern.ch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91168" y="66294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Rectangle 34"/>
          <p:cNvSpPr>
            <a:spLocks noChangeArrowheads="1"/>
          </p:cNvSpPr>
          <p:nvPr userDrawn="1"/>
        </p:nvSpPr>
        <p:spPr bwMode="auto">
          <a:xfrm>
            <a:off x="1831668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Context</a:t>
            </a:r>
            <a:r>
              <a:rPr lang="en-US" sz="1200" baseline="0" dirty="0" smtClean="0">
                <a:solidFill>
                  <a:schemeClr val="bg1"/>
                </a:solidFill>
                <a:latin typeface="Calibri" pitchFamily="34" charset="0"/>
              </a:rPr>
              <a:t> of Presentation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7" name="Rectangle 5"/>
          <p:cNvSpPr>
            <a:spLocks noChangeArrowheads="1"/>
          </p:cNvSpPr>
          <p:nvPr userDrawn="1"/>
        </p:nvSpPr>
        <p:spPr bwMode="auto">
          <a:xfrm>
            <a:off x="3048000" y="1371600"/>
            <a:ext cx="35814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 eaLnBrk="1" hangingPunct="1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</a:pPr>
            <a:r>
              <a:rPr lang="en-US" sz="1800" b="1" dirty="0" smtClean="0">
                <a:solidFill>
                  <a:srgbClr val="000099"/>
                </a:solidFill>
                <a:latin typeface="+mn-lt"/>
              </a:rPr>
              <a:t>Section Title Short Version</a:t>
            </a:r>
            <a:endParaRPr lang="en-US" sz="1800" b="1" dirty="0">
              <a:solidFill>
                <a:srgbClr val="000099"/>
              </a:solidFill>
              <a:latin typeface="+mn-lt"/>
            </a:endParaRPr>
          </a:p>
          <a:p>
            <a:pPr marL="838200" lvl="1" indent="-381000" algn="l" eaLnBrk="1" hangingPunct="1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buFontTx/>
              <a:buNone/>
            </a:pPr>
            <a:r>
              <a:rPr lang="en-US" sz="1800" b="1" dirty="0" smtClean="0">
                <a:solidFill>
                  <a:srgbClr val="6666FF"/>
                </a:solidFill>
                <a:latin typeface="+mn-lt"/>
              </a:rPr>
              <a:t>Section</a:t>
            </a:r>
            <a:r>
              <a:rPr lang="en-US" sz="1800" b="1" baseline="0" dirty="0" smtClean="0">
                <a:solidFill>
                  <a:srgbClr val="6666FF"/>
                </a:solidFill>
                <a:latin typeface="+mn-lt"/>
              </a:rPr>
              <a:t> Content 1</a:t>
            </a:r>
            <a:endParaRPr lang="en-US" sz="1800" b="1" dirty="0">
              <a:solidFill>
                <a:srgbClr val="6666FF"/>
              </a:solidFill>
              <a:latin typeface="+mn-lt"/>
            </a:endParaRPr>
          </a:p>
          <a:p>
            <a:pPr marL="838200" lvl="1" indent="-381000" algn="l" eaLnBrk="1" hangingPunct="1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buFontTx/>
              <a:buNone/>
            </a:pPr>
            <a:r>
              <a:rPr lang="en-US" sz="1800" b="1" dirty="0" smtClean="0">
                <a:solidFill>
                  <a:srgbClr val="6666FF"/>
                </a:solidFill>
                <a:latin typeface="+mn-lt"/>
              </a:rPr>
              <a:t>Section Content 2</a:t>
            </a:r>
          </a:p>
          <a:p>
            <a:pPr marL="838200" marR="0" lvl="1" indent="-3810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SzTx/>
              <a:buFontTx/>
              <a:buNone/>
              <a:tabLst/>
              <a:defRPr/>
            </a:pPr>
            <a:r>
              <a:rPr lang="en-US" sz="1800" b="1" kern="1200" dirty="0" smtClean="0">
                <a:solidFill>
                  <a:srgbClr val="6666FF"/>
                </a:solidFill>
                <a:latin typeface="+mn-lt"/>
                <a:ea typeface="+mn-ea"/>
                <a:cs typeface="+mn-cs"/>
              </a:rPr>
              <a:t>Section Content 3</a:t>
            </a:r>
          </a:p>
          <a:p>
            <a:pPr marL="838200" lvl="1" indent="-381000" algn="l" eaLnBrk="1" hangingPunct="1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buFontTx/>
              <a:buNone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8" name="Rectangle 5"/>
          <p:cNvSpPr>
            <a:spLocks noChangeArrowheads="1"/>
          </p:cNvSpPr>
          <p:nvPr userDrawn="1"/>
        </p:nvSpPr>
        <p:spPr bwMode="auto">
          <a:xfrm>
            <a:off x="3048000" y="2971800"/>
            <a:ext cx="35814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 eaLnBrk="1" hangingPunct="1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</a:pPr>
            <a:r>
              <a:rPr lang="en-US" sz="1800" b="1" dirty="0" smtClean="0">
                <a:solidFill>
                  <a:srgbClr val="000099"/>
                </a:solidFill>
                <a:latin typeface="+mn-lt"/>
              </a:rPr>
              <a:t>Section Title Short Version</a:t>
            </a:r>
            <a:endParaRPr lang="en-US" sz="1800" b="1" dirty="0">
              <a:solidFill>
                <a:srgbClr val="000099"/>
              </a:solidFill>
              <a:latin typeface="+mn-lt"/>
            </a:endParaRPr>
          </a:p>
          <a:p>
            <a:pPr marL="838200" lvl="1" indent="-381000" algn="l" eaLnBrk="1" hangingPunct="1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buFontTx/>
              <a:buNone/>
            </a:pPr>
            <a:r>
              <a:rPr lang="en-US" sz="1800" b="1" dirty="0" smtClean="0">
                <a:solidFill>
                  <a:srgbClr val="6666FF"/>
                </a:solidFill>
                <a:latin typeface="+mn-lt"/>
              </a:rPr>
              <a:t>Section</a:t>
            </a:r>
            <a:r>
              <a:rPr lang="en-US" sz="1800" b="1" baseline="0" dirty="0" smtClean="0">
                <a:solidFill>
                  <a:srgbClr val="6666FF"/>
                </a:solidFill>
                <a:latin typeface="+mn-lt"/>
              </a:rPr>
              <a:t> Content 1</a:t>
            </a:r>
            <a:endParaRPr lang="en-US" sz="1800" b="1" dirty="0">
              <a:solidFill>
                <a:srgbClr val="6666FF"/>
              </a:solidFill>
              <a:latin typeface="+mn-lt"/>
            </a:endParaRPr>
          </a:p>
          <a:p>
            <a:pPr marL="838200" lvl="1" indent="-381000" algn="l" eaLnBrk="1" hangingPunct="1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buFontTx/>
              <a:buNone/>
            </a:pPr>
            <a:r>
              <a:rPr lang="en-US" sz="1800" b="1" dirty="0" smtClean="0">
                <a:solidFill>
                  <a:srgbClr val="6666FF"/>
                </a:solidFill>
                <a:latin typeface="+mn-lt"/>
              </a:rPr>
              <a:t>Section Content 2</a:t>
            </a:r>
          </a:p>
          <a:p>
            <a:pPr marL="838200" marR="0" lvl="1" indent="-3810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SzTx/>
              <a:buFontTx/>
              <a:buNone/>
              <a:tabLst/>
              <a:defRPr/>
            </a:pPr>
            <a:r>
              <a:rPr lang="en-US" sz="1800" b="1" kern="1200" dirty="0" smtClean="0">
                <a:solidFill>
                  <a:srgbClr val="6666FF"/>
                </a:solidFill>
                <a:latin typeface="+mn-lt"/>
                <a:ea typeface="+mn-ea"/>
                <a:cs typeface="+mn-cs"/>
              </a:rPr>
              <a:t>Section Content 3</a:t>
            </a:r>
          </a:p>
          <a:p>
            <a:pPr marL="838200" lvl="1" indent="-381000" algn="l" eaLnBrk="1" hangingPunct="1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buFontTx/>
              <a:buNone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9" name="Rectangle 5"/>
          <p:cNvSpPr>
            <a:spLocks noChangeArrowheads="1"/>
          </p:cNvSpPr>
          <p:nvPr userDrawn="1"/>
        </p:nvSpPr>
        <p:spPr bwMode="auto">
          <a:xfrm>
            <a:off x="3048000" y="4572000"/>
            <a:ext cx="35814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 eaLnBrk="1" hangingPunct="1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</a:pPr>
            <a:r>
              <a:rPr lang="en-US" sz="1800" b="1" dirty="0" smtClean="0">
                <a:solidFill>
                  <a:srgbClr val="000099"/>
                </a:solidFill>
                <a:latin typeface="+mn-lt"/>
              </a:rPr>
              <a:t>Section Title Short Version</a:t>
            </a:r>
            <a:endParaRPr lang="en-US" sz="1800" b="1" dirty="0">
              <a:solidFill>
                <a:srgbClr val="000099"/>
              </a:solidFill>
              <a:latin typeface="+mn-lt"/>
            </a:endParaRPr>
          </a:p>
          <a:p>
            <a:pPr marL="838200" lvl="1" indent="-381000" algn="l" eaLnBrk="1" hangingPunct="1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buFontTx/>
              <a:buNone/>
            </a:pPr>
            <a:r>
              <a:rPr lang="en-US" sz="1800" b="1" dirty="0" smtClean="0">
                <a:solidFill>
                  <a:srgbClr val="6666FF"/>
                </a:solidFill>
                <a:latin typeface="+mn-lt"/>
              </a:rPr>
              <a:t>Section</a:t>
            </a:r>
            <a:r>
              <a:rPr lang="en-US" sz="1800" b="1" baseline="0" dirty="0" smtClean="0">
                <a:solidFill>
                  <a:srgbClr val="6666FF"/>
                </a:solidFill>
                <a:latin typeface="+mn-lt"/>
              </a:rPr>
              <a:t> Content 1</a:t>
            </a:r>
            <a:endParaRPr lang="en-US" sz="1800" b="1" dirty="0">
              <a:solidFill>
                <a:srgbClr val="6666FF"/>
              </a:solidFill>
              <a:latin typeface="+mn-lt"/>
            </a:endParaRPr>
          </a:p>
          <a:p>
            <a:pPr marL="838200" lvl="1" indent="-381000" algn="l" eaLnBrk="1" hangingPunct="1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buFontTx/>
              <a:buNone/>
            </a:pPr>
            <a:r>
              <a:rPr lang="en-US" sz="1800" b="1" dirty="0" smtClean="0">
                <a:solidFill>
                  <a:srgbClr val="6666FF"/>
                </a:solidFill>
                <a:latin typeface="+mn-lt"/>
              </a:rPr>
              <a:t>Section Content 2</a:t>
            </a:r>
          </a:p>
          <a:p>
            <a:pPr marL="838200" marR="0" lvl="1" indent="-3810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SzTx/>
              <a:buFontTx/>
              <a:buNone/>
              <a:tabLst/>
              <a:defRPr/>
            </a:pPr>
            <a:r>
              <a:rPr lang="en-US" sz="1800" b="1" kern="1200" dirty="0" smtClean="0">
                <a:solidFill>
                  <a:srgbClr val="6666FF"/>
                </a:solidFill>
                <a:latin typeface="+mn-lt"/>
                <a:ea typeface="+mn-ea"/>
                <a:cs typeface="+mn-cs"/>
              </a:rPr>
              <a:t>Section Content 3</a:t>
            </a:r>
          </a:p>
          <a:p>
            <a:pPr marL="838200" lvl="1" indent="-381000" algn="l" eaLnBrk="1" hangingPunct="1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buFontTx/>
              <a:buNone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71" r:id="rId2"/>
    <p:sldLayoutId id="2147483669" r:id="rId3"/>
    <p:sldLayoutId id="2147483670" r:id="rId4"/>
  </p:sldLayoutIdLst>
  <p:timing>
    <p:tnLst>
      <p:par>
        <p:cTn id="1" dur="indefinite" restart="never" nodeType="tmRoot"/>
      </p:par>
    </p:tnLst>
  </p:timing>
  <p:hf hdr="0" dt="0"/>
  <p:txStyles>
    <p:titleStyle>
      <a:lvl1pPr algn="r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image" Target="../media/image11.emf"/><Relationship Id="rId7" Type="http://schemas.openxmlformats.org/officeDocument/2006/relationships/image" Target="../media/image15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3" Type="http://schemas.openxmlformats.org/officeDocument/2006/relationships/image" Target="../media/image20.emf"/><Relationship Id="rId7" Type="http://schemas.openxmlformats.org/officeDocument/2006/relationships/image" Target="../media/image24.emf"/><Relationship Id="rId12" Type="http://schemas.openxmlformats.org/officeDocument/2006/relationships/image" Target="../media/image29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emf"/><Relationship Id="rId11" Type="http://schemas.openxmlformats.org/officeDocument/2006/relationships/image" Target="../media/image28.emf"/><Relationship Id="rId5" Type="http://schemas.openxmlformats.org/officeDocument/2006/relationships/image" Target="../media/image22.emf"/><Relationship Id="rId10" Type="http://schemas.openxmlformats.org/officeDocument/2006/relationships/image" Target="../media/image27.emf"/><Relationship Id="rId4" Type="http://schemas.openxmlformats.org/officeDocument/2006/relationships/image" Target="../media/image21.emf"/><Relationship Id="rId9" Type="http://schemas.openxmlformats.org/officeDocument/2006/relationships/image" Target="../media/image26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.emf"/><Relationship Id="rId5" Type="http://schemas.openxmlformats.org/officeDocument/2006/relationships/image" Target="../media/image39.emf"/><Relationship Id="rId4" Type="http://schemas.openxmlformats.org/officeDocument/2006/relationships/image" Target="../media/image38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7.emf"/><Relationship Id="rId4" Type="http://schemas.openxmlformats.org/officeDocument/2006/relationships/image" Target="../media/image46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7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7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7" Type="http://schemas.openxmlformats.org/officeDocument/2006/relationships/image" Target="../media/image55.emf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54.emf"/><Relationship Id="rId5" Type="http://schemas.openxmlformats.org/officeDocument/2006/relationships/image" Target="../media/image53.emf"/><Relationship Id="rId4" Type="http://schemas.openxmlformats.org/officeDocument/2006/relationships/image" Target="../media/image52.e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emf"/><Relationship Id="rId3" Type="http://schemas.openxmlformats.org/officeDocument/2006/relationships/image" Target="../media/image59.emf"/><Relationship Id="rId7" Type="http://schemas.openxmlformats.org/officeDocument/2006/relationships/image" Target="../media/image63.emf"/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2.emf"/><Relationship Id="rId5" Type="http://schemas.openxmlformats.org/officeDocument/2006/relationships/image" Target="../media/image61.emf"/><Relationship Id="rId4" Type="http://schemas.openxmlformats.org/officeDocument/2006/relationships/image" Target="../media/image60.emf"/><Relationship Id="rId9" Type="http://schemas.openxmlformats.org/officeDocument/2006/relationships/image" Target="../media/image65.emf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emf"/><Relationship Id="rId3" Type="http://schemas.openxmlformats.org/officeDocument/2006/relationships/image" Target="../media/image67.emf"/><Relationship Id="rId7" Type="http://schemas.openxmlformats.org/officeDocument/2006/relationships/image" Target="../media/image71.emf"/><Relationship Id="rId2" Type="http://schemas.openxmlformats.org/officeDocument/2006/relationships/image" Target="../media/image66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0.emf"/><Relationship Id="rId5" Type="http://schemas.openxmlformats.org/officeDocument/2006/relationships/image" Target="../media/image69.emf"/><Relationship Id="rId4" Type="http://schemas.openxmlformats.org/officeDocument/2006/relationships/image" Target="../media/image68.e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emf"/><Relationship Id="rId2" Type="http://schemas.openxmlformats.org/officeDocument/2006/relationships/image" Target="../media/image73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5.emf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emf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emf"/><Relationship Id="rId3" Type="http://schemas.openxmlformats.org/officeDocument/2006/relationships/image" Target="../media/image74.emf"/><Relationship Id="rId7" Type="http://schemas.openxmlformats.org/officeDocument/2006/relationships/image" Target="../media/image78.emf"/><Relationship Id="rId2" Type="http://schemas.openxmlformats.org/officeDocument/2006/relationships/image" Target="../media/image73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7.emf"/><Relationship Id="rId5" Type="http://schemas.openxmlformats.org/officeDocument/2006/relationships/image" Target="../media/image76.emf"/><Relationship Id="rId4" Type="http://schemas.openxmlformats.org/officeDocument/2006/relationships/image" Target="../media/image75.emf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emf"/><Relationship Id="rId13" Type="http://schemas.openxmlformats.org/officeDocument/2006/relationships/image" Target="../media/image84.emf"/><Relationship Id="rId3" Type="http://schemas.openxmlformats.org/officeDocument/2006/relationships/image" Target="../media/image74.emf"/><Relationship Id="rId7" Type="http://schemas.openxmlformats.org/officeDocument/2006/relationships/image" Target="../media/image78.emf"/><Relationship Id="rId12" Type="http://schemas.openxmlformats.org/officeDocument/2006/relationships/image" Target="../media/image83.emf"/><Relationship Id="rId2" Type="http://schemas.openxmlformats.org/officeDocument/2006/relationships/image" Target="../media/image73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7.emf"/><Relationship Id="rId11" Type="http://schemas.openxmlformats.org/officeDocument/2006/relationships/image" Target="../media/image82.emf"/><Relationship Id="rId5" Type="http://schemas.openxmlformats.org/officeDocument/2006/relationships/image" Target="../media/image76.emf"/><Relationship Id="rId10" Type="http://schemas.openxmlformats.org/officeDocument/2006/relationships/image" Target="../media/image81.emf"/><Relationship Id="rId4" Type="http://schemas.openxmlformats.org/officeDocument/2006/relationships/image" Target="../media/image75.emf"/><Relationship Id="rId9" Type="http://schemas.openxmlformats.org/officeDocument/2006/relationships/image" Target="../media/image80.emf"/><Relationship Id="rId14" Type="http://schemas.openxmlformats.org/officeDocument/2006/relationships/image" Target="../media/image85.emf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emf"/><Relationship Id="rId13" Type="http://schemas.openxmlformats.org/officeDocument/2006/relationships/image" Target="../media/image84.emf"/><Relationship Id="rId18" Type="http://schemas.openxmlformats.org/officeDocument/2006/relationships/image" Target="../media/image89.emf"/><Relationship Id="rId3" Type="http://schemas.openxmlformats.org/officeDocument/2006/relationships/image" Target="../media/image74.emf"/><Relationship Id="rId7" Type="http://schemas.openxmlformats.org/officeDocument/2006/relationships/image" Target="../media/image78.emf"/><Relationship Id="rId12" Type="http://schemas.openxmlformats.org/officeDocument/2006/relationships/image" Target="../media/image83.emf"/><Relationship Id="rId17" Type="http://schemas.openxmlformats.org/officeDocument/2006/relationships/image" Target="../media/image88.emf"/><Relationship Id="rId2" Type="http://schemas.openxmlformats.org/officeDocument/2006/relationships/image" Target="../media/image73.emf"/><Relationship Id="rId16" Type="http://schemas.openxmlformats.org/officeDocument/2006/relationships/image" Target="../media/image87.emf"/><Relationship Id="rId20" Type="http://schemas.openxmlformats.org/officeDocument/2006/relationships/image" Target="../media/image91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7.emf"/><Relationship Id="rId11" Type="http://schemas.openxmlformats.org/officeDocument/2006/relationships/image" Target="../media/image82.emf"/><Relationship Id="rId5" Type="http://schemas.openxmlformats.org/officeDocument/2006/relationships/image" Target="../media/image76.emf"/><Relationship Id="rId15" Type="http://schemas.openxmlformats.org/officeDocument/2006/relationships/image" Target="../media/image86.emf"/><Relationship Id="rId10" Type="http://schemas.openxmlformats.org/officeDocument/2006/relationships/image" Target="../media/image81.emf"/><Relationship Id="rId19" Type="http://schemas.openxmlformats.org/officeDocument/2006/relationships/image" Target="../media/image90.emf"/><Relationship Id="rId4" Type="http://schemas.openxmlformats.org/officeDocument/2006/relationships/image" Target="../media/image75.emf"/><Relationship Id="rId9" Type="http://schemas.openxmlformats.org/officeDocument/2006/relationships/image" Target="../media/image80.emf"/><Relationship Id="rId14" Type="http://schemas.openxmlformats.org/officeDocument/2006/relationships/image" Target="../media/image85.emf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96.jpeg"/><Relationship Id="rId5" Type="http://schemas.openxmlformats.org/officeDocument/2006/relationships/image" Target="../media/image95.jpeg"/><Relationship Id="rId4" Type="http://schemas.openxmlformats.org/officeDocument/2006/relationships/image" Target="../media/image94.jpe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1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1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emf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emf"/><Relationship Id="rId1" Type="http://schemas.openxmlformats.org/officeDocument/2006/relationships/slideLayout" Target="../slideLayouts/slideLayout1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hyperlink" Target="http://lhc-statistics.web.cern.ch/LHC-Statistics/index.php" TargetMode="External"/><Relationship Id="rId2" Type="http://schemas.openxmlformats.org/officeDocument/2006/relationships/hyperlink" Target="http://indico.cern.ch/conferenceOtherViews.py?view=standard&amp;confId=103957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ntrs.nasa.gov/archive/nasa/casi.ntrs.nasa.gov/20080019635_2008018965.pdf" TargetMode="External"/><Relationship Id="rId5" Type="http://schemas.openxmlformats.org/officeDocument/2006/relationships/hyperlink" Target="http://cdsweb.cern.ch/record/842349/" TargetMode="External"/><Relationship Id="rId4" Type="http://schemas.openxmlformats.org/officeDocument/2006/relationships/hyperlink" Target="http://cdsweb.cern.ch/record/1123729/files/LHC-PROJECT-REPORT-1133.pdf?version=1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4284077"/>
            <a:ext cx="7391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n-lt"/>
              </a:rPr>
              <a:t>thanks to: TE/EPC/CC, Y. Thurel, A. Masi, M. Brugger, G. </a:t>
            </a:r>
            <a:r>
              <a:rPr lang="en-US" dirty="0" err="1" smtClean="0">
                <a:solidFill>
                  <a:schemeClr val="bg1"/>
                </a:solidFill>
                <a:latin typeface="+mn-lt"/>
              </a:rPr>
              <a:t>Spiezia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 et al…</a:t>
            </a:r>
            <a:endParaRPr lang="en-GB" dirty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712435" y="3105835"/>
            <a:ext cx="5719131" cy="646331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Calibri" pitchFamily="34" charset="0"/>
              </a:rPr>
              <a:t>Power Converters &amp; Controls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 Powering Circuit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465" y="1711325"/>
            <a:ext cx="7375070" cy="3435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465" y="1711325"/>
            <a:ext cx="7375070" cy="3435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465" y="1711325"/>
            <a:ext cx="7375070" cy="3435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465" y="1711325"/>
            <a:ext cx="7375070" cy="3435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465" y="1711325"/>
            <a:ext cx="7375070" cy="3435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465" y="1711325"/>
            <a:ext cx="7375070" cy="3435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465" y="1711325"/>
            <a:ext cx="7375070" cy="3435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b="0" smtClean="0"/>
              <a:pPr/>
              <a:t>11</a:t>
            </a:fld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1355442893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 Powering Circuit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465" y="1711325"/>
            <a:ext cx="7375070" cy="3435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b="0" smtClean="0"/>
              <a:pPr/>
              <a:t>12</a:t>
            </a:fld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3211024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465" y="1711325"/>
            <a:ext cx="7375070" cy="3435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98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 Powering Circuit</a:t>
            </a:r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b="0" smtClean="0"/>
              <a:pPr/>
              <a:t>13</a:t>
            </a:fld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268084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Converter</a:t>
            </a:r>
            <a:endParaRPr lang="en-US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003" y="1497330"/>
            <a:ext cx="8057994" cy="3863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003" y="1497330"/>
            <a:ext cx="8057994" cy="3863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003" y="1497330"/>
            <a:ext cx="8057994" cy="3863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003" y="1497330"/>
            <a:ext cx="8057994" cy="3863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003" y="1497330"/>
            <a:ext cx="8057994" cy="3863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003" y="1497330"/>
            <a:ext cx="8057994" cy="3863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003" y="1497330"/>
            <a:ext cx="8057994" cy="3863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003" y="1497330"/>
            <a:ext cx="8057994" cy="3863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003" y="1497330"/>
            <a:ext cx="8057994" cy="3863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9" name="Picture 1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003" y="1497330"/>
            <a:ext cx="8057994" cy="3863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0" name="Picture 1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003" y="1497330"/>
            <a:ext cx="8057994" cy="3863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b="0" smtClean="0"/>
              <a:pPr/>
              <a:t>14</a:t>
            </a:fld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1753857137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003" y="1497330"/>
            <a:ext cx="8057994" cy="3863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98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Converter</a:t>
            </a:r>
            <a:endParaRPr lang="en-US" dirty="0"/>
          </a:p>
        </p:txBody>
      </p:sp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4343400" y="3048000"/>
            <a:ext cx="4114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>
              <a:buFont typeface="Arial" pitchFamily="34" charset="0"/>
              <a:buChar char="•"/>
            </a:pP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Closed Loop 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Current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Regulation</a:t>
            </a:r>
            <a:endParaRPr lang="en-US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4343400" y="3581400"/>
            <a:ext cx="4114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>
              <a:buFont typeface="Arial" pitchFamily="34" charset="0"/>
              <a:buChar char="•"/>
            </a:pP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Converter State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Control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(ON/OFF/RESET)</a:t>
            </a:r>
            <a:endParaRPr lang="en-US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9" name="Rectangle 13"/>
          <p:cNvSpPr>
            <a:spLocks noChangeArrowheads="1"/>
          </p:cNvSpPr>
          <p:nvPr/>
        </p:nvSpPr>
        <p:spPr bwMode="auto">
          <a:xfrm>
            <a:off x="4343400" y="4038600"/>
            <a:ext cx="4114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>
              <a:buFont typeface="Arial" pitchFamily="34" charset="0"/>
              <a:buChar char="•"/>
            </a:pP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Machine Protection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Interlocks</a:t>
            </a: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4343400" y="4495800"/>
            <a:ext cx="4114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>
              <a:buFont typeface="Arial" pitchFamily="34" charset="0"/>
              <a:buChar char="•"/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Diagnostics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b="0" smtClean="0"/>
              <a:pPr/>
              <a:t>15</a:t>
            </a:fld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4214855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Converter Types</a:t>
            </a:r>
            <a:endParaRPr lang="en-US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b="0" smtClean="0"/>
              <a:pPr/>
              <a:t>16</a:t>
            </a:fld>
            <a:endParaRPr lang="en-US" b="0" dirty="0"/>
          </a:p>
        </p:txBody>
      </p:sp>
      <p:sp>
        <p:nvSpPr>
          <p:cNvPr id="6" name="Rectangle 5"/>
          <p:cNvSpPr/>
          <p:nvPr/>
        </p:nvSpPr>
        <p:spPr>
          <a:xfrm>
            <a:off x="8411631" y="6172200"/>
            <a:ext cx="5693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[4,5]</a:t>
            </a:r>
            <a:endParaRPr lang="en-GB" dirty="0">
              <a:solidFill>
                <a:srgbClr val="3366FF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8088" y="1425575"/>
            <a:ext cx="4187825" cy="400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8088" y="1425575"/>
            <a:ext cx="4187825" cy="400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4281262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8088" y="1425575"/>
            <a:ext cx="4187825" cy="400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98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Converter Types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228600" y="1066800"/>
            <a:ext cx="4724400" cy="2585472"/>
            <a:chOff x="228600" y="1066800"/>
            <a:chExt cx="4724400" cy="2585472"/>
          </a:xfrm>
        </p:grpSpPr>
        <p:pic>
          <p:nvPicPr>
            <p:cNvPr id="5" name="Picture 2" descr="\\cern.ch\dfs\Users\b\btodd\Documents\Conferences and Workshops\TWEPP 2012\presentation\13kA.bmp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" y="1066800"/>
              <a:ext cx="3893878" cy="2585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Rectangle 1"/>
            <p:cNvSpPr/>
            <p:nvPr/>
          </p:nvSpPr>
          <p:spPr bwMode="auto">
            <a:xfrm>
              <a:off x="4343400" y="2609173"/>
              <a:ext cx="609600" cy="210227"/>
            </a:xfrm>
            <a:prstGeom prst="rect">
              <a:avLst/>
            </a:prstGeom>
            <a:noFill/>
            <a:ln w="3810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228600" y="1084976"/>
              <a:ext cx="3810000" cy="2567296"/>
            </a:xfrm>
            <a:prstGeom prst="rect">
              <a:avLst/>
            </a:prstGeom>
            <a:noFill/>
            <a:ln w="3810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4" name="Straight Connector 3"/>
            <p:cNvCxnSpPr>
              <a:stCxn id="2" idx="1"/>
              <a:endCxn id="7" idx="3"/>
            </p:cNvCxnSpPr>
            <p:nvPr/>
          </p:nvCxnSpPr>
          <p:spPr bwMode="auto">
            <a:xfrm flipH="1" flipV="1">
              <a:off x="4038600" y="2368624"/>
              <a:ext cx="304800" cy="345663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6" name="Group 15"/>
          <p:cNvGrpSpPr/>
          <p:nvPr/>
        </p:nvGrpSpPr>
        <p:grpSpPr>
          <a:xfrm>
            <a:off x="4311650" y="2685591"/>
            <a:ext cx="4003675" cy="2534702"/>
            <a:chOff x="4311650" y="2685591"/>
            <a:chExt cx="4003675" cy="2534702"/>
          </a:xfrm>
        </p:grpSpPr>
        <p:pic>
          <p:nvPicPr>
            <p:cNvPr id="8194" name="Picture 2" descr="\\cern.ch\dfs\Users\b\btodd\Documents\Conferences and Workshops\TWEPP 2012\presentation\468kA.bmp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91200" y="2685592"/>
              <a:ext cx="2524125" cy="25347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Rectangle 8"/>
            <p:cNvSpPr/>
            <p:nvPr/>
          </p:nvSpPr>
          <p:spPr bwMode="auto">
            <a:xfrm>
              <a:off x="4311650" y="2956760"/>
              <a:ext cx="692150" cy="249856"/>
            </a:xfrm>
            <a:prstGeom prst="rect">
              <a:avLst/>
            </a:prstGeom>
            <a:noFill/>
            <a:ln w="38100" cap="flat" cmpd="sng" algn="ctr">
              <a:solidFill>
                <a:srgbClr val="33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5826853" y="2685591"/>
              <a:ext cx="2488472" cy="2534701"/>
            </a:xfrm>
            <a:prstGeom prst="rect">
              <a:avLst/>
            </a:prstGeom>
            <a:noFill/>
            <a:ln w="38100" cap="flat" cmpd="sng" algn="ctr">
              <a:solidFill>
                <a:srgbClr val="33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8" name="Straight Connector 7"/>
            <p:cNvCxnSpPr>
              <a:stCxn id="9" idx="3"/>
              <a:endCxn id="10" idx="1"/>
            </p:cNvCxnSpPr>
            <p:nvPr/>
          </p:nvCxnSpPr>
          <p:spPr bwMode="auto">
            <a:xfrm>
              <a:off x="5003800" y="3081688"/>
              <a:ext cx="823053" cy="871254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33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7" name="Group 16"/>
          <p:cNvGrpSpPr/>
          <p:nvPr/>
        </p:nvGrpSpPr>
        <p:grpSpPr>
          <a:xfrm>
            <a:off x="762000" y="4430329"/>
            <a:ext cx="4191000" cy="1818071"/>
            <a:chOff x="762000" y="4430329"/>
            <a:chExt cx="4191000" cy="1818071"/>
          </a:xfrm>
        </p:grpSpPr>
        <p:pic>
          <p:nvPicPr>
            <p:cNvPr id="8195" name="Picture 3" descr="\\cern.ch\dfs\Users\b\btodd\Documents\Conferences and Workshops\TWEPP 2012\presentation\60A.bmp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3158" y="4430329"/>
              <a:ext cx="2724762" cy="17532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Rectangle 11"/>
            <p:cNvSpPr/>
            <p:nvPr/>
          </p:nvSpPr>
          <p:spPr bwMode="auto">
            <a:xfrm>
              <a:off x="4343400" y="4724400"/>
              <a:ext cx="609600" cy="232420"/>
            </a:xfrm>
            <a:prstGeom prst="rect">
              <a:avLst/>
            </a:prstGeom>
            <a:noFill/>
            <a:ln w="38100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762000" y="4430329"/>
              <a:ext cx="2775920" cy="1818071"/>
            </a:xfrm>
            <a:prstGeom prst="rect">
              <a:avLst/>
            </a:prstGeom>
            <a:noFill/>
            <a:ln w="38100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4" name="Straight Connector 13"/>
            <p:cNvCxnSpPr>
              <a:stCxn id="12" idx="1"/>
              <a:endCxn id="13" idx="3"/>
            </p:cNvCxnSpPr>
            <p:nvPr/>
          </p:nvCxnSpPr>
          <p:spPr bwMode="auto">
            <a:xfrm flipH="1">
              <a:off x="3537920" y="4840610"/>
              <a:ext cx="805480" cy="498755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20" name="Straight Arrow Connector 19"/>
          <p:cNvCxnSpPr/>
          <p:nvPr/>
        </p:nvCxnSpPr>
        <p:spPr bwMode="auto">
          <a:xfrm>
            <a:off x="6665913" y="1335246"/>
            <a:ext cx="1106487" cy="225516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 flipH="1">
            <a:off x="3657600" y="1335246"/>
            <a:ext cx="1757726" cy="64595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Straight Arrow Connector 23"/>
          <p:cNvCxnSpPr/>
          <p:nvPr/>
        </p:nvCxnSpPr>
        <p:spPr bwMode="auto">
          <a:xfrm flipH="1">
            <a:off x="2819402" y="1335246"/>
            <a:ext cx="3015884" cy="430355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3" name="Rectangle 13"/>
          <p:cNvSpPr>
            <a:spLocks noChangeArrowheads="1"/>
          </p:cNvSpPr>
          <p:nvPr/>
        </p:nvSpPr>
        <p:spPr bwMode="auto">
          <a:xfrm>
            <a:off x="4953000" y="990600"/>
            <a:ext cx="28956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F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unction 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G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enerator 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C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ontroller</a:t>
            </a:r>
          </a:p>
        </p:txBody>
      </p:sp>
      <p:sp>
        <p:nvSpPr>
          <p:cNvPr id="34" name="Rectangle 33"/>
          <p:cNvSpPr/>
          <p:nvPr/>
        </p:nvSpPr>
        <p:spPr>
          <a:xfrm>
            <a:off x="5070267" y="996692"/>
            <a:ext cx="27924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F</a:t>
            </a:r>
            <a:endParaRPr lang="en-GB" dirty="0"/>
          </a:p>
        </p:txBody>
      </p:sp>
      <p:sp>
        <p:nvSpPr>
          <p:cNvPr id="35" name="Rectangle 34"/>
          <p:cNvSpPr/>
          <p:nvPr/>
        </p:nvSpPr>
        <p:spPr>
          <a:xfrm>
            <a:off x="5835286" y="987167"/>
            <a:ext cx="28591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G</a:t>
            </a:r>
            <a:endParaRPr lang="en-GB" dirty="0"/>
          </a:p>
        </p:txBody>
      </p:sp>
      <p:sp>
        <p:nvSpPr>
          <p:cNvPr id="36" name="Rectangle 35"/>
          <p:cNvSpPr/>
          <p:nvPr/>
        </p:nvSpPr>
        <p:spPr>
          <a:xfrm>
            <a:off x="6719704" y="986844"/>
            <a:ext cx="29367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C</a:t>
            </a:r>
            <a:endParaRPr lang="en-GB" dirty="0"/>
          </a:p>
        </p:txBody>
      </p:sp>
      <p:sp>
        <p:nvSpPr>
          <p:cNvPr id="26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b="0" smtClean="0"/>
              <a:pPr/>
              <a:t>17</a:t>
            </a:fld>
            <a:endParaRPr lang="en-US" b="0" dirty="0"/>
          </a:p>
        </p:txBody>
      </p:sp>
      <p:sp>
        <p:nvSpPr>
          <p:cNvPr id="27" name="Rectangle 26"/>
          <p:cNvSpPr/>
          <p:nvPr/>
        </p:nvSpPr>
        <p:spPr>
          <a:xfrm>
            <a:off x="8411631" y="6172200"/>
            <a:ext cx="5693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[4,5]</a:t>
            </a:r>
            <a:endParaRPr lang="en-GB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662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72244" y="3105835"/>
            <a:ext cx="3399520" cy="646331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Calibri" pitchFamily="34" charset="0"/>
              </a:rPr>
              <a:t>Radiation Effects</a:t>
            </a:r>
          </a:p>
        </p:txBody>
      </p:sp>
    </p:spTree>
    <p:extLst>
      <p:ext uri="{BB962C8B-B14F-4D97-AF65-F5344CB8AC3E}">
        <p14:creationId xmlns:p14="http://schemas.microsoft.com/office/powerpoint/2010/main" val="317386237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a nutshell</a:t>
            </a:r>
            <a:endParaRPr lang="en-GB" dirty="0"/>
          </a:p>
        </p:txBody>
      </p: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76200" y="841474"/>
            <a:ext cx="3352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1.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D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isplacement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D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amage (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DD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)</a:t>
            </a:r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3352800" y="838200"/>
            <a:ext cx="2667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2.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T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otal </a:t>
            </a:r>
            <a:r>
              <a:rPr lang="en-US" dirty="0" err="1" smtClean="0">
                <a:solidFill>
                  <a:srgbClr val="062F67"/>
                </a:solidFill>
                <a:latin typeface="Calibri" pitchFamily="34" charset="0"/>
              </a:rPr>
              <a:t>I</a:t>
            </a:r>
            <a:r>
              <a:rPr lang="en-US" dirty="0" err="1" smtClean="0">
                <a:solidFill>
                  <a:srgbClr val="3366FF"/>
                </a:solidFill>
                <a:latin typeface="Calibri" pitchFamily="34" charset="0"/>
              </a:rPr>
              <a:t>onising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D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ose (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TID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)</a:t>
            </a:r>
            <a:endParaRPr lang="en-US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6176220" y="841474"/>
            <a:ext cx="289157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3.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S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ingle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E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vent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E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ffects (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SEE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)</a:t>
            </a:r>
            <a:endParaRPr lang="en-US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7217603" y="1180028"/>
            <a:ext cx="80881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dirty="0" smtClean="0">
                <a:solidFill>
                  <a:srgbClr val="008000"/>
                </a:solidFill>
                <a:latin typeface="Calibri" pitchFamily="34" charset="0"/>
              </a:rPr>
              <a:t>prompt</a:t>
            </a:r>
            <a:endParaRPr lang="en-GB" dirty="0">
              <a:solidFill>
                <a:srgbClr val="008000"/>
              </a:solidFill>
            </a:endParaRPr>
          </a:p>
        </p:txBody>
      </p:sp>
      <p:cxnSp>
        <p:nvCxnSpPr>
          <p:cNvPr id="10" name="Straight Arrow Connector 9"/>
          <p:cNvCxnSpPr>
            <a:stCxn id="54" idx="1"/>
          </p:cNvCxnSpPr>
          <p:nvPr/>
        </p:nvCxnSpPr>
        <p:spPr bwMode="auto">
          <a:xfrm flipH="1" flipV="1">
            <a:off x="1905000" y="1180029"/>
            <a:ext cx="800100" cy="20844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1" name="Straight Arrow Connector 50"/>
          <p:cNvCxnSpPr/>
          <p:nvPr/>
        </p:nvCxnSpPr>
        <p:spPr bwMode="auto">
          <a:xfrm flipV="1">
            <a:off x="3805979" y="1180029"/>
            <a:ext cx="689821" cy="20844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4" name="Rectangle 53"/>
          <p:cNvSpPr/>
          <p:nvPr/>
        </p:nvSpPr>
        <p:spPr>
          <a:xfrm>
            <a:off x="2705100" y="1219200"/>
            <a:ext cx="11008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dirty="0" smtClean="0">
                <a:solidFill>
                  <a:srgbClr val="008000"/>
                </a:solidFill>
                <a:latin typeface="Calibri" pitchFamily="34" charset="0"/>
              </a:rPr>
              <a:t>cumulative</a:t>
            </a:r>
            <a:endParaRPr lang="en-GB" dirty="0">
              <a:solidFill>
                <a:srgbClr val="008000"/>
              </a:solidFill>
            </a:endParaRP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b="0" smtClean="0"/>
              <a:pPr/>
              <a:t>19</a:t>
            </a:fld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388333852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50" grpId="0"/>
      <p:bldP spid="5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CERN</a:t>
            </a:r>
          </a:p>
        </p:txBody>
      </p:sp>
      <p:pic>
        <p:nvPicPr>
          <p:cNvPr id="28675" name="Picture 3" descr="Aeri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96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Rectangle 2"/>
          <p:cNvSpPr>
            <a:spLocks noChangeArrowheads="1"/>
          </p:cNvSpPr>
          <p:nvPr/>
        </p:nvSpPr>
        <p:spPr bwMode="auto">
          <a:xfrm>
            <a:off x="1219200" y="119063"/>
            <a:ext cx="7010400" cy="57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360" tIns="43181" rIns="86360" bIns="43181" anchor="ctr"/>
          <a:lstStyle/>
          <a:p>
            <a:pPr algn="ctr"/>
            <a:r>
              <a:rPr lang="en-GB" sz="3800">
                <a:solidFill>
                  <a:schemeClr val="bg1"/>
                </a:solidFill>
                <a:latin typeface="Calibri" pitchFamily="34" charset="0"/>
              </a:rPr>
              <a:t>CERN Accelerator Complex</a:t>
            </a: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7456428" y="922338"/>
            <a:ext cx="1233606" cy="338554"/>
          </a:xfrm>
          <a:prstGeom prst="rect">
            <a:avLst/>
          </a:prstGeom>
          <a:solidFill>
            <a:srgbClr val="000000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>
                <a:solidFill>
                  <a:srgbClr val="FFFF00"/>
                </a:solidFill>
                <a:latin typeface="Calibri" pitchFamily="34" charset="0"/>
              </a:rPr>
              <a:t>Lake Geneva</a:t>
            </a:r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8079075" y="2185988"/>
            <a:ext cx="813813" cy="584775"/>
          </a:xfrm>
          <a:prstGeom prst="rect">
            <a:avLst/>
          </a:prstGeom>
          <a:solidFill>
            <a:srgbClr val="000000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>
                <a:solidFill>
                  <a:srgbClr val="FFFF00"/>
                </a:solidFill>
                <a:latin typeface="Calibri" pitchFamily="34" charset="0"/>
              </a:rPr>
              <a:t>Geneva</a:t>
            </a:r>
          </a:p>
          <a:p>
            <a:pPr algn="ctr" eaLnBrk="0" hangingPunct="0"/>
            <a:r>
              <a:rPr lang="en-US">
                <a:solidFill>
                  <a:srgbClr val="FFFF00"/>
                </a:solidFill>
                <a:latin typeface="Calibri" pitchFamily="34" charset="0"/>
              </a:rPr>
              <a:t>Airport</a:t>
            </a:r>
          </a:p>
        </p:txBody>
      </p:sp>
      <p:sp>
        <p:nvSpPr>
          <p:cNvPr id="28679" name="Line 7"/>
          <p:cNvSpPr>
            <a:spLocks noChangeShapeType="1"/>
          </p:cNvSpPr>
          <p:nvPr/>
        </p:nvSpPr>
        <p:spPr bwMode="auto">
          <a:xfrm>
            <a:off x="4429125" y="5667375"/>
            <a:ext cx="1357313" cy="84138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8680" name="Line 8"/>
          <p:cNvSpPr>
            <a:spLocks noChangeShapeType="1"/>
          </p:cNvSpPr>
          <p:nvPr/>
        </p:nvSpPr>
        <p:spPr bwMode="auto">
          <a:xfrm>
            <a:off x="5786438" y="5751513"/>
            <a:ext cx="4762" cy="68262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8681" name="Line 9"/>
          <p:cNvSpPr>
            <a:spLocks noChangeShapeType="1"/>
          </p:cNvSpPr>
          <p:nvPr/>
        </p:nvSpPr>
        <p:spPr bwMode="auto">
          <a:xfrm flipV="1">
            <a:off x="5791200" y="5822950"/>
            <a:ext cx="757238" cy="1588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8682" name="Line 10"/>
          <p:cNvSpPr>
            <a:spLocks noChangeShapeType="1"/>
          </p:cNvSpPr>
          <p:nvPr/>
        </p:nvSpPr>
        <p:spPr bwMode="auto">
          <a:xfrm flipV="1">
            <a:off x="6548438" y="5543550"/>
            <a:ext cx="361950" cy="27940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8683" name="Line 11"/>
          <p:cNvSpPr>
            <a:spLocks noChangeShapeType="1"/>
          </p:cNvSpPr>
          <p:nvPr/>
        </p:nvSpPr>
        <p:spPr bwMode="auto">
          <a:xfrm flipH="1" flipV="1">
            <a:off x="6786563" y="5181600"/>
            <a:ext cx="131762" cy="360363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8684" name="Line 12"/>
          <p:cNvSpPr>
            <a:spLocks noChangeShapeType="1"/>
          </p:cNvSpPr>
          <p:nvPr/>
        </p:nvSpPr>
        <p:spPr bwMode="auto">
          <a:xfrm flipV="1">
            <a:off x="4419600" y="5565775"/>
            <a:ext cx="3175" cy="10160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8685" name="Line 13"/>
          <p:cNvSpPr>
            <a:spLocks noChangeShapeType="1"/>
          </p:cNvSpPr>
          <p:nvPr/>
        </p:nvSpPr>
        <p:spPr bwMode="auto">
          <a:xfrm flipH="1">
            <a:off x="4419600" y="5178425"/>
            <a:ext cx="2362200" cy="38735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8686" name="Rectangle 14"/>
          <p:cNvSpPr>
            <a:spLocks noChangeArrowheads="1"/>
          </p:cNvSpPr>
          <p:nvPr/>
        </p:nvSpPr>
        <p:spPr bwMode="auto">
          <a:xfrm>
            <a:off x="4520242" y="6027738"/>
            <a:ext cx="2292679" cy="338554"/>
          </a:xfrm>
          <a:prstGeom prst="rect">
            <a:avLst/>
          </a:prstGeom>
          <a:solidFill>
            <a:srgbClr val="000000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>
                <a:solidFill>
                  <a:srgbClr val="FFFF00"/>
                </a:solidFill>
                <a:latin typeface="Calibri" pitchFamily="34" charset="0"/>
              </a:rPr>
              <a:t>CERN LAB 1 (Switzerland)</a:t>
            </a:r>
          </a:p>
        </p:txBody>
      </p:sp>
      <p:sp>
        <p:nvSpPr>
          <p:cNvPr id="28687" name="Line 15"/>
          <p:cNvSpPr>
            <a:spLocks noChangeShapeType="1"/>
          </p:cNvSpPr>
          <p:nvPr/>
        </p:nvSpPr>
        <p:spPr bwMode="auto">
          <a:xfrm flipH="1">
            <a:off x="4648200" y="3429000"/>
            <a:ext cx="450850" cy="15875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8688" name="Line 16"/>
          <p:cNvSpPr>
            <a:spLocks noChangeShapeType="1"/>
          </p:cNvSpPr>
          <p:nvPr/>
        </p:nvSpPr>
        <p:spPr bwMode="auto">
          <a:xfrm flipH="1">
            <a:off x="4448175" y="3968750"/>
            <a:ext cx="635000" cy="23495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8689" name="Line 17"/>
          <p:cNvSpPr>
            <a:spLocks noChangeShapeType="1"/>
          </p:cNvSpPr>
          <p:nvPr/>
        </p:nvSpPr>
        <p:spPr bwMode="auto">
          <a:xfrm flipH="1">
            <a:off x="4454525" y="3581400"/>
            <a:ext cx="200025" cy="625475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8690" name="Line 18"/>
          <p:cNvSpPr>
            <a:spLocks noChangeShapeType="1"/>
          </p:cNvSpPr>
          <p:nvPr/>
        </p:nvSpPr>
        <p:spPr bwMode="auto">
          <a:xfrm>
            <a:off x="5095875" y="3435350"/>
            <a:ext cx="114300" cy="14605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8691" name="Line 19"/>
          <p:cNvSpPr>
            <a:spLocks noChangeShapeType="1"/>
          </p:cNvSpPr>
          <p:nvPr/>
        </p:nvSpPr>
        <p:spPr bwMode="auto">
          <a:xfrm flipH="1">
            <a:off x="5076825" y="3578225"/>
            <a:ext cx="127000" cy="396875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8692" name="Rectangle 20"/>
          <p:cNvSpPr>
            <a:spLocks noChangeArrowheads="1"/>
          </p:cNvSpPr>
          <p:nvPr/>
        </p:nvSpPr>
        <p:spPr bwMode="auto">
          <a:xfrm>
            <a:off x="3582964" y="2979738"/>
            <a:ext cx="1882823" cy="338554"/>
          </a:xfrm>
          <a:prstGeom prst="rect">
            <a:avLst/>
          </a:prstGeom>
          <a:solidFill>
            <a:srgbClr val="000000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>
                <a:solidFill>
                  <a:srgbClr val="FFFF00"/>
                </a:solidFill>
                <a:latin typeface="Calibri" pitchFamily="34" charset="0"/>
              </a:rPr>
              <a:t>CERN LAB 2 (France)</a:t>
            </a:r>
          </a:p>
        </p:txBody>
      </p:sp>
      <p:sp>
        <p:nvSpPr>
          <p:cNvPr id="33" name="Oval 21"/>
          <p:cNvSpPr>
            <a:spLocks noChangeArrowheads="1"/>
          </p:cNvSpPr>
          <p:nvPr/>
        </p:nvSpPr>
        <p:spPr bwMode="auto">
          <a:xfrm>
            <a:off x="5943600" y="5486400"/>
            <a:ext cx="304800" cy="228600"/>
          </a:xfrm>
          <a:prstGeom prst="ellips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GB"/>
          </a:p>
        </p:txBody>
      </p:sp>
      <p:sp>
        <p:nvSpPr>
          <p:cNvPr id="34" name="Rectangle 22"/>
          <p:cNvSpPr>
            <a:spLocks noChangeArrowheads="1"/>
          </p:cNvSpPr>
          <p:nvPr/>
        </p:nvSpPr>
        <p:spPr bwMode="auto">
          <a:xfrm>
            <a:off x="7134839" y="5556250"/>
            <a:ext cx="1816459" cy="584775"/>
          </a:xfrm>
          <a:prstGeom prst="rect">
            <a:avLst/>
          </a:prstGeom>
          <a:solidFill>
            <a:srgbClr val="000000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>
                <a:solidFill>
                  <a:srgbClr val="00FF00"/>
                </a:solidFill>
                <a:latin typeface="Calibri" pitchFamily="34" charset="0"/>
              </a:rPr>
              <a:t>Proton Synchrotron</a:t>
            </a:r>
          </a:p>
          <a:p>
            <a:pPr algn="ctr" eaLnBrk="0" hangingPunct="0"/>
            <a:r>
              <a:rPr lang="en-US">
                <a:solidFill>
                  <a:srgbClr val="00FF00"/>
                </a:solidFill>
                <a:latin typeface="Calibri" pitchFamily="34" charset="0"/>
              </a:rPr>
              <a:t>(PS)</a:t>
            </a:r>
          </a:p>
        </p:txBody>
      </p:sp>
      <p:sp>
        <p:nvSpPr>
          <p:cNvPr id="35" name="Oval 23"/>
          <p:cNvSpPr>
            <a:spLocks noChangeArrowheads="1"/>
          </p:cNvSpPr>
          <p:nvPr/>
        </p:nvSpPr>
        <p:spPr bwMode="auto">
          <a:xfrm>
            <a:off x="4419600" y="3810000"/>
            <a:ext cx="2286000" cy="1447800"/>
          </a:xfrm>
          <a:prstGeom prst="ellips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GB"/>
          </a:p>
        </p:txBody>
      </p:sp>
      <p:sp>
        <p:nvSpPr>
          <p:cNvPr id="36" name="Rectangle 24"/>
          <p:cNvSpPr>
            <a:spLocks noChangeArrowheads="1"/>
          </p:cNvSpPr>
          <p:nvPr/>
        </p:nvSpPr>
        <p:spPr bwMode="auto">
          <a:xfrm>
            <a:off x="1447800" y="3733800"/>
            <a:ext cx="2895600" cy="584775"/>
          </a:xfrm>
          <a:prstGeom prst="rect">
            <a:avLst/>
          </a:prstGeom>
          <a:solidFill>
            <a:srgbClr val="000000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>
                <a:solidFill>
                  <a:srgbClr val="00FF00"/>
                </a:solidFill>
                <a:latin typeface="Calibri" pitchFamily="34" charset="0"/>
              </a:rPr>
              <a:t>Super Proton Synchrotron</a:t>
            </a:r>
          </a:p>
          <a:p>
            <a:pPr algn="ctr" eaLnBrk="0" hangingPunct="0"/>
            <a:r>
              <a:rPr lang="en-US">
                <a:solidFill>
                  <a:srgbClr val="00FF00"/>
                </a:solidFill>
                <a:latin typeface="Calibri" pitchFamily="34" charset="0"/>
              </a:rPr>
              <a:t>(SPS)</a:t>
            </a:r>
          </a:p>
        </p:txBody>
      </p:sp>
      <p:sp>
        <p:nvSpPr>
          <p:cNvPr id="37" name="Oval 25"/>
          <p:cNvSpPr>
            <a:spLocks noChangeArrowheads="1"/>
          </p:cNvSpPr>
          <p:nvPr/>
        </p:nvSpPr>
        <p:spPr bwMode="auto">
          <a:xfrm rot="-190098">
            <a:off x="1103313" y="1949450"/>
            <a:ext cx="7046912" cy="3451225"/>
          </a:xfrm>
          <a:prstGeom prst="ellips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GB"/>
          </a:p>
        </p:txBody>
      </p:sp>
      <p:sp>
        <p:nvSpPr>
          <p:cNvPr id="38" name="Rectangle 26"/>
          <p:cNvSpPr>
            <a:spLocks noChangeArrowheads="1"/>
          </p:cNvSpPr>
          <p:nvPr/>
        </p:nvSpPr>
        <p:spPr bwMode="auto">
          <a:xfrm>
            <a:off x="685800" y="1219200"/>
            <a:ext cx="2895600" cy="584775"/>
          </a:xfrm>
          <a:prstGeom prst="rect">
            <a:avLst/>
          </a:prstGeom>
          <a:solidFill>
            <a:srgbClr val="000000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>
                <a:solidFill>
                  <a:srgbClr val="00FF00"/>
                </a:solidFill>
                <a:latin typeface="Calibri" pitchFamily="34" charset="0"/>
              </a:rPr>
              <a:t>Large Hadron Collider</a:t>
            </a:r>
          </a:p>
          <a:p>
            <a:pPr algn="ctr" eaLnBrk="0" hangingPunct="0"/>
            <a:r>
              <a:rPr lang="en-US">
                <a:solidFill>
                  <a:srgbClr val="00FF00"/>
                </a:solidFill>
                <a:latin typeface="Calibri" pitchFamily="34" charset="0"/>
              </a:rPr>
              <a:t>(LHC)</a:t>
            </a:r>
          </a:p>
        </p:txBody>
      </p:sp>
      <p:sp>
        <p:nvSpPr>
          <p:cNvPr id="39" name="Rectangle 39"/>
          <p:cNvSpPr>
            <a:spLocks noChangeArrowheads="1"/>
          </p:cNvSpPr>
          <p:nvPr/>
        </p:nvSpPr>
        <p:spPr bwMode="auto">
          <a:xfrm>
            <a:off x="533400" y="5791200"/>
            <a:ext cx="2590800" cy="584775"/>
          </a:xfrm>
          <a:prstGeom prst="rect">
            <a:avLst/>
          </a:prstGeom>
          <a:solidFill>
            <a:srgbClr val="000000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>
                <a:solidFill>
                  <a:srgbClr val="00FF00"/>
                </a:solidFill>
                <a:latin typeface="Calibri" pitchFamily="34" charset="0"/>
              </a:rPr>
              <a:t>27km long</a:t>
            </a:r>
          </a:p>
          <a:p>
            <a:pPr algn="ctr" eaLnBrk="0" hangingPunct="0"/>
            <a:r>
              <a:rPr lang="en-US">
                <a:solidFill>
                  <a:srgbClr val="00FF00"/>
                </a:solidFill>
                <a:latin typeface="Calibri" pitchFamily="34" charset="0"/>
              </a:rPr>
              <a:t>150m underground</a:t>
            </a:r>
          </a:p>
        </p:txBody>
      </p:sp>
    </p:spTree>
    <p:extLst>
      <p:ext uri="{BB962C8B-B14F-4D97-AF65-F5344CB8AC3E}">
        <p14:creationId xmlns:p14="http://schemas.microsoft.com/office/powerpoint/2010/main" val="972805750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a nutshell</a:t>
            </a:r>
            <a:endParaRPr lang="en-GB" dirty="0"/>
          </a:p>
        </p:txBody>
      </p: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76200" y="841474"/>
            <a:ext cx="3352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1.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D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isplacement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D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amage (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DD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)</a:t>
            </a:r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3352800" y="838200"/>
            <a:ext cx="2667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2.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T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otal </a:t>
            </a:r>
            <a:r>
              <a:rPr lang="en-US" dirty="0" err="1" smtClean="0">
                <a:solidFill>
                  <a:srgbClr val="062F67"/>
                </a:solidFill>
                <a:latin typeface="Calibri" pitchFamily="34" charset="0"/>
              </a:rPr>
              <a:t>I</a:t>
            </a:r>
            <a:r>
              <a:rPr lang="en-US" dirty="0" err="1" smtClean="0">
                <a:solidFill>
                  <a:srgbClr val="3366FF"/>
                </a:solidFill>
                <a:latin typeface="Calibri" pitchFamily="34" charset="0"/>
              </a:rPr>
              <a:t>onising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D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ose (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TID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)</a:t>
            </a:r>
            <a:endParaRPr lang="en-US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6176220" y="841474"/>
            <a:ext cx="289157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3.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S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ingle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E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vent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E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ffects (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SEE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)</a:t>
            </a:r>
            <a:endParaRPr lang="en-US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3505200" y="762001"/>
            <a:ext cx="5410200" cy="457200"/>
          </a:xfrm>
          <a:prstGeom prst="rect">
            <a:avLst/>
          </a:prstGeom>
          <a:solidFill>
            <a:schemeClr val="bg1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1963" y="2460625"/>
            <a:ext cx="5680075" cy="193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1963" y="2460625"/>
            <a:ext cx="5680075" cy="193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1963" y="2460625"/>
            <a:ext cx="5680075" cy="193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1963" y="2460625"/>
            <a:ext cx="5680075" cy="193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1963" y="2460625"/>
            <a:ext cx="5680075" cy="193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1" name="Straight Arrow Connector 20"/>
          <p:cNvCxnSpPr/>
          <p:nvPr/>
        </p:nvCxnSpPr>
        <p:spPr bwMode="auto">
          <a:xfrm flipV="1">
            <a:off x="3352800" y="3782441"/>
            <a:ext cx="838200" cy="75092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2" name="Rectangle 21"/>
          <p:cNvSpPr/>
          <p:nvPr/>
        </p:nvSpPr>
        <p:spPr>
          <a:xfrm>
            <a:off x="914400" y="4533363"/>
            <a:ext cx="504048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dirty="0" smtClean="0">
                <a:solidFill>
                  <a:srgbClr val="008000"/>
                </a:solidFill>
                <a:latin typeface="Calibri" pitchFamily="34" charset="0"/>
              </a:rPr>
              <a:t>defects accumulate and gradually destroy the silicon lattice</a:t>
            </a:r>
            <a:endParaRPr lang="en-GB" dirty="0">
              <a:solidFill>
                <a:srgbClr val="008000"/>
              </a:solidFill>
            </a:endParaRPr>
          </a:p>
        </p:txBody>
      </p:sp>
      <p:sp>
        <p:nvSpPr>
          <p:cNvPr id="15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b="0" smtClean="0"/>
              <a:pPr/>
              <a:t>20</a:t>
            </a:fld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1674276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88" y="1344295"/>
            <a:ext cx="9072225" cy="4169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88" y="1344295"/>
            <a:ext cx="9072225" cy="4169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88" y="1344295"/>
            <a:ext cx="9072225" cy="4169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a nutshell</a:t>
            </a:r>
            <a:endParaRPr lang="en-GB" dirty="0"/>
          </a:p>
        </p:txBody>
      </p: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76200" y="841474"/>
            <a:ext cx="3352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1.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D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isplacement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D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amage (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DD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)</a:t>
            </a:r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3352800" y="838200"/>
            <a:ext cx="2667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2.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T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otal </a:t>
            </a:r>
            <a:r>
              <a:rPr lang="en-US" dirty="0" err="1" smtClean="0">
                <a:solidFill>
                  <a:srgbClr val="062F67"/>
                </a:solidFill>
                <a:latin typeface="Calibri" pitchFamily="34" charset="0"/>
              </a:rPr>
              <a:t>I</a:t>
            </a:r>
            <a:r>
              <a:rPr lang="en-US" dirty="0" err="1" smtClean="0">
                <a:solidFill>
                  <a:srgbClr val="3366FF"/>
                </a:solidFill>
                <a:latin typeface="Calibri" pitchFamily="34" charset="0"/>
              </a:rPr>
              <a:t>onising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D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ose (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TID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)</a:t>
            </a:r>
            <a:endParaRPr lang="en-US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6176220" y="841474"/>
            <a:ext cx="289157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3.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S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ingle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E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vent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E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ffects (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SEE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)</a:t>
            </a:r>
            <a:endParaRPr lang="en-US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6248400" y="762001"/>
            <a:ext cx="2667000" cy="457200"/>
          </a:xfrm>
          <a:prstGeom prst="rect">
            <a:avLst/>
          </a:prstGeom>
          <a:solidFill>
            <a:schemeClr val="bg1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04800" y="762001"/>
            <a:ext cx="2819400" cy="457200"/>
          </a:xfrm>
          <a:prstGeom prst="rect">
            <a:avLst/>
          </a:prstGeom>
          <a:solidFill>
            <a:schemeClr val="bg1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2185018" y="4722394"/>
            <a:ext cx="55818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chemeClr val="accent6"/>
                </a:solidFill>
                <a:latin typeface="Calibri" pitchFamily="34" charset="0"/>
              </a:rPr>
              <a:t>SIO</a:t>
            </a:r>
            <a:r>
              <a:rPr lang="en-US" baseline="-25000" dirty="0" smtClean="0">
                <a:solidFill>
                  <a:schemeClr val="accent6"/>
                </a:solidFill>
                <a:latin typeface="Calibri" pitchFamily="34" charset="0"/>
              </a:rPr>
              <a:t>2</a:t>
            </a:r>
          </a:p>
        </p:txBody>
      </p:sp>
      <p:sp>
        <p:nvSpPr>
          <p:cNvPr id="16" name="Rectangle 13"/>
          <p:cNvSpPr>
            <a:spLocks noChangeArrowheads="1"/>
          </p:cNvSpPr>
          <p:nvPr/>
        </p:nvSpPr>
        <p:spPr bwMode="auto">
          <a:xfrm>
            <a:off x="2185018" y="2599530"/>
            <a:ext cx="55818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chemeClr val="accent6"/>
                </a:solidFill>
                <a:latin typeface="Calibri" pitchFamily="34" charset="0"/>
              </a:rPr>
              <a:t>SIO</a:t>
            </a:r>
            <a:r>
              <a:rPr lang="en-US" baseline="-25000" dirty="0" smtClean="0">
                <a:solidFill>
                  <a:schemeClr val="accent6"/>
                </a:solidFill>
                <a:latin typeface="Calibri" pitchFamily="34" charset="0"/>
              </a:rPr>
              <a:t>2</a:t>
            </a:r>
          </a:p>
        </p:txBody>
      </p:sp>
      <p:sp>
        <p:nvSpPr>
          <p:cNvPr id="1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b="0" smtClean="0"/>
              <a:pPr/>
              <a:t>21</a:t>
            </a:fld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4241542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7" grpId="0" animBg="1"/>
      <p:bldP spid="15" grpId="0"/>
      <p:bldP spid="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88" y="1344295"/>
            <a:ext cx="9072225" cy="4169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a nutshell</a:t>
            </a:r>
            <a:endParaRPr lang="en-GB" dirty="0"/>
          </a:p>
        </p:txBody>
      </p: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76200" y="841474"/>
            <a:ext cx="3352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1.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D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isplacement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D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amage (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DD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)</a:t>
            </a:r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3352800" y="838200"/>
            <a:ext cx="2667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2.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T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otal </a:t>
            </a:r>
            <a:r>
              <a:rPr lang="en-US" dirty="0" err="1" smtClean="0">
                <a:solidFill>
                  <a:srgbClr val="062F67"/>
                </a:solidFill>
                <a:latin typeface="Calibri" pitchFamily="34" charset="0"/>
              </a:rPr>
              <a:t>I</a:t>
            </a:r>
            <a:r>
              <a:rPr lang="en-US" dirty="0" err="1" smtClean="0">
                <a:solidFill>
                  <a:srgbClr val="3366FF"/>
                </a:solidFill>
                <a:latin typeface="Calibri" pitchFamily="34" charset="0"/>
              </a:rPr>
              <a:t>onising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D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ose (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TID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)</a:t>
            </a:r>
            <a:endParaRPr lang="en-US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6176220" y="841474"/>
            <a:ext cx="289157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3.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S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ingle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E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vent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E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ffects (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SEE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)</a:t>
            </a:r>
            <a:endParaRPr lang="en-US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6248400" y="762001"/>
            <a:ext cx="2667000" cy="457200"/>
          </a:xfrm>
          <a:prstGeom prst="rect">
            <a:avLst/>
          </a:prstGeom>
          <a:solidFill>
            <a:schemeClr val="bg1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04800" y="762001"/>
            <a:ext cx="2819400" cy="457200"/>
          </a:xfrm>
          <a:prstGeom prst="rect">
            <a:avLst/>
          </a:prstGeom>
          <a:solidFill>
            <a:schemeClr val="bg1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1203" y="1641203"/>
            <a:ext cx="248797" cy="248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043" y="2540794"/>
            <a:ext cx="146050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5899" y="2819400"/>
            <a:ext cx="146050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2305" y="2840831"/>
            <a:ext cx="146050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5412" y="2536031"/>
            <a:ext cx="146050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6830" y="3098006"/>
            <a:ext cx="146050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2098" y="3181350"/>
            <a:ext cx="146050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3036" y="3378994"/>
            <a:ext cx="146050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6" y="3457575"/>
            <a:ext cx="146050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9711" y="3729038"/>
            <a:ext cx="146050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9261" y="3729038"/>
            <a:ext cx="146050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1179" y="3983831"/>
            <a:ext cx="146050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5911" y="4024313"/>
            <a:ext cx="146050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1161" y="4283869"/>
            <a:ext cx="146050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6423" y="4271963"/>
            <a:ext cx="146050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7386" y="4538663"/>
            <a:ext cx="146050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5930" y="4662488"/>
            <a:ext cx="146050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5968" y="4750594"/>
            <a:ext cx="146050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6418" y="4933951"/>
            <a:ext cx="146050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6931" y="5036345"/>
            <a:ext cx="146050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0706" y="5162552"/>
            <a:ext cx="146050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4516" y="2659856"/>
            <a:ext cx="142170" cy="4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4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1235" y="2669381"/>
            <a:ext cx="142170" cy="4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6447" y="2993231"/>
            <a:ext cx="142170" cy="4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6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5528" y="2988468"/>
            <a:ext cx="142170" cy="4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7397" y="3245643"/>
            <a:ext cx="142170" cy="4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8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7922" y="3314699"/>
            <a:ext cx="142170" cy="4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6453" y="3488531"/>
            <a:ext cx="142170" cy="4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0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4134" y="3545681"/>
            <a:ext cx="142170" cy="4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8365" y="3843337"/>
            <a:ext cx="142170" cy="4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6990" y="3845718"/>
            <a:ext cx="142170" cy="4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2184" y="4140993"/>
            <a:ext cx="142170" cy="4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4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340" y="4105274"/>
            <a:ext cx="142170" cy="4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2196" y="4419599"/>
            <a:ext cx="142170" cy="4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6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1296" y="4391024"/>
            <a:ext cx="142170" cy="4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2259" y="4662486"/>
            <a:ext cx="142170" cy="4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8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5059" y="4788693"/>
            <a:ext cx="142170" cy="4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9415" y="4855368"/>
            <a:ext cx="142170" cy="4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0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5546" y="5038724"/>
            <a:ext cx="142170" cy="4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1327" y="5167312"/>
            <a:ext cx="142170" cy="4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3640" y="5153024"/>
            <a:ext cx="142170" cy="4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" name="Rectangle 13"/>
          <p:cNvSpPr>
            <a:spLocks noChangeArrowheads="1"/>
          </p:cNvSpPr>
          <p:nvPr/>
        </p:nvSpPr>
        <p:spPr bwMode="auto">
          <a:xfrm>
            <a:off x="2185018" y="4722394"/>
            <a:ext cx="55818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chemeClr val="accent6"/>
                </a:solidFill>
                <a:latin typeface="Calibri" pitchFamily="34" charset="0"/>
              </a:rPr>
              <a:t>SIO</a:t>
            </a:r>
            <a:r>
              <a:rPr lang="en-US" baseline="-25000" dirty="0" smtClean="0">
                <a:solidFill>
                  <a:schemeClr val="accent6"/>
                </a:solidFill>
                <a:latin typeface="Calibri" pitchFamily="34" charset="0"/>
              </a:rPr>
              <a:t>2</a:t>
            </a:r>
          </a:p>
        </p:txBody>
      </p:sp>
      <p:sp>
        <p:nvSpPr>
          <p:cNvPr id="62" name="Rectangle 13"/>
          <p:cNvSpPr>
            <a:spLocks noChangeArrowheads="1"/>
          </p:cNvSpPr>
          <p:nvPr/>
        </p:nvSpPr>
        <p:spPr bwMode="auto">
          <a:xfrm>
            <a:off x="2185018" y="2599530"/>
            <a:ext cx="55818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chemeClr val="accent6"/>
                </a:solidFill>
                <a:latin typeface="Calibri" pitchFamily="34" charset="0"/>
              </a:rPr>
              <a:t>SIO</a:t>
            </a:r>
            <a:r>
              <a:rPr lang="en-US" baseline="-25000" dirty="0" smtClean="0">
                <a:solidFill>
                  <a:schemeClr val="accent6"/>
                </a:solidFill>
                <a:latin typeface="Calibri" pitchFamily="34" charset="0"/>
              </a:rPr>
              <a:t>2</a:t>
            </a:r>
          </a:p>
        </p:txBody>
      </p:sp>
      <p:sp>
        <p:nvSpPr>
          <p:cNvPr id="6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b="0" smtClean="0"/>
              <a:pPr/>
              <a:t>22</a:t>
            </a:fld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661124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59259E-6 L 0.17205 0.83148 " pathEditMode="fixed" rAng="0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4" y="4157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88" y="1344295"/>
            <a:ext cx="9072225" cy="4169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a nutshell</a:t>
            </a:r>
            <a:endParaRPr lang="en-GB" dirty="0"/>
          </a:p>
        </p:txBody>
      </p: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76200" y="841474"/>
            <a:ext cx="3352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1.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D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isplacement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D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amage (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DD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)</a:t>
            </a:r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3352800" y="838200"/>
            <a:ext cx="2667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2.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T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otal </a:t>
            </a:r>
            <a:r>
              <a:rPr lang="en-US" dirty="0" err="1" smtClean="0">
                <a:solidFill>
                  <a:srgbClr val="062F67"/>
                </a:solidFill>
                <a:latin typeface="Calibri" pitchFamily="34" charset="0"/>
              </a:rPr>
              <a:t>I</a:t>
            </a:r>
            <a:r>
              <a:rPr lang="en-US" dirty="0" err="1" smtClean="0">
                <a:solidFill>
                  <a:srgbClr val="3366FF"/>
                </a:solidFill>
                <a:latin typeface="Calibri" pitchFamily="34" charset="0"/>
              </a:rPr>
              <a:t>onising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D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ose (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TID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)</a:t>
            </a:r>
            <a:endParaRPr lang="en-US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6176220" y="841474"/>
            <a:ext cx="289157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3.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S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ingle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E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vent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E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ffects (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SEE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)</a:t>
            </a:r>
            <a:endParaRPr lang="en-US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6248400" y="762001"/>
            <a:ext cx="2667000" cy="457200"/>
          </a:xfrm>
          <a:prstGeom prst="rect">
            <a:avLst/>
          </a:prstGeom>
          <a:solidFill>
            <a:schemeClr val="bg1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04800" y="762001"/>
            <a:ext cx="2819400" cy="457200"/>
          </a:xfrm>
          <a:prstGeom prst="rect">
            <a:avLst/>
          </a:prstGeom>
          <a:solidFill>
            <a:schemeClr val="bg1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043" y="2540794"/>
            <a:ext cx="146050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5899" y="2819400"/>
            <a:ext cx="146050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2305" y="2840831"/>
            <a:ext cx="146050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5412" y="2536031"/>
            <a:ext cx="146050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6830" y="3098006"/>
            <a:ext cx="146050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2098" y="3181350"/>
            <a:ext cx="146050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3036" y="3378994"/>
            <a:ext cx="146050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6" y="3457575"/>
            <a:ext cx="146050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9711" y="3729038"/>
            <a:ext cx="146050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9261" y="3729038"/>
            <a:ext cx="146050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1179" y="3983831"/>
            <a:ext cx="146050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5911" y="4024313"/>
            <a:ext cx="146050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1161" y="4283869"/>
            <a:ext cx="146050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6423" y="4271963"/>
            <a:ext cx="146050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7386" y="4538663"/>
            <a:ext cx="146050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5930" y="4662488"/>
            <a:ext cx="146050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5968" y="4750594"/>
            <a:ext cx="146050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6418" y="4933951"/>
            <a:ext cx="146050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6931" y="5036345"/>
            <a:ext cx="146050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0706" y="5162552"/>
            <a:ext cx="146050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4516" y="2659856"/>
            <a:ext cx="142170" cy="4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1235" y="2669381"/>
            <a:ext cx="142170" cy="4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6447" y="2993231"/>
            <a:ext cx="142170" cy="4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5528" y="2988468"/>
            <a:ext cx="142170" cy="4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7397" y="3245643"/>
            <a:ext cx="142170" cy="4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7922" y="3314699"/>
            <a:ext cx="142170" cy="4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6453" y="3488531"/>
            <a:ext cx="142170" cy="4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4134" y="3545681"/>
            <a:ext cx="142170" cy="4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8365" y="3843337"/>
            <a:ext cx="142170" cy="4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6990" y="3845718"/>
            <a:ext cx="142170" cy="4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2184" y="4140993"/>
            <a:ext cx="142170" cy="4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340" y="4105274"/>
            <a:ext cx="142170" cy="4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2196" y="4419599"/>
            <a:ext cx="142170" cy="4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1296" y="4391024"/>
            <a:ext cx="142170" cy="4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2259" y="4662486"/>
            <a:ext cx="142170" cy="4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5059" y="4788693"/>
            <a:ext cx="142170" cy="4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9415" y="4855368"/>
            <a:ext cx="142170" cy="4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5546" y="5038724"/>
            <a:ext cx="142170" cy="4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1327" y="5167312"/>
            <a:ext cx="142170" cy="4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3640" y="5153024"/>
            <a:ext cx="142170" cy="4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1" name="Straight Arrow Connector 60"/>
          <p:cNvCxnSpPr/>
          <p:nvPr/>
        </p:nvCxnSpPr>
        <p:spPr bwMode="auto">
          <a:xfrm flipV="1">
            <a:off x="3290568" y="4906349"/>
            <a:ext cx="838200" cy="75092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2" name="Rectangle 61"/>
          <p:cNvSpPr/>
          <p:nvPr/>
        </p:nvSpPr>
        <p:spPr>
          <a:xfrm>
            <a:off x="852168" y="5657271"/>
            <a:ext cx="49009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dirty="0" smtClean="0">
                <a:solidFill>
                  <a:srgbClr val="008000"/>
                </a:solidFill>
                <a:latin typeface="Calibri" pitchFamily="34" charset="0"/>
              </a:rPr>
              <a:t>accumulate and gradually degrade the transistor function</a:t>
            </a:r>
            <a:endParaRPr lang="en-GB" dirty="0">
              <a:solidFill>
                <a:srgbClr val="008000"/>
              </a:solidFill>
            </a:endParaRPr>
          </a:p>
        </p:txBody>
      </p:sp>
      <p:cxnSp>
        <p:nvCxnSpPr>
          <p:cNvPr id="63" name="Straight Arrow Connector 62"/>
          <p:cNvCxnSpPr/>
          <p:nvPr/>
        </p:nvCxnSpPr>
        <p:spPr bwMode="auto">
          <a:xfrm flipV="1">
            <a:off x="3080368" y="2986881"/>
            <a:ext cx="676318" cy="269718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3" name="Rectangle 13"/>
          <p:cNvSpPr>
            <a:spLocks noChangeArrowheads="1"/>
          </p:cNvSpPr>
          <p:nvPr/>
        </p:nvSpPr>
        <p:spPr bwMode="auto">
          <a:xfrm>
            <a:off x="2185018" y="4722394"/>
            <a:ext cx="55818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chemeClr val="accent6"/>
                </a:solidFill>
                <a:latin typeface="Calibri" pitchFamily="34" charset="0"/>
              </a:rPr>
              <a:t>SIO</a:t>
            </a:r>
            <a:r>
              <a:rPr lang="en-US" baseline="-25000" dirty="0" smtClean="0">
                <a:solidFill>
                  <a:schemeClr val="accent6"/>
                </a:solidFill>
                <a:latin typeface="Calibri" pitchFamily="34" charset="0"/>
              </a:rPr>
              <a:t>2</a:t>
            </a:r>
          </a:p>
        </p:txBody>
      </p:sp>
      <p:sp>
        <p:nvSpPr>
          <p:cNvPr id="84" name="Rectangle 13"/>
          <p:cNvSpPr>
            <a:spLocks noChangeArrowheads="1"/>
          </p:cNvSpPr>
          <p:nvPr/>
        </p:nvSpPr>
        <p:spPr bwMode="auto">
          <a:xfrm>
            <a:off x="2185018" y="2599530"/>
            <a:ext cx="55818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chemeClr val="accent6"/>
                </a:solidFill>
                <a:latin typeface="Calibri" pitchFamily="34" charset="0"/>
              </a:rPr>
              <a:t>SIO</a:t>
            </a:r>
            <a:r>
              <a:rPr lang="en-US" baseline="-25000" dirty="0" smtClean="0">
                <a:solidFill>
                  <a:schemeClr val="accent6"/>
                </a:solidFill>
                <a:latin typeface="Calibri" pitchFamily="34" charset="0"/>
              </a:rPr>
              <a:t>2</a:t>
            </a:r>
          </a:p>
        </p:txBody>
      </p:sp>
      <p:sp>
        <p:nvSpPr>
          <p:cNvPr id="85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b="0" smtClean="0"/>
              <a:pPr/>
              <a:t>23</a:t>
            </a:fld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1156930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a nutshell</a:t>
            </a:r>
            <a:endParaRPr lang="en-GB" dirty="0"/>
          </a:p>
        </p:txBody>
      </p: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76200" y="841474"/>
            <a:ext cx="3352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1.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D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isplacement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D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amage (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DD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)</a:t>
            </a:r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3352800" y="838200"/>
            <a:ext cx="2667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2.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T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otal </a:t>
            </a:r>
            <a:r>
              <a:rPr lang="en-US" dirty="0" err="1" smtClean="0">
                <a:solidFill>
                  <a:srgbClr val="062F67"/>
                </a:solidFill>
                <a:latin typeface="Calibri" pitchFamily="34" charset="0"/>
              </a:rPr>
              <a:t>I</a:t>
            </a:r>
            <a:r>
              <a:rPr lang="en-US" dirty="0" err="1" smtClean="0">
                <a:solidFill>
                  <a:srgbClr val="3366FF"/>
                </a:solidFill>
                <a:latin typeface="Calibri" pitchFamily="34" charset="0"/>
              </a:rPr>
              <a:t>onising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D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ose (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TID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)</a:t>
            </a:r>
            <a:endParaRPr lang="en-US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6176220" y="841474"/>
            <a:ext cx="289157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3.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S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ingle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E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vent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E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ffects (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SEE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)</a:t>
            </a:r>
            <a:endParaRPr lang="en-US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312420" y="762001"/>
            <a:ext cx="5554980" cy="457200"/>
          </a:xfrm>
          <a:prstGeom prst="rect">
            <a:avLst/>
          </a:prstGeom>
          <a:solidFill>
            <a:schemeClr val="bg1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88" y="1344295"/>
            <a:ext cx="9072225" cy="4169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043" y="2540794"/>
            <a:ext cx="146050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5899" y="2819400"/>
            <a:ext cx="146050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2305" y="2840831"/>
            <a:ext cx="146050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5412" y="2536031"/>
            <a:ext cx="146050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6830" y="3098006"/>
            <a:ext cx="146050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2098" y="3181350"/>
            <a:ext cx="146050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3036" y="3378994"/>
            <a:ext cx="146050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6" y="3457575"/>
            <a:ext cx="146050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9711" y="3729038"/>
            <a:ext cx="146050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9261" y="3729038"/>
            <a:ext cx="146050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1179" y="3983831"/>
            <a:ext cx="146050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5911" y="4024313"/>
            <a:ext cx="146050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1161" y="4283869"/>
            <a:ext cx="146050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6423" y="4271963"/>
            <a:ext cx="146050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7386" y="4538663"/>
            <a:ext cx="146050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5930" y="4662488"/>
            <a:ext cx="146050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5968" y="4750594"/>
            <a:ext cx="146050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6418" y="4933951"/>
            <a:ext cx="146050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6931" y="5036345"/>
            <a:ext cx="146050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0706" y="5162552"/>
            <a:ext cx="146050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4516" y="2659856"/>
            <a:ext cx="142170" cy="4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1235" y="2669381"/>
            <a:ext cx="142170" cy="4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6447" y="2993231"/>
            <a:ext cx="142170" cy="4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5528" y="2988468"/>
            <a:ext cx="142170" cy="4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7397" y="3245643"/>
            <a:ext cx="142170" cy="4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7922" y="3314699"/>
            <a:ext cx="142170" cy="4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6453" y="3488531"/>
            <a:ext cx="142170" cy="4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4134" y="3545681"/>
            <a:ext cx="142170" cy="4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8365" y="3843337"/>
            <a:ext cx="142170" cy="4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6990" y="3845718"/>
            <a:ext cx="142170" cy="4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2184" y="4140993"/>
            <a:ext cx="142170" cy="4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340" y="4105274"/>
            <a:ext cx="142170" cy="4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2196" y="4419599"/>
            <a:ext cx="142170" cy="4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1296" y="4391024"/>
            <a:ext cx="142170" cy="4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2259" y="4662486"/>
            <a:ext cx="142170" cy="4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5059" y="4788693"/>
            <a:ext cx="142170" cy="4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9415" y="4855368"/>
            <a:ext cx="142170" cy="4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5546" y="5038724"/>
            <a:ext cx="142170" cy="4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1327" y="5167312"/>
            <a:ext cx="142170" cy="4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3640" y="5153024"/>
            <a:ext cx="142170" cy="4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3" name="Rectangle 52"/>
          <p:cNvSpPr/>
          <p:nvPr/>
        </p:nvSpPr>
        <p:spPr>
          <a:xfrm>
            <a:off x="852168" y="5657271"/>
            <a:ext cx="35781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dirty="0" smtClean="0">
                <a:solidFill>
                  <a:srgbClr val="008000"/>
                </a:solidFill>
                <a:latin typeface="Calibri" pitchFamily="34" charset="0"/>
              </a:rPr>
              <a:t>electrons collected by junctions creating </a:t>
            </a:r>
          </a:p>
          <a:p>
            <a:r>
              <a:rPr lang="en-US" dirty="0">
                <a:solidFill>
                  <a:srgbClr val="008000"/>
                </a:solidFill>
                <a:latin typeface="Calibri" pitchFamily="34" charset="0"/>
              </a:rPr>
              <a:t>p</a:t>
            </a:r>
            <a:r>
              <a:rPr lang="en-US" dirty="0" smtClean="0">
                <a:solidFill>
                  <a:srgbClr val="008000"/>
                </a:solidFill>
                <a:latin typeface="Calibri" pitchFamily="34" charset="0"/>
              </a:rPr>
              <a:t>arasitic current</a:t>
            </a:r>
          </a:p>
        </p:txBody>
      </p:sp>
      <p:cxnSp>
        <p:nvCxnSpPr>
          <p:cNvPr id="54" name="Straight Arrow Connector 53"/>
          <p:cNvCxnSpPr/>
          <p:nvPr/>
        </p:nvCxnSpPr>
        <p:spPr bwMode="auto">
          <a:xfrm flipV="1">
            <a:off x="3080368" y="4170363"/>
            <a:ext cx="847987" cy="15137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5" name="Rectangle 13"/>
          <p:cNvSpPr>
            <a:spLocks noChangeArrowheads="1"/>
          </p:cNvSpPr>
          <p:nvPr/>
        </p:nvSpPr>
        <p:spPr bwMode="auto">
          <a:xfrm>
            <a:off x="4421980" y="5780381"/>
            <a:ext cx="17526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SE T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ransient (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SET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)</a:t>
            </a:r>
            <a:endParaRPr lang="en-US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56" name="Rectangle 13"/>
          <p:cNvSpPr>
            <a:spLocks noChangeArrowheads="1"/>
          </p:cNvSpPr>
          <p:nvPr/>
        </p:nvSpPr>
        <p:spPr bwMode="auto">
          <a:xfrm>
            <a:off x="6438900" y="5657271"/>
            <a:ext cx="2057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SE U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pset (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SEU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)</a:t>
            </a:r>
            <a:endParaRPr lang="en-US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57" name="Rectangle 13"/>
          <p:cNvSpPr>
            <a:spLocks noChangeArrowheads="1"/>
          </p:cNvSpPr>
          <p:nvPr/>
        </p:nvSpPr>
        <p:spPr bwMode="auto">
          <a:xfrm>
            <a:off x="6073137" y="5974690"/>
            <a:ext cx="289157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SE F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unctional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I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nterrupt (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SEFI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)</a:t>
            </a:r>
            <a:endParaRPr lang="en-US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cxnSp>
        <p:nvCxnSpPr>
          <p:cNvPr id="5" name="Straight Arrow Connector 4"/>
          <p:cNvCxnSpPr/>
          <p:nvPr/>
        </p:nvCxnSpPr>
        <p:spPr bwMode="auto">
          <a:xfrm flipV="1">
            <a:off x="6096000" y="5826548"/>
            <a:ext cx="609600" cy="12311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62F67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8" name="Straight Arrow Connector 57"/>
          <p:cNvCxnSpPr/>
          <p:nvPr/>
        </p:nvCxnSpPr>
        <p:spPr bwMode="auto">
          <a:xfrm>
            <a:off x="6096000" y="6019801"/>
            <a:ext cx="152400" cy="7619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62F67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0" name="Rectangle 13"/>
          <p:cNvSpPr>
            <a:spLocks noChangeArrowheads="1"/>
          </p:cNvSpPr>
          <p:nvPr/>
        </p:nvSpPr>
        <p:spPr bwMode="auto">
          <a:xfrm>
            <a:off x="2185018" y="4722394"/>
            <a:ext cx="55818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chemeClr val="accent6"/>
                </a:solidFill>
                <a:latin typeface="Calibri" pitchFamily="34" charset="0"/>
              </a:rPr>
              <a:t>SIO</a:t>
            </a:r>
            <a:r>
              <a:rPr lang="en-US" baseline="-25000" dirty="0" smtClean="0">
                <a:solidFill>
                  <a:schemeClr val="accent6"/>
                </a:solidFill>
                <a:latin typeface="Calibri" pitchFamily="34" charset="0"/>
              </a:rPr>
              <a:t>2</a:t>
            </a:r>
          </a:p>
        </p:txBody>
      </p:sp>
      <p:sp>
        <p:nvSpPr>
          <p:cNvPr id="61" name="Rectangle 13"/>
          <p:cNvSpPr>
            <a:spLocks noChangeArrowheads="1"/>
          </p:cNvSpPr>
          <p:nvPr/>
        </p:nvSpPr>
        <p:spPr bwMode="auto">
          <a:xfrm>
            <a:off x="2185018" y="2599530"/>
            <a:ext cx="55818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chemeClr val="accent6"/>
                </a:solidFill>
                <a:latin typeface="Calibri" pitchFamily="34" charset="0"/>
              </a:rPr>
              <a:t>SIO</a:t>
            </a:r>
            <a:r>
              <a:rPr lang="en-US" baseline="-25000" dirty="0" smtClean="0">
                <a:solidFill>
                  <a:schemeClr val="accent6"/>
                </a:solidFill>
                <a:latin typeface="Calibri" pitchFamily="34" charset="0"/>
              </a:rPr>
              <a:t>2</a:t>
            </a:r>
          </a:p>
        </p:txBody>
      </p:sp>
      <p:sp>
        <p:nvSpPr>
          <p:cNvPr id="6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b="0" smtClean="0"/>
              <a:pPr/>
              <a:t>24</a:t>
            </a:fld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835173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3" grpId="0"/>
      <p:bldP spid="55" grpId="0"/>
      <p:bldP spid="56" grpId="0"/>
      <p:bldP spid="5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395" y="2273300"/>
            <a:ext cx="7597211" cy="231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395" y="2273300"/>
            <a:ext cx="7597211" cy="231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a nutshell</a:t>
            </a:r>
            <a:endParaRPr lang="en-GB" dirty="0"/>
          </a:p>
        </p:txBody>
      </p: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76200" y="841474"/>
            <a:ext cx="3352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1.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D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isplacement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D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amage (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DD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)</a:t>
            </a:r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3352800" y="838200"/>
            <a:ext cx="2667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2.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T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otal </a:t>
            </a:r>
            <a:r>
              <a:rPr lang="en-US" dirty="0" err="1" smtClean="0">
                <a:solidFill>
                  <a:srgbClr val="062F67"/>
                </a:solidFill>
                <a:latin typeface="Calibri" pitchFamily="34" charset="0"/>
              </a:rPr>
              <a:t>I</a:t>
            </a:r>
            <a:r>
              <a:rPr lang="en-US" dirty="0" err="1" smtClean="0">
                <a:solidFill>
                  <a:srgbClr val="3366FF"/>
                </a:solidFill>
                <a:latin typeface="Calibri" pitchFamily="34" charset="0"/>
              </a:rPr>
              <a:t>onising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D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ose (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TID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)</a:t>
            </a:r>
            <a:endParaRPr lang="en-US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6176220" y="841474"/>
            <a:ext cx="289157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3.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S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ingle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E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vent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E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ffects (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SEE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)</a:t>
            </a:r>
            <a:endParaRPr lang="en-US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312420" y="762001"/>
            <a:ext cx="5554980" cy="457200"/>
          </a:xfrm>
          <a:prstGeom prst="rect">
            <a:avLst/>
          </a:prstGeom>
          <a:solidFill>
            <a:schemeClr val="bg1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852168" y="5616696"/>
            <a:ext cx="31996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dirty="0" smtClean="0">
                <a:solidFill>
                  <a:srgbClr val="008000"/>
                </a:solidFill>
                <a:latin typeface="Calibri" pitchFamily="34" charset="0"/>
              </a:rPr>
              <a:t>CMOS parasitic bi-polar transistors…</a:t>
            </a:r>
          </a:p>
          <a:p>
            <a:pPr algn="l"/>
            <a:r>
              <a:rPr lang="en-US" dirty="0" smtClean="0">
                <a:solidFill>
                  <a:srgbClr val="008000"/>
                </a:solidFill>
                <a:latin typeface="Calibri" pitchFamily="34" charset="0"/>
              </a:rPr>
              <a:t>Switch on = short drain to source…</a:t>
            </a:r>
          </a:p>
        </p:txBody>
      </p:sp>
      <p:sp>
        <p:nvSpPr>
          <p:cNvPr id="52" name="Rectangle 13"/>
          <p:cNvSpPr>
            <a:spLocks noChangeArrowheads="1"/>
          </p:cNvSpPr>
          <p:nvPr/>
        </p:nvSpPr>
        <p:spPr bwMode="auto">
          <a:xfrm>
            <a:off x="4686300" y="5739806"/>
            <a:ext cx="289157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SE L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atch-up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(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SEL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)</a:t>
            </a:r>
            <a:endParaRPr lang="en-US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cxnSp>
        <p:nvCxnSpPr>
          <p:cNvPr id="54" name="Straight Arrow Connector 53"/>
          <p:cNvCxnSpPr/>
          <p:nvPr/>
        </p:nvCxnSpPr>
        <p:spPr bwMode="auto">
          <a:xfrm flipV="1">
            <a:off x="1987512" y="4038600"/>
            <a:ext cx="847987" cy="15137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5" name="Straight Arrow Connector 54"/>
          <p:cNvCxnSpPr/>
          <p:nvPr/>
        </p:nvCxnSpPr>
        <p:spPr bwMode="auto">
          <a:xfrm flipV="1">
            <a:off x="2057400" y="4072467"/>
            <a:ext cx="4724400" cy="15137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b="0" smtClean="0"/>
              <a:pPr/>
              <a:t>25</a:t>
            </a:fld>
            <a:endParaRPr lang="en-US" b="0" dirty="0"/>
          </a:p>
        </p:txBody>
      </p:sp>
      <p:sp>
        <p:nvSpPr>
          <p:cNvPr id="16" name="Rectangle 13"/>
          <p:cNvSpPr>
            <a:spLocks noChangeArrowheads="1"/>
          </p:cNvSpPr>
          <p:nvPr/>
        </p:nvSpPr>
        <p:spPr bwMode="auto">
          <a:xfrm>
            <a:off x="1314450" y="3124200"/>
            <a:ext cx="6858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sz="3000" dirty="0" smtClean="0">
                <a:solidFill>
                  <a:schemeClr val="accent3"/>
                </a:solidFill>
                <a:latin typeface="Calibri" pitchFamily="34" charset="0"/>
              </a:rPr>
              <a:t>N</a:t>
            </a:r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2438400" y="3761601"/>
            <a:ext cx="6858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sz="3000" dirty="0" smtClean="0">
                <a:solidFill>
                  <a:schemeClr val="accent3"/>
                </a:solidFill>
                <a:latin typeface="Calibri" pitchFamily="34" charset="0"/>
              </a:rPr>
              <a:t>P</a:t>
            </a:r>
          </a:p>
        </p:txBody>
      </p:sp>
      <p:sp>
        <p:nvSpPr>
          <p:cNvPr id="18" name="Rectangle 13"/>
          <p:cNvSpPr>
            <a:spLocks noChangeArrowheads="1"/>
          </p:cNvSpPr>
          <p:nvPr/>
        </p:nvSpPr>
        <p:spPr bwMode="auto">
          <a:xfrm>
            <a:off x="4124325" y="3743325"/>
            <a:ext cx="6858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sz="3000" dirty="0" smtClean="0">
                <a:solidFill>
                  <a:schemeClr val="accent3"/>
                </a:solidFill>
                <a:latin typeface="Calibri" pitchFamily="34" charset="0"/>
              </a:rPr>
              <a:t>N</a:t>
            </a:r>
          </a:p>
        </p:txBody>
      </p:sp>
      <p:sp>
        <p:nvSpPr>
          <p:cNvPr id="19" name="Rectangle 13"/>
          <p:cNvSpPr>
            <a:spLocks noChangeArrowheads="1"/>
          </p:cNvSpPr>
          <p:nvPr/>
        </p:nvSpPr>
        <p:spPr bwMode="auto">
          <a:xfrm>
            <a:off x="6505575" y="3128717"/>
            <a:ext cx="6858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sz="3000" dirty="0" smtClean="0">
                <a:solidFill>
                  <a:schemeClr val="accent3"/>
                </a:solidFill>
                <a:latin typeface="Calibri" pitchFamily="34" charset="0"/>
              </a:rPr>
              <a:t>P</a:t>
            </a:r>
          </a:p>
        </p:txBody>
      </p:sp>
      <p:sp>
        <p:nvSpPr>
          <p:cNvPr id="20" name="Rectangle 13"/>
          <p:cNvSpPr>
            <a:spLocks noChangeArrowheads="1"/>
          </p:cNvSpPr>
          <p:nvPr/>
        </p:nvSpPr>
        <p:spPr bwMode="auto">
          <a:xfrm>
            <a:off x="6505575" y="3752850"/>
            <a:ext cx="6858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sz="3000" dirty="0" smtClean="0">
                <a:solidFill>
                  <a:schemeClr val="accent3"/>
                </a:solidFill>
                <a:latin typeface="Calibri" pitchFamily="34" charset="0"/>
              </a:rPr>
              <a:t>N</a:t>
            </a:r>
          </a:p>
        </p:txBody>
      </p:sp>
      <p:sp>
        <p:nvSpPr>
          <p:cNvPr id="21" name="Rectangle 13"/>
          <p:cNvSpPr>
            <a:spLocks noChangeArrowheads="1"/>
          </p:cNvSpPr>
          <p:nvPr/>
        </p:nvSpPr>
        <p:spPr bwMode="auto">
          <a:xfrm>
            <a:off x="6505575" y="4518451"/>
            <a:ext cx="6858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sz="3000" dirty="0" smtClean="0">
                <a:solidFill>
                  <a:schemeClr val="accent3"/>
                </a:solidFill>
                <a:latin typeface="Calibri" pitchFamily="34" charset="0"/>
              </a:rPr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1050989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2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a nutshell</a:t>
            </a:r>
            <a:endParaRPr lang="en-GB" dirty="0"/>
          </a:p>
        </p:txBody>
      </p: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76200" y="841474"/>
            <a:ext cx="3352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1.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D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isplacement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D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amage (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DD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)</a:t>
            </a:r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3352800" y="838200"/>
            <a:ext cx="2667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2.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T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otal </a:t>
            </a:r>
            <a:r>
              <a:rPr lang="en-US" dirty="0" err="1" smtClean="0">
                <a:solidFill>
                  <a:srgbClr val="062F67"/>
                </a:solidFill>
                <a:latin typeface="Calibri" pitchFamily="34" charset="0"/>
              </a:rPr>
              <a:t>I</a:t>
            </a:r>
            <a:r>
              <a:rPr lang="en-US" dirty="0" err="1" smtClean="0">
                <a:solidFill>
                  <a:srgbClr val="3366FF"/>
                </a:solidFill>
                <a:latin typeface="Calibri" pitchFamily="34" charset="0"/>
              </a:rPr>
              <a:t>onising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D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ose (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TID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)</a:t>
            </a:r>
            <a:endParaRPr lang="en-US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6176220" y="841474"/>
            <a:ext cx="289157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3.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S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ingle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E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vent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E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ffects (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SEE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)</a:t>
            </a:r>
            <a:endParaRPr lang="en-US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02160" y="1271468"/>
            <a:ext cx="11008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cumulative</a:t>
            </a:r>
            <a:endParaRPr lang="en-GB" dirty="0">
              <a:solidFill>
                <a:srgbClr val="3366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135860" y="1252954"/>
            <a:ext cx="11008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cumulative</a:t>
            </a:r>
            <a:endParaRPr lang="en-GB" dirty="0">
              <a:solidFill>
                <a:srgbClr val="3366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217603" y="1252954"/>
            <a:ext cx="80881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prompt</a:t>
            </a:r>
            <a:endParaRPr lang="en-GB" dirty="0">
              <a:solidFill>
                <a:srgbClr val="3366FF"/>
              </a:solidFill>
            </a:endParaRP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6033586" y="3490515"/>
            <a:ext cx="289157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SE </a:t>
            </a:r>
            <a:r>
              <a:rPr lang="en-US" dirty="0" err="1" smtClean="0">
                <a:solidFill>
                  <a:srgbClr val="062F67"/>
                </a:solidFill>
                <a:latin typeface="Calibri" pitchFamily="34" charset="0"/>
              </a:rPr>
              <a:t>L</a:t>
            </a:r>
            <a:r>
              <a:rPr lang="en-US" dirty="0" err="1" smtClean="0">
                <a:solidFill>
                  <a:srgbClr val="3366FF"/>
                </a:solidFill>
                <a:latin typeface="Calibri" pitchFamily="34" charset="0"/>
              </a:rPr>
              <a:t>atchup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(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SEL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)</a:t>
            </a:r>
            <a:endParaRPr lang="en-US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6642628" y="2775457"/>
            <a:ext cx="17526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SE T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ransient (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SET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)</a:t>
            </a:r>
            <a:endParaRPr lang="en-US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6" name="Rectangle 13"/>
          <p:cNvSpPr>
            <a:spLocks noChangeArrowheads="1"/>
          </p:cNvSpPr>
          <p:nvPr/>
        </p:nvSpPr>
        <p:spPr bwMode="auto">
          <a:xfrm>
            <a:off x="6490227" y="2436903"/>
            <a:ext cx="2057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SE U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pset (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SEU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)</a:t>
            </a:r>
            <a:endParaRPr lang="en-US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6073139" y="3123996"/>
            <a:ext cx="289157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SE F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unctional </a:t>
            </a:r>
            <a:r>
              <a:rPr lang="en-US" dirty="0" err="1" smtClean="0">
                <a:solidFill>
                  <a:srgbClr val="062F67"/>
                </a:solidFill>
                <a:latin typeface="Calibri" pitchFamily="34" charset="0"/>
              </a:rPr>
              <a:t>I</a:t>
            </a:r>
            <a:r>
              <a:rPr lang="en-US" dirty="0" err="1" smtClean="0">
                <a:solidFill>
                  <a:srgbClr val="3366FF"/>
                </a:solidFill>
                <a:latin typeface="Calibri" pitchFamily="34" charset="0"/>
              </a:rPr>
              <a:t>nterrrupt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(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SEFI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)</a:t>
            </a:r>
            <a:endParaRPr lang="en-US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22932" y="1676400"/>
            <a:ext cx="22593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Non-</a:t>
            </a:r>
            <a:r>
              <a:rPr lang="en-US" dirty="0" err="1" smtClean="0">
                <a:solidFill>
                  <a:srgbClr val="3366FF"/>
                </a:solidFill>
                <a:latin typeface="Calibri" pitchFamily="34" charset="0"/>
              </a:rPr>
              <a:t>Ionising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Energy Loss</a:t>
            </a:r>
            <a:endParaRPr lang="en-GB" dirty="0">
              <a:solidFill>
                <a:srgbClr val="3366FF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362493" y="1676400"/>
            <a:ext cx="6476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Grays</a:t>
            </a:r>
            <a:endParaRPr lang="en-GB" dirty="0">
              <a:solidFill>
                <a:srgbClr val="3366FF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772229" y="3337311"/>
            <a:ext cx="88537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dirty="0" smtClean="0">
                <a:solidFill>
                  <a:srgbClr val="008000"/>
                </a:solidFill>
                <a:latin typeface="Calibri" pitchFamily="34" charset="0"/>
              </a:rPr>
              <a:t>lifetime!</a:t>
            </a:r>
            <a:endParaRPr lang="en-GB" dirty="0">
              <a:solidFill>
                <a:srgbClr val="00800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038600" y="4572000"/>
            <a:ext cx="21085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dirty="0" smtClean="0">
                <a:solidFill>
                  <a:srgbClr val="008000"/>
                </a:solidFill>
                <a:latin typeface="Calibri" pitchFamily="34" charset="0"/>
              </a:rPr>
              <a:t>random in time failure!</a:t>
            </a:r>
            <a:endParaRPr lang="en-GB" dirty="0">
              <a:solidFill>
                <a:srgbClr val="00800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974298" y="1676400"/>
            <a:ext cx="12954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dirty="0">
                <a:solidFill>
                  <a:srgbClr val="3366FF"/>
                </a:solidFill>
                <a:latin typeface="Calibri" pitchFamily="34" charset="0"/>
              </a:rPr>
              <a:t>Cross-section</a:t>
            </a:r>
            <a:endParaRPr lang="en-GB" dirty="0">
              <a:solidFill>
                <a:srgbClr val="3366FF"/>
              </a:solidFill>
            </a:endParaRPr>
          </a:p>
          <a:p>
            <a:pPr algn="l"/>
            <a:endParaRPr lang="en-GB" dirty="0">
              <a:solidFill>
                <a:srgbClr val="3366FF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 bwMode="auto">
          <a:xfrm flipH="1" flipV="1">
            <a:off x="2209800" y="2133600"/>
            <a:ext cx="719006" cy="114918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 flipV="1">
            <a:off x="3429000" y="2133600"/>
            <a:ext cx="1066800" cy="115967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Straight Arrow Connector 29"/>
          <p:cNvCxnSpPr/>
          <p:nvPr/>
        </p:nvCxnSpPr>
        <p:spPr bwMode="auto">
          <a:xfrm flipV="1">
            <a:off x="5384278" y="4047980"/>
            <a:ext cx="533400" cy="57983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1" name="Rectangle 30"/>
          <p:cNvSpPr/>
          <p:nvPr/>
        </p:nvSpPr>
        <p:spPr>
          <a:xfrm>
            <a:off x="1527639" y="5257800"/>
            <a:ext cx="208332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mitigation is possible…</a:t>
            </a:r>
          </a:p>
        </p:txBody>
      </p:sp>
      <p:sp>
        <p:nvSpPr>
          <p:cNvPr id="2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b="0" smtClean="0"/>
              <a:pPr/>
              <a:t>26</a:t>
            </a:fld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1552015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8" grpId="0"/>
      <p:bldP spid="20" grpId="0"/>
      <p:bldP spid="23" grpId="0"/>
      <p:bldP spid="24" grpId="0"/>
      <p:bldP spid="25" grpId="0"/>
      <p:bldP spid="3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" y="381000"/>
            <a:ext cx="8724900" cy="588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13"/>
          <p:cNvSpPr>
            <a:spLocks noChangeArrowheads="1"/>
          </p:cNvSpPr>
          <p:nvPr/>
        </p:nvSpPr>
        <p:spPr bwMode="auto">
          <a:xfrm>
            <a:off x="1809750" y="2685823"/>
            <a:ext cx="3352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Surface Buildings</a:t>
            </a: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914400" y="211723"/>
            <a:ext cx="7239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Power converters are installed in one of five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areas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with machine radiation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risks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:</a:t>
            </a: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4171950" y="2685823"/>
            <a:ext cx="3352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none</a:t>
            </a:r>
          </a:p>
        </p:txBody>
      </p:sp>
      <p:sp>
        <p:nvSpPr>
          <p:cNvPr id="16" name="Rectangle 13"/>
          <p:cNvSpPr>
            <a:spLocks noChangeArrowheads="1"/>
          </p:cNvSpPr>
          <p:nvPr/>
        </p:nvSpPr>
        <p:spPr bwMode="auto">
          <a:xfrm>
            <a:off x="1809750" y="3024377"/>
            <a:ext cx="3352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Perpendicular galleries</a:t>
            </a: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4171950" y="3024377"/>
            <a:ext cx="3352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>
                <a:solidFill>
                  <a:srgbClr val="3366FF"/>
                </a:solidFill>
                <a:latin typeface="Calibri" pitchFamily="34" charset="0"/>
              </a:rPr>
              <a:t>n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one - </a:t>
            </a:r>
            <a:r>
              <a:rPr lang="en-US" dirty="0" smtClean="0">
                <a:solidFill>
                  <a:srgbClr val="008000"/>
                </a:solidFill>
                <a:latin typeface="Calibri" pitchFamily="34" charset="0"/>
              </a:rPr>
              <a:t>low</a:t>
            </a:r>
          </a:p>
        </p:txBody>
      </p:sp>
      <p:sp>
        <p:nvSpPr>
          <p:cNvPr id="18" name="Rectangle 13"/>
          <p:cNvSpPr>
            <a:spLocks noChangeArrowheads="1"/>
          </p:cNvSpPr>
          <p:nvPr/>
        </p:nvSpPr>
        <p:spPr bwMode="auto">
          <a:xfrm>
            <a:off x="1809750" y="3362931"/>
            <a:ext cx="3352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Parallel galleries</a:t>
            </a: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4171950" y="3362931"/>
            <a:ext cx="3352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008000"/>
                </a:solidFill>
                <a:latin typeface="Calibri" pitchFamily="34" charset="0"/>
              </a:rPr>
              <a:t>low</a:t>
            </a:r>
          </a:p>
        </p:txBody>
      </p:sp>
      <p:sp>
        <p:nvSpPr>
          <p:cNvPr id="20" name="Rectangle 13"/>
          <p:cNvSpPr>
            <a:spLocks noChangeArrowheads="1"/>
          </p:cNvSpPr>
          <p:nvPr/>
        </p:nvSpPr>
        <p:spPr bwMode="auto">
          <a:xfrm>
            <a:off x="1809750" y="3701485"/>
            <a:ext cx="3352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Alcoves</a:t>
            </a: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4171950" y="3701485"/>
            <a:ext cx="3352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chemeClr val="accent4"/>
                </a:solidFill>
                <a:latin typeface="Calibri" pitchFamily="34" charset="0"/>
              </a:rPr>
              <a:t>medium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- </a:t>
            </a:r>
            <a:r>
              <a:rPr lang="en-US" dirty="0" smtClean="0">
                <a:solidFill>
                  <a:schemeClr val="accent2"/>
                </a:solidFill>
                <a:latin typeface="Calibri" pitchFamily="34" charset="0"/>
              </a:rPr>
              <a:t>high</a:t>
            </a:r>
          </a:p>
        </p:txBody>
      </p:sp>
      <p:sp>
        <p:nvSpPr>
          <p:cNvPr id="22" name="Rectangle 13"/>
          <p:cNvSpPr>
            <a:spLocks noChangeArrowheads="1"/>
          </p:cNvSpPr>
          <p:nvPr/>
        </p:nvSpPr>
        <p:spPr bwMode="auto">
          <a:xfrm>
            <a:off x="1809750" y="4040039"/>
            <a:ext cx="3352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LHC Tunnel</a:t>
            </a:r>
          </a:p>
        </p:txBody>
      </p: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4171950" y="4040039"/>
            <a:ext cx="3352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chemeClr val="accent2"/>
                </a:solidFill>
                <a:latin typeface="Calibri" pitchFamily="34" charset="0"/>
              </a:rPr>
              <a:t>high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3430" y="2689414"/>
            <a:ext cx="334963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3429" y="3043201"/>
            <a:ext cx="334963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0868" y="685800"/>
            <a:ext cx="334963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3428" y="3366522"/>
            <a:ext cx="334963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3427" y="3687761"/>
            <a:ext cx="334963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3431" y="4022724"/>
            <a:ext cx="334963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8550" y="4143337"/>
            <a:ext cx="334963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7868" y="4724400"/>
            <a:ext cx="334963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4043630"/>
            <a:ext cx="334963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3430" y="1524000"/>
            <a:ext cx="334963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8610600" y="6400800"/>
            <a:ext cx="4138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[6]</a:t>
            </a:r>
            <a:endParaRPr lang="en-GB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115493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914400" y="211723"/>
            <a:ext cx="7239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Power converters 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are installed in one of five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areas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with machine radiation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risks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:</a:t>
            </a:r>
          </a:p>
        </p:txBody>
      </p:sp>
      <p:pic>
        <p:nvPicPr>
          <p:cNvPr id="15" name="Picture 2" descr="\\cern.ch\dfs\Users\b\btodd\Documents\Conferences and Workshops\TWEPP 2012\paper\1206170_08-A4-at-144-dp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821" y="762000"/>
            <a:ext cx="8408158" cy="5612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6" name="Straight Arrow Connector 25"/>
          <p:cNvCxnSpPr/>
          <p:nvPr/>
        </p:nvCxnSpPr>
        <p:spPr bwMode="auto">
          <a:xfrm flipV="1">
            <a:off x="3733800" y="5486400"/>
            <a:ext cx="1371600" cy="3048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4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7" name="Rectangle 13"/>
          <p:cNvSpPr>
            <a:spLocks noChangeArrowheads="1"/>
          </p:cNvSpPr>
          <p:nvPr/>
        </p:nvSpPr>
        <p:spPr bwMode="auto">
          <a:xfrm>
            <a:off x="1828800" y="5621923"/>
            <a:ext cx="1905000" cy="338554"/>
          </a:xfrm>
          <a:prstGeom prst="rect">
            <a:avLst/>
          </a:prstGeom>
          <a:solidFill>
            <a:schemeClr val="bg1">
              <a:alpha val="80000"/>
            </a:schemeClr>
          </a:solidFill>
          <a:ln w="28575">
            <a:solidFill>
              <a:schemeClr val="accent4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chemeClr val="accent4"/>
                </a:solidFill>
                <a:latin typeface="Calibri" pitchFamily="34" charset="0"/>
              </a:rPr>
              <a:t>Power Converter</a:t>
            </a:r>
          </a:p>
        </p:txBody>
      </p:sp>
    </p:spTree>
    <p:extLst>
      <p:ext uri="{BB962C8B-B14F-4D97-AF65-F5344CB8AC3E}">
        <p14:creationId xmlns:p14="http://schemas.microsoft.com/office/powerpoint/2010/main" val="9537498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8088" y="1425575"/>
            <a:ext cx="4187825" cy="400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98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Converter Types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228600" y="1066800"/>
            <a:ext cx="4724400" cy="2585472"/>
            <a:chOff x="228600" y="1066800"/>
            <a:chExt cx="4724400" cy="2585472"/>
          </a:xfrm>
        </p:grpSpPr>
        <p:pic>
          <p:nvPicPr>
            <p:cNvPr id="5" name="Picture 2" descr="\\cern.ch\dfs\Users\b\btodd\Documents\Conferences and Workshops\TWEPP 2012\presentation\13kA.bmp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" y="1066800"/>
              <a:ext cx="3893878" cy="2585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Rectangle 1"/>
            <p:cNvSpPr/>
            <p:nvPr/>
          </p:nvSpPr>
          <p:spPr bwMode="auto">
            <a:xfrm>
              <a:off x="4343400" y="2609173"/>
              <a:ext cx="609600" cy="210227"/>
            </a:xfrm>
            <a:prstGeom prst="rect">
              <a:avLst/>
            </a:prstGeom>
            <a:noFill/>
            <a:ln w="3810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228600" y="1084976"/>
              <a:ext cx="3810000" cy="2567296"/>
            </a:xfrm>
            <a:prstGeom prst="rect">
              <a:avLst/>
            </a:prstGeom>
            <a:noFill/>
            <a:ln w="3810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4" name="Straight Connector 3"/>
            <p:cNvCxnSpPr>
              <a:stCxn id="2" idx="1"/>
              <a:endCxn id="7" idx="3"/>
            </p:cNvCxnSpPr>
            <p:nvPr/>
          </p:nvCxnSpPr>
          <p:spPr bwMode="auto">
            <a:xfrm flipH="1" flipV="1">
              <a:off x="4038600" y="2368624"/>
              <a:ext cx="304800" cy="345663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6" name="Group 15"/>
          <p:cNvGrpSpPr/>
          <p:nvPr/>
        </p:nvGrpSpPr>
        <p:grpSpPr>
          <a:xfrm>
            <a:off x="4311650" y="2685591"/>
            <a:ext cx="4003675" cy="2534702"/>
            <a:chOff x="4311650" y="2685591"/>
            <a:chExt cx="4003675" cy="2534702"/>
          </a:xfrm>
        </p:grpSpPr>
        <p:pic>
          <p:nvPicPr>
            <p:cNvPr id="8194" name="Picture 2" descr="\\cern.ch\dfs\Users\b\btodd\Documents\Conferences and Workshops\TWEPP 2012\presentation\468kA.bmp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91200" y="2685592"/>
              <a:ext cx="2524125" cy="25347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Rectangle 8"/>
            <p:cNvSpPr/>
            <p:nvPr/>
          </p:nvSpPr>
          <p:spPr bwMode="auto">
            <a:xfrm>
              <a:off x="4311650" y="2956760"/>
              <a:ext cx="692150" cy="249856"/>
            </a:xfrm>
            <a:prstGeom prst="rect">
              <a:avLst/>
            </a:prstGeom>
            <a:noFill/>
            <a:ln w="38100" cap="flat" cmpd="sng" algn="ctr">
              <a:solidFill>
                <a:srgbClr val="33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5826853" y="2685591"/>
              <a:ext cx="2488472" cy="2534701"/>
            </a:xfrm>
            <a:prstGeom prst="rect">
              <a:avLst/>
            </a:prstGeom>
            <a:noFill/>
            <a:ln w="38100" cap="flat" cmpd="sng" algn="ctr">
              <a:solidFill>
                <a:srgbClr val="33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8" name="Straight Connector 7"/>
            <p:cNvCxnSpPr>
              <a:stCxn id="9" idx="3"/>
              <a:endCxn id="10" idx="1"/>
            </p:cNvCxnSpPr>
            <p:nvPr/>
          </p:nvCxnSpPr>
          <p:spPr bwMode="auto">
            <a:xfrm>
              <a:off x="5003800" y="3081688"/>
              <a:ext cx="823053" cy="871254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33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7" name="Group 16"/>
          <p:cNvGrpSpPr/>
          <p:nvPr/>
        </p:nvGrpSpPr>
        <p:grpSpPr>
          <a:xfrm>
            <a:off x="762000" y="4430329"/>
            <a:ext cx="4191000" cy="1818071"/>
            <a:chOff x="762000" y="4430329"/>
            <a:chExt cx="4191000" cy="1818071"/>
          </a:xfrm>
        </p:grpSpPr>
        <p:pic>
          <p:nvPicPr>
            <p:cNvPr id="8195" name="Picture 3" descr="\\cern.ch\dfs\Users\b\btodd\Documents\Conferences and Workshops\TWEPP 2012\presentation\60A.bmp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3158" y="4430329"/>
              <a:ext cx="2724762" cy="17532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Rectangle 11"/>
            <p:cNvSpPr/>
            <p:nvPr/>
          </p:nvSpPr>
          <p:spPr bwMode="auto">
            <a:xfrm>
              <a:off x="4343400" y="4724400"/>
              <a:ext cx="609600" cy="232420"/>
            </a:xfrm>
            <a:prstGeom prst="rect">
              <a:avLst/>
            </a:prstGeom>
            <a:noFill/>
            <a:ln w="38100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762000" y="4430329"/>
              <a:ext cx="2775920" cy="1818071"/>
            </a:xfrm>
            <a:prstGeom prst="rect">
              <a:avLst/>
            </a:prstGeom>
            <a:noFill/>
            <a:ln w="38100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4" name="Straight Connector 13"/>
            <p:cNvCxnSpPr>
              <a:stCxn id="12" idx="1"/>
              <a:endCxn id="13" idx="3"/>
            </p:cNvCxnSpPr>
            <p:nvPr/>
          </p:nvCxnSpPr>
          <p:spPr bwMode="auto">
            <a:xfrm flipH="1">
              <a:off x="3537920" y="4840610"/>
              <a:ext cx="805480" cy="498755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6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b="0" smtClean="0"/>
              <a:pPr/>
              <a:t>29</a:t>
            </a:fld>
            <a:endParaRPr lang="en-US" b="0" dirty="0"/>
          </a:p>
        </p:txBody>
      </p:sp>
      <p:sp>
        <p:nvSpPr>
          <p:cNvPr id="27" name="Rectangle 26"/>
          <p:cNvSpPr/>
          <p:nvPr/>
        </p:nvSpPr>
        <p:spPr>
          <a:xfrm>
            <a:off x="8411631" y="6172200"/>
            <a:ext cx="5693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[4,5]</a:t>
            </a:r>
            <a:endParaRPr lang="en-GB" dirty="0">
              <a:solidFill>
                <a:srgbClr val="3366FF"/>
              </a:solidFill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2590800" y="4347220"/>
            <a:ext cx="3962400" cy="609600"/>
          </a:xfrm>
          <a:prstGeom prst="rect">
            <a:avLst/>
          </a:prstGeom>
          <a:noFill/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675438" y="4417271"/>
            <a:ext cx="216200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dirty="0" smtClean="0">
                <a:solidFill>
                  <a:srgbClr val="008000"/>
                </a:solidFill>
                <a:latin typeface="Calibri" pitchFamily="34" charset="0"/>
              </a:rPr>
              <a:t>≈1000 FGClite needed…</a:t>
            </a:r>
            <a:endParaRPr lang="en-GB" dirty="0">
              <a:solidFill>
                <a:srgbClr val="008000"/>
              </a:solidFill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2590800" y="2209800"/>
            <a:ext cx="3962400" cy="2061219"/>
          </a:xfrm>
          <a:prstGeom prst="rect">
            <a:avLst/>
          </a:prstGeom>
          <a:noFill/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6781800" y="3214814"/>
            <a:ext cx="6186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dirty="0" smtClean="0">
                <a:solidFill>
                  <a:srgbClr val="008000"/>
                </a:solidFill>
                <a:latin typeface="Calibri" pitchFamily="34" charset="0"/>
              </a:rPr>
              <a:t>FCG2</a:t>
            </a:r>
            <a:endParaRPr lang="en-GB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5028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0" grpId="0"/>
      <p:bldP spid="31" grpId="0" animBg="1"/>
      <p:bldP spid="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3"/>
          <p:cNvSpPr txBox="1">
            <a:spLocks/>
          </p:cNvSpPr>
          <p:nvPr/>
        </p:nvSpPr>
        <p:spPr bwMode="auto">
          <a:xfrm>
            <a:off x="6350" y="6667500"/>
            <a:ext cx="36290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en-US" sz="1100">
                <a:solidFill>
                  <a:srgbClr val="062F67"/>
                </a:solidFill>
                <a:latin typeface="+mn-lt"/>
              </a:rPr>
              <a:t>CERN, the LHC and Machine Protection</a:t>
            </a: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CERN</a:t>
            </a:r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1F8775-8C8B-4FAF-A879-268CD49C46EE}" type="slidenum">
              <a:rPr lang="en-US"/>
              <a:pPr>
                <a:defRPr/>
              </a:pPr>
              <a:t>3</a:t>
            </a:fld>
            <a:r>
              <a:rPr lang="en-US"/>
              <a:t> of 23</a:t>
            </a:r>
          </a:p>
        </p:txBody>
      </p:sp>
      <p:pic>
        <p:nvPicPr>
          <p:cNvPr id="32773" name="Picture 3" descr="Aeri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96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4" name="Rectangle 2"/>
          <p:cNvSpPr>
            <a:spLocks noChangeArrowheads="1"/>
          </p:cNvSpPr>
          <p:nvPr/>
        </p:nvSpPr>
        <p:spPr bwMode="auto">
          <a:xfrm>
            <a:off x="1219200" y="119063"/>
            <a:ext cx="7010400" cy="57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360" tIns="43181" rIns="86360" bIns="43181" anchor="ctr"/>
          <a:lstStyle/>
          <a:p>
            <a:pPr algn="ctr"/>
            <a:r>
              <a:rPr lang="en-GB" sz="3800">
                <a:solidFill>
                  <a:schemeClr val="bg1"/>
                </a:solidFill>
                <a:latin typeface="Calibri" pitchFamily="34" charset="0"/>
              </a:rPr>
              <a:t>CERN Accelerator Complex</a:t>
            </a:r>
          </a:p>
        </p:txBody>
      </p:sp>
      <p:sp>
        <p:nvSpPr>
          <p:cNvPr id="32775" name="Oval 23"/>
          <p:cNvSpPr>
            <a:spLocks noChangeArrowheads="1"/>
          </p:cNvSpPr>
          <p:nvPr/>
        </p:nvSpPr>
        <p:spPr bwMode="auto">
          <a:xfrm>
            <a:off x="4419600" y="3810000"/>
            <a:ext cx="2286000" cy="1447800"/>
          </a:xfrm>
          <a:prstGeom prst="ellips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GB"/>
          </a:p>
        </p:txBody>
      </p:sp>
      <p:sp>
        <p:nvSpPr>
          <p:cNvPr id="32776" name="Oval 25"/>
          <p:cNvSpPr>
            <a:spLocks noChangeArrowheads="1"/>
          </p:cNvSpPr>
          <p:nvPr/>
        </p:nvSpPr>
        <p:spPr bwMode="auto">
          <a:xfrm rot="-190098">
            <a:off x="1103313" y="1949450"/>
            <a:ext cx="7046912" cy="3451225"/>
          </a:xfrm>
          <a:prstGeom prst="ellips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GB"/>
          </a:p>
        </p:txBody>
      </p:sp>
      <p:sp>
        <p:nvSpPr>
          <p:cNvPr id="32777" name="Rectangle 26"/>
          <p:cNvSpPr>
            <a:spLocks noChangeArrowheads="1"/>
          </p:cNvSpPr>
          <p:nvPr/>
        </p:nvSpPr>
        <p:spPr bwMode="auto">
          <a:xfrm>
            <a:off x="685800" y="1219200"/>
            <a:ext cx="2895600" cy="584775"/>
          </a:xfrm>
          <a:prstGeom prst="rect">
            <a:avLst/>
          </a:prstGeom>
          <a:solidFill>
            <a:srgbClr val="000000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>
                <a:solidFill>
                  <a:srgbClr val="00FF00"/>
                </a:solidFill>
                <a:latin typeface="Calibri" pitchFamily="34" charset="0"/>
              </a:rPr>
              <a:t>Large Hadron Collider</a:t>
            </a:r>
          </a:p>
          <a:p>
            <a:pPr algn="ctr" eaLnBrk="0" hangingPunct="0"/>
            <a:r>
              <a:rPr lang="en-US">
                <a:solidFill>
                  <a:srgbClr val="00FF00"/>
                </a:solidFill>
                <a:latin typeface="Calibri" pitchFamily="34" charset="0"/>
              </a:rPr>
              <a:t>(LHC)</a:t>
            </a:r>
          </a:p>
        </p:txBody>
      </p:sp>
      <p:sp>
        <p:nvSpPr>
          <p:cNvPr id="20" name="Freeform 29"/>
          <p:cNvSpPr>
            <a:spLocks/>
          </p:cNvSpPr>
          <p:nvPr/>
        </p:nvSpPr>
        <p:spPr bwMode="auto">
          <a:xfrm>
            <a:off x="6477000" y="4114800"/>
            <a:ext cx="1447800" cy="342900"/>
          </a:xfrm>
          <a:custGeom>
            <a:avLst/>
            <a:gdLst>
              <a:gd name="T0" fmla="*/ 0 w 912"/>
              <a:gd name="T1" fmla="*/ 0 h 216"/>
              <a:gd name="T2" fmla="*/ 2147483647 w 912"/>
              <a:gd name="T3" fmla="*/ 2147483647 h 216"/>
              <a:gd name="T4" fmla="*/ 2147483647 w 912"/>
              <a:gd name="T5" fmla="*/ 2147483647 h 216"/>
              <a:gd name="T6" fmla="*/ 2147483647 w 912"/>
              <a:gd name="T7" fmla="*/ 0 h 216"/>
              <a:gd name="T8" fmla="*/ 0 60000 65536"/>
              <a:gd name="T9" fmla="*/ 0 60000 65536"/>
              <a:gd name="T10" fmla="*/ 0 60000 65536"/>
              <a:gd name="T11" fmla="*/ 0 60000 65536"/>
              <a:gd name="T12" fmla="*/ 0 w 912"/>
              <a:gd name="T13" fmla="*/ 0 h 216"/>
              <a:gd name="T14" fmla="*/ 912 w 912"/>
              <a:gd name="T15" fmla="*/ 216 h 21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12" h="216">
                <a:moveTo>
                  <a:pt x="0" y="0"/>
                </a:moveTo>
                <a:cubicBezTo>
                  <a:pt x="128" y="84"/>
                  <a:pt x="256" y="168"/>
                  <a:pt x="384" y="192"/>
                </a:cubicBezTo>
                <a:cubicBezTo>
                  <a:pt x="512" y="216"/>
                  <a:pt x="680" y="176"/>
                  <a:pt x="768" y="144"/>
                </a:cubicBezTo>
                <a:cubicBezTo>
                  <a:pt x="856" y="112"/>
                  <a:pt x="888" y="24"/>
                  <a:pt x="912" y="0"/>
                </a:cubicBezTo>
              </a:path>
            </a:pathLst>
          </a:custGeom>
          <a:noFill/>
          <a:ln w="38100" cmpd="sng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" name="Freeform 31"/>
          <p:cNvSpPr>
            <a:spLocks/>
          </p:cNvSpPr>
          <p:nvPr/>
        </p:nvSpPr>
        <p:spPr bwMode="auto">
          <a:xfrm>
            <a:off x="7848600" y="4114800"/>
            <a:ext cx="457200" cy="609600"/>
          </a:xfrm>
          <a:custGeom>
            <a:avLst/>
            <a:gdLst>
              <a:gd name="T0" fmla="*/ 0 w 288"/>
              <a:gd name="T1" fmla="*/ 2147483647 h 384"/>
              <a:gd name="T2" fmla="*/ 2147483647 w 288"/>
              <a:gd name="T3" fmla="*/ 2147483647 h 384"/>
              <a:gd name="T4" fmla="*/ 2147483647 w 288"/>
              <a:gd name="T5" fmla="*/ 0 h 384"/>
              <a:gd name="T6" fmla="*/ 0 60000 65536"/>
              <a:gd name="T7" fmla="*/ 0 60000 65536"/>
              <a:gd name="T8" fmla="*/ 0 60000 65536"/>
              <a:gd name="T9" fmla="*/ 0 w 288"/>
              <a:gd name="T10" fmla="*/ 0 h 384"/>
              <a:gd name="T11" fmla="*/ 288 w 288"/>
              <a:gd name="T12" fmla="*/ 384 h 38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8" h="384">
                <a:moveTo>
                  <a:pt x="0" y="384"/>
                </a:moveTo>
                <a:cubicBezTo>
                  <a:pt x="48" y="344"/>
                  <a:pt x="96" y="304"/>
                  <a:pt x="144" y="240"/>
                </a:cubicBezTo>
                <a:cubicBezTo>
                  <a:pt x="192" y="176"/>
                  <a:pt x="264" y="40"/>
                  <a:pt x="288" y="0"/>
                </a:cubicBezTo>
              </a:path>
            </a:pathLst>
          </a:custGeom>
          <a:noFill/>
          <a:ln w="38100" cmpd="sng">
            <a:solidFill>
              <a:srgbClr val="FF0000"/>
            </a:solidFill>
            <a:round/>
            <a:headEnd/>
            <a:tailEnd type="arrow" w="lg" len="lg"/>
          </a:ln>
        </p:spPr>
        <p:txBody>
          <a:bodyPr/>
          <a:lstStyle/>
          <a:p>
            <a:endParaRPr lang="en-GB"/>
          </a:p>
        </p:txBody>
      </p:sp>
      <p:sp>
        <p:nvSpPr>
          <p:cNvPr id="22" name="Freeform 33"/>
          <p:cNvSpPr>
            <a:spLocks/>
          </p:cNvSpPr>
          <p:nvPr/>
        </p:nvSpPr>
        <p:spPr bwMode="auto">
          <a:xfrm rot="-152646">
            <a:off x="2743200" y="5041900"/>
            <a:ext cx="3733800" cy="571500"/>
          </a:xfrm>
          <a:custGeom>
            <a:avLst/>
            <a:gdLst>
              <a:gd name="T0" fmla="*/ 2147483647 w 2064"/>
              <a:gd name="T1" fmla="*/ 0 h 264"/>
              <a:gd name="T2" fmla="*/ 2147483647 w 2064"/>
              <a:gd name="T3" fmla="*/ 2147483647 h 264"/>
              <a:gd name="T4" fmla="*/ 2147483647 w 2064"/>
              <a:gd name="T5" fmla="*/ 2147483647 h 264"/>
              <a:gd name="T6" fmla="*/ 0 w 2064"/>
              <a:gd name="T7" fmla="*/ 2147483647 h 264"/>
              <a:gd name="T8" fmla="*/ 0 60000 65536"/>
              <a:gd name="T9" fmla="*/ 0 60000 65536"/>
              <a:gd name="T10" fmla="*/ 0 60000 65536"/>
              <a:gd name="T11" fmla="*/ 0 60000 65536"/>
              <a:gd name="T12" fmla="*/ 0 w 2064"/>
              <a:gd name="T13" fmla="*/ 0 h 264"/>
              <a:gd name="T14" fmla="*/ 2064 w 2064"/>
              <a:gd name="T15" fmla="*/ 264 h 26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064" h="264">
                <a:moveTo>
                  <a:pt x="2064" y="0"/>
                </a:moveTo>
                <a:cubicBezTo>
                  <a:pt x="1932" y="76"/>
                  <a:pt x="1800" y="152"/>
                  <a:pt x="1584" y="192"/>
                </a:cubicBezTo>
                <a:cubicBezTo>
                  <a:pt x="1368" y="232"/>
                  <a:pt x="1032" y="264"/>
                  <a:pt x="768" y="240"/>
                </a:cubicBezTo>
                <a:cubicBezTo>
                  <a:pt x="504" y="216"/>
                  <a:pt x="128" y="80"/>
                  <a:pt x="0" y="48"/>
                </a:cubicBezTo>
              </a:path>
            </a:pathLst>
          </a:custGeom>
          <a:noFill/>
          <a:ln w="38100" cmpd="sng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3" name="Freeform 34"/>
          <p:cNvSpPr>
            <a:spLocks/>
          </p:cNvSpPr>
          <p:nvPr/>
        </p:nvSpPr>
        <p:spPr bwMode="auto">
          <a:xfrm rot="8877782" flipV="1">
            <a:off x="2438400" y="5181600"/>
            <a:ext cx="457200" cy="609600"/>
          </a:xfrm>
          <a:custGeom>
            <a:avLst/>
            <a:gdLst>
              <a:gd name="T0" fmla="*/ 0 w 288"/>
              <a:gd name="T1" fmla="*/ 2147483647 h 384"/>
              <a:gd name="T2" fmla="*/ 2147483647 w 288"/>
              <a:gd name="T3" fmla="*/ 2147483647 h 384"/>
              <a:gd name="T4" fmla="*/ 2147483647 w 288"/>
              <a:gd name="T5" fmla="*/ 0 h 384"/>
              <a:gd name="T6" fmla="*/ 0 60000 65536"/>
              <a:gd name="T7" fmla="*/ 0 60000 65536"/>
              <a:gd name="T8" fmla="*/ 0 60000 65536"/>
              <a:gd name="T9" fmla="*/ 0 w 288"/>
              <a:gd name="T10" fmla="*/ 0 h 384"/>
              <a:gd name="T11" fmla="*/ 288 w 288"/>
              <a:gd name="T12" fmla="*/ 384 h 38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8" h="384">
                <a:moveTo>
                  <a:pt x="0" y="384"/>
                </a:moveTo>
                <a:cubicBezTo>
                  <a:pt x="48" y="344"/>
                  <a:pt x="96" y="304"/>
                  <a:pt x="144" y="240"/>
                </a:cubicBezTo>
                <a:cubicBezTo>
                  <a:pt x="192" y="176"/>
                  <a:pt x="264" y="40"/>
                  <a:pt x="288" y="0"/>
                </a:cubicBezTo>
              </a:path>
            </a:pathLst>
          </a:custGeom>
          <a:noFill/>
          <a:ln w="38100" cmpd="sng">
            <a:solidFill>
              <a:srgbClr val="FF0000"/>
            </a:solidFill>
            <a:round/>
            <a:headEnd/>
            <a:tailEnd type="arrow" w="lg" len="lg"/>
          </a:ln>
        </p:spPr>
        <p:txBody>
          <a:bodyPr/>
          <a:lstStyle/>
          <a:p>
            <a:endParaRPr lang="en-GB"/>
          </a:p>
        </p:txBody>
      </p:sp>
      <p:sp>
        <p:nvSpPr>
          <p:cNvPr id="24" name="Rectangle 35"/>
          <p:cNvSpPr>
            <a:spLocks noChangeArrowheads="1"/>
          </p:cNvSpPr>
          <p:nvPr/>
        </p:nvSpPr>
        <p:spPr bwMode="auto">
          <a:xfrm>
            <a:off x="2362200" y="5867400"/>
            <a:ext cx="2895600" cy="338554"/>
          </a:xfrm>
          <a:prstGeom prst="rect">
            <a:avLst/>
          </a:prstGeom>
          <a:solidFill>
            <a:srgbClr val="000000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>
                <a:solidFill>
                  <a:srgbClr val="FF0000"/>
                </a:solidFill>
                <a:latin typeface="Calibri" pitchFamily="34" charset="0"/>
              </a:rPr>
              <a:t>Beam-1 Transfer Line (TI2)</a:t>
            </a:r>
          </a:p>
        </p:txBody>
      </p:sp>
      <p:sp>
        <p:nvSpPr>
          <p:cNvPr id="25" name="Rectangle 36"/>
          <p:cNvSpPr>
            <a:spLocks noChangeArrowheads="1"/>
          </p:cNvSpPr>
          <p:nvPr/>
        </p:nvSpPr>
        <p:spPr bwMode="auto">
          <a:xfrm>
            <a:off x="5715000" y="3048000"/>
            <a:ext cx="2895600" cy="584775"/>
          </a:xfrm>
          <a:prstGeom prst="rect">
            <a:avLst/>
          </a:prstGeom>
          <a:solidFill>
            <a:srgbClr val="000000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>
                <a:solidFill>
                  <a:srgbClr val="FF0000"/>
                </a:solidFill>
                <a:latin typeface="Calibri" pitchFamily="34" charset="0"/>
              </a:rPr>
              <a:t>Beam-2 Transfer Line</a:t>
            </a:r>
          </a:p>
          <a:p>
            <a:pPr algn="ctr" eaLnBrk="0" hangingPunct="0"/>
            <a:r>
              <a:rPr lang="en-US">
                <a:solidFill>
                  <a:srgbClr val="FF0000"/>
                </a:solidFill>
                <a:latin typeface="Calibri" pitchFamily="34" charset="0"/>
              </a:rPr>
              <a:t>(TI8)</a:t>
            </a:r>
          </a:p>
        </p:txBody>
      </p:sp>
      <p:sp>
        <p:nvSpPr>
          <p:cNvPr id="28" name="Rectangle 39"/>
          <p:cNvSpPr>
            <a:spLocks noChangeArrowheads="1"/>
          </p:cNvSpPr>
          <p:nvPr/>
        </p:nvSpPr>
        <p:spPr bwMode="auto">
          <a:xfrm>
            <a:off x="4495800" y="990600"/>
            <a:ext cx="2895600" cy="338554"/>
          </a:xfrm>
          <a:prstGeom prst="rect">
            <a:avLst/>
          </a:prstGeom>
          <a:solidFill>
            <a:srgbClr val="000000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>
                <a:solidFill>
                  <a:srgbClr val="FF0000"/>
                </a:solidFill>
                <a:latin typeface="Calibri" pitchFamily="34" charset="0"/>
              </a:rPr>
              <a:t>Beam Dumping Systems</a:t>
            </a:r>
          </a:p>
        </p:txBody>
      </p:sp>
      <p:sp>
        <p:nvSpPr>
          <p:cNvPr id="29" name="Freeform 40"/>
          <p:cNvSpPr>
            <a:spLocks/>
          </p:cNvSpPr>
          <p:nvPr/>
        </p:nvSpPr>
        <p:spPr bwMode="auto">
          <a:xfrm rot="2965863">
            <a:off x="5943600" y="1676400"/>
            <a:ext cx="457200" cy="609600"/>
          </a:xfrm>
          <a:custGeom>
            <a:avLst/>
            <a:gdLst>
              <a:gd name="T0" fmla="*/ 0 w 288"/>
              <a:gd name="T1" fmla="*/ 2147483647 h 384"/>
              <a:gd name="T2" fmla="*/ 2147483647 w 288"/>
              <a:gd name="T3" fmla="*/ 2147483647 h 384"/>
              <a:gd name="T4" fmla="*/ 2147483647 w 288"/>
              <a:gd name="T5" fmla="*/ 0 h 384"/>
              <a:gd name="T6" fmla="*/ 0 60000 65536"/>
              <a:gd name="T7" fmla="*/ 0 60000 65536"/>
              <a:gd name="T8" fmla="*/ 0 60000 65536"/>
              <a:gd name="T9" fmla="*/ 0 w 288"/>
              <a:gd name="T10" fmla="*/ 0 h 384"/>
              <a:gd name="T11" fmla="*/ 288 w 288"/>
              <a:gd name="T12" fmla="*/ 384 h 38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8" h="384">
                <a:moveTo>
                  <a:pt x="0" y="384"/>
                </a:moveTo>
                <a:cubicBezTo>
                  <a:pt x="48" y="344"/>
                  <a:pt x="96" y="304"/>
                  <a:pt x="144" y="240"/>
                </a:cubicBezTo>
                <a:cubicBezTo>
                  <a:pt x="192" y="176"/>
                  <a:pt x="264" y="40"/>
                  <a:pt x="288" y="0"/>
                </a:cubicBezTo>
              </a:path>
            </a:pathLst>
          </a:custGeom>
          <a:noFill/>
          <a:ln w="38100" cmpd="sng">
            <a:solidFill>
              <a:srgbClr val="FF0000"/>
            </a:solidFill>
            <a:round/>
            <a:headEnd/>
            <a:tailEnd type="arrow" w="lg" len="lg"/>
          </a:ln>
        </p:spPr>
        <p:txBody>
          <a:bodyPr/>
          <a:lstStyle/>
          <a:p>
            <a:endParaRPr lang="en-GB"/>
          </a:p>
        </p:txBody>
      </p:sp>
      <p:sp>
        <p:nvSpPr>
          <p:cNvPr id="30" name="Freeform 41"/>
          <p:cNvSpPr>
            <a:spLocks/>
          </p:cNvSpPr>
          <p:nvPr/>
        </p:nvSpPr>
        <p:spPr bwMode="auto">
          <a:xfrm rot="19263625" flipH="1">
            <a:off x="4953000" y="1574800"/>
            <a:ext cx="457200" cy="609600"/>
          </a:xfrm>
          <a:custGeom>
            <a:avLst/>
            <a:gdLst>
              <a:gd name="T0" fmla="*/ 0 w 288"/>
              <a:gd name="T1" fmla="*/ 2147483647 h 384"/>
              <a:gd name="T2" fmla="*/ 2147483647 w 288"/>
              <a:gd name="T3" fmla="*/ 2147483647 h 384"/>
              <a:gd name="T4" fmla="*/ 2147483647 w 288"/>
              <a:gd name="T5" fmla="*/ 0 h 384"/>
              <a:gd name="T6" fmla="*/ 0 60000 65536"/>
              <a:gd name="T7" fmla="*/ 0 60000 65536"/>
              <a:gd name="T8" fmla="*/ 0 60000 65536"/>
              <a:gd name="T9" fmla="*/ 0 w 288"/>
              <a:gd name="T10" fmla="*/ 0 h 384"/>
              <a:gd name="T11" fmla="*/ 288 w 288"/>
              <a:gd name="T12" fmla="*/ 384 h 38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8" h="384">
                <a:moveTo>
                  <a:pt x="0" y="384"/>
                </a:moveTo>
                <a:cubicBezTo>
                  <a:pt x="48" y="344"/>
                  <a:pt x="96" y="304"/>
                  <a:pt x="144" y="240"/>
                </a:cubicBezTo>
                <a:cubicBezTo>
                  <a:pt x="192" y="176"/>
                  <a:pt x="264" y="40"/>
                  <a:pt x="288" y="0"/>
                </a:cubicBezTo>
              </a:path>
            </a:pathLst>
          </a:custGeom>
          <a:noFill/>
          <a:ln w="38100" cmpd="sng">
            <a:solidFill>
              <a:srgbClr val="FF0000"/>
            </a:solidFill>
            <a:round/>
            <a:headEnd/>
            <a:tailEnd type="arrow" w="lg" len="lg"/>
          </a:ln>
        </p:spPr>
        <p:txBody>
          <a:bodyPr/>
          <a:lstStyle/>
          <a:p>
            <a:endParaRPr lang="en-GB"/>
          </a:p>
        </p:txBody>
      </p:sp>
      <p:sp>
        <p:nvSpPr>
          <p:cNvPr id="32788" name="Rectangle 24"/>
          <p:cNvSpPr>
            <a:spLocks noChangeArrowheads="1"/>
          </p:cNvSpPr>
          <p:nvPr/>
        </p:nvSpPr>
        <p:spPr bwMode="auto">
          <a:xfrm>
            <a:off x="1447800" y="3733800"/>
            <a:ext cx="2895600" cy="584775"/>
          </a:xfrm>
          <a:prstGeom prst="rect">
            <a:avLst/>
          </a:prstGeom>
          <a:solidFill>
            <a:srgbClr val="000000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>
                <a:solidFill>
                  <a:srgbClr val="00FF00"/>
                </a:solidFill>
                <a:latin typeface="Calibri" pitchFamily="34" charset="0"/>
              </a:rPr>
              <a:t>Super Proton Synchrotron</a:t>
            </a:r>
          </a:p>
          <a:p>
            <a:pPr algn="ctr" eaLnBrk="0" hangingPunct="0"/>
            <a:r>
              <a:rPr lang="en-US">
                <a:solidFill>
                  <a:srgbClr val="00FF00"/>
                </a:solidFill>
                <a:latin typeface="Calibri" pitchFamily="34" charset="0"/>
              </a:rPr>
              <a:t>(SPS)</a:t>
            </a:r>
          </a:p>
        </p:txBody>
      </p:sp>
      <p:sp>
        <p:nvSpPr>
          <p:cNvPr id="34" name="Rectangle 39"/>
          <p:cNvSpPr>
            <a:spLocks noChangeArrowheads="1"/>
          </p:cNvSpPr>
          <p:nvPr/>
        </p:nvSpPr>
        <p:spPr bwMode="auto">
          <a:xfrm>
            <a:off x="228600" y="6248400"/>
            <a:ext cx="2133600" cy="338554"/>
          </a:xfrm>
          <a:prstGeom prst="rect">
            <a:avLst/>
          </a:prstGeom>
          <a:solidFill>
            <a:srgbClr val="000000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100us for one turn,  </a:t>
            </a:r>
          </a:p>
        </p:txBody>
      </p:sp>
    </p:spTree>
    <p:extLst>
      <p:ext uri="{BB962C8B-B14F-4D97-AF65-F5344CB8AC3E}">
        <p14:creationId xmlns:p14="http://schemas.microsoft.com/office/powerpoint/2010/main" val="114106517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8" grpId="0" animBg="1"/>
      <p:bldP spid="29" grpId="0" animBg="1"/>
      <p:bldP spid="30" grpId="0" animBg="1"/>
      <p:bldP spid="3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798904" y="3105835"/>
            <a:ext cx="1546194" cy="646331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Calibri" pitchFamily="34" charset="0"/>
              </a:rPr>
              <a:t>FGClite</a:t>
            </a:r>
          </a:p>
        </p:txBody>
      </p:sp>
    </p:spTree>
    <p:extLst>
      <p:ext uri="{BB962C8B-B14F-4D97-AF65-F5344CB8AC3E}">
        <p14:creationId xmlns:p14="http://schemas.microsoft.com/office/powerpoint/2010/main" val="317386237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FGC2</a:t>
            </a:r>
            <a:endParaRPr lang="en-GB" dirty="0"/>
          </a:p>
        </p:txBody>
      </p:sp>
      <p:pic>
        <p:nvPicPr>
          <p:cNvPr id="20485" name="Picture 5" descr="\\cern.ch\dfs\Users\b\btodd\Documents\Conferences and Workshops\TWEPP 2012\paper\IMG_775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0076" y="1190803"/>
            <a:ext cx="6743849" cy="5057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b="0" smtClean="0"/>
              <a:pPr/>
              <a:t>31</a:t>
            </a:fld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225066355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</a:t>
            </a:r>
            <a:endParaRPr lang="en-GB" dirty="0"/>
          </a:p>
        </p:txBody>
      </p:sp>
      <p:sp>
        <p:nvSpPr>
          <p:cNvPr id="11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b="0" smtClean="0"/>
              <a:pPr/>
              <a:t>32</a:t>
            </a:fld>
            <a:endParaRPr lang="en-US" b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642" y="1689100"/>
            <a:ext cx="7990717" cy="3479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642" y="1689100"/>
            <a:ext cx="7990717" cy="3479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642" y="1689100"/>
            <a:ext cx="7990717" cy="3479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642" y="1689100"/>
            <a:ext cx="7990717" cy="3479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642" y="1689100"/>
            <a:ext cx="7990717" cy="3479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642" y="1689100"/>
            <a:ext cx="7990717" cy="3479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642" y="1689100"/>
            <a:ext cx="7990717" cy="3479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642" y="1689100"/>
            <a:ext cx="7990717" cy="3479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008207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versus Programmable Logic</a:t>
            </a:r>
            <a:endParaRPr lang="en-GB" dirty="0"/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b="0" smtClean="0"/>
              <a:pPr/>
              <a:t>33</a:t>
            </a:fld>
            <a:endParaRPr lang="en-US" b="0" dirty="0"/>
          </a:p>
        </p:txBody>
      </p:sp>
      <p:sp>
        <p:nvSpPr>
          <p:cNvPr id="2" name="TextBox 1"/>
          <p:cNvSpPr txBox="1"/>
          <p:nvPr/>
        </p:nvSpPr>
        <p:spPr>
          <a:xfrm>
            <a:off x="2438400" y="1219200"/>
            <a:ext cx="1143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3366FF"/>
                </a:solidFill>
                <a:latin typeface="+mn-lt"/>
              </a:rPr>
              <a:t>µP</a:t>
            </a:r>
            <a:endParaRPr lang="en-GB" dirty="0">
              <a:solidFill>
                <a:srgbClr val="3366FF"/>
              </a:solidFill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00400" y="1219200"/>
            <a:ext cx="1143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3366FF"/>
                </a:solidFill>
                <a:latin typeface="+mn-lt"/>
              </a:rPr>
              <a:t>DSP</a:t>
            </a:r>
            <a:endParaRPr lang="en-GB" dirty="0">
              <a:solidFill>
                <a:srgbClr val="3366FF"/>
              </a:solidFill>
              <a:latin typeface="+mn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35" y="1711325"/>
            <a:ext cx="7559130" cy="3435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35" y="1711325"/>
            <a:ext cx="7559130" cy="3435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35" y="1711325"/>
            <a:ext cx="7559130" cy="3435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35" y="1711325"/>
            <a:ext cx="7559130" cy="3435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35" y="1711325"/>
            <a:ext cx="7559130" cy="3435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35" y="1711325"/>
            <a:ext cx="7559130" cy="3435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35" y="1711325"/>
            <a:ext cx="7559130" cy="3435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07340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Interesting Points</a:t>
            </a:r>
            <a:endParaRPr lang="en-GB" dirty="0"/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190500" y="5451859"/>
            <a:ext cx="85725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use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several FPGAs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, figure the rest out later… Is this becoming a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standard design practice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?</a:t>
            </a:r>
          </a:p>
        </p:txBody>
      </p: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990600" y="914400"/>
            <a:ext cx="69342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power converter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electrical interface 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=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same</a:t>
            </a:r>
            <a:endParaRPr lang="en-US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190500" y="5824167"/>
            <a:ext cx="8763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en-US" i="1" dirty="0" smtClean="0">
                <a:solidFill>
                  <a:srgbClr val="3366FF"/>
                </a:solidFill>
                <a:latin typeface="Calibri" pitchFamily="34" charset="0"/>
              </a:rPr>
              <a:t>Programmable Logic needs special attention in mission critical systems</a:t>
            </a:r>
            <a:endParaRPr lang="en-US" i="1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114300" y="1252954"/>
            <a:ext cx="8915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en-US" i="1" dirty="0" smtClean="0">
                <a:solidFill>
                  <a:srgbClr val="3366FF"/>
                </a:solidFill>
                <a:latin typeface="Calibri" pitchFamily="34" charset="0"/>
              </a:rPr>
              <a:t>Voltage Source, Interlocks, DCCT will all be the same interface</a:t>
            </a:r>
            <a:endParaRPr lang="en-US" i="1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6" name="Rectangle 13"/>
          <p:cNvSpPr>
            <a:spLocks noChangeArrowheads="1"/>
          </p:cNvSpPr>
          <p:nvPr/>
        </p:nvSpPr>
        <p:spPr bwMode="auto">
          <a:xfrm>
            <a:off x="762000" y="1794708"/>
            <a:ext cx="7620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power converter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operational functions 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= same</a:t>
            </a:r>
            <a:endParaRPr lang="en-US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114300" y="2133262"/>
            <a:ext cx="8915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en-US" i="1" dirty="0" smtClean="0">
                <a:solidFill>
                  <a:srgbClr val="3366FF"/>
                </a:solidFill>
                <a:latin typeface="Calibri" pitchFamily="34" charset="0"/>
              </a:rPr>
              <a:t>The LHC is still going to be the LHC after LS1…</a:t>
            </a:r>
            <a:endParaRPr lang="en-US" i="1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74723" y="4219843"/>
            <a:ext cx="62049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FGC2</a:t>
            </a:r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2432476" y="3809435"/>
            <a:ext cx="11079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PCAD 2002</a:t>
            </a:r>
            <a:endParaRPr lang="en-GB" dirty="0">
              <a:solidFill>
                <a:srgbClr val="3366FF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981200" y="4567654"/>
            <a:ext cx="20105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Xilinx Schematic Entry</a:t>
            </a:r>
            <a:endParaRPr lang="en-GB" dirty="0">
              <a:solidFill>
                <a:srgbClr val="3366FF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 bwMode="auto">
          <a:xfrm flipV="1">
            <a:off x="1295400" y="4041309"/>
            <a:ext cx="685800" cy="3048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3366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" name="Straight Arrow Connector 6"/>
          <p:cNvCxnSpPr/>
          <p:nvPr/>
        </p:nvCxnSpPr>
        <p:spPr bwMode="auto">
          <a:xfrm>
            <a:off x="1295400" y="4481125"/>
            <a:ext cx="439800" cy="25580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3366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>
            <a:off x="3966210" y="3978712"/>
            <a:ext cx="8382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3366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>
            <a:off x="4248150" y="4754373"/>
            <a:ext cx="4191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3366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9" name="Rectangle 28"/>
          <p:cNvSpPr/>
          <p:nvPr/>
        </p:nvSpPr>
        <p:spPr>
          <a:xfrm>
            <a:off x="5029200" y="3817055"/>
            <a:ext cx="15167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Altium Designer</a:t>
            </a:r>
            <a:endParaRPr lang="en-GB" dirty="0">
              <a:solidFill>
                <a:srgbClr val="3366FF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5286494" y="4585096"/>
            <a:ext cx="72968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VHDL</a:t>
            </a:r>
            <a:endParaRPr lang="en-GB" dirty="0">
              <a:solidFill>
                <a:srgbClr val="3366FF"/>
              </a:solidFill>
            </a:endParaRPr>
          </a:p>
        </p:txBody>
      </p:sp>
      <p:cxnSp>
        <p:nvCxnSpPr>
          <p:cNvPr id="31" name="Straight Arrow Connector 30"/>
          <p:cNvCxnSpPr/>
          <p:nvPr/>
        </p:nvCxnSpPr>
        <p:spPr bwMode="auto">
          <a:xfrm flipV="1">
            <a:off x="6400800" y="4481125"/>
            <a:ext cx="685800" cy="24440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3366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3" name="Straight Arrow Connector 32"/>
          <p:cNvCxnSpPr/>
          <p:nvPr/>
        </p:nvCxnSpPr>
        <p:spPr bwMode="auto">
          <a:xfrm>
            <a:off x="6766560" y="4003209"/>
            <a:ext cx="320040" cy="21663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3366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5" name="Rectangle 34"/>
          <p:cNvSpPr/>
          <p:nvPr/>
        </p:nvSpPr>
        <p:spPr>
          <a:xfrm>
            <a:off x="7162800" y="4219843"/>
            <a:ext cx="130629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FGClite</a:t>
            </a:r>
            <a:endParaRPr lang="en-GB" dirty="0"/>
          </a:p>
        </p:txBody>
      </p:sp>
      <p:sp>
        <p:nvSpPr>
          <p:cNvPr id="39" name="Rectangle 13"/>
          <p:cNvSpPr>
            <a:spLocks noChangeArrowheads="1"/>
          </p:cNvSpPr>
          <p:nvPr/>
        </p:nvSpPr>
        <p:spPr bwMode="auto">
          <a:xfrm>
            <a:off x="0" y="2650123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FGC2 hardware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documentation limited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… 10 years… technical motivations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in the mind of previous experts</a:t>
            </a:r>
          </a:p>
        </p:txBody>
      </p:sp>
      <p:sp>
        <p:nvSpPr>
          <p:cNvPr id="40" name="Rectangle 13"/>
          <p:cNvSpPr>
            <a:spLocks noChangeArrowheads="1"/>
          </p:cNvSpPr>
          <p:nvPr/>
        </p:nvSpPr>
        <p:spPr bwMode="auto">
          <a:xfrm>
            <a:off x="190500" y="3022431"/>
            <a:ext cx="8763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en-US" i="1" dirty="0" smtClean="0">
                <a:solidFill>
                  <a:srgbClr val="3366FF"/>
                </a:solidFill>
                <a:latin typeface="Calibri" pitchFamily="34" charset="0"/>
              </a:rPr>
              <a:t>FGClite hardware requirements document = reverse engineering FGC2 before starting… Ouch!</a:t>
            </a:r>
            <a:endParaRPr lang="en-US" i="1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cxnSp>
        <p:nvCxnSpPr>
          <p:cNvPr id="28" name="Straight Connector 27"/>
          <p:cNvCxnSpPr/>
          <p:nvPr/>
        </p:nvCxnSpPr>
        <p:spPr bwMode="auto">
          <a:xfrm>
            <a:off x="2590800" y="3657600"/>
            <a:ext cx="688509" cy="688509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553" name="Straight Connector 23552"/>
          <p:cNvCxnSpPr/>
          <p:nvPr/>
        </p:nvCxnSpPr>
        <p:spPr bwMode="auto">
          <a:xfrm flipH="1">
            <a:off x="2590800" y="3657600"/>
            <a:ext cx="688509" cy="688509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Straight Connector 44"/>
          <p:cNvCxnSpPr/>
          <p:nvPr/>
        </p:nvCxnSpPr>
        <p:spPr bwMode="auto">
          <a:xfrm>
            <a:off x="2590800" y="4392676"/>
            <a:ext cx="688509" cy="688509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/>
          <p:cNvCxnSpPr/>
          <p:nvPr/>
        </p:nvCxnSpPr>
        <p:spPr bwMode="auto">
          <a:xfrm flipH="1">
            <a:off x="2590800" y="4392676"/>
            <a:ext cx="688509" cy="688509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b="0" smtClean="0"/>
              <a:pPr/>
              <a:t>34</a:t>
            </a:fld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146212204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3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6" grpId="0"/>
      <p:bldP spid="17" grpId="0"/>
      <p:bldP spid="2" grpId="0"/>
      <p:bldP spid="19" grpId="0"/>
      <p:bldP spid="20" grpId="0"/>
      <p:bldP spid="29" grpId="0"/>
      <p:bldP spid="30" grpId="0"/>
      <p:bldP spid="35" grpId="0"/>
      <p:bldP spid="39" grpId="0"/>
      <p:bldP spid="40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323551" y="3105835"/>
            <a:ext cx="2496902" cy="646331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Calibri" pitchFamily="34" charset="0"/>
              </a:rPr>
              <a:t>Design Flow</a:t>
            </a:r>
          </a:p>
        </p:txBody>
      </p:sp>
    </p:spTree>
    <p:extLst>
      <p:ext uri="{BB962C8B-B14F-4D97-AF65-F5344CB8AC3E}">
        <p14:creationId xmlns:p14="http://schemas.microsoft.com/office/powerpoint/2010/main" val="317386237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Flow for Radiation Tolerance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94" y="1506538"/>
            <a:ext cx="7948613" cy="384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94" y="1506538"/>
            <a:ext cx="7948613" cy="384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94" y="1506538"/>
            <a:ext cx="7948613" cy="384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b="0" smtClean="0"/>
              <a:pPr/>
              <a:t>36</a:t>
            </a:fld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674666154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94" y="1506538"/>
            <a:ext cx="7948613" cy="384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98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Flow for Radiation Tolerance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695325" y="3182779"/>
            <a:ext cx="13244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Class 0 (</a:t>
            </a:r>
            <a:r>
              <a:rPr lang="en-US" dirty="0" smtClean="0">
                <a:solidFill>
                  <a:srgbClr val="062F67"/>
                </a:solidFill>
              </a:rPr>
              <a:t>C</a:t>
            </a:r>
            <a:r>
              <a:rPr lang="en-US" baseline="-25000" dirty="0" smtClean="0">
                <a:solidFill>
                  <a:srgbClr val="062F67"/>
                </a:solidFill>
              </a:rPr>
              <a:t>0</a:t>
            </a:r>
            <a:r>
              <a:rPr lang="en-US" dirty="0" smtClean="0">
                <a:solidFill>
                  <a:srgbClr val="3366FF"/>
                </a:solidFill>
              </a:rPr>
              <a:t>)</a:t>
            </a:r>
            <a:endParaRPr lang="en-GB" dirty="0">
              <a:solidFill>
                <a:srgbClr val="3366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5325" y="4173378"/>
            <a:ext cx="13244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Class 1 (</a:t>
            </a:r>
            <a:r>
              <a:rPr lang="en-US" dirty="0" smtClean="0">
                <a:solidFill>
                  <a:srgbClr val="062F67"/>
                </a:solidFill>
              </a:rPr>
              <a:t>C</a:t>
            </a:r>
            <a:r>
              <a:rPr lang="en-US" baseline="-25000" dirty="0" smtClean="0">
                <a:solidFill>
                  <a:srgbClr val="062F67"/>
                </a:solidFill>
              </a:rPr>
              <a:t>1</a:t>
            </a:r>
            <a:r>
              <a:rPr lang="en-US" dirty="0" smtClean="0">
                <a:solidFill>
                  <a:srgbClr val="3366FF"/>
                </a:solidFill>
              </a:rPr>
              <a:t>)</a:t>
            </a:r>
            <a:endParaRPr lang="en-GB" dirty="0">
              <a:solidFill>
                <a:srgbClr val="3366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5325" y="5273842"/>
            <a:ext cx="13244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Class 2 (</a:t>
            </a:r>
            <a:r>
              <a:rPr lang="en-US" dirty="0" smtClean="0">
                <a:solidFill>
                  <a:srgbClr val="062F67"/>
                </a:solidFill>
              </a:rPr>
              <a:t>C</a:t>
            </a:r>
            <a:r>
              <a:rPr lang="en-US" baseline="-25000" dirty="0" smtClean="0">
                <a:solidFill>
                  <a:srgbClr val="062F67"/>
                </a:solidFill>
              </a:rPr>
              <a:t>2</a:t>
            </a:r>
            <a:r>
              <a:rPr lang="en-US" dirty="0" smtClean="0">
                <a:solidFill>
                  <a:srgbClr val="3366FF"/>
                </a:solidFill>
              </a:rPr>
              <a:t>)</a:t>
            </a:r>
            <a:endParaRPr lang="en-GB" dirty="0">
              <a:solidFill>
                <a:srgbClr val="3366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19324" y="3182779"/>
            <a:ext cx="62388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rgbClr val="3366FF"/>
                </a:solidFill>
              </a:rPr>
              <a:t>components known to be </a:t>
            </a:r>
            <a:r>
              <a:rPr lang="en-US" dirty="0" smtClean="0">
                <a:solidFill>
                  <a:srgbClr val="062F67"/>
                </a:solidFill>
              </a:rPr>
              <a:t>resistant</a:t>
            </a:r>
            <a:r>
              <a:rPr lang="en-US" dirty="0" smtClean="0">
                <a:solidFill>
                  <a:srgbClr val="3366FF"/>
                </a:solidFill>
              </a:rPr>
              <a:t>, or </a:t>
            </a:r>
            <a:r>
              <a:rPr lang="en-US" dirty="0" smtClean="0">
                <a:solidFill>
                  <a:srgbClr val="062F67"/>
                </a:solidFill>
              </a:rPr>
              <a:t>easily</a:t>
            </a:r>
            <a:r>
              <a:rPr lang="en-US" dirty="0" smtClean="0">
                <a:solidFill>
                  <a:srgbClr val="3366FF"/>
                </a:solidFill>
              </a:rPr>
              <a:t> replaced, conceptual design not influenced by these components.</a:t>
            </a:r>
            <a:endParaRPr lang="en-GB" dirty="0">
              <a:solidFill>
                <a:srgbClr val="3366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19324" y="4173378"/>
            <a:ext cx="62388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dirty="0">
                <a:solidFill>
                  <a:srgbClr val="3366FF"/>
                </a:solidFill>
              </a:rPr>
              <a:t>components </a:t>
            </a:r>
            <a:r>
              <a:rPr lang="en-GB" dirty="0">
                <a:solidFill>
                  <a:srgbClr val="062F67"/>
                </a:solidFill>
              </a:rPr>
              <a:t>potentially susceptible </a:t>
            </a:r>
            <a:r>
              <a:rPr lang="en-GB" dirty="0">
                <a:solidFill>
                  <a:srgbClr val="3366FF"/>
                </a:solidFill>
              </a:rPr>
              <a:t>to radiation, in </a:t>
            </a:r>
            <a:r>
              <a:rPr lang="en-GB" dirty="0">
                <a:solidFill>
                  <a:srgbClr val="062F67"/>
                </a:solidFill>
              </a:rPr>
              <a:t>less-critical</a:t>
            </a:r>
            <a:r>
              <a:rPr lang="en-GB" dirty="0">
                <a:solidFill>
                  <a:srgbClr val="3366FF"/>
                </a:solidFill>
              </a:rPr>
              <a:t> parts of the system.  Substitution of parts or mitigation of issues </a:t>
            </a:r>
            <a:r>
              <a:rPr lang="en-GB" dirty="0">
                <a:solidFill>
                  <a:srgbClr val="062F67"/>
                </a:solidFill>
              </a:rPr>
              <a:t>is possible</a:t>
            </a:r>
            <a:r>
              <a:rPr lang="en-GB" dirty="0">
                <a:solidFill>
                  <a:srgbClr val="3366FF"/>
                </a:solidFill>
              </a:rPr>
              <a:t> with a re-design.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219324" y="5273842"/>
            <a:ext cx="62388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dirty="0">
                <a:solidFill>
                  <a:srgbClr val="3366FF"/>
                </a:solidFill>
              </a:rPr>
              <a:t>components </a:t>
            </a:r>
            <a:r>
              <a:rPr lang="en-GB" dirty="0">
                <a:solidFill>
                  <a:srgbClr val="062F67"/>
                </a:solidFill>
              </a:rPr>
              <a:t>potentially susceptible </a:t>
            </a:r>
            <a:r>
              <a:rPr lang="en-GB" dirty="0">
                <a:solidFill>
                  <a:srgbClr val="3366FF"/>
                </a:solidFill>
              </a:rPr>
              <a:t>to radiation, in </a:t>
            </a:r>
            <a:r>
              <a:rPr lang="en-GB" dirty="0">
                <a:solidFill>
                  <a:srgbClr val="062F67"/>
                </a:solidFill>
              </a:rPr>
              <a:t>more-critical</a:t>
            </a:r>
            <a:r>
              <a:rPr lang="en-GB" dirty="0">
                <a:solidFill>
                  <a:srgbClr val="3366FF"/>
                </a:solidFill>
              </a:rPr>
              <a:t> parts of the system.  The </a:t>
            </a:r>
            <a:r>
              <a:rPr lang="en-GB" dirty="0" smtClean="0">
                <a:solidFill>
                  <a:srgbClr val="062F67"/>
                </a:solidFill>
              </a:rPr>
              <a:t>conceptual design </a:t>
            </a:r>
            <a:r>
              <a:rPr lang="en-GB" dirty="0">
                <a:solidFill>
                  <a:srgbClr val="062F67"/>
                </a:solidFill>
              </a:rPr>
              <a:t>is compromised </a:t>
            </a:r>
            <a:r>
              <a:rPr lang="en-GB" dirty="0">
                <a:solidFill>
                  <a:srgbClr val="3366FF"/>
                </a:solidFill>
              </a:rPr>
              <a:t>if these </a:t>
            </a:r>
            <a:r>
              <a:rPr lang="en-GB" dirty="0" smtClean="0">
                <a:solidFill>
                  <a:srgbClr val="3366FF"/>
                </a:solidFill>
              </a:rPr>
              <a:t>components do </a:t>
            </a:r>
            <a:r>
              <a:rPr lang="en-GB" dirty="0">
                <a:solidFill>
                  <a:srgbClr val="3366FF"/>
                </a:solidFill>
              </a:rPr>
              <a:t>not perform </a:t>
            </a:r>
            <a:r>
              <a:rPr lang="en-GB" dirty="0" smtClean="0">
                <a:solidFill>
                  <a:srgbClr val="3366FF"/>
                </a:solidFill>
              </a:rPr>
              <a:t>well.  Substitution </a:t>
            </a:r>
            <a:r>
              <a:rPr lang="en-GB" dirty="0">
                <a:solidFill>
                  <a:srgbClr val="3366FF"/>
                </a:solidFill>
              </a:rPr>
              <a:t>of parts or mitigation of issues would be </a:t>
            </a:r>
            <a:r>
              <a:rPr lang="en-GB" dirty="0">
                <a:solidFill>
                  <a:srgbClr val="062F67"/>
                </a:solidFill>
              </a:rPr>
              <a:t>difficult</a:t>
            </a:r>
            <a:r>
              <a:rPr lang="en-GB" dirty="0">
                <a:solidFill>
                  <a:srgbClr val="3366FF"/>
                </a:solidFill>
              </a:rPr>
              <a:t>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219324" y="3763059"/>
            <a:ext cx="62388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i="1" dirty="0" smtClean="0">
                <a:solidFill>
                  <a:srgbClr val="008000"/>
                </a:solidFill>
              </a:rPr>
              <a:t>Resistors, capacitors, diodes, transistors…</a:t>
            </a:r>
            <a:endParaRPr lang="en-GB" i="1" dirty="0">
              <a:solidFill>
                <a:srgbClr val="008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19324" y="4950676"/>
            <a:ext cx="62388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i="1" dirty="0" smtClean="0">
                <a:solidFill>
                  <a:srgbClr val="008000"/>
                </a:solidFill>
              </a:rPr>
              <a:t>Regulators, memory, level translators…</a:t>
            </a:r>
            <a:endParaRPr lang="en-GB" i="1" dirty="0">
              <a:solidFill>
                <a:srgbClr val="008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53095" y="6290846"/>
            <a:ext cx="56717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i="1" dirty="0" smtClean="0">
                <a:solidFill>
                  <a:srgbClr val="008000"/>
                </a:solidFill>
              </a:rPr>
              <a:t>ADC, FPGA, fieldbus driver</a:t>
            </a:r>
            <a:endParaRPr lang="en-GB" i="1" dirty="0">
              <a:solidFill>
                <a:srgbClr val="008000"/>
              </a:solidFill>
            </a:endParaRPr>
          </a:p>
        </p:txBody>
      </p:sp>
      <p:sp>
        <p:nvSpPr>
          <p:cNvPr id="15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b="0" smtClean="0"/>
              <a:pPr/>
              <a:t>37</a:t>
            </a:fld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1467707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Flow for Radiation Tolerance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94" y="1506538"/>
            <a:ext cx="7948613" cy="384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94" y="1506538"/>
            <a:ext cx="7948613" cy="384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94" y="1506538"/>
            <a:ext cx="7948613" cy="384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94" y="1506538"/>
            <a:ext cx="7948613" cy="384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94" y="1506538"/>
            <a:ext cx="7948613" cy="384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94" y="1506538"/>
            <a:ext cx="7948613" cy="384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94" y="1506538"/>
            <a:ext cx="7948613" cy="384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b="0" smtClean="0"/>
              <a:pPr/>
              <a:t>38</a:t>
            </a:fld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3178630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94" y="1506538"/>
            <a:ext cx="7948613" cy="384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98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Flow for Radiation Tolerance</a:t>
            </a:r>
            <a:endParaRPr lang="en-US" dirty="0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b="0" smtClean="0"/>
              <a:pPr/>
              <a:t>39</a:t>
            </a:fld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1002330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CERN</a:t>
            </a:r>
          </a:p>
        </p:txBody>
      </p:sp>
      <p:pic>
        <p:nvPicPr>
          <p:cNvPr id="33795" name="Picture 3" descr="Aeri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96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6" name="Rectangle 2"/>
          <p:cNvSpPr>
            <a:spLocks noChangeArrowheads="1"/>
          </p:cNvSpPr>
          <p:nvPr/>
        </p:nvSpPr>
        <p:spPr bwMode="auto">
          <a:xfrm>
            <a:off x="1219200" y="119063"/>
            <a:ext cx="7010400" cy="57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360" tIns="43181" rIns="86360" bIns="43181" anchor="ctr"/>
          <a:lstStyle/>
          <a:p>
            <a:pPr algn="ctr" eaLnBrk="0" hangingPunct="0"/>
            <a:r>
              <a:rPr lang="en-GB" sz="3800">
                <a:solidFill>
                  <a:schemeClr val="bg1"/>
                </a:solidFill>
                <a:latin typeface="Calibri" pitchFamily="34" charset="0"/>
              </a:rPr>
              <a:t>CERN Accelerator Complex</a:t>
            </a:r>
          </a:p>
        </p:txBody>
      </p:sp>
      <p:sp>
        <p:nvSpPr>
          <p:cNvPr id="33797" name="Oval 7"/>
          <p:cNvSpPr>
            <a:spLocks noChangeArrowheads="1"/>
          </p:cNvSpPr>
          <p:nvPr/>
        </p:nvSpPr>
        <p:spPr bwMode="auto">
          <a:xfrm rot="-190098">
            <a:off x="1103313" y="1949450"/>
            <a:ext cx="7046912" cy="3451225"/>
          </a:xfrm>
          <a:prstGeom prst="ellips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GB"/>
          </a:p>
        </p:txBody>
      </p:sp>
      <p:sp>
        <p:nvSpPr>
          <p:cNvPr id="493584" name="Oval 16"/>
          <p:cNvSpPr>
            <a:spLocks noChangeArrowheads="1"/>
          </p:cNvSpPr>
          <p:nvPr/>
        </p:nvSpPr>
        <p:spPr bwMode="auto">
          <a:xfrm>
            <a:off x="5867400" y="5029200"/>
            <a:ext cx="304800" cy="304800"/>
          </a:xfrm>
          <a:prstGeom prst="ellipse">
            <a:avLst/>
          </a:prstGeom>
          <a:solidFill>
            <a:srgbClr val="00FF00"/>
          </a:solidFill>
          <a:ln w="9525">
            <a:solidFill>
              <a:srgbClr val="00FF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GB"/>
          </a:p>
        </p:txBody>
      </p:sp>
      <p:sp>
        <p:nvSpPr>
          <p:cNvPr id="493585" name="Oval 17"/>
          <p:cNvSpPr>
            <a:spLocks noChangeArrowheads="1"/>
          </p:cNvSpPr>
          <p:nvPr/>
        </p:nvSpPr>
        <p:spPr bwMode="auto">
          <a:xfrm>
            <a:off x="3657600" y="1866900"/>
            <a:ext cx="304800" cy="304800"/>
          </a:xfrm>
          <a:prstGeom prst="ellipse">
            <a:avLst/>
          </a:prstGeom>
          <a:solidFill>
            <a:srgbClr val="00FF00"/>
          </a:solidFill>
          <a:ln w="9525">
            <a:solidFill>
              <a:srgbClr val="00FF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GB"/>
          </a:p>
        </p:txBody>
      </p:sp>
      <p:sp>
        <p:nvSpPr>
          <p:cNvPr id="493586" name="Oval 18"/>
          <p:cNvSpPr>
            <a:spLocks noChangeArrowheads="1"/>
          </p:cNvSpPr>
          <p:nvPr/>
        </p:nvSpPr>
        <p:spPr bwMode="auto">
          <a:xfrm>
            <a:off x="2438400" y="5029200"/>
            <a:ext cx="304800" cy="304800"/>
          </a:xfrm>
          <a:prstGeom prst="ellipse">
            <a:avLst/>
          </a:prstGeom>
          <a:solidFill>
            <a:srgbClr val="00FF00"/>
          </a:solidFill>
          <a:ln w="9525">
            <a:solidFill>
              <a:srgbClr val="00FF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GB"/>
          </a:p>
        </p:txBody>
      </p:sp>
      <p:sp>
        <p:nvSpPr>
          <p:cNvPr id="493587" name="Oval 19"/>
          <p:cNvSpPr>
            <a:spLocks noChangeArrowheads="1"/>
          </p:cNvSpPr>
          <p:nvPr/>
        </p:nvSpPr>
        <p:spPr bwMode="auto">
          <a:xfrm>
            <a:off x="8001000" y="3505200"/>
            <a:ext cx="304800" cy="304800"/>
          </a:xfrm>
          <a:prstGeom prst="ellipse">
            <a:avLst/>
          </a:prstGeom>
          <a:solidFill>
            <a:srgbClr val="00FF00"/>
          </a:solidFill>
          <a:ln w="9525">
            <a:solidFill>
              <a:srgbClr val="00FF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GB"/>
          </a:p>
        </p:txBody>
      </p:sp>
      <p:sp>
        <p:nvSpPr>
          <p:cNvPr id="493588" name="Rectangle 20"/>
          <p:cNvSpPr>
            <a:spLocks noChangeArrowheads="1"/>
          </p:cNvSpPr>
          <p:nvPr/>
        </p:nvSpPr>
        <p:spPr bwMode="auto">
          <a:xfrm>
            <a:off x="3657600" y="2362200"/>
            <a:ext cx="1219200" cy="338554"/>
          </a:xfrm>
          <a:prstGeom prst="rect">
            <a:avLst/>
          </a:prstGeom>
          <a:solidFill>
            <a:srgbClr val="000000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>
                <a:solidFill>
                  <a:srgbClr val="00FF00"/>
                </a:solidFill>
                <a:latin typeface="Calibri" pitchFamily="34" charset="0"/>
              </a:rPr>
              <a:t>CMS</a:t>
            </a:r>
          </a:p>
        </p:txBody>
      </p:sp>
      <p:sp>
        <p:nvSpPr>
          <p:cNvPr id="493590" name="Rectangle 22"/>
          <p:cNvSpPr>
            <a:spLocks noChangeArrowheads="1"/>
          </p:cNvSpPr>
          <p:nvPr/>
        </p:nvSpPr>
        <p:spPr bwMode="auto">
          <a:xfrm>
            <a:off x="2438400" y="4572000"/>
            <a:ext cx="1219200" cy="338554"/>
          </a:xfrm>
          <a:prstGeom prst="rect">
            <a:avLst/>
          </a:prstGeom>
          <a:solidFill>
            <a:srgbClr val="000000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>
                <a:solidFill>
                  <a:srgbClr val="00FF00"/>
                </a:solidFill>
                <a:latin typeface="Calibri" pitchFamily="34" charset="0"/>
              </a:rPr>
              <a:t>ALICE</a:t>
            </a:r>
          </a:p>
        </p:txBody>
      </p:sp>
      <p:sp>
        <p:nvSpPr>
          <p:cNvPr id="493591" name="Rectangle 23"/>
          <p:cNvSpPr>
            <a:spLocks noChangeArrowheads="1"/>
          </p:cNvSpPr>
          <p:nvPr/>
        </p:nvSpPr>
        <p:spPr bwMode="auto">
          <a:xfrm>
            <a:off x="5562600" y="5562600"/>
            <a:ext cx="1219200" cy="338554"/>
          </a:xfrm>
          <a:prstGeom prst="rect">
            <a:avLst/>
          </a:prstGeom>
          <a:solidFill>
            <a:srgbClr val="000000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>
                <a:solidFill>
                  <a:srgbClr val="00FF00"/>
                </a:solidFill>
                <a:latin typeface="Calibri" pitchFamily="34" charset="0"/>
              </a:rPr>
              <a:t>ATLAS</a:t>
            </a:r>
          </a:p>
        </p:txBody>
      </p:sp>
      <p:sp>
        <p:nvSpPr>
          <p:cNvPr id="493592" name="Rectangle 24"/>
          <p:cNvSpPr>
            <a:spLocks noChangeArrowheads="1"/>
          </p:cNvSpPr>
          <p:nvPr/>
        </p:nvSpPr>
        <p:spPr bwMode="auto">
          <a:xfrm>
            <a:off x="6629400" y="3581400"/>
            <a:ext cx="1219200" cy="338554"/>
          </a:xfrm>
          <a:prstGeom prst="rect">
            <a:avLst/>
          </a:prstGeom>
          <a:solidFill>
            <a:srgbClr val="000000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>
                <a:solidFill>
                  <a:srgbClr val="00FF00"/>
                </a:solidFill>
                <a:latin typeface="Calibri" pitchFamily="34" charset="0"/>
              </a:rPr>
              <a:t>LHC-b</a:t>
            </a:r>
          </a:p>
        </p:txBody>
      </p:sp>
    </p:spTree>
    <p:extLst>
      <p:ext uri="{BB962C8B-B14F-4D97-AF65-F5344CB8AC3E}">
        <p14:creationId xmlns:p14="http://schemas.microsoft.com/office/powerpoint/2010/main" val="1143930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3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93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93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93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93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93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93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93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3584" grpId="0" animBg="1"/>
      <p:bldP spid="493585" grpId="0" animBg="1"/>
      <p:bldP spid="493586" grpId="0" animBg="1"/>
      <p:bldP spid="493587" grpId="0" animBg="1"/>
      <p:bldP spid="493588" grpId="0" animBg="1"/>
      <p:bldP spid="493590" grpId="0" animBg="1"/>
      <p:bldP spid="493591" grpId="0" animBg="1"/>
      <p:bldP spid="493592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Flow for Radiation Tolerance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94" y="1506538"/>
            <a:ext cx="7948613" cy="384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94" y="1506538"/>
            <a:ext cx="7948613" cy="384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94" y="1506538"/>
            <a:ext cx="7948613" cy="384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94" y="1506538"/>
            <a:ext cx="7948613" cy="384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94" y="1506538"/>
            <a:ext cx="7948613" cy="384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94" y="1506538"/>
            <a:ext cx="7948613" cy="384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94" y="1506538"/>
            <a:ext cx="7948613" cy="384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5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94" y="1506538"/>
            <a:ext cx="7948613" cy="384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6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94" y="1506538"/>
            <a:ext cx="7948613" cy="384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7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94" y="1506538"/>
            <a:ext cx="7948613" cy="384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8" name="Picture 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94" y="1506538"/>
            <a:ext cx="7948613" cy="384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9" name="Picture 1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94" y="1506538"/>
            <a:ext cx="7948613" cy="384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30" name="Picture 1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94" y="1506538"/>
            <a:ext cx="7948613" cy="384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b="0" smtClean="0"/>
              <a:pPr/>
              <a:t>40</a:t>
            </a:fld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1076580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Flow for Radiation Tolerance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94" y="1506538"/>
            <a:ext cx="7948613" cy="384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94" y="1506538"/>
            <a:ext cx="7948613" cy="384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94" y="1506538"/>
            <a:ext cx="7948613" cy="384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94" y="1506538"/>
            <a:ext cx="7948613" cy="384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94" y="1506538"/>
            <a:ext cx="7948613" cy="384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94" y="1506538"/>
            <a:ext cx="7948613" cy="384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94" y="1506538"/>
            <a:ext cx="7948613" cy="384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5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94" y="1506538"/>
            <a:ext cx="7948613" cy="384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6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94" y="1506538"/>
            <a:ext cx="7948613" cy="384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7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94" y="1506538"/>
            <a:ext cx="7948613" cy="384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8" name="Picture 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94" y="1506538"/>
            <a:ext cx="7948613" cy="384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9" name="Picture 1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94" y="1506538"/>
            <a:ext cx="7948613" cy="384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30" name="Picture 1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94" y="1506538"/>
            <a:ext cx="7948613" cy="384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31" name="Picture 1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94" y="1506538"/>
            <a:ext cx="7948613" cy="384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32" name="Picture 16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94" y="1506538"/>
            <a:ext cx="7948613" cy="384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33" name="Picture 17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94" y="1506538"/>
            <a:ext cx="7948613" cy="384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34" name="Picture 18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94" y="1506538"/>
            <a:ext cx="7948613" cy="384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35" name="Picture 19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94" y="1506538"/>
            <a:ext cx="7948613" cy="384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36" name="Picture 20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94" y="1506538"/>
            <a:ext cx="7948613" cy="384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b="0" smtClean="0"/>
              <a:pPr/>
              <a:t>41</a:t>
            </a:fld>
            <a:endParaRPr lang="en-US" b="0" dirty="0"/>
          </a:p>
        </p:txBody>
      </p:sp>
      <p:sp>
        <p:nvSpPr>
          <p:cNvPr id="23" name="Rectangle 22"/>
          <p:cNvSpPr/>
          <p:nvPr/>
        </p:nvSpPr>
        <p:spPr>
          <a:xfrm>
            <a:off x="8489377" y="6172200"/>
            <a:ext cx="4138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[7]</a:t>
            </a:r>
            <a:endParaRPr lang="en-GB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481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479315" y="3105835"/>
            <a:ext cx="4185378" cy="646331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Calibri" pitchFamily="34" charset="0"/>
              </a:rPr>
              <a:t>Lifetime &amp; Reliability</a:t>
            </a:r>
          </a:p>
        </p:txBody>
      </p:sp>
    </p:spTree>
    <p:extLst>
      <p:ext uri="{BB962C8B-B14F-4D97-AF65-F5344CB8AC3E}">
        <p14:creationId xmlns:p14="http://schemas.microsoft.com/office/powerpoint/2010/main" val="317386237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569" y="277813"/>
            <a:ext cx="8678863" cy="630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569" y="277813"/>
            <a:ext cx="8678863" cy="630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569" y="277813"/>
            <a:ext cx="8678863" cy="630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569" y="277813"/>
            <a:ext cx="8678863" cy="630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569" y="277813"/>
            <a:ext cx="8678863" cy="630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646591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569" y="277813"/>
            <a:ext cx="8678863" cy="630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2333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75" y="277813"/>
            <a:ext cx="8678863" cy="630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Rectangle 24"/>
          <p:cNvSpPr/>
          <p:nvPr/>
        </p:nvSpPr>
        <p:spPr bwMode="auto">
          <a:xfrm>
            <a:off x="600075" y="1143000"/>
            <a:ext cx="1143000" cy="4495800"/>
          </a:xfrm>
          <a:prstGeom prst="rect">
            <a:avLst/>
          </a:prstGeom>
          <a:noFill/>
          <a:ln w="762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accent1"/>
              </a:solidFill>
              <a:effectLst/>
              <a:latin typeface="Arial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905000" y="1858088"/>
            <a:ext cx="152580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  <a:latin typeface="Calibri" pitchFamily="34" charset="0"/>
              </a:rPr>
              <a:t>Stress screening</a:t>
            </a:r>
          </a:p>
          <a:p>
            <a:r>
              <a:rPr lang="en-US" dirty="0" smtClean="0">
                <a:solidFill>
                  <a:schemeClr val="accent1"/>
                </a:solidFill>
                <a:latin typeface="Calibri" pitchFamily="34" charset="0"/>
              </a:rPr>
              <a:t>Run in</a:t>
            </a:r>
          </a:p>
          <a:p>
            <a:r>
              <a:rPr lang="en-US" dirty="0" smtClean="0">
                <a:solidFill>
                  <a:schemeClr val="accent1"/>
                </a:solidFill>
                <a:latin typeface="Calibri" pitchFamily="34" charset="0"/>
              </a:rPr>
              <a:t>Burn in</a:t>
            </a:r>
          </a:p>
        </p:txBody>
      </p:sp>
      <p:sp>
        <p:nvSpPr>
          <p:cNvPr id="27" name="Rectangle 26"/>
          <p:cNvSpPr/>
          <p:nvPr/>
        </p:nvSpPr>
        <p:spPr bwMode="auto">
          <a:xfrm>
            <a:off x="7696200" y="1143000"/>
            <a:ext cx="1143000" cy="4495800"/>
          </a:xfrm>
          <a:prstGeom prst="rect">
            <a:avLst/>
          </a:prstGeom>
          <a:noFill/>
          <a:ln w="762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accent1"/>
              </a:solidFill>
              <a:effectLst/>
              <a:latin typeface="Arial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6248400" y="1981200"/>
            <a:ext cx="1280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  <a:latin typeface="Calibri" pitchFamily="34" charset="0"/>
              </a:rPr>
              <a:t>Maintenance</a:t>
            </a:r>
          </a:p>
          <a:p>
            <a:r>
              <a:rPr lang="en-US" dirty="0" smtClean="0">
                <a:solidFill>
                  <a:schemeClr val="accent1"/>
                </a:solidFill>
                <a:latin typeface="Calibri" pitchFamily="34" charset="0"/>
              </a:rPr>
              <a:t>Plan</a:t>
            </a:r>
          </a:p>
        </p:txBody>
      </p:sp>
      <p:sp>
        <p:nvSpPr>
          <p:cNvPr id="38" name="Rectangle 37"/>
          <p:cNvSpPr/>
          <p:nvPr/>
        </p:nvSpPr>
        <p:spPr>
          <a:xfrm>
            <a:off x="2590800" y="5300246"/>
            <a:ext cx="4572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  <a:latin typeface="Calibri" pitchFamily="34" charset="0"/>
              </a:rPr>
              <a:t>considered by Reliability Analysis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656393" y="2971800"/>
            <a:ext cx="1977272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Programmable Logic?</a:t>
            </a:r>
            <a:endParaRPr lang="en-US" dirty="0">
              <a:solidFill>
                <a:srgbClr val="062F67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6199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7" grpId="0" animBg="1"/>
      <p:bldP spid="34" grpId="0"/>
      <p:bldP spid="38" grpId="0"/>
      <p:bldP spid="11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FGClite Reliability Requirements</a:t>
            </a:r>
            <a:endParaRPr lang="en-US" dirty="0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1323" y="2174339"/>
            <a:ext cx="5998554" cy="4349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" name="Rectangle 13"/>
          <p:cNvSpPr>
            <a:spLocks noChangeArrowheads="1"/>
          </p:cNvSpPr>
          <p:nvPr/>
        </p:nvSpPr>
        <p:spPr bwMode="auto">
          <a:xfrm>
            <a:off x="2379559" y="836027"/>
            <a:ext cx="524044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acceptable failure rate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&lt; 40 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per year…</a:t>
            </a:r>
          </a:p>
        </p:txBody>
      </p:sp>
      <p:sp>
        <p:nvSpPr>
          <p:cNvPr id="52" name="Rectangle 13"/>
          <p:cNvSpPr>
            <a:spLocks noChangeArrowheads="1"/>
          </p:cNvSpPr>
          <p:nvPr/>
        </p:nvSpPr>
        <p:spPr bwMode="auto">
          <a:xfrm>
            <a:off x="152400" y="1448126"/>
            <a:ext cx="524044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M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ean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T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ime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B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etween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F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ailures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&gt; 200000 hours</a:t>
            </a:r>
          </a:p>
        </p:txBody>
      </p:sp>
      <p:sp>
        <p:nvSpPr>
          <p:cNvPr id="53" name="Rectangle 13"/>
          <p:cNvSpPr>
            <a:spLocks noChangeArrowheads="1"/>
          </p:cNvSpPr>
          <p:nvPr/>
        </p:nvSpPr>
        <p:spPr bwMode="auto">
          <a:xfrm>
            <a:off x="685800" y="1721779"/>
            <a:ext cx="383942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chemeClr val="accent1"/>
                </a:solidFill>
                <a:latin typeface="Calibri" pitchFamily="34" charset="0"/>
              </a:rPr>
              <a:t>(1000 units x 8800 hours per year) / 40</a:t>
            </a:r>
          </a:p>
        </p:txBody>
      </p:sp>
      <p:sp>
        <p:nvSpPr>
          <p:cNvPr id="54" name="Rectangle 13"/>
          <p:cNvSpPr>
            <a:spLocks noChangeArrowheads="1"/>
          </p:cNvSpPr>
          <p:nvPr/>
        </p:nvSpPr>
        <p:spPr bwMode="auto">
          <a:xfrm>
            <a:off x="7620000" y="1652349"/>
            <a:ext cx="1066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eaLnBrk="0" hangingPunct="0"/>
            <a:r>
              <a:rPr lang="en-US" dirty="0" smtClean="0">
                <a:solidFill>
                  <a:schemeClr val="accent1"/>
                </a:solidFill>
                <a:latin typeface="Calibri" pitchFamily="34" charset="0"/>
              </a:rPr>
              <a:t>electrical</a:t>
            </a:r>
          </a:p>
        </p:txBody>
      </p:sp>
      <p:sp>
        <p:nvSpPr>
          <p:cNvPr id="55" name="Rectangle 13"/>
          <p:cNvSpPr>
            <a:spLocks noChangeArrowheads="1"/>
          </p:cNvSpPr>
          <p:nvPr/>
        </p:nvSpPr>
        <p:spPr bwMode="auto">
          <a:xfrm>
            <a:off x="7363721" y="1261681"/>
            <a:ext cx="1676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/>
            <a:r>
              <a:rPr lang="en-US" dirty="0">
                <a:solidFill>
                  <a:schemeClr val="accent1"/>
                </a:solidFill>
                <a:latin typeface="Calibri" pitchFamily="34" charset="0"/>
              </a:rPr>
              <a:t>SEE radiation</a:t>
            </a:r>
          </a:p>
        </p:txBody>
      </p:sp>
      <p:sp>
        <p:nvSpPr>
          <p:cNvPr id="56" name="Rectangle 55"/>
          <p:cNvSpPr/>
          <p:nvPr/>
        </p:nvSpPr>
        <p:spPr bwMode="auto">
          <a:xfrm>
            <a:off x="6278453" y="4038600"/>
            <a:ext cx="1143000" cy="685800"/>
          </a:xfrm>
          <a:prstGeom prst="rect">
            <a:avLst/>
          </a:prstGeom>
          <a:noFill/>
          <a:ln w="762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accent1"/>
              </a:solidFill>
              <a:effectLst/>
              <a:latin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847975" y="2005062"/>
            <a:ext cx="12954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cross-section</a:t>
            </a:r>
            <a:endParaRPr lang="en-GB" dirty="0">
              <a:solidFill>
                <a:srgbClr val="3366FF"/>
              </a:solidFill>
            </a:endParaRPr>
          </a:p>
        </p:txBody>
      </p:sp>
      <p:sp>
        <p:nvSpPr>
          <p:cNvPr id="58" name="Rectangle 13"/>
          <p:cNvSpPr>
            <a:spLocks noChangeArrowheads="1"/>
          </p:cNvSpPr>
          <p:nvPr/>
        </p:nvSpPr>
        <p:spPr bwMode="auto">
          <a:xfrm>
            <a:off x="5193186" y="1270918"/>
            <a:ext cx="2170535" cy="344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cross-section &lt;1 x 10</a:t>
            </a:r>
            <a:r>
              <a:rPr lang="en-US" baseline="30000" dirty="0" smtClean="0">
                <a:solidFill>
                  <a:srgbClr val="062F67"/>
                </a:solidFill>
                <a:latin typeface="Calibri" pitchFamily="34" charset="0"/>
              </a:rPr>
              <a:t>-12</a:t>
            </a:r>
          </a:p>
        </p:txBody>
      </p:sp>
      <p:sp>
        <p:nvSpPr>
          <p:cNvPr id="59" name="Rectangle 13"/>
          <p:cNvSpPr>
            <a:spLocks noChangeArrowheads="1"/>
          </p:cNvSpPr>
          <p:nvPr/>
        </p:nvSpPr>
        <p:spPr bwMode="auto">
          <a:xfrm>
            <a:off x="5193186" y="1635765"/>
            <a:ext cx="2170535" cy="344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&gt; 300000 hours</a:t>
            </a:r>
            <a:endParaRPr lang="en-US" baseline="30000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cxnSp>
        <p:nvCxnSpPr>
          <p:cNvPr id="4" name="Straight Arrow Connector 3"/>
          <p:cNvCxnSpPr/>
          <p:nvPr/>
        </p:nvCxnSpPr>
        <p:spPr bwMode="auto">
          <a:xfrm flipV="1">
            <a:off x="4800600" y="1448126"/>
            <a:ext cx="392586" cy="16685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3366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" name="Straight Arrow Connector 5"/>
          <p:cNvCxnSpPr/>
          <p:nvPr/>
        </p:nvCxnSpPr>
        <p:spPr bwMode="auto">
          <a:xfrm>
            <a:off x="4800600" y="1635765"/>
            <a:ext cx="592241" cy="172029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3366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b="0" smtClean="0"/>
              <a:pPr/>
              <a:t>46</a:t>
            </a:fld>
            <a:endParaRPr lang="en-US" b="0" dirty="0"/>
          </a:p>
        </p:txBody>
      </p:sp>
      <p:sp>
        <p:nvSpPr>
          <p:cNvPr id="16" name="Rectangle 15"/>
          <p:cNvSpPr/>
          <p:nvPr/>
        </p:nvSpPr>
        <p:spPr>
          <a:xfrm>
            <a:off x="8489377" y="6172200"/>
            <a:ext cx="4138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[7]</a:t>
            </a:r>
            <a:endParaRPr lang="en-GB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604850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3" grpId="0"/>
      <p:bldP spid="54" grpId="0"/>
      <p:bldP spid="55" grpId="0"/>
      <p:bldP spid="56" grpId="0" animBg="1"/>
      <p:bldP spid="2" grpId="0"/>
      <p:bldP spid="58" grpId="0"/>
      <p:bldP spid="59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FGClite Reliability Requirements</a:t>
            </a:r>
            <a:endParaRPr lang="en-US" dirty="0"/>
          </a:p>
        </p:txBody>
      </p:sp>
      <p:sp>
        <p:nvSpPr>
          <p:cNvPr id="51" name="Rectangle 13"/>
          <p:cNvSpPr>
            <a:spLocks noChangeArrowheads="1"/>
          </p:cNvSpPr>
          <p:nvPr/>
        </p:nvSpPr>
        <p:spPr bwMode="auto">
          <a:xfrm>
            <a:off x="2379559" y="836027"/>
            <a:ext cx="524044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acceptable failure rate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&lt; 40 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per year…</a:t>
            </a:r>
          </a:p>
        </p:txBody>
      </p:sp>
      <p:sp>
        <p:nvSpPr>
          <p:cNvPr id="52" name="Rectangle 13"/>
          <p:cNvSpPr>
            <a:spLocks noChangeArrowheads="1"/>
          </p:cNvSpPr>
          <p:nvPr/>
        </p:nvSpPr>
        <p:spPr bwMode="auto">
          <a:xfrm>
            <a:off x="152400" y="1448126"/>
            <a:ext cx="524044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M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ean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T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ime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B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etween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F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ailures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&gt; 200000 hours</a:t>
            </a:r>
          </a:p>
        </p:txBody>
      </p:sp>
      <p:sp>
        <p:nvSpPr>
          <p:cNvPr id="54" name="Rectangle 13"/>
          <p:cNvSpPr>
            <a:spLocks noChangeArrowheads="1"/>
          </p:cNvSpPr>
          <p:nvPr/>
        </p:nvSpPr>
        <p:spPr bwMode="auto">
          <a:xfrm>
            <a:off x="7620000" y="1652349"/>
            <a:ext cx="1066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eaLnBrk="0" hangingPunct="0"/>
            <a:r>
              <a:rPr lang="en-US" dirty="0" smtClean="0">
                <a:solidFill>
                  <a:schemeClr val="accent1"/>
                </a:solidFill>
                <a:latin typeface="Calibri" pitchFamily="34" charset="0"/>
              </a:rPr>
              <a:t>electrical</a:t>
            </a:r>
          </a:p>
        </p:txBody>
      </p:sp>
      <p:sp>
        <p:nvSpPr>
          <p:cNvPr id="55" name="Rectangle 13"/>
          <p:cNvSpPr>
            <a:spLocks noChangeArrowheads="1"/>
          </p:cNvSpPr>
          <p:nvPr/>
        </p:nvSpPr>
        <p:spPr bwMode="auto">
          <a:xfrm>
            <a:off x="7363721" y="1261681"/>
            <a:ext cx="1676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eaLnBrk="0" hangingPunct="0"/>
            <a:r>
              <a:rPr lang="en-US" dirty="0" smtClean="0">
                <a:solidFill>
                  <a:schemeClr val="accent1"/>
                </a:solidFill>
                <a:latin typeface="Calibri" pitchFamily="34" charset="0"/>
              </a:rPr>
              <a:t>SEE radiation</a:t>
            </a:r>
          </a:p>
        </p:txBody>
      </p:sp>
      <p:sp>
        <p:nvSpPr>
          <p:cNvPr id="58" name="Rectangle 13"/>
          <p:cNvSpPr>
            <a:spLocks noChangeArrowheads="1"/>
          </p:cNvSpPr>
          <p:nvPr/>
        </p:nvSpPr>
        <p:spPr bwMode="auto">
          <a:xfrm>
            <a:off x="5193186" y="1270918"/>
            <a:ext cx="2170535" cy="344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cross-section &lt;1 x 10</a:t>
            </a:r>
            <a:r>
              <a:rPr lang="en-US" baseline="30000" dirty="0" smtClean="0">
                <a:solidFill>
                  <a:srgbClr val="062F67"/>
                </a:solidFill>
                <a:latin typeface="Calibri" pitchFamily="34" charset="0"/>
              </a:rPr>
              <a:t>-12</a:t>
            </a:r>
          </a:p>
        </p:txBody>
      </p:sp>
      <p:sp>
        <p:nvSpPr>
          <p:cNvPr id="59" name="Rectangle 13"/>
          <p:cNvSpPr>
            <a:spLocks noChangeArrowheads="1"/>
          </p:cNvSpPr>
          <p:nvPr/>
        </p:nvSpPr>
        <p:spPr bwMode="auto">
          <a:xfrm>
            <a:off x="5193186" y="1635765"/>
            <a:ext cx="2170535" cy="344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&gt; 300000 hours</a:t>
            </a:r>
            <a:endParaRPr lang="en-US" baseline="30000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cxnSp>
        <p:nvCxnSpPr>
          <p:cNvPr id="4" name="Straight Arrow Connector 3"/>
          <p:cNvCxnSpPr/>
          <p:nvPr/>
        </p:nvCxnSpPr>
        <p:spPr bwMode="auto">
          <a:xfrm flipV="1">
            <a:off x="4800600" y="1448126"/>
            <a:ext cx="392586" cy="16685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3366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" name="Straight Arrow Connector 5"/>
          <p:cNvCxnSpPr/>
          <p:nvPr/>
        </p:nvCxnSpPr>
        <p:spPr bwMode="auto">
          <a:xfrm>
            <a:off x="4800600" y="1635765"/>
            <a:ext cx="592241" cy="172029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3366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1219200" y="4250323"/>
            <a:ext cx="3352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equipment lifetime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&gt; 25 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years…</a:t>
            </a:r>
          </a:p>
        </p:txBody>
      </p:sp>
      <p:sp>
        <p:nvSpPr>
          <p:cNvPr id="20" name="Rectangle 13"/>
          <p:cNvSpPr>
            <a:spLocks noChangeArrowheads="1"/>
          </p:cNvSpPr>
          <p:nvPr/>
        </p:nvSpPr>
        <p:spPr bwMode="auto">
          <a:xfrm>
            <a:off x="7620000" y="4436184"/>
            <a:ext cx="1066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eaLnBrk="0" hangingPunct="0"/>
            <a:r>
              <a:rPr lang="en-US" dirty="0" smtClean="0">
                <a:solidFill>
                  <a:schemeClr val="accent1"/>
                </a:solidFill>
                <a:latin typeface="Calibri" pitchFamily="34" charset="0"/>
              </a:rPr>
              <a:t>electrical</a:t>
            </a:r>
          </a:p>
        </p:txBody>
      </p:sp>
      <p:sp>
        <p:nvSpPr>
          <p:cNvPr id="21" name="Rectangle 13"/>
          <p:cNvSpPr>
            <a:spLocks noChangeArrowheads="1"/>
          </p:cNvSpPr>
          <p:nvPr/>
        </p:nvSpPr>
        <p:spPr bwMode="auto">
          <a:xfrm>
            <a:off x="7363721" y="4045516"/>
            <a:ext cx="1676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l" eaLnBrk="0" hangingPunct="0"/>
            <a:r>
              <a:rPr lang="en-US" dirty="0" smtClean="0">
                <a:solidFill>
                  <a:schemeClr val="accent1"/>
                </a:solidFill>
                <a:latin typeface="Calibri" pitchFamily="34" charset="0"/>
              </a:rPr>
              <a:t>DD / TID radiation</a:t>
            </a:r>
          </a:p>
        </p:txBody>
      </p:sp>
      <p:sp>
        <p:nvSpPr>
          <p:cNvPr id="22" name="Rectangle 13"/>
          <p:cNvSpPr>
            <a:spLocks noChangeArrowheads="1"/>
          </p:cNvSpPr>
          <p:nvPr/>
        </p:nvSpPr>
        <p:spPr bwMode="auto">
          <a:xfrm>
            <a:off x="5193186" y="4054753"/>
            <a:ext cx="2170535" cy="344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&gt;200 Grays</a:t>
            </a:r>
            <a:endParaRPr lang="en-US" baseline="30000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23" name="Rectangle 13"/>
          <p:cNvSpPr>
            <a:spLocks noChangeArrowheads="1"/>
          </p:cNvSpPr>
          <p:nvPr/>
        </p:nvSpPr>
        <p:spPr bwMode="auto">
          <a:xfrm>
            <a:off x="5193186" y="4419600"/>
            <a:ext cx="2170535" cy="344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design for 25 years</a:t>
            </a:r>
            <a:endParaRPr lang="en-US" baseline="30000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cxnSp>
        <p:nvCxnSpPr>
          <p:cNvPr id="24" name="Straight Arrow Connector 23"/>
          <p:cNvCxnSpPr/>
          <p:nvPr/>
        </p:nvCxnSpPr>
        <p:spPr bwMode="auto">
          <a:xfrm flipV="1">
            <a:off x="4800600" y="4231961"/>
            <a:ext cx="392586" cy="16685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3366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5" name="Straight Arrow Connector 24"/>
          <p:cNvCxnSpPr/>
          <p:nvPr/>
        </p:nvCxnSpPr>
        <p:spPr bwMode="auto">
          <a:xfrm>
            <a:off x="4800600" y="4419600"/>
            <a:ext cx="592241" cy="172029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3366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b="0" smtClean="0"/>
              <a:pPr/>
              <a:t>47</a:t>
            </a:fld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4202517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0" grpId="0"/>
      <p:bldP spid="21" grpId="0"/>
      <p:bldP spid="22" grpId="0"/>
      <p:bldP spid="23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391242" y="3105835"/>
            <a:ext cx="2361544" cy="646331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Calibri" pitchFamily="34" charset="0"/>
              </a:rPr>
              <a:t>In Closing…</a:t>
            </a:r>
          </a:p>
        </p:txBody>
      </p:sp>
    </p:spTree>
    <p:extLst>
      <p:ext uri="{BB962C8B-B14F-4D97-AF65-F5344CB8AC3E}">
        <p14:creationId xmlns:p14="http://schemas.microsoft.com/office/powerpoint/2010/main" val="317386237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0488" y="2284413"/>
            <a:ext cx="6423025" cy="228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6218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CERN</a:t>
            </a:r>
          </a:p>
        </p:txBody>
      </p:sp>
      <p:pic>
        <p:nvPicPr>
          <p:cNvPr id="33795" name="Picture 3" descr="Aeri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96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6" name="Rectangle 2"/>
          <p:cNvSpPr>
            <a:spLocks noChangeArrowheads="1"/>
          </p:cNvSpPr>
          <p:nvPr/>
        </p:nvSpPr>
        <p:spPr bwMode="auto">
          <a:xfrm>
            <a:off x="1219200" y="119063"/>
            <a:ext cx="7010400" cy="57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360" tIns="43181" rIns="86360" bIns="43181" anchor="ctr"/>
          <a:lstStyle/>
          <a:p>
            <a:pPr algn="ctr" eaLnBrk="0" hangingPunct="0"/>
            <a:r>
              <a:rPr lang="en-GB" sz="3800">
                <a:solidFill>
                  <a:schemeClr val="bg1"/>
                </a:solidFill>
                <a:latin typeface="Calibri" pitchFamily="34" charset="0"/>
              </a:rPr>
              <a:t>CERN Accelerator Complex</a:t>
            </a:r>
          </a:p>
        </p:txBody>
      </p:sp>
      <p:sp>
        <p:nvSpPr>
          <p:cNvPr id="33797" name="Oval 7"/>
          <p:cNvSpPr>
            <a:spLocks noChangeArrowheads="1"/>
          </p:cNvSpPr>
          <p:nvPr/>
        </p:nvSpPr>
        <p:spPr bwMode="auto">
          <a:xfrm rot="-190098">
            <a:off x="1103313" y="1949450"/>
            <a:ext cx="7046912" cy="3451225"/>
          </a:xfrm>
          <a:prstGeom prst="ellips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GB"/>
          </a:p>
        </p:txBody>
      </p:sp>
      <p:sp>
        <p:nvSpPr>
          <p:cNvPr id="493584" name="Oval 16"/>
          <p:cNvSpPr>
            <a:spLocks noChangeArrowheads="1"/>
          </p:cNvSpPr>
          <p:nvPr/>
        </p:nvSpPr>
        <p:spPr bwMode="auto">
          <a:xfrm>
            <a:off x="5867400" y="5029200"/>
            <a:ext cx="304800" cy="304800"/>
          </a:xfrm>
          <a:prstGeom prst="ellipse">
            <a:avLst/>
          </a:prstGeom>
          <a:solidFill>
            <a:srgbClr val="00FF00"/>
          </a:solidFill>
          <a:ln w="9525">
            <a:solidFill>
              <a:srgbClr val="00FF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GB"/>
          </a:p>
        </p:txBody>
      </p:sp>
      <p:sp>
        <p:nvSpPr>
          <p:cNvPr id="493585" name="Oval 17"/>
          <p:cNvSpPr>
            <a:spLocks noChangeArrowheads="1"/>
          </p:cNvSpPr>
          <p:nvPr/>
        </p:nvSpPr>
        <p:spPr bwMode="auto">
          <a:xfrm>
            <a:off x="3657600" y="1866900"/>
            <a:ext cx="304800" cy="304800"/>
          </a:xfrm>
          <a:prstGeom prst="ellipse">
            <a:avLst/>
          </a:prstGeom>
          <a:solidFill>
            <a:srgbClr val="00FF00"/>
          </a:solidFill>
          <a:ln w="9525">
            <a:solidFill>
              <a:srgbClr val="00FF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GB"/>
          </a:p>
        </p:txBody>
      </p:sp>
      <p:sp>
        <p:nvSpPr>
          <p:cNvPr id="493586" name="Oval 18"/>
          <p:cNvSpPr>
            <a:spLocks noChangeArrowheads="1"/>
          </p:cNvSpPr>
          <p:nvPr/>
        </p:nvSpPr>
        <p:spPr bwMode="auto">
          <a:xfrm>
            <a:off x="2438400" y="5029200"/>
            <a:ext cx="304800" cy="304800"/>
          </a:xfrm>
          <a:prstGeom prst="ellipse">
            <a:avLst/>
          </a:prstGeom>
          <a:solidFill>
            <a:srgbClr val="00FF00"/>
          </a:solidFill>
          <a:ln w="9525">
            <a:solidFill>
              <a:srgbClr val="00FF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GB"/>
          </a:p>
        </p:txBody>
      </p:sp>
      <p:sp>
        <p:nvSpPr>
          <p:cNvPr id="493587" name="Oval 19"/>
          <p:cNvSpPr>
            <a:spLocks noChangeArrowheads="1"/>
          </p:cNvSpPr>
          <p:nvPr/>
        </p:nvSpPr>
        <p:spPr bwMode="auto">
          <a:xfrm>
            <a:off x="8001000" y="3505200"/>
            <a:ext cx="304800" cy="304800"/>
          </a:xfrm>
          <a:prstGeom prst="ellipse">
            <a:avLst/>
          </a:prstGeom>
          <a:solidFill>
            <a:srgbClr val="00FF00"/>
          </a:solidFill>
          <a:ln w="9525">
            <a:solidFill>
              <a:srgbClr val="00FF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GB"/>
          </a:p>
        </p:txBody>
      </p:sp>
      <p:sp>
        <p:nvSpPr>
          <p:cNvPr id="493588" name="Rectangle 20"/>
          <p:cNvSpPr>
            <a:spLocks noChangeArrowheads="1"/>
          </p:cNvSpPr>
          <p:nvPr/>
        </p:nvSpPr>
        <p:spPr bwMode="auto">
          <a:xfrm>
            <a:off x="3657600" y="2362200"/>
            <a:ext cx="1219200" cy="338554"/>
          </a:xfrm>
          <a:prstGeom prst="rect">
            <a:avLst/>
          </a:prstGeom>
          <a:solidFill>
            <a:srgbClr val="000000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>
                <a:solidFill>
                  <a:srgbClr val="00FF00"/>
                </a:solidFill>
                <a:latin typeface="Calibri" pitchFamily="34" charset="0"/>
              </a:rPr>
              <a:t>CMS</a:t>
            </a:r>
          </a:p>
        </p:txBody>
      </p:sp>
      <p:sp>
        <p:nvSpPr>
          <p:cNvPr id="493590" name="Rectangle 22"/>
          <p:cNvSpPr>
            <a:spLocks noChangeArrowheads="1"/>
          </p:cNvSpPr>
          <p:nvPr/>
        </p:nvSpPr>
        <p:spPr bwMode="auto">
          <a:xfrm>
            <a:off x="2438400" y="4572000"/>
            <a:ext cx="1219200" cy="338554"/>
          </a:xfrm>
          <a:prstGeom prst="rect">
            <a:avLst/>
          </a:prstGeom>
          <a:solidFill>
            <a:srgbClr val="000000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>
                <a:solidFill>
                  <a:srgbClr val="00FF00"/>
                </a:solidFill>
                <a:latin typeface="Calibri" pitchFamily="34" charset="0"/>
              </a:rPr>
              <a:t>ALICE</a:t>
            </a:r>
          </a:p>
        </p:txBody>
      </p:sp>
      <p:sp>
        <p:nvSpPr>
          <p:cNvPr id="493591" name="Rectangle 23"/>
          <p:cNvSpPr>
            <a:spLocks noChangeArrowheads="1"/>
          </p:cNvSpPr>
          <p:nvPr/>
        </p:nvSpPr>
        <p:spPr bwMode="auto">
          <a:xfrm>
            <a:off x="5562600" y="5562600"/>
            <a:ext cx="1219200" cy="338554"/>
          </a:xfrm>
          <a:prstGeom prst="rect">
            <a:avLst/>
          </a:prstGeom>
          <a:solidFill>
            <a:srgbClr val="000000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>
                <a:solidFill>
                  <a:srgbClr val="00FF00"/>
                </a:solidFill>
                <a:latin typeface="Calibri" pitchFamily="34" charset="0"/>
              </a:rPr>
              <a:t>ATLAS</a:t>
            </a:r>
          </a:p>
        </p:txBody>
      </p:sp>
      <p:sp>
        <p:nvSpPr>
          <p:cNvPr id="493592" name="Rectangle 24"/>
          <p:cNvSpPr>
            <a:spLocks noChangeArrowheads="1"/>
          </p:cNvSpPr>
          <p:nvPr/>
        </p:nvSpPr>
        <p:spPr bwMode="auto">
          <a:xfrm>
            <a:off x="6629400" y="3581400"/>
            <a:ext cx="1219200" cy="338554"/>
          </a:xfrm>
          <a:prstGeom prst="rect">
            <a:avLst/>
          </a:prstGeom>
          <a:solidFill>
            <a:srgbClr val="000000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>
                <a:solidFill>
                  <a:srgbClr val="00FF00"/>
                </a:solidFill>
                <a:latin typeface="Calibri" pitchFamily="34" charset="0"/>
              </a:rPr>
              <a:t>LHC-b</a:t>
            </a:r>
          </a:p>
        </p:txBody>
      </p:sp>
    </p:spTree>
    <p:extLst>
      <p:ext uri="{BB962C8B-B14F-4D97-AF65-F5344CB8AC3E}">
        <p14:creationId xmlns:p14="http://schemas.microsoft.com/office/powerpoint/2010/main" val="70598754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384" y="217645"/>
            <a:ext cx="6763231" cy="6421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6360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Visions of the Future</a:t>
            </a:r>
            <a:endParaRPr lang="en-US" dirty="0"/>
          </a:p>
        </p:txBody>
      </p:sp>
      <p:sp>
        <p:nvSpPr>
          <p:cNvPr id="3" name="Rectangle 13"/>
          <p:cNvSpPr>
            <a:spLocks noChangeArrowheads="1"/>
          </p:cNvSpPr>
          <p:nvPr/>
        </p:nvSpPr>
        <p:spPr bwMode="auto">
          <a:xfrm>
            <a:off x="2514600" y="5106921"/>
            <a:ext cx="4114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“Fly like you test, test like you fly”</a:t>
            </a:r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2514600" y="5909846"/>
            <a:ext cx="4114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risk is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never zero</a:t>
            </a:r>
          </a:p>
        </p:txBody>
      </p:sp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2514600" y="1546020"/>
            <a:ext cx="4114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mitigate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the risks in every other way first</a:t>
            </a:r>
            <a:endParaRPr lang="en-US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2514600" y="2497723"/>
            <a:ext cx="4114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more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simple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function = better</a:t>
            </a:r>
            <a:endParaRPr lang="en-US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190500" y="1918328"/>
            <a:ext cx="8763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en-US" i="1" dirty="0" smtClean="0">
                <a:solidFill>
                  <a:srgbClr val="3366FF"/>
                </a:solidFill>
                <a:latin typeface="Calibri" pitchFamily="34" charset="0"/>
              </a:rPr>
              <a:t>move equipment…  shield equipment …is the equipment’s function really needed?</a:t>
            </a:r>
            <a:endParaRPr lang="en-US" i="1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114300" y="2836277"/>
            <a:ext cx="8915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en-US" i="1" dirty="0">
                <a:solidFill>
                  <a:srgbClr val="3366FF"/>
                </a:solidFill>
                <a:latin typeface="Calibri" pitchFamily="34" charset="0"/>
              </a:rPr>
              <a:t>i</a:t>
            </a:r>
            <a:r>
              <a:rPr lang="en-US" i="1" dirty="0" smtClean="0">
                <a:solidFill>
                  <a:srgbClr val="3366FF"/>
                </a:solidFill>
                <a:latin typeface="Calibri" pitchFamily="34" charset="0"/>
              </a:rPr>
              <a:t>t does </a:t>
            </a:r>
            <a:r>
              <a:rPr lang="en-US" i="1" dirty="0" smtClean="0">
                <a:solidFill>
                  <a:srgbClr val="3366FF"/>
                </a:solidFill>
                <a:latin typeface="Calibri" pitchFamily="34" charset="0"/>
              </a:rPr>
              <a:t>the minimum needed… </a:t>
            </a:r>
            <a:r>
              <a:rPr lang="en-US" i="1" dirty="0" smtClean="0">
                <a:solidFill>
                  <a:srgbClr val="3366FF"/>
                </a:solidFill>
                <a:latin typeface="Calibri" pitchFamily="34" charset="0"/>
              </a:rPr>
              <a:t>it does </a:t>
            </a:r>
            <a:r>
              <a:rPr lang="en-US" i="1" dirty="0" smtClean="0">
                <a:solidFill>
                  <a:srgbClr val="3366FF"/>
                </a:solidFill>
                <a:latin typeface="Calibri" pitchFamily="34" charset="0"/>
              </a:rPr>
              <a:t>it very well... risks assessed for additional features…</a:t>
            </a:r>
            <a:endParaRPr lang="en-US" i="1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2514600" y="4265242"/>
            <a:ext cx="4114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Trust… but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verify</a:t>
            </a: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14300" y="4603796"/>
            <a:ext cx="8915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en-US" i="1" dirty="0" smtClean="0">
                <a:solidFill>
                  <a:srgbClr val="3366FF"/>
                </a:solidFill>
                <a:latin typeface="Calibri" pitchFamily="34" charset="0"/>
              </a:rPr>
              <a:t>specify function... </a:t>
            </a:r>
            <a:r>
              <a:rPr lang="en-US" i="1" dirty="0" err="1" smtClean="0">
                <a:solidFill>
                  <a:srgbClr val="3366FF"/>
                </a:solidFill>
                <a:latin typeface="Calibri" pitchFamily="34" charset="0"/>
              </a:rPr>
              <a:t>formalise</a:t>
            </a:r>
            <a:r>
              <a:rPr lang="en-US" i="1" dirty="0" smtClean="0">
                <a:solidFill>
                  <a:srgbClr val="3366FF"/>
                </a:solidFill>
                <a:latin typeface="Calibri" pitchFamily="34" charset="0"/>
              </a:rPr>
              <a:t> if needed… test against function… follow the V-model…</a:t>
            </a:r>
            <a:endParaRPr lang="en-US" i="1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14300" y="5435769"/>
            <a:ext cx="8915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i="1" dirty="0" smtClean="0">
                <a:solidFill>
                  <a:srgbClr val="3366FF"/>
                </a:solidFill>
                <a:latin typeface="Calibri" pitchFamily="34" charset="0"/>
              </a:rPr>
              <a:t>make tests as realistic as possible = test-bench </a:t>
            </a:r>
            <a:r>
              <a:rPr lang="en-US" i="1" dirty="0">
                <a:solidFill>
                  <a:srgbClr val="3366FF"/>
                </a:solidFill>
                <a:latin typeface="Calibri" pitchFamily="34" charset="0"/>
              </a:rPr>
              <a:t>function, </a:t>
            </a:r>
            <a:r>
              <a:rPr lang="en-US" i="1" dirty="0" smtClean="0">
                <a:solidFill>
                  <a:srgbClr val="3366FF"/>
                </a:solidFill>
                <a:latin typeface="Calibri" pitchFamily="34" charset="0"/>
              </a:rPr>
              <a:t>test environment</a:t>
            </a:r>
            <a:endParaRPr lang="en-US" i="1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114300" y="6248400"/>
            <a:ext cx="8915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en-US" i="1" dirty="0" smtClean="0">
                <a:solidFill>
                  <a:srgbClr val="3366FF"/>
                </a:solidFill>
                <a:latin typeface="Calibri" pitchFamily="34" charset="0"/>
              </a:rPr>
              <a:t>As Low As Reasonable Possible (ALARP)</a:t>
            </a:r>
            <a:endParaRPr lang="en-US" i="1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8" name="Rectangle 13"/>
          <p:cNvSpPr>
            <a:spLocks noChangeArrowheads="1"/>
          </p:cNvSpPr>
          <p:nvPr/>
        </p:nvSpPr>
        <p:spPr bwMode="auto">
          <a:xfrm>
            <a:off x="2514600" y="3351163"/>
            <a:ext cx="4114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follow a strict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development plan</a:t>
            </a: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14300" y="3689717"/>
            <a:ext cx="8915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en-US" i="1" dirty="0" smtClean="0">
                <a:solidFill>
                  <a:srgbClr val="3366FF"/>
                </a:solidFill>
                <a:latin typeface="Calibri" pitchFamily="34" charset="0"/>
              </a:rPr>
              <a:t>basic design has to be rock solid before adding complications for radiation</a:t>
            </a:r>
            <a:endParaRPr lang="en-US" i="1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1485901" y="990600"/>
            <a:ext cx="4114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to design a system for use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in radiation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…</a:t>
            </a:r>
            <a:endParaRPr lang="en-US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20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b="0" smtClean="0"/>
              <a:pPr/>
              <a:t>51</a:t>
            </a:fld>
            <a:endParaRPr lang="en-US" b="0" dirty="0"/>
          </a:p>
        </p:txBody>
      </p:sp>
      <p:sp>
        <p:nvSpPr>
          <p:cNvPr id="21" name="Rectangle 20"/>
          <p:cNvSpPr/>
          <p:nvPr/>
        </p:nvSpPr>
        <p:spPr>
          <a:xfrm>
            <a:off x="8489377" y="5106921"/>
            <a:ext cx="4138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[8]</a:t>
            </a:r>
            <a:endParaRPr lang="en-GB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0366270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Visions of the Future</a:t>
            </a:r>
            <a:endParaRPr lang="en-US" dirty="0"/>
          </a:p>
        </p:txBody>
      </p:sp>
      <p:sp>
        <p:nvSpPr>
          <p:cNvPr id="3" name="Rectangle 13"/>
          <p:cNvSpPr>
            <a:spLocks noChangeArrowheads="1"/>
          </p:cNvSpPr>
          <p:nvPr/>
        </p:nvSpPr>
        <p:spPr bwMode="auto">
          <a:xfrm>
            <a:off x="2514600" y="5106921"/>
            <a:ext cx="4114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“Fly like you test, test like you fly”</a:t>
            </a:r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2514600" y="5909846"/>
            <a:ext cx="4114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risk is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never zero</a:t>
            </a:r>
          </a:p>
        </p:txBody>
      </p:sp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2514600" y="1546020"/>
            <a:ext cx="4114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mitigate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the risks in every other way first</a:t>
            </a:r>
            <a:endParaRPr lang="en-US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2514600" y="2497723"/>
            <a:ext cx="4114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more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simple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function = better</a:t>
            </a:r>
            <a:endParaRPr lang="en-US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190500" y="1918328"/>
            <a:ext cx="8763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en-US" i="1" dirty="0" smtClean="0">
                <a:solidFill>
                  <a:srgbClr val="3366FF"/>
                </a:solidFill>
                <a:latin typeface="Calibri" pitchFamily="34" charset="0"/>
              </a:rPr>
              <a:t>move equipment…  shield equipment …is the equipment’s function really needed?</a:t>
            </a:r>
            <a:endParaRPr lang="en-US" i="1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114300" y="2836277"/>
            <a:ext cx="8915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en-US" i="1" dirty="0">
                <a:solidFill>
                  <a:srgbClr val="3366FF"/>
                </a:solidFill>
                <a:latin typeface="Calibri" pitchFamily="34" charset="0"/>
              </a:rPr>
              <a:t>i</a:t>
            </a:r>
            <a:r>
              <a:rPr lang="en-US" i="1" dirty="0" smtClean="0">
                <a:solidFill>
                  <a:srgbClr val="3366FF"/>
                </a:solidFill>
                <a:latin typeface="Calibri" pitchFamily="34" charset="0"/>
              </a:rPr>
              <a:t>t does </a:t>
            </a:r>
            <a:r>
              <a:rPr lang="en-US" i="1" dirty="0" smtClean="0">
                <a:solidFill>
                  <a:srgbClr val="3366FF"/>
                </a:solidFill>
                <a:latin typeface="Calibri" pitchFamily="34" charset="0"/>
              </a:rPr>
              <a:t>the minimum needed… </a:t>
            </a:r>
            <a:r>
              <a:rPr lang="en-US" i="1" dirty="0" smtClean="0">
                <a:solidFill>
                  <a:srgbClr val="3366FF"/>
                </a:solidFill>
                <a:latin typeface="Calibri" pitchFamily="34" charset="0"/>
              </a:rPr>
              <a:t>it does </a:t>
            </a:r>
            <a:r>
              <a:rPr lang="en-US" i="1" dirty="0" smtClean="0">
                <a:solidFill>
                  <a:srgbClr val="3366FF"/>
                </a:solidFill>
                <a:latin typeface="Calibri" pitchFamily="34" charset="0"/>
              </a:rPr>
              <a:t>it very well... risks assessed for additional features…</a:t>
            </a:r>
            <a:endParaRPr lang="en-US" i="1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2514600" y="4265242"/>
            <a:ext cx="4114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Trust… but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verify</a:t>
            </a: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14300" y="4603796"/>
            <a:ext cx="8915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en-US" i="1" dirty="0" smtClean="0">
                <a:solidFill>
                  <a:srgbClr val="3366FF"/>
                </a:solidFill>
                <a:latin typeface="Calibri" pitchFamily="34" charset="0"/>
              </a:rPr>
              <a:t>specify function... </a:t>
            </a:r>
            <a:r>
              <a:rPr lang="en-US" i="1" dirty="0" err="1" smtClean="0">
                <a:solidFill>
                  <a:srgbClr val="3366FF"/>
                </a:solidFill>
                <a:latin typeface="Calibri" pitchFamily="34" charset="0"/>
              </a:rPr>
              <a:t>formalise</a:t>
            </a:r>
            <a:r>
              <a:rPr lang="en-US" i="1" dirty="0" smtClean="0">
                <a:solidFill>
                  <a:srgbClr val="3366FF"/>
                </a:solidFill>
                <a:latin typeface="Calibri" pitchFamily="34" charset="0"/>
              </a:rPr>
              <a:t> if needed… test against function… follow the V-model…</a:t>
            </a:r>
            <a:endParaRPr lang="en-US" i="1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14300" y="5435769"/>
            <a:ext cx="8915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i="1" dirty="0" smtClean="0">
                <a:solidFill>
                  <a:srgbClr val="3366FF"/>
                </a:solidFill>
                <a:latin typeface="Calibri" pitchFamily="34" charset="0"/>
              </a:rPr>
              <a:t>make tests as realistic as possible = test-bench </a:t>
            </a:r>
            <a:r>
              <a:rPr lang="en-US" i="1" dirty="0">
                <a:solidFill>
                  <a:srgbClr val="3366FF"/>
                </a:solidFill>
                <a:latin typeface="Calibri" pitchFamily="34" charset="0"/>
              </a:rPr>
              <a:t>function, </a:t>
            </a:r>
            <a:r>
              <a:rPr lang="en-US" i="1" dirty="0" smtClean="0">
                <a:solidFill>
                  <a:srgbClr val="3366FF"/>
                </a:solidFill>
                <a:latin typeface="Calibri" pitchFamily="34" charset="0"/>
              </a:rPr>
              <a:t>test environment</a:t>
            </a:r>
            <a:endParaRPr lang="en-US" i="1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114300" y="6248400"/>
            <a:ext cx="8915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en-US" i="1" dirty="0" smtClean="0">
                <a:solidFill>
                  <a:srgbClr val="3366FF"/>
                </a:solidFill>
                <a:latin typeface="Calibri" pitchFamily="34" charset="0"/>
              </a:rPr>
              <a:t>As Low As Reasonable Possible (ALARP)</a:t>
            </a:r>
            <a:endParaRPr lang="en-US" i="1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8" name="Rectangle 13"/>
          <p:cNvSpPr>
            <a:spLocks noChangeArrowheads="1"/>
          </p:cNvSpPr>
          <p:nvPr/>
        </p:nvSpPr>
        <p:spPr bwMode="auto">
          <a:xfrm>
            <a:off x="2514600" y="3351163"/>
            <a:ext cx="4114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follow a strict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development plan</a:t>
            </a: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14300" y="3689717"/>
            <a:ext cx="8915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en-US" i="1" dirty="0" smtClean="0">
                <a:solidFill>
                  <a:srgbClr val="3366FF"/>
                </a:solidFill>
                <a:latin typeface="Calibri" pitchFamily="34" charset="0"/>
              </a:rPr>
              <a:t>basic design has to be rock solid before adding complications for radiation</a:t>
            </a:r>
            <a:endParaRPr lang="en-US" i="1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485901" y="914400"/>
            <a:ext cx="6172199" cy="533400"/>
            <a:chOff x="2438400" y="914400"/>
            <a:chExt cx="6172199" cy="533400"/>
          </a:xfrm>
        </p:grpSpPr>
        <p:sp>
          <p:nvSpPr>
            <p:cNvPr id="17" name="Rectangle 13"/>
            <p:cNvSpPr>
              <a:spLocks noChangeArrowheads="1"/>
            </p:cNvSpPr>
            <p:nvPr/>
          </p:nvSpPr>
          <p:spPr bwMode="auto">
            <a:xfrm>
              <a:off x="2438400" y="990600"/>
              <a:ext cx="41148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pPr algn="ctr" eaLnBrk="0" hangingPunct="0"/>
              <a:r>
                <a:rPr lang="en-US" dirty="0" smtClean="0">
                  <a:solidFill>
                    <a:srgbClr val="3366FF"/>
                  </a:solidFill>
                  <a:latin typeface="Calibri" pitchFamily="34" charset="0"/>
                </a:rPr>
                <a:t>to design a system for use </a:t>
              </a:r>
              <a:r>
                <a:rPr lang="en-US" dirty="0" smtClean="0">
                  <a:solidFill>
                    <a:srgbClr val="062F67"/>
                  </a:solidFill>
                  <a:latin typeface="Calibri" pitchFamily="34" charset="0"/>
                </a:rPr>
                <a:t>in radiation</a:t>
              </a:r>
              <a:r>
                <a:rPr lang="en-US" dirty="0" smtClean="0">
                  <a:solidFill>
                    <a:srgbClr val="3366FF"/>
                  </a:solidFill>
                  <a:latin typeface="Calibri" pitchFamily="34" charset="0"/>
                </a:rPr>
                <a:t>…</a:t>
              </a:r>
              <a:endParaRPr lang="en-US" dirty="0" smtClean="0">
                <a:solidFill>
                  <a:srgbClr val="062F67"/>
                </a:solidFill>
                <a:latin typeface="Calibri" pitchFamily="34" charset="0"/>
              </a:endParaRPr>
            </a:p>
          </p:txBody>
        </p:sp>
        <p:cxnSp>
          <p:nvCxnSpPr>
            <p:cNvPr id="5" name="Straight Connector 4"/>
            <p:cNvCxnSpPr/>
            <p:nvPr/>
          </p:nvCxnSpPr>
          <p:spPr bwMode="auto">
            <a:xfrm>
              <a:off x="5029200" y="914400"/>
              <a:ext cx="1066800" cy="53340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 bwMode="auto">
            <a:xfrm flipV="1">
              <a:off x="5029200" y="914400"/>
              <a:ext cx="1066800" cy="499477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" name="Rectangle 7"/>
            <p:cNvSpPr/>
            <p:nvPr/>
          </p:nvSpPr>
          <p:spPr>
            <a:xfrm>
              <a:off x="6292550" y="990600"/>
              <a:ext cx="2318049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8000"/>
                  </a:solidFill>
                  <a:latin typeface="Calibri" pitchFamily="34" charset="0"/>
                </a:rPr>
                <a:t>in machine protection</a:t>
              </a:r>
              <a:endParaRPr lang="en-GB" dirty="0">
                <a:solidFill>
                  <a:srgbClr val="008000"/>
                </a:solidFill>
              </a:endParaRPr>
            </a:p>
          </p:txBody>
        </p:sp>
      </p:grpSp>
      <p:sp>
        <p:nvSpPr>
          <p:cNvPr id="21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b="0" smtClean="0"/>
              <a:pPr/>
              <a:t>52</a:t>
            </a:fld>
            <a:endParaRPr lang="en-US" b="0" dirty="0"/>
          </a:p>
        </p:txBody>
      </p:sp>
      <p:sp>
        <p:nvSpPr>
          <p:cNvPr id="22" name="Rectangle 21"/>
          <p:cNvSpPr/>
          <p:nvPr/>
        </p:nvSpPr>
        <p:spPr>
          <a:xfrm>
            <a:off x="8489377" y="5106921"/>
            <a:ext cx="4138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[8]</a:t>
            </a:r>
            <a:endParaRPr lang="en-GB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861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71305" y="3105834"/>
            <a:ext cx="32013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latin typeface="Calibri" pitchFamily="34" charset="0"/>
              </a:rPr>
              <a:t>fin – thank you!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dirty="0" smtClean="0"/>
              <a:t>References</a:t>
            </a:r>
            <a:endParaRPr lang="en-GB" sz="3400" dirty="0"/>
          </a:p>
        </p:txBody>
      </p:sp>
      <p:sp>
        <p:nvSpPr>
          <p:cNvPr id="20" name="Rectangle 19"/>
          <p:cNvSpPr/>
          <p:nvPr/>
        </p:nvSpPr>
        <p:spPr>
          <a:xfrm>
            <a:off x="2457665" y="1184702"/>
            <a:ext cx="43749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From the Chamonix Performance Workshop 2011</a:t>
            </a:r>
          </a:p>
          <a:p>
            <a:pPr algn="l"/>
            <a:r>
              <a:rPr lang="en-GB" sz="1000" dirty="0">
                <a:latin typeface="+mn-lt"/>
                <a:hlinkClick r:id="rId2"/>
              </a:rPr>
              <a:t>http://indico.cern.ch/conferenceOtherViews.py?view=standard&amp;confId=103957</a:t>
            </a:r>
            <a:endParaRPr lang="en-US" sz="1000" dirty="0" smtClean="0">
              <a:solidFill>
                <a:srgbClr val="3366FF"/>
              </a:solidFill>
              <a:latin typeface="+mn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545445" y="1184702"/>
            <a:ext cx="4138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[1]</a:t>
            </a:r>
          </a:p>
        </p:txBody>
      </p:sp>
      <p:sp>
        <p:nvSpPr>
          <p:cNvPr id="26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b="0" smtClean="0"/>
              <a:pPr/>
              <a:t>54</a:t>
            </a:fld>
            <a:endParaRPr lang="en-US" b="0" dirty="0"/>
          </a:p>
        </p:txBody>
      </p:sp>
      <p:sp>
        <p:nvSpPr>
          <p:cNvPr id="60" name="Rectangle 59"/>
          <p:cNvSpPr/>
          <p:nvPr/>
        </p:nvSpPr>
        <p:spPr>
          <a:xfrm>
            <a:off x="2390776" y="1794302"/>
            <a:ext cx="463986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Extracted from </a:t>
            </a:r>
            <a:r>
              <a:rPr lang="en-GB" sz="1000" u="sng" dirty="0" smtClean="0">
                <a:hlinkClick r:id="rId3"/>
              </a:rPr>
              <a:t>http</a:t>
            </a:r>
            <a:r>
              <a:rPr lang="en-GB" sz="1000" u="sng" dirty="0">
                <a:hlinkClick r:id="rId3"/>
              </a:rPr>
              <a:t>://</a:t>
            </a:r>
            <a:r>
              <a:rPr lang="en-GB" sz="1000" u="sng" dirty="0" smtClean="0">
                <a:hlinkClick r:id="rId3"/>
              </a:rPr>
              <a:t>lhc-statistics.web.cern.ch/LHC-Statistics/index.php</a:t>
            </a:r>
            <a:endParaRPr lang="en-GB" sz="1000" dirty="0"/>
          </a:p>
        </p:txBody>
      </p:sp>
      <p:sp>
        <p:nvSpPr>
          <p:cNvPr id="61" name="Rectangle 60"/>
          <p:cNvSpPr/>
          <p:nvPr/>
        </p:nvSpPr>
        <p:spPr>
          <a:xfrm>
            <a:off x="1545445" y="1794302"/>
            <a:ext cx="4138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[2]</a:t>
            </a:r>
          </a:p>
        </p:txBody>
      </p:sp>
      <p:sp>
        <p:nvSpPr>
          <p:cNvPr id="62" name="Rectangle 61"/>
          <p:cNvSpPr/>
          <p:nvPr/>
        </p:nvSpPr>
        <p:spPr>
          <a:xfrm>
            <a:off x="2362201" y="2327702"/>
            <a:ext cx="41211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Extrapolated from W. Herr’s talk: </a:t>
            </a:r>
          </a:p>
          <a:p>
            <a:pPr algn="l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“Luminosity Performance Reach After LS1”</a:t>
            </a:r>
          </a:p>
        </p:txBody>
      </p:sp>
      <p:sp>
        <p:nvSpPr>
          <p:cNvPr id="63" name="Rectangle 62"/>
          <p:cNvSpPr/>
          <p:nvPr/>
        </p:nvSpPr>
        <p:spPr>
          <a:xfrm>
            <a:off x="1545445" y="2327702"/>
            <a:ext cx="4138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[3]</a:t>
            </a:r>
          </a:p>
        </p:txBody>
      </p:sp>
      <p:sp>
        <p:nvSpPr>
          <p:cNvPr id="64" name="Rectangle 63"/>
          <p:cNvSpPr/>
          <p:nvPr/>
        </p:nvSpPr>
        <p:spPr>
          <a:xfrm>
            <a:off x="2412333" y="3013502"/>
            <a:ext cx="478688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Derived from</a:t>
            </a:r>
          </a:p>
          <a:p>
            <a:pPr algn="l"/>
            <a:r>
              <a:rPr lang="en-GB" sz="1000" dirty="0">
                <a:latin typeface="+mn-lt"/>
                <a:hlinkClick r:id="rId4"/>
              </a:rPr>
              <a:t>http://cdsweb.cern.ch/record/1123729/files/LHC-PROJECT-REPORT-1133.pdf?version=1</a:t>
            </a:r>
            <a:endParaRPr lang="en-US" sz="1000" dirty="0" smtClean="0">
              <a:solidFill>
                <a:srgbClr val="3366FF"/>
              </a:solidFill>
              <a:latin typeface="+mn-lt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545445" y="3013502"/>
            <a:ext cx="4138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[4]</a:t>
            </a:r>
          </a:p>
        </p:txBody>
      </p:sp>
      <p:sp>
        <p:nvSpPr>
          <p:cNvPr id="66" name="Rectangle 65"/>
          <p:cNvSpPr/>
          <p:nvPr/>
        </p:nvSpPr>
        <p:spPr>
          <a:xfrm>
            <a:off x="2362200" y="3716179"/>
            <a:ext cx="59580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Photographs courtesy Y. Thurel et al, from:</a:t>
            </a:r>
          </a:p>
          <a:p>
            <a:pPr algn="l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“LHC Power Converters the Proposed Approach”</a:t>
            </a:r>
          </a:p>
        </p:txBody>
      </p:sp>
      <p:sp>
        <p:nvSpPr>
          <p:cNvPr id="67" name="Rectangle 66"/>
          <p:cNvSpPr/>
          <p:nvPr/>
        </p:nvSpPr>
        <p:spPr>
          <a:xfrm>
            <a:off x="1545445" y="3716179"/>
            <a:ext cx="4138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[5]</a:t>
            </a:r>
          </a:p>
        </p:txBody>
      </p:sp>
      <p:sp>
        <p:nvSpPr>
          <p:cNvPr id="68" name="Rectangle 67"/>
          <p:cNvSpPr/>
          <p:nvPr/>
        </p:nvSpPr>
        <p:spPr>
          <a:xfrm>
            <a:off x="2308427" y="4461302"/>
            <a:ext cx="467339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Diagram background is from </a:t>
            </a:r>
            <a:r>
              <a:rPr lang="en-GB" sz="1000" dirty="0">
                <a:latin typeface="+mj-lt"/>
                <a:hlinkClick r:id="rId5"/>
              </a:rPr>
              <a:t>http://cdsweb.cern.ch/record/842349/</a:t>
            </a:r>
            <a:endParaRPr lang="en-US" sz="1000" dirty="0" smtClean="0">
              <a:solidFill>
                <a:srgbClr val="3366FF"/>
              </a:solidFill>
              <a:latin typeface="+mj-lt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1545445" y="4461302"/>
            <a:ext cx="4138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[6]</a:t>
            </a:r>
          </a:p>
        </p:txBody>
      </p:sp>
      <p:sp>
        <p:nvSpPr>
          <p:cNvPr id="70" name="Rectangle 69"/>
          <p:cNvSpPr/>
          <p:nvPr/>
        </p:nvSpPr>
        <p:spPr>
          <a:xfrm>
            <a:off x="2308427" y="4994702"/>
            <a:ext cx="54395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Figures and flow derived from work by Y. Thurel and S. Uznanski</a:t>
            </a:r>
          </a:p>
        </p:txBody>
      </p:sp>
      <p:sp>
        <p:nvSpPr>
          <p:cNvPr id="71" name="Rectangle 70"/>
          <p:cNvSpPr/>
          <p:nvPr/>
        </p:nvSpPr>
        <p:spPr>
          <a:xfrm>
            <a:off x="1545445" y="4994702"/>
            <a:ext cx="4138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[7]</a:t>
            </a:r>
          </a:p>
        </p:txBody>
      </p:sp>
      <p:sp>
        <p:nvSpPr>
          <p:cNvPr id="72" name="Rectangle 71"/>
          <p:cNvSpPr/>
          <p:nvPr/>
        </p:nvSpPr>
        <p:spPr>
          <a:xfrm>
            <a:off x="2308427" y="5451902"/>
            <a:ext cx="5262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Several sources – not an original statement from CERN.  </a:t>
            </a:r>
          </a:p>
          <a:p>
            <a:pPr algn="l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E.G. </a:t>
            </a:r>
            <a:r>
              <a:rPr lang="en-GB" sz="1000" dirty="0">
                <a:hlinkClick r:id="rId6"/>
              </a:rPr>
              <a:t>http://ntrs.nasa.gov/archive/nasa/casi.ntrs.nasa.gov/20080019635_2008018965.pdf</a:t>
            </a:r>
            <a:endParaRPr lang="en-US" sz="1000" dirty="0" smtClean="0">
              <a:solidFill>
                <a:srgbClr val="3366FF"/>
              </a:solidFill>
              <a:latin typeface="+mn-lt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1545445" y="5451902"/>
            <a:ext cx="4138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[8]</a:t>
            </a:r>
          </a:p>
        </p:txBody>
      </p:sp>
    </p:spTree>
    <p:extLst>
      <p:ext uri="{BB962C8B-B14F-4D97-AF65-F5344CB8AC3E}">
        <p14:creationId xmlns:p14="http://schemas.microsoft.com/office/powerpoint/2010/main" val="269428610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CERN</a:t>
            </a:r>
          </a:p>
        </p:txBody>
      </p:sp>
      <p:pic>
        <p:nvPicPr>
          <p:cNvPr id="33795" name="Picture 3" descr="Aeri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96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6" name="Rectangle 2"/>
          <p:cNvSpPr>
            <a:spLocks noChangeArrowheads="1"/>
          </p:cNvSpPr>
          <p:nvPr/>
        </p:nvSpPr>
        <p:spPr bwMode="auto">
          <a:xfrm>
            <a:off x="1219200" y="119063"/>
            <a:ext cx="7010400" cy="57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360" tIns="43181" rIns="86360" bIns="43181" anchor="ctr"/>
          <a:lstStyle/>
          <a:p>
            <a:pPr algn="ctr" eaLnBrk="0" hangingPunct="0"/>
            <a:r>
              <a:rPr lang="en-GB" sz="3800">
                <a:solidFill>
                  <a:schemeClr val="bg1"/>
                </a:solidFill>
                <a:latin typeface="Calibri" pitchFamily="34" charset="0"/>
              </a:rPr>
              <a:t>CERN Accelerator Complex</a:t>
            </a:r>
          </a:p>
        </p:txBody>
      </p:sp>
      <p:sp>
        <p:nvSpPr>
          <p:cNvPr id="33797" name="Oval 7"/>
          <p:cNvSpPr>
            <a:spLocks noChangeArrowheads="1"/>
          </p:cNvSpPr>
          <p:nvPr/>
        </p:nvSpPr>
        <p:spPr bwMode="auto">
          <a:xfrm rot="-190098">
            <a:off x="1103313" y="1949450"/>
            <a:ext cx="7046912" cy="3451225"/>
          </a:xfrm>
          <a:prstGeom prst="ellips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GB"/>
          </a:p>
        </p:txBody>
      </p:sp>
      <p:sp>
        <p:nvSpPr>
          <p:cNvPr id="493584" name="Oval 16"/>
          <p:cNvSpPr>
            <a:spLocks noChangeArrowheads="1"/>
          </p:cNvSpPr>
          <p:nvPr/>
        </p:nvSpPr>
        <p:spPr bwMode="auto">
          <a:xfrm>
            <a:off x="5867400" y="5029200"/>
            <a:ext cx="304800" cy="304800"/>
          </a:xfrm>
          <a:prstGeom prst="ellipse">
            <a:avLst/>
          </a:prstGeom>
          <a:solidFill>
            <a:srgbClr val="00FF00"/>
          </a:solidFill>
          <a:ln w="9525">
            <a:solidFill>
              <a:srgbClr val="00FF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GB"/>
          </a:p>
        </p:txBody>
      </p:sp>
      <p:sp>
        <p:nvSpPr>
          <p:cNvPr id="493585" name="Oval 17"/>
          <p:cNvSpPr>
            <a:spLocks noChangeArrowheads="1"/>
          </p:cNvSpPr>
          <p:nvPr/>
        </p:nvSpPr>
        <p:spPr bwMode="auto">
          <a:xfrm>
            <a:off x="3657600" y="1866900"/>
            <a:ext cx="304800" cy="304800"/>
          </a:xfrm>
          <a:prstGeom prst="ellipse">
            <a:avLst/>
          </a:prstGeom>
          <a:solidFill>
            <a:srgbClr val="00FF00"/>
          </a:solidFill>
          <a:ln w="9525">
            <a:solidFill>
              <a:srgbClr val="00FF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GB"/>
          </a:p>
        </p:txBody>
      </p:sp>
      <p:sp>
        <p:nvSpPr>
          <p:cNvPr id="493586" name="Oval 18"/>
          <p:cNvSpPr>
            <a:spLocks noChangeArrowheads="1"/>
          </p:cNvSpPr>
          <p:nvPr/>
        </p:nvSpPr>
        <p:spPr bwMode="auto">
          <a:xfrm>
            <a:off x="2438400" y="5029200"/>
            <a:ext cx="304800" cy="304800"/>
          </a:xfrm>
          <a:prstGeom prst="ellipse">
            <a:avLst/>
          </a:prstGeom>
          <a:solidFill>
            <a:srgbClr val="00FF00"/>
          </a:solidFill>
          <a:ln w="9525">
            <a:solidFill>
              <a:srgbClr val="00FF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GB"/>
          </a:p>
        </p:txBody>
      </p:sp>
      <p:sp>
        <p:nvSpPr>
          <p:cNvPr id="493587" name="Oval 19"/>
          <p:cNvSpPr>
            <a:spLocks noChangeArrowheads="1"/>
          </p:cNvSpPr>
          <p:nvPr/>
        </p:nvSpPr>
        <p:spPr bwMode="auto">
          <a:xfrm>
            <a:off x="8001000" y="3505200"/>
            <a:ext cx="304800" cy="304800"/>
          </a:xfrm>
          <a:prstGeom prst="ellipse">
            <a:avLst/>
          </a:prstGeom>
          <a:solidFill>
            <a:srgbClr val="00FF00"/>
          </a:solidFill>
          <a:ln w="9525">
            <a:solidFill>
              <a:srgbClr val="00FF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GB"/>
          </a:p>
        </p:txBody>
      </p:sp>
      <p:sp>
        <p:nvSpPr>
          <p:cNvPr id="493588" name="Rectangle 20"/>
          <p:cNvSpPr>
            <a:spLocks noChangeArrowheads="1"/>
          </p:cNvSpPr>
          <p:nvPr/>
        </p:nvSpPr>
        <p:spPr bwMode="auto">
          <a:xfrm>
            <a:off x="3657600" y="2362200"/>
            <a:ext cx="1219200" cy="338554"/>
          </a:xfrm>
          <a:prstGeom prst="rect">
            <a:avLst/>
          </a:prstGeom>
          <a:solidFill>
            <a:srgbClr val="000000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>
                <a:solidFill>
                  <a:srgbClr val="00FF00"/>
                </a:solidFill>
                <a:latin typeface="Calibri" pitchFamily="34" charset="0"/>
              </a:rPr>
              <a:t>CMS</a:t>
            </a:r>
          </a:p>
        </p:txBody>
      </p:sp>
      <p:sp>
        <p:nvSpPr>
          <p:cNvPr id="493590" name="Rectangle 22"/>
          <p:cNvSpPr>
            <a:spLocks noChangeArrowheads="1"/>
          </p:cNvSpPr>
          <p:nvPr/>
        </p:nvSpPr>
        <p:spPr bwMode="auto">
          <a:xfrm>
            <a:off x="2438400" y="4572000"/>
            <a:ext cx="1219200" cy="338554"/>
          </a:xfrm>
          <a:prstGeom prst="rect">
            <a:avLst/>
          </a:prstGeom>
          <a:solidFill>
            <a:srgbClr val="000000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>
                <a:solidFill>
                  <a:srgbClr val="00FF00"/>
                </a:solidFill>
                <a:latin typeface="Calibri" pitchFamily="34" charset="0"/>
              </a:rPr>
              <a:t>ALICE</a:t>
            </a:r>
          </a:p>
        </p:txBody>
      </p:sp>
      <p:sp>
        <p:nvSpPr>
          <p:cNvPr id="493591" name="Rectangle 23"/>
          <p:cNvSpPr>
            <a:spLocks noChangeArrowheads="1"/>
          </p:cNvSpPr>
          <p:nvPr/>
        </p:nvSpPr>
        <p:spPr bwMode="auto">
          <a:xfrm>
            <a:off x="5562600" y="5562600"/>
            <a:ext cx="1219200" cy="338554"/>
          </a:xfrm>
          <a:prstGeom prst="rect">
            <a:avLst/>
          </a:prstGeom>
          <a:solidFill>
            <a:srgbClr val="000000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>
                <a:solidFill>
                  <a:srgbClr val="00FF00"/>
                </a:solidFill>
                <a:latin typeface="Calibri" pitchFamily="34" charset="0"/>
              </a:rPr>
              <a:t>ATLAS</a:t>
            </a:r>
          </a:p>
        </p:txBody>
      </p:sp>
      <p:sp>
        <p:nvSpPr>
          <p:cNvPr id="493592" name="Rectangle 24"/>
          <p:cNvSpPr>
            <a:spLocks noChangeArrowheads="1"/>
          </p:cNvSpPr>
          <p:nvPr/>
        </p:nvSpPr>
        <p:spPr bwMode="auto">
          <a:xfrm>
            <a:off x="6629400" y="3581400"/>
            <a:ext cx="1219200" cy="338554"/>
          </a:xfrm>
          <a:prstGeom prst="rect">
            <a:avLst/>
          </a:prstGeom>
          <a:solidFill>
            <a:srgbClr val="000000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>
                <a:solidFill>
                  <a:srgbClr val="00FF00"/>
                </a:solidFill>
                <a:latin typeface="Calibri" pitchFamily="34" charset="0"/>
              </a:rPr>
              <a:t>LHC-b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592915"/>
            <a:ext cx="8077200" cy="5976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75585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685800" y="2286000"/>
            <a:ext cx="8010525" cy="2028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rgbClr val="062F67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GB" dirty="0"/>
          </a:p>
        </p:txBody>
      </p:sp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533400" y="838200"/>
            <a:ext cx="80772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Power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Converters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= Power Supplies</a:t>
            </a:r>
          </a:p>
        </p:txBody>
      </p: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533400" y="1219200"/>
            <a:ext cx="80772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Critical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for operation of CERN’s machines </a:t>
            </a:r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533400" y="1524000"/>
            <a:ext cx="80772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Direct impact on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beam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quality</a:t>
            </a:r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533400" y="1828800"/>
            <a:ext cx="80772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Direct impact on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machine availability</a:t>
            </a: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454462" y="2897384"/>
            <a:ext cx="2057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2010</a:t>
            </a:r>
            <a:endParaRPr lang="en-US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2514600" y="2897384"/>
            <a:ext cx="2057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3.5</a:t>
            </a:r>
            <a:endParaRPr lang="en-US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4572000" y="2897384"/>
            <a:ext cx="2057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4 x 10</a:t>
            </a:r>
            <a:r>
              <a:rPr lang="en-US" baseline="30000" dirty="0" smtClean="0">
                <a:solidFill>
                  <a:srgbClr val="3366FF"/>
                </a:solidFill>
                <a:latin typeface="Calibri" pitchFamily="34" charset="0"/>
              </a:rPr>
              <a:t>13</a:t>
            </a:r>
            <a:endParaRPr lang="en-US" baseline="30000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6638925" y="2897384"/>
            <a:ext cx="2057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2.0 x 10</a:t>
            </a:r>
            <a:r>
              <a:rPr lang="en-US" baseline="30000" dirty="0" smtClean="0">
                <a:solidFill>
                  <a:srgbClr val="3366FF"/>
                </a:solidFill>
                <a:latin typeface="Calibri" pitchFamily="34" charset="0"/>
              </a:rPr>
              <a:t>32</a:t>
            </a:r>
            <a:endParaRPr lang="en-US" baseline="30000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454462" y="3250642"/>
            <a:ext cx="2057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2011</a:t>
            </a:r>
            <a:endParaRPr lang="en-US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2514600" y="3250642"/>
            <a:ext cx="2057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3.5</a:t>
            </a:r>
            <a:endParaRPr lang="en-US" dirty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4572000" y="3250642"/>
            <a:ext cx="2057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2.0 x 10</a:t>
            </a:r>
            <a:r>
              <a:rPr lang="en-US" baseline="30000" dirty="0" smtClean="0">
                <a:solidFill>
                  <a:srgbClr val="3366FF"/>
                </a:solidFill>
                <a:latin typeface="Calibri" pitchFamily="34" charset="0"/>
              </a:rPr>
              <a:t>14</a:t>
            </a:r>
            <a:endParaRPr lang="en-US" baseline="30000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6638925" y="3250642"/>
            <a:ext cx="2057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3.6 x 10</a:t>
            </a:r>
            <a:r>
              <a:rPr lang="en-US" baseline="30000" dirty="0" smtClean="0">
                <a:solidFill>
                  <a:srgbClr val="3366FF"/>
                </a:solidFill>
                <a:latin typeface="Calibri" pitchFamily="34" charset="0"/>
              </a:rPr>
              <a:t>33</a:t>
            </a:r>
            <a:endParaRPr lang="en-US" baseline="30000" dirty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454462" y="3589196"/>
            <a:ext cx="2057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2012</a:t>
            </a:r>
            <a:endParaRPr lang="en-US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2514600" y="3589196"/>
            <a:ext cx="2057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chemeClr val="accent1"/>
                </a:solidFill>
                <a:latin typeface="Calibri" pitchFamily="34" charset="0"/>
              </a:rPr>
              <a:t>4</a:t>
            </a:r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4572000" y="3589196"/>
            <a:ext cx="2057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/>
            <a:r>
              <a:rPr lang="en-US" dirty="0" smtClean="0">
                <a:solidFill>
                  <a:schemeClr val="accent1"/>
                </a:solidFill>
                <a:latin typeface="Calibri" pitchFamily="34" charset="0"/>
              </a:rPr>
              <a:t>2.2 </a:t>
            </a:r>
            <a:r>
              <a:rPr lang="en-US" dirty="0">
                <a:solidFill>
                  <a:schemeClr val="accent1"/>
                </a:solidFill>
                <a:latin typeface="Calibri" pitchFamily="34" charset="0"/>
              </a:rPr>
              <a:t>x 10</a:t>
            </a:r>
            <a:r>
              <a:rPr lang="en-US" baseline="30000" dirty="0">
                <a:solidFill>
                  <a:schemeClr val="accent1"/>
                </a:solidFill>
                <a:latin typeface="Calibri" pitchFamily="34" charset="0"/>
              </a:rPr>
              <a:t>14</a:t>
            </a:r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6638925" y="3589196"/>
            <a:ext cx="2057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chemeClr val="accent1"/>
                </a:solidFill>
                <a:latin typeface="Calibri" pitchFamily="34" charset="0"/>
              </a:rPr>
              <a:t>7.7 x 10</a:t>
            </a:r>
            <a:r>
              <a:rPr lang="en-US" baseline="30000" dirty="0" smtClean="0">
                <a:solidFill>
                  <a:schemeClr val="accent1"/>
                </a:solidFill>
                <a:latin typeface="Calibri" pitchFamily="34" charset="0"/>
              </a:rPr>
              <a:t>33</a:t>
            </a:r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454462" y="3929416"/>
            <a:ext cx="2057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LS</a:t>
            </a:r>
            <a:r>
              <a:rPr lang="en-US" baseline="-25000" dirty="0" smtClean="0">
                <a:solidFill>
                  <a:srgbClr val="3366FF"/>
                </a:solidFill>
                <a:latin typeface="Calibri" pitchFamily="34" charset="0"/>
              </a:rPr>
              <a:t>1-2</a:t>
            </a:r>
            <a:endParaRPr lang="en-US" baseline="-25000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2514600" y="3929416"/>
            <a:ext cx="2057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/>
            <a:r>
              <a:rPr lang="en-US" dirty="0" smtClean="0">
                <a:solidFill>
                  <a:schemeClr val="accent1"/>
                </a:solidFill>
                <a:latin typeface="Calibri" pitchFamily="34" charset="0"/>
              </a:rPr>
              <a:t>≈6.5</a:t>
            </a:r>
            <a:endParaRPr lang="en-US" dirty="0">
              <a:solidFill>
                <a:schemeClr val="accent1"/>
              </a:solidFill>
              <a:latin typeface="Calibri" pitchFamily="34" charset="0"/>
            </a:endParaRPr>
          </a:p>
        </p:txBody>
      </p:sp>
      <p:sp>
        <p:nvSpPr>
          <p:cNvPr id="28" name="Rectangle 27"/>
          <p:cNvSpPr>
            <a:spLocks noChangeArrowheads="1"/>
          </p:cNvSpPr>
          <p:nvPr/>
        </p:nvSpPr>
        <p:spPr bwMode="auto">
          <a:xfrm>
            <a:off x="4572000" y="3929416"/>
            <a:ext cx="2057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chemeClr val="accent1"/>
                </a:solidFill>
                <a:latin typeface="Calibri" pitchFamily="34" charset="0"/>
              </a:rPr>
              <a:t>≈3 x 10</a:t>
            </a:r>
            <a:r>
              <a:rPr lang="en-US" baseline="30000" dirty="0" smtClean="0">
                <a:solidFill>
                  <a:schemeClr val="accent1"/>
                </a:solidFill>
                <a:latin typeface="Calibri" pitchFamily="34" charset="0"/>
              </a:rPr>
              <a:t>14</a:t>
            </a:r>
          </a:p>
        </p:txBody>
      </p:sp>
      <p:sp>
        <p:nvSpPr>
          <p:cNvPr id="29" name="Rectangle 28"/>
          <p:cNvSpPr>
            <a:spLocks noChangeArrowheads="1"/>
          </p:cNvSpPr>
          <p:nvPr/>
        </p:nvSpPr>
        <p:spPr bwMode="auto">
          <a:xfrm>
            <a:off x="6638925" y="3929416"/>
            <a:ext cx="2057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chemeClr val="accent1"/>
                </a:solidFill>
                <a:latin typeface="Calibri" pitchFamily="34" charset="0"/>
              </a:rPr>
              <a:t>≈1 x 10</a:t>
            </a:r>
            <a:r>
              <a:rPr lang="en-US" baseline="30000" dirty="0" smtClean="0">
                <a:solidFill>
                  <a:schemeClr val="accent1"/>
                </a:solidFill>
                <a:latin typeface="Calibri" pitchFamily="34" charset="0"/>
              </a:rPr>
              <a:t>34</a:t>
            </a:r>
          </a:p>
        </p:txBody>
      </p:sp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454462" y="2409110"/>
            <a:ext cx="2057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Year</a:t>
            </a:r>
          </a:p>
        </p:txBody>
      </p:sp>
      <p:sp>
        <p:nvSpPr>
          <p:cNvPr id="31" name="Rectangle 30"/>
          <p:cNvSpPr>
            <a:spLocks noChangeArrowheads="1"/>
          </p:cNvSpPr>
          <p:nvPr/>
        </p:nvSpPr>
        <p:spPr bwMode="auto">
          <a:xfrm>
            <a:off x="2514600" y="2286000"/>
            <a:ext cx="2057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Peak Energy </a:t>
            </a:r>
          </a:p>
          <a:p>
            <a:pPr marL="342900" indent="-342900" algn="ctr" eaLnBrk="0" hangingPunct="0"/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[</a:t>
            </a:r>
            <a:r>
              <a:rPr lang="en-US" dirty="0" err="1" smtClean="0">
                <a:solidFill>
                  <a:srgbClr val="062F67"/>
                </a:solidFill>
                <a:latin typeface="Calibri" pitchFamily="34" charset="0"/>
              </a:rPr>
              <a:t>TeV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]</a:t>
            </a:r>
          </a:p>
        </p:txBody>
      </p: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4572000" y="2286000"/>
            <a:ext cx="2057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Peak Intensity </a:t>
            </a:r>
          </a:p>
          <a:p>
            <a:pPr marL="342900" indent="-342900" algn="ctr" eaLnBrk="0" hangingPunct="0"/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[p]</a:t>
            </a:r>
          </a:p>
        </p:txBody>
      </p:sp>
      <p:sp>
        <p:nvSpPr>
          <p:cNvPr id="33" name="Rectangle 32"/>
          <p:cNvSpPr>
            <a:spLocks noChangeArrowheads="1"/>
          </p:cNvSpPr>
          <p:nvPr/>
        </p:nvSpPr>
        <p:spPr bwMode="auto">
          <a:xfrm>
            <a:off x="6638925" y="2286000"/>
            <a:ext cx="2057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/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Peak Luminosity </a:t>
            </a:r>
          </a:p>
          <a:p>
            <a:pPr marL="342900" indent="-342900"/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[cm</a:t>
            </a:r>
            <a:r>
              <a:rPr lang="en-US" baseline="30000" dirty="0" smtClean="0">
                <a:solidFill>
                  <a:srgbClr val="062F67"/>
                </a:solidFill>
                <a:latin typeface="Calibri" pitchFamily="34" charset="0"/>
              </a:rPr>
              <a:t>-2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 s</a:t>
            </a:r>
            <a:r>
              <a:rPr lang="en-US" baseline="30000" dirty="0" smtClean="0">
                <a:solidFill>
                  <a:srgbClr val="062F67"/>
                </a:solidFill>
                <a:latin typeface="Calibri" pitchFamily="34" charset="0"/>
              </a:rPr>
              <a:t>-1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]</a:t>
            </a:r>
          </a:p>
        </p:txBody>
      </p:sp>
      <p:sp>
        <p:nvSpPr>
          <p:cNvPr id="45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b="0" smtClean="0"/>
              <a:pPr/>
              <a:t>7</a:t>
            </a:fld>
            <a:endParaRPr lang="en-US" b="0" dirty="0"/>
          </a:p>
        </p:txBody>
      </p:sp>
      <p:sp>
        <p:nvSpPr>
          <p:cNvPr id="4" name="Rectangle 3"/>
          <p:cNvSpPr/>
          <p:nvPr/>
        </p:nvSpPr>
        <p:spPr>
          <a:xfrm>
            <a:off x="8333886" y="4419600"/>
            <a:ext cx="7248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[1,2,3]</a:t>
            </a:r>
            <a:endParaRPr lang="en-GB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13685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 bwMode="auto">
          <a:xfrm>
            <a:off x="1050768" y="4838699"/>
            <a:ext cx="6874031" cy="546675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685800" y="2286000"/>
            <a:ext cx="8010525" cy="2028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rgbClr val="062F67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GB" dirty="0"/>
          </a:p>
        </p:txBody>
      </p:sp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533400" y="838200"/>
            <a:ext cx="80772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Power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Converters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= Power Supplies</a:t>
            </a:r>
          </a:p>
        </p:txBody>
      </p: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533400" y="1219200"/>
            <a:ext cx="80772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Critical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for operation of CERN’s machines </a:t>
            </a:r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533400" y="1524000"/>
            <a:ext cx="80772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Direct impact on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beam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quality</a:t>
            </a:r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533400" y="1828800"/>
            <a:ext cx="80772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Direct impact on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machine availability</a:t>
            </a: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454462" y="2897384"/>
            <a:ext cx="2057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2010</a:t>
            </a:r>
            <a:endParaRPr lang="en-US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2514600" y="2897384"/>
            <a:ext cx="2057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3.5</a:t>
            </a:r>
            <a:endParaRPr lang="en-US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4572000" y="2897384"/>
            <a:ext cx="2057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4 x 10</a:t>
            </a:r>
            <a:r>
              <a:rPr lang="en-US" baseline="30000" dirty="0" smtClean="0">
                <a:solidFill>
                  <a:srgbClr val="3366FF"/>
                </a:solidFill>
                <a:latin typeface="Calibri" pitchFamily="34" charset="0"/>
              </a:rPr>
              <a:t>13</a:t>
            </a:r>
            <a:endParaRPr lang="en-US" baseline="30000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6638925" y="2897384"/>
            <a:ext cx="2057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2.0 x 10</a:t>
            </a:r>
            <a:r>
              <a:rPr lang="en-US" baseline="30000" dirty="0" smtClean="0">
                <a:solidFill>
                  <a:srgbClr val="3366FF"/>
                </a:solidFill>
                <a:latin typeface="Calibri" pitchFamily="34" charset="0"/>
              </a:rPr>
              <a:t>32</a:t>
            </a:r>
            <a:endParaRPr lang="en-US" baseline="30000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454462" y="3250642"/>
            <a:ext cx="2057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2011</a:t>
            </a:r>
            <a:endParaRPr lang="en-US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2514600" y="3250642"/>
            <a:ext cx="2057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3.5</a:t>
            </a:r>
            <a:endParaRPr lang="en-US" dirty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4572000" y="3250642"/>
            <a:ext cx="2057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2.0 x 10</a:t>
            </a:r>
            <a:r>
              <a:rPr lang="en-US" baseline="30000" dirty="0" smtClean="0">
                <a:solidFill>
                  <a:srgbClr val="3366FF"/>
                </a:solidFill>
                <a:latin typeface="Calibri" pitchFamily="34" charset="0"/>
              </a:rPr>
              <a:t>14</a:t>
            </a:r>
            <a:endParaRPr lang="en-US" baseline="30000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6638925" y="3250642"/>
            <a:ext cx="2057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3.6 x 10</a:t>
            </a:r>
            <a:r>
              <a:rPr lang="en-US" baseline="30000" dirty="0" smtClean="0">
                <a:solidFill>
                  <a:srgbClr val="3366FF"/>
                </a:solidFill>
                <a:latin typeface="Calibri" pitchFamily="34" charset="0"/>
              </a:rPr>
              <a:t>33</a:t>
            </a:r>
            <a:endParaRPr lang="en-US" baseline="30000" dirty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454462" y="3589196"/>
            <a:ext cx="2057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2012</a:t>
            </a:r>
            <a:endParaRPr lang="en-US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2514600" y="3589196"/>
            <a:ext cx="2057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chemeClr val="accent1"/>
                </a:solidFill>
                <a:latin typeface="Calibri" pitchFamily="34" charset="0"/>
              </a:rPr>
              <a:t>4</a:t>
            </a:r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4572000" y="3589196"/>
            <a:ext cx="2057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/>
            <a:r>
              <a:rPr lang="en-US" dirty="0" smtClean="0">
                <a:solidFill>
                  <a:schemeClr val="accent1"/>
                </a:solidFill>
                <a:latin typeface="Calibri" pitchFamily="34" charset="0"/>
              </a:rPr>
              <a:t>2.2 </a:t>
            </a:r>
            <a:r>
              <a:rPr lang="en-US" dirty="0">
                <a:solidFill>
                  <a:schemeClr val="accent1"/>
                </a:solidFill>
                <a:latin typeface="Calibri" pitchFamily="34" charset="0"/>
              </a:rPr>
              <a:t>x 10</a:t>
            </a:r>
            <a:r>
              <a:rPr lang="en-US" baseline="30000" dirty="0">
                <a:solidFill>
                  <a:schemeClr val="accent1"/>
                </a:solidFill>
                <a:latin typeface="Calibri" pitchFamily="34" charset="0"/>
              </a:rPr>
              <a:t>14</a:t>
            </a:r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6638925" y="3589196"/>
            <a:ext cx="2057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chemeClr val="accent1"/>
                </a:solidFill>
                <a:latin typeface="Calibri" pitchFamily="34" charset="0"/>
              </a:rPr>
              <a:t>7.7 x 10</a:t>
            </a:r>
            <a:r>
              <a:rPr lang="en-US" baseline="30000" dirty="0" smtClean="0">
                <a:solidFill>
                  <a:schemeClr val="accent1"/>
                </a:solidFill>
                <a:latin typeface="Calibri" pitchFamily="34" charset="0"/>
              </a:rPr>
              <a:t>33</a:t>
            </a:r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454462" y="3929416"/>
            <a:ext cx="2057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LS</a:t>
            </a:r>
            <a:r>
              <a:rPr lang="en-US" baseline="-25000" dirty="0" smtClean="0">
                <a:solidFill>
                  <a:srgbClr val="3366FF"/>
                </a:solidFill>
                <a:latin typeface="Calibri" pitchFamily="34" charset="0"/>
              </a:rPr>
              <a:t>1-2</a:t>
            </a:r>
            <a:endParaRPr lang="en-US" baseline="-25000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2514600" y="3929416"/>
            <a:ext cx="2057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/>
            <a:r>
              <a:rPr lang="en-US" dirty="0" smtClean="0">
                <a:solidFill>
                  <a:schemeClr val="accent1"/>
                </a:solidFill>
                <a:latin typeface="Calibri" pitchFamily="34" charset="0"/>
              </a:rPr>
              <a:t>≈6.5</a:t>
            </a:r>
            <a:endParaRPr lang="en-US" dirty="0">
              <a:solidFill>
                <a:schemeClr val="accent1"/>
              </a:solidFill>
              <a:latin typeface="Calibri" pitchFamily="34" charset="0"/>
            </a:endParaRPr>
          </a:p>
        </p:txBody>
      </p:sp>
      <p:sp>
        <p:nvSpPr>
          <p:cNvPr id="28" name="Rectangle 27"/>
          <p:cNvSpPr>
            <a:spLocks noChangeArrowheads="1"/>
          </p:cNvSpPr>
          <p:nvPr/>
        </p:nvSpPr>
        <p:spPr bwMode="auto">
          <a:xfrm>
            <a:off x="4572000" y="3929416"/>
            <a:ext cx="2057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chemeClr val="accent1"/>
                </a:solidFill>
                <a:latin typeface="Calibri" pitchFamily="34" charset="0"/>
              </a:rPr>
              <a:t>≈3 x 10</a:t>
            </a:r>
            <a:r>
              <a:rPr lang="en-US" baseline="30000" dirty="0" smtClean="0">
                <a:solidFill>
                  <a:schemeClr val="accent1"/>
                </a:solidFill>
                <a:latin typeface="Calibri" pitchFamily="34" charset="0"/>
              </a:rPr>
              <a:t>14</a:t>
            </a:r>
          </a:p>
        </p:txBody>
      </p:sp>
      <p:sp>
        <p:nvSpPr>
          <p:cNvPr id="29" name="Rectangle 28"/>
          <p:cNvSpPr>
            <a:spLocks noChangeArrowheads="1"/>
          </p:cNvSpPr>
          <p:nvPr/>
        </p:nvSpPr>
        <p:spPr bwMode="auto">
          <a:xfrm>
            <a:off x="6638925" y="3929416"/>
            <a:ext cx="2057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chemeClr val="accent1"/>
                </a:solidFill>
                <a:latin typeface="Calibri" pitchFamily="34" charset="0"/>
              </a:rPr>
              <a:t>≈1 x 10</a:t>
            </a:r>
            <a:r>
              <a:rPr lang="en-US" baseline="30000" dirty="0" smtClean="0">
                <a:solidFill>
                  <a:schemeClr val="accent1"/>
                </a:solidFill>
                <a:latin typeface="Calibri" pitchFamily="34" charset="0"/>
              </a:rPr>
              <a:t>34</a:t>
            </a:r>
          </a:p>
        </p:txBody>
      </p:sp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454462" y="2409110"/>
            <a:ext cx="2057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Year</a:t>
            </a:r>
          </a:p>
        </p:txBody>
      </p:sp>
      <p:sp>
        <p:nvSpPr>
          <p:cNvPr id="31" name="Rectangle 30"/>
          <p:cNvSpPr>
            <a:spLocks noChangeArrowheads="1"/>
          </p:cNvSpPr>
          <p:nvPr/>
        </p:nvSpPr>
        <p:spPr bwMode="auto">
          <a:xfrm>
            <a:off x="2514600" y="2286000"/>
            <a:ext cx="2057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Peak Energy </a:t>
            </a:r>
          </a:p>
          <a:p>
            <a:pPr marL="342900" indent="-342900" algn="ctr" eaLnBrk="0" hangingPunct="0"/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[</a:t>
            </a:r>
            <a:r>
              <a:rPr lang="en-US" dirty="0" err="1" smtClean="0">
                <a:solidFill>
                  <a:srgbClr val="062F67"/>
                </a:solidFill>
                <a:latin typeface="Calibri" pitchFamily="34" charset="0"/>
              </a:rPr>
              <a:t>TeV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]</a:t>
            </a:r>
          </a:p>
        </p:txBody>
      </p: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4572000" y="2286000"/>
            <a:ext cx="2057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Peak Intensity </a:t>
            </a:r>
          </a:p>
          <a:p>
            <a:pPr marL="342900" indent="-342900" algn="ctr" eaLnBrk="0" hangingPunct="0"/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[p]</a:t>
            </a:r>
          </a:p>
        </p:txBody>
      </p:sp>
      <p:sp>
        <p:nvSpPr>
          <p:cNvPr id="33" name="Rectangle 32"/>
          <p:cNvSpPr>
            <a:spLocks noChangeArrowheads="1"/>
          </p:cNvSpPr>
          <p:nvPr/>
        </p:nvSpPr>
        <p:spPr bwMode="auto">
          <a:xfrm>
            <a:off x="6638925" y="2286000"/>
            <a:ext cx="2057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/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Peak Luminosity </a:t>
            </a:r>
          </a:p>
          <a:p>
            <a:pPr marL="342900" indent="-342900"/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[cm</a:t>
            </a:r>
            <a:r>
              <a:rPr lang="en-US" baseline="30000" dirty="0" smtClean="0">
                <a:solidFill>
                  <a:srgbClr val="062F67"/>
                </a:solidFill>
                <a:latin typeface="Calibri" pitchFamily="34" charset="0"/>
              </a:rPr>
              <a:t>-2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 s</a:t>
            </a:r>
            <a:r>
              <a:rPr lang="en-US" baseline="30000" dirty="0" smtClean="0">
                <a:solidFill>
                  <a:srgbClr val="062F67"/>
                </a:solidFill>
                <a:latin typeface="Calibri" pitchFamily="34" charset="0"/>
              </a:rPr>
              <a:t>-1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]</a:t>
            </a:r>
          </a:p>
        </p:txBody>
      </p:sp>
      <p:sp>
        <p:nvSpPr>
          <p:cNvPr id="45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b="0" smtClean="0"/>
              <a:pPr/>
              <a:t>8</a:t>
            </a:fld>
            <a:endParaRPr lang="en-US" b="0" dirty="0"/>
          </a:p>
        </p:txBody>
      </p:sp>
      <p:sp>
        <p:nvSpPr>
          <p:cNvPr id="34" name="Rectangle 13"/>
          <p:cNvSpPr>
            <a:spLocks noChangeArrowheads="1"/>
          </p:cNvSpPr>
          <p:nvPr/>
        </p:nvSpPr>
        <p:spPr bwMode="auto">
          <a:xfrm>
            <a:off x="533400" y="4800600"/>
            <a:ext cx="80772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LS1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= Long Shutdown #1 – from 2013 to 2014 – upgrade magnet interconnects</a:t>
            </a:r>
          </a:p>
          <a:p>
            <a:pPr marL="342900" indent="-342900" algn="ctr" eaLnBrk="0" hangingPunct="0"/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LS2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= Long Shutdown #2 …</a:t>
            </a:r>
            <a:endParaRPr lang="en-US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cxnSp>
        <p:nvCxnSpPr>
          <p:cNvPr id="36" name="Straight Connector 35"/>
          <p:cNvCxnSpPr/>
          <p:nvPr/>
        </p:nvCxnSpPr>
        <p:spPr bwMode="auto">
          <a:xfrm>
            <a:off x="1326874" y="4248920"/>
            <a:ext cx="312576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7" name="Rectangle 36"/>
          <p:cNvSpPr/>
          <p:nvPr/>
        </p:nvSpPr>
        <p:spPr>
          <a:xfrm>
            <a:off x="8333886" y="4419600"/>
            <a:ext cx="7248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[1,2,3]</a:t>
            </a:r>
            <a:endParaRPr lang="en-GB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393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685800" y="2286000"/>
            <a:ext cx="8010525" cy="2028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rgbClr val="062F67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GB" dirty="0"/>
          </a:p>
        </p:txBody>
      </p:sp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533400" y="838200"/>
            <a:ext cx="80772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Power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Converters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= Power Supplies</a:t>
            </a:r>
          </a:p>
        </p:txBody>
      </p: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533400" y="1219200"/>
            <a:ext cx="80772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Critical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for operation of CERN’s machines </a:t>
            </a:r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533400" y="1524000"/>
            <a:ext cx="80772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Direct impact on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beam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quality</a:t>
            </a:r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533400" y="1828800"/>
            <a:ext cx="80772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Direct impact on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machine availability</a:t>
            </a: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454462" y="2897384"/>
            <a:ext cx="2057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2010</a:t>
            </a:r>
            <a:endParaRPr lang="en-US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2514600" y="2897384"/>
            <a:ext cx="2057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3.5</a:t>
            </a:r>
            <a:endParaRPr lang="en-US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4572000" y="2897384"/>
            <a:ext cx="2057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4 x 10</a:t>
            </a:r>
            <a:r>
              <a:rPr lang="en-US" baseline="30000" dirty="0" smtClean="0">
                <a:solidFill>
                  <a:srgbClr val="3366FF"/>
                </a:solidFill>
                <a:latin typeface="Calibri" pitchFamily="34" charset="0"/>
              </a:rPr>
              <a:t>13</a:t>
            </a:r>
            <a:endParaRPr lang="en-US" baseline="30000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6638925" y="2897384"/>
            <a:ext cx="2057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2.0 x 10</a:t>
            </a:r>
            <a:r>
              <a:rPr lang="en-US" baseline="30000" dirty="0" smtClean="0">
                <a:solidFill>
                  <a:srgbClr val="3366FF"/>
                </a:solidFill>
                <a:latin typeface="Calibri" pitchFamily="34" charset="0"/>
              </a:rPr>
              <a:t>32</a:t>
            </a:r>
            <a:endParaRPr lang="en-US" baseline="30000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454462" y="3250642"/>
            <a:ext cx="2057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2011</a:t>
            </a:r>
            <a:endParaRPr lang="en-US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2514600" y="3250642"/>
            <a:ext cx="2057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3.5</a:t>
            </a:r>
            <a:endParaRPr lang="en-US" dirty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4572000" y="3250642"/>
            <a:ext cx="2057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2.0 x 10</a:t>
            </a:r>
            <a:r>
              <a:rPr lang="en-US" baseline="30000" dirty="0" smtClean="0">
                <a:solidFill>
                  <a:srgbClr val="3366FF"/>
                </a:solidFill>
                <a:latin typeface="Calibri" pitchFamily="34" charset="0"/>
              </a:rPr>
              <a:t>14</a:t>
            </a:r>
            <a:endParaRPr lang="en-US" baseline="30000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6638925" y="3250642"/>
            <a:ext cx="2057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3.6 x 10</a:t>
            </a:r>
            <a:r>
              <a:rPr lang="en-US" baseline="30000" dirty="0" smtClean="0">
                <a:solidFill>
                  <a:srgbClr val="3366FF"/>
                </a:solidFill>
                <a:latin typeface="Calibri" pitchFamily="34" charset="0"/>
              </a:rPr>
              <a:t>33</a:t>
            </a:r>
            <a:endParaRPr lang="en-US" baseline="30000" dirty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454462" y="3589196"/>
            <a:ext cx="2057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2012</a:t>
            </a:r>
            <a:endParaRPr lang="en-US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2514600" y="3589196"/>
            <a:ext cx="2057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chemeClr val="accent1"/>
                </a:solidFill>
                <a:latin typeface="Calibri" pitchFamily="34" charset="0"/>
              </a:rPr>
              <a:t>4</a:t>
            </a:r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4572000" y="3589196"/>
            <a:ext cx="2057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/>
            <a:r>
              <a:rPr lang="en-US" dirty="0" smtClean="0">
                <a:solidFill>
                  <a:schemeClr val="accent1"/>
                </a:solidFill>
                <a:latin typeface="Calibri" pitchFamily="34" charset="0"/>
              </a:rPr>
              <a:t>2.2 </a:t>
            </a:r>
            <a:r>
              <a:rPr lang="en-US" dirty="0">
                <a:solidFill>
                  <a:schemeClr val="accent1"/>
                </a:solidFill>
                <a:latin typeface="Calibri" pitchFamily="34" charset="0"/>
              </a:rPr>
              <a:t>x 10</a:t>
            </a:r>
            <a:r>
              <a:rPr lang="en-US" baseline="30000" dirty="0">
                <a:solidFill>
                  <a:schemeClr val="accent1"/>
                </a:solidFill>
                <a:latin typeface="Calibri" pitchFamily="34" charset="0"/>
              </a:rPr>
              <a:t>14</a:t>
            </a:r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6638925" y="3589196"/>
            <a:ext cx="2057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chemeClr val="accent1"/>
                </a:solidFill>
                <a:latin typeface="Calibri" pitchFamily="34" charset="0"/>
              </a:rPr>
              <a:t>7.7 x 10</a:t>
            </a:r>
            <a:r>
              <a:rPr lang="en-US" baseline="30000" dirty="0" smtClean="0">
                <a:solidFill>
                  <a:schemeClr val="accent1"/>
                </a:solidFill>
                <a:latin typeface="Calibri" pitchFamily="34" charset="0"/>
              </a:rPr>
              <a:t>33</a:t>
            </a:r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454462" y="3929416"/>
            <a:ext cx="2057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LS</a:t>
            </a:r>
            <a:r>
              <a:rPr lang="en-US" baseline="-25000" dirty="0" smtClean="0">
                <a:solidFill>
                  <a:srgbClr val="3366FF"/>
                </a:solidFill>
                <a:latin typeface="Calibri" pitchFamily="34" charset="0"/>
              </a:rPr>
              <a:t>1-2</a:t>
            </a:r>
            <a:endParaRPr lang="en-US" baseline="-25000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2514600" y="3929416"/>
            <a:ext cx="2057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/>
            <a:r>
              <a:rPr lang="en-US" dirty="0" smtClean="0">
                <a:solidFill>
                  <a:schemeClr val="accent1"/>
                </a:solidFill>
                <a:latin typeface="Calibri" pitchFamily="34" charset="0"/>
              </a:rPr>
              <a:t>≈6.5</a:t>
            </a:r>
            <a:endParaRPr lang="en-US" dirty="0">
              <a:solidFill>
                <a:schemeClr val="accent1"/>
              </a:solidFill>
              <a:latin typeface="Calibri" pitchFamily="34" charset="0"/>
            </a:endParaRPr>
          </a:p>
        </p:txBody>
      </p:sp>
      <p:sp>
        <p:nvSpPr>
          <p:cNvPr id="28" name="Rectangle 27"/>
          <p:cNvSpPr>
            <a:spLocks noChangeArrowheads="1"/>
          </p:cNvSpPr>
          <p:nvPr/>
        </p:nvSpPr>
        <p:spPr bwMode="auto">
          <a:xfrm>
            <a:off x="4572000" y="3929416"/>
            <a:ext cx="2057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chemeClr val="accent1"/>
                </a:solidFill>
                <a:latin typeface="Calibri" pitchFamily="34" charset="0"/>
              </a:rPr>
              <a:t>≈3 x 10</a:t>
            </a:r>
            <a:r>
              <a:rPr lang="en-US" baseline="30000" dirty="0" smtClean="0">
                <a:solidFill>
                  <a:schemeClr val="accent1"/>
                </a:solidFill>
                <a:latin typeface="Calibri" pitchFamily="34" charset="0"/>
              </a:rPr>
              <a:t>14</a:t>
            </a:r>
          </a:p>
        </p:txBody>
      </p:sp>
      <p:sp>
        <p:nvSpPr>
          <p:cNvPr id="29" name="Rectangle 28"/>
          <p:cNvSpPr>
            <a:spLocks noChangeArrowheads="1"/>
          </p:cNvSpPr>
          <p:nvPr/>
        </p:nvSpPr>
        <p:spPr bwMode="auto">
          <a:xfrm>
            <a:off x="6638925" y="3929416"/>
            <a:ext cx="2057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chemeClr val="accent1"/>
                </a:solidFill>
                <a:latin typeface="Calibri" pitchFamily="34" charset="0"/>
              </a:rPr>
              <a:t>≈1 x 10</a:t>
            </a:r>
            <a:r>
              <a:rPr lang="en-US" baseline="30000" dirty="0" smtClean="0">
                <a:solidFill>
                  <a:schemeClr val="accent1"/>
                </a:solidFill>
                <a:latin typeface="Calibri" pitchFamily="34" charset="0"/>
              </a:rPr>
              <a:t>34</a:t>
            </a:r>
          </a:p>
        </p:txBody>
      </p:sp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454462" y="2409110"/>
            <a:ext cx="2057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Year</a:t>
            </a:r>
          </a:p>
        </p:txBody>
      </p:sp>
      <p:sp>
        <p:nvSpPr>
          <p:cNvPr id="31" name="Rectangle 30"/>
          <p:cNvSpPr>
            <a:spLocks noChangeArrowheads="1"/>
          </p:cNvSpPr>
          <p:nvPr/>
        </p:nvSpPr>
        <p:spPr bwMode="auto">
          <a:xfrm>
            <a:off x="2514600" y="2286000"/>
            <a:ext cx="2057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Peak Energy </a:t>
            </a:r>
          </a:p>
          <a:p>
            <a:pPr marL="342900" indent="-342900" algn="ctr" eaLnBrk="0" hangingPunct="0"/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[</a:t>
            </a:r>
            <a:r>
              <a:rPr lang="en-US" dirty="0" err="1" smtClean="0">
                <a:solidFill>
                  <a:srgbClr val="062F67"/>
                </a:solidFill>
                <a:latin typeface="Calibri" pitchFamily="34" charset="0"/>
              </a:rPr>
              <a:t>TeV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]</a:t>
            </a:r>
          </a:p>
        </p:txBody>
      </p: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4572000" y="2286000"/>
            <a:ext cx="2057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Peak Intensity </a:t>
            </a:r>
          </a:p>
          <a:p>
            <a:pPr marL="342900" indent="-342900" algn="ctr" eaLnBrk="0" hangingPunct="0"/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[p]</a:t>
            </a:r>
          </a:p>
        </p:txBody>
      </p:sp>
      <p:sp>
        <p:nvSpPr>
          <p:cNvPr id="33" name="Rectangle 32"/>
          <p:cNvSpPr>
            <a:spLocks noChangeArrowheads="1"/>
          </p:cNvSpPr>
          <p:nvPr/>
        </p:nvSpPr>
        <p:spPr bwMode="auto">
          <a:xfrm>
            <a:off x="6638925" y="2286000"/>
            <a:ext cx="2057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/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Peak Luminosity </a:t>
            </a:r>
          </a:p>
          <a:p>
            <a:pPr marL="342900" indent="-342900"/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[cm</a:t>
            </a:r>
            <a:r>
              <a:rPr lang="en-US" baseline="30000" dirty="0" smtClean="0">
                <a:solidFill>
                  <a:srgbClr val="062F67"/>
                </a:solidFill>
                <a:latin typeface="Calibri" pitchFamily="34" charset="0"/>
              </a:rPr>
              <a:t>-2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 s</a:t>
            </a:r>
            <a:r>
              <a:rPr lang="en-US" baseline="30000" dirty="0" smtClean="0">
                <a:solidFill>
                  <a:srgbClr val="062F67"/>
                </a:solidFill>
                <a:latin typeface="Calibri" pitchFamily="34" charset="0"/>
              </a:rPr>
              <a:t>-1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]</a:t>
            </a:r>
          </a:p>
        </p:txBody>
      </p:sp>
      <p:sp>
        <p:nvSpPr>
          <p:cNvPr id="45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b="0" smtClean="0"/>
              <a:pPr/>
              <a:t>9</a:t>
            </a:fld>
            <a:endParaRPr lang="en-US" b="0" dirty="0"/>
          </a:p>
        </p:txBody>
      </p:sp>
      <p:sp>
        <p:nvSpPr>
          <p:cNvPr id="35" name="Rectangle 34"/>
          <p:cNvSpPr/>
          <p:nvPr/>
        </p:nvSpPr>
        <p:spPr bwMode="auto">
          <a:xfrm>
            <a:off x="1307944" y="6096000"/>
            <a:ext cx="6616856" cy="338554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Rectangle 13"/>
          <p:cNvSpPr>
            <a:spLocks noChangeArrowheads="1"/>
          </p:cNvSpPr>
          <p:nvPr/>
        </p:nvSpPr>
        <p:spPr bwMode="auto">
          <a:xfrm>
            <a:off x="911662" y="5562600"/>
            <a:ext cx="28956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F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unction 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G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enerator 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C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ontroller</a:t>
            </a:r>
          </a:p>
        </p:txBody>
      </p:sp>
      <p:sp>
        <p:nvSpPr>
          <p:cNvPr id="37" name="Rectangle 36"/>
          <p:cNvSpPr/>
          <p:nvPr/>
        </p:nvSpPr>
        <p:spPr>
          <a:xfrm>
            <a:off x="1028700" y="5562600"/>
            <a:ext cx="27924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F</a:t>
            </a:r>
            <a:endParaRPr lang="en-GB" dirty="0"/>
          </a:p>
        </p:txBody>
      </p:sp>
      <p:sp>
        <p:nvSpPr>
          <p:cNvPr id="38" name="Rectangle 13"/>
          <p:cNvSpPr>
            <a:spLocks noChangeArrowheads="1"/>
          </p:cNvSpPr>
          <p:nvPr/>
        </p:nvSpPr>
        <p:spPr bwMode="auto">
          <a:xfrm>
            <a:off x="533400" y="4419600"/>
            <a:ext cx="80772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Increasing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energy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and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intensity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= increasing levels of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radiation 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in machine environment</a:t>
            </a:r>
          </a:p>
        </p:txBody>
      </p:sp>
      <p:sp>
        <p:nvSpPr>
          <p:cNvPr id="39" name="Rectangle 13"/>
          <p:cNvSpPr>
            <a:spLocks noChangeArrowheads="1"/>
          </p:cNvSpPr>
          <p:nvPr/>
        </p:nvSpPr>
        <p:spPr bwMode="auto">
          <a:xfrm>
            <a:off x="609600" y="4876800"/>
            <a:ext cx="80772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existing converter controls would have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low availability 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when</a:t>
            </a:r>
          </a:p>
          <a:p>
            <a:pPr marL="342900" indent="-342900" algn="ctr" eaLnBrk="0" hangingPunct="0"/>
            <a:r>
              <a:rPr lang="en-US" dirty="0">
                <a:solidFill>
                  <a:srgbClr val="3366FF"/>
                </a:solidFill>
                <a:latin typeface="Calibri" pitchFamily="34" charset="0"/>
              </a:rPr>
              <a:t>h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igher energies and intensities are reached in the LS</a:t>
            </a:r>
            <a:r>
              <a:rPr lang="en-US" baseline="-25000" dirty="0" smtClean="0">
                <a:solidFill>
                  <a:srgbClr val="3366FF"/>
                </a:solidFill>
                <a:latin typeface="Calibri" pitchFamily="34" charset="0"/>
              </a:rPr>
              <a:t>1-2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era</a:t>
            </a:r>
          </a:p>
        </p:txBody>
      </p:sp>
      <p:sp>
        <p:nvSpPr>
          <p:cNvPr id="40" name="Rectangle 39"/>
          <p:cNvSpPr/>
          <p:nvPr/>
        </p:nvSpPr>
        <p:spPr>
          <a:xfrm>
            <a:off x="1790700" y="5562600"/>
            <a:ext cx="31451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G</a:t>
            </a:r>
            <a:endParaRPr lang="en-GB" dirty="0"/>
          </a:p>
        </p:txBody>
      </p:sp>
      <p:sp>
        <p:nvSpPr>
          <p:cNvPr id="41" name="Rectangle 40"/>
          <p:cNvSpPr/>
          <p:nvPr/>
        </p:nvSpPr>
        <p:spPr>
          <a:xfrm>
            <a:off x="2690809" y="5562600"/>
            <a:ext cx="29367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C</a:t>
            </a:r>
            <a:endParaRPr lang="en-GB" dirty="0"/>
          </a:p>
        </p:txBody>
      </p:sp>
      <p:cxnSp>
        <p:nvCxnSpPr>
          <p:cNvPr id="42" name="Straight Arrow Connector 41"/>
          <p:cNvCxnSpPr/>
          <p:nvPr/>
        </p:nvCxnSpPr>
        <p:spPr bwMode="auto">
          <a:xfrm>
            <a:off x="3918704" y="5731877"/>
            <a:ext cx="1107638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62F67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3" name="Rectangle 13"/>
          <p:cNvSpPr>
            <a:spLocks noChangeArrowheads="1"/>
          </p:cNvSpPr>
          <p:nvPr/>
        </p:nvSpPr>
        <p:spPr bwMode="auto">
          <a:xfrm>
            <a:off x="5079748" y="5562600"/>
            <a:ext cx="28956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F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unction 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G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enerator 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C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ontroller</a:t>
            </a:r>
          </a:p>
        </p:txBody>
      </p:sp>
      <p:sp>
        <p:nvSpPr>
          <p:cNvPr id="44" name="Rectangle 43"/>
          <p:cNvSpPr/>
          <p:nvPr/>
        </p:nvSpPr>
        <p:spPr>
          <a:xfrm>
            <a:off x="5196786" y="5562600"/>
            <a:ext cx="27924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F</a:t>
            </a:r>
            <a:endParaRPr lang="en-GB" dirty="0"/>
          </a:p>
        </p:txBody>
      </p:sp>
      <p:sp>
        <p:nvSpPr>
          <p:cNvPr id="46" name="Rectangle 45"/>
          <p:cNvSpPr/>
          <p:nvPr/>
        </p:nvSpPr>
        <p:spPr>
          <a:xfrm>
            <a:off x="5958786" y="5562600"/>
            <a:ext cx="31451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G</a:t>
            </a:r>
            <a:endParaRPr lang="en-GB" dirty="0"/>
          </a:p>
        </p:txBody>
      </p:sp>
      <p:sp>
        <p:nvSpPr>
          <p:cNvPr id="47" name="Rectangle 46"/>
          <p:cNvSpPr/>
          <p:nvPr/>
        </p:nvSpPr>
        <p:spPr>
          <a:xfrm>
            <a:off x="6858895" y="5562600"/>
            <a:ext cx="29367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C</a:t>
            </a:r>
            <a:endParaRPr lang="en-GB" dirty="0"/>
          </a:p>
        </p:txBody>
      </p:sp>
      <p:sp>
        <p:nvSpPr>
          <p:cNvPr id="48" name="Rectangle 47"/>
          <p:cNvSpPr/>
          <p:nvPr/>
        </p:nvSpPr>
        <p:spPr>
          <a:xfrm>
            <a:off x="7744880" y="5562600"/>
            <a:ext cx="6876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lite</a:t>
            </a:r>
            <a:endParaRPr lang="en-GB" dirty="0"/>
          </a:p>
        </p:txBody>
      </p:sp>
      <p:sp>
        <p:nvSpPr>
          <p:cNvPr id="49" name="Rectangle 13"/>
          <p:cNvSpPr>
            <a:spLocks noChangeArrowheads="1"/>
          </p:cNvSpPr>
          <p:nvPr/>
        </p:nvSpPr>
        <p:spPr bwMode="auto">
          <a:xfrm>
            <a:off x="533400" y="6096000"/>
            <a:ext cx="80772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a design </a:t>
            </a:r>
            <a:r>
              <a:rPr lang="en-US" dirty="0" err="1" smtClean="0">
                <a:solidFill>
                  <a:srgbClr val="3366FF"/>
                </a:solidFill>
                <a:latin typeface="Calibri" pitchFamily="34" charset="0"/>
              </a:rPr>
              <a:t>optimised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for high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availability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in radiation = the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next 25 years 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of LHC</a:t>
            </a:r>
            <a:endParaRPr lang="en-US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cxnSp>
        <p:nvCxnSpPr>
          <p:cNvPr id="50" name="Straight Connector 49"/>
          <p:cNvCxnSpPr/>
          <p:nvPr/>
        </p:nvCxnSpPr>
        <p:spPr bwMode="auto">
          <a:xfrm>
            <a:off x="7802724" y="5857875"/>
            <a:ext cx="312576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" name="Rectangle 50"/>
          <p:cNvSpPr/>
          <p:nvPr/>
        </p:nvSpPr>
        <p:spPr>
          <a:xfrm>
            <a:off x="8333886" y="4419600"/>
            <a:ext cx="7248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[1,2,3]</a:t>
            </a:r>
            <a:endParaRPr lang="en-GB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834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/>
      <p:bldP spid="37" grpId="0"/>
      <p:bldP spid="38" grpId="0"/>
      <p:bldP spid="39" grpId="0"/>
      <p:bldP spid="40" grpId="0"/>
      <p:bldP spid="41" grpId="0"/>
      <p:bldP spid="43" grpId="0"/>
      <p:bldP spid="44" grpId="0"/>
      <p:bldP spid="46" grpId="0"/>
      <p:bldP spid="47" grpId="0"/>
      <p:bldP spid="48" grpId="0"/>
      <p:bldP spid="49" grpId="0"/>
    </p:bldLst>
  </p:timing>
</p:sld>
</file>

<file path=ppt/theme/theme1.xml><?xml version="1.0" encoding="utf-8"?>
<a:theme xmlns:a="http://schemas.openxmlformats.org/drawingml/2006/main" name="BTODD primary master">
  <a:themeElements>
    <a:clrScheme name="BTODD Theme Colour Set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800080"/>
      </a:accent3>
      <a:accent4>
        <a:srgbClr val="FF6600"/>
      </a:accent4>
      <a:accent5>
        <a:srgbClr val="062F67"/>
      </a:accent5>
      <a:accent6>
        <a:srgbClr val="000000"/>
      </a:accent6>
      <a:hlink>
        <a:srgbClr val="1717FF"/>
      </a:hlink>
      <a:folHlink>
        <a:srgbClr val="0000CC"/>
      </a:folHlink>
    </a:clrScheme>
    <a:fontScheme name="BTODD Theme Font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TODD index 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32989</TotalTime>
  <Words>1674</Words>
  <Application>Microsoft Office PowerPoint</Application>
  <PresentationFormat>On-screen Show (4:3)</PresentationFormat>
  <Paragraphs>414</Paragraphs>
  <Slides>54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54</vt:i4>
      </vt:variant>
    </vt:vector>
  </HeadingPairs>
  <TitlesOfParts>
    <vt:vector size="56" baseType="lpstr">
      <vt:lpstr>BTODD primary master</vt:lpstr>
      <vt:lpstr>BTODD index master</vt:lpstr>
      <vt:lpstr>PowerPoint Presentation</vt:lpstr>
      <vt:lpstr>CERN</vt:lpstr>
      <vt:lpstr>CERN</vt:lpstr>
      <vt:lpstr>CERN</vt:lpstr>
      <vt:lpstr>CERN</vt:lpstr>
      <vt:lpstr>CERN</vt:lpstr>
      <vt:lpstr>Introduction</vt:lpstr>
      <vt:lpstr>Introduction</vt:lpstr>
      <vt:lpstr>Introduction</vt:lpstr>
      <vt:lpstr>PowerPoint Presentation</vt:lpstr>
      <vt:lpstr>Magnet Powering Circuit</vt:lpstr>
      <vt:lpstr>Magnet Powering Circuit</vt:lpstr>
      <vt:lpstr>Magnet Powering Circuit</vt:lpstr>
      <vt:lpstr>Power Converter</vt:lpstr>
      <vt:lpstr>Power Converter</vt:lpstr>
      <vt:lpstr>Power Converter Types</vt:lpstr>
      <vt:lpstr>Power Converter Types</vt:lpstr>
      <vt:lpstr>PowerPoint Presentation</vt:lpstr>
      <vt:lpstr>in a nutshell</vt:lpstr>
      <vt:lpstr>in a nutshell</vt:lpstr>
      <vt:lpstr>in a nutshell</vt:lpstr>
      <vt:lpstr>in a nutshell</vt:lpstr>
      <vt:lpstr>in a nutshell</vt:lpstr>
      <vt:lpstr>in a nutshell</vt:lpstr>
      <vt:lpstr>in a nutshell</vt:lpstr>
      <vt:lpstr>in a nutshell</vt:lpstr>
      <vt:lpstr>PowerPoint Presentation</vt:lpstr>
      <vt:lpstr>PowerPoint Presentation</vt:lpstr>
      <vt:lpstr>Power Converter Types</vt:lpstr>
      <vt:lpstr>PowerPoint Presentation</vt:lpstr>
      <vt:lpstr>FGC2</vt:lpstr>
      <vt:lpstr>Function</vt:lpstr>
      <vt:lpstr>Software versus Programmable Logic</vt:lpstr>
      <vt:lpstr>Interesting Points</vt:lpstr>
      <vt:lpstr>PowerPoint Presentation</vt:lpstr>
      <vt:lpstr>Design Flow for Radiation Tolerance</vt:lpstr>
      <vt:lpstr>Design Flow for Radiation Tolerance</vt:lpstr>
      <vt:lpstr>Design Flow for Radiation Tolerance</vt:lpstr>
      <vt:lpstr>Design Flow for Radiation Tolerance</vt:lpstr>
      <vt:lpstr>Design Flow for Radiation Tolerance</vt:lpstr>
      <vt:lpstr>Design Flow for Radiation Tolerance</vt:lpstr>
      <vt:lpstr>PowerPoint Presentation</vt:lpstr>
      <vt:lpstr>PowerPoint Presentation</vt:lpstr>
      <vt:lpstr>PowerPoint Presentation</vt:lpstr>
      <vt:lpstr>PowerPoint Presentation</vt:lpstr>
      <vt:lpstr>FGClite Reliability Requirements</vt:lpstr>
      <vt:lpstr>FGClite Reliability Requirements</vt:lpstr>
      <vt:lpstr>PowerPoint Presentation</vt:lpstr>
      <vt:lpstr>PowerPoint Presentation</vt:lpstr>
      <vt:lpstr>PowerPoint Presentation</vt:lpstr>
      <vt:lpstr>Visions of the Future</vt:lpstr>
      <vt:lpstr>Visions of the Future</vt:lpstr>
      <vt:lpstr>PowerPoint Presentation</vt:lpstr>
      <vt:lpstr>References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LHC Beam Interlock System</dc:title>
  <dc:creator>benjamin todd</dc:creator>
  <cp:lastModifiedBy>Benjamin Todd</cp:lastModifiedBy>
  <cp:revision>686</cp:revision>
  <dcterms:created xsi:type="dcterms:W3CDTF">2004-05-13T09:14:00Z</dcterms:created>
  <dcterms:modified xsi:type="dcterms:W3CDTF">2012-09-13T15:42:26Z</dcterms:modified>
</cp:coreProperties>
</file>