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50"/>
  </p:notesMasterIdLst>
  <p:handoutMasterIdLst>
    <p:handoutMasterId r:id="rId51"/>
  </p:handoutMasterIdLst>
  <p:sldIdLst>
    <p:sldId id="256" r:id="rId2"/>
    <p:sldId id="344" r:id="rId3"/>
    <p:sldId id="360" r:id="rId4"/>
    <p:sldId id="323" r:id="rId5"/>
    <p:sldId id="341" r:id="rId6"/>
    <p:sldId id="260" r:id="rId7"/>
    <p:sldId id="261" r:id="rId8"/>
    <p:sldId id="356" r:id="rId9"/>
    <p:sldId id="265" r:id="rId10"/>
    <p:sldId id="274" r:id="rId11"/>
    <p:sldId id="275" r:id="rId12"/>
    <p:sldId id="277" r:id="rId13"/>
    <p:sldId id="278" r:id="rId14"/>
    <p:sldId id="361" r:id="rId15"/>
    <p:sldId id="362" r:id="rId16"/>
    <p:sldId id="363" r:id="rId17"/>
    <p:sldId id="364" r:id="rId18"/>
    <p:sldId id="367" r:id="rId19"/>
    <p:sldId id="357" r:id="rId20"/>
    <p:sldId id="325" r:id="rId21"/>
    <p:sldId id="326" r:id="rId22"/>
    <p:sldId id="327" r:id="rId23"/>
    <p:sldId id="365" r:id="rId24"/>
    <p:sldId id="366" r:id="rId25"/>
    <p:sldId id="333" r:id="rId26"/>
    <p:sldId id="339" r:id="rId27"/>
    <p:sldId id="334" r:id="rId28"/>
    <p:sldId id="335" r:id="rId29"/>
    <p:sldId id="336" r:id="rId30"/>
    <p:sldId id="337" r:id="rId31"/>
    <p:sldId id="338" r:id="rId32"/>
    <p:sldId id="340" r:id="rId33"/>
    <p:sldId id="358" r:id="rId34"/>
    <p:sldId id="345" r:id="rId35"/>
    <p:sldId id="346" r:id="rId36"/>
    <p:sldId id="347" r:id="rId37"/>
    <p:sldId id="348" r:id="rId38"/>
    <p:sldId id="349" r:id="rId39"/>
    <p:sldId id="350" r:id="rId40"/>
    <p:sldId id="351" r:id="rId41"/>
    <p:sldId id="352" r:id="rId42"/>
    <p:sldId id="353" r:id="rId43"/>
    <p:sldId id="354" r:id="rId44"/>
    <p:sldId id="355" r:id="rId45"/>
    <p:sldId id="318" r:id="rId46"/>
    <p:sldId id="359" r:id="rId47"/>
    <p:sldId id="321" r:id="rId48"/>
    <p:sldId id="368" r:id="rId4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ssimo Violante" initials="M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8C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87" autoAdjust="0"/>
  </p:normalViewPr>
  <p:slideViewPr>
    <p:cSldViewPr showGuides="1">
      <p:cViewPr>
        <p:scale>
          <a:sx n="75" d="100"/>
          <a:sy n="75" d="100"/>
        </p:scale>
        <p:origin x="-2216" y="-456"/>
      </p:cViewPr>
      <p:guideLst>
        <p:guide orient="horz" pos="2449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commentAuthors" Target="commentAuthors.xml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F97371A-EDB6-C742-985D-49EDDD391ED2}" type="datetime1">
              <a:rPr lang="en-US"/>
              <a:pPr>
                <a:defRPr/>
              </a:pPr>
              <a:t>21/09/12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8862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© Massimo Violante – Politecnico di Torino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96633C2-EA83-7C43-8E31-5026E7327E06}" type="slidenum">
              <a:rPr lang="en-US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1292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5BE3AE3-25E3-6646-8FCD-7B97CA139113}" type="datetime1">
              <a:rPr lang="en-US"/>
              <a:pPr>
                <a:defRPr/>
              </a:pPr>
              <a:t>21/09/12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81C22DC-9602-C14C-AE1B-D00EA9F69E10}" type="slidenum">
              <a:rPr lang="en-US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570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D09D3A1-E998-7746-ADA8-C9EFD6DDB414}" type="slidenum">
              <a:rPr lang="en-US"/>
              <a:pPr/>
              <a:t>10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4988"/>
            <a:ext cx="5032375" cy="4113212"/>
          </a:xfrm>
          <a:noFill/>
        </p:spPr>
        <p:txBody>
          <a:bodyPr lIns="92971" tIns="46485" rIns="92971" bIns="46485"/>
          <a:lstStyle/>
          <a:p>
            <a:pPr eaLnBrk="1" hangingPunct="1"/>
            <a:r>
              <a:rPr lang="en-US"/>
              <a:t>The configuration memory is spread throughout the device in a large array.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Each logic block contains its own configuration cells locally.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 data frame is a one bit vertical slice through the array.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The configuration logic identifies each frame with a unique address “minor” as </a:t>
            </a:r>
          </a:p>
          <a:p>
            <a:pPr eaLnBrk="1" hangingPunct="1"/>
            <a:r>
              <a:rPr lang="en-US"/>
              <a:t>well as a unique address for the column that it lies in.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Configuration data is loaded serially or in byte-parallel into the interface where </a:t>
            </a:r>
          </a:p>
          <a:p>
            <a:pPr eaLnBrk="1" hangingPunct="1"/>
            <a:r>
              <a:rPr lang="en-US"/>
              <a:t>it is assembled into a frame in a shift register.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The entire frame is loaded into memory all at once.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3A42CC-7C52-464C-9E6A-AC6A92CDAEFB}" type="slidenum">
              <a:rPr lang="en-US"/>
              <a:pPr/>
              <a:t>11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r>
              <a:rPr lang="en-US"/>
              <a:t>When we take a look in the FPGA architecture, there are two basic elements to implement the logic in a FPGA, the lookup table that is responsible to implement the logic functions as truth tables and the flip-flops. They are all located in the CLB slices. These basic elements are connected through a programmable routing that are multiplexers or pass transistors controlled by static memory cells. 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When a SEU occurs in one of  these memory cells: the configuration memory bits (LUTs and routing) or in the CLB flip-flop, the stored value is flipped, this creates a fault with a  permanent effect in the case of LUT or routing, or a fault with a transient effect in the case of the CLB flip-flop.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912910-0374-AA44-94CB-1FD1923F5CB5}" type="slidenum">
              <a:rPr lang="en-US"/>
              <a:pPr/>
              <a:t>12</a:t>
            </a:fld>
            <a:endParaRPr lang="en-U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09572CA-1499-2A4E-B12B-CB17EE459816}" type="slidenum">
              <a:rPr lang="en-US"/>
              <a:pPr/>
              <a:t>13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ogo poli hi res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57834"/>
            <a:ext cx="5148064" cy="6571106"/>
          </a:xfrm>
          <a:prstGeom prst="rect">
            <a:avLst/>
          </a:prstGeom>
        </p:spPr>
      </p:pic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74592" y="714356"/>
            <a:ext cx="7772400" cy="1143000"/>
          </a:xfrm>
          <a:noFill/>
        </p:spPr>
        <p:txBody>
          <a:bodyPr anchor="t"/>
          <a:lstStyle>
            <a:lvl1pPr marL="3175" indent="-3175">
              <a:defRPr>
                <a:solidFill>
                  <a:srgbClr val="0068C3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it-IT" smtClean="0"/>
              <a:t>Fare clic per modificare stile</a:t>
            </a:r>
            <a:endParaRPr lang="it-IT" dirty="0"/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itchFamily="-109" charset="0"/>
              </a:defRPr>
            </a:lvl1pPr>
          </a:lstStyle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E31A7-4E10-D74A-8A25-18AA48A3A332}" type="slidenum">
              <a:rPr lang="en-US"/>
              <a:pPr>
                <a:defRPr/>
              </a:pPr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962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3175" indent="-3175" algn="ctr">
              <a:defRPr>
                <a:solidFill>
                  <a:srgbClr val="0068C3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 sz="2400"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 sz="2000"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88461-F525-D447-9AF3-BD3D16265E48}" type="slidenum">
              <a:rPr lang="en-US"/>
              <a:pPr>
                <a:defRPr/>
              </a:pPr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298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68414"/>
            <a:ext cx="4271963" cy="46085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268414"/>
            <a:ext cx="4000500" cy="46085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36606-740B-4547-B7E0-F0A24CAB863C}" type="slidenum">
              <a:rPr lang="en-US"/>
              <a:pPr>
                <a:defRPr/>
              </a:pPr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03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M. Violante - TWEPP 2012</a:t>
            </a: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F5C2A-B1EA-074C-8F27-44E1676BE1E5}" type="slidenum">
              <a:rPr lang="fr-FR"/>
              <a:pPr>
                <a:defRPr/>
              </a:pPr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11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M. Violante - TWEPP 2012</a:t>
            </a: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3ABFF-CDCA-2943-A2CF-55B7D4437F09}" type="slidenum">
              <a:rPr lang="fr-FR"/>
              <a:pPr>
                <a:defRPr/>
              </a:pPr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648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olito_cut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5653088"/>
            <a:ext cx="104775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4313" y="1285875"/>
            <a:ext cx="87249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029" name="Rectangle 22"/>
          <p:cNvSpPr>
            <a:spLocks noChangeArrowheads="1"/>
          </p:cNvSpPr>
          <p:nvPr/>
        </p:nvSpPr>
        <p:spPr bwMode="auto">
          <a:xfrm>
            <a:off x="4129088" y="2986088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30" name="Rectangle 23"/>
          <p:cNvSpPr>
            <a:spLocks noChangeArrowheads="1"/>
          </p:cNvSpPr>
          <p:nvPr/>
        </p:nvSpPr>
        <p:spPr bwMode="auto">
          <a:xfrm>
            <a:off x="4129088" y="294005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228600" y="6324600"/>
            <a:ext cx="5715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096000" y="63246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91A8056-D17F-424D-A6AA-46EC377D6B49}" type="slidenum">
              <a:rPr lang="en-US"/>
              <a:pPr>
                <a:defRPr/>
              </a:pPr>
              <a:t>‹n.›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2" r:id="rId2"/>
    <p:sldLayoutId id="2147483883" r:id="rId3"/>
    <p:sldLayoutId id="2147483885" r:id="rId4"/>
    <p:sldLayoutId id="2147483886" r:id="rId5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8C3"/>
          </a:solidFill>
          <a:latin typeface="Tahoma" pitchFamily="34" charset="0"/>
          <a:ea typeface="ＭＳ Ｐゴシック" charset="0"/>
          <a:cs typeface="Tahom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8C3"/>
          </a:solidFill>
          <a:latin typeface="Tahoma" pitchFamily="34" charset="0"/>
          <a:ea typeface="ＭＳ Ｐゴシック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8C3"/>
          </a:solidFill>
          <a:latin typeface="Tahoma" pitchFamily="34" charset="0"/>
          <a:ea typeface="ＭＳ Ｐゴシック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8C3"/>
          </a:solidFill>
          <a:latin typeface="Tahoma" pitchFamily="34" charset="0"/>
          <a:ea typeface="ＭＳ Ｐゴシック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8C3"/>
          </a:solidFill>
          <a:latin typeface="Tahoma" pitchFamily="34" charset="0"/>
          <a:ea typeface="ＭＳ Ｐゴシック" charset="0"/>
          <a:cs typeface="Tahoma" pitchFamily="34" charset="0"/>
        </a:defRPr>
      </a:lvl5pPr>
      <a:lvl6pPr marL="838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34" charset="0"/>
        </a:defRPr>
      </a:lvl6pPr>
      <a:lvl7pPr marL="1295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34" charset="0"/>
        </a:defRPr>
      </a:lvl7pPr>
      <a:lvl8pPr marL="1752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34" charset="0"/>
        </a:defRPr>
      </a:lvl8pPr>
      <a:lvl9pPr marL="2209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68C3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Tahoma" pitchFamily="34" charset="0"/>
          <a:ea typeface="ＭＳ Ｐゴシック" charset="0"/>
          <a:cs typeface="Tahom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charset="0"/>
        <a:buChar char="n"/>
        <a:defRPr sz="24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charset="0"/>
        <a:buChar char="n"/>
        <a:defRPr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wmf"/><Relationship Id="rId5" Type="http://schemas.openxmlformats.org/officeDocument/2006/relationships/image" Target="../media/image12.jpeg"/><Relationship Id="rId6" Type="http://schemas.openxmlformats.org/officeDocument/2006/relationships/image" Target="../media/image13.png"/><Relationship Id="rId7" Type="http://schemas.openxmlformats.org/officeDocument/2006/relationships/image" Target="../media/image14.jpeg"/><Relationship Id="rId8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7.wmf"/><Relationship Id="rId5" Type="http://schemas.openxmlformats.org/officeDocument/2006/relationships/image" Target="../media/image18.wmf"/><Relationship Id="rId6" Type="http://schemas.openxmlformats.org/officeDocument/2006/relationships/image" Target="../media/image19.wmf"/><Relationship Id="rId7" Type="http://schemas.openxmlformats.org/officeDocument/2006/relationships/image" Target="../media/image20.wmf"/><Relationship Id="rId8" Type="http://schemas.openxmlformats.org/officeDocument/2006/relationships/image" Target="../media/image21.w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wmf"/><Relationship Id="rId3" Type="http://schemas.openxmlformats.org/officeDocument/2006/relationships/image" Target="../media/image23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28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28.png"/><Relationship Id="rId5" Type="http://schemas.openxmlformats.org/officeDocument/2006/relationships/oleObject" Target="../embeddings/oleObject5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28.png"/><Relationship Id="rId5" Type="http://schemas.openxmlformats.org/officeDocument/2006/relationships/image" Target="../media/image2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066800"/>
            <a:ext cx="8686800" cy="1143000"/>
          </a:xfrm>
        </p:spPr>
        <p:txBody>
          <a:bodyPr/>
          <a:lstStyle/>
          <a:p>
            <a:pPr indent="0"/>
            <a:r>
              <a:rPr lang="en-US" dirty="0"/>
              <a:t>Using reconfigurable FPGAs in radioactive </a:t>
            </a:r>
            <a:r>
              <a:rPr lang="en-US" dirty="0" smtClean="0"/>
              <a:t>environments: challenges </a:t>
            </a:r>
            <a:r>
              <a:rPr lang="en-US" dirty="0"/>
              <a:t>and possible solutions</a:t>
            </a:r>
            <a:endParaRPr lang="en-US" dirty="0">
              <a:latin typeface="Tahoma" charset="0"/>
              <a:ea typeface="ＭＳ Ｐゴシック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0088" y="3171279"/>
            <a:ext cx="7743825" cy="2994025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dirty="0">
                <a:latin typeface="Tahoma" charset="0"/>
              </a:rPr>
              <a:t/>
            </a:r>
            <a:br>
              <a:rPr lang="en-US" dirty="0">
                <a:latin typeface="Tahoma" charset="0"/>
              </a:rPr>
            </a:br>
            <a:r>
              <a:rPr lang="en-US" b="1" dirty="0" smtClean="0">
                <a:latin typeface="Tahoma" charset="0"/>
              </a:rPr>
              <a:t>Massimo </a:t>
            </a:r>
            <a:r>
              <a:rPr lang="en-US" b="1" dirty="0" err="1">
                <a:latin typeface="Tahoma" charset="0"/>
              </a:rPr>
              <a:t>Violante</a:t>
            </a:r>
            <a:endParaRPr lang="en-US" b="1" dirty="0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 dirty="0">
                <a:latin typeface="Tahoma" charset="0"/>
              </a:rPr>
              <a:t>Politecnico di Torino</a:t>
            </a:r>
          </a:p>
          <a:p>
            <a:pPr eaLnBrk="1" hangingPunct="1">
              <a:buFont typeface="Wingdings" charset="0"/>
              <a:buNone/>
            </a:pPr>
            <a:r>
              <a:rPr lang="en-US" dirty="0">
                <a:latin typeface="Tahoma" charset="0"/>
              </a:rPr>
              <a:t>Dip. </a:t>
            </a:r>
            <a:r>
              <a:rPr lang="en-US" dirty="0" err="1">
                <a:latin typeface="Tahoma" charset="0"/>
              </a:rPr>
              <a:t>Automatica</a:t>
            </a:r>
            <a:r>
              <a:rPr lang="en-US" dirty="0">
                <a:latin typeface="Tahoma" charset="0"/>
              </a:rPr>
              <a:t> e </a:t>
            </a:r>
            <a:r>
              <a:rPr lang="en-US" dirty="0" err="1">
                <a:latin typeface="Tahoma" charset="0"/>
              </a:rPr>
              <a:t>Informatica</a:t>
            </a:r>
            <a:endParaRPr lang="en-US" dirty="0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 dirty="0">
                <a:latin typeface="Tahoma" charset="0"/>
              </a:rPr>
              <a:t>Torino, Italy</a:t>
            </a:r>
          </a:p>
          <a:p>
            <a:pPr eaLnBrk="1" hangingPunct="1">
              <a:buFont typeface="Wingdings" charset="0"/>
              <a:buNone/>
            </a:pPr>
            <a:endParaRPr lang="en-US" i="1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Imagem 751" descr="virtex4_di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295400"/>
            <a:ext cx="5715000" cy="50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7700" name="Picture 149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352800"/>
            <a:ext cx="2832100" cy="25638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51203" name="Gruppo 51202"/>
          <p:cNvGrpSpPr/>
          <p:nvPr/>
        </p:nvGrpSpPr>
        <p:grpSpPr>
          <a:xfrm>
            <a:off x="2971800" y="1905000"/>
            <a:ext cx="1570038" cy="3249613"/>
            <a:chOff x="2971800" y="1905000"/>
            <a:chExt cx="1570038" cy="3249613"/>
          </a:xfrm>
        </p:grpSpPr>
        <p:grpSp>
          <p:nvGrpSpPr>
            <p:cNvPr id="2" name="Group 1487"/>
            <p:cNvGrpSpPr>
              <a:grpSpLocks/>
            </p:cNvGrpSpPr>
            <p:nvPr/>
          </p:nvGrpSpPr>
          <p:grpSpPr bwMode="auto">
            <a:xfrm rot="1200000">
              <a:off x="3892550" y="2735263"/>
              <a:ext cx="117475" cy="2419350"/>
              <a:chOff x="2030" y="1954"/>
              <a:chExt cx="74" cy="1524"/>
            </a:xfrm>
          </p:grpSpPr>
          <p:sp>
            <p:nvSpPr>
              <p:cNvPr id="90465" name="Rectangle 1488"/>
              <p:cNvSpPr>
                <a:spLocks noChangeArrowheads="1"/>
              </p:cNvSpPr>
              <p:nvPr/>
            </p:nvSpPr>
            <p:spPr bwMode="auto">
              <a:xfrm>
                <a:off x="2030" y="3160"/>
                <a:ext cx="68" cy="318"/>
              </a:xfrm>
              <a:prstGeom prst="rect">
                <a:avLst/>
              </a:prstGeom>
              <a:solidFill>
                <a:srgbClr val="CC0000"/>
              </a:solidFill>
              <a:ln w="76200" cap="sq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endParaRPr lang="pt-BR"/>
              </a:p>
            </p:txBody>
          </p:sp>
          <p:sp>
            <p:nvSpPr>
              <p:cNvPr id="90466" name="Rectangle 1489"/>
              <p:cNvSpPr>
                <a:spLocks noChangeArrowheads="1"/>
              </p:cNvSpPr>
              <p:nvPr/>
            </p:nvSpPr>
            <p:spPr bwMode="auto">
              <a:xfrm>
                <a:off x="2036" y="2752"/>
                <a:ext cx="68" cy="318"/>
              </a:xfrm>
              <a:prstGeom prst="rect">
                <a:avLst/>
              </a:prstGeom>
              <a:solidFill>
                <a:srgbClr val="CC0000"/>
              </a:solidFill>
              <a:ln w="76200" cap="sq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endParaRPr lang="pt-BR"/>
              </a:p>
            </p:txBody>
          </p:sp>
          <p:sp>
            <p:nvSpPr>
              <p:cNvPr id="90467" name="Rectangle 1490"/>
              <p:cNvSpPr>
                <a:spLocks noChangeArrowheads="1"/>
              </p:cNvSpPr>
              <p:nvPr/>
            </p:nvSpPr>
            <p:spPr bwMode="auto">
              <a:xfrm>
                <a:off x="2030" y="2356"/>
                <a:ext cx="68" cy="318"/>
              </a:xfrm>
              <a:prstGeom prst="rect">
                <a:avLst/>
              </a:prstGeom>
              <a:solidFill>
                <a:srgbClr val="CC0000"/>
              </a:solidFill>
              <a:ln w="76200" cap="sq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endParaRPr lang="pt-BR"/>
              </a:p>
            </p:txBody>
          </p:sp>
          <p:sp>
            <p:nvSpPr>
              <p:cNvPr id="90468" name="Rectangle 1491"/>
              <p:cNvSpPr>
                <a:spLocks noChangeArrowheads="1"/>
              </p:cNvSpPr>
              <p:nvPr/>
            </p:nvSpPr>
            <p:spPr bwMode="auto">
              <a:xfrm>
                <a:off x="2036" y="1954"/>
                <a:ext cx="68" cy="318"/>
              </a:xfrm>
              <a:prstGeom prst="rect">
                <a:avLst/>
              </a:prstGeom>
              <a:solidFill>
                <a:srgbClr val="CC0000"/>
              </a:solidFill>
              <a:ln w="76200" cap="sq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endParaRPr lang="pt-BR"/>
              </a:p>
            </p:txBody>
          </p:sp>
        </p:grpSp>
        <p:sp>
          <p:nvSpPr>
            <p:cNvPr id="90118" name="Text Box 1493"/>
            <p:cNvSpPr txBox="1">
              <a:spLocks noChangeArrowheads="1"/>
            </p:cNvSpPr>
            <p:nvPr/>
          </p:nvSpPr>
          <p:spPr bwMode="auto">
            <a:xfrm>
              <a:off x="2971800" y="1905000"/>
              <a:ext cx="1570038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3600" b="1" dirty="0">
                  <a:solidFill>
                    <a:srgbClr val="CC0000"/>
                  </a:solidFill>
                </a:rPr>
                <a:t>BRAM</a:t>
              </a:r>
            </a:p>
          </p:txBody>
        </p:sp>
      </p:grpSp>
      <p:sp>
        <p:nvSpPr>
          <p:cNvPr id="544148" name="Rectangle 40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ea typeface="+mj-ea"/>
                <a:cs typeface="+mj-cs"/>
              </a:rPr>
              <a:t>SRAM-based FPGA Architecture</a:t>
            </a:r>
          </a:p>
        </p:txBody>
      </p:sp>
      <p:sp>
        <p:nvSpPr>
          <p:cNvPr id="51201" name="Segnaposto numero diapositiva 5120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2F5C2A-B1EA-074C-8F27-44E1676BE1E5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90119" name="Text Box 1497"/>
          <p:cNvSpPr txBox="1">
            <a:spLocks noChangeArrowheads="1"/>
          </p:cNvSpPr>
          <p:nvPr/>
        </p:nvSpPr>
        <p:spPr bwMode="auto">
          <a:xfrm>
            <a:off x="359906" y="990600"/>
            <a:ext cx="2852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Xilinx Virtex-4QV</a:t>
            </a:r>
          </a:p>
        </p:txBody>
      </p:sp>
      <p:grpSp>
        <p:nvGrpSpPr>
          <p:cNvPr id="3" name="Grupo 354"/>
          <p:cNvGrpSpPr>
            <a:grpSpLocks/>
          </p:cNvGrpSpPr>
          <p:nvPr/>
        </p:nvGrpSpPr>
        <p:grpSpPr bwMode="auto">
          <a:xfrm>
            <a:off x="3657600" y="2667000"/>
            <a:ext cx="3200400" cy="2703513"/>
            <a:chOff x="3657600" y="2667000"/>
            <a:chExt cx="3200400" cy="2703513"/>
          </a:xfrm>
        </p:grpSpPr>
        <p:sp>
          <p:nvSpPr>
            <p:cNvPr id="90461" name="Paralelogramo 752"/>
            <p:cNvSpPr>
              <a:spLocks noChangeArrowheads="1"/>
            </p:cNvSpPr>
            <p:nvPr/>
          </p:nvSpPr>
          <p:spPr bwMode="auto">
            <a:xfrm>
              <a:off x="3810000" y="4267200"/>
              <a:ext cx="457200" cy="457200"/>
            </a:xfrm>
            <a:prstGeom prst="parallelogram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54" name="Text Box 1493"/>
            <p:cNvSpPr txBox="1">
              <a:spLocks noChangeArrowheads="1"/>
            </p:cNvSpPr>
            <p:nvPr/>
          </p:nvSpPr>
          <p:spPr bwMode="auto">
            <a:xfrm>
              <a:off x="3657600" y="4724400"/>
              <a:ext cx="2211388" cy="646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600" b="1" dirty="0">
                  <a:solidFill>
                    <a:schemeClr val="accent4">
                      <a:lumMod val="10000"/>
                    </a:schemeClr>
                  </a:solidFill>
                  <a:ea typeface="+mn-ea"/>
                  <a:cs typeface="+mn-cs"/>
                </a:rPr>
                <a:t>PowerPC</a:t>
              </a:r>
            </a:p>
          </p:txBody>
        </p:sp>
        <p:sp>
          <p:nvSpPr>
            <p:cNvPr id="90463" name="Paralelogramo 754"/>
            <p:cNvSpPr>
              <a:spLocks noChangeArrowheads="1"/>
            </p:cNvSpPr>
            <p:nvPr/>
          </p:nvSpPr>
          <p:spPr bwMode="auto">
            <a:xfrm>
              <a:off x="4267200" y="2743200"/>
              <a:ext cx="457200" cy="457200"/>
            </a:xfrm>
            <a:prstGeom prst="parallelogram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56" name="Text Box 1493"/>
            <p:cNvSpPr txBox="1">
              <a:spLocks noChangeArrowheads="1"/>
            </p:cNvSpPr>
            <p:nvPr/>
          </p:nvSpPr>
          <p:spPr bwMode="auto">
            <a:xfrm>
              <a:off x="4646613" y="2667000"/>
              <a:ext cx="2211387" cy="646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600" b="1" dirty="0">
                  <a:solidFill>
                    <a:schemeClr val="accent4">
                      <a:lumMod val="10000"/>
                    </a:schemeClr>
                  </a:solidFill>
                  <a:ea typeface="+mn-ea"/>
                  <a:cs typeface="+mn-cs"/>
                </a:rPr>
                <a:t>PowerPC</a:t>
              </a:r>
            </a:p>
          </p:txBody>
        </p:sp>
      </p:grpSp>
      <p:pic>
        <p:nvPicPr>
          <p:cNvPr id="51220" name="Imagem 756" descr="powerpc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3768" y="2266950"/>
            <a:ext cx="23844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upo 358"/>
          <p:cNvGrpSpPr>
            <a:grpSpLocks/>
          </p:cNvGrpSpPr>
          <p:nvPr/>
        </p:nvGrpSpPr>
        <p:grpSpPr bwMode="auto">
          <a:xfrm>
            <a:off x="6699250" y="4724400"/>
            <a:ext cx="1081088" cy="1143000"/>
            <a:chOff x="6698519" y="4724648"/>
            <a:chExt cx="1081528" cy="1143000"/>
          </a:xfrm>
        </p:grpSpPr>
        <p:sp>
          <p:nvSpPr>
            <p:cNvPr id="90459" name="Retângulo 356"/>
            <p:cNvSpPr>
              <a:spLocks noChangeArrowheads="1"/>
            </p:cNvSpPr>
            <p:nvPr/>
          </p:nvSpPr>
          <p:spPr bwMode="auto">
            <a:xfrm rot="600000">
              <a:off x="6698519" y="4724648"/>
              <a:ext cx="152400" cy="1143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460" name="CaixaDeTexto 357"/>
            <p:cNvSpPr txBox="1">
              <a:spLocks noChangeArrowheads="1"/>
            </p:cNvSpPr>
            <p:nvPr/>
          </p:nvSpPr>
          <p:spPr bwMode="auto">
            <a:xfrm>
              <a:off x="6858000" y="5029200"/>
              <a:ext cx="9220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 b="1">
                  <a:solidFill>
                    <a:srgbClr val="C00000"/>
                  </a:solidFill>
                </a:rPr>
                <a:t>DSP</a:t>
              </a:r>
              <a:endParaRPr lang="pt-BR" sz="2800" b="1">
                <a:solidFill>
                  <a:srgbClr val="C00000"/>
                </a:solidFill>
              </a:endParaRPr>
            </a:p>
          </p:txBody>
        </p:sp>
      </p:grpSp>
      <p:pic>
        <p:nvPicPr>
          <p:cNvPr id="51555" name="Picture 35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2743200"/>
            <a:ext cx="35242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upo 360"/>
          <p:cNvGrpSpPr>
            <a:grpSpLocks/>
          </p:cNvGrpSpPr>
          <p:nvPr/>
        </p:nvGrpSpPr>
        <p:grpSpPr bwMode="auto">
          <a:xfrm>
            <a:off x="5791200" y="1219200"/>
            <a:ext cx="923925" cy="977900"/>
            <a:chOff x="5791200" y="1219200"/>
            <a:chExt cx="923651" cy="977900"/>
          </a:xfrm>
        </p:grpSpPr>
        <p:sp>
          <p:nvSpPr>
            <p:cNvPr id="90457" name="Rectangle 1153"/>
            <p:cNvSpPr>
              <a:spLocks noChangeArrowheads="1"/>
            </p:cNvSpPr>
            <p:nvPr/>
          </p:nvSpPr>
          <p:spPr bwMode="auto">
            <a:xfrm>
              <a:off x="6096000" y="2057400"/>
              <a:ext cx="152400" cy="139700"/>
            </a:xfrm>
            <a:prstGeom prst="rect">
              <a:avLst/>
            </a:prstGeom>
            <a:solidFill>
              <a:srgbClr val="C00000"/>
            </a:solidFill>
            <a:ln w="7620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458" name="CaixaDeTexto 359"/>
            <p:cNvSpPr txBox="1">
              <a:spLocks noChangeArrowheads="1"/>
            </p:cNvSpPr>
            <p:nvPr/>
          </p:nvSpPr>
          <p:spPr bwMode="auto">
            <a:xfrm>
              <a:off x="5791200" y="1219200"/>
              <a:ext cx="92365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 b="1">
                  <a:solidFill>
                    <a:srgbClr val="C00000"/>
                  </a:solidFill>
                </a:rPr>
                <a:t>CLB</a:t>
              </a:r>
              <a:endParaRPr lang="pt-BR" sz="2800" b="1">
                <a:solidFill>
                  <a:srgbClr val="C00000"/>
                </a:solidFill>
              </a:endParaRPr>
            </a:p>
          </p:txBody>
        </p:sp>
      </p:grpSp>
      <p:grpSp>
        <p:nvGrpSpPr>
          <p:cNvPr id="6" name="Group 1154"/>
          <p:cNvGrpSpPr>
            <a:grpSpLocks/>
          </p:cNvGrpSpPr>
          <p:nvPr/>
        </p:nvGrpSpPr>
        <p:grpSpPr bwMode="auto">
          <a:xfrm>
            <a:off x="3700462" y="1295400"/>
            <a:ext cx="4424363" cy="4483100"/>
            <a:chOff x="1794" y="708"/>
            <a:chExt cx="2787" cy="2824"/>
          </a:xfrm>
          <a:solidFill>
            <a:schemeClr val="tx1"/>
          </a:solidFill>
        </p:grpSpPr>
        <p:sp>
          <p:nvSpPr>
            <p:cNvPr id="51547" name="Text Box 1155"/>
            <p:cNvSpPr txBox="1">
              <a:spLocks noChangeArrowheads="1"/>
            </p:cNvSpPr>
            <p:nvPr/>
          </p:nvSpPr>
          <p:spPr bwMode="auto">
            <a:xfrm>
              <a:off x="1794" y="708"/>
              <a:ext cx="115" cy="292"/>
            </a:xfrm>
            <a:prstGeom prst="rect">
              <a:avLst/>
            </a:prstGeom>
            <a:grp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defRPr/>
              </a:pPr>
              <a:endParaRPr lang="en-US" sz="2400" b="1" dirty="0">
                <a:solidFill>
                  <a:srgbClr val="C00000"/>
                </a:solidFill>
                <a:ea typeface="+mn-ea"/>
                <a:cs typeface="+mn-cs"/>
              </a:endParaRPr>
            </a:p>
          </p:txBody>
        </p:sp>
        <p:pic>
          <p:nvPicPr>
            <p:cNvPr id="51548" name="Picture 1156" descr="virtexII-P_clb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815" y="900"/>
              <a:ext cx="2766" cy="2632"/>
            </a:xfrm>
            <a:prstGeom prst="rect">
              <a:avLst/>
            </a:prstGeom>
            <a:grpFill/>
            <a:ln w="38100">
              <a:solidFill>
                <a:srgbClr val="000000"/>
              </a:solidFill>
              <a:miter lim="800000"/>
              <a:headEnd/>
              <a:tailEnd/>
            </a:ln>
          </p:spPr>
        </p:pic>
      </p:grpSp>
      <p:sp>
        <p:nvSpPr>
          <p:cNvPr id="362" name="Retângulo 361"/>
          <p:cNvSpPr>
            <a:spLocks noChangeArrowheads="1"/>
          </p:cNvSpPr>
          <p:nvPr/>
        </p:nvSpPr>
        <p:spPr bwMode="auto">
          <a:xfrm>
            <a:off x="7010400" y="3200400"/>
            <a:ext cx="228600" cy="685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07368" name="Picture 116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14800" y="1676400"/>
            <a:ext cx="4002088" cy="4089400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3" name="Retângulo 362"/>
          <p:cNvSpPr>
            <a:spLocks noChangeArrowheads="1"/>
          </p:cNvSpPr>
          <p:nvPr/>
        </p:nvSpPr>
        <p:spPr bwMode="auto">
          <a:xfrm>
            <a:off x="4953000" y="2514600"/>
            <a:ext cx="457200" cy="838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7" name="Grupo 363"/>
          <p:cNvGrpSpPr>
            <a:grpSpLocks/>
          </p:cNvGrpSpPr>
          <p:nvPr/>
        </p:nvGrpSpPr>
        <p:grpSpPr bwMode="auto">
          <a:xfrm>
            <a:off x="4572000" y="1219200"/>
            <a:ext cx="3149600" cy="5105400"/>
            <a:chOff x="12801600" y="1447800"/>
            <a:chExt cx="3149600" cy="5105400"/>
          </a:xfrm>
        </p:grpSpPr>
        <p:sp>
          <p:nvSpPr>
            <p:cNvPr id="90133" name="Rectangle 1163"/>
            <p:cNvSpPr>
              <a:spLocks noChangeArrowheads="1"/>
            </p:cNvSpPr>
            <p:nvPr/>
          </p:nvSpPr>
          <p:spPr bwMode="auto">
            <a:xfrm>
              <a:off x="13714413" y="5164138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34" name="Rectangle 1164"/>
            <p:cNvSpPr>
              <a:spLocks noChangeArrowheads="1"/>
            </p:cNvSpPr>
            <p:nvPr/>
          </p:nvSpPr>
          <p:spPr bwMode="auto">
            <a:xfrm>
              <a:off x="13714413" y="5164138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35" name="Rectangle 1165"/>
            <p:cNvSpPr>
              <a:spLocks noChangeArrowheads="1"/>
            </p:cNvSpPr>
            <p:nvPr/>
          </p:nvSpPr>
          <p:spPr bwMode="auto">
            <a:xfrm>
              <a:off x="13714413" y="4908550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36" name="Rectangle 1166"/>
            <p:cNvSpPr>
              <a:spLocks noChangeArrowheads="1"/>
            </p:cNvSpPr>
            <p:nvPr/>
          </p:nvSpPr>
          <p:spPr bwMode="auto">
            <a:xfrm>
              <a:off x="13714413" y="4908550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37" name="Rectangle 1167"/>
            <p:cNvSpPr>
              <a:spLocks noChangeArrowheads="1"/>
            </p:cNvSpPr>
            <p:nvPr/>
          </p:nvSpPr>
          <p:spPr bwMode="auto">
            <a:xfrm>
              <a:off x="13714413" y="4654550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38" name="Rectangle 1168"/>
            <p:cNvSpPr>
              <a:spLocks noChangeArrowheads="1"/>
            </p:cNvSpPr>
            <p:nvPr/>
          </p:nvSpPr>
          <p:spPr bwMode="auto">
            <a:xfrm>
              <a:off x="13714413" y="4654550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39" name="Rectangle 1169"/>
            <p:cNvSpPr>
              <a:spLocks noChangeArrowheads="1"/>
            </p:cNvSpPr>
            <p:nvPr/>
          </p:nvSpPr>
          <p:spPr bwMode="auto">
            <a:xfrm>
              <a:off x="13714413" y="4400550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40" name="Rectangle 1170"/>
            <p:cNvSpPr>
              <a:spLocks noChangeArrowheads="1"/>
            </p:cNvSpPr>
            <p:nvPr/>
          </p:nvSpPr>
          <p:spPr bwMode="auto">
            <a:xfrm>
              <a:off x="13714413" y="4400550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41" name="Rectangle 1171"/>
            <p:cNvSpPr>
              <a:spLocks noChangeArrowheads="1"/>
            </p:cNvSpPr>
            <p:nvPr/>
          </p:nvSpPr>
          <p:spPr bwMode="auto">
            <a:xfrm>
              <a:off x="13714413" y="4148138"/>
              <a:ext cx="127000" cy="141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42" name="Rectangle 1172"/>
            <p:cNvSpPr>
              <a:spLocks noChangeArrowheads="1"/>
            </p:cNvSpPr>
            <p:nvPr/>
          </p:nvSpPr>
          <p:spPr bwMode="auto">
            <a:xfrm>
              <a:off x="13714413" y="4148138"/>
              <a:ext cx="127000" cy="141288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43" name="Rectangle 1173"/>
            <p:cNvSpPr>
              <a:spLocks noChangeArrowheads="1"/>
            </p:cNvSpPr>
            <p:nvPr/>
          </p:nvSpPr>
          <p:spPr bwMode="auto">
            <a:xfrm>
              <a:off x="13714413" y="3619500"/>
              <a:ext cx="127000" cy="144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44" name="Rectangle 1174"/>
            <p:cNvSpPr>
              <a:spLocks noChangeArrowheads="1"/>
            </p:cNvSpPr>
            <p:nvPr/>
          </p:nvSpPr>
          <p:spPr bwMode="auto">
            <a:xfrm>
              <a:off x="13714413" y="3619500"/>
              <a:ext cx="127000" cy="144463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45" name="Rectangle 1175"/>
            <p:cNvSpPr>
              <a:spLocks noChangeArrowheads="1"/>
            </p:cNvSpPr>
            <p:nvPr/>
          </p:nvSpPr>
          <p:spPr bwMode="auto">
            <a:xfrm>
              <a:off x="13714413" y="3367088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46" name="Rectangle 1176"/>
            <p:cNvSpPr>
              <a:spLocks noChangeArrowheads="1"/>
            </p:cNvSpPr>
            <p:nvPr/>
          </p:nvSpPr>
          <p:spPr bwMode="auto">
            <a:xfrm>
              <a:off x="13714413" y="3367088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47" name="Rectangle 1177"/>
            <p:cNvSpPr>
              <a:spLocks noChangeArrowheads="1"/>
            </p:cNvSpPr>
            <p:nvPr/>
          </p:nvSpPr>
          <p:spPr bwMode="auto">
            <a:xfrm>
              <a:off x="13714413" y="3113088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48" name="Rectangle 1178"/>
            <p:cNvSpPr>
              <a:spLocks noChangeArrowheads="1"/>
            </p:cNvSpPr>
            <p:nvPr/>
          </p:nvSpPr>
          <p:spPr bwMode="auto">
            <a:xfrm>
              <a:off x="13714413" y="3113088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49" name="Rectangle 1179"/>
            <p:cNvSpPr>
              <a:spLocks noChangeArrowheads="1"/>
            </p:cNvSpPr>
            <p:nvPr/>
          </p:nvSpPr>
          <p:spPr bwMode="auto">
            <a:xfrm>
              <a:off x="13714413" y="2857500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50" name="Rectangle 1180"/>
            <p:cNvSpPr>
              <a:spLocks noChangeArrowheads="1"/>
            </p:cNvSpPr>
            <p:nvPr/>
          </p:nvSpPr>
          <p:spPr bwMode="auto">
            <a:xfrm>
              <a:off x="13714413" y="2857500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51" name="Rectangle 1181"/>
            <p:cNvSpPr>
              <a:spLocks noChangeArrowheads="1"/>
            </p:cNvSpPr>
            <p:nvPr/>
          </p:nvSpPr>
          <p:spPr bwMode="auto">
            <a:xfrm>
              <a:off x="13714413" y="2603500"/>
              <a:ext cx="127000" cy="144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52" name="Rectangle 1182"/>
            <p:cNvSpPr>
              <a:spLocks noChangeArrowheads="1"/>
            </p:cNvSpPr>
            <p:nvPr/>
          </p:nvSpPr>
          <p:spPr bwMode="auto">
            <a:xfrm>
              <a:off x="13714413" y="2603500"/>
              <a:ext cx="127000" cy="144463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53" name="Rectangle 1183"/>
            <p:cNvSpPr>
              <a:spLocks noChangeArrowheads="1"/>
            </p:cNvSpPr>
            <p:nvPr/>
          </p:nvSpPr>
          <p:spPr bwMode="auto">
            <a:xfrm>
              <a:off x="13714413" y="2349500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54" name="Rectangle 1184"/>
            <p:cNvSpPr>
              <a:spLocks noChangeArrowheads="1"/>
            </p:cNvSpPr>
            <p:nvPr/>
          </p:nvSpPr>
          <p:spPr bwMode="auto">
            <a:xfrm>
              <a:off x="13714413" y="2349500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55" name="Rectangle 1185"/>
            <p:cNvSpPr>
              <a:spLocks noChangeArrowheads="1"/>
            </p:cNvSpPr>
            <p:nvPr/>
          </p:nvSpPr>
          <p:spPr bwMode="auto">
            <a:xfrm>
              <a:off x="13714413" y="2097088"/>
              <a:ext cx="127000" cy="141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56" name="Rectangle 1186"/>
            <p:cNvSpPr>
              <a:spLocks noChangeArrowheads="1"/>
            </p:cNvSpPr>
            <p:nvPr/>
          </p:nvSpPr>
          <p:spPr bwMode="auto">
            <a:xfrm>
              <a:off x="13714413" y="2097088"/>
              <a:ext cx="127000" cy="141288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57" name="Rectangle 1187"/>
            <p:cNvSpPr>
              <a:spLocks noChangeArrowheads="1"/>
            </p:cNvSpPr>
            <p:nvPr/>
          </p:nvSpPr>
          <p:spPr bwMode="auto">
            <a:xfrm>
              <a:off x="13714413" y="3873500"/>
              <a:ext cx="127000" cy="144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58" name="Rectangle 1188"/>
            <p:cNvSpPr>
              <a:spLocks noChangeArrowheads="1"/>
            </p:cNvSpPr>
            <p:nvPr/>
          </p:nvSpPr>
          <p:spPr bwMode="auto">
            <a:xfrm>
              <a:off x="13714413" y="3873500"/>
              <a:ext cx="127000" cy="144463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59" name="Rectangle 1189"/>
            <p:cNvSpPr>
              <a:spLocks noChangeArrowheads="1"/>
            </p:cNvSpPr>
            <p:nvPr/>
          </p:nvSpPr>
          <p:spPr bwMode="auto">
            <a:xfrm>
              <a:off x="13714413" y="3619500"/>
              <a:ext cx="127000" cy="144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60" name="Rectangle 1190"/>
            <p:cNvSpPr>
              <a:spLocks noChangeArrowheads="1"/>
            </p:cNvSpPr>
            <p:nvPr/>
          </p:nvSpPr>
          <p:spPr bwMode="auto">
            <a:xfrm>
              <a:off x="13714413" y="3619500"/>
              <a:ext cx="127000" cy="144463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61" name="Rectangle 1191"/>
            <p:cNvSpPr>
              <a:spLocks noChangeArrowheads="1"/>
            </p:cNvSpPr>
            <p:nvPr/>
          </p:nvSpPr>
          <p:spPr bwMode="auto">
            <a:xfrm>
              <a:off x="13714413" y="3367088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62" name="Rectangle 1192"/>
            <p:cNvSpPr>
              <a:spLocks noChangeArrowheads="1"/>
            </p:cNvSpPr>
            <p:nvPr/>
          </p:nvSpPr>
          <p:spPr bwMode="auto">
            <a:xfrm>
              <a:off x="13714413" y="3367088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63" name="Rectangle 1193"/>
            <p:cNvSpPr>
              <a:spLocks noChangeArrowheads="1"/>
            </p:cNvSpPr>
            <p:nvPr/>
          </p:nvSpPr>
          <p:spPr bwMode="auto">
            <a:xfrm>
              <a:off x="13714413" y="3113088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64" name="Rectangle 1194"/>
            <p:cNvSpPr>
              <a:spLocks noChangeArrowheads="1"/>
            </p:cNvSpPr>
            <p:nvPr/>
          </p:nvSpPr>
          <p:spPr bwMode="auto">
            <a:xfrm>
              <a:off x="13714413" y="3113088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65" name="Rectangle 1195"/>
            <p:cNvSpPr>
              <a:spLocks noChangeArrowheads="1"/>
            </p:cNvSpPr>
            <p:nvPr/>
          </p:nvSpPr>
          <p:spPr bwMode="auto">
            <a:xfrm>
              <a:off x="13714413" y="2857500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66" name="Rectangle 1196"/>
            <p:cNvSpPr>
              <a:spLocks noChangeArrowheads="1"/>
            </p:cNvSpPr>
            <p:nvPr/>
          </p:nvSpPr>
          <p:spPr bwMode="auto">
            <a:xfrm>
              <a:off x="13714413" y="2857500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67" name="Rectangle 1197"/>
            <p:cNvSpPr>
              <a:spLocks noChangeArrowheads="1"/>
            </p:cNvSpPr>
            <p:nvPr/>
          </p:nvSpPr>
          <p:spPr bwMode="auto">
            <a:xfrm>
              <a:off x="13714413" y="2603500"/>
              <a:ext cx="127000" cy="144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68" name="Rectangle 1198"/>
            <p:cNvSpPr>
              <a:spLocks noChangeArrowheads="1"/>
            </p:cNvSpPr>
            <p:nvPr/>
          </p:nvSpPr>
          <p:spPr bwMode="auto">
            <a:xfrm>
              <a:off x="13714413" y="2603500"/>
              <a:ext cx="127000" cy="144463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69" name="Rectangle 1199"/>
            <p:cNvSpPr>
              <a:spLocks noChangeArrowheads="1"/>
            </p:cNvSpPr>
            <p:nvPr/>
          </p:nvSpPr>
          <p:spPr bwMode="auto">
            <a:xfrm>
              <a:off x="13714413" y="2349500"/>
              <a:ext cx="127000" cy="142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70" name="Rectangle 1200"/>
            <p:cNvSpPr>
              <a:spLocks noChangeArrowheads="1"/>
            </p:cNvSpPr>
            <p:nvPr/>
          </p:nvSpPr>
          <p:spPr bwMode="auto">
            <a:xfrm>
              <a:off x="13714413" y="2349500"/>
              <a:ext cx="127000" cy="142875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71" name="Rectangle 1201"/>
            <p:cNvSpPr>
              <a:spLocks noChangeArrowheads="1"/>
            </p:cNvSpPr>
            <p:nvPr/>
          </p:nvSpPr>
          <p:spPr bwMode="auto">
            <a:xfrm>
              <a:off x="13714413" y="2097088"/>
              <a:ext cx="127000" cy="141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72" name="Rectangle 1202"/>
            <p:cNvSpPr>
              <a:spLocks noChangeArrowheads="1"/>
            </p:cNvSpPr>
            <p:nvPr/>
          </p:nvSpPr>
          <p:spPr bwMode="auto">
            <a:xfrm>
              <a:off x="13714413" y="2097088"/>
              <a:ext cx="127000" cy="141288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73" name="Rectangle 1203"/>
            <p:cNvSpPr>
              <a:spLocks noChangeArrowheads="1"/>
            </p:cNvSpPr>
            <p:nvPr/>
          </p:nvSpPr>
          <p:spPr bwMode="auto">
            <a:xfrm>
              <a:off x="13714413" y="3873500"/>
              <a:ext cx="127000" cy="144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74" name="Rectangle 1204"/>
            <p:cNvSpPr>
              <a:spLocks noChangeArrowheads="1"/>
            </p:cNvSpPr>
            <p:nvPr/>
          </p:nvSpPr>
          <p:spPr bwMode="auto">
            <a:xfrm>
              <a:off x="13714413" y="3873500"/>
              <a:ext cx="127000" cy="144463"/>
            </a:xfrm>
            <a:prstGeom prst="rect">
              <a:avLst/>
            </a:prstGeom>
            <a:solidFill>
              <a:schemeClr val="bg1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75" name="Rectangle 1205"/>
            <p:cNvSpPr>
              <a:spLocks noChangeArrowheads="1"/>
            </p:cNvSpPr>
            <p:nvPr/>
          </p:nvSpPr>
          <p:spPr bwMode="auto">
            <a:xfrm>
              <a:off x="12801600" y="1447800"/>
              <a:ext cx="3149600" cy="5105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76" name="Rectangle 1206"/>
            <p:cNvSpPr>
              <a:spLocks noChangeArrowheads="1"/>
            </p:cNvSpPr>
            <p:nvPr/>
          </p:nvSpPr>
          <p:spPr bwMode="auto">
            <a:xfrm>
              <a:off x="12985750" y="2505075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77" name="Rectangle 1207"/>
            <p:cNvSpPr>
              <a:spLocks noChangeArrowheads="1"/>
            </p:cNvSpPr>
            <p:nvPr/>
          </p:nvSpPr>
          <p:spPr bwMode="auto">
            <a:xfrm>
              <a:off x="12985750" y="2763838"/>
              <a:ext cx="155575" cy="1571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78" name="Rectangle 1208"/>
            <p:cNvSpPr>
              <a:spLocks noChangeArrowheads="1"/>
            </p:cNvSpPr>
            <p:nvPr/>
          </p:nvSpPr>
          <p:spPr bwMode="auto">
            <a:xfrm>
              <a:off x="12985750" y="3024188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79" name="Rectangle 1209"/>
            <p:cNvSpPr>
              <a:spLocks noChangeArrowheads="1"/>
            </p:cNvSpPr>
            <p:nvPr/>
          </p:nvSpPr>
          <p:spPr bwMode="auto">
            <a:xfrm>
              <a:off x="12985750" y="3284538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80" name="Rectangle 1210"/>
            <p:cNvSpPr>
              <a:spLocks noChangeArrowheads="1"/>
            </p:cNvSpPr>
            <p:nvPr/>
          </p:nvSpPr>
          <p:spPr bwMode="auto">
            <a:xfrm>
              <a:off x="12985750" y="3540125"/>
              <a:ext cx="155575" cy="1571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81" name="Rectangle 1211"/>
            <p:cNvSpPr>
              <a:spLocks noChangeArrowheads="1"/>
            </p:cNvSpPr>
            <p:nvPr/>
          </p:nvSpPr>
          <p:spPr bwMode="auto">
            <a:xfrm>
              <a:off x="12985750" y="3803650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82" name="Rectangle 1212"/>
            <p:cNvSpPr>
              <a:spLocks noChangeArrowheads="1"/>
            </p:cNvSpPr>
            <p:nvPr/>
          </p:nvSpPr>
          <p:spPr bwMode="auto">
            <a:xfrm>
              <a:off x="12985750" y="4271963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183" name="Rectangle 1213"/>
            <p:cNvSpPr>
              <a:spLocks noChangeArrowheads="1"/>
            </p:cNvSpPr>
            <p:nvPr/>
          </p:nvSpPr>
          <p:spPr bwMode="auto">
            <a:xfrm>
              <a:off x="12985750" y="4011613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grpSp>
          <p:nvGrpSpPr>
            <p:cNvPr id="8" name="Group 1214"/>
            <p:cNvGrpSpPr>
              <a:grpSpLocks/>
            </p:cNvGrpSpPr>
            <p:nvPr/>
          </p:nvGrpSpPr>
          <p:grpSpPr bwMode="auto">
            <a:xfrm>
              <a:off x="13141325" y="2400300"/>
              <a:ext cx="520700" cy="207963"/>
              <a:chOff x="3024" y="672"/>
              <a:chExt cx="480" cy="192"/>
            </a:xfrm>
          </p:grpSpPr>
          <p:sp>
            <p:nvSpPr>
              <p:cNvPr id="90451" name="Line 1215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52" name="Line 1216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53" name="Line 1217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54" name="Line 1218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55" name="Line 1219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56" name="Line 1220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0185" name="Line 1221"/>
            <p:cNvSpPr>
              <a:spLocks noChangeShapeType="1"/>
            </p:cNvSpPr>
            <p:nvPr/>
          </p:nvSpPr>
          <p:spPr bwMode="auto">
            <a:xfrm flipV="1">
              <a:off x="13401675" y="2244725"/>
              <a:ext cx="0" cy="3949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1222"/>
            <p:cNvGrpSpPr>
              <a:grpSpLocks/>
            </p:cNvGrpSpPr>
            <p:nvPr/>
          </p:nvGrpSpPr>
          <p:grpSpPr bwMode="auto">
            <a:xfrm>
              <a:off x="13141325" y="2660650"/>
              <a:ext cx="520700" cy="207963"/>
              <a:chOff x="3024" y="672"/>
              <a:chExt cx="480" cy="192"/>
            </a:xfrm>
          </p:grpSpPr>
          <p:sp>
            <p:nvSpPr>
              <p:cNvPr id="90445" name="Line 1223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46" name="Line 1224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47" name="Line 1225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48" name="Line 1226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49" name="Line 1227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50" name="Line 1228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1229"/>
            <p:cNvGrpSpPr>
              <a:grpSpLocks/>
            </p:cNvGrpSpPr>
            <p:nvPr/>
          </p:nvGrpSpPr>
          <p:grpSpPr bwMode="auto">
            <a:xfrm>
              <a:off x="13141325" y="2921000"/>
              <a:ext cx="520700" cy="206375"/>
              <a:chOff x="3024" y="672"/>
              <a:chExt cx="480" cy="192"/>
            </a:xfrm>
          </p:grpSpPr>
          <p:sp>
            <p:nvSpPr>
              <p:cNvPr id="90439" name="Line 1230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40" name="Line 1231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41" name="Line 1232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42" name="Line 1233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43" name="Line 1234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44" name="Line 1235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1236"/>
            <p:cNvGrpSpPr>
              <a:grpSpLocks/>
            </p:cNvGrpSpPr>
            <p:nvPr/>
          </p:nvGrpSpPr>
          <p:grpSpPr bwMode="auto">
            <a:xfrm>
              <a:off x="13141325" y="3179763"/>
              <a:ext cx="520700" cy="207963"/>
              <a:chOff x="3024" y="672"/>
              <a:chExt cx="480" cy="192"/>
            </a:xfrm>
          </p:grpSpPr>
          <p:sp>
            <p:nvSpPr>
              <p:cNvPr id="90433" name="Line 1237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34" name="Line 1238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35" name="Line 1239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36" name="Line 1240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37" name="Line 1241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38" name="Line 1242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" name="Group 1243"/>
            <p:cNvGrpSpPr>
              <a:grpSpLocks/>
            </p:cNvGrpSpPr>
            <p:nvPr/>
          </p:nvGrpSpPr>
          <p:grpSpPr bwMode="auto">
            <a:xfrm>
              <a:off x="13141325" y="3440113"/>
              <a:ext cx="520700" cy="207963"/>
              <a:chOff x="3024" y="672"/>
              <a:chExt cx="480" cy="192"/>
            </a:xfrm>
          </p:grpSpPr>
          <p:sp>
            <p:nvSpPr>
              <p:cNvPr id="90427" name="Line 1244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28" name="Line 1245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29" name="Line 1246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30" name="Line 1247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31" name="Line 1248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32" name="Line 1249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50"/>
            <p:cNvGrpSpPr>
              <a:grpSpLocks/>
            </p:cNvGrpSpPr>
            <p:nvPr/>
          </p:nvGrpSpPr>
          <p:grpSpPr bwMode="auto">
            <a:xfrm>
              <a:off x="13141325" y="3686175"/>
              <a:ext cx="520700" cy="207963"/>
              <a:chOff x="3024" y="672"/>
              <a:chExt cx="480" cy="192"/>
            </a:xfrm>
          </p:grpSpPr>
          <p:sp>
            <p:nvSpPr>
              <p:cNvPr id="90421" name="Line 1251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22" name="Line 1252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23" name="Line 1253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24" name="Line 1254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25" name="Line 1255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26" name="Line 1256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1257"/>
            <p:cNvGrpSpPr>
              <a:grpSpLocks/>
            </p:cNvGrpSpPr>
            <p:nvPr/>
          </p:nvGrpSpPr>
          <p:grpSpPr bwMode="auto">
            <a:xfrm>
              <a:off x="13141325" y="3927475"/>
              <a:ext cx="520700" cy="207963"/>
              <a:chOff x="3024" y="672"/>
              <a:chExt cx="480" cy="192"/>
            </a:xfrm>
          </p:grpSpPr>
          <p:sp>
            <p:nvSpPr>
              <p:cNvPr id="90415" name="Line 1258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16" name="Line 1259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17" name="Line 1260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18" name="Line 1261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19" name="Line 1262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20" name="Line 1263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264"/>
            <p:cNvGrpSpPr>
              <a:grpSpLocks/>
            </p:cNvGrpSpPr>
            <p:nvPr/>
          </p:nvGrpSpPr>
          <p:grpSpPr bwMode="auto">
            <a:xfrm>
              <a:off x="13141325" y="4179888"/>
              <a:ext cx="520700" cy="207963"/>
              <a:chOff x="3024" y="672"/>
              <a:chExt cx="480" cy="192"/>
            </a:xfrm>
          </p:grpSpPr>
          <p:sp>
            <p:nvSpPr>
              <p:cNvPr id="90409" name="Line 1265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10" name="Line 1266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11" name="Line 1267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12" name="Line 1268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13" name="Line 1269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14" name="Line 1270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6" name="Group 1271"/>
            <p:cNvGrpSpPr>
              <a:grpSpLocks/>
            </p:cNvGrpSpPr>
            <p:nvPr/>
          </p:nvGrpSpPr>
          <p:grpSpPr bwMode="auto">
            <a:xfrm>
              <a:off x="13141325" y="4427538"/>
              <a:ext cx="520700" cy="207963"/>
              <a:chOff x="3024" y="672"/>
              <a:chExt cx="480" cy="192"/>
            </a:xfrm>
          </p:grpSpPr>
          <p:sp>
            <p:nvSpPr>
              <p:cNvPr id="90403" name="Line 1272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04" name="Line 1273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05" name="Line 1274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06" name="Line 1275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07" name="Line 1276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08" name="Line 1277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1278"/>
            <p:cNvGrpSpPr>
              <a:grpSpLocks/>
            </p:cNvGrpSpPr>
            <p:nvPr/>
          </p:nvGrpSpPr>
          <p:grpSpPr bwMode="auto">
            <a:xfrm>
              <a:off x="13141325" y="4686300"/>
              <a:ext cx="520700" cy="207963"/>
              <a:chOff x="3024" y="672"/>
              <a:chExt cx="480" cy="192"/>
            </a:xfrm>
          </p:grpSpPr>
          <p:sp>
            <p:nvSpPr>
              <p:cNvPr id="90397" name="Line 1279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98" name="Line 1280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99" name="Line 1281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00" name="Line 1282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01" name="Line 1283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02" name="Line 1284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1285"/>
            <p:cNvGrpSpPr>
              <a:grpSpLocks/>
            </p:cNvGrpSpPr>
            <p:nvPr/>
          </p:nvGrpSpPr>
          <p:grpSpPr bwMode="auto">
            <a:xfrm>
              <a:off x="13141325" y="4946650"/>
              <a:ext cx="520700" cy="207963"/>
              <a:chOff x="3024" y="672"/>
              <a:chExt cx="480" cy="192"/>
            </a:xfrm>
          </p:grpSpPr>
          <p:sp>
            <p:nvSpPr>
              <p:cNvPr id="90391" name="Line 1286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92" name="Line 1287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93" name="Line 1288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94" name="Line 1289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95" name="Line 1290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96" name="Line 1291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1292"/>
            <p:cNvGrpSpPr>
              <a:grpSpLocks/>
            </p:cNvGrpSpPr>
            <p:nvPr/>
          </p:nvGrpSpPr>
          <p:grpSpPr bwMode="auto">
            <a:xfrm>
              <a:off x="13141325" y="5200650"/>
              <a:ext cx="520700" cy="207963"/>
              <a:chOff x="3024" y="672"/>
              <a:chExt cx="480" cy="192"/>
            </a:xfrm>
          </p:grpSpPr>
          <p:sp>
            <p:nvSpPr>
              <p:cNvPr id="90385" name="Line 1293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86" name="Line 1294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87" name="Line 1295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88" name="Line 1296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89" name="Line 1297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90" name="Line 1298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1299"/>
            <p:cNvGrpSpPr>
              <a:grpSpLocks/>
            </p:cNvGrpSpPr>
            <p:nvPr/>
          </p:nvGrpSpPr>
          <p:grpSpPr bwMode="auto">
            <a:xfrm>
              <a:off x="13141325" y="5453063"/>
              <a:ext cx="520700" cy="207963"/>
              <a:chOff x="3024" y="672"/>
              <a:chExt cx="480" cy="192"/>
            </a:xfrm>
          </p:grpSpPr>
          <p:sp>
            <p:nvSpPr>
              <p:cNvPr id="90379" name="Line 1300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80" name="Line 1301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81" name="Line 1302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82" name="Line 1303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83" name="Line 1304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84" name="Line 1305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1306"/>
            <p:cNvGrpSpPr>
              <a:grpSpLocks/>
            </p:cNvGrpSpPr>
            <p:nvPr/>
          </p:nvGrpSpPr>
          <p:grpSpPr bwMode="auto">
            <a:xfrm>
              <a:off x="13141325" y="5713413"/>
              <a:ext cx="520700" cy="207963"/>
              <a:chOff x="3024" y="672"/>
              <a:chExt cx="480" cy="192"/>
            </a:xfrm>
          </p:grpSpPr>
          <p:sp>
            <p:nvSpPr>
              <p:cNvPr id="90373" name="Line 1307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74" name="Line 1308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75" name="Line 1309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76" name="Line 1310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77" name="Line 1311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78" name="Line 1312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1313"/>
            <p:cNvGrpSpPr>
              <a:grpSpLocks/>
            </p:cNvGrpSpPr>
            <p:nvPr/>
          </p:nvGrpSpPr>
          <p:grpSpPr bwMode="auto">
            <a:xfrm>
              <a:off x="13141325" y="5973763"/>
              <a:ext cx="520700" cy="207963"/>
              <a:chOff x="3024" y="672"/>
              <a:chExt cx="480" cy="192"/>
            </a:xfrm>
          </p:grpSpPr>
          <p:sp>
            <p:nvSpPr>
              <p:cNvPr id="90367" name="Line 1314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68" name="Line 1315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69" name="Line 1316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70" name="Line 1317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71" name="Line 1318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72" name="Line 1319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1320"/>
            <p:cNvGrpSpPr>
              <a:grpSpLocks/>
            </p:cNvGrpSpPr>
            <p:nvPr/>
          </p:nvGrpSpPr>
          <p:grpSpPr bwMode="auto">
            <a:xfrm>
              <a:off x="13141325" y="6226175"/>
              <a:ext cx="520700" cy="207963"/>
              <a:chOff x="3024" y="672"/>
              <a:chExt cx="480" cy="192"/>
            </a:xfrm>
          </p:grpSpPr>
          <p:sp>
            <p:nvSpPr>
              <p:cNvPr id="90361" name="Line 1321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62" name="Line 1322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63" name="Line 1323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64" name="Line 1324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65" name="Line 1325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66" name="Line 1326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" name="Group 1327"/>
            <p:cNvGrpSpPr>
              <a:grpSpLocks/>
            </p:cNvGrpSpPr>
            <p:nvPr/>
          </p:nvGrpSpPr>
          <p:grpSpPr bwMode="auto">
            <a:xfrm>
              <a:off x="13662025" y="2505075"/>
              <a:ext cx="519113" cy="207963"/>
              <a:chOff x="3024" y="672"/>
              <a:chExt cx="480" cy="192"/>
            </a:xfrm>
          </p:grpSpPr>
          <p:sp>
            <p:nvSpPr>
              <p:cNvPr id="90355" name="Line 1328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56" name="Line 1329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57" name="Line 1330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58" name="Line 1331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59" name="Line 1332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60" name="Line 1333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1334"/>
            <p:cNvGrpSpPr>
              <a:grpSpLocks/>
            </p:cNvGrpSpPr>
            <p:nvPr/>
          </p:nvGrpSpPr>
          <p:grpSpPr bwMode="auto">
            <a:xfrm>
              <a:off x="13662025" y="3076575"/>
              <a:ext cx="519113" cy="207963"/>
              <a:chOff x="3024" y="672"/>
              <a:chExt cx="480" cy="192"/>
            </a:xfrm>
          </p:grpSpPr>
          <p:sp>
            <p:nvSpPr>
              <p:cNvPr id="90349" name="Line 1335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50" name="Line 1336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51" name="Line 1337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52" name="Line 1338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53" name="Line 1339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54" name="Line 1340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" name="Group 1341"/>
            <p:cNvGrpSpPr>
              <a:grpSpLocks/>
            </p:cNvGrpSpPr>
            <p:nvPr/>
          </p:nvGrpSpPr>
          <p:grpSpPr bwMode="auto">
            <a:xfrm>
              <a:off x="13662025" y="3543300"/>
              <a:ext cx="519113" cy="207963"/>
              <a:chOff x="3024" y="672"/>
              <a:chExt cx="480" cy="192"/>
            </a:xfrm>
          </p:grpSpPr>
          <p:sp>
            <p:nvSpPr>
              <p:cNvPr id="90343" name="Line 1342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44" name="Line 1343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45" name="Line 1344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46" name="Line 1345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47" name="Line 1346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48" name="Line 1347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1348"/>
            <p:cNvGrpSpPr>
              <a:grpSpLocks/>
            </p:cNvGrpSpPr>
            <p:nvPr/>
          </p:nvGrpSpPr>
          <p:grpSpPr bwMode="auto">
            <a:xfrm>
              <a:off x="13662025" y="4011613"/>
              <a:ext cx="519113" cy="207963"/>
              <a:chOff x="3024" y="672"/>
              <a:chExt cx="480" cy="192"/>
            </a:xfrm>
          </p:grpSpPr>
          <p:sp>
            <p:nvSpPr>
              <p:cNvPr id="90337" name="Line 1349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38" name="Line 1350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39" name="Line 1351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40" name="Line 1352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41" name="Line 1353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42" name="Line 1354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1355"/>
            <p:cNvGrpSpPr>
              <a:grpSpLocks/>
            </p:cNvGrpSpPr>
            <p:nvPr/>
          </p:nvGrpSpPr>
          <p:grpSpPr bwMode="auto">
            <a:xfrm>
              <a:off x="13662025" y="4583113"/>
              <a:ext cx="519113" cy="207963"/>
              <a:chOff x="3024" y="672"/>
              <a:chExt cx="480" cy="192"/>
            </a:xfrm>
          </p:grpSpPr>
          <p:sp>
            <p:nvSpPr>
              <p:cNvPr id="90331" name="Line 1356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32" name="Line 1357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33" name="Line 1358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34" name="Line 1359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35" name="Line 1360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36" name="Line 1361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1362"/>
            <p:cNvGrpSpPr>
              <a:grpSpLocks/>
            </p:cNvGrpSpPr>
            <p:nvPr/>
          </p:nvGrpSpPr>
          <p:grpSpPr bwMode="auto">
            <a:xfrm>
              <a:off x="13662025" y="5051425"/>
              <a:ext cx="519113" cy="207963"/>
              <a:chOff x="3024" y="672"/>
              <a:chExt cx="480" cy="192"/>
            </a:xfrm>
          </p:grpSpPr>
          <p:sp>
            <p:nvSpPr>
              <p:cNvPr id="90325" name="Line 1363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26" name="Line 1364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27" name="Line 1365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28" name="Line 1366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29" name="Line 1367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30" name="Line 1368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1369"/>
            <p:cNvGrpSpPr>
              <a:grpSpLocks/>
            </p:cNvGrpSpPr>
            <p:nvPr/>
          </p:nvGrpSpPr>
          <p:grpSpPr bwMode="auto">
            <a:xfrm>
              <a:off x="13662025" y="5518150"/>
              <a:ext cx="519113" cy="207963"/>
              <a:chOff x="3024" y="672"/>
              <a:chExt cx="480" cy="192"/>
            </a:xfrm>
          </p:grpSpPr>
          <p:sp>
            <p:nvSpPr>
              <p:cNvPr id="90319" name="Line 1370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20" name="Line 1371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21" name="Line 1372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22" name="Line 1373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23" name="Line 1374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24" name="Line 1375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1376"/>
            <p:cNvGrpSpPr>
              <a:grpSpLocks/>
            </p:cNvGrpSpPr>
            <p:nvPr/>
          </p:nvGrpSpPr>
          <p:grpSpPr bwMode="auto">
            <a:xfrm>
              <a:off x="13662025" y="6089650"/>
              <a:ext cx="519113" cy="207963"/>
              <a:chOff x="3024" y="672"/>
              <a:chExt cx="480" cy="192"/>
            </a:xfrm>
          </p:grpSpPr>
          <p:sp>
            <p:nvSpPr>
              <p:cNvPr id="90313" name="Line 1377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14" name="Line 1378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15" name="Line 1379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16" name="Line 1380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17" name="Line 1381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18" name="Line 1382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0209" name="Line 1383"/>
            <p:cNvSpPr>
              <a:spLocks noChangeShapeType="1"/>
            </p:cNvSpPr>
            <p:nvPr/>
          </p:nvSpPr>
          <p:spPr bwMode="auto">
            <a:xfrm>
              <a:off x="13662025" y="2608263"/>
              <a:ext cx="0" cy="260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10" name="Line 1384"/>
            <p:cNvSpPr>
              <a:spLocks noChangeShapeType="1"/>
            </p:cNvSpPr>
            <p:nvPr/>
          </p:nvSpPr>
          <p:spPr bwMode="auto">
            <a:xfrm>
              <a:off x="13662025" y="3127375"/>
              <a:ext cx="0" cy="260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11" name="Line 1385"/>
            <p:cNvSpPr>
              <a:spLocks noChangeShapeType="1"/>
            </p:cNvSpPr>
            <p:nvPr/>
          </p:nvSpPr>
          <p:spPr bwMode="auto">
            <a:xfrm>
              <a:off x="13662025" y="3648075"/>
              <a:ext cx="0" cy="2397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12" name="Line 1386"/>
            <p:cNvSpPr>
              <a:spLocks noChangeShapeType="1"/>
            </p:cNvSpPr>
            <p:nvPr/>
          </p:nvSpPr>
          <p:spPr bwMode="auto">
            <a:xfrm>
              <a:off x="13662025" y="4129088"/>
              <a:ext cx="0" cy="258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13" name="Line 1387"/>
            <p:cNvSpPr>
              <a:spLocks noChangeShapeType="1"/>
            </p:cNvSpPr>
            <p:nvPr/>
          </p:nvSpPr>
          <p:spPr bwMode="auto">
            <a:xfrm>
              <a:off x="13662025" y="4635500"/>
              <a:ext cx="0" cy="258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14" name="Line 1388"/>
            <p:cNvSpPr>
              <a:spLocks noChangeShapeType="1"/>
            </p:cNvSpPr>
            <p:nvPr/>
          </p:nvSpPr>
          <p:spPr bwMode="auto">
            <a:xfrm>
              <a:off x="13662025" y="5154613"/>
              <a:ext cx="0" cy="2476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15" name="Line 1389"/>
            <p:cNvSpPr>
              <a:spLocks noChangeShapeType="1"/>
            </p:cNvSpPr>
            <p:nvPr/>
          </p:nvSpPr>
          <p:spPr bwMode="auto">
            <a:xfrm>
              <a:off x="13662025" y="5661025"/>
              <a:ext cx="0" cy="260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16" name="Line 1390"/>
            <p:cNvSpPr>
              <a:spLocks noChangeShapeType="1"/>
            </p:cNvSpPr>
            <p:nvPr/>
          </p:nvSpPr>
          <p:spPr bwMode="auto">
            <a:xfrm>
              <a:off x="13662025" y="6175375"/>
              <a:ext cx="0" cy="258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17" name="Line 1391"/>
            <p:cNvSpPr>
              <a:spLocks noChangeShapeType="1"/>
            </p:cNvSpPr>
            <p:nvPr/>
          </p:nvSpPr>
          <p:spPr bwMode="auto">
            <a:xfrm>
              <a:off x="14181138" y="2713038"/>
              <a:ext cx="0" cy="571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18" name="Line 1392"/>
            <p:cNvSpPr>
              <a:spLocks noChangeShapeType="1"/>
            </p:cNvSpPr>
            <p:nvPr/>
          </p:nvSpPr>
          <p:spPr bwMode="auto">
            <a:xfrm>
              <a:off x="14181138" y="3751263"/>
              <a:ext cx="0" cy="4683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19" name="Line 1393"/>
            <p:cNvSpPr>
              <a:spLocks noChangeShapeType="1"/>
            </p:cNvSpPr>
            <p:nvPr/>
          </p:nvSpPr>
          <p:spPr bwMode="auto">
            <a:xfrm>
              <a:off x="14181138" y="4791075"/>
              <a:ext cx="0" cy="4683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20" name="Line 1394"/>
            <p:cNvSpPr>
              <a:spLocks noChangeShapeType="1"/>
            </p:cNvSpPr>
            <p:nvPr/>
          </p:nvSpPr>
          <p:spPr bwMode="auto">
            <a:xfrm>
              <a:off x="14181138" y="5726113"/>
              <a:ext cx="0" cy="571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36" name="Group 1395"/>
            <p:cNvGrpSpPr>
              <a:grpSpLocks/>
            </p:cNvGrpSpPr>
            <p:nvPr/>
          </p:nvGrpSpPr>
          <p:grpSpPr bwMode="auto">
            <a:xfrm>
              <a:off x="14181138" y="5778500"/>
              <a:ext cx="519113" cy="207963"/>
              <a:chOff x="3024" y="672"/>
              <a:chExt cx="480" cy="192"/>
            </a:xfrm>
          </p:grpSpPr>
          <p:sp>
            <p:nvSpPr>
              <p:cNvPr id="90307" name="Line 1396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08" name="Line 1397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09" name="Line 1398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10" name="Line 1399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11" name="Line 1400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12" name="Line 1401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37" name="Group 1402"/>
            <p:cNvGrpSpPr>
              <a:grpSpLocks/>
            </p:cNvGrpSpPr>
            <p:nvPr/>
          </p:nvGrpSpPr>
          <p:grpSpPr bwMode="auto">
            <a:xfrm>
              <a:off x="14181138" y="4843463"/>
              <a:ext cx="519113" cy="207963"/>
              <a:chOff x="3024" y="672"/>
              <a:chExt cx="480" cy="192"/>
            </a:xfrm>
          </p:grpSpPr>
          <p:sp>
            <p:nvSpPr>
              <p:cNvPr id="90301" name="Line 1403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02" name="Line 1404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03" name="Line 1405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04" name="Line 1406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05" name="Line 1407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06" name="Line 1408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38" name="Group 1409"/>
            <p:cNvGrpSpPr>
              <a:grpSpLocks/>
            </p:cNvGrpSpPr>
            <p:nvPr/>
          </p:nvGrpSpPr>
          <p:grpSpPr bwMode="auto">
            <a:xfrm>
              <a:off x="14181138" y="3751263"/>
              <a:ext cx="519113" cy="207963"/>
              <a:chOff x="3024" y="672"/>
              <a:chExt cx="480" cy="192"/>
            </a:xfrm>
          </p:grpSpPr>
          <p:sp>
            <p:nvSpPr>
              <p:cNvPr id="90295" name="Line 1410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96" name="Line 1411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97" name="Line 1412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98" name="Line 1413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99" name="Line 1414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00" name="Line 1415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39" name="Group 1416"/>
            <p:cNvGrpSpPr>
              <a:grpSpLocks/>
            </p:cNvGrpSpPr>
            <p:nvPr/>
          </p:nvGrpSpPr>
          <p:grpSpPr bwMode="auto">
            <a:xfrm>
              <a:off x="14181138" y="2763838"/>
              <a:ext cx="519113" cy="207963"/>
              <a:chOff x="3024" y="672"/>
              <a:chExt cx="480" cy="192"/>
            </a:xfrm>
          </p:grpSpPr>
          <p:sp>
            <p:nvSpPr>
              <p:cNvPr id="90289" name="Line 1417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90" name="Line 1418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91" name="Line 1419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92" name="Line 1420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93" name="Line 1421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94" name="Line 1422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0225" name="Line 1423"/>
            <p:cNvSpPr>
              <a:spLocks noChangeShapeType="1"/>
            </p:cNvSpPr>
            <p:nvPr/>
          </p:nvSpPr>
          <p:spPr bwMode="auto">
            <a:xfrm>
              <a:off x="14700250" y="2971800"/>
              <a:ext cx="0" cy="987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26" name="Line 1424"/>
            <p:cNvSpPr>
              <a:spLocks noChangeShapeType="1"/>
            </p:cNvSpPr>
            <p:nvPr/>
          </p:nvSpPr>
          <p:spPr bwMode="auto">
            <a:xfrm>
              <a:off x="14700250" y="5051425"/>
              <a:ext cx="0" cy="9350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40" name="Group 1425"/>
            <p:cNvGrpSpPr>
              <a:grpSpLocks/>
            </p:cNvGrpSpPr>
            <p:nvPr/>
          </p:nvGrpSpPr>
          <p:grpSpPr bwMode="auto">
            <a:xfrm>
              <a:off x="14700250" y="5259388"/>
              <a:ext cx="519113" cy="207963"/>
              <a:chOff x="3024" y="672"/>
              <a:chExt cx="480" cy="192"/>
            </a:xfrm>
          </p:grpSpPr>
          <p:sp>
            <p:nvSpPr>
              <p:cNvPr id="90283" name="Line 1426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84" name="Line 1427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85" name="Line 1428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86" name="Line 1429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87" name="Line 1430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88" name="Line 1431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41" name="Group 1432"/>
            <p:cNvGrpSpPr>
              <a:grpSpLocks/>
            </p:cNvGrpSpPr>
            <p:nvPr/>
          </p:nvGrpSpPr>
          <p:grpSpPr bwMode="auto">
            <a:xfrm>
              <a:off x="14700250" y="3284538"/>
              <a:ext cx="519113" cy="207963"/>
              <a:chOff x="3024" y="672"/>
              <a:chExt cx="480" cy="192"/>
            </a:xfrm>
          </p:grpSpPr>
          <p:sp>
            <p:nvSpPr>
              <p:cNvPr id="90277" name="Line 1433"/>
              <p:cNvSpPr>
                <a:spLocks noChangeShapeType="1"/>
              </p:cNvSpPr>
              <p:nvPr/>
            </p:nvSpPr>
            <p:spPr bwMode="auto">
              <a:xfrm>
                <a:off x="3024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78" name="Line 1434"/>
              <p:cNvSpPr>
                <a:spLocks noChangeShapeType="1"/>
              </p:cNvSpPr>
              <p:nvPr/>
            </p:nvSpPr>
            <p:spPr bwMode="auto">
              <a:xfrm flipV="1">
                <a:off x="3168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79" name="Line 1435"/>
              <p:cNvSpPr>
                <a:spLocks noChangeShapeType="1"/>
              </p:cNvSpPr>
              <p:nvPr/>
            </p:nvSpPr>
            <p:spPr bwMode="auto">
              <a:xfrm>
                <a:off x="3168" y="72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80" name="Line 1436"/>
              <p:cNvSpPr>
                <a:spLocks noChangeShapeType="1"/>
              </p:cNvSpPr>
              <p:nvPr/>
            </p:nvSpPr>
            <p:spPr bwMode="auto">
              <a:xfrm>
                <a:off x="3360" y="72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81" name="Line 1437"/>
              <p:cNvSpPr>
                <a:spLocks noChangeShapeType="1"/>
              </p:cNvSpPr>
              <p:nvPr/>
            </p:nvSpPr>
            <p:spPr bwMode="auto">
              <a:xfrm>
                <a:off x="3360" y="86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82" name="Line 1438"/>
              <p:cNvSpPr>
                <a:spLocks noChangeShapeType="1"/>
              </p:cNvSpPr>
              <p:nvPr/>
            </p:nvSpPr>
            <p:spPr bwMode="auto">
              <a:xfrm>
                <a:off x="3168" y="67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0229" name="Line 1439"/>
            <p:cNvSpPr>
              <a:spLocks noChangeShapeType="1"/>
            </p:cNvSpPr>
            <p:nvPr/>
          </p:nvSpPr>
          <p:spPr bwMode="auto">
            <a:xfrm>
              <a:off x="15219363" y="3492500"/>
              <a:ext cx="0" cy="19748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30" name="Line 1440"/>
            <p:cNvSpPr>
              <a:spLocks noChangeShapeType="1"/>
            </p:cNvSpPr>
            <p:nvPr/>
          </p:nvSpPr>
          <p:spPr bwMode="auto">
            <a:xfrm>
              <a:off x="15219363" y="4427538"/>
              <a:ext cx="4683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31" name="Line 1441"/>
            <p:cNvSpPr>
              <a:spLocks noChangeShapeType="1"/>
            </p:cNvSpPr>
            <p:nvPr/>
          </p:nvSpPr>
          <p:spPr bwMode="auto">
            <a:xfrm>
              <a:off x="13920788" y="2244725"/>
              <a:ext cx="0" cy="3844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32" name="Line 1442"/>
            <p:cNvSpPr>
              <a:spLocks noChangeShapeType="1"/>
            </p:cNvSpPr>
            <p:nvPr/>
          </p:nvSpPr>
          <p:spPr bwMode="auto">
            <a:xfrm>
              <a:off x="14439900" y="2244725"/>
              <a:ext cx="0" cy="3533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33" name="Line 1443"/>
            <p:cNvSpPr>
              <a:spLocks noChangeShapeType="1"/>
            </p:cNvSpPr>
            <p:nvPr/>
          </p:nvSpPr>
          <p:spPr bwMode="auto">
            <a:xfrm>
              <a:off x="14960600" y="2244725"/>
              <a:ext cx="0" cy="30146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34" name="Oval 1444"/>
            <p:cNvSpPr>
              <a:spLocks noChangeArrowheads="1"/>
            </p:cNvSpPr>
            <p:nvPr/>
          </p:nvSpPr>
          <p:spPr bwMode="auto">
            <a:xfrm>
              <a:off x="13374688" y="2608263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35" name="Oval 1445"/>
            <p:cNvSpPr>
              <a:spLocks noChangeArrowheads="1"/>
            </p:cNvSpPr>
            <p:nvPr/>
          </p:nvSpPr>
          <p:spPr bwMode="auto">
            <a:xfrm>
              <a:off x="13382625" y="3114675"/>
              <a:ext cx="50800" cy="523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36" name="Oval 1446"/>
            <p:cNvSpPr>
              <a:spLocks noChangeArrowheads="1"/>
            </p:cNvSpPr>
            <p:nvPr/>
          </p:nvSpPr>
          <p:spPr bwMode="auto">
            <a:xfrm>
              <a:off x="13374688" y="3648075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37" name="Oval 1447"/>
            <p:cNvSpPr>
              <a:spLocks noChangeArrowheads="1"/>
            </p:cNvSpPr>
            <p:nvPr/>
          </p:nvSpPr>
          <p:spPr bwMode="auto">
            <a:xfrm>
              <a:off x="13382625" y="4122738"/>
              <a:ext cx="50800" cy="508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38" name="Oval 1448"/>
            <p:cNvSpPr>
              <a:spLocks noChangeArrowheads="1"/>
            </p:cNvSpPr>
            <p:nvPr/>
          </p:nvSpPr>
          <p:spPr bwMode="auto">
            <a:xfrm>
              <a:off x="13382625" y="4622800"/>
              <a:ext cx="50800" cy="508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39" name="Oval 1449"/>
            <p:cNvSpPr>
              <a:spLocks noChangeArrowheads="1"/>
            </p:cNvSpPr>
            <p:nvPr/>
          </p:nvSpPr>
          <p:spPr bwMode="auto">
            <a:xfrm>
              <a:off x="13382625" y="5167313"/>
              <a:ext cx="50800" cy="523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40" name="Oval 1450"/>
            <p:cNvSpPr>
              <a:spLocks noChangeArrowheads="1"/>
            </p:cNvSpPr>
            <p:nvPr/>
          </p:nvSpPr>
          <p:spPr bwMode="auto">
            <a:xfrm>
              <a:off x="13374688" y="5648325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41" name="Oval 1451"/>
            <p:cNvSpPr>
              <a:spLocks noChangeArrowheads="1"/>
            </p:cNvSpPr>
            <p:nvPr/>
          </p:nvSpPr>
          <p:spPr bwMode="auto">
            <a:xfrm>
              <a:off x="13374688" y="6154738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42" name="Oval 1452"/>
            <p:cNvSpPr>
              <a:spLocks noChangeArrowheads="1"/>
            </p:cNvSpPr>
            <p:nvPr/>
          </p:nvSpPr>
          <p:spPr bwMode="auto">
            <a:xfrm>
              <a:off x="13895388" y="3011488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43" name="Oval 1453"/>
            <p:cNvSpPr>
              <a:spLocks noChangeArrowheads="1"/>
            </p:cNvSpPr>
            <p:nvPr/>
          </p:nvSpPr>
          <p:spPr bwMode="auto">
            <a:xfrm>
              <a:off x="13901738" y="3952875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44" name="Oval 1454"/>
            <p:cNvSpPr>
              <a:spLocks noChangeArrowheads="1"/>
            </p:cNvSpPr>
            <p:nvPr/>
          </p:nvSpPr>
          <p:spPr bwMode="auto">
            <a:xfrm>
              <a:off x="13908088" y="4986338"/>
              <a:ext cx="52388" cy="508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45" name="Oval 1455"/>
            <p:cNvSpPr>
              <a:spLocks noChangeArrowheads="1"/>
            </p:cNvSpPr>
            <p:nvPr/>
          </p:nvSpPr>
          <p:spPr bwMode="auto">
            <a:xfrm>
              <a:off x="13901738" y="6024563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46" name="Oval 1456"/>
            <p:cNvSpPr>
              <a:spLocks noChangeArrowheads="1"/>
            </p:cNvSpPr>
            <p:nvPr/>
          </p:nvSpPr>
          <p:spPr bwMode="auto">
            <a:xfrm>
              <a:off x="14427200" y="5700713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47" name="Oval 1457"/>
            <p:cNvSpPr>
              <a:spLocks noChangeArrowheads="1"/>
            </p:cNvSpPr>
            <p:nvPr/>
          </p:nvSpPr>
          <p:spPr bwMode="auto">
            <a:xfrm>
              <a:off x="14954250" y="5194300"/>
              <a:ext cx="50800" cy="508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48" name="Oval 1458"/>
            <p:cNvSpPr>
              <a:spLocks noChangeArrowheads="1"/>
            </p:cNvSpPr>
            <p:nvPr/>
          </p:nvSpPr>
          <p:spPr bwMode="auto">
            <a:xfrm>
              <a:off x="14420850" y="3686175"/>
              <a:ext cx="52388" cy="523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49" name="Text Box 1459"/>
            <p:cNvSpPr txBox="1">
              <a:spLocks noChangeArrowheads="1"/>
            </p:cNvSpPr>
            <p:nvPr/>
          </p:nvSpPr>
          <p:spPr bwMode="auto">
            <a:xfrm>
              <a:off x="13181013" y="1863725"/>
              <a:ext cx="1958975" cy="366713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A       B     C      D</a:t>
              </a:r>
            </a:p>
          </p:txBody>
        </p:sp>
        <p:sp>
          <p:nvSpPr>
            <p:cNvPr id="90250" name="Text Box 1460"/>
            <p:cNvSpPr txBox="1">
              <a:spLocks noChangeArrowheads="1"/>
            </p:cNvSpPr>
            <p:nvPr/>
          </p:nvSpPr>
          <p:spPr bwMode="auto">
            <a:xfrm>
              <a:off x="13177838" y="1485900"/>
              <a:ext cx="2327275" cy="366713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b="1"/>
                <a:t>Lookup Table (LUT)</a:t>
              </a:r>
            </a:p>
          </p:txBody>
        </p:sp>
        <p:sp>
          <p:nvSpPr>
            <p:cNvPr id="90251" name="Freeform 1461"/>
            <p:cNvSpPr>
              <a:spLocks/>
            </p:cNvSpPr>
            <p:nvPr/>
          </p:nvSpPr>
          <p:spPr bwMode="auto">
            <a:xfrm>
              <a:off x="13128625" y="2481263"/>
              <a:ext cx="2628900" cy="2227263"/>
            </a:xfrm>
            <a:custGeom>
              <a:avLst/>
              <a:gdLst>
                <a:gd name="T0" fmla="*/ 0 w 1656"/>
                <a:gd name="T1" fmla="*/ 0 h 1403"/>
                <a:gd name="T2" fmla="*/ 2147483647 w 1656"/>
                <a:gd name="T3" fmla="*/ 2147483647 h 1403"/>
                <a:gd name="T4" fmla="*/ 2147483647 w 1656"/>
                <a:gd name="T5" fmla="*/ 2147483647 h 1403"/>
                <a:gd name="T6" fmla="*/ 2147483647 w 1656"/>
                <a:gd name="T7" fmla="*/ 2147483647 h 1403"/>
                <a:gd name="T8" fmla="*/ 2147483647 w 1656"/>
                <a:gd name="T9" fmla="*/ 2147483647 h 1403"/>
                <a:gd name="T10" fmla="*/ 2147483647 w 1656"/>
                <a:gd name="T11" fmla="*/ 2147483647 h 1403"/>
                <a:gd name="T12" fmla="*/ 2147483647 w 1656"/>
                <a:gd name="T13" fmla="*/ 2147483647 h 1403"/>
                <a:gd name="T14" fmla="*/ 2147483647 w 1656"/>
                <a:gd name="T15" fmla="*/ 2147483647 h 1403"/>
                <a:gd name="T16" fmla="*/ 2147483647 w 1656"/>
                <a:gd name="T17" fmla="*/ 2147483647 h 1403"/>
                <a:gd name="T18" fmla="*/ 2147483647 w 1656"/>
                <a:gd name="T19" fmla="*/ 2147483647 h 14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56"/>
                <a:gd name="T31" fmla="*/ 0 h 1403"/>
                <a:gd name="T32" fmla="*/ 1656 w 1656"/>
                <a:gd name="T33" fmla="*/ 1403 h 140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56" h="1403">
                  <a:moveTo>
                    <a:pt x="0" y="0"/>
                  </a:moveTo>
                  <a:cubicBezTo>
                    <a:pt x="142" y="3"/>
                    <a:pt x="284" y="7"/>
                    <a:pt x="363" y="45"/>
                  </a:cubicBezTo>
                  <a:cubicBezTo>
                    <a:pt x="442" y="83"/>
                    <a:pt x="420" y="197"/>
                    <a:pt x="477" y="227"/>
                  </a:cubicBezTo>
                  <a:cubicBezTo>
                    <a:pt x="534" y="257"/>
                    <a:pt x="646" y="186"/>
                    <a:pt x="703" y="227"/>
                  </a:cubicBezTo>
                  <a:cubicBezTo>
                    <a:pt x="760" y="268"/>
                    <a:pt x="772" y="438"/>
                    <a:pt x="817" y="476"/>
                  </a:cubicBezTo>
                  <a:cubicBezTo>
                    <a:pt x="862" y="514"/>
                    <a:pt x="935" y="409"/>
                    <a:pt x="976" y="454"/>
                  </a:cubicBezTo>
                  <a:cubicBezTo>
                    <a:pt x="1017" y="499"/>
                    <a:pt x="1025" y="692"/>
                    <a:pt x="1066" y="749"/>
                  </a:cubicBezTo>
                  <a:cubicBezTo>
                    <a:pt x="1107" y="806"/>
                    <a:pt x="1191" y="700"/>
                    <a:pt x="1225" y="794"/>
                  </a:cubicBezTo>
                  <a:cubicBezTo>
                    <a:pt x="1259" y="888"/>
                    <a:pt x="1198" y="1229"/>
                    <a:pt x="1270" y="1316"/>
                  </a:cubicBezTo>
                  <a:cubicBezTo>
                    <a:pt x="1342" y="1403"/>
                    <a:pt x="1592" y="1316"/>
                    <a:pt x="1656" y="1316"/>
                  </a:cubicBezTo>
                </a:path>
              </a:pathLst>
            </a:custGeom>
            <a:noFill/>
            <a:ln w="25400" cap="sq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endParaRPr lang="pt-BR"/>
            </a:p>
          </p:txBody>
        </p:sp>
        <p:sp>
          <p:nvSpPr>
            <p:cNvPr id="90252" name="Text Box 1462"/>
            <p:cNvSpPr txBox="1">
              <a:spLocks noChangeArrowheads="1"/>
            </p:cNvSpPr>
            <p:nvPr/>
          </p:nvSpPr>
          <p:spPr bwMode="auto">
            <a:xfrm>
              <a:off x="15433675" y="4079875"/>
              <a:ext cx="409575" cy="366713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‘0’</a:t>
              </a:r>
            </a:p>
          </p:txBody>
        </p:sp>
        <p:sp>
          <p:nvSpPr>
            <p:cNvPr id="90253" name="Text Box 1463"/>
            <p:cNvSpPr txBox="1">
              <a:spLocks noChangeArrowheads="1"/>
            </p:cNvSpPr>
            <p:nvPr/>
          </p:nvSpPr>
          <p:spPr bwMode="auto">
            <a:xfrm>
              <a:off x="12949238" y="2460625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90254" name="Text Box 1464"/>
            <p:cNvSpPr txBox="1">
              <a:spLocks noChangeArrowheads="1"/>
            </p:cNvSpPr>
            <p:nvPr/>
          </p:nvSpPr>
          <p:spPr bwMode="auto">
            <a:xfrm>
              <a:off x="12936538" y="2713038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0255" name="Text Box 1465"/>
            <p:cNvSpPr txBox="1">
              <a:spLocks noChangeArrowheads="1"/>
            </p:cNvSpPr>
            <p:nvPr/>
          </p:nvSpPr>
          <p:spPr bwMode="auto">
            <a:xfrm>
              <a:off x="12936538" y="2978150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0256" name="Text Box 1466"/>
            <p:cNvSpPr txBox="1">
              <a:spLocks noChangeArrowheads="1"/>
            </p:cNvSpPr>
            <p:nvPr/>
          </p:nvSpPr>
          <p:spPr bwMode="auto">
            <a:xfrm>
              <a:off x="12912725" y="3228975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0257" name="Text Box 1467"/>
            <p:cNvSpPr txBox="1">
              <a:spLocks noChangeArrowheads="1"/>
            </p:cNvSpPr>
            <p:nvPr/>
          </p:nvSpPr>
          <p:spPr bwMode="auto">
            <a:xfrm>
              <a:off x="12912725" y="3481388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0258" name="Text Box 1468"/>
            <p:cNvSpPr txBox="1">
              <a:spLocks noChangeArrowheads="1"/>
            </p:cNvSpPr>
            <p:nvPr/>
          </p:nvSpPr>
          <p:spPr bwMode="auto">
            <a:xfrm>
              <a:off x="12912725" y="3733800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0259" name="Text Box 1469"/>
            <p:cNvSpPr txBox="1">
              <a:spLocks noChangeArrowheads="1"/>
            </p:cNvSpPr>
            <p:nvPr/>
          </p:nvSpPr>
          <p:spPr bwMode="auto">
            <a:xfrm>
              <a:off x="12912725" y="3937000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0260" name="Text Box 1470"/>
            <p:cNvSpPr txBox="1">
              <a:spLocks noChangeArrowheads="1"/>
            </p:cNvSpPr>
            <p:nvPr/>
          </p:nvSpPr>
          <p:spPr bwMode="auto">
            <a:xfrm>
              <a:off x="12912725" y="4224338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0261" name="Rectangle 1471"/>
            <p:cNvSpPr>
              <a:spLocks noChangeArrowheads="1"/>
            </p:cNvSpPr>
            <p:nvPr/>
          </p:nvSpPr>
          <p:spPr bwMode="auto">
            <a:xfrm>
              <a:off x="12985750" y="4557713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62" name="Rectangle 1472"/>
            <p:cNvSpPr>
              <a:spLocks noChangeArrowheads="1"/>
            </p:cNvSpPr>
            <p:nvPr/>
          </p:nvSpPr>
          <p:spPr bwMode="auto">
            <a:xfrm>
              <a:off x="12985750" y="4816475"/>
              <a:ext cx="155575" cy="1571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63" name="Rectangle 1473"/>
            <p:cNvSpPr>
              <a:spLocks noChangeArrowheads="1"/>
            </p:cNvSpPr>
            <p:nvPr/>
          </p:nvSpPr>
          <p:spPr bwMode="auto">
            <a:xfrm>
              <a:off x="12985750" y="5076825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64" name="Rectangle 1474"/>
            <p:cNvSpPr>
              <a:spLocks noChangeArrowheads="1"/>
            </p:cNvSpPr>
            <p:nvPr/>
          </p:nvSpPr>
          <p:spPr bwMode="auto">
            <a:xfrm>
              <a:off x="12985750" y="5337175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65" name="Rectangle 1475"/>
            <p:cNvSpPr>
              <a:spLocks noChangeArrowheads="1"/>
            </p:cNvSpPr>
            <p:nvPr/>
          </p:nvSpPr>
          <p:spPr bwMode="auto">
            <a:xfrm>
              <a:off x="12985750" y="5592763"/>
              <a:ext cx="155575" cy="1571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66" name="Rectangle 1476"/>
            <p:cNvSpPr>
              <a:spLocks noChangeArrowheads="1"/>
            </p:cNvSpPr>
            <p:nvPr/>
          </p:nvSpPr>
          <p:spPr bwMode="auto">
            <a:xfrm>
              <a:off x="12985750" y="5856288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67" name="Rectangle 1477"/>
            <p:cNvSpPr>
              <a:spLocks noChangeArrowheads="1"/>
            </p:cNvSpPr>
            <p:nvPr/>
          </p:nvSpPr>
          <p:spPr bwMode="auto">
            <a:xfrm>
              <a:off x="12985750" y="6324600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68" name="Rectangle 1478"/>
            <p:cNvSpPr>
              <a:spLocks noChangeArrowheads="1"/>
            </p:cNvSpPr>
            <p:nvPr/>
          </p:nvSpPr>
          <p:spPr bwMode="auto">
            <a:xfrm>
              <a:off x="12985750" y="6064250"/>
              <a:ext cx="155575" cy="15557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269" name="Text Box 1479"/>
            <p:cNvSpPr txBox="1">
              <a:spLocks noChangeArrowheads="1"/>
            </p:cNvSpPr>
            <p:nvPr/>
          </p:nvSpPr>
          <p:spPr bwMode="auto">
            <a:xfrm>
              <a:off x="12949238" y="4513263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90270" name="Text Box 1480"/>
            <p:cNvSpPr txBox="1">
              <a:spLocks noChangeArrowheads="1"/>
            </p:cNvSpPr>
            <p:nvPr/>
          </p:nvSpPr>
          <p:spPr bwMode="auto">
            <a:xfrm>
              <a:off x="12936538" y="4765675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0271" name="Text Box 1481"/>
            <p:cNvSpPr txBox="1">
              <a:spLocks noChangeArrowheads="1"/>
            </p:cNvSpPr>
            <p:nvPr/>
          </p:nvSpPr>
          <p:spPr bwMode="auto">
            <a:xfrm>
              <a:off x="12936538" y="5030788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90272" name="Text Box 1482"/>
            <p:cNvSpPr txBox="1">
              <a:spLocks noChangeArrowheads="1"/>
            </p:cNvSpPr>
            <p:nvPr/>
          </p:nvSpPr>
          <p:spPr bwMode="auto">
            <a:xfrm>
              <a:off x="12912725" y="5281613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90273" name="Text Box 1483"/>
            <p:cNvSpPr txBox="1">
              <a:spLocks noChangeArrowheads="1"/>
            </p:cNvSpPr>
            <p:nvPr/>
          </p:nvSpPr>
          <p:spPr bwMode="auto">
            <a:xfrm>
              <a:off x="12912725" y="5534025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0274" name="Text Box 1484"/>
            <p:cNvSpPr txBox="1">
              <a:spLocks noChangeArrowheads="1"/>
            </p:cNvSpPr>
            <p:nvPr/>
          </p:nvSpPr>
          <p:spPr bwMode="auto">
            <a:xfrm>
              <a:off x="12912725" y="5786438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90275" name="Text Box 1485"/>
            <p:cNvSpPr txBox="1">
              <a:spLocks noChangeArrowheads="1"/>
            </p:cNvSpPr>
            <p:nvPr/>
          </p:nvSpPr>
          <p:spPr bwMode="auto">
            <a:xfrm>
              <a:off x="12912725" y="5989638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0276" name="Text Box 1486"/>
            <p:cNvSpPr txBox="1">
              <a:spLocks noChangeArrowheads="1"/>
            </p:cNvSpPr>
            <p:nvPr/>
          </p:nvSpPr>
          <p:spPr bwMode="auto">
            <a:xfrm>
              <a:off x="12912725" y="6276975"/>
              <a:ext cx="265113" cy="274638"/>
            </a:xfrm>
            <a:prstGeom prst="rect">
              <a:avLst/>
            </a:prstGeom>
            <a:noFill/>
            <a:ln w="25400" cap="sq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</p:grpSp>
      <p:grpSp>
        <p:nvGrpSpPr>
          <p:cNvPr id="742" name="Group 1494"/>
          <p:cNvGrpSpPr>
            <a:grpSpLocks/>
          </p:cNvGrpSpPr>
          <p:nvPr/>
        </p:nvGrpSpPr>
        <p:grpSpPr bwMode="auto">
          <a:xfrm>
            <a:off x="4968875" y="1905000"/>
            <a:ext cx="2193925" cy="4314825"/>
            <a:chOff x="4103" y="1273"/>
            <a:chExt cx="1382" cy="2718"/>
          </a:xfrm>
        </p:grpSpPr>
        <p:sp>
          <p:nvSpPr>
            <p:cNvPr id="90131" name="AutoShape 1495"/>
            <p:cNvSpPr>
              <a:spLocks noChangeArrowheads="1"/>
            </p:cNvSpPr>
            <p:nvPr/>
          </p:nvSpPr>
          <p:spPr bwMode="auto">
            <a:xfrm rot="-5400000">
              <a:off x="3435" y="1941"/>
              <a:ext cx="2718" cy="138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8 w 21600"/>
                <a:gd name="T13" fmla="*/ 4501 h 21600"/>
                <a:gd name="T14" fmla="*/ 17102 w 21600"/>
                <a:gd name="T15" fmla="*/ 1709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1222" name="Text Box 1496"/>
            <p:cNvSpPr txBox="1">
              <a:spLocks noChangeArrowheads="1"/>
            </p:cNvSpPr>
            <p:nvPr/>
          </p:nvSpPr>
          <p:spPr bwMode="auto">
            <a:xfrm>
              <a:off x="4237" y="2473"/>
              <a:ext cx="1207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dirty="0">
                  <a:solidFill>
                    <a:srgbClr val="FFFF00"/>
                  </a:solidFill>
                  <a:ea typeface="+mn-ea"/>
                  <a:cs typeface="+mn-cs"/>
                </a:rPr>
                <a:t>Boolean Function</a:t>
              </a:r>
            </a:p>
            <a:p>
              <a:pPr>
                <a:defRPr/>
              </a:pPr>
              <a:r>
                <a:rPr lang="en-US" sz="1600" b="1" dirty="0">
                  <a:solidFill>
                    <a:srgbClr val="FFFF00"/>
                  </a:solidFill>
                  <a:ea typeface="+mn-ea"/>
                  <a:cs typeface="+mn-cs"/>
                </a:rPr>
                <a:t>F(A,B,C,D)</a:t>
              </a:r>
            </a:p>
          </p:txBody>
        </p:sp>
      </p:grpSp>
      <p:sp>
        <p:nvSpPr>
          <p:cNvPr id="51204" name="Segnaposto piè di pagina 5120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748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" grpId="0" animBg="1"/>
      <p:bldP spid="3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5946775" y="343535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6199188" y="343535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6450013" y="343535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6702425" y="343535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6954838" y="3335338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7207250" y="3335338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68" name="Rectangle 8"/>
          <p:cNvSpPr>
            <a:spLocks noChangeArrowheads="1"/>
          </p:cNvSpPr>
          <p:nvPr/>
        </p:nvSpPr>
        <p:spPr bwMode="auto">
          <a:xfrm>
            <a:off x="7458075" y="3335338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69" name="Rectangle 9"/>
          <p:cNvSpPr>
            <a:spLocks noChangeArrowheads="1"/>
          </p:cNvSpPr>
          <p:nvPr/>
        </p:nvSpPr>
        <p:spPr bwMode="auto">
          <a:xfrm>
            <a:off x="7710488" y="3335338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70" name="Rectangle 10"/>
          <p:cNvSpPr>
            <a:spLocks noChangeArrowheads="1"/>
          </p:cNvSpPr>
          <p:nvPr/>
        </p:nvSpPr>
        <p:spPr bwMode="auto">
          <a:xfrm>
            <a:off x="7962900" y="3335338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71" name="Rectangle 11"/>
          <p:cNvSpPr>
            <a:spLocks noChangeArrowheads="1"/>
          </p:cNvSpPr>
          <p:nvPr/>
        </p:nvSpPr>
        <p:spPr bwMode="auto">
          <a:xfrm>
            <a:off x="8215313" y="3335338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72" name="Rectangle 12"/>
          <p:cNvSpPr>
            <a:spLocks noChangeArrowheads="1"/>
          </p:cNvSpPr>
          <p:nvPr/>
        </p:nvSpPr>
        <p:spPr bwMode="auto">
          <a:xfrm>
            <a:off x="8466138" y="3335338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73" name="Rectangle 13"/>
          <p:cNvSpPr>
            <a:spLocks noChangeArrowheads="1"/>
          </p:cNvSpPr>
          <p:nvPr/>
        </p:nvSpPr>
        <p:spPr bwMode="auto">
          <a:xfrm>
            <a:off x="5946775" y="358775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74" name="Rectangle 14"/>
          <p:cNvSpPr>
            <a:spLocks noChangeArrowheads="1"/>
          </p:cNvSpPr>
          <p:nvPr/>
        </p:nvSpPr>
        <p:spPr bwMode="auto">
          <a:xfrm>
            <a:off x="6199188" y="358775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75" name="Rectangle 15"/>
          <p:cNvSpPr>
            <a:spLocks noChangeArrowheads="1"/>
          </p:cNvSpPr>
          <p:nvPr/>
        </p:nvSpPr>
        <p:spPr bwMode="auto">
          <a:xfrm>
            <a:off x="6450013" y="358775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76" name="Rectangle 16"/>
          <p:cNvSpPr>
            <a:spLocks noChangeArrowheads="1"/>
          </p:cNvSpPr>
          <p:nvPr/>
        </p:nvSpPr>
        <p:spPr bwMode="auto">
          <a:xfrm>
            <a:off x="6702425" y="358775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77" name="Rectangle 17"/>
          <p:cNvSpPr>
            <a:spLocks noChangeArrowheads="1"/>
          </p:cNvSpPr>
          <p:nvPr/>
        </p:nvSpPr>
        <p:spPr bwMode="auto">
          <a:xfrm>
            <a:off x="6954838" y="358775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78" name="Rectangle 18"/>
          <p:cNvSpPr>
            <a:spLocks noChangeArrowheads="1"/>
          </p:cNvSpPr>
          <p:nvPr/>
        </p:nvSpPr>
        <p:spPr bwMode="auto">
          <a:xfrm>
            <a:off x="7207250" y="358775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79" name="Rectangle 19"/>
          <p:cNvSpPr>
            <a:spLocks noChangeArrowheads="1"/>
          </p:cNvSpPr>
          <p:nvPr/>
        </p:nvSpPr>
        <p:spPr bwMode="auto">
          <a:xfrm>
            <a:off x="7458075" y="358775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80" name="Rectangle 20"/>
          <p:cNvSpPr>
            <a:spLocks noChangeArrowheads="1"/>
          </p:cNvSpPr>
          <p:nvPr/>
        </p:nvSpPr>
        <p:spPr bwMode="auto">
          <a:xfrm>
            <a:off x="7710488" y="358775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81" name="Rectangle 21"/>
          <p:cNvSpPr>
            <a:spLocks noChangeArrowheads="1"/>
          </p:cNvSpPr>
          <p:nvPr/>
        </p:nvSpPr>
        <p:spPr bwMode="auto">
          <a:xfrm>
            <a:off x="7962900" y="358775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82" name="Rectangle 22"/>
          <p:cNvSpPr>
            <a:spLocks noChangeArrowheads="1"/>
          </p:cNvSpPr>
          <p:nvPr/>
        </p:nvSpPr>
        <p:spPr bwMode="auto">
          <a:xfrm>
            <a:off x="8215313" y="358775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83" name="Rectangle 23"/>
          <p:cNvSpPr>
            <a:spLocks noChangeArrowheads="1"/>
          </p:cNvSpPr>
          <p:nvPr/>
        </p:nvSpPr>
        <p:spPr bwMode="auto">
          <a:xfrm>
            <a:off x="8466138" y="358775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84" name="Rectangle 24"/>
          <p:cNvSpPr>
            <a:spLocks noChangeArrowheads="1"/>
          </p:cNvSpPr>
          <p:nvPr/>
        </p:nvSpPr>
        <p:spPr bwMode="auto">
          <a:xfrm>
            <a:off x="5946775" y="384016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85" name="Rectangle 25"/>
          <p:cNvSpPr>
            <a:spLocks noChangeArrowheads="1"/>
          </p:cNvSpPr>
          <p:nvPr/>
        </p:nvSpPr>
        <p:spPr bwMode="auto">
          <a:xfrm>
            <a:off x="6199188" y="384016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86" name="Rectangle 26"/>
          <p:cNvSpPr>
            <a:spLocks noChangeArrowheads="1"/>
          </p:cNvSpPr>
          <p:nvPr/>
        </p:nvSpPr>
        <p:spPr bwMode="auto">
          <a:xfrm>
            <a:off x="6450013" y="384016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87" name="Rectangle 27"/>
          <p:cNvSpPr>
            <a:spLocks noChangeArrowheads="1"/>
          </p:cNvSpPr>
          <p:nvPr/>
        </p:nvSpPr>
        <p:spPr bwMode="auto">
          <a:xfrm>
            <a:off x="6702425" y="384016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88" name="Rectangle 28"/>
          <p:cNvSpPr>
            <a:spLocks noChangeArrowheads="1"/>
          </p:cNvSpPr>
          <p:nvPr/>
        </p:nvSpPr>
        <p:spPr bwMode="auto">
          <a:xfrm>
            <a:off x="6954838" y="384016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89" name="Rectangle 29"/>
          <p:cNvSpPr>
            <a:spLocks noChangeArrowheads="1"/>
          </p:cNvSpPr>
          <p:nvPr/>
        </p:nvSpPr>
        <p:spPr bwMode="auto">
          <a:xfrm>
            <a:off x="7207250" y="384016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90" name="Rectangle 30"/>
          <p:cNvSpPr>
            <a:spLocks noChangeArrowheads="1"/>
          </p:cNvSpPr>
          <p:nvPr/>
        </p:nvSpPr>
        <p:spPr bwMode="auto">
          <a:xfrm>
            <a:off x="7458075" y="384016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91" name="Rectangle 31"/>
          <p:cNvSpPr>
            <a:spLocks noChangeArrowheads="1"/>
          </p:cNvSpPr>
          <p:nvPr/>
        </p:nvSpPr>
        <p:spPr bwMode="auto">
          <a:xfrm>
            <a:off x="7710488" y="384016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92" name="Rectangle 32"/>
          <p:cNvSpPr>
            <a:spLocks noChangeArrowheads="1"/>
          </p:cNvSpPr>
          <p:nvPr/>
        </p:nvSpPr>
        <p:spPr bwMode="auto">
          <a:xfrm>
            <a:off x="7962900" y="384016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93" name="Rectangle 33"/>
          <p:cNvSpPr>
            <a:spLocks noChangeArrowheads="1"/>
          </p:cNvSpPr>
          <p:nvPr/>
        </p:nvSpPr>
        <p:spPr bwMode="auto">
          <a:xfrm>
            <a:off x="8215313" y="384016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94" name="Rectangle 34"/>
          <p:cNvSpPr>
            <a:spLocks noChangeArrowheads="1"/>
          </p:cNvSpPr>
          <p:nvPr/>
        </p:nvSpPr>
        <p:spPr bwMode="auto">
          <a:xfrm>
            <a:off x="8466138" y="384016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95" name="Rectangle 35"/>
          <p:cNvSpPr>
            <a:spLocks noChangeArrowheads="1"/>
          </p:cNvSpPr>
          <p:nvPr/>
        </p:nvSpPr>
        <p:spPr bwMode="auto">
          <a:xfrm>
            <a:off x="5946775" y="4090988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96" name="Rectangle 36"/>
          <p:cNvSpPr>
            <a:spLocks noChangeArrowheads="1"/>
          </p:cNvSpPr>
          <p:nvPr/>
        </p:nvSpPr>
        <p:spPr bwMode="auto">
          <a:xfrm>
            <a:off x="6199188" y="4090988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97" name="Rectangle 37"/>
          <p:cNvSpPr>
            <a:spLocks noChangeArrowheads="1"/>
          </p:cNvSpPr>
          <p:nvPr/>
        </p:nvSpPr>
        <p:spPr bwMode="auto">
          <a:xfrm>
            <a:off x="6450013" y="4090988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98" name="Rectangle 38"/>
          <p:cNvSpPr>
            <a:spLocks noChangeArrowheads="1"/>
          </p:cNvSpPr>
          <p:nvPr/>
        </p:nvSpPr>
        <p:spPr bwMode="auto">
          <a:xfrm>
            <a:off x="6702425" y="4090988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199" name="Rectangle 39"/>
          <p:cNvSpPr>
            <a:spLocks noChangeArrowheads="1"/>
          </p:cNvSpPr>
          <p:nvPr/>
        </p:nvSpPr>
        <p:spPr bwMode="auto">
          <a:xfrm>
            <a:off x="6954838" y="4090988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00" name="Rectangle 40"/>
          <p:cNvSpPr>
            <a:spLocks noChangeArrowheads="1"/>
          </p:cNvSpPr>
          <p:nvPr/>
        </p:nvSpPr>
        <p:spPr bwMode="auto">
          <a:xfrm>
            <a:off x="7207250" y="4090988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01" name="Rectangle 41"/>
          <p:cNvSpPr>
            <a:spLocks noChangeArrowheads="1"/>
          </p:cNvSpPr>
          <p:nvPr/>
        </p:nvSpPr>
        <p:spPr bwMode="auto">
          <a:xfrm>
            <a:off x="7458075" y="4090988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02" name="Rectangle 42"/>
          <p:cNvSpPr>
            <a:spLocks noChangeArrowheads="1"/>
          </p:cNvSpPr>
          <p:nvPr/>
        </p:nvSpPr>
        <p:spPr bwMode="auto">
          <a:xfrm>
            <a:off x="7710488" y="4090988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03" name="Rectangle 43"/>
          <p:cNvSpPr>
            <a:spLocks noChangeArrowheads="1"/>
          </p:cNvSpPr>
          <p:nvPr/>
        </p:nvSpPr>
        <p:spPr bwMode="auto">
          <a:xfrm>
            <a:off x="7962900" y="4090988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04" name="Rectangle 44"/>
          <p:cNvSpPr>
            <a:spLocks noChangeArrowheads="1"/>
          </p:cNvSpPr>
          <p:nvPr/>
        </p:nvSpPr>
        <p:spPr bwMode="auto">
          <a:xfrm>
            <a:off x="8215313" y="4090988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05" name="Rectangle 45"/>
          <p:cNvSpPr>
            <a:spLocks noChangeArrowheads="1"/>
          </p:cNvSpPr>
          <p:nvPr/>
        </p:nvSpPr>
        <p:spPr bwMode="auto">
          <a:xfrm>
            <a:off x="8466138" y="4090988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06" name="Rectangle 46"/>
          <p:cNvSpPr>
            <a:spLocks noChangeArrowheads="1"/>
          </p:cNvSpPr>
          <p:nvPr/>
        </p:nvSpPr>
        <p:spPr bwMode="auto">
          <a:xfrm>
            <a:off x="5946775" y="434340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07" name="Rectangle 47"/>
          <p:cNvSpPr>
            <a:spLocks noChangeArrowheads="1"/>
          </p:cNvSpPr>
          <p:nvPr/>
        </p:nvSpPr>
        <p:spPr bwMode="auto">
          <a:xfrm>
            <a:off x="6199188" y="434340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08" name="Rectangle 48"/>
          <p:cNvSpPr>
            <a:spLocks noChangeArrowheads="1"/>
          </p:cNvSpPr>
          <p:nvPr/>
        </p:nvSpPr>
        <p:spPr bwMode="auto">
          <a:xfrm>
            <a:off x="6450013" y="434340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09" name="Rectangle 49"/>
          <p:cNvSpPr>
            <a:spLocks noChangeArrowheads="1"/>
          </p:cNvSpPr>
          <p:nvPr/>
        </p:nvSpPr>
        <p:spPr bwMode="auto">
          <a:xfrm>
            <a:off x="6702425" y="434340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10" name="Rectangle 50"/>
          <p:cNvSpPr>
            <a:spLocks noChangeArrowheads="1"/>
          </p:cNvSpPr>
          <p:nvPr/>
        </p:nvSpPr>
        <p:spPr bwMode="auto">
          <a:xfrm>
            <a:off x="6954838" y="434340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11" name="Rectangle 51"/>
          <p:cNvSpPr>
            <a:spLocks noChangeArrowheads="1"/>
          </p:cNvSpPr>
          <p:nvPr/>
        </p:nvSpPr>
        <p:spPr bwMode="auto">
          <a:xfrm>
            <a:off x="7207250" y="434340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12" name="Rectangle 52"/>
          <p:cNvSpPr>
            <a:spLocks noChangeArrowheads="1"/>
          </p:cNvSpPr>
          <p:nvPr/>
        </p:nvSpPr>
        <p:spPr bwMode="auto">
          <a:xfrm>
            <a:off x="7458075" y="434340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13" name="Rectangle 53"/>
          <p:cNvSpPr>
            <a:spLocks noChangeArrowheads="1"/>
          </p:cNvSpPr>
          <p:nvPr/>
        </p:nvSpPr>
        <p:spPr bwMode="auto">
          <a:xfrm>
            <a:off x="7710488" y="434340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14" name="Rectangle 54"/>
          <p:cNvSpPr>
            <a:spLocks noChangeArrowheads="1"/>
          </p:cNvSpPr>
          <p:nvPr/>
        </p:nvSpPr>
        <p:spPr bwMode="auto">
          <a:xfrm>
            <a:off x="7962900" y="434340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15" name="Rectangle 55"/>
          <p:cNvSpPr>
            <a:spLocks noChangeArrowheads="1"/>
          </p:cNvSpPr>
          <p:nvPr/>
        </p:nvSpPr>
        <p:spPr bwMode="auto">
          <a:xfrm>
            <a:off x="8215313" y="434340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16" name="Rectangle 56"/>
          <p:cNvSpPr>
            <a:spLocks noChangeArrowheads="1"/>
          </p:cNvSpPr>
          <p:nvPr/>
        </p:nvSpPr>
        <p:spPr bwMode="auto">
          <a:xfrm>
            <a:off x="8466138" y="434340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17" name="Rectangle 57"/>
          <p:cNvSpPr>
            <a:spLocks noChangeArrowheads="1"/>
          </p:cNvSpPr>
          <p:nvPr/>
        </p:nvSpPr>
        <p:spPr bwMode="auto">
          <a:xfrm>
            <a:off x="5946775" y="459581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18" name="Rectangle 58"/>
          <p:cNvSpPr>
            <a:spLocks noChangeArrowheads="1"/>
          </p:cNvSpPr>
          <p:nvPr/>
        </p:nvSpPr>
        <p:spPr bwMode="auto">
          <a:xfrm>
            <a:off x="6199188" y="459581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19" name="Rectangle 59"/>
          <p:cNvSpPr>
            <a:spLocks noChangeArrowheads="1"/>
          </p:cNvSpPr>
          <p:nvPr/>
        </p:nvSpPr>
        <p:spPr bwMode="auto">
          <a:xfrm>
            <a:off x="6450013" y="459581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20" name="Rectangle 60"/>
          <p:cNvSpPr>
            <a:spLocks noChangeArrowheads="1"/>
          </p:cNvSpPr>
          <p:nvPr/>
        </p:nvSpPr>
        <p:spPr bwMode="auto">
          <a:xfrm>
            <a:off x="6702425" y="459581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21" name="Rectangle 61"/>
          <p:cNvSpPr>
            <a:spLocks noChangeArrowheads="1"/>
          </p:cNvSpPr>
          <p:nvPr/>
        </p:nvSpPr>
        <p:spPr bwMode="auto">
          <a:xfrm>
            <a:off x="6954838" y="459581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22" name="Rectangle 62"/>
          <p:cNvSpPr>
            <a:spLocks noChangeArrowheads="1"/>
          </p:cNvSpPr>
          <p:nvPr/>
        </p:nvSpPr>
        <p:spPr bwMode="auto">
          <a:xfrm>
            <a:off x="7207250" y="459581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23" name="Rectangle 63"/>
          <p:cNvSpPr>
            <a:spLocks noChangeArrowheads="1"/>
          </p:cNvSpPr>
          <p:nvPr/>
        </p:nvSpPr>
        <p:spPr bwMode="auto">
          <a:xfrm>
            <a:off x="7458075" y="4595813"/>
            <a:ext cx="252413" cy="252412"/>
          </a:xfrm>
          <a:prstGeom prst="rect">
            <a:avLst/>
          </a:prstGeom>
          <a:solidFill>
            <a:srgbClr val="FFFF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24" name="Rectangle 64"/>
          <p:cNvSpPr>
            <a:spLocks noChangeArrowheads="1"/>
          </p:cNvSpPr>
          <p:nvPr/>
        </p:nvSpPr>
        <p:spPr bwMode="auto">
          <a:xfrm>
            <a:off x="7710488" y="459581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25" name="Rectangle 65"/>
          <p:cNvSpPr>
            <a:spLocks noChangeArrowheads="1"/>
          </p:cNvSpPr>
          <p:nvPr/>
        </p:nvSpPr>
        <p:spPr bwMode="auto">
          <a:xfrm>
            <a:off x="7962900" y="459581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26" name="Rectangle 66"/>
          <p:cNvSpPr>
            <a:spLocks noChangeArrowheads="1"/>
          </p:cNvSpPr>
          <p:nvPr/>
        </p:nvSpPr>
        <p:spPr bwMode="auto">
          <a:xfrm>
            <a:off x="8215313" y="459581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27" name="Rectangle 67"/>
          <p:cNvSpPr>
            <a:spLocks noChangeArrowheads="1"/>
          </p:cNvSpPr>
          <p:nvPr/>
        </p:nvSpPr>
        <p:spPr bwMode="auto">
          <a:xfrm>
            <a:off x="8466138" y="459581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28" name="Rectangle 68"/>
          <p:cNvSpPr>
            <a:spLocks noChangeArrowheads="1"/>
          </p:cNvSpPr>
          <p:nvPr/>
        </p:nvSpPr>
        <p:spPr bwMode="auto">
          <a:xfrm>
            <a:off x="5946775" y="4848225"/>
            <a:ext cx="252413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29" name="Rectangle 69"/>
          <p:cNvSpPr>
            <a:spLocks noChangeArrowheads="1"/>
          </p:cNvSpPr>
          <p:nvPr/>
        </p:nvSpPr>
        <p:spPr bwMode="auto">
          <a:xfrm>
            <a:off x="6199188" y="4848225"/>
            <a:ext cx="252412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30" name="Rectangle 70"/>
          <p:cNvSpPr>
            <a:spLocks noChangeArrowheads="1"/>
          </p:cNvSpPr>
          <p:nvPr/>
        </p:nvSpPr>
        <p:spPr bwMode="auto">
          <a:xfrm>
            <a:off x="6450013" y="4848225"/>
            <a:ext cx="252412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31" name="Rectangle 71"/>
          <p:cNvSpPr>
            <a:spLocks noChangeArrowheads="1"/>
          </p:cNvSpPr>
          <p:nvPr/>
        </p:nvSpPr>
        <p:spPr bwMode="auto">
          <a:xfrm>
            <a:off x="6702425" y="4848225"/>
            <a:ext cx="252413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32" name="Rectangle 72"/>
          <p:cNvSpPr>
            <a:spLocks noChangeArrowheads="1"/>
          </p:cNvSpPr>
          <p:nvPr/>
        </p:nvSpPr>
        <p:spPr bwMode="auto">
          <a:xfrm>
            <a:off x="6954838" y="4848225"/>
            <a:ext cx="252412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33" name="Rectangle 73"/>
          <p:cNvSpPr>
            <a:spLocks noChangeArrowheads="1"/>
          </p:cNvSpPr>
          <p:nvPr/>
        </p:nvSpPr>
        <p:spPr bwMode="auto">
          <a:xfrm>
            <a:off x="7207250" y="4848225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34" name="Rectangle 74"/>
          <p:cNvSpPr>
            <a:spLocks noChangeArrowheads="1"/>
          </p:cNvSpPr>
          <p:nvPr/>
        </p:nvSpPr>
        <p:spPr bwMode="auto">
          <a:xfrm>
            <a:off x="7458075" y="4848225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35" name="Rectangle 75"/>
          <p:cNvSpPr>
            <a:spLocks noChangeArrowheads="1"/>
          </p:cNvSpPr>
          <p:nvPr/>
        </p:nvSpPr>
        <p:spPr bwMode="auto">
          <a:xfrm>
            <a:off x="7710488" y="4848225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36" name="Rectangle 76"/>
          <p:cNvSpPr>
            <a:spLocks noChangeArrowheads="1"/>
          </p:cNvSpPr>
          <p:nvPr/>
        </p:nvSpPr>
        <p:spPr bwMode="auto">
          <a:xfrm>
            <a:off x="7962900" y="4848225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37" name="Rectangle 77"/>
          <p:cNvSpPr>
            <a:spLocks noChangeArrowheads="1"/>
          </p:cNvSpPr>
          <p:nvPr/>
        </p:nvSpPr>
        <p:spPr bwMode="auto">
          <a:xfrm>
            <a:off x="8215313" y="4848225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38" name="Rectangle 78"/>
          <p:cNvSpPr>
            <a:spLocks noChangeArrowheads="1"/>
          </p:cNvSpPr>
          <p:nvPr/>
        </p:nvSpPr>
        <p:spPr bwMode="auto">
          <a:xfrm>
            <a:off x="8466138" y="4848225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39" name="Rectangle 79"/>
          <p:cNvSpPr>
            <a:spLocks noChangeArrowheads="1"/>
          </p:cNvSpPr>
          <p:nvPr/>
        </p:nvSpPr>
        <p:spPr bwMode="auto">
          <a:xfrm>
            <a:off x="5946775" y="5099050"/>
            <a:ext cx="252413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40" name="Rectangle 80"/>
          <p:cNvSpPr>
            <a:spLocks noChangeArrowheads="1"/>
          </p:cNvSpPr>
          <p:nvPr/>
        </p:nvSpPr>
        <p:spPr bwMode="auto">
          <a:xfrm>
            <a:off x="6199188" y="5099050"/>
            <a:ext cx="252412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41" name="Rectangle 81"/>
          <p:cNvSpPr>
            <a:spLocks noChangeArrowheads="1"/>
          </p:cNvSpPr>
          <p:nvPr/>
        </p:nvSpPr>
        <p:spPr bwMode="auto">
          <a:xfrm>
            <a:off x="6450013" y="5099050"/>
            <a:ext cx="252412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42" name="Rectangle 82"/>
          <p:cNvSpPr>
            <a:spLocks noChangeArrowheads="1"/>
          </p:cNvSpPr>
          <p:nvPr/>
        </p:nvSpPr>
        <p:spPr bwMode="auto">
          <a:xfrm>
            <a:off x="6702425" y="5099050"/>
            <a:ext cx="252413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43" name="Rectangle 83"/>
          <p:cNvSpPr>
            <a:spLocks noChangeArrowheads="1"/>
          </p:cNvSpPr>
          <p:nvPr/>
        </p:nvSpPr>
        <p:spPr bwMode="auto">
          <a:xfrm>
            <a:off x="6954838" y="5099050"/>
            <a:ext cx="252412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44" name="Rectangle 84"/>
          <p:cNvSpPr>
            <a:spLocks noChangeArrowheads="1"/>
          </p:cNvSpPr>
          <p:nvPr/>
        </p:nvSpPr>
        <p:spPr bwMode="auto">
          <a:xfrm>
            <a:off x="7207250" y="509905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45" name="Rectangle 85"/>
          <p:cNvSpPr>
            <a:spLocks noChangeArrowheads="1"/>
          </p:cNvSpPr>
          <p:nvPr/>
        </p:nvSpPr>
        <p:spPr bwMode="auto">
          <a:xfrm>
            <a:off x="7458075" y="509905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46" name="Rectangle 86"/>
          <p:cNvSpPr>
            <a:spLocks noChangeArrowheads="1"/>
          </p:cNvSpPr>
          <p:nvPr/>
        </p:nvSpPr>
        <p:spPr bwMode="auto">
          <a:xfrm>
            <a:off x="7710488" y="509905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47" name="Rectangle 87"/>
          <p:cNvSpPr>
            <a:spLocks noChangeArrowheads="1"/>
          </p:cNvSpPr>
          <p:nvPr/>
        </p:nvSpPr>
        <p:spPr bwMode="auto">
          <a:xfrm>
            <a:off x="7962900" y="5099050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48" name="Rectangle 88"/>
          <p:cNvSpPr>
            <a:spLocks noChangeArrowheads="1"/>
          </p:cNvSpPr>
          <p:nvPr/>
        </p:nvSpPr>
        <p:spPr bwMode="auto">
          <a:xfrm>
            <a:off x="8215313" y="509905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49" name="Rectangle 89"/>
          <p:cNvSpPr>
            <a:spLocks noChangeArrowheads="1"/>
          </p:cNvSpPr>
          <p:nvPr/>
        </p:nvSpPr>
        <p:spPr bwMode="auto">
          <a:xfrm>
            <a:off x="8466138" y="5099050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50" name="Rectangle 90"/>
          <p:cNvSpPr>
            <a:spLocks noChangeArrowheads="1"/>
          </p:cNvSpPr>
          <p:nvPr/>
        </p:nvSpPr>
        <p:spPr bwMode="auto">
          <a:xfrm>
            <a:off x="5946775" y="5351463"/>
            <a:ext cx="252413" cy="252412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51" name="Rectangle 91"/>
          <p:cNvSpPr>
            <a:spLocks noChangeArrowheads="1"/>
          </p:cNvSpPr>
          <p:nvPr/>
        </p:nvSpPr>
        <p:spPr bwMode="auto">
          <a:xfrm>
            <a:off x="6199188" y="5351463"/>
            <a:ext cx="252412" cy="252412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52" name="Rectangle 92"/>
          <p:cNvSpPr>
            <a:spLocks noChangeArrowheads="1"/>
          </p:cNvSpPr>
          <p:nvPr/>
        </p:nvSpPr>
        <p:spPr bwMode="auto">
          <a:xfrm>
            <a:off x="6450013" y="5351463"/>
            <a:ext cx="252412" cy="252412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53" name="Rectangle 93"/>
          <p:cNvSpPr>
            <a:spLocks noChangeArrowheads="1"/>
          </p:cNvSpPr>
          <p:nvPr/>
        </p:nvSpPr>
        <p:spPr bwMode="auto">
          <a:xfrm>
            <a:off x="6702425" y="5351463"/>
            <a:ext cx="252413" cy="252412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54" name="Rectangle 94"/>
          <p:cNvSpPr>
            <a:spLocks noChangeArrowheads="1"/>
          </p:cNvSpPr>
          <p:nvPr/>
        </p:nvSpPr>
        <p:spPr bwMode="auto">
          <a:xfrm>
            <a:off x="6954838" y="5351463"/>
            <a:ext cx="252412" cy="252412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55" name="Rectangle 95"/>
          <p:cNvSpPr>
            <a:spLocks noChangeArrowheads="1"/>
          </p:cNvSpPr>
          <p:nvPr/>
        </p:nvSpPr>
        <p:spPr bwMode="auto">
          <a:xfrm>
            <a:off x="7207250" y="535146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56" name="Rectangle 96"/>
          <p:cNvSpPr>
            <a:spLocks noChangeArrowheads="1"/>
          </p:cNvSpPr>
          <p:nvPr/>
        </p:nvSpPr>
        <p:spPr bwMode="auto">
          <a:xfrm>
            <a:off x="7458075" y="535146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57" name="Rectangle 97"/>
          <p:cNvSpPr>
            <a:spLocks noChangeArrowheads="1"/>
          </p:cNvSpPr>
          <p:nvPr/>
        </p:nvSpPr>
        <p:spPr bwMode="auto">
          <a:xfrm>
            <a:off x="7710488" y="535146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58" name="Rectangle 98"/>
          <p:cNvSpPr>
            <a:spLocks noChangeArrowheads="1"/>
          </p:cNvSpPr>
          <p:nvPr/>
        </p:nvSpPr>
        <p:spPr bwMode="auto">
          <a:xfrm>
            <a:off x="7962900" y="5351463"/>
            <a:ext cx="252413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59" name="Rectangle 99"/>
          <p:cNvSpPr>
            <a:spLocks noChangeArrowheads="1"/>
          </p:cNvSpPr>
          <p:nvPr/>
        </p:nvSpPr>
        <p:spPr bwMode="auto">
          <a:xfrm>
            <a:off x="8215313" y="535146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60" name="Rectangle 100"/>
          <p:cNvSpPr>
            <a:spLocks noChangeArrowheads="1"/>
          </p:cNvSpPr>
          <p:nvPr/>
        </p:nvSpPr>
        <p:spPr bwMode="auto">
          <a:xfrm>
            <a:off x="8466138" y="5351463"/>
            <a:ext cx="252412" cy="252412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61" name="Rectangle 101"/>
          <p:cNvSpPr>
            <a:spLocks noChangeArrowheads="1"/>
          </p:cNvSpPr>
          <p:nvPr/>
        </p:nvSpPr>
        <p:spPr bwMode="auto">
          <a:xfrm>
            <a:off x="5946775" y="5603875"/>
            <a:ext cx="252413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62" name="Rectangle 102"/>
          <p:cNvSpPr>
            <a:spLocks noChangeArrowheads="1"/>
          </p:cNvSpPr>
          <p:nvPr/>
        </p:nvSpPr>
        <p:spPr bwMode="auto">
          <a:xfrm>
            <a:off x="6199188" y="5603875"/>
            <a:ext cx="252412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63" name="Rectangle 103"/>
          <p:cNvSpPr>
            <a:spLocks noChangeArrowheads="1"/>
          </p:cNvSpPr>
          <p:nvPr/>
        </p:nvSpPr>
        <p:spPr bwMode="auto">
          <a:xfrm>
            <a:off x="6450013" y="5603875"/>
            <a:ext cx="252412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64" name="Rectangle 104"/>
          <p:cNvSpPr>
            <a:spLocks noChangeArrowheads="1"/>
          </p:cNvSpPr>
          <p:nvPr/>
        </p:nvSpPr>
        <p:spPr bwMode="auto">
          <a:xfrm>
            <a:off x="6702425" y="5603875"/>
            <a:ext cx="252413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65" name="Rectangle 105"/>
          <p:cNvSpPr>
            <a:spLocks noChangeArrowheads="1"/>
          </p:cNvSpPr>
          <p:nvPr/>
        </p:nvSpPr>
        <p:spPr bwMode="auto">
          <a:xfrm>
            <a:off x="6954838" y="5603875"/>
            <a:ext cx="252412" cy="252413"/>
          </a:xfrm>
          <a:prstGeom prst="rect">
            <a:avLst/>
          </a:prstGeom>
          <a:solidFill>
            <a:srgbClr val="0099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66" name="Rectangle 106"/>
          <p:cNvSpPr>
            <a:spLocks noChangeArrowheads="1"/>
          </p:cNvSpPr>
          <p:nvPr/>
        </p:nvSpPr>
        <p:spPr bwMode="auto">
          <a:xfrm>
            <a:off x="7207250" y="5603875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67" name="Rectangle 107"/>
          <p:cNvSpPr>
            <a:spLocks noChangeArrowheads="1"/>
          </p:cNvSpPr>
          <p:nvPr/>
        </p:nvSpPr>
        <p:spPr bwMode="auto">
          <a:xfrm>
            <a:off x="7458075" y="5603875"/>
            <a:ext cx="252413" cy="252413"/>
          </a:xfrm>
          <a:prstGeom prst="rect">
            <a:avLst/>
          </a:prstGeom>
          <a:solidFill>
            <a:srgbClr val="FFFF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68" name="Rectangle 108"/>
          <p:cNvSpPr>
            <a:spLocks noChangeArrowheads="1"/>
          </p:cNvSpPr>
          <p:nvPr/>
        </p:nvSpPr>
        <p:spPr bwMode="auto">
          <a:xfrm>
            <a:off x="7710488" y="5603875"/>
            <a:ext cx="252412" cy="252413"/>
          </a:xfrm>
          <a:prstGeom prst="rect">
            <a:avLst/>
          </a:prstGeom>
          <a:solidFill>
            <a:srgbClr val="FFFF00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69" name="Rectangle 109"/>
          <p:cNvSpPr>
            <a:spLocks noChangeArrowheads="1"/>
          </p:cNvSpPr>
          <p:nvPr/>
        </p:nvSpPr>
        <p:spPr bwMode="auto">
          <a:xfrm>
            <a:off x="7962900" y="5603875"/>
            <a:ext cx="252413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70" name="Rectangle 110"/>
          <p:cNvSpPr>
            <a:spLocks noChangeArrowheads="1"/>
          </p:cNvSpPr>
          <p:nvPr/>
        </p:nvSpPr>
        <p:spPr bwMode="auto">
          <a:xfrm>
            <a:off x="8215313" y="5603875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71" name="Rectangle 111"/>
          <p:cNvSpPr>
            <a:spLocks noChangeArrowheads="1"/>
          </p:cNvSpPr>
          <p:nvPr/>
        </p:nvSpPr>
        <p:spPr bwMode="auto">
          <a:xfrm>
            <a:off x="8466138" y="5603875"/>
            <a:ext cx="252412" cy="252413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72" name="Text Box 112"/>
          <p:cNvSpPr txBox="1">
            <a:spLocks noChangeArrowheads="1"/>
          </p:cNvSpPr>
          <p:nvPr/>
        </p:nvSpPr>
        <p:spPr bwMode="auto">
          <a:xfrm>
            <a:off x="5727691" y="5881688"/>
            <a:ext cx="3289317" cy="371513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1800" b="1" dirty="0">
                <a:latin typeface="Tahoma" charset="0"/>
              </a:rPr>
              <a:t>Configuration memory bits</a:t>
            </a:r>
          </a:p>
        </p:txBody>
      </p:sp>
      <p:sp>
        <p:nvSpPr>
          <p:cNvPr id="92273" name="Line 113"/>
          <p:cNvSpPr>
            <a:spLocks noChangeShapeType="1"/>
          </p:cNvSpPr>
          <p:nvPr/>
        </p:nvSpPr>
        <p:spPr bwMode="auto">
          <a:xfrm>
            <a:off x="6523038" y="3840163"/>
            <a:ext cx="792162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2274" name="Line 114"/>
          <p:cNvSpPr>
            <a:spLocks noChangeShapeType="1"/>
          </p:cNvSpPr>
          <p:nvPr/>
        </p:nvSpPr>
        <p:spPr bwMode="auto">
          <a:xfrm>
            <a:off x="6307138" y="3624263"/>
            <a:ext cx="0" cy="142875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47955" name="Rectangle 115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534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a typeface="+mj-ea"/>
                <a:cs typeface="+mj-cs"/>
              </a:rPr>
              <a:t>SEU in SRAM-based </a:t>
            </a:r>
            <a:r>
              <a:rPr lang="en-US" sz="3600" dirty="0" err="1" smtClean="0">
                <a:ea typeface="+mj-ea"/>
                <a:cs typeface="+mj-cs"/>
              </a:rPr>
              <a:t>FPGAs</a:t>
            </a:r>
            <a:r>
              <a:rPr lang="en-US" sz="3600" dirty="0" smtClean="0">
                <a:ea typeface="+mj-ea"/>
                <a:cs typeface="+mj-cs"/>
              </a:rPr>
              <a:t>: CLB slice</a:t>
            </a:r>
          </a:p>
        </p:txBody>
      </p:sp>
      <p:sp>
        <p:nvSpPr>
          <p:cNvPr id="92276" name="Text Box 116"/>
          <p:cNvSpPr txBox="1">
            <a:spLocks noChangeArrowheads="1"/>
          </p:cNvSpPr>
          <p:nvPr/>
        </p:nvSpPr>
        <p:spPr bwMode="auto">
          <a:xfrm>
            <a:off x="7207250" y="1343025"/>
            <a:ext cx="1374775" cy="833178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b="1" dirty="0">
                <a:latin typeface="Tahoma" charset="0"/>
              </a:rPr>
              <a:t>CLB slice</a:t>
            </a:r>
          </a:p>
        </p:txBody>
      </p:sp>
      <p:pic>
        <p:nvPicPr>
          <p:cNvPr id="547957" name="Picture 117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511550" y="1011238"/>
            <a:ext cx="3657600" cy="3454400"/>
          </a:xfrm>
          <a:ln w="25400" cap="sq">
            <a:solidFill>
              <a:schemeClr val="tx1"/>
            </a:solidFill>
          </a:ln>
          <a:effectLst>
            <a:outerShdw blurRad="63500" dist="35921" dir="2700000" algn="ctr" rotWithShape="0">
              <a:schemeClr val="bg2"/>
            </a:outerShdw>
          </a:effectLst>
        </p:spPr>
      </p:pic>
      <p:grpSp>
        <p:nvGrpSpPr>
          <p:cNvPr id="2" name="Group 448"/>
          <p:cNvGrpSpPr>
            <a:grpSpLocks/>
          </p:cNvGrpSpPr>
          <p:nvPr/>
        </p:nvGrpSpPr>
        <p:grpSpPr bwMode="auto">
          <a:xfrm>
            <a:off x="142875" y="1143000"/>
            <a:ext cx="4273550" cy="3810000"/>
            <a:chOff x="142875" y="1143000"/>
            <a:chExt cx="4273550" cy="3810000"/>
          </a:xfrm>
        </p:grpSpPr>
        <p:sp>
          <p:nvSpPr>
            <p:cNvPr id="447" name="Rectangle 446"/>
            <p:cNvSpPr/>
            <p:nvPr/>
          </p:nvSpPr>
          <p:spPr>
            <a:xfrm>
              <a:off x="304800" y="1143000"/>
              <a:ext cx="2743200" cy="3810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3" name="Group 118"/>
            <p:cNvGrpSpPr>
              <a:grpSpLocks/>
            </p:cNvGrpSpPr>
            <p:nvPr/>
          </p:nvGrpSpPr>
          <p:grpSpPr bwMode="auto">
            <a:xfrm>
              <a:off x="142875" y="1163638"/>
              <a:ext cx="4273550" cy="3779837"/>
              <a:chOff x="162" y="733"/>
              <a:chExt cx="2692" cy="2381"/>
            </a:xfrm>
          </p:grpSpPr>
          <p:grpSp>
            <p:nvGrpSpPr>
              <p:cNvPr id="4" name="Group 119"/>
              <p:cNvGrpSpPr>
                <a:grpSpLocks/>
              </p:cNvGrpSpPr>
              <p:nvPr/>
            </p:nvGrpSpPr>
            <p:grpSpPr bwMode="auto">
              <a:xfrm>
                <a:off x="162" y="733"/>
                <a:ext cx="1722" cy="2381"/>
                <a:chOff x="162" y="733"/>
                <a:chExt cx="1722" cy="2381"/>
              </a:xfrm>
            </p:grpSpPr>
            <p:sp>
              <p:nvSpPr>
                <p:cNvPr id="92327" name="Rectangle 120"/>
                <p:cNvSpPr>
                  <a:spLocks noChangeArrowheads="1"/>
                </p:cNvSpPr>
                <p:nvPr/>
              </p:nvSpPr>
              <p:spPr bwMode="auto">
                <a:xfrm>
                  <a:off x="539" y="1054"/>
                  <a:ext cx="77" cy="78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28" name="Rectangle 121"/>
                <p:cNvSpPr>
                  <a:spLocks noChangeArrowheads="1"/>
                </p:cNvSpPr>
                <p:nvPr/>
              </p:nvSpPr>
              <p:spPr bwMode="auto">
                <a:xfrm>
                  <a:off x="539" y="1183"/>
                  <a:ext cx="77" cy="79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29" name="Rectangle 122"/>
                <p:cNvSpPr>
                  <a:spLocks noChangeArrowheads="1"/>
                </p:cNvSpPr>
                <p:nvPr/>
              </p:nvSpPr>
              <p:spPr bwMode="auto">
                <a:xfrm>
                  <a:off x="539" y="1313"/>
                  <a:ext cx="77" cy="77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30" name="Rectangle 123"/>
                <p:cNvSpPr>
                  <a:spLocks noChangeArrowheads="1"/>
                </p:cNvSpPr>
                <p:nvPr/>
              </p:nvSpPr>
              <p:spPr bwMode="auto">
                <a:xfrm>
                  <a:off x="539" y="1443"/>
                  <a:ext cx="77" cy="77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31" name="Rectangle 124"/>
                <p:cNvSpPr>
                  <a:spLocks noChangeArrowheads="1"/>
                </p:cNvSpPr>
                <p:nvPr/>
              </p:nvSpPr>
              <p:spPr bwMode="auto">
                <a:xfrm>
                  <a:off x="539" y="1571"/>
                  <a:ext cx="77" cy="79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32" name="Rectangle 125"/>
                <p:cNvSpPr>
                  <a:spLocks noChangeArrowheads="1"/>
                </p:cNvSpPr>
                <p:nvPr/>
              </p:nvSpPr>
              <p:spPr bwMode="auto">
                <a:xfrm>
                  <a:off x="539" y="1701"/>
                  <a:ext cx="77" cy="77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33" name="Rectangle 126"/>
                <p:cNvSpPr>
                  <a:spLocks noChangeArrowheads="1"/>
                </p:cNvSpPr>
                <p:nvPr/>
              </p:nvSpPr>
              <p:spPr bwMode="auto">
                <a:xfrm>
                  <a:off x="539" y="1934"/>
                  <a:ext cx="77" cy="78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34" name="Rectangle 127"/>
                <p:cNvSpPr>
                  <a:spLocks noChangeArrowheads="1"/>
                </p:cNvSpPr>
                <p:nvPr/>
              </p:nvSpPr>
              <p:spPr bwMode="auto">
                <a:xfrm>
                  <a:off x="539" y="1804"/>
                  <a:ext cx="77" cy="78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35" name="Rectangle 128"/>
                <p:cNvSpPr>
                  <a:spLocks noChangeArrowheads="1"/>
                </p:cNvSpPr>
                <p:nvPr/>
              </p:nvSpPr>
              <p:spPr bwMode="auto">
                <a:xfrm>
                  <a:off x="539" y="2063"/>
                  <a:ext cx="77" cy="77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36" name="Rectangle 129"/>
                <p:cNvSpPr>
                  <a:spLocks noChangeArrowheads="1"/>
                </p:cNvSpPr>
                <p:nvPr/>
              </p:nvSpPr>
              <p:spPr bwMode="auto">
                <a:xfrm>
                  <a:off x="539" y="2193"/>
                  <a:ext cx="77" cy="77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37" name="Rectangle 130"/>
                <p:cNvSpPr>
                  <a:spLocks noChangeArrowheads="1"/>
                </p:cNvSpPr>
                <p:nvPr/>
              </p:nvSpPr>
              <p:spPr bwMode="auto">
                <a:xfrm>
                  <a:off x="539" y="2322"/>
                  <a:ext cx="77" cy="78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38" name="Rectangle 131"/>
                <p:cNvSpPr>
                  <a:spLocks noChangeArrowheads="1"/>
                </p:cNvSpPr>
                <p:nvPr/>
              </p:nvSpPr>
              <p:spPr bwMode="auto">
                <a:xfrm>
                  <a:off x="539" y="2451"/>
                  <a:ext cx="77" cy="78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39" name="Rectangle 132"/>
                <p:cNvSpPr>
                  <a:spLocks noChangeArrowheads="1"/>
                </p:cNvSpPr>
                <p:nvPr/>
              </p:nvSpPr>
              <p:spPr bwMode="auto">
                <a:xfrm>
                  <a:off x="539" y="2581"/>
                  <a:ext cx="77" cy="77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40" name="Rectangle 133"/>
                <p:cNvSpPr>
                  <a:spLocks noChangeArrowheads="1"/>
                </p:cNvSpPr>
                <p:nvPr/>
              </p:nvSpPr>
              <p:spPr bwMode="auto">
                <a:xfrm>
                  <a:off x="539" y="2707"/>
                  <a:ext cx="77" cy="77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41" name="Rectangle 134"/>
                <p:cNvSpPr>
                  <a:spLocks noChangeArrowheads="1"/>
                </p:cNvSpPr>
                <p:nvPr/>
              </p:nvSpPr>
              <p:spPr bwMode="auto">
                <a:xfrm>
                  <a:off x="539" y="2839"/>
                  <a:ext cx="77" cy="78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42" name="Rectangle 135"/>
                <p:cNvSpPr>
                  <a:spLocks noChangeArrowheads="1"/>
                </p:cNvSpPr>
                <p:nvPr/>
              </p:nvSpPr>
              <p:spPr bwMode="auto">
                <a:xfrm>
                  <a:off x="539" y="2962"/>
                  <a:ext cx="77" cy="78"/>
                </a:xfrm>
                <a:prstGeom prst="rect">
                  <a:avLst/>
                </a:prstGeom>
                <a:solidFill>
                  <a:srgbClr val="99FF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grpSp>
              <p:nvGrpSpPr>
                <p:cNvPr id="5" name="Group 136"/>
                <p:cNvGrpSpPr>
                  <a:grpSpLocks/>
                </p:cNvGrpSpPr>
                <p:nvPr/>
              </p:nvGrpSpPr>
              <p:grpSpPr bwMode="auto">
                <a:xfrm>
                  <a:off x="616" y="1002"/>
                  <a:ext cx="260" cy="104"/>
                  <a:chOff x="3024" y="672"/>
                  <a:chExt cx="480" cy="192"/>
                </a:xfrm>
              </p:grpSpPr>
              <p:sp>
                <p:nvSpPr>
                  <p:cNvPr id="92605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606" name="Line 1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607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608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609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610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2344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746" y="925"/>
                  <a:ext cx="0" cy="19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" name="Group 144"/>
                <p:cNvGrpSpPr>
                  <a:grpSpLocks/>
                </p:cNvGrpSpPr>
                <p:nvPr/>
              </p:nvGrpSpPr>
              <p:grpSpPr bwMode="auto">
                <a:xfrm>
                  <a:off x="616" y="1132"/>
                  <a:ext cx="260" cy="103"/>
                  <a:chOff x="3024" y="672"/>
                  <a:chExt cx="480" cy="192"/>
                </a:xfrm>
              </p:grpSpPr>
              <p:sp>
                <p:nvSpPr>
                  <p:cNvPr id="92599" name="Line 145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600" name="Line 1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60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602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603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604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" name="Group 151"/>
                <p:cNvGrpSpPr>
                  <a:grpSpLocks/>
                </p:cNvGrpSpPr>
                <p:nvPr/>
              </p:nvGrpSpPr>
              <p:grpSpPr bwMode="auto">
                <a:xfrm>
                  <a:off x="616" y="1262"/>
                  <a:ext cx="260" cy="102"/>
                  <a:chOff x="3024" y="672"/>
                  <a:chExt cx="480" cy="192"/>
                </a:xfrm>
              </p:grpSpPr>
              <p:sp>
                <p:nvSpPr>
                  <p:cNvPr id="92593" name="Line 152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94" name="Line 1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95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96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97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98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" name="Group 158"/>
                <p:cNvGrpSpPr>
                  <a:grpSpLocks/>
                </p:cNvGrpSpPr>
                <p:nvPr/>
              </p:nvGrpSpPr>
              <p:grpSpPr bwMode="auto">
                <a:xfrm>
                  <a:off x="616" y="1390"/>
                  <a:ext cx="260" cy="104"/>
                  <a:chOff x="3024" y="672"/>
                  <a:chExt cx="480" cy="192"/>
                </a:xfrm>
              </p:grpSpPr>
              <p:sp>
                <p:nvSpPr>
                  <p:cNvPr id="92587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88" name="Line 1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89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90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91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92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" name="Group 165"/>
                <p:cNvGrpSpPr>
                  <a:grpSpLocks/>
                </p:cNvGrpSpPr>
                <p:nvPr/>
              </p:nvGrpSpPr>
              <p:grpSpPr bwMode="auto">
                <a:xfrm>
                  <a:off x="616" y="1520"/>
                  <a:ext cx="260" cy="103"/>
                  <a:chOff x="3024" y="672"/>
                  <a:chExt cx="480" cy="192"/>
                </a:xfrm>
              </p:grpSpPr>
              <p:sp>
                <p:nvSpPr>
                  <p:cNvPr id="92581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82" name="Line 1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83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84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85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86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" name="Group 172"/>
                <p:cNvGrpSpPr>
                  <a:grpSpLocks/>
                </p:cNvGrpSpPr>
                <p:nvPr/>
              </p:nvGrpSpPr>
              <p:grpSpPr bwMode="auto">
                <a:xfrm>
                  <a:off x="616" y="1642"/>
                  <a:ext cx="260" cy="104"/>
                  <a:chOff x="3024" y="672"/>
                  <a:chExt cx="480" cy="192"/>
                </a:xfrm>
              </p:grpSpPr>
              <p:sp>
                <p:nvSpPr>
                  <p:cNvPr id="92575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76" name="Line 1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77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78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79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80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" name="Group 179"/>
                <p:cNvGrpSpPr>
                  <a:grpSpLocks/>
                </p:cNvGrpSpPr>
                <p:nvPr/>
              </p:nvGrpSpPr>
              <p:grpSpPr bwMode="auto">
                <a:xfrm>
                  <a:off x="616" y="1763"/>
                  <a:ext cx="260" cy="103"/>
                  <a:chOff x="3024" y="672"/>
                  <a:chExt cx="480" cy="192"/>
                </a:xfrm>
              </p:grpSpPr>
              <p:sp>
                <p:nvSpPr>
                  <p:cNvPr id="92569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70" name="Line 1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71" name="Line 182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72" name="Line 183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73" name="Line 184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74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" name="Group 186"/>
                <p:cNvGrpSpPr>
                  <a:grpSpLocks/>
                </p:cNvGrpSpPr>
                <p:nvPr/>
              </p:nvGrpSpPr>
              <p:grpSpPr bwMode="auto">
                <a:xfrm>
                  <a:off x="616" y="1888"/>
                  <a:ext cx="260" cy="104"/>
                  <a:chOff x="3024" y="672"/>
                  <a:chExt cx="480" cy="192"/>
                </a:xfrm>
              </p:grpSpPr>
              <p:sp>
                <p:nvSpPr>
                  <p:cNvPr id="92563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64" name="Line 1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65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66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67" name="Line 191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68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" name="Group 193"/>
                <p:cNvGrpSpPr>
                  <a:grpSpLocks/>
                </p:cNvGrpSpPr>
                <p:nvPr/>
              </p:nvGrpSpPr>
              <p:grpSpPr bwMode="auto">
                <a:xfrm>
                  <a:off x="616" y="2012"/>
                  <a:ext cx="260" cy="103"/>
                  <a:chOff x="3024" y="672"/>
                  <a:chExt cx="480" cy="192"/>
                </a:xfrm>
              </p:grpSpPr>
              <p:sp>
                <p:nvSpPr>
                  <p:cNvPr id="92557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58" name="Line 1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59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60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61" name="Line 198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62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" name="Group 200"/>
                <p:cNvGrpSpPr>
                  <a:grpSpLocks/>
                </p:cNvGrpSpPr>
                <p:nvPr/>
              </p:nvGrpSpPr>
              <p:grpSpPr bwMode="auto">
                <a:xfrm>
                  <a:off x="616" y="2140"/>
                  <a:ext cx="260" cy="104"/>
                  <a:chOff x="3024" y="672"/>
                  <a:chExt cx="480" cy="192"/>
                </a:xfrm>
              </p:grpSpPr>
              <p:sp>
                <p:nvSpPr>
                  <p:cNvPr id="92551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52" name="Line 2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53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54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55" name="Line 205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56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" name="Group 207"/>
                <p:cNvGrpSpPr>
                  <a:grpSpLocks/>
                </p:cNvGrpSpPr>
                <p:nvPr/>
              </p:nvGrpSpPr>
              <p:grpSpPr bwMode="auto">
                <a:xfrm>
                  <a:off x="616" y="2270"/>
                  <a:ext cx="260" cy="103"/>
                  <a:chOff x="3024" y="672"/>
                  <a:chExt cx="480" cy="192"/>
                </a:xfrm>
              </p:grpSpPr>
              <p:sp>
                <p:nvSpPr>
                  <p:cNvPr id="92545" name="Line 208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46" name="Line 2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47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48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49" name="Line 212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50" name="Line 213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" name="Group 214"/>
                <p:cNvGrpSpPr>
                  <a:grpSpLocks/>
                </p:cNvGrpSpPr>
                <p:nvPr/>
              </p:nvGrpSpPr>
              <p:grpSpPr bwMode="auto">
                <a:xfrm>
                  <a:off x="616" y="2396"/>
                  <a:ext cx="260" cy="104"/>
                  <a:chOff x="3024" y="672"/>
                  <a:chExt cx="480" cy="192"/>
                </a:xfrm>
              </p:grpSpPr>
              <p:sp>
                <p:nvSpPr>
                  <p:cNvPr id="92539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40" name="Line 2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41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42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43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44" name="Line 220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" name="Group 221"/>
                <p:cNvGrpSpPr>
                  <a:grpSpLocks/>
                </p:cNvGrpSpPr>
                <p:nvPr/>
              </p:nvGrpSpPr>
              <p:grpSpPr bwMode="auto">
                <a:xfrm>
                  <a:off x="616" y="2522"/>
                  <a:ext cx="260" cy="104"/>
                  <a:chOff x="3024" y="672"/>
                  <a:chExt cx="480" cy="192"/>
                </a:xfrm>
              </p:grpSpPr>
              <p:sp>
                <p:nvSpPr>
                  <p:cNvPr id="92533" name="Line 222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34" name="Line 2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35" name="Line 224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36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37" name="Line 226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38" name="Line 227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" name="Group 228"/>
                <p:cNvGrpSpPr>
                  <a:grpSpLocks/>
                </p:cNvGrpSpPr>
                <p:nvPr/>
              </p:nvGrpSpPr>
              <p:grpSpPr bwMode="auto">
                <a:xfrm>
                  <a:off x="616" y="2652"/>
                  <a:ext cx="260" cy="103"/>
                  <a:chOff x="3024" y="672"/>
                  <a:chExt cx="480" cy="192"/>
                </a:xfrm>
              </p:grpSpPr>
              <p:sp>
                <p:nvSpPr>
                  <p:cNvPr id="92527" name="Line 229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28" name="Line 2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29" name="Line 231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30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31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32" name="Line 234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" name="Group 235"/>
                <p:cNvGrpSpPr>
                  <a:grpSpLocks/>
                </p:cNvGrpSpPr>
                <p:nvPr/>
              </p:nvGrpSpPr>
              <p:grpSpPr bwMode="auto">
                <a:xfrm>
                  <a:off x="616" y="2781"/>
                  <a:ext cx="260" cy="104"/>
                  <a:chOff x="3024" y="672"/>
                  <a:chExt cx="480" cy="192"/>
                </a:xfrm>
              </p:grpSpPr>
              <p:sp>
                <p:nvSpPr>
                  <p:cNvPr id="92521" name="Line 236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22" name="Line 2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23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24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25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26" name="Line 241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" name="Group 242"/>
                <p:cNvGrpSpPr>
                  <a:grpSpLocks/>
                </p:cNvGrpSpPr>
                <p:nvPr/>
              </p:nvGrpSpPr>
              <p:grpSpPr bwMode="auto">
                <a:xfrm>
                  <a:off x="616" y="2907"/>
                  <a:ext cx="260" cy="103"/>
                  <a:chOff x="3024" y="672"/>
                  <a:chExt cx="480" cy="192"/>
                </a:xfrm>
              </p:grpSpPr>
              <p:sp>
                <p:nvSpPr>
                  <p:cNvPr id="92515" name="Line 243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16" name="Line 2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17" name="Line 245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18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19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20" name="Line 248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" name="Group 249"/>
                <p:cNvGrpSpPr>
                  <a:grpSpLocks/>
                </p:cNvGrpSpPr>
                <p:nvPr/>
              </p:nvGrpSpPr>
              <p:grpSpPr bwMode="auto">
                <a:xfrm>
                  <a:off x="876" y="1054"/>
                  <a:ext cx="258" cy="104"/>
                  <a:chOff x="3024" y="672"/>
                  <a:chExt cx="480" cy="192"/>
                </a:xfrm>
              </p:grpSpPr>
              <p:sp>
                <p:nvSpPr>
                  <p:cNvPr id="92509" name="Line 250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10" name="Line 2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11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12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13" name="Line 254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14" name="Line 255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" name="Group 256"/>
                <p:cNvGrpSpPr>
                  <a:grpSpLocks/>
                </p:cNvGrpSpPr>
                <p:nvPr/>
              </p:nvGrpSpPr>
              <p:grpSpPr bwMode="auto">
                <a:xfrm>
                  <a:off x="876" y="1339"/>
                  <a:ext cx="258" cy="104"/>
                  <a:chOff x="3024" y="672"/>
                  <a:chExt cx="480" cy="192"/>
                </a:xfrm>
              </p:grpSpPr>
              <p:sp>
                <p:nvSpPr>
                  <p:cNvPr id="92503" name="Line 257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04" name="Line 2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05" name="Line 259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06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07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08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3" name="Group 263"/>
                <p:cNvGrpSpPr>
                  <a:grpSpLocks/>
                </p:cNvGrpSpPr>
                <p:nvPr/>
              </p:nvGrpSpPr>
              <p:grpSpPr bwMode="auto">
                <a:xfrm>
                  <a:off x="876" y="1571"/>
                  <a:ext cx="258" cy="104"/>
                  <a:chOff x="3024" y="672"/>
                  <a:chExt cx="480" cy="192"/>
                </a:xfrm>
              </p:grpSpPr>
              <p:sp>
                <p:nvSpPr>
                  <p:cNvPr id="92497" name="Line 264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98" name="Line 2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99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00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01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502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" name="Group 270"/>
                <p:cNvGrpSpPr>
                  <a:grpSpLocks/>
                </p:cNvGrpSpPr>
                <p:nvPr/>
              </p:nvGrpSpPr>
              <p:grpSpPr bwMode="auto">
                <a:xfrm>
                  <a:off x="876" y="1804"/>
                  <a:ext cx="258" cy="104"/>
                  <a:chOff x="3024" y="672"/>
                  <a:chExt cx="480" cy="192"/>
                </a:xfrm>
              </p:grpSpPr>
              <p:sp>
                <p:nvSpPr>
                  <p:cNvPr id="92491" name="Line 271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92" name="Line 2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93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94" name="Line 274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95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96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" name="Group 277"/>
                <p:cNvGrpSpPr>
                  <a:grpSpLocks/>
                </p:cNvGrpSpPr>
                <p:nvPr/>
              </p:nvGrpSpPr>
              <p:grpSpPr bwMode="auto">
                <a:xfrm>
                  <a:off x="876" y="2089"/>
                  <a:ext cx="258" cy="104"/>
                  <a:chOff x="3024" y="672"/>
                  <a:chExt cx="480" cy="192"/>
                </a:xfrm>
              </p:grpSpPr>
              <p:sp>
                <p:nvSpPr>
                  <p:cNvPr id="92485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86" name="Line 2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87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88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89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90" name="Line 283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6" name="Group 284"/>
                <p:cNvGrpSpPr>
                  <a:grpSpLocks/>
                </p:cNvGrpSpPr>
                <p:nvPr/>
              </p:nvGrpSpPr>
              <p:grpSpPr bwMode="auto">
                <a:xfrm>
                  <a:off x="876" y="2322"/>
                  <a:ext cx="258" cy="104"/>
                  <a:chOff x="3024" y="672"/>
                  <a:chExt cx="480" cy="192"/>
                </a:xfrm>
              </p:grpSpPr>
              <p:sp>
                <p:nvSpPr>
                  <p:cNvPr id="92479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80" name="Line 2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81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82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83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84" name="Line 290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7" name="Group 291"/>
                <p:cNvGrpSpPr>
                  <a:grpSpLocks/>
                </p:cNvGrpSpPr>
                <p:nvPr/>
              </p:nvGrpSpPr>
              <p:grpSpPr bwMode="auto">
                <a:xfrm>
                  <a:off x="876" y="2554"/>
                  <a:ext cx="258" cy="104"/>
                  <a:chOff x="3024" y="672"/>
                  <a:chExt cx="480" cy="192"/>
                </a:xfrm>
              </p:grpSpPr>
              <p:sp>
                <p:nvSpPr>
                  <p:cNvPr id="92473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74" name="Line 29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75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76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77" name="Line 296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78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8" name="Group 298"/>
                <p:cNvGrpSpPr>
                  <a:grpSpLocks/>
                </p:cNvGrpSpPr>
                <p:nvPr/>
              </p:nvGrpSpPr>
              <p:grpSpPr bwMode="auto">
                <a:xfrm>
                  <a:off x="876" y="2839"/>
                  <a:ext cx="258" cy="104"/>
                  <a:chOff x="3024" y="672"/>
                  <a:chExt cx="480" cy="192"/>
                </a:xfrm>
              </p:grpSpPr>
              <p:sp>
                <p:nvSpPr>
                  <p:cNvPr id="92467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68" name="Line 3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69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70" name="Line 302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71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72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2368" name="Line 305"/>
                <p:cNvSpPr>
                  <a:spLocks noChangeShapeType="1"/>
                </p:cNvSpPr>
                <p:nvPr/>
              </p:nvSpPr>
              <p:spPr bwMode="auto">
                <a:xfrm>
                  <a:off x="876" y="1106"/>
                  <a:ext cx="0" cy="12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69" name="Line 306"/>
                <p:cNvSpPr>
                  <a:spLocks noChangeShapeType="1"/>
                </p:cNvSpPr>
                <p:nvPr/>
              </p:nvSpPr>
              <p:spPr bwMode="auto">
                <a:xfrm>
                  <a:off x="876" y="1364"/>
                  <a:ext cx="0" cy="13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70" name="Line 307"/>
                <p:cNvSpPr>
                  <a:spLocks noChangeShapeType="1"/>
                </p:cNvSpPr>
                <p:nvPr/>
              </p:nvSpPr>
              <p:spPr bwMode="auto">
                <a:xfrm>
                  <a:off x="876" y="1623"/>
                  <a:ext cx="0" cy="1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71" name="Line 308"/>
                <p:cNvSpPr>
                  <a:spLocks noChangeShapeType="1"/>
                </p:cNvSpPr>
                <p:nvPr/>
              </p:nvSpPr>
              <p:spPr bwMode="auto">
                <a:xfrm>
                  <a:off x="876" y="1863"/>
                  <a:ext cx="0" cy="12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72" name="Line 309"/>
                <p:cNvSpPr>
                  <a:spLocks noChangeShapeType="1"/>
                </p:cNvSpPr>
                <p:nvPr/>
              </p:nvSpPr>
              <p:spPr bwMode="auto">
                <a:xfrm>
                  <a:off x="876" y="2115"/>
                  <a:ext cx="0" cy="12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73" name="Line 310"/>
                <p:cNvSpPr>
                  <a:spLocks noChangeShapeType="1"/>
                </p:cNvSpPr>
                <p:nvPr/>
              </p:nvSpPr>
              <p:spPr bwMode="auto">
                <a:xfrm>
                  <a:off x="876" y="2373"/>
                  <a:ext cx="0" cy="12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74" name="Line 311"/>
                <p:cNvSpPr>
                  <a:spLocks noChangeShapeType="1"/>
                </p:cNvSpPr>
                <p:nvPr/>
              </p:nvSpPr>
              <p:spPr bwMode="auto">
                <a:xfrm>
                  <a:off x="876" y="2626"/>
                  <a:ext cx="0" cy="12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75" name="Line 312"/>
                <p:cNvSpPr>
                  <a:spLocks noChangeShapeType="1"/>
                </p:cNvSpPr>
                <p:nvPr/>
              </p:nvSpPr>
              <p:spPr bwMode="auto">
                <a:xfrm>
                  <a:off x="876" y="2882"/>
                  <a:ext cx="0" cy="1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76" name="Line 313"/>
                <p:cNvSpPr>
                  <a:spLocks noChangeShapeType="1"/>
                </p:cNvSpPr>
                <p:nvPr/>
              </p:nvSpPr>
              <p:spPr bwMode="auto">
                <a:xfrm>
                  <a:off x="1134" y="1158"/>
                  <a:ext cx="0" cy="28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77" name="Line 314"/>
                <p:cNvSpPr>
                  <a:spLocks noChangeShapeType="1"/>
                </p:cNvSpPr>
                <p:nvPr/>
              </p:nvSpPr>
              <p:spPr bwMode="auto">
                <a:xfrm>
                  <a:off x="1134" y="1675"/>
                  <a:ext cx="0" cy="2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78" name="Line 315"/>
                <p:cNvSpPr>
                  <a:spLocks noChangeShapeType="1"/>
                </p:cNvSpPr>
                <p:nvPr/>
              </p:nvSpPr>
              <p:spPr bwMode="auto">
                <a:xfrm>
                  <a:off x="1134" y="2193"/>
                  <a:ext cx="0" cy="2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79" name="Line 316"/>
                <p:cNvSpPr>
                  <a:spLocks noChangeShapeType="1"/>
                </p:cNvSpPr>
                <p:nvPr/>
              </p:nvSpPr>
              <p:spPr bwMode="auto">
                <a:xfrm>
                  <a:off x="1134" y="2658"/>
                  <a:ext cx="0" cy="28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9" name="Group 317"/>
                <p:cNvGrpSpPr>
                  <a:grpSpLocks/>
                </p:cNvGrpSpPr>
                <p:nvPr/>
              </p:nvGrpSpPr>
              <p:grpSpPr bwMode="auto">
                <a:xfrm>
                  <a:off x="1134" y="2684"/>
                  <a:ext cx="258" cy="104"/>
                  <a:chOff x="3024" y="672"/>
                  <a:chExt cx="480" cy="192"/>
                </a:xfrm>
              </p:grpSpPr>
              <p:sp>
                <p:nvSpPr>
                  <p:cNvPr id="92461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62" name="Line 3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63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64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65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66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" name="Group 324"/>
                <p:cNvGrpSpPr>
                  <a:grpSpLocks/>
                </p:cNvGrpSpPr>
                <p:nvPr/>
              </p:nvGrpSpPr>
              <p:grpSpPr bwMode="auto">
                <a:xfrm>
                  <a:off x="1134" y="2219"/>
                  <a:ext cx="258" cy="103"/>
                  <a:chOff x="3024" y="672"/>
                  <a:chExt cx="480" cy="192"/>
                </a:xfrm>
              </p:grpSpPr>
              <p:sp>
                <p:nvSpPr>
                  <p:cNvPr id="92455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56" name="Line 3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57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58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59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60" name="Line 330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" name="Group 331"/>
                <p:cNvGrpSpPr>
                  <a:grpSpLocks/>
                </p:cNvGrpSpPr>
                <p:nvPr/>
              </p:nvGrpSpPr>
              <p:grpSpPr bwMode="auto">
                <a:xfrm>
                  <a:off x="1134" y="1675"/>
                  <a:ext cx="258" cy="103"/>
                  <a:chOff x="3024" y="672"/>
                  <a:chExt cx="480" cy="192"/>
                </a:xfrm>
              </p:grpSpPr>
              <p:sp>
                <p:nvSpPr>
                  <p:cNvPr id="92449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50" name="Line 3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51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52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53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54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160" name="Group 338"/>
                <p:cNvGrpSpPr>
                  <a:grpSpLocks/>
                </p:cNvGrpSpPr>
                <p:nvPr/>
              </p:nvGrpSpPr>
              <p:grpSpPr bwMode="auto">
                <a:xfrm>
                  <a:off x="1134" y="1183"/>
                  <a:ext cx="258" cy="104"/>
                  <a:chOff x="3024" y="672"/>
                  <a:chExt cx="480" cy="192"/>
                </a:xfrm>
              </p:grpSpPr>
              <p:sp>
                <p:nvSpPr>
                  <p:cNvPr id="92443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44" name="Line 3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45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46" name="Line 342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47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48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2384" name="Line 345"/>
                <p:cNvSpPr>
                  <a:spLocks noChangeShapeType="1"/>
                </p:cNvSpPr>
                <p:nvPr/>
              </p:nvSpPr>
              <p:spPr bwMode="auto">
                <a:xfrm>
                  <a:off x="1392" y="1287"/>
                  <a:ext cx="0" cy="49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85" name="Line 346"/>
                <p:cNvSpPr>
                  <a:spLocks noChangeShapeType="1"/>
                </p:cNvSpPr>
                <p:nvPr/>
              </p:nvSpPr>
              <p:spPr bwMode="auto">
                <a:xfrm>
                  <a:off x="1392" y="2322"/>
                  <a:ext cx="0" cy="4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92161" name="Group 347"/>
                <p:cNvGrpSpPr>
                  <a:grpSpLocks/>
                </p:cNvGrpSpPr>
                <p:nvPr/>
              </p:nvGrpSpPr>
              <p:grpSpPr bwMode="auto">
                <a:xfrm>
                  <a:off x="1392" y="2426"/>
                  <a:ext cx="259" cy="103"/>
                  <a:chOff x="3024" y="672"/>
                  <a:chExt cx="480" cy="192"/>
                </a:xfrm>
              </p:grpSpPr>
              <p:sp>
                <p:nvSpPr>
                  <p:cNvPr id="92437" name="Line 348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38" name="Line 3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39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40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41" name="Line 352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42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275" name="Group 354"/>
                <p:cNvGrpSpPr>
                  <a:grpSpLocks/>
                </p:cNvGrpSpPr>
                <p:nvPr/>
              </p:nvGrpSpPr>
              <p:grpSpPr bwMode="auto">
                <a:xfrm>
                  <a:off x="1392" y="1443"/>
                  <a:ext cx="259" cy="103"/>
                  <a:chOff x="3024" y="672"/>
                  <a:chExt cx="480" cy="192"/>
                </a:xfrm>
              </p:grpSpPr>
              <p:sp>
                <p:nvSpPr>
                  <p:cNvPr id="92431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3024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32" name="Line 3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68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33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720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34" name="Line 358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720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35" name="Line 359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864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436" name="Line 360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672"/>
                    <a:ext cx="19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2388" name="Line 361"/>
                <p:cNvSpPr>
                  <a:spLocks noChangeShapeType="1"/>
                </p:cNvSpPr>
                <p:nvPr/>
              </p:nvSpPr>
              <p:spPr bwMode="auto">
                <a:xfrm>
                  <a:off x="1651" y="1546"/>
                  <a:ext cx="0" cy="98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89" name="Line 362"/>
                <p:cNvSpPr>
                  <a:spLocks noChangeShapeType="1"/>
                </p:cNvSpPr>
                <p:nvPr/>
              </p:nvSpPr>
              <p:spPr bwMode="auto">
                <a:xfrm>
                  <a:off x="1651" y="2012"/>
                  <a:ext cx="23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90" name="Line 363"/>
                <p:cNvSpPr>
                  <a:spLocks noChangeShapeType="1"/>
                </p:cNvSpPr>
                <p:nvPr/>
              </p:nvSpPr>
              <p:spPr bwMode="auto">
                <a:xfrm>
                  <a:off x="1004" y="925"/>
                  <a:ext cx="0" cy="191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91" name="Line 364"/>
                <p:cNvSpPr>
                  <a:spLocks noChangeShapeType="1"/>
                </p:cNvSpPr>
                <p:nvPr/>
              </p:nvSpPr>
              <p:spPr bwMode="auto">
                <a:xfrm>
                  <a:off x="1263" y="925"/>
                  <a:ext cx="0" cy="175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92" name="Line 365"/>
                <p:cNvSpPr>
                  <a:spLocks noChangeShapeType="1"/>
                </p:cNvSpPr>
                <p:nvPr/>
              </p:nvSpPr>
              <p:spPr bwMode="auto">
                <a:xfrm>
                  <a:off x="1522" y="925"/>
                  <a:ext cx="0" cy="150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93" name="Oval 366"/>
                <p:cNvSpPr>
                  <a:spLocks noChangeArrowheads="1"/>
                </p:cNvSpPr>
                <p:nvPr/>
              </p:nvSpPr>
              <p:spPr bwMode="auto">
                <a:xfrm>
                  <a:off x="733" y="1106"/>
                  <a:ext cx="26" cy="2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94" name="Oval 367"/>
                <p:cNvSpPr>
                  <a:spLocks noChangeArrowheads="1"/>
                </p:cNvSpPr>
                <p:nvPr/>
              </p:nvSpPr>
              <p:spPr bwMode="auto">
                <a:xfrm>
                  <a:off x="737" y="1358"/>
                  <a:ext cx="25" cy="2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95" name="Oval 368"/>
                <p:cNvSpPr>
                  <a:spLocks noChangeArrowheads="1"/>
                </p:cNvSpPr>
                <p:nvPr/>
              </p:nvSpPr>
              <p:spPr bwMode="auto">
                <a:xfrm>
                  <a:off x="733" y="1623"/>
                  <a:ext cx="26" cy="2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96" name="Oval 369"/>
                <p:cNvSpPr>
                  <a:spLocks noChangeArrowheads="1"/>
                </p:cNvSpPr>
                <p:nvPr/>
              </p:nvSpPr>
              <p:spPr bwMode="auto">
                <a:xfrm>
                  <a:off x="737" y="1860"/>
                  <a:ext cx="25" cy="2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97" name="Oval 370"/>
                <p:cNvSpPr>
                  <a:spLocks noChangeArrowheads="1"/>
                </p:cNvSpPr>
                <p:nvPr/>
              </p:nvSpPr>
              <p:spPr bwMode="auto">
                <a:xfrm>
                  <a:off x="737" y="2109"/>
                  <a:ext cx="25" cy="2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98" name="Oval 371"/>
                <p:cNvSpPr>
                  <a:spLocks noChangeArrowheads="1"/>
                </p:cNvSpPr>
                <p:nvPr/>
              </p:nvSpPr>
              <p:spPr bwMode="auto">
                <a:xfrm>
                  <a:off x="737" y="2380"/>
                  <a:ext cx="25" cy="2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399" name="Oval 372"/>
                <p:cNvSpPr>
                  <a:spLocks noChangeArrowheads="1"/>
                </p:cNvSpPr>
                <p:nvPr/>
              </p:nvSpPr>
              <p:spPr bwMode="auto">
                <a:xfrm>
                  <a:off x="733" y="2619"/>
                  <a:ext cx="26" cy="2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400" name="Oval 373"/>
                <p:cNvSpPr>
                  <a:spLocks noChangeArrowheads="1"/>
                </p:cNvSpPr>
                <p:nvPr/>
              </p:nvSpPr>
              <p:spPr bwMode="auto">
                <a:xfrm>
                  <a:off x="733" y="2871"/>
                  <a:ext cx="26" cy="2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401" name="Oval 374"/>
                <p:cNvSpPr>
                  <a:spLocks noChangeArrowheads="1"/>
                </p:cNvSpPr>
                <p:nvPr/>
              </p:nvSpPr>
              <p:spPr bwMode="auto">
                <a:xfrm>
                  <a:off x="992" y="1307"/>
                  <a:ext cx="26" cy="2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402" name="Oval 375"/>
                <p:cNvSpPr>
                  <a:spLocks noChangeArrowheads="1"/>
                </p:cNvSpPr>
                <p:nvPr/>
              </p:nvSpPr>
              <p:spPr bwMode="auto">
                <a:xfrm>
                  <a:off x="995" y="1775"/>
                  <a:ext cx="26" cy="2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403" name="Oval 376"/>
                <p:cNvSpPr>
                  <a:spLocks noChangeArrowheads="1"/>
                </p:cNvSpPr>
                <p:nvPr/>
              </p:nvSpPr>
              <p:spPr bwMode="auto">
                <a:xfrm>
                  <a:off x="998" y="2290"/>
                  <a:ext cx="26" cy="2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404" name="Oval 377"/>
                <p:cNvSpPr>
                  <a:spLocks noChangeArrowheads="1"/>
                </p:cNvSpPr>
                <p:nvPr/>
              </p:nvSpPr>
              <p:spPr bwMode="auto">
                <a:xfrm>
                  <a:off x="995" y="2807"/>
                  <a:ext cx="26" cy="2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405" name="Oval 378"/>
                <p:cNvSpPr>
                  <a:spLocks noChangeArrowheads="1"/>
                </p:cNvSpPr>
                <p:nvPr/>
              </p:nvSpPr>
              <p:spPr bwMode="auto">
                <a:xfrm>
                  <a:off x="1257" y="2645"/>
                  <a:ext cx="26" cy="2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406" name="Oval 379"/>
                <p:cNvSpPr>
                  <a:spLocks noChangeArrowheads="1"/>
                </p:cNvSpPr>
                <p:nvPr/>
              </p:nvSpPr>
              <p:spPr bwMode="auto">
                <a:xfrm>
                  <a:off x="1519" y="2393"/>
                  <a:ext cx="25" cy="2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407" name="Oval 380"/>
                <p:cNvSpPr>
                  <a:spLocks noChangeArrowheads="1"/>
                </p:cNvSpPr>
                <p:nvPr/>
              </p:nvSpPr>
              <p:spPr bwMode="auto">
                <a:xfrm>
                  <a:off x="1253" y="1642"/>
                  <a:ext cx="26" cy="2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408" name="Text Box 381"/>
                <p:cNvSpPr txBox="1">
                  <a:spLocks noChangeArrowheads="1"/>
                </p:cNvSpPr>
                <p:nvPr/>
              </p:nvSpPr>
              <p:spPr bwMode="auto">
                <a:xfrm>
                  <a:off x="511" y="1022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0</a:t>
                  </a:r>
                </a:p>
              </p:txBody>
            </p:sp>
            <p:sp>
              <p:nvSpPr>
                <p:cNvPr id="92409" name="Text Box 382"/>
                <p:cNvSpPr txBox="1">
                  <a:spLocks noChangeArrowheads="1"/>
                </p:cNvSpPr>
                <p:nvPr/>
              </p:nvSpPr>
              <p:spPr bwMode="auto">
                <a:xfrm>
                  <a:off x="511" y="1148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0</a:t>
                  </a:r>
                </a:p>
              </p:txBody>
            </p:sp>
            <p:sp>
              <p:nvSpPr>
                <p:cNvPr id="92410" name="Text Box 383"/>
                <p:cNvSpPr txBox="1">
                  <a:spLocks noChangeArrowheads="1"/>
                </p:cNvSpPr>
                <p:nvPr/>
              </p:nvSpPr>
              <p:spPr bwMode="auto">
                <a:xfrm>
                  <a:off x="511" y="1291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0</a:t>
                  </a:r>
                </a:p>
              </p:txBody>
            </p:sp>
            <p:sp>
              <p:nvSpPr>
                <p:cNvPr id="92411" name="Text Box 384"/>
                <p:cNvSpPr txBox="1">
                  <a:spLocks noChangeArrowheads="1"/>
                </p:cNvSpPr>
                <p:nvPr/>
              </p:nvSpPr>
              <p:spPr bwMode="auto">
                <a:xfrm>
                  <a:off x="511" y="1408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1</a:t>
                  </a:r>
                </a:p>
              </p:txBody>
            </p:sp>
            <p:sp>
              <p:nvSpPr>
                <p:cNvPr id="92412" name="Text Box 385"/>
                <p:cNvSpPr txBox="1">
                  <a:spLocks noChangeArrowheads="1"/>
                </p:cNvSpPr>
                <p:nvPr/>
              </p:nvSpPr>
              <p:spPr bwMode="auto">
                <a:xfrm>
                  <a:off x="511" y="1542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0</a:t>
                  </a:r>
                </a:p>
              </p:txBody>
            </p:sp>
            <p:sp>
              <p:nvSpPr>
                <p:cNvPr id="92413" name="Text Box 386"/>
                <p:cNvSpPr txBox="1">
                  <a:spLocks noChangeArrowheads="1"/>
                </p:cNvSpPr>
                <p:nvPr/>
              </p:nvSpPr>
              <p:spPr bwMode="auto">
                <a:xfrm>
                  <a:off x="511" y="1668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1</a:t>
                  </a:r>
                </a:p>
              </p:txBody>
            </p:sp>
            <p:sp>
              <p:nvSpPr>
                <p:cNvPr id="92414" name="Text Box 387"/>
                <p:cNvSpPr txBox="1">
                  <a:spLocks noChangeArrowheads="1"/>
                </p:cNvSpPr>
                <p:nvPr/>
              </p:nvSpPr>
              <p:spPr bwMode="auto">
                <a:xfrm>
                  <a:off x="511" y="1900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1</a:t>
                  </a:r>
                </a:p>
              </p:txBody>
            </p:sp>
            <p:sp>
              <p:nvSpPr>
                <p:cNvPr id="92415" name="Text Box 388"/>
                <p:cNvSpPr txBox="1">
                  <a:spLocks noChangeArrowheads="1"/>
                </p:cNvSpPr>
                <p:nvPr/>
              </p:nvSpPr>
              <p:spPr bwMode="auto">
                <a:xfrm>
                  <a:off x="511" y="1775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1</a:t>
                  </a:r>
                </a:p>
              </p:txBody>
            </p:sp>
            <p:sp>
              <p:nvSpPr>
                <p:cNvPr id="92416" name="Text Box 389"/>
                <p:cNvSpPr txBox="1">
                  <a:spLocks noChangeArrowheads="1"/>
                </p:cNvSpPr>
                <p:nvPr/>
              </p:nvSpPr>
              <p:spPr bwMode="auto">
                <a:xfrm>
                  <a:off x="511" y="2026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0</a:t>
                  </a:r>
                </a:p>
              </p:txBody>
            </p:sp>
            <p:sp>
              <p:nvSpPr>
                <p:cNvPr id="548230" name="Text Box 390"/>
                <p:cNvSpPr txBox="1">
                  <a:spLocks noChangeArrowheads="1"/>
                </p:cNvSpPr>
                <p:nvPr/>
              </p:nvSpPr>
              <p:spPr bwMode="auto">
                <a:xfrm>
                  <a:off x="511" y="2151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400" b="1">
                      <a:solidFill>
                        <a:srgbClr val="CC00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ea typeface="+mn-ea"/>
                      <a:cs typeface="+mn-cs"/>
                    </a:rPr>
                    <a:t>0</a:t>
                  </a:r>
                </a:p>
              </p:txBody>
            </p:sp>
            <p:sp>
              <p:nvSpPr>
                <p:cNvPr id="92418" name="Text Box 391"/>
                <p:cNvSpPr txBox="1">
                  <a:spLocks noChangeArrowheads="1"/>
                </p:cNvSpPr>
                <p:nvPr/>
              </p:nvSpPr>
              <p:spPr bwMode="auto">
                <a:xfrm>
                  <a:off x="511" y="2287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0</a:t>
                  </a:r>
                </a:p>
              </p:txBody>
            </p:sp>
            <p:sp>
              <p:nvSpPr>
                <p:cNvPr id="92419" name="Text Box 392"/>
                <p:cNvSpPr txBox="1">
                  <a:spLocks noChangeArrowheads="1"/>
                </p:cNvSpPr>
                <p:nvPr/>
              </p:nvSpPr>
              <p:spPr bwMode="auto">
                <a:xfrm>
                  <a:off x="511" y="2420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1</a:t>
                  </a:r>
                </a:p>
              </p:txBody>
            </p:sp>
            <p:sp>
              <p:nvSpPr>
                <p:cNvPr id="92420" name="Text Box 393"/>
                <p:cNvSpPr txBox="1">
                  <a:spLocks noChangeArrowheads="1"/>
                </p:cNvSpPr>
                <p:nvPr/>
              </p:nvSpPr>
              <p:spPr bwMode="auto">
                <a:xfrm>
                  <a:off x="511" y="2546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0</a:t>
                  </a:r>
                </a:p>
              </p:txBody>
            </p:sp>
            <p:sp>
              <p:nvSpPr>
                <p:cNvPr id="92421" name="Text Box 394"/>
                <p:cNvSpPr txBox="1">
                  <a:spLocks noChangeArrowheads="1"/>
                </p:cNvSpPr>
                <p:nvPr/>
              </p:nvSpPr>
              <p:spPr bwMode="auto">
                <a:xfrm>
                  <a:off x="511" y="2671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1</a:t>
                  </a:r>
                </a:p>
              </p:txBody>
            </p:sp>
            <p:sp>
              <p:nvSpPr>
                <p:cNvPr id="92422" name="Text Box 395"/>
                <p:cNvSpPr txBox="1">
                  <a:spLocks noChangeArrowheads="1"/>
                </p:cNvSpPr>
                <p:nvPr/>
              </p:nvSpPr>
              <p:spPr bwMode="auto">
                <a:xfrm>
                  <a:off x="511" y="2814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1</a:t>
                  </a:r>
                </a:p>
              </p:txBody>
            </p:sp>
            <p:sp>
              <p:nvSpPr>
                <p:cNvPr id="92423" name="Text Box 396"/>
                <p:cNvSpPr txBox="1">
                  <a:spLocks noChangeArrowheads="1"/>
                </p:cNvSpPr>
                <p:nvPr/>
              </p:nvSpPr>
              <p:spPr bwMode="auto">
                <a:xfrm>
                  <a:off x="511" y="2922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/>
                    <a:t>1</a:t>
                  </a:r>
                </a:p>
              </p:txBody>
            </p:sp>
            <p:sp>
              <p:nvSpPr>
                <p:cNvPr id="92424" name="Text Box 397"/>
                <p:cNvSpPr txBox="1">
                  <a:spLocks noChangeArrowheads="1"/>
                </p:cNvSpPr>
                <p:nvPr/>
              </p:nvSpPr>
              <p:spPr bwMode="auto">
                <a:xfrm>
                  <a:off x="691" y="733"/>
                  <a:ext cx="209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/>
                    <a:t>I</a:t>
                  </a:r>
                  <a:r>
                    <a:rPr lang="en-US" baseline="-25000"/>
                    <a:t>1</a:t>
                  </a:r>
                </a:p>
              </p:txBody>
            </p:sp>
            <p:sp>
              <p:nvSpPr>
                <p:cNvPr id="92425" name="Text Box 398"/>
                <p:cNvSpPr txBox="1">
                  <a:spLocks noChangeArrowheads="1"/>
                </p:cNvSpPr>
                <p:nvPr/>
              </p:nvSpPr>
              <p:spPr bwMode="auto">
                <a:xfrm>
                  <a:off x="938" y="735"/>
                  <a:ext cx="209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/>
                    <a:t>I</a:t>
                  </a:r>
                  <a:r>
                    <a:rPr lang="en-US" baseline="-25000"/>
                    <a:t>2</a:t>
                  </a:r>
                </a:p>
              </p:txBody>
            </p:sp>
            <p:sp>
              <p:nvSpPr>
                <p:cNvPr id="92426" name="Text Box 399"/>
                <p:cNvSpPr txBox="1">
                  <a:spLocks noChangeArrowheads="1"/>
                </p:cNvSpPr>
                <p:nvPr/>
              </p:nvSpPr>
              <p:spPr bwMode="auto">
                <a:xfrm>
                  <a:off x="1199" y="739"/>
                  <a:ext cx="209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/>
                    <a:t>I</a:t>
                  </a:r>
                  <a:r>
                    <a:rPr lang="en-US" baseline="-25000"/>
                    <a:t>3</a:t>
                  </a:r>
                </a:p>
              </p:txBody>
            </p:sp>
            <p:sp>
              <p:nvSpPr>
                <p:cNvPr id="92427" name="Text Box 400"/>
                <p:cNvSpPr txBox="1">
                  <a:spLocks noChangeArrowheads="1"/>
                </p:cNvSpPr>
                <p:nvPr/>
              </p:nvSpPr>
              <p:spPr bwMode="auto">
                <a:xfrm>
                  <a:off x="1468" y="747"/>
                  <a:ext cx="209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/>
                    <a:t>I</a:t>
                  </a:r>
                  <a:r>
                    <a:rPr lang="en-US" baseline="-25000"/>
                    <a:t>4</a:t>
                  </a:r>
                </a:p>
              </p:txBody>
            </p:sp>
            <p:sp>
              <p:nvSpPr>
                <p:cNvPr id="92428" name="Freeform 401"/>
                <p:cNvSpPr>
                  <a:spLocks/>
                </p:cNvSpPr>
                <p:nvPr/>
              </p:nvSpPr>
              <p:spPr bwMode="auto">
                <a:xfrm>
                  <a:off x="649" y="1887"/>
                  <a:ext cx="1210" cy="627"/>
                </a:xfrm>
                <a:custGeom>
                  <a:avLst/>
                  <a:gdLst>
                    <a:gd name="T0" fmla="*/ 0 w 2245"/>
                    <a:gd name="T1" fmla="*/ 2 h 1165"/>
                    <a:gd name="T2" fmla="*/ 2 w 2245"/>
                    <a:gd name="T3" fmla="*/ 2 h 1165"/>
                    <a:gd name="T4" fmla="*/ 2 w 2245"/>
                    <a:gd name="T5" fmla="*/ 2 h 1165"/>
                    <a:gd name="T6" fmla="*/ 3 w 2245"/>
                    <a:gd name="T7" fmla="*/ 2 h 1165"/>
                    <a:gd name="T8" fmla="*/ 4 w 2245"/>
                    <a:gd name="T9" fmla="*/ 3 h 1165"/>
                    <a:gd name="T10" fmla="*/ 5 w 2245"/>
                    <a:gd name="T11" fmla="*/ 3 h 1165"/>
                    <a:gd name="T12" fmla="*/ 5 w 2245"/>
                    <a:gd name="T13" fmla="*/ 4 h 1165"/>
                    <a:gd name="T14" fmla="*/ 7 w 2245"/>
                    <a:gd name="T15" fmla="*/ 4 h 1165"/>
                    <a:gd name="T16" fmla="*/ 6 w 2245"/>
                    <a:gd name="T17" fmla="*/ 1 h 1165"/>
                    <a:gd name="T18" fmla="*/ 9 w 2245"/>
                    <a:gd name="T19" fmla="*/ 1 h 116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245"/>
                    <a:gd name="T31" fmla="*/ 0 h 1165"/>
                    <a:gd name="T32" fmla="*/ 2245 w 2245"/>
                    <a:gd name="T33" fmla="*/ 1165 h 116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245" h="1165">
                      <a:moveTo>
                        <a:pt x="0" y="590"/>
                      </a:moveTo>
                      <a:cubicBezTo>
                        <a:pt x="142" y="599"/>
                        <a:pt x="284" y="609"/>
                        <a:pt x="363" y="590"/>
                      </a:cubicBezTo>
                      <a:cubicBezTo>
                        <a:pt x="442" y="571"/>
                        <a:pt x="397" y="491"/>
                        <a:pt x="476" y="476"/>
                      </a:cubicBezTo>
                      <a:cubicBezTo>
                        <a:pt x="555" y="461"/>
                        <a:pt x="756" y="457"/>
                        <a:pt x="839" y="499"/>
                      </a:cubicBezTo>
                      <a:cubicBezTo>
                        <a:pt x="922" y="541"/>
                        <a:pt x="896" y="688"/>
                        <a:pt x="975" y="726"/>
                      </a:cubicBezTo>
                      <a:cubicBezTo>
                        <a:pt x="1054" y="764"/>
                        <a:pt x="1233" y="677"/>
                        <a:pt x="1316" y="726"/>
                      </a:cubicBezTo>
                      <a:cubicBezTo>
                        <a:pt x="1399" y="775"/>
                        <a:pt x="1395" y="972"/>
                        <a:pt x="1474" y="1021"/>
                      </a:cubicBezTo>
                      <a:cubicBezTo>
                        <a:pt x="1553" y="1070"/>
                        <a:pt x="1743" y="1165"/>
                        <a:pt x="1792" y="1021"/>
                      </a:cubicBezTo>
                      <a:cubicBezTo>
                        <a:pt x="1841" y="877"/>
                        <a:pt x="1693" y="318"/>
                        <a:pt x="1769" y="159"/>
                      </a:cubicBezTo>
                      <a:cubicBezTo>
                        <a:pt x="1845" y="0"/>
                        <a:pt x="2166" y="83"/>
                        <a:pt x="2245" y="68"/>
                      </a:cubicBezTo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pt-BR"/>
                </a:p>
              </p:txBody>
            </p:sp>
            <p:sp>
              <p:nvSpPr>
                <p:cNvPr id="92429" name="Text Box 402"/>
                <p:cNvSpPr txBox="1">
                  <a:spLocks noChangeArrowheads="1"/>
                </p:cNvSpPr>
                <p:nvPr/>
              </p:nvSpPr>
              <p:spPr bwMode="auto">
                <a:xfrm>
                  <a:off x="162" y="1371"/>
                  <a:ext cx="386" cy="231"/>
                </a:xfrm>
                <a:prstGeom prst="rect">
                  <a:avLst/>
                </a:prstGeom>
                <a:noFill/>
                <a:ln w="25400" cap="sq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/>
                    <a:t>LUT</a:t>
                  </a:r>
                </a:p>
              </p:txBody>
            </p:sp>
            <p:sp>
              <p:nvSpPr>
                <p:cNvPr id="92430" name="AutoShape 403"/>
                <p:cNvSpPr>
                  <a:spLocks noChangeArrowheads="1"/>
                </p:cNvSpPr>
                <p:nvPr/>
              </p:nvSpPr>
              <p:spPr bwMode="auto">
                <a:xfrm>
                  <a:off x="322" y="2043"/>
                  <a:ext cx="234" cy="188"/>
                </a:xfrm>
                <a:prstGeom prst="lightningBolt">
                  <a:avLst/>
                </a:prstGeom>
                <a:solidFill>
                  <a:srgbClr val="CC0000"/>
                </a:solidFill>
                <a:ln w="19050" cap="sq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 anchor="ctr">
                  <a:prstTxWarp prst="textNoShape">
                    <a:avLst/>
                  </a:prstTxWarp>
                  <a:spAutoFit/>
                </a:bodyPr>
                <a:lstStyle/>
                <a:p>
                  <a:endParaRPr lang="pt-BR"/>
                </a:p>
              </p:txBody>
            </p:sp>
          </p:grpSp>
          <p:sp>
            <p:nvSpPr>
              <p:cNvPr id="92326" name="Line 404"/>
              <p:cNvSpPr>
                <a:spLocks noChangeShapeType="1"/>
              </p:cNvSpPr>
              <p:nvPr/>
            </p:nvSpPr>
            <p:spPr bwMode="auto">
              <a:xfrm flipH="1" flipV="1">
                <a:off x="1821" y="1691"/>
                <a:ext cx="1033" cy="153"/>
              </a:xfrm>
              <a:prstGeom prst="line">
                <a:avLst/>
              </a:prstGeom>
              <a:noFill/>
              <a:ln w="25400" cap="sq">
                <a:solidFill>
                  <a:srgbClr val="CC0000"/>
                </a:solidFill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92279" name="Rectangle 405"/>
          <p:cNvSpPr>
            <a:spLocks noChangeArrowheads="1"/>
          </p:cNvSpPr>
          <p:nvPr/>
        </p:nvSpPr>
        <p:spPr bwMode="auto">
          <a:xfrm>
            <a:off x="6086475" y="3121025"/>
            <a:ext cx="377825" cy="590550"/>
          </a:xfrm>
          <a:prstGeom prst="rect">
            <a:avLst/>
          </a:prstGeom>
          <a:noFill/>
          <a:ln w="57150">
            <a:solidFill>
              <a:srgbClr val="CC3399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92280" name="Rectangle 406"/>
          <p:cNvSpPr>
            <a:spLocks noChangeArrowheads="1"/>
          </p:cNvSpPr>
          <p:nvPr/>
        </p:nvSpPr>
        <p:spPr bwMode="auto">
          <a:xfrm>
            <a:off x="4414838" y="2811463"/>
            <a:ext cx="377825" cy="657225"/>
          </a:xfrm>
          <a:prstGeom prst="rect">
            <a:avLst/>
          </a:prstGeom>
          <a:noFill/>
          <a:ln w="57150">
            <a:solidFill>
              <a:srgbClr val="0099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48247" name="AutoShape 407"/>
          <p:cNvSpPr>
            <a:spLocks noChangeArrowheads="1"/>
          </p:cNvSpPr>
          <p:nvPr/>
        </p:nvSpPr>
        <p:spPr bwMode="auto">
          <a:xfrm>
            <a:off x="6229350" y="4625975"/>
            <a:ext cx="323850" cy="360363"/>
          </a:xfrm>
          <a:prstGeom prst="lightningBolt">
            <a:avLst/>
          </a:prstGeom>
          <a:solidFill>
            <a:srgbClr val="CC0000"/>
          </a:solidFill>
          <a:ln w="19050" cap="sq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548248" name="AutoShape 408"/>
          <p:cNvSpPr>
            <a:spLocks noChangeArrowheads="1"/>
          </p:cNvSpPr>
          <p:nvPr/>
        </p:nvSpPr>
        <p:spPr bwMode="auto">
          <a:xfrm rot="1363322">
            <a:off x="7620000" y="5289550"/>
            <a:ext cx="323850" cy="360363"/>
          </a:xfrm>
          <a:prstGeom prst="lightningBolt">
            <a:avLst/>
          </a:prstGeom>
          <a:solidFill>
            <a:srgbClr val="CC0000"/>
          </a:solidFill>
          <a:ln w="19050" cap="sq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pSp>
        <p:nvGrpSpPr>
          <p:cNvPr id="92277" name="Group 449"/>
          <p:cNvGrpSpPr>
            <a:grpSpLocks/>
          </p:cNvGrpSpPr>
          <p:nvPr/>
        </p:nvGrpSpPr>
        <p:grpSpPr bwMode="auto">
          <a:xfrm>
            <a:off x="2133600" y="3140075"/>
            <a:ext cx="3314700" cy="2803525"/>
            <a:chOff x="2133600" y="3140075"/>
            <a:chExt cx="3314700" cy="2803525"/>
          </a:xfrm>
        </p:grpSpPr>
        <p:sp>
          <p:nvSpPr>
            <p:cNvPr id="448" name="Rectangle 447"/>
            <p:cNvSpPr/>
            <p:nvPr/>
          </p:nvSpPr>
          <p:spPr>
            <a:xfrm>
              <a:off x="2133600" y="4724400"/>
              <a:ext cx="2209800" cy="1219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92278" name="Group 409"/>
            <p:cNvGrpSpPr>
              <a:grpSpLocks/>
            </p:cNvGrpSpPr>
            <p:nvPr/>
          </p:nvGrpSpPr>
          <p:grpSpPr bwMode="auto">
            <a:xfrm>
              <a:off x="2159000" y="3140075"/>
              <a:ext cx="3289300" cy="2798763"/>
              <a:chOff x="1360" y="1978"/>
              <a:chExt cx="2072" cy="1763"/>
            </a:xfrm>
          </p:grpSpPr>
          <p:sp>
            <p:nvSpPr>
              <p:cNvPr id="92299" name="Line 410"/>
              <p:cNvSpPr>
                <a:spLocks noChangeShapeType="1"/>
              </p:cNvSpPr>
              <p:nvPr/>
            </p:nvSpPr>
            <p:spPr bwMode="auto">
              <a:xfrm flipH="1">
                <a:off x="2232" y="1978"/>
                <a:ext cx="1200" cy="1152"/>
              </a:xfrm>
              <a:prstGeom prst="line">
                <a:avLst/>
              </a:prstGeom>
              <a:noFill/>
              <a:ln w="25400" cap="sq">
                <a:solidFill>
                  <a:srgbClr val="CC0000"/>
                </a:solidFill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92281" name="Group 411"/>
              <p:cNvGrpSpPr>
                <a:grpSpLocks/>
              </p:cNvGrpSpPr>
              <p:nvPr/>
            </p:nvGrpSpPr>
            <p:grpSpPr bwMode="auto">
              <a:xfrm>
                <a:off x="1834" y="3183"/>
                <a:ext cx="328" cy="131"/>
                <a:chOff x="3024" y="672"/>
                <a:chExt cx="480" cy="192"/>
              </a:xfrm>
            </p:grpSpPr>
            <p:sp>
              <p:nvSpPr>
                <p:cNvPr id="92317" name="Line 412"/>
                <p:cNvSpPr>
                  <a:spLocks noChangeShapeType="1"/>
                </p:cNvSpPr>
                <p:nvPr/>
              </p:nvSpPr>
              <p:spPr bwMode="auto">
                <a:xfrm>
                  <a:off x="3024" y="864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18" name="Line 413"/>
                <p:cNvSpPr>
                  <a:spLocks noChangeShapeType="1"/>
                </p:cNvSpPr>
                <p:nvPr/>
              </p:nvSpPr>
              <p:spPr bwMode="auto">
                <a:xfrm flipV="1">
                  <a:off x="3168" y="720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19" name="Line 414"/>
                <p:cNvSpPr>
                  <a:spLocks noChangeShapeType="1"/>
                </p:cNvSpPr>
                <p:nvPr/>
              </p:nvSpPr>
              <p:spPr bwMode="auto">
                <a:xfrm>
                  <a:off x="3168" y="720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20" name="Line 415"/>
                <p:cNvSpPr>
                  <a:spLocks noChangeShapeType="1"/>
                </p:cNvSpPr>
                <p:nvPr/>
              </p:nvSpPr>
              <p:spPr bwMode="auto">
                <a:xfrm>
                  <a:off x="3360" y="720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21" name="Line 416"/>
                <p:cNvSpPr>
                  <a:spLocks noChangeShapeType="1"/>
                </p:cNvSpPr>
                <p:nvPr/>
              </p:nvSpPr>
              <p:spPr bwMode="auto">
                <a:xfrm>
                  <a:off x="3360" y="864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22" name="Line 417"/>
                <p:cNvSpPr>
                  <a:spLocks noChangeShapeType="1"/>
                </p:cNvSpPr>
                <p:nvPr/>
              </p:nvSpPr>
              <p:spPr bwMode="auto">
                <a:xfrm>
                  <a:off x="3168" y="672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2301" name="Line 418"/>
              <p:cNvSpPr>
                <a:spLocks noChangeShapeType="1"/>
              </p:cNvSpPr>
              <p:nvPr/>
            </p:nvSpPr>
            <p:spPr bwMode="auto">
              <a:xfrm flipV="1">
                <a:off x="1998" y="3085"/>
                <a:ext cx="0" cy="2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92282" name="Group 419"/>
              <p:cNvGrpSpPr>
                <a:grpSpLocks/>
              </p:cNvGrpSpPr>
              <p:nvPr/>
            </p:nvGrpSpPr>
            <p:grpSpPr bwMode="auto">
              <a:xfrm>
                <a:off x="1834" y="3347"/>
                <a:ext cx="328" cy="131"/>
                <a:chOff x="3024" y="672"/>
                <a:chExt cx="480" cy="192"/>
              </a:xfrm>
            </p:grpSpPr>
            <p:sp>
              <p:nvSpPr>
                <p:cNvPr id="92311" name="Line 420"/>
                <p:cNvSpPr>
                  <a:spLocks noChangeShapeType="1"/>
                </p:cNvSpPr>
                <p:nvPr/>
              </p:nvSpPr>
              <p:spPr bwMode="auto">
                <a:xfrm>
                  <a:off x="3024" y="864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12" name="Line 421"/>
                <p:cNvSpPr>
                  <a:spLocks noChangeShapeType="1"/>
                </p:cNvSpPr>
                <p:nvPr/>
              </p:nvSpPr>
              <p:spPr bwMode="auto">
                <a:xfrm flipV="1">
                  <a:off x="3168" y="720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13" name="Line 422"/>
                <p:cNvSpPr>
                  <a:spLocks noChangeShapeType="1"/>
                </p:cNvSpPr>
                <p:nvPr/>
              </p:nvSpPr>
              <p:spPr bwMode="auto">
                <a:xfrm>
                  <a:off x="3168" y="720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14" name="Line 423"/>
                <p:cNvSpPr>
                  <a:spLocks noChangeShapeType="1"/>
                </p:cNvSpPr>
                <p:nvPr/>
              </p:nvSpPr>
              <p:spPr bwMode="auto">
                <a:xfrm>
                  <a:off x="3360" y="720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15" name="Line 424"/>
                <p:cNvSpPr>
                  <a:spLocks noChangeShapeType="1"/>
                </p:cNvSpPr>
                <p:nvPr/>
              </p:nvSpPr>
              <p:spPr bwMode="auto">
                <a:xfrm>
                  <a:off x="3360" y="864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16" name="Line 425"/>
                <p:cNvSpPr>
                  <a:spLocks noChangeShapeType="1"/>
                </p:cNvSpPr>
                <p:nvPr/>
              </p:nvSpPr>
              <p:spPr bwMode="auto">
                <a:xfrm>
                  <a:off x="3168" y="672"/>
                  <a:ext cx="19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2303" name="Line 426"/>
              <p:cNvSpPr>
                <a:spLocks noChangeShapeType="1"/>
              </p:cNvSpPr>
              <p:nvPr/>
            </p:nvSpPr>
            <p:spPr bwMode="auto">
              <a:xfrm>
                <a:off x="2153" y="3314"/>
                <a:ext cx="0" cy="1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04" name="Oval 427"/>
              <p:cNvSpPr>
                <a:spLocks noChangeArrowheads="1"/>
              </p:cNvSpPr>
              <p:nvPr/>
            </p:nvSpPr>
            <p:spPr bwMode="auto">
              <a:xfrm>
                <a:off x="1981" y="3314"/>
                <a:ext cx="33" cy="3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92305" name="Line 428"/>
              <p:cNvSpPr>
                <a:spLocks noChangeShapeType="1"/>
              </p:cNvSpPr>
              <p:nvPr/>
            </p:nvSpPr>
            <p:spPr bwMode="auto">
              <a:xfrm flipH="1">
                <a:off x="1360" y="3299"/>
                <a:ext cx="476" cy="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2306" name="Line 429"/>
              <p:cNvSpPr>
                <a:spLocks noChangeShapeType="1"/>
              </p:cNvSpPr>
              <p:nvPr/>
            </p:nvSpPr>
            <p:spPr bwMode="auto">
              <a:xfrm flipH="1">
                <a:off x="1360" y="3458"/>
                <a:ext cx="476" cy="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2307" name="Text Box 430"/>
              <p:cNvSpPr txBox="1">
                <a:spLocks noChangeArrowheads="1"/>
              </p:cNvSpPr>
              <p:nvPr/>
            </p:nvSpPr>
            <p:spPr bwMode="auto">
              <a:xfrm>
                <a:off x="1790" y="3510"/>
                <a:ext cx="554" cy="231"/>
              </a:xfrm>
              <a:prstGeom prst="rect">
                <a:avLst/>
              </a:prstGeom>
              <a:noFill/>
              <a:ln w="25400" cap="sq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r>
                  <a:rPr lang="en-US"/>
                  <a:t>routing</a:t>
                </a:r>
              </a:p>
            </p:txBody>
          </p:sp>
          <p:sp>
            <p:nvSpPr>
              <p:cNvPr id="92308" name="Rectangle 431"/>
              <p:cNvSpPr>
                <a:spLocks noChangeArrowheads="1"/>
              </p:cNvSpPr>
              <p:nvPr/>
            </p:nvSpPr>
            <p:spPr bwMode="auto">
              <a:xfrm>
                <a:off x="1928" y="2984"/>
                <a:ext cx="98" cy="9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92309" name="Line 432"/>
              <p:cNvSpPr>
                <a:spLocks noChangeShapeType="1"/>
              </p:cNvSpPr>
              <p:nvPr/>
            </p:nvSpPr>
            <p:spPr bwMode="auto">
              <a:xfrm flipH="1">
                <a:off x="2158" y="3390"/>
                <a:ext cx="476" cy="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2310" name="AutoShape 433"/>
              <p:cNvSpPr>
                <a:spLocks noChangeArrowheads="1"/>
              </p:cNvSpPr>
              <p:nvPr/>
            </p:nvSpPr>
            <p:spPr bwMode="auto">
              <a:xfrm rot="1577687">
                <a:off x="1807" y="2798"/>
                <a:ext cx="234" cy="188"/>
              </a:xfrm>
              <a:prstGeom prst="lightningBolt">
                <a:avLst/>
              </a:prstGeom>
              <a:solidFill>
                <a:srgbClr val="CC0000"/>
              </a:solidFill>
              <a:ln w="19050" cap="sq">
                <a:noFill/>
                <a:miter lim="800000"/>
                <a:headEnd/>
                <a:tailEnd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endParaRPr lang="pt-BR"/>
              </a:p>
            </p:txBody>
          </p:sp>
        </p:grpSp>
      </p:grpSp>
      <p:sp>
        <p:nvSpPr>
          <p:cNvPr id="92284" name="Line 434"/>
          <p:cNvSpPr>
            <a:spLocks noChangeShapeType="1"/>
          </p:cNvSpPr>
          <p:nvPr/>
        </p:nvSpPr>
        <p:spPr bwMode="auto">
          <a:xfrm>
            <a:off x="4816475" y="3090863"/>
            <a:ext cx="581025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85" name="Line 435"/>
          <p:cNvSpPr>
            <a:spLocks noChangeShapeType="1"/>
          </p:cNvSpPr>
          <p:nvPr/>
        </p:nvSpPr>
        <p:spPr bwMode="auto">
          <a:xfrm>
            <a:off x="5502275" y="3052763"/>
            <a:ext cx="152400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86" name="Line 436"/>
          <p:cNvSpPr>
            <a:spLocks noChangeShapeType="1"/>
          </p:cNvSpPr>
          <p:nvPr/>
        </p:nvSpPr>
        <p:spPr bwMode="auto">
          <a:xfrm flipV="1">
            <a:off x="5654675" y="2805113"/>
            <a:ext cx="0" cy="24765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87" name="Line 437"/>
          <p:cNvSpPr>
            <a:spLocks noChangeShapeType="1"/>
          </p:cNvSpPr>
          <p:nvPr/>
        </p:nvSpPr>
        <p:spPr bwMode="auto">
          <a:xfrm>
            <a:off x="5654675" y="2805113"/>
            <a:ext cx="1171575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88" name="Line 438"/>
          <p:cNvSpPr>
            <a:spLocks noChangeShapeType="1"/>
          </p:cNvSpPr>
          <p:nvPr/>
        </p:nvSpPr>
        <p:spPr bwMode="auto">
          <a:xfrm>
            <a:off x="6826250" y="2805113"/>
            <a:ext cx="0" cy="219075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89" name="Line 439"/>
          <p:cNvSpPr>
            <a:spLocks noChangeShapeType="1"/>
          </p:cNvSpPr>
          <p:nvPr/>
        </p:nvSpPr>
        <p:spPr bwMode="auto">
          <a:xfrm flipH="1">
            <a:off x="5854700" y="3024188"/>
            <a:ext cx="971550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90" name="Line 440"/>
          <p:cNvSpPr>
            <a:spLocks noChangeShapeType="1"/>
          </p:cNvSpPr>
          <p:nvPr/>
        </p:nvSpPr>
        <p:spPr bwMode="auto">
          <a:xfrm>
            <a:off x="5854700" y="3024188"/>
            <a:ext cx="0" cy="142875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91" name="Line 441"/>
          <p:cNvSpPr>
            <a:spLocks noChangeShapeType="1"/>
          </p:cNvSpPr>
          <p:nvPr/>
        </p:nvSpPr>
        <p:spPr bwMode="auto">
          <a:xfrm>
            <a:off x="5854700" y="3167063"/>
            <a:ext cx="95250" cy="9525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92" name="Line 442"/>
          <p:cNvSpPr>
            <a:spLocks noChangeShapeType="1"/>
          </p:cNvSpPr>
          <p:nvPr/>
        </p:nvSpPr>
        <p:spPr bwMode="auto">
          <a:xfrm>
            <a:off x="5969000" y="3224213"/>
            <a:ext cx="104775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8283" name="AutoShape 443"/>
          <p:cNvSpPr>
            <a:spLocks noChangeArrowheads="1"/>
          </p:cNvSpPr>
          <p:nvPr/>
        </p:nvSpPr>
        <p:spPr bwMode="auto">
          <a:xfrm rot="849458">
            <a:off x="6032500" y="2900363"/>
            <a:ext cx="323850" cy="360362"/>
          </a:xfrm>
          <a:prstGeom prst="lightningBolt">
            <a:avLst/>
          </a:prstGeom>
          <a:solidFill>
            <a:srgbClr val="CC0000"/>
          </a:solidFill>
          <a:ln w="19050" cap="sq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2294" name="Text Box 444"/>
          <p:cNvSpPr txBox="1">
            <a:spLocks noChangeArrowheads="1"/>
          </p:cNvSpPr>
          <p:nvPr/>
        </p:nvSpPr>
        <p:spPr bwMode="auto">
          <a:xfrm>
            <a:off x="6118225" y="5192713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LUT</a:t>
            </a:r>
          </a:p>
        </p:txBody>
      </p:sp>
      <p:sp>
        <p:nvSpPr>
          <p:cNvPr id="548285" name="Text Box 445"/>
          <p:cNvSpPr txBox="1">
            <a:spLocks noChangeArrowheads="1"/>
          </p:cNvSpPr>
          <p:nvPr/>
        </p:nvSpPr>
        <p:spPr bwMode="auto">
          <a:xfrm>
            <a:off x="391250" y="5916613"/>
            <a:ext cx="42213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Persistent </a:t>
            </a:r>
            <a:r>
              <a:rPr lang="en-US" sz="1800" dirty="0" smtClean="0">
                <a:solidFill>
                  <a:srgbClr val="FF0000"/>
                </a:solidFill>
              </a:rPr>
              <a:t>effect (corrected by </a:t>
            </a:r>
            <a:r>
              <a:rPr lang="en-US" sz="1800" dirty="0" err="1" smtClean="0">
                <a:solidFill>
                  <a:srgbClr val="FF0000"/>
                </a:solidFill>
              </a:rPr>
              <a:t>reconfig</a:t>
            </a:r>
            <a:r>
              <a:rPr lang="en-US" sz="1800" dirty="0" smtClean="0">
                <a:solidFill>
                  <a:srgbClr val="FF0000"/>
                </a:solidFill>
              </a:rPr>
              <a:t>)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548286" name="Text Box 446"/>
          <p:cNvSpPr txBox="1">
            <a:spLocks noChangeArrowheads="1"/>
          </p:cNvSpPr>
          <p:nvPr/>
        </p:nvSpPr>
        <p:spPr bwMode="auto">
          <a:xfrm>
            <a:off x="7261225" y="2246313"/>
            <a:ext cx="18827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Transient Effect (corrected at next </a:t>
            </a:r>
            <a:r>
              <a:rPr lang="en-US" sz="1800" dirty="0" err="1">
                <a:solidFill>
                  <a:srgbClr val="FF0000"/>
                </a:solidFill>
              </a:rPr>
              <a:t>ffp</a:t>
            </a:r>
            <a:r>
              <a:rPr lang="en-US" sz="1800" dirty="0">
                <a:solidFill>
                  <a:srgbClr val="FF0000"/>
                </a:solidFill>
              </a:rPr>
              <a:t> load)</a:t>
            </a:r>
          </a:p>
        </p:txBody>
      </p:sp>
      <p:sp>
        <p:nvSpPr>
          <p:cNvPr id="92293" name="Segnaposto numero diapositiva 9229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3ABFF-CDCA-2943-A2CF-55B7D4437F09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92283" name="Segnaposto piè di pagina 9228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M. Violante - TWEPP 2012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56439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247" grpId="0" animBg="1"/>
      <p:bldP spid="548248" grpId="0" animBg="1"/>
      <p:bldP spid="548283" grpId="0" animBg="1"/>
      <p:bldP spid="548285" grpId="0"/>
      <p:bldP spid="5482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44" name="Rectangle 8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914400" y="228600"/>
            <a:ext cx="7953375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  <a:cs typeface="+mj-cs"/>
              </a:rPr>
              <a:t>SRAM-based FPGA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2800" dirty="0" smtClean="0">
                <a:ea typeface="+mj-ea"/>
                <a:cs typeface="+mj-cs"/>
              </a:rPr>
              <a:t>General Routing Matrix (GRM)</a:t>
            </a:r>
          </a:p>
        </p:txBody>
      </p:sp>
      <p:sp>
        <p:nvSpPr>
          <p:cNvPr id="96259" name="Rectangle 47"/>
          <p:cNvSpPr>
            <a:spLocks noChangeArrowheads="1"/>
          </p:cNvSpPr>
          <p:nvPr/>
        </p:nvSpPr>
        <p:spPr bwMode="auto">
          <a:xfrm>
            <a:off x="4914900" y="1323975"/>
            <a:ext cx="3781425" cy="4810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96260" name="Picture 48" descr="virtexII-P_cl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673225"/>
            <a:ext cx="4038600" cy="384333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6261" name="Line 49"/>
          <p:cNvSpPr>
            <a:spLocks noChangeShapeType="1"/>
          </p:cNvSpPr>
          <p:nvPr/>
        </p:nvSpPr>
        <p:spPr bwMode="auto">
          <a:xfrm>
            <a:off x="1539875" y="4291013"/>
            <a:ext cx="1439863" cy="144462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2" name="Line 50"/>
          <p:cNvSpPr>
            <a:spLocks noChangeShapeType="1"/>
          </p:cNvSpPr>
          <p:nvPr/>
        </p:nvSpPr>
        <p:spPr bwMode="auto">
          <a:xfrm flipH="1" flipV="1">
            <a:off x="1906588" y="2752725"/>
            <a:ext cx="1044575" cy="12954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263" name="Text Box 51"/>
          <p:cNvSpPr txBox="1">
            <a:spLocks noChangeArrowheads="1"/>
          </p:cNvSpPr>
          <p:nvPr/>
        </p:nvSpPr>
        <p:spPr bwMode="auto">
          <a:xfrm>
            <a:off x="1465263" y="4019550"/>
            <a:ext cx="1430337" cy="274638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1200"/>
              <a:t>Direct connections</a:t>
            </a:r>
          </a:p>
        </p:txBody>
      </p:sp>
      <p:sp>
        <p:nvSpPr>
          <p:cNvPr id="96264" name="Text Box 52"/>
          <p:cNvSpPr txBox="1">
            <a:spLocks noChangeArrowheads="1"/>
          </p:cNvSpPr>
          <p:nvPr/>
        </p:nvSpPr>
        <p:spPr bwMode="auto">
          <a:xfrm>
            <a:off x="1524000" y="3178175"/>
            <a:ext cx="1303338" cy="274638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1200"/>
              <a:t>Hex connections</a:t>
            </a:r>
          </a:p>
        </p:txBody>
      </p:sp>
      <p:pic>
        <p:nvPicPr>
          <p:cNvPr id="96265" name="Picture 5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7975" y="1866900"/>
            <a:ext cx="2530475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6" name="Picture 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75" y="4791075"/>
            <a:ext cx="28829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7" name="Text Box 55"/>
          <p:cNvSpPr txBox="1">
            <a:spLocks noChangeArrowheads="1"/>
          </p:cNvSpPr>
          <p:nvPr/>
        </p:nvSpPr>
        <p:spPr bwMode="auto">
          <a:xfrm>
            <a:off x="5870575" y="1392238"/>
            <a:ext cx="1550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Direct lines</a:t>
            </a:r>
          </a:p>
        </p:txBody>
      </p:sp>
      <p:sp>
        <p:nvSpPr>
          <p:cNvPr id="96268" name="Text Box 56"/>
          <p:cNvSpPr txBox="1">
            <a:spLocks noChangeArrowheads="1"/>
          </p:cNvSpPr>
          <p:nvPr/>
        </p:nvSpPr>
        <p:spPr bwMode="auto">
          <a:xfrm>
            <a:off x="5813425" y="4335463"/>
            <a:ext cx="1693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Double lines</a:t>
            </a:r>
          </a:p>
        </p:txBody>
      </p:sp>
      <p:sp>
        <p:nvSpPr>
          <p:cNvPr id="96269" name="Text Box 57"/>
          <p:cNvSpPr txBox="1">
            <a:spLocks noChangeArrowheads="1"/>
          </p:cNvSpPr>
          <p:nvPr/>
        </p:nvSpPr>
        <p:spPr bwMode="auto">
          <a:xfrm>
            <a:off x="5651500" y="2078038"/>
            <a:ext cx="53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CLB</a:t>
            </a:r>
          </a:p>
        </p:txBody>
      </p:sp>
      <p:sp>
        <p:nvSpPr>
          <p:cNvPr id="96270" name="Text Box 58"/>
          <p:cNvSpPr txBox="1">
            <a:spLocks noChangeArrowheads="1"/>
          </p:cNvSpPr>
          <p:nvPr/>
        </p:nvSpPr>
        <p:spPr bwMode="auto">
          <a:xfrm>
            <a:off x="6403975" y="2039938"/>
            <a:ext cx="53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CLB</a:t>
            </a:r>
          </a:p>
        </p:txBody>
      </p:sp>
      <p:sp>
        <p:nvSpPr>
          <p:cNvPr id="96271" name="Text Box 59"/>
          <p:cNvSpPr txBox="1">
            <a:spLocks noChangeArrowheads="1"/>
          </p:cNvSpPr>
          <p:nvPr/>
        </p:nvSpPr>
        <p:spPr bwMode="auto">
          <a:xfrm>
            <a:off x="7175500" y="2068513"/>
            <a:ext cx="53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CLB</a:t>
            </a:r>
          </a:p>
        </p:txBody>
      </p:sp>
      <p:sp>
        <p:nvSpPr>
          <p:cNvPr id="96272" name="Text Box 60"/>
          <p:cNvSpPr txBox="1">
            <a:spLocks noChangeArrowheads="1"/>
          </p:cNvSpPr>
          <p:nvPr/>
        </p:nvSpPr>
        <p:spPr bwMode="auto">
          <a:xfrm>
            <a:off x="5641975" y="2830513"/>
            <a:ext cx="53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CLB</a:t>
            </a:r>
          </a:p>
        </p:txBody>
      </p:sp>
      <p:sp>
        <p:nvSpPr>
          <p:cNvPr id="96273" name="Text Box 61"/>
          <p:cNvSpPr txBox="1">
            <a:spLocks noChangeArrowheads="1"/>
          </p:cNvSpPr>
          <p:nvPr/>
        </p:nvSpPr>
        <p:spPr bwMode="auto">
          <a:xfrm>
            <a:off x="7185025" y="2811463"/>
            <a:ext cx="53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CLB</a:t>
            </a:r>
          </a:p>
        </p:txBody>
      </p:sp>
      <p:sp>
        <p:nvSpPr>
          <p:cNvPr id="96274" name="Text Box 62"/>
          <p:cNvSpPr txBox="1">
            <a:spLocks noChangeArrowheads="1"/>
          </p:cNvSpPr>
          <p:nvPr/>
        </p:nvSpPr>
        <p:spPr bwMode="auto">
          <a:xfrm>
            <a:off x="5622925" y="3563938"/>
            <a:ext cx="53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CLB</a:t>
            </a:r>
          </a:p>
        </p:txBody>
      </p:sp>
      <p:sp>
        <p:nvSpPr>
          <p:cNvPr id="96275" name="Text Box 63"/>
          <p:cNvSpPr txBox="1">
            <a:spLocks noChangeArrowheads="1"/>
          </p:cNvSpPr>
          <p:nvPr/>
        </p:nvSpPr>
        <p:spPr bwMode="auto">
          <a:xfrm>
            <a:off x="6403975" y="3544888"/>
            <a:ext cx="53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CLB</a:t>
            </a:r>
          </a:p>
        </p:txBody>
      </p:sp>
      <p:sp>
        <p:nvSpPr>
          <p:cNvPr id="96276" name="Text Box 64"/>
          <p:cNvSpPr txBox="1">
            <a:spLocks noChangeArrowheads="1"/>
          </p:cNvSpPr>
          <p:nvPr/>
        </p:nvSpPr>
        <p:spPr bwMode="auto">
          <a:xfrm>
            <a:off x="7185025" y="3573463"/>
            <a:ext cx="53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CLB</a:t>
            </a:r>
          </a:p>
        </p:txBody>
      </p:sp>
      <p:sp>
        <p:nvSpPr>
          <p:cNvPr id="96277" name="Text Box 65"/>
          <p:cNvSpPr txBox="1">
            <a:spLocks noChangeArrowheads="1"/>
          </p:cNvSpPr>
          <p:nvPr/>
        </p:nvSpPr>
        <p:spPr bwMode="auto">
          <a:xfrm>
            <a:off x="6432550" y="5145088"/>
            <a:ext cx="53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CLB</a:t>
            </a:r>
          </a:p>
        </p:txBody>
      </p:sp>
      <p:sp>
        <p:nvSpPr>
          <p:cNvPr id="96278" name="Text Box 66"/>
          <p:cNvSpPr txBox="1">
            <a:spLocks noChangeArrowheads="1"/>
          </p:cNvSpPr>
          <p:nvPr/>
        </p:nvSpPr>
        <p:spPr bwMode="auto">
          <a:xfrm>
            <a:off x="7432675" y="5164138"/>
            <a:ext cx="53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CLB</a:t>
            </a:r>
          </a:p>
        </p:txBody>
      </p:sp>
      <p:sp>
        <p:nvSpPr>
          <p:cNvPr id="552003" name="Rectangle 67"/>
          <p:cNvSpPr>
            <a:spLocks noChangeArrowheads="1"/>
          </p:cNvSpPr>
          <p:nvPr/>
        </p:nvSpPr>
        <p:spPr bwMode="auto">
          <a:xfrm>
            <a:off x="4714875" y="1257300"/>
            <a:ext cx="4305300" cy="5019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552004" name="Picture 6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91075" y="2058988"/>
            <a:ext cx="40386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005" name="Picture 6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10125" y="3173413"/>
            <a:ext cx="4171950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006" name="Text Box 70"/>
          <p:cNvSpPr txBox="1">
            <a:spLocks noChangeArrowheads="1"/>
          </p:cNvSpPr>
          <p:nvPr/>
        </p:nvSpPr>
        <p:spPr bwMode="auto">
          <a:xfrm>
            <a:off x="6194425" y="1563688"/>
            <a:ext cx="145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Long lines</a:t>
            </a:r>
          </a:p>
        </p:txBody>
      </p:sp>
      <p:sp>
        <p:nvSpPr>
          <p:cNvPr id="552007" name="Text Box 71"/>
          <p:cNvSpPr txBox="1">
            <a:spLocks noChangeArrowheads="1"/>
          </p:cNvSpPr>
          <p:nvPr/>
        </p:nvSpPr>
        <p:spPr bwMode="auto">
          <a:xfrm>
            <a:off x="6203950" y="2781300"/>
            <a:ext cx="1298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Hex lines</a:t>
            </a:r>
          </a:p>
        </p:txBody>
      </p:sp>
      <p:sp>
        <p:nvSpPr>
          <p:cNvPr id="552008" name="Text Box 72"/>
          <p:cNvSpPr txBox="1">
            <a:spLocks noChangeArrowheads="1"/>
          </p:cNvSpPr>
          <p:nvPr/>
        </p:nvSpPr>
        <p:spPr bwMode="auto">
          <a:xfrm>
            <a:off x="5422900" y="335756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CLB</a:t>
            </a:r>
          </a:p>
        </p:txBody>
      </p:sp>
      <p:sp>
        <p:nvSpPr>
          <p:cNvPr id="552009" name="Text Box 73"/>
          <p:cNvSpPr txBox="1">
            <a:spLocks noChangeArrowheads="1"/>
          </p:cNvSpPr>
          <p:nvPr/>
        </p:nvSpPr>
        <p:spPr bwMode="auto">
          <a:xfrm>
            <a:off x="6042025" y="335756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CLB</a:t>
            </a:r>
          </a:p>
        </p:txBody>
      </p:sp>
      <p:sp>
        <p:nvSpPr>
          <p:cNvPr id="552010" name="Text Box 74"/>
          <p:cNvSpPr txBox="1">
            <a:spLocks noChangeArrowheads="1"/>
          </p:cNvSpPr>
          <p:nvPr/>
        </p:nvSpPr>
        <p:spPr bwMode="auto">
          <a:xfrm>
            <a:off x="6651625" y="3367088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CLB</a:t>
            </a:r>
          </a:p>
        </p:txBody>
      </p:sp>
      <p:sp>
        <p:nvSpPr>
          <p:cNvPr id="552011" name="Text Box 75"/>
          <p:cNvSpPr txBox="1">
            <a:spLocks noChangeArrowheads="1"/>
          </p:cNvSpPr>
          <p:nvPr/>
        </p:nvSpPr>
        <p:spPr bwMode="auto">
          <a:xfrm>
            <a:off x="7270750" y="3367088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CLB</a:t>
            </a:r>
          </a:p>
        </p:txBody>
      </p:sp>
      <p:sp>
        <p:nvSpPr>
          <p:cNvPr id="552012" name="Text Box 76"/>
          <p:cNvSpPr txBox="1">
            <a:spLocks noChangeArrowheads="1"/>
          </p:cNvSpPr>
          <p:nvPr/>
        </p:nvSpPr>
        <p:spPr bwMode="auto">
          <a:xfrm>
            <a:off x="7880350" y="335756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CLB</a:t>
            </a:r>
          </a:p>
        </p:txBody>
      </p:sp>
      <p:sp>
        <p:nvSpPr>
          <p:cNvPr id="552013" name="Text Box 77"/>
          <p:cNvSpPr txBox="1">
            <a:spLocks noChangeArrowheads="1"/>
          </p:cNvSpPr>
          <p:nvPr/>
        </p:nvSpPr>
        <p:spPr bwMode="auto">
          <a:xfrm>
            <a:off x="8470900" y="337661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CLB</a:t>
            </a:r>
          </a:p>
        </p:txBody>
      </p:sp>
      <p:sp>
        <p:nvSpPr>
          <p:cNvPr id="552014" name="Text Box 78"/>
          <p:cNvSpPr txBox="1">
            <a:spLocks noChangeArrowheads="1"/>
          </p:cNvSpPr>
          <p:nvPr/>
        </p:nvSpPr>
        <p:spPr bwMode="auto">
          <a:xfrm>
            <a:off x="5308600" y="217646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CLB</a:t>
            </a:r>
          </a:p>
        </p:txBody>
      </p:sp>
      <p:sp>
        <p:nvSpPr>
          <p:cNvPr id="552015" name="Text Box 79"/>
          <p:cNvSpPr txBox="1">
            <a:spLocks noChangeArrowheads="1"/>
          </p:cNvSpPr>
          <p:nvPr/>
        </p:nvSpPr>
        <p:spPr bwMode="auto">
          <a:xfrm>
            <a:off x="6156325" y="2166938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CLB</a:t>
            </a:r>
          </a:p>
        </p:txBody>
      </p:sp>
      <p:sp>
        <p:nvSpPr>
          <p:cNvPr id="552016" name="Text Box 80"/>
          <p:cNvSpPr txBox="1">
            <a:spLocks noChangeArrowheads="1"/>
          </p:cNvSpPr>
          <p:nvPr/>
        </p:nvSpPr>
        <p:spPr bwMode="auto">
          <a:xfrm>
            <a:off x="7013575" y="2166938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CLB</a:t>
            </a:r>
          </a:p>
        </p:txBody>
      </p:sp>
      <p:sp>
        <p:nvSpPr>
          <p:cNvPr id="552017" name="Text Box 81"/>
          <p:cNvSpPr txBox="1">
            <a:spLocks noChangeArrowheads="1"/>
          </p:cNvSpPr>
          <p:nvPr/>
        </p:nvSpPr>
        <p:spPr bwMode="auto">
          <a:xfrm>
            <a:off x="7870825" y="2166938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CLB</a:t>
            </a:r>
          </a:p>
        </p:txBody>
      </p:sp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5810250" y="4059238"/>
            <a:ext cx="2571750" cy="2093912"/>
            <a:chOff x="3636" y="5821"/>
            <a:chExt cx="1620" cy="1319"/>
          </a:xfrm>
        </p:grpSpPr>
        <p:pic>
          <p:nvPicPr>
            <p:cNvPr id="96295" name="Picture 8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841" y="6111"/>
              <a:ext cx="1102" cy="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6296" name="Text Box 84"/>
            <p:cNvSpPr txBox="1">
              <a:spLocks noChangeArrowheads="1"/>
            </p:cNvSpPr>
            <p:nvPr/>
          </p:nvSpPr>
          <p:spPr bwMode="auto">
            <a:xfrm>
              <a:off x="3824" y="5821"/>
              <a:ext cx="11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b="1"/>
                <a:t>Fast connect</a:t>
              </a:r>
            </a:p>
          </p:txBody>
        </p:sp>
        <p:sp>
          <p:nvSpPr>
            <p:cNvPr id="96297" name="Rectangle 85"/>
            <p:cNvSpPr>
              <a:spLocks noChangeArrowheads="1"/>
            </p:cNvSpPr>
            <p:nvPr/>
          </p:nvSpPr>
          <p:spPr bwMode="auto">
            <a:xfrm>
              <a:off x="3636" y="6084"/>
              <a:ext cx="1620" cy="105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6298" name="Text Box 86"/>
            <p:cNvSpPr txBox="1">
              <a:spLocks noChangeArrowheads="1"/>
            </p:cNvSpPr>
            <p:nvPr/>
          </p:nvSpPr>
          <p:spPr bwMode="auto">
            <a:xfrm>
              <a:off x="4910" y="6123"/>
              <a:ext cx="31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/>
                <a:t>CLB</a:t>
              </a:r>
            </a:p>
          </p:txBody>
        </p:sp>
        <p:sp>
          <p:nvSpPr>
            <p:cNvPr id="96299" name="Rectangle 87"/>
            <p:cNvSpPr>
              <a:spLocks noChangeArrowheads="1"/>
            </p:cNvSpPr>
            <p:nvPr/>
          </p:nvSpPr>
          <p:spPr bwMode="auto">
            <a:xfrm>
              <a:off x="4500" y="6162"/>
              <a:ext cx="204" cy="210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6300" name="Rectangle 88"/>
            <p:cNvSpPr>
              <a:spLocks noChangeArrowheads="1"/>
            </p:cNvSpPr>
            <p:nvPr/>
          </p:nvSpPr>
          <p:spPr bwMode="auto">
            <a:xfrm>
              <a:off x="4494" y="6396"/>
              <a:ext cx="204" cy="210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6301" name="Rectangle 89"/>
            <p:cNvSpPr>
              <a:spLocks noChangeArrowheads="1"/>
            </p:cNvSpPr>
            <p:nvPr/>
          </p:nvSpPr>
          <p:spPr bwMode="auto">
            <a:xfrm>
              <a:off x="4242" y="6600"/>
              <a:ext cx="204" cy="210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6302" name="Rectangle 90"/>
            <p:cNvSpPr>
              <a:spLocks noChangeArrowheads="1"/>
            </p:cNvSpPr>
            <p:nvPr/>
          </p:nvSpPr>
          <p:spPr bwMode="auto">
            <a:xfrm>
              <a:off x="4242" y="6834"/>
              <a:ext cx="204" cy="210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sp>
        <p:nvSpPr>
          <p:cNvPr id="47" name="Text Box 1497"/>
          <p:cNvSpPr txBox="1">
            <a:spLocks noChangeArrowheads="1"/>
          </p:cNvSpPr>
          <p:nvPr/>
        </p:nvSpPr>
        <p:spPr bwMode="auto">
          <a:xfrm>
            <a:off x="304800" y="1143000"/>
            <a:ext cx="2852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Xilinx Virtex-4QV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2F5C2A-B1EA-074C-8F27-44E1676BE1E5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M. Violante - TWEPP 2012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5522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003" grpId="0" animBg="1"/>
      <p:bldP spid="552006" grpId="0"/>
      <p:bldP spid="552007" grpId="0"/>
      <p:bldP spid="552008" grpId="0"/>
      <p:bldP spid="552009" grpId="0"/>
      <p:bldP spid="552010" grpId="0"/>
      <p:bldP spid="552011" grpId="0"/>
      <p:bldP spid="552012" grpId="0"/>
      <p:bldP spid="552013" grpId="0"/>
      <p:bldP spid="552014" grpId="0"/>
      <p:bldP spid="552015" grpId="0"/>
      <p:bldP spid="552016" grpId="0"/>
      <p:bldP spid="5520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Line 2"/>
          <p:cNvSpPr>
            <a:spLocks noChangeShapeType="1"/>
          </p:cNvSpPr>
          <p:nvPr/>
        </p:nvSpPr>
        <p:spPr bwMode="auto">
          <a:xfrm>
            <a:off x="736600" y="3509963"/>
            <a:ext cx="161925" cy="0"/>
          </a:xfrm>
          <a:prstGeom prst="line">
            <a:avLst/>
          </a:prstGeom>
          <a:noFill/>
          <a:ln w="19050" cap="sq">
            <a:solidFill>
              <a:srgbClr val="008000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Line 3"/>
          <p:cNvSpPr>
            <a:spLocks noChangeShapeType="1"/>
          </p:cNvSpPr>
          <p:nvPr/>
        </p:nvSpPr>
        <p:spPr bwMode="auto">
          <a:xfrm flipV="1">
            <a:off x="898525" y="3346450"/>
            <a:ext cx="0" cy="163513"/>
          </a:xfrm>
          <a:prstGeom prst="line">
            <a:avLst/>
          </a:prstGeom>
          <a:noFill/>
          <a:ln w="19050" cap="sq">
            <a:solidFill>
              <a:srgbClr val="008000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Line 4"/>
          <p:cNvSpPr>
            <a:spLocks noChangeShapeType="1"/>
          </p:cNvSpPr>
          <p:nvPr/>
        </p:nvSpPr>
        <p:spPr bwMode="auto">
          <a:xfrm>
            <a:off x="898525" y="3346450"/>
            <a:ext cx="225425" cy="0"/>
          </a:xfrm>
          <a:prstGeom prst="line">
            <a:avLst/>
          </a:prstGeom>
          <a:noFill/>
          <a:ln w="19050" cap="sq">
            <a:solidFill>
              <a:srgbClr val="008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9" name="Line 5"/>
          <p:cNvSpPr>
            <a:spLocks noChangeShapeType="1"/>
          </p:cNvSpPr>
          <p:nvPr/>
        </p:nvSpPr>
        <p:spPr bwMode="auto">
          <a:xfrm>
            <a:off x="1123950" y="3346450"/>
            <a:ext cx="0" cy="163513"/>
          </a:xfrm>
          <a:prstGeom prst="line">
            <a:avLst/>
          </a:prstGeom>
          <a:noFill/>
          <a:ln w="19050" cap="sq">
            <a:solidFill>
              <a:srgbClr val="008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0" name="Line 6"/>
          <p:cNvSpPr>
            <a:spLocks noChangeShapeType="1"/>
          </p:cNvSpPr>
          <p:nvPr/>
        </p:nvSpPr>
        <p:spPr bwMode="auto">
          <a:xfrm>
            <a:off x="1123950" y="3509963"/>
            <a:ext cx="182563" cy="0"/>
          </a:xfrm>
          <a:prstGeom prst="line">
            <a:avLst/>
          </a:prstGeom>
          <a:noFill/>
          <a:ln w="19050" cap="sq">
            <a:solidFill>
              <a:srgbClr val="008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1" name="Line 7"/>
          <p:cNvSpPr>
            <a:spLocks noChangeShapeType="1"/>
          </p:cNvSpPr>
          <p:nvPr/>
        </p:nvSpPr>
        <p:spPr bwMode="auto">
          <a:xfrm>
            <a:off x="919163" y="3265488"/>
            <a:ext cx="204787" cy="0"/>
          </a:xfrm>
          <a:prstGeom prst="line">
            <a:avLst/>
          </a:prstGeom>
          <a:noFill/>
          <a:ln w="19050" cap="sq">
            <a:solidFill>
              <a:srgbClr val="008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2" name="Line 8"/>
          <p:cNvSpPr>
            <a:spLocks noChangeShapeType="1"/>
          </p:cNvSpPr>
          <p:nvPr/>
        </p:nvSpPr>
        <p:spPr bwMode="auto">
          <a:xfrm flipV="1">
            <a:off x="1041400" y="3082925"/>
            <a:ext cx="0" cy="182563"/>
          </a:xfrm>
          <a:prstGeom prst="line">
            <a:avLst/>
          </a:prstGeom>
          <a:noFill/>
          <a:ln w="19050" cap="sq">
            <a:solidFill>
              <a:srgbClr val="008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3" name="Line 9"/>
          <p:cNvSpPr>
            <a:spLocks noChangeShapeType="1"/>
          </p:cNvSpPr>
          <p:nvPr/>
        </p:nvSpPr>
        <p:spPr bwMode="auto">
          <a:xfrm flipH="1">
            <a:off x="106363" y="3509963"/>
            <a:ext cx="630237" cy="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4" name="Line 10"/>
          <p:cNvSpPr>
            <a:spLocks noChangeShapeType="1"/>
          </p:cNvSpPr>
          <p:nvPr/>
        </p:nvSpPr>
        <p:spPr bwMode="auto">
          <a:xfrm flipH="1">
            <a:off x="1306513" y="3509963"/>
            <a:ext cx="630237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5" name="Rectangle 11"/>
          <p:cNvSpPr>
            <a:spLocks noChangeArrowheads="1"/>
          </p:cNvSpPr>
          <p:nvPr/>
        </p:nvSpPr>
        <p:spPr bwMode="auto">
          <a:xfrm>
            <a:off x="877888" y="2720975"/>
            <a:ext cx="346075" cy="344488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16" name="AutoShape 12"/>
          <p:cNvSpPr>
            <a:spLocks noChangeArrowheads="1"/>
          </p:cNvSpPr>
          <p:nvPr/>
        </p:nvSpPr>
        <p:spPr bwMode="auto">
          <a:xfrm rot="5400000">
            <a:off x="851694" y="2891631"/>
            <a:ext cx="161925" cy="10636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17" name="Text Box 13"/>
          <p:cNvSpPr txBox="1">
            <a:spLocks noChangeArrowheads="1"/>
          </p:cNvSpPr>
          <p:nvPr/>
        </p:nvSpPr>
        <p:spPr bwMode="auto">
          <a:xfrm>
            <a:off x="933450" y="2714625"/>
            <a:ext cx="306388" cy="365125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b="1"/>
              <a:t>0</a:t>
            </a:r>
          </a:p>
        </p:txBody>
      </p:sp>
      <p:sp>
        <p:nvSpPr>
          <p:cNvPr id="98318" name="Line 14"/>
          <p:cNvSpPr>
            <a:spLocks noChangeShapeType="1"/>
          </p:cNvSpPr>
          <p:nvPr/>
        </p:nvSpPr>
        <p:spPr bwMode="auto">
          <a:xfrm>
            <a:off x="3327400" y="3509963"/>
            <a:ext cx="161925" cy="0"/>
          </a:xfrm>
          <a:prstGeom prst="line">
            <a:avLst/>
          </a:prstGeom>
          <a:noFill/>
          <a:ln w="28575" cap="sq">
            <a:solidFill>
              <a:srgbClr val="FF6600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19" name="Line 15"/>
          <p:cNvSpPr>
            <a:spLocks noChangeShapeType="1"/>
          </p:cNvSpPr>
          <p:nvPr/>
        </p:nvSpPr>
        <p:spPr bwMode="auto">
          <a:xfrm flipV="1">
            <a:off x="3489325" y="3346450"/>
            <a:ext cx="0" cy="163513"/>
          </a:xfrm>
          <a:prstGeom prst="line">
            <a:avLst/>
          </a:prstGeom>
          <a:noFill/>
          <a:ln w="28575" cap="sq">
            <a:solidFill>
              <a:srgbClr val="FF6600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20" name="Line 16"/>
          <p:cNvSpPr>
            <a:spLocks noChangeShapeType="1"/>
          </p:cNvSpPr>
          <p:nvPr/>
        </p:nvSpPr>
        <p:spPr bwMode="auto">
          <a:xfrm>
            <a:off x="3489325" y="3346450"/>
            <a:ext cx="225425" cy="0"/>
          </a:xfrm>
          <a:prstGeom prst="line">
            <a:avLst/>
          </a:prstGeom>
          <a:noFill/>
          <a:ln w="28575" cap="sq">
            <a:solidFill>
              <a:srgbClr val="FF66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21" name="Line 17"/>
          <p:cNvSpPr>
            <a:spLocks noChangeShapeType="1"/>
          </p:cNvSpPr>
          <p:nvPr/>
        </p:nvSpPr>
        <p:spPr bwMode="auto">
          <a:xfrm>
            <a:off x="3714750" y="3346450"/>
            <a:ext cx="0" cy="163513"/>
          </a:xfrm>
          <a:prstGeom prst="line">
            <a:avLst/>
          </a:prstGeom>
          <a:noFill/>
          <a:ln w="28575" cap="sq">
            <a:solidFill>
              <a:srgbClr val="FF66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22" name="Line 18"/>
          <p:cNvSpPr>
            <a:spLocks noChangeShapeType="1"/>
          </p:cNvSpPr>
          <p:nvPr/>
        </p:nvSpPr>
        <p:spPr bwMode="auto">
          <a:xfrm>
            <a:off x="3714750" y="3509963"/>
            <a:ext cx="182563" cy="0"/>
          </a:xfrm>
          <a:prstGeom prst="line">
            <a:avLst/>
          </a:prstGeom>
          <a:noFill/>
          <a:ln w="28575" cap="sq">
            <a:solidFill>
              <a:srgbClr val="FF66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23" name="Line 19"/>
          <p:cNvSpPr>
            <a:spLocks noChangeShapeType="1"/>
          </p:cNvSpPr>
          <p:nvPr/>
        </p:nvSpPr>
        <p:spPr bwMode="auto">
          <a:xfrm>
            <a:off x="3509963" y="3265488"/>
            <a:ext cx="204787" cy="0"/>
          </a:xfrm>
          <a:prstGeom prst="line">
            <a:avLst/>
          </a:prstGeom>
          <a:noFill/>
          <a:ln w="28575" cap="sq">
            <a:solidFill>
              <a:srgbClr val="FF66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24" name="Line 20"/>
          <p:cNvSpPr>
            <a:spLocks noChangeShapeType="1"/>
          </p:cNvSpPr>
          <p:nvPr/>
        </p:nvSpPr>
        <p:spPr bwMode="auto">
          <a:xfrm flipV="1">
            <a:off x="3632200" y="3082925"/>
            <a:ext cx="0" cy="182563"/>
          </a:xfrm>
          <a:prstGeom prst="line">
            <a:avLst/>
          </a:prstGeom>
          <a:noFill/>
          <a:ln w="28575" cap="sq">
            <a:solidFill>
              <a:srgbClr val="FF66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25" name="Line 21"/>
          <p:cNvSpPr>
            <a:spLocks noChangeShapeType="1"/>
          </p:cNvSpPr>
          <p:nvPr/>
        </p:nvSpPr>
        <p:spPr bwMode="auto">
          <a:xfrm flipH="1">
            <a:off x="2697163" y="3509963"/>
            <a:ext cx="630237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26" name="Line 22"/>
          <p:cNvSpPr>
            <a:spLocks noChangeShapeType="1"/>
          </p:cNvSpPr>
          <p:nvPr/>
        </p:nvSpPr>
        <p:spPr bwMode="auto">
          <a:xfrm flipH="1">
            <a:off x="3897313" y="3509963"/>
            <a:ext cx="630237" cy="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27" name="Rectangle 23"/>
          <p:cNvSpPr>
            <a:spLocks noChangeArrowheads="1"/>
          </p:cNvSpPr>
          <p:nvPr/>
        </p:nvSpPr>
        <p:spPr bwMode="auto">
          <a:xfrm>
            <a:off x="3429000" y="2736850"/>
            <a:ext cx="346075" cy="344488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28" name="AutoShape 24"/>
          <p:cNvSpPr>
            <a:spLocks noChangeArrowheads="1"/>
          </p:cNvSpPr>
          <p:nvPr/>
        </p:nvSpPr>
        <p:spPr bwMode="auto">
          <a:xfrm rot="5400000">
            <a:off x="3402806" y="2907507"/>
            <a:ext cx="161925" cy="1063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29" name="Text Box 25"/>
          <p:cNvSpPr txBox="1">
            <a:spLocks noChangeArrowheads="1"/>
          </p:cNvSpPr>
          <p:nvPr/>
        </p:nvSpPr>
        <p:spPr bwMode="auto">
          <a:xfrm>
            <a:off x="3506788" y="2744788"/>
            <a:ext cx="307975" cy="365125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1</a:t>
            </a:r>
          </a:p>
        </p:txBody>
      </p:sp>
      <p:sp>
        <p:nvSpPr>
          <p:cNvPr id="98330" name="Text Box 26"/>
          <p:cNvSpPr txBox="1">
            <a:spLocks noChangeArrowheads="1"/>
          </p:cNvSpPr>
          <p:nvPr/>
        </p:nvSpPr>
        <p:spPr bwMode="auto">
          <a:xfrm>
            <a:off x="3289362" y="3495675"/>
            <a:ext cx="652339" cy="309958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rgbClr val="FF6600"/>
                </a:solidFill>
              </a:rPr>
              <a:t>short</a:t>
            </a:r>
          </a:p>
        </p:txBody>
      </p:sp>
      <p:sp>
        <p:nvSpPr>
          <p:cNvPr id="98331" name="Line 27"/>
          <p:cNvSpPr>
            <a:spLocks noChangeShapeType="1"/>
          </p:cNvSpPr>
          <p:nvPr/>
        </p:nvSpPr>
        <p:spPr bwMode="auto">
          <a:xfrm>
            <a:off x="736600" y="5097463"/>
            <a:ext cx="161925" cy="0"/>
          </a:xfrm>
          <a:prstGeom prst="line">
            <a:avLst/>
          </a:prstGeom>
          <a:noFill/>
          <a:ln w="28575" cap="sq">
            <a:solidFill>
              <a:srgbClr val="008000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2" name="Line 28"/>
          <p:cNvSpPr>
            <a:spLocks noChangeShapeType="1"/>
          </p:cNvSpPr>
          <p:nvPr/>
        </p:nvSpPr>
        <p:spPr bwMode="auto">
          <a:xfrm flipV="1">
            <a:off x="898525" y="4935538"/>
            <a:ext cx="0" cy="161925"/>
          </a:xfrm>
          <a:prstGeom prst="line">
            <a:avLst/>
          </a:prstGeom>
          <a:noFill/>
          <a:ln w="28575" cap="sq">
            <a:solidFill>
              <a:srgbClr val="008000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3" name="Line 29"/>
          <p:cNvSpPr>
            <a:spLocks noChangeShapeType="1"/>
          </p:cNvSpPr>
          <p:nvPr/>
        </p:nvSpPr>
        <p:spPr bwMode="auto">
          <a:xfrm>
            <a:off x="898525" y="4935538"/>
            <a:ext cx="225425" cy="0"/>
          </a:xfrm>
          <a:prstGeom prst="line">
            <a:avLst/>
          </a:prstGeom>
          <a:noFill/>
          <a:ln w="28575" cap="sq">
            <a:solidFill>
              <a:srgbClr val="008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4" name="Line 30"/>
          <p:cNvSpPr>
            <a:spLocks noChangeShapeType="1"/>
          </p:cNvSpPr>
          <p:nvPr/>
        </p:nvSpPr>
        <p:spPr bwMode="auto">
          <a:xfrm>
            <a:off x="1123950" y="4935538"/>
            <a:ext cx="0" cy="161925"/>
          </a:xfrm>
          <a:prstGeom prst="line">
            <a:avLst/>
          </a:prstGeom>
          <a:noFill/>
          <a:ln w="28575" cap="sq">
            <a:solidFill>
              <a:srgbClr val="008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5" name="Line 31"/>
          <p:cNvSpPr>
            <a:spLocks noChangeShapeType="1"/>
          </p:cNvSpPr>
          <p:nvPr/>
        </p:nvSpPr>
        <p:spPr bwMode="auto">
          <a:xfrm>
            <a:off x="1123950" y="5097463"/>
            <a:ext cx="182563" cy="0"/>
          </a:xfrm>
          <a:prstGeom prst="line">
            <a:avLst/>
          </a:prstGeom>
          <a:noFill/>
          <a:ln w="28575" cap="sq">
            <a:solidFill>
              <a:srgbClr val="008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6" name="Line 32"/>
          <p:cNvSpPr>
            <a:spLocks noChangeShapeType="1"/>
          </p:cNvSpPr>
          <p:nvPr/>
        </p:nvSpPr>
        <p:spPr bwMode="auto">
          <a:xfrm>
            <a:off x="919163" y="4852988"/>
            <a:ext cx="204787" cy="0"/>
          </a:xfrm>
          <a:prstGeom prst="line">
            <a:avLst/>
          </a:prstGeom>
          <a:noFill/>
          <a:ln w="28575" cap="sq">
            <a:solidFill>
              <a:srgbClr val="008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7" name="Line 33"/>
          <p:cNvSpPr>
            <a:spLocks noChangeShapeType="1"/>
          </p:cNvSpPr>
          <p:nvPr/>
        </p:nvSpPr>
        <p:spPr bwMode="auto">
          <a:xfrm flipV="1">
            <a:off x="1041400" y="4670425"/>
            <a:ext cx="0" cy="182563"/>
          </a:xfrm>
          <a:prstGeom prst="line">
            <a:avLst/>
          </a:prstGeom>
          <a:noFill/>
          <a:ln w="28575" cap="sq">
            <a:solidFill>
              <a:srgbClr val="008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8" name="Line 34"/>
          <p:cNvSpPr>
            <a:spLocks noChangeShapeType="1"/>
          </p:cNvSpPr>
          <p:nvPr/>
        </p:nvSpPr>
        <p:spPr bwMode="auto">
          <a:xfrm flipH="1">
            <a:off x="106363" y="5097463"/>
            <a:ext cx="630237" cy="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39" name="Line 35"/>
          <p:cNvSpPr>
            <a:spLocks noChangeShapeType="1"/>
          </p:cNvSpPr>
          <p:nvPr/>
        </p:nvSpPr>
        <p:spPr bwMode="auto">
          <a:xfrm flipH="1">
            <a:off x="1306513" y="5097463"/>
            <a:ext cx="630237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40" name="Rectangle 36"/>
          <p:cNvSpPr>
            <a:spLocks noChangeArrowheads="1"/>
          </p:cNvSpPr>
          <p:nvPr/>
        </p:nvSpPr>
        <p:spPr bwMode="auto">
          <a:xfrm>
            <a:off x="877888" y="4324350"/>
            <a:ext cx="346075" cy="346075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41" name="AutoShape 37"/>
          <p:cNvSpPr>
            <a:spLocks noChangeArrowheads="1"/>
          </p:cNvSpPr>
          <p:nvPr/>
        </p:nvSpPr>
        <p:spPr bwMode="auto">
          <a:xfrm rot="5400000">
            <a:off x="850900" y="4495800"/>
            <a:ext cx="163513" cy="10636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42" name="Text Box 38"/>
          <p:cNvSpPr txBox="1">
            <a:spLocks noChangeArrowheads="1"/>
          </p:cNvSpPr>
          <p:nvPr/>
        </p:nvSpPr>
        <p:spPr bwMode="auto">
          <a:xfrm>
            <a:off x="933450" y="4311650"/>
            <a:ext cx="306388" cy="366713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b="1"/>
              <a:t>1</a:t>
            </a:r>
          </a:p>
        </p:txBody>
      </p:sp>
      <p:sp>
        <p:nvSpPr>
          <p:cNvPr id="98343" name="Line 39"/>
          <p:cNvSpPr>
            <a:spLocks noChangeShapeType="1"/>
          </p:cNvSpPr>
          <p:nvPr/>
        </p:nvSpPr>
        <p:spPr bwMode="auto">
          <a:xfrm>
            <a:off x="3327400" y="5097463"/>
            <a:ext cx="161925" cy="0"/>
          </a:xfrm>
          <a:prstGeom prst="line">
            <a:avLst/>
          </a:prstGeom>
          <a:noFill/>
          <a:ln w="19050" cap="sq">
            <a:solidFill>
              <a:srgbClr val="FF6600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44" name="Line 40"/>
          <p:cNvSpPr>
            <a:spLocks noChangeShapeType="1"/>
          </p:cNvSpPr>
          <p:nvPr/>
        </p:nvSpPr>
        <p:spPr bwMode="auto">
          <a:xfrm flipV="1">
            <a:off x="3489325" y="4935538"/>
            <a:ext cx="0" cy="161925"/>
          </a:xfrm>
          <a:prstGeom prst="line">
            <a:avLst/>
          </a:prstGeom>
          <a:noFill/>
          <a:ln w="19050" cap="sq">
            <a:solidFill>
              <a:srgbClr val="FF6600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45" name="Line 41"/>
          <p:cNvSpPr>
            <a:spLocks noChangeShapeType="1"/>
          </p:cNvSpPr>
          <p:nvPr/>
        </p:nvSpPr>
        <p:spPr bwMode="auto">
          <a:xfrm>
            <a:off x="3489325" y="4935538"/>
            <a:ext cx="225425" cy="0"/>
          </a:xfrm>
          <a:prstGeom prst="line">
            <a:avLst/>
          </a:prstGeom>
          <a:noFill/>
          <a:ln w="19050" cap="sq">
            <a:solidFill>
              <a:srgbClr val="FF66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46" name="Line 42"/>
          <p:cNvSpPr>
            <a:spLocks noChangeShapeType="1"/>
          </p:cNvSpPr>
          <p:nvPr/>
        </p:nvSpPr>
        <p:spPr bwMode="auto">
          <a:xfrm>
            <a:off x="3714750" y="4935538"/>
            <a:ext cx="0" cy="161925"/>
          </a:xfrm>
          <a:prstGeom prst="line">
            <a:avLst/>
          </a:prstGeom>
          <a:noFill/>
          <a:ln w="19050" cap="sq">
            <a:solidFill>
              <a:srgbClr val="FF66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47" name="Line 43"/>
          <p:cNvSpPr>
            <a:spLocks noChangeShapeType="1"/>
          </p:cNvSpPr>
          <p:nvPr/>
        </p:nvSpPr>
        <p:spPr bwMode="auto">
          <a:xfrm>
            <a:off x="3714750" y="5097463"/>
            <a:ext cx="182563" cy="0"/>
          </a:xfrm>
          <a:prstGeom prst="line">
            <a:avLst/>
          </a:prstGeom>
          <a:noFill/>
          <a:ln w="19050" cap="sq">
            <a:solidFill>
              <a:srgbClr val="FF66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48" name="Line 44"/>
          <p:cNvSpPr>
            <a:spLocks noChangeShapeType="1"/>
          </p:cNvSpPr>
          <p:nvPr/>
        </p:nvSpPr>
        <p:spPr bwMode="auto">
          <a:xfrm>
            <a:off x="3509963" y="4852988"/>
            <a:ext cx="204787" cy="0"/>
          </a:xfrm>
          <a:prstGeom prst="line">
            <a:avLst/>
          </a:prstGeom>
          <a:noFill/>
          <a:ln w="19050" cap="sq">
            <a:solidFill>
              <a:srgbClr val="FF66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49" name="Line 45"/>
          <p:cNvSpPr>
            <a:spLocks noChangeShapeType="1"/>
          </p:cNvSpPr>
          <p:nvPr/>
        </p:nvSpPr>
        <p:spPr bwMode="auto">
          <a:xfrm flipV="1">
            <a:off x="3632200" y="4670425"/>
            <a:ext cx="0" cy="182563"/>
          </a:xfrm>
          <a:prstGeom prst="line">
            <a:avLst/>
          </a:prstGeom>
          <a:noFill/>
          <a:ln w="19050" cap="sq">
            <a:solidFill>
              <a:srgbClr val="FF66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50" name="Line 46"/>
          <p:cNvSpPr>
            <a:spLocks noChangeShapeType="1"/>
          </p:cNvSpPr>
          <p:nvPr/>
        </p:nvSpPr>
        <p:spPr bwMode="auto">
          <a:xfrm flipH="1">
            <a:off x="2697163" y="5097463"/>
            <a:ext cx="630237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51" name="Line 47"/>
          <p:cNvSpPr>
            <a:spLocks noChangeShapeType="1"/>
          </p:cNvSpPr>
          <p:nvPr/>
        </p:nvSpPr>
        <p:spPr bwMode="auto">
          <a:xfrm flipH="1">
            <a:off x="3897313" y="5097463"/>
            <a:ext cx="630237" cy="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52" name="Rectangle 48"/>
          <p:cNvSpPr>
            <a:spLocks noChangeArrowheads="1"/>
          </p:cNvSpPr>
          <p:nvPr/>
        </p:nvSpPr>
        <p:spPr bwMode="auto">
          <a:xfrm>
            <a:off x="3429000" y="4324350"/>
            <a:ext cx="346075" cy="346075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53" name="AutoShape 49"/>
          <p:cNvSpPr>
            <a:spLocks noChangeArrowheads="1"/>
          </p:cNvSpPr>
          <p:nvPr/>
        </p:nvSpPr>
        <p:spPr bwMode="auto">
          <a:xfrm rot="5400000">
            <a:off x="3402012" y="4495801"/>
            <a:ext cx="163513" cy="1063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54" name="Text Box 50"/>
          <p:cNvSpPr txBox="1">
            <a:spLocks noChangeArrowheads="1"/>
          </p:cNvSpPr>
          <p:nvPr/>
        </p:nvSpPr>
        <p:spPr bwMode="auto">
          <a:xfrm>
            <a:off x="3500438" y="4311650"/>
            <a:ext cx="307975" cy="366713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0</a:t>
            </a:r>
          </a:p>
        </p:txBody>
      </p:sp>
      <p:sp>
        <p:nvSpPr>
          <p:cNvPr id="98355" name="Text Box 51"/>
          <p:cNvSpPr txBox="1">
            <a:spLocks noChangeArrowheads="1"/>
          </p:cNvSpPr>
          <p:nvPr/>
        </p:nvSpPr>
        <p:spPr bwMode="auto">
          <a:xfrm>
            <a:off x="3264679" y="5181600"/>
            <a:ext cx="627092" cy="309958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rgbClr val="FF6600"/>
                </a:solidFill>
              </a:rPr>
              <a:t>open</a:t>
            </a:r>
          </a:p>
        </p:txBody>
      </p:sp>
      <p:sp>
        <p:nvSpPr>
          <p:cNvPr id="98356" name="AutoShape 52"/>
          <p:cNvSpPr>
            <a:spLocks noChangeArrowheads="1"/>
          </p:cNvSpPr>
          <p:nvPr/>
        </p:nvSpPr>
        <p:spPr bwMode="auto">
          <a:xfrm>
            <a:off x="715963" y="4011613"/>
            <a:ext cx="366712" cy="374650"/>
          </a:xfrm>
          <a:prstGeom prst="lightningBolt">
            <a:avLst/>
          </a:prstGeom>
          <a:solidFill>
            <a:srgbClr val="FF0000"/>
          </a:solidFill>
          <a:ln w="25400" cap="sq">
            <a:noFill/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57" name="AutoShape 53"/>
          <p:cNvSpPr>
            <a:spLocks noChangeArrowheads="1"/>
          </p:cNvSpPr>
          <p:nvPr/>
        </p:nvSpPr>
        <p:spPr bwMode="auto">
          <a:xfrm>
            <a:off x="715963" y="2451100"/>
            <a:ext cx="366712" cy="350838"/>
          </a:xfrm>
          <a:prstGeom prst="lightningBolt">
            <a:avLst/>
          </a:prstGeom>
          <a:solidFill>
            <a:srgbClr val="FF0000"/>
          </a:solidFill>
          <a:ln w="25400" cap="sq">
            <a:noFill/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58" name="AutoShape 54"/>
          <p:cNvSpPr>
            <a:spLocks noChangeArrowheads="1"/>
          </p:cNvSpPr>
          <p:nvPr/>
        </p:nvSpPr>
        <p:spPr bwMode="auto">
          <a:xfrm>
            <a:off x="2152650" y="2967038"/>
            <a:ext cx="288925" cy="358775"/>
          </a:xfrm>
          <a:prstGeom prst="rightArrow">
            <a:avLst>
              <a:gd name="adj1" fmla="val 28315"/>
              <a:gd name="adj2" fmla="val 37912"/>
            </a:avLst>
          </a:prstGeom>
          <a:solidFill>
            <a:srgbClr val="FFFFFF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59" name="AutoShape 55"/>
          <p:cNvSpPr>
            <a:spLocks noChangeArrowheads="1"/>
          </p:cNvSpPr>
          <p:nvPr/>
        </p:nvSpPr>
        <p:spPr bwMode="auto">
          <a:xfrm>
            <a:off x="2152650" y="4598988"/>
            <a:ext cx="288925" cy="358775"/>
          </a:xfrm>
          <a:prstGeom prst="rightArrow">
            <a:avLst>
              <a:gd name="adj1" fmla="val 28315"/>
              <a:gd name="adj2" fmla="val 37912"/>
            </a:avLst>
          </a:prstGeom>
          <a:solidFill>
            <a:srgbClr val="FFFFFF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60" name="Text Box 56"/>
          <p:cNvSpPr txBox="1">
            <a:spLocks noChangeArrowheads="1"/>
          </p:cNvSpPr>
          <p:nvPr/>
        </p:nvSpPr>
        <p:spPr bwMode="auto">
          <a:xfrm>
            <a:off x="1258893" y="1866247"/>
            <a:ext cx="2674928" cy="402291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Direct connections:</a:t>
            </a:r>
          </a:p>
        </p:txBody>
      </p:sp>
      <p:sp>
        <p:nvSpPr>
          <p:cNvPr id="98361" name="Text Box 57"/>
          <p:cNvSpPr txBox="1">
            <a:spLocks noChangeArrowheads="1"/>
          </p:cNvSpPr>
          <p:nvPr/>
        </p:nvSpPr>
        <p:spPr bwMode="auto">
          <a:xfrm>
            <a:off x="5953424" y="1959909"/>
            <a:ext cx="2401291" cy="402291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00"/>
                </a:solidFill>
              </a:rPr>
              <a:t>Hex connections:</a:t>
            </a:r>
          </a:p>
        </p:txBody>
      </p:sp>
      <p:sp>
        <p:nvSpPr>
          <p:cNvPr id="98362" name="AutoShape 58"/>
          <p:cNvSpPr>
            <a:spLocks noChangeArrowheads="1"/>
          </p:cNvSpPr>
          <p:nvPr/>
        </p:nvSpPr>
        <p:spPr bwMode="auto">
          <a:xfrm>
            <a:off x="5057775" y="4143375"/>
            <a:ext cx="419100" cy="368300"/>
          </a:xfrm>
          <a:prstGeom prst="lightningBolt">
            <a:avLst/>
          </a:prstGeom>
          <a:solidFill>
            <a:srgbClr val="FF0000"/>
          </a:solidFill>
          <a:ln w="25400" cap="sq">
            <a:noFill/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63" name="AutoShape 59"/>
          <p:cNvSpPr>
            <a:spLocks noChangeArrowheads="1"/>
          </p:cNvSpPr>
          <p:nvPr/>
        </p:nvSpPr>
        <p:spPr bwMode="auto">
          <a:xfrm rot="-5400000">
            <a:off x="5003800" y="3324226"/>
            <a:ext cx="1444625" cy="4889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25400" cap="sq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64" name="Line 60"/>
          <p:cNvSpPr>
            <a:spLocks noChangeShapeType="1"/>
          </p:cNvSpPr>
          <p:nvPr/>
        </p:nvSpPr>
        <p:spPr bwMode="auto">
          <a:xfrm flipH="1">
            <a:off x="4876800" y="3101975"/>
            <a:ext cx="604838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65" name="Line 61"/>
          <p:cNvSpPr>
            <a:spLocks noChangeShapeType="1"/>
          </p:cNvSpPr>
          <p:nvPr/>
        </p:nvSpPr>
        <p:spPr bwMode="auto">
          <a:xfrm flipH="1">
            <a:off x="4876800" y="3382963"/>
            <a:ext cx="604838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66" name="Line 62"/>
          <p:cNvSpPr>
            <a:spLocks noChangeShapeType="1"/>
          </p:cNvSpPr>
          <p:nvPr/>
        </p:nvSpPr>
        <p:spPr bwMode="auto">
          <a:xfrm flipH="1">
            <a:off x="4876800" y="3662363"/>
            <a:ext cx="604838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67" name="Line 63"/>
          <p:cNvSpPr>
            <a:spLocks noChangeShapeType="1"/>
          </p:cNvSpPr>
          <p:nvPr/>
        </p:nvSpPr>
        <p:spPr bwMode="auto">
          <a:xfrm flipH="1">
            <a:off x="4876800" y="3941763"/>
            <a:ext cx="604838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68" name="Line 64"/>
          <p:cNvSpPr>
            <a:spLocks noChangeShapeType="1"/>
          </p:cNvSpPr>
          <p:nvPr/>
        </p:nvSpPr>
        <p:spPr bwMode="auto">
          <a:xfrm>
            <a:off x="5691188" y="4127500"/>
            <a:ext cx="0" cy="303213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69" name="Line 65"/>
          <p:cNvSpPr>
            <a:spLocks noChangeShapeType="1"/>
          </p:cNvSpPr>
          <p:nvPr/>
        </p:nvSpPr>
        <p:spPr bwMode="auto">
          <a:xfrm>
            <a:off x="5830888" y="4011613"/>
            <a:ext cx="0" cy="4191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70" name="Line 66"/>
          <p:cNvSpPr>
            <a:spLocks noChangeShapeType="1"/>
          </p:cNvSpPr>
          <p:nvPr/>
        </p:nvSpPr>
        <p:spPr bwMode="auto">
          <a:xfrm>
            <a:off x="5970588" y="3592513"/>
            <a:ext cx="490537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71" name="Line 67"/>
          <p:cNvSpPr>
            <a:spLocks noChangeShapeType="1"/>
          </p:cNvSpPr>
          <p:nvPr/>
        </p:nvSpPr>
        <p:spPr bwMode="auto">
          <a:xfrm>
            <a:off x="5459413" y="3382963"/>
            <a:ext cx="511175" cy="209550"/>
          </a:xfrm>
          <a:prstGeom prst="line">
            <a:avLst/>
          </a:prstGeom>
          <a:noFill/>
          <a:ln w="5715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72" name="AutoShape 68"/>
          <p:cNvSpPr>
            <a:spLocks noChangeArrowheads="1"/>
          </p:cNvSpPr>
          <p:nvPr/>
        </p:nvSpPr>
        <p:spPr bwMode="auto">
          <a:xfrm rot="-5400000">
            <a:off x="7524750" y="3333751"/>
            <a:ext cx="1444625" cy="4889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25400" cap="sq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73" name="Line 69"/>
          <p:cNvSpPr>
            <a:spLocks noChangeShapeType="1"/>
          </p:cNvSpPr>
          <p:nvPr/>
        </p:nvSpPr>
        <p:spPr bwMode="auto">
          <a:xfrm flipH="1">
            <a:off x="7397750" y="3111500"/>
            <a:ext cx="604838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74" name="Line 70"/>
          <p:cNvSpPr>
            <a:spLocks noChangeShapeType="1"/>
          </p:cNvSpPr>
          <p:nvPr/>
        </p:nvSpPr>
        <p:spPr bwMode="auto">
          <a:xfrm flipH="1">
            <a:off x="7397750" y="3392488"/>
            <a:ext cx="604838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75" name="Line 71"/>
          <p:cNvSpPr>
            <a:spLocks noChangeShapeType="1"/>
          </p:cNvSpPr>
          <p:nvPr/>
        </p:nvSpPr>
        <p:spPr bwMode="auto">
          <a:xfrm flipH="1">
            <a:off x="7397750" y="3671888"/>
            <a:ext cx="604838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76" name="Line 72"/>
          <p:cNvSpPr>
            <a:spLocks noChangeShapeType="1"/>
          </p:cNvSpPr>
          <p:nvPr/>
        </p:nvSpPr>
        <p:spPr bwMode="auto">
          <a:xfrm flipH="1">
            <a:off x="7397750" y="3951288"/>
            <a:ext cx="604838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77" name="Line 73"/>
          <p:cNvSpPr>
            <a:spLocks noChangeShapeType="1"/>
          </p:cNvSpPr>
          <p:nvPr/>
        </p:nvSpPr>
        <p:spPr bwMode="auto">
          <a:xfrm>
            <a:off x="8212138" y="4137025"/>
            <a:ext cx="0" cy="303213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78" name="Line 74"/>
          <p:cNvSpPr>
            <a:spLocks noChangeShapeType="1"/>
          </p:cNvSpPr>
          <p:nvPr/>
        </p:nvSpPr>
        <p:spPr bwMode="auto">
          <a:xfrm>
            <a:off x="8351838" y="4021138"/>
            <a:ext cx="0" cy="41910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79" name="Line 75"/>
          <p:cNvSpPr>
            <a:spLocks noChangeShapeType="1"/>
          </p:cNvSpPr>
          <p:nvPr/>
        </p:nvSpPr>
        <p:spPr bwMode="auto">
          <a:xfrm>
            <a:off x="8491538" y="3602038"/>
            <a:ext cx="490537" cy="0"/>
          </a:xfrm>
          <a:prstGeom prst="line">
            <a:avLst/>
          </a:prstGeom>
          <a:noFill/>
          <a:ln w="25400" cap="sq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80" name="Line 76"/>
          <p:cNvSpPr>
            <a:spLocks noChangeShapeType="1"/>
          </p:cNvSpPr>
          <p:nvPr/>
        </p:nvSpPr>
        <p:spPr bwMode="auto">
          <a:xfrm flipV="1">
            <a:off x="8004175" y="3602038"/>
            <a:ext cx="487363" cy="342900"/>
          </a:xfrm>
          <a:prstGeom prst="line">
            <a:avLst/>
          </a:prstGeom>
          <a:noFill/>
          <a:ln w="57150" cap="sq">
            <a:solidFill>
              <a:srgbClr val="FF6600"/>
            </a:solidFill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81" name="Text Box 77"/>
          <p:cNvSpPr txBox="1">
            <a:spLocks noChangeArrowheads="1"/>
          </p:cNvSpPr>
          <p:nvPr/>
        </p:nvSpPr>
        <p:spPr bwMode="auto">
          <a:xfrm>
            <a:off x="8038292" y="3198813"/>
            <a:ext cx="627092" cy="309958"/>
          </a:xfrm>
          <a:prstGeom prst="rect">
            <a:avLst/>
          </a:prstGeom>
          <a:noFill/>
          <a:ln w="25400" cap="sq">
            <a:solidFill>
              <a:srgbClr val="FFFFFF"/>
            </a:solidFill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rgbClr val="FF6600"/>
                </a:solidFill>
              </a:rPr>
              <a:t>open</a:t>
            </a:r>
          </a:p>
        </p:txBody>
      </p:sp>
      <p:sp>
        <p:nvSpPr>
          <p:cNvPr id="98382" name="Line 78"/>
          <p:cNvSpPr>
            <a:spLocks noChangeShapeType="1"/>
          </p:cNvSpPr>
          <p:nvPr/>
        </p:nvSpPr>
        <p:spPr bwMode="auto">
          <a:xfrm>
            <a:off x="8004175" y="3409950"/>
            <a:ext cx="512763" cy="185738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83" name="Text Box 79"/>
          <p:cNvSpPr txBox="1">
            <a:spLocks noChangeArrowheads="1"/>
          </p:cNvSpPr>
          <p:nvPr/>
        </p:nvSpPr>
        <p:spPr bwMode="auto">
          <a:xfrm>
            <a:off x="8035987" y="3775075"/>
            <a:ext cx="652339" cy="309958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rgbClr val="FF6600"/>
                </a:solidFill>
              </a:rPr>
              <a:t>short</a:t>
            </a:r>
          </a:p>
        </p:txBody>
      </p:sp>
      <p:sp>
        <p:nvSpPr>
          <p:cNvPr id="98384" name="AutoShape 80"/>
          <p:cNvSpPr>
            <a:spLocks noChangeArrowheads="1"/>
          </p:cNvSpPr>
          <p:nvPr/>
        </p:nvSpPr>
        <p:spPr bwMode="auto">
          <a:xfrm>
            <a:off x="6784975" y="3421063"/>
            <a:ext cx="288925" cy="358775"/>
          </a:xfrm>
          <a:prstGeom prst="rightArrow">
            <a:avLst>
              <a:gd name="adj1" fmla="val 28315"/>
              <a:gd name="adj2" fmla="val 37912"/>
            </a:avLst>
          </a:prstGeom>
          <a:solidFill>
            <a:srgbClr val="FFFFFF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85" name="Rectangle 81"/>
          <p:cNvSpPr>
            <a:spLocks noChangeArrowheads="1"/>
          </p:cNvSpPr>
          <p:nvPr/>
        </p:nvSpPr>
        <p:spPr bwMode="auto">
          <a:xfrm>
            <a:off x="5453063" y="4446588"/>
            <a:ext cx="346075" cy="346075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86" name="AutoShape 82"/>
          <p:cNvSpPr>
            <a:spLocks noChangeArrowheads="1"/>
          </p:cNvSpPr>
          <p:nvPr/>
        </p:nvSpPr>
        <p:spPr bwMode="auto">
          <a:xfrm rot="5400000">
            <a:off x="5426076" y="4618037"/>
            <a:ext cx="163512" cy="10636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87" name="Text Box 83"/>
          <p:cNvSpPr txBox="1">
            <a:spLocks noChangeArrowheads="1"/>
          </p:cNvSpPr>
          <p:nvPr/>
        </p:nvSpPr>
        <p:spPr bwMode="auto">
          <a:xfrm>
            <a:off x="5524500" y="4433888"/>
            <a:ext cx="307975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b="1"/>
              <a:t>0</a:t>
            </a:r>
          </a:p>
        </p:txBody>
      </p:sp>
      <p:sp>
        <p:nvSpPr>
          <p:cNvPr id="98388" name="Rectangle 84"/>
          <p:cNvSpPr>
            <a:spLocks noChangeArrowheads="1"/>
          </p:cNvSpPr>
          <p:nvPr/>
        </p:nvSpPr>
        <p:spPr bwMode="auto">
          <a:xfrm>
            <a:off x="5794375" y="4445000"/>
            <a:ext cx="346075" cy="346075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89" name="AutoShape 85"/>
          <p:cNvSpPr>
            <a:spLocks noChangeArrowheads="1"/>
          </p:cNvSpPr>
          <p:nvPr/>
        </p:nvSpPr>
        <p:spPr bwMode="auto">
          <a:xfrm rot="5400000">
            <a:off x="5767387" y="4616451"/>
            <a:ext cx="163513" cy="1063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90" name="Text Box 86"/>
          <p:cNvSpPr txBox="1">
            <a:spLocks noChangeArrowheads="1"/>
          </p:cNvSpPr>
          <p:nvPr/>
        </p:nvSpPr>
        <p:spPr bwMode="auto">
          <a:xfrm>
            <a:off x="5865813" y="4432300"/>
            <a:ext cx="307975" cy="366713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b="1"/>
              <a:t>1</a:t>
            </a:r>
          </a:p>
        </p:txBody>
      </p:sp>
      <p:sp>
        <p:nvSpPr>
          <p:cNvPr id="98391" name="Rectangle 87"/>
          <p:cNvSpPr>
            <a:spLocks noChangeArrowheads="1"/>
          </p:cNvSpPr>
          <p:nvPr/>
        </p:nvSpPr>
        <p:spPr bwMode="auto">
          <a:xfrm>
            <a:off x="7972425" y="4438650"/>
            <a:ext cx="346075" cy="346075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92" name="AutoShape 88"/>
          <p:cNvSpPr>
            <a:spLocks noChangeArrowheads="1"/>
          </p:cNvSpPr>
          <p:nvPr/>
        </p:nvSpPr>
        <p:spPr bwMode="auto">
          <a:xfrm rot="5400000">
            <a:off x="7945437" y="4610101"/>
            <a:ext cx="163513" cy="1063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93" name="Text Box 89"/>
          <p:cNvSpPr txBox="1">
            <a:spLocks noChangeArrowheads="1"/>
          </p:cNvSpPr>
          <p:nvPr/>
        </p:nvSpPr>
        <p:spPr bwMode="auto">
          <a:xfrm>
            <a:off x="8008988" y="4425950"/>
            <a:ext cx="377725" cy="463846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1</a:t>
            </a:r>
          </a:p>
        </p:txBody>
      </p:sp>
      <p:sp>
        <p:nvSpPr>
          <p:cNvPr id="98394" name="Rectangle 90"/>
          <p:cNvSpPr>
            <a:spLocks noChangeArrowheads="1"/>
          </p:cNvSpPr>
          <p:nvPr/>
        </p:nvSpPr>
        <p:spPr bwMode="auto">
          <a:xfrm>
            <a:off x="8313738" y="4437063"/>
            <a:ext cx="346075" cy="346075"/>
          </a:xfrm>
          <a:prstGeom prst="rect">
            <a:avLst/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95" name="AutoShape 91"/>
          <p:cNvSpPr>
            <a:spLocks noChangeArrowheads="1"/>
          </p:cNvSpPr>
          <p:nvPr/>
        </p:nvSpPr>
        <p:spPr bwMode="auto">
          <a:xfrm rot="5400000">
            <a:off x="8286751" y="4608512"/>
            <a:ext cx="163512" cy="10636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5400" cap="sq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96" name="Text Box 92"/>
          <p:cNvSpPr txBox="1">
            <a:spLocks noChangeArrowheads="1"/>
          </p:cNvSpPr>
          <p:nvPr/>
        </p:nvSpPr>
        <p:spPr bwMode="auto">
          <a:xfrm>
            <a:off x="8385175" y="4424363"/>
            <a:ext cx="307975" cy="366712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b="1"/>
              <a:t>1</a:t>
            </a:r>
          </a:p>
        </p:txBody>
      </p:sp>
      <p:sp>
        <p:nvSpPr>
          <p:cNvPr id="554077" name="Rectangle 93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a typeface="+mj-ea"/>
                <a:cs typeface="+mj-cs"/>
              </a:rPr>
              <a:t>SEU in SRAM-based </a:t>
            </a:r>
            <a:r>
              <a:rPr lang="en-US" sz="3600" dirty="0" err="1" smtClean="0">
                <a:ea typeface="+mj-ea"/>
                <a:cs typeface="+mj-cs"/>
              </a:rPr>
              <a:t>FPGAs</a:t>
            </a:r>
            <a:r>
              <a:rPr lang="en-US" sz="3600" dirty="0" smtClean="0">
                <a:ea typeface="+mj-ea"/>
                <a:cs typeface="+mj-cs"/>
              </a:rPr>
              <a:t>: </a:t>
            </a:r>
            <a:br>
              <a:rPr lang="en-US" sz="3600" dirty="0" smtClean="0">
                <a:ea typeface="+mj-ea"/>
                <a:cs typeface="+mj-cs"/>
              </a:rPr>
            </a:br>
            <a:r>
              <a:rPr lang="en-US" sz="3600" dirty="0" smtClean="0">
                <a:ea typeface="+mj-ea"/>
                <a:cs typeface="+mj-cs"/>
              </a:rPr>
              <a:t>Routing configuration cells</a:t>
            </a:r>
          </a:p>
        </p:txBody>
      </p:sp>
      <p:sp>
        <p:nvSpPr>
          <p:cNvPr id="98398" name="Text Box 94"/>
          <p:cNvSpPr txBox="1">
            <a:spLocks noChangeArrowheads="1"/>
          </p:cNvSpPr>
          <p:nvPr/>
        </p:nvSpPr>
        <p:spPr bwMode="auto">
          <a:xfrm>
            <a:off x="718406" y="5126038"/>
            <a:ext cx="652339" cy="309958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short</a:t>
            </a:r>
          </a:p>
        </p:txBody>
      </p:sp>
      <p:sp>
        <p:nvSpPr>
          <p:cNvPr id="98399" name="Text Box 95"/>
          <p:cNvSpPr txBox="1">
            <a:spLocks noChangeArrowheads="1"/>
          </p:cNvSpPr>
          <p:nvPr/>
        </p:nvSpPr>
        <p:spPr bwMode="auto">
          <a:xfrm>
            <a:off x="697692" y="3492500"/>
            <a:ext cx="627092" cy="309958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open</a:t>
            </a:r>
          </a:p>
        </p:txBody>
      </p:sp>
      <p:sp>
        <p:nvSpPr>
          <p:cNvPr id="96" name="Text Box 445"/>
          <p:cNvSpPr txBox="1">
            <a:spLocks noChangeArrowheads="1"/>
          </p:cNvSpPr>
          <p:nvPr/>
        </p:nvSpPr>
        <p:spPr bwMode="auto">
          <a:xfrm>
            <a:off x="678168" y="5638800"/>
            <a:ext cx="46698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Persistent effect (corrected by </a:t>
            </a:r>
            <a:r>
              <a:rPr lang="en-US" sz="2000" dirty="0" err="1" smtClean="0">
                <a:solidFill>
                  <a:srgbClr val="FF0000"/>
                </a:solidFill>
              </a:rPr>
              <a:t>reconfig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7" name="Text Box 1497"/>
          <p:cNvSpPr txBox="1">
            <a:spLocks noChangeArrowheads="1"/>
          </p:cNvSpPr>
          <p:nvPr/>
        </p:nvSpPr>
        <p:spPr bwMode="auto">
          <a:xfrm>
            <a:off x="228600" y="1219200"/>
            <a:ext cx="2852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Xilinx Virtex-4QV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3ABFF-CDCA-2943-A2CF-55B7D4437F09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M. Violante - TWEPP 2012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0764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Content Placeholder 13" descr="proasic3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1689" b="-1689"/>
          <a:stretch>
            <a:fillRect/>
          </a:stretch>
        </p:blipFill>
        <p:spPr>
          <a:xfrm>
            <a:off x="228600" y="1463675"/>
            <a:ext cx="8229600" cy="4857750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Flash-based FPGA</a:t>
            </a:r>
            <a:endParaRPr lang="pt-BR" dirty="0">
              <a:ea typeface="+mj-ea"/>
              <a:cs typeface="+mj-cs"/>
            </a:endParaRPr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1676400" y="3167062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1692275" y="1679575"/>
            <a:ext cx="6911975" cy="4365625"/>
            <a:chOff x="1066" y="935"/>
            <a:chExt cx="4354" cy="2750"/>
          </a:xfrm>
        </p:grpSpPr>
        <p:pic>
          <p:nvPicPr>
            <p:cNvPr id="73737" name="Picture 1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74" y="935"/>
              <a:ext cx="3946" cy="27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73738" name="Line 16"/>
            <p:cNvSpPr>
              <a:spLocks noChangeShapeType="1"/>
            </p:cNvSpPr>
            <p:nvPr/>
          </p:nvSpPr>
          <p:spPr bwMode="auto">
            <a:xfrm flipH="1">
              <a:off x="1066" y="935"/>
              <a:ext cx="408" cy="95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39" name="Line 17"/>
            <p:cNvSpPr>
              <a:spLocks noChangeShapeType="1"/>
            </p:cNvSpPr>
            <p:nvPr/>
          </p:nvSpPr>
          <p:spPr bwMode="auto">
            <a:xfrm flipH="1" flipV="1">
              <a:off x="1066" y="1888"/>
              <a:ext cx="408" cy="176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5" name="Picture 14" descr="routing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2760662"/>
            <a:ext cx="5467350" cy="3035300"/>
          </a:xfrm>
          <a:prstGeom prst="rect">
            <a:avLst/>
          </a:prstGeom>
          <a:noFill/>
          <a:ln w="38100">
            <a:solidFill>
              <a:srgbClr val="0058B0"/>
            </a:solidFill>
            <a:miter lim="800000"/>
            <a:headEnd/>
            <a:tailEnd/>
          </a:ln>
        </p:spPr>
      </p:pic>
      <p:pic>
        <p:nvPicPr>
          <p:cNvPr id="16" name="Picture 15" descr="routing2.tif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1679575"/>
            <a:ext cx="7069137" cy="4672012"/>
          </a:xfrm>
          <a:prstGeom prst="rect">
            <a:avLst/>
          </a:prstGeom>
          <a:noFill/>
          <a:ln w="38100">
            <a:solidFill>
              <a:srgbClr val="0058B0"/>
            </a:solidFill>
            <a:miter lim="800000"/>
            <a:headEnd/>
            <a:tailEnd/>
          </a:ln>
        </p:spPr>
      </p:pic>
      <p:pic>
        <p:nvPicPr>
          <p:cNvPr id="17" name="Picture 16" descr="routing3.tif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71550" y="1463675"/>
            <a:ext cx="6934200" cy="4937125"/>
          </a:xfrm>
          <a:prstGeom prst="rect">
            <a:avLst/>
          </a:prstGeom>
          <a:noFill/>
          <a:ln w="38100">
            <a:solidFill>
              <a:srgbClr val="0058B0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06186" y="914400"/>
            <a:ext cx="3201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Microsemi</a:t>
            </a:r>
            <a:r>
              <a:rPr lang="en-US" b="1" dirty="0" smtClean="0">
                <a:solidFill>
                  <a:srgbClr val="FF0000"/>
                </a:solidFill>
              </a:rPr>
              <a:t> ProAsic3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9178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2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>
                <a:effectLst/>
              </a:rPr>
              <a:t>SEE sensitivity</a:t>
            </a:r>
            <a:endParaRPr lang="pt-BR">
              <a:effectLst/>
            </a:endParaRPr>
          </a:p>
        </p:txBody>
      </p:sp>
      <p:sp>
        <p:nvSpPr>
          <p:cNvPr id="74756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268413"/>
            <a:ext cx="7931150" cy="4857750"/>
          </a:xfrm>
        </p:spPr>
        <p:txBody>
          <a:bodyPr/>
          <a:lstStyle/>
          <a:p>
            <a:r>
              <a:rPr lang="en-US" sz="2800" dirty="0"/>
              <a:t>Configurable Logic Block called </a:t>
            </a:r>
            <a:r>
              <a:rPr lang="en-US" sz="2800" dirty="0" err="1">
                <a:solidFill>
                  <a:srgbClr val="FF0000"/>
                </a:solidFill>
              </a:rPr>
              <a:t>VersaTile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endParaRPr lang="pt-BR" sz="2800" dirty="0">
              <a:solidFill>
                <a:srgbClr val="FF0000"/>
              </a:solidFill>
            </a:endParaRPr>
          </a:p>
        </p:txBody>
      </p:sp>
      <p:sp>
        <p:nvSpPr>
          <p:cNvPr id="74757" name="Line 8"/>
          <p:cNvSpPr>
            <a:spLocks noChangeShapeType="1"/>
          </p:cNvSpPr>
          <p:nvPr/>
        </p:nvSpPr>
        <p:spPr bwMode="auto">
          <a:xfrm flipV="1">
            <a:off x="4211638" y="3213100"/>
            <a:ext cx="1296987" cy="6477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64" name="Line 17"/>
          <p:cNvSpPr>
            <a:spLocks noChangeShapeType="1"/>
          </p:cNvSpPr>
          <p:nvPr/>
        </p:nvSpPr>
        <p:spPr bwMode="auto">
          <a:xfrm>
            <a:off x="4211638" y="4294188"/>
            <a:ext cx="1223962" cy="6477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65" name="Rectangle 18"/>
          <p:cNvSpPr>
            <a:spLocks noChangeArrowheads="1"/>
          </p:cNvSpPr>
          <p:nvPr/>
        </p:nvSpPr>
        <p:spPr bwMode="auto">
          <a:xfrm>
            <a:off x="5580063" y="2638425"/>
            <a:ext cx="1008062" cy="10795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66" name="Text Box 23"/>
          <p:cNvSpPr txBox="1">
            <a:spLocks noChangeArrowheads="1"/>
          </p:cNvSpPr>
          <p:nvPr/>
        </p:nvSpPr>
        <p:spPr bwMode="auto">
          <a:xfrm>
            <a:off x="5511142" y="2209800"/>
            <a:ext cx="12522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 dirty="0" err="1"/>
              <a:t>VersaTile</a:t>
            </a:r>
            <a:endParaRPr lang="pt-BR" sz="1800" b="1" dirty="0"/>
          </a:p>
        </p:txBody>
      </p:sp>
      <p:sp>
        <p:nvSpPr>
          <p:cNvPr id="74767" name="AutoShape 24"/>
          <p:cNvSpPr>
            <a:spLocks noChangeArrowheads="1"/>
          </p:cNvSpPr>
          <p:nvPr/>
        </p:nvSpPr>
        <p:spPr bwMode="auto">
          <a:xfrm rot="5400000">
            <a:off x="5723732" y="2855118"/>
            <a:ext cx="863600" cy="5762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68" name="Text Box 22"/>
          <p:cNvSpPr txBox="1">
            <a:spLocks noChangeArrowheads="1"/>
          </p:cNvSpPr>
          <p:nvPr/>
        </p:nvSpPr>
        <p:spPr bwMode="auto">
          <a:xfrm>
            <a:off x="5862806" y="3011488"/>
            <a:ext cx="5505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logic</a:t>
            </a:r>
            <a:endParaRPr lang="pt-BR" sz="1200" b="1"/>
          </a:p>
        </p:txBody>
      </p:sp>
      <p:sp>
        <p:nvSpPr>
          <p:cNvPr id="74769" name="Text Box 25"/>
          <p:cNvSpPr txBox="1">
            <a:spLocks noChangeArrowheads="1"/>
          </p:cNvSpPr>
          <p:nvPr/>
        </p:nvSpPr>
        <p:spPr bwMode="auto">
          <a:xfrm>
            <a:off x="6804025" y="2708275"/>
            <a:ext cx="2063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Calibri" charset="0"/>
                <a:ea typeface="Calibri" charset="0"/>
                <a:cs typeface="Calibri" charset="0"/>
              </a:rPr>
              <a:t>Effect 1:</a:t>
            </a:r>
          </a:p>
          <a:p>
            <a:r>
              <a:rPr lang="en-US" sz="2400">
                <a:latin typeface="Calibri" charset="0"/>
                <a:ea typeface="Calibri" charset="0"/>
                <a:cs typeface="Calibri" charset="0"/>
              </a:rPr>
              <a:t>SET in the logic</a:t>
            </a:r>
            <a:endParaRPr lang="pt-BR" sz="240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46810" name="Freeform 26"/>
          <p:cNvSpPr>
            <a:spLocks/>
          </p:cNvSpPr>
          <p:nvPr/>
        </p:nvSpPr>
        <p:spPr bwMode="auto">
          <a:xfrm>
            <a:off x="6084888" y="2852738"/>
            <a:ext cx="431800" cy="298450"/>
          </a:xfrm>
          <a:custGeom>
            <a:avLst/>
            <a:gdLst>
              <a:gd name="T0" fmla="*/ 0 w 272"/>
              <a:gd name="T1" fmla="*/ 298450 h 188"/>
              <a:gd name="T2" fmla="*/ 142875 w 272"/>
              <a:gd name="T3" fmla="*/ 155575 h 188"/>
              <a:gd name="T4" fmla="*/ 215900 w 272"/>
              <a:gd name="T5" fmla="*/ 11113 h 188"/>
              <a:gd name="T6" fmla="*/ 287338 w 272"/>
              <a:gd name="T7" fmla="*/ 227013 h 188"/>
              <a:gd name="T8" fmla="*/ 431800 w 272"/>
              <a:gd name="T9" fmla="*/ 298450 h 1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2"/>
              <a:gd name="T16" fmla="*/ 0 h 188"/>
              <a:gd name="T17" fmla="*/ 272 w 272"/>
              <a:gd name="T18" fmla="*/ 188 h 1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2" h="188">
                <a:moveTo>
                  <a:pt x="0" y="188"/>
                </a:moveTo>
                <a:cubicBezTo>
                  <a:pt x="33" y="158"/>
                  <a:pt x="67" y="128"/>
                  <a:pt x="90" y="98"/>
                </a:cubicBezTo>
                <a:cubicBezTo>
                  <a:pt x="113" y="68"/>
                  <a:pt x="121" y="0"/>
                  <a:pt x="136" y="7"/>
                </a:cubicBezTo>
                <a:cubicBezTo>
                  <a:pt x="151" y="14"/>
                  <a:pt x="158" y="113"/>
                  <a:pt x="181" y="143"/>
                </a:cubicBezTo>
                <a:cubicBezTo>
                  <a:pt x="204" y="173"/>
                  <a:pt x="257" y="181"/>
                  <a:pt x="272" y="188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4773" name="Picture 3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2514600"/>
            <a:ext cx="4926012" cy="3433104"/>
          </a:xfrm>
          <a:noFill/>
          <a:ln w="38100">
            <a:solidFill>
              <a:srgbClr val="FFFFFF"/>
            </a:solidFill>
          </a:ln>
        </p:spPr>
      </p:pic>
      <p:sp>
        <p:nvSpPr>
          <p:cNvPr id="74775" name="AutoShape 34"/>
          <p:cNvSpPr>
            <a:spLocks noChangeArrowheads="1"/>
          </p:cNvSpPr>
          <p:nvPr/>
        </p:nvSpPr>
        <p:spPr bwMode="auto">
          <a:xfrm>
            <a:off x="1371600" y="2743200"/>
            <a:ext cx="215900" cy="431800"/>
          </a:xfrm>
          <a:prstGeom prst="lightningBol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Curved Connector 24"/>
          <p:cNvCxnSpPr/>
          <p:nvPr/>
        </p:nvCxnSpPr>
        <p:spPr bwMode="auto">
          <a:xfrm>
            <a:off x="1676400" y="3124200"/>
            <a:ext cx="2895600" cy="152400"/>
          </a:xfrm>
          <a:prstGeom prst="curvedConnector3">
            <a:avLst>
              <a:gd name="adj1" fmla="val 50000"/>
            </a:avLst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24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810" grpId="0" animBg="1"/>
      <p:bldP spid="7477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4"/>
          <p:cNvSpPr>
            <a:spLocks noChangeArrowheads="1"/>
          </p:cNvSpPr>
          <p:nvPr/>
        </p:nvSpPr>
        <p:spPr bwMode="auto">
          <a:xfrm>
            <a:off x="5580063" y="4294188"/>
            <a:ext cx="1008062" cy="10795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55" name="Rectangle 2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>
                <a:effectLst/>
              </a:rPr>
              <a:t>SEE sensitivity</a:t>
            </a:r>
            <a:endParaRPr lang="pt-BR">
              <a:effectLst/>
            </a:endParaRPr>
          </a:p>
        </p:txBody>
      </p:sp>
      <p:sp>
        <p:nvSpPr>
          <p:cNvPr id="74756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268413"/>
            <a:ext cx="7931150" cy="4857750"/>
          </a:xfrm>
        </p:spPr>
        <p:txBody>
          <a:bodyPr/>
          <a:lstStyle/>
          <a:p>
            <a:r>
              <a:rPr lang="en-US" sz="2800" dirty="0"/>
              <a:t>Configurable Logic Block called </a:t>
            </a:r>
            <a:r>
              <a:rPr lang="en-US" sz="2800" dirty="0" err="1">
                <a:solidFill>
                  <a:srgbClr val="FF0000"/>
                </a:solidFill>
              </a:rPr>
              <a:t>VersaTile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endParaRPr lang="pt-BR" sz="2800" dirty="0">
              <a:solidFill>
                <a:srgbClr val="FF0000"/>
              </a:solidFill>
            </a:endParaRPr>
          </a:p>
        </p:txBody>
      </p:sp>
      <p:sp>
        <p:nvSpPr>
          <p:cNvPr id="74757" name="Line 8"/>
          <p:cNvSpPr>
            <a:spLocks noChangeShapeType="1"/>
          </p:cNvSpPr>
          <p:nvPr/>
        </p:nvSpPr>
        <p:spPr bwMode="auto">
          <a:xfrm flipV="1">
            <a:off x="4211638" y="3213100"/>
            <a:ext cx="1296987" cy="6477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58" name="Rectangle 10"/>
          <p:cNvSpPr>
            <a:spLocks noChangeArrowheads="1"/>
          </p:cNvSpPr>
          <p:nvPr/>
        </p:nvSpPr>
        <p:spPr bwMode="auto">
          <a:xfrm>
            <a:off x="5722938" y="4510088"/>
            <a:ext cx="7207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59" name="AutoShape 11"/>
          <p:cNvSpPr>
            <a:spLocks noChangeArrowheads="1"/>
          </p:cNvSpPr>
          <p:nvPr/>
        </p:nvSpPr>
        <p:spPr bwMode="auto">
          <a:xfrm>
            <a:off x="6011863" y="4941888"/>
            <a:ext cx="142875" cy="1444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60" name="Line 12"/>
          <p:cNvSpPr>
            <a:spLocks noChangeShapeType="1"/>
          </p:cNvSpPr>
          <p:nvPr/>
        </p:nvSpPr>
        <p:spPr bwMode="auto">
          <a:xfrm>
            <a:off x="6083300" y="508635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61" name="Text Box 13"/>
          <p:cNvSpPr txBox="1">
            <a:spLocks noChangeArrowheads="1"/>
          </p:cNvSpPr>
          <p:nvPr/>
        </p:nvSpPr>
        <p:spPr bwMode="auto">
          <a:xfrm>
            <a:off x="5857510" y="4583113"/>
            <a:ext cx="3991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ffp</a:t>
            </a:r>
            <a:endParaRPr lang="pt-BR" sz="1200" b="1"/>
          </a:p>
        </p:txBody>
      </p:sp>
      <p:sp>
        <p:nvSpPr>
          <p:cNvPr id="74763" name="Text Box 16"/>
          <p:cNvSpPr txBox="1">
            <a:spLocks noChangeArrowheads="1"/>
          </p:cNvSpPr>
          <p:nvPr/>
        </p:nvSpPr>
        <p:spPr bwMode="auto">
          <a:xfrm>
            <a:off x="5488421" y="3886200"/>
            <a:ext cx="12522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 dirty="0" err="1"/>
              <a:t>VersaTile</a:t>
            </a:r>
            <a:endParaRPr lang="pt-BR" sz="1800" b="1" dirty="0"/>
          </a:p>
        </p:txBody>
      </p:sp>
      <p:sp>
        <p:nvSpPr>
          <p:cNvPr id="74764" name="Line 17"/>
          <p:cNvSpPr>
            <a:spLocks noChangeShapeType="1"/>
          </p:cNvSpPr>
          <p:nvPr/>
        </p:nvSpPr>
        <p:spPr bwMode="auto">
          <a:xfrm>
            <a:off x="4211638" y="4294188"/>
            <a:ext cx="1223962" cy="6477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811" name="Text Box 27"/>
          <p:cNvSpPr txBox="1">
            <a:spLocks noChangeArrowheads="1"/>
          </p:cNvSpPr>
          <p:nvPr/>
        </p:nvSpPr>
        <p:spPr bwMode="auto">
          <a:xfrm>
            <a:off x="5334000" y="4495800"/>
            <a:ext cx="15280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X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74772" name="Text Box 28"/>
          <p:cNvSpPr txBox="1">
            <a:spLocks noChangeArrowheads="1"/>
          </p:cNvSpPr>
          <p:nvPr/>
        </p:nvSpPr>
        <p:spPr bwMode="auto">
          <a:xfrm>
            <a:off x="6948488" y="4437063"/>
            <a:ext cx="18748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Calibri" charset="0"/>
                <a:ea typeface="Calibri" charset="0"/>
                <a:cs typeface="Calibri" charset="0"/>
              </a:rPr>
              <a:t>Effect 2:</a:t>
            </a:r>
          </a:p>
          <a:p>
            <a:r>
              <a:rPr lang="en-US" sz="2400">
                <a:latin typeface="Calibri" charset="0"/>
                <a:ea typeface="Calibri" charset="0"/>
                <a:cs typeface="Calibri" charset="0"/>
              </a:rPr>
              <a:t>SEU in the ffp</a:t>
            </a:r>
            <a:endParaRPr lang="pt-BR" sz="240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74773" name="Picture 3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2514600"/>
            <a:ext cx="4926012" cy="3433104"/>
          </a:xfrm>
          <a:noFill/>
          <a:ln w="38100">
            <a:noFill/>
          </a:ln>
        </p:spPr>
      </p:pic>
      <p:sp>
        <p:nvSpPr>
          <p:cNvPr id="74774" name="AutoShape 33"/>
          <p:cNvSpPr>
            <a:spLocks noChangeArrowheads="1"/>
          </p:cNvSpPr>
          <p:nvPr/>
        </p:nvSpPr>
        <p:spPr bwMode="auto">
          <a:xfrm>
            <a:off x="4114800" y="2895600"/>
            <a:ext cx="215900" cy="431800"/>
          </a:xfrm>
          <a:prstGeom prst="lightningBol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/>
          <p:cNvSpPr/>
          <p:nvPr/>
        </p:nvSpPr>
        <p:spPr bwMode="auto">
          <a:xfrm>
            <a:off x="814917" y="2220383"/>
            <a:ext cx="4307416" cy="891117"/>
          </a:xfrm>
          <a:custGeom>
            <a:avLst/>
            <a:gdLst>
              <a:gd name="connsiteX0" fmla="*/ 3769783 w 4307416"/>
              <a:gd name="connsiteY0" fmla="*/ 891117 h 891117"/>
              <a:gd name="connsiteX1" fmla="*/ 4061883 w 4307416"/>
              <a:gd name="connsiteY1" fmla="*/ 306917 h 891117"/>
              <a:gd name="connsiteX2" fmla="*/ 2296583 w 4307416"/>
              <a:gd name="connsiteY2" fmla="*/ 27517 h 891117"/>
              <a:gd name="connsiteX3" fmla="*/ 315383 w 4307416"/>
              <a:gd name="connsiteY3" fmla="*/ 141817 h 891117"/>
              <a:gd name="connsiteX4" fmla="*/ 404283 w 4307416"/>
              <a:gd name="connsiteY4" fmla="*/ 840317 h 891117"/>
              <a:gd name="connsiteX5" fmla="*/ 404283 w 4307416"/>
              <a:gd name="connsiteY5" fmla="*/ 840317 h 891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07416" h="891117">
                <a:moveTo>
                  <a:pt x="3769783" y="891117"/>
                </a:moveTo>
                <a:cubicBezTo>
                  <a:pt x="4038599" y="670983"/>
                  <a:pt x="4307416" y="450850"/>
                  <a:pt x="4061883" y="306917"/>
                </a:cubicBezTo>
                <a:cubicBezTo>
                  <a:pt x="3816350" y="162984"/>
                  <a:pt x="2921000" y="55034"/>
                  <a:pt x="2296583" y="27517"/>
                </a:cubicBezTo>
                <a:cubicBezTo>
                  <a:pt x="1672166" y="0"/>
                  <a:pt x="630766" y="6350"/>
                  <a:pt x="315383" y="141817"/>
                </a:cubicBezTo>
                <a:cubicBezTo>
                  <a:pt x="0" y="277284"/>
                  <a:pt x="404283" y="840317"/>
                  <a:pt x="404283" y="840317"/>
                </a:cubicBezTo>
                <a:lnTo>
                  <a:pt x="404283" y="840317"/>
                </a:ln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674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811" grpId="0"/>
      <p:bldP spid="74774" grpId="0" animBg="1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>
                <a:effectLst/>
              </a:rPr>
              <a:t>SEE sensitivity</a:t>
            </a:r>
            <a:endParaRPr lang="pt-BR">
              <a:effectLst/>
            </a:endParaRPr>
          </a:p>
        </p:txBody>
      </p:sp>
      <p:sp>
        <p:nvSpPr>
          <p:cNvPr id="75779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268413"/>
            <a:ext cx="7931150" cy="4857750"/>
          </a:xfrm>
        </p:spPr>
        <p:txBody>
          <a:bodyPr/>
          <a:lstStyle/>
          <a:p>
            <a:r>
              <a:rPr lang="en-US" sz="2800"/>
              <a:t>Floating Gate (FG) switch </a:t>
            </a:r>
            <a:endParaRPr lang="pt-BR" sz="2800"/>
          </a:p>
        </p:txBody>
      </p:sp>
      <p:sp>
        <p:nvSpPr>
          <p:cNvPr id="75781" name="Text Box 18"/>
          <p:cNvSpPr txBox="1">
            <a:spLocks noChangeArrowheads="1"/>
          </p:cNvSpPr>
          <p:nvPr/>
        </p:nvSpPr>
        <p:spPr bwMode="auto">
          <a:xfrm>
            <a:off x="4953000" y="3886200"/>
            <a:ext cx="30305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Effect 3:</a:t>
            </a:r>
          </a:p>
          <a:p>
            <a:endParaRPr lang="en-US" sz="24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SET in the logic path</a:t>
            </a:r>
          </a:p>
          <a:p>
            <a:r>
              <a:rPr lang="en-US" sz="2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SET in the routing path</a:t>
            </a:r>
            <a:endParaRPr lang="pt-BR" sz="24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75782" name="Picture 3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752600"/>
            <a:ext cx="3790950" cy="1739900"/>
          </a:xfrm>
          <a:noFill/>
        </p:spPr>
      </p:pic>
      <p:sp>
        <p:nvSpPr>
          <p:cNvPr id="75783" name="AutoShape 32"/>
          <p:cNvSpPr>
            <a:spLocks noChangeArrowheads="1"/>
          </p:cNvSpPr>
          <p:nvPr/>
        </p:nvSpPr>
        <p:spPr bwMode="auto">
          <a:xfrm>
            <a:off x="6781800" y="1676400"/>
            <a:ext cx="339725" cy="609600"/>
          </a:xfrm>
          <a:prstGeom prst="lightningBol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3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1981200"/>
            <a:ext cx="4191000" cy="2920849"/>
          </a:xfrm>
          <a:noFill/>
          <a:ln w="38100">
            <a:solidFill>
              <a:srgbClr val="FFFFFF"/>
            </a:solidFill>
          </a:ln>
        </p:spPr>
      </p:pic>
      <p:sp>
        <p:nvSpPr>
          <p:cNvPr id="9" name="Oval 8"/>
          <p:cNvSpPr/>
          <p:nvPr/>
        </p:nvSpPr>
        <p:spPr bwMode="auto">
          <a:xfrm>
            <a:off x="3276600" y="2819400"/>
            <a:ext cx="152400" cy="1524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1" name="Straight Arrow Connector 10"/>
          <p:cNvCxnSpPr>
            <a:stCxn id="9" idx="6"/>
          </p:cNvCxnSpPr>
          <p:nvPr/>
        </p:nvCxnSpPr>
        <p:spPr bwMode="auto">
          <a:xfrm flipV="1">
            <a:off x="3429000" y="2514600"/>
            <a:ext cx="1905000" cy="38100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161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remember so far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SRAM-based FPGAs are soft against radiation</a:t>
            </a:r>
          </a:p>
          <a:p>
            <a:pPr lvl="1"/>
            <a:r>
              <a:rPr lang="en-US" dirty="0" smtClean="0"/>
              <a:t>User logic (SET)</a:t>
            </a:r>
          </a:p>
          <a:p>
            <a:pPr lvl="1"/>
            <a:r>
              <a:rPr lang="en-US" dirty="0" smtClean="0"/>
              <a:t>User memory (SEU, MBU)</a:t>
            </a:r>
          </a:p>
          <a:p>
            <a:pPr lvl="1"/>
            <a:r>
              <a:rPr lang="en-US" dirty="0" smtClean="0"/>
              <a:t>Control logic (SEU, SEFI)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Configuration memory (SEU, MBU)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Flash-</a:t>
            </a:r>
            <a:r>
              <a:rPr lang="en-US" dirty="0"/>
              <a:t>based FPGAs are soft against radiation</a:t>
            </a:r>
          </a:p>
          <a:p>
            <a:pPr lvl="1"/>
            <a:r>
              <a:rPr lang="en-US" dirty="0"/>
              <a:t>User </a:t>
            </a:r>
            <a:r>
              <a:rPr lang="en-US" dirty="0" smtClean="0"/>
              <a:t>logic (SET)</a:t>
            </a:r>
            <a:endParaRPr lang="en-US" dirty="0"/>
          </a:p>
          <a:p>
            <a:pPr lvl="1"/>
            <a:r>
              <a:rPr lang="en-US" dirty="0"/>
              <a:t>User </a:t>
            </a:r>
            <a:r>
              <a:rPr lang="en-US" dirty="0" smtClean="0"/>
              <a:t>memory (SEU, MBU)</a:t>
            </a:r>
            <a:endParaRPr lang="en-US" dirty="0"/>
          </a:p>
          <a:p>
            <a:pPr lvl="1"/>
            <a:r>
              <a:rPr lang="en-US" dirty="0"/>
              <a:t>Control </a:t>
            </a:r>
            <a:r>
              <a:rPr lang="en-US" dirty="0" smtClean="0"/>
              <a:t>logic (SEU, SEFI)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037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Radiation effects in SRAM-/Flash-based FPGAs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Design mitigation issues</a:t>
            </a:r>
          </a:p>
          <a:p>
            <a:endParaRPr lang="en-US" dirty="0"/>
          </a:p>
          <a:p>
            <a:r>
              <a:rPr lang="en-US" dirty="0" smtClean="0"/>
              <a:t>Design validation</a:t>
            </a:r>
          </a:p>
          <a:p>
            <a:endParaRPr lang="en-US" dirty="0"/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0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l="3518" b="20247"/>
          <a:stretch/>
        </p:blipFill>
        <p:spPr>
          <a:xfrm>
            <a:off x="7120773" y="2685951"/>
            <a:ext cx="2023227" cy="1254323"/>
          </a:xfrm>
          <a:prstGeom prst="rect">
            <a:avLst/>
          </a:prstGeom>
        </p:spPr>
      </p:pic>
      <p:grpSp>
        <p:nvGrpSpPr>
          <p:cNvPr id="22" name="Gruppo 21"/>
          <p:cNvGrpSpPr/>
          <p:nvPr/>
        </p:nvGrpSpPr>
        <p:grpSpPr>
          <a:xfrm>
            <a:off x="865026" y="1412776"/>
            <a:ext cx="4355046" cy="4464496"/>
            <a:chOff x="5220072" y="692696"/>
            <a:chExt cx="4248472" cy="4680520"/>
          </a:xfrm>
        </p:grpSpPr>
        <p:sp>
          <p:nvSpPr>
            <p:cNvPr id="20" name="Rettangolo 19"/>
            <p:cNvSpPr/>
            <p:nvPr/>
          </p:nvSpPr>
          <p:spPr bwMode="auto">
            <a:xfrm>
              <a:off x="5220072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4" name="Rettangolo 243"/>
            <p:cNvSpPr/>
            <p:nvPr/>
          </p:nvSpPr>
          <p:spPr bwMode="auto">
            <a:xfrm>
              <a:off x="5652120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5" name="Rettangolo 244"/>
            <p:cNvSpPr/>
            <p:nvPr/>
          </p:nvSpPr>
          <p:spPr bwMode="auto">
            <a:xfrm>
              <a:off x="6084168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6" name="Rettangolo 245"/>
            <p:cNvSpPr/>
            <p:nvPr/>
          </p:nvSpPr>
          <p:spPr bwMode="auto">
            <a:xfrm>
              <a:off x="6516216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7" name="Rettangolo 246"/>
            <p:cNvSpPr/>
            <p:nvPr/>
          </p:nvSpPr>
          <p:spPr bwMode="auto">
            <a:xfrm>
              <a:off x="6948264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8" name="Rettangolo 247"/>
            <p:cNvSpPr/>
            <p:nvPr/>
          </p:nvSpPr>
          <p:spPr bwMode="auto">
            <a:xfrm>
              <a:off x="7380312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9" name="Rettangolo 248"/>
            <p:cNvSpPr/>
            <p:nvPr/>
          </p:nvSpPr>
          <p:spPr bwMode="auto">
            <a:xfrm>
              <a:off x="7812360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0" name="Rettangolo 249"/>
            <p:cNvSpPr/>
            <p:nvPr/>
          </p:nvSpPr>
          <p:spPr bwMode="auto">
            <a:xfrm>
              <a:off x="8244408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1" name="Rettangolo 250"/>
            <p:cNvSpPr/>
            <p:nvPr/>
          </p:nvSpPr>
          <p:spPr bwMode="auto">
            <a:xfrm>
              <a:off x="8676456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2" name="Rettangolo 251"/>
            <p:cNvSpPr/>
            <p:nvPr/>
          </p:nvSpPr>
          <p:spPr bwMode="auto">
            <a:xfrm>
              <a:off x="9108504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5" name="Rettangolo 254"/>
            <p:cNvSpPr/>
            <p:nvPr/>
          </p:nvSpPr>
          <p:spPr bwMode="auto">
            <a:xfrm>
              <a:off x="5220072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6" name="Rettangolo 255"/>
            <p:cNvSpPr/>
            <p:nvPr/>
          </p:nvSpPr>
          <p:spPr bwMode="auto">
            <a:xfrm>
              <a:off x="5652120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7" name="Rettangolo 256"/>
            <p:cNvSpPr/>
            <p:nvPr/>
          </p:nvSpPr>
          <p:spPr bwMode="auto">
            <a:xfrm>
              <a:off x="6084168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8" name="Rettangolo 257"/>
            <p:cNvSpPr/>
            <p:nvPr/>
          </p:nvSpPr>
          <p:spPr bwMode="auto">
            <a:xfrm>
              <a:off x="6516216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9" name="Rettangolo 258"/>
            <p:cNvSpPr/>
            <p:nvPr/>
          </p:nvSpPr>
          <p:spPr bwMode="auto">
            <a:xfrm>
              <a:off x="6948264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0" name="Rettangolo 259"/>
            <p:cNvSpPr/>
            <p:nvPr/>
          </p:nvSpPr>
          <p:spPr bwMode="auto">
            <a:xfrm>
              <a:off x="7380312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1" name="Rettangolo 260"/>
            <p:cNvSpPr/>
            <p:nvPr/>
          </p:nvSpPr>
          <p:spPr bwMode="auto">
            <a:xfrm>
              <a:off x="7812360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2" name="Rettangolo 261"/>
            <p:cNvSpPr/>
            <p:nvPr/>
          </p:nvSpPr>
          <p:spPr bwMode="auto">
            <a:xfrm>
              <a:off x="8244408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3" name="Rettangolo 262"/>
            <p:cNvSpPr/>
            <p:nvPr/>
          </p:nvSpPr>
          <p:spPr bwMode="auto">
            <a:xfrm>
              <a:off x="8676456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4" name="Rettangolo 263"/>
            <p:cNvSpPr/>
            <p:nvPr/>
          </p:nvSpPr>
          <p:spPr bwMode="auto">
            <a:xfrm>
              <a:off x="9108504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5" name="Rettangolo 264"/>
            <p:cNvSpPr/>
            <p:nvPr/>
          </p:nvSpPr>
          <p:spPr bwMode="auto">
            <a:xfrm>
              <a:off x="5220072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6" name="Rettangolo 265"/>
            <p:cNvSpPr/>
            <p:nvPr/>
          </p:nvSpPr>
          <p:spPr bwMode="auto">
            <a:xfrm>
              <a:off x="5652120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7" name="Rettangolo 266"/>
            <p:cNvSpPr/>
            <p:nvPr/>
          </p:nvSpPr>
          <p:spPr bwMode="auto">
            <a:xfrm>
              <a:off x="6084168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8" name="Rettangolo 267"/>
            <p:cNvSpPr/>
            <p:nvPr/>
          </p:nvSpPr>
          <p:spPr bwMode="auto">
            <a:xfrm>
              <a:off x="6516216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9" name="Rettangolo 268"/>
            <p:cNvSpPr/>
            <p:nvPr/>
          </p:nvSpPr>
          <p:spPr bwMode="auto">
            <a:xfrm>
              <a:off x="6948264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0" name="Rettangolo 269"/>
            <p:cNvSpPr/>
            <p:nvPr/>
          </p:nvSpPr>
          <p:spPr bwMode="auto">
            <a:xfrm>
              <a:off x="7380312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1" name="Rettangolo 270"/>
            <p:cNvSpPr/>
            <p:nvPr/>
          </p:nvSpPr>
          <p:spPr bwMode="auto">
            <a:xfrm>
              <a:off x="7812360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2" name="Rettangolo 271"/>
            <p:cNvSpPr/>
            <p:nvPr/>
          </p:nvSpPr>
          <p:spPr bwMode="auto">
            <a:xfrm>
              <a:off x="8244408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3" name="Rettangolo 272"/>
            <p:cNvSpPr/>
            <p:nvPr/>
          </p:nvSpPr>
          <p:spPr bwMode="auto">
            <a:xfrm>
              <a:off x="8676456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4" name="Rettangolo 273"/>
            <p:cNvSpPr/>
            <p:nvPr/>
          </p:nvSpPr>
          <p:spPr bwMode="auto">
            <a:xfrm>
              <a:off x="9108504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5" name="Rettangolo 274"/>
            <p:cNvSpPr/>
            <p:nvPr/>
          </p:nvSpPr>
          <p:spPr bwMode="auto">
            <a:xfrm>
              <a:off x="5220072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6" name="Rettangolo 275"/>
            <p:cNvSpPr/>
            <p:nvPr/>
          </p:nvSpPr>
          <p:spPr bwMode="auto">
            <a:xfrm>
              <a:off x="5652120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7" name="Rettangolo 276"/>
            <p:cNvSpPr/>
            <p:nvPr/>
          </p:nvSpPr>
          <p:spPr bwMode="auto">
            <a:xfrm>
              <a:off x="6084168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8" name="Rettangolo 277"/>
            <p:cNvSpPr/>
            <p:nvPr/>
          </p:nvSpPr>
          <p:spPr bwMode="auto">
            <a:xfrm>
              <a:off x="6516216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9" name="Rettangolo 278"/>
            <p:cNvSpPr/>
            <p:nvPr/>
          </p:nvSpPr>
          <p:spPr bwMode="auto">
            <a:xfrm>
              <a:off x="6948264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0" name="Rettangolo 279"/>
            <p:cNvSpPr/>
            <p:nvPr/>
          </p:nvSpPr>
          <p:spPr bwMode="auto">
            <a:xfrm>
              <a:off x="7380312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1" name="Rettangolo 280"/>
            <p:cNvSpPr/>
            <p:nvPr/>
          </p:nvSpPr>
          <p:spPr bwMode="auto">
            <a:xfrm>
              <a:off x="7812360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2" name="Rettangolo 281"/>
            <p:cNvSpPr/>
            <p:nvPr/>
          </p:nvSpPr>
          <p:spPr bwMode="auto">
            <a:xfrm>
              <a:off x="8244408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3" name="Rettangolo 282"/>
            <p:cNvSpPr/>
            <p:nvPr/>
          </p:nvSpPr>
          <p:spPr bwMode="auto">
            <a:xfrm>
              <a:off x="8676456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4" name="Rettangolo 283"/>
            <p:cNvSpPr/>
            <p:nvPr/>
          </p:nvSpPr>
          <p:spPr bwMode="auto">
            <a:xfrm>
              <a:off x="9108504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5" name="Rettangolo 284"/>
            <p:cNvSpPr/>
            <p:nvPr/>
          </p:nvSpPr>
          <p:spPr bwMode="auto">
            <a:xfrm>
              <a:off x="5220072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6" name="Rettangolo 285"/>
            <p:cNvSpPr/>
            <p:nvPr/>
          </p:nvSpPr>
          <p:spPr bwMode="auto">
            <a:xfrm>
              <a:off x="5652120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7" name="Rettangolo 286"/>
            <p:cNvSpPr/>
            <p:nvPr/>
          </p:nvSpPr>
          <p:spPr bwMode="auto">
            <a:xfrm>
              <a:off x="6084168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8" name="Rettangolo 287"/>
            <p:cNvSpPr/>
            <p:nvPr/>
          </p:nvSpPr>
          <p:spPr bwMode="auto">
            <a:xfrm>
              <a:off x="6516216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9" name="Rettangolo 288"/>
            <p:cNvSpPr/>
            <p:nvPr/>
          </p:nvSpPr>
          <p:spPr bwMode="auto">
            <a:xfrm>
              <a:off x="6948264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0" name="Rettangolo 289"/>
            <p:cNvSpPr/>
            <p:nvPr/>
          </p:nvSpPr>
          <p:spPr bwMode="auto">
            <a:xfrm>
              <a:off x="7380312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1" name="Rettangolo 290"/>
            <p:cNvSpPr/>
            <p:nvPr/>
          </p:nvSpPr>
          <p:spPr bwMode="auto">
            <a:xfrm>
              <a:off x="7812360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2" name="Rettangolo 291"/>
            <p:cNvSpPr/>
            <p:nvPr/>
          </p:nvSpPr>
          <p:spPr bwMode="auto">
            <a:xfrm>
              <a:off x="8244408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3" name="Rettangolo 292"/>
            <p:cNvSpPr/>
            <p:nvPr/>
          </p:nvSpPr>
          <p:spPr bwMode="auto">
            <a:xfrm>
              <a:off x="8676456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4" name="Rettangolo 293"/>
            <p:cNvSpPr/>
            <p:nvPr/>
          </p:nvSpPr>
          <p:spPr bwMode="auto">
            <a:xfrm>
              <a:off x="9108504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5" name="Rettangolo 294"/>
            <p:cNvSpPr/>
            <p:nvPr/>
          </p:nvSpPr>
          <p:spPr bwMode="auto">
            <a:xfrm>
              <a:off x="5220072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6" name="Rettangolo 295"/>
            <p:cNvSpPr/>
            <p:nvPr/>
          </p:nvSpPr>
          <p:spPr bwMode="auto">
            <a:xfrm>
              <a:off x="5652120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7" name="Rettangolo 296"/>
            <p:cNvSpPr/>
            <p:nvPr/>
          </p:nvSpPr>
          <p:spPr bwMode="auto">
            <a:xfrm>
              <a:off x="6084168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8" name="Rettangolo 297"/>
            <p:cNvSpPr/>
            <p:nvPr/>
          </p:nvSpPr>
          <p:spPr bwMode="auto">
            <a:xfrm>
              <a:off x="6516216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9" name="Rettangolo 298"/>
            <p:cNvSpPr/>
            <p:nvPr/>
          </p:nvSpPr>
          <p:spPr bwMode="auto">
            <a:xfrm>
              <a:off x="6948264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0" name="Rettangolo 299"/>
            <p:cNvSpPr/>
            <p:nvPr/>
          </p:nvSpPr>
          <p:spPr bwMode="auto">
            <a:xfrm>
              <a:off x="7380312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1" name="Rettangolo 300"/>
            <p:cNvSpPr/>
            <p:nvPr/>
          </p:nvSpPr>
          <p:spPr bwMode="auto">
            <a:xfrm>
              <a:off x="7812360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2" name="Rettangolo 301"/>
            <p:cNvSpPr/>
            <p:nvPr/>
          </p:nvSpPr>
          <p:spPr bwMode="auto">
            <a:xfrm>
              <a:off x="8244408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3" name="Rettangolo 302"/>
            <p:cNvSpPr/>
            <p:nvPr/>
          </p:nvSpPr>
          <p:spPr bwMode="auto">
            <a:xfrm>
              <a:off x="8676456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4" name="Rettangolo 303"/>
            <p:cNvSpPr/>
            <p:nvPr/>
          </p:nvSpPr>
          <p:spPr bwMode="auto">
            <a:xfrm>
              <a:off x="9108504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5" name="Rettangolo 304"/>
            <p:cNvSpPr/>
            <p:nvPr/>
          </p:nvSpPr>
          <p:spPr bwMode="auto">
            <a:xfrm>
              <a:off x="5220072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6" name="Rettangolo 305"/>
            <p:cNvSpPr/>
            <p:nvPr/>
          </p:nvSpPr>
          <p:spPr bwMode="auto">
            <a:xfrm>
              <a:off x="5652120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7" name="Rettangolo 306"/>
            <p:cNvSpPr/>
            <p:nvPr/>
          </p:nvSpPr>
          <p:spPr bwMode="auto">
            <a:xfrm>
              <a:off x="6084168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8" name="Rettangolo 307"/>
            <p:cNvSpPr/>
            <p:nvPr/>
          </p:nvSpPr>
          <p:spPr bwMode="auto">
            <a:xfrm>
              <a:off x="6516216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9" name="Rettangolo 308"/>
            <p:cNvSpPr/>
            <p:nvPr/>
          </p:nvSpPr>
          <p:spPr bwMode="auto">
            <a:xfrm>
              <a:off x="6948264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0" name="Rettangolo 309"/>
            <p:cNvSpPr/>
            <p:nvPr/>
          </p:nvSpPr>
          <p:spPr bwMode="auto">
            <a:xfrm>
              <a:off x="7380312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1" name="Rettangolo 310"/>
            <p:cNvSpPr/>
            <p:nvPr/>
          </p:nvSpPr>
          <p:spPr bwMode="auto">
            <a:xfrm>
              <a:off x="7812360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2" name="Rettangolo 311"/>
            <p:cNvSpPr/>
            <p:nvPr/>
          </p:nvSpPr>
          <p:spPr bwMode="auto">
            <a:xfrm>
              <a:off x="8244408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3" name="Rettangolo 312"/>
            <p:cNvSpPr/>
            <p:nvPr/>
          </p:nvSpPr>
          <p:spPr bwMode="auto">
            <a:xfrm>
              <a:off x="8676456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4" name="Rettangolo 313"/>
            <p:cNvSpPr/>
            <p:nvPr/>
          </p:nvSpPr>
          <p:spPr bwMode="auto">
            <a:xfrm>
              <a:off x="9108504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5" name="Rettangolo 314"/>
            <p:cNvSpPr/>
            <p:nvPr/>
          </p:nvSpPr>
          <p:spPr bwMode="auto">
            <a:xfrm>
              <a:off x="5220072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6" name="Rettangolo 315"/>
            <p:cNvSpPr/>
            <p:nvPr/>
          </p:nvSpPr>
          <p:spPr bwMode="auto">
            <a:xfrm>
              <a:off x="5652120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7" name="Rettangolo 316"/>
            <p:cNvSpPr/>
            <p:nvPr/>
          </p:nvSpPr>
          <p:spPr bwMode="auto">
            <a:xfrm>
              <a:off x="6084168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8" name="Rettangolo 317"/>
            <p:cNvSpPr/>
            <p:nvPr/>
          </p:nvSpPr>
          <p:spPr bwMode="auto">
            <a:xfrm>
              <a:off x="6516216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9" name="Rettangolo 318"/>
            <p:cNvSpPr/>
            <p:nvPr/>
          </p:nvSpPr>
          <p:spPr bwMode="auto">
            <a:xfrm>
              <a:off x="6948264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0" name="Rettangolo 319"/>
            <p:cNvSpPr/>
            <p:nvPr/>
          </p:nvSpPr>
          <p:spPr bwMode="auto">
            <a:xfrm>
              <a:off x="7380312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1" name="Rettangolo 320"/>
            <p:cNvSpPr/>
            <p:nvPr/>
          </p:nvSpPr>
          <p:spPr bwMode="auto">
            <a:xfrm>
              <a:off x="7812360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2" name="Rettangolo 321"/>
            <p:cNvSpPr/>
            <p:nvPr/>
          </p:nvSpPr>
          <p:spPr bwMode="auto">
            <a:xfrm>
              <a:off x="8244408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3" name="Rettangolo 322"/>
            <p:cNvSpPr/>
            <p:nvPr/>
          </p:nvSpPr>
          <p:spPr bwMode="auto">
            <a:xfrm>
              <a:off x="8676456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4" name="Rettangolo 323"/>
            <p:cNvSpPr/>
            <p:nvPr/>
          </p:nvSpPr>
          <p:spPr bwMode="auto">
            <a:xfrm>
              <a:off x="9108504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5" name="Rettangolo 324"/>
            <p:cNvSpPr/>
            <p:nvPr/>
          </p:nvSpPr>
          <p:spPr bwMode="auto">
            <a:xfrm>
              <a:off x="5220072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6" name="Rettangolo 325"/>
            <p:cNvSpPr/>
            <p:nvPr/>
          </p:nvSpPr>
          <p:spPr bwMode="auto">
            <a:xfrm>
              <a:off x="5652120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7" name="Rettangolo 326"/>
            <p:cNvSpPr/>
            <p:nvPr/>
          </p:nvSpPr>
          <p:spPr bwMode="auto">
            <a:xfrm>
              <a:off x="6084168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8" name="Rettangolo 327"/>
            <p:cNvSpPr/>
            <p:nvPr/>
          </p:nvSpPr>
          <p:spPr bwMode="auto">
            <a:xfrm>
              <a:off x="6516216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9" name="Rettangolo 328"/>
            <p:cNvSpPr/>
            <p:nvPr/>
          </p:nvSpPr>
          <p:spPr bwMode="auto">
            <a:xfrm>
              <a:off x="6948264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0" name="Rettangolo 329"/>
            <p:cNvSpPr/>
            <p:nvPr/>
          </p:nvSpPr>
          <p:spPr bwMode="auto">
            <a:xfrm>
              <a:off x="7380312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1" name="Rettangolo 330"/>
            <p:cNvSpPr/>
            <p:nvPr/>
          </p:nvSpPr>
          <p:spPr bwMode="auto">
            <a:xfrm>
              <a:off x="7812360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2" name="Rettangolo 331"/>
            <p:cNvSpPr/>
            <p:nvPr/>
          </p:nvSpPr>
          <p:spPr bwMode="auto">
            <a:xfrm>
              <a:off x="8244408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3" name="Rettangolo 332"/>
            <p:cNvSpPr/>
            <p:nvPr/>
          </p:nvSpPr>
          <p:spPr bwMode="auto">
            <a:xfrm>
              <a:off x="8676456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4" name="Rettangolo 333"/>
            <p:cNvSpPr/>
            <p:nvPr/>
          </p:nvSpPr>
          <p:spPr bwMode="auto">
            <a:xfrm>
              <a:off x="9108504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5" name="Rettangolo 334"/>
            <p:cNvSpPr/>
            <p:nvPr/>
          </p:nvSpPr>
          <p:spPr bwMode="auto">
            <a:xfrm>
              <a:off x="5220072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6" name="Rettangolo 335"/>
            <p:cNvSpPr/>
            <p:nvPr/>
          </p:nvSpPr>
          <p:spPr bwMode="auto">
            <a:xfrm>
              <a:off x="5652120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7" name="Rettangolo 336"/>
            <p:cNvSpPr/>
            <p:nvPr/>
          </p:nvSpPr>
          <p:spPr bwMode="auto">
            <a:xfrm>
              <a:off x="6084168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8" name="Rettangolo 337"/>
            <p:cNvSpPr/>
            <p:nvPr/>
          </p:nvSpPr>
          <p:spPr bwMode="auto">
            <a:xfrm>
              <a:off x="6516216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9" name="Rettangolo 338"/>
            <p:cNvSpPr/>
            <p:nvPr/>
          </p:nvSpPr>
          <p:spPr bwMode="auto">
            <a:xfrm>
              <a:off x="6948264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0" name="Rettangolo 339"/>
            <p:cNvSpPr/>
            <p:nvPr/>
          </p:nvSpPr>
          <p:spPr bwMode="auto">
            <a:xfrm>
              <a:off x="7380312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1" name="Rettangolo 340"/>
            <p:cNvSpPr/>
            <p:nvPr/>
          </p:nvSpPr>
          <p:spPr bwMode="auto">
            <a:xfrm>
              <a:off x="7812360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2" name="Rettangolo 341"/>
            <p:cNvSpPr/>
            <p:nvPr/>
          </p:nvSpPr>
          <p:spPr bwMode="auto">
            <a:xfrm>
              <a:off x="8244408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3" name="Rettangolo 342"/>
            <p:cNvSpPr/>
            <p:nvPr/>
          </p:nvSpPr>
          <p:spPr bwMode="auto">
            <a:xfrm>
              <a:off x="8676456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4" name="Rettangolo 343"/>
            <p:cNvSpPr/>
            <p:nvPr/>
          </p:nvSpPr>
          <p:spPr bwMode="auto">
            <a:xfrm>
              <a:off x="9108504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5" name="Rettangolo 344"/>
            <p:cNvSpPr/>
            <p:nvPr/>
          </p:nvSpPr>
          <p:spPr bwMode="auto">
            <a:xfrm>
              <a:off x="5220072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6" name="Rettangolo 345"/>
            <p:cNvSpPr/>
            <p:nvPr/>
          </p:nvSpPr>
          <p:spPr bwMode="auto">
            <a:xfrm>
              <a:off x="5652120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7" name="Rettangolo 346"/>
            <p:cNvSpPr/>
            <p:nvPr/>
          </p:nvSpPr>
          <p:spPr bwMode="auto">
            <a:xfrm>
              <a:off x="6084168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8" name="Rettangolo 347"/>
            <p:cNvSpPr/>
            <p:nvPr/>
          </p:nvSpPr>
          <p:spPr bwMode="auto">
            <a:xfrm>
              <a:off x="6516216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9" name="Rettangolo 348"/>
            <p:cNvSpPr/>
            <p:nvPr/>
          </p:nvSpPr>
          <p:spPr bwMode="auto">
            <a:xfrm>
              <a:off x="6948264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0" name="Rettangolo 349"/>
            <p:cNvSpPr/>
            <p:nvPr/>
          </p:nvSpPr>
          <p:spPr bwMode="auto">
            <a:xfrm>
              <a:off x="7380312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1" name="Rettangolo 350"/>
            <p:cNvSpPr/>
            <p:nvPr/>
          </p:nvSpPr>
          <p:spPr bwMode="auto">
            <a:xfrm>
              <a:off x="7812360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2" name="Rettangolo 351"/>
            <p:cNvSpPr/>
            <p:nvPr/>
          </p:nvSpPr>
          <p:spPr bwMode="auto">
            <a:xfrm>
              <a:off x="8244408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3" name="Rettangolo 352"/>
            <p:cNvSpPr/>
            <p:nvPr/>
          </p:nvSpPr>
          <p:spPr bwMode="auto">
            <a:xfrm>
              <a:off x="8676456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4" name="Rettangolo 353"/>
            <p:cNvSpPr/>
            <p:nvPr/>
          </p:nvSpPr>
          <p:spPr bwMode="auto">
            <a:xfrm>
              <a:off x="9108504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 structure/technology</a:t>
            </a:r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grpSp>
        <p:nvGrpSpPr>
          <p:cNvPr id="23" name="Gruppo 22"/>
          <p:cNvGrpSpPr/>
          <p:nvPr/>
        </p:nvGrpSpPr>
        <p:grpSpPr>
          <a:xfrm>
            <a:off x="971600" y="1556792"/>
            <a:ext cx="4104456" cy="4176464"/>
            <a:chOff x="5796136" y="1340768"/>
            <a:chExt cx="4104456" cy="4176464"/>
          </a:xfrm>
        </p:grpSpPr>
        <p:sp>
          <p:nvSpPr>
            <p:cNvPr id="16" name="Rettangolo 15"/>
            <p:cNvSpPr/>
            <p:nvPr/>
          </p:nvSpPr>
          <p:spPr bwMode="auto">
            <a:xfrm>
              <a:off x="5796136" y="458112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3" name="Rettangolo 172"/>
            <p:cNvSpPr/>
            <p:nvPr/>
          </p:nvSpPr>
          <p:spPr bwMode="auto">
            <a:xfrm>
              <a:off x="6840624" y="458112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5" name="Rettangolo 174"/>
            <p:cNvSpPr/>
            <p:nvPr/>
          </p:nvSpPr>
          <p:spPr bwMode="auto">
            <a:xfrm>
              <a:off x="7884368" y="458112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7" name="Rettangolo 176"/>
            <p:cNvSpPr/>
            <p:nvPr/>
          </p:nvSpPr>
          <p:spPr bwMode="auto">
            <a:xfrm>
              <a:off x="8964488" y="458112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9" name="Rettangolo 178"/>
            <p:cNvSpPr/>
            <p:nvPr/>
          </p:nvSpPr>
          <p:spPr bwMode="auto">
            <a:xfrm>
              <a:off x="5796136" y="350100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1" name="Rettangolo 180"/>
            <p:cNvSpPr/>
            <p:nvPr/>
          </p:nvSpPr>
          <p:spPr bwMode="auto">
            <a:xfrm>
              <a:off x="6840624" y="350100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3" name="Rettangolo 182"/>
            <p:cNvSpPr/>
            <p:nvPr/>
          </p:nvSpPr>
          <p:spPr bwMode="auto">
            <a:xfrm>
              <a:off x="7884368" y="350100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5" name="Rettangolo 184"/>
            <p:cNvSpPr/>
            <p:nvPr/>
          </p:nvSpPr>
          <p:spPr bwMode="auto">
            <a:xfrm>
              <a:off x="8964488" y="3501008"/>
              <a:ext cx="936104" cy="93610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7" name="Rettangolo 186"/>
            <p:cNvSpPr/>
            <p:nvPr/>
          </p:nvSpPr>
          <p:spPr bwMode="auto">
            <a:xfrm>
              <a:off x="5796136" y="242088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9" name="Rettangolo 188"/>
            <p:cNvSpPr/>
            <p:nvPr/>
          </p:nvSpPr>
          <p:spPr bwMode="auto">
            <a:xfrm>
              <a:off x="6840624" y="242088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91" name="Rettangolo 190"/>
            <p:cNvSpPr/>
            <p:nvPr/>
          </p:nvSpPr>
          <p:spPr bwMode="auto">
            <a:xfrm>
              <a:off x="7884368" y="242088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93" name="Rettangolo 192"/>
            <p:cNvSpPr/>
            <p:nvPr/>
          </p:nvSpPr>
          <p:spPr bwMode="auto">
            <a:xfrm>
              <a:off x="8964488" y="242088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95" name="Rettangolo 194"/>
            <p:cNvSpPr/>
            <p:nvPr/>
          </p:nvSpPr>
          <p:spPr bwMode="auto">
            <a:xfrm>
              <a:off x="5796136" y="134076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97" name="Rettangolo 196"/>
            <p:cNvSpPr/>
            <p:nvPr/>
          </p:nvSpPr>
          <p:spPr bwMode="auto">
            <a:xfrm>
              <a:off x="6840624" y="134076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99" name="Rettangolo 198"/>
            <p:cNvSpPr/>
            <p:nvPr/>
          </p:nvSpPr>
          <p:spPr bwMode="auto">
            <a:xfrm>
              <a:off x="7884368" y="134076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01" name="Rettangolo 200"/>
            <p:cNvSpPr/>
            <p:nvPr/>
          </p:nvSpPr>
          <p:spPr bwMode="auto">
            <a:xfrm>
              <a:off x="8964488" y="1340768"/>
              <a:ext cx="936104" cy="936104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194" name="Immagine 193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16200000">
              <a:off x="5924540" y="1519780"/>
              <a:ext cx="735692" cy="613076"/>
            </a:xfrm>
            <a:prstGeom prst="rect">
              <a:avLst/>
            </a:prstGeom>
          </p:spPr>
        </p:pic>
        <p:pic>
          <p:nvPicPr>
            <p:cNvPr id="196" name="Immagine 195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20700000">
              <a:off x="6969028" y="1519780"/>
              <a:ext cx="735692" cy="613076"/>
            </a:xfrm>
            <a:prstGeom prst="rect">
              <a:avLst/>
            </a:prstGeom>
          </p:spPr>
        </p:pic>
        <p:pic>
          <p:nvPicPr>
            <p:cNvPr id="198" name="Immagine 197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5400000">
              <a:off x="8012772" y="1519780"/>
              <a:ext cx="735692" cy="613076"/>
            </a:xfrm>
            <a:prstGeom prst="rect">
              <a:avLst/>
            </a:prstGeom>
          </p:spPr>
        </p:pic>
        <p:pic>
          <p:nvPicPr>
            <p:cNvPr id="200" name="Immagine 199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20700000">
              <a:off x="9092892" y="1519780"/>
              <a:ext cx="735692" cy="613076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900000">
              <a:off x="5924540" y="4760140"/>
              <a:ext cx="735692" cy="613076"/>
            </a:xfrm>
            <a:prstGeom prst="rect">
              <a:avLst/>
            </a:prstGeom>
          </p:spPr>
        </p:pic>
        <p:pic>
          <p:nvPicPr>
            <p:cNvPr id="172" name="Immagine 171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20700000">
              <a:off x="6969028" y="4760140"/>
              <a:ext cx="735692" cy="613076"/>
            </a:xfrm>
            <a:prstGeom prst="rect">
              <a:avLst/>
            </a:prstGeom>
          </p:spPr>
        </p:pic>
        <p:pic>
          <p:nvPicPr>
            <p:cNvPr id="174" name="Immagine 173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900000">
              <a:off x="8012772" y="4760140"/>
              <a:ext cx="735692" cy="613076"/>
            </a:xfrm>
            <a:prstGeom prst="rect">
              <a:avLst/>
            </a:prstGeom>
          </p:spPr>
        </p:pic>
        <p:pic>
          <p:nvPicPr>
            <p:cNvPr id="176" name="Immagine 175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16200000">
              <a:off x="9092892" y="4760140"/>
              <a:ext cx="735692" cy="613076"/>
            </a:xfrm>
            <a:prstGeom prst="rect">
              <a:avLst/>
            </a:prstGeom>
          </p:spPr>
        </p:pic>
        <p:pic>
          <p:nvPicPr>
            <p:cNvPr id="178" name="Immagine 177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900000">
              <a:off x="5924540" y="3680020"/>
              <a:ext cx="735692" cy="613076"/>
            </a:xfrm>
            <a:prstGeom prst="rect">
              <a:avLst/>
            </a:prstGeom>
          </p:spPr>
        </p:pic>
        <p:pic>
          <p:nvPicPr>
            <p:cNvPr id="180" name="Immagine 179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20700000">
              <a:off x="6969028" y="3680020"/>
              <a:ext cx="735692" cy="613076"/>
            </a:xfrm>
            <a:prstGeom prst="rect">
              <a:avLst/>
            </a:prstGeom>
          </p:spPr>
        </p:pic>
        <p:pic>
          <p:nvPicPr>
            <p:cNvPr id="182" name="Immagine 181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5400000">
              <a:off x="8012772" y="3680020"/>
              <a:ext cx="735692" cy="613076"/>
            </a:xfrm>
            <a:prstGeom prst="rect">
              <a:avLst/>
            </a:prstGeom>
          </p:spPr>
        </p:pic>
        <p:pic>
          <p:nvPicPr>
            <p:cNvPr id="184" name="Immagine 183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900000">
              <a:off x="9092892" y="3680020"/>
              <a:ext cx="735692" cy="613076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186" name="Immagine 185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20700000">
              <a:off x="5924540" y="2599900"/>
              <a:ext cx="735692" cy="613076"/>
            </a:xfrm>
            <a:prstGeom prst="rect">
              <a:avLst/>
            </a:prstGeom>
          </p:spPr>
        </p:pic>
        <p:pic>
          <p:nvPicPr>
            <p:cNvPr id="188" name="Immagine 187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900000">
              <a:off x="6969028" y="2599900"/>
              <a:ext cx="735692" cy="613076"/>
            </a:xfrm>
            <a:prstGeom prst="rect">
              <a:avLst/>
            </a:prstGeom>
          </p:spPr>
        </p:pic>
        <p:pic>
          <p:nvPicPr>
            <p:cNvPr id="190" name="Immagine 189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16200000">
              <a:off x="8012772" y="2599900"/>
              <a:ext cx="735692" cy="613076"/>
            </a:xfrm>
            <a:prstGeom prst="rect">
              <a:avLst/>
            </a:prstGeom>
          </p:spPr>
        </p:pic>
        <p:pic>
          <p:nvPicPr>
            <p:cNvPr id="192" name="Immagine 191"/>
            <p:cNvPicPr>
              <a:picLocks noChangeAspect="1"/>
            </p:cNvPicPr>
            <p:nvPr/>
          </p:nvPicPr>
          <p:blipFill rotWithShape="1">
            <a:blip r:embed="rId3"/>
            <a:srcRect l="14736" t="39683" r="70593"/>
            <a:stretch/>
          </p:blipFill>
          <p:spPr>
            <a:xfrm rot="900000">
              <a:off x="9092892" y="2599900"/>
              <a:ext cx="735692" cy="613076"/>
            </a:xfrm>
            <a:prstGeom prst="rect">
              <a:avLst/>
            </a:prstGeom>
          </p:spPr>
        </p:pic>
      </p:grpSp>
      <p:sp>
        <p:nvSpPr>
          <p:cNvPr id="24" name="CasellaDiTesto 23"/>
          <p:cNvSpPr txBox="1"/>
          <p:nvPr/>
        </p:nvSpPr>
        <p:spPr>
          <a:xfrm>
            <a:off x="5508104" y="1054100"/>
            <a:ext cx="2592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Logic Blocks &amp; Interconnections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Connettore 2 25"/>
          <p:cNvCxnSpPr>
            <a:stCxn id="24" idx="2"/>
          </p:cNvCxnSpPr>
          <p:nvPr/>
        </p:nvCxnSpPr>
        <p:spPr bwMode="auto">
          <a:xfrm flipH="1">
            <a:off x="4932040" y="1885097"/>
            <a:ext cx="1872509" cy="391775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5" name="CasellaDiTesto 354"/>
          <p:cNvSpPr txBox="1"/>
          <p:nvPr/>
        </p:nvSpPr>
        <p:spPr>
          <a:xfrm>
            <a:off x="6587623" y="1844824"/>
            <a:ext cx="2592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Configuration Elements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56" name="Connettore 2 355"/>
          <p:cNvCxnSpPr>
            <a:stCxn id="355" idx="2"/>
            <a:endCxn id="294" idx="3"/>
          </p:cNvCxnSpPr>
          <p:nvPr/>
        </p:nvCxnSpPr>
        <p:spPr bwMode="auto">
          <a:xfrm flipH="1">
            <a:off x="5220072" y="2675821"/>
            <a:ext cx="2663996" cy="969204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57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9" t="76598" r="40365" b="3799"/>
          <a:stretch/>
        </p:blipFill>
        <p:spPr bwMode="auto">
          <a:xfrm>
            <a:off x="7596336" y="4149080"/>
            <a:ext cx="1008112" cy="87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CasellaDiTesto 29"/>
          <p:cNvSpPr txBox="1"/>
          <p:nvPr/>
        </p:nvSpPr>
        <p:spPr>
          <a:xfrm>
            <a:off x="6084168" y="3183359"/>
            <a:ext cx="1280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</a:t>
            </a:r>
            <a:r>
              <a:rPr lang="en-US" dirty="0" err="1" smtClean="0"/>
              <a:t>ntifuse</a:t>
            </a:r>
            <a:endParaRPr lang="en-US" dirty="0"/>
          </a:p>
        </p:txBody>
      </p:sp>
      <p:sp>
        <p:nvSpPr>
          <p:cNvPr id="358" name="CasellaDiTesto 357"/>
          <p:cNvSpPr txBox="1"/>
          <p:nvPr/>
        </p:nvSpPr>
        <p:spPr>
          <a:xfrm>
            <a:off x="6710306" y="4293096"/>
            <a:ext cx="8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Flash</a:t>
            </a:r>
            <a:endParaRPr lang="en-US" dirty="0"/>
          </a:p>
        </p:txBody>
      </p:sp>
      <p:pic>
        <p:nvPicPr>
          <p:cNvPr id="31" name="Immagin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9407" y="5085184"/>
            <a:ext cx="920945" cy="1296144"/>
          </a:xfrm>
          <a:prstGeom prst="rect">
            <a:avLst/>
          </a:prstGeom>
        </p:spPr>
      </p:pic>
      <p:sp>
        <p:nvSpPr>
          <p:cNvPr id="359" name="CasellaDiTesto 358"/>
          <p:cNvSpPr txBox="1"/>
          <p:nvPr/>
        </p:nvSpPr>
        <p:spPr>
          <a:xfrm>
            <a:off x="5691397" y="5517232"/>
            <a:ext cx="96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SRAM</a:t>
            </a:r>
            <a:endParaRPr lang="en-US" dirty="0"/>
          </a:p>
        </p:txBody>
      </p:sp>
      <p:sp>
        <p:nvSpPr>
          <p:cNvPr id="360" name="CasellaDiTesto 359"/>
          <p:cNvSpPr txBox="1"/>
          <p:nvPr/>
        </p:nvSpPr>
        <p:spPr>
          <a:xfrm>
            <a:off x="1691680" y="5847655"/>
            <a:ext cx="2972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Before programming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4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" grpId="0"/>
      <p:bldP spid="30" grpId="0"/>
      <p:bldP spid="358" grpId="0"/>
      <p:bldP spid="35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and solutions</a:t>
            </a:r>
            <a:endParaRPr lang="en-US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problems</a:t>
            </a:r>
          </a:p>
          <a:p>
            <a:pPr lvl="1"/>
            <a:r>
              <a:rPr lang="en-US" dirty="0" smtClean="0"/>
              <a:t>SEU</a:t>
            </a:r>
          </a:p>
          <a:p>
            <a:pPr lvl="1"/>
            <a:r>
              <a:rPr lang="en-US" dirty="0" smtClean="0"/>
              <a:t>SET</a:t>
            </a:r>
          </a:p>
          <a:p>
            <a:pPr lvl="1"/>
            <a:r>
              <a:rPr lang="en-US" dirty="0" smtClean="0"/>
              <a:t>SEL</a:t>
            </a:r>
          </a:p>
          <a:p>
            <a:pPr lvl="1"/>
            <a:r>
              <a:rPr lang="en-US" dirty="0" smtClean="0"/>
              <a:t>SEFI</a:t>
            </a:r>
          </a:p>
          <a:p>
            <a:pPr lvl="1"/>
            <a:r>
              <a:rPr lang="en-US" dirty="0" smtClean="0"/>
              <a:t>TID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3635896" y="1268414"/>
            <a:ext cx="5017567" cy="4608511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solutions</a:t>
            </a:r>
            <a:endParaRPr lang="en-US" dirty="0" smtClean="0"/>
          </a:p>
          <a:p>
            <a:pPr lvl="1"/>
            <a:r>
              <a:rPr lang="en-US" dirty="0" smtClean="0"/>
              <a:t>Device-level solutions</a:t>
            </a:r>
          </a:p>
          <a:p>
            <a:pPr lvl="2"/>
            <a:r>
              <a:rPr lang="en-US" dirty="0" smtClean="0"/>
              <a:t>Make the device design rad tolerant</a:t>
            </a:r>
          </a:p>
          <a:p>
            <a:pPr lvl="1"/>
            <a:r>
              <a:rPr lang="en-US" dirty="0" smtClean="0"/>
              <a:t>Design-level solutions</a:t>
            </a:r>
          </a:p>
          <a:p>
            <a:pPr lvl="2"/>
            <a:r>
              <a:rPr lang="en-US" dirty="0" smtClean="0"/>
              <a:t>Make your design rad tolerant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053823" y="5157192"/>
            <a:ext cx="5036354" cy="697885"/>
          </a:xfrm>
          <a:prstGeom prst="foldedCorner">
            <a:avLst/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smtClean="0"/>
              <a:t>Which is the best solution?</a:t>
            </a:r>
            <a:endParaRPr lang="en-US" sz="3200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18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the best solution?</a:t>
            </a:r>
            <a:endParaRPr lang="en-US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designer perspective the answer is easy: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device-level solutions</a:t>
            </a:r>
          </a:p>
          <a:p>
            <a:pPr lvl="1"/>
            <a:r>
              <a:rPr lang="en-US" dirty="0" smtClean="0">
                <a:sym typeface="Wingdings"/>
              </a:rPr>
              <a:t>Problem solved at the root</a:t>
            </a:r>
          </a:p>
          <a:p>
            <a:pPr lvl="1"/>
            <a:r>
              <a:rPr lang="en-US" dirty="0" smtClean="0">
                <a:sym typeface="Wingdings"/>
              </a:rPr>
              <a:t>No need to put extra-effort to design for SEE mitigation and validate the resulting design</a:t>
            </a:r>
          </a:p>
          <a:p>
            <a:r>
              <a:rPr lang="en-US" dirty="0" smtClean="0">
                <a:sym typeface="Wingdings"/>
              </a:rPr>
              <a:t>However, few devices are ready (?) today</a:t>
            </a:r>
          </a:p>
          <a:p>
            <a:pPr lvl="1"/>
            <a:r>
              <a:rPr lang="en-US" dirty="0" smtClean="0">
                <a:sym typeface="Wingdings"/>
              </a:rPr>
              <a:t>Atmel AT280 (SRAM-based, old concept, poor back-end tools)</a:t>
            </a:r>
          </a:p>
          <a:p>
            <a:pPr lvl="1"/>
            <a:r>
              <a:rPr lang="en-US" dirty="0" smtClean="0">
                <a:sym typeface="Wingdings"/>
              </a:rPr>
              <a:t>Xilinx Virtex-5QV (SRAM-</a:t>
            </a:r>
            <a:r>
              <a:rPr lang="en-US" dirty="0" smtClean="0">
                <a:sym typeface="Wingdings"/>
              </a:rPr>
              <a:t>based, </a:t>
            </a:r>
            <a:r>
              <a:rPr lang="en-US" dirty="0" smtClean="0">
                <a:sym typeface="Wingdings"/>
              </a:rPr>
              <a:t>ITAR restricted, expensive)</a:t>
            </a:r>
          </a:p>
          <a:p>
            <a:pPr lvl="1"/>
            <a:r>
              <a:rPr lang="en-US" dirty="0" smtClean="0">
                <a:sym typeface="Wingdings"/>
              </a:rPr>
              <a:t>No Flash-based device available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036606-740B-4547-B7E0-F0A24CAB863C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104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pragmatic compromise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among commercial devices those that are immune to TID and SEL</a:t>
            </a:r>
          </a:p>
          <a:p>
            <a:endParaRPr lang="en-US" dirty="0" smtClean="0"/>
          </a:p>
          <a:p>
            <a:r>
              <a:rPr lang="en-US" dirty="0" smtClean="0"/>
              <a:t>Design </a:t>
            </a:r>
            <a:r>
              <a:rPr lang="en-US" dirty="0" smtClean="0">
                <a:solidFill>
                  <a:srgbClr val="FF0000"/>
                </a:solidFill>
              </a:rPr>
              <a:t>your application</a:t>
            </a:r>
            <a:r>
              <a:rPr lang="en-US" dirty="0" smtClean="0"/>
              <a:t> for SEE mitigation using </a:t>
            </a:r>
          </a:p>
          <a:p>
            <a:pPr lvl="1"/>
            <a:r>
              <a:rPr lang="en-US" dirty="0" smtClean="0"/>
              <a:t>Appropriate system architecture for </a:t>
            </a:r>
            <a:r>
              <a:rPr lang="en-US" dirty="0" smtClean="0">
                <a:solidFill>
                  <a:srgbClr val="FF0000"/>
                </a:solidFill>
              </a:rPr>
              <a:t>SEE removal</a:t>
            </a:r>
          </a:p>
          <a:p>
            <a:pPr lvl="1"/>
            <a:r>
              <a:rPr lang="en-US" dirty="0" smtClean="0"/>
              <a:t>Appropriate circuit architecture for </a:t>
            </a:r>
            <a:r>
              <a:rPr lang="en-US" dirty="0" smtClean="0">
                <a:solidFill>
                  <a:srgbClr val="FF0000"/>
                </a:solidFill>
              </a:rPr>
              <a:t>SEE masking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88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Architecture</a:t>
            </a:r>
            <a:endParaRPr lang="en-US" dirty="0"/>
          </a:p>
        </p:txBody>
      </p:sp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4427984" y="1268414"/>
            <a:ext cx="4536503" cy="4608511"/>
          </a:xfrm>
        </p:spPr>
        <p:txBody>
          <a:bodyPr/>
          <a:lstStyle/>
          <a:p>
            <a:r>
              <a:rPr lang="en-US" dirty="0" smtClean="0"/>
              <a:t>Payload FPGA on-chip configuration is refreshed periodically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SRAM-based FPGAs</a:t>
            </a:r>
          </a:p>
          <a:p>
            <a:pPr lvl="1"/>
            <a:r>
              <a:rPr lang="en-US" dirty="0" smtClean="0"/>
              <a:t>To remove SEE in </a:t>
            </a:r>
            <a:r>
              <a:rPr lang="en-US" dirty="0" err="1" smtClean="0"/>
              <a:t>c.m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FLASH-based FPGAs</a:t>
            </a:r>
          </a:p>
          <a:p>
            <a:pPr lvl="1"/>
            <a:r>
              <a:rPr lang="en-US" dirty="0" smtClean="0"/>
              <a:t>To anneal TID effects</a:t>
            </a:r>
          </a:p>
          <a:p>
            <a:r>
              <a:rPr lang="en-US" dirty="0" smtClean="0"/>
              <a:t>Period depends on the radiation environment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827584" y="1268760"/>
            <a:ext cx="3168352" cy="2592288"/>
          </a:xfrm>
          <a:prstGeom prst="roundRect">
            <a:avLst>
              <a:gd name="adj" fmla="val 702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Payload FPGA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27584" y="5085184"/>
            <a:ext cx="3168352" cy="1224136"/>
          </a:xfrm>
          <a:prstGeom prst="roundRect">
            <a:avLst>
              <a:gd name="adj" fmla="val 7023"/>
            </a:avLst>
          </a:prstGeom>
          <a:solidFill>
            <a:srgbClr val="008000"/>
          </a:solidFill>
          <a:ln>
            <a:solidFill>
              <a:schemeClr val="tx1"/>
            </a:solidFill>
          </a:ln>
        </p:spPr>
        <p:txBody>
          <a:bodyPr wrap="none" rtlCol="0" anchor="ctr"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Configuration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Memory Backup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827584" y="4083793"/>
            <a:ext cx="1584176" cy="792088"/>
          </a:xfrm>
          <a:prstGeom prst="roundRect">
            <a:avLst>
              <a:gd name="adj" fmla="val 7023"/>
            </a:avLst>
          </a:prstGeom>
          <a:solidFill>
            <a:srgbClr val="FF6600"/>
          </a:solidFill>
          <a:ln>
            <a:solidFill>
              <a:schemeClr val="tx1"/>
            </a:solidFill>
          </a:ln>
        </p:spPr>
        <p:txBody>
          <a:bodyPr wrap="none" rtlCol="0" anchor="ctr"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System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Controller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Connettore 2 14"/>
          <p:cNvCxnSpPr/>
          <p:nvPr/>
        </p:nvCxnSpPr>
        <p:spPr bwMode="auto">
          <a:xfrm flipV="1">
            <a:off x="3131840" y="3887788"/>
            <a:ext cx="0" cy="1197396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CasellaDiTesto 15"/>
          <p:cNvSpPr txBox="1"/>
          <p:nvPr/>
        </p:nvSpPr>
        <p:spPr>
          <a:xfrm>
            <a:off x="3275856" y="4221088"/>
            <a:ext cx="831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Config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Bus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34238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for SEE masking</a:t>
            </a:r>
            <a:endParaRPr lang="en-US" dirty="0"/>
          </a:p>
        </p:txBody>
      </p:sp>
      <p:sp>
        <p:nvSpPr>
          <p:cNvPr id="4" name="TextBox 3"/>
          <p:cNvSpPr txBox="1">
            <a:spLocks/>
          </p:cNvSpPr>
          <p:nvPr/>
        </p:nvSpPr>
        <p:spPr>
          <a:xfrm>
            <a:off x="1615616" y="2101161"/>
            <a:ext cx="1468743" cy="59451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D1.1</a:t>
            </a:r>
            <a:endParaRPr lang="en-US" dirty="0"/>
          </a:p>
        </p:txBody>
      </p:sp>
      <p:cxnSp>
        <p:nvCxnSpPr>
          <p:cNvPr id="11" name="Straight Arrow Connector 10"/>
          <p:cNvCxnSpPr>
            <a:endCxn id="4" idx="1"/>
          </p:cNvCxnSpPr>
          <p:nvPr/>
        </p:nvCxnSpPr>
        <p:spPr bwMode="auto">
          <a:xfrm>
            <a:off x="1382199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6" name="TextBox 15"/>
          <p:cNvSpPr txBox="1">
            <a:spLocks/>
          </p:cNvSpPr>
          <p:nvPr/>
        </p:nvSpPr>
        <p:spPr>
          <a:xfrm>
            <a:off x="4572000" y="2101161"/>
            <a:ext cx="1468743" cy="59451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D1.2</a:t>
            </a:r>
            <a:endParaRPr lang="en-US" dirty="0"/>
          </a:p>
        </p:txBody>
      </p:sp>
      <p:cxnSp>
        <p:nvCxnSpPr>
          <p:cNvPr id="26" name="Straight Arrow Connector 25"/>
          <p:cNvCxnSpPr>
            <a:stCxn id="4" idx="3"/>
            <a:endCxn id="16" idx="1"/>
          </p:cNvCxnSpPr>
          <p:nvPr/>
        </p:nvCxnSpPr>
        <p:spPr bwMode="auto">
          <a:xfrm>
            <a:off x="3084359" y="2398421"/>
            <a:ext cx="1487641" cy="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6" name="Straight Arrow Connector 65"/>
          <p:cNvCxnSpPr/>
          <p:nvPr/>
        </p:nvCxnSpPr>
        <p:spPr bwMode="auto">
          <a:xfrm>
            <a:off x="6040743" y="239842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2" name="Segnaposto piè di pagina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876256" y="5157192"/>
            <a:ext cx="1770887" cy="550962"/>
          </a:xfrm>
          <a:prstGeom prst="foldedCorne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Your design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405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for SEE masking</a:t>
            </a:r>
            <a:endParaRPr lang="en-US" dirty="0"/>
          </a:p>
        </p:txBody>
      </p:sp>
      <p:sp>
        <p:nvSpPr>
          <p:cNvPr id="4" name="TextBox 3"/>
          <p:cNvSpPr txBox="1">
            <a:spLocks/>
          </p:cNvSpPr>
          <p:nvPr/>
        </p:nvSpPr>
        <p:spPr>
          <a:xfrm>
            <a:off x="1615616" y="2101161"/>
            <a:ext cx="1468743" cy="59451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D1.1</a:t>
            </a:r>
            <a:endParaRPr lang="en-US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1615616" y="325028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D2.1</a:t>
            </a:r>
            <a:endParaRPr lang="en-US" dirty="0"/>
          </a:p>
        </p:txBody>
      </p:sp>
      <p:sp>
        <p:nvSpPr>
          <p:cNvPr id="6" name="TextBox 5"/>
          <p:cNvSpPr txBox="1">
            <a:spLocks/>
          </p:cNvSpPr>
          <p:nvPr/>
        </p:nvSpPr>
        <p:spPr>
          <a:xfrm>
            <a:off x="1615616" y="438212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D3.1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1650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1650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1650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7" idx="6"/>
            <a:endCxn id="4" idx="1"/>
          </p:cNvCxnSpPr>
          <p:nvPr/>
        </p:nvCxnSpPr>
        <p:spPr bwMode="auto">
          <a:xfrm>
            <a:off x="1382199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3" name="Straight Arrow Connector 12"/>
          <p:cNvCxnSpPr>
            <a:stCxn id="8" idx="6"/>
            <a:endCxn id="5" idx="1"/>
          </p:cNvCxnSpPr>
          <p:nvPr/>
        </p:nvCxnSpPr>
        <p:spPr bwMode="auto">
          <a:xfrm>
            <a:off x="1382199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5" name="Straight Arrow Connector 14"/>
          <p:cNvCxnSpPr>
            <a:stCxn id="9" idx="6"/>
            <a:endCxn id="6" idx="1"/>
          </p:cNvCxnSpPr>
          <p:nvPr/>
        </p:nvCxnSpPr>
        <p:spPr bwMode="auto">
          <a:xfrm>
            <a:off x="1382199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6" name="TextBox 15"/>
          <p:cNvSpPr txBox="1">
            <a:spLocks/>
          </p:cNvSpPr>
          <p:nvPr/>
        </p:nvSpPr>
        <p:spPr>
          <a:xfrm>
            <a:off x="4572000" y="2101161"/>
            <a:ext cx="1468743" cy="59451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D1.2</a:t>
            </a:r>
            <a:endParaRPr lang="en-US" dirty="0"/>
          </a:p>
        </p:txBody>
      </p:sp>
      <p:sp>
        <p:nvSpPr>
          <p:cNvPr id="17" name="TextBox 16"/>
          <p:cNvSpPr txBox="1">
            <a:spLocks/>
          </p:cNvSpPr>
          <p:nvPr/>
        </p:nvSpPr>
        <p:spPr>
          <a:xfrm>
            <a:off x="4572000" y="325028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D2.2</a:t>
            </a:r>
            <a:endParaRPr lang="en-US" dirty="0"/>
          </a:p>
        </p:txBody>
      </p:sp>
      <p:sp>
        <p:nvSpPr>
          <p:cNvPr id="18" name="TextBox 17"/>
          <p:cNvSpPr txBox="1">
            <a:spLocks/>
          </p:cNvSpPr>
          <p:nvPr/>
        </p:nvSpPr>
        <p:spPr>
          <a:xfrm>
            <a:off x="4572000" y="438212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D3.2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708034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708034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08034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19" idx="6"/>
            <a:endCxn id="16" idx="1"/>
          </p:cNvCxnSpPr>
          <p:nvPr/>
        </p:nvCxnSpPr>
        <p:spPr bwMode="auto">
          <a:xfrm>
            <a:off x="4338583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3" name="Straight Arrow Connector 22"/>
          <p:cNvCxnSpPr>
            <a:stCxn id="20" idx="6"/>
            <a:endCxn id="17" idx="1"/>
          </p:cNvCxnSpPr>
          <p:nvPr/>
        </p:nvCxnSpPr>
        <p:spPr bwMode="auto">
          <a:xfrm>
            <a:off x="4338583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4" name="Straight Arrow Connector 23"/>
          <p:cNvCxnSpPr>
            <a:stCxn id="21" idx="6"/>
            <a:endCxn id="18" idx="1"/>
          </p:cNvCxnSpPr>
          <p:nvPr/>
        </p:nvCxnSpPr>
        <p:spPr bwMode="auto">
          <a:xfrm>
            <a:off x="4338583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6" name="Straight Arrow Connector 25"/>
          <p:cNvCxnSpPr>
            <a:stCxn id="4" idx="3"/>
            <a:endCxn id="19" idx="2"/>
          </p:cNvCxnSpPr>
          <p:nvPr/>
        </p:nvCxnSpPr>
        <p:spPr bwMode="auto">
          <a:xfrm>
            <a:off x="3084359" y="239842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8" name="Straight Arrow Connector 27"/>
          <p:cNvCxnSpPr>
            <a:stCxn id="4" idx="3"/>
            <a:endCxn id="20" idx="2"/>
          </p:cNvCxnSpPr>
          <p:nvPr/>
        </p:nvCxnSpPr>
        <p:spPr bwMode="auto">
          <a:xfrm>
            <a:off x="3084359" y="2398421"/>
            <a:ext cx="623675" cy="114912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0" name="Straight Arrow Connector 29"/>
          <p:cNvCxnSpPr>
            <a:stCxn id="4" idx="3"/>
            <a:endCxn id="21" idx="2"/>
          </p:cNvCxnSpPr>
          <p:nvPr/>
        </p:nvCxnSpPr>
        <p:spPr bwMode="auto">
          <a:xfrm>
            <a:off x="3084359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2" name="Straight Arrow Connector 31"/>
          <p:cNvCxnSpPr>
            <a:stCxn id="5" idx="3"/>
          </p:cNvCxnSpPr>
          <p:nvPr/>
        </p:nvCxnSpPr>
        <p:spPr bwMode="auto">
          <a:xfrm flipV="1">
            <a:off x="3084359" y="2400009"/>
            <a:ext cx="623675" cy="1147532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4" name="Straight Arrow Connector 33"/>
          <p:cNvCxnSpPr>
            <a:stCxn id="5" idx="3"/>
            <a:endCxn id="20" idx="2"/>
          </p:cNvCxnSpPr>
          <p:nvPr/>
        </p:nvCxnSpPr>
        <p:spPr bwMode="auto">
          <a:xfrm>
            <a:off x="3084359" y="354754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6" name="Straight Arrow Connector 35"/>
          <p:cNvCxnSpPr>
            <a:stCxn id="5" idx="3"/>
            <a:endCxn id="21" idx="2"/>
          </p:cNvCxnSpPr>
          <p:nvPr/>
        </p:nvCxnSpPr>
        <p:spPr bwMode="auto">
          <a:xfrm>
            <a:off x="3084359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5" name="Straight Arrow Connector 44"/>
          <p:cNvCxnSpPr>
            <a:stCxn id="6" idx="3"/>
            <a:endCxn id="21" idx="2"/>
          </p:cNvCxnSpPr>
          <p:nvPr/>
        </p:nvCxnSpPr>
        <p:spPr bwMode="auto">
          <a:xfrm>
            <a:off x="3084359" y="467938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7" name="Straight Arrow Connector 46"/>
          <p:cNvCxnSpPr>
            <a:stCxn id="6" idx="3"/>
            <a:endCxn id="20" idx="2"/>
          </p:cNvCxnSpPr>
          <p:nvPr/>
        </p:nvCxnSpPr>
        <p:spPr bwMode="auto">
          <a:xfrm flipV="1">
            <a:off x="3084359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9" name="Straight Arrow Connector 58"/>
          <p:cNvCxnSpPr>
            <a:stCxn id="6" idx="3"/>
            <a:endCxn id="19" idx="2"/>
          </p:cNvCxnSpPr>
          <p:nvPr/>
        </p:nvCxnSpPr>
        <p:spPr bwMode="auto">
          <a:xfrm flipV="1">
            <a:off x="3084359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6664418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664418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6664418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cxnSp>
        <p:nvCxnSpPr>
          <p:cNvPr id="63" name="Straight Arrow Connector 62"/>
          <p:cNvCxnSpPr>
            <a:stCxn id="60" idx="6"/>
          </p:cNvCxnSpPr>
          <p:nvPr/>
        </p:nvCxnSpPr>
        <p:spPr bwMode="auto">
          <a:xfrm>
            <a:off x="7294967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4" name="Straight Arrow Connector 63"/>
          <p:cNvCxnSpPr>
            <a:stCxn id="61" idx="6"/>
          </p:cNvCxnSpPr>
          <p:nvPr/>
        </p:nvCxnSpPr>
        <p:spPr bwMode="auto">
          <a:xfrm>
            <a:off x="7294967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5" name="Straight Arrow Connector 64"/>
          <p:cNvCxnSpPr>
            <a:stCxn id="62" idx="6"/>
          </p:cNvCxnSpPr>
          <p:nvPr/>
        </p:nvCxnSpPr>
        <p:spPr bwMode="auto">
          <a:xfrm>
            <a:off x="7294967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6" name="Straight Arrow Connector 65"/>
          <p:cNvCxnSpPr>
            <a:endCxn id="60" idx="2"/>
          </p:cNvCxnSpPr>
          <p:nvPr/>
        </p:nvCxnSpPr>
        <p:spPr bwMode="auto">
          <a:xfrm>
            <a:off x="6040743" y="239842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7" name="Straight Arrow Connector 66"/>
          <p:cNvCxnSpPr>
            <a:endCxn id="61" idx="2"/>
          </p:cNvCxnSpPr>
          <p:nvPr/>
        </p:nvCxnSpPr>
        <p:spPr bwMode="auto">
          <a:xfrm>
            <a:off x="6040743" y="2398421"/>
            <a:ext cx="623675" cy="114912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8" name="Straight Arrow Connector 67"/>
          <p:cNvCxnSpPr>
            <a:endCxn id="62" idx="2"/>
          </p:cNvCxnSpPr>
          <p:nvPr/>
        </p:nvCxnSpPr>
        <p:spPr bwMode="auto">
          <a:xfrm>
            <a:off x="6040743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 flipV="1">
            <a:off x="6040743" y="2400009"/>
            <a:ext cx="623675" cy="1147532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0" name="Straight Arrow Connector 69"/>
          <p:cNvCxnSpPr>
            <a:endCxn id="61" idx="2"/>
          </p:cNvCxnSpPr>
          <p:nvPr/>
        </p:nvCxnSpPr>
        <p:spPr bwMode="auto">
          <a:xfrm>
            <a:off x="6040743" y="354754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1" name="Straight Arrow Connector 70"/>
          <p:cNvCxnSpPr>
            <a:endCxn id="62" idx="2"/>
          </p:cNvCxnSpPr>
          <p:nvPr/>
        </p:nvCxnSpPr>
        <p:spPr bwMode="auto">
          <a:xfrm>
            <a:off x="6040743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2" name="Straight Arrow Connector 71"/>
          <p:cNvCxnSpPr>
            <a:endCxn id="62" idx="2"/>
          </p:cNvCxnSpPr>
          <p:nvPr/>
        </p:nvCxnSpPr>
        <p:spPr bwMode="auto">
          <a:xfrm>
            <a:off x="6040743" y="467938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3" name="Straight Arrow Connector 72"/>
          <p:cNvCxnSpPr>
            <a:endCxn id="61" idx="2"/>
          </p:cNvCxnSpPr>
          <p:nvPr/>
        </p:nvCxnSpPr>
        <p:spPr bwMode="auto">
          <a:xfrm flipV="1">
            <a:off x="6040743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4" name="Straight Arrow Connector 73"/>
          <p:cNvCxnSpPr>
            <a:endCxn id="60" idx="2"/>
          </p:cNvCxnSpPr>
          <p:nvPr/>
        </p:nvCxnSpPr>
        <p:spPr bwMode="auto">
          <a:xfrm flipV="1">
            <a:off x="6040743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5" name="Rounded Rectangle 74"/>
          <p:cNvSpPr/>
          <p:nvPr/>
        </p:nvSpPr>
        <p:spPr bwMode="auto">
          <a:xfrm>
            <a:off x="518380" y="1788480"/>
            <a:ext cx="7378269" cy="1183680"/>
          </a:xfrm>
          <a:prstGeom prst="roundRect">
            <a:avLst/>
          </a:prstGeom>
          <a:noFill/>
          <a:ln w="76200" cap="flat" cmpd="sng" algn="ctr">
            <a:solidFill>
              <a:srgbClr val="0068C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77605" y="1310054"/>
            <a:ext cx="1491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TMR Domain</a:t>
            </a:r>
            <a:endParaRPr lang="en-US" dirty="0"/>
          </a:p>
        </p:txBody>
      </p:sp>
      <p:sp>
        <p:nvSpPr>
          <p:cNvPr id="57" name="Rounded Rectangle 56"/>
          <p:cNvSpPr/>
          <p:nvPr/>
        </p:nvSpPr>
        <p:spPr bwMode="auto">
          <a:xfrm>
            <a:off x="4338583" y="1679386"/>
            <a:ext cx="1987268" cy="3591831"/>
          </a:xfrm>
          <a:prstGeom prst="roundRect">
            <a:avLst/>
          </a:prstGeom>
          <a:noFill/>
          <a:ln w="76200" cap="flat" cmpd="sng" algn="ctr">
            <a:solidFill>
              <a:srgbClr val="0068C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28800" y="1181272"/>
            <a:ext cx="1631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Voter Partition</a:t>
            </a:r>
            <a:endParaRPr lang="en-US" dirty="0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115616" y="5589240"/>
            <a:ext cx="44973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 </a:t>
            </a:r>
            <a:r>
              <a:rPr lang="en-US" sz="2000" dirty="0" smtClean="0">
                <a:solidFill>
                  <a:srgbClr val="FF0000"/>
                </a:solidFill>
              </a:rPr>
              <a:t>SRAM-based</a:t>
            </a:r>
            <a:r>
              <a:rPr lang="en-US" sz="2000" dirty="0" smtClean="0"/>
              <a:t> FPGAs this is </a:t>
            </a:r>
            <a:r>
              <a:rPr lang="en-US" sz="2000" dirty="0" err="1" smtClean="0"/>
              <a:t>logic+FF</a:t>
            </a:r>
            <a:endParaRPr lang="en-US" sz="2000" dirty="0" smtClean="0"/>
          </a:p>
          <a:p>
            <a:r>
              <a:rPr lang="en-US" sz="2000" dirty="0" smtClean="0"/>
              <a:t>In </a:t>
            </a:r>
            <a:r>
              <a:rPr lang="en-US" sz="2000" dirty="0" smtClean="0">
                <a:solidFill>
                  <a:srgbClr val="FF0000"/>
                </a:solidFill>
              </a:rPr>
              <a:t>Flash-based</a:t>
            </a:r>
            <a:r>
              <a:rPr lang="en-US" sz="2000" dirty="0" smtClean="0"/>
              <a:t> FPGAs it is only FF</a:t>
            </a:r>
            <a:endParaRPr lang="en-US" sz="2000" dirty="0"/>
          </a:p>
        </p:txBody>
      </p:sp>
      <p:cxnSp>
        <p:nvCxnSpPr>
          <p:cNvPr id="25" name="Connettore 2 24"/>
          <p:cNvCxnSpPr>
            <a:stCxn id="10" idx="0"/>
          </p:cNvCxnSpPr>
          <p:nvPr/>
        </p:nvCxnSpPr>
        <p:spPr bwMode="auto">
          <a:xfrm flipH="1" flipV="1">
            <a:off x="2699792" y="4869160"/>
            <a:ext cx="664509" cy="72008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CasellaDiTesto 52"/>
          <p:cNvSpPr txBox="1"/>
          <p:nvPr/>
        </p:nvSpPr>
        <p:spPr>
          <a:xfrm>
            <a:off x="6876256" y="5157192"/>
            <a:ext cx="1770887" cy="550962"/>
          </a:xfrm>
          <a:prstGeom prst="foldedCorne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Your design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305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/>
      <p:bldP spid="57" grpId="0" animBg="1"/>
      <p:bldP spid="58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for SEE masking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masking techniques are based on the single-fault assumption (1 SEE = 1 fault in the design) 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But</a:t>
            </a:r>
            <a:endParaRPr lang="en-US" dirty="0"/>
          </a:p>
          <a:p>
            <a:pPr algn="just"/>
            <a:r>
              <a:rPr lang="en-US" dirty="0" smtClean="0"/>
              <a:t>SEE in the configuration memory may produce multiple faults</a:t>
            </a:r>
          </a:p>
          <a:p>
            <a:pPr algn="just"/>
            <a:endParaRPr lang="en-US" dirty="0" smtClean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495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example: original circuit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271963" cy="4608513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bitstream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original </a:t>
            </a:r>
            <a:r>
              <a:rPr lang="en-US" dirty="0" err="1" smtClean="0"/>
              <a:t>netlist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862155"/>
              </p:ext>
            </p:extLst>
          </p:nvPr>
        </p:nvGraphicFramePr>
        <p:xfrm>
          <a:off x="1048512" y="2790720"/>
          <a:ext cx="184603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672"/>
                <a:gridCol w="307672"/>
                <a:gridCol w="307672"/>
                <a:gridCol w="307672"/>
                <a:gridCol w="307672"/>
                <a:gridCol w="3076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4117976" y="2263680"/>
          <a:ext cx="4535487" cy="353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" name="Immagine bitmap" r:id="rId3" imgW="6361905" imgH="4952381" progId="">
                  <p:embed/>
                </p:oleObj>
              </mc:Choice>
              <mc:Fallback>
                <p:oleObj name="Immagine bitmap" r:id="rId3" imgW="6361905" imgH="495238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7976" y="2263680"/>
                        <a:ext cx="4535487" cy="3532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69"/>
          <p:cNvSpPr>
            <a:spLocks noChangeShapeType="1"/>
          </p:cNvSpPr>
          <p:nvPr/>
        </p:nvSpPr>
        <p:spPr bwMode="auto">
          <a:xfrm flipV="1">
            <a:off x="4910138" y="2551017"/>
            <a:ext cx="2305050" cy="2520950"/>
          </a:xfrm>
          <a:prstGeom prst="line">
            <a:avLst/>
          </a:prstGeom>
          <a:noFill/>
          <a:ln w="349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70"/>
          <p:cNvSpPr>
            <a:spLocks noChangeShapeType="1"/>
          </p:cNvSpPr>
          <p:nvPr/>
        </p:nvSpPr>
        <p:spPr bwMode="auto">
          <a:xfrm flipV="1">
            <a:off x="4910138" y="4567142"/>
            <a:ext cx="2305050" cy="792163"/>
          </a:xfrm>
          <a:prstGeom prst="line">
            <a:avLst/>
          </a:prstGeom>
          <a:noFill/>
          <a:ln w="34925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71"/>
          <p:cNvSpPr>
            <a:spLocks noChangeArrowheads="1"/>
          </p:cNvSpPr>
          <p:nvPr/>
        </p:nvSpPr>
        <p:spPr bwMode="auto">
          <a:xfrm rot="16200000">
            <a:off x="7517607" y="4294886"/>
            <a:ext cx="574675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036606-740B-4547-B7E0-F0A24CAB863C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603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example: single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271963" cy="4608513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bitstream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corrupted </a:t>
            </a:r>
            <a:r>
              <a:rPr lang="en-US" dirty="0" err="1" smtClean="0"/>
              <a:t>netlist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832341"/>
              </p:ext>
            </p:extLst>
          </p:nvPr>
        </p:nvGraphicFramePr>
        <p:xfrm>
          <a:off x="1048512" y="2790720"/>
          <a:ext cx="184603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672"/>
                <a:gridCol w="307672"/>
                <a:gridCol w="307672"/>
                <a:gridCol w="307672"/>
                <a:gridCol w="307672"/>
                <a:gridCol w="3076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*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4117976" y="2263680"/>
          <a:ext cx="4535487" cy="353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7" name="Immagine bitmap" r:id="rId3" imgW="6361905" imgH="4952381" progId="">
                  <p:embed/>
                </p:oleObj>
              </mc:Choice>
              <mc:Fallback>
                <p:oleObj name="Immagine bitmap" r:id="rId3" imgW="6361905" imgH="495238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7976" y="2263680"/>
                        <a:ext cx="4535487" cy="3532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69"/>
          <p:cNvSpPr>
            <a:spLocks noChangeShapeType="1"/>
          </p:cNvSpPr>
          <p:nvPr/>
        </p:nvSpPr>
        <p:spPr bwMode="auto">
          <a:xfrm flipV="1">
            <a:off x="4910138" y="2551017"/>
            <a:ext cx="2305050" cy="2520950"/>
          </a:xfrm>
          <a:prstGeom prst="line">
            <a:avLst/>
          </a:prstGeom>
          <a:noFill/>
          <a:ln w="34925" cap="flat" cmpd="sng" algn="ctr">
            <a:solidFill>
              <a:srgbClr val="FF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70"/>
          <p:cNvSpPr>
            <a:spLocks noChangeShapeType="1"/>
          </p:cNvSpPr>
          <p:nvPr/>
        </p:nvSpPr>
        <p:spPr bwMode="auto">
          <a:xfrm flipV="1">
            <a:off x="4910138" y="4567142"/>
            <a:ext cx="2305050" cy="792163"/>
          </a:xfrm>
          <a:prstGeom prst="line">
            <a:avLst/>
          </a:prstGeom>
          <a:noFill/>
          <a:ln w="34925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71"/>
          <p:cNvSpPr>
            <a:spLocks noChangeArrowheads="1"/>
          </p:cNvSpPr>
          <p:nvPr/>
        </p:nvSpPr>
        <p:spPr bwMode="auto">
          <a:xfrm rot="16200000">
            <a:off x="7517607" y="4294886"/>
            <a:ext cx="574675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1000" y="2263680"/>
            <a:ext cx="662787" cy="369332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</a:rPr>
              <a:t>1</a:t>
            </a:r>
            <a:r>
              <a:rPr lang="en-US" sz="1800" dirty="0" smtClean="0">
                <a:solidFill>
                  <a:srgbClr val="FFFFFF"/>
                </a:solidFill>
                <a:sym typeface="Wingdings"/>
              </a:rPr>
              <a:t>0</a:t>
            </a: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18" name="Straight Arrow Connector 17"/>
          <p:cNvCxnSpPr>
            <a:stCxn id="10" idx="2"/>
          </p:cNvCxnSpPr>
          <p:nvPr/>
        </p:nvCxnSpPr>
        <p:spPr bwMode="auto">
          <a:xfrm>
            <a:off x="712394" y="2633012"/>
            <a:ext cx="497158" cy="67610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115488" y="2551017"/>
            <a:ext cx="1086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68C3"/>
                </a:solidFill>
              </a:rPr>
              <a:t>An open circuit is created</a:t>
            </a:r>
            <a:endParaRPr lang="en-US" sz="1800" dirty="0">
              <a:solidFill>
                <a:srgbClr val="0068C3"/>
              </a:solidFill>
            </a:endParaRPr>
          </a:p>
        </p:txBody>
      </p:sp>
      <p:sp>
        <p:nvSpPr>
          <p:cNvPr id="13" name="Segnaposto piè di pagina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036606-740B-4547-B7E0-F0A24CAB863C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013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example: multiple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271963" cy="4608513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bitstream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corrupted </a:t>
            </a:r>
            <a:r>
              <a:rPr lang="en-US" dirty="0" err="1" smtClean="0"/>
              <a:t>netlist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605228"/>
              </p:ext>
            </p:extLst>
          </p:nvPr>
        </p:nvGraphicFramePr>
        <p:xfrm>
          <a:off x="1048512" y="2790720"/>
          <a:ext cx="184603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672"/>
                <a:gridCol w="307672"/>
                <a:gridCol w="307672"/>
                <a:gridCol w="307672"/>
                <a:gridCol w="307672"/>
                <a:gridCol w="3076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*</a:t>
                      </a:r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4117976" y="2263680"/>
          <a:ext cx="4535487" cy="353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1" name="Immagine bitmap" r:id="rId3" imgW="6361905" imgH="4952381" progId="">
                  <p:embed/>
                </p:oleObj>
              </mc:Choice>
              <mc:Fallback>
                <p:oleObj name="Immagine bitmap" r:id="rId3" imgW="6361905" imgH="495238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7976" y="2263680"/>
                        <a:ext cx="4535487" cy="3532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69"/>
          <p:cNvSpPr>
            <a:spLocks noChangeShapeType="1"/>
          </p:cNvSpPr>
          <p:nvPr/>
        </p:nvSpPr>
        <p:spPr bwMode="auto">
          <a:xfrm flipV="1">
            <a:off x="4910138" y="2551017"/>
            <a:ext cx="2305050" cy="2520950"/>
          </a:xfrm>
          <a:prstGeom prst="line">
            <a:avLst/>
          </a:prstGeom>
          <a:noFill/>
          <a:ln w="34925">
            <a:solidFill>
              <a:srgbClr val="FF6600"/>
            </a:solidFill>
            <a:prstDash val="sys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70"/>
          <p:cNvSpPr>
            <a:spLocks noChangeShapeType="1"/>
          </p:cNvSpPr>
          <p:nvPr/>
        </p:nvSpPr>
        <p:spPr bwMode="auto">
          <a:xfrm flipV="1">
            <a:off x="4910138" y="4581128"/>
            <a:ext cx="2305050" cy="792163"/>
          </a:xfrm>
          <a:prstGeom prst="line">
            <a:avLst/>
          </a:prstGeom>
          <a:noFill/>
          <a:ln w="34925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71"/>
          <p:cNvSpPr>
            <a:spLocks noChangeArrowheads="1"/>
          </p:cNvSpPr>
          <p:nvPr/>
        </p:nvSpPr>
        <p:spPr bwMode="auto">
          <a:xfrm rot="16200000">
            <a:off x="7517607" y="4294886"/>
            <a:ext cx="574675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1000" y="2263680"/>
            <a:ext cx="662787" cy="369332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</a:rPr>
              <a:t>0</a:t>
            </a:r>
            <a:r>
              <a:rPr lang="en-US" sz="1800" dirty="0" smtClean="0">
                <a:solidFill>
                  <a:srgbClr val="FFFFFF"/>
                </a:solidFill>
                <a:sym typeface="Wingdings"/>
              </a:rPr>
              <a:t>1</a:t>
            </a: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 bwMode="auto">
          <a:xfrm>
            <a:off x="712394" y="2633012"/>
            <a:ext cx="1101934" cy="67610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3" name="Line 73"/>
          <p:cNvSpPr>
            <a:spLocks noChangeShapeType="1"/>
          </p:cNvSpPr>
          <p:nvPr/>
        </p:nvSpPr>
        <p:spPr bwMode="auto">
          <a:xfrm flipV="1">
            <a:off x="4932040" y="4581127"/>
            <a:ext cx="2304256" cy="504053"/>
          </a:xfrm>
          <a:prstGeom prst="line">
            <a:avLst/>
          </a:prstGeom>
          <a:noFill/>
          <a:ln w="34925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15488" y="2551017"/>
            <a:ext cx="1086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68C3"/>
                </a:solidFill>
              </a:rPr>
              <a:t>A short circuit is created</a:t>
            </a:r>
            <a:endParaRPr lang="en-US" sz="1800" dirty="0">
              <a:solidFill>
                <a:srgbClr val="0068C3"/>
              </a:solidFill>
            </a:endParaRPr>
          </a:p>
        </p:txBody>
      </p:sp>
      <p:sp>
        <p:nvSpPr>
          <p:cNvPr id="15" name="Segnaposto piè di pagina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036606-740B-4547-B7E0-F0A24CAB863C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266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o 21"/>
          <p:cNvGrpSpPr/>
          <p:nvPr/>
        </p:nvGrpSpPr>
        <p:grpSpPr>
          <a:xfrm>
            <a:off x="865026" y="1412776"/>
            <a:ext cx="4355046" cy="4464496"/>
            <a:chOff x="5220072" y="692696"/>
            <a:chExt cx="4248472" cy="4680520"/>
          </a:xfrm>
        </p:grpSpPr>
        <p:sp>
          <p:nvSpPr>
            <p:cNvPr id="20" name="Rettangolo 19"/>
            <p:cNvSpPr/>
            <p:nvPr/>
          </p:nvSpPr>
          <p:spPr bwMode="auto">
            <a:xfrm>
              <a:off x="5220072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4" name="Rettangolo 243"/>
            <p:cNvSpPr/>
            <p:nvPr/>
          </p:nvSpPr>
          <p:spPr bwMode="auto">
            <a:xfrm>
              <a:off x="5652120" y="458112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5" name="Rettangolo 244"/>
            <p:cNvSpPr/>
            <p:nvPr/>
          </p:nvSpPr>
          <p:spPr bwMode="auto">
            <a:xfrm>
              <a:off x="6084168" y="458112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6" name="Rettangolo 245"/>
            <p:cNvSpPr/>
            <p:nvPr/>
          </p:nvSpPr>
          <p:spPr bwMode="auto">
            <a:xfrm>
              <a:off x="6516216" y="458112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7" name="Rettangolo 246"/>
            <p:cNvSpPr/>
            <p:nvPr/>
          </p:nvSpPr>
          <p:spPr bwMode="auto">
            <a:xfrm>
              <a:off x="6948264" y="458112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8" name="Rettangolo 247"/>
            <p:cNvSpPr/>
            <p:nvPr/>
          </p:nvSpPr>
          <p:spPr bwMode="auto">
            <a:xfrm>
              <a:off x="7380312" y="458112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9" name="Rettangolo 248"/>
            <p:cNvSpPr/>
            <p:nvPr/>
          </p:nvSpPr>
          <p:spPr bwMode="auto">
            <a:xfrm>
              <a:off x="7812360" y="458112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0" name="Rettangolo 249"/>
            <p:cNvSpPr/>
            <p:nvPr/>
          </p:nvSpPr>
          <p:spPr bwMode="auto">
            <a:xfrm>
              <a:off x="8244408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1" name="Rettangolo 250"/>
            <p:cNvSpPr/>
            <p:nvPr/>
          </p:nvSpPr>
          <p:spPr bwMode="auto">
            <a:xfrm>
              <a:off x="8676456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2" name="Rettangolo 251"/>
            <p:cNvSpPr/>
            <p:nvPr/>
          </p:nvSpPr>
          <p:spPr bwMode="auto">
            <a:xfrm>
              <a:off x="9108504" y="458112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5" name="Rettangolo 254"/>
            <p:cNvSpPr/>
            <p:nvPr/>
          </p:nvSpPr>
          <p:spPr bwMode="auto">
            <a:xfrm>
              <a:off x="5220072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6" name="Rettangolo 255"/>
            <p:cNvSpPr/>
            <p:nvPr/>
          </p:nvSpPr>
          <p:spPr bwMode="auto">
            <a:xfrm>
              <a:off x="5652120" y="501317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7" name="Rettangolo 256"/>
            <p:cNvSpPr/>
            <p:nvPr/>
          </p:nvSpPr>
          <p:spPr bwMode="auto">
            <a:xfrm>
              <a:off x="6084168" y="501317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8" name="Rettangolo 257"/>
            <p:cNvSpPr/>
            <p:nvPr/>
          </p:nvSpPr>
          <p:spPr bwMode="auto">
            <a:xfrm>
              <a:off x="6516216" y="501317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9" name="Rettangolo 258"/>
            <p:cNvSpPr/>
            <p:nvPr/>
          </p:nvSpPr>
          <p:spPr bwMode="auto">
            <a:xfrm>
              <a:off x="6948264" y="501317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0" name="Rettangolo 259"/>
            <p:cNvSpPr/>
            <p:nvPr/>
          </p:nvSpPr>
          <p:spPr bwMode="auto">
            <a:xfrm>
              <a:off x="7380312" y="501317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1" name="Rettangolo 260"/>
            <p:cNvSpPr/>
            <p:nvPr/>
          </p:nvSpPr>
          <p:spPr bwMode="auto">
            <a:xfrm>
              <a:off x="7812360" y="501317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2" name="Rettangolo 261"/>
            <p:cNvSpPr/>
            <p:nvPr/>
          </p:nvSpPr>
          <p:spPr bwMode="auto">
            <a:xfrm>
              <a:off x="8244408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3" name="Rettangolo 262"/>
            <p:cNvSpPr/>
            <p:nvPr/>
          </p:nvSpPr>
          <p:spPr bwMode="auto">
            <a:xfrm>
              <a:off x="8676456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4" name="Rettangolo 263"/>
            <p:cNvSpPr/>
            <p:nvPr/>
          </p:nvSpPr>
          <p:spPr bwMode="auto">
            <a:xfrm>
              <a:off x="9108504" y="501317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5" name="Rettangolo 264"/>
            <p:cNvSpPr/>
            <p:nvPr/>
          </p:nvSpPr>
          <p:spPr bwMode="auto">
            <a:xfrm>
              <a:off x="5220072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6" name="Rettangolo 265"/>
            <p:cNvSpPr/>
            <p:nvPr/>
          </p:nvSpPr>
          <p:spPr bwMode="auto">
            <a:xfrm>
              <a:off x="5652120" y="3717032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7" name="Rettangolo 266"/>
            <p:cNvSpPr/>
            <p:nvPr/>
          </p:nvSpPr>
          <p:spPr bwMode="auto">
            <a:xfrm>
              <a:off x="6084168" y="3717032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8" name="Rettangolo 267"/>
            <p:cNvSpPr/>
            <p:nvPr/>
          </p:nvSpPr>
          <p:spPr bwMode="auto">
            <a:xfrm>
              <a:off x="6516216" y="3717032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9" name="Rettangolo 268"/>
            <p:cNvSpPr/>
            <p:nvPr/>
          </p:nvSpPr>
          <p:spPr bwMode="auto">
            <a:xfrm>
              <a:off x="6948264" y="3717032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0" name="Rettangolo 269"/>
            <p:cNvSpPr/>
            <p:nvPr/>
          </p:nvSpPr>
          <p:spPr bwMode="auto">
            <a:xfrm>
              <a:off x="7380312" y="3717032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1" name="Rettangolo 270"/>
            <p:cNvSpPr/>
            <p:nvPr/>
          </p:nvSpPr>
          <p:spPr bwMode="auto">
            <a:xfrm>
              <a:off x="7812360" y="3717032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2" name="Rettangolo 271"/>
            <p:cNvSpPr/>
            <p:nvPr/>
          </p:nvSpPr>
          <p:spPr bwMode="auto">
            <a:xfrm>
              <a:off x="8244408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3" name="Rettangolo 272"/>
            <p:cNvSpPr/>
            <p:nvPr/>
          </p:nvSpPr>
          <p:spPr bwMode="auto">
            <a:xfrm>
              <a:off x="8676456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4" name="Rettangolo 273"/>
            <p:cNvSpPr/>
            <p:nvPr/>
          </p:nvSpPr>
          <p:spPr bwMode="auto">
            <a:xfrm>
              <a:off x="9108504" y="371703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5" name="Rettangolo 274"/>
            <p:cNvSpPr/>
            <p:nvPr/>
          </p:nvSpPr>
          <p:spPr bwMode="auto">
            <a:xfrm>
              <a:off x="5220072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6" name="Rettangolo 275"/>
            <p:cNvSpPr/>
            <p:nvPr/>
          </p:nvSpPr>
          <p:spPr bwMode="auto">
            <a:xfrm>
              <a:off x="5652120" y="4149080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7" name="Rettangolo 276"/>
            <p:cNvSpPr/>
            <p:nvPr/>
          </p:nvSpPr>
          <p:spPr bwMode="auto">
            <a:xfrm>
              <a:off x="6084168" y="4149080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8" name="Rettangolo 277"/>
            <p:cNvSpPr/>
            <p:nvPr/>
          </p:nvSpPr>
          <p:spPr bwMode="auto">
            <a:xfrm>
              <a:off x="6516216" y="4149080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9" name="Rettangolo 278"/>
            <p:cNvSpPr/>
            <p:nvPr/>
          </p:nvSpPr>
          <p:spPr bwMode="auto">
            <a:xfrm>
              <a:off x="6948264" y="4149080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0" name="Rettangolo 279"/>
            <p:cNvSpPr/>
            <p:nvPr/>
          </p:nvSpPr>
          <p:spPr bwMode="auto">
            <a:xfrm>
              <a:off x="7380312" y="4149080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1" name="Rettangolo 280"/>
            <p:cNvSpPr/>
            <p:nvPr/>
          </p:nvSpPr>
          <p:spPr bwMode="auto">
            <a:xfrm>
              <a:off x="7812360" y="4149080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2" name="Rettangolo 281"/>
            <p:cNvSpPr/>
            <p:nvPr/>
          </p:nvSpPr>
          <p:spPr bwMode="auto">
            <a:xfrm>
              <a:off x="8244408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3" name="Rettangolo 282"/>
            <p:cNvSpPr/>
            <p:nvPr/>
          </p:nvSpPr>
          <p:spPr bwMode="auto">
            <a:xfrm>
              <a:off x="8676456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4" name="Rettangolo 283"/>
            <p:cNvSpPr/>
            <p:nvPr/>
          </p:nvSpPr>
          <p:spPr bwMode="auto">
            <a:xfrm>
              <a:off x="9108504" y="414908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5" name="Rettangolo 284"/>
            <p:cNvSpPr/>
            <p:nvPr/>
          </p:nvSpPr>
          <p:spPr bwMode="auto">
            <a:xfrm>
              <a:off x="5220072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6" name="Rettangolo 285"/>
            <p:cNvSpPr/>
            <p:nvPr/>
          </p:nvSpPr>
          <p:spPr bwMode="auto">
            <a:xfrm>
              <a:off x="5652120" y="285293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7" name="Rettangolo 286"/>
            <p:cNvSpPr/>
            <p:nvPr/>
          </p:nvSpPr>
          <p:spPr bwMode="auto">
            <a:xfrm>
              <a:off x="6084168" y="285293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8" name="Rettangolo 287"/>
            <p:cNvSpPr/>
            <p:nvPr/>
          </p:nvSpPr>
          <p:spPr bwMode="auto">
            <a:xfrm>
              <a:off x="6516216" y="285293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9" name="Rettangolo 288"/>
            <p:cNvSpPr/>
            <p:nvPr/>
          </p:nvSpPr>
          <p:spPr bwMode="auto">
            <a:xfrm>
              <a:off x="6948264" y="285293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0" name="Rettangolo 289"/>
            <p:cNvSpPr/>
            <p:nvPr/>
          </p:nvSpPr>
          <p:spPr bwMode="auto">
            <a:xfrm>
              <a:off x="7380312" y="285293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1" name="Rettangolo 290"/>
            <p:cNvSpPr/>
            <p:nvPr/>
          </p:nvSpPr>
          <p:spPr bwMode="auto">
            <a:xfrm>
              <a:off x="7812360" y="2852936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2" name="Rettangolo 291"/>
            <p:cNvSpPr/>
            <p:nvPr/>
          </p:nvSpPr>
          <p:spPr bwMode="auto">
            <a:xfrm>
              <a:off x="8244408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3" name="Rettangolo 292"/>
            <p:cNvSpPr/>
            <p:nvPr/>
          </p:nvSpPr>
          <p:spPr bwMode="auto">
            <a:xfrm>
              <a:off x="8676456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4" name="Rettangolo 293"/>
            <p:cNvSpPr/>
            <p:nvPr/>
          </p:nvSpPr>
          <p:spPr bwMode="auto">
            <a:xfrm>
              <a:off x="9108504" y="285293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5" name="Rettangolo 294"/>
            <p:cNvSpPr/>
            <p:nvPr/>
          </p:nvSpPr>
          <p:spPr bwMode="auto">
            <a:xfrm>
              <a:off x="5220072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6" name="Rettangolo 295"/>
            <p:cNvSpPr/>
            <p:nvPr/>
          </p:nvSpPr>
          <p:spPr bwMode="auto">
            <a:xfrm>
              <a:off x="5652120" y="3284984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7" name="Rettangolo 296"/>
            <p:cNvSpPr/>
            <p:nvPr/>
          </p:nvSpPr>
          <p:spPr bwMode="auto">
            <a:xfrm>
              <a:off x="6084168" y="3284984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8" name="Rettangolo 297"/>
            <p:cNvSpPr/>
            <p:nvPr/>
          </p:nvSpPr>
          <p:spPr bwMode="auto">
            <a:xfrm>
              <a:off x="6516216" y="3284984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9" name="Rettangolo 298"/>
            <p:cNvSpPr/>
            <p:nvPr/>
          </p:nvSpPr>
          <p:spPr bwMode="auto">
            <a:xfrm>
              <a:off x="6948264" y="3284984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0" name="Rettangolo 299"/>
            <p:cNvSpPr/>
            <p:nvPr/>
          </p:nvSpPr>
          <p:spPr bwMode="auto">
            <a:xfrm>
              <a:off x="7380312" y="3284984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1" name="Rettangolo 300"/>
            <p:cNvSpPr/>
            <p:nvPr/>
          </p:nvSpPr>
          <p:spPr bwMode="auto">
            <a:xfrm>
              <a:off x="7812360" y="3284984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2" name="Rettangolo 301"/>
            <p:cNvSpPr/>
            <p:nvPr/>
          </p:nvSpPr>
          <p:spPr bwMode="auto">
            <a:xfrm>
              <a:off x="8244408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3" name="Rettangolo 302"/>
            <p:cNvSpPr/>
            <p:nvPr/>
          </p:nvSpPr>
          <p:spPr bwMode="auto">
            <a:xfrm>
              <a:off x="8676456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4" name="Rettangolo 303"/>
            <p:cNvSpPr/>
            <p:nvPr/>
          </p:nvSpPr>
          <p:spPr bwMode="auto">
            <a:xfrm>
              <a:off x="9108504" y="328498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5" name="Rettangolo 304"/>
            <p:cNvSpPr/>
            <p:nvPr/>
          </p:nvSpPr>
          <p:spPr bwMode="auto">
            <a:xfrm>
              <a:off x="5220072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6" name="Rettangolo 305"/>
            <p:cNvSpPr/>
            <p:nvPr/>
          </p:nvSpPr>
          <p:spPr bwMode="auto">
            <a:xfrm>
              <a:off x="5652120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7" name="Rettangolo 306"/>
            <p:cNvSpPr/>
            <p:nvPr/>
          </p:nvSpPr>
          <p:spPr bwMode="auto">
            <a:xfrm>
              <a:off x="6084168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8" name="Rettangolo 307"/>
            <p:cNvSpPr/>
            <p:nvPr/>
          </p:nvSpPr>
          <p:spPr bwMode="auto">
            <a:xfrm>
              <a:off x="6516216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9" name="Rettangolo 308"/>
            <p:cNvSpPr/>
            <p:nvPr/>
          </p:nvSpPr>
          <p:spPr bwMode="auto">
            <a:xfrm>
              <a:off x="6948264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0" name="Rettangolo 309"/>
            <p:cNvSpPr/>
            <p:nvPr/>
          </p:nvSpPr>
          <p:spPr bwMode="auto">
            <a:xfrm>
              <a:off x="7380312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1" name="Rettangolo 310"/>
            <p:cNvSpPr/>
            <p:nvPr/>
          </p:nvSpPr>
          <p:spPr bwMode="auto">
            <a:xfrm>
              <a:off x="7812360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2" name="Rettangolo 311"/>
            <p:cNvSpPr/>
            <p:nvPr/>
          </p:nvSpPr>
          <p:spPr bwMode="auto">
            <a:xfrm>
              <a:off x="8244408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3" name="Rettangolo 312"/>
            <p:cNvSpPr/>
            <p:nvPr/>
          </p:nvSpPr>
          <p:spPr bwMode="auto">
            <a:xfrm>
              <a:off x="8676456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4" name="Rettangolo 313"/>
            <p:cNvSpPr/>
            <p:nvPr/>
          </p:nvSpPr>
          <p:spPr bwMode="auto">
            <a:xfrm>
              <a:off x="9108504" y="1988840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5" name="Rettangolo 314"/>
            <p:cNvSpPr/>
            <p:nvPr/>
          </p:nvSpPr>
          <p:spPr bwMode="auto">
            <a:xfrm>
              <a:off x="5220072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6" name="Rettangolo 315"/>
            <p:cNvSpPr/>
            <p:nvPr/>
          </p:nvSpPr>
          <p:spPr bwMode="auto">
            <a:xfrm>
              <a:off x="5652120" y="242088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7" name="Rettangolo 316"/>
            <p:cNvSpPr/>
            <p:nvPr/>
          </p:nvSpPr>
          <p:spPr bwMode="auto">
            <a:xfrm>
              <a:off x="6084168" y="242088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8" name="Rettangolo 317"/>
            <p:cNvSpPr/>
            <p:nvPr/>
          </p:nvSpPr>
          <p:spPr bwMode="auto">
            <a:xfrm>
              <a:off x="6516216" y="242088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9" name="Rettangolo 318"/>
            <p:cNvSpPr/>
            <p:nvPr/>
          </p:nvSpPr>
          <p:spPr bwMode="auto">
            <a:xfrm>
              <a:off x="6948264" y="242088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0" name="Rettangolo 319"/>
            <p:cNvSpPr/>
            <p:nvPr/>
          </p:nvSpPr>
          <p:spPr bwMode="auto">
            <a:xfrm>
              <a:off x="7380312" y="242088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1" name="Rettangolo 320"/>
            <p:cNvSpPr/>
            <p:nvPr/>
          </p:nvSpPr>
          <p:spPr bwMode="auto">
            <a:xfrm>
              <a:off x="7812360" y="2420888"/>
              <a:ext cx="360040" cy="36004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2" name="Rettangolo 321"/>
            <p:cNvSpPr/>
            <p:nvPr/>
          </p:nvSpPr>
          <p:spPr bwMode="auto">
            <a:xfrm>
              <a:off x="8244408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3" name="Rettangolo 322"/>
            <p:cNvSpPr/>
            <p:nvPr/>
          </p:nvSpPr>
          <p:spPr bwMode="auto">
            <a:xfrm>
              <a:off x="8676456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4" name="Rettangolo 323"/>
            <p:cNvSpPr/>
            <p:nvPr/>
          </p:nvSpPr>
          <p:spPr bwMode="auto">
            <a:xfrm>
              <a:off x="9108504" y="2420888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5" name="Rettangolo 324"/>
            <p:cNvSpPr/>
            <p:nvPr/>
          </p:nvSpPr>
          <p:spPr bwMode="auto">
            <a:xfrm>
              <a:off x="5220072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6" name="Rettangolo 325"/>
            <p:cNvSpPr/>
            <p:nvPr/>
          </p:nvSpPr>
          <p:spPr bwMode="auto">
            <a:xfrm>
              <a:off x="5652120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7" name="Rettangolo 326"/>
            <p:cNvSpPr/>
            <p:nvPr/>
          </p:nvSpPr>
          <p:spPr bwMode="auto">
            <a:xfrm>
              <a:off x="6084168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8" name="Rettangolo 327"/>
            <p:cNvSpPr/>
            <p:nvPr/>
          </p:nvSpPr>
          <p:spPr bwMode="auto">
            <a:xfrm>
              <a:off x="6516216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9" name="Rettangolo 328"/>
            <p:cNvSpPr/>
            <p:nvPr/>
          </p:nvSpPr>
          <p:spPr bwMode="auto">
            <a:xfrm>
              <a:off x="6948264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0" name="Rettangolo 329"/>
            <p:cNvSpPr/>
            <p:nvPr/>
          </p:nvSpPr>
          <p:spPr bwMode="auto">
            <a:xfrm>
              <a:off x="7380312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1" name="Rettangolo 330"/>
            <p:cNvSpPr/>
            <p:nvPr/>
          </p:nvSpPr>
          <p:spPr bwMode="auto">
            <a:xfrm>
              <a:off x="7812360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2" name="Rettangolo 331"/>
            <p:cNvSpPr/>
            <p:nvPr/>
          </p:nvSpPr>
          <p:spPr bwMode="auto">
            <a:xfrm>
              <a:off x="8244408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3" name="Rettangolo 332"/>
            <p:cNvSpPr/>
            <p:nvPr/>
          </p:nvSpPr>
          <p:spPr bwMode="auto">
            <a:xfrm>
              <a:off x="8676456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4" name="Rettangolo 333"/>
            <p:cNvSpPr/>
            <p:nvPr/>
          </p:nvSpPr>
          <p:spPr bwMode="auto">
            <a:xfrm>
              <a:off x="9108504" y="1556792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5" name="Rettangolo 334"/>
            <p:cNvSpPr/>
            <p:nvPr/>
          </p:nvSpPr>
          <p:spPr bwMode="auto">
            <a:xfrm>
              <a:off x="5220072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6" name="Rettangolo 335"/>
            <p:cNvSpPr/>
            <p:nvPr/>
          </p:nvSpPr>
          <p:spPr bwMode="auto">
            <a:xfrm>
              <a:off x="5652120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7" name="Rettangolo 336"/>
            <p:cNvSpPr/>
            <p:nvPr/>
          </p:nvSpPr>
          <p:spPr bwMode="auto">
            <a:xfrm>
              <a:off x="6084168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8" name="Rettangolo 337"/>
            <p:cNvSpPr/>
            <p:nvPr/>
          </p:nvSpPr>
          <p:spPr bwMode="auto">
            <a:xfrm>
              <a:off x="6516216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9" name="Rettangolo 338"/>
            <p:cNvSpPr/>
            <p:nvPr/>
          </p:nvSpPr>
          <p:spPr bwMode="auto">
            <a:xfrm>
              <a:off x="6948264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0" name="Rettangolo 339"/>
            <p:cNvSpPr/>
            <p:nvPr/>
          </p:nvSpPr>
          <p:spPr bwMode="auto">
            <a:xfrm>
              <a:off x="7380312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1" name="Rettangolo 340"/>
            <p:cNvSpPr/>
            <p:nvPr/>
          </p:nvSpPr>
          <p:spPr bwMode="auto">
            <a:xfrm>
              <a:off x="7812360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2" name="Rettangolo 341"/>
            <p:cNvSpPr/>
            <p:nvPr/>
          </p:nvSpPr>
          <p:spPr bwMode="auto">
            <a:xfrm>
              <a:off x="8244408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3" name="Rettangolo 342"/>
            <p:cNvSpPr/>
            <p:nvPr/>
          </p:nvSpPr>
          <p:spPr bwMode="auto">
            <a:xfrm>
              <a:off x="8676456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4" name="Rettangolo 343"/>
            <p:cNvSpPr/>
            <p:nvPr/>
          </p:nvSpPr>
          <p:spPr bwMode="auto">
            <a:xfrm>
              <a:off x="9108504" y="692696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5" name="Rettangolo 344"/>
            <p:cNvSpPr/>
            <p:nvPr/>
          </p:nvSpPr>
          <p:spPr bwMode="auto">
            <a:xfrm>
              <a:off x="5220072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6" name="Rettangolo 345"/>
            <p:cNvSpPr/>
            <p:nvPr/>
          </p:nvSpPr>
          <p:spPr bwMode="auto">
            <a:xfrm>
              <a:off x="5652120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7" name="Rettangolo 346"/>
            <p:cNvSpPr/>
            <p:nvPr/>
          </p:nvSpPr>
          <p:spPr bwMode="auto">
            <a:xfrm>
              <a:off x="6084168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8" name="Rettangolo 347"/>
            <p:cNvSpPr/>
            <p:nvPr/>
          </p:nvSpPr>
          <p:spPr bwMode="auto">
            <a:xfrm>
              <a:off x="6516216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9" name="Rettangolo 348"/>
            <p:cNvSpPr/>
            <p:nvPr/>
          </p:nvSpPr>
          <p:spPr bwMode="auto">
            <a:xfrm>
              <a:off x="6948264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0" name="Rettangolo 349"/>
            <p:cNvSpPr/>
            <p:nvPr/>
          </p:nvSpPr>
          <p:spPr bwMode="auto">
            <a:xfrm>
              <a:off x="7380312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1" name="Rettangolo 350"/>
            <p:cNvSpPr/>
            <p:nvPr/>
          </p:nvSpPr>
          <p:spPr bwMode="auto">
            <a:xfrm>
              <a:off x="7812360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2" name="Rettangolo 351"/>
            <p:cNvSpPr/>
            <p:nvPr/>
          </p:nvSpPr>
          <p:spPr bwMode="auto">
            <a:xfrm>
              <a:off x="8244408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3" name="Rettangolo 352"/>
            <p:cNvSpPr/>
            <p:nvPr/>
          </p:nvSpPr>
          <p:spPr bwMode="auto">
            <a:xfrm>
              <a:off x="8676456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4" name="Rettangolo 353"/>
            <p:cNvSpPr/>
            <p:nvPr/>
          </p:nvSpPr>
          <p:spPr bwMode="auto">
            <a:xfrm>
              <a:off x="9108504" y="1124744"/>
              <a:ext cx="360040" cy="36004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 structure/technology</a:t>
            </a:r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16" name="Rettangolo 15"/>
          <p:cNvSpPr/>
          <p:nvPr/>
        </p:nvSpPr>
        <p:spPr bwMode="auto">
          <a:xfrm>
            <a:off x="971600" y="4797152"/>
            <a:ext cx="936104" cy="936104"/>
          </a:xfrm>
          <a:prstGeom prst="rect">
            <a:avLst/>
          </a:prstGeom>
          <a:solidFill>
            <a:srgbClr val="FFFFFF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3" name="Rettangolo 172"/>
          <p:cNvSpPr/>
          <p:nvPr/>
        </p:nvSpPr>
        <p:spPr bwMode="auto">
          <a:xfrm>
            <a:off x="2016088" y="4797152"/>
            <a:ext cx="936104" cy="936104"/>
          </a:xfrm>
          <a:prstGeom prst="rect">
            <a:avLst/>
          </a:prstGeom>
          <a:solidFill>
            <a:srgbClr val="FFFFFF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5" name="Rettangolo 174"/>
          <p:cNvSpPr/>
          <p:nvPr/>
        </p:nvSpPr>
        <p:spPr bwMode="auto">
          <a:xfrm>
            <a:off x="3059832" y="4797152"/>
            <a:ext cx="936104" cy="93610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7" name="Rettangolo 176"/>
          <p:cNvSpPr/>
          <p:nvPr/>
        </p:nvSpPr>
        <p:spPr bwMode="auto">
          <a:xfrm>
            <a:off x="4139952" y="4797152"/>
            <a:ext cx="936104" cy="93610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9" name="Rettangolo 178"/>
          <p:cNvSpPr/>
          <p:nvPr/>
        </p:nvSpPr>
        <p:spPr bwMode="auto">
          <a:xfrm>
            <a:off x="971600" y="3717032"/>
            <a:ext cx="936104" cy="93610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1" name="Rettangolo 180"/>
          <p:cNvSpPr/>
          <p:nvPr/>
        </p:nvSpPr>
        <p:spPr bwMode="auto">
          <a:xfrm>
            <a:off x="2016088" y="3717032"/>
            <a:ext cx="936104" cy="936104"/>
          </a:xfrm>
          <a:prstGeom prst="rect">
            <a:avLst/>
          </a:prstGeom>
          <a:solidFill>
            <a:srgbClr val="FFFFFF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latin typeface="Tahoma" pitchFamily="34" charset="0"/>
            </a:endParaRPr>
          </a:p>
        </p:txBody>
      </p:sp>
      <p:sp>
        <p:nvSpPr>
          <p:cNvPr id="183" name="Rettangolo 182"/>
          <p:cNvSpPr/>
          <p:nvPr/>
        </p:nvSpPr>
        <p:spPr bwMode="auto">
          <a:xfrm>
            <a:off x="3059832" y="3717032"/>
            <a:ext cx="936104" cy="936104"/>
          </a:xfrm>
          <a:prstGeom prst="rect">
            <a:avLst/>
          </a:prstGeom>
          <a:solidFill>
            <a:srgbClr val="FFFFFF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latin typeface="Tahoma" pitchFamily="34" charset="0"/>
            </a:endParaRPr>
          </a:p>
        </p:txBody>
      </p:sp>
      <p:sp>
        <p:nvSpPr>
          <p:cNvPr id="185" name="Rettangolo 184"/>
          <p:cNvSpPr/>
          <p:nvPr/>
        </p:nvSpPr>
        <p:spPr bwMode="auto">
          <a:xfrm>
            <a:off x="4139952" y="3717032"/>
            <a:ext cx="936104" cy="936104"/>
          </a:xfrm>
          <a:prstGeom prst="rect">
            <a:avLst/>
          </a:prstGeom>
          <a:solidFill>
            <a:srgbClr val="FFFFFF"/>
          </a:solidFill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latin typeface="Tahoma" pitchFamily="34" charset="0"/>
            </a:endParaRPr>
          </a:p>
        </p:txBody>
      </p:sp>
      <p:sp>
        <p:nvSpPr>
          <p:cNvPr id="187" name="Rettangolo 186"/>
          <p:cNvSpPr/>
          <p:nvPr/>
        </p:nvSpPr>
        <p:spPr bwMode="auto">
          <a:xfrm>
            <a:off x="971600" y="2636912"/>
            <a:ext cx="936104" cy="93610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9" name="Rettangolo 188"/>
          <p:cNvSpPr/>
          <p:nvPr/>
        </p:nvSpPr>
        <p:spPr bwMode="auto">
          <a:xfrm>
            <a:off x="2016088" y="2636912"/>
            <a:ext cx="936104" cy="93610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1" name="Rettangolo 190"/>
          <p:cNvSpPr/>
          <p:nvPr/>
        </p:nvSpPr>
        <p:spPr bwMode="auto">
          <a:xfrm>
            <a:off x="3059832" y="2636912"/>
            <a:ext cx="936104" cy="93610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3" name="Rettangolo 192"/>
          <p:cNvSpPr/>
          <p:nvPr/>
        </p:nvSpPr>
        <p:spPr bwMode="auto">
          <a:xfrm>
            <a:off x="4139952" y="2636912"/>
            <a:ext cx="936104" cy="93610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5" name="Rettangolo 194"/>
          <p:cNvSpPr/>
          <p:nvPr/>
        </p:nvSpPr>
        <p:spPr bwMode="auto">
          <a:xfrm>
            <a:off x="971600" y="1556792"/>
            <a:ext cx="936104" cy="93610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7" name="Rettangolo 196"/>
          <p:cNvSpPr/>
          <p:nvPr/>
        </p:nvSpPr>
        <p:spPr bwMode="auto">
          <a:xfrm>
            <a:off x="2016088" y="1556792"/>
            <a:ext cx="936104" cy="93610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9" name="Rettangolo 198"/>
          <p:cNvSpPr/>
          <p:nvPr/>
        </p:nvSpPr>
        <p:spPr bwMode="auto">
          <a:xfrm>
            <a:off x="3059832" y="1556792"/>
            <a:ext cx="936104" cy="93610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1" name="Rettangolo 200"/>
          <p:cNvSpPr/>
          <p:nvPr/>
        </p:nvSpPr>
        <p:spPr bwMode="auto">
          <a:xfrm>
            <a:off x="4139952" y="1556792"/>
            <a:ext cx="936104" cy="93610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94" name="Immagine 193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 rot="16200000">
            <a:off x="1100004" y="1735804"/>
            <a:ext cx="735692" cy="613076"/>
          </a:xfrm>
          <a:prstGeom prst="rect">
            <a:avLst/>
          </a:prstGeom>
        </p:spPr>
      </p:pic>
      <p:pic>
        <p:nvPicPr>
          <p:cNvPr id="196" name="Immagine 195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 rot="20700000">
            <a:off x="2144492" y="1735804"/>
            <a:ext cx="735692" cy="613076"/>
          </a:xfrm>
          <a:prstGeom prst="rect">
            <a:avLst/>
          </a:prstGeom>
        </p:spPr>
      </p:pic>
      <p:pic>
        <p:nvPicPr>
          <p:cNvPr id="200" name="Immagine 199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 rot="20700000">
            <a:off x="4268356" y="1735804"/>
            <a:ext cx="735692" cy="613076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>
            <a:off x="1100004" y="4976164"/>
            <a:ext cx="735692" cy="613076"/>
          </a:xfrm>
          <a:prstGeom prst="rect">
            <a:avLst/>
          </a:prstGeom>
        </p:spPr>
      </p:pic>
      <p:pic>
        <p:nvPicPr>
          <p:cNvPr id="172" name="Immagine 171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>
            <a:off x="2144492" y="4976164"/>
            <a:ext cx="735692" cy="613076"/>
          </a:xfrm>
          <a:prstGeom prst="rect">
            <a:avLst/>
          </a:prstGeom>
        </p:spPr>
      </p:pic>
      <p:pic>
        <p:nvPicPr>
          <p:cNvPr id="174" name="Immagine 173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 rot="900000">
            <a:off x="3188236" y="4976164"/>
            <a:ext cx="735692" cy="613076"/>
          </a:xfrm>
          <a:prstGeom prst="rect">
            <a:avLst/>
          </a:prstGeom>
        </p:spPr>
      </p:pic>
      <p:pic>
        <p:nvPicPr>
          <p:cNvPr id="176" name="Immagine 175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 rot="16200000">
            <a:off x="4268356" y="4976164"/>
            <a:ext cx="735692" cy="613076"/>
          </a:xfrm>
          <a:prstGeom prst="rect">
            <a:avLst/>
          </a:prstGeom>
        </p:spPr>
      </p:pic>
      <p:pic>
        <p:nvPicPr>
          <p:cNvPr id="178" name="Immagine 177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 rot="900000">
            <a:off x="1100004" y="3896044"/>
            <a:ext cx="735692" cy="613076"/>
          </a:xfrm>
          <a:prstGeom prst="rect">
            <a:avLst/>
          </a:prstGeom>
        </p:spPr>
      </p:pic>
      <p:pic>
        <p:nvPicPr>
          <p:cNvPr id="180" name="Immagine 179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>
            <a:off x="2144492" y="3896044"/>
            <a:ext cx="735692" cy="613076"/>
          </a:xfrm>
          <a:prstGeom prst="rect">
            <a:avLst/>
          </a:prstGeom>
        </p:spPr>
      </p:pic>
      <p:pic>
        <p:nvPicPr>
          <p:cNvPr id="182" name="Immagine 181"/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4736" t="39683" r="70593"/>
          <a:stretch/>
        </p:blipFill>
        <p:spPr>
          <a:xfrm>
            <a:off x="3188236" y="3896044"/>
            <a:ext cx="735692" cy="613076"/>
          </a:xfrm>
          <a:prstGeom prst="rect">
            <a:avLst/>
          </a:prstGeom>
          <a:noFill/>
        </p:spPr>
      </p:pic>
      <p:pic>
        <p:nvPicPr>
          <p:cNvPr id="184" name="Immagine 183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>
            <a:off x="4268356" y="3896044"/>
            <a:ext cx="735692" cy="613076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86" name="Immagine 185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 rot="20700000">
            <a:off x="1100004" y="2815924"/>
            <a:ext cx="735692" cy="613076"/>
          </a:xfrm>
          <a:prstGeom prst="rect">
            <a:avLst/>
          </a:prstGeom>
        </p:spPr>
      </p:pic>
      <p:pic>
        <p:nvPicPr>
          <p:cNvPr id="188" name="Immagine 187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 rot="900000">
            <a:off x="2144492" y="2815924"/>
            <a:ext cx="735692" cy="613076"/>
          </a:xfrm>
          <a:prstGeom prst="rect">
            <a:avLst/>
          </a:prstGeom>
        </p:spPr>
      </p:pic>
      <p:pic>
        <p:nvPicPr>
          <p:cNvPr id="192" name="Immagine 191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 rot="900000">
            <a:off x="4268356" y="2815924"/>
            <a:ext cx="735692" cy="613076"/>
          </a:xfrm>
          <a:prstGeom prst="rect">
            <a:avLst/>
          </a:prstGeom>
        </p:spPr>
      </p:pic>
      <p:sp>
        <p:nvSpPr>
          <p:cNvPr id="24" name="CasellaDiTesto 23"/>
          <p:cNvSpPr txBox="1"/>
          <p:nvPr/>
        </p:nvSpPr>
        <p:spPr>
          <a:xfrm>
            <a:off x="5508104" y="1054100"/>
            <a:ext cx="2592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Logic Blocks &amp; Interconnections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Connettore 2 25"/>
          <p:cNvCxnSpPr>
            <a:stCxn id="24" idx="2"/>
          </p:cNvCxnSpPr>
          <p:nvPr/>
        </p:nvCxnSpPr>
        <p:spPr bwMode="auto">
          <a:xfrm flipH="1">
            <a:off x="4932040" y="1885097"/>
            <a:ext cx="1872509" cy="391775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5" name="CasellaDiTesto 354"/>
          <p:cNvSpPr txBox="1"/>
          <p:nvPr/>
        </p:nvSpPr>
        <p:spPr>
          <a:xfrm>
            <a:off x="6587623" y="1844824"/>
            <a:ext cx="2592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Configuration Elements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56" name="Connettore 2 355"/>
          <p:cNvCxnSpPr>
            <a:stCxn id="355" idx="2"/>
            <a:endCxn id="294" idx="3"/>
          </p:cNvCxnSpPr>
          <p:nvPr/>
        </p:nvCxnSpPr>
        <p:spPr bwMode="auto">
          <a:xfrm flipH="1">
            <a:off x="5220072" y="2675821"/>
            <a:ext cx="2663996" cy="969204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3"/>
          <a:srcRect l="19351" t="20282" r="19723" b="18730"/>
          <a:stretch/>
        </p:blipFill>
        <p:spPr>
          <a:xfrm>
            <a:off x="7524328" y="2996952"/>
            <a:ext cx="1246875" cy="936104"/>
          </a:xfrm>
          <a:prstGeom prst="rect">
            <a:avLst/>
          </a:prstGeom>
        </p:spPr>
      </p:pic>
      <p:pic>
        <p:nvPicPr>
          <p:cNvPr id="357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9" t="76598" r="40365" b="3799"/>
          <a:stretch/>
        </p:blipFill>
        <p:spPr bwMode="auto">
          <a:xfrm>
            <a:off x="7596336" y="4149080"/>
            <a:ext cx="1008112" cy="87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" name="CasellaDiTesto 357"/>
          <p:cNvSpPr txBox="1"/>
          <p:nvPr/>
        </p:nvSpPr>
        <p:spPr>
          <a:xfrm>
            <a:off x="6710306" y="4293096"/>
            <a:ext cx="8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Flash</a:t>
            </a:r>
            <a:endParaRPr lang="en-US" dirty="0"/>
          </a:p>
        </p:txBody>
      </p:sp>
      <p:pic>
        <p:nvPicPr>
          <p:cNvPr id="31" name="Immagin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9407" y="5085184"/>
            <a:ext cx="920945" cy="1296144"/>
          </a:xfrm>
          <a:prstGeom prst="rect">
            <a:avLst/>
          </a:prstGeom>
        </p:spPr>
      </p:pic>
      <p:sp>
        <p:nvSpPr>
          <p:cNvPr id="359" name="CasellaDiTesto 358"/>
          <p:cNvSpPr txBox="1"/>
          <p:nvPr/>
        </p:nvSpPr>
        <p:spPr>
          <a:xfrm>
            <a:off x="5691397" y="5517232"/>
            <a:ext cx="96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SRAM</a:t>
            </a:r>
            <a:endParaRPr lang="en-US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801687" y="5847655"/>
            <a:ext cx="2752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After programming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9" name="CasellaDiTesto 158"/>
          <p:cNvSpPr txBox="1"/>
          <p:nvPr/>
        </p:nvSpPr>
        <p:spPr>
          <a:xfrm>
            <a:off x="6084168" y="3183359"/>
            <a:ext cx="1280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</a:t>
            </a:r>
            <a:r>
              <a:rPr lang="en-US" dirty="0" err="1" smtClean="0"/>
              <a:t>ntifuse</a:t>
            </a:r>
            <a:endParaRPr lang="en-US" dirty="0"/>
          </a:p>
        </p:txBody>
      </p:sp>
      <p:pic>
        <p:nvPicPr>
          <p:cNvPr id="160" name="Immagine 159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 rot="5400000">
            <a:off x="3188236" y="1735804"/>
            <a:ext cx="735692" cy="613076"/>
          </a:xfrm>
          <a:prstGeom prst="rect">
            <a:avLst/>
          </a:prstGeom>
        </p:spPr>
      </p:pic>
      <p:pic>
        <p:nvPicPr>
          <p:cNvPr id="161" name="Immagine 160"/>
          <p:cNvPicPr>
            <a:picLocks noChangeAspect="1"/>
          </p:cNvPicPr>
          <p:nvPr/>
        </p:nvPicPr>
        <p:blipFill rotWithShape="1">
          <a:blip r:embed="rId2"/>
          <a:srcRect l="14736" t="39683" r="70593"/>
          <a:stretch/>
        </p:blipFill>
        <p:spPr>
          <a:xfrm rot="16200000">
            <a:off x="3188236" y="2815924"/>
            <a:ext cx="735692" cy="61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175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TMR may fail?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4940300"/>
            <a:ext cx="8724900" cy="1308100"/>
          </a:xfrm>
        </p:spPr>
        <p:txBody>
          <a:bodyPr/>
          <a:lstStyle/>
          <a:p>
            <a:pPr algn="just"/>
            <a:r>
              <a:rPr lang="en-US" dirty="0" smtClean="0"/>
              <a:t>The SEE modifies the same signal in two domains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SEE is producing multiple effects not masked by voters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362479" y="1567398"/>
          <a:ext cx="3976687" cy="30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6" name="Immagine bitmap" r:id="rId3" imgW="6361905" imgH="4952381" progId="">
                  <p:embed/>
                </p:oleObj>
              </mc:Choice>
              <mc:Fallback>
                <p:oleObj name="Immagine bitmap" r:id="rId3" imgW="6361905" imgH="495238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479" y="1567398"/>
                        <a:ext cx="3976687" cy="309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Line 69"/>
          <p:cNvSpPr>
            <a:spLocks noChangeShapeType="1"/>
          </p:cNvSpPr>
          <p:nvPr/>
        </p:nvSpPr>
        <p:spPr bwMode="auto">
          <a:xfrm flipV="1">
            <a:off x="1069977" y="1943634"/>
            <a:ext cx="2021054" cy="2181682"/>
          </a:xfrm>
          <a:prstGeom prst="line">
            <a:avLst/>
          </a:prstGeom>
          <a:noFill/>
          <a:ln w="349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70"/>
          <p:cNvSpPr>
            <a:spLocks noChangeShapeType="1"/>
          </p:cNvSpPr>
          <p:nvPr/>
        </p:nvSpPr>
        <p:spPr bwMode="auto">
          <a:xfrm flipV="1">
            <a:off x="1069977" y="3853929"/>
            <a:ext cx="2021054" cy="685554"/>
          </a:xfrm>
          <a:prstGeom prst="line">
            <a:avLst/>
          </a:prstGeom>
          <a:noFill/>
          <a:ln w="34925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429808" y="2162012"/>
            <a:ext cx="1386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Domain 1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852398" y="4200929"/>
            <a:ext cx="1377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Domain 2</a:t>
            </a:r>
            <a:endParaRPr lang="en-US" sz="1600" dirty="0"/>
          </a:p>
        </p:txBody>
      </p:sp>
      <p:graphicFrame>
        <p:nvGraphicFramePr>
          <p:cNvPr id="18" name="Object 6"/>
          <p:cNvGraphicFramePr>
            <a:graphicFrameLocks noChangeAspect="1"/>
          </p:cNvGraphicFramePr>
          <p:nvPr/>
        </p:nvGraphicFramePr>
        <p:xfrm>
          <a:off x="4705879" y="1567398"/>
          <a:ext cx="3976687" cy="30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7" name="Immagine bitmap" r:id="rId5" imgW="6361905" imgH="4952381" progId="">
                  <p:embed/>
                </p:oleObj>
              </mc:Choice>
              <mc:Fallback>
                <p:oleObj name="Immagine bitmap" r:id="rId5" imgW="6361905" imgH="495238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5879" y="1567398"/>
                        <a:ext cx="3976687" cy="309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Line 69"/>
          <p:cNvSpPr>
            <a:spLocks noChangeShapeType="1"/>
          </p:cNvSpPr>
          <p:nvPr/>
        </p:nvSpPr>
        <p:spPr bwMode="auto">
          <a:xfrm flipV="1">
            <a:off x="5413377" y="1854734"/>
            <a:ext cx="2021054" cy="2181682"/>
          </a:xfrm>
          <a:prstGeom prst="line">
            <a:avLst/>
          </a:prstGeom>
          <a:noFill/>
          <a:ln w="34925" cap="flat" cmpd="sng" algn="ctr">
            <a:solidFill>
              <a:srgbClr val="FF66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70"/>
          <p:cNvSpPr>
            <a:spLocks noChangeShapeType="1"/>
          </p:cNvSpPr>
          <p:nvPr/>
        </p:nvSpPr>
        <p:spPr bwMode="auto">
          <a:xfrm flipV="1">
            <a:off x="5940152" y="3765028"/>
            <a:ext cx="1494278" cy="744092"/>
          </a:xfrm>
          <a:prstGeom prst="line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349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773208" y="2073112"/>
            <a:ext cx="1386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Domain 1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195798" y="4112029"/>
            <a:ext cx="1377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Domain 2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275560" y="1041268"/>
            <a:ext cx="1815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68C3"/>
                </a:solidFill>
              </a:rPr>
              <a:t>Original </a:t>
            </a:r>
            <a:r>
              <a:rPr lang="en-US" sz="2000" dirty="0" err="1" smtClean="0">
                <a:solidFill>
                  <a:srgbClr val="0068C3"/>
                </a:solidFill>
              </a:rPr>
              <a:t>netlist</a:t>
            </a:r>
            <a:endParaRPr lang="en-US" sz="2000" dirty="0">
              <a:solidFill>
                <a:srgbClr val="0068C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55206" y="1041268"/>
            <a:ext cx="2569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68C3"/>
                </a:solidFill>
              </a:rPr>
              <a:t>SEE-corrupted </a:t>
            </a:r>
            <a:r>
              <a:rPr lang="en-US" sz="2000" dirty="0" err="1" smtClean="0">
                <a:solidFill>
                  <a:srgbClr val="0068C3"/>
                </a:solidFill>
              </a:rPr>
              <a:t>netlist</a:t>
            </a:r>
            <a:endParaRPr lang="en-US" sz="2000" dirty="0">
              <a:solidFill>
                <a:srgbClr val="0068C3"/>
              </a:solidFill>
            </a:endParaRPr>
          </a:p>
        </p:txBody>
      </p:sp>
      <p:cxnSp>
        <p:nvCxnSpPr>
          <p:cNvPr id="27" name="Straight Connector 26"/>
          <p:cNvCxnSpPr>
            <a:endCxn id="20" idx="0"/>
          </p:cNvCxnSpPr>
          <p:nvPr/>
        </p:nvCxnSpPr>
        <p:spPr bwMode="auto">
          <a:xfrm flipH="1">
            <a:off x="5940152" y="1854733"/>
            <a:ext cx="1494282" cy="2654387"/>
          </a:xfrm>
          <a:prstGeom prst="line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349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Segnaposto piè di pagina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77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r>
              <a:rPr lang="en-US" dirty="0"/>
              <a:t>: </a:t>
            </a:r>
            <a:r>
              <a:rPr lang="en-US" dirty="0" smtClean="0"/>
              <a:t>TMR design (in theory any SEE should be mitigated)</a:t>
            </a:r>
          </a:p>
          <a:p>
            <a:r>
              <a:rPr lang="en-US" dirty="0" smtClean="0"/>
              <a:t>Fault injection in </a:t>
            </a:r>
            <a:r>
              <a:rPr lang="en-US" dirty="0" err="1" smtClean="0"/>
              <a:t>config</a:t>
            </a:r>
            <a:r>
              <a:rPr lang="en-US" dirty="0" smtClean="0"/>
              <a:t>. </a:t>
            </a:r>
            <a:r>
              <a:rPr lang="en-US" dirty="0" err="1" smtClean="0"/>
              <a:t>mem</a:t>
            </a:r>
            <a:r>
              <a:rPr lang="en-US" dirty="0" smtClean="0"/>
              <a:t>. (about 20 </a:t>
            </a:r>
            <a:r>
              <a:rPr lang="en-US" dirty="0" err="1" smtClean="0"/>
              <a:t>Mbits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402605"/>
              </p:ext>
            </p:extLst>
          </p:nvPr>
        </p:nvGraphicFramePr>
        <p:xfrm>
          <a:off x="2524224" y="2924944"/>
          <a:ext cx="4064000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Resource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8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Failure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8C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Global routing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3,503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CLB Local routing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CLB configuration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3,628</a:t>
                      </a:r>
                      <a:endParaRPr lang="it-IT" sz="18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623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remember so far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SRAM-/Flash-based FPGAs may be OK for radioactive environments provided that </a:t>
            </a:r>
          </a:p>
          <a:p>
            <a:pPr lvl="1"/>
            <a:r>
              <a:rPr lang="en-US" dirty="0" smtClean="0"/>
              <a:t>Proper device is selected (TID, SEL)</a:t>
            </a:r>
          </a:p>
          <a:p>
            <a:pPr lvl="1"/>
            <a:r>
              <a:rPr lang="en-US" dirty="0" smtClean="0"/>
              <a:t>Design mitigation is used</a:t>
            </a:r>
          </a:p>
          <a:p>
            <a:endParaRPr lang="en-US" dirty="0" smtClean="0"/>
          </a:p>
          <a:p>
            <a:r>
              <a:rPr lang="en-US" dirty="0" smtClean="0"/>
              <a:t>SEE mitigation is needed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</a:rPr>
              <a:t>huge costs</a:t>
            </a:r>
            <a:endParaRPr lang="en-US" dirty="0" smtClean="0"/>
          </a:p>
          <a:p>
            <a:pPr lvl="1"/>
            <a:r>
              <a:rPr lang="en-US" dirty="0" smtClean="0"/>
              <a:t>3x FFs, 3x IO, &gt;4x user logic, &gt;20% on clock frequency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Mitigation may fail due to multiple effects of SEE in configuration memory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validation needed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000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Radiation effects in SRAM-/Flash-based FPGAs</a:t>
            </a:r>
          </a:p>
          <a:p>
            <a:endParaRPr lang="en-US" dirty="0"/>
          </a:p>
          <a:p>
            <a:r>
              <a:rPr lang="en-US" dirty="0" smtClean="0"/>
              <a:t>Design mitigation issues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Design validation</a:t>
            </a:r>
          </a:p>
          <a:p>
            <a:endParaRPr lang="en-US" dirty="0"/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0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approaches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Qualitative</a:t>
            </a:r>
            <a:r>
              <a:rPr lang="en-US" dirty="0" smtClean="0"/>
              <a:t> validation via design inspection before place &amp; route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Quantitative</a:t>
            </a:r>
            <a:r>
              <a:rPr lang="en-US" dirty="0" smtClean="0"/>
              <a:t> validation after place &amp; route</a:t>
            </a:r>
          </a:p>
          <a:p>
            <a:pPr lvl="1"/>
            <a:r>
              <a:rPr lang="en-US" dirty="0" smtClean="0"/>
              <a:t>Simulation-based validation</a:t>
            </a:r>
          </a:p>
          <a:p>
            <a:pPr lvl="1"/>
            <a:r>
              <a:rPr lang="en-US" dirty="0" smtClean="0"/>
              <a:t>Emulation-based validation</a:t>
            </a:r>
          </a:p>
          <a:p>
            <a:r>
              <a:rPr lang="en-US" dirty="0" smtClean="0"/>
              <a:t>Main issue in quantitative validation: amount of faults to be simulated</a:t>
            </a:r>
          </a:p>
          <a:p>
            <a:pPr lvl="1"/>
            <a:r>
              <a:rPr lang="en-US" dirty="0" smtClean="0"/>
              <a:t>20 </a:t>
            </a:r>
            <a:r>
              <a:rPr lang="en-US" dirty="0" err="1" smtClean="0"/>
              <a:t>Mbits</a:t>
            </a:r>
            <a:r>
              <a:rPr lang="en-US" dirty="0" smtClean="0"/>
              <a:t> in </a:t>
            </a:r>
            <a:r>
              <a:rPr lang="en-US" dirty="0" err="1" smtClean="0"/>
              <a:t>config</a:t>
            </a:r>
            <a:r>
              <a:rPr lang="en-US" dirty="0" smtClean="0"/>
              <a:t>. </a:t>
            </a:r>
            <a:r>
              <a:rPr lang="en-US" dirty="0" err="1" smtClean="0"/>
              <a:t>mem</a:t>
            </a:r>
            <a:r>
              <a:rPr lang="en-US" dirty="0" smtClean="0"/>
              <a:t>., 1 M functional input vectors @ 100 MHz </a:t>
            </a:r>
            <a:r>
              <a:rPr lang="en-US" dirty="0" smtClean="0">
                <a:sym typeface="Wingdings"/>
              </a:rPr>
              <a:t> about 2.3 days to perform exhaustive fault injection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671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 bwMode="auto">
          <a:xfrm>
            <a:off x="4572000" y="1340768"/>
            <a:ext cx="3240360" cy="3168352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@ </a:t>
            </a:r>
            <a:r>
              <a:rPr lang="en-US" dirty="0" err="1" smtClean="0"/>
              <a:t>PdT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cxnSp>
        <p:nvCxnSpPr>
          <p:cNvPr id="8" name="Connettore 2 7"/>
          <p:cNvCxnSpPr/>
          <p:nvPr/>
        </p:nvCxnSpPr>
        <p:spPr bwMode="auto">
          <a:xfrm flipV="1">
            <a:off x="4572000" y="908720"/>
            <a:ext cx="0" cy="360040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Connettore 2 8"/>
          <p:cNvCxnSpPr/>
          <p:nvPr/>
        </p:nvCxnSpPr>
        <p:spPr bwMode="auto">
          <a:xfrm rot="5400000" flipV="1">
            <a:off x="6372200" y="2708920"/>
            <a:ext cx="0" cy="360040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CasellaDiTesto 9"/>
          <p:cNvSpPr txBox="1"/>
          <p:nvPr/>
        </p:nvSpPr>
        <p:spPr>
          <a:xfrm rot="16200000">
            <a:off x="3520761" y="2392008"/>
            <a:ext cx="1412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of SEU</a:t>
            </a:r>
            <a:endParaRPr lang="en-US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076056" y="4581128"/>
            <a:ext cx="2622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of input vectors</a:t>
            </a:r>
            <a:endParaRPr lang="en-US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946780" y="1268760"/>
            <a:ext cx="247309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Design-oriented configuration memory analysis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5004048" y="5215880"/>
            <a:ext cx="2473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Static analysis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1" name="Gruppo 20"/>
          <p:cNvGrpSpPr/>
          <p:nvPr/>
        </p:nvGrpSpPr>
        <p:grpSpPr>
          <a:xfrm>
            <a:off x="-15776" y="2060848"/>
            <a:ext cx="4176464" cy="4134073"/>
            <a:chOff x="-15776" y="2060848"/>
            <a:chExt cx="4176464" cy="4134073"/>
          </a:xfrm>
        </p:grpSpPr>
        <p:sp>
          <p:nvSpPr>
            <p:cNvPr id="19" name="Rettangolo 18"/>
            <p:cNvSpPr/>
            <p:nvPr/>
          </p:nvSpPr>
          <p:spPr bwMode="auto">
            <a:xfrm>
              <a:off x="560288" y="4509120"/>
              <a:ext cx="195288" cy="115212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15" name="Connettore 2 14"/>
            <p:cNvCxnSpPr/>
            <p:nvPr/>
          </p:nvCxnSpPr>
          <p:spPr bwMode="auto">
            <a:xfrm flipV="1">
              <a:off x="560288" y="2060848"/>
              <a:ext cx="0" cy="3600400"/>
            </a:xfrm>
            <a:prstGeom prst="straightConnector1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Connettore 2 15"/>
            <p:cNvCxnSpPr/>
            <p:nvPr/>
          </p:nvCxnSpPr>
          <p:spPr bwMode="auto">
            <a:xfrm rot="5400000" flipV="1">
              <a:off x="2360488" y="3861048"/>
              <a:ext cx="0" cy="3600400"/>
            </a:xfrm>
            <a:prstGeom prst="straightConnector1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" name="CasellaDiTesto 16"/>
            <p:cNvSpPr txBox="1"/>
            <p:nvPr/>
          </p:nvSpPr>
          <p:spPr>
            <a:xfrm rot="16200000">
              <a:off x="-490951" y="3544136"/>
              <a:ext cx="14120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# of SEU</a:t>
              </a:r>
              <a:endParaRPr lang="en-US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1064344" y="5733256"/>
              <a:ext cx="26220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# of input vectors</a:t>
              </a:r>
              <a:endParaRPr lang="en-US" dirty="0"/>
            </a:p>
          </p:txBody>
        </p:sp>
        <p:sp>
          <p:nvSpPr>
            <p:cNvPr id="20" name="Freccia destra rientrata 19"/>
            <p:cNvSpPr/>
            <p:nvPr/>
          </p:nvSpPr>
          <p:spPr bwMode="auto">
            <a:xfrm rot="20100000" flipH="1">
              <a:off x="2394713" y="3200627"/>
              <a:ext cx="1512168" cy="936104"/>
            </a:xfrm>
            <a:prstGeom prst="notchedRightArrow">
              <a:avLst/>
            </a:prstGeom>
            <a:solidFill>
              <a:srgbClr val="0068C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1165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riangolo isoscele 16"/>
          <p:cNvSpPr/>
          <p:nvPr/>
        </p:nvSpPr>
        <p:spPr bwMode="auto">
          <a:xfrm rot="16200000">
            <a:off x="2735796" y="2600908"/>
            <a:ext cx="3312368" cy="2808312"/>
          </a:xfrm>
          <a:prstGeom prst="triangle">
            <a:avLst/>
          </a:prstGeom>
          <a:noFill/>
          <a:ln w="76200" cap="flat" cmpd="sng" algn="ctr">
            <a:solidFill>
              <a:srgbClr val="0068C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Config</a:t>
            </a:r>
            <a:r>
              <a:rPr lang="en-US" dirty="0" smtClean="0"/>
              <a:t>. </a:t>
            </a:r>
            <a:r>
              <a:rPr lang="en-US" dirty="0" err="1" smtClean="0"/>
              <a:t>mem</a:t>
            </a:r>
            <a:r>
              <a:rPr lang="en-US" dirty="0" smtClean="0"/>
              <a:t>. analysis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Reverse engineer the configuration memory of FPGA of choice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graphicFrame>
        <p:nvGraphicFramePr>
          <p:cNvPr id="6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406982"/>
              </p:ext>
            </p:extLst>
          </p:nvPr>
        </p:nvGraphicFramePr>
        <p:xfrm>
          <a:off x="1763688" y="2996952"/>
          <a:ext cx="184603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672"/>
                <a:gridCol w="307672"/>
                <a:gridCol w="307672"/>
                <a:gridCol w="307672"/>
                <a:gridCol w="307672"/>
                <a:gridCol w="3076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pSp>
        <p:nvGrpSpPr>
          <p:cNvPr id="12" name="Gruppo 11"/>
          <p:cNvGrpSpPr/>
          <p:nvPr/>
        </p:nvGrpSpPr>
        <p:grpSpPr>
          <a:xfrm>
            <a:off x="5004048" y="1844824"/>
            <a:ext cx="2592288" cy="1944216"/>
            <a:chOff x="3537008" y="2780928"/>
            <a:chExt cx="4535487" cy="3532187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05530840"/>
                </p:ext>
              </p:extLst>
            </p:nvPr>
          </p:nvGraphicFramePr>
          <p:xfrm>
            <a:off x="3537008" y="2780928"/>
            <a:ext cx="4535487" cy="3532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85" name="Immagine bitmap" r:id="rId3" imgW="6361905" imgH="4952381" progId="">
                    <p:embed/>
                  </p:oleObj>
                </mc:Choice>
                <mc:Fallback>
                  <p:oleObj name="Immagine bitmap" r:id="rId3" imgW="6361905" imgH="4952381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37008" y="2780928"/>
                          <a:ext cx="4535487" cy="3532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Line 69"/>
            <p:cNvSpPr>
              <a:spLocks noChangeShapeType="1"/>
            </p:cNvSpPr>
            <p:nvPr/>
          </p:nvSpPr>
          <p:spPr bwMode="auto">
            <a:xfrm flipV="1">
              <a:off x="4329170" y="3068265"/>
              <a:ext cx="2305050" cy="2520950"/>
            </a:xfrm>
            <a:prstGeom prst="line">
              <a:avLst/>
            </a:prstGeom>
            <a:noFill/>
            <a:ln w="349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70"/>
            <p:cNvSpPr>
              <a:spLocks noChangeShapeType="1"/>
            </p:cNvSpPr>
            <p:nvPr/>
          </p:nvSpPr>
          <p:spPr bwMode="auto">
            <a:xfrm flipV="1">
              <a:off x="4329170" y="5084390"/>
              <a:ext cx="2305050" cy="792163"/>
            </a:xfrm>
            <a:prstGeom prst="line">
              <a:avLst/>
            </a:prstGeom>
            <a:noFill/>
            <a:ln w="3492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71"/>
            <p:cNvSpPr>
              <a:spLocks noChangeArrowheads="1"/>
            </p:cNvSpPr>
            <p:nvPr/>
          </p:nvSpPr>
          <p:spPr bwMode="auto">
            <a:xfrm rot="16200000">
              <a:off x="6936639" y="4812134"/>
              <a:ext cx="574675" cy="287337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3" name="Picture 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9992" y="4581128"/>
            <a:ext cx="352839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229306" y="2501850"/>
            <a:ext cx="2838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Configuration </a:t>
            </a:r>
            <a:r>
              <a:rPr lang="en-US" sz="2000" dirty="0" err="1" smtClean="0"/>
              <a:t>bitstream</a:t>
            </a:r>
            <a:endParaRPr lang="en-US" sz="20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5176694" y="3861048"/>
            <a:ext cx="2061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FPGAs resources</a:t>
            </a:r>
            <a:endParaRPr lang="en-US" sz="20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273266" y="6125234"/>
            <a:ext cx="39549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Configuration memory bits layout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59320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/>
      <p:bldP spid="15" grpId="0"/>
      <p:bldP spid="1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Config</a:t>
            </a:r>
            <a:r>
              <a:rPr lang="en-US" dirty="0"/>
              <a:t>. </a:t>
            </a:r>
            <a:r>
              <a:rPr lang="en-US" dirty="0" err="1"/>
              <a:t>mem</a:t>
            </a:r>
            <a:r>
              <a:rPr lang="en-US" dirty="0"/>
              <a:t>.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SzPct val="100000"/>
              <a:buFont typeface="+mj-lt"/>
              <a:buAutoNum type="arabicPeriod"/>
            </a:pPr>
            <a:r>
              <a:rPr lang="en-US" dirty="0" smtClean="0"/>
              <a:t>Read the place &amp; routed design and build the </a:t>
            </a:r>
            <a:r>
              <a:rPr lang="en-US" dirty="0" err="1" smtClean="0"/>
              <a:t>netlist/bitstream</a:t>
            </a:r>
            <a:r>
              <a:rPr lang="en-US" dirty="0" smtClean="0"/>
              <a:t> association</a:t>
            </a:r>
          </a:p>
          <a:p>
            <a:pPr marL="514350" indent="-514350" algn="just">
              <a:buSzPct val="100000"/>
              <a:buFont typeface="+mj-lt"/>
              <a:buAutoNum type="arabicPeriod"/>
            </a:pPr>
            <a:r>
              <a:rPr lang="en-US" dirty="0" smtClean="0"/>
              <a:t>For each bit of the </a:t>
            </a:r>
            <a:r>
              <a:rPr lang="en-US" dirty="0" err="1" smtClean="0"/>
              <a:t>bitstream</a:t>
            </a:r>
            <a:r>
              <a:rPr lang="en-US" dirty="0" smtClean="0"/>
              <a:t>:</a:t>
            </a:r>
          </a:p>
          <a:p>
            <a:pPr marL="914400" lvl="1" indent="-514350" algn="just">
              <a:buSzPct val="100000"/>
              <a:buFont typeface="+mj-lt"/>
              <a:buAutoNum type="alphaUcPeriod"/>
            </a:pPr>
            <a:r>
              <a:rPr lang="en-US" dirty="0" smtClean="0"/>
              <a:t>Flip the bit and update accordingly the </a:t>
            </a:r>
            <a:r>
              <a:rPr lang="en-US" dirty="0" err="1" smtClean="0"/>
              <a:t>netlist</a:t>
            </a:r>
            <a:endParaRPr lang="en-US" dirty="0" smtClean="0"/>
          </a:p>
          <a:p>
            <a:pPr marL="914400" lvl="1" indent="-514350" algn="just">
              <a:buSzPct val="100000"/>
              <a:buFont typeface="+mj-lt"/>
              <a:buAutoNum type="alphaUcPeriod"/>
            </a:pPr>
            <a:r>
              <a:rPr lang="en-US" dirty="0" smtClean="0"/>
              <a:t>Is the original </a:t>
            </a:r>
            <a:r>
              <a:rPr lang="en-US" dirty="0" err="1" smtClean="0"/>
              <a:t>netlist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corrupted</a:t>
            </a:r>
            <a:r>
              <a:rPr lang="en-US" dirty="0" smtClean="0"/>
              <a:t> (does the error arrive to outputs or memory element)?</a:t>
            </a:r>
          </a:p>
          <a:p>
            <a:pPr marL="1314450" lvl="2" indent="-514350" algn="just">
              <a:buSzPct val="100000"/>
              <a:buFont typeface="+mj-lt"/>
              <a:buAutoNum type="romanUcPeriod"/>
            </a:pPr>
            <a:r>
              <a:rPr lang="en-US" dirty="0" smtClean="0"/>
              <a:t>Yes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the bit is sensitive</a:t>
            </a:r>
          </a:p>
          <a:p>
            <a:pPr marL="1314450" lvl="2" indent="-514350" algn="just">
              <a:buSzPct val="100000"/>
              <a:buFont typeface="+mj-lt"/>
              <a:buAutoNum type="romanUcPeriod"/>
            </a:pPr>
            <a:r>
              <a:rPr lang="en-US" dirty="0" smtClean="0">
                <a:sym typeface="Wingdings"/>
              </a:rPr>
              <a:t>No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the bit is not sensitive</a:t>
            </a:r>
          </a:p>
          <a:p>
            <a:pPr marL="1314450" lvl="2" indent="-514350" algn="just">
              <a:buSzPct val="100000"/>
              <a:buFont typeface="+mj-lt"/>
              <a:buAutoNum type="romanUcPeriod"/>
            </a:pPr>
            <a:endParaRPr lang="en-US" dirty="0" smtClean="0">
              <a:sym typeface="Wingdings"/>
            </a:endParaRPr>
          </a:p>
          <a:p>
            <a:pPr marL="514350" indent="-514350" algn="just">
              <a:buSzPct val="100000"/>
            </a:pPr>
            <a:r>
              <a:rPr lang="en-US" dirty="0" smtClean="0">
                <a:sym typeface="Wingdings"/>
              </a:rPr>
              <a:t>Analysis is done looking at the error propagation path, and it does not consider workload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166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modes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4313" y="1285875"/>
            <a:ext cx="8724900" cy="4572000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rgbClr val="FF0000"/>
                </a:solidFill>
              </a:rPr>
              <a:t>Discovery mode</a:t>
            </a:r>
            <a:r>
              <a:rPr lang="en-US" dirty="0" smtClean="0"/>
              <a:t>: it analyzes the </a:t>
            </a:r>
            <a:r>
              <a:rPr lang="en-US" dirty="0" err="1" smtClean="0"/>
              <a:t>bitstream</a:t>
            </a:r>
            <a:r>
              <a:rPr lang="en-US" dirty="0" smtClean="0"/>
              <a:t> while neglecting mitigation schemes</a:t>
            </a:r>
          </a:p>
          <a:p>
            <a:pPr lvl="1" algn="just"/>
            <a:r>
              <a:rPr lang="en-US" dirty="0" smtClean="0"/>
              <a:t>Lists sensitive bits</a:t>
            </a:r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TMR mode</a:t>
            </a:r>
            <a:r>
              <a:rPr lang="en-US" dirty="0" smtClean="0"/>
              <a:t>: it analyzes the </a:t>
            </a:r>
            <a:r>
              <a:rPr lang="en-US" dirty="0" err="1" smtClean="0"/>
              <a:t>bitstream</a:t>
            </a:r>
            <a:r>
              <a:rPr lang="en-US" dirty="0" smtClean="0"/>
              <a:t> while automatically recognizing (X)TMR mitigation scheme</a:t>
            </a:r>
          </a:p>
          <a:p>
            <a:pPr lvl="1" algn="just"/>
            <a:r>
              <a:rPr lang="en-US" dirty="0" smtClean="0"/>
              <a:t>Lists bits that violate (X)TMR scheme (domain crossing events)</a:t>
            </a:r>
          </a:p>
          <a:p>
            <a:pPr lvl="1" algn="just"/>
            <a:r>
              <a:rPr lang="en-US" dirty="0" smtClean="0"/>
              <a:t>List bits that produce warnings (may lead to domain crossing events in case of accumulation)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100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crossing events</a:t>
            </a:r>
            <a:endParaRPr lang="en-US" dirty="0"/>
          </a:p>
        </p:txBody>
      </p:sp>
      <p:sp>
        <p:nvSpPr>
          <p:cNvPr id="4" name="TextBox 3"/>
          <p:cNvSpPr txBox="1">
            <a:spLocks/>
          </p:cNvSpPr>
          <p:nvPr/>
        </p:nvSpPr>
        <p:spPr>
          <a:xfrm>
            <a:off x="1615616" y="210116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D1.1</a:t>
            </a:r>
            <a:endParaRPr lang="en-US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1615616" y="325028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D2.1</a:t>
            </a:r>
            <a:endParaRPr lang="en-US" dirty="0"/>
          </a:p>
        </p:txBody>
      </p:sp>
      <p:sp>
        <p:nvSpPr>
          <p:cNvPr id="6" name="TextBox 5"/>
          <p:cNvSpPr txBox="1">
            <a:spLocks/>
          </p:cNvSpPr>
          <p:nvPr/>
        </p:nvSpPr>
        <p:spPr>
          <a:xfrm>
            <a:off x="1615616" y="438212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D3.1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1650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1650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1650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7" idx="6"/>
            <a:endCxn id="4" idx="1"/>
          </p:cNvCxnSpPr>
          <p:nvPr/>
        </p:nvCxnSpPr>
        <p:spPr bwMode="auto">
          <a:xfrm>
            <a:off x="1382199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3" name="Straight Arrow Connector 12"/>
          <p:cNvCxnSpPr>
            <a:stCxn id="8" idx="6"/>
            <a:endCxn id="5" idx="1"/>
          </p:cNvCxnSpPr>
          <p:nvPr/>
        </p:nvCxnSpPr>
        <p:spPr bwMode="auto">
          <a:xfrm>
            <a:off x="1382199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5" name="Straight Arrow Connector 14"/>
          <p:cNvCxnSpPr>
            <a:stCxn id="9" idx="6"/>
            <a:endCxn id="6" idx="1"/>
          </p:cNvCxnSpPr>
          <p:nvPr/>
        </p:nvCxnSpPr>
        <p:spPr bwMode="auto">
          <a:xfrm>
            <a:off x="1382199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6" name="TextBox 15"/>
          <p:cNvSpPr txBox="1">
            <a:spLocks/>
          </p:cNvSpPr>
          <p:nvPr/>
        </p:nvSpPr>
        <p:spPr>
          <a:xfrm>
            <a:off x="4572000" y="210116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D1.2</a:t>
            </a:r>
            <a:endParaRPr lang="en-US" dirty="0"/>
          </a:p>
        </p:txBody>
      </p:sp>
      <p:sp>
        <p:nvSpPr>
          <p:cNvPr id="17" name="TextBox 16"/>
          <p:cNvSpPr txBox="1">
            <a:spLocks/>
          </p:cNvSpPr>
          <p:nvPr/>
        </p:nvSpPr>
        <p:spPr>
          <a:xfrm>
            <a:off x="4572000" y="325028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D2.2</a:t>
            </a:r>
            <a:endParaRPr lang="en-US" dirty="0"/>
          </a:p>
        </p:txBody>
      </p:sp>
      <p:sp>
        <p:nvSpPr>
          <p:cNvPr id="18" name="TextBox 17"/>
          <p:cNvSpPr txBox="1">
            <a:spLocks/>
          </p:cNvSpPr>
          <p:nvPr/>
        </p:nvSpPr>
        <p:spPr>
          <a:xfrm>
            <a:off x="4572000" y="438212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D3.2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708034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708034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08034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19" idx="6"/>
            <a:endCxn id="16" idx="1"/>
          </p:cNvCxnSpPr>
          <p:nvPr/>
        </p:nvCxnSpPr>
        <p:spPr bwMode="auto">
          <a:xfrm>
            <a:off x="4338583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3" name="Straight Arrow Connector 22"/>
          <p:cNvCxnSpPr>
            <a:stCxn id="20" idx="6"/>
            <a:endCxn id="17" idx="1"/>
          </p:cNvCxnSpPr>
          <p:nvPr/>
        </p:nvCxnSpPr>
        <p:spPr bwMode="auto">
          <a:xfrm>
            <a:off x="4338583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4" name="Straight Arrow Connector 23"/>
          <p:cNvCxnSpPr>
            <a:stCxn id="21" idx="6"/>
            <a:endCxn id="18" idx="1"/>
          </p:cNvCxnSpPr>
          <p:nvPr/>
        </p:nvCxnSpPr>
        <p:spPr bwMode="auto">
          <a:xfrm>
            <a:off x="4338583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6" name="Straight Arrow Connector 25"/>
          <p:cNvCxnSpPr>
            <a:stCxn id="4" idx="3"/>
            <a:endCxn id="19" idx="2"/>
          </p:cNvCxnSpPr>
          <p:nvPr/>
        </p:nvCxnSpPr>
        <p:spPr bwMode="auto">
          <a:xfrm>
            <a:off x="3084359" y="239842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8" name="Straight Arrow Connector 27"/>
          <p:cNvCxnSpPr>
            <a:stCxn id="4" idx="3"/>
            <a:endCxn id="20" idx="2"/>
          </p:cNvCxnSpPr>
          <p:nvPr/>
        </p:nvCxnSpPr>
        <p:spPr bwMode="auto">
          <a:xfrm>
            <a:off x="3084359" y="2398421"/>
            <a:ext cx="623675" cy="114912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0" name="Straight Arrow Connector 29"/>
          <p:cNvCxnSpPr>
            <a:stCxn id="4" idx="3"/>
            <a:endCxn id="21" idx="2"/>
          </p:cNvCxnSpPr>
          <p:nvPr/>
        </p:nvCxnSpPr>
        <p:spPr bwMode="auto">
          <a:xfrm>
            <a:off x="3084359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2" name="Straight Arrow Connector 31"/>
          <p:cNvCxnSpPr>
            <a:stCxn id="5" idx="3"/>
          </p:cNvCxnSpPr>
          <p:nvPr/>
        </p:nvCxnSpPr>
        <p:spPr bwMode="auto">
          <a:xfrm flipV="1">
            <a:off x="3084359" y="2400009"/>
            <a:ext cx="623675" cy="1147532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4" name="Straight Arrow Connector 33"/>
          <p:cNvCxnSpPr>
            <a:stCxn id="5" idx="3"/>
            <a:endCxn id="20" idx="2"/>
          </p:cNvCxnSpPr>
          <p:nvPr/>
        </p:nvCxnSpPr>
        <p:spPr bwMode="auto">
          <a:xfrm>
            <a:off x="3084359" y="354754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6" name="Straight Arrow Connector 35"/>
          <p:cNvCxnSpPr>
            <a:stCxn id="5" idx="3"/>
            <a:endCxn id="21" idx="2"/>
          </p:cNvCxnSpPr>
          <p:nvPr/>
        </p:nvCxnSpPr>
        <p:spPr bwMode="auto">
          <a:xfrm>
            <a:off x="3084359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5" name="Straight Arrow Connector 44"/>
          <p:cNvCxnSpPr>
            <a:stCxn id="6" idx="3"/>
            <a:endCxn id="21" idx="2"/>
          </p:cNvCxnSpPr>
          <p:nvPr/>
        </p:nvCxnSpPr>
        <p:spPr bwMode="auto">
          <a:xfrm>
            <a:off x="3084359" y="467938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7" name="Straight Arrow Connector 46"/>
          <p:cNvCxnSpPr>
            <a:stCxn id="6" idx="3"/>
            <a:endCxn id="20" idx="2"/>
          </p:cNvCxnSpPr>
          <p:nvPr/>
        </p:nvCxnSpPr>
        <p:spPr bwMode="auto">
          <a:xfrm flipV="1">
            <a:off x="3084359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9" name="Straight Arrow Connector 58"/>
          <p:cNvCxnSpPr>
            <a:stCxn id="6" idx="3"/>
            <a:endCxn id="19" idx="2"/>
          </p:cNvCxnSpPr>
          <p:nvPr/>
        </p:nvCxnSpPr>
        <p:spPr bwMode="auto">
          <a:xfrm flipV="1">
            <a:off x="3084359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6664418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664418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6664418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cxnSp>
        <p:nvCxnSpPr>
          <p:cNvPr id="63" name="Straight Arrow Connector 62"/>
          <p:cNvCxnSpPr>
            <a:stCxn id="60" idx="6"/>
          </p:cNvCxnSpPr>
          <p:nvPr/>
        </p:nvCxnSpPr>
        <p:spPr bwMode="auto">
          <a:xfrm>
            <a:off x="7294967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4" name="Straight Arrow Connector 63"/>
          <p:cNvCxnSpPr>
            <a:stCxn id="61" idx="6"/>
          </p:cNvCxnSpPr>
          <p:nvPr/>
        </p:nvCxnSpPr>
        <p:spPr bwMode="auto">
          <a:xfrm>
            <a:off x="7294967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5" name="Straight Arrow Connector 64"/>
          <p:cNvCxnSpPr>
            <a:stCxn id="62" idx="6"/>
          </p:cNvCxnSpPr>
          <p:nvPr/>
        </p:nvCxnSpPr>
        <p:spPr bwMode="auto">
          <a:xfrm>
            <a:off x="7294967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6" name="Straight Arrow Connector 65"/>
          <p:cNvCxnSpPr>
            <a:endCxn id="60" idx="2"/>
          </p:cNvCxnSpPr>
          <p:nvPr/>
        </p:nvCxnSpPr>
        <p:spPr bwMode="auto">
          <a:xfrm>
            <a:off x="6040743" y="239842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7" name="Straight Arrow Connector 66"/>
          <p:cNvCxnSpPr>
            <a:endCxn id="61" idx="2"/>
          </p:cNvCxnSpPr>
          <p:nvPr/>
        </p:nvCxnSpPr>
        <p:spPr bwMode="auto">
          <a:xfrm>
            <a:off x="6040743" y="2398421"/>
            <a:ext cx="623675" cy="114912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8" name="Straight Arrow Connector 67"/>
          <p:cNvCxnSpPr>
            <a:endCxn id="62" idx="2"/>
          </p:cNvCxnSpPr>
          <p:nvPr/>
        </p:nvCxnSpPr>
        <p:spPr bwMode="auto">
          <a:xfrm>
            <a:off x="6040743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 flipV="1">
            <a:off x="6040743" y="2400009"/>
            <a:ext cx="623675" cy="1147532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0" name="Straight Arrow Connector 69"/>
          <p:cNvCxnSpPr>
            <a:endCxn id="61" idx="2"/>
          </p:cNvCxnSpPr>
          <p:nvPr/>
        </p:nvCxnSpPr>
        <p:spPr bwMode="auto">
          <a:xfrm>
            <a:off x="6040743" y="354754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1" name="Straight Arrow Connector 70"/>
          <p:cNvCxnSpPr>
            <a:endCxn id="62" idx="2"/>
          </p:cNvCxnSpPr>
          <p:nvPr/>
        </p:nvCxnSpPr>
        <p:spPr bwMode="auto">
          <a:xfrm>
            <a:off x="6040743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2" name="Straight Arrow Connector 71"/>
          <p:cNvCxnSpPr>
            <a:endCxn id="62" idx="2"/>
          </p:cNvCxnSpPr>
          <p:nvPr/>
        </p:nvCxnSpPr>
        <p:spPr bwMode="auto">
          <a:xfrm>
            <a:off x="6040743" y="467938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3" name="Straight Arrow Connector 72"/>
          <p:cNvCxnSpPr>
            <a:endCxn id="61" idx="2"/>
          </p:cNvCxnSpPr>
          <p:nvPr/>
        </p:nvCxnSpPr>
        <p:spPr bwMode="auto">
          <a:xfrm flipV="1">
            <a:off x="6040743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4" name="Straight Arrow Connector 73"/>
          <p:cNvCxnSpPr>
            <a:endCxn id="60" idx="2"/>
          </p:cNvCxnSpPr>
          <p:nvPr/>
        </p:nvCxnSpPr>
        <p:spPr bwMode="auto">
          <a:xfrm flipV="1">
            <a:off x="6040743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5" name="Rounded Rectangle 74"/>
          <p:cNvSpPr/>
          <p:nvPr/>
        </p:nvSpPr>
        <p:spPr bwMode="auto">
          <a:xfrm>
            <a:off x="518380" y="1788480"/>
            <a:ext cx="7378269" cy="1183680"/>
          </a:xfrm>
          <a:prstGeom prst="roundRect">
            <a:avLst/>
          </a:prstGeom>
          <a:noFill/>
          <a:ln w="76200" cap="flat" cmpd="sng" algn="ctr">
            <a:solidFill>
              <a:srgbClr val="0068C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77605" y="1310054"/>
            <a:ext cx="1491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TMR Domain</a:t>
            </a:r>
            <a:endParaRPr lang="en-US" dirty="0"/>
          </a:p>
        </p:txBody>
      </p:sp>
      <p:sp>
        <p:nvSpPr>
          <p:cNvPr id="57" name="Rounded Rectangle 56"/>
          <p:cNvSpPr/>
          <p:nvPr/>
        </p:nvSpPr>
        <p:spPr bwMode="auto">
          <a:xfrm>
            <a:off x="4338583" y="1679386"/>
            <a:ext cx="1987268" cy="3591831"/>
          </a:xfrm>
          <a:prstGeom prst="roundRect">
            <a:avLst/>
          </a:prstGeom>
          <a:noFill/>
          <a:ln w="76200" cap="flat" cmpd="sng" algn="ctr">
            <a:solidFill>
              <a:srgbClr val="0068C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28800" y="1181272"/>
            <a:ext cx="1631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Voter Partition</a:t>
            </a:r>
            <a:endParaRPr lang="en-US" dirty="0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1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Why FPGAs?</a:t>
            </a:r>
            <a:endParaRPr lang="en-US" dirty="0">
              <a:latin typeface="Tahoma" charset="0"/>
              <a:ea typeface="ＭＳ Ｐゴシック" charset="0"/>
              <a:cs typeface="Tahoma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>
                <a:latin typeface="Tahoma" charset="0"/>
                <a:ea typeface="ＭＳ Ｐゴシック" charset="0"/>
                <a:cs typeface="Tahoma" charset="0"/>
              </a:rPr>
              <a:t>Antifuse</a:t>
            </a:r>
            <a:r>
              <a:rPr lang="en-US" dirty="0" smtClean="0">
                <a:latin typeface="Tahoma" charset="0"/>
                <a:ea typeface="ＭＳ Ｐゴシック" charset="0"/>
                <a:cs typeface="Tahoma" charset="0"/>
              </a:rPr>
              <a:t> FPGAs are used heavily as they allow shorter time to market, and lower costs for small volumes than ASICs</a:t>
            </a:r>
          </a:p>
          <a:p>
            <a:r>
              <a:rPr lang="en-US" dirty="0" smtClean="0">
                <a:latin typeface="Tahoma" charset="0"/>
                <a:ea typeface="ＭＳ Ｐゴシック" charset="0"/>
                <a:cs typeface="Tahoma" charset="0"/>
              </a:rPr>
              <a:t>No versatility (one-time programmable)</a:t>
            </a:r>
          </a:p>
          <a:p>
            <a:r>
              <a:rPr lang="en-US" dirty="0" smtClean="0">
                <a:latin typeface="Tahoma" charset="0"/>
                <a:ea typeface="ＭＳ Ｐゴシック" charset="0"/>
                <a:cs typeface="Tahoma" charset="0"/>
              </a:rPr>
              <a:t>SRAM-/Flash-based FPGAs are reprogrammable</a:t>
            </a:r>
          </a:p>
          <a:p>
            <a:r>
              <a:rPr lang="en-US" dirty="0" smtClean="0">
                <a:latin typeface="Tahoma" charset="0"/>
                <a:ea typeface="ＭＳ Ｐゴシック" charset="0"/>
                <a:cs typeface="Tahoma" charset="0"/>
              </a:rPr>
              <a:t>The benefits of versatility: </a:t>
            </a:r>
          </a:p>
          <a:p>
            <a:pPr lvl="1"/>
            <a:r>
              <a:rPr lang="en-US" dirty="0" smtClean="0">
                <a:latin typeface="Tahoma" charset="0"/>
                <a:ea typeface="ＭＳ Ｐゴシック" charset="0"/>
                <a:cs typeface="Tahoma" charset="0"/>
              </a:rPr>
              <a:t>Reconfigurable computing</a:t>
            </a:r>
          </a:p>
          <a:p>
            <a:pPr lvl="1"/>
            <a:r>
              <a:rPr lang="en-US" dirty="0" smtClean="0">
                <a:latin typeface="Tahoma" charset="0"/>
                <a:ea typeface="ＭＳ Ｐゴシック" charset="0"/>
                <a:cs typeface="Tahoma" charset="0"/>
              </a:rPr>
              <a:t>Feature improvements over the years</a:t>
            </a:r>
          </a:p>
          <a:p>
            <a:pPr lvl="1"/>
            <a:r>
              <a:rPr lang="en-US" dirty="0" smtClean="0">
                <a:latin typeface="Tahoma" charset="0"/>
                <a:ea typeface="ＭＳ Ｐゴシック" charset="0"/>
                <a:cs typeface="Tahoma" charset="0"/>
              </a:rPr>
              <a:t>Bug fixing (!)</a:t>
            </a:r>
            <a:endParaRPr lang="en-US" dirty="0">
              <a:latin typeface="Tahoma" charset="0"/>
              <a:ea typeface="ＭＳ Ｐゴシック" charset="0"/>
              <a:cs typeface="Tahoma" charset="0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 dirty="0"/>
          </a:p>
        </p:txBody>
      </p:sp>
      <p:grpSp>
        <p:nvGrpSpPr>
          <p:cNvPr id="6" name="Gruppo 5"/>
          <p:cNvGrpSpPr/>
          <p:nvPr/>
        </p:nvGrpSpPr>
        <p:grpSpPr>
          <a:xfrm>
            <a:off x="2771800" y="2348880"/>
            <a:ext cx="5976664" cy="3825716"/>
            <a:chOff x="-4140968" y="432048"/>
            <a:chExt cx="5976664" cy="3825716"/>
          </a:xfrm>
        </p:grpSpPr>
        <p:sp>
          <p:nvSpPr>
            <p:cNvPr id="7" name="Fumetto 2 6"/>
            <p:cNvSpPr/>
            <p:nvPr/>
          </p:nvSpPr>
          <p:spPr bwMode="auto">
            <a:xfrm>
              <a:off x="-4140968" y="432048"/>
              <a:ext cx="5976664" cy="3816424"/>
            </a:xfrm>
            <a:prstGeom prst="wedgeRoundRectCallout">
              <a:avLst>
                <a:gd name="adj1" fmla="val -63048"/>
                <a:gd name="adj2" fmla="val -52862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943548" y="626068"/>
              <a:ext cx="5491212" cy="3243393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-3564904" y="3888432"/>
              <a:ext cx="204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Source: </a:t>
              </a:r>
              <a:r>
                <a:rPr lang="en-US" sz="1800" dirty="0" err="1" smtClean="0"/>
                <a:t>Microsemi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02886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crossing events</a:t>
            </a:r>
            <a:endParaRPr lang="en-US" dirty="0"/>
          </a:p>
        </p:txBody>
      </p:sp>
      <p:sp>
        <p:nvSpPr>
          <p:cNvPr id="4" name="TextBox 3"/>
          <p:cNvSpPr txBox="1">
            <a:spLocks/>
          </p:cNvSpPr>
          <p:nvPr/>
        </p:nvSpPr>
        <p:spPr>
          <a:xfrm>
            <a:off x="1615616" y="210116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D1.1</a:t>
            </a:r>
            <a:endParaRPr lang="en-US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1615616" y="325028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D2.1</a:t>
            </a:r>
            <a:endParaRPr lang="en-US" dirty="0"/>
          </a:p>
        </p:txBody>
      </p:sp>
      <p:sp>
        <p:nvSpPr>
          <p:cNvPr id="6" name="TextBox 5"/>
          <p:cNvSpPr txBox="1">
            <a:spLocks/>
          </p:cNvSpPr>
          <p:nvPr/>
        </p:nvSpPr>
        <p:spPr>
          <a:xfrm>
            <a:off x="1615616" y="438212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D3.1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1650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1650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1650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7" idx="6"/>
            <a:endCxn id="4" idx="1"/>
          </p:cNvCxnSpPr>
          <p:nvPr/>
        </p:nvCxnSpPr>
        <p:spPr bwMode="auto">
          <a:xfrm>
            <a:off x="1382199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3" name="Straight Arrow Connector 12"/>
          <p:cNvCxnSpPr>
            <a:stCxn id="8" idx="6"/>
            <a:endCxn id="5" idx="1"/>
          </p:cNvCxnSpPr>
          <p:nvPr/>
        </p:nvCxnSpPr>
        <p:spPr bwMode="auto">
          <a:xfrm>
            <a:off x="1382199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5" name="Straight Arrow Connector 14"/>
          <p:cNvCxnSpPr>
            <a:stCxn id="9" idx="6"/>
            <a:endCxn id="6" idx="1"/>
          </p:cNvCxnSpPr>
          <p:nvPr/>
        </p:nvCxnSpPr>
        <p:spPr bwMode="auto">
          <a:xfrm>
            <a:off x="1382199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6" name="TextBox 15"/>
          <p:cNvSpPr txBox="1">
            <a:spLocks/>
          </p:cNvSpPr>
          <p:nvPr/>
        </p:nvSpPr>
        <p:spPr>
          <a:xfrm>
            <a:off x="4572000" y="210116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D1.2</a:t>
            </a:r>
            <a:endParaRPr lang="en-US" dirty="0"/>
          </a:p>
        </p:txBody>
      </p:sp>
      <p:sp>
        <p:nvSpPr>
          <p:cNvPr id="17" name="TextBox 16"/>
          <p:cNvSpPr txBox="1">
            <a:spLocks/>
          </p:cNvSpPr>
          <p:nvPr/>
        </p:nvSpPr>
        <p:spPr>
          <a:xfrm>
            <a:off x="4572000" y="325028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D2.2</a:t>
            </a:r>
            <a:endParaRPr lang="en-US" dirty="0"/>
          </a:p>
        </p:txBody>
      </p:sp>
      <p:sp>
        <p:nvSpPr>
          <p:cNvPr id="18" name="TextBox 17"/>
          <p:cNvSpPr txBox="1">
            <a:spLocks/>
          </p:cNvSpPr>
          <p:nvPr/>
        </p:nvSpPr>
        <p:spPr>
          <a:xfrm>
            <a:off x="4572000" y="438212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D3.2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708034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708034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08034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19" idx="6"/>
            <a:endCxn id="16" idx="1"/>
          </p:cNvCxnSpPr>
          <p:nvPr/>
        </p:nvCxnSpPr>
        <p:spPr bwMode="auto">
          <a:xfrm>
            <a:off x="4338583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3" name="Straight Arrow Connector 22"/>
          <p:cNvCxnSpPr>
            <a:stCxn id="20" idx="6"/>
            <a:endCxn id="17" idx="1"/>
          </p:cNvCxnSpPr>
          <p:nvPr/>
        </p:nvCxnSpPr>
        <p:spPr bwMode="auto">
          <a:xfrm>
            <a:off x="4338583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4" name="Straight Arrow Connector 23"/>
          <p:cNvCxnSpPr>
            <a:stCxn id="21" idx="6"/>
            <a:endCxn id="18" idx="1"/>
          </p:cNvCxnSpPr>
          <p:nvPr/>
        </p:nvCxnSpPr>
        <p:spPr bwMode="auto">
          <a:xfrm>
            <a:off x="4338583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6" name="Straight Arrow Connector 25"/>
          <p:cNvCxnSpPr>
            <a:stCxn id="4" idx="3"/>
            <a:endCxn id="19" idx="2"/>
          </p:cNvCxnSpPr>
          <p:nvPr/>
        </p:nvCxnSpPr>
        <p:spPr bwMode="auto">
          <a:xfrm>
            <a:off x="3084359" y="239842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8" name="Straight Arrow Connector 27"/>
          <p:cNvCxnSpPr>
            <a:stCxn id="4" idx="3"/>
            <a:endCxn id="20" idx="2"/>
          </p:cNvCxnSpPr>
          <p:nvPr/>
        </p:nvCxnSpPr>
        <p:spPr bwMode="auto">
          <a:xfrm>
            <a:off x="3084359" y="2398421"/>
            <a:ext cx="623675" cy="114912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0" name="Straight Arrow Connector 29"/>
          <p:cNvCxnSpPr>
            <a:stCxn id="4" idx="3"/>
            <a:endCxn id="21" idx="2"/>
          </p:cNvCxnSpPr>
          <p:nvPr/>
        </p:nvCxnSpPr>
        <p:spPr bwMode="auto">
          <a:xfrm>
            <a:off x="3084359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2" name="Straight Arrow Connector 31"/>
          <p:cNvCxnSpPr>
            <a:stCxn id="5" idx="3"/>
          </p:cNvCxnSpPr>
          <p:nvPr/>
        </p:nvCxnSpPr>
        <p:spPr bwMode="auto">
          <a:xfrm flipV="1">
            <a:off x="3084359" y="2400009"/>
            <a:ext cx="623675" cy="1147532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4" name="Straight Arrow Connector 33"/>
          <p:cNvCxnSpPr>
            <a:stCxn id="5" idx="3"/>
            <a:endCxn id="20" idx="2"/>
          </p:cNvCxnSpPr>
          <p:nvPr/>
        </p:nvCxnSpPr>
        <p:spPr bwMode="auto">
          <a:xfrm>
            <a:off x="3084359" y="354754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6" name="Straight Arrow Connector 35"/>
          <p:cNvCxnSpPr>
            <a:stCxn id="5" idx="3"/>
            <a:endCxn id="21" idx="2"/>
          </p:cNvCxnSpPr>
          <p:nvPr/>
        </p:nvCxnSpPr>
        <p:spPr bwMode="auto">
          <a:xfrm>
            <a:off x="3084359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5" name="Straight Arrow Connector 44"/>
          <p:cNvCxnSpPr>
            <a:stCxn id="6" idx="3"/>
            <a:endCxn id="21" idx="2"/>
          </p:cNvCxnSpPr>
          <p:nvPr/>
        </p:nvCxnSpPr>
        <p:spPr bwMode="auto">
          <a:xfrm>
            <a:off x="3084359" y="467938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7" name="Straight Arrow Connector 46"/>
          <p:cNvCxnSpPr>
            <a:stCxn id="6" idx="3"/>
            <a:endCxn id="20" idx="2"/>
          </p:cNvCxnSpPr>
          <p:nvPr/>
        </p:nvCxnSpPr>
        <p:spPr bwMode="auto">
          <a:xfrm flipV="1">
            <a:off x="3084359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9" name="Straight Arrow Connector 58"/>
          <p:cNvCxnSpPr>
            <a:stCxn id="6" idx="3"/>
            <a:endCxn id="19" idx="2"/>
          </p:cNvCxnSpPr>
          <p:nvPr/>
        </p:nvCxnSpPr>
        <p:spPr bwMode="auto">
          <a:xfrm flipV="1">
            <a:off x="3084359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6664418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664418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6664418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cxnSp>
        <p:nvCxnSpPr>
          <p:cNvPr id="63" name="Straight Arrow Connector 62"/>
          <p:cNvCxnSpPr>
            <a:stCxn id="60" idx="6"/>
          </p:cNvCxnSpPr>
          <p:nvPr/>
        </p:nvCxnSpPr>
        <p:spPr bwMode="auto">
          <a:xfrm>
            <a:off x="7294967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4" name="Straight Arrow Connector 63"/>
          <p:cNvCxnSpPr>
            <a:stCxn id="61" idx="6"/>
          </p:cNvCxnSpPr>
          <p:nvPr/>
        </p:nvCxnSpPr>
        <p:spPr bwMode="auto">
          <a:xfrm>
            <a:off x="7294967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5" name="Straight Arrow Connector 64"/>
          <p:cNvCxnSpPr>
            <a:stCxn id="62" idx="6"/>
          </p:cNvCxnSpPr>
          <p:nvPr/>
        </p:nvCxnSpPr>
        <p:spPr bwMode="auto">
          <a:xfrm>
            <a:off x="7294967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6" name="Straight Arrow Connector 65"/>
          <p:cNvCxnSpPr>
            <a:endCxn id="60" idx="2"/>
          </p:cNvCxnSpPr>
          <p:nvPr/>
        </p:nvCxnSpPr>
        <p:spPr bwMode="auto">
          <a:xfrm>
            <a:off x="6040743" y="239842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7" name="Straight Arrow Connector 66"/>
          <p:cNvCxnSpPr>
            <a:endCxn id="61" idx="2"/>
          </p:cNvCxnSpPr>
          <p:nvPr/>
        </p:nvCxnSpPr>
        <p:spPr bwMode="auto">
          <a:xfrm>
            <a:off x="6040743" y="2398421"/>
            <a:ext cx="623675" cy="114912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8" name="Straight Arrow Connector 67"/>
          <p:cNvCxnSpPr>
            <a:endCxn id="62" idx="2"/>
          </p:cNvCxnSpPr>
          <p:nvPr/>
        </p:nvCxnSpPr>
        <p:spPr bwMode="auto">
          <a:xfrm>
            <a:off x="6040743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 flipV="1">
            <a:off x="6040743" y="2400009"/>
            <a:ext cx="623675" cy="1147532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0" name="Straight Arrow Connector 69"/>
          <p:cNvCxnSpPr>
            <a:endCxn id="61" idx="2"/>
          </p:cNvCxnSpPr>
          <p:nvPr/>
        </p:nvCxnSpPr>
        <p:spPr bwMode="auto">
          <a:xfrm>
            <a:off x="6040743" y="354754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1" name="Straight Arrow Connector 70"/>
          <p:cNvCxnSpPr>
            <a:endCxn id="62" idx="2"/>
          </p:cNvCxnSpPr>
          <p:nvPr/>
        </p:nvCxnSpPr>
        <p:spPr bwMode="auto">
          <a:xfrm>
            <a:off x="6040743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2" name="Straight Arrow Connector 71"/>
          <p:cNvCxnSpPr>
            <a:endCxn id="62" idx="2"/>
          </p:cNvCxnSpPr>
          <p:nvPr/>
        </p:nvCxnSpPr>
        <p:spPr bwMode="auto">
          <a:xfrm>
            <a:off x="6040743" y="467938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3" name="Straight Arrow Connector 72"/>
          <p:cNvCxnSpPr>
            <a:endCxn id="61" idx="2"/>
          </p:cNvCxnSpPr>
          <p:nvPr/>
        </p:nvCxnSpPr>
        <p:spPr bwMode="auto">
          <a:xfrm flipV="1">
            <a:off x="6040743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4" name="Straight Arrow Connector 73"/>
          <p:cNvCxnSpPr>
            <a:endCxn id="60" idx="2"/>
          </p:cNvCxnSpPr>
          <p:nvPr/>
        </p:nvCxnSpPr>
        <p:spPr bwMode="auto">
          <a:xfrm flipV="1">
            <a:off x="6040743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80" name="Group 79"/>
          <p:cNvGrpSpPr/>
          <p:nvPr/>
        </p:nvGrpSpPr>
        <p:grpSpPr>
          <a:xfrm>
            <a:off x="5667471" y="2398421"/>
            <a:ext cx="233417" cy="198720"/>
            <a:chOff x="1382199" y="5503680"/>
            <a:chExt cx="233417" cy="198720"/>
          </a:xfrm>
        </p:grpSpPr>
        <p:cxnSp>
          <p:nvCxnSpPr>
            <p:cNvPr id="78" name="Straight Connector 77"/>
            <p:cNvCxnSpPr/>
            <p:nvPr/>
          </p:nvCxnSpPr>
          <p:spPr bwMode="auto">
            <a:xfrm>
              <a:off x="1382199" y="5503680"/>
              <a:ext cx="233417" cy="198720"/>
            </a:xfrm>
            <a:prstGeom prst="lin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H="1">
              <a:off x="1382199" y="5503680"/>
              <a:ext cx="233417" cy="198720"/>
            </a:xfrm>
            <a:prstGeom prst="lin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1" name="Group 80"/>
          <p:cNvGrpSpPr/>
          <p:nvPr/>
        </p:nvGrpSpPr>
        <p:grpSpPr>
          <a:xfrm>
            <a:off x="5703162" y="3549129"/>
            <a:ext cx="233417" cy="198720"/>
            <a:chOff x="1382199" y="5503680"/>
            <a:chExt cx="233417" cy="198720"/>
          </a:xfrm>
        </p:grpSpPr>
        <p:cxnSp>
          <p:nvCxnSpPr>
            <p:cNvPr id="82" name="Straight Connector 81"/>
            <p:cNvCxnSpPr/>
            <p:nvPr/>
          </p:nvCxnSpPr>
          <p:spPr bwMode="auto">
            <a:xfrm>
              <a:off x="1382199" y="5503680"/>
              <a:ext cx="233417" cy="198720"/>
            </a:xfrm>
            <a:prstGeom prst="lin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 bwMode="auto">
            <a:xfrm flipH="1">
              <a:off x="1382199" y="5503680"/>
              <a:ext cx="233417" cy="198720"/>
            </a:xfrm>
            <a:prstGeom prst="lin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5" name="Oval 84"/>
          <p:cNvSpPr/>
          <p:nvPr/>
        </p:nvSpPr>
        <p:spPr bwMode="auto">
          <a:xfrm>
            <a:off x="5522219" y="2153001"/>
            <a:ext cx="561724" cy="1855959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77605" y="5229200"/>
            <a:ext cx="76918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One Single Event Upset (SEU) in the configuration memory provokes two circuit modifications in two TMR domains in the same TMR partition </a:t>
            </a:r>
            <a:r>
              <a:rPr lang="en-US" sz="2000" dirty="0" smtClean="0">
                <a:sym typeface="Wingdings"/>
              </a:rPr>
              <a:t>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 The fault propagates beyond the voter boundary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88" name="Straight Arrow Connector 87"/>
          <p:cNvCxnSpPr/>
          <p:nvPr/>
        </p:nvCxnSpPr>
        <p:spPr bwMode="auto">
          <a:xfrm flipV="1">
            <a:off x="4223524" y="3747850"/>
            <a:ext cx="1298696" cy="157345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2" name="Segnaposto piè di pagina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49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Warnings</a:t>
            </a:r>
            <a:endParaRPr lang="en-US" dirty="0"/>
          </a:p>
        </p:txBody>
      </p:sp>
      <p:sp>
        <p:nvSpPr>
          <p:cNvPr id="4" name="TextBox 3"/>
          <p:cNvSpPr txBox="1">
            <a:spLocks/>
          </p:cNvSpPr>
          <p:nvPr/>
        </p:nvSpPr>
        <p:spPr>
          <a:xfrm>
            <a:off x="1615616" y="210116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D1.1</a:t>
            </a:r>
            <a:endParaRPr lang="en-US" dirty="0"/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1615616" y="325028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D2.1</a:t>
            </a:r>
            <a:endParaRPr lang="en-US" dirty="0"/>
          </a:p>
        </p:txBody>
      </p:sp>
      <p:sp>
        <p:nvSpPr>
          <p:cNvPr id="6" name="TextBox 5"/>
          <p:cNvSpPr txBox="1">
            <a:spLocks/>
          </p:cNvSpPr>
          <p:nvPr/>
        </p:nvSpPr>
        <p:spPr>
          <a:xfrm>
            <a:off x="1615616" y="438212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D3.1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1650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1650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1650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7" idx="6"/>
            <a:endCxn id="4" idx="1"/>
          </p:cNvCxnSpPr>
          <p:nvPr/>
        </p:nvCxnSpPr>
        <p:spPr bwMode="auto">
          <a:xfrm>
            <a:off x="1382199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3" name="Straight Arrow Connector 12"/>
          <p:cNvCxnSpPr>
            <a:stCxn id="8" idx="6"/>
            <a:endCxn id="5" idx="1"/>
          </p:cNvCxnSpPr>
          <p:nvPr/>
        </p:nvCxnSpPr>
        <p:spPr bwMode="auto">
          <a:xfrm>
            <a:off x="1382199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5" name="Straight Arrow Connector 14"/>
          <p:cNvCxnSpPr>
            <a:stCxn id="9" idx="6"/>
            <a:endCxn id="6" idx="1"/>
          </p:cNvCxnSpPr>
          <p:nvPr/>
        </p:nvCxnSpPr>
        <p:spPr bwMode="auto">
          <a:xfrm>
            <a:off x="1382199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6" name="TextBox 15"/>
          <p:cNvSpPr txBox="1">
            <a:spLocks/>
          </p:cNvSpPr>
          <p:nvPr/>
        </p:nvSpPr>
        <p:spPr>
          <a:xfrm>
            <a:off x="4572000" y="210116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D1.2</a:t>
            </a:r>
            <a:endParaRPr lang="en-US" dirty="0"/>
          </a:p>
        </p:txBody>
      </p:sp>
      <p:sp>
        <p:nvSpPr>
          <p:cNvPr id="17" name="TextBox 16"/>
          <p:cNvSpPr txBox="1">
            <a:spLocks/>
          </p:cNvSpPr>
          <p:nvPr/>
        </p:nvSpPr>
        <p:spPr>
          <a:xfrm>
            <a:off x="4572000" y="325028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D2.2</a:t>
            </a:r>
            <a:endParaRPr lang="en-US" dirty="0"/>
          </a:p>
        </p:txBody>
      </p:sp>
      <p:sp>
        <p:nvSpPr>
          <p:cNvPr id="18" name="TextBox 17"/>
          <p:cNvSpPr txBox="1">
            <a:spLocks/>
          </p:cNvSpPr>
          <p:nvPr/>
        </p:nvSpPr>
        <p:spPr>
          <a:xfrm>
            <a:off x="4572000" y="4382121"/>
            <a:ext cx="1468743" cy="59451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dirty="0" smtClean="0"/>
              <a:t>D3.2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708034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708034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08034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19" idx="6"/>
            <a:endCxn id="16" idx="1"/>
          </p:cNvCxnSpPr>
          <p:nvPr/>
        </p:nvCxnSpPr>
        <p:spPr bwMode="auto">
          <a:xfrm>
            <a:off x="4338583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3" name="Straight Arrow Connector 22"/>
          <p:cNvCxnSpPr>
            <a:stCxn id="20" idx="6"/>
            <a:endCxn id="17" idx="1"/>
          </p:cNvCxnSpPr>
          <p:nvPr/>
        </p:nvCxnSpPr>
        <p:spPr bwMode="auto">
          <a:xfrm>
            <a:off x="4338583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4" name="Straight Arrow Connector 23"/>
          <p:cNvCxnSpPr>
            <a:stCxn id="21" idx="6"/>
            <a:endCxn id="18" idx="1"/>
          </p:cNvCxnSpPr>
          <p:nvPr/>
        </p:nvCxnSpPr>
        <p:spPr bwMode="auto">
          <a:xfrm>
            <a:off x="4338583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6" name="Straight Arrow Connector 25"/>
          <p:cNvCxnSpPr>
            <a:stCxn id="4" idx="3"/>
            <a:endCxn id="19" idx="2"/>
          </p:cNvCxnSpPr>
          <p:nvPr/>
        </p:nvCxnSpPr>
        <p:spPr bwMode="auto">
          <a:xfrm>
            <a:off x="3084359" y="239842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8" name="Straight Arrow Connector 27"/>
          <p:cNvCxnSpPr>
            <a:stCxn id="4" idx="3"/>
            <a:endCxn id="20" idx="2"/>
          </p:cNvCxnSpPr>
          <p:nvPr/>
        </p:nvCxnSpPr>
        <p:spPr bwMode="auto">
          <a:xfrm>
            <a:off x="3084359" y="2398421"/>
            <a:ext cx="623675" cy="114912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0" name="Straight Arrow Connector 29"/>
          <p:cNvCxnSpPr>
            <a:stCxn id="4" idx="3"/>
            <a:endCxn id="21" idx="2"/>
          </p:cNvCxnSpPr>
          <p:nvPr/>
        </p:nvCxnSpPr>
        <p:spPr bwMode="auto">
          <a:xfrm>
            <a:off x="3084359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2" name="Straight Arrow Connector 31"/>
          <p:cNvCxnSpPr>
            <a:stCxn id="5" idx="3"/>
          </p:cNvCxnSpPr>
          <p:nvPr/>
        </p:nvCxnSpPr>
        <p:spPr bwMode="auto">
          <a:xfrm flipV="1">
            <a:off x="3084359" y="2400009"/>
            <a:ext cx="623675" cy="1147532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4" name="Straight Arrow Connector 33"/>
          <p:cNvCxnSpPr>
            <a:stCxn id="5" idx="3"/>
            <a:endCxn id="20" idx="2"/>
          </p:cNvCxnSpPr>
          <p:nvPr/>
        </p:nvCxnSpPr>
        <p:spPr bwMode="auto">
          <a:xfrm>
            <a:off x="3084359" y="354754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6" name="Straight Arrow Connector 35"/>
          <p:cNvCxnSpPr>
            <a:stCxn id="5" idx="3"/>
            <a:endCxn id="21" idx="2"/>
          </p:cNvCxnSpPr>
          <p:nvPr/>
        </p:nvCxnSpPr>
        <p:spPr bwMode="auto">
          <a:xfrm>
            <a:off x="3084359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5" name="Straight Arrow Connector 44"/>
          <p:cNvCxnSpPr>
            <a:stCxn id="6" idx="3"/>
            <a:endCxn id="21" idx="2"/>
          </p:cNvCxnSpPr>
          <p:nvPr/>
        </p:nvCxnSpPr>
        <p:spPr bwMode="auto">
          <a:xfrm>
            <a:off x="3084359" y="467938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7" name="Straight Arrow Connector 46"/>
          <p:cNvCxnSpPr>
            <a:stCxn id="6" idx="3"/>
            <a:endCxn id="20" idx="2"/>
          </p:cNvCxnSpPr>
          <p:nvPr/>
        </p:nvCxnSpPr>
        <p:spPr bwMode="auto">
          <a:xfrm flipV="1">
            <a:off x="3084359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9" name="Straight Arrow Connector 58"/>
          <p:cNvCxnSpPr>
            <a:stCxn id="6" idx="3"/>
            <a:endCxn id="19" idx="2"/>
          </p:cNvCxnSpPr>
          <p:nvPr/>
        </p:nvCxnSpPr>
        <p:spPr bwMode="auto">
          <a:xfrm flipV="1">
            <a:off x="3084359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6664418" y="210116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664418" y="325028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6664418" y="4382121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cxnSp>
        <p:nvCxnSpPr>
          <p:cNvPr id="63" name="Straight Arrow Connector 62"/>
          <p:cNvCxnSpPr>
            <a:stCxn id="60" idx="6"/>
          </p:cNvCxnSpPr>
          <p:nvPr/>
        </p:nvCxnSpPr>
        <p:spPr bwMode="auto">
          <a:xfrm>
            <a:off x="7294967" y="239842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4" name="Straight Arrow Connector 63"/>
          <p:cNvCxnSpPr>
            <a:stCxn id="61" idx="6"/>
          </p:cNvCxnSpPr>
          <p:nvPr/>
        </p:nvCxnSpPr>
        <p:spPr bwMode="auto">
          <a:xfrm>
            <a:off x="7294967" y="354754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5" name="Straight Arrow Connector 64"/>
          <p:cNvCxnSpPr>
            <a:stCxn id="62" idx="6"/>
          </p:cNvCxnSpPr>
          <p:nvPr/>
        </p:nvCxnSpPr>
        <p:spPr bwMode="auto">
          <a:xfrm>
            <a:off x="7294967" y="4679381"/>
            <a:ext cx="233417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6" name="Straight Arrow Connector 65"/>
          <p:cNvCxnSpPr>
            <a:endCxn id="60" idx="2"/>
          </p:cNvCxnSpPr>
          <p:nvPr/>
        </p:nvCxnSpPr>
        <p:spPr bwMode="auto">
          <a:xfrm>
            <a:off x="6040743" y="239842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7" name="Straight Arrow Connector 66"/>
          <p:cNvCxnSpPr>
            <a:endCxn id="61" idx="2"/>
          </p:cNvCxnSpPr>
          <p:nvPr/>
        </p:nvCxnSpPr>
        <p:spPr bwMode="auto">
          <a:xfrm>
            <a:off x="6040743" y="2398421"/>
            <a:ext cx="623675" cy="114912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8" name="Straight Arrow Connector 67"/>
          <p:cNvCxnSpPr>
            <a:endCxn id="62" idx="2"/>
          </p:cNvCxnSpPr>
          <p:nvPr/>
        </p:nvCxnSpPr>
        <p:spPr bwMode="auto">
          <a:xfrm>
            <a:off x="6040743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 flipV="1">
            <a:off x="6040743" y="2400009"/>
            <a:ext cx="623675" cy="1147532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0" name="Straight Arrow Connector 69"/>
          <p:cNvCxnSpPr>
            <a:endCxn id="61" idx="2"/>
          </p:cNvCxnSpPr>
          <p:nvPr/>
        </p:nvCxnSpPr>
        <p:spPr bwMode="auto">
          <a:xfrm>
            <a:off x="6040743" y="354754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1" name="Straight Arrow Connector 70"/>
          <p:cNvCxnSpPr>
            <a:endCxn id="62" idx="2"/>
          </p:cNvCxnSpPr>
          <p:nvPr/>
        </p:nvCxnSpPr>
        <p:spPr bwMode="auto">
          <a:xfrm>
            <a:off x="6040743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2" name="Straight Arrow Connector 71"/>
          <p:cNvCxnSpPr>
            <a:endCxn id="62" idx="2"/>
          </p:cNvCxnSpPr>
          <p:nvPr/>
        </p:nvCxnSpPr>
        <p:spPr bwMode="auto">
          <a:xfrm>
            <a:off x="6040743" y="4679381"/>
            <a:ext cx="623675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3" name="Straight Arrow Connector 72"/>
          <p:cNvCxnSpPr>
            <a:endCxn id="61" idx="2"/>
          </p:cNvCxnSpPr>
          <p:nvPr/>
        </p:nvCxnSpPr>
        <p:spPr bwMode="auto">
          <a:xfrm flipV="1">
            <a:off x="6040743" y="3547541"/>
            <a:ext cx="623675" cy="113184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4" name="Straight Arrow Connector 73"/>
          <p:cNvCxnSpPr>
            <a:endCxn id="60" idx="2"/>
          </p:cNvCxnSpPr>
          <p:nvPr/>
        </p:nvCxnSpPr>
        <p:spPr bwMode="auto">
          <a:xfrm flipV="1">
            <a:off x="6040743" y="2398421"/>
            <a:ext cx="623675" cy="228096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3" name="Group 79"/>
          <p:cNvGrpSpPr/>
          <p:nvPr/>
        </p:nvGrpSpPr>
        <p:grpSpPr>
          <a:xfrm>
            <a:off x="5667471" y="2398421"/>
            <a:ext cx="233417" cy="198720"/>
            <a:chOff x="1382199" y="5503680"/>
            <a:chExt cx="233417" cy="198720"/>
          </a:xfrm>
        </p:grpSpPr>
        <p:cxnSp>
          <p:nvCxnSpPr>
            <p:cNvPr id="78" name="Straight Connector 77"/>
            <p:cNvCxnSpPr/>
            <p:nvPr/>
          </p:nvCxnSpPr>
          <p:spPr bwMode="auto">
            <a:xfrm>
              <a:off x="1382199" y="5503680"/>
              <a:ext cx="233417" cy="198720"/>
            </a:xfrm>
            <a:prstGeom prst="lin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H="1">
              <a:off x="1382199" y="5503680"/>
              <a:ext cx="233417" cy="198720"/>
            </a:xfrm>
            <a:prstGeom prst="lin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" name="Group 80"/>
          <p:cNvGrpSpPr/>
          <p:nvPr/>
        </p:nvGrpSpPr>
        <p:grpSpPr>
          <a:xfrm>
            <a:off x="2722479" y="3549130"/>
            <a:ext cx="233417" cy="198720"/>
            <a:chOff x="1382199" y="5503680"/>
            <a:chExt cx="233417" cy="198720"/>
          </a:xfrm>
        </p:grpSpPr>
        <p:cxnSp>
          <p:nvCxnSpPr>
            <p:cNvPr id="82" name="Straight Connector 81"/>
            <p:cNvCxnSpPr/>
            <p:nvPr/>
          </p:nvCxnSpPr>
          <p:spPr bwMode="auto">
            <a:xfrm>
              <a:off x="1382199" y="5503680"/>
              <a:ext cx="233417" cy="198720"/>
            </a:xfrm>
            <a:prstGeom prst="lin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 bwMode="auto">
            <a:xfrm flipH="1">
              <a:off x="1382199" y="5503680"/>
              <a:ext cx="233417" cy="198720"/>
            </a:xfrm>
            <a:prstGeom prst="lin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6" name="TextBox 85"/>
          <p:cNvSpPr txBox="1"/>
          <p:nvPr/>
        </p:nvSpPr>
        <p:spPr>
          <a:xfrm>
            <a:off x="377605" y="5445224"/>
            <a:ext cx="7639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One SEE in the configuration memory provokes two circuit modifications in two voter partitions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The fault stops at the voter boundary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88" name="Straight Arrow Connector 87"/>
          <p:cNvCxnSpPr/>
          <p:nvPr/>
        </p:nvCxnSpPr>
        <p:spPr bwMode="auto">
          <a:xfrm flipV="1">
            <a:off x="4211960" y="2597142"/>
            <a:ext cx="1585253" cy="2849571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H="1" flipV="1">
            <a:off x="2851093" y="3747852"/>
            <a:ext cx="1360867" cy="1698861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5" name="Segnaposto piè di pagina 2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84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TMR-mode algorithm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1285875"/>
            <a:ext cx="8724900" cy="4572000"/>
          </a:xfrm>
        </p:spPr>
        <p:txBody>
          <a:bodyPr/>
          <a:lstStyle/>
          <a:p>
            <a:pPr algn="just"/>
            <a:r>
              <a:rPr lang="en-US" dirty="0" smtClean="0"/>
              <a:t>The algorithm recognizes automatically TMR domains, voters, and voter partitions</a:t>
            </a:r>
          </a:p>
          <a:p>
            <a:pPr algn="just"/>
            <a:r>
              <a:rPr lang="en-US" dirty="0" smtClean="0"/>
              <a:t>Forward error propagation:</a:t>
            </a:r>
          </a:p>
          <a:p>
            <a:pPr marL="914400" lvl="1" indent="-514350" algn="just">
              <a:buSzPct val="100000"/>
              <a:buFont typeface="+mj-lt"/>
              <a:buAutoNum type="arabicPeriod"/>
            </a:pPr>
            <a:r>
              <a:rPr lang="en-US" dirty="0" smtClean="0"/>
              <a:t>Find all the paths from the fault site to the circuit outputs, or memory elements</a:t>
            </a:r>
          </a:p>
          <a:p>
            <a:pPr marL="914400" lvl="1" indent="-514350" algn="just">
              <a:buSzPct val="100000"/>
              <a:buFont typeface="+mj-lt"/>
              <a:buAutoNum type="arabicPeriod"/>
            </a:pPr>
            <a:r>
              <a:rPr lang="en-US" dirty="0" smtClean="0"/>
              <a:t>Is the fault propagating to only one of the voter inputs?</a:t>
            </a:r>
          </a:p>
          <a:p>
            <a:pPr marL="1314450" lvl="2" indent="-514350" algn="just">
              <a:buSzPct val="100000"/>
              <a:buFont typeface="+mj-lt"/>
              <a:buAutoNum type="alphaUcPeriod"/>
            </a:pPr>
            <a:r>
              <a:rPr lang="en-US" dirty="0" smtClean="0"/>
              <a:t>Yes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the bit is not sensitive</a:t>
            </a:r>
          </a:p>
          <a:p>
            <a:pPr marL="1314450" lvl="2" indent="-514350" algn="just">
              <a:buSzPct val="100000"/>
              <a:buFont typeface="+mj-lt"/>
              <a:buAutoNum type="alphaUcPeriod"/>
            </a:pPr>
            <a:endParaRPr lang="en-US" dirty="0" smtClean="0">
              <a:sym typeface="Wingdings"/>
            </a:endParaRPr>
          </a:p>
          <a:p>
            <a:pPr marL="1314450" lvl="2" indent="-514350" algn="just">
              <a:buSzPct val="100000"/>
              <a:buNone/>
            </a:pPr>
            <a:endParaRPr lang="en-US" dirty="0" smtClean="0">
              <a:sym typeface="Wingdings"/>
            </a:endParaRPr>
          </a:p>
          <a:p>
            <a:pPr marL="1314450" lvl="2" indent="-514350" algn="just">
              <a:buSzPct val="100000"/>
              <a:buFont typeface="+mj-lt"/>
              <a:buAutoNum type="alphaUcPeriod"/>
            </a:pPr>
            <a:r>
              <a:rPr lang="en-US" dirty="0" smtClean="0">
                <a:sym typeface="Wingdings"/>
              </a:rPr>
              <a:t>No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the fault propagates to at least two inputs of a voter in the same partition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the bit is sensitive</a:t>
            </a:r>
            <a:endParaRPr lang="en-US" dirty="0" smtClean="0"/>
          </a:p>
          <a:p>
            <a:pPr marL="514350" indent="-514350" algn="just">
              <a:buSzPct val="100000"/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79692" y="4236868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92500" lnSpcReduction="10000"/>
          </a:bodyPr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6635750" y="4532540"/>
            <a:ext cx="343942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" name="Straight Arrow Connector 5"/>
          <p:cNvCxnSpPr>
            <a:endCxn id="4" idx="1"/>
          </p:cNvCxnSpPr>
          <p:nvPr/>
        </p:nvCxnSpPr>
        <p:spPr bwMode="auto">
          <a:xfrm>
            <a:off x="6762750" y="4078423"/>
            <a:ext cx="309284" cy="24551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" name="Straight Arrow Connector 6"/>
          <p:cNvCxnSpPr>
            <a:endCxn id="4" idx="3"/>
          </p:cNvCxnSpPr>
          <p:nvPr/>
        </p:nvCxnSpPr>
        <p:spPr bwMode="auto">
          <a:xfrm flipV="1">
            <a:off x="6762752" y="4744322"/>
            <a:ext cx="309282" cy="265434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610241" y="4534128"/>
            <a:ext cx="343942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979691" y="5725319"/>
            <a:ext cx="630549" cy="594519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 anchor="ctr" anchorCtr="0">
            <a:normAutofit fontScale="92500" lnSpcReduction="10000"/>
          </a:bodyPr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6635749" y="6020991"/>
            <a:ext cx="343942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2" name="Straight Arrow Connector 21"/>
          <p:cNvCxnSpPr>
            <a:endCxn id="20" idx="1"/>
          </p:cNvCxnSpPr>
          <p:nvPr/>
        </p:nvCxnSpPr>
        <p:spPr bwMode="auto">
          <a:xfrm>
            <a:off x="6762749" y="5566874"/>
            <a:ext cx="309284" cy="24551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3" name="Straight Arrow Connector 22"/>
          <p:cNvCxnSpPr>
            <a:endCxn id="20" idx="3"/>
          </p:cNvCxnSpPr>
          <p:nvPr/>
        </p:nvCxnSpPr>
        <p:spPr bwMode="auto">
          <a:xfrm flipV="1">
            <a:off x="6762751" y="6232773"/>
            <a:ext cx="309282" cy="265434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7610240" y="6022579"/>
            <a:ext cx="343942" cy="158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437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Detailed report is produced for Xilinx devices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92460" y="2713672"/>
            <a:ext cx="8544036" cy="1579424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it-IT" sz="2000" b="1" dirty="0" err="1" smtClean="0">
                <a:latin typeface="Courier New"/>
                <a:cs typeface="Courier New"/>
              </a:rPr>
              <a:t>Resource</a:t>
            </a:r>
            <a:r>
              <a:rPr lang="it-IT" sz="2000" b="1" dirty="0" smtClean="0">
                <a:latin typeface="Courier New"/>
                <a:cs typeface="Courier New"/>
              </a:rPr>
              <a:t>: 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PIP Block </a:t>
            </a:r>
            <a:r>
              <a:rPr lang="it-IT" sz="20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Adr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0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Maj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Add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6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Min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Add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 14 Bit 156</a:t>
            </a:r>
            <a:r>
              <a:rPr lang="it-IT" sz="2000" b="1" dirty="0" smtClean="0">
                <a:latin typeface="Courier New"/>
                <a:cs typeface="Courier New"/>
              </a:rPr>
              <a:t> </a:t>
            </a:r>
          </a:p>
          <a:p>
            <a:pPr algn="l"/>
            <a:r>
              <a:rPr lang="it-IT" sz="2000" b="1" dirty="0" err="1" smtClean="0">
                <a:latin typeface="Courier New"/>
                <a:cs typeface="Courier New"/>
              </a:rPr>
              <a:t>Involved</a:t>
            </a:r>
            <a:r>
              <a:rPr lang="it-IT" sz="2000" b="1" dirty="0" smtClean="0">
                <a:latin typeface="Courier New"/>
                <a:cs typeface="Courier New"/>
              </a:rPr>
              <a:t> PIP : 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Y1 </a:t>
            </a:r>
            <a:r>
              <a:rPr lang="it-IT" sz="20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--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 S2BEG2 </a:t>
            </a:r>
          </a:p>
          <a:p>
            <a:pPr algn="l"/>
            <a:r>
              <a:rPr lang="it-IT" sz="2000" b="1" dirty="0" smtClean="0">
                <a:latin typeface="Courier New"/>
                <a:cs typeface="Courier New"/>
              </a:rPr>
              <a:t>FAR: 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0x000c1c00</a:t>
            </a:r>
            <a:r>
              <a:rPr lang="it-IT" sz="2000" b="1" dirty="0" smtClean="0">
                <a:latin typeface="Courier New"/>
                <a:cs typeface="Courier New"/>
              </a:rPr>
              <a:t> Bit: 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156 </a:t>
            </a:r>
          </a:p>
          <a:p>
            <a:pPr algn="l"/>
            <a:r>
              <a:rPr lang="it-IT" sz="2000" b="1" dirty="0" smtClean="0">
                <a:latin typeface="Courier New"/>
                <a:cs typeface="Courier New"/>
              </a:rPr>
              <a:t>Net = </a:t>
            </a:r>
            <a:r>
              <a:rPr lang="it-IT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data_bus_IBUF_TR</a:t>
            </a:r>
            <a:endParaRPr lang="en-US" b="1" dirty="0">
              <a:solidFill>
                <a:srgbClr val="FF0000"/>
              </a:solidFill>
              <a:latin typeface="Courier New"/>
              <a:cs typeface="Courier New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919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X-TMR LEON3 processor on Xilinx xc2v6000</a:t>
            </a:r>
            <a:endParaRPr lang="en-US" dirty="0"/>
          </a:p>
          <a:p>
            <a:pPr lvl="1"/>
            <a:r>
              <a:rPr lang="en-US" dirty="0"/>
              <a:t>20 </a:t>
            </a:r>
            <a:r>
              <a:rPr lang="en-US" dirty="0" err="1"/>
              <a:t>Mbits</a:t>
            </a:r>
            <a:r>
              <a:rPr lang="en-US" dirty="0"/>
              <a:t> in </a:t>
            </a:r>
            <a:r>
              <a:rPr lang="en-US" dirty="0" err="1"/>
              <a:t>config</a:t>
            </a:r>
            <a:r>
              <a:rPr lang="en-US" dirty="0"/>
              <a:t>. </a:t>
            </a:r>
            <a:r>
              <a:rPr lang="en-US" dirty="0" err="1"/>
              <a:t>mem</a:t>
            </a:r>
            <a:r>
              <a:rPr lang="en-US" dirty="0"/>
              <a:t>., 1 M functional input vectors @ 100 MHz </a:t>
            </a:r>
          </a:p>
          <a:p>
            <a:endParaRPr lang="en-US" dirty="0" smtClean="0"/>
          </a:p>
          <a:p>
            <a:r>
              <a:rPr lang="en-US" dirty="0" smtClean="0"/>
              <a:t>2,603,950 </a:t>
            </a:r>
            <a:r>
              <a:rPr lang="en-US" dirty="0"/>
              <a:t>are SEE-sensitive for the design (computed in about 2 hours </a:t>
            </a:r>
            <a:r>
              <a:rPr lang="en-US" dirty="0" err="1"/>
              <a:t>vs</a:t>
            </a:r>
            <a:r>
              <a:rPr lang="en-US" dirty="0"/>
              <a:t> 2.3 days)</a:t>
            </a:r>
          </a:p>
          <a:p>
            <a:endParaRPr lang="en-US" dirty="0" smtClean="0"/>
          </a:p>
          <a:p>
            <a:r>
              <a:rPr lang="en-US" dirty="0" smtClean="0"/>
              <a:t>3,628 </a:t>
            </a:r>
            <a:r>
              <a:rPr lang="en-US" dirty="0"/>
              <a:t>SEUs lead to actual application </a:t>
            </a:r>
            <a:r>
              <a:rPr lang="en-US" dirty="0" smtClean="0"/>
              <a:t>failure for the considered workload (fault injection completes in about 7 hours)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680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design flow</a:t>
            </a:r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74142" y="1891265"/>
            <a:ext cx="1587131" cy="606402"/>
          </a:xfrm>
          <a:prstGeom prst="roundRect">
            <a:avLst/>
          </a:prstGeom>
          <a:solidFill>
            <a:srgbClr val="FFF4C8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rmAutofit fontScale="70000" lnSpcReduction="20000"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XST synthesis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74142" y="2839528"/>
            <a:ext cx="1587131" cy="572534"/>
          </a:xfrm>
          <a:prstGeom prst="roundRect">
            <a:avLst/>
          </a:prstGeom>
          <a:solidFill>
            <a:srgbClr val="FFF4C8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rmAutofit/>
          </a:bodyPr>
          <a:lstStyle/>
          <a:p>
            <a:pPr algn="ctr"/>
            <a:r>
              <a:rPr lang="en-US" dirty="0" smtClean="0"/>
              <a:t>TMR tool</a:t>
            </a:r>
            <a:endParaRPr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74142" y="990600"/>
            <a:ext cx="1587131" cy="565666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rmAutofit fontScale="85000" lnSpcReduction="10000"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Input design</a:t>
            </a:r>
          </a:p>
        </p:txBody>
      </p:sp>
      <p:cxnSp>
        <p:nvCxnSpPr>
          <p:cNvPr id="9" name="Connettore 2 8"/>
          <p:cNvCxnSpPr>
            <a:stCxn id="7" idx="2"/>
          </p:cNvCxnSpPr>
          <p:nvPr/>
        </p:nvCxnSpPr>
        <p:spPr bwMode="auto">
          <a:xfrm>
            <a:off x="1267708" y="1556266"/>
            <a:ext cx="0" cy="334999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" name="Connettore 2 10"/>
          <p:cNvCxnSpPr/>
          <p:nvPr/>
        </p:nvCxnSpPr>
        <p:spPr bwMode="auto">
          <a:xfrm>
            <a:off x="1267708" y="2497667"/>
            <a:ext cx="0" cy="341861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2" name="CasellaDiTesto 11"/>
          <p:cNvSpPr txBox="1"/>
          <p:nvPr/>
        </p:nvSpPr>
        <p:spPr>
          <a:xfrm>
            <a:off x="474142" y="3743875"/>
            <a:ext cx="1587131" cy="646331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Output design</a:t>
            </a:r>
            <a:endParaRPr lang="en-US" sz="1800" dirty="0">
              <a:solidFill>
                <a:schemeClr val="bg1"/>
              </a:solidFill>
            </a:endParaRPr>
          </a:p>
        </p:txBody>
      </p:sp>
      <p:cxnSp>
        <p:nvCxnSpPr>
          <p:cNvPr id="14" name="Connettore 2 13"/>
          <p:cNvCxnSpPr>
            <a:endCxn id="12" idx="0"/>
          </p:cNvCxnSpPr>
          <p:nvPr/>
        </p:nvCxnSpPr>
        <p:spPr bwMode="auto">
          <a:xfrm>
            <a:off x="1267708" y="3412062"/>
            <a:ext cx="0" cy="331813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2" name="CasellaDiTesto 21"/>
          <p:cNvSpPr txBox="1"/>
          <p:nvPr/>
        </p:nvSpPr>
        <p:spPr>
          <a:xfrm>
            <a:off x="474142" y="4769930"/>
            <a:ext cx="1587131" cy="572534"/>
          </a:xfrm>
          <a:prstGeom prst="roundRect">
            <a:avLst/>
          </a:prstGeom>
          <a:solidFill>
            <a:srgbClr val="FFF4C8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rmAutofit/>
          </a:bodyPr>
          <a:lstStyle/>
          <a:p>
            <a:pPr algn="ctr"/>
            <a:r>
              <a:rPr lang="en-US" dirty="0" smtClean="0"/>
              <a:t>PAR</a:t>
            </a:r>
            <a:endParaRPr lang="en-US" dirty="0"/>
          </a:p>
        </p:txBody>
      </p:sp>
      <p:cxnSp>
        <p:nvCxnSpPr>
          <p:cNvPr id="24" name="Connettore 2 23"/>
          <p:cNvCxnSpPr>
            <a:stCxn id="12" idx="2"/>
          </p:cNvCxnSpPr>
          <p:nvPr/>
        </p:nvCxnSpPr>
        <p:spPr bwMode="auto">
          <a:xfrm>
            <a:off x="1267708" y="4390206"/>
            <a:ext cx="0" cy="379724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5" name="CasellaDiTesto 24"/>
          <p:cNvSpPr txBox="1"/>
          <p:nvPr/>
        </p:nvSpPr>
        <p:spPr>
          <a:xfrm>
            <a:off x="474142" y="5749038"/>
            <a:ext cx="1587131" cy="694099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rmAutofit/>
          </a:bodyPr>
          <a:lstStyle>
            <a:defPPr>
              <a:defRPr lang="en-US"/>
            </a:defPPr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sz="1800" dirty="0" err="1" smtClean="0"/>
              <a:t>bitstream</a:t>
            </a:r>
            <a:endParaRPr lang="en-US" sz="1800" dirty="0"/>
          </a:p>
        </p:txBody>
      </p:sp>
      <p:cxnSp>
        <p:nvCxnSpPr>
          <p:cNvPr id="27" name="Connettore 2 26"/>
          <p:cNvCxnSpPr>
            <a:endCxn id="25" idx="0"/>
          </p:cNvCxnSpPr>
          <p:nvPr/>
        </p:nvCxnSpPr>
        <p:spPr bwMode="auto">
          <a:xfrm>
            <a:off x="1267708" y="5342464"/>
            <a:ext cx="0" cy="406574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1" name="CasellaDiTesto 30"/>
          <p:cNvSpPr txBox="1"/>
          <p:nvPr/>
        </p:nvSpPr>
        <p:spPr>
          <a:xfrm>
            <a:off x="3799073" y="1092200"/>
            <a:ext cx="1587131" cy="572534"/>
          </a:xfrm>
          <a:prstGeom prst="roundRect">
            <a:avLst/>
          </a:prstGeom>
          <a:solidFill>
            <a:srgbClr val="0068C3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rm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STAR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35" name="Connettore 1 34"/>
          <p:cNvCxnSpPr/>
          <p:nvPr/>
        </p:nvCxnSpPr>
        <p:spPr bwMode="auto">
          <a:xfrm flipV="1">
            <a:off x="2061273" y="6083300"/>
            <a:ext cx="871904" cy="88"/>
          </a:xfrm>
          <a:prstGeom prst="line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7" name="Connettore 4 36"/>
          <p:cNvCxnSpPr/>
          <p:nvPr/>
        </p:nvCxnSpPr>
        <p:spPr bwMode="auto">
          <a:xfrm rot="5400000" flipH="1" flipV="1">
            <a:off x="1013710" y="3297937"/>
            <a:ext cx="4704833" cy="865894"/>
          </a:xfrm>
          <a:prstGeom prst="bentConnector2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9" name="CasellaDiTesto 38"/>
          <p:cNvSpPr txBox="1"/>
          <p:nvPr/>
        </p:nvSpPr>
        <p:spPr>
          <a:xfrm>
            <a:off x="3799074" y="1901101"/>
            <a:ext cx="1587131" cy="646331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List of sensitive bits</a:t>
            </a:r>
            <a:endParaRPr lang="en-US" sz="1800" dirty="0">
              <a:solidFill>
                <a:schemeClr val="bg1"/>
              </a:solidFill>
            </a:endParaRPr>
          </a:p>
        </p:txBody>
      </p:sp>
      <p:cxnSp>
        <p:nvCxnSpPr>
          <p:cNvPr id="43" name="Connettore 2 42"/>
          <p:cNvCxnSpPr>
            <a:endCxn id="39" idx="0"/>
          </p:cNvCxnSpPr>
          <p:nvPr/>
        </p:nvCxnSpPr>
        <p:spPr bwMode="auto">
          <a:xfrm>
            <a:off x="4592639" y="1664734"/>
            <a:ext cx="1" cy="236367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44" name="CasellaDiTesto 43"/>
          <p:cNvSpPr txBox="1"/>
          <p:nvPr/>
        </p:nvSpPr>
        <p:spPr>
          <a:xfrm>
            <a:off x="3774467" y="2839528"/>
            <a:ext cx="1620468" cy="681785"/>
          </a:xfrm>
          <a:prstGeom prst="roundRect">
            <a:avLst/>
          </a:prstGeom>
          <a:solidFill>
            <a:srgbClr val="0068C3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rm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VPLACE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49" name="Connettore 2 48"/>
          <p:cNvCxnSpPr>
            <a:stCxn id="39" idx="2"/>
          </p:cNvCxnSpPr>
          <p:nvPr/>
        </p:nvCxnSpPr>
        <p:spPr bwMode="auto">
          <a:xfrm flipH="1">
            <a:off x="4584701" y="2547432"/>
            <a:ext cx="7939" cy="292096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51" name="CasellaDiTesto 50"/>
          <p:cNvSpPr txBox="1"/>
          <p:nvPr/>
        </p:nvSpPr>
        <p:spPr>
          <a:xfrm>
            <a:off x="3791135" y="3743875"/>
            <a:ext cx="1587131" cy="646331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Robust placement</a:t>
            </a:r>
          </a:p>
        </p:txBody>
      </p:sp>
      <p:cxnSp>
        <p:nvCxnSpPr>
          <p:cNvPr id="60" name="Connettore 2 59"/>
          <p:cNvCxnSpPr>
            <a:endCxn id="51" idx="0"/>
          </p:cNvCxnSpPr>
          <p:nvPr/>
        </p:nvCxnSpPr>
        <p:spPr bwMode="auto">
          <a:xfrm>
            <a:off x="4584701" y="3521313"/>
            <a:ext cx="0" cy="222562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69" name="Connettore 2 68"/>
          <p:cNvCxnSpPr>
            <a:stCxn id="51" idx="2"/>
          </p:cNvCxnSpPr>
          <p:nvPr/>
        </p:nvCxnSpPr>
        <p:spPr bwMode="auto">
          <a:xfrm>
            <a:off x="4584701" y="4390206"/>
            <a:ext cx="0" cy="37764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CasellaDiTesto 71"/>
          <p:cNvSpPr txBox="1"/>
          <p:nvPr/>
        </p:nvSpPr>
        <p:spPr>
          <a:xfrm>
            <a:off x="3791135" y="5749038"/>
            <a:ext cx="1587131" cy="694099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sz="1800" dirty="0" smtClean="0"/>
              <a:t>Robust </a:t>
            </a:r>
            <a:r>
              <a:rPr lang="en-US" sz="1800" dirty="0" err="1" smtClean="0"/>
              <a:t>bitstream</a:t>
            </a:r>
            <a:endParaRPr lang="en-US" sz="1800" dirty="0"/>
          </a:p>
        </p:txBody>
      </p:sp>
      <p:cxnSp>
        <p:nvCxnSpPr>
          <p:cNvPr id="74" name="Connettore 2 73"/>
          <p:cNvCxnSpPr>
            <a:endCxn id="72" idx="0"/>
          </p:cNvCxnSpPr>
          <p:nvPr/>
        </p:nvCxnSpPr>
        <p:spPr bwMode="auto">
          <a:xfrm>
            <a:off x="4584701" y="5340388"/>
            <a:ext cx="0" cy="40865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76" name="CasellaDiTesto 75"/>
          <p:cNvSpPr txBox="1"/>
          <p:nvPr/>
        </p:nvSpPr>
        <p:spPr>
          <a:xfrm>
            <a:off x="6808973" y="1900761"/>
            <a:ext cx="1587131" cy="642651"/>
          </a:xfrm>
          <a:prstGeom prst="roundRect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rm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FLIPPER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7" name="CasellaDiTesto 76"/>
          <p:cNvSpPr txBox="1"/>
          <p:nvPr/>
        </p:nvSpPr>
        <p:spPr>
          <a:xfrm>
            <a:off x="6808973" y="1086932"/>
            <a:ext cx="1587131" cy="642631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rm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Workload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9" name="Connettore 2 78"/>
          <p:cNvCxnSpPr>
            <a:stCxn id="77" idx="2"/>
          </p:cNvCxnSpPr>
          <p:nvPr/>
        </p:nvCxnSpPr>
        <p:spPr bwMode="auto">
          <a:xfrm>
            <a:off x="7602539" y="1729563"/>
            <a:ext cx="0" cy="171198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7" name="Connettore 1 86"/>
          <p:cNvCxnSpPr/>
          <p:nvPr/>
        </p:nvCxnSpPr>
        <p:spPr bwMode="auto">
          <a:xfrm flipV="1">
            <a:off x="2933177" y="990600"/>
            <a:ext cx="0" cy="387867"/>
          </a:xfrm>
          <a:prstGeom prst="line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9" name="Connettore 4 88"/>
          <p:cNvCxnSpPr/>
          <p:nvPr/>
        </p:nvCxnSpPr>
        <p:spPr bwMode="auto">
          <a:xfrm>
            <a:off x="2933179" y="990600"/>
            <a:ext cx="3875794" cy="1028287"/>
          </a:xfrm>
          <a:prstGeom prst="bentConnector3">
            <a:avLst>
              <a:gd name="adj1" fmla="val 83095"/>
            </a:avLst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97" name="Connettore 2 96"/>
          <p:cNvCxnSpPr>
            <a:stCxn id="39" idx="3"/>
          </p:cNvCxnSpPr>
          <p:nvPr/>
        </p:nvCxnSpPr>
        <p:spPr bwMode="auto">
          <a:xfrm flipV="1">
            <a:off x="5386205" y="2222087"/>
            <a:ext cx="1422768" cy="218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1" name="Connettore 2 100"/>
          <p:cNvCxnSpPr/>
          <p:nvPr/>
        </p:nvCxnSpPr>
        <p:spPr bwMode="auto">
          <a:xfrm>
            <a:off x="6248400" y="2421467"/>
            <a:ext cx="560573" cy="0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4" name="Connettore 4 103"/>
          <p:cNvCxnSpPr>
            <a:stCxn id="72" idx="3"/>
          </p:cNvCxnSpPr>
          <p:nvPr/>
        </p:nvCxnSpPr>
        <p:spPr bwMode="auto">
          <a:xfrm flipV="1">
            <a:off x="5378266" y="2421467"/>
            <a:ext cx="870134" cy="3674621"/>
          </a:xfrm>
          <a:prstGeom prst="bentConnector2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05" name="CasellaDiTesto 104"/>
          <p:cNvSpPr txBox="1"/>
          <p:nvPr/>
        </p:nvSpPr>
        <p:spPr>
          <a:xfrm>
            <a:off x="6808973" y="2826415"/>
            <a:ext cx="1587131" cy="646331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Fault coverage</a:t>
            </a:r>
            <a:endParaRPr lang="en-US" sz="1800" dirty="0">
              <a:solidFill>
                <a:schemeClr val="bg1"/>
              </a:solidFill>
            </a:endParaRPr>
          </a:p>
        </p:txBody>
      </p:sp>
      <p:cxnSp>
        <p:nvCxnSpPr>
          <p:cNvPr id="107" name="Connettore 2 106"/>
          <p:cNvCxnSpPr>
            <a:endCxn id="105" idx="0"/>
          </p:cNvCxnSpPr>
          <p:nvPr/>
        </p:nvCxnSpPr>
        <p:spPr bwMode="auto">
          <a:xfrm>
            <a:off x="7602539" y="2543412"/>
            <a:ext cx="0" cy="283003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41" name="CasellaDiTesto 40"/>
          <p:cNvSpPr txBox="1"/>
          <p:nvPr/>
        </p:nvSpPr>
        <p:spPr>
          <a:xfrm>
            <a:off x="3791135" y="4767854"/>
            <a:ext cx="1587131" cy="572534"/>
          </a:xfrm>
          <a:prstGeom prst="roundRect">
            <a:avLst/>
          </a:prstGeom>
          <a:gradFill flip="none" rotWithShape="1">
            <a:gsLst>
              <a:gs pos="0">
                <a:srgbClr val="0068C3"/>
              </a:gs>
              <a:gs pos="7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rmAutofit fontScale="92500"/>
          </a:bodyPr>
          <a:lstStyle>
            <a:defPPr>
              <a:defRPr lang="en-US"/>
            </a:defPPr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err="1" smtClean="0"/>
              <a:t>RoRA</a:t>
            </a:r>
            <a:r>
              <a:rPr lang="en-US" dirty="0" smtClean="0">
                <a:solidFill>
                  <a:srgbClr val="000000"/>
                </a:solidFill>
              </a:rPr>
              <a:t>/PAR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Rettangolo arrotondato 41"/>
          <p:cNvSpPr/>
          <p:nvPr/>
        </p:nvSpPr>
        <p:spPr bwMode="auto">
          <a:xfrm>
            <a:off x="6476472" y="894353"/>
            <a:ext cx="2252133" cy="2849522"/>
          </a:xfrm>
          <a:prstGeom prst="roundRect">
            <a:avLst/>
          </a:prstGeom>
          <a:noFill/>
          <a:ln w="381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l="4630" t="18749" r="73333" b="17362"/>
          <a:stretch/>
        </p:blipFill>
        <p:spPr>
          <a:xfrm>
            <a:off x="6660232" y="4653136"/>
            <a:ext cx="2015067" cy="77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23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9" grpId="0" animBg="1"/>
      <p:bldP spid="44" grpId="0" animBg="1"/>
      <p:bldP spid="51" grpId="0" animBg="1"/>
      <p:bldP spid="72" grpId="0" animBg="1"/>
      <p:bldP spid="76" grpId="0" animBg="1"/>
      <p:bldP spid="77" grpId="0" animBg="1"/>
      <p:bldP spid="105" grpId="0" animBg="1"/>
      <p:bldP spid="41" grpId="0" animBg="1"/>
      <p:bldP spid="4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Radiation effects in SRAM-based FPGAs</a:t>
            </a:r>
          </a:p>
          <a:p>
            <a:endParaRPr lang="en-US" dirty="0"/>
          </a:p>
          <a:p>
            <a:r>
              <a:rPr lang="en-US" dirty="0" smtClean="0"/>
              <a:t>Design mitigation issues</a:t>
            </a:r>
          </a:p>
          <a:p>
            <a:endParaRPr lang="en-US" dirty="0"/>
          </a:p>
          <a:p>
            <a:r>
              <a:rPr lang="en-US" dirty="0" smtClean="0"/>
              <a:t>Design validation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Conclusions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0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SRAM-/Flash-based FPGAs are very attractive for bringing reconfiguration in radioactive environments</a:t>
            </a:r>
          </a:p>
          <a:p>
            <a:r>
              <a:rPr lang="en-US" dirty="0" smtClean="0"/>
              <a:t>Bullet-proof (i.e., rad-hard) devices are not ready</a:t>
            </a:r>
          </a:p>
          <a:p>
            <a:r>
              <a:rPr lang="en-US" dirty="0" smtClean="0"/>
              <a:t>Solutions are available based on rad-tolerant devices (no TID/no SEL), however</a:t>
            </a:r>
          </a:p>
          <a:p>
            <a:pPr lvl="1"/>
            <a:r>
              <a:rPr lang="en-US" dirty="0" smtClean="0"/>
              <a:t>It is the designer responsibility to implement mitigation</a:t>
            </a:r>
          </a:p>
          <a:p>
            <a:pPr lvl="1"/>
            <a:r>
              <a:rPr lang="en-US" dirty="0" smtClean="0"/>
              <a:t>It is the designer responsibility to validate the mitigation</a:t>
            </a:r>
          </a:p>
          <a:p>
            <a:pPr lvl="1"/>
            <a:r>
              <a:rPr lang="en-US" dirty="0" smtClean="0"/>
              <a:t>Zero failure may not be possible thus estimating residual error rate is mandatory</a:t>
            </a:r>
          </a:p>
          <a:p>
            <a:endParaRPr lang="en-US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10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Monica </a:t>
            </a:r>
            <a:r>
              <a:rPr lang="en-US" dirty="0" err="1" smtClean="0"/>
              <a:t>Alderighi</a:t>
            </a:r>
            <a:endParaRPr lang="en-US" dirty="0" smtClean="0"/>
          </a:p>
          <a:p>
            <a:r>
              <a:rPr lang="en-US" dirty="0" err="1" smtClean="0"/>
              <a:t>Niccolò</a:t>
            </a:r>
            <a:r>
              <a:rPr lang="en-US" dirty="0" smtClean="0"/>
              <a:t> </a:t>
            </a:r>
            <a:r>
              <a:rPr lang="en-US" dirty="0" err="1" smtClean="0"/>
              <a:t>Battezzati</a:t>
            </a:r>
            <a:endParaRPr lang="en-US" dirty="0" smtClean="0"/>
          </a:p>
          <a:p>
            <a:r>
              <a:rPr lang="en-US" dirty="0" smtClean="0"/>
              <a:t>Fabio </a:t>
            </a:r>
            <a:r>
              <a:rPr lang="en-US" dirty="0" err="1" smtClean="0"/>
              <a:t>Casini</a:t>
            </a:r>
            <a:endParaRPr lang="en-US" dirty="0" smtClean="0"/>
          </a:p>
          <a:p>
            <a:r>
              <a:rPr lang="en-US" dirty="0">
                <a:latin typeface="Tahoma" charset="0"/>
                <a:cs typeface="Tahoma" charset="0"/>
              </a:rPr>
              <a:t>Fernanda Lima </a:t>
            </a:r>
            <a:r>
              <a:rPr lang="en-US" dirty="0" err="1" smtClean="0">
                <a:latin typeface="Tahoma" charset="0"/>
                <a:cs typeface="Tahoma" charset="0"/>
              </a:rPr>
              <a:t>Kastensmidt</a:t>
            </a:r>
            <a:endParaRPr lang="en-US" dirty="0" smtClean="0"/>
          </a:p>
          <a:p>
            <a:r>
              <a:rPr lang="en-US" dirty="0" smtClean="0"/>
              <a:t>David </a:t>
            </a:r>
            <a:r>
              <a:rPr lang="en-US" dirty="0" err="1" smtClean="0"/>
              <a:t>Merodio</a:t>
            </a:r>
            <a:r>
              <a:rPr lang="en-US" dirty="0" smtClean="0"/>
              <a:t> </a:t>
            </a:r>
            <a:r>
              <a:rPr lang="en-US" dirty="0" err="1" smtClean="0"/>
              <a:t>Codinachs</a:t>
            </a:r>
            <a:endParaRPr lang="en-US" dirty="0" smtClean="0"/>
          </a:p>
          <a:p>
            <a:r>
              <a:rPr lang="en-US" dirty="0" smtClean="0"/>
              <a:t>Luca </a:t>
            </a:r>
            <a:r>
              <a:rPr lang="en-US" dirty="0" err="1" smtClean="0"/>
              <a:t>Sterpone</a:t>
            </a:r>
            <a:endParaRPr lang="en-US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Atmel, France</a:t>
            </a:r>
          </a:p>
          <a:p>
            <a:r>
              <a:rPr lang="en-US" dirty="0" smtClean="0"/>
              <a:t>Boeing </a:t>
            </a:r>
            <a:r>
              <a:rPr lang="en-US" dirty="0"/>
              <a:t>Satellite Systems, USA</a:t>
            </a:r>
          </a:p>
          <a:p>
            <a:r>
              <a:rPr lang="en-US" dirty="0"/>
              <a:t>EADS-IW, France</a:t>
            </a:r>
          </a:p>
          <a:p>
            <a:r>
              <a:rPr lang="en-US" dirty="0"/>
              <a:t>European Space Agency, The Netherland</a:t>
            </a:r>
          </a:p>
          <a:p>
            <a:r>
              <a:rPr lang="en-US" dirty="0"/>
              <a:t>Thales </a:t>
            </a:r>
            <a:r>
              <a:rPr lang="en-US" dirty="0" err="1"/>
              <a:t>Alenia</a:t>
            </a:r>
            <a:r>
              <a:rPr lang="en-US" dirty="0"/>
              <a:t> Space, Italy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802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Bug fixing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288461-F525-D447-9AF3-BD3D16265E4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268760"/>
            <a:ext cx="5905500" cy="49276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0" y="1412776"/>
            <a:ext cx="1725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Buggy Chip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Connettore 2 8"/>
          <p:cNvCxnSpPr/>
          <p:nvPr/>
        </p:nvCxnSpPr>
        <p:spPr bwMode="auto">
          <a:xfrm>
            <a:off x="971600" y="1988840"/>
            <a:ext cx="3096344" cy="1368152"/>
          </a:xfrm>
          <a:prstGeom prst="straightConnector1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779336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Reconfigurable FPGAs </a:t>
            </a:r>
            <a:r>
              <a:rPr lang="en-US" dirty="0" err="1" smtClean="0"/>
              <a:t>vs</a:t>
            </a:r>
            <a:r>
              <a:rPr lang="en-US" dirty="0" smtClean="0"/>
              <a:t> radiation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matter of fact, most of the reconfigurable FPGAs </a:t>
            </a:r>
            <a:r>
              <a:rPr lang="en-US" dirty="0" smtClean="0">
                <a:solidFill>
                  <a:srgbClr val="FF0000"/>
                </a:solidFill>
              </a:rPr>
              <a:t>are soft </a:t>
            </a:r>
            <a:r>
              <a:rPr lang="en-US" dirty="0" err="1" smtClean="0">
                <a:solidFill>
                  <a:srgbClr val="FF0000"/>
                </a:solidFill>
              </a:rPr>
              <a:t>w.r.t</a:t>
            </a:r>
            <a:r>
              <a:rPr lang="en-US" dirty="0" smtClean="0">
                <a:solidFill>
                  <a:srgbClr val="FF0000"/>
                </a:solidFill>
              </a:rPr>
              <a:t>. radiation</a:t>
            </a:r>
          </a:p>
          <a:p>
            <a:endParaRPr lang="en-US" dirty="0"/>
          </a:p>
          <a:p>
            <a:r>
              <a:rPr lang="en-US" dirty="0" smtClean="0"/>
              <a:t>To use them in radioactive environments it is compulsory to:</a:t>
            </a:r>
          </a:p>
          <a:p>
            <a:pPr lvl="1"/>
            <a:r>
              <a:rPr lang="en-US" dirty="0" smtClean="0"/>
              <a:t>Understand effects from the designers perspective</a:t>
            </a:r>
            <a:endParaRPr lang="en-US" dirty="0"/>
          </a:p>
          <a:p>
            <a:pPr lvl="1"/>
            <a:r>
              <a:rPr lang="en-US" dirty="0" smtClean="0"/>
              <a:t>Understand if/why mitigation techniques may fail</a:t>
            </a:r>
          </a:p>
          <a:p>
            <a:pPr lvl="1"/>
            <a:r>
              <a:rPr lang="en-US" dirty="0" smtClean="0"/>
              <a:t>Define validation flows</a:t>
            </a:r>
          </a:p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76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Radiation effects in SRAM-/Flash-based FPGAs</a:t>
            </a:r>
          </a:p>
          <a:p>
            <a:endParaRPr lang="en-US" dirty="0"/>
          </a:p>
          <a:p>
            <a:r>
              <a:rPr lang="en-US" dirty="0" smtClean="0"/>
              <a:t>Design mitigation issues</a:t>
            </a:r>
          </a:p>
          <a:p>
            <a:endParaRPr lang="en-US" dirty="0"/>
          </a:p>
          <a:p>
            <a:r>
              <a:rPr lang="en-US" dirty="0" smtClean="0"/>
              <a:t>Design validation</a:t>
            </a:r>
          </a:p>
          <a:p>
            <a:endParaRPr lang="en-US" dirty="0"/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98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Radiation effects in SRAM-/Flash-based FPGAs</a:t>
            </a:r>
          </a:p>
          <a:p>
            <a:endParaRPr lang="en-US" dirty="0"/>
          </a:p>
          <a:p>
            <a:r>
              <a:rPr lang="en-US" dirty="0" smtClean="0"/>
              <a:t>Design mitigation issues</a:t>
            </a:r>
          </a:p>
          <a:p>
            <a:endParaRPr lang="en-US" dirty="0"/>
          </a:p>
          <a:p>
            <a:r>
              <a:rPr lang="en-US" dirty="0" smtClean="0"/>
              <a:t>Design validation</a:t>
            </a:r>
          </a:p>
          <a:p>
            <a:endParaRPr lang="en-US" dirty="0"/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0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107504" y="1124744"/>
            <a:ext cx="5472608" cy="5112568"/>
          </a:xfrm>
          <a:prstGeom prst="roundRect">
            <a:avLst>
              <a:gd name="adj" fmla="val 6512"/>
            </a:avLst>
          </a:prstGeom>
          <a:solidFill>
            <a:srgbClr val="CCFFCC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rmAutofit/>
          </a:bodyPr>
          <a:lstStyle/>
          <a:p>
            <a:r>
              <a:rPr lang="en-US" sz="2000" dirty="0" smtClean="0"/>
              <a:t>Single Event Effects (SEE)</a:t>
            </a:r>
            <a:endParaRPr lang="en-US" sz="20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987824" y="1844824"/>
            <a:ext cx="2304256" cy="3960440"/>
          </a:xfrm>
          <a:prstGeom prst="roundRect">
            <a:avLst>
              <a:gd name="adj" fmla="val 6512"/>
            </a:avLst>
          </a:prstGeom>
          <a:solidFill>
            <a:srgbClr val="FFFFCC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rmAutofit/>
          </a:bodyPr>
          <a:lstStyle/>
          <a:p>
            <a:r>
              <a:rPr lang="en-US" sz="2000" dirty="0" smtClean="0"/>
              <a:t>Hard Errors</a:t>
            </a:r>
            <a:endParaRPr lang="en-US" sz="20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23528" y="1844824"/>
            <a:ext cx="2160240" cy="2376264"/>
          </a:xfrm>
          <a:prstGeom prst="roundRect">
            <a:avLst>
              <a:gd name="adj" fmla="val 6512"/>
            </a:avLst>
          </a:prstGeom>
          <a:solidFill>
            <a:srgbClr val="FFFFCC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normAutofit/>
          </a:bodyPr>
          <a:lstStyle/>
          <a:p>
            <a:r>
              <a:rPr lang="en-US" sz="2000" dirty="0" smtClean="0"/>
              <a:t>Soft Errors</a:t>
            </a:r>
            <a:endParaRPr lang="en-US" sz="20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relevant for FPGAs</a:t>
            </a:r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22892" y="2420888"/>
            <a:ext cx="1988868" cy="683835"/>
          </a:xfrm>
          <a:prstGeom prst="roundRect">
            <a:avLst>
              <a:gd name="adj" fmla="val 10292"/>
            </a:avLst>
          </a:prstGeom>
          <a:solidFill>
            <a:srgbClr val="FF6600"/>
          </a:solidFill>
          <a:ln w="76200" cmpd="sng">
            <a:solidFill>
              <a:srgbClr val="6600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Single Event Transient (SET)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3212976"/>
            <a:ext cx="2016224" cy="683835"/>
          </a:xfrm>
          <a:prstGeom prst="roundRect">
            <a:avLst>
              <a:gd name="adj" fmla="val 10292"/>
            </a:avLst>
          </a:prstGeom>
          <a:solidFill>
            <a:srgbClr val="FF6600"/>
          </a:solidFill>
          <a:ln w="76200" cmpd="sng">
            <a:solidFill>
              <a:srgbClr val="6600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Single Event Upset (SEU)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132287" y="2420888"/>
            <a:ext cx="2016224" cy="683835"/>
          </a:xfrm>
          <a:prstGeom prst="roundRect">
            <a:avLst>
              <a:gd name="adj" fmla="val 10292"/>
            </a:avLst>
          </a:prstGeom>
          <a:solidFill>
            <a:srgbClr val="FF0000"/>
          </a:solidFill>
          <a:ln w="76200" cmpd="sng">
            <a:solidFill>
              <a:srgbClr val="6600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Functional Interrupt (SEFI)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132287" y="3212976"/>
            <a:ext cx="2016224" cy="683835"/>
          </a:xfrm>
          <a:prstGeom prst="roundRect">
            <a:avLst>
              <a:gd name="adj" fmla="val 10292"/>
            </a:avLst>
          </a:prstGeom>
          <a:solidFill>
            <a:srgbClr val="FF0000"/>
          </a:solidFill>
          <a:ln w="76200" cmpd="sng">
            <a:solidFill>
              <a:srgbClr val="6600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Single Event </a:t>
            </a:r>
            <a:r>
              <a:rPr lang="en-US" sz="1800" dirty="0" err="1" smtClean="0">
                <a:solidFill>
                  <a:schemeClr val="bg1"/>
                </a:solidFill>
              </a:rPr>
              <a:t>Latchup</a:t>
            </a:r>
            <a:r>
              <a:rPr lang="en-US" sz="1800" dirty="0" smtClean="0">
                <a:solidFill>
                  <a:schemeClr val="bg1"/>
                </a:solidFill>
              </a:rPr>
              <a:t> (SEL)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132287" y="4005064"/>
            <a:ext cx="2016224" cy="683835"/>
          </a:xfrm>
          <a:prstGeom prst="roundRect">
            <a:avLst>
              <a:gd name="adj" fmla="val 10292"/>
            </a:avLst>
          </a:prstGeom>
          <a:solidFill>
            <a:srgbClr val="FF0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Gate Rupture (SEGR)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132287" y="4797152"/>
            <a:ext cx="2016224" cy="683835"/>
          </a:xfrm>
          <a:prstGeom prst="roundRect">
            <a:avLst>
              <a:gd name="adj" fmla="val 10292"/>
            </a:avLst>
          </a:prstGeom>
          <a:solidFill>
            <a:srgbClr val="FF0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Single Event Burnout (SEB)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012160" y="1124744"/>
            <a:ext cx="2808312" cy="2376264"/>
          </a:xfrm>
          <a:prstGeom prst="roundRect">
            <a:avLst>
              <a:gd name="adj" fmla="val 6512"/>
            </a:avLst>
          </a:prstGeom>
          <a:solidFill>
            <a:srgbClr val="3366FF"/>
          </a:solidFill>
          <a:ln w="76200" cmpd="sng">
            <a:solidFill>
              <a:srgbClr val="6600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rm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Total Ionizing Dose</a:t>
            </a:r>
          </a:p>
          <a:p>
            <a:r>
              <a:rPr lang="en-US" sz="2000" dirty="0" smtClean="0">
                <a:solidFill>
                  <a:srgbClr val="FFFFFF"/>
                </a:solidFill>
              </a:rPr>
              <a:t>(TID)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6" name="CasellaDiTesto 14"/>
          <p:cNvSpPr txBox="1"/>
          <p:nvPr/>
        </p:nvSpPr>
        <p:spPr>
          <a:xfrm>
            <a:off x="6107088" y="3810000"/>
            <a:ext cx="2808312" cy="1981200"/>
          </a:xfrm>
          <a:prstGeom prst="roundRect">
            <a:avLst>
              <a:gd name="adj" fmla="val 6512"/>
            </a:avLst>
          </a:prstGeom>
          <a:solidFill>
            <a:srgbClr val="00009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rm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Displacement Damage</a:t>
            </a:r>
          </a:p>
          <a:p>
            <a:r>
              <a:rPr lang="en-US" sz="2000" dirty="0" smtClean="0">
                <a:solidFill>
                  <a:srgbClr val="FFFFFF"/>
                </a:solidFill>
              </a:rPr>
              <a:t>(DD) 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9B3CB3-4416-124E-99B4-31D40E14339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Violante - TWEPP 2012</a:t>
            </a:r>
            <a:endParaRPr lang="en-US"/>
          </a:p>
        </p:txBody>
      </p:sp>
      <p:grpSp>
        <p:nvGrpSpPr>
          <p:cNvPr id="18" name="Gruppo 17"/>
          <p:cNvGrpSpPr/>
          <p:nvPr/>
        </p:nvGrpSpPr>
        <p:grpSpPr>
          <a:xfrm>
            <a:off x="596196" y="4293096"/>
            <a:ext cx="2391628" cy="1656184"/>
            <a:chOff x="179512" y="4293096"/>
            <a:chExt cx="2391628" cy="1656184"/>
          </a:xfrm>
        </p:grpSpPr>
        <p:sp>
          <p:nvSpPr>
            <p:cNvPr id="4" name="Freccia su 3"/>
            <p:cNvSpPr/>
            <p:nvPr/>
          </p:nvSpPr>
          <p:spPr bwMode="auto">
            <a:xfrm>
              <a:off x="179512" y="4293096"/>
              <a:ext cx="936104" cy="1656184"/>
            </a:xfrm>
            <a:prstGeom prst="upArrow">
              <a:avLst/>
            </a:prstGeom>
            <a:solidFill>
              <a:srgbClr val="6600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755576" y="4941168"/>
              <a:ext cx="18155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Addressed in this talk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81540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y_template_new">
  <a:themeElements>
    <a:clrScheme name="Default Design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hlink"/>
            </a:gs>
          </a:gsLst>
          <a:lin ang="189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hlink"/>
            </a:gs>
          </a:gsLst>
          <a:lin ang="189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my_template_new.potx</Template>
  <TotalTime>3441</TotalTime>
  <Words>2508</Words>
  <Application>Microsoft Macintosh PowerPoint</Application>
  <PresentationFormat>Presentazione su schermo (4:3)</PresentationFormat>
  <Paragraphs>759</Paragraphs>
  <Slides>48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48</vt:i4>
      </vt:variant>
    </vt:vector>
  </HeadingPairs>
  <TitlesOfParts>
    <vt:vector size="50" baseType="lpstr">
      <vt:lpstr>my_template_new</vt:lpstr>
      <vt:lpstr>Immagine bitmap</vt:lpstr>
      <vt:lpstr>Using reconfigurable FPGAs in radioactive environments: challenges and possible solutions</vt:lpstr>
      <vt:lpstr>FPGA structure/technology</vt:lpstr>
      <vt:lpstr>FPGA structure/technology</vt:lpstr>
      <vt:lpstr>Why FPGAs?</vt:lpstr>
      <vt:lpstr>Bug fixing</vt:lpstr>
      <vt:lpstr>Reconfigurable FPGAs vs radiation</vt:lpstr>
      <vt:lpstr>Outline</vt:lpstr>
      <vt:lpstr>Outline</vt:lpstr>
      <vt:lpstr>Effects relevant for FPGAs</vt:lpstr>
      <vt:lpstr>SRAM-based FPGA Architecture</vt:lpstr>
      <vt:lpstr>SEU in SRAM-based FPGAs: CLB slice</vt:lpstr>
      <vt:lpstr>SRAM-based FPGA General Routing Matrix (GRM)</vt:lpstr>
      <vt:lpstr>SEU in SRAM-based FPGAs:  Routing configuration cells</vt:lpstr>
      <vt:lpstr>Flash-based FPGA</vt:lpstr>
      <vt:lpstr>SEE sensitivity</vt:lpstr>
      <vt:lpstr>SEE sensitivity</vt:lpstr>
      <vt:lpstr>SEE sensitivity</vt:lpstr>
      <vt:lpstr>What to remember so far</vt:lpstr>
      <vt:lpstr>Outline</vt:lpstr>
      <vt:lpstr>Problems and solutions</vt:lpstr>
      <vt:lpstr>Which is the best solution?</vt:lpstr>
      <vt:lpstr>A pragmatic compromise</vt:lpstr>
      <vt:lpstr>System Architecture</vt:lpstr>
      <vt:lpstr>Architecture for SEE masking</vt:lpstr>
      <vt:lpstr>Architecture for SEE masking</vt:lpstr>
      <vt:lpstr>Architecture for SEE masking</vt:lpstr>
      <vt:lpstr>An example: original circuit</vt:lpstr>
      <vt:lpstr>An example: single effect</vt:lpstr>
      <vt:lpstr>An example: multiple effects</vt:lpstr>
      <vt:lpstr>Why TMR may fail?</vt:lpstr>
      <vt:lpstr>An example</vt:lpstr>
      <vt:lpstr>What to remember so far</vt:lpstr>
      <vt:lpstr>Outline</vt:lpstr>
      <vt:lpstr>Validation approaches</vt:lpstr>
      <vt:lpstr>Activities @ PdT</vt:lpstr>
      <vt:lpstr>Config. mem. analysis</vt:lpstr>
      <vt:lpstr>Config. mem. analysis</vt:lpstr>
      <vt:lpstr>Operational modes</vt:lpstr>
      <vt:lpstr>Domain crossing events</vt:lpstr>
      <vt:lpstr>Domain crossing events</vt:lpstr>
      <vt:lpstr>Warnings</vt:lpstr>
      <vt:lpstr>TMR-mode algorithm</vt:lpstr>
      <vt:lpstr>The report</vt:lpstr>
      <vt:lpstr>Example</vt:lpstr>
      <vt:lpstr>Complete design flow</vt:lpstr>
      <vt:lpstr>Outline</vt:lpstr>
      <vt:lpstr>Conclusions</vt:lpstr>
      <vt:lpstr>Acknowledgment</vt:lpstr>
    </vt:vector>
  </TitlesOfParts>
  <Company>DEI - Universita' di Padova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Massimo Violante</dc:creator>
  <cp:lastModifiedBy>Massimo Violante</cp:lastModifiedBy>
  <cp:revision>310</cp:revision>
  <cp:lastPrinted>2012-08-21T11:37:44Z</cp:lastPrinted>
  <dcterms:created xsi:type="dcterms:W3CDTF">2008-06-21T14:08:21Z</dcterms:created>
  <dcterms:modified xsi:type="dcterms:W3CDTF">2012-09-20T22:04:30Z</dcterms:modified>
</cp:coreProperties>
</file>