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handoutMasterIdLst>
    <p:handoutMasterId r:id="rId24"/>
  </p:handoutMasterIdLst>
  <p:sldIdLst>
    <p:sldId id="284" r:id="rId2"/>
    <p:sldId id="285" r:id="rId3"/>
    <p:sldId id="305" r:id="rId4"/>
    <p:sldId id="304" r:id="rId5"/>
    <p:sldId id="301" r:id="rId6"/>
    <p:sldId id="302" r:id="rId7"/>
    <p:sldId id="291" r:id="rId8"/>
    <p:sldId id="292" r:id="rId9"/>
    <p:sldId id="293" r:id="rId10"/>
    <p:sldId id="289" r:id="rId11"/>
    <p:sldId id="294" r:id="rId12"/>
    <p:sldId id="295" r:id="rId13"/>
    <p:sldId id="296" r:id="rId14"/>
    <p:sldId id="306" r:id="rId15"/>
    <p:sldId id="297" r:id="rId16"/>
    <p:sldId id="300" r:id="rId17"/>
    <p:sldId id="309" r:id="rId18"/>
    <p:sldId id="307" r:id="rId19"/>
    <p:sldId id="308" r:id="rId20"/>
    <p:sldId id="286" r:id="rId21"/>
    <p:sldId id="303"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estiny Desmond" initials="DD"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5729B"/>
    <a:srgbClr val="C4E7F4"/>
    <a:srgbClr val="CCCC00"/>
    <a:srgbClr val="DDE9EF"/>
    <a:srgbClr val="E8E8E8"/>
    <a:srgbClr val="F9AB6B"/>
    <a:srgbClr val="F6882E"/>
    <a:srgbClr val="99CCEB"/>
    <a:srgbClr val="FFFF99"/>
    <a:srgbClr val="E0E0E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521" autoAdjust="0"/>
    <p:restoredTop sz="98757" autoAdjust="0"/>
  </p:normalViewPr>
  <p:slideViewPr>
    <p:cSldViewPr>
      <p:cViewPr>
        <p:scale>
          <a:sx n="80" d="100"/>
          <a:sy n="80" d="100"/>
        </p:scale>
        <p:origin x="-1212"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56" d="100"/>
          <a:sy n="56" d="100"/>
        </p:scale>
        <p:origin x="-2886"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2" Type="http://schemas.openxmlformats.org/officeDocument/2006/relationships/oleObject" Target="file:///C:\Users\Visu\Desktop\SNDR_ENOB.xlsx" TargetMode="External"/><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pPr>
            <a:r>
              <a:rPr lang="en-US"/>
              <a:t>ENOB</a:t>
            </a:r>
          </a:p>
        </c:rich>
      </c:tx>
      <c:layout/>
      <c:overlay val="0"/>
    </c:title>
    <c:autoTitleDeleted val="0"/>
    <c:plotArea>
      <c:layout/>
      <c:scatterChart>
        <c:scatterStyle val="lineMarker"/>
        <c:varyColors val="0"/>
        <c:ser>
          <c:idx val="2"/>
          <c:order val="0"/>
          <c:tx>
            <c:v>ENOB(bits)</c:v>
          </c:tx>
          <c:spPr>
            <a:ln w="34925">
              <a:solidFill>
                <a:srgbClr val="C00000"/>
              </a:solidFill>
            </a:ln>
          </c:spPr>
          <c:marker>
            <c:spPr>
              <a:solidFill>
                <a:srgbClr val="C00000"/>
              </a:solidFill>
              <a:ln>
                <a:solidFill>
                  <a:srgbClr val="C00000"/>
                </a:solidFill>
              </a:ln>
            </c:spPr>
          </c:marker>
          <c:xVal>
            <c:numRef>
              <c:f>(Sheet1!$B$5,Sheet1!$B$8,Sheet1!$B$9,Sheet1!$B$10)</c:f>
              <c:numCache>
                <c:formatCode>General</c:formatCode>
                <c:ptCount val="4"/>
                <c:pt idx="0">
                  <c:v>1.169</c:v>
                </c:pt>
                <c:pt idx="1">
                  <c:v>8</c:v>
                </c:pt>
                <c:pt idx="2">
                  <c:v>10</c:v>
                </c:pt>
                <c:pt idx="3">
                  <c:v>12.286</c:v>
                </c:pt>
              </c:numCache>
            </c:numRef>
          </c:xVal>
          <c:yVal>
            <c:numRef>
              <c:f>(Sheet1!$E$5,Sheet1!$E$8,Sheet1!$E$9,Sheet1!$E$10)</c:f>
              <c:numCache>
                <c:formatCode>General</c:formatCode>
                <c:ptCount val="4"/>
                <c:pt idx="0">
                  <c:v>11.129999999999999</c:v>
                </c:pt>
                <c:pt idx="1">
                  <c:v>11.27</c:v>
                </c:pt>
                <c:pt idx="2">
                  <c:v>11.32</c:v>
                </c:pt>
                <c:pt idx="3">
                  <c:v>10.639999999999999</c:v>
                </c:pt>
              </c:numCache>
            </c:numRef>
          </c:yVal>
          <c:smooth val="0"/>
        </c:ser>
        <c:dLbls>
          <c:showLegendKey val="0"/>
          <c:showVal val="0"/>
          <c:showCatName val="0"/>
          <c:showSerName val="0"/>
          <c:showPercent val="0"/>
          <c:showBubbleSize val="0"/>
        </c:dLbls>
        <c:axId val="44951424"/>
        <c:axId val="45052288"/>
      </c:scatterChart>
      <c:valAx>
        <c:axId val="44951424"/>
        <c:scaling>
          <c:orientation val="minMax"/>
        </c:scaling>
        <c:delete val="0"/>
        <c:axPos val="b"/>
        <c:title>
          <c:tx>
            <c:rich>
              <a:bodyPr/>
              <a:lstStyle/>
              <a:p>
                <a:pPr>
                  <a:defRPr/>
                </a:pPr>
                <a:r>
                  <a:rPr lang="en-US" sz="1600"/>
                  <a:t>Input Frequency (MHz</a:t>
                </a:r>
                <a:r>
                  <a:rPr lang="en-US" sz="1400"/>
                  <a:t>)</a:t>
                </a:r>
              </a:p>
            </c:rich>
          </c:tx>
          <c:layout/>
          <c:overlay val="0"/>
        </c:title>
        <c:numFmt formatCode="General" sourceLinked="1"/>
        <c:majorTickMark val="out"/>
        <c:minorTickMark val="none"/>
        <c:tickLblPos val="nextTo"/>
        <c:txPr>
          <a:bodyPr/>
          <a:lstStyle/>
          <a:p>
            <a:pPr>
              <a:defRPr sz="1400" b="1" i="0" baseline="0"/>
            </a:pPr>
            <a:endParaRPr lang="en-US"/>
          </a:p>
        </c:txPr>
        <c:crossAx val="45052288"/>
        <c:crosses val="autoZero"/>
        <c:crossBetween val="midCat"/>
        <c:majorUnit val="1"/>
      </c:valAx>
      <c:valAx>
        <c:axId val="45052288"/>
        <c:scaling>
          <c:orientation val="minMax"/>
          <c:max val="12"/>
          <c:min val="0"/>
        </c:scaling>
        <c:delete val="0"/>
        <c:axPos val="l"/>
        <c:majorGridlines>
          <c:spPr>
            <a:ln w="31750">
              <a:solidFill>
                <a:schemeClr val="tx1"/>
              </a:solidFill>
            </a:ln>
          </c:spPr>
        </c:majorGridlines>
        <c:title>
          <c:tx>
            <c:rich>
              <a:bodyPr rot="-5400000" vert="horz"/>
              <a:lstStyle/>
              <a:p>
                <a:pPr>
                  <a:defRPr/>
                </a:pPr>
                <a:r>
                  <a:rPr lang="en-US" sz="1600"/>
                  <a:t>Effective Number of Bits</a:t>
                </a:r>
              </a:p>
            </c:rich>
          </c:tx>
          <c:layout/>
          <c:overlay val="0"/>
        </c:title>
        <c:numFmt formatCode="General" sourceLinked="0"/>
        <c:majorTickMark val="out"/>
        <c:minorTickMark val="none"/>
        <c:tickLblPos val="nextTo"/>
        <c:spPr>
          <a:ln w="19050">
            <a:solidFill>
              <a:schemeClr val="tx1"/>
            </a:solidFill>
          </a:ln>
        </c:spPr>
        <c:txPr>
          <a:bodyPr/>
          <a:lstStyle/>
          <a:p>
            <a:pPr>
              <a:defRPr sz="1400" b="1" i="0" baseline="0"/>
            </a:pPr>
            <a:endParaRPr lang="en-US"/>
          </a:p>
        </c:txPr>
        <c:crossAx val="44951424"/>
        <c:crosses val="autoZero"/>
        <c:crossBetween val="midCat"/>
        <c:majorUnit val="1"/>
      </c:valAx>
      <c:spPr>
        <a:noFill/>
        <a:ln w="38100">
          <a:solidFill>
            <a:schemeClr val="tx1"/>
          </a:solidFill>
        </a:ln>
      </c:spPr>
    </c:plotArea>
    <c:legend>
      <c:legendPos val="b"/>
      <c:layout/>
      <c:overlay val="0"/>
    </c:legend>
    <c:plotVisOnly val="1"/>
    <c:dispBlanksAs val="zero"/>
    <c:showDLblsOverMax val="0"/>
  </c:chart>
  <c:spPr>
    <a:ln w="28575" cmpd="thickThin">
      <a:solidFill>
        <a:schemeClr val="tx1"/>
      </a:solidFill>
    </a:ln>
  </c:spPr>
  <c:externalData r:id="rId2">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2DD15E4-2C08-49D4-BFFB-7A88BE233D93}" type="datetimeFigureOut">
              <a:rPr lang="en-US" smtClean="0"/>
              <a:t>9/19/2012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B17ED4C-CBEB-4FA3-8E7C-D77B453F5413}" type="slidenum">
              <a:rPr lang="en-US" smtClean="0"/>
              <a:t>‹#›</a:t>
            </a:fld>
            <a:endParaRPr lang="en-US"/>
          </a:p>
        </p:txBody>
      </p:sp>
    </p:spTree>
    <p:extLst>
      <p:ext uri="{BB962C8B-B14F-4D97-AF65-F5344CB8AC3E}">
        <p14:creationId xmlns:p14="http://schemas.microsoft.com/office/powerpoint/2010/main" val="389106340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1B5AD7A-4F43-AC49-9A58-430C1F9134C5}" type="datetimeFigureOut">
              <a:rPr lang="en-US" smtClean="0"/>
              <a:pPr/>
              <a:t>9/19/2012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6837BEF-E36B-714F-A0AA-5225E121A5CA}" type="slidenum">
              <a:rPr lang="en-US" smtClean="0"/>
              <a:pPr/>
              <a:t>‹#›</a:t>
            </a:fld>
            <a:endParaRPr lang="en-US"/>
          </a:p>
        </p:txBody>
      </p:sp>
    </p:spTree>
    <p:extLst>
      <p:ext uri="{BB962C8B-B14F-4D97-AF65-F5344CB8AC3E}">
        <p14:creationId xmlns:p14="http://schemas.microsoft.com/office/powerpoint/2010/main" val="399791566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6837BEF-E36B-714F-A0AA-5225E121A5CA}" type="slidenum">
              <a:rPr lang="en-US" smtClean="0"/>
              <a:pPr/>
              <a:t>6</a:t>
            </a:fld>
            <a:endParaRPr lang="en-US"/>
          </a:p>
        </p:txBody>
      </p:sp>
    </p:spTree>
    <p:extLst>
      <p:ext uri="{BB962C8B-B14F-4D97-AF65-F5344CB8AC3E}">
        <p14:creationId xmlns:p14="http://schemas.microsoft.com/office/powerpoint/2010/main" val="21551155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5055" eaLnBrk="0" hangingPunct="0">
              <a:defRPr>
                <a:solidFill>
                  <a:schemeClr val="tx1"/>
                </a:solidFill>
                <a:latin typeface="Arial" charset="0"/>
                <a:ea typeface="ＭＳ Ｐゴシック" pitchFamily="34" charset="-128"/>
              </a:defRPr>
            </a:lvl1pPr>
            <a:lvl2pPr marL="735818" indent="-283007" defTabSz="915055" eaLnBrk="0" hangingPunct="0">
              <a:defRPr>
                <a:solidFill>
                  <a:schemeClr val="tx1"/>
                </a:solidFill>
                <a:latin typeface="Arial" charset="0"/>
                <a:ea typeface="ＭＳ Ｐゴシック" pitchFamily="34" charset="-128"/>
              </a:defRPr>
            </a:lvl2pPr>
            <a:lvl3pPr marL="1132027" indent="-226405" defTabSz="915055" eaLnBrk="0" hangingPunct="0">
              <a:defRPr>
                <a:solidFill>
                  <a:schemeClr val="tx1"/>
                </a:solidFill>
                <a:latin typeface="Arial" charset="0"/>
                <a:ea typeface="ＭＳ Ｐゴシック" pitchFamily="34" charset="-128"/>
              </a:defRPr>
            </a:lvl3pPr>
            <a:lvl4pPr marL="1584838" indent="-226405" defTabSz="915055" eaLnBrk="0" hangingPunct="0">
              <a:defRPr>
                <a:solidFill>
                  <a:schemeClr val="tx1"/>
                </a:solidFill>
                <a:latin typeface="Arial" charset="0"/>
                <a:ea typeface="ＭＳ Ｐゴシック" pitchFamily="34" charset="-128"/>
              </a:defRPr>
            </a:lvl4pPr>
            <a:lvl5pPr marL="2037649" indent="-226405" defTabSz="915055" eaLnBrk="0" hangingPunct="0">
              <a:defRPr>
                <a:solidFill>
                  <a:schemeClr val="tx1"/>
                </a:solidFill>
                <a:latin typeface="Arial" charset="0"/>
                <a:ea typeface="ＭＳ Ｐゴシック" pitchFamily="34" charset="-128"/>
              </a:defRPr>
            </a:lvl5pPr>
            <a:lvl6pPr marL="2490460" indent="-226405" defTabSz="915055" eaLnBrk="0" fontAlgn="base" hangingPunct="0">
              <a:spcBef>
                <a:spcPct val="0"/>
              </a:spcBef>
              <a:spcAft>
                <a:spcPct val="0"/>
              </a:spcAft>
              <a:defRPr>
                <a:solidFill>
                  <a:schemeClr val="tx1"/>
                </a:solidFill>
                <a:latin typeface="Arial" charset="0"/>
                <a:ea typeface="ＭＳ Ｐゴシック" pitchFamily="34" charset="-128"/>
              </a:defRPr>
            </a:lvl6pPr>
            <a:lvl7pPr marL="2943271" indent="-226405" defTabSz="915055" eaLnBrk="0" fontAlgn="base" hangingPunct="0">
              <a:spcBef>
                <a:spcPct val="0"/>
              </a:spcBef>
              <a:spcAft>
                <a:spcPct val="0"/>
              </a:spcAft>
              <a:defRPr>
                <a:solidFill>
                  <a:schemeClr val="tx1"/>
                </a:solidFill>
                <a:latin typeface="Arial" charset="0"/>
                <a:ea typeface="ＭＳ Ｐゴシック" pitchFamily="34" charset="-128"/>
              </a:defRPr>
            </a:lvl7pPr>
            <a:lvl8pPr marL="3396082" indent="-226405" defTabSz="915055" eaLnBrk="0" fontAlgn="base" hangingPunct="0">
              <a:spcBef>
                <a:spcPct val="0"/>
              </a:spcBef>
              <a:spcAft>
                <a:spcPct val="0"/>
              </a:spcAft>
              <a:defRPr>
                <a:solidFill>
                  <a:schemeClr val="tx1"/>
                </a:solidFill>
                <a:latin typeface="Arial" charset="0"/>
                <a:ea typeface="ＭＳ Ｐゴシック" pitchFamily="34" charset="-128"/>
              </a:defRPr>
            </a:lvl8pPr>
            <a:lvl9pPr marL="3848892" indent="-226405" defTabSz="915055"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517D4EAA-C558-46ED-9BEF-877D6B847273}" type="slidenum">
              <a:rPr lang="en-US" smtClean="0"/>
              <a:pPr eaLnBrk="1" hangingPunct="1"/>
              <a:t>7</a:t>
            </a:fld>
            <a:endParaRPr lang="en-US" smtClean="0"/>
          </a:p>
        </p:txBody>
      </p:sp>
      <p:sp>
        <p:nvSpPr>
          <p:cNvPr id="18435" name="Rectangle 2"/>
          <p:cNvSpPr>
            <a:spLocks noGrp="1" noRot="1" noChangeAspect="1" noChangeArrowheads="1" noTextEdit="1"/>
          </p:cNvSpPr>
          <p:nvPr>
            <p:ph type="sldImg"/>
          </p:nvPr>
        </p:nvSpPr>
        <p:spPr>
          <a:xfrm>
            <a:off x="1144588" y="685800"/>
            <a:ext cx="4570412" cy="3429000"/>
          </a:xfrm>
          <a:ln/>
        </p:spPr>
      </p:sp>
      <p:sp>
        <p:nvSpPr>
          <p:cNvPr id="120835" name="Rectangle 3"/>
          <p:cNvSpPr>
            <a:spLocks noGrp="1" noChangeArrowheads="1"/>
          </p:cNvSpPr>
          <p:nvPr>
            <p:ph type="body" idx="1"/>
          </p:nvPr>
        </p:nvSpPr>
        <p:spPr/>
        <p:txBody>
          <a:bodyPr/>
          <a:lstStyle/>
          <a:p>
            <a:pPr eaLnBrk="1" hangingPunct="1">
              <a:defRPr/>
            </a:pPr>
            <a:endParaRPr lang="en-US" smtClean="0">
              <a:cs typeface="+mn-c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5055" eaLnBrk="0" hangingPunct="0">
              <a:defRPr>
                <a:solidFill>
                  <a:schemeClr val="tx1"/>
                </a:solidFill>
                <a:latin typeface="Arial" charset="0"/>
                <a:ea typeface="ＭＳ Ｐゴシック" pitchFamily="34" charset="-128"/>
              </a:defRPr>
            </a:lvl1pPr>
            <a:lvl2pPr marL="735818" indent="-283007" defTabSz="915055" eaLnBrk="0" hangingPunct="0">
              <a:defRPr>
                <a:solidFill>
                  <a:schemeClr val="tx1"/>
                </a:solidFill>
                <a:latin typeface="Arial" charset="0"/>
                <a:ea typeface="ＭＳ Ｐゴシック" pitchFamily="34" charset="-128"/>
              </a:defRPr>
            </a:lvl2pPr>
            <a:lvl3pPr marL="1132027" indent="-226405" defTabSz="915055" eaLnBrk="0" hangingPunct="0">
              <a:defRPr>
                <a:solidFill>
                  <a:schemeClr val="tx1"/>
                </a:solidFill>
                <a:latin typeface="Arial" charset="0"/>
                <a:ea typeface="ＭＳ Ｐゴシック" pitchFamily="34" charset="-128"/>
              </a:defRPr>
            </a:lvl3pPr>
            <a:lvl4pPr marL="1584838" indent="-226405" defTabSz="915055" eaLnBrk="0" hangingPunct="0">
              <a:defRPr>
                <a:solidFill>
                  <a:schemeClr val="tx1"/>
                </a:solidFill>
                <a:latin typeface="Arial" charset="0"/>
                <a:ea typeface="ＭＳ Ｐゴシック" pitchFamily="34" charset="-128"/>
              </a:defRPr>
            </a:lvl4pPr>
            <a:lvl5pPr marL="2037649" indent="-226405" defTabSz="915055" eaLnBrk="0" hangingPunct="0">
              <a:defRPr>
                <a:solidFill>
                  <a:schemeClr val="tx1"/>
                </a:solidFill>
                <a:latin typeface="Arial" charset="0"/>
                <a:ea typeface="ＭＳ Ｐゴシック" pitchFamily="34" charset="-128"/>
              </a:defRPr>
            </a:lvl5pPr>
            <a:lvl6pPr marL="2490460" indent="-226405" defTabSz="915055" eaLnBrk="0" fontAlgn="base" hangingPunct="0">
              <a:spcBef>
                <a:spcPct val="0"/>
              </a:spcBef>
              <a:spcAft>
                <a:spcPct val="0"/>
              </a:spcAft>
              <a:defRPr>
                <a:solidFill>
                  <a:schemeClr val="tx1"/>
                </a:solidFill>
                <a:latin typeface="Arial" charset="0"/>
                <a:ea typeface="ＭＳ Ｐゴシック" pitchFamily="34" charset="-128"/>
              </a:defRPr>
            </a:lvl6pPr>
            <a:lvl7pPr marL="2943271" indent="-226405" defTabSz="915055" eaLnBrk="0" fontAlgn="base" hangingPunct="0">
              <a:spcBef>
                <a:spcPct val="0"/>
              </a:spcBef>
              <a:spcAft>
                <a:spcPct val="0"/>
              </a:spcAft>
              <a:defRPr>
                <a:solidFill>
                  <a:schemeClr val="tx1"/>
                </a:solidFill>
                <a:latin typeface="Arial" charset="0"/>
                <a:ea typeface="ＭＳ Ｐゴシック" pitchFamily="34" charset="-128"/>
              </a:defRPr>
            </a:lvl7pPr>
            <a:lvl8pPr marL="3396082" indent="-226405" defTabSz="915055" eaLnBrk="0" fontAlgn="base" hangingPunct="0">
              <a:spcBef>
                <a:spcPct val="0"/>
              </a:spcBef>
              <a:spcAft>
                <a:spcPct val="0"/>
              </a:spcAft>
              <a:defRPr>
                <a:solidFill>
                  <a:schemeClr val="tx1"/>
                </a:solidFill>
                <a:latin typeface="Arial" charset="0"/>
                <a:ea typeface="ＭＳ Ｐゴシック" pitchFamily="34" charset="-128"/>
              </a:defRPr>
            </a:lvl8pPr>
            <a:lvl9pPr marL="3848892" indent="-226405" defTabSz="915055"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3752D2DD-0DD3-4CF5-9AAA-748CE5AD6F95}" type="slidenum">
              <a:rPr lang="en-US" smtClean="0"/>
              <a:pPr eaLnBrk="1" hangingPunct="1"/>
              <a:t>8</a:t>
            </a:fld>
            <a:endParaRPr lang="en-US" smtClean="0"/>
          </a:p>
        </p:txBody>
      </p:sp>
      <p:sp>
        <p:nvSpPr>
          <p:cNvPr id="19459" name="Rectangle 2"/>
          <p:cNvSpPr>
            <a:spLocks noGrp="1" noRot="1" noChangeAspect="1" noChangeArrowheads="1" noTextEdit="1"/>
          </p:cNvSpPr>
          <p:nvPr>
            <p:ph type="sldImg"/>
          </p:nvPr>
        </p:nvSpPr>
        <p:spPr>
          <a:xfrm>
            <a:off x="1144588" y="685800"/>
            <a:ext cx="4570412" cy="3429000"/>
          </a:xfrm>
          <a:ln/>
        </p:spPr>
      </p:sp>
      <p:sp>
        <p:nvSpPr>
          <p:cNvPr id="120835" name="Rectangle 3"/>
          <p:cNvSpPr>
            <a:spLocks noGrp="1" noChangeArrowheads="1"/>
          </p:cNvSpPr>
          <p:nvPr>
            <p:ph type="body" idx="1"/>
          </p:nvPr>
        </p:nvSpPr>
        <p:spPr/>
        <p:txBody>
          <a:bodyPr/>
          <a:lstStyle/>
          <a:p>
            <a:pPr eaLnBrk="1" hangingPunct="1">
              <a:defRPr/>
            </a:pPr>
            <a:endParaRPr lang="en-US" smtClean="0">
              <a:cs typeface="+mn-cs"/>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5055" eaLnBrk="0" hangingPunct="0">
              <a:defRPr>
                <a:solidFill>
                  <a:schemeClr val="tx1"/>
                </a:solidFill>
                <a:latin typeface="Arial" charset="0"/>
                <a:ea typeface="ＭＳ Ｐゴシック" pitchFamily="34" charset="-128"/>
              </a:defRPr>
            </a:lvl1pPr>
            <a:lvl2pPr marL="735818" indent="-283007" defTabSz="915055" eaLnBrk="0" hangingPunct="0">
              <a:defRPr>
                <a:solidFill>
                  <a:schemeClr val="tx1"/>
                </a:solidFill>
                <a:latin typeface="Arial" charset="0"/>
                <a:ea typeface="ＭＳ Ｐゴシック" pitchFamily="34" charset="-128"/>
              </a:defRPr>
            </a:lvl2pPr>
            <a:lvl3pPr marL="1132027" indent="-226405" defTabSz="915055" eaLnBrk="0" hangingPunct="0">
              <a:defRPr>
                <a:solidFill>
                  <a:schemeClr val="tx1"/>
                </a:solidFill>
                <a:latin typeface="Arial" charset="0"/>
                <a:ea typeface="ＭＳ Ｐゴシック" pitchFamily="34" charset="-128"/>
              </a:defRPr>
            </a:lvl3pPr>
            <a:lvl4pPr marL="1584838" indent="-226405" defTabSz="915055" eaLnBrk="0" hangingPunct="0">
              <a:defRPr>
                <a:solidFill>
                  <a:schemeClr val="tx1"/>
                </a:solidFill>
                <a:latin typeface="Arial" charset="0"/>
                <a:ea typeface="ＭＳ Ｐゴシック" pitchFamily="34" charset="-128"/>
              </a:defRPr>
            </a:lvl4pPr>
            <a:lvl5pPr marL="2037649" indent="-226405" defTabSz="915055" eaLnBrk="0" hangingPunct="0">
              <a:defRPr>
                <a:solidFill>
                  <a:schemeClr val="tx1"/>
                </a:solidFill>
                <a:latin typeface="Arial" charset="0"/>
                <a:ea typeface="ＭＳ Ｐゴシック" pitchFamily="34" charset="-128"/>
              </a:defRPr>
            </a:lvl5pPr>
            <a:lvl6pPr marL="2490460" indent="-226405" defTabSz="915055" eaLnBrk="0" fontAlgn="base" hangingPunct="0">
              <a:spcBef>
                <a:spcPct val="0"/>
              </a:spcBef>
              <a:spcAft>
                <a:spcPct val="0"/>
              </a:spcAft>
              <a:defRPr>
                <a:solidFill>
                  <a:schemeClr val="tx1"/>
                </a:solidFill>
                <a:latin typeface="Arial" charset="0"/>
                <a:ea typeface="ＭＳ Ｐゴシック" pitchFamily="34" charset="-128"/>
              </a:defRPr>
            </a:lvl6pPr>
            <a:lvl7pPr marL="2943271" indent="-226405" defTabSz="915055" eaLnBrk="0" fontAlgn="base" hangingPunct="0">
              <a:spcBef>
                <a:spcPct val="0"/>
              </a:spcBef>
              <a:spcAft>
                <a:spcPct val="0"/>
              </a:spcAft>
              <a:defRPr>
                <a:solidFill>
                  <a:schemeClr val="tx1"/>
                </a:solidFill>
                <a:latin typeface="Arial" charset="0"/>
                <a:ea typeface="ＭＳ Ｐゴシック" pitchFamily="34" charset="-128"/>
              </a:defRPr>
            </a:lvl7pPr>
            <a:lvl8pPr marL="3396082" indent="-226405" defTabSz="915055" eaLnBrk="0" fontAlgn="base" hangingPunct="0">
              <a:spcBef>
                <a:spcPct val="0"/>
              </a:spcBef>
              <a:spcAft>
                <a:spcPct val="0"/>
              </a:spcAft>
              <a:defRPr>
                <a:solidFill>
                  <a:schemeClr val="tx1"/>
                </a:solidFill>
                <a:latin typeface="Arial" charset="0"/>
                <a:ea typeface="ＭＳ Ｐゴシック" pitchFamily="34" charset="-128"/>
              </a:defRPr>
            </a:lvl8pPr>
            <a:lvl9pPr marL="3848892" indent="-226405" defTabSz="915055"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D5258399-F4AB-4A53-BDE2-57605372A85E}" type="slidenum">
              <a:rPr lang="en-US" smtClean="0"/>
              <a:pPr eaLnBrk="1" hangingPunct="1"/>
              <a:t>9</a:t>
            </a:fld>
            <a:endParaRPr lang="en-US" smtClean="0"/>
          </a:p>
        </p:txBody>
      </p:sp>
      <p:sp>
        <p:nvSpPr>
          <p:cNvPr id="20483" name="Rectangle 2"/>
          <p:cNvSpPr>
            <a:spLocks noGrp="1" noRot="1" noChangeAspect="1" noChangeArrowheads="1" noTextEdit="1"/>
          </p:cNvSpPr>
          <p:nvPr>
            <p:ph type="sldImg"/>
          </p:nvPr>
        </p:nvSpPr>
        <p:spPr>
          <a:xfrm>
            <a:off x="1144588" y="685800"/>
            <a:ext cx="4570412" cy="3429000"/>
          </a:xfrm>
          <a:ln/>
        </p:spPr>
      </p:sp>
      <p:sp>
        <p:nvSpPr>
          <p:cNvPr id="120835" name="Rectangle 3"/>
          <p:cNvSpPr>
            <a:spLocks noGrp="1" noChangeArrowheads="1"/>
          </p:cNvSpPr>
          <p:nvPr>
            <p:ph type="body" idx="1"/>
          </p:nvPr>
        </p:nvSpPr>
        <p:spPr/>
        <p:txBody>
          <a:bodyPr/>
          <a:lstStyle/>
          <a:p>
            <a:pPr eaLnBrk="1" hangingPunct="1">
              <a:defRPr/>
            </a:pPr>
            <a:endParaRPr lang="en-US" smtClean="0">
              <a:cs typeface="+mn-c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5055" eaLnBrk="0" hangingPunct="0">
              <a:defRPr>
                <a:solidFill>
                  <a:schemeClr val="tx1"/>
                </a:solidFill>
                <a:latin typeface="Arial" charset="0"/>
                <a:ea typeface="ＭＳ Ｐゴシック" pitchFamily="34" charset="-128"/>
              </a:defRPr>
            </a:lvl1pPr>
            <a:lvl2pPr marL="735818" indent="-283007" defTabSz="915055" eaLnBrk="0" hangingPunct="0">
              <a:defRPr>
                <a:solidFill>
                  <a:schemeClr val="tx1"/>
                </a:solidFill>
                <a:latin typeface="Arial" charset="0"/>
                <a:ea typeface="ＭＳ Ｐゴシック" pitchFamily="34" charset="-128"/>
              </a:defRPr>
            </a:lvl2pPr>
            <a:lvl3pPr marL="1132027" indent="-226405" defTabSz="915055" eaLnBrk="0" hangingPunct="0">
              <a:defRPr>
                <a:solidFill>
                  <a:schemeClr val="tx1"/>
                </a:solidFill>
                <a:latin typeface="Arial" charset="0"/>
                <a:ea typeface="ＭＳ Ｐゴシック" pitchFamily="34" charset="-128"/>
              </a:defRPr>
            </a:lvl3pPr>
            <a:lvl4pPr marL="1584838" indent="-226405" defTabSz="915055" eaLnBrk="0" hangingPunct="0">
              <a:defRPr>
                <a:solidFill>
                  <a:schemeClr val="tx1"/>
                </a:solidFill>
                <a:latin typeface="Arial" charset="0"/>
                <a:ea typeface="ＭＳ Ｐゴシック" pitchFamily="34" charset="-128"/>
              </a:defRPr>
            </a:lvl4pPr>
            <a:lvl5pPr marL="2037649" indent="-226405" defTabSz="915055" eaLnBrk="0" hangingPunct="0">
              <a:defRPr>
                <a:solidFill>
                  <a:schemeClr val="tx1"/>
                </a:solidFill>
                <a:latin typeface="Arial" charset="0"/>
                <a:ea typeface="ＭＳ Ｐゴシック" pitchFamily="34" charset="-128"/>
              </a:defRPr>
            </a:lvl5pPr>
            <a:lvl6pPr marL="2490460" indent="-226405" defTabSz="915055" eaLnBrk="0" fontAlgn="base" hangingPunct="0">
              <a:spcBef>
                <a:spcPct val="0"/>
              </a:spcBef>
              <a:spcAft>
                <a:spcPct val="0"/>
              </a:spcAft>
              <a:defRPr>
                <a:solidFill>
                  <a:schemeClr val="tx1"/>
                </a:solidFill>
                <a:latin typeface="Arial" charset="0"/>
                <a:ea typeface="ＭＳ Ｐゴシック" pitchFamily="34" charset="-128"/>
              </a:defRPr>
            </a:lvl6pPr>
            <a:lvl7pPr marL="2943271" indent="-226405" defTabSz="915055" eaLnBrk="0" fontAlgn="base" hangingPunct="0">
              <a:spcBef>
                <a:spcPct val="0"/>
              </a:spcBef>
              <a:spcAft>
                <a:spcPct val="0"/>
              </a:spcAft>
              <a:defRPr>
                <a:solidFill>
                  <a:schemeClr val="tx1"/>
                </a:solidFill>
                <a:latin typeface="Arial" charset="0"/>
                <a:ea typeface="ＭＳ Ｐゴシック" pitchFamily="34" charset="-128"/>
              </a:defRPr>
            </a:lvl7pPr>
            <a:lvl8pPr marL="3396082" indent="-226405" defTabSz="915055" eaLnBrk="0" fontAlgn="base" hangingPunct="0">
              <a:spcBef>
                <a:spcPct val="0"/>
              </a:spcBef>
              <a:spcAft>
                <a:spcPct val="0"/>
              </a:spcAft>
              <a:defRPr>
                <a:solidFill>
                  <a:schemeClr val="tx1"/>
                </a:solidFill>
                <a:latin typeface="Arial" charset="0"/>
                <a:ea typeface="ＭＳ Ｐゴシック" pitchFamily="34" charset="-128"/>
              </a:defRPr>
            </a:lvl8pPr>
            <a:lvl9pPr marL="3848892" indent="-226405" defTabSz="915055"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DE1B12A0-5BF6-483B-85A5-2DACAA129758}" type="slidenum">
              <a:rPr lang="en-US" smtClean="0"/>
              <a:pPr eaLnBrk="1" hangingPunct="1"/>
              <a:t>11</a:t>
            </a:fld>
            <a:endParaRPr lang="en-US" smtClean="0"/>
          </a:p>
        </p:txBody>
      </p:sp>
      <p:sp>
        <p:nvSpPr>
          <p:cNvPr id="21507" name="Rectangle 2"/>
          <p:cNvSpPr>
            <a:spLocks noGrp="1" noRot="1" noChangeAspect="1" noChangeArrowheads="1" noTextEdit="1"/>
          </p:cNvSpPr>
          <p:nvPr>
            <p:ph type="sldImg"/>
          </p:nvPr>
        </p:nvSpPr>
        <p:spPr>
          <a:xfrm>
            <a:off x="1144588" y="685800"/>
            <a:ext cx="4570412" cy="3429000"/>
          </a:xfrm>
          <a:ln/>
        </p:spPr>
      </p:sp>
      <p:sp>
        <p:nvSpPr>
          <p:cNvPr id="120835" name="Rectangle 3"/>
          <p:cNvSpPr>
            <a:spLocks noGrp="1" noChangeArrowheads="1"/>
          </p:cNvSpPr>
          <p:nvPr>
            <p:ph type="body" idx="1"/>
          </p:nvPr>
        </p:nvSpPr>
        <p:spPr/>
        <p:txBody>
          <a:bodyPr/>
          <a:lstStyle/>
          <a:p>
            <a:pPr eaLnBrk="1" hangingPunct="1">
              <a:defRPr/>
            </a:pPr>
            <a:endParaRPr lang="en-US" smtClean="0">
              <a:cs typeface="+mn-cs"/>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5055" eaLnBrk="0" hangingPunct="0">
              <a:defRPr>
                <a:solidFill>
                  <a:schemeClr val="tx1"/>
                </a:solidFill>
                <a:latin typeface="Arial" charset="0"/>
                <a:ea typeface="ＭＳ Ｐゴシック" pitchFamily="34" charset="-128"/>
              </a:defRPr>
            </a:lvl1pPr>
            <a:lvl2pPr marL="735818" indent="-283007" defTabSz="915055" eaLnBrk="0" hangingPunct="0">
              <a:defRPr>
                <a:solidFill>
                  <a:schemeClr val="tx1"/>
                </a:solidFill>
                <a:latin typeface="Arial" charset="0"/>
                <a:ea typeface="ＭＳ Ｐゴシック" pitchFamily="34" charset="-128"/>
              </a:defRPr>
            </a:lvl2pPr>
            <a:lvl3pPr marL="1132027" indent="-226405" defTabSz="915055" eaLnBrk="0" hangingPunct="0">
              <a:defRPr>
                <a:solidFill>
                  <a:schemeClr val="tx1"/>
                </a:solidFill>
                <a:latin typeface="Arial" charset="0"/>
                <a:ea typeface="ＭＳ Ｐゴシック" pitchFamily="34" charset="-128"/>
              </a:defRPr>
            </a:lvl3pPr>
            <a:lvl4pPr marL="1584838" indent="-226405" defTabSz="915055" eaLnBrk="0" hangingPunct="0">
              <a:defRPr>
                <a:solidFill>
                  <a:schemeClr val="tx1"/>
                </a:solidFill>
                <a:latin typeface="Arial" charset="0"/>
                <a:ea typeface="ＭＳ Ｐゴシック" pitchFamily="34" charset="-128"/>
              </a:defRPr>
            </a:lvl4pPr>
            <a:lvl5pPr marL="2037649" indent="-226405" defTabSz="915055" eaLnBrk="0" hangingPunct="0">
              <a:defRPr>
                <a:solidFill>
                  <a:schemeClr val="tx1"/>
                </a:solidFill>
                <a:latin typeface="Arial" charset="0"/>
                <a:ea typeface="ＭＳ Ｐゴシック" pitchFamily="34" charset="-128"/>
              </a:defRPr>
            </a:lvl5pPr>
            <a:lvl6pPr marL="2490460" indent="-226405" defTabSz="915055" eaLnBrk="0" fontAlgn="base" hangingPunct="0">
              <a:spcBef>
                <a:spcPct val="0"/>
              </a:spcBef>
              <a:spcAft>
                <a:spcPct val="0"/>
              </a:spcAft>
              <a:defRPr>
                <a:solidFill>
                  <a:schemeClr val="tx1"/>
                </a:solidFill>
                <a:latin typeface="Arial" charset="0"/>
                <a:ea typeface="ＭＳ Ｐゴシック" pitchFamily="34" charset="-128"/>
              </a:defRPr>
            </a:lvl6pPr>
            <a:lvl7pPr marL="2943271" indent="-226405" defTabSz="915055" eaLnBrk="0" fontAlgn="base" hangingPunct="0">
              <a:spcBef>
                <a:spcPct val="0"/>
              </a:spcBef>
              <a:spcAft>
                <a:spcPct val="0"/>
              </a:spcAft>
              <a:defRPr>
                <a:solidFill>
                  <a:schemeClr val="tx1"/>
                </a:solidFill>
                <a:latin typeface="Arial" charset="0"/>
                <a:ea typeface="ＭＳ Ｐゴシック" pitchFamily="34" charset="-128"/>
              </a:defRPr>
            </a:lvl7pPr>
            <a:lvl8pPr marL="3396082" indent="-226405" defTabSz="915055" eaLnBrk="0" fontAlgn="base" hangingPunct="0">
              <a:spcBef>
                <a:spcPct val="0"/>
              </a:spcBef>
              <a:spcAft>
                <a:spcPct val="0"/>
              </a:spcAft>
              <a:defRPr>
                <a:solidFill>
                  <a:schemeClr val="tx1"/>
                </a:solidFill>
                <a:latin typeface="Arial" charset="0"/>
                <a:ea typeface="ＭＳ Ｐゴシック" pitchFamily="34" charset="-128"/>
              </a:defRPr>
            </a:lvl8pPr>
            <a:lvl9pPr marL="3848892" indent="-226405" defTabSz="915055"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4F53DD62-05A9-4F5C-B4B2-D706F8654801}" type="slidenum">
              <a:rPr lang="en-US" smtClean="0"/>
              <a:pPr eaLnBrk="1" hangingPunct="1"/>
              <a:t>13</a:t>
            </a:fld>
            <a:endParaRPr lang="en-US" smtClean="0"/>
          </a:p>
        </p:txBody>
      </p:sp>
      <p:sp>
        <p:nvSpPr>
          <p:cNvPr id="22531" name="Rectangle 2"/>
          <p:cNvSpPr>
            <a:spLocks noGrp="1" noRot="1" noChangeAspect="1" noChangeArrowheads="1" noTextEdit="1"/>
          </p:cNvSpPr>
          <p:nvPr>
            <p:ph type="sldImg"/>
          </p:nvPr>
        </p:nvSpPr>
        <p:spPr>
          <a:xfrm>
            <a:off x="1144588" y="685800"/>
            <a:ext cx="4570412" cy="3429000"/>
          </a:xfrm>
          <a:ln/>
        </p:spPr>
      </p:sp>
      <p:sp>
        <p:nvSpPr>
          <p:cNvPr id="120835" name="Rectangle 3"/>
          <p:cNvSpPr>
            <a:spLocks noGrp="1" noChangeArrowheads="1"/>
          </p:cNvSpPr>
          <p:nvPr>
            <p:ph type="body" idx="1"/>
          </p:nvPr>
        </p:nvSpPr>
        <p:spPr/>
        <p:txBody>
          <a:bodyPr/>
          <a:lstStyle/>
          <a:p>
            <a:pPr eaLnBrk="1" hangingPunct="1">
              <a:defRPr/>
            </a:pPr>
            <a:endParaRPr lang="en-US" smtClean="0">
              <a:cs typeface="+mn-cs"/>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a:ln/>
        </p:spPr>
      </p:sp>
      <p:sp>
        <p:nvSpPr>
          <p:cNvPr id="23555"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ea typeface="ＭＳ Ｐゴシック" pitchFamily="34" charset="-128"/>
            </a:endParaRPr>
          </a:p>
        </p:txBody>
      </p:sp>
      <p:sp>
        <p:nvSpPr>
          <p:cNvPr id="23556"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5055" eaLnBrk="0" hangingPunct="0">
              <a:defRPr>
                <a:solidFill>
                  <a:schemeClr val="tx1"/>
                </a:solidFill>
                <a:latin typeface="Arial" charset="0"/>
                <a:ea typeface="ＭＳ Ｐゴシック" pitchFamily="34" charset="-128"/>
              </a:defRPr>
            </a:lvl1pPr>
            <a:lvl2pPr marL="735818" indent="-283007" defTabSz="915055" eaLnBrk="0" hangingPunct="0">
              <a:defRPr>
                <a:solidFill>
                  <a:schemeClr val="tx1"/>
                </a:solidFill>
                <a:latin typeface="Arial" charset="0"/>
                <a:ea typeface="ＭＳ Ｐゴシック" pitchFamily="34" charset="-128"/>
              </a:defRPr>
            </a:lvl2pPr>
            <a:lvl3pPr marL="1132027" indent="-226405" defTabSz="915055" eaLnBrk="0" hangingPunct="0">
              <a:defRPr>
                <a:solidFill>
                  <a:schemeClr val="tx1"/>
                </a:solidFill>
                <a:latin typeface="Arial" charset="0"/>
                <a:ea typeface="ＭＳ Ｐゴシック" pitchFamily="34" charset="-128"/>
              </a:defRPr>
            </a:lvl3pPr>
            <a:lvl4pPr marL="1584838" indent="-226405" defTabSz="915055" eaLnBrk="0" hangingPunct="0">
              <a:defRPr>
                <a:solidFill>
                  <a:schemeClr val="tx1"/>
                </a:solidFill>
                <a:latin typeface="Arial" charset="0"/>
                <a:ea typeface="ＭＳ Ｐゴシック" pitchFamily="34" charset="-128"/>
              </a:defRPr>
            </a:lvl4pPr>
            <a:lvl5pPr marL="2037649" indent="-226405" defTabSz="915055" eaLnBrk="0" hangingPunct="0">
              <a:defRPr>
                <a:solidFill>
                  <a:schemeClr val="tx1"/>
                </a:solidFill>
                <a:latin typeface="Arial" charset="0"/>
                <a:ea typeface="ＭＳ Ｐゴシック" pitchFamily="34" charset="-128"/>
              </a:defRPr>
            </a:lvl5pPr>
            <a:lvl6pPr marL="2490460" indent="-226405" defTabSz="915055" eaLnBrk="0" fontAlgn="base" hangingPunct="0">
              <a:spcBef>
                <a:spcPct val="0"/>
              </a:spcBef>
              <a:spcAft>
                <a:spcPct val="0"/>
              </a:spcAft>
              <a:defRPr>
                <a:solidFill>
                  <a:schemeClr val="tx1"/>
                </a:solidFill>
                <a:latin typeface="Arial" charset="0"/>
                <a:ea typeface="ＭＳ Ｐゴシック" pitchFamily="34" charset="-128"/>
              </a:defRPr>
            </a:lvl6pPr>
            <a:lvl7pPr marL="2943271" indent="-226405" defTabSz="915055" eaLnBrk="0" fontAlgn="base" hangingPunct="0">
              <a:spcBef>
                <a:spcPct val="0"/>
              </a:spcBef>
              <a:spcAft>
                <a:spcPct val="0"/>
              </a:spcAft>
              <a:defRPr>
                <a:solidFill>
                  <a:schemeClr val="tx1"/>
                </a:solidFill>
                <a:latin typeface="Arial" charset="0"/>
                <a:ea typeface="ＭＳ Ｐゴシック" pitchFamily="34" charset="-128"/>
              </a:defRPr>
            </a:lvl7pPr>
            <a:lvl8pPr marL="3396082" indent="-226405" defTabSz="915055" eaLnBrk="0" fontAlgn="base" hangingPunct="0">
              <a:spcBef>
                <a:spcPct val="0"/>
              </a:spcBef>
              <a:spcAft>
                <a:spcPct val="0"/>
              </a:spcAft>
              <a:defRPr>
                <a:solidFill>
                  <a:schemeClr val="tx1"/>
                </a:solidFill>
                <a:latin typeface="Arial" charset="0"/>
                <a:ea typeface="ＭＳ Ｐゴシック" pitchFamily="34" charset="-128"/>
              </a:defRPr>
            </a:lvl8pPr>
            <a:lvl9pPr marL="3848892" indent="-226405" defTabSz="915055"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A8237483-F1C6-4242-99BC-190112F360FD}" type="slidenum">
              <a:rPr lang="en-US" smtClean="0"/>
              <a:pPr eaLnBrk="1" hangingPunct="1"/>
              <a:t>15</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a:ln/>
        </p:spPr>
      </p:sp>
      <p:sp>
        <p:nvSpPr>
          <p:cNvPr id="23555"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ea typeface="ＭＳ Ｐゴシック" pitchFamily="34" charset="-128"/>
            </a:endParaRPr>
          </a:p>
        </p:txBody>
      </p:sp>
      <p:sp>
        <p:nvSpPr>
          <p:cNvPr id="23556"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5055" eaLnBrk="0" hangingPunct="0">
              <a:defRPr>
                <a:solidFill>
                  <a:schemeClr val="tx1"/>
                </a:solidFill>
                <a:latin typeface="Arial" charset="0"/>
                <a:ea typeface="ＭＳ Ｐゴシック" pitchFamily="34" charset="-128"/>
              </a:defRPr>
            </a:lvl1pPr>
            <a:lvl2pPr marL="735818" indent="-283007" defTabSz="915055" eaLnBrk="0" hangingPunct="0">
              <a:defRPr>
                <a:solidFill>
                  <a:schemeClr val="tx1"/>
                </a:solidFill>
                <a:latin typeface="Arial" charset="0"/>
                <a:ea typeface="ＭＳ Ｐゴシック" pitchFamily="34" charset="-128"/>
              </a:defRPr>
            </a:lvl2pPr>
            <a:lvl3pPr marL="1132027" indent="-226405" defTabSz="915055" eaLnBrk="0" hangingPunct="0">
              <a:defRPr>
                <a:solidFill>
                  <a:schemeClr val="tx1"/>
                </a:solidFill>
                <a:latin typeface="Arial" charset="0"/>
                <a:ea typeface="ＭＳ Ｐゴシック" pitchFamily="34" charset="-128"/>
              </a:defRPr>
            </a:lvl3pPr>
            <a:lvl4pPr marL="1584838" indent="-226405" defTabSz="915055" eaLnBrk="0" hangingPunct="0">
              <a:defRPr>
                <a:solidFill>
                  <a:schemeClr val="tx1"/>
                </a:solidFill>
                <a:latin typeface="Arial" charset="0"/>
                <a:ea typeface="ＭＳ Ｐゴシック" pitchFamily="34" charset="-128"/>
              </a:defRPr>
            </a:lvl4pPr>
            <a:lvl5pPr marL="2037649" indent="-226405" defTabSz="915055" eaLnBrk="0" hangingPunct="0">
              <a:defRPr>
                <a:solidFill>
                  <a:schemeClr val="tx1"/>
                </a:solidFill>
                <a:latin typeface="Arial" charset="0"/>
                <a:ea typeface="ＭＳ Ｐゴシック" pitchFamily="34" charset="-128"/>
              </a:defRPr>
            </a:lvl5pPr>
            <a:lvl6pPr marL="2490460" indent="-226405" defTabSz="915055" eaLnBrk="0" fontAlgn="base" hangingPunct="0">
              <a:spcBef>
                <a:spcPct val="0"/>
              </a:spcBef>
              <a:spcAft>
                <a:spcPct val="0"/>
              </a:spcAft>
              <a:defRPr>
                <a:solidFill>
                  <a:schemeClr val="tx1"/>
                </a:solidFill>
                <a:latin typeface="Arial" charset="0"/>
                <a:ea typeface="ＭＳ Ｐゴシック" pitchFamily="34" charset="-128"/>
              </a:defRPr>
            </a:lvl6pPr>
            <a:lvl7pPr marL="2943271" indent="-226405" defTabSz="915055" eaLnBrk="0" fontAlgn="base" hangingPunct="0">
              <a:spcBef>
                <a:spcPct val="0"/>
              </a:spcBef>
              <a:spcAft>
                <a:spcPct val="0"/>
              </a:spcAft>
              <a:defRPr>
                <a:solidFill>
                  <a:schemeClr val="tx1"/>
                </a:solidFill>
                <a:latin typeface="Arial" charset="0"/>
                <a:ea typeface="ＭＳ Ｐゴシック" pitchFamily="34" charset="-128"/>
              </a:defRPr>
            </a:lvl7pPr>
            <a:lvl8pPr marL="3396082" indent="-226405" defTabSz="915055" eaLnBrk="0" fontAlgn="base" hangingPunct="0">
              <a:spcBef>
                <a:spcPct val="0"/>
              </a:spcBef>
              <a:spcAft>
                <a:spcPct val="0"/>
              </a:spcAft>
              <a:defRPr>
                <a:solidFill>
                  <a:schemeClr val="tx1"/>
                </a:solidFill>
                <a:latin typeface="Arial" charset="0"/>
                <a:ea typeface="ＭＳ Ｐゴシック" pitchFamily="34" charset="-128"/>
              </a:defRPr>
            </a:lvl8pPr>
            <a:lvl9pPr marL="3848892" indent="-226405" defTabSz="915055"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fld id="{A8237483-F1C6-4242-99BC-190112F360FD}" type="slidenum">
              <a:rPr lang="en-US" smtClean="0"/>
              <a:pPr eaLnBrk="1" hangingPunct="1"/>
              <a:t>16</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5" name="Rectangle 14"/>
          <p:cNvSpPr/>
          <p:nvPr userDrawn="1"/>
        </p:nvSpPr>
        <p:spPr>
          <a:xfrm>
            <a:off x="0" y="0"/>
            <a:ext cx="9144000" cy="6858000"/>
          </a:xfrm>
          <a:prstGeom prst="rect">
            <a:avLst/>
          </a:prstGeom>
          <a:gradFill flip="none" rotWithShape="1">
            <a:gsLst>
              <a:gs pos="100000">
                <a:srgbClr val="35729B"/>
              </a:gs>
              <a:gs pos="8000">
                <a:schemeClr val="bg1">
                  <a:alpha val="83000"/>
                </a:schemeClr>
              </a:gs>
            </a:gsLst>
            <a:lin ang="135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
          <p:cNvSpPr txBox="1">
            <a:spLocks/>
          </p:cNvSpPr>
          <p:nvPr userDrawn="1"/>
        </p:nvSpPr>
        <p:spPr>
          <a:xfrm>
            <a:off x="0" y="0"/>
            <a:ext cx="9144000" cy="13716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4400" b="0" i="0" u="none" strike="noStrike" kern="1200" cap="none" spc="0" normalizeH="0" baseline="0" noProof="0" dirty="0">
              <a:ln>
                <a:noFill/>
              </a:ln>
              <a:solidFill>
                <a:schemeClr val="bg1"/>
              </a:solidFill>
              <a:effectLst/>
              <a:uLnTx/>
              <a:uFillTx/>
              <a:latin typeface="Palatino Light" pitchFamily="18" charset="0"/>
              <a:ea typeface="+mj-ea"/>
              <a:cs typeface="+mj-cs"/>
            </a:endParaRPr>
          </a:p>
        </p:txBody>
      </p:sp>
      <p:pic>
        <p:nvPicPr>
          <p:cNvPr id="8" name="Picture 7" descr="graphics for top of powerpoint template(4).jpg"/>
          <p:cNvPicPr>
            <a:picLocks noChangeAspect="1"/>
          </p:cNvPicPr>
          <p:nvPr userDrawn="1"/>
        </p:nvPicPr>
        <p:blipFill>
          <a:blip r:embed="rId2" cstate="print"/>
          <a:stretch>
            <a:fillRect/>
          </a:stretch>
        </p:blipFill>
        <p:spPr>
          <a:xfrm>
            <a:off x="0" y="1066800"/>
            <a:ext cx="9144000" cy="2033626"/>
          </a:xfrm>
          <a:prstGeom prst="rect">
            <a:avLst/>
          </a:prstGeom>
        </p:spPr>
      </p:pic>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grpSp>
        <p:nvGrpSpPr>
          <p:cNvPr id="14" name="Group 13"/>
          <p:cNvGrpSpPr/>
          <p:nvPr userDrawn="1"/>
        </p:nvGrpSpPr>
        <p:grpSpPr>
          <a:xfrm>
            <a:off x="0" y="6033700"/>
            <a:ext cx="9144000" cy="900500"/>
            <a:chOff x="0" y="6019800"/>
            <a:chExt cx="9144000" cy="900500"/>
          </a:xfrm>
        </p:grpSpPr>
        <p:pic>
          <p:nvPicPr>
            <p:cNvPr id="15" name="Picture 14" descr="web_banner_5_NOTEXT.jpg"/>
            <p:cNvPicPr>
              <a:picLocks noChangeAspect="1"/>
            </p:cNvPicPr>
            <p:nvPr userDrawn="1"/>
          </p:nvPicPr>
          <p:blipFill>
            <a:blip r:embed="rId2" cstate="print">
              <a:duotone>
                <a:schemeClr val="accent1">
                  <a:shade val="45000"/>
                  <a:satMod val="135000"/>
                </a:schemeClr>
                <a:prstClr val="white"/>
              </a:duotone>
            </a:blip>
            <a:srcRect t="34994" b="23739"/>
            <a:stretch>
              <a:fillRect/>
            </a:stretch>
          </p:blipFill>
          <p:spPr>
            <a:xfrm>
              <a:off x="0" y="6019800"/>
              <a:ext cx="9144000" cy="838200"/>
            </a:xfrm>
            <a:prstGeom prst="rect">
              <a:avLst/>
            </a:prstGeom>
          </p:spPr>
        </p:pic>
        <p:grpSp>
          <p:nvGrpSpPr>
            <p:cNvPr id="16" name="Group 26"/>
            <p:cNvGrpSpPr/>
            <p:nvPr userDrawn="1"/>
          </p:nvGrpSpPr>
          <p:grpSpPr>
            <a:xfrm>
              <a:off x="0" y="6643301"/>
              <a:ext cx="9144000" cy="276999"/>
              <a:chOff x="0" y="6643301"/>
              <a:chExt cx="9144000" cy="276999"/>
            </a:xfrm>
          </p:grpSpPr>
          <p:sp>
            <p:nvSpPr>
              <p:cNvPr id="17" name="Rectangle 16"/>
              <p:cNvSpPr/>
              <p:nvPr userDrawn="1"/>
            </p:nvSpPr>
            <p:spPr>
              <a:xfrm>
                <a:off x="0" y="6667500"/>
                <a:ext cx="9144000" cy="228600"/>
              </a:xfrm>
              <a:prstGeom prst="rect">
                <a:avLst/>
              </a:prstGeom>
              <a:solidFill>
                <a:srgbClr val="3572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descr="ridgetop_logotext_white.png"/>
              <p:cNvPicPr>
                <a:picLocks noChangeAspect="1"/>
              </p:cNvPicPr>
              <p:nvPr userDrawn="1"/>
            </p:nvPicPr>
            <p:blipFill>
              <a:blip r:embed="rId3" cstate="print"/>
              <a:stretch>
                <a:fillRect/>
              </a:stretch>
            </p:blipFill>
            <p:spPr>
              <a:xfrm>
                <a:off x="304800" y="6693067"/>
                <a:ext cx="2057400" cy="177467"/>
              </a:xfrm>
              <a:prstGeom prst="rect">
                <a:avLst/>
              </a:prstGeom>
              <a:ln>
                <a:noFill/>
              </a:ln>
            </p:spPr>
          </p:pic>
          <p:pic>
            <p:nvPicPr>
              <p:cNvPr id="19" name="Picture 18" descr="WhiteLogoNOText.png"/>
              <p:cNvPicPr>
                <a:picLocks noChangeAspect="1"/>
              </p:cNvPicPr>
              <p:nvPr userDrawn="1"/>
            </p:nvPicPr>
            <p:blipFill>
              <a:blip r:embed="rId4" cstate="print"/>
              <a:stretch>
                <a:fillRect/>
              </a:stretch>
            </p:blipFill>
            <p:spPr>
              <a:xfrm>
                <a:off x="8458200" y="6684264"/>
                <a:ext cx="304800" cy="194474"/>
              </a:xfrm>
              <a:prstGeom prst="rect">
                <a:avLst/>
              </a:prstGeom>
            </p:spPr>
          </p:pic>
          <p:sp>
            <p:nvSpPr>
              <p:cNvPr id="20" name="TextBox 19"/>
              <p:cNvSpPr txBox="1"/>
              <p:nvPr userDrawn="1"/>
            </p:nvSpPr>
            <p:spPr>
              <a:xfrm>
                <a:off x="2895600" y="6643301"/>
                <a:ext cx="5562600" cy="276999"/>
              </a:xfrm>
              <a:prstGeom prst="rect">
                <a:avLst/>
              </a:prstGeom>
              <a:noFill/>
            </p:spPr>
            <p:txBody>
              <a:bodyPr wrap="square" rtlCol="0">
                <a:spAutoFit/>
              </a:bodyPr>
              <a:lstStyle/>
              <a:p>
                <a:pPr>
                  <a:lnSpc>
                    <a:spcPct val="120000"/>
                  </a:lnSpc>
                  <a:spcBef>
                    <a:spcPts val="300"/>
                  </a:spcBef>
                  <a:spcAft>
                    <a:spcPts val="300"/>
                  </a:spcAft>
                </a:pPr>
                <a:r>
                  <a:rPr lang="en-US" sz="1000" b="0" dirty="0" smtClean="0">
                    <a:solidFill>
                      <a:schemeClr val="bg1">
                        <a:lumMod val="95000"/>
                      </a:schemeClr>
                    </a:solidFill>
                    <a:latin typeface="Avenir 65 Medium" pitchFamily="34" charset="0"/>
                  </a:rPr>
                  <a:t>3580 West Ina Road</a:t>
                </a:r>
                <a:r>
                  <a:rPr lang="en-US" sz="1000" b="0" baseline="0" dirty="0" smtClean="0">
                    <a:solidFill>
                      <a:schemeClr val="bg1">
                        <a:lumMod val="95000"/>
                      </a:schemeClr>
                    </a:solidFill>
                    <a:latin typeface="Avenir 65 Medium" pitchFamily="34" charset="0"/>
                  </a:rPr>
                  <a:t>  |  Tucson AZ  |  85741  |  520-742-3300  |  ridgetopgroup.com</a:t>
                </a:r>
                <a:endParaRPr lang="en-US" sz="1000" b="0" dirty="0" smtClean="0">
                  <a:solidFill>
                    <a:schemeClr val="bg1">
                      <a:lumMod val="95000"/>
                    </a:schemeClr>
                  </a:solidFill>
                  <a:latin typeface="Avenir 65 Medium" pitchFamily="34" charset="0"/>
                </a:endParaRPr>
              </a:p>
            </p:txBody>
          </p:sp>
        </p:grpSp>
      </p:grpSp>
      <p:sp>
        <p:nvSpPr>
          <p:cNvPr id="22" name="Slide Number Placeholder 21"/>
          <p:cNvSpPr>
            <a:spLocks noGrp="1"/>
          </p:cNvSpPr>
          <p:nvPr>
            <p:ph type="sldNum" sz="quarter" idx="11"/>
          </p:nvPr>
        </p:nvSpPr>
        <p:spPr>
          <a:xfrm>
            <a:off x="7696200" y="6400800"/>
            <a:ext cx="685800" cy="762000"/>
          </a:xfrm>
        </p:spPr>
        <p:txBody>
          <a:bodyPr/>
          <a:lstStyle/>
          <a:p>
            <a:fld id="{E303F953-76B9-4C52-AAAB-FD5686F38F14}"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defRPr>
                <a:latin typeface="+mj-lt"/>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BC02747-97A7-4DF6-B18C-5BB9E4316E5C}" type="datetime1">
              <a:rPr lang="en-US" smtClean="0"/>
              <a:pPr/>
              <a:t>9/19/2012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03F953-76B9-4C52-AAAB-FD5686F38F14}"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066800"/>
            <a:ext cx="8534400" cy="5059363"/>
          </a:xfrm>
        </p:spPr>
        <p:txBody>
          <a:bodyPr/>
          <a:lstStyle>
            <a:lvl1pPr>
              <a:defRPr>
                <a:latin typeface="Arial" pitchFamily="34" charset="0"/>
                <a:cs typeface="Arial" pitchFamily="34" charset="0"/>
              </a:defRPr>
            </a:lvl1pPr>
            <a:lvl2pPr>
              <a:defRPr>
                <a:latin typeface="Arial" pitchFamily="34" charset="0"/>
                <a:cs typeface="Arial" pitchFamily="34" charset="0"/>
              </a:defRPr>
            </a:lvl2pPr>
            <a:lvl3pPr>
              <a:defRPr>
                <a:latin typeface="Arial" pitchFamily="34" charset="0"/>
                <a:cs typeface="Arial" pitchFamily="34" charset="0"/>
              </a:defRPr>
            </a:lvl3pPr>
            <a:lvl4pPr>
              <a:defRPr>
                <a:latin typeface="Arial" pitchFamily="34" charset="0"/>
                <a:cs typeface="Arial" pitchFamily="34" charset="0"/>
              </a:defRPr>
            </a:lvl4pPr>
            <a:lvl5pPr>
              <a:defRPr>
                <a:latin typeface="Arial" pitchFamily="34" charset="0"/>
                <a:cs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5" name="Title 14"/>
          <p:cNvSpPr>
            <a:spLocks noGrp="1"/>
          </p:cNvSpPr>
          <p:nvPr>
            <p:ph type="title"/>
          </p:nvPr>
        </p:nvSpPr>
        <p:spPr/>
        <p:txBody>
          <a:bodyPr/>
          <a:lstStyle>
            <a:lvl1pPr>
              <a:defRPr>
                <a:latin typeface="+mj-lt"/>
              </a:defRPr>
            </a:lvl1pPr>
          </a:lstStyle>
          <a:p>
            <a:r>
              <a:rPr lang="en-US" smtClean="0"/>
              <a:t>Click to edit Master title style</a:t>
            </a:r>
            <a:endParaRPr lang="en-US" dirty="0"/>
          </a:p>
        </p:txBody>
      </p:sp>
      <p:grpSp>
        <p:nvGrpSpPr>
          <p:cNvPr id="17" name="Group 16"/>
          <p:cNvGrpSpPr/>
          <p:nvPr userDrawn="1"/>
        </p:nvGrpSpPr>
        <p:grpSpPr>
          <a:xfrm>
            <a:off x="0" y="6008298"/>
            <a:ext cx="9144000" cy="900500"/>
            <a:chOff x="0" y="6019800"/>
            <a:chExt cx="9144000" cy="900500"/>
          </a:xfrm>
        </p:grpSpPr>
        <p:pic>
          <p:nvPicPr>
            <p:cNvPr id="11" name="Picture 10" descr="web_banner_5_NOTEXT.jpg"/>
            <p:cNvPicPr>
              <a:picLocks noChangeAspect="1"/>
            </p:cNvPicPr>
            <p:nvPr userDrawn="1"/>
          </p:nvPicPr>
          <p:blipFill>
            <a:blip r:embed="rId2" cstate="print">
              <a:duotone>
                <a:schemeClr val="accent1">
                  <a:shade val="45000"/>
                  <a:satMod val="135000"/>
                </a:schemeClr>
                <a:prstClr val="white"/>
              </a:duotone>
            </a:blip>
            <a:srcRect t="34994" b="23739"/>
            <a:stretch>
              <a:fillRect/>
            </a:stretch>
          </p:blipFill>
          <p:spPr>
            <a:xfrm>
              <a:off x="0" y="6019800"/>
              <a:ext cx="9144000" cy="838200"/>
            </a:xfrm>
            <a:prstGeom prst="rect">
              <a:avLst/>
            </a:prstGeom>
          </p:spPr>
        </p:pic>
        <p:grpSp>
          <p:nvGrpSpPr>
            <p:cNvPr id="27" name="Group 26"/>
            <p:cNvGrpSpPr/>
            <p:nvPr userDrawn="1"/>
          </p:nvGrpSpPr>
          <p:grpSpPr>
            <a:xfrm>
              <a:off x="0" y="6643301"/>
              <a:ext cx="9144000" cy="276999"/>
              <a:chOff x="0" y="6643301"/>
              <a:chExt cx="9144000" cy="276999"/>
            </a:xfrm>
          </p:grpSpPr>
          <p:sp>
            <p:nvSpPr>
              <p:cNvPr id="22" name="Rectangle 21"/>
              <p:cNvSpPr/>
              <p:nvPr userDrawn="1"/>
            </p:nvSpPr>
            <p:spPr>
              <a:xfrm>
                <a:off x="0" y="6667500"/>
                <a:ext cx="9144000" cy="228600"/>
              </a:xfrm>
              <a:prstGeom prst="rect">
                <a:avLst/>
              </a:prstGeom>
              <a:solidFill>
                <a:srgbClr val="3572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1" name="Picture 20" descr="ridgetop_logotext_white.png"/>
              <p:cNvPicPr>
                <a:picLocks noChangeAspect="1"/>
              </p:cNvPicPr>
              <p:nvPr userDrawn="1"/>
            </p:nvPicPr>
            <p:blipFill>
              <a:blip r:embed="rId3" cstate="print"/>
              <a:stretch>
                <a:fillRect/>
              </a:stretch>
            </p:blipFill>
            <p:spPr>
              <a:xfrm>
                <a:off x="304800" y="6693067"/>
                <a:ext cx="2057400" cy="177467"/>
              </a:xfrm>
              <a:prstGeom prst="rect">
                <a:avLst/>
              </a:prstGeom>
              <a:ln>
                <a:noFill/>
              </a:ln>
            </p:spPr>
          </p:pic>
          <p:pic>
            <p:nvPicPr>
              <p:cNvPr id="25" name="Picture 24" descr="WhiteLogoNOText.png"/>
              <p:cNvPicPr>
                <a:picLocks noChangeAspect="1"/>
              </p:cNvPicPr>
              <p:nvPr userDrawn="1"/>
            </p:nvPicPr>
            <p:blipFill>
              <a:blip r:embed="rId4" cstate="print"/>
              <a:stretch>
                <a:fillRect/>
              </a:stretch>
            </p:blipFill>
            <p:spPr>
              <a:xfrm>
                <a:off x="8763000" y="6684264"/>
                <a:ext cx="304800" cy="194474"/>
              </a:xfrm>
              <a:prstGeom prst="rect">
                <a:avLst/>
              </a:prstGeom>
            </p:spPr>
          </p:pic>
          <p:sp>
            <p:nvSpPr>
              <p:cNvPr id="26" name="TextBox 25"/>
              <p:cNvSpPr txBox="1"/>
              <p:nvPr userDrawn="1"/>
            </p:nvSpPr>
            <p:spPr>
              <a:xfrm>
                <a:off x="2895600" y="6643301"/>
                <a:ext cx="5562600" cy="276999"/>
              </a:xfrm>
              <a:prstGeom prst="rect">
                <a:avLst/>
              </a:prstGeom>
              <a:noFill/>
            </p:spPr>
            <p:txBody>
              <a:bodyPr wrap="square" rtlCol="0">
                <a:spAutoFit/>
              </a:bodyPr>
              <a:lstStyle/>
              <a:p>
                <a:pPr>
                  <a:lnSpc>
                    <a:spcPct val="120000"/>
                  </a:lnSpc>
                  <a:spcBef>
                    <a:spcPts val="300"/>
                  </a:spcBef>
                  <a:spcAft>
                    <a:spcPts val="300"/>
                  </a:spcAft>
                </a:pPr>
                <a:r>
                  <a:rPr lang="en-US" sz="1000" b="0" dirty="0" smtClean="0">
                    <a:solidFill>
                      <a:schemeClr val="bg1">
                        <a:lumMod val="95000"/>
                      </a:schemeClr>
                    </a:solidFill>
                    <a:latin typeface="Arial" pitchFamily="34" charset="0"/>
                    <a:cs typeface="Arial" pitchFamily="34" charset="0"/>
                  </a:rPr>
                  <a:t>3580 West Ina Road</a:t>
                </a:r>
                <a:r>
                  <a:rPr lang="en-US" sz="1000" b="0" baseline="0" dirty="0" smtClean="0">
                    <a:solidFill>
                      <a:schemeClr val="bg1">
                        <a:lumMod val="95000"/>
                      </a:schemeClr>
                    </a:solidFill>
                    <a:latin typeface="Arial" pitchFamily="34" charset="0"/>
                    <a:cs typeface="Arial" pitchFamily="34" charset="0"/>
                  </a:rPr>
                  <a:t>  |  Tucson AZ  |  85741  |  520-742-3300  |  ridgetopgroup.com</a:t>
                </a:r>
                <a:endParaRPr lang="en-US" sz="1000" b="0" dirty="0" smtClean="0">
                  <a:solidFill>
                    <a:schemeClr val="bg1">
                      <a:lumMod val="95000"/>
                    </a:schemeClr>
                  </a:solidFill>
                  <a:latin typeface="Arial" pitchFamily="34" charset="0"/>
                  <a:cs typeface="Arial" pitchFamily="34" charset="0"/>
                </a:endParaRPr>
              </a:p>
            </p:txBody>
          </p:sp>
        </p:grpSp>
      </p:grpSp>
      <p:sp>
        <p:nvSpPr>
          <p:cNvPr id="12" name="Slide Number Placeholder 5"/>
          <p:cNvSpPr>
            <a:spLocks noGrp="1"/>
          </p:cNvSpPr>
          <p:nvPr>
            <p:ph type="sldNum" sz="quarter" idx="4"/>
          </p:nvPr>
        </p:nvSpPr>
        <p:spPr>
          <a:xfrm>
            <a:off x="7623596" y="6581297"/>
            <a:ext cx="914400" cy="365125"/>
          </a:xfrm>
          <a:prstGeom prst="rect">
            <a:avLst/>
          </a:prstGeom>
        </p:spPr>
        <p:txBody>
          <a:bodyPr vert="horz" lIns="91440" tIns="45720" rIns="91440" bIns="45720" rtlCol="0" anchor="ctr"/>
          <a:lstStyle>
            <a:lvl1pPr algn="r">
              <a:defRPr sz="1400" b="1">
                <a:solidFill>
                  <a:schemeClr val="tx1"/>
                </a:solidFill>
              </a:defRPr>
            </a:lvl1pPr>
          </a:lstStyle>
          <a:p>
            <a:fld id="{E303F953-76B9-4C52-AAAB-FD5686F38F14}" type="slidenum">
              <a:rPr lang="en-US" smtClean="0"/>
              <a:pPr/>
              <a:t>‹#›</a:t>
            </a:fld>
            <a:endParaRPr lang="en-US" dirty="0"/>
          </a:p>
        </p:txBody>
      </p:sp>
      <p:sp>
        <p:nvSpPr>
          <p:cNvPr id="4" name="TextBox 3"/>
          <p:cNvSpPr txBox="1"/>
          <p:nvPr userDrawn="1"/>
        </p:nvSpPr>
        <p:spPr>
          <a:xfrm>
            <a:off x="381000" y="6356789"/>
            <a:ext cx="7086600" cy="293607"/>
          </a:xfrm>
          <a:prstGeom prst="rect">
            <a:avLst/>
          </a:prstGeom>
          <a:noFill/>
        </p:spPr>
        <p:txBody>
          <a:bodyPr wrap="square" rtlCol="0">
            <a:spAutoFit/>
          </a:bodyPr>
          <a:lstStyle/>
          <a:p>
            <a:pPr>
              <a:lnSpc>
                <a:spcPct val="120000"/>
              </a:lnSpc>
              <a:spcBef>
                <a:spcPts val="300"/>
              </a:spcBef>
              <a:spcAft>
                <a:spcPts val="300"/>
              </a:spcAft>
            </a:pPr>
            <a:r>
              <a:rPr lang="en-US" sz="1200" dirty="0" err="1" smtClean="0">
                <a:latin typeface="Arial" pitchFamily="34" charset="0"/>
                <a:cs typeface="Arial" pitchFamily="34" charset="0"/>
              </a:rPr>
              <a:t>E.Mikkola</a:t>
            </a:r>
            <a:r>
              <a:rPr lang="en-US" sz="1200" dirty="0" smtClean="0">
                <a:latin typeface="Arial" pitchFamily="34" charset="0"/>
                <a:cs typeface="Arial" pitchFamily="34" charset="0"/>
              </a:rPr>
              <a:t>                TWEPP</a:t>
            </a:r>
            <a:r>
              <a:rPr lang="en-US" sz="1200" baseline="0" dirty="0" smtClean="0">
                <a:latin typeface="Arial" pitchFamily="34" charset="0"/>
                <a:cs typeface="Arial" pitchFamily="34" charset="0"/>
              </a:rPr>
              <a:t> 2012          Oxford, UK</a:t>
            </a:r>
            <a:endParaRPr lang="en-US" sz="1200" dirty="0" smtClean="0">
              <a:latin typeface="Arial" pitchFamily="34" charset="0"/>
              <a:cs typeface="Arial" pitchFamily="34" charset="0"/>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 name="Title 8"/>
          <p:cNvSpPr>
            <a:spLocks noGrp="1"/>
          </p:cNvSpPr>
          <p:nvPr>
            <p:ph type="title"/>
          </p:nvPr>
        </p:nvSpPr>
        <p:spPr/>
        <p:txBody>
          <a:bodyPr/>
          <a:lstStyle>
            <a:lvl1pPr>
              <a:defRPr>
                <a:latin typeface="+mj-lt"/>
              </a:defRPr>
            </a:lvl1pPr>
          </a:lstStyle>
          <a:p>
            <a:r>
              <a:rPr lang="en-US" smtClean="0"/>
              <a:t>Click to edit Master title style</a:t>
            </a:r>
            <a:endParaRPr lang="en-US" dirty="0"/>
          </a:p>
        </p:txBody>
      </p:sp>
      <p:grpSp>
        <p:nvGrpSpPr>
          <p:cNvPr id="13" name="Group 12"/>
          <p:cNvGrpSpPr/>
          <p:nvPr userDrawn="1"/>
        </p:nvGrpSpPr>
        <p:grpSpPr>
          <a:xfrm>
            <a:off x="0" y="6033700"/>
            <a:ext cx="9144000" cy="900500"/>
            <a:chOff x="0" y="6019800"/>
            <a:chExt cx="9144000" cy="900500"/>
          </a:xfrm>
        </p:grpSpPr>
        <p:pic>
          <p:nvPicPr>
            <p:cNvPr id="14" name="Picture 13" descr="web_banner_5_NOTEXT.jpg"/>
            <p:cNvPicPr>
              <a:picLocks noChangeAspect="1"/>
            </p:cNvPicPr>
            <p:nvPr userDrawn="1"/>
          </p:nvPicPr>
          <p:blipFill>
            <a:blip r:embed="rId2" cstate="print">
              <a:duotone>
                <a:schemeClr val="accent1">
                  <a:shade val="45000"/>
                  <a:satMod val="135000"/>
                </a:schemeClr>
                <a:prstClr val="white"/>
              </a:duotone>
            </a:blip>
            <a:srcRect t="34994" b="23739"/>
            <a:stretch>
              <a:fillRect/>
            </a:stretch>
          </p:blipFill>
          <p:spPr>
            <a:xfrm>
              <a:off x="0" y="6019800"/>
              <a:ext cx="9144000" cy="838200"/>
            </a:xfrm>
            <a:prstGeom prst="rect">
              <a:avLst/>
            </a:prstGeom>
          </p:spPr>
        </p:pic>
        <p:grpSp>
          <p:nvGrpSpPr>
            <p:cNvPr id="15" name="Group 26"/>
            <p:cNvGrpSpPr/>
            <p:nvPr userDrawn="1"/>
          </p:nvGrpSpPr>
          <p:grpSpPr>
            <a:xfrm>
              <a:off x="0" y="6643301"/>
              <a:ext cx="9144000" cy="276999"/>
              <a:chOff x="0" y="6643301"/>
              <a:chExt cx="9144000" cy="276999"/>
            </a:xfrm>
          </p:grpSpPr>
          <p:sp>
            <p:nvSpPr>
              <p:cNvPr id="16" name="Rectangle 15"/>
              <p:cNvSpPr/>
              <p:nvPr userDrawn="1"/>
            </p:nvSpPr>
            <p:spPr>
              <a:xfrm>
                <a:off x="0" y="6667500"/>
                <a:ext cx="9144000" cy="228600"/>
              </a:xfrm>
              <a:prstGeom prst="rect">
                <a:avLst/>
              </a:prstGeom>
              <a:solidFill>
                <a:srgbClr val="3572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descr="ridgetop_logotext_white.png"/>
              <p:cNvPicPr>
                <a:picLocks noChangeAspect="1"/>
              </p:cNvPicPr>
              <p:nvPr userDrawn="1"/>
            </p:nvPicPr>
            <p:blipFill>
              <a:blip r:embed="rId3" cstate="print"/>
              <a:stretch>
                <a:fillRect/>
              </a:stretch>
            </p:blipFill>
            <p:spPr>
              <a:xfrm>
                <a:off x="304800" y="6693067"/>
                <a:ext cx="2057400" cy="177467"/>
              </a:xfrm>
              <a:prstGeom prst="rect">
                <a:avLst/>
              </a:prstGeom>
              <a:ln>
                <a:noFill/>
              </a:ln>
            </p:spPr>
          </p:pic>
          <p:pic>
            <p:nvPicPr>
              <p:cNvPr id="18" name="Picture 17" descr="WhiteLogoNOText.png"/>
              <p:cNvPicPr>
                <a:picLocks noChangeAspect="1"/>
              </p:cNvPicPr>
              <p:nvPr userDrawn="1"/>
            </p:nvPicPr>
            <p:blipFill>
              <a:blip r:embed="rId4" cstate="print"/>
              <a:stretch>
                <a:fillRect/>
              </a:stretch>
            </p:blipFill>
            <p:spPr>
              <a:xfrm>
                <a:off x="8458200" y="6684264"/>
                <a:ext cx="304800" cy="194474"/>
              </a:xfrm>
              <a:prstGeom prst="rect">
                <a:avLst/>
              </a:prstGeom>
            </p:spPr>
          </p:pic>
          <p:sp>
            <p:nvSpPr>
              <p:cNvPr id="19" name="TextBox 18"/>
              <p:cNvSpPr txBox="1"/>
              <p:nvPr userDrawn="1"/>
            </p:nvSpPr>
            <p:spPr>
              <a:xfrm>
                <a:off x="2895600" y="6643301"/>
                <a:ext cx="5562600" cy="276999"/>
              </a:xfrm>
              <a:prstGeom prst="rect">
                <a:avLst/>
              </a:prstGeom>
              <a:noFill/>
            </p:spPr>
            <p:txBody>
              <a:bodyPr wrap="square" rtlCol="0">
                <a:spAutoFit/>
              </a:bodyPr>
              <a:lstStyle/>
              <a:p>
                <a:pPr>
                  <a:lnSpc>
                    <a:spcPct val="120000"/>
                  </a:lnSpc>
                  <a:spcBef>
                    <a:spcPts val="300"/>
                  </a:spcBef>
                  <a:spcAft>
                    <a:spcPts val="300"/>
                  </a:spcAft>
                </a:pPr>
                <a:r>
                  <a:rPr lang="en-US" sz="1000" b="0" dirty="0" smtClean="0">
                    <a:solidFill>
                      <a:schemeClr val="bg1">
                        <a:lumMod val="95000"/>
                      </a:schemeClr>
                    </a:solidFill>
                    <a:latin typeface="Avenir 65 Medium" pitchFamily="34" charset="0"/>
                  </a:rPr>
                  <a:t>3580 West Ina Road</a:t>
                </a:r>
                <a:r>
                  <a:rPr lang="en-US" sz="1000" b="0" baseline="0" dirty="0" smtClean="0">
                    <a:solidFill>
                      <a:schemeClr val="bg1">
                        <a:lumMod val="95000"/>
                      </a:schemeClr>
                    </a:solidFill>
                    <a:latin typeface="Avenir 65 Medium" pitchFamily="34" charset="0"/>
                  </a:rPr>
                  <a:t>  |  Tucson AZ  |  85741  |  520-742-3300  |  ridgetopgroup.com</a:t>
                </a:r>
                <a:endParaRPr lang="en-US" sz="1000" b="0" dirty="0" smtClean="0">
                  <a:solidFill>
                    <a:schemeClr val="bg1">
                      <a:lumMod val="95000"/>
                    </a:schemeClr>
                  </a:solidFill>
                  <a:latin typeface="Avenir 65 Medium" pitchFamily="34" charset="0"/>
                </a:endParaRPr>
              </a:p>
            </p:txBody>
          </p:sp>
        </p:grpSp>
      </p:grpSp>
      <p:sp>
        <p:nvSpPr>
          <p:cNvPr id="24" name="Slide Number Placeholder 23"/>
          <p:cNvSpPr>
            <a:spLocks noGrp="1"/>
          </p:cNvSpPr>
          <p:nvPr>
            <p:ph type="sldNum" sz="quarter" idx="11"/>
          </p:nvPr>
        </p:nvSpPr>
        <p:spPr>
          <a:xfrm>
            <a:off x="7696200" y="6629400"/>
            <a:ext cx="685800" cy="288925"/>
          </a:xfrm>
        </p:spPr>
        <p:txBody>
          <a:bodyPr/>
          <a:lstStyle/>
          <a:p>
            <a:fld id="{E303F953-76B9-4C52-AAAB-FD5686F38F14}"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3" name="Content Placeholder 2"/>
          <p:cNvSpPr>
            <a:spLocks noGrp="1"/>
          </p:cNvSpPr>
          <p:nvPr>
            <p:ph sz="half" idx="1"/>
          </p:nvPr>
        </p:nvSpPr>
        <p:spPr>
          <a:xfrm>
            <a:off x="228600" y="990600"/>
            <a:ext cx="4419600" cy="5135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419600" y="990600"/>
            <a:ext cx="4419600" cy="5135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grpSp>
        <p:nvGrpSpPr>
          <p:cNvPr id="14" name="Group 13"/>
          <p:cNvGrpSpPr/>
          <p:nvPr userDrawn="1"/>
        </p:nvGrpSpPr>
        <p:grpSpPr>
          <a:xfrm>
            <a:off x="0" y="6033700"/>
            <a:ext cx="9144000" cy="900500"/>
            <a:chOff x="0" y="6019800"/>
            <a:chExt cx="9144000" cy="900500"/>
          </a:xfrm>
        </p:grpSpPr>
        <p:pic>
          <p:nvPicPr>
            <p:cNvPr id="15" name="Picture 14" descr="web_banner_5_NOTEXT.jpg"/>
            <p:cNvPicPr>
              <a:picLocks noChangeAspect="1"/>
            </p:cNvPicPr>
            <p:nvPr userDrawn="1"/>
          </p:nvPicPr>
          <p:blipFill>
            <a:blip r:embed="rId2" cstate="print">
              <a:duotone>
                <a:schemeClr val="accent1">
                  <a:shade val="45000"/>
                  <a:satMod val="135000"/>
                </a:schemeClr>
                <a:prstClr val="white"/>
              </a:duotone>
            </a:blip>
            <a:srcRect t="34994" b="23739"/>
            <a:stretch>
              <a:fillRect/>
            </a:stretch>
          </p:blipFill>
          <p:spPr>
            <a:xfrm>
              <a:off x="0" y="6019800"/>
              <a:ext cx="9144000" cy="838200"/>
            </a:xfrm>
            <a:prstGeom prst="rect">
              <a:avLst/>
            </a:prstGeom>
          </p:spPr>
        </p:pic>
        <p:grpSp>
          <p:nvGrpSpPr>
            <p:cNvPr id="16" name="Group 26"/>
            <p:cNvGrpSpPr/>
            <p:nvPr userDrawn="1"/>
          </p:nvGrpSpPr>
          <p:grpSpPr>
            <a:xfrm>
              <a:off x="0" y="6643301"/>
              <a:ext cx="9144000" cy="276999"/>
              <a:chOff x="0" y="6643301"/>
              <a:chExt cx="9144000" cy="276999"/>
            </a:xfrm>
          </p:grpSpPr>
          <p:sp>
            <p:nvSpPr>
              <p:cNvPr id="17" name="Rectangle 16"/>
              <p:cNvSpPr/>
              <p:nvPr userDrawn="1"/>
            </p:nvSpPr>
            <p:spPr>
              <a:xfrm>
                <a:off x="0" y="6667500"/>
                <a:ext cx="9144000" cy="228600"/>
              </a:xfrm>
              <a:prstGeom prst="rect">
                <a:avLst/>
              </a:prstGeom>
              <a:solidFill>
                <a:srgbClr val="3572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4" name="Picture 23" descr="ridgetop_logotext_white.png"/>
              <p:cNvPicPr>
                <a:picLocks noChangeAspect="1"/>
              </p:cNvPicPr>
              <p:nvPr userDrawn="1"/>
            </p:nvPicPr>
            <p:blipFill>
              <a:blip r:embed="rId3" cstate="print"/>
              <a:stretch>
                <a:fillRect/>
              </a:stretch>
            </p:blipFill>
            <p:spPr>
              <a:xfrm>
                <a:off x="304800" y="6693067"/>
                <a:ext cx="2057400" cy="177467"/>
              </a:xfrm>
              <a:prstGeom prst="rect">
                <a:avLst/>
              </a:prstGeom>
              <a:ln>
                <a:noFill/>
              </a:ln>
            </p:spPr>
          </p:pic>
          <p:pic>
            <p:nvPicPr>
              <p:cNvPr id="25" name="Picture 24" descr="WhiteLogoNOText.png"/>
              <p:cNvPicPr>
                <a:picLocks noChangeAspect="1"/>
              </p:cNvPicPr>
              <p:nvPr userDrawn="1"/>
            </p:nvPicPr>
            <p:blipFill>
              <a:blip r:embed="rId4" cstate="print"/>
              <a:stretch>
                <a:fillRect/>
              </a:stretch>
            </p:blipFill>
            <p:spPr>
              <a:xfrm>
                <a:off x="8458200" y="6684264"/>
                <a:ext cx="304800" cy="194474"/>
              </a:xfrm>
              <a:prstGeom prst="rect">
                <a:avLst/>
              </a:prstGeom>
            </p:spPr>
          </p:pic>
          <p:sp>
            <p:nvSpPr>
              <p:cNvPr id="26" name="TextBox 25"/>
              <p:cNvSpPr txBox="1"/>
              <p:nvPr userDrawn="1"/>
            </p:nvSpPr>
            <p:spPr>
              <a:xfrm>
                <a:off x="2895600" y="6643301"/>
                <a:ext cx="5562600" cy="276999"/>
              </a:xfrm>
              <a:prstGeom prst="rect">
                <a:avLst/>
              </a:prstGeom>
              <a:noFill/>
            </p:spPr>
            <p:txBody>
              <a:bodyPr wrap="square" rtlCol="0">
                <a:spAutoFit/>
              </a:bodyPr>
              <a:lstStyle/>
              <a:p>
                <a:pPr>
                  <a:lnSpc>
                    <a:spcPct val="120000"/>
                  </a:lnSpc>
                  <a:spcBef>
                    <a:spcPts val="300"/>
                  </a:spcBef>
                  <a:spcAft>
                    <a:spcPts val="300"/>
                  </a:spcAft>
                </a:pPr>
                <a:r>
                  <a:rPr lang="en-US" sz="1000" b="0" dirty="0" smtClean="0">
                    <a:solidFill>
                      <a:schemeClr val="bg1">
                        <a:lumMod val="95000"/>
                      </a:schemeClr>
                    </a:solidFill>
                    <a:latin typeface="Avenir 65 Medium" pitchFamily="34" charset="0"/>
                  </a:rPr>
                  <a:t>3580 West Ina Road</a:t>
                </a:r>
                <a:r>
                  <a:rPr lang="en-US" sz="1000" b="0" baseline="0" dirty="0" smtClean="0">
                    <a:solidFill>
                      <a:schemeClr val="bg1">
                        <a:lumMod val="95000"/>
                      </a:schemeClr>
                    </a:solidFill>
                    <a:latin typeface="Avenir 65 Medium" pitchFamily="34" charset="0"/>
                  </a:rPr>
                  <a:t>  |  Tucson AZ  |  85741  |  520-742-3300  |  ridgetopgroup.com</a:t>
                </a:r>
                <a:endParaRPr lang="en-US" sz="1000" b="0" dirty="0" smtClean="0">
                  <a:solidFill>
                    <a:schemeClr val="bg1">
                      <a:lumMod val="95000"/>
                    </a:schemeClr>
                  </a:solidFill>
                  <a:latin typeface="Avenir 65 Medium" pitchFamily="34" charset="0"/>
                </a:endParaRPr>
              </a:p>
            </p:txBody>
          </p:sp>
        </p:grpSp>
      </p:grpSp>
      <p:sp>
        <p:nvSpPr>
          <p:cNvPr id="19" name="Slide Number Placeholder 18"/>
          <p:cNvSpPr>
            <a:spLocks noGrp="1"/>
          </p:cNvSpPr>
          <p:nvPr>
            <p:ph type="sldNum" sz="quarter" idx="11"/>
          </p:nvPr>
        </p:nvSpPr>
        <p:spPr>
          <a:xfrm>
            <a:off x="7620000" y="6629400"/>
            <a:ext cx="762000" cy="288925"/>
          </a:xfrm>
        </p:spPr>
        <p:txBody>
          <a:bodyPr/>
          <a:lstStyle/>
          <a:p>
            <a:fld id="{E303F953-76B9-4C52-AAAB-FD5686F38F14}"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grpSp>
        <p:nvGrpSpPr>
          <p:cNvPr id="16" name="Group 15"/>
          <p:cNvGrpSpPr/>
          <p:nvPr userDrawn="1"/>
        </p:nvGrpSpPr>
        <p:grpSpPr>
          <a:xfrm>
            <a:off x="0" y="6033700"/>
            <a:ext cx="9144000" cy="900500"/>
            <a:chOff x="0" y="6019800"/>
            <a:chExt cx="9144000" cy="900500"/>
          </a:xfrm>
        </p:grpSpPr>
        <p:pic>
          <p:nvPicPr>
            <p:cNvPr id="17" name="Picture 16" descr="web_banner_5_NOTEXT.jpg"/>
            <p:cNvPicPr>
              <a:picLocks noChangeAspect="1"/>
            </p:cNvPicPr>
            <p:nvPr userDrawn="1"/>
          </p:nvPicPr>
          <p:blipFill>
            <a:blip r:embed="rId2" cstate="print">
              <a:duotone>
                <a:schemeClr val="accent1">
                  <a:shade val="45000"/>
                  <a:satMod val="135000"/>
                </a:schemeClr>
                <a:prstClr val="white"/>
              </a:duotone>
            </a:blip>
            <a:srcRect t="34994" b="23739"/>
            <a:stretch>
              <a:fillRect/>
            </a:stretch>
          </p:blipFill>
          <p:spPr>
            <a:xfrm>
              <a:off x="0" y="6019800"/>
              <a:ext cx="9144000" cy="838200"/>
            </a:xfrm>
            <a:prstGeom prst="rect">
              <a:avLst/>
            </a:prstGeom>
          </p:spPr>
        </p:pic>
        <p:grpSp>
          <p:nvGrpSpPr>
            <p:cNvPr id="24" name="Group 26"/>
            <p:cNvGrpSpPr/>
            <p:nvPr userDrawn="1"/>
          </p:nvGrpSpPr>
          <p:grpSpPr>
            <a:xfrm>
              <a:off x="0" y="6643301"/>
              <a:ext cx="9144000" cy="276999"/>
              <a:chOff x="0" y="6643301"/>
              <a:chExt cx="9144000" cy="276999"/>
            </a:xfrm>
          </p:grpSpPr>
          <p:sp>
            <p:nvSpPr>
              <p:cNvPr id="25" name="Rectangle 24"/>
              <p:cNvSpPr/>
              <p:nvPr userDrawn="1"/>
            </p:nvSpPr>
            <p:spPr>
              <a:xfrm>
                <a:off x="0" y="6667500"/>
                <a:ext cx="9144000" cy="228600"/>
              </a:xfrm>
              <a:prstGeom prst="rect">
                <a:avLst/>
              </a:prstGeom>
              <a:solidFill>
                <a:srgbClr val="3572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6" name="Picture 25" descr="ridgetop_logotext_white.png"/>
              <p:cNvPicPr>
                <a:picLocks noChangeAspect="1"/>
              </p:cNvPicPr>
              <p:nvPr userDrawn="1"/>
            </p:nvPicPr>
            <p:blipFill>
              <a:blip r:embed="rId3" cstate="print"/>
              <a:stretch>
                <a:fillRect/>
              </a:stretch>
            </p:blipFill>
            <p:spPr>
              <a:xfrm>
                <a:off x="304800" y="6693067"/>
                <a:ext cx="2057400" cy="177467"/>
              </a:xfrm>
              <a:prstGeom prst="rect">
                <a:avLst/>
              </a:prstGeom>
              <a:ln>
                <a:noFill/>
              </a:ln>
            </p:spPr>
          </p:pic>
          <p:pic>
            <p:nvPicPr>
              <p:cNvPr id="27" name="Picture 26" descr="WhiteLogoNOText.png"/>
              <p:cNvPicPr>
                <a:picLocks noChangeAspect="1"/>
              </p:cNvPicPr>
              <p:nvPr userDrawn="1"/>
            </p:nvPicPr>
            <p:blipFill>
              <a:blip r:embed="rId4" cstate="print"/>
              <a:stretch>
                <a:fillRect/>
              </a:stretch>
            </p:blipFill>
            <p:spPr>
              <a:xfrm>
                <a:off x="8458200" y="6684264"/>
                <a:ext cx="304800" cy="194474"/>
              </a:xfrm>
              <a:prstGeom prst="rect">
                <a:avLst/>
              </a:prstGeom>
            </p:spPr>
          </p:pic>
          <p:sp>
            <p:nvSpPr>
              <p:cNvPr id="28" name="TextBox 27"/>
              <p:cNvSpPr txBox="1"/>
              <p:nvPr userDrawn="1"/>
            </p:nvSpPr>
            <p:spPr>
              <a:xfrm>
                <a:off x="2895600" y="6643301"/>
                <a:ext cx="5562600" cy="276999"/>
              </a:xfrm>
              <a:prstGeom prst="rect">
                <a:avLst/>
              </a:prstGeom>
              <a:noFill/>
            </p:spPr>
            <p:txBody>
              <a:bodyPr wrap="square" rtlCol="0">
                <a:spAutoFit/>
              </a:bodyPr>
              <a:lstStyle/>
              <a:p>
                <a:pPr>
                  <a:lnSpc>
                    <a:spcPct val="120000"/>
                  </a:lnSpc>
                  <a:spcBef>
                    <a:spcPts val="300"/>
                  </a:spcBef>
                  <a:spcAft>
                    <a:spcPts val="300"/>
                  </a:spcAft>
                </a:pPr>
                <a:r>
                  <a:rPr lang="en-US" sz="1000" b="0" dirty="0" smtClean="0">
                    <a:solidFill>
                      <a:schemeClr val="bg1">
                        <a:lumMod val="95000"/>
                      </a:schemeClr>
                    </a:solidFill>
                    <a:latin typeface="Avenir 65 Medium" pitchFamily="34" charset="0"/>
                  </a:rPr>
                  <a:t>3580 West Ina Road</a:t>
                </a:r>
                <a:r>
                  <a:rPr lang="en-US" sz="1000" b="0" baseline="0" dirty="0" smtClean="0">
                    <a:solidFill>
                      <a:schemeClr val="bg1">
                        <a:lumMod val="95000"/>
                      </a:schemeClr>
                    </a:solidFill>
                    <a:latin typeface="Avenir 65 Medium" pitchFamily="34" charset="0"/>
                  </a:rPr>
                  <a:t>  |  Tucson AZ  |  85741  |  520-742-3300  |  ridgetopgroup.com</a:t>
                </a:r>
                <a:endParaRPr lang="en-US" sz="1000" b="0" dirty="0" smtClean="0">
                  <a:solidFill>
                    <a:schemeClr val="bg1">
                      <a:lumMod val="95000"/>
                    </a:schemeClr>
                  </a:solidFill>
                  <a:latin typeface="Avenir 65 Medium" pitchFamily="34" charset="0"/>
                </a:endParaRPr>
              </a:p>
            </p:txBody>
          </p:sp>
        </p:grpSp>
      </p:grpSp>
      <p:sp>
        <p:nvSpPr>
          <p:cNvPr id="19" name="Slide Number Placeholder 18"/>
          <p:cNvSpPr>
            <a:spLocks noGrp="1"/>
          </p:cNvSpPr>
          <p:nvPr>
            <p:ph type="sldNum" sz="quarter" idx="11"/>
          </p:nvPr>
        </p:nvSpPr>
        <p:spPr>
          <a:xfrm>
            <a:off x="7620000" y="6629401"/>
            <a:ext cx="685800" cy="304800"/>
          </a:xfrm>
        </p:spPr>
        <p:txBody>
          <a:bodyPr/>
          <a:lstStyle/>
          <a:p>
            <a:fld id="{E303F953-76B9-4C52-AAAB-FD5686F38F14}"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BD5EC42-09FF-4ABF-BCFE-0DEDE77F44D9}" type="datetime1">
              <a:rPr lang="en-US" smtClean="0"/>
              <a:pPr/>
              <a:t>9/19/2012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03F953-76B9-4C52-AAAB-FD5686F38F14}" type="slidenum">
              <a:rPr lang="en-US" smtClean="0"/>
              <a:pPr/>
              <a:t>‹#›</a:t>
            </a:fld>
            <a:endParaRPr lang="en-US"/>
          </a:p>
        </p:txBody>
      </p:sp>
      <p:grpSp>
        <p:nvGrpSpPr>
          <p:cNvPr id="12" name="Group 11"/>
          <p:cNvGrpSpPr/>
          <p:nvPr userDrawn="1"/>
        </p:nvGrpSpPr>
        <p:grpSpPr>
          <a:xfrm>
            <a:off x="0" y="6033700"/>
            <a:ext cx="9144000" cy="900500"/>
            <a:chOff x="0" y="6019800"/>
            <a:chExt cx="9144000" cy="900500"/>
          </a:xfrm>
        </p:grpSpPr>
        <p:pic>
          <p:nvPicPr>
            <p:cNvPr id="13" name="Picture 12" descr="web_banner_5_NOTEXT.jpg"/>
            <p:cNvPicPr>
              <a:picLocks noChangeAspect="1"/>
            </p:cNvPicPr>
            <p:nvPr userDrawn="1"/>
          </p:nvPicPr>
          <p:blipFill>
            <a:blip r:embed="rId2" cstate="print">
              <a:duotone>
                <a:schemeClr val="accent1">
                  <a:shade val="45000"/>
                  <a:satMod val="135000"/>
                </a:schemeClr>
                <a:prstClr val="white"/>
              </a:duotone>
            </a:blip>
            <a:srcRect t="34994" b="23739"/>
            <a:stretch>
              <a:fillRect/>
            </a:stretch>
          </p:blipFill>
          <p:spPr>
            <a:xfrm>
              <a:off x="0" y="6019800"/>
              <a:ext cx="9144000" cy="838200"/>
            </a:xfrm>
            <a:prstGeom prst="rect">
              <a:avLst/>
            </a:prstGeom>
          </p:spPr>
        </p:pic>
        <p:grpSp>
          <p:nvGrpSpPr>
            <p:cNvPr id="14" name="Group 26"/>
            <p:cNvGrpSpPr/>
            <p:nvPr userDrawn="1"/>
          </p:nvGrpSpPr>
          <p:grpSpPr>
            <a:xfrm>
              <a:off x="0" y="6643301"/>
              <a:ext cx="9144000" cy="276999"/>
              <a:chOff x="0" y="6643301"/>
              <a:chExt cx="9144000" cy="276999"/>
            </a:xfrm>
          </p:grpSpPr>
          <p:sp>
            <p:nvSpPr>
              <p:cNvPr id="15" name="Rectangle 14"/>
              <p:cNvSpPr/>
              <p:nvPr userDrawn="1"/>
            </p:nvSpPr>
            <p:spPr>
              <a:xfrm>
                <a:off x="0" y="6667500"/>
                <a:ext cx="9144000" cy="228600"/>
              </a:xfrm>
              <a:prstGeom prst="rect">
                <a:avLst/>
              </a:prstGeom>
              <a:solidFill>
                <a:srgbClr val="3572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 name="Picture 21" descr="ridgetop_logotext_white.png"/>
              <p:cNvPicPr>
                <a:picLocks noChangeAspect="1"/>
              </p:cNvPicPr>
              <p:nvPr userDrawn="1"/>
            </p:nvPicPr>
            <p:blipFill>
              <a:blip r:embed="rId3" cstate="print"/>
              <a:stretch>
                <a:fillRect/>
              </a:stretch>
            </p:blipFill>
            <p:spPr>
              <a:xfrm>
                <a:off x="304800" y="6693067"/>
                <a:ext cx="2057400" cy="177467"/>
              </a:xfrm>
              <a:prstGeom prst="rect">
                <a:avLst/>
              </a:prstGeom>
              <a:ln>
                <a:noFill/>
              </a:ln>
            </p:spPr>
          </p:pic>
          <p:pic>
            <p:nvPicPr>
              <p:cNvPr id="23" name="Picture 22" descr="WhiteLogoNOText.png"/>
              <p:cNvPicPr>
                <a:picLocks noChangeAspect="1"/>
              </p:cNvPicPr>
              <p:nvPr userDrawn="1"/>
            </p:nvPicPr>
            <p:blipFill>
              <a:blip r:embed="rId4" cstate="print"/>
              <a:stretch>
                <a:fillRect/>
              </a:stretch>
            </p:blipFill>
            <p:spPr>
              <a:xfrm>
                <a:off x="8458200" y="6684264"/>
                <a:ext cx="304800" cy="194474"/>
              </a:xfrm>
              <a:prstGeom prst="rect">
                <a:avLst/>
              </a:prstGeom>
            </p:spPr>
          </p:pic>
          <p:sp>
            <p:nvSpPr>
              <p:cNvPr id="24" name="TextBox 23"/>
              <p:cNvSpPr txBox="1"/>
              <p:nvPr userDrawn="1"/>
            </p:nvSpPr>
            <p:spPr>
              <a:xfrm>
                <a:off x="2895600" y="6643301"/>
                <a:ext cx="5562600" cy="276999"/>
              </a:xfrm>
              <a:prstGeom prst="rect">
                <a:avLst/>
              </a:prstGeom>
              <a:noFill/>
            </p:spPr>
            <p:txBody>
              <a:bodyPr wrap="square" rtlCol="0">
                <a:spAutoFit/>
              </a:bodyPr>
              <a:lstStyle/>
              <a:p>
                <a:pPr>
                  <a:lnSpc>
                    <a:spcPct val="120000"/>
                  </a:lnSpc>
                  <a:spcBef>
                    <a:spcPts val="300"/>
                  </a:spcBef>
                  <a:spcAft>
                    <a:spcPts val="300"/>
                  </a:spcAft>
                </a:pPr>
                <a:r>
                  <a:rPr lang="en-US" sz="1000" b="0" dirty="0" smtClean="0">
                    <a:solidFill>
                      <a:schemeClr val="bg1">
                        <a:lumMod val="95000"/>
                      </a:schemeClr>
                    </a:solidFill>
                    <a:latin typeface="Avenir 65 Medium" pitchFamily="34" charset="0"/>
                  </a:rPr>
                  <a:t>3580 West Ina Road</a:t>
                </a:r>
                <a:r>
                  <a:rPr lang="en-US" sz="1000" b="0" baseline="0" dirty="0" smtClean="0">
                    <a:solidFill>
                      <a:schemeClr val="bg1">
                        <a:lumMod val="95000"/>
                      </a:schemeClr>
                    </a:solidFill>
                    <a:latin typeface="Avenir 65 Medium" pitchFamily="34" charset="0"/>
                  </a:rPr>
                  <a:t>  |  Tucson AZ  |  85741  |  520-742-3300  |  ridgetopgroup.com</a:t>
                </a:r>
                <a:endParaRPr lang="en-US" sz="1000" b="0" dirty="0" smtClean="0">
                  <a:solidFill>
                    <a:schemeClr val="bg1">
                      <a:lumMod val="95000"/>
                    </a:schemeClr>
                  </a:solidFill>
                  <a:latin typeface="Avenir 65 Medium" pitchFamily="34" charset="0"/>
                </a:endParaRPr>
              </a:p>
            </p:txBody>
          </p:sp>
        </p:grp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lvl1pPr>
              <a:defRPr>
                <a:latin typeface="+mj-lt"/>
              </a:defRPr>
            </a:lvl1pPr>
          </a:lstStyle>
          <a:p>
            <a:r>
              <a:rPr lang="en-US" smtClean="0"/>
              <a:t>Click to edit Master title style</a:t>
            </a:r>
            <a:endParaRPr lang="en-US" dirty="0"/>
          </a:p>
        </p:txBody>
      </p:sp>
      <p:grpSp>
        <p:nvGrpSpPr>
          <p:cNvPr id="12" name="Group 11"/>
          <p:cNvGrpSpPr/>
          <p:nvPr userDrawn="1"/>
        </p:nvGrpSpPr>
        <p:grpSpPr>
          <a:xfrm>
            <a:off x="0" y="6033700"/>
            <a:ext cx="9144000" cy="900500"/>
            <a:chOff x="0" y="6019800"/>
            <a:chExt cx="9144000" cy="900500"/>
          </a:xfrm>
        </p:grpSpPr>
        <p:pic>
          <p:nvPicPr>
            <p:cNvPr id="13" name="Picture 12" descr="web_banner_5_NOTEXT.jpg"/>
            <p:cNvPicPr>
              <a:picLocks noChangeAspect="1"/>
            </p:cNvPicPr>
            <p:nvPr userDrawn="1"/>
          </p:nvPicPr>
          <p:blipFill>
            <a:blip r:embed="rId2" cstate="print">
              <a:duotone>
                <a:schemeClr val="accent1">
                  <a:shade val="45000"/>
                  <a:satMod val="135000"/>
                </a:schemeClr>
                <a:prstClr val="white"/>
              </a:duotone>
            </a:blip>
            <a:srcRect t="34994" b="23739"/>
            <a:stretch>
              <a:fillRect/>
            </a:stretch>
          </p:blipFill>
          <p:spPr>
            <a:xfrm>
              <a:off x="0" y="6019800"/>
              <a:ext cx="9144000" cy="838200"/>
            </a:xfrm>
            <a:prstGeom prst="rect">
              <a:avLst/>
            </a:prstGeom>
          </p:spPr>
        </p:pic>
        <p:grpSp>
          <p:nvGrpSpPr>
            <p:cNvPr id="14" name="Group 26"/>
            <p:cNvGrpSpPr/>
            <p:nvPr userDrawn="1"/>
          </p:nvGrpSpPr>
          <p:grpSpPr>
            <a:xfrm>
              <a:off x="0" y="6643301"/>
              <a:ext cx="9144000" cy="276999"/>
              <a:chOff x="0" y="6643301"/>
              <a:chExt cx="9144000" cy="276999"/>
            </a:xfrm>
          </p:grpSpPr>
          <p:sp>
            <p:nvSpPr>
              <p:cNvPr id="15" name="Rectangle 14"/>
              <p:cNvSpPr/>
              <p:nvPr userDrawn="1"/>
            </p:nvSpPr>
            <p:spPr>
              <a:xfrm>
                <a:off x="0" y="6667500"/>
                <a:ext cx="9144000" cy="228600"/>
              </a:xfrm>
              <a:prstGeom prst="rect">
                <a:avLst/>
              </a:prstGeom>
              <a:solidFill>
                <a:srgbClr val="3572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 name="Picture 21" descr="ridgetop_logotext_white.png"/>
              <p:cNvPicPr>
                <a:picLocks noChangeAspect="1"/>
              </p:cNvPicPr>
              <p:nvPr userDrawn="1"/>
            </p:nvPicPr>
            <p:blipFill>
              <a:blip r:embed="rId3" cstate="print"/>
              <a:stretch>
                <a:fillRect/>
              </a:stretch>
            </p:blipFill>
            <p:spPr>
              <a:xfrm>
                <a:off x="304800" y="6693067"/>
                <a:ext cx="2057400" cy="177467"/>
              </a:xfrm>
              <a:prstGeom prst="rect">
                <a:avLst/>
              </a:prstGeom>
              <a:ln>
                <a:noFill/>
              </a:ln>
            </p:spPr>
          </p:pic>
          <p:pic>
            <p:nvPicPr>
              <p:cNvPr id="23" name="Picture 22" descr="WhiteLogoNOText.png"/>
              <p:cNvPicPr>
                <a:picLocks noChangeAspect="1"/>
              </p:cNvPicPr>
              <p:nvPr userDrawn="1"/>
            </p:nvPicPr>
            <p:blipFill>
              <a:blip r:embed="rId4" cstate="print"/>
              <a:stretch>
                <a:fillRect/>
              </a:stretch>
            </p:blipFill>
            <p:spPr>
              <a:xfrm>
                <a:off x="8458200" y="6684264"/>
                <a:ext cx="304800" cy="194474"/>
              </a:xfrm>
              <a:prstGeom prst="rect">
                <a:avLst/>
              </a:prstGeom>
            </p:spPr>
          </p:pic>
          <p:sp>
            <p:nvSpPr>
              <p:cNvPr id="24" name="TextBox 23"/>
              <p:cNvSpPr txBox="1"/>
              <p:nvPr userDrawn="1"/>
            </p:nvSpPr>
            <p:spPr>
              <a:xfrm>
                <a:off x="2895600" y="6643301"/>
                <a:ext cx="5562600" cy="276999"/>
              </a:xfrm>
              <a:prstGeom prst="rect">
                <a:avLst/>
              </a:prstGeom>
              <a:noFill/>
            </p:spPr>
            <p:txBody>
              <a:bodyPr wrap="square" rtlCol="0">
                <a:spAutoFit/>
              </a:bodyPr>
              <a:lstStyle/>
              <a:p>
                <a:pPr>
                  <a:lnSpc>
                    <a:spcPct val="120000"/>
                  </a:lnSpc>
                  <a:spcBef>
                    <a:spcPts val="300"/>
                  </a:spcBef>
                  <a:spcAft>
                    <a:spcPts val="300"/>
                  </a:spcAft>
                </a:pPr>
                <a:r>
                  <a:rPr lang="en-US" sz="1000" b="0" dirty="0" smtClean="0">
                    <a:solidFill>
                      <a:schemeClr val="bg1">
                        <a:lumMod val="95000"/>
                      </a:schemeClr>
                    </a:solidFill>
                    <a:latin typeface="Avenir 65 Medium" pitchFamily="34" charset="0"/>
                  </a:rPr>
                  <a:t>3580 West Ina Road</a:t>
                </a:r>
                <a:r>
                  <a:rPr lang="en-US" sz="1000" b="0" baseline="0" dirty="0" smtClean="0">
                    <a:solidFill>
                      <a:schemeClr val="bg1">
                        <a:lumMod val="95000"/>
                      </a:schemeClr>
                    </a:solidFill>
                    <a:latin typeface="Avenir 65 Medium" pitchFamily="34" charset="0"/>
                  </a:rPr>
                  <a:t>  |  Tucson AZ  |  85741  |  520-742-3300  |  ridgetopgroup.com</a:t>
                </a:r>
                <a:endParaRPr lang="en-US" sz="1000" b="0" dirty="0" smtClean="0">
                  <a:solidFill>
                    <a:schemeClr val="bg1">
                      <a:lumMod val="95000"/>
                    </a:schemeClr>
                  </a:solidFill>
                  <a:latin typeface="Avenir 65 Medium" pitchFamily="34" charset="0"/>
                </a:endParaRPr>
              </a:p>
            </p:txBody>
          </p:sp>
        </p:grpSp>
      </p:grpSp>
      <p:sp>
        <p:nvSpPr>
          <p:cNvPr id="17" name="Slide Number Placeholder 16"/>
          <p:cNvSpPr>
            <a:spLocks noGrp="1"/>
          </p:cNvSpPr>
          <p:nvPr>
            <p:ph type="sldNum" sz="quarter" idx="11"/>
          </p:nvPr>
        </p:nvSpPr>
        <p:spPr>
          <a:xfrm>
            <a:off x="7696200" y="6553200"/>
            <a:ext cx="609600" cy="457200"/>
          </a:xfrm>
        </p:spPr>
        <p:txBody>
          <a:bodyPr/>
          <a:lstStyle>
            <a:lvl1pPr>
              <a:defRPr b="1">
                <a:solidFill>
                  <a:schemeClr val="tx1"/>
                </a:solidFill>
              </a:defRPr>
            </a:lvl1pPr>
          </a:lstStyle>
          <a:p>
            <a:fld id="{E303F953-76B9-4C52-AAAB-FD5686F38F14}"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atin typeface="+mj-lt"/>
              </a:defRPr>
            </a:lvl1pPr>
          </a:lstStyle>
          <a:p>
            <a:r>
              <a:rPr lang="en-US" smtClean="0"/>
              <a:t>Click to edit Master title style</a:t>
            </a:r>
            <a:endParaRPr lang="en-US" dirty="0"/>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grpSp>
        <p:nvGrpSpPr>
          <p:cNvPr id="16" name="Group 15"/>
          <p:cNvGrpSpPr/>
          <p:nvPr userDrawn="1"/>
        </p:nvGrpSpPr>
        <p:grpSpPr>
          <a:xfrm>
            <a:off x="0" y="6033700"/>
            <a:ext cx="9144000" cy="900500"/>
            <a:chOff x="0" y="6019800"/>
            <a:chExt cx="9144000" cy="900500"/>
          </a:xfrm>
        </p:grpSpPr>
        <p:pic>
          <p:nvPicPr>
            <p:cNvPr id="17" name="Picture 16" descr="web_banner_5_NOTEXT.jpg"/>
            <p:cNvPicPr>
              <a:picLocks noChangeAspect="1"/>
            </p:cNvPicPr>
            <p:nvPr userDrawn="1"/>
          </p:nvPicPr>
          <p:blipFill>
            <a:blip r:embed="rId2" cstate="print">
              <a:duotone>
                <a:schemeClr val="accent1">
                  <a:shade val="45000"/>
                  <a:satMod val="135000"/>
                </a:schemeClr>
                <a:prstClr val="white"/>
              </a:duotone>
            </a:blip>
            <a:srcRect t="34994" b="23739"/>
            <a:stretch>
              <a:fillRect/>
            </a:stretch>
          </p:blipFill>
          <p:spPr>
            <a:xfrm>
              <a:off x="0" y="6019800"/>
              <a:ext cx="9144000" cy="838200"/>
            </a:xfrm>
            <a:prstGeom prst="rect">
              <a:avLst/>
            </a:prstGeom>
          </p:spPr>
        </p:pic>
        <p:grpSp>
          <p:nvGrpSpPr>
            <p:cNvPr id="18" name="Group 26"/>
            <p:cNvGrpSpPr/>
            <p:nvPr userDrawn="1"/>
          </p:nvGrpSpPr>
          <p:grpSpPr>
            <a:xfrm>
              <a:off x="0" y="6643301"/>
              <a:ext cx="9144000" cy="276999"/>
              <a:chOff x="0" y="6643301"/>
              <a:chExt cx="9144000" cy="276999"/>
            </a:xfrm>
          </p:grpSpPr>
          <p:sp>
            <p:nvSpPr>
              <p:cNvPr id="19" name="Rectangle 18"/>
              <p:cNvSpPr/>
              <p:nvPr userDrawn="1"/>
            </p:nvSpPr>
            <p:spPr>
              <a:xfrm>
                <a:off x="0" y="6667500"/>
                <a:ext cx="9144000" cy="228600"/>
              </a:xfrm>
              <a:prstGeom prst="rect">
                <a:avLst/>
              </a:prstGeom>
              <a:solidFill>
                <a:srgbClr val="3572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19" descr="ridgetop_logotext_white.png"/>
              <p:cNvPicPr>
                <a:picLocks noChangeAspect="1"/>
              </p:cNvPicPr>
              <p:nvPr userDrawn="1"/>
            </p:nvPicPr>
            <p:blipFill>
              <a:blip r:embed="rId3" cstate="print"/>
              <a:stretch>
                <a:fillRect/>
              </a:stretch>
            </p:blipFill>
            <p:spPr>
              <a:xfrm>
                <a:off x="304800" y="6693067"/>
                <a:ext cx="2057400" cy="177467"/>
              </a:xfrm>
              <a:prstGeom prst="rect">
                <a:avLst/>
              </a:prstGeom>
              <a:ln>
                <a:noFill/>
              </a:ln>
            </p:spPr>
          </p:pic>
          <p:pic>
            <p:nvPicPr>
              <p:cNvPr id="21" name="Picture 20" descr="WhiteLogoNOText.png"/>
              <p:cNvPicPr>
                <a:picLocks noChangeAspect="1"/>
              </p:cNvPicPr>
              <p:nvPr userDrawn="1"/>
            </p:nvPicPr>
            <p:blipFill>
              <a:blip r:embed="rId4" cstate="print"/>
              <a:stretch>
                <a:fillRect/>
              </a:stretch>
            </p:blipFill>
            <p:spPr>
              <a:xfrm>
                <a:off x="8458200" y="6684264"/>
                <a:ext cx="304800" cy="194474"/>
              </a:xfrm>
              <a:prstGeom prst="rect">
                <a:avLst/>
              </a:prstGeom>
            </p:spPr>
          </p:pic>
          <p:sp>
            <p:nvSpPr>
              <p:cNvPr id="22" name="TextBox 21"/>
              <p:cNvSpPr txBox="1"/>
              <p:nvPr userDrawn="1"/>
            </p:nvSpPr>
            <p:spPr>
              <a:xfrm>
                <a:off x="2895600" y="6643301"/>
                <a:ext cx="5562600" cy="276999"/>
              </a:xfrm>
              <a:prstGeom prst="rect">
                <a:avLst/>
              </a:prstGeom>
              <a:noFill/>
            </p:spPr>
            <p:txBody>
              <a:bodyPr wrap="square" rtlCol="0">
                <a:spAutoFit/>
              </a:bodyPr>
              <a:lstStyle/>
              <a:p>
                <a:pPr>
                  <a:lnSpc>
                    <a:spcPct val="120000"/>
                  </a:lnSpc>
                  <a:spcBef>
                    <a:spcPts val="300"/>
                  </a:spcBef>
                  <a:spcAft>
                    <a:spcPts val="300"/>
                  </a:spcAft>
                </a:pPr>
                <a:r>
                  <a:rPr lang="en-US" sz="1000" b="0" dirty="0" smtClean="0">
                    <a:solidFill>
                      <a:schemeClr val="bg1">
                        <a:lumMod val="95000"/>
                      </a:schemeClr>
                    </a:solidFill>
                    <a:latin typeface="Avenir 65 Medium" pitchFamily="34" charset="0"/>
                  </a:rPr>
                  <a:t>3580 West Ina Road</a:t>
                </a:r>
                <a:r>
                  <a:rPr lang="en-US" sz="1000" b="0" baseline="0" dirty="0" smtClean="0">
                    <a:solidFill>
                      <a:schemeClr val="bg1">
                        <a:lumMod val="95000"/>
                      </a:schemeClr>
                    </a:solidFill>
                    <a:latin typeface="Avenir 65 Medium" pitchFamily="34" charset="0"/>
                  </a:rPr>
                  <a:t>  |  Tucson AZ  |  85741  |  520-742-3300  |  ridgetopgroup.com</a:t>
                </a:r>
                <a:endParaRPr lang="en-US" sz="1000" b="0" dirty="0" smtClean="0">
                  <a:solidFill>
                    <a:schemeClr val="bg1">
                      <a:lumMod val="95000"/>
                    </a:schemeClr>
                  </a:solidFill>
                  <a:latin typeface="Avenir 65 Medium" pitchFamily="34" charset="0"/>
                </a:endParaRPr>
              </a:p>
            </p:txBody>
          </p:sp>
        </p:grpSp>
      </p:grpSp>
      <p:sp>
        <p:nvSpPr>
          <p:cNvPr id="23" name="Slide Number Placeholder 22"/>
          <p:cNvSpPr>
            <a:spLocks noGrp="1"/>
          </p:cNvSpPr>
          <p:nvPr>
            <p:ph type="sldNum" sz="quarter" idx="11"/>
          </p:nvPr>
        </p:nvSpPr>
        <p:spPr>
          <a:xfrm>
            <a:off x="7696200" y="6553200"/>
            <a:ext cx="685800" cy="457200"/>
          </a:xfrm>
        </p:spPr>
        <p:txBody>
          <a:bodyPr/>
          <a:lstStyle/>
          <a:p>
            <a:fld id="{E303F953-76B9-4C52-AAAB-FD5686F38F14}"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Title 7"/>
          <p:cNvSpPr>
            <a:spLocks noGrp="1"/>
          </p:cNvSpPr>
          <p:nvPr>
            <p:ph type="title"/>
          </p:nvPr>
        </p:nvSpPr>
        <p:spPr/>
        <p:txBody>
          <a:bodyPr/>
          <a:lstStyle>
            <a:lvl1pPr>
              <a:defRPr>
                <a:latin typeface="+mj-lt"/>
              </a:defRPr>
            </a:lvl1pPr>
          </a:lstStyle>
          <a:p>
            <a:r>
              <a:rPr lang="en-US" smtClean="0"/>
              <a:t>Click to edit Master title style</a:t>
            </a:r>
            <a:endParaRPr lang="en-US" dirty="0"/>
          </a:p>
        </p:txBody>
      </p:sp>
      <p:grpSp>
        <p:nvGrpSpPr>
          <p:cNvPr id="14" name="Group 13"/>
          <p:cNvGrpSpPr/>
          <p:nvPr userDrawn="1"/>
        </p:nvGrpSpPr>
        <p:grpSpPr>
          <a:xfrm>
            <a:off x="0" y="6033700"/>
            <a:ext cx="9144000" cy="900500"/>
            <a:chOff x="0" y="6019800"/>
            <a:chExt cx="9144000" cy="900500"/>
          </a:xfrm>
        </p:grpSpPr>
        <p:pic>
          <p:nvPicPr>
            <p:cNvPr id="15" name="Picture 14" descr="web_banner_5_NOTEXT.jpg"/>
            <p:cNvPicPr>
              <a:picLocks noChangeAspect="1"/>
            </p:cNvPicPr>
            <p:nvPr userDrawn="1"/>
          </p:nvPicPr>
          <p:blipFill>
            <a:blip r:embed="rId2" cstate="print">
              <a:duotone>
                <a:schemeClr val="accent1">
                  <a:shade val="45000"/>
                  <a:satMod val="135000"/>
                </a:schemeClr>
                <a:prstClr val="white"/>
              </a:duotone>
            </a:blip>
            <a:srcRect t="34994" b="23739"/>
            <a:stretch>
              <a:fillRect/>
            </a:stretch>
          </p:blipFill>
          <p:spPr>
            <a:xfrm>
              <a:off x="0" y="6019800"/>
              <a:ext cx="9144000" cy="838200"/>
            </a:xfrm>
            <a:prstGeom prst="rect">
              <a:avLst/>
            </a:prstGeom>
          </p:spPr>
        </p:pic>
        <p:grpSp>
          <p:nvGrpSpPr>
            <p:cNvPr id="22" name="Group 26"/>
            <p:cNvGrpSpPr/>
            <p:nvPr userDrawn="1"/>
          </p:nvGrpSpPr>
          <p:grpSpPr>
            <a:xfrm>
              <a:off x="0" y="6643301"/>
              <a:ext cx="9144000" cy="276999"/>
              <a:chOff x="0" y="6643301"/>
              <a:chExt cx="9144000" cy="276999"/>
            </a:xfrm>
          </p:grpSpPr>
          <p:sp>
            <p:nvSpPr>
              <p:cNvPr id="23" name="Rectangle 22"/>
              <p:cNvSpPr/>
              <p:nvPr userDrawn="1"/>
            </p:nvSpPr>
            <p:spPr>
              <a:xfrm>
                <a:off x="0" y="6667500"/>
                <a:ext cx="9144000" cy="228600"/>
              </a:xfrm>
              <a:prstGeom prst="rect">
                <a:avLst/>
              </a:prstGeom>
              <a:solidFill>
                <a:srgbClr val="3572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4" name="Picture 23" descr="ridgetop_logotext_white.png"/>
              <p:cNvPicPr>
                <a:picLocks noChangeAspect="1"/>
              </p:cNvPicPr>
              <p:nvPr userDrawn="1"/>
            </p:nvPicPr>
            <p:blipFill>
              <a:blip r:embed="rId3" cstate="print"/>
              <a:stretch>
                <a:fillRect/>
              </a:stretch>
            </p:blipFill>
            <p:spPr>
              <a:xfrm>
                <a:off x="304800" y="6693067"/>
                <a:ext cx="2057400" cy="177467"/>
              </a:xfrm>
              <a:prstGeom prst="rect">
                <a:avLst/>
              </a:prstGeom>
              <a:ln>
                <a:noFill/>
              </a:ln>
            </p:spPr>
          </p:pic>
          <p:pic>
            <p:nvPicPr>
              <p:cNvPr id="25" name="Picture 24" descr="WhiteLogoNOText.png"/>
              <p:cNvPicPr>
                <a:picLocks noChangeAspect="1"/>
              </p:cNvPicPr>
              <p:nvPr userDrawn="1"/>
            </p:nvPicPr>
            <p:blipFill>
              <a:blip r:embed="rId4" cstate="print"/>
              <a:stretch>
                <a:fillRect/>
              </a:stretch>
            </p:blipFill>
            <p:spPr>
              <a:xfrm>
                <a:off x="8458200" y="6684264"/>
                <a:ext cx="304800" cy="194474"/>
              </a:xfrm>
              <a:prstGeom prst="rect">
                <a:avLst/>
              </a:prstGeom>
            </p:spPr>
          </p:pic>
          <p:sp>
            <p:nvSpPr>
              <p:cNvPr id="26" name="TextBox 25"/>
              <p:cNvSpPr txBox="1"/>
              <p:nvPr userDrawn="1"/>
            </p:nvSpPr>
            <p:spPr>
              <a:xfrm>
                <a:off x="2895600" y="6643301"/>
                <a:ext cx="5562600" cy="276999"/>
              </a:xfrm>
              <a:prstGeom prst="rect">
                <a:avLst/>
              </a:prstGeom>
              <a:noFill/>
            </p:spPr>
            <p:txBody>
              <a:bodyPr wrap="square" rtlCol="0">
                <a:spAutoFit/>
              </a:bodyPr>
              <a:lstStyle/>
              <a:p>
                <a:pPr>
                  <a:lnSpc>
                    <a:spcPct val="120000"/>
                  </a:lnSpc>
                  <a:spcBef>
                    <a:spcPts val="300"/>
                  </a:spcBef>
                  <a:spcAft>
                    <a:spcPts val="300"/>
                  </a:spcAft>
                </a:pPr>
                <a:r>
                  <a:rPr lang="en-US" sz="1000" b="0" dirty="0" smtClean="0">
                    <a:solidFill>
                      <a:schemeClr val="bg1">
                        <a:lumMod val="95000"/>
                      </a:schemeClr>
                    </a:solidFill>
                    <a:latin typeface="Avenir 65 Medium" pitchFamily="34" charset="0"/>
                  </a:rPr>
                  <a:t>3580 West Ina Road</a:t>
                </a:r>
                <a:r>
                  <a:rPr lang="en-US" sz="1000" b="0" baseline="0" dirty="0" smtClean="0">
                    <a:solidFill>
                      <a:schemeClr val="bg1">
                        <a:lumMod val="95000"/>
                      </a:schemeClr>
                    </a:solidFill>
                    <a:latin typeface="Avenir 65 Medium" pitchFamily="34" charset="0"/>
                  </a:rPr>
                  <a:t>  |  Tucson AZ  |  85741  |  520-742-3300  |  ridgetopgroup.com</a:t>
                </a:r>
                <a:endParaRPr lang="en-US" sz="1000" b="0" dirty="0" smtClean="0">
                  <a:solidFill>
                    <a:schemeClr val="bg1">
                      <a:lumMod val="95000"/>
                    </a:schemeClr>
                  </a:solidFill>
                  <a:latin typeface="Avenir 65 Medium" pitchFamily="34" charset="0"/>
                </a:endParaRPr>
              </a:p>
            </p:txBody>
          </p:sp>
        </p:grpSp>
      </p:grpSp>
      <p:sp>
        <p:nvSpPr>
          <p:cNvPr id="17" name="Slide Number Placeholder 16"/>
          <p:cNvSpPr>
            <a:spLocks noGrp="1"/>
          </p:cNvSpPr>
          <p:nvPr>
            <p:ph type="sldNum" sz="quarter" idx="11"/>
          </p:nvPr>
        </p:nvSpPr>
        <p:spPr>
          <a:xfrm>
            <a:off x="7467600" y="6553200"/>
            <a:ext cx="762000" cy="457200"/>
          </a:xfrm>
        </p:spPr>
        <p:txBody>
          <a:bodyPr/>
          <a:lstStyle/>
          <a:p>
            <a:fld id="{E303F953-76B9-4C52-AAAB-FD5686F38F14}" type="slidenum">
              <a:rPr lang="en-US" smtClean="0"/>
              <a:pPr/>
              <a:t>‹#›</a:t>
            </a:fld>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0"/>
            <a:ext cx="9144000" cy="792162"/>
          </a:xfrm>
          <a:prstGeom prst="rect">
            <a:avLst/>
          </a:prstGeom>
          <a:solidFill>
            <a:srgbClr val="35729B"/>
          </a:solidFill>
          <a:ln w="0">
            <a:noFill/>
          </a:ln>
          <a:effectLst>
            <a:outerShdw blurRad="50800" dist="38100" dir="5400000" algn="t" rotWithShape="0">
              <a:prstClr val="black">
                <a:alpha val="40000"/>
              </a:prstClr>
            </a:outerShdw>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304800" y="990600"/>
            <a:ext cx="8534400" cy="5135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228600" y="617220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8D63F07-8CF4-44FA-BAB8-9211F5A3D5EE}" type="datetime1">
              <a:rPr lang="en-US" smtClean="0"/>
              <a:pPr/>
              <a:t>9/19/2012</a:t>
            </a:fld>
            <a:endParaRPr lang="en-US" dirty="0"/>
          </a:p>
        </p:txBody>
      </p:sp>
      <p:sp>
        <p:nvSpPr>
          <p:cNvPr id="5" name="Footer Placeholder 4"/>
          <p:cNvSpPr>
            <a:spLocks noGrp="1"/>
          </p:cNvSpPr>
          <p:nvPr>
            <p:ph type="ftr" sz="quarter" idx="3"/>
          </p:nvPr>
        </p:nvSpPr>
        <p:spPr>
          <a:xfrm>
            <a:off x="3124200" y="617220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E. MIKKOLA, TWEPP 2012, OXFORD, UK</a:t>
            </a:r>
            <a:endParaRPr lang="en-US" dirty="0"/>
          </a:p>
        </p:txBody>
      </p:sp>
      <p:sp>
        <p:nvSpPr>
          <p:cNvPr id="6" name="Slide Number Placeholder 5"/>
          <p:cNvSpPr>
            <a:spLocks noGrp="1"/>
          </p:cNvSpPr>
          <p:nvPr>
            <p:ph type="sldNum" sz="quarter" idx="4"/>
          </p:nvPr>
        </p:nvSpPr>
        <p:spPr>
          <a:xfrm>
            <a:off x="6553200" y="617220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03F953-76B9-4C52-AAAB-FD5686F38F1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ftr="0" dt="0"/>
  <p:txStyles>
    <p:titleStyle>
      <a:lvl1pPr algn="ctr" defTabSz="914400" rtl="0" eaLnBrk="1" latinLnBrk="0" hangingPunct="1">
        <a:spcBef>
          <a:spcPct val="0"/>
        </a:spcBef>
        <a:buNone/>
        <a:defRPr sz="3200" b="0" kern="1200" cap="none" spc="0">
          <a:ln>
            <a:noFill/>
          </a:ln>
          <a:solidFill>
            <a:schemeClr val="bg1"/>
          </a:solidFill>
          <a:effectLst>
            <a:outerShdw blurRad="50800" dist="38100" dir="8100000" algn="tr" rotWithShape="0">
              <a:prstClr val="black">
                <a:alpha val="40000"/>
              </a:prstClr>
            </a:outerShdw>
          </a:effectLst>
          <a:latin typeface="+mj-lt"/>
          <a:ea typeface="+mj-ea"/>
          <a:cs typeface="+mj-cs"/>
        </a:defRPr>
      </a:lvl1pPr>
    </p:titleStyle>
    <p:bodyStyle>
      <a:lvl1pPr marL="342900" indent="-342900" algn="l" defTabSz="914400" rtl="0" eaLnBrk="1" latinLnBrk="0" hangingPunct="1">
        <a:spcBef>
          <a:spcPct val="20000"/>
        </a:spcBef>
        <a:buClr>
          <a:schemeClr val="accent1">
            <a:lumMod val="75000"/>
          </a:schemeClr>
        </a:buClr>
        <a:buFont typeface="Wingdings" pitchFamily="2" charset="2"/>
        <a:buChar char="§"/>
        <a:defRPr sz="3200" kern="1200">
          <a:solidFill>
            <a:schemeClr val="tx1"/>
          </a:solidFill>
          <a:latin typeface="Avenir 65 Medium" pitchFamily="34" charset="0"/>
          <a:ea typeface="+mn-ea"/>
          <a:cs typeface="+mn-cs"/>
        </a:defRPr>
      </a:lvl1pPr>
      <a:lvl2pPr marL="742950" indent="-285750" algn="l" defTabSz="914400" rtl="0" eaLnBrk="1" latinLnBrk="0" hangingPunct="1">
        <a:spcBef>
          <a:spcPct val="20000"/>
        </a:spcBef>
        <a:buClr>
          <a:schemeClr val="accent1">
            <a:lumMod val="60000"/>
            <a:lumOff val="40000"/>
          </a:schemeClr>
        </a:buClr>
        <a:buSzPct val="90000"/>
        <a:buFont typeface="Wingdings" pitchFamily="2" charset="2"/>
        <a:buChar char="§"/>
        <a:defRPr sz="2800" kern="1200">
          <a:solidFill>
            <a:schemeClr val="tx1"/>
          </a:solidFill>
          <a:latin typeface="Avenir 55 Roman" pitchFamily="34" charset="0"/>
          <a:ea typeface="+mn-ea"/>
          <a:cs typeface="+mn-cs"/>
        </a:defRPr>
      </a:lvl2pPr>
      <a:lvl3pPr marL="1143000" indent="-228600" algn="l" defTabSz="914400" rtl="0" eaLnBrk="1" latinLnBrk="0" hangingPunct="1">
        <a:spcBef>
          <a:spcPct val="20000"/>
        </a:spcBef>
        <a:buClr>
          <a:schemeClr val="accent1">
            <a:lumMod val="60000"/>
            <a:lumOff val="40000"/>
          </a:schemeClr>
        </a:buClr>
        <a:buFont typeface="Symbol" pitchFamily="18" charset="2"/>
        <a:buChar char=""/>
        <a:defRPr sz="2400" kern="1200">
          <a:solidFill>
            <a:schemeClr val="tx1"/>
          </a:solidFill>
          <a:latin typeface="Avenir 35 Light" pitchFamily="34" charset="0"/>
          <a:ea typeface="+mn-ea"/>
          <a:cs typeface="+mn-cs"/>
        </a:defRPr>
      </a:lvl3pPr>
      <a:lvl4pPr marL="1600200" indent="-228600" algn="l" defTabSz="914400" rtl="0" eaLnBrk="1" latinLnBrk="0" hangingPunct="1">
        <a:spcBef>
          <a:spcPct val="20000"/>
        </a:spcBef>
        <a:buClr>
          <a:schemeClr val="accent1">
            <a:lumMod val="60000"/>
            <a:lumOff val="40000"/>
          </a:schemeClr>
        </a:buClr>
        <a:buSzPct val="85000"/>
        <a:buFont typeface="Arial" pitchFamily="34" charset="0"/>
        <a:buChar char="•"/>
        <a:defRPr sz="2000" kern="1200">
          <a:solidFill>
            <a:schemeClr val="tx1"/>
          </a:solidFill>
          <a:latin typeface="Avenir 35 Light" pitchFamily="34" charset="0"/>
          <a:ea typeface="+mn-ea"/>
          <a:cs typeface="+mn-cs"/>
        </a:defRPr>
      </a:lvl4pPr>
      <a:lvl5pPr marL="2057400" indent="-228600" algn="l" defTabSz="914400" rtl="0" eaLnBrk="1" latinLnBrk="0" hangingPunct="1">
        <a:spcBef>
          <a:spcPct val="20000"/>
        </a:spcBef>
        <a:buClr>
          <a:schemeClr val="accent1">
            <a:lumMod val="60000"/>
            <a:lumOff val="40000"/>
          </a:schemeClr>
        </a:buClr>
        <a:buSzPct val="80000"/>
        <a:buFont typeface="Courier New" pitchFamily="49" charset="0"/>
        <a:buChar char="o"/>
        <a:defRPr sz="2000" kern="1200">
          <a:solidFill>
            <a:schemeClr val="tx1"/>
          </a:solidFill>
          <a:latin typeface="Avenir 35 Light"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8229600" y="6581775"/>
            <a:ext cx="914400" cy="365125"/>
          </a:xfrm>
        </p:spPr>
        <p:txBody>
          <a:bodyPr/>
          <a:lstStyle/>
          <a:p>
            <a:fld id="{E303F953-76B9-4C52-AAAB-FD5686F38F14}" type="slidenum">
              <a:rPr lang="en-US" smtClean="0"/>
              <a:pPr/>
              <a:t>1</a:t>
            </a:fld>
            <a:endParaRPr lang="en-US" dirty="0"/>
          </a:p>
        </p:txBody>
      </p:sp>
      <p:sp>
        <p:nvSpPr>
          <p:cNvPr id="2" name="TextBox 1"/>
          <p:cNvSpPr txBox="1"/>
          <p:nvPr/>
        </p:nvSpPr>
        <p:spPr>
          <a:xfrm>
            <a:off x="914401" y="3200400"/>
            <a:ext cx="7391399" cy="2937407"/>
          </a:xfrm>
          <a:prstGeom prst="rect">
            <a:avLst/>
          </a:prstGeom>
          <a:noFill/>
        </p:spPr>
        <p:txBody>
          <a:bodyPr wrap="square" rtlCol="0">
            <a:spAutoFit/>
          </a:bodyPr>
          <a:lstStyle/>
          <a:p>
            <a:pPr algn="ctr">
              <a:lnSpc>
                <a:spcPct val="120000"/>
              </a:lnSpc>
              <a:spcBef>
                <a:spcPts val="300"/>
              </a:spcBef>
              <a:spcAft>
                <a:spcPts val="300"/>
              </a:spcAft>
            </a:pPr>
            <a:r>
              <a:rPr lang="en-US" sz="2000" b="1" dirty="0" smtClean="0">
                <a:latin typeface="Arial" pitchFamily="34" charset="0"/>
                <a:cs typeface="Arial" pitchFamily="34" charset="0"/>
              </a:rPr>
              <a:t>Ultra-Low-Power Radiation Hardened ADC for Particle Detector Readout Applications</a:t>
            </a:r>
          </a:p>
          <a:p>
            <a:pPr algn="ctr">
              <a:lnSpc>
                <a:spcPct val="120000"/>
              </a:lnSpc>
              <a:spcBef>
                <a:spcPts val="300"/>
              </a:spcBef>
              <a:spcAft>
                <a:spcPts val="300"/>
              </a:spcAft>
            </a:pPr>
            <a:endParaRPr lang="en-US" sz="1200" dirty="0">
              <a:latin typeface="Arial" pitchFamily="34" charset="0"/>
              <a:cs typeface="Arial" pitchFamily="34" charset="0"/>
            </a:endParaRPr>
          </a:p>
          <a:p>
            <a:pPr algn="ctr">
              <a:lnSpc>
                <a:spcPct val="120000"/>
              </a:lnSpc>
              <a:spcBef>
                <a:spcPts val="300"/>
              </a:spcBef>
              <a:spcAft>
                <a:spcPts val="300"/>
              </a:spcAft>
            </a:pPr>
            <a:r>
              <a:rPr lang="en-US" sz="1400" dirty="0" err="1" smtClean="0">
                <a:latin typeface="Arial" pitchFamily="34" charset="0"/>
                <a:cs typeface="Arial" pitchFamily="34" charset="0"/>
              </a:rPr>
              <a:t>Esko</a:t>
            </a:r>
            <a:r>
              <a:rPr lang="en-US" sz="1400" dirty="0" smtClean="0">
                <a:latin typeface="Arial" pitchFamily="34" charset="0"/>
                <a:cs typeface="Arial" pitchFamily="34" charset="0"/>
              </a:rPr>
              <a:t> O. Mikkola,</a:t>
            </a:r>
            <a:r>
              <a:rPr lang="en-US" sz="1400" baseline="30000" dirty="0" smtClean="0">
                <a:latin typeface="Arial" pitchFamily="34" charset="0"/>
                <a:cs typeface="Arial" pitchFamily="34" charset="0"/>
              </a:rPr>
              <a:t>1</a:t>
            </a:r>
            <a:r>
              <a:rPr lang="en-US" sz="1400" dirty="0" smtClean="0">
                <a:latin typeface="Arial" pitchFamily="34" charset="0"/>
                <a:cs typeface="Arial" pitchFamily="34" charset="0"/>
              </a:rPr>
              <a:t> </a:t>
            </a:r>
            <a:r>
              <a:rPr lang="en-US" sz="1400" dirty="0" err="1" smtClean="0">
                <a:latin typeface="Arial" pitchFamily="34" charset="0"/>
                <a:cs typeface="Arial" pitchFamily="34" charset="0"/>
              </a:rPr>
              <a:t>Visu</a:t>
            </a:r>
            <a:r>
              <a:rPr lang="en-US" sz="1400" dirty="0" smtClean="0">
                <a:latin typeface="Arial" pitchFamily="34" charset="0"/>
                <a:cs typeface="Arial" pitchFamily="34" charset="0"/>
              </a:rPr>
              <a:t> Swaminathan,</a:t>
            </a:r>
            <a:r>
              <a:rPr lang="en-US" sz="1400" baseline="30000" dirty="0" smtClean="0">
                <a:latin typeface="Arial" pitchFamily="34" charset="0"/>
                <a:cs typeface="Arial" pitchFamily="34" charset="0"/>
              </a:rPr>
              <a:t>2</a:t>
            </a:r>
            <a:r>
              <a:rPr lang="en-US" sz="1400" dirty="0" smtClean="0">
                <a:latin typeface="Arial" pitchFamily="34" charset="0"/>
                <a:cs typeface="Arial" pitchFamily="34" charset="0"/>
              </a:rPr>
              <a:t> </a:t>
            </a:r>
            <a:r>
              <a:rPr lang="en-US" sz="1400" dirty="0" err="1" smtClean="0">
                <a:latin typeface="Arial" pitchFamily="34" charset="0"/>
                <a:cs typeface="Arial" pitchFamily="34" charset="0"/>
              </a:rPr>
              <a:t>Balasubramarian</a:t>
            </a:r>
            <a:r>
              <a:rPr lang="en-US" sz="1400" dirty="0" smtClean="0">
                <a:latin typeface="Arial" pitchFamily="34" charset="0"/>
                <a:cs typeface="Arial" pitchFamily="34" charset="0"/>
              </a:rPr>
              <a:t> Sivakumar</a:t>
            </a:r>
            <a:r>
              <a:rPr lang="en-US" sz="1400" baseline="30000" dirty="0" smtClean="0">
                <a:latin typeface="Arial" pitchFamily="34" charset="0"/>
                <a:cs typeface="Arial" pitchFamily="34" charset="0"/>
              </a:rPr>
              <a:t>2</a:t>
            </a:r>
            <a:r>
              <a:rPr lang="en-US" sz="1400" dirty="0" smtClean="0">
                <a:latin typeface="Arial" pitchFamily="34" charset="0"/>
                <a:cs typeface="Arial" pitchFamily="34" charset="0"/>
              </a:rPr>
              <a:t> and Hugh J. Barnaby</a:t>
            </a:r>
            <a:r>
              <a:rPr lang="en-US" sz="1400" baseline="30000" dirty="0" smtClean="0">
                <a:latin typeface="Arial" pitchFamily="34" charset="0"/>
                <a:cs typeface="Arial" pitchFamily="34" charset="0"/>
              </a:rPr>
              <a:t>2</a:t>
            </a:r>
          </a:p>
          <a:p>
            <a:pPr algn="ctr">
              <a:lnSpc>
                <a:spcPct val="120000"/>
              </a:lnSpc>
              <a:spcBef>
                <a:spcPts val="300"/>
              </a:spcBef>
              <a:spcAft>
                <a:spcPts val="300"/>
              </a:spcAft>
            </a:pPr>
            <a:r>
              <a:rPr lang="en-US" sz="1200" dirty="0" smtClean="0">
                <a:latin typeface="Arial" pitchFamily="34" charset="0"/>
                <a:cs typeface="Arial" pitchFamily="34" charset="0"/>
              </a:rPr>
              <a:t> </a:t>
            </a:r>
          </a:p>
          <a:p>
            <a:pPr algn="ctr">
              <a:lnSpc>
                <a:spcPct val="120000"/>
              </a:lnSpc>
              <a:spcBef>
                <a:spcPts val="300"/>
              </a:spcBef>
              <a:spcAft>
                <a:spcPts val="300"/>
              </a:spcAft>
            </a:pPr>
            <a:r>
              <a:rPr lang="en-US" sz="1200" baseline="30000" dirty="0" smtClean="0">
                <a:latin typeface="Arial" pitchFamily="34" charset="0"/>
                <a:cs typeface="Arial" pitchFamily="34" charset="0"/>
              </a:rPr>
              <a:t>1</a:t>
            </a:r>
            <a:r>
              <a:rPr lang="en-US" sz="1200" dirty="0" smtClean="0">
                <a:latin typeface="Arial" pitchFamily="34" charset="0"/>
                <a:cs typeface="Arial" pitchFamily="34" charset="0"/>
              </a:rPr>
              <a:t>Ridgetop Group, Inc. Tucson, Arizona, USA</a:t>
            </a:r>
          </a:p>
          <a:p>
            <a:pPr algn="ctr">
              <a:lnSpc>
                <a:spcPct val="120000"/>
              </a:lnSpc>
              <a:spcBef>
                <a:spcPts val="300"/>
              </a:spcBef>
              <a:spcAft>
                <a:spcPts val="300"/>
              </a:spcAft>
            </a:pPr>
            <a:r>
              <a:rPr lang="en-US" sz="1200" baseline="30000" dirty="0" smtClean="0">
                <a:latin typeface="Arial" pitchFamily="34" charset="0"/>
                <a:cs typeface="Arial" pitchFamily="34" charset="0"/>
              </a:rPr>
              <a:t>2</a:t>
            </a:r>
            <a:r>
              <a:rPr lang="en-US" sz="1200" dirty="0" smtClean="0">
                <a:latin typeface="Arial" pitchFamily="34" charset="0"/>
                <a:cs typeface="Arial" pitchFamily="34" charset="0"/>
              </a:rPr>
              <a:t>Arizona State University, Tempe, Arizona, USA</a:t>
            </a:r>
            <a:endParaRPr lang="en-US" sz="1200" dirty="0">
              <a:latin typeface="Arial" pitchFamily="34" charset="0"/>
              <a:cs typeface="Arial" pitchFamily="34" charset="0"/>
            </a:endParaRPr>
          </a:p>
          <a:p>
            <a:pPr algn="ctr">
              <a:lnSpc>
                <a:spcPct val="120000"/>
              </a:lnSpc>
              <a:spcBef>
                <a:spcPts val="300"/>
              </a:spcBef>
              <a:spcAft>
                <a:spcPts val="300"/>
              </a:spcAft>
            </a:pPr>
            <a:endParaRPr lang="en-US" sz="1200" dirty="0" smtClean="0">
              <a:latin typeface="Arial" pitchFamily="34" charset="0"/>
              <a:cs typeface="Arial" pitchFamily="34" charset="0"/>
            </a:endParaRPr>
          </a:p>
          <a:p>
            <a:pPr algn="ctr">
              <a:lnSpc>
                <a:spcPct val="120000"/>
              </a:lnSpc>
              <a:spcBef>
                <a:spcPts val="300"/>
              </a:spcBef>
              <a:spcAft>
                <a:spcPts val="300"/>
              </a:spcAft>
            </a:pPr>
            <a:r>
              <a:rPr lang="en-US" sz="1200" dirty="0" smtClean="0">
                <a:latin typeface="Arial" pitchFamily="34" charset="0"/>
                <a:cs typeface="Arial" pitchFamily="34" charset="0"/>
              </a:rPr>
              <a:t>Presented at:  TWEPP, Oxford, UK, September 20, 2012</a:t>
            </a:r>
            <a:endParaRPr lang="en-US" sz="1200" dirty="0" smtClean="0">
              <a:latin typeface="Arial" pitchFamily="34" charset="0"/>
              <a:cs typeface="Arial" pitchFamily="34" charset="0"/>
            </a:endParaRPr>
          </a:p>
        </p:txBody>
      </p:sp>
    </p:spTree>
    <p:extLst>
      <p:ext uri="{BB962C8B-B14F-4D97-AF65-F5344CB8AC3E}">
        <p14:creationId xmlns:p14="http://schemas.microsoft.com/office/powerpoint/2010/main" val="2111066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Technique #1: Correlated Level Shifting (CLS) </a:t>
            </a:r>
            <a:endParaRPr lang="en-US" dirty="0"/>
          </a:p>
        </p:txBody>
      </p:sp>
      <p:sp>
        <p:nvSpPr>
          <p:cNvPr id="3" name="Slide Number Placeholder 2"/>
          <p:cNvSpPr>
            <a:spLocks noGrp="1"/>
          </p:cNvSpPr>
          <p:nvPr>
            <p:ph type="sldNum" sz="quarter" idx="11"/>
          </p:nvPr>
        </p:nvSpPr>
        <p:spPr/>
        <p:txBody>
          <a:bodyPr/>
          <a:lstStyle/>
          <a:p>
            <a:fld id="{E303F953-76B9-4C52-AAAB-FD5686F38F14}" type="slidenum">
              <a:rPr lang="en-US" smtClean="0"/>
              <a:pPr/>
              <a:t>10</a:t>
            </a:fld>
            <a:endParaRPr lang="en-US" dirty="0"/>
          </a:p>
        </p:txBody>
      </p:sp>
      <p:pic>
        <p:nvPicPr>
          <p:cNvPr id="307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3749" t="12500" r="20876" b="21336"/>
          <a:stretch/>
        </p:blipFill>
        <p:spPr bwMode="auto">
          <a:xfrm>
            <a:off x="310738" y="1981200"/>
            <a:ext cx="3962400" cy="388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24476" t="17242" r="22088" b="19612"/>
          <a:stretch/>
        </p:blipFill>
        <p:spPr bwMode="auto">
          <a:xfrm>
            <a:off x="4876800" y="1981200"/>
            <a:ext cx="4114800" cy="37048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310738" y="969819"/>
            <a:ext cx="8324194" cy="923330"/>
          </a:xfrm>
          <a:prstGeom prst="rect">
            <a:avLst/>
          </a:prstGeom>
        </p:spPr>
        <p:txBody>
          <a:bodyPr wrap="square">
            <a:spAutoFit/>
          </a:bodyPr>
          <a:lstStyle/>
          <a:p>
            <a:r>
              <a:rPr lang="en-US" dirty="0"/>
              <a:t>Correlated Level </a:t>
            </a:r>
            <a:r>
              <a:rPr lang="en-US" dirty="0" smtClean="0"/>
              <a:t>Shifting effectively squares the gain and allows using simple, robust, low gain, low power amplifier topologies at low power supply levels for high resolution gain stages.</a:t>
            </a:r>
            <a:endParaRPr lang="en-US" dirty="0"/>
          </a:p>
        </p:txBody>
      </p:sp>
    </p:spTree>
    <p:extLst>
      <p:ext uri="{BB962C8B-B14F-4D97-AF65-F5344CB8AC3E}">
        <p14:creationId xmlns:p14="http://schemas.microsoft.com/office/powerpoint/2010/main" val="262063911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0" y="0"/>
            <a:ext cx="9144000" cy="685800"/>
          </a:xfrm>
        </p:spPr>
        <p:txBody>
          <a:bodyPr/>
          <a:lstStyle/>
          <a:p>
            <a:pPr eaLnBrk="1" hangingPunct="1"/>
            <a:r>
              <a:rPr lang="en-US" dirty="0" smtClean="0"/>
              <a:t>Technique #2:  Split-CLS </a:t>
            </a:r>
            <a:r>
              <a:rPr lang="en-US" dirty="0" smtClean="0"/>
              <a:t>Architecture </a:t>
            </a:r>
          </a:p>
        </p:txBody>
      </p:sp>
      <p:sp>
        <p:nvSpPr>
          <p:cNvPr id="9219" name="TextBox 6"/>
          <p:cNvSpPr txBox="1">
            <a:spLocks noChangeArrowheads="1"/>
          </p:cNvSpPr>
          <p:nvPr/>
        </p:nvSpPr>
        <p:spPr bwMode="auto">
          <a:xfrm>
            <a:off x="344384" y="5562600"/>
            <a:ext cx="84582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z="1200" dirty="0"/>
              <a:t>[Ref] B. </a:t>
            </a:r>
            <a:r>
              <a:rPr lang="en-US" sz="1200" dirty="0" err="1"/>
              <a:t>Hershberg</a:t>
            </a:r>
            <a:r>
              <a:rPr lang="en-US" sz="1200" dirty="0"/>
              <a:t>, et.al, “Design of a split-CLS pipelined ADC with full signal swing using an accurate but fractional signal swing </a:t>
            </a:r>
            <a:r>
              <a:rPr lang="en-US" sz="1200" dirty="0" err="1"/>
              <a:t>opamp</a:t>
            </a:r>
            <a:r>
              <a:rPr lang="en-US" sz="1200" dirty="0"/>
              <a:t>”, IEEE J. Solid-State Circuits, vol. 45, no. 12, pp. 2623–2633</a:t>
            </a:r>
            <a:r>
              <a:rPr lang="en-US" sz="1200" dirty="0" smtClean="0"/>
              <a:t>, Dec</a:t>
            </a:r>
            <a:r>
              <a:rPr lang="en-US" sz="1200" dirty="0"/>
              <a:t>. 2010.</a:t>
            </a:r>
          </a:p>
        </p:txBody>
      </p:sp>
      <p:pic>
        <p:nvPicPr>
          <p:cNvPr id="9220" name="Picture 6"/>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bwMode="auto">
          <a:xfrm>
            <a:off x="-13855" y="1905000"/>
            <a:ext cx="4118786" cy="35814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1" name="Picture 7"/>
          <p:cNvPicPr>
            <a:picLocks noGrp="1" noChangeAspect="1" noChangeArrowheads="1"/>
          </p:cNvPicPr>
          <p:nvPr>
            <p:ph sz="half" idx="2"/>
          </p:nvPr>
        </p:nvPicPr>
        <p:blipFill>
          <a:blip r:embed="rId4">
            <a:extLst>
              <a:ext uri="{28A0092B-C50C-407E-A947-70E740481C1C}">
                <a14:useLocalDpi xmlns:a14="http://schemas.microsoft.com/office/drawing/2010/main" val="0"/>
              </a:ext>
            </a:extLst>
          </a:blip>
          <a:srcRect/>
          <a:stretch>
            <a:fillRect/>
          </a:stretch>
        </p:blipFill>
        <p:spPr bwMode="auto">
          <a:xfrm>
            <a:off x="4724400" y="1961408"/>
            <a:ext cx="4317170" cy="352499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148442" y="838200"/>
            <a:ext cx="8839200" cy="1126462"/>
          </a:xfrm>
          <a:prstGeom prst="rect">
            <a:avLst/>
          </a:prstGeom>
          <a:noFill/>
        </p:spPr>
        <p:txBody>
          <a:bodyPr wrap="square" rtlCol="0">
            <a:spAutoFit/>
          </a:bodyPr>
          <a:lstStyle/>
          <a:p>
            <a:pPr>
              <a:lnSpc>
                <a:spcPct val="120000"/>
              </a:lnSpc>
              <a:spcBef>
                <a:spcPts val="300"/>
              </a:spcBef>
              <a:spcAft>
                <a:spcPts val="300"/>
              </a:spcAft>
            </a:pPr>
            <a:r>
              <a:rPr lang="en-US" sz="1400" dirty="0" smtClean="0">
                <a:latin typeface="Arial" pitchFamily="34" charset="0"/>
                <a:cs typeface="Arial" pitchFamily="34" charset="0"/>
              </a:rPr>
              <a:t>Basic CLS is still not optimized for power since the same amplifier is used for estimation and fine settling (i.e. level shifting). Estimation needs high voltage swing and high slew rate, but low gain and bandwidth, whereas fine settling </a:t>
            </a:r>
            <a:r>
              <a:rPr lang="en-US" sz="1400" dirty="0">
                <a:latin typeface="Arial" pitchFamily="34" charset="0"/>
                <a:cs typeface="Arial" pitchFamily="34" charset="0"/>
              </a:rPr>
              <a:t>needs </a:t>
            </a:r>
            <a:r>
              <a:rPr lang="en-US" sz="1400" dirty="0" smtClean="0">
                <a:latin typeface="Arial" pitchFamily="34" charset="0"/>
                <a:cs typeface="Arial" pitchFamily="34" charset="0"/>
              </a:rPr>
              <a:t>only low </a:t>
            </a:r>
            <a:r>
              <a:rPr lang="en-US" sz="1400" dirty="0">
                <a:latin typeface="Arial" pitchFamily="34" charset="0"/>
                <a:cs typeface="Arial" pitchFamily="34" charset="0"/>
              </a:rPr>
              <a:t>voltage swing and </a:t>
            </a:r>
            <a:r>
              <a:rPr lang="en-US" sz="1400" dirty="0" smtClean="0">
                <a:latin typeface="Arial" pitchFamily="34" charset="0"/>
                <a:cs typeface="Arial" pitchFamily="34" charset="0"/>
              </a:rPr>
              <a:t>low </a:t>
            </a:r>
            <a:r>
              <a:rPr lang="en-US" sz="1400" dirty="0">
                <a:latin typeface="Arial" pitchFamily="34" charset="0"/>
                <a:cs typeface="Arial" pitchFamily="34" charset="0"/>
              </a:rPr>
              <a:t>slew rate, but </a:t>
            </a:r>
            <a:r>
              <a:rPr lang="en-US" sz="1400" dirty="0" smtClean="0">
                <a:latin typeface="Arial" pitchFamily="34" charset="0"/>
                <a:cs typeface="Arial" pitchFamily="34" charset="0"/>
              </a:rPr>
              <a:t>high </a:t>
            </a:r>
            <a:r>
              <a:rPr lang="en-US" sz="1400" dirty="0">
                <a:latin typeface="Arial" pitchFamily="34" charset="0"/>
                <a:cs typeface="Arial" pitchFamily="34" charset="0"/>
              </a:rPr>
              <a:t>gain and </a:t>
            </a:r>
            <a:r>
              <a:rPr lang="en-US" sz="1400" dirty="0" smtClean="0">
                <a:latin typeface="Arial" pitchFamily="34" charset="0"/>
                <a:cs typeface="Arial" pitchFamily="34" charset="0"/>
              </a:rPr>
              <a:t>bandwidth. In the Split-CLS technique the one “universal” amplifier is replaced with two specialized ones and lots of power is saved.</a:t>
            </a:r>
            <a:endParaRPr lang="en-US" sz="1400" dirty="0" smtClean="0">
              <a:latin typeface="Arial" pitchFamily="34" charset="0"/>
              <a:cs typeface="Arial" pitchFamily="34" charset="0"/>
            </a:endParaRPr>
          </a:p>
        </p:txBody>
      </p:sp>
    </p:spTree>
    <p:extLst>
      <p:ext uri="{BB962C8B-B14F-4D97-AF65-F5344CB8AC3E}">
        <p14:creationId xmlns:p14="http://schemas.microsoft.com/office/powerpoint/2010/main" val="273848399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4"/>
          <p:cNvSpPr>
            <a:spLocks noGrp="1"/>
          </p:cNvSpPr>
          <p:nvPr>
            <p:ph type="title"/>
          </p:nvPr>
        </p:nvSpPr>
        <p:spPr>
          <a:xfrm>
            <a:off x="0" y="7883"/>
            <a:ext cx="9144000" cy="830317"/>
          </a:xfrm>
        </p:spPr>
        <p:txBody>
          <a:bodyPr/>
          <a:lstStyle/>
          <a:p>
            <a:r>
              <a:rPr lang="en-US" dirty="0" smtClean="0"/>
              <a:t>Further Power </a:t>
            </a:r>
            <a:r>
              <a:rPr lang="en-US" dirty="0"/>
              <a:t>O</a:t>
            </a:r>
            <a:r>
              <a:rPr lang="en-US" dirty="0" smtClean="0"/>
              <a:t>ptimization</a:t>
            </a:r>
            <a:endParaRPr lang="en-US" dirty="0" smtClean="0"/>
          </a:p>
        </p:txBody>
      </p:sp>
      <p:sp>
        <p:nvSpPr>
          <p:cNvPr id="10243" name="Content Placeholder 5"/>
          <p:cNvSpPr>
            <a:spLocks noGrp="1"/>
          </p:cNvSpPr>
          <p:nvPr>
            <p:ph idx="1"/>
          </p:nvPr>
        </p:nvSpPr>
        <p:spPr bwMode="auto">
          <a:xfrm>
            <a:off x="381000" y="1066800"/>
            <a:ext cx="8534400" cy="47244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normAutofit lnSpcReduction="10000"/>
          </a:bodyPr>
          <a:lstStyle/>
          <a:p>
            <a:r>
              <a:rPr lang="en-US" sz="2400" dirty="0" smtClean="0"/>
              <a:t>Split-CLS needs two </a:t>
            </a:r>
            <a:r>
              <a:rPr lang="en-US" sz="2400" dirty="0" smtClean="0"/>
              <a:t>specialized low-power amplifiers </a:t>
            </a:r>
            <a:r>
              <a:rPr lang="en-US" sz="2400" dirty="0" smtClean="0"/>
              <a:t>for each </a:t>
            </a:r>
            <a:r>
              <a:rPr lang="en-US" sz="2400" dirty="0" smtClean="0"/>
              <a:t>stage.</a:t>
            </a:r>
            <a:endParaRPr lang="en-US" sz="2400" dirty="0" smtClean="0"/>
          </a:p>
          <a:p>
            <a:r>
              <a:rPr lang="en-US" sz="2400" dirty="0" smtClean="0"/>
              <a:t>Though, it is power efficient when compared to conventional MDAC, it can be </a:t>
            </a:r>
            <a:r>
              <a:rPr lang="en-US" sz="2400" dirty="0" smtClean="0"/>
              <a:t>improved </a:t>
            </a:r>
            <a:r>
              <a:rPr lang="en-US" sz="2400" dirty="0" smtClean="0"/>
              <a:t>further.</a:t>
            </a:r>
          </a:p>
          <a:p>
            <a:pPr>
              <a:buFontTx/>
              <a:buNone/>
            </a:pPr>
            <a:r>
              <a:rPr lang="en-US" sz="2400" b="1" dirty="0" smtClean="0">
                <a:solidFill>
                  <a:srgbClr val="C00000"/>
                </a:solidFill>
              </a:rPr>
              <a:t>Solution:</a:t>
            </a:r>
          </a:p>
          <a:p>
            <a:r>
              <a:rPr lang="en-US" sz="2400" dirty="0" smtClean="0"/>
              <a:t>Estimation amplifier is idle during sampling phase and </a:t>
            </a:r>
            <a:r>
              <a:rPr lang="en-US" sz="2400" dirty="0" smtClean="0"/>
              <a:t>fine settling phase</a:t>
            </a:r>
            <a:r>
              <a:rPr lang="en-US" sz="2400" dirty="0" smtClean="0"/>
              <a:t>. </a:t>
            </a:r>
          </a:p>
          <a:p>
            <a:r>
              <a:rPr lang="en-US" sz="2400" dirty="0" smtClean="0"/>
              <a:t>Similarly, </a:t>
            </a:r>
            <a:r>
              <a:rPr lang="en-US" sz="2400" dirty="0" smtClean="0"/>
              <a:t>fine </a:t>
            </a:r>
            <a:r>
              <a:rPr lang="en-US" sz="2400" dirty="0" smtClean="0"/>
              <a:t>settling amplifier is used only during </a:t>
            </a:r>
            <a:r>
              <a:rPr lang="en-US" sz="2400" dirty="0" smtClean="0"/>
              <a:t>fine settling (level shifting) </a:t>
            </a:r>
            <a:r>
              <a:rPr lang="en-US" sz="2400" dirty="0" smtClean="0"/>
              <a:t>phase.</a:t>
            </a:r>
          </a:p>
          <a:p>
            <a:r>
              <a:rPr lang="en-US" sz="2400" dirty="0" smtClean="0"/>
              <a:t>These amplifiers can be </a:t>
            </a:r>
            <a:r>
              <a:rPr lang="en-US" sz="2400" b="1" dirty="0" smtClean="0"/>
              <a:t>shared across the stages </a:t>
            </a:r>
            <a:r>
              <a:rPr lang="en-US" sz="2400" dirty="0" smtClean="0"/>
              <a:t>and utilized </a:t>
            </a:r>
            <a:r>
              <a:rPr lang="en-US" sz="2400" dirty="0" smtClean="0"/>
              <a:t>efficiently. The third technique we have used is </a:t>
            </a:r>
            <a:r>
              <a:rPr lang="en-US" sz="2400" b="1" u="sng" dirty="0" smtClean="0"/>
              <a:t>op-amp sharing</a:t>
            </a:r>
            <a:r>
              <a:rPr lang="en-US" sz="2400" dirty="0" smtClean="0"/>
              <a:t>.</a:t>
            </a:r>
            <a:endParaRPr lang="en-US" sz="2400" dirty="0" smtClean="0"/>
          </a:p>
          <a:p>
            <a:endParaRPr lang="en-US" dirty="0" smtClean="0"/>
          </a:p>
        </p:txBody>
      </p:sp>
    </p:spTree>
    <p:extLst>
      <p:ext uri="{BB962C8B-B14F-4D97-AF65-F5344CB8AC3E}">
        <p14:creationId xmlns:p14="http://schemas.microsoft.com/office/powerpoint/2010/main" val="414237313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0" y="0"/>
            <a:ext cx="9144000" cy="685800"/>
          </a:xfrm>
        </p:spPr>
        <p:txBody>
          <a:bodyPr/>
          <a:lstStyle/>
          <a:p>
            <a:pPr eaLnBrk="1" hangingPunct="1"/>
            <a:r>
              <a:rPr lang="en-US" dirty="0" smtClean="0"/>
              <a:t>Technique #3:  </a:t>
            </a:r>
            <a:r>
              <a:rPr lang="en-US" dirty="0"/>
              <a:t>O</a:t>
            </a:r>
            <a:r>
              <a:rPr lang="en-US" dirty="0" smtClean="0"/>
              <a:t>p-amp </a:t>
            </a:r>
            <a:r>
              <a:rPr lang="en-US" dirty="0"/>
              <a:t>S</a:t>
            </a:r>
            <a:r>
              <a:rPr lang="en-US" dirty="0" smtClean="0"/>
              <a:t>haring </a:t>
            </a:r>
            <a:endParaRPr lang="en-US" dirty="0" smtClean="0"/>
          </a:p>
        </p:txBody>
      </p:sp>
      <p:sp>
        <p:nvSpPr>
          <p:cNvPr id="11269" name="TextBox 10"/>
          <p:cNvSpPr txBox="1">
            <a:spLocks noChangeArrowheads="1"/>
          </p:cNvSpPr>
          <p:nvPr/>
        </p:nvSpPr>
        <p:spPr bwMode="auto">
          <a:xfrm>
            <a:off x="2570266" y="2774885"/>
            <a:ext cx="258029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z="1400" b="1" dirty="0"/>
              <a:t>(a) Phases of three stages</a:t>
            </a:r>
          </a:p>
        </p:txBody>
      </p:sp>
      <p:sp>
        <p:nvSpPr>
          <p:cNvPr id="11270" name="TextBox 11"/>
          <p:cNvSpPr txBox="1">
            <a:spLocks noChangeArrowheads="1"/>
          </p:cNvSpPr>
          <p:nvPr/>
        </p:nvSpPr>
        <p:spPr bwMode="auto">
          <a:xfrm>
            <a:off x="533400" y="5689638"/>
            <a:ext cx="843766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z="1400" b="1" dirty="0" smtClean="0"/>
              <a:t>Three </a:t>
            </a:r>
            <a:r>
              <a:rPr lang="en-US" sz="1400" b="1" dirty="0"/>
              <a:t>stages of </a:t>
            </a:r>
            <a:r>
              <a:rPr lang="en-US" sz="1400" b="1" dirty="0" smtClean="0"/>
              <a:t>MDACs need </a:t>
            </a:r>
            <a:r>
              <a:rPr lang="en-US" sz="1400" b="1" dirty="0"/>
              <a:t>only two </a:t>
            </a:r>
            <a:r>
              <a:rPr lang="en-US" sz="1400" b="1" dirty="0" smtClean="0"/>
              <a:t>op-amps (connections shown at the time instant of 60ns) </a:t>
            </a:r>
            <a:endParaRPr lang="en-US" sz="1400" b="1"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1466" y="1143000"/>
            <a:ext cx="8134350" cy="22019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741466" y="1295400"/>
            <a:ext cx="772510" cy="313932"/>
          </a:xfrm>
          <a:prstGeom prst="rect">
            <a:avLst/>
          </a:prstGeom>
          <a:noFill/>
        </p:spPr>
        <p:txBody>
          <a:bodyPr wrap="square" rtlCol="0">
            <a:spAutoFit/>
          </a:bodyPr>
          <a:lstStyle/>
          <a:p>
            <a:pPr>
              <a:lnSpc>
                <a:spcPct val="120000"/>
              </a:lnSpc>
              <a:spcBef>
                <a:spcPts val="300"/>
              </a:spcBef>
              <a:spcAft>
                <a:spcPts val="300"/>
              </a:spcAft>
            </a:pPr>
            <a:r>
              <a:rPr lang="en-US" sz="1200" b="1" dirty="0" smtClean="0">
                <a:latin typeface="Arial" pitchFamily="34" charset="0"/>
                <a:cs typeface="Arial" pitchFamily="34" charset="0"/>
              </a:rPr>
              <a:t>Clocks</a:t>
            </a:r>
            <a:endParaRPr lang="en-US" sz="1200" b="1" dirty="0" smtClean="0">
              <a:latin typeface="Arial" pitchFamily="34" charset="0"/>
              <a:cs typeface="Arial" pitchFamily="34" charset="0"/>
            </a:endParaRPr>
          </a:p>
        </p:txBody>
      </p:sp>
      <p:cxnSp>
        <p:nvCxnSpPr>
          <p:cNvPr id="4" name="Straight Arrow Connector 3"/>
          <p:cNvCxnSpPr/>
          <p:nvPr/>
        </p:nvCxnSpPr>
        <p:spPr>
          <a:xfrm>
            <a:off x="1513976" y="1143000"/>
            <a:ext cx="730469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2570266" y="1143000"/>
            <a:ext cx="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1351066" y="861268"/>
            <a:ext cx="7620000" cy="313932"/>
          </a:xfrm>
          <a:prstGeom prst="rect">
            <a:avLst/>
          </a:prstGeom>
          <a:noFill/>
        </p:spPr>
        <p:txBody>
          <a:bodyPr wrap="square" rtlCol="0">
            <a:spAutoFit/>
          </a:bodyPr>
          <a:lstStyle/>
          <a:p>
            <a:pPr>
              <a:lnSpc>
                <a:spcPct val="120000"/>
              </a:lnSpc>
              <a:spcBef>
                <a:spcPts val="300"/>
              </a:spcBef>
              <a:spcAft>
                <a:spcPts val="300"/>
              </a:spcAft>
            </a:pPr>
            <a:r>
              <a:rPr lang="en-US" sz="1200" dirty="0">
                <a:latin typeface="Arial" pitchFamily="34" charset="0"/>
                <a:cs typeface="Arial" pitchFamily="34" charset="0"/>
              </a:rPr>
              <a:t> </a:t>
            </a:r>
            <a:r>
              <a:rPr lang="en-US" sz="1200" dirty="0" smtClean="0">
                <a:latin typeface="Arial" pitchFamily="34" charset="0"/>
                <a:cs typeface="Arial" pitchFamily="34" charset="0"/>
              </a:rPr>
              <a:t> 0                      25                    50                     75                  100                   125                   150      Time [ns]</a:t>
            </a:r>
            <a:endParaRPr lang="en-US" sz="1200" dirty="0" smtClean="0">
              <a:latin typeface="Arial" pitchFamily="34" charset="0"/>
              <a:cs typeface="Arial" pitchFamily="34" charset="0"/>
            </a:endParaRPr>
          </a:p>
        </p:txBody>
      </p:sp>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2827" y="3657600"/>
            <a:ext cx="8632989" cy="20178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Oval 10"/>
          <p:cNvSpPr/>
          <p:nvPr/>
        </p:nvSpPr>
        <p:spPr>
          <a:xfrm>
            <a:off x="4682903" y="4267200"/>
            <a:ext cx="574897" cy="593751"/>
          </a:xfrm>
          <a:prstGeom prst="ellipse">
            <a:avLst/>
          </a:prstGeom>
          <a:noFill/>
          <a:ln w="1905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1858488" y="4459670"/>
            <a:ext cx="600628" cy="260008"/>
          </a:xfrm>
          <a:prstGeom prst="rect">
            <a:avLst/>
          </a:prstGeom>
          <a:noFill/>
        </p:spPr>
        <p:txBody>
          <a:bodyPr wrap="square" rtlCol="0">
            <a:spAutoFit/>
          </a:bodyPr>
          <a:lstStyle/>
          <a:p>
            <a:pPr>
              <a:lnSpc>
                <a:spcPct val="120000"/>
              </a:lnSpc>
              <a:spcBef>
                <a:spcPts val="300"/>
              </a:spcBef>
              <a:spcAft>
                <a:spcPts val="300"/>
              </a:spcAft>
            </a:pPr>
            <a:r>
              <a:rPr lang="en-US" sz="1000" dirty="0" smtClean="0">
                <a:latin typeface="Arial" pitchFamily="34" charset="0"/>
                <a:cs typeface="Arial" pitchFamily="34" charset="0"/>
              </a:rPr>
              <a:t>AMP2</a:t>
            </a:r>
            <a:endParaRPr lang="en-US" sz="1000" dirty="0" smtClean="0">
              <a:latin typeface="Arial" pitchFamily="34" charset="0"/>
              <a:cs typeface="Arial" pitchFamily="34" charset="0"/>
            </a:endParaRPr>
          </a:p>
        </p:txBody>
      </p:sp>
      <p:sp>
        <p:nvSpPr>
          <p:cNvPr id="20" name="TextBox 19"/>
          <p:cNvSpPr txBox="1"/>
          <p:nvPr/>
        </p:nvSpPr>
        <p:spPr>
          <a:xfrm>
            <a:off x="7391400" y="4462396"/>
            <a:ext cx="600628" cy="260008"/>
          </a:xfrm>
          <a:prstGeom prst="rect">
            <a:avLst/>
          </a:prstGeom>
          <a:noFill/>
        </p:spPr>
        <p:txBody>
          <a:bodyPr wrap="square" rtlCol="0">
            <a:spAutoFit/>
          </a:bodyPr>
          <a:lstStyle/>
          <a:p>
            <a:pPr>
              <a:lnSpc>
                <a:spcPct val="120000"/>
              </a:lnSpc>
              <a:spcBef>
                <a:spcPts val="300"/>
              </a:spcBef>
              <a:spcAft>
                <a:spcPts val="300"/>
              </a:spcAft>
            </a:pPr>
            <a:r>
              <a:rPr lang="en-US" sz="1000" dirty="0" smtClean="0">
                <a:latin typeface="Arial" pitchFamily="34" charset="0"/>
                <a:cs typeface="Arial" pitchFamily="34" charset="0"/>
              </a:rPr>
              <a:t>AMP1</a:t>
            </a:r>
            <a:endParaRPr lang="en-US" sz="1000" dirty="0" smtClean="0">
              <a:latin typeface="Arial" pitchFamily="34" charset="0"/>
              <a:cs typeface="Arial" pitchFamily="34" charset="0"/>
            </a:endParaRPr>
          </a:p>
        </p:txBody>
      </p:sp>
      <p:sp>
        <p:nvSpPr>
          <p:cNvPr id="21" name="TextBox 20"/>
          <p:cNvSpPr txBox="1"/>
          <p:nvPr/>
        </p:nvSpPr>
        <p:spPr>
          <a:xfrm>
            <a:off x="4689368" y="4371714"/>
            <a:ext cx="600628" cy="384721"/>
          </a:xfrm>
          <a:prstGeom prst="rect">
            <a:avLst/>
          </a:prstGeom>
          <a:noFill/>
        </p:spPr>
        <p:txBody>
          <a:bodyPr wrap="square" rtlCol="0">
            <a:spAutoFit/>
          </a:bodyPr>
          <a:lstStyle/>
          <a:p>
            <a:pPr>
              <a:lnSpc>
                <a:spcPct val="95000"/>
              </a:lnSpc>
            </a:pPr>
            <a:r>
              <a:rPr lang="en-US" sz="1000" dirty="0" smtClean="0">
                <a:latin typeface="Arial" pitchFamily="34" charset="0"/>
                <a:cs typeface="Arial" pitchFamily="34" charset="0"/>
              </a:rPr>
              <a:t>  NO</a:t>
            </a:r>
          </a:p>
          <a:p>
            <a:pPr>
              <a:lnSpc>
                <a:spcPct val="95000"/>
              </a:lnSpc>
            </a:pPr>
            <a:r>
              <a:rPr lang="en-US" sz="1000" dirty="0" smtClean="0">
                <a:latin typeface="Arial" pitchFamily="34" charset="0"/>
                <a:cs typeface="Arial" pitchFamily="34" charset="0"/>
              </a:rPr>
              <a:t>AMP</a:t>
            </a:r>
            <a:endParaRPr lang="en-US" sz="1000" dirty="0" smtClean="0">
              <a:latin typeface="Arial" pitchFamily="34" charset="0"/>
              <a:cs typeface="Arial" pitchFamily="34" charset="0"/>
            </a:endParaRPr>
          </a:p>
        </p:txBody>
      </p:sp>
      <p:cxnSp>
        <p:nvCxnSpPr>
          <p:cNvPr id="14" name="Straight Arrow Connector 13"/>
          <p:cNvCxnSpPr/>
          <p:nvPr/>
        </p:nvCxnSpPr>
        <p:spPr>
          <a:xfrm>
            <a:off x="4018066" y="1018234"/>
            <a:ext cx="0" cy="2639366"/>
          </a:xfrm>
          <a:prstGeom prst="straightConnector1">
            <a:avLst/>
          </a:prstGeom>
          <a:ln w="19050">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4018066" y="3344974"/>
            <a:ext cx="685800" cy="313932"/>
          </a:xfrm>
          <a:prstGeom prst="rect">
            <a:avLst/>
          </a:prstGeom>
          <a:noFill/>
        </p:spPr>
        <p:txBody>
          <a:bodyPr wrap="square" rtlCol="0">
            <a:spAutoFit/>
          </a:bodyPr>
          <a:lstStyle/>
          <a:p>
            <a:pPr>
              <a:lnSpc>
                <a:spcPct val="120000"/>
              </a:lnSpc>
              <a:spcBef>
                <a:spcPts val="300"/>
              </a:spcBef>
              <a:spcAft>
                <a:spcPts val="300"/>
              </a:spcAft>
            </a:pPr>
            <a:r>
              <a:rPr lang="en-US" sz="1200" dirty="0" smtClean="0">
                <a:latin typeface="Arial" pitchFamily="34" charset="0"/>
                <a:cs typeface="Arial" pitchFamily="34" charset="0"/>
              </a:rPr>
              <a:t>@60ns</a:t>
            </a:r>
            <a:endParaRPr lang="en-US" sz="1200" dirty="0" smtClean="0">
              <a:latin typeface="Arial" pitchFamily="34" charset="0"/>
              <a:cs typeface="Arial" pitchFamily="34" charset="0"/>
            </a:endParaRPr>
          </a:p>
        </p:txBody>
      </p:sp>
      <p:sp>
        <p:nvSpPr>
          <p:cNvPr id="26" name="TextBox 25"/>
          <p:cNvSpPr txBox="1"/>
          <p:nvPr/>
        </p:nvSpPr>
        <p:spPr>
          <a:xfrm>
            <a:off x="1473002" y="5361545"/>
            <a:ext cx="986114" cy="293607"/>
          </a:xfrm>
          <a:prstGeom prst="rect">
            <a:avLst/>
          </a:prstGeom>
          <a:noFill/>
        </p:spPr>
        <p:txBody>
          <a:bodyPr wrap="square" rtlCol="0">
            <a:spAutoFit/>
          </a:bodyPr>
          <a:lstStyle/>
          <a:p>
            <a:pPr>
              <a:lnSpc>
                <a:spcPct val="120000"/>
              </a:lnSpc>
              <a:spcBef>
                <a:spcPts val="300"/>
              </a:spcBef>
              <a:spcAft>
                <a:spcPts val="300"/>
              </a:spcAft>
            </a:pPr>
            <a:r>
              <a:rPr lang="en-US" sz="1200" b="1" u="sng" dirty="0" smtClean="0">
                <a:latin typeface="Arial" pitchFamily="34" charset="0"/>
                <a:cs typeface="Arial" pitchFamily="34" charset="0"/>
              </a:rPr>
              <a:t>1st Stage</a:t>
            </a:r>
            <a:endParaRPr lang="en-US" sz="1200" b="1" u="sng" dirty="0" smtClean="0">
              <a:latin typeface="Arial" pitchFamily="34" charset="0"/>
              <a:cs typeface="Arial" pitchFamily="34" charset="0"/>
            </a:endParaRPr>
          </a:p>
        </p:txBody>
      </p:sp>
      <p:sp>
        <p:nvSpPr>
          <p:cNvPr id="27" name="TextBox 26"/>
          <p:cNvSpPr txBox="1"/>
          <p:nvPr/>
        </p:nvSpPr>
        <p:spPr>
          <a:xfrm>
            <a:off x="4373233" y="5356979"/>
            <a:ext cx="986114" cy="293607"/>
          </a:xfrm>
          <a:prstGeom prst="rect">
            <a:avLst/>
          </a:prstGeom>
          <a:noFill/>
        </p:spPr>
        <p:txBody>
          <a:bodyPr wrap="square" rtlCol="0">
            <a:spAutoFit/>
          </a:bodyPr>
          <a:lstStyle/>
          <a:p>
            <a:pPr>
              <a:lnSpc>
                <a:spcPct val="120000"/>
              </a:lnSpc>
              <a:spcBef>
                <a:spcPts val="300"/>
              </a:spcBef>
              <a:spcAft>
                <a:spcPts val="300"/>
              </a:spcAft>
            </a:pPr>
            <a:r>
              <a:rPr lang="en-US" sz="1200" b="1" u="sng" dirty="0" smtClean="0">
                <a:latin typeface="Arial" pitchFamily="34" charset="0"/>
                <a:cs typeface="Arial" pitchFamily="34" charset="0"/>
              </a:rPr>
              <a:t>2nd Stage</a:t>
            </a:r>
            <a:endParaRPr lang="en-US" sz="1200" b="1" u="sng" dirty="0" smtClean="0">
              <a:latin typeface="Arial" pitchFamily="34" charset="0"/>
              <a:cs typeface="Arial" pitchFamily="34" charset="0"/>
            </a:endParaRPr>
          </a:p>
        </p:txBody>
      </p:sp>
      <p:sp>
        <p:nvSpPr>
          <p:cNvPr id="28" name="TextBox 27"/>
          <p:cNvSpPr txBox="1"/>
          <p:nvPr/>
        </p:nvSpPr>
        <p:spPr>
          <a:xfrm>
            <a:off x="7126943" y="5341589"/>
            <a:ext cx="986114" cy="293607"/>
          </a:xfrm>
          <a:prstGeom prst="rect">
            <a:avLst/>
          </a:prstGeom>
          <a:noFill/>
        </p:spPr>
        <p:txBody>
          <a:bodyPr wrap="square" rtlCol="0">
            <a:spAutoFit/>
          </a:bodyPr>
          <a:lstStyle/>
          <a:p>
            <a:pPr>
              <a:lnSpc>
                <a:spcPct val="120000"/>
              </a:lnSpc>
              <a:spcBef>
                <a:spcPts val="300"/>
              </a:spcBef>
              <a:spcAft>
                <a:spcPts val="300"/>
              </a:spcAft>
            </a:pPr>
            <a:r>
              <a:rPr lang="en-US" sz="1200" b="1" u="sng" dirty="0" smtClean="0">
                <a:latin typeface="Arial" pitchFamily="34" charset="0"/>
                <a:cs typeface="Arial" pitchFamily="34" charset="0"/>
              </a:rPr>
              <a:t>3rd Stage</a:t>
            </a:r>
            <a:endParaRPr lang="en-US" sz="1200" b="1" u="sng" dirty="0" smtClean="0">
              <a:latin typeface="Arial" pitchFamily="34" charset="0"/>
              <a:cs typeface="Arial" pitchFamily="34" charset="0"/>
            </a:endParaRPr>
          </a:p>
        </p:txBody>
      </p:sp>
    </p:spTree>
    <p:extLst>
      <p:ext uri="{BB962C8B-B14F-4D97-AF65-F5344CB8AC3E}">
        <p14:creationId xmlns:p14="http://schemas.microsoft.com/office/powerpoint/2010/main" val="246064394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Whole Transistor-level Simulation </a:t>
            </a:r>
            <a:r>
              <a:rPr lang="en-US" dirty="0"/>
              <a:t>S</a:t>
            </a:r>
            <a:r>
              <a:rPr lang="en-US" dirty="0" smtClean="0"/>
              <a:t>chematic</a:t>
            </a:r>
            <a:endParaRPr lang="en-US" dirty="0"/>
          </a:p>
        </p:txBody>
      </p:sp>
      <p:sp>
        <p:nvSpPr>
          <p:cNvPr id="4" name="Slide Number Placeholder 3"/>
          <p:cNvSpPr>
            <a:spLocks noGrp="1"/>
          </p:cNvSpPr>
          <p:nvPr>
            <p:ph type="sldNum" sz="quarter" idx="4"/>
          </p:nvPr>
        </p:nvSpPr>
        <p:spPr/>
        <p:txBody>
          <a:bodyPr/>
          <a:lstStyle/>
          <a:p>
            <a:fld id="{E303F953-76B9-4C52-AAAB-FD5686F38F14}" type="slidenum">
              <a:rPr lang="en-US" smtClean="0"/>
              <a:pPr/>
              <a:t>14</a:t>
            </a:fld>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990600"/>
            <a:ext cx="8486775" cy="4667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1524000" y="5614936"/>
            <a:ext cx="1752600" cy="350865"/>
          </a:xfrm>
          <a:prstGeom prst="rect">
            <a:avLst/>
          </a:prstGeom>
          <a:noFill/>
        </p:spPr>
        <p:txBody>
          <a:bodyPr wrap="square" rtlCol="0">
            <a:spAutoFit/>
          </a:bodyPr>
          <a:lstStyle/>
          <a:p>
            <a:pPr>
              <a:lnSpc>
                <a:spcPct val="120000"/>
              </a:lnSpc>
              <a:spcBef>
                <a:spcPts val="300"/>
              </a:spcBef>
              <a:spcAft>
                <a:spcPts val="300"/>
              </a:spcAft>
            </a:pPr>
            <a:r>
              <a:rPr lang="en-US" sz="1400" dirty="0" smtClean="0">
                <a:latin typeface="Arial" pitchFamily="34" charset="0"/>
                <a:cs typeface="Arial" pitchFamily="34" charset="0"/>
              </a:rPr>
              <a:t>“High-spec” stages</a:t>
            </a:r>
            <a:endParaRPr lang="en-US" sz="1400" dirty="0" smtClean="0">
              <a:latin typeface="Arial" pitchFamily="34" charset="0"/>
              <a:cs typeface="Arial" pitchFamily="34" charset="0"/>
            </a:endParaRPr>
          </a:p>
        </p:txBody>
      </p:sp>
      <p:sp>
        <p:nvSpPr>
          <p:cNvPr id="7" name="TextBox 6"/>
          <p:cNvSpPr txBox="1"/>
          <p:nvPr/>
        </p:nvSpPr>
        <p:spPr>
          <a:xfrm>
            <a:off x="5638800" y="5610370"/>
            <a:ext cx="1981200" cy="350865"/>
          </a:xfrm>
          <a:prstGeom prst="rect">
            <a:avLst/>
          </a:prstGeom>
          <a:noFill/>
        </p:spPr>
        <p:txBody>
          <a:bodyPr wrap="square" rtlCol="0">
            <a:spAutoFit/>
          </a:bodyPr>
          <a:lstStyle/>
          <a:p>
            <a:pPr>
              <a:lnSpc>
                <a:spcPct val="120000"/>
              </a:lnSpc>
              <a:spcBef>
                <a:spcPts val="300"/>
              </a:spcBef>
              <a:spcAft>
                <a:spcPts val="300"/>
              </a:spcAft>
            </a:pPr>
            <a:r>
              <a:rPr lang="en-US" sz="1400" dirty="0" smtClean="0">
                <a:latin typeface="Arial" pitchFamily="34" charset="0"/>
                <a:cs typeface="Arial" pitchFamily="34" charset="0"/>
              </a:rPr>
              <a:t>“Low-spec” stages</a:t>
            </a:r>
            <a:endParaRPr lang="en-US" sz="1400" dirty="0" smtClean="0">
              <a:latin typeface="Arial" pitchFamily="34" charset="0"/>
              <a:cs typeface="Arial" pitchFamily="34" charset="0"/>
            </a:endParaRPr>
          </a:p>
        </p:txBody>
      </p:sp>
    </p:spTree>
    <p:extLst>
      <p:ext uri="{BB962C8B-B14F-4D97-AF65-F5344CB8AC3E}">
        <p14:creationId xmlns:p14="http://schemas.microsoft.com/office/powerpoint/2010/main" val="104450761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2"/>
          <p:cNvSpPr>
            <a:spLocks noGrp="1"/>
          </p:cNvSpPr>
          <p:nvPr>
            <p:ph type="title"/>
          </p:nvPr>
        </p:nvSpPr>
        <p:spPr/>
        <p:txBody>
          <a:bodyPr/>
          <a:lstStyle/>
          <a:p>
            <a:r>
              <a:rPr lang="en-US" dirty="0" smtClean="0"/>
              <a:t>Performance Comparison </a:t>
            </a:r>
            <a:endParaRPr lang="en-US" sz="1800" dirty="0" smtClean="0"/>
          </a:p>
        </p:txBody>
      </p:sp>
      <p:graphicFrame>
        <p:nvGraphicFramePr>
          <p:cNvPr id="12" name="Content Placeholder 11"/>
          <p:cNvGraphicFramePr>
            <a:graphicFrameLocks noGrp="1"/>
          </p:cNvGraphicFramePr>
          <p:nvPr>
            <p:ph sz="half" idx="2"/>
            <p:extLst>
              <p:ext uri="{D42A27DB-BD31-4B8C-83A1-F6EECF244321}">
                <p14:modId xmlns:p14="http://schemas.microsoft.com/office/powerpoint/2010/main" val="4119646903"/>
              </p:ext>
            </p:extLst>
          </p:nvPr>
        </p:nvGraphicFramePr>
        <p:xfrm>
          <a:off x="152400" y="1371600"/>
          <a:ext cx="5714999" cy="4023360"/>
        </p:xfrm>
        <a:graphic>
          <a:graphicData uri="http://schemas.openxmlformats.org/drawingml/2006/table">
            <a:tbl>
              <a:tblPr firstRow="1" bandRow="1">
                <a:tableStyleId>{5C22544A-7EE6-4342-B048-85BDC9FD1C3A}</a:tableStyleId>
              </a:tblPr>
              <a:tblGrid>
                <a:gridCol w="1621825"/>
                <a:gridCol w="1621825"/>
                <a:gridCol w="1206187"/>
                <a:gridCol w="1265162"/>
              </a:tblGrid>
              <a:tr h="365760">
                <a:tc>
                  <a:txBody>
                    <a:bodyPr/>
                    <a:lstStyle/>
                    <a:p>
                      <a:pPr algn="ctr">
                        <a:lnSpc>
                          <a:spcPct val="95000"/>
                        </a:lnSpc>
                      </a:pPr>
                      <a:r>
                        <a:rPr lang="en-US" sz="1400" b="1" dirty="0" smtClean="0">
                          <a:solidFill>
                            <a:srgbClr val="0070C0"/>
                          </a:solidFill>
                        </a:rPr>
                        <a:t>ADC</a:t>
                      </a:r>
                      <a:endParaRPr lang="en-US" sz="1400" b="1" dirty="0">
                        <a:solidFill>
                          <a:srgbClr val="0070C0"/>
                        </a:solidFill>
                      </a:endParaRPr>
                    </a:p>
                  </a:txBody>
                  <a:tcPr marL="0" marR="0" marT="0" marB="0" anchor="ctr">
                    <a:solidFill>
                      <a:schemeClr val="accent5">
                        <a:lumMod val="20000"/>
                        <a:lumOff val="80000"/>
                      </a:schemeClr>
                    </a:solidFill>
                  </a:tcPr>
                </a:tc>
                <a:tc>
                  <a:txBody>
                    <a:bodyPr/>
                    <a:lstStyle/>
                    <a:p>
                      <a:pPr algn="ctr">
                        <a:lnSpc>
                          <a:spcPct val="95000"/>
                        </a:lnSpc>
                      </a:pPr>
                      <a:r>
                        <a:rPr lang="en-US" sz="1400" b="0" dirty="0" smtClean="0">
                          <a:solidFill>
                            <a:schemeClr val="tx1"/>
                          </a:solidFill>
                        </a:rPr>
                        <a:t>AD9042</a:t>
                      </a:r>
                      <a:endParaRPr lang="en-US" sz="1400" b="0" dirty="0">
                        <a:solidFill>
                          <a:schemeClr val="tx1"/>
                        </a:solidFill>
                      </a:endParaRPr>
                    </a:p>
                  </a:txBody>
                  <a:tcPr marL="0" marR="0" marT="0" marB="0" anchor="ctr">
                    <a:solidFill>
                      <a:schemeClr val="accent5">
                        <a:lumMod val="20000"/>
                        <a:lumOff val="80000"/>
                      </a:schemeClr>
                    </a:solidFill>
                  </a:tcPr>
                </a:tc>
                <a:tc>
                  <a:txBody>
                    <a:bodyPr/>
                    <a:lstStyle/>
                    <a:p>
                      <a:pPr algn="ctr">
                        <a:lnSpc>
                          <a:spcPct val="95000"/>
                        </a:lnSpc>
                      </a:pPr>
                      <a:r>
                        <a:rPr lang="en-US" sz="1400" b="0" dirty="0" smtClean="0">
                          <a:solidFill>
                            <a:schemeClr val="tx1"/>
                          </a:solidFill>
                        </a:rPr>
                        <a:t>Split-CLS [Ref]</a:t>
                      </a:r>
                      <a:endParaRPr lang="en-US" sz="1400" b="0" dirty="0">
                        <a:solidFill>
                          <a:schemeClr val="tx1"/>
                        </a:solidFill>
                      </a:endParaRPr>
                    </a:p>
                  </a:txBody>
                  <a:tcPr marL="0" marR="0" marT="0" marB="0" anchor="ctr">
                    <a:solidFill>
                      <a:schemeClr val="accent5">
                        <a:lumMod val="20000"/>
                        <a:lumOff val="80000"/>
                      </a:schemeClr>
                    </a:solidFill>
                  </a:tcPr>
                </a:tc>
                <a:tc>
                  <a:txBody>
                    <a:bodyPr/>
                    <a:lstStyle/>
                    <a:p>
                      <a:pPr algn="ctr">
                        <a:lnSpc>
                          <a:spcPct val="95000"/>
                        </a:lnSpc>
                      </a:pPr>
                      <a:r>
                        <a:rPr lang="en-US" sz="1400" b="0" dirty="0" smtClean="0">
                          <a:solidFill>
                            <a:schemeClr val="tx1"/>
                          </a:solidFill>
                        </a:rPr>
                        <a:t>This Work</a:t>
                      </a:r>
                      <a:endParaRPr lang="en-US" sz="1400" b="0" dirty="0">
                        <a:solidFill>
                          <a:schemeClr val="tx1"/>
                        </a:solidFill>
                      </a:endParaRPr>
                    </a:p>
                  </a:txBody>
                  <a:tcPr marL="0" marR="0" marT="0" marB="0" anchor="ctr">
                    <a:solidFill>
                      <a:schemeClr val="accent5">
                        <a:lumMod val="20000"/>
                        <a:lumOff val="80000"/>
                      </a:schemeClr>
                    </a:solidFill>
                  </a:tcPr>
                </a:tc>
              </a:tr>
              <a:tr h="365760">
                <a:tc>
                  <a:txBody>
                    <a:bodyPr/>
                    <a:lstStyle/>
                    <a:p>
                      <a:pPr algn="ctr">
                        <a:lnSpc>
                          <a:spcPct val="95000"/>
                        </a:lnSpc>
                      </a:pPr>
                      <a:r>
                        <a:rPr lang="en-US" sz="1400" b="1" dirty="0" smtClean="0">
                          <a:solidFill>
                            <a:srgbClr val="0070C0"/>
                          </a:solidFill>
                        </a:rPr>
                        <a:t>Technology</a:t>
                      </a:r>
                      <a:endParaRPr lang="en-US" sz="1400" b="1" dirty="0">
                        <a:solidFill>
                          <a:srgbClr val="0070C0"/>
                        </a:solidFill>
                      </a:endParaRPr>
                    </a:p>
                  </a:txBody>
                  <a:tcPr marL="0" marR="0" marT="0" marB="0" anchor="ctr">
                    <a:solidFill>
                      <a:schemeClr val="accent5">
                        <a:lumMod val="20000"/>
                        <a:lumOff val="80000"/>
                      </a:schemeClr>
                    </a:solidFill>
                  </a:tcPr>
                </a:tc>
                <a:tc>
                  <a:txBody>
                    <a:bodyPr/>
                    <a:lstStyle/>
                    <a:p>
                      <a:pPr algn="ctr">
                        <a:lnSpc>
                          <a:spcPct val="95000"/>
                        </a:lnSpc>
                      </a:pPr>
                      <a:r>
                        <a:rPr lang="en-US" sz="1400" b="0" dirty="0" smtClean="0">
                          <a:solidFill>
                            <a:schemeClr val="tx1"/>
                          </a:solidFill>
                        </a:rPr>
                        <a:t>5V bipolar</a:t>
                      </a:r>
                      <a:endParaRPr lang="en-US" sz="1400" b="0" dirty="0">
                        <a:solidFill>
                          <a:schemeClr val="tx1"/>
                        </a:solidFill>
                      </a:endParaRPr>
                    </a:p>
                  </a:txBody>
                  <a:tcPr marL="0" marR="0" marT="0" marB="0" anchor="ctr">
                    <a:solidFill>
                      <a:schemeClr val="accent5">
                        <a:lumMod val="20000"/>
                        <a:lumOff val="80000"/>
                      </a:schemeClr>
                    </a:solidFill>
                  </a:tcPr>
                </a:tc>
                <a:tc>
                  <a:txBody>
                    <a:bodyPr/>
                    <a:lstStyle/>
                    <a:p>
                      <a:pPr algn="ctr">
                        <a:lnSpc>
                          <a:spcPct val="95000"/>
                        </a:lnSpc>
                      </a:pPr>
                      <a:r>
                        <a:rPr lang="en-US" sz="1400" dirty="0" smtClean="0"/>
                        <a:t>180nm</a:t>
                      </a:r>
                      <a:endParaRPr lang="en-US" sz="1400" dirty="0"/>
                    </a:p>
                  </a:txBody>
                  <a:tcPr marL="0" marR="0" marT="0" marB="0" anchor="ctr">
                    <a:solidFill>
                      <a:schemeClr val="accent5">
                        <a:lumMod val="20000"/>
                        <a:lumOff val="80000"/>
                      </a:schemeClr>
                    </a:solidFill>
                  </a:tcPr>
                </a:tc>
                <a:tc>
                  <a:txBody>
                    <a:bodyPr/>
                    <a:lstStyle/>
                    <a:p>
                      <a:pPr algn="ctr">
                        <a:lnSpc>
                          <a:spcPct val="95000"/>
                        </a:lnSpc>
                      </a:pPr>
                      <a:r>
                        <a:rPr lang="en-US" sz="1400" dirty="0" smtClean="0"/>
                        <a:t>130nm</a:t>
                      </a:r>
                      <a:endParaRPr lang="en-US" sz="1400" dirty="0"/>
                    </a:p>
                  </a:txBody>
                  <a:tcPr marL="0" marR="0" marT="0" marB="0" anchor="ctr">
                    <a:solidFill>
                      <a:schemeClr val="accent5">
                        <a:lumMod val="20000"/>
                        <a:lumOff val="80000"/>
                      </a:schemeClr>
                    </a:solidFill>
                  </a:tcPr>
                </a:tc>
              </a:tr>
              <a:tr h="365760">
                <a:tc>
                  <a:txBody>
                    <a:bodyPr/>
                    <a:lstStyle/>
                    <a:p>
                      <a:pPr algn="ctr">
                        <a:lnSpc>
                          <a:spcPct val="95000"/>
                        </a:lnSpc>
                      </a:pPr>
                      <a:r>
                        <a:rPr lang="en-US" sz="1400" b="1" dirty="0" smtClean="0">
                          <a:solidFill>
                            <a:srgbClr val="0070C0"/>
                          </a:solidFill>
                        </a:rPr>
                        <a:t>Supply Voltage</a:t>
                      </a:r>
                      <a:endParaRPr lang="en-US" sz="1400" b="1" dirty="0">
                        <a:solidFill>
                          <a:srgbClr val="0070C0"/>
                        </a:solidFill>
                      </a:endParaRPr>
                    </a:p>
                  </a:txBody>
                  <a:tcPr marL="0" marR="0" marT="0" marB="0" anchor="ctr">
                    <a:solidFill>
                      <a:schemeClr val="accent5">
                        <a:lumMod val="20000"/>
                        <a:lumOff val="80000"/>
                      </a:schemeClr>
                    </a:solidFill>
                  </a:tcPr>
                </a:tc>
                <a:tc>
                  <a:txBody>
                    <a:bodyPr/>
                    <a:lstStyle/>
                    <a:p>
                      <a:pPr algn="ctr">
                        <a:lnSpc>
                          <a:spcPct val="95000"/>
                        </a:lnSpc>
                      </a:pPr>
                      <a:r>
                        <a:rPr lang="en-US" sz="1400" b="0" dirty="0" smtClean="0">
                          <a:solidFill>
                            <a:schemeClr val="tx1"/>
                          </a:solidFill>
                        </a:rPr>
                        <a:t>5V</a:t>
                      </a:r>
                      <a:endParaRPr lang="en-US" sz="1400" b="0" dirty="0">
                        <a:solidFill>
                          <a:schemeClr val="tx1"/>
                        </a:solidFill>
                      </a:endParaRPr>
                    </a:p>
                  </a:txBody>
                  <a:tcPr marL="0" marR="0" marT="0" marB="0" anchor="ctr">
                    <a:solidFill>
                      <a:schemeClr val="accent5">
                        <a:lumMod val="20000"/>
                        <a:lumOff val="80000"/>
                      </a:schemeClr>
                    </a:solidFill>
                  </a:tcPr>
                </a:tc>
                <a:tc>
                  <a:txBody>
                    <a:bodyPr/>
                    <a:lstStyle/>
                    <a:p>
                      <a:pPr algn="ctr">
                        <a:lnSpc>
                          <a:spcPct val="95000"/>
                        </a:lnSpc>
                      </a:pPr>
                      <a:r>
                        <a:rPr lang="en-US" sz="1400" dirty="0" smtClean="0"/>
                        <a:t>1.8V</a:t>
                      </a:r>
                      <a:endParaRPr lang="en-US" sz="1400" dirty="0"/>
                    </a:p>
                  </a:txBody>
                  <a:tcPr marL="0" marR="0" marT="0" marB="0" anchor="ctr">
                    <a:solidFill>
                      <a:schemeClr val="accent5">
                        <a:lumMod val="20000"/>
                        <a:lumOff val="80000"/>
                      </a:schemeClr>
                    </a:solidFill>
                  </a:tcPr>
                </a:tc>
                <a:tc>
                  <a:txBody>
                    <a:bodyPr/>
                    <a:lstStyle/>
                    <a:p>
                      <a:pPr algn="ctr">
                        <a:lnSpc>
                          <a:spcPct val="95000"/>
                        </a:lnSpc>
                      </a:pPr>
                      <a:r>
                        <a:rPr lang="en-US" sz="1400" dirty="0" smtClean="0"/>
                        <a:t>1.2V</a:t>
                      </a:r>
                      <a:endParaRPr lang="en-US" sz="1400" dirty="0"/>
                    </a:p>
                  </a:txBody>
                  <a:tcPr marL="0" marR="0" marT="0" marB="0" anchor="ctr">
                    <a:solidFill>
                      <a:schemeClr val="accent5">
                        <a:lumMod val="20000"/>
                        <a:lumOff val="80000"/>
                      </a:schemeClr>
                    </a:solidFill>
                  </a:tcPr>
                </a:tc>
              </a:tr>
              <a:tr h="365760">
                <a:tc>
                  <a:txBody>
                    <a:bodyPr/>
                    <a:lstStyle/>
                    <a:p>
                      <a:pPr algn="ctr">
                        <a:lnSpc>
                          <a:spcPct val="95000"/>
                        </a:lnSpc>
                      </a:pPr>
                      <a:r>
                        <a:rPr lang="en-US" sz="1400" b="1" dirty="0" smtClean="0">
                          <a:solidFill>
                            <a:srgbClr val="0070C0"/>
                          </a:solidFill>
                        </a:rPr>
                        <a:t>Input</a:t>
                      </a:r>
                      <a:r>
                        <a:rPr lang="en-US" sz="1400" b="1" baseline="0" dirty="0" smtClean="0">
                          <a:solidFill>
                            <a:srgbClr val="0070C0"/>
                          </a:solidFill>
                        </a:rPr>
                        <a:t>  </a:t>
                      </a:r>
                      <a:r>
                        <a:rPr lang="en-US" sz="1400" b="1" baseline="0" dirty="0" smtClean="0">
                          <a:solidFill>
                            <a:srgbClr val="0070C0"/>
                          </a:solidFill>
                        </a:rPr>
                        <a:t>Voltage Range</a:t>
                      </a:r>
                      <a:endParaRPr lang="en-US" sz="1400" b="1" dirty="0">
                        <a:solidFill>
                          <a:srgbClr val="0070C0"/>
                        </a:solidFill>
                      </a:endParaRPr>
                    </a:p>
                  </a:txBody>
                  <a:tcPr marL="0" marR="0" marT="0" marB="0" anchor="ctr">
                    <a:solidFill>
                      <a:schemeClr val="accent5">
                        <a:lumMod val="20000"/>
                        <a:lumOff val="80000"/>
                      </a:schemeClr>
                    </a:solidFill>
                  </a:tcPr>
                </a:tc>
                <a:tc>
                  <a:txBody>
                    <a:bodyPr/>
                    <a:lstStyle/>
                    <a:p>
                      <a:pPr algn="ctr">
                        <a:lnSpc>
                          <a:spcPct val="95000"/>
                        </a:lnSpc>
                      </a:pPr>
                      <a:r>
                        <a:rPr lang="en-US" sz="1400" b="0" dirty="0" smtClean="0">
                          <a:solidFill>
                            <a:schemeClr val="tx1"/>
                          </a:solidFill>
                        </a:rPr>
                        <a:t>2V</a:t>
                      </a:r>
                      <a:endParaRPr lang="en-US" sz="1400" b="0" dirty="0">
                        <a:solidFill>
                          <a:schemeClr val="tx1"/>
                        </a:solidFill>
                      </a:endParaRPr>
                    </a:p>
                  </a:txBody>
                  <a:tcPr marL="0" marR="0" marT="0" marB="0" anchor="ctr">
                    <a:solidFill>
                      <a:schemeClr val="accent5">
                        <a:lumMod val="20000"/>
                        <a:lumOff val="80000"/>
                      </a:schemeClr>
                    </a:solidFill>
                  </a:tcPr>
                </a:tc>
                <a:tc>
                  <a:txBody>
                    <a:bodyPr/>
                    <a:lstStyle/>
                    <a:p>
                      <a:pPr algn="ctr">
                        <a:lnSpc>
                          <a:spcPct val="95000"/>
                        </a:lnSpc>
                      </a:pPr>
                      <a:r>
                        <a:rPr lang="en-US" sz="1400" dirty="0" smtClean="0"/>
                        <a:t>1.4V</a:t>
                      </a:r>
                      <a:endParaRPr lang="en-US" sz="1400" dirty="0"/>
                    </a:p>
                  </a:txBody>
                  <a:tcPr marL="0" marR="0" marT="0" marB="0" anchor="ctr">
                    <a:solidFill>
                      <a:schemeClr val="accent5">
                        <a:lumMod val="20000"/>
                        <a:lumOff val="80000"/>
                      </a:schemeClr>
                    </a:solidFill>
                  </a:tcPr>
                </a:tc>
                <a:tc>
                  <a:txBody>
                    <a:bodyPr/>
                    <a:lstStyle/>
                    <a:p>
                      <a:pPr algn="ctr">
                        <a:lnSpc>
                          <a:spcPct val="95000"/>
                        </a:lnSpc>
                      </a:pPr>
                      <a:r>
                        <a:rPr lang="en-US" sz="1400" dirty="0" smtClean="0"/>
                        <a:t>1V</a:t>
                      </a:r>
                      <a:endParaRPr lang="en-US" sz="1400" dirty="0"/>
                    </a:p>
                  </a:txBody>
                  <a:tcPr marL="0" marR="0" marT="0" marB="0" anchor="ctr">
                    <a:solidFill>
                      <a:schemeClr val="accent5">
                        <a:lumMod val="20000"/>
                        <a:lumOff val="80000"/>
                      </a:schemeClr>
                    </a:solidFill>
                  </a:tcPr>
                </a:tc>
              </a:tr>
              <a:tr h="365760">
                <a:tc>
                  <a:txBody>
                    <a:bodyPr/>
                    <a:lstStyle/>
                    <a:p>
                      <a:pPr algn="ctr">
                        <a:lnSpc>
                          <a:spcPct val="95000"/>
                        </a:lnSpc>
                      </a:pPr>
                      <a:r>
                        <a:rPr lang="en-US" sz="1400" b="1" dirty="0" smtClean="0">
                          <a:solidFill>
                            <a:srgbClr val="0070C0"/>
                          </a:solidFill>
                        </a:rPr>
                        <a:t>Sampling Frequency</a:t>
                      </a:r>
                      <a:endParaRPr lang="en-US" sz="1400" b="1" dirty="0">
                        <a:solidFill>
                          <a:srgbClr val="0070C0"/>
                        </a:solidFill>
                      </a:endParaRPr>
                    </a:p>
                  </a:txBody>
                  <a:tcPr marL="0" marR="0" marT="0" marB="0" anchor="ctr">
                    <a:solidFill>
                      <a:schemeClr val="accent5">
                        <a:lumMod val="20000"/>
                        <a:lumOff val="80000"/>
                      </a:schemeClr>
                    </a:solidFill>
                  </a:tcPr>
                </a:tc>
                <a:tc>
                  <a:txBody>
                    <a:bodyPr/>
                    <a:lstStyle/>
                    <a:p>
                      <a:pPr algn="ctr">
                        <a:lnSpc>
                          <a:spcPct val="95000"/>
                        </a:lnSpc>
                      </a:pPr>
                      <a:r>
                        <a:rPr lang="en-US" sz="1400" b="0" dirty="0" smtClean="0">
                          <a:solidFill>
                            <a:schemeClr val="tx1"/>
                          </a:solidFill>
                        </a:rPr>
                        <a:t>41MHz</a:t>
                      </a:r>
                      <a:endParaRPr lang="en-US" sz="1400" b="0" dirty="0">
                        <a:solidFill>
                          <a:schemeClr val="tx1"/>
                        </a:solidFill>
                      </a:endParaRPr>
                    </a:p>
                  </a:txBody>
                  <a:tcPr marL="0" marR="0" marT="0" marB="0" anchor="ctr">
                    <a:solidFill>
                      <a:schemeClr val="accent5">
                        <a:lumMod val="20000"/>
                        <a:lumOff val="80000"/>
                      </a:schemeClr>
                    </a:solidFill>
                  </a:tcPr>
                </a:tc>
                <a:tc>
                  <a:txBody>
                    <a:bodyPr/>
                    <a:lstStyle/>
                    <a:p>
                      <a:pPr algn="ctr">
                        <a:lnSpc>
                          <a:spcPct val="95000"/>
                        </a:lnSpc>
                      </a:pPr>
                      <a:r>
                        <a:rPr lang="en-US" sz="1400" dirty="0" smtClean="0"/>
                        <a:t>20MHz</a:t>
                      </a:r>
                      <a:endParaRPr lang="en-US" sz="1400" dirty="0"/>
                    </a:p>
                  </a:txBody>
                  <a:tcPr marL="0" marR="0" marT="0" marB="0" anchor="ctr">
                    <a:solidFill>
                      <a:schemeClr val="accent5">
                        <a:lumMod val="20000"/>
                        <a:lumOff val="80000"/>
                      </a:schemeClr>
                    </a:solidFill>
                  </a:tcPr>
                </a:tc>
                <a:tc>
                  <a:txBody>
                    <a:bodyPr/>
                    <a:lstStyle/>
                    <a:p>
                      <a:pPr algn="ctr">
                        <a:lnSpc>
                          <a:spcPct val="95000"/>
                        </a:lnSpc>
                      </a:pPr>
                      <a:r>
                        <a:rPr lang="en-US" sz="1400" dirty="0" smtClean="0"/>
                        <a:t>25MHz*</a:t>
                      </a:r>
                      <a:endParaRPr lang="en-US" sz="1400" dirty="0"/>
                    </a:p>
                  </a:txBody>
                  <a:tcPr marL="0" marR="0" marT="0" marB="0" anchor="ctr">
                    <a:solidFill>
                      <a:schemeClr val="accent5">
                        <a:lumMod val="20000"/>
                        <a:lumOff val="80000"/>
                      </a:schemeClr>
                    </a:solidFill>
                  </a:tcPr>
                </a:tc>
              </a:tr>
              <a:tr h="365760">
                <a:tc>
                  <a:txBody>
                    <a:bodyPr/>
                    <a:lstStyle/>
                    <a:p>
                      <a:pPr algn="ctr">
                        <a:lnSpc>
                          <a:spcPct val="95000"/>
                        </a:lnSpc>
                      </a:pPr>
                      <a:r>
                        <a:rPr lang="en-US" sz="1400" b="1" dirty="0" smtClean="0">
                          <a:solidFill>
                            <a:srgbClr val="0070C0"/>
                          </a:solidFill>
                        </a:rPr>
                        <a:t>ENOB</a:t>
                      </a:r>
                    </a:p>
                  </a:txBody>
                  <a:tcPr marL="0" marR="0" marT="0" marB="0" anchor="ctr">
                    <a:solidFill>
                      <a:schemeClr val="accent5">
                        <a:lumMod val="20000"/>
                        <a:lumOff val="80000"/>
                      </a:schemeClr>
                    </a:solidFill>
                  </a:tcPr>
                </a:tc>
                <a:tc>
                  <a:txBody>
                    <a:bodyPr/>
                    <a:lstStyle/>
                    <a:p>
                      <a:pPr algn="ctr">
                        <a:lnSpc>
                          <a:spcPct val="95000"/>
                        </a:lnSpc>
                      </a:pPr>
                      <a:r>
                        <a:rPr lang="en-US" sz="1400" b="0" dirty="0" smtClean="0">
                          <a:solidFill>
                            <a:schemeClr val="tx1"/>
                          </a:solidFill>
                        </a:rPr>
                        <a:t>10.9</a:t>
                      </a:r>
                    </a:p>
                  </a:txBody>
                  <a:tcPr marL="0" marR="0" marT="0" marB="0" anchor="ctr">
                    <a:solidFill>
                      <a:schemeClr val="accent5">
                        <a:lumMod val="20000"/>
                        <a:lumOff val="80000"/>
                      </a:schemeClr>
                    </a:solidFill>
                  </a:tcPr>
                </a:tc>
                <a:tc>
                  <a:txBody>
                    <a:bodyPr/>
                    <a:lstStyle/>
                    <a:p>
                      <a:pPr algn="ctr">
                        <a:lnSpc>
                          <a:spcPct val="95000"/>
                        </a:lnSpc>
                      </a:pPr>
                      <a:r>
                        <a:rPr lang="en-US" sz="1400" dirty="0" smtClean="0"/>
                        <a:t>11.1b</a:t>
                      </a:r>
                      <a:endParaRPr lang="en-US" sz="1400" dirty="0"/>
                    </a:p>
                  </a:txBody>
                  <a:tcPr marL="0" marR="0" marT="0" marB="0" anchor="ctr">
                    <a:solidFill>
                      <a:schemeClr val="accent5">
                        <a:lumMod val="20000"/>
                        <a:lumOff val="80000"/>
                      </a:schemeClr>
                    </a:solidFill>
                  </a:tcPr>
                </a:tc>
                <a:tc>
                  <a:txBody>
                    <a:bodyPr/>
                    <a:lstStyle/>
                    <a:p>
                      <a:pPr algn="ctr">
                        <a:lnSpc>
                          <a:spcPct val="95000"/>
                        </a:lnSpc>
                      </a:pPr>
                      <a:r>
                        <a:rPr lang="en-US" sz="1400" dirty="0" smtClean="0"/>
                        <a:t>11.3b</a:t>
                      </a:r>
                      <a:endParaRPr lang="en-US" sz="1400" dirty="0"/>
                    </a:p>
                  </a:txBody>
                  <a:tcPr marL="0" marR="0" marT="0" marB="0" anchor="ctr">
                    <a:solidFill>
                      <a:schemeClr val="accent5">
                        <a:lumMod val="20000"/>
                        <a:lumOff val="80000"/>
                      </a:schemeClr>
                    </a:solidFill>
                  </a:tcPr>
                </a:tc>
              </a:tr>
              <a:tr h="365760">
                <a:tc>
                  <a:txBody>
                    <a:bodyPr/>
                    <a:lstStyle/>
                    <a:p>
                      <a:pPr algn="ctr">
                        <a:lnSpc>
                          <a:spcPct val="95000"/>
                        </a:lnSpc>
                      </a:pPr>
                      <a:r>
                        <a:rPr lang="en-US" sz="1400" b="1" dirty="0" smtClean="0">
                          <a:solidFill>
                            <a:srgbClr val="0070C0"/>
                          </a:solidFill>
                        </a:rPr>
                        <a:t>Latency</a:t>
                      </a:r>
                      <a:endParaRPr lang="en-US" sz="1400" b="1" dirty="0" smtClean="0">
                        <a:solidFill>
                          <a:srgbClr val="0070C0"/>
                        </a:solidFill>
                      </a:endParaRPr>
                    </a:p>
                  </a:txBody>
                  <a:tcPr marL="0" marR="0" marT="0" marB="0" anchor="ctr">
                    <a:solidFill>
                      <a:schemeClr val="accent5">
                        <a:lumMod val="20000"/>
                        <a:lumOff val="80000"/>
                      </a:schemeClr>
                    </a:solidFill>
                  </a:tcPr>
                </a:tc>
                <a:tc>
                  <a:txBody>
                    <a:bodyPr/>
                    <a:lstStyle/>
                    <a:p>
                      <a:pPr algn="ctr">
                        <a:lnSpc>
                          <a:spcPct val="95000"/>
                        </a:lnSpc>
                      </a:pPr>
                      <a:r>
                        <a:rPr lang="en-US" sz="1400" b="0" dirty="0" smtClean="0">
                          <a:solidFill>
                            <a:schemeClr val="tx1"/>
                          </a:solidFill>
                        </a:rPr>
                        <a:t>Not specified </a:t>
                      </a:r>
                    </a:p>
                  </a:txBody>
                  <a:tcPr marL="0" marR="0" marT="0" marB="0" anchor="ctr">
                    <a:solidFill>
                      <a:schemeClr val="accent5">
                        <a:lumMod val="20000"/>
                        <a:lumOff val="80000"/>
                      </a:schemeClr>
                    </a:solidFill>
                  </a:tcPr>
                </a:tc>
                <a:tc>
                  <a:txBody>
                    <a:bodyPr/>
                    <a:lstStyle/>
                    <a:p>
                      <a:pPr algn="ctr">
                        <a:lnSpc>
                          <a:spcPct val="95000"/>
                        </a:lnSpc>
                      </a:pPr>
                      <a:r>
                        <a:rPr lang="en-US" sz="1400" dirty="0" smtClean="0"/>
                        <a:t>Not specified </a:t>
                      </a:r>
                    </a:p>
                  </a:txBody>
                  <a:tcPr marL="0" marR="0" marT="0" marB="0" anchor="ctr">
                    <a:solidFill>
                      <a:schemeClr val="accent5">
                        <a:lumMod val="20000"/>
                        <a:lumOff val="80000"/>
                      </a:schemeClr>
                    </a:solidFill>
                  </a:tcPr>
                </a:tc>
                <a:tc>
                  <a:txBody>
                    <a:bodyPr/>
                    <a:lstStyle/>
                    <a:p>
                      <a:pPr algn="ctr">
                        <a:lnSpc>
                          <a:spcPct val="95000"/>
                        </a:lnSpc>
                      </a:pPr>
                      <a:r>
                        <a:rPr lang="en-US" sz="1400" dirty="0" smtClean="0"/>
                        <a:t>120ns**</a:t>
                      </a:r>
                      <a:endParaRPr lang="en-US" sz="1400" dirty="0"/>
                    </a:p>
                  </a:txBody>
                  <a:tcPr marL="0" marR="0" marT="0" marB="0" anchor="ctr">
                    <a:solidFill>
                      <a:schemeClr val="accent5">
                        <a:lumMod val="20000"/>
                        <a:lumOff val="80000"/>
                      </a:schemeClr>
                    </a:solidFill>
                  </a:tcPr>
                </a:tc>
              </a:tr>
              <a:tr h="365760">
                <a:tc>
                  <a:txBody>
                    <a:bodyPr/>
                    <a:lstStyle/>
                    <a:p>
                      <a:pPr algn="ctr">
                        <a:lnSpc>
                          <a:spcPct val="95000"/>
                        </a:lnSpc>
                      </a:pPr>
                      <a:r>
                        <a:rPr lang="en-US" sz="1400" b="1" dirty="0" smtClean="0">
                          <a:solidFill>
                            <a:srgbClr val="0070C0"/>
                          </a:solidFill>
                        </a:rPr>
                        <a:t>Analog</a:t>
                      </a:r>
                      <a:r>
                        <a:rPr lang="en-US" sz="1400" b="1" baseline="0" dirty="0" smtClean="0">
                          <a:solidFill>
                            <a:srgbClr val="0070C0"/>
                          </a:solidFill>
                        </a:rPr>
                        <a:t> Power</a:t>
                      </a:r>
                      <a:endParaRPr lang="en-US" sz="1400" b="1" dirty="0" smtClean="0">
                        <a:solidFill>
                          <a:srgbClr val="0070C0"/>
                        </a:solidFill>
                      </a:endParaRPr>
                    </a:p>
                  </a:txBody>
                  <a:tcPr marL="0" marR="0" marT="0" marB="0" anchor="ctr">
                    <a:solidFill>
                      <a:schemeClr val="accent5">
                        <a:lumMod val="20000"/>
                        <a:lumOff val="80000"/>
                      </a:schemeClr>
                    </a:solidFill>
                  </a:tcPr>
                </a:tc>
                <a:tc>
                  <a:txBody>
                    <a:bodyPr/>
                    <a:lstStyle/>
                    <a:p>
                      <a:pPr algn="ctr">
                        <a:lnSpc>
                          <a:spcPct val="95000"/>
                        </a:lnSpc>
                      </a:pPr>
                      <a:r>
                        <a:rPr lang="en-US" sz="1400" b="0" dirty="0" smtClean="0">
                          <a:solidFill>
                            <a:schemeClr val="tx1"/>
                          </a:solidFill>
                        </a:rPr>
                        <a:t>Not specified </a:t>
                      </a:r>
                      <a:endParaRPr lang="en-US" sz="1400" b="0" dirty="0" smtClean="0">
                        <a:solidFill>
                          <a:schemeClr val="tx1"/>
                        </a:solidFill>
                      </a:endParaRPr>
                    </a:p>
                  </a:txBody>
                  <a:tcPr marL="0" marR="0" marT="0" marB="0" anchor="ctr">
                    <a:solidFill>
                      <a:schemeClr val="accent5">
                        <a:lumMod val="20000"/>
                        <a:lumOff val="80000"/>
                      </a:schemeClr>
                    </a:solidFill>
                  </a:tcPr>
                </a:tc>
                <a:tc>
                  <a:txBody>
                    <a:bodyPr/>
                    <a:lstStyle/>
                    <a:p>
                      <a:pPr algn="ctr">
                        <a:lnSpc>
                          <a:spcPct val="95000"/>
                        </a:lnSpc>
                      </a:pPr>
                      <a:r>
                        <a:rPr lang="en-US" sz="1400" dirty="0" smtClean="0"/>
                        <a:t>15mW</a:t>
                      </a:r>
                      <a:endParaRPr lang="en-US" sz="1400" dirty="0"/>
                    </a:p>
                  </a:txBody>
                  <a:tcPr marL="0" marR="0" marT="0" marB="0" anchor="ctr">
                    <a:solidFill>
                      <a:schemeClr val="accent5">
                        <a:lumMod val="20000"/>
                        <a:lumOff val="80000"/>
                      </a:schemeClr>
                    </a:solidFill>
                  </a:tcPr>
                </a:tc>
                <a:tc>
                  <a:txBody>
                    <a:bodyPr/>
                    <a:lstStyle/>
                    <a:p>
                      <a:pPr algn="ctr">
                        <a:lnSpc>
                          <a:spcPct val="95000"/>
                        </a:lnSpc>
                      </a:pPr>
                      <a:r>
                        <a:rPr lang="en-US" sz="1400" dirty="0" smtClean="0"/>
                        <a:t>7mW</a:t>
                      </a:r>
                      <a:endParaRPr lang="en-US" sz="1400" dirty="0"/>
                    </a:p>
                  </a:txBody>
                  <a:tcPr marL="0" marR="0" marT="0" marB="0" anchor="ctr">
                    <a:solidFill>
                      <a:schemeClr val="accent5">
                        <a:lumMod val="20000"/>
                        <a:lumOff val="80000"/>
                      </a:schemeClr>
                    </a:solidFill>
                  </a:tcPr>
                </a:tc>
              </a:tr>
              <a:tr h="365760">
                <a:tc>
                  <a:txBody>
                    <a:bodyPr/>
                    <a:lstStyle/>
                    <a:p>
                      <a:pPr algn="ctr">
                        <a:lnSpc>
                          <a:spcPct val="95000"/>
                        </a:lnSpc>
                      </a:pPr>
                      <a:r>
                        <a:rPr lang="en-US" sz="1400" b="1" dirty="0" smtClean="0">
                          <a:solidFill>
                            <a:srgbClr val="0070C0"/>
                          </a:solidFill>
                        </a:rPr>
                        <a:t>Total Power</a:t>
                      </a:r>
                      <a:endParaRPr lang="en-US" sz="1400" b="1" dirty="0" smtClean="0">
                        <a:solidFill>
                          <a:srgbClr val="0070C0"/>
                        </a:solidFill>
                      </a:endParaRPr>
                    </a:p>
                  </a:txBody>
                  <a:tcPr marL="0" marR="0" marT="0" marB="0" anchor="ctr">
                    <a:solidFill>
                      <a:schemeClr val="accent5">
                        <a:lumMod val="20000"/>
                        <a:lumOff val="80000"/>
                      </a:schemeClr>
                    </a:solidFill>
                  </a:tcPr>
                </a:tc>
                <a:tc>
                  <a:txBody>
                    <a:bodyPr/>
                    <a:lstStyle/>
                    <a:p>
                      <a:pPr algn="ctr">
                        <a:lnSpc>
                          <a:spcPct val="95000"/>
                        </a:lnSpc>
                      </a:pPr>
                      <a:r>
                        <a:rPr lang="en-US" sz="1400" b="0" dirty="0" smtClean="0">
                          <a:solidFill>
                            <a:schemeClr val="tx1"/>
                          </a:solidFill>
                        </a:rPr>
                        <a:t>595mW</a:t>
                      </a:r>
                      <a:endParaRPr lang="en-US" sz="1400" b="0" dirty="0" smtClean="0">
                        <a:solidFill>
                          <a:schemeClr val="tx1"/>
                        </a:solidFill>
                      </a:endParaRPr>
                    </a:p>
                  </a:txBody>
                  <a:tcPr marL="0" marR="0" marT="0" marB="0" anchor="ctr">
                    <a:solidFill>
                      <a:schemeClr val="accent5">
                        <a:lumMod val="20000"/>
                        <a:lumOff val="80000"/>
                      </a:schemeClr>
                    </a:solidFill>
                  </a:tcPr>
                </a:tc>
                <a:tc>
                  <a:txBody>
                    <a:bodyPr/>
                    <a:lstStyle/>
                    <a:p>
                      <a:pPr algn="ctr">
                        <a:lnSpc>
                          <a:spcPct val="95000"/>
                        </a:lnSpc>
                      </a:pPr>
                      <a:r>
                        <a:rPr lang="en-US" sz="1400" dirty="0" smtClean="0"/>
                        <a:t>Not specified </a:t>
                      </a:r>
                    </a:p>
                  </a:txBody>
                  <a:tcPr marL="0" marR="0" marT="0" marB="0" anchor="ctr">
                    <a:solidFill>
                      <a:schemeClr val="accent5">
                        <a:lumMod val="20000"/>
                        <a:lumOff val="80000"/>
                      </a:schemeClr>
                    </a:solidFill>
                  </a:tcPr>
                </a:tc>
                <a:tc>
                  <a:txBody>
                    <a:bodyPr/>
                    <a:lstStyle/>
                    <a:p>
                      <a:pPr algn="ctr">
                        <a:lnSpc>
                          <a:spcPct val="95000"/>
                        </a:lnSpc>
                      </a:pPr>
                      <a:r>
                        <a:rPr lang="en-US" sz="1400" dirty="0" smtClean="0"/>
                        <a:t>15mW</a:t>
                      </a:r>
                      <a:endParaRPr lang="en-US" sz="1400" dirty="0"/>
                    </a:p>
                  </a:txBody>
                  <a:tcPr marL="0" marR="0" marT="0" marB="0" anchor="ctr">
                    <a:solidFill>
                      <a:schemeClr val="accent5">
                        <a:lumMod val="20000"/>
                        <a:lumOff val="80000"/>
                      </a:schemeClr>
                    </a:solidFill>
                  </a:tcPr>
                </a:tc>
              </a:tr>
              <a:tr h="365760">
                <a:tc>
                  <a:txBody>
                    <a:bodyPr/>
                    <a:lstStyle/>
                    <a:p>
                      <a:pPr algn="ctr">
                        <a:lnSpc>
                          <a:spcPct val="95000"/>
                        </a:lnSpc>
                      </a:pPr>
                      <a:r>
                        <a:rPr lang="en-US" sz="1400" b="1" dirty="0" smtClean="0">
                          <a:solidFill>
                            <a:srgbClr val="0070C0"/>
                          </a:solidFill>
                        </a:rPr>
                        <a:t>TID</a:t>
                      </a:r>
                      <a:endParaRPr lang="en-US" sz="1400" b="1" dirty="0" smtClean="0">
                        <a:solidFill>
                          <a:srgbClr val="0070C0"/>
                        </a:solidFill>
                      </a:endParaRPr>
                    </a:p>
                  </a:txBody>
                  <a:tcPr marL="0" marR="0" marT="0" marB="0" anchor="ctr">
                    <a:solidFill>
                      <a:schemeClr val="accent5">
                        <a:lumMod val="20000"/>
                        <a:lumOff val="80000"/>
                      </a:schemeClr>
                    </a:solidFill>
                  </a:tcPr>
                </a:tc>
                <a:tc>
                  <a:txBody>
                    <a:bodyPr/>
                    <a:lstStyle/>
                    <a:p>
                      <a:pPr algn="ctr">
                        <a:lnSpc>
                          <a:spcPct val="95000"/>
                        </a:lnSpc>
                      </a:pPr>
                      <a:r>
                        <a:rPr lang="en-US" sz="1400" b="0" dirty="0" smtClean="0">
                          <a:solidFill>
                            <a:schemeClr val="tx1"/>
                          </a:solidFill>
                        </a:rPr>
                        <a:t>&gt;1MRad(Si)</a:t>
                      </a:r>
                      <a:endParaRPr lang="en-US" sz="1400" b="0" dirty="0" smtClean="0">
                        <a:solidFill>
                          <a:schemeClr val="tx1"/>
                        </a:solidFill>
                      </a:endParaRPr>
                    </a:p>
                  </a:txBody>
                  <a:tcPr marL="0" marR="0" marT="0" marB="0" anchor="ctr">
                    <a:solidFill>
                      <a:schemeClr val="accent5">
                        <a:lumMod val="20000"/>
                        <a:lumOff val="80000"/>
                      </a:schemeClr>
                    </a:solidFill>
                  </a:tcPr>
                </a:tc>
                <a:tc>
                  <a:txBody>
                    <a:bodyPr/>
                    <a:lstStyle/>
                    <a:p>
                      <a:pPr algn="ctr">
                        <a:lnSpc>
                          <a:spcPct val="95000"/>
                        </a:lnSpc>
                      </a:pPr>
                      <a:r>
                        <a:rPr lang="en-US" sz="1400" dirty="0" smtClean="0"/>
                        <a:t>Not specified </a:t>
                      </a:r>
                    </a:p>
                  </a:txBody>
                  <a:tcPr marL="0" marR="0" marT="0" marB="0" anchor="ctr">
                    <a:solidFill>
                      <a:schemeClr val="accent5">
                        <a:lumMod val="20000"/>
                        <a:lumOff val="80000"/>
                      </a:schemeClr>
                    </a:solidFill>
                  </a:tcPr>
                </a:tc>
                <a:tc>
                  <a:txBody>
                    <a:bodyPr/>
                    <a:lstStyle/>
                    <a:p>
                      <a:pPr algn="ctr">
                        <a:lnSpc>
                          <a:spcPct val="95000"/>
                        </a:lnSpc>
                      </a:pPr>
                      <a:r>
                        <a:rPr lang="en-US" sz="1400" dirty="0" smtClean="0"/>
                        <a:t>&gt;1.8MRad(Si)</a:t>
                      </a:r>
                      <a:endParaRPr lang="en-US" sz="1400" dirty="0"/>
                    </a:p>
                  </a:txBody>
                  <a:tcPr marL="0" marR="0" marT="0" marB="0" anchor="ctr">
                    <a:solidFill>
                      <a:schemeClr val="accent5">
                        <a:lumMod val="20000"/>
                        <a:lumOff val="80000"/>
                      </a:schemeClr>
                    </a:solidFill>
                  </a:tcPr>
                </a:tc>
              </a:tr>
              <a:tr h="365760">
                <a:tc>
                  <a:txBody>
                    <a:bodyPr/>
                    <a:lstStyle/>
                    <a:p>
                      <a:pPr algn="ctr">
                        <a:lnSpc>
                          <a:spcPct val="95000"/>
                        </a:lnSpc>
                      </a:pPr>
                      <a:r>
                        <a:rPr lang="en-US" sz="1400" b="1" dirty="0" smtClean="0">
                          <a:solidFill>
                            <a:srgbClr val="0070C0"/>
                          </a:solidFill>
                        </a:rPr>
                        <a:t>Results</a:t>
                      </a:r>
                      <a:r>
                        <a:rPr lang="en-US" sz="1400" b="1" baseline="0" dirty="0" smtClean="0">
                          <a:solidFill>
                            <a:srgbClr val="0070C0"/>
                          </a:solidFill>
                        </a:rPr>
                        <a:t> Based on</a:t>
                      </a:r>
                      <a:endParaRPr lang="en-US" sz="1400" b="1" dirty="0" smtClean="0">
                        <a:solidFill>
                          <a:srgbClr val="0070C0"/>
                        </a:solidFill>
                      </a:endParaRPr>
                    </a:p>
                  </a:txBody>
                  <a:tcPr marL="0" marR="0" marT="0" marB="0" anchor="ctr">
                    <a:solidFill>
                      <a:schemeClr val="accent5">
                        <a:lumMod val="20000"/>
                        <a:lumOff val="80000"/>
                      </a:schemeClr>
                    </a:solidFill>
                  </a:tcPr>
                </a:tc>
                <a:tc>
                  <a:txBody>
                    <a:bodyPr/>
                    <a:lstStyle/>
                    <a:p>
                      <a:pPr algn="ctr">
                        <a:lnSpc>
                          <a:spcPct val="95000"/>
                        </a:lnSpc>
                      </a:pPr>
                      <a:r>
                        <a:rPr lang="en-US" sz="1400" b="0" dirty="0" smtClean="0">
                          <a:solidFill>
                            <a:schemeClr val="tx1"/>
                          </a:solidFill>
                        </a:rPr>
                        <a:t>Actual</a:t>
                      </a:r>
                      <a:r>
                        <a:rPr lang="en-US" sz="1400" b="0" baseline="0" dirty="0" smtClean="0">
                          <a:solidFill>
                            <a:schemeClr val="tx1"/>
                          </a:solidFill>
                        </a:rPr>
                        <a:t> tests</a:t>
                      </a:r>
                      <a:endParaRPr lang="en-US" sz="1400" b="0" dirty="0" smtClean="0">
                        <a:solidFill>
                          <a:schemeClr val="tx1"/>
                        </a:solidFill>
                      </a:endParaRPr>
                    </a:p>
                  </a:txBody>
                  <a:tcPr marL="0" marR="0" marT="0" marB="0" anchor="ctr">
                    <a:solidFill>
                      <a:schemeClr val="accent5">
                        <a:lumMod val="20000"/>
                        <a:lumOff val="80000"/>
                      </a:schemeClr>
                    </a:solidFill>
                  </a:tcPr>
                </a:tc>
                <a:tc>
                  <a:txBody>
                    <a:bodyPr/>
                    <a:lstStyle/>
                    <a:p>
                      <a:pPr algn="ctr">
                        <a:lnSpc>
                          <a:spcPct val="95000"/>
                        </a:lnSpc>
                      </a:pPr>
                      <a:r>
                        <a:rPr lang="en-US" sz="1400" dirty="0" smtClean="0"/>
                        <a:t>Actual tests</a:t>
                      </a:r>
                    </a:p>
                  </a:txBody>
                  <a:tcPr marL="0" marR="0" marT="0" marB="0" anchor="ctr">
                    <a:solidFill>
                      <a:schemeClr val="accent5">
                        <a:lumMod val="20000"/>
                        <a:lumOff val="80000"/>
                      </a:schemeClr>
                    </a:solidFill>
                  </a:tcPr>
                </a:tc>
                <a:tc>
                  <a:txBody>
                    <a:bodyPr/>
                    <a:lstStyle/>
                    <a:p>
                      <a:pPr algn="ctr">
                        <a:lnSpc>
                          <a:spcPct val="95000"/>
                        </a:lnSpc>
                      </a:pPr>
                      <a:r>
                        <a:rPr lang="en-US" sz="1400" dirty="0" smtClean="0"/>
                        <a:t> Simulations</a:t>
                      </a:r>
                      <a:endParaRPr lang="en-US" sz="1400" dirty="0"/>
                    </a:p>
                  </a:txBody>
                  <a:tcPr marL="0" marR="0" marT="0" marB="0" anchor="ctr">
                    <a:solidFill>
                      <a:schemeClr val="accent5">
                        <a:lumMod val="20000"/>
                        <a:lumOff val="80000"/>
                      </a:schemeClr>
                    </a:solidFill>
                  </a:tcPr>
                </a:tc>
              </a:tr>
            </a:tbl>
          </a:graphicData>
        </a:graphic>
      </p:graphicFrame>
      <p:sp>
        <p:nvSpPr>
          <p:cNvPr id="2" name="TextBox 1"/>
          <p:cNvSpPr txBox="1"/>
          <p:nvPr/>
        </p:nvSpPr>
        <p:spPr>
          <a:xfrm>
            <a:off x="6019800" y="1219200"/>
            <a:ext cx="2971800" cy="3290131"/>
          </a:xfrm>
          <a:prstGeom prst="rect">
            <a:avLst/>
          </a:prstGeom>
          <a:noFill/>
        </p:spPr>
        <p:txBody>
          <a:bodyPr wrap="square" rtlCol="0">
            <a:spAutoFit/>
          </a:bodyPr>
          <a:lstStyle/>
          <a:p>
            <a:pPr>
              <a:lnSpc>
                <a:spcPct val="120000"/>
              </a:lnSpc>
              <a:spcBef>
                <a:spcPts val="300"/>
              </a:spcBef>
              <a:spcAft>
                <a:spcPts val="300"/>
              </a:spcAft>
            </a:pPr>
            <a:r>
              <a:rPr lang="en-US" sz="1600" u="sng" dirty="0">
                <a:latin typeface="Arial" pitchFamily="34" charset="0"/>
                <a:cs typeface="Arial" pitchFamily="34" charset="0"/>
              </a:rPr>
              <a:t>T</a:t>
            </a:r>
            <a:r>
              <a:rPr lang="en-US" sz="1600" u="sng" dirty="0" smtClean="0">
                <a:latin typeface="Arial" pitchFamily="34" charset="0"/>
                <a:cs typeface="Arial" pitchFamily="34" charset="0"/>
              </a:rPr>
              <a:t>otal power calculation</a:t>
            </a:r>
            <a:r>
              <a:rPr lang="en-US" sz="1600" dirty="0" smtClean="0">
                <a:latin typeface="Arial" pitchFamily="34" charset="0"/>
                <a:cs typeface="Arial" pitchFamily="34" charset="0"/>
              </a:rPr>
              <a:t>:</a:t>
            </a:r>
          </a:p>
          <a:p>
            <a:pPr>
              <a:lnSpc>
                <a:spcPct val="120000"/>
              </a:lnSpc>
              <a:spcBef>
                <a:spcPts val="300"/>
              </a:spcBef>
              <a:spcAft>
                <a:spcPts val="300"/>
              </a:spcAft>
            </a:pPr>
            <a:r>
              <a:rPr lang="en-US" sz="1600" dirty="0" smtClean="0">
                <a:latin typeface="Arial" pitchFamily="34" charset="0"/>
                <a:cs typeface="Arial" pitchFamily="34" charset="0"/>
              </a:rPr>
              <a:t>Amplifier power:  	        7mW</a:t>
            </a:r>
          </a:p>
          <a:p>
            <a:pPr>
              <a:lnSpc>
                <a:spcPct val="120000"/>
              </a:lnSpc>
              <a:spcBef>
                <a:spcPts val="300"/>
              </a:spcBef>
              <a:spcAft>
                <a:spcPts val="300"/>
              </a:spcAft>
            </a:pPr>
            <a:r>
              <a:rPr lang="en-US" sz="1600" dirty="0" smtClean="0">
                <a:latin typeface="Arial" pitchFamily="34" charset="0"/>
                <a:cs typeface="Arial" pitchFamily="34" charset="0"/>
              </a:rPr>
              <a:t>Comparator power        1.8mW</a:t>
            </a:r>
          </a:p>
          <a:p>
            <a:pPr>
              <a:lnSpc>
                <a:spcPct val="120000"/>
              </a:lnSpc>
              <a:spcBef>
                <a:spcPts val="300"/>
              </a:spcBef>
              <a:spcAft>
                <a:spcPts val="300"/>
              </a:spcAft>
            </a:pPr>
            <a:r>
              <a:rPr lang="en-US" sz="1600" dirty="0" smtClean="0">
                <a:latin typeface="Arial" pitchFamily="34" charset="0"/>
                <a:cs typeface="Arial" pitchFamily="34" charset="0"/>
              </a:rPr>
              <a:t>Clock generation and distribution: 	        2mW</a:t>
            </a:r>
          </a:p>
          <a:p>
            <a:pPr>
              <a:lnSpc>
                <a:spcPct val="120000"/>
              </a:lnSpc>
              <a:spcBef>
                <a:spcPts val="300"/>
              </a:spcBef>
              <a:spcAft>
                <a:spcPts val="300"/>
              </a:spcAft>
            </a:pPr>
            <a:r>
              <a:rPr lang="en-US" sz="1600" dirty="0" smtClean="0">
                <a:latin typeface="Arial" pitchFamily="34" charset="0"/>
                <a:cs typeface="Arial" pitchFamily="34" charset="0"/>
              </a:rPr>
              <a:t>Output logic:                    1mW</a:t>
            </a:r>
          </a:p>
          <a:p>
            <a:pPr>
              <a:lnSpc>
                <a:spcPct val="120000"/>
              </a:lnSpc>
              <a:spcBef>
                <a:spcPts val="300"/>
              </a:spcBef>
              <a:spcAft>
                <a:spcPts val="300"/>
              </a:spcAft>
            </a:pPr>
            <a:r>
              <a:rPr lang="en-US" sz="1600" dirty="0" smtClean="0">
                <a:latin typeface="Arial" pitchFamily="34" charset="0"/>
                <a:cs typeface="Arial" pitchFamily="34" charset="0"/>
              </a:rPr>
              <a:t>Parallel to LVDS:             2mW</a:t>
            </a:r>
          </a:p>
          <a:p>
            <a:pPr>
              <a:lnSpc>
                <a:spcPct val="120000"/>
              </a:lnSpc>
              <a:spcBef>
                <a:spcPts val="300"/>
              </a:spcBef>
              <a:spcAft>
                <a:spcPts val="300"/>
              </a:spcAft>
            </a:pPr>
            <a:r>
              <a:rPr lang="en-US" sz="1600" dirty="0" smtClean="0">
                <a:latin typeface="Arial" pitchFamily="34" charset="0"/>
                <a:cs typeface="Arial" pitchFamily="34" charset="0"/>
              </a:rPr>
              <a:t>Output pad drivers:          3mW</a:t>
            </a:r>
          </a:p>
          <a:p>
            <a:pPr>
              <a:lnSpc>
                <a:spcPct val="120000"/>
              </a:lnSpc>
              <a:spcBef>
                <a:spcPts val="300"/>
              </a:spcBef>
              <a:spcAft>
                <a:spcPts val="300"/>
              </a:spcAft>
            </a:pPr>
            <a:r>
              <a:rPr lang="en-US" sz="1600" b="1" dirty="0" smtClean="0">
                <a:latin typeface="Arial" pitchFamily="34" charset="0"/>
                <a:cs typeface="Arial" pitchFamily="34" charset="0"/>
              </a:rPr>
              <a:t>Total:                        14.8 </a:t>
            </a:r>
            <a:r>
              <a:rPr lang="en-US" sz="1600" b="1" dirty="0" err="1" smtClean="0">
                <a:latin typeface="Arial" pitchFamily="34" charset="0"/>
                <a:cs typeface="Arial" pitchFamily="34" charset="0"/>
              </a:rPr>
              <a:t>mW</a:t>
            </a:r>
            <a:endParaRPr lang="en-US" sz="1600" b="1" dirty="0" smtClean="0">
              <a:latin typeface="Arial" pitchFamily="34" charset="0"/>
              <a:cs typeface="Arial" pitchFamily="34" charset="0"/>
            </a:endParaRPr>
          </a:p>
        </p:txBody>
      </p:sp>
      <p:sp>
        <p:nvSpPr>
          <p:cNvPr id="3" name="TextBox 2"/>
          <p:cNvSpPr txBox="1"/>
          <p:nvPr/>
        </p:nvSpPr>
        <p:spPr>
          <a:xfrm>
            <a:off x="6001987" y="4800600"/>
            <a:ext cx="2286000" cy="911019"/>
          </a:xfrm>
          <a:prstGeom prst="rect">
            <a:avLst/>
          </a:prstGeom>
          <a:noFill/>
        </p:spPr>
        <p:txBody>
          <a:bodyPr wrap="square" rtlCol="0">
            <a:spAutoFit/>
          </a:bodyPr>
          <a:lstStyle/>
          <a:p>
            <a:pPr>
              <a:lnSpc>
                <a:spcPct val="120000"/>
              </a:lnSpc>
              <a:spcBef>
                <a:spcPts val="300"/>
              </a:spcBef>
              <a:spcAft>
                <a:spcPts val="300"/>
              </a:spcAft>
            </a:pPr>
            <a:r>
              <a:rPr lang="en-US" sz="1200" dirty="0" smtClean="0">
                <a:latin typeface="Arial" pitchFamily="34" charset="0"/>
                <a:cs typeface="Arial" pitchFamily="34" charset="0"/>
              </a:rPr>
              <a:t>*Will </a:t>
            </a:r>
            <a:r>
              <a:rPr lang="en-US" sz="1200" dirty="0">
                <a:latin typeface="Arial" pitchFamily="34" charset="0"/>
                <a:cs typeface="Arial" pitchFamily="34" charset="0"/>
              </a:rPr>
              <a:t>be increased to </a:t>
            </a:r>
            <a:r>
              <a:rPr lang="en-US" sz="1200" dirty="0" smtClean="0">
                <a:latin typeface="Arial" pitchFamily="34" charset="0"/>
                <a:cs typeface="Arial" pitchFamily="34" charset="0"/>
              </a:rPr>
              <a:t>40MHz</a:t>
            </a:r>
          </a:p>
          <a:p>
            <a:pPr>
              <a:lnSpc>
                <a:spcPct val="120000"/>
              </a:lnSpc>
              <a:spcBef>
                <a:spcPts val="300"/>
              </a:spcBef>
              <a:spcAft>
                <a:spcPts val="300"/>
              </a:spcAft>
            </a:pPr>
            <a:r>
              <a:rPr lang="en-US" sz="1200" dirty="0" smtClean="0">
                <a:latin typeface="Arial" pitchFamily="34" charset="0"/>
                <a:cs typeface="Arial" pitchFamily="34" charset="0"/>
              </a:rPr>
              <a:t>**Will </a:t>
            </a:r>
            <a:r>
              <a:rPr lang="en-US" sz="1200" dirty="0">
                <a:latin typeface="Arial" pitchFamily="34" charset="0"/>
                <a:cs typeface="Arial" pitchFamily="34" charset="0"/>
              </a:rPr>
              <a:t>be decreased to </a:t>
            </a:r>
            <a:r>
              <a:rPr lang="en-US" sz="1200" dirty="0" smtClean="0">
                <a:latin typeface="Arial" pitchFamily="34" charset="0"/>
                <a:cs typeface="Arial" pitchFamily="34" charset="0"/>
              </a:rPr>
              <a:t>75ns</a:t>
            </a:r>
            <a:endParaRPr lang="en-US" sz="1200" dirty="0">
              <a:latin typeface="Arial" pitchFamily="34" charset="0"/>
              <a:cs typeface="Arial" pitchFamily="34" charset="0"/>
            </a:endParaRPr>
          </a:p>
          <a:p>
            <a:pPr>
              <a:lnSpc>
                <a:spcPct val="120000"/>
              </a:lnSpc>
              <a:spcBef>
                <a:spcPts val="300"/>
              </a:spcBef>
              <a:spcAft>
                <a:spcPts val="300"/>
              </a:spcAft>
            </a:pPr>
            <a:endParaRPr lang="en-US" sz="1200" dirty="0" smtClean="0">
              <a:latin typeface="Arial" pitchFamily="34" charset="0"/>
              <a:cs typeface="Arial" pitchFamily="34" charset="0"/>
            </a:endParaRPr>
          </a:p>
        </p:txBody>
      </p:sp>
      <p:sp>
        <p:nvSpPr>
          <p:cNvPr id="4" name="Rectangle 3"/>
          <p:cNvSpPr/>
          <p:nvPr/>
        </p:nvSpPr>
        <p:spPr>
          <a:xfrm>
            <a:off x="221673" y="5562600"/>
            <a:ext cx="8763000" cy="461665"/>
          </a:xfrm>
          <a:prstGeom prst="rect">
            <a:avLst/>
          </a:prstGeom>
        </p:spPr>
        <p:txBody>
          <a:bodyPr wrap="square">
            <a:spAutoFit/>
          </a:bodyPr>
          <a:lstStyle/>
          <a:p>
            <a:r>
              <a:rPr lang="en-US" sz="1200" dirty="0"/>
              <a:t>[Ref] B. </a:t>
            </a:r>
            <a:r>
              <a:rPr lang="en-US" sz="1200" dirty="0" err="1"/>
              <a:t>Hershberg</a:t>
            </a:r>
            <a:r>
              <a:rPr lang="en-US" sz="1200" dirty="0"/>
              <a:t>, et.al, “Design of a split-CLS pipelined ADC with full signal swing using an accurate but fractional signal swing </a:t>
            </a:r>
            <a:r>
              <a:rPr lang="en-US" sz="1200" dirty="0" err="1"/>
              <a:t>opamp</a:t>
            </a:r>
            <a:r>
              <a:rPr lang="en-US" sz="1200" dirty="0"/>
              <a:t>”, IEEE J. Solid-State Circuits, vol. 45, no. 12, pp. 2623–2633, Dec. </a:t>
            </a:r>
            <a:r>
              <a:rPr lang="en-US" sz="1200" dirty="0" smtClean="0"/>
              <a:t>2010.</a:t>
            </a:r>
            <a:endParaRPr lang="en-US" sz="1200" dirty="0"/>
          </a:p>
        </p:txBody>
      </p:sp>
    </p:spTree>
    <p:extLst>
      <p:ext uri="{BB962C8B-B14F-4D97-AF65-F5344CB8AC3E}">
        <p14:creationId xmlns:p14="http://schemas.microsoft.com/office/powerpoint/2010/main" val="394274638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2"/>
          <p:cNvSpPr>
            <a:spLocks noGrp="1"/>
          </p:cNvSpPr>
          <p:nvPr>
            <p:ph type="title"/>
          </p:nvPr>
        </p:nvSpPr>
        <p:spPr/>
        <p:txBody>
          <a:bodyPr/>
          <a:lstStyle/>
          <a:p>
            <a:r>
              <a:rPr lang="en-US" smtClean="0"/>
              <a:t>Simulated Performance  </a:t>
            </a:r>
            <a:endParaRPr lang="en-US" sz="1800" smtClean="0"/>
          </a:p>
        </p:txBody>
      </p:sp>
      <p:sp>
        <p:nvSpPr>
          <p:cNvPr id="12292" name="TextBox 3"/>
          <p:cNvSpPr txBox="1">
            <a:spLocks noChangeArrowheads="1"/>
          </p:cNvSpPr>
          <p:nvPr/>
        </p:nvSpPr>
        <p:spPr bwMode="auto">
          <a:xfrm>
            <a:off x="798616" y="5257800"/>
            <a:ext cx="6172200" cy="584775"/>
          </a:xfrm>
          <a:prstGeom prst="rect">
            <a:avLst/>
          </a:prstGeom>
          <a:noFill/>
          <a:ln w="9525">
            <a:noFill/>
            <a:miter lim="800000"/>
            <a:headEnd/>
            <a:tailEnd/>
          </a:ln>
        </p:spPr>
        <p:txBody>
          <a:bodyPr wrap="square">
            <a:spAutoFit/>
          </a:bodyPr>
          <a:lstStyle/>
          <a:p>
            <a:pPr>
              <a:defRPr/>
            </a:pPr>
            <a:r>
              <a:rPr lang="en-US" sz="1600" b="1" dirty="0">
                <a:cs typeface="Times New Roman" pitchFamily="18" charset="0"/>
              </a:rPr>
              <a:t>ENOB </a:t>
            </a:r>
            <a:r>
              <a:rPr lang="en-US" sz="1600" b="1" dirty="0" smtClean="0">
                <a:cs typeface="Times New Roman" pitchFamily="18" charset="0"/>
              </a:rPr>
              <a:t>at 25MS/s sampling frequency.  At 40MS/s the ENOB is currently </a:t>
            </a:r>
            <a:r>
              <a:rPr lang="en-US" sz="1600" b="1" dirty="0" smtClean="0">
                <a:cs typeface="Times New Roman" pitchFamily="18" charset="0"/>
              </a:rPr>
              <a:t> below 10-bits =&gt; we are </a:t>
            </a:r>
            <a:r>
              <a:rPr lang="en-US" sz="1600" b="1" dirty="0" smtClean="0">
                <a:cs typeface="Times New Roman" pitchFamily="18" charset="0"/>
              </a:rPr>
              <a:t>making improvements to the design.</a:t>
            </a:r>
            <a:endParaRPr lang="en-US" sz="1600" b="1" dirty="0"/>
          </a:p>
        </p:txBody>
      </p:sp>
      <p:graphicFrame>
        <p:nvGraphicFramePr>
          <p:cNvPr id="15" name="Content Placeholder 14"/>
          <p:cNvGraphicFramePr>
            <a:graphicFrameLocks noGrp="1"/>
          </p:cNvGraphicFramePr>
          <p:nvPr>
            <p:ph sz="half" idx="1"/>
            <p:extLst>
              <p:ext uri="{D42A27DB-BD31-4B8C-83A1-F6EECF244321}">
                <p14:modId xmlns:p14="http://schemas.microsoft.com/office/powerpoint/2010/main" val="880328695"/>
              </p:ext>
            </p:extLst>
          </p:nvPr>
        </p:nvGraphicFramePr>
        <p:xfrm>
          <a:off x="1143000" y="990600"/>
          <a:ext cx="5486400" cy="4191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84694166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RHBD and radiation effect simulations</a:t>
            </a:r>
            <a:endParaRPr lang="en-US" dirty="0"/>
          </a:p>
        </p:txBody>
      </p:sp>
      <p:sp>
        <p:nvSpPr>
          <p:cNvPr id="3" name="Slide Number Placeholder 2"/>
          <p:cNvSpPr>
            <a:spLocks noGrp="1"/>
          </p:cNvSpPr>
          <p:nvPr>
            <p:ph type="sldNum" sz="quarter" idx="11"/>
          </p:nvPr>
        </p:nvSpPr>
        <p:spPr/>
        <p:txBody>
          <a:bodyPr/>
          <a:lstStyle/>
          <a:p>
            <a:fld id="{E303F953-76B9-4C52-AAAB-FD5686F38F14}" type="slidenum">
              <a:rPr lang="en-US" smtClean="0"/>
              <a:pPr/>
              <a:t>17</a:t>
            </a:fld>
            <a:endParaRPr lang="en-US" dirty="0"/>
          </a:p>
        </p:txBody>
      </p:sp>
      <p:sp>
        <p:nvSpPr>
          <p:cNvPr id="4" name="TextBox 3"/>
          <p:cNvSpPr txBox="1"/>
          <p:nvPr/>
        </p:nvSpPr>
        <p:spPr>
          <a:xfrm>
            <a:off x="609600" y="838200"/>
            <a:ext cx="8001000" cy="5284524"/>
          </a:xfrm>
          <a:prstGeom prst="rect">
            <a:avLst/>
          </a:prstGeom>
          <a:noFill/>
        </p:spPr>
        <p:txBody>
          <a:bodyPr wrap="square" rtlCol="0">
            <a:spAutoFit/>
          </a:bodyPr>
          <a:lstStyle/>
          <a:p>
            <a:pPr>
              <a:lnSpc>
                <a:spcPct val="120000"/>
              </a:lnSpc>
              <a:spcBef>
                <a:spcPts val="300"/>
              </a:spcBef>
              <a:spcAft>
                <a:spcPts val="300"/>
              </a:spcAft>
            </a:pPr>
            <a:r>
              <a:rPr lang="en-US" b="1" dirty="0" smtClean="0">
                <a:latin typeface="Arial" pitchFamily="34" charset="0"/>
                <a:cs typeface="Arial" pitchFamily="34" charset="0"/>
              </a:rPr>
              <a:t>TID</a:t>
            </a:r>
            <a:r>
              <a:rPr lang="en-US" dirty="0" smtClean="0">
                <a:latin typeface="Arial" pitchFamily="34" charset="0"/>
                <a:cs typeface="Arial" pitchFamily="34" charset="0"/>
              </a:rPr>
              <a:t>: The thin-oxide transistors in the 130nm CMOS process are hard to </a:t>
            </a:r>
            <a:r>
              <a:rPr lang="en-US" dirty="0" err="1" smtClean="0">
                <a:latin typeface="Arial" pitchFamily="34" charset="0"/>
                <a:cs typeface="Arial" pitchFamily="34" charset="0"/>
              </a:rPr>
              <a:t>multimegarads</a:t>
            </a:r>
            <a:r>
              <a:rPr lang="en-US" dirty="0" smtClean="0">
                <a:latin typeface="Arial" pitchFamily="34" charset="0"/>
                <a:cs typeface="Arial" pitchFamily="34" charset="0"/>
              </a:rPr>
              <a:t> of TID</a:t>
            </a:r>
            <a:r>
              <a:rPr lang="en-US" dirty="0" smtClean="0">
                <a:latin typeface="Arial" pitchFamily="34" charset="0"/>
                <a:cs typeface="Arial" pitchFamily="34" charset="0"/>
              </a:rPr>
              <a:t>.</a:t>
            </a:r>
          </a:p>
          <a:p>
            <a:pPr>
              <a:lnSpc>
                <a:spcPct val="120000"/>
              </a:lnSpc>
              <a:spcBef>
                <a:spcPts val="300"/>
              </a:spcBef>
              <a:spcAft>
                <a:spcPts val="300"/>
              </a:spcAft>
            </a:pPr>
            <a:endParaRPr lang="en-US" dirty="0">
              <a:latin typeface="Arial" pitchFamily="34" charset="0"/>
              <a:cs typeface="Arial" pitchFamily="34" charset="0"/>
            </a:endParaRPr>
          </a:p>
          <a:p>
            <a:pPr>
              <a:lnSpc>
                <a:spcPct val="120000"/>
              </a:lnSpc>
              <a:spcBef>
                <a:spcPts val="300"/>
              </a:spcBef>
              <a:spcAft>
                <a:spcPts val="300"/>
              </a:spcAft>
            </a:pPr>
            <a:r>
              <a:rPr lang="en-US" b="1" dirty="0" smtClean="0">
                <a:latin typeface="Arial" pitchFamily="34" charset="0"/>
                <a:cs typeface="Arial" pitchFamily="34" charset="0"/>
              </a:rPr>
              <a:t>Single event effects</a:t>
            </a:r>
            <a:r>
              <a:rPr lang="en-US" dirty="0" smtClean="0">
                <a:latin typeface="Arial" pitchFamily="34" charset="0"/>
                <a:cs typeface="Arial" pitchFamily="34" charset="0"/>
              </a:rPr>
              <a:t>:</a:t>
            </a:r>
          </a:p>
          <a:p>
            <a:pPr>
              <a:lnSpc>
                <a:spcPct val="120000"/>
              </a:lnSpc>
              <a:spcBef>
                <a:spcPts val="300"/>
              </a:spcBef>
              <a:spcAft>
                <a:spcPts val="300"/>
              </a:spcAft>
            </a:pPr>
            <a:r>
              <a:rPr lang="en-US" dirty="0" smtClean="0">
                <a:latin typeface="Arial" pitchFamily="34" charset="0"/>
                <a:cs typeface="Arial" pitchFamily="34" charset="0"/>
              </a:rPr>
              <a:t>We have simulated (TCAD + Cadence </a:t>
            </a:r>
            <a:r>
              <a:rPr lang="en-US" dirty="0" err="1" smtClean="0">
                <a:latin typeface="Arial" pitchFamily="34" charset="0"/>
                <a:cs typeface="Arial" pitchFamily="34" charset="0"/>
              </a:rPr>
              <a:t>Spectre</a:t>
            </a:r>
            <a:r>
              <a:rPr lang="en-US" dirty="0" smtClean="0">
                <a:latin typeface="Arial" pitchFamily="34" charset="0"/>
                <a:cs typeface="Arial" pitchFamily="34" charset="0"/>
              </a:rPr>
              <a:t>) the ADC stages with single event strike models and transients/upsets longer than 3 clock cycles did not appear (except in the BGR).</a:t>
            </a:r>
          </a:p>
          <a:p>
            <a:pPr>
              <a:lnSpc>
                <a:spcPct val="120000"/>
              </a:lnSpc>
              <a:spcBef>
                <a:spcPts val="300"/>
              </a:spcBef>
              <a:spcAft>
                <a:spcPts val="300"/>
              </a:spcAft>
            </a:pPr>
            <a:r>
              <a:rPr lang="en-US" dirty="0" smtClean="0">
                <a:latin typeface="Arial" pitchFamily="34" charset="0"/>
                <a:cs typeface="Arial" pitchFamily="34" charset="0"/>
              </a:rPr>
              <a:t>We did not include any memory or background calibration loops in order to avoid permanent errors.</a:t>
            </a:r>
          </a:p>
          <a:p>
            <a:pPr>
              <a:lnSpc>
                <a:spcPct val="120000"/>
              </a:lnSpc>
              <a:spcBef>
                <a:spcPts val="300"/>
              </a:spcBef>
              <a:spcAft>
                <a:spcPts val="300"/>
              </a:spcAft>
            </a:pPr>
            <a:r>
              <a:rPr lang="en-US" dirty="0" smtClean="0">
                <a:latin typeface="Arial" pitchFamily="34" charset="0"/>
                <a:cs typeface="Arial" pitchFamily="34" charset="0"/>
              </a:rPr>
              <a:t>The used Band Gap Reference (BGR) had up to 250ns transients in these simulations. We are looking into how to make it harder against SETs.</a:t>
            </a:r>
          </a:p>
          <a:p>
            <a:pPr>
              <a:lnSpc>
                <a:spcPct val="120000"/>
              </a:lnSpc>
              <a:spcBef>
                <a:spcPts val="300"/>
              </a:spcBef>
              <a:spcAft>
                <a:spcPts val="300"/>
              </a:spcAft>
            </a:pPr>
            <a:r>
              <a:rPr lang="en-US" dirty="0" smtClean="0">
                <a:latin typeface="Arial" pitchFamily="34" charset="0"/>
                <a:cs typeface="Arial" pitchFamily="34" charset="0"/>
              </a:rPr>
              <a:t>We are debating whether we need to use RHBD (TMR, DICE) for the output logic blocks.</a:t>
            </a:r>
          </a:p>
          <a:p>
            <a:pPr>
              <a:lnSpc>
                <a:spcPct val="120000"/>
              </a:lnSpc>
              <a:spcBef>
                <a:spcPts val="300"/>
              </a:spcBef>
              <a:spcAft>
                <a:spcPts val="300"/>
              </a:spcAft>
            </a:pPr>
            <a:r>
              <a:rPr lang="en-US" dirty="0" smtClean="0">
                <a:latin typeface="Arial" pitchFamily="34" charset="0"/>
                <a:cs typeface="Arial" pitchFamily="34" charset="0"/>
              </a:rPr>
              <a:t>130nm CMOS should be immune to </a:t>
            </a:r>
            <a:r>
              <a:rPr lang="en-US" dirty="0" err="1" smtClean="0">
                <a:latin typeface="Arial" pitchFamily="34" charset="0"/>
                <a:cs typeface="Arial" pitchFamily="34" charset="0"/>
              </a:rPr>
              <a:t>latchup</a:t>
            </a:r>
            <a:r>
              <a:rPr lang="en-US" dirty="0" smtClean="0">
                <a:latin typeface="Arial" pitchFamily="34" charset="0"/>
                <a:cs typeface="Arial" pitchFamily="34" charset="0"/>
              </a:rPr>
              <a:t> when biased at 1.2V.</a:t>
            </a:r>
            <a:endParaRPr lang="en-US" dirty="0" smtClean="0">
              <a:latin typeface="Arial" pitchFamily="34" charset="0"/>
              <a:cs typeface="Arial" pitchFamily="34" charset="0"/>
            </a:endParaRPr>
          </a:p>
        </p:txBody>
      </p:sp>
    </p:spTree>
    <p:extLst>
      <p:ext uri="{BB962C8B-B14F-4D97-AF65-F5344CB8AC3E}">
        <p14:creationId xmlns:p14="http://schemas.microsoft.com/office/powerpoint/2010/main" val="268012373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Chip </a:t>
            </a:r>
            <a:r>
              <a:rPr lang="en-US" dirty="0" err="1" smtClean="0"/>
              <a:t>Floorplan</a:t>
            </a:r>
            <a:r>
              <a:rPr lang="en-US" dirty="0" smtClean="0"/>
              <a:t> </a:t>
            </a:r>
            <a:endParaRPr lang="en-US" dirty="0"/>
          </a:p>
        </p:txBody>
      </p:sp>
      <p:sp>
        <p:nvSpPr>
          <p:cNvPr id="3" name="Slide Number Placeholder 2"/>
          <p:cNvSpPr>
            <a:spLocks noGrp="1"/>
          </p:cNvSpPr>
          <p:nvPr>
            <p:ph type="sldNum" sz="quarter" idx="11"/>
          </p:nvPr>
        </p:nvSpPr>
        <p:spPr/>
        <p:txBody>
          <a:bodyPr/>
          <a:lstStyle/>
          <a:p>
            <a:fld id="{E303F953-76B9-4C52-AAAB-FD5686F38F14}" type="slidenum">
              <a:rPr lang="en-US" smtClean="0"/>
              <a:pPr/>
              <a:t>18</a:t>
            </a:fld>
            <a:endParaRPr lang="en-US" dirty="0"/>
          </a:p>
        </p:txBody>
      </p:sp>
      <p:pic>
        <p:nvPicPr>
          <p:cNvPr id="4" name="Picture 3"/>
          <p:cNvPicPr/>
          <p:nvPr/>
        </p:nvPicPr>
        <p:blipFill rotWithShape="1">
          <a:blip r:embed="rId2"/>
          <a:srcRect l="40030" t="14955" r="4079" b="13896"/>
          <a:stretch/>
        </p:blipFill>
        <p:spPr bwMode="auto">
          <a:xfrm>
            <a:off x="1600200" y="1371600"/>
            <a:ext cx="5768439" cy="4646069"/>
          </a:xfrm>
          <a:prstGeom prst="rect">
            <a:avLst/>
          </a:prstGeom>
          <a:ln>
            <a:noFill/>
          </a:ln>
          <a:extLst>
            <a:ext uri="{53640926-AAD7-44D8-BBD7-CCE9431645EC}">
              <a14:shadowObscured xmlns:a14="http://schemas.microsoft.com/office/drawing/2010/main"/>
            </a:ext>
          </a:extLst>
        </p:spPr>
      </p:pic>
      <p:sp>
        <p:nvSpPr>
          <p:cNvPr id="5" name="TextBox 4"/>
          <p:cNvSpPr txBox="1"/>
          <p:nvPr/>
        </p:nvSpPr>
        <p:spPr>
          <a:xfrm>
            <a:off x="990600" y="914400"/>
            <a:ext cx="7772399" cy="387798"/>
          </a:xfrm>
          <a:prstGeom prst="rect">
            <a:avLst/>
          </a:prstGeom>
          <a:noFill/>
        </p:spPr>
        <p:txBody>
          <a:bodyPr wrap="square" rtlCol="0">
            <a:spAutoFit/>
          </a:bodyPr>
          <a:lstStyle/>
          <a:p>
            <a:pPr>
              <a:lnSpc>
                <a:spcPct val="120000"/>
              </a:lnSpc>
              <a:spcBef>
                <a:spcPts val="300"/>
              </a:spcBef>
              <a:spcAft>
                <a:spcPts val="300"/>
              </a:spcAft>
            </a:pPr>
            <a:r>
              <a:rPr lang="en-US" sz="1600" dirty="0" smtClean="0">
                <a:latin typeface="Arial" pitchFamily="34" charset="0"/>
                <a:cs typeface="Arial" pitchFamily="34" charset="0"/>
              </a:rPr>
              <a:t>The final chip will have 16 ADCs with parallel-to-LVDS converters and BIST circuits. </a:t>
            </a:r>
            <a:endParaRPr lang="en-US" sz="1600" dirty="0" smtClean="0">
              <a:latin typeface="Arial" pitchFamily="34" charset="0"/>
              <a:cs typeface="Arial" pitchFamily="34" charset="0"/>
            </a:endParaRPr>
          </a:p>
        </p:txBody>
      </p:sp>
    </p:spTree>
    <p:extLst>
      <p:ext uri="{BB962C8B-B14F-4D97-AF65-F5344CB8AC3E}">
        <p14:creationId xmlns:p14="http://schemas.microsoft.com/office/powerpoint/2010/main" val="111673946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Ridgetop’s</a:t>
            </a:r>
            <a:r>
              <a:rPr lang="en-US" dirty="0" smtClean="0"/>
              <a:t> BIST IP</a:t>
            </a:r>
            <a:endParaRPr lang="en-US" dirty="0"/>
          </a:p>
        </p:txBody>
      </p:sp>
      <p:sp>
        <p:nvSpPr>
          <p:cNvPr id="3" name="Slide Number Placeholder 2"/>
          <p:cNvSpPr>
            <a:spLocks noGrp="1"/>
          </p:cNvSpPr>
          <p:nvPr>
            <p:ph type="sldNum" sz="quarter" idx="11"/>
          </p:nvPr>
        </p:nvSpPr>
        <p:spPr/>
        <p:txBody>
          <a:bodyPr/>
          <a:lstStyle/>
          <a:p>
            <a:fld id="{E303F953-76B9-4C52-AAAB-FD5686F38F14}" type="slidenum">
              <a:rPr lang="en-US" smtClean="0"/>
              <a:pPr/>
              <a:t>19</a:t>
            </a:fld>
            <a:endParaRPr lang="en-US" dirty="0"/>
          </a:p>
        </p:txBody>
      </p:sp>
      <p:sp>
        <p:nvSpPr>
          <p:cNvPr id="4" name="TextBox 3"/>
          <p:cNvSpPr txBox="1"/>
          <p:nvPr/>
        </p:nvSpPr>
        <p:spPr>
          <a:xfrm>
            <a:off x="152400" y="1066799"/>
            <a:ext cx="3200400" cy="2573012"/>
          </a:xfrm>
          <a:prstGeom prst="rect">
            <a:avLst/>
          </a:prstGeom>
          <a:noFill/>
        </p:spPr>
        <p:txBody>
          <a:bodyPr wrap="square" rtlCol="0">
            <a:spAutoFit/>
          </a:bodyPr>
          <a:lstStyle/>
          <a:p>
            <a:pPr>
              <a:lnSpc>
                <a:spcPct val="120000"/>
              </a:lnSpc>
              <a:spcBef>
                <a:spcPts val="300"/>
              </a:spcBef>
              <a:spcAft>
                <a:spcPts val="300"/>
              </a:spcAft>
            </a:pPr>
            <a:r>
              <a:rPr lang="en-US" sz="1400" b="1" dirty="0" smtClean="0">
                <a:latin typeface="Arial" pitchFamily="34" charset="0"/>
                <a:cs typeface="Arial" pitchFamily="34" charset="0"/>
              </a:rPr>
              <a:t>Rad-VT</a:t>
            </a:r>
            <a:r>
              <a:rPr lang="en-US" sz="1400" dirty="0" smtClean="0">
                <a:latin typeface="Arial" pitchFamily="34" charset="0"/>
                <a:cs typeface="Arial" pitchFamily="34" charset="0"/>
              </a:rPr>
              <a:t> and </a:t>
            </a:r>
            <a:r>
              <a:rPr lang="en-US" sz="1400" b="1" dirty="0" smtClean="0">
                <a:latin typeface="Arial" pitchFamily="34" charset="0"/>
                <a:cs typeface="Arial" pitchFamily="34" charset="0"/>
              </a:rPr>
              <a:t>Rad-FOX</a:t>
            </a:r>
            <a:r>
              <a:rPr lang="en-US" sz="1400" dirty="0" smtClean="0">
                <a:latin typeface="Arial" pitchFamily="34" charset="0"/>
                <a:cs typeface="Arial" pitchFamily="34" charset="0"/>
              </a:rPr>
              <a:t> are degradation monitors for TID-induced V</a:t>
            </a:r>
            <a:r>
              <a:rPr lang="en-US" sz="1400" baseline="-25000" dirty="0" smtClean="0">
                <a:latin typeface="Arial" pitchFamily="34" charset="0"/>
                <a:cs typeface="Arial" pitchFamily="34" charset="0"/>
              </a:rPr>
              <a:t>T</a:t>
            </a:r>
            <a:r>
              <a:rPr lang="en-US" sz="1400" dirty="0" smtClean="0">
                <a:latin typeface="Arial" pitchFamily="34" charset="0"/>
                <a:cs typeface="Arial" pitchFamily="34" charset="0"/>
              </a:rPr>
              <a:t> shifts and leakage currents. </a:t>
            </a:r>
          </a:p>
          <a:p>
            <a:pPr>
              <a:lnSpc>
                <a:spcPct val="120000"/>
              </a:lnSpc>
              <a:spcBef>
                <a:spcPts val="300"/>
              </a:spcBef>
              <a:spcAft>
                <a:spcPts val="300"/>
              </a:spcAft>
            </a:pPr>
            <a:r>
              <a:rPr lang="en-US" sz="1400" b="1" dirty="0" smtClean="0">
                <a:latin typeface="Arial" pitchFamily="34" charset="0"/>
                <a:cs typeface="Arial" pitchFamily="34" charset="0"/>
              </a:rPr>
              <a:t>ADC-BIST</a:t>
            </a:r>
            <a:r>
              <a:rPr lang="en-US" sz="1400" dirty="0" smtClean="0">
                <a:latin typeface="Arial" pitchFamily="34" charset="0"/>
                <a:cs typeface="Arial" pitchFamily="34" charset="0"/>
              </a:rPr>
              <a:t> is  a IP block that monitors degradation and shifts in ADC parameters.</a:t>
            </a:r>
          </a:p>
          <a:p>
            <a:pPr>
              <a:lnSpc>
                <a:spcPct val="120000"/>
              </a:lnSpc>
              <a:spcBef>
                <a:spcPts val="300"/>
              </a:spcBef>
              <a:spcAft>
                <a:spcPts val="300"/>
              </a:spcAft>
            </a:pPr>
            <a:r>
              <a:rPr lang="en-US" sz="1400" dirty="0" smtClean="0">
                <a:latin typeface="Arial" pitchFamily="34" charset="0"/>
                <a:cs typeface="Arial" pitchFamily="34" charset="0"/>
              </a:rPr>
              <a:t> </a:t>
            </a:r>
            <a:r>
              <a:rPr lang="en-US" sz="1400" b="1" dirty="0" err="1" smtClean="0">
                <a:latin typeface="Arial" pitchFamily="34" charset="0"/>
                <a:cs typeface="Arial" pitchFamily="34" charset="0"/>
              </a:rPr>
              <a:t>ProChek</a:t>
            </a:r>
            <a:r>
              <a:rPr lang="en-US" sz="1400" dirty="0" smtClean="0">
                <a:latin typeface="Arial" pitchFamily="34" charset="0"/>
                <a:cs typeface="Arial" pitchFamily="34" charset="0"/>
              </a:rPr>
              <a:t> is a test system that is used to characterize a fabrication process for high-reliability, rad-hard designs. </a:t>
            </a:r>
            <a:endParaRPr lang="en-US" sz="1400" dirty="0" smtClean="0">
              <a:latin typeface="Arial" pitchFamily="34" charset="0"/>
              <a:cs typeface="Arial" pitchFamily="34" charset="0"/>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81400" y="1295400"/>
            <a:ext cx="5415231" cy="4521707"/>
          </a:xfrm>
          <a:prstGeom prst="rect">
            <a:avLst/>
          </a:prstGeom>
        </p:spPr>
      </p:pic>
    </p:spTree>
    <p:extLst>
      <p:ext uri="{BB962C8B-B14F-4D97-AF65-F5344CB8AC3E}">
        <p14:creationId xmlns:p14="http://schemas.microsoft.com/office/powerpoint/2010/main" val="29916018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Outline</a:t>
            </a:r>
            <a:endParaRPr lang="en-US" dirty="0"/>
          </a:p>
        </p:txBody>
      </p:sp>
      <p:sp>
        <p:nvSpPr>
          <p:cNvPr id="4" name="Slide Number Placeholder 3"/>
          <p:cNvSpPr>
            <a:spLocks noGrp="1"/>
          </p:cNvSpPr>
          <p:nvPr>
            <p:ph type="sldNum" sz="quarter" idx="4"/>
          </p:nvPr>
        </p:nvSpPr>
        <p:spPr/>
        <p:txBody>
          <a:bodyPr/>
          <a:lstStyle/>
          <a:p>
            <a:fld id="{E303F953-76B9-4C52-AAAB-FD5686F38F14}" type="slidenum">
              <a:rPr lang="en-US" smtClean="0"/>
              <a:pPr/>
              <a:t>2</a:t>
            </a:fld>
            <a:endParaRPr lang="en-US" dirty="0"/>
          </a:p>
        </p:txBody>
      </p:sp>
      <p:sp>
        <p:nvSpPr>
          <p:cNvPr id="5" name="Rectangle 3"/>
          <p:cNvSpPr txBox="1">
            <a:spLocks noChangeArrowheads="1"/>
          </p:cNvSpPr>
          <p:nvPr/>
        </p:nvSpPr>
        <p:spPr bwMode="auto">
          <a:xfrm>
            <a:off x="457200" y="1143000"/>
            <a:ext cx="8229600" cy="44958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rmAutofit/>
          </a:bodyPr>
          <a:lstStyle>
            <a:lvl1pPr marL="342900" indent="-342900" algn="l" defTabSz="914400" rtl="0" eaLnBrk="1" latinLnBrk="0" hangingPunct="1">
              <a:spcBef>
                <a:spcPct val="20000"/>
              </a:spcBef>
              <a:buClr>
                <a:schemeClr val="accent1">
                  <a:lumMod val="75000"/>
                </a:schemeClr>
              </a:buClr>
              <a:buFont typeface="Wingdings" pitchFamily="2" charset="2"/>
              <a:buChar char="§"/>
              <a:defRPr sz="32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Clr>
                <a:schemeClr val="accent1">
                  <a:lumMod val="60000"/>
                  <a:lumOff val="40000"/>
                </a:schemeClr>
              </a:buClr>
              <a:buSzPct val="90000"/>
              <a:buFont typeface="Wingdings" pitchFamily="2" charset="2"/>
              <a:buChar char="§"/>
              <a:defRPr sz="2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Clr>
                <a:schemeClr val="accent1">
                  <a:lumMod val="60000"/>
                  <a:lumOff val="40000"/>
                </a:schemeClr>
              </a:buClr>
              <a:buFont typeface="Symbol" pitchFamily="18" charset="2"/>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Clr>
                <a:schemeClr val="accent1">
                  <a:lumMod val="60000"/>
                  <a:lumOff val="40000"/>
                </a:schemeClr>
              </a:buClr>
              <a:buSzPct val="85000"/>
              <a:buFont typeface="Arial" pitchFamily="34" charset="0"/>
              <a:buChar char="•"/>
              <a:defRPr sz="20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Clr>
                <a:schemeClr val="accent1">
                  <a:lumMod val="60000"/>
                  <a:lumOff val="40000"/>
                </a:schemeClr>
              </a:buClr>
              <a:buSzPct val="80000"/>
              <a:buFont typeface="Courier New" pitchFamily="49" charset="0"/>
              <a:buChar char="o"/>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smtClean="0">
                <a:cs typeface="Calibri" pitchFamily="34" charset="0"/>
              </a:rPr>
              <a:t>Program Overview</a:t>
            </a:r>
            <a:endParaRPr lang="en-US" sz="2400" dirty="0" smtClean="0">
              <a:cs typeface="Calibri" pitchFamily="34" charset="0"/>
            </a:endParaRPr>
          </a:p>
          <a:p>
            <a:r>
              <a:rPr lang="en-US" sz="2400" dirty="0" smtClean="0">
                <a:cs typeface="Calibri" pitchFamily="34" charset="0"/>
              </a:rPr>
              <a:t>Motivation for the Work</a:t>
            </a:r>
          </a:p>
          <a:p>
            <a:r>
              <a:rPr lang="en-US" sz="2400" dirty="0" smtClean="0">
                <a:cs typeface="Calibri" pitchFamily="34" charset="0"/>
              </a:rPr>
              <a:t>Special Analog Design </a:t>
            </a:r>
            <a:r>
              <a:rPr lang="en-US" sz="2400" dirty="0">
                <a:cs typeface="Calibri" pitchFamily="34" charset="0"/>
              </a:rPr>
              <a:t>T</a:t>
            </a:r>
            <a:r>
              <a:rPr lang="en-US" sz="2400" dirty="0" smtClean="0">
                <a:cs typeface="Calibri" pitchFamily="34" charset="0"/>
              </a:rPr>
              <a:t>echniques</a:t>
            </a:r>
          </a:p>
          <a:p>
            <a:r>
              <a:rPr lang="en-US" sz="2400" dirty="0" smtClean="0">
                <a:cs typeface="Calibri" pitchFamily="34" charset="0"/>
              </a:rPr>
              <a:t>Results</a:t>
            </a:r>
          </a:p>
          <a:p>
            <a:r>
              <a:rPr lang="en-US" sz="2400" dirty="0" smtClean="0">
                <a:cs typeface="Calibri" pitchFamily="34" charset="0"/>
              </a:rPr>
              <a:t>Schedule and Future Work</a:t>
            </a:r>
          </a:p>
          <a:p>
            <a:r>
              <a:rPr lang="en-US" sz="2400" dirty="0" smtClean="0">
                <a:cs typeface="Calibri" pitchFamily="34" charset="0"/>
              </a:rPr>
              <a:t>Summary</a:t>
            </a:r>
            <a:endParaRPr lang="en-US" sz="2400" dirty="0">
              <a:cs typeface="Calibri" pitchFamily="34" charset="0"/>
            </a:endParaRPr>
          </a:p>
        </p:txBody>
      </p:sp>
    </p:spTree>
    <p:extLst>
      <p:ext uri="{BB962C8B-B14F-4D97-AF65-F5344CB8AC3E}">
        <p14:creationId xmlns:p14="http://schemas.microsoft.com/office/powerpoint/2010/main" val="40842682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Schedule and Future </a:t>
            </a:r>
            <a:r>
              <a:rPr lang="en-US" dirty="0"/>
              <a:t>Work</a:t>
            </a:r>
            <a:endParaRPr lang="en-US" dirty="0"/>
          </a:p>
        </p:txBody>
      </p:sp>
      <p:sp>
        <p:nvSpPr>
          <p:cNvPr id="4" name="Slide Number Placeholder 3"/>
          <p:cNvSpPr>
            <a:spLocks noGrp="1"/>
          </p:cNvSpPr>
          <p:nvPr>
            <p:ph type="sldNum" sz="quarter" idx="4"/>
          </p:nvPr>
        </p:nvSpPr>
        <p:spPr/>
        <p:txBody>
          <a:bodyPr/>
          <a:lstStyle/>
          <a:p>
            <a:fld id="{E303F953-76B9-4C52-AAAB-FD5686F38F14}" type="slidenum">
              <a:rPr lang="en-US" smtClean="0"/>
              <a:pPr/>
              <a:t>20</a:t>
            </a:fld>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305574605"/>
              </p:ext>
            </p:extLst>
          </p:nvPr>
        </p:nvGraphicFramePr>
        <p:xfrm>
          <a:off x="1371600" y="1219200"/>
          <a:ext cx="6096000" cy="4216400"/>
        </p:xfrm>
        <a:graphic>
          <a:graphicData uri="http://schemas.openxmlformats.org/drawingml/2006/table">
            <a:tbl>
              <a:tblPr firstRow="1" bandRow="1">
                <a:tableStyleId>{5C22544A-7EE6-4342-B048-85BDC9FD1C3A}</a:tableStyleId>
              </a:tblPr>
              <a:tblGrid>
                <a:gridCol w="3048000"/>
                <a:gridCol w="3048000"/>
              </a:tblGrid>
              <a:tr h="370840">
                <a:tc>
                  <a:txBody>
                    <a:bodyPr/>
                    <a:lstStyle/>
                    <a:p>
                      <a:r>
                        <a:rPr lang="en-US" dirty="0" smtClean="0"/>
                        <a:t>Task</a:t>
                      </a:r>
                      <a:endParaRPr lang="en-US" dirty="0"/>
                    </a:p>
                  </a:txBody>
                  <a:tcPr/>
                </a:tc>
                <a:tc>
                  <a:txBody>
                    <a:bodyPr/>
                    <a:lstStyle/>
                    <a:p>
                      <a:r>
                        <a:rPr lang="en-US" dirty="0" smtClean="0"/>
                        <a:t>Schedule</a:t>
                      </a:r>
                      <a:endParaRPr lang="en-US" dirty="0"/>
                    </a:p>
                  </a:txBody>
                  <a:tcPr/>
                </a:tc>
              </a:tr>
              <a:tr h="370840">
                <a:tc>
                  <a:txBody>
                    <a:bodyPr/>
                    <a:lstStyle/>
                    <a:p>
                      <a:r>
                        <a:rPr lang="en-US" sz="1600" dirty="0" smtClean="0"/>
                        <a:t>Increase sampling rate to 40 MS/s</a:t>
                      </a:r>
                      <a:endParaRPr lang="en-US" sz="1600" dirty="0"/>
                    </a:p>
                  </a:txBody>
                  <a:tcPr/>
                </a:tc>
                <a:tc>
                  <a:txBody>
                    <a:bodyPr/>
                    <a:lstStyle/>
                    <a:p>
                      <a:r>
                        <a:rPr lang="en-US" sz="1600" dirty="0" smtClean="0"/>
                        <a:t>September – December 2012</a:t>
                      </a:r>
                      <a:endParaRPr lang="en-US" sz="1600" dirty="0"/>
                    </a:p>
                  </a:txBody>
                  <a:tcPr/>
                </a:tc>
              </a:tr>
              <a:tr h="370840">
                <a:tc>
                  <a:txBody>
                    <a:bodyPr/>
                    <a:lstStyle/>
                    <a:p>
                      <a:r>
                        <a:rPr lang="en-US" sz="1600" dirty="0" smtClean="0"/>
                        <a:t>Optimize, layout and fabricate Test Chip #1 (one ADC channel) </a:t>
                      </a:r>
                      <a:endParaRPr lang="en-US" sz="1600" dirty="0"/>
                    </a:p>
                  </a:txBody>
                  <a:tcPr/>
                </a:tc>
                <a:tc>
                  <a:txBody>
                    <a:bodyPr/>
                    <a:lstStyle/>
                    <a:p>
                      <a:r>
                        <a:rPr lang="en-US" sz="1600" dirty="0" smtClean="0"/>
                        <a:t>January – April 2013</a:t>
                      </a:r>
                    </a:p>
                    <a:p>
                      <a:endParaRPr lang="en-US" sz="1600" dirty="0"/>
                    </a:p>
                  </a:txBody>
                  <a:tcPr/>
                </a:tc>
              </a:tr>
              <a:tr h="370840">
                <a:tc>
                  <a:txBody>
                    <a:bodyPr/>
                    <a:lstStyle/>
                    <a:p>
                      <a:r>
                        <a:rPr lang="en-US" sz="1600" dirty="0" smtClean="0"/>
                        <a:t>Test functionality of the ADC on Test Chip #1		</a:t>
                      </a:r>
                      <a:endParaRPr lang="en-US" sz="1600" dirty="0"/>
                    </a:p>
                  </a:txBody>
                  <a:tcPr/>
                </a:tc>
                <a:tc>
                  <a:txBody>
                    <a:bodyPr/>
                    <a:lstStyle/>
                    <a:p>
                      <a:r>
                        <a:rPr lang="en-US" sz="1600" dirty="0" smtClean="0"/>
                        <a:t>September – October 2013</a:t>
                      </a:r>
                    </a:p>
                    <a:p>
                      <a:endParaRPr lang="en-US" sz="1600" dirty="0"/>
                    </a:p>
                  </a:txBody>
                  <a:tcPr/>
                </a:tc>
              </a:tr>
              <a:tr h="370840">
                <a:tc>
                  <a:txBody>
                    <a:bodyPr/>
                    <a:lstStyle/>
                    <a:p>
                      <a:r>
                        <a:rPr lang="en-US" sz="1600" dirty="0" smtClean="0"/>
                        <a:t>Test radiation hardness of the ADC on Test Chip #1</a:t>
                      </a:r>
                    </a:p>
                  </a:txBody>
                  <a:tcPr/>
                </a:tc>
                <a:tc>
                  <a:txBody>
                    <a:bodyPr/>
                    <a:lstStyle/>
                    <a:p>
                      <a:r>
                        <a:rPr lang="en-US" sz="1600" dirty="0" smtClean="0"/>
                        <a:t>October – November 2013</a:t>
                      </a:r>
                      <a:endParaRPr lang="en-US" sz="1600" dirty="0"/>
                    </a:p>
                  </a:txBody>
                  <a:tcPr/>
                </a:tc>
              </a:tr>
              <a:tr h="370840">
                <a:tc>
                  <a:txBody>
                    <a:bodyPr/>
                    <a:lstStyle/>
                    <a:p>
                      <a:r>
                        <a:rPr lang="en-US" sz="1600" dirty="0" smtClean="0"/>
                        <a:t>Design, layout and fabricate Test Chip #2 (16 ADC channels)</a:t>
                      </a:r>
                      <a:endParaRPr lang="en-US" sz="1600" dirty="0"/>
                    </a:p>
                  </a:txBody>
                  <a:tcPr/>
                </a:tc>
                <a:tc>
                  <a:txBody>
                    <a:bodyPr/>
                    <a:lstStyle/>
                    <a:p>
                      <a:r>
                        <a:rPr lang="en-US" sz="1600" dirty="0" smtClean="0"/>
                        <a:t>May 2013 – January 2014</a:t>
                      </a:r>
                      <a:endParaRPr lang="en-US" sz="1600" dirty="0"/>
                    </a:p>
                  </a:txBody>
                  <a:tcPr/>
                </a:tc>
              </a:tr>
              <a:tr h="370840">
                <a:tc>
                  <a:txBody>
                    <a:bodyPr/>
                    <a:lstStyle/>
                    <a:p>
                      <a:r>
                        <a:rPr lang="en-US" sz="1600" dirty="0" smtClean="0"/>
                        <a:t>Test Functionality of the ADCs on Test Chip #2</a:t>
                      </a:r>
                      <a:endParaRPr lang="en-US" sz="1600" dirty="0"/>
                    </a:p>
                  </a:txBody>
                  <a:tcPr/>
                </a:tc>
                <a:tc>
                  <a:txBody>
                    <a:bodyPr/>
                    <a:lstStyle/>
                    <a:p>
                      <a:r>
                        <a:rPr lang="en-US" sz="1600" dirty="0" smtClean="0"/>
                        <a:t>May - June 2014</a:t>
                      </a:r>
                      <a:endParaRPr lang="en-US" sz="1600" dirty="0"/>
                    </a:p>
                  </a:txBody>
                  <a:tcPr/>
                </a:tc>
              </a:tr>
              <a:tr h="370840">
                <a:tc>
                  <a:txBody>
                    <a:bodyPr/>
                    <a:lstStyle/>
                    <a:p>
                      <a:r>
                        <a:rPr lang="en-US" sz="1600" dirty="0" smtClean="0"/>
                        <a:t>Test Radiation hardness of the ADCs on Test Chip #2	</a:t>
                      </a:r>
                      <a:endParaRPr lang="en-US" sz="1600" dirty="0"/>
                    </a:p>
                  </a:txBody>
                  <a:tcPr/>
                </a:tc>
                <a:tc>
                  <a:txBody>
                    <a:bodyPr/>
                    <a:lstStyle/>
                    <a:p>
                      <a:r>
                        <a:rPr lang="en-US" sz="1600" dirty="0" smtClean="0"/>
                        <a:t>June – July 2014</a:t>
                      </a:r>
                    </a:p>
                    <a:p>
                      <a:endParaRPr lang="en-US" sz="1600" dirty="0"/>
                    </a:p>
                  </a:txBody>
                  <a:tcPr/>
                </a:tc>
              </a:tr>
            </a:tbl>
          </a:graphicData>
        </a:graphic>
      </p:graphicFrame>
    </p:spTree>
    <p:extLst>
      <p:ext uri="{BB962C8B-B14F-4D97-AF65-F5344CB8AC3E}">
        <p14:creationId xmlns:p14="http://schemas.microsoft.com/office/powerpoint/2010/main" val="122318523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Slide Number Placeholder 2"/>
          <p:cNvSpPr>
            <a:spLocks noGrp="1"/>
          </p:cNvSpPr>
          <p:nvPr>
            <p:ph type="sldNum" sz="quarter" idx="11"/>
          </p:nvPr>
        </p:nvSpPr>
        <p:spPr/>
        <p:txBody>
          <a:bodyPr/>
          <a:lstStyle/>
          <a:p>
            <a:fld id="{E303F953-76B9-4C52-AAAB-FD5686F38F14}" type="slidenum">
              <a:rPr lang="en-US" smtClean="0"/>
              <a:pPr/>
              <a:t>21</a:t>
            </a:fld>
            <a:endParaRPr lang="en-US" dirty="0"/>
          </a:p>
        </p:txBody>
      </p:sp>
      <p:sp>
        <p:nvSpPr>
          <p:cNvPr id="4" name="Rectangle 3"/>
          <p:cNvSpPr/>
          <p:nvPr/>
        </p:nvSpPr>
        <p:spPr>
          <a:xfrm>
            <a:off x="304800" y="1143000"/>
            <a:ext cx="8153400" cy="4647426"/>
          </a:xfrm>
          <a:prstGeom prst="rect">
            <a:avLst/>
          </a:prstGeom>
        </p:spPr>
        <p:txBody>
          <a:bodyPr wrap="square">
            <a:spAutoFit/>
          </a:bodyPr>
          <a:lstStyle/>
          <a:p>
            <a:pPr marL="285750" indent="-285750">
              <a:buFont typeface="Arial" pitchFamily="34" charset="0"/>
              <a:buChar char="•"/>
            </a:pPr>
            <a:r>
              <a:rPr lang="en-US" sz="2000" dirty="0"/>
              <a:t>12-bit, 40MS/s, </a:t>
            </a:r>
            <a:r>
              <a:rPr lang="en-US" sz="2000" dirty="0" smtClean="0"/>
              <a:t>15mW </a:t>
            </a:r>
            <a:r>
              <a:rPr lang="en-US" sz="2000" dirty="0"/>
              <a:t>radiation hardened pipeline </a:t>
            </a:r>
            <a:r>
              <a:rPr lang="en-US" sz="2000" dirty="0" smtClean="0"/>
              <a:t>ADC  has been designed and simulated with transistor level models in the IBM 8RF process. The design uses 1.2V power supply and it is hard to more than 1.8Mrad(Si) of TID.</a:t>
            </a:r>
          </a:p>
          <a:p>
            <a:pPr marL="285750" indent="-285750">
              <a:buFont typeface="Arial" pitchFamily="34" charset="0"/>
              <a:buChar char="•"/>
            </a:pPr>
            <a:endParaRPr lang="en-US" sz="2000" dirty="0" smtClean="0"/>
          </a:p>
          <a:p>
            <a:pPr marL="285750" indent="-285750">
              <a:buFont typeface="Arial" pitchFamily="34" charset="0"/>
              <a:buChar char="•"/>
            </a:pPr>
            <a:r>
              <a:rPr lang="en-US" sz="2000" dirty="0" smtClean="0"/>
              <a:t>This ADC has been designed by </a:t>
            </a:r>
            <a:r>
              <a:rPr lang="en-US" sz="2000" dirty="0" err="1" smtClean="0"/>
              <a:t>Ridgetop</a:t>
            </a:r>
            <a:r>
              <a:rPr lang="en-US" sz="2000" dirty="0" smtClean="0"/>
              <a:t> Group Inc. in a U.S. DOE 9 month phase I SBIR program.</a:t>
            </a:r>
          </a:p>
          <a:p>
            <a:endParaRPr lang="en-US" sz="2000" dirty="0" smtClean="0"/>
          </a:p>
          <a:p>
            <a:pPr marL="285750" indent="-285750">
              <a:buFont typeface="Arial" pitchFamily="34" charset="0"/>
              <a:buChar char="•"/>
            </a:pPr>
            <a:r>
              <a:rPr lang="en-US" sz="2000" dirty="0" smtClean="0"/>
              <a:t>Phase II (2 years) has just started during which two test chips with complete ADCs will be designed, fabricated and tested.</a:t>
            </a:r>
          </a:p>
          <a:p>
            <a:pPr marL="285750" indent="-285750">
              <a:buFont typeface="Arial" pitchFamily="34" charset="0"/>
              <a:buChar char="•"/>
            </a:pPr>
            <a:endParaRPr lang="en-US" sz="2000" dirty="0"/>
          </a:p>
          <a:p>
            <a:pPr marL="285750" indent="-285750">
              <a:buFont typeface="Arial" pitchFamily="34" charset="0"/>
              <a:buChar char="•"/>
            </a:pPr>
            <a:r>
              <a:rPr lang="en-US" sz="2000" dirty="0" smtClean="0"/>
              <a:t>We would like to give special thanks to the U.S. Department of Energy for funding and Dr. Andy Liu from SMU for consultation.</a:t>
            </a:r>
          </a:p>
          <a:p>
            <a:pPr marL="285750" indent="-285750">
              <a:buFont typeface="Arial" pitchFamily="34" charset="0"/>
              <a:buChar char="•"/>
            </a:pPr>
            <a:endParaRPr lang="en-US" dirty="0" smtClean="0"/>
          </a:p>
          <a:p>
            <a:endParaRPr lang="en-US" dirty="0"/>
          </a:p>
        </p:txBody>
      </p:sp>
    </p:spTree>
    <p:extLst>
      <p:ext uri="{BB962C8B-B14F-4D97-AF65-F5344CB8AC3E}">
        <p14:creationId xmlns:p14="http://schemas.microsoft.com/office/powerpoint/2010/main" val="122411000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917" y="11875"/>
            <a:ext cx="9144000" cy="792162"/>
          </a:xfrm>
        </p:spPr>
        <p:txBody>
          <a:bodyPr>
            <a:normAutofit/>
          </a:bodyPr>
          <a:lstStyle/>
          <a:p>
            <a:r>
              <a:rPr lang="en-US" sz="4400" dirty="0"/>
              <a:t>Program </a:t>
            </a:r>
            <a:r>
              <a:rPr lang="en-US" sz="4400" dirty="0" smtClean="0"/>
              <a:t>overview</a:t>
            </a:r>
            <a:endParaRPr lang="en-US" dirty="0"/>
          </a:p>
        </p:txBody>
      </p:sp>
      <p:sp>
        <p:nvSpPr>
          <p:cNvPr id="4" name="Slide Number Placeholder 3"/>
          <p:cNvSpPr>
            <a:spLocks noGrp="1"/>
          </p:cNvSpPr>
          <p:nvPr>
            <p:ph type="sldNum" sz="quarter" idx="4"/>
          </p:nvPr>
        </p:nvSpPr>
        <p:spPr/>
        <p:txBody>
          <a:bodyPr/>
          <a:lstStyle/>
          <a:p>
            <a:fld id="{E303F953-76B9-4C52-AAAB-FD5686F38F14}" type="slidenum">
              <a:rPr lang="en-US" smtClean="0"/>
              <a:pPr/>
              <a:t>3</a:t>
            </a:fld>
            <a:endParaRPr lang="en-US" dirty="0"/>
          </a:p>
        </p:txBody>
      </p:sp>
      <p:sp>
        <p:nvSpPr>
          <p:cNvPr id="5" name="Rectangle 3"/>
          <p:cNvSpPr txBox="1">
            <a:spLocks noChangeArrowheads="1"/>
          </p:cNvSpPr>
          <p:nvPr/>
        </p:nvSpPr>
        <p:spPr bwMode="auto">
          <a:xfrm>
            <a:off x="457200" y="1143000"/>
            <a:ext cx="8229600" cy="44958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rmAutofit fontScale="92500" lnSpcReduction="10000"/>
          </a:bodyPr>
          <a:lstStyle>
            <a:lvl1pPr marL="342900" indent="-342900" algn="l" defTabSz="914400" rtl="0" eaLnBrk="1" latinLnBrk="0" hangingPunct="1">
              <a:spcBef>
                <a:spcPct val="20000"/>
              </a:spcBef>
              <a:buClr>
                <a:schemeClr val="accent1">
                  <a:lumMod val="75000"/>
                </a:schemeClr>
              </a:buClr>
              <a:buFont typeface="Wingdings" pitchFamily="2" charset="2"/>
              <a:buChar char="§"/>
              <a:defRPr sz="32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Clr>
                <a:schemeClr val="accent1">
                  <a:lumMod val="60000"/>
                  <a:lumOff val="40000"/>
                </a:schemeClr>
              </a:buClr>
              <a:buSzPct val="90000"/>
              <a:buFont typeface="Wingdings" pitchFamily="2" charset="2"/>
              <a:buChar char="§"/>
              <a:defRPr sz="2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Clr>
                <a:schemeClr val="accent1">
                  <a:lumMod val="60000"/>
                  <a:lumOff val="40000"/>
                </a:schemeClr>
              </a:buClr>
              <a:buFont typeface="Symbol" pitchFamily="18" charset="2"/>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Clr>
                <a:schemeClr val="accent1">
                  <a:lumMod val="60000"/>
                  <a:lumOff val="40000"/>
                </a:schemeClr>
              </a:buClr>
              <a:buSzPct val="85000"/>
              <a:buFont typeface="Arial" pitchFamily="34" charset="0"/>
              <a:buChar char="•"/>
              <a:defRPr sz="20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Clr>
                <a:schemeClr val="accent1">
                  <a:lumMod val="60000"/>
                  <a:lumOff val="40000"/>
                </a:schemeClr>
              </a:buClr>
              <a:buSzPct val="80000"/>
              <a:buFont typeface="Courier New" pitchFamily="49" charset="0"/>
              <a:buChar char="o"/>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err="1" smtClean="0">
                <a:cs typeface="Calibri" pitchFamily="34" charset="0"/>
              </a:rPr>
              <a:t>Ridgetop</a:t>
            </a:r>
            <a:r>
              <a:rPr lang="en-US" sz="2400" dirty="0" smtClean="0">
                <a:cs typeface="Calibri" pitchFamily="34" charset="0"/>
              </a:rPr>
              <a:t> Group has been awarded a U.S. Department of Energy (DOE) Small Business Innovative Research (SBIR) Phase II contract (2 years) to design and fabricate a 12-bit, 40MS/s, 20mW radiation hardened pipeline ADC for High Energy Physics detector readout applications. The output clock rate of the ADC is matched to the decoder/</a:t>
            </a:r>
            <a:r>
              <a:rPr lang="en-US" sz="2400" dirty="0" err="1" smtClean="0">
                <a:cs typeface="Calibri" pitchFamily="34" charset="0"/>
              </a:rPr>
              <a:t>serializer</a:t>
            </a:r>
            <a:r>
              <a:rPr lang="en-US" sz="2400" dirty="0" smtClean="0">
                <a:cs typeface="Calibri" pitchFamily="34" charset="0"/>
              </a:rPr>
              <a:t> designed by SMU for the ATLAS </a:t>
            </a:r>
            <a:r>
              <a:rPr lang="en-US" sz="2400" dirty="0" err="1" smtClean="0">
                <a:cs typeface="Calibri" pitchFamily="34" charset="0"/>
              </a:rPr>
              <a:t>LAr</a:t>
            </a:r>
            <a:r>
              <a:rPr lang="en-US" sz="2400" dirty="0" smtClean="0">
                <a:cs typeface="Calibri" pitchFamily="34" charset="0"/>
              </a:rPr>
              <a:t> upgrades.</a:t>
            </a:r>
            <a:endParaRPr lang="en-US" sz="2400" dirty="0" smtClean="0">
              <a:cs typeface="Calibri" pitchFamily="34" charset="0"/>
            </a:endParaRPr>
          </a:p>
          <a:p>
            <a:pPr>
              <a:buFontTx/>
              <a:buNone/>
            </a:pPr>
            <a:endParaRPr lang="en-US" sz="2400" dirty="0" smtClean="0">
              <a:cs typeface="Calibri" pitchFamily="34" charset="0"/>
            </a:endParaRPr>
          </a:p>
          <a:p>
            <a:r>
              <a:rPr lang="en-US" sz="2400" dirty="0" smtClean="0">
                <a:cs typeface="Calibri" pitchFamily="34" charset="0"/>
              </a:rPr>
              <a:t>Phase I feasibility study (9 months) has been finished and the Phase II period has just started.</a:t>
            </a:r>
          </a:p>
          <a:p>
            <a:endParaRPr lang="en-US" sz="2400" dirty="0">
              <a:cs typeface="Calibri" pitchFamily="34" charset="0"/>
            </a:endParaRPr>
          </a:p>
          <a:p>
            <a:r>
              <a:rPr lang="en-US" sz="2400" dirty="0" smtClean="0">
                <a:cs typeface="Calibri" pitchFamily="34" charset="0"/>
              </a:rPr>
              <a:t>This presentation discusses the design concepts and progress.</a:t>
            </a:r>
          </a:p>
        </p:txBody>
      </p:sp>
    </p:spTree>
    <p:extLst>
      <p:ext uri="{BB962C8B-B14F-4D97-AF65-F5344CB8AC3E}">
        <p14:creationId xmlns:p14="http://schemas.microsoft.com/office/powerpoint/2010/main" val="41003457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a:t>Motivation for the W</a:t>
            </a:r>
            <a:r>
              <a:rPr lang="en-US" dirty="0" smtClean="0"/>
              <a:t>ork</a:t>
            </a:r>
            <a:endParaRPr lang="en-US" dirty="0"/>
          </a:p>
        </p:txBody>
      </p:sp>
      <p:sp>
        <p:nvSpPr>
          <p:cNvPr id="4" name="Slide Number Placeholder 3"/>
          <p:cNvSpPr>
            <a:spLocks noGrp="1"/>
          </p:cNvSpPr>
          <p:nvPr>
            <p:ph type="sldNum" sz="quarter" idx="4"/>
          </p:nvPr>
        </p:nvSpPr>
        <p:spPr/>
        <p:txBody>
          <a:bodyPr/>
          <a:lstStyle/>
          <a:p>
            <a:fld id="{E303F953-76B9-4C52-AAAB-FD5686F38F14}" type="slidenum">
              <a:rPr lang="en-US" smtClean="0"/>
              <a:pPr/>
              <a:t>4</a:t>
            </a:fld>
            <a:endParaRPr lang="en-US" dirty="0"/>
          </a:p>
        </p:txBody>
      </p:sp>
      <p:sp>
        <p:nvSpPr>
          <p:cNvPr id="5" name="Rectangle 3"/>
          <p:cNvSpPr txBox="1">
            <a:spLocks noChangeArrowheads="1"/>
          </p:cNvSpPr>
          <p:nvPr/>
        </p:nvSpPr>
        <p:spPr bwMode="auto">
          <a:xfrm>
            <a:off x="381000" y="990600"/>
            <a:ext cx="8229600" cy="44958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rtlCol="0" anchor="t" anchorCtr="0" compatLnSpc="1">
            <a:prstTxWarp prst="textNoShape">
              <a:avLst/>
            </a:prstTxWarp>
            <a:normAutofit fontScale="85000" lnSpcReduction="10000"/>
          </a:bodyPr>
          <a:lstStyle>
            <a:lvl1pPr marL="342900" indent="-342900" algn="l" defTabSz="914400" rtl="0" eaLnBrk="1" latinLnBrk="0" hangingPunct="1">
              <a:spcBef>
                <a:spcPct val="20000"/>
              </a:spcBef>
              <a:buClr>
                <a:schemeClr val="accent1">
                  <a:lumMod val="75000"/>
                </a:schemeClr>
              </a:buClr>
              <a:buFont typeface="Wingdings" pitchFamily="2" charset="2"/>
              <a:buChar char="§"/>
              <a:defRPr sz="32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Clr>
                <a:schemeClr val="accent1">
                  <a:lumMod val="60000"/>
                  <a:lumOff val="40000"/>
                </a:schemeClr>
              </a:buClr>
              <a:buSzPct val="90000"/>
              <a:buFont typeface="Wingdings" pitchFamily="2" charset="2"/>
              <a:buChar char="§"/>
              <a:defRPr sz="2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Clr>
                <a:schemeClr val="accent1">
                  <a:lumMod val="60000"/>
                  <a:lumOff val="40000"/>
                </a:schemeClr>
              </a:buClr>
              <a:buFont typeface="Symbol" pitchFamily="18" charset="2"/>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Clr>
                <a:schemeClr val="accent1">
                  <a:lumMod val="60000"/>
                  <a:lumOff val="40000"/>
                </a:schemeClr>
              </a:buClr>
              <a:buSzPct val="85000"/>
              <a:buFont typeface="Arial" pitchFamily="34" charset="0"/>
              <a:buChar char="•"/>
              <a:defRPr sz="20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Clr>
                <a:schemeClr val="accent1">
                  <a:lumMod val="60000"/>
                  <a:lumOff val="40000"/>
                </a:schemeClr>
              </a:buClr>
              <a:buSzPct val="80000"/>
              <a:buFont typeface="Courier New" pitchFamily="49" charset="0"/>
              <a:buChar char="o"/>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smtClean="0">
                <a:cs typeface="Calibri" pitchFamily="34" charset="0"/>
              </a:rPr>
              <a:t>The upgrades of the LHC have a need for 12-14bit, 40MS/s, low-power ADC that is hardened agains</a:t>
            </a:r>
            <a:r>
              <a:rPr lang="en-US" sz="2400" dirty="0" smtClean="0">
                <a:cs typeface="Calibri" pitchFamily="34" charset="0"/>
              </a:rPr>
              <a:t>t single-event effects and 3.5Mrad </a:t>
            </a:r>
            <a:r>
              <a:rPr lang="en-US" sz="2400" dirty="0">
                <a:cs typeface="Calibri" pitchFamily="34" charset="0"/>
              </a:rPr>
              <a:t>of Total Ionizing Dose (</a:t>
            </a:r>
            <a:r>
              <a:rPr lang="en-US" sz="2400" dirty="0" smtClean="0">
                <a:cs typeface="Calibri" pitchFamily="34" charset="0"/>
              </a:rPr>
              <a:t>TID).</a:t>
            </a:r>
          </a:p>
          <a:p>
            <a:endParaRPr lang="en-US" sz="2400" dirty="0" smtClean="0">
              <a:cs typeface="Calibri" pitchFamily="34" charset="0"/>
            </a:endParaRPr>
          </a:p>
          <a:p>
            <a:r>
              <a:rPr lang="en-US" sz="2400" dirty="0" smtClean="0">
                <a:cs typeface="Calibri" pitchFamily="34" charset="0"/>
              </a:rPr>
              <a:t>TID p</a:t>
            </a:r>
            <a:r>
              <a:rPr lang="en-US" sz="2400" dirty="0" smtClean="0">
                <a:cs typeface="Calibri" pitchFamily="34" charset="0"/>
              </a:rPr>
              <a:t>roblems </a:t>
            </a:r>
            <a:r>
              <a:rPr lang="en-US" sz="2400" dirty="0" smtClean="0">
                <a:cs typeface="Calibri" pitchFamily="34" charset="0"/>
              </a:rPr>
              <a:t>have practically disappeared from 130nm and </a:t>
            </a:r>
            <a:r>
              <a:rPr lang="en-US" sz="2400" dirty="0" smtClean="0">
                <a:cs typeface="Calibri" pitchFamily="34" charset="0"/>
              </a:rPr>
              <a:t>smaller-geometry</a:t>
            </a:r>
            <a:r>
              <a:rPr lang="en-US" sz="2400" dirty="0" smtClean="0">
                <a:cs typeface="Calibri" pitchFamily="34" charset="0"/>
              </a:rPr>
              <a:t> </a:t>
            </a:r>
            <a:r>
              <a:rPr lang="en-US" sz="2400" dirty="0" smtClean="0">
                <a:cs typeface="Calibri" pitchFamily="34" charset="0"/>
              </a:rPr>
              <a:t>CMOS </a:t>
            </a:r>
            <a:r>
              <a:rPr lang="en-US" sz="2400" dirty="0" smtClean="0">
                <a:cs typeface="Calibri" pitchFamily="34" charset="0"/>
              </a:rPr>
              <a:t>processes (if thin-oxide FETs are used).</a:t>
            </a:r>
            <a:endParaRPr lang="en-US" sz="2400" dirty="0" smtClean="0">
              <a:cs typeface="Calibri" pitchFamily="34" charset="0"/>
            </a:endParaRPr>
          </a:p>
          <a:p>
            <a:pPr>
              <a:buFontTx/>
              <a:buNone/>
            </a:pPr>
            <a:endParaRPr lang="en-US" sz="2400" dirty="0" smtClean="0">
              <a:cs typeface="Calibri" pitchFamily="34" charset="0"/>
            </a:endParaRPr>
          </a:p>
          <a:p>
            <a:r>
              <a:rPr lang="en-US" sz="2400" dirty="0" smtClean="0">
                <a:cs typeface="Calibri" pitchFamily="34" charset="0"/>
              </a:rPr>
              <a:t>Designing analog and mixed-signal circuits </a:t>
            </a:r>
            <a:r>
              <a:rPr lang="en-US" sz="2400" dirty="0" smtClean="0">
                <a:cs typeface="Calibri" pitchFamily="34" charset="0"/>
              </a:rPr>
              <a:t>within the low breakdown voltage constraints of FETs from 130nm and smaller processes is difficult.</a:t>
            </a:r>
            <a:endParaRPr lang="en-US" sz="2400" dirty="0" smtClean="0">
              <a:cs typeface="Calibri" pitchFamily="34" charset="0"/>
            </a:endParaRPr>
          </a:p>
          <a:p>
            <a:pPr>
              <a:buFontTx/>
              <a:buNone/>
            </a:pPr>
            <a:endParaRPr lang="en-US" sz="2400" dirty="0" smtClean="0">
              <a:cs typeface="Calibri" pitchFamily="34" charset="0"/>
            </a:endParaRPr>
          </a:p>
          <a:p>
            <a:r>
              <a:rPr lang="en-US" sz="2400" dirty="0" smtClean="0">
                <a:cs typeface="Calibri" pitchFamily="34" charset="0"/>
              </a:rPr>
              <a:t>We have successfully combined several recently developed circuit techniques to obtain a 12-bit pipeline ADC that uses a 1.2V power supply.</a:t>
            </a:r>
            <a:endParaRPr lang="en-US" sz="2400" dirty="0" smtClean="0">
              <a:cs typeface="Calibri" pitchFamily="34" charset="0"/>
            </a:endParaRPr>
          </a:p>
        </p:txBody>
      </p:sp>
    </p:spTree>
    <p:extLst>
      <p:ext uri="{BB962C8B-B14F-4D97-AF65-F5344CB8AC3E}">
        <p14:creationId xmlns:p14="http://schemas.microsoft.com/office/powerpoint/2010/main" val="378363372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TID hardness of CMOS processes</a:t>
            </a:r>
            <a:endParaRPr lang="en-US" dirty="0"/>
          </a:p>
        </p:txBody>
      </p:sp>
      <p:sp>
        <p:nvSpPr>
          <p:cNvPr id="4" name="Slide Number Placeholder 3"/>
          <p:cNvSpPr>
            <a:spLocks noGrp="1"/>
          </p:cNvSpPr>
          <p:nvPr>
            <p:ph type="sldNum" sz="quarter" idx="4"/>
          </p:nvPr>
        </p:nvSpPr>
        <p:spPr/>
        <p:txBody>
          <a:bodyPr/>
          <a:lstStyle/>
          <a:p>
            <a:fld id="{E303F953-76B9-4C52-AAAB-FD5686F38F14}" type="slidenum">
              <a:rPr lang="en-US" smtClean="0"/>
              <a:pPr/>
              <a:t>5</a:t>
            </a:fld>
            <a:endParaRPr lang="en-US" dirty="0"/>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8278" t="21337" r="6537" b="19668"/>
          <a:stretch/>
        </p:blipFill>
        <p:spPr bwMode="auto">
          <a:xfrm>
            <a:off x="172818" y="1482588"/>
            <a:ext cx="8971182" cy="3493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0" y="914400"/>
            <a:ext cx="9296400" cy="609398"/>
          </a:xfrm>
          <a:prstGeom prst="rect">
            <a:avLst/>
          </a:prstGeom>
          <a:noFill/>
        </p:spPr>
        <p:txBody>
          <a:bodyPr wrap="square" rtlCol="0">
            <a:spAutoFit/>
          </a:bodyPr>
          <a:lstStyle/>
          <a:p>
            <a:pPr>
              <a:lnSpc>
                <a:spcPct val="120000"/>
              </a:lnSpc>
              <a:spcBef>
                <a:spcPts val="300"/>
              </a:spcBef>
              <a:spcAft>
                <a:spcPts val="300"/>
              </a:spcAft>
            </a:pPr>
            <a:r>
              <a:rPr lang="en-US" sz="1400" dirty="0" smtClean="0">
                <a:latin typeface="Arial" pitchFamily="34" charset="0"/>
                <a:cs typeface="Arial" pitchFamily="34" charset="0"/>
              </a:rPr>
              <a:t>It s commonplace for ADC designers to use the high-voltage I/O transistors available in the small-geometry CMOS processes for more headroom in their amplifier designs. These thick-oxide transistors are not hard against TID.</a:t>
            </a:r>
            <a:endParaRPr lang="en-US" sz="1400" dirty="0" smtClean="0">
              <a:latin typeface="Arial" pitchFamily="34" charset="0"/>
              <a:cs typeface="Arial" pitchFamily="34" charset="0"/>
            </a:endParaRPr>
          </a:p>
        </p:txBody>
      </p:sp>
      <p:sp>
        <p:nvSpPr>
          <p:cNvPr id="7" name="TextBox 6"/>
          <p:cNvSpPr txBox="1"/>
          <p:nvPr/>
        </p:nvSpPr>
        <p:spPr>
          <a:xfrm>
            <a:off x="0" y="4940401"/>
            <a:ext cx="4876800" cy="443198"/>
          </a:xfrm>
          <a:prstGeom prst="rect">
            <a:avLst/>
          </a:prstGeom>
          <a:noFill/>
        </p:spPr>
        <p:txBody>
          <a:bodyPr wrap="square" rtlCol="0">
            <a:spAutoFit/>
          </a:bodyPr>
          <a:lstStyle/>
          <a:p>
            <a:pPr>
              <a:lnSpc>
                <a:spcPct val="95000"/>
              </a:lnSpc>
            </a:pPr>
            <a:r>
              <a:rPr lang="en-US" sz="1200" dirty="0" smtClean="0">
                <a:latin typeface="Arial" pitchFamily="34" charset="0"/>
                <a:cs typeface="Arial" pitchFamily="34" charset="0"/>
              </a:rPr>
              <a:t>TID </a:t>
            </a:r>
            <a:r>
              <a:rPr lang="en-US" sz="1200" dirty="0" smtClean="0">
                <a:latin typeface="Arial" pitchFamily="34" charset="0"/>
                <a:cs typeface="Arial" pitchFamily="34" charset="0"/>
              </a:rPr>
              <a:t>response </a:t>
            </a:r>
            <a:r>
              <a:rPr lang="en-US" sz="1200" dirty="0">
                <a:latin typeface="Arial" pitchFamily="34" charset="0"/>
                <a:cs typeface="Arial" pitchFamily="34" charset="0"/>
              </a:rPr>
              <a:t>of </a:t>
            </a:r>
            <a:r>
              <a:rPr lang="en-US" sz="1200" dirty="0" smtClean="0">
                <a:latin typeface="Arial" pitchFamily="34" charset="0"/>
                <a:cs typeface="Arial" pitchFamily="34" charset="0"/>
              </a:rPr>
              <a:t>RVT </a:t>
            </a:r>
            <a:r>
              <a:rPr lang="en-US" sz="1200" dirty="0">
                <a:latin typeface="Arial" pitchFamily="34" charset="0"/>
                <a:cs typeface="Arial" pitchFamily="34" charset="0"/>
              </a:rPr>
              <a:t>90 nm (W = 540 nm, L </a:t>
            </a:r>
            <a:r>
              <a:rPr lang="en-US" sz="1200" dirty="0" smtClean="0">
                <a:latin typeface="Arial" pitchFamily="34" charset="0"/>
                <a:cs typeface="Arial" pitchFamily="34" charset="0"/>
              </a:rPr>
              <a:t>= 120 </a:t>
            </a:r>
            <a:r>
              <a:rPr lang="en-US" sz="1200" dirty="0">
                <a:latin typeface="Arial" pitchFamily="34" charset="0"/>
                <a:cs typeface="Arial" pitchFamily="34" charset="0"/>
              </a:rPr>
              <a:t>nm) n-channel MOSFET. </a:t>
            </a:r>
            <a:r>
              <a:rPr lang="en-US" sz="1200" dirty="0" smtClean="0">
                <a:latin typeface="Arial" pitchFamily="34" charset="0"/>
                <a:cs typeface="Arial" pitchFamily="34" charset="0"/>
              </a:rPr>
              <a:t>[1]</a:t>
            </a:r>
            <a:endParaRPr lang="en-US" sz="1200" dirty="0" smtClean="0">
              <a:latin typeface="Arial" pitchFamily="34" charset="0"/>
              <a:cs typeface="Arial" pitchFamily="34" charset="0"/>
            </a:endParaRPr>
          </a:p>
        </p:txBody>
      </p:sp>
      <p:sp>
        <p:nvSpPr>
          <p:cNvPr id="8" name="TextBox 7"/>
          <p:cNvSpPr txBox="1"/>
          <p:nvPr/>
        </p:nvSpPr>
        <p:spPr>
          <a:xfrm>
            <a:off x="5181600" y="4945813"/>
            <a:ext cx="3733800" cy="535531"/>
          </a:xfrm>
          <a:prstGeom prst="rect">
            <a:avLst/>
          </a:prstGeom>
          <a:noFill/>
        </p:spPr>
        <p:txBody>
          <a:bodyPr wrap="square" rtlCol="0">
            <a:spAutoFit/>
          </a:bodyPr>
          <a:lstStyle/>
          <a:p>
            <a:pPr>
              <a:lnSpc>
                <a:spcPct val="120000"/>
              </a:lnSpc>
              <a:spcBef>
                <a:spcPts val="300"/>
              </a:spcBef>
              <a:spcAft>
                <a:spcPts val="300"/>
              </a:spcAft>
            </a:pPr>
            <a:r>
              <a:rPr lang="en-US" sz="1200" dirty="0">
                <a:latin typeface="Arial" pitchFamily="34" charset="0"/>
                <a:cs typeface="Arial" pitchFamily="34" charset="0"/>
              </a:rPr>
              <a:t>Radiation response of a 90 nm high voltage I/O </a:t>
            </a:r>
            <a:r>
              <a:rPr lang="en-US" sz="1200" dirty="0" smtClean="0">
                <a:latin typeface="Arial" pitchFamily="34" charset="0"/>
                <a:cs typeface="Arial" pitchFamily="34" charset="0"/>
              </a:rPr>
              <a:t>transistor (W </a:t>
            </a:r>
            <a:r>
              <a:rPr lang="en-US" sz="1200" dirty="0">
                <a:latin typeface="Arial" pitchFamily="34" charset="0"/>
                <a:cs typeface="Arial" pitchFamily="34" charset="0"/>
              </a:rPr>
              <a:t>= 520 nm, L = 240 nm). </a:t>
            </a:r>
            <a:r>
              <a:rPr lang="en-US" sz="1200" dirty="0" smtClean="0">
                <a:latin typeface="Arial" pitchFamily="34" charset="0"/>
                <a:cs typeface="Arial" pitchFamily="34" charset="0"/>
              </a:rPr>
              <a:t>[1]</a:t>
            </a:r>
            <a:endParaRPr lang="en-US" sz="1200" dirty="0" smtClean="0">
              <a:latin typeface="Arial" pitchFamily="34" charset="0"/>
              <a:cs typeface="Arial" pitchFamily="34" charset="0"/>
            </a:endParaRPr>
          </a:p>
        </p:txBody>
      </p:sp>
      <p:sp>
        <p:nvSpPr>
          <p:cNvPr id="9" name="TextBox 8"/>
          <p:cNvSpPr txBox="1"/>
          <p:nvPr/>
        </p:nvSpPr>
        <p:spPr>
          <a:xfrm>
            <a:off x="172818" y="5601094"/>
            <a:ext cx="8742582" cy="738664"/>
          </a:xfrm>
          <a:prstGeom prst="rect">
            <a:avLst/>
          </a:prstGeom>
          <a:noFill/>
        </p:spPr>
        <p:txBody>
          <a:bodyPr wrap="square" rtlCol="0">
            <a:spAutoFit/>
          </a:bodyPr>
          <a:lstStyle/>
          <a:p>
            <a:r>
              <a:rPr lang="en-US" sz="1200" dirty="0" smtClean="0"/>
              <a:t>[1] Michael  McLain, </a:t>
            </a:r>
            <a:r>
              <a:rPr lang="en-US" sz="1200" dirty="0"/>
              <a:t>Hugh J. </a:t>
            </a:r>
            <a:r>
              <a:rPr lang="en-US" sz="1200" dirty="0" smtClean="0"/>
              <a:t>Barnaby, et al</a:t>
            </a:r>
            <a:r>
              <a:rPr lang="en-US" sz="1200" dirty="0"/>
              <a:t>. “Enhanced TID Susceptibility in Sub-100 nm Bulk CMOS I/O Transistors and Circuits” IEEE TRANSACTIONS ON NUCLEAR SCIENCE, VOL. 54, NO. 6, DECEMBER </a:t>
            </a:r>
            <a:r>
              <a:rPr lang="en-US" sz="1200" dirty="0" smtClean="0"/>
              <a:t>2007.</a:t>
            </a:r>
            <a:endParaRPr lang="en-US" sz="1200" dirty="0"/>
          </a:p>
          <a:p>
            <a:endParaRPr lang="en-US" sz="900" dirty="0"/>
          </a:p>
          <a:p>
            <a:endParaRPr lang="en-US" sz="900" dirty="0" smtClean="0">
              <a:latin typeface="Arial" pitchFamily="34" charset="0"/>
              <a:cs typeface="Arial" pitchFamily="34" charset="0"/>
            </a:endParaRPr>
          </a:p>
        </p:txBody>
      </p:sp>
    </p:spTree>
    <p:extLst>
      <p:ext uri="{BB962C8B-B14F-4D97-AF65-F5344CB8AC3E}">
        <p14:creationId xmlns:p14="http://schemas.microsoft.com/office/powerpoint/2010/main" val="349283133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TID hardness of CMOS processes</a:t>
            </a:r>
          </a:p>
        </p:txBody>
      </p:sp>
      <p:sp>
        <p:nvSpPr>
          <p:cNvPr id="4" name="Slide Number Placeholder 3"/>
          <p:cNvSpPr>
            <a:spLocks noGrp="1"/>
          </p:cNvSpPr>
          <p:nvPr>
            <p:ph type="sldNum" sz="quarter" idx="4"/>
          </p:nvPr>
        </p:nvSpPr>
        <p:spPr/>
        <p:txBody>
          <a:bodyPr/>
          <a:lstStyle/>
          <a:p>
            <a:fld id="{E303F953-76B9-4C52-AAAB-FD5686F38F14}" type="slidenum">
              <a:rPr lang="en-US" smtClean="0"/>
              <a:pPr/>
              <a:t>6</a:t>
            </a:fld>
            <a:endParaRPr lang="en-US" dirty="0"/>
          </a:p>
        </p:txBody>
      </p:sp>
      <p:pic>
        <p:nvPicPr>
          <p:cNvPr id="2050" name="Picture 58"/>
          <p:cNvPicPr>
            <a:picLocks noChangeAspect="1" noChangeArrowheads="1"/>
          </p:cNvPicPr>
          <p:nvPr/>
        </p:nvPicPr>
        <p:blipFill rotWithShape="1">
          <a:blip r:embed="rId3">
            <a:extLst>
              <a:ext uri="{28A0092B-C50C-407E-A947-70E740481C1C}">
                <a14:useLocalDpi xmlns:a14="http://schemas.microsoft.com/office/drawing/2010/main" val="0"/>
              </a:ext>
            </a:extLst>
          </a:blip>
          <a:srcRect l="16197" t="19064" r="52341" b="22592"/>
          <a:stretch/>
        </p:blipFill>
        <p:spPr bwMode="auto">
          <a:xfrm>
            <a:off x="1301262" y="1600201"/>
            <a:ext cx="6090138" cy="4392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420584" y="850784"/>
            <a:ext cx="8458200" cy="683264"/>
          </a:xfrm>
          <a:prstGeom prst="rect">
            <a:avLst/>
          </a:prstGeom>
          <a:noFill/>
        </p:spPr>
        <p:txBody>
          <a:bodyPr wrap="square" rtlCol="0">
            <a:spAutoFit/>
          </a:bodyPr>
          <a:lstStyle/>
          <a:p>
            <a:pPr>
              <a:lnSpc>
                <a:spcPct val="120000"/>
              </a:lnSpc>
              <a:spcBef>
                <a:spcPts val="300"/>
              </a:spcBef>
              <a:spcAft>
                <a:spcPts val="300"/>
              </a:spcAft>
            </a:pPr>
            <a:r>
              <a:rPr lang="en-US" sz="1600" dirty="0" smtClean="0">
                <a:latin typeface="Arial" pitchFamily="34" charset="0"/>
                <a:cs typeface="Arial" pitchFamily="34" charset="0"/>
              </a:rPr>
              <a:t>Our design uses only the thin-oxide FETS in the IBM 8RF 130 nm process. The TID tests results of IBM 130nm NMOS are shown below.</a:t>
            </a:r>
            <a:endParaRPr lang="en-US" sz="1600" dirty="0" smtClean="0">
              <a:latin typeface="Arial" pitchFamily="34" charset="0"/>
              <a:cs typeface="Arial" pitchFamily="34" charset="0"/>
            </a:endParaRPr>
          </a:p>
        </p:txBody>
      </p:sp>
    </p:spTree>
    <p:extLst>
      <p:ext uri="{BB962C8B-B14F-4D97-AF65-F5344CB8AC3E}">
        <p14:creationId xmlns:p14="http://schemas.microsoft.com/office/powerpoint/2010/main" val="133025595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normAutofit/>
          </a:bodyPr>
          <a:lstStyle/>
          <a:p>
            <a:pPr eaLnBrk="1" hangingPunct="1"/>
            <a:r>
              <a:rPr lang="en-US" dirty="0" smtClean="0"/>
              <a:t>Conventional MDAC </a:t>
            </a:r>
            <a:r>
              <a:rPr lang="en-US" dirty="0" smtClean="0"/>
              <a:t>Stage in a Pipeline ADC </a:t>
            </a:r>
            <a:endParaRPr lang="en-US" dirty="0" smtClean="0"/>
          </a:p>
        </p:txBody>
      </p:sp>
      <p:sp>
        <p:nvSpPr>
          <p:cNvPr id="6147" name="Content Placeholder 5"/>
          <p:cNvSpPr>
            <a:spLocks noGrp="1"/>
          </p:cNvSpPr>
          <p:nvPr>
            <p:ph sz="half" idx="2"/>
          </p:nvPr>
        </p:nvSpPr>
        <p:spPr bwMode="auto">
          <a:xfrm>
            <a:off x="5486400" y="990600"/>
            <a:ext cx="3657600" cy="4876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normAutofit/>
          </a:bodyPr>
          <a:lstStyle/>
          <a:p>
            <a:pPr marL="0" indent="0">
              <a:buNone/>
            </a:pPr>
            <a:r>
              <a:rPr lang="en-US" sz="2400" dirty="0" smtClean="0">
                <a:cs typeface="Times New Roman" pitchFamily="18" charset="0"/>
              </a:rPr>
              <a:t>Sub-ADC can tolerate large comparator offsets with RSD algorithm.</a:t>
            </a:r>
          </a:p>
          <a:p>
            <a:pPr>
              <a:buFontTx/>
              <a:buNone/>
            </a:pPr>
            <a:endParaRPr lang="en-US" sz="2400" dirty="0" smtClean="0">
              <a:cs typeface="Times New Roman" pitchFamily="18" charset="0"/>
            </a:endParaRPr>
          </a:p>
          <a:p>
            <a:pPr marL="0" indent="0">
              <a:buNone/>
            </a:pPr>
            <a:r>
              <a:rPr lang="en-US" sz="2400" dirty="0" smtClean="0">
                <a:cs typeface="Times New Roman" pitchFamily="18" charset="0"/>
              </a:rPr>
              <a:t>Linearity and accuracy requirement </a:t>
            </a:r>
            <a:r>
              <a:rPr lang="en-US" sz="2400" dirty="0" smtClean="0">
                <a:cs typeface="Times New Roman" pitchFamily="18" charset="0"/>
              </a:rPr>
              <a:t>are imposed </a:t>
            </a:r>
            <a:r>
              <a:rPr lang="en-US" sz="2400" dirty="0" smtClean="0">
                <a:cs typeface="Times New Roman" pitchFamily="18" charset="0"/>
              </a:rPr>
              <a:t>on the DAC and a gain stage.</a:t>
            </a:r>
          </a:p>
          <a:p>
            <a:pPr>
              <a:buFontTx/>
              <a:buNone/>
            </a:pPr>
            <a:endParaRPr lang="en-US" sz="2400" dirty="0" smtClean="0">
              <a:cs typeface="Times New Roman" pitchFamily="18" charset="0"/>
            </a:endParaRPr>
          </a:p>
          <a:p>
            <a:pPr>
              <a:buFontTx/>
              <a:buNone/>
            </a:pPr>
            <a:r>
              <a:rPr lang="en-US" sz="2400" dirty="0" smtClean="0">
                <a:solidFill>
                  <a:srgbClr val="C00000"/>
                </a:solidFill>
                <a:cs typeface="Times New Roman" pitchFamily="18" charset="0"/>
              </a:rPr>
              <a:t>MDAC is the </a:t>
            </a:r>
            <a:r>
              <a:rPr lang="en-US" sz="2400" dirty="0" smtClean="0">
                <a:solidFill>
                  <a:srgbClr val="C00000"/>
                </a:solidFill>
                <a:cs typeface="Times New Roman" pitchFamily="18" charset="0"/>
              </a:rPr>
              <a:t>Critical Block</a:t>
            </a:r>
            <a:r>
              <a:rPr lang="en-US" sz="2400" dirty="0" smtClean="0">
                <a:solidFill>
                  <a:srgbClr val="C00000"/>
                </a:solidFill>
                <a:cs typeface="Times New Roman" pitchFamily="18" charset="0"/>
              </a:rPr>
              <a:t>!!</a:t>
            </a:r>
          </a:p>
        </p:txBody>
      </p:sp>
      <p:pic>
        <p:nvPicPr>
          <p:cNvPr id="6148" name="Picture 5"/>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bwMode="auto">
          <a:xfrm>
            <a:off x="152399" y="990600"/>
            <a:ext cx="5029201" cy="4876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8194905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0" y="7883"/>
            <a:ext cx="9144000" cy="1143000"/>
          </a:xfrm>
        </p:spPr>
        <p:txBody>
          <a:bodyPr/>
          <a:lstStyle/>
          <a:p>
            <a:pPr eaLnBrk="1" hangingPunct="1"/>
            <a:r>
              <a:rPr lang="en-US" dirty="0" smtClean="0"/>
              <a:t>Why </a:t>
            </a:r>
            <a:r>
              <a:rPr lang="en-US" dirty="0" smtClean="0"/>
              <a:t>do we </a:t>
            </a:r>
            <a:r>
              <a:rPr lang="en-US" dirty="0" smtClean="0"/>
              <a:t>need high Op-amp gain?</a:t>
            </a:r>
          </a:p>
        </p:txBody>
      </p:sp>
      <p:sp>
        <p:nvSpPr>
          <p:cNvPr id="7171" name="Content Placeholder 5"/>
          <p:cNvSpPr>
            <a:spLocks noGrp="1"/>
          </p:cNvSpPr>
          <p:nvPr>
            <p:ph idx="1"/>
          </p:nvPr>
        </p:nvSpPr>
        <p:spPr bwMode="auto">
          <a:xfrm>
            <a:off x="152400" y="3124200"/>
            <a:ext cx="8839200" cy="2895600"/>
          </a:xfrm>
          <a:ln>
            <a:miter lim="800000"/>
            <a:headEnd/>
            <a:tailEnd/>
          </a:ln>
        </p:spPr>
        <p:txBody>
          <a:bodyPr wrap="square" lIns="91440" tIns="45720" rIns="91440" bIns="45720" numCol="1" anchor="t" anchorCtr="0" compatLnSpc="1">
            <a:prstTxWarp prst="textNoShape">
              <a:avLst/>
            </a:prstTxWarp>
            <a:normAutofit lnSpcReduction="10000"/>
          </a:bodyPr>
          <a:lstStyle/>
          <a:p>
            <a:pPr>
              <a:defRPr/>
            </a:pPr>
            <a:r>
              <a:rPr lang="en-US" sz="2000" dirty="0" smtClean="0">
                <a:cs typeface="Times New Roman" pitchFamily="18" charset="0"/>
              </a:rPr>
              <a:t>Basic operation of op-amp is to maintain virtual ground at the inverting terminal.</a:t>
            </a:r>
          </a:p>
          <a:p>
            <a:pPr>
              <a:defRPr/>
            </a:pPr>
            <a:r>
              <a:rPr lang="en-US" sz="2000" dirty="0" smtClean="0">
                <a:cs typeface="Times New Roman" pitchFamily="18" charset="0"/>
              </a:rPr>
              <a:t>But with finite gain, it will NOT be ‘0’ but given by -</a:t>
            </a:r>
            <a:r>
              <a:rPr lang="en-US" sz="2000" dirty="0" err="1" smtClean="0">
                <a:cs typeface="Times New Roman" pitchFamily="18" charset="0"/>
              </a:rPr>
              <a:t>V</a:t>
            </a:r>
            <a:r>
              <a:rPr lang="en-US" sz="2000" baseline="-25000" dirty="0" err="1" smtClean="0">
                <a:cs typeface="Times New Roman" pitchFamily="18" charset="0"/>
              </a:rPr>
              <a:t>out</a:t>
            </a:r>
            <a:r>
              <a:rPr lang="en-US" sz="2000" dirty="0" smtClean="0">
                <a:cs typeface="Times New Roman" pitchFamily="18" charset="0"/>
              </a:rPr>
              <a:t>/A.</a:t>
            </a:r>
          </a:p>
          <a:p>
            <a:pPr>
              <a:defRPr/>
            </a:pPr>
            <a:r>
              <a:rPr lang="en-US" sz="2000" dirty="0" smtClean="0">
                <a:cs typeface="Times New Roman" pitchFamily="18" charset="0"/>
              </a:rPr>
              <a:t>Thus op-amp gain needs to be high</a:t>
            </a:r>
            <a:r>
              <a:rPr lang="en-US" sz="2000" dirty="0" smtClean="0">
                <a:cs typeface="Times New Roman" pitchFamily="18" charset="0"/>
              </a:rPr>
              <a:t>. </a:t>
            </a:r>
            <a:r>
              <a:rPr lang="en-US" sz="2000" dirty="0" smtClean="0">
                <a:cs typeface="Times New Roman" pitchFamily="18" charset="0"/>
              </a:rPr>
              <a:t>In sub 130nm CMOS technologies this is difficult to achieve and requires complex, high power amplifier designs.</a:t>
            </a:r>
          </a:p>
          <a:p>
            <a:pPr marL="0" indent="0">
              <a:buNone/>
              <a:defRPr/>
            </a:pPr>
            <a:r>
              <a:rPr lang="en-US" sz="2000" b="1" dirty="0">
                <a:cs typeface="Times New Roman" pitchFamily="18" charset="0"/>
              </a:rPr>
              <a:t>Solution</a:t>
            </a:r>
            <a:r>
              <a:rPr lang="en-US" sz="2000" b="1" dirty="0" smtClean="0">
                <a:cs typeface="Times New Roman" pitchFamily="18" charset="0"/>
              </a:rPr>
              <a:t>:</a:t>
            </a:r>
            <a:endParaRPr lang="en-US" sz="2000" b="1" dirty="0" smtClean="0">
              <a:cs typeface="Times New Roman" pitchFamily="18" charset="0"/>
            </a:endParaRPr>
          </a:p>
          <a:p>
            <a:pPr>
              <a:defRPr/>
            </a:pPr>
            <a:r>
              <a:rPr lang="en-US" sz="2000" dirty="0" smtClean="0">
                <a:cs typeface="Times New Roman" pitchFamily="18" charset="0"/>
              </a:rPr>
              <a:t>The first</a:t>
            </a:r>
            <a:r>
              <a:rPr lang="en-US" sz="2000" dirty="0" smtClean="0">
                <a:cs typeface="Times New Roman" pitchFamily="18" charset="0"/>
              </a:rPr>
              <a:t> special design technique we applied, Correlated </a:t>
            </a:r>
            <a:r>
              <a:rPr lang="en-US" sz="2000" dirty="0" smtClean="0">
                <a:cs typeface="Times New Roman" pitchFamily="18" charset="0"/>
              </a:rPr>
              <a:t>Level </a:t>
            </a:r>
            <a:r>
              <a:rPr lang="en-US" sz="2000" dirty="0" smtClean="0">
                <a:cs typeface="Times New Roman" pitchFamily="18" charset="0"/>
              </a:rPr>
              <a:t>Shifting (CLS), makes </a:t>
            </a:r>
            <a:r>
              <a:rPr lang="en-US" sz="2000" dirty="0" smtClean="0">
                <a:cs typeface="Times New Roman" pitchFamily="18" charset="0"/>
              </a:rPr>
              <a:t>gain of the op-amp proportional to </a:t>
            </a:r>
            <a:r>
              <a:rPr lang="en-US" sz="2000" dirty="0">
                <a:cs typeface="Times New Roman" pitchFamily="18" charset="0"/>
              </a:rPr>
              <a:t>A</a:t>
            </a:r>
            <a:r>
              <a:rPr lang="en-US" sz="2000" baseline="30000" dirty="0" smtClean="0">
                <a:cs typeface="Times New Roman" pitchFamily="18" charset="0"/>
              </a:rPr>
              <a:t>2 </a:t>
            </a:r>
            <a:r>
              <a:rPr lang="en-US" sz="2000" dirty="0" smtClean="0">
                <a:cs typeface="Times New Roman" pitchFamily="18" charset="0"/>
              </a:rPr>
              <a:t>(gain squared).</a:t>
            </a:r>
            <a:endParaRPr lang="en-US" sz="2000" dirty="0" smtClean="0">
              <a:cs typeface="Times New Roman" pitchFamily="18" charset="0"/>
            </a:endParaRPr>
          </a:p>
        </p:txBody>
      </p:sp>
      <p:pic>
        <p:nvPicPr>
          <p:cNvPr id="7172"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38400" y="1295400"/>
            <a:ext cx="4582886"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881218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0" y="0"/>
            <a:ext cx="9144000" cy="762000"/>
          </a:xfrm>
        </p:spPr>
        <p:txBody>
          <a:bodyPr/>
          <a:lstStyle/>
          <a:p>
            <a:pPr eaLnBrk="1" hangingPunct="1"/>
            <a:r>
              <a:rPr lang="en-US" dirty="0" smtClean="0"/>
              <a:t>Technique #1: Correlated </a:t>
            </a:r>
            <a:r>
              <a:rPr lang="en-US" dirty="0" smtClean="0"/>
              <a:t>Level Shifting (CLS) </a:t>
            </a:r>
          </a:p>
        </p:txBody>
      </p:sp>
      <p:pic>
        <p:nvPicPr>
          <p:cNvPr id="8196"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575" y="859220"/>
            <a:ext cx="4410075" cy="2341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7"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51459" y="838200"/>
            <a:ext cx="4629150" cy="236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8" name="Picture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575" y="3429001"/>
            <a:ext cx="4962525" cy="2067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9" name="Picture 1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991099" y="3429000"/>
            <a:ext cx="4089509" cy="2067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0" name="TextBox 11"/>
          <p:cNvSpPr txBox="1">
            <a:spLocks noChangeArrowheads="1"/>
          </p:cNvSpPr>
          <p:nvPr/>
        </p:nvSpPr>
        <p:spPr bwMode="auto">
          <a:xfrm>
            <a:off x="171450" y="5538911"/>
            <a:ext cx="85344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pitchFamily="34" charset="-128"/>
              </a:defRPr>
            </a:lvl1pPr>
            <a:lvl2pPr marL="742950" indent="-285750" eaLnBrk="0" hangingPunct="0">
              <a:defRPr>
                <a:solidFill>
                  <a:schemeClr val="tx1"/>
                </a:solidFill>
                <a:latin typeface="Arial" charset="0"/>
                <a:ea typeface="ＭＳ Ｐゴシック" pitchFamily="34" charset="-128"/>
              </a:defRPr>
            </a:lvl2pPr>
            <a:lvl3pPr marL="1143000" indent="-228600" eaLnBrk="0" hangingPunct="0">
              <a:defRPr>
                <a:solidFill>
                  <a:schemeClr val="tx1"/>
                </a:solidFill>
                <a:latin typeface="Arial" charset="0"/>
                <a:ea typeface="ＭＳ Ｐゴシック" pitchFamily="34" charset="-128"/>
              </a:defRPr>
            </a:lvl3pPr>
            <a:lvl4pPr marL="1600200" indent="-228600" eaLnBrk="0" hangingPunct="0">
              <a:defRPr>
                <a:solidFill>
                  <a:schemeClr val="tx1"/>
                </a:solidFill>
                <a:latin typeface="Arial" charset="0"/>
                <a:ea typeface="ＭＳ Ｐゴシック" pitchFamily="34" charset="-128"/>
              </a:defRPr>
            </a:lvl4pPr>
            <a:lvl5pPr marL="2057400" indent="-228600" eaLnBrk="0" hangingPunct="0">
              <a:defRPr>
                <a:solidFill>
                  <a:schemeClr val="tx1"/>
                </a:solidFill>
                <a:latin typeface="Arial" charset="0"/>
                <a:ea typeface="ＭＳ Ｐゴシック" pitchFamily="34" charset="-128"/>
              </a:defRPr>
            </a:lvl5pPr>
            <a:lvl6pPr marL="2514600" indent="-228600" eaLnBrk="0" fontAlgn="base" hangingPunct="0">
              <a:spcBef>
                <a:spcPct val="0"/>
              </a:spcBef>
              <a:spcAft>
                <a:spcPct val="0"/>
              </a:spcAft>
              <a:defRPr>
                <a:solidFill>
                  <a:schemeClr val="tx1"/>
                </a:solidFill>
                <a:latin typeface="Arial" charset="0"/>
                <a:ea typeface="ＭＳ Ｐゴシック" pitchFamily="34" charset="-128"/>
              </a:defRPr>
            </a:lvl6pPr>
            <a:lvl7pPr marL="2971800" indent="-228600" eaLnBrk="0" fontAlgn="base" hangingPunct="0">
              <a:spcBef>
                <a:spcPct val="0"/>
              </a:spcBef>
              <a:spcAft>
                <a:spcPct val="0"/>
              </a:spcAft>
              <a:defRPr>
                <a:solidFill>
                  <a:schemeClr val="tx1"/>
                </a:solidFill>
                <a:latin typeface="Arial" charset="0"/>
                <a:ea typeface="ＭＳ Ｐゴシック" pitchFamily="34" charset="-128"/>
              </a:defRPr>
            </a:lvl7pPr>
            <a:lvl8pPr marL="3429000" indent="-228600" eaLnBrk="0" fontAlgn="base" hangingPunct="0">
              <a:spcBef>
                <a:spcPct val="0"/>
              </a:spcBef>
              <a:spcAft>
                <a:spcPct val="0"/>
              </a:spcAft>
              <a:defRPr>
                <a:solidFill>
                  <a:schemeClr val="tx1"/>
                </a:solidFill>
                <a:latin typeface="Arial" charset="0"/>
                <a:ea typeface="ＭＳ Ｐゴシック" pitchFamily="34" charset="-128"/>
              </a:defRPr>
            </a:lvl8pPr>
            <a:lvl9pPr marL="3886200" indent="-228600" eaLnBrk="0" fontAlgn="base" hangingPunct="0">
              <a:spcBef>
                <a:spcPct val="0"/>
              </a:spcBef>
              <a:spcAft>
                <a:spcPct val="0"/>
              </a:spcAft>
              <a:defRPr>
                <a:solidFill>
                  <a:schemeClr val="tx1"/>
                </a:solidFill>
                <a:latin typeface="Arial" charset="0"/>
                <a:ea typeface="ＭＳ Ｐゴシック" pitchFamily="34" charset="-128"/>
              </a:defRPr>
            </a:lvl9pPr>
          </a:lstStyle>
          <a:p>
            <a:pPr eaLnBrk="1" hangingPunct="1"/>
            <a:r>
              <a:rPr lang="en-US" sz="1200" dirty="0"/>
              <a:t>[Ref] : </a:t>
            </a:r>
            <a:r>
              <a:rPr lang="en-US" sz="1200" dirty="0" err="1"/>
              <a:t>B.R.Gregoire</a:t>
            </a:r>
            <a:r>
              <a:rPr lang="en-US" sz="1200" dirty="0"/>
              <a:t> and </a:t>
            </a:r>
            <a:r>
              <a:rPr lang="en-US" sz="1200" dirty="0" err="1"/>
              <a:t>U.Moon</a:t>
            </a:r>
            <a:r>
              <a:rPr lang="en-US" sz="1200" dirty="0"/>
              <a:t>, “An over-60 dB true rail-to-rail performance using correlated level shifting and an </a:t>
            </a:r>
            <a:r>
              <a:rPr lang="en-US" sz="1200" dirty="0" err="1"/>
              <a:t>opamp</a:t>
            </a:r>
            <a:r>
              <a:rPr lang="en-US" sz="1200" dirty="0"/>
              <a:t> with only 30 dB loop gain,” IEEE J. Solid-State Circuits, vol. 43, no. 12, pp. </a:t>
            </a:r>
            <a:r>
              <a:rPr lang="en-US" sz="1200" dirty="0" smtClean="0"/>
              <a:t>2620–2630, Dec</a:t>
            </a:r>
            <a:r>
              <a:rPr lang="en-US" sz="1200" dirty="0"/>
              <a:t>. 2008.</a:t>
            </a:r>
          </a:p>
        </p:txBody>
      </p:sp>
    </p:spTree>
    <p:extLst>
      <p:ext uri="{BB962C8B-B14F-4D97-AF65-F5344CB8AC3E}">
        <p14:creationId xmlns:p14="http://schemas.microsoft.com/office/powerpoint/2010/main" val="422913513"/>
      </p:ext>
    </p:extLst>
  </p:cSld>
  <p:clrMapOvr>
    <a:masterClrMapping/>
  </p:clrMapOvr>
  <p:timing>
    <p:tnLst>
      <p:par>
        <p:cTn id="1" dur="indefinite" restart="never" nodeType="tmRoot"/>
      </p:par>
    </p:tnLst>
  </p:timing>
</p:sld>
</file>

<file path=ppt/theme/theme1.xml><?xml version="1.0" encoding="utf-8"?>
<a:theme xmlns:a="http://schemas.openxmlformats.org/drawingml/2006/main" name="Ridgetop PPT Template PROPRIETARY + CONFIDENTIAL">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1">
      <a:majorFont>
        <a:latin typeface="Calibri"/>
        <a:ea typeface=""/>
        <a:cs typeface=""/>
      </a:majorFont>
      <a:minorFont>
        <a:latin typeface="Calibri"/>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12700">
          <a:solidFill>
            <a:schemeClr val="tx1"/>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nSpc>
            <a:spcPct val="120000"/>
          </a:lnSpc>
          <a:spcBef>
            <a:spcPts val="300"/>
          </a:spcBef>
          <a:spcAft>
            <a:spcPts val="300"/>
          </a:spcAft>
          <a:defRPr sz="1200" dirty="0" err="1" smtClean="0">
            <a:latin typeface="Arial" pitchFamily="34" charset="0"/>
            <a:cs typeface="Arial" pitchFamily="34" charset="0"/>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1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Default Design">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Ridgetop PPT Template PROPRIETARY + CONFIDENTIAL</Template>
  <TotalTime>2183</TotalTime>
  <Words>1591</Words>
  <Application>Microsoft Office PowerPoint</Application>
  <PresentationFormat>On-screen Show (4:3)</PresentationFormat>
  <Paragraphs>200</Paragraphs>
  <Slides>21</Slides>
  <Notes>8</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Ridgetop PPT Template PROPRIETARY + CONFIDENTIAL</vt:lpstr>
      <vt:lpstr>PowerPoint Presentation</vt:lpstr>
      <vt:lpstr>Outline</vt:lpstr>
      <vt:lpstr>Program overview</vt:lpstr>
      <vt:lpstr>Motivation for the Work</vt:lpstr>
      <vt:lpstr>TID hardness of CMOS processes</vt:lpstr>
      <vt:lpstr>TID hardness of CMOS processes</vt:lpstr>
      <vt:lpstr>Conventional MDAC Stage in a Pipeline ADC </vt:lpstr>
      <vt:lpstr>Why do we need high Op-amp gain?</vt:lpstr>
      <vt:lpstr>Technique #1: Correlated Level Shifting (CLS) </vt:lpstr>
      <vt:lpstr>Technique #1: Correlated Level Shifting (CLS) </vt:lpstr>
      <vt:lpstr>Technique #2:  Split-CLS Architecture </vt:lpstr>
      <vt:lpstr>Further Power Optimization</vt:lpstr>
      <vt:lpstr>Technique #3:  Op-amp Sharing </vt:lpstr>
      <vt:lpstr>Whole Transistor-level Simulation Schematic</vt:lpstr>
      <vt:lpstr>Performance Comparison </vt:lpstr>
      <vt:lpstr>Simulated Performance  </vt:lpstr>
      <vt:lpstr>RHBD and radiation effect simulations</vt:lpstr>
      <vt:lpstr>Chip Floorplan </vt:lpstr>
      <vt:lpstr>Ridgetop’s BIST IP</vt:lpstr>
      <vt:lpstr>Schedule and Future Work</vt:lpstr>
      <vt:lpstr>Summary</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Esko</dc:creator>
  <cp:lastModifiedBy>Esko</cp:lastModifiedBy>
  <cp:revision>235</cp:revision>
  <dcterms:created xsi:type="dcterms:W3CDTF">2012-09-15T19:53:43Z</dcterms:created>
  <dcterms:modified xsi:type="dcterms:W3CDTF">2012-09-20T07:18:42Z</dcterms:modified>
</cp:coreProperties>
</file>