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6"/>
  </p:notesMasterIdLst>
  <p:sldIdLst>
    <p:sldId id="281" r:id="rId2"/>
    <p:sldId id="276" r:id="rId3"/>
    <p:sldId id="275" r:id="rId4"/>
    <p:sldId id="340" r:id="rId5"/>
    <p:sldId id="341" r:id="rId6"/>
    <p:sldId id="311" r:id="rId7"/>
    <p:sldId id="290" r:id="rId8"/>
    <p:sldId id="291" r:id="rId9"/>
    <p:sldId id="292" r:id="rId10"/>
    <p:sldId id="328" r:id="rId11"/>
    <p:sldId id="332" r:id="rId12"/>
    <p:sldId id="298" r:id="rId13"/>
    <p:sldId id="352" r:id="rId14"/>
    <p:sldId id="353" r:id="rId15"/>
    <p:sldId id="365" r:id="rId16"/>
    <p:sldId id="366" r:id="rId17"/>
    <p:sldId id="358" r:id="rId18"/>
    <p:sldId id="360" r:id="rId19"/>
    <p:sldId id="361" r:id="rId20"/>
    <p:sldId id="362" r:id="rId21"/>
    <p:sldId id="363" r:id="rId22"/>
    <p:sldId id="364" r:id="rId23"/>
    <p:sldId id="333" r:id="rId24"/>
    <p:sldId id="335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407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504E2-65BE-FE47-8914-786CB08D867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97467-76F3-904C-8B85-932FD94C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32F1C-A13F-1747-93D6-26F4AF3904E9}" type="datetimeFigureOut">
              <a:rPr lang="en-US" smtClean="0"/>
              <a:pPr/>
              <a:t>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df"/><Relationship Id="rId5" Type="http://schemas.openxmlformats.org/officeDocument/2006/relationships/image" Target="../media/image23.png"/><Relationship Id="rId6" Type="http://schemas.openxmlformats.org/officeDocument/2006/relationships/image" Target="../media/image24.pdf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6.pdf"/><Relationship Id="rId5" Type="http://schemas.openxmlformats.org/officeDocument/2006/relationships/image" Target="../media/image27.png"/><Relationship Id="rId6" Type="http://schemas.openxmlformats.org/officeDocument/2006/relationships/image" Target="../media/image28.pdf"/><Relationship Id="rId7" Type="http://schemas.openxmlformats.org/officeDocument/2006/relationships/image" Target="../media/image29.png"/><Relationship Id="rId8" Type="http://schemas.openxmlformats.org/officeDocument/2006/relationships/image" Target="../media/image30.pdf"/><Relationship Id="rId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df"/><Relationship Id="rId3" Type="http://schemas.openxmlformats.org/officeDocument/2006/relationships/image" Target="../media/image39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df"/><Relationship Id="rId3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Relationship Id="rId3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df"/><Relationship Id="rId3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.pdf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d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df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d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3.pdf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d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df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CLIC Energy Stages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9" name="Picture 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848495"/>
            <a:ext cx="8229600" cy="5507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Alternative CLIC Staged Parameters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45" y="761502"/>
            <a:ext cx="8099615" cy="5499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66378" y="6403982"/>
            <a:ext cx="3966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stage ML structures are not re-used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err="1" smtClean="0"/>
              <a:t>Workplan</a:t>
            </a:r>
            <a:r>
              <a:rPr lang="en-US" dirty="0" smtClean="0"/>
              <a:t> for First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42"/>
            <a:ext cx="8229600" cy="504332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Decide on strategy for first stage</a:t>
            </a:r>
          </a:p>
          <a:p>
            <a:pPr lvl="1"/>
            <a:r>
              <a:rPr lang="en-US" dirty="0" smtClean="0"/>
              <a:t>Energies and luminosities required (physics)</a:t>
            </a:r>
          </a:p>
          <a:p>
            <a:pPr lvl="1"/>
            <a:r>
              <a:rPr lang="en-US" dirty="0" smtClean="0"/>
              <a:t>Accelerating structure</a:t>
            </a:r>
          </a:p>
          <a:p>
            <a:pPr lvl="1"/>
            <a:r>
              <a:rPr lang="en-US" dirty="0" smtClean="0"/>
              <a:t>PETS/decelerator, gradient</a:t>
            </a:r>
          </a:p>
          <a:p>
            <a:pPr lvl="1"/>
            <a:r>
              <a:rPr lang="en-US" dirty="0" smtClean="0"/>
              <a:t>Sub-staging strategy</a:t>
            </a:r>
          </a:p>
          <a:p>
            <a:r>
              <a:rPr lang="en-US" dirty="0" smtClean="0"/>
              <a:t>Develop solution</a:t>
            </a:r>
          </a:p>
          <a:p>
            <a:pPr lvl="1"/>
            <a:r>
              <a:rPr lang="en-US" dirty="0" smtClean="0"/>
              <a:t>Lattice design</a:t>
            </a:r>
          </a:p>
          <a:p>
            <a:pPr lvl="1"/>
            <a:r>
              <a:rPr lang="en-US" dirty="0" smtClean="0"/>
              <a:t>Long transfer line lattice and integration into tunnel, if needed</a:t>
            </a:r>
          </a:p>
          <a:p>
            <a:pPr lvl="1"/>
            <a:r>
              <a:rPr lang="en-US" dirty="0" smtClean="0"/>
              <a:t>Performance studies, background, etc.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Sub-Stages: 1</a:t>
            </a:r>
            <a:r>
              <a:rPr lang="en-US" baseline="30000" dirty="0" smtClean="0"/>
              <a:t>rst</a:t>
            </a:r>
            <a:r>
              <a:rPr lang="en-US" dirty="0" smtClean="0"/>
              <a:t> Stage of CLIC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57200" y="1027591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Could consist of two (three) installation sub-stages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Build tunnel long enough for top (or 500GeV), install only enough structures for Higgs and run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Then add structures for top and run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If needed add structures for 500Gev and run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4326111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Or build full stage</a:t>
            </a:r>
          </a:p>
          <a:p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run only at full energy, i.e. top threshold or 500GeV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or run also at lower energies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9000"/>
          </a:xfrm>
        </p:spPr>
        <p:txBody>
          <a:bodyPr/>
          <a:lstStyle/>
          <a:p>
            <a:r>
              <a:rPr lang="en-US" dirty="0" smtClean="0"/>
              <a:t>Sub-stages</a:t>
            </a:r>
            <a:endParaRPr lang="en-US" dirty="0"/>
          </a:p>
        </p:txBody>
      </p:sp>
      <p:pic>
        <p:nvPicPr>
          <p:cNvPr id="5" name="Picture 4" descr="s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2814" y="1785006"/>
            <a:ext cx="8646376" cy="1277306"/>
          </a:xfrm>
          <a:prstGeom prst="rect">
            <a:avLst/>
          </a:prstGeom>
        </p:spPr>
      </p:pic>
      <p:pic>
        <p:nvPicPr>
          <p:cNvPr id="6" name="Picture 5" descr="s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42814" y="3463059"/>
            <a:ext cx="8646376" cy="12773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1323341"/>
            <a:ext cx="2288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Baseline 500GeV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001394"/>
            <a:ext cx="3176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First sub-stage, option 1</a:t>
            </a:r>
            <a:endParaRPr lang="en-US" sz="2400" dirty="0"/>
          </a:p>
        </p:txBody>
      </p:sp>
      <p:pic>
        <p:nvPicPr>
          <p:cNvPr id="11" name="Picture 10" descr="s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42813" y="5148184"/>
            <a:ext cx="8646375" cy="12773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4740364"/>
            <a:ext cx="3176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First sub-stage, option 2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9000"/>
          </a:xfrm>
        </p:spPr>
        <p:txBody>
          <a:bodyPr/>
          <a:lstStyle/>
          <a:p>
            <a:r>
              <a:rPr lang="en-US" dirty="0" smtClean="0"/>
              <a:t>Low Energy Running</a:t>
            </a:r>
            <a:endParaRPr lang="en-US" dirty="0"/>
          </a:p>
        </p:txBody>
      </p:sp>
      <p:pic>
        <p:nvPicPr>
          <p:cNvPr id="5" name="Picture 4" descr="s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2814" y="1317070"/>
            <a:ext cx="8646376" cy="1277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855405"/>
            <a:ext cx="2288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Baseline 500GeV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803570"/>
            <a:ext cx="3315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Early extraction, option 1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5258436"/>
            <a:ext cx="3315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Early extraction, option 2</a:t>
            </a:r>
            <a:endParaRPr lang="en-US" sz="2400" dirty="0"/>
          </a:p>
        </p:txBody>
      </p:sp>
      <p:pic>
        <p:nvPicPr>
          <p:cNvPr id="13" name="Picture 12" descr="s2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3274" y="4225540"/>
            <a:ext cx="8646374" cy="1277305"/>
          </a:xfrm>
          <a:prstGeom prst="rect">
            <a:avLst/>
          </a:prstGeom>
        </p:spPr>
      </p:pic>
      <p:pic>
        <p:nvPicPr>
          <p:cNvPr id="14" name="Picture 13" descr="s3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42816" y="5502845"/>
            <a:ext cx="8646374" cy="1277305"/>
          </a:xfrm>
          <a:prstGeom prst="rect">
            <a:avLst/>
          </a:prstGeom>
        </p:spPr>
      </p:pic>
      <p:pic>
        <p:nvPicPr>
          <p:cNvPr id="11" name="Picture 10" descr="s1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28078" y="2877216"/>
            <a:ext cx="8646376" cy="12773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9600" y="2415551"/>
            <a:ext cx="2378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Reduced gradient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9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Natural First Stages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4064809"/>
          <a:ext cx="82296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 of decelerators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potential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80/1.07 MV/</a:t>
                      </a:r>
                      <a:r>
                        <a:rPr lang="en-US" sz="2400" dirty="0" err="1" smtClean="0"/>
                        <a:t>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Fewer structures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316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294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275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386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361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478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446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310958"/>
            <a:ext cx="6770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Note: a small problem with the fill factor needs to be overcome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861043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Some issue with energy granularity</a:t>
            </a:r>
          </a:p>
          <a:p>
            <a:endParaRPr lang="en-US" sz="2400" dirty="0" smtClean="0"/>
          </a:p>
          <a:p>
            <a:r>
              <a:rPr lang="en-US" sz="2400" dirty="0" smtClean="0"/>
              <a:t>Current 500GeV structures require 16% more power than 3TeV structures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just live with it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reduce gradient and main beam current by 8%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reduce the number of PETS per decelerator and drive beam energy by 16% (check decelerator stability)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9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Natural First Stages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4064809"/>
          <a:ext cx="82296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 of decelerators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baseline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80/1.065 MV/</a:t>
                      </a:r>
                      <a:r>
                        <a:rPr lang="en-US" sz="2400" dirty="0" err="1" smtClean="0"/>
                        <a:t>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Fewer structures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307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290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275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404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380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361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471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446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310958"/>
            <a:ext cx="4508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Note: using current 500GeV lattice design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861043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Some issue with energy granularity</a:t>
            </a:r>
          </a:p>
          <a:p>
            <a:endParaRPr lang="en-US" sz="2400" dirty="0" smtClean="0"/>
          </a:p>
          <a:p>
            <a:r>
              <a:rPr lang="en-US" sz="2400" dirty="0" smtClean="0"/>
              <a:t>Current 500GeV structures require 16% more power than 3TeV structures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just live with it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reduce gradient and main beam current by 6.5%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reduce the number of PETS per decelerator and drive beam energy by 13% (check decelerator stability)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Luminosity at Lower Energies</a:t>
            </a:r>
            <a:endParaRPr lang="en-US" dirty="0"/>
          </a:p>
        </p:txBody>
      </p:sp>
      <p:pic>
        <p:nvPicPr>
          <p:cNvPr id="6" name="Picture 5" descr="stage2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49478" y="0"/>
            <a:ext cx="5299364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7" name="TextBox 6"/>
          <p:cNvSpPr txBox="1"/>
          <p:nvPr/>
        </p:nvSpPr>
        <p:spPr>
          <a:xfrm>
            <a:off x="457200" y="1497263"/>
            <a:ext cx="22164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Baseline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changed by gradient scaling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Cases with less used sectors and scaling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Little gain at 250 and 350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Luminosity at Lower Energies II</a:t>
            </a:r>
            <a:endParaRPr lang="en-US" dirty="0"/>
          </a:p>
        </p:txBody>
      </p:sp>
      <p:pic>
        <p:nvPicPr>
          <p:cNvPr id="3" name="Picture 2" descr="stage1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62847" y="0"/>
            <a:ext cx="5299364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457200" y="1497263"/>
            <a:ext cx="22164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Reduced structure number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changed by gradient scaling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Cases with less used sectors and scaling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Some gain at 250 and 350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Luminosity at Lower Energies</a:t>
            </a:r>
            <a:endParaRPr lang="en-US" dirty="0"/>
          </a:p>
        </p:txBody>
      </p:sp>
      <p:pic>
        <p:nvPicPr>
          <p:cNvPr id="3" name="Picture 2" descr="stage3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69268" y="0"/>
            <a:ext cx="5299364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457200" y="1497263"/>
            <a:ext cx="22164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Baseline vs. reduced structure number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changed by gradient scaling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Baseline is slightly better at 250 and 350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7976" y="809470"/>
            <a:ext cx="9144000" cy="5401537"/>
          </a:xfrm>
          <a:prstGeom prst="rect">
            <a:avLst/>
          </a:prstGeom>
        </p:spPr>
      </p:pic>
      <p:sp>
        <p:nvSpPr>
          <p:cNvPr id="234" name="Rectangle 3"/>
          <p:cNvSpPr>
            <a:spLocks noChangeArrowheads="1"/>
          </p:cNvSpPr>
          <p:nvPr/>
        </p:nvSpPr>
        <p:spPr bwMode="auto">
          <a:xfrm>
            <a:off x="707116" y="5442127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7" name="Rectangle 3"/>
          <p:cNvSpPr>
            <a:spLocks noChangeArrowheads="1"/>
          </p:cNvSpPr>
          <p:nvPr/>
        </p:nvSpPr>
        <p:spPr bwMode="auto">
          <a:xfrm>
            <a:off x="3330685" y="941876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98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Layout at 3 TeV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Luminosity at Lower Energies</a:t>
            </a:r>
            <a:endParaRPr lang="en-US" dirty="0"/>
          </a:p>
        </p:txBody>
      </p:sp>
      <p:pic>
        <p:nvPicPr>
          <p:cNvPr id="3" name="Picture 2" descr="stage4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55899" y="0"/>
            <a:ext cx="5299364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457200" y="1497263"/>
            <a:ext cx="22164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Baseline vs. reduced structure number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changed by early extraction and gradient scaling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Reduced number of structures is somewhat better at 250 and 350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Luminosity at Lower Energies</a:t>
            </a:r>
            <a:endParaRPr lang="en-US" dirty="0"/>
          </a:p>
        </p:txBody>
      </p:sp>
      <p:pic>
        <p:nvPicPr>
          <p:cNvPr id="3" name="Picture 2" descr="stage5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87436" y="0"/>
            <a:ext cx="5299364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457200" y="1497263"/>
            <a:ext cx="22164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Baseline vs. reduced structure number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changed by gradient scaling and early extraction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Little gain at 250 and 350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1446"/>
          </a:xfrm>
        </p:spPr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</a:p>
                    <a:p>
                      <a:r>
                        <a:rPr lang="en-US" dirty="0" smtClean="0"/>
                        <a:t>scaling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</a:p>
                    <a:p>
                      <a:r>
                        <a:rPr lang="en-US" dirty="0" smtClean="0"/>
                        <a:t>extraction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Reduced</a:t>
                      </a:r>
                    </a:p>
                    <a:p>
                      <a:r>
                        <a:rPr lang="en-US" dirty="0" smtClean="0"/>
                        <a:t>scaling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Reduced</a:t>
                      </a:r>
                    </a:p>
                    <a:p>
                      <a:r>
                        <a:rPr lang="en-US" dirty="0" smtClean="0"/>
                        <a:t>extraction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6.2</a:t>
                      </a:r>
                      <a:r>
                        <a:rPr lang="en-US" baseline="0" dirty="0" smtClean="0"/>
                        <a:t> /</a:t>
                      </a:r>
                      <a:r>
                        <a:rPr lang="en-US" dirty="0" smtClean="0"/>
                        <a:t> 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7.5 / 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5.6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dirty="0" smtClean="0"/>
                        <a:t>4.9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9.6</a:t>
                      </a:r>
                      <a:r>
                        <a:rPr lang="en-US" baseline="0" dirty="0" smtClean="0"/>
                        <a:t> /</a:t>
                      </a:r>
                      <a:r>
                        <a:rPr lang="en-US" dirty="0" smtClean="0"/>
                        <a:t> 7.5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350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10.7 / 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11.8</a:t>
                      </a:r>
                      <a:r>
                        <a:rPr lang="en-US" baseline="0" dirty="0" smtClean="0"/>
                        <a:t> /</a:t>
                      </a:r>
                      <a:r>
                        <a:rPr lang="en-US" dirty="0" smtClean="0"/>
                        <a:t> 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10.0</a:t>
                      </a:r>
                      <a:r>
                        <a:rPr lang="en-US" baseline="0" dirty="0" smtClean="0"/>
                        <a:t> /</a:t>
                      </a:r>
                      <a:r>
                        <a:rPr lang="en-US" dirty="0" smtClean="0"/>
                        <a:t> 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15.9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dirty="0" smtClean="0"/>
                        <a:t>10.8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err="1" smtClean="0"/>
              <a:t>Workplan</a:t>
            </a:r>
            <a:r>
              <a:rPr lang="en-US" dirty="0" smtClean="0"/>
              <a:t> for Second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42"/>
            <a:ext cx="8229600" cy="551821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Need to understand if we can have physics input</a:t>
            </a:r>
          </a:p>
          <a:p>
            <a:pPr lvl="1"/>
            <a:r>
              <a:rPr lang="en-US" dirty="0" smtClean="0"/>
              <a:t>Can only use knowledge derived from LHC and first stage experiments</a:t>
            </a:r>
          </a:p>
          <a:p>
            <a:pPr lvl="1"/>
            <a:r>
              <a:rPr lang="en-US" dirty="0" smtClean="0"/>
              <a:t>Will then try to find a technical solution</a:t>
            </a:r>
          </a:p>
          <a:p>
            <a:r>
              <a:rPr lang="en-US" dirty="0" smtClean="0"/>
              <a:t>Otherwise need to use a technically justified second stage</a:t>
            </a:r>
          </a:p>
          <a:p>
            <a:pPr lvl="1"/>
            <a:r>
              <a:rPr lang="en-US" dirty="0" smtClean="0"/>
              <a:t>E.g. go up to the maximum energy with one drive beam accelerator, i.e. about 50% of the final energy (current choice)</a:t>
            </a:r>
          </a:p>
          <a:p>
            <a:pPr lvl="1"/>
            <a:r>
              <a:rPr lang="en-US" dirty="0" smtClean="0"/>
              <a:t>Or define step to have good luminosity at any energy between first and full second stage energy</a:t>
            </a:r>
          </a:p>
          <a:p>
            <a:pPr lvl="2"/>
            <a:r>
              <a:rPr lang="en-US" dirty="0" smtClean="0"/>
              <a:t>But would need some figure of merit/operational requirements for this</a:t>
            </a:r>
          </a:p>
          <a:p>
            <a:pPr lvl="1"/>
            <a:r>
              <a:rPr lang="en-US" dirty="0" smtClean="0"/>
              <a:t>Will need to develop scheme to run at different energies</a:t>
            </a:r>
          </a:p>
          <a:p>
            <a:pPr lvl="2"/>
            <a:r>
              <a:rPr lang="en-US" dirty="0" smtClean="0"/>
              <a:t>Have one for the final stage, but needs to be reviewed for second stage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643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526" y="713740"/>
            <a:ext cx="1959234" cy="43514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9250" y="1755140"/>
            <a:ext cx="1784350" cy="41147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32000" y="47228"/>
            <a:ext cx="4866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Thresholds Crossed as a function of Energy (</a:t>
            </a:r>
            <a:r>
              <a:rPr lang="en-US" b="1" u="sng" dirty="0" err="1" smtClean="0"/>
              <a:t>GeV</a:t>
            </a:r>
            <a:r>
              <a:rPr lang="en-US" b="1" u="sng" dirty="0" smtClean="0"/>
              <a:t>)</a:t>
            </a:r>
            <a:endParaRPr lang="en-US" b="1" u="sng" dirty="0"/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1431322" y="3274125"/>
            <a:ext cx="571354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-1517747" y="3258883"/>
            <a:ext cx="5713545" cy="158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5626034" y="3274125"/>
            <a:ext cx="5713545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338230" y="713740"/>
            <a:ext cx="2007343" cy="242079"/>
          </a:xfrm>
          <a:prstGeom prst="rect">
            <a:avLst/>
          </a:prstGeom>
          <a:solidFill>
            <a:srgbClr val="0080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338230" y="958014"/>
            <a:ext cx="2007343" cy="3466062"/>
          </a:xfrm>
          <a:prstGeom prst="rect">
            <a:avLst/>
          </a:prstGeom>
          <a:solidFill>
            <a:srgbClr val="FF00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38230" y="4424076"/>
            <a:ext cx="2007343" cy="797126"/>
          </a:xfrm>
          <a:prstGeom prst="rect">
            <a:avLst/>
          </a:prstGeom>
          <a:solidFill>
            <a:srgbClr val="0000FF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699250" y="1755140"/>
            <a:ext cx="2007343" cy="4114730"/>
          </a:xfrm>
          <a:prstGeom prst="rect">
            <a:avLst/>
          </a:prstGeom>
          <a:solidFill>
            <a:srgbClr val="0000FF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411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Picture 230" descr="CCSepCLI_layout2009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5368" y="1117239"/>
            <a:ext cx="9029877" cy="5241946"/>
          </a:xfrm>
          <a:prstGeom prst="rect">
            <a:avLst/>
          </a:prstGeom>
        </p:spPr>
      </p:pic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478739" y="5496093"/>
            <a:ext cx="1150326" cy="742950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696036" y="2302660"/>
            <a:ext cx="1502511" cy="3801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900" b="1" dirty="0">
                <a:solidFill>
                  <a:srgbClr val="0000FF"/>
                </a:solidFill>
                <a:latin typeface="Comic Sans MS" charset="0"/>
              </a:rPr>
              <a:t>Drive beam</a:t>
            </a:r>
            <a:endParaRPr lang="en-US" sz="1900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4810673" y="4143992"/>
            <a:ext cx="1432911" cy="3801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900" b="1" dirty="0">
                <a:solidFill>
                  <a:srgbClr val="0000FF"/>
                </a:solidFill>
                <a:latin typeface="Comic Sans MS" charset="0"/>
              </a:rPr>
              <a:t>Main beam</a:t>
            </a:r>
            <a:endParaRPr lang="en-US" sz="1900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3478355" y="1014674"/>
            <a:ext cx="1148862" cy="958494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41990" name="Title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6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Layout for 500 GeV</a:t>
            </a:r>
            <a:endParaRPr lang="en-US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96442" y="897013"/>
            <a:ext cx="3313638" cy="13845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Arial"/>
              <a:buChar char="•"/>
              <a:tabLst/>
              <a:defRPr/>
            </a:pPr>
            <a:r>
              <a:rPr lang="en-GB" sz="2000" kern="0" dirty="0" smtClean="0">
                <a:cs typeface="Times New Roman"/>
              </a:rPr>
              <a:t>Only one DB complex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Times New Roman"/>
            </a:endParaRPr>
          </a:p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Arial"/>
              <a:buChar char="•"/>
              <a:tabLst/>
              <a:defRPr/>
            </a:pPr>
            <a:r>
              <a:rPr lang="en-GB" sz="2000" kern="0" dirty="0" smtClean="0">
                <a:cs typeface="Times New Roman"/>
              </a:rPr>
              <a:t>Shorter main </a:t>
            </a:r>
            <a:r>
              <a:rPr lang="en-GB" sz="2000" kern="0" dirty="0" err="1" smtClean="0">
                <a:cs typeface="Times New Roman"/>
              </a:rPr>
              <a:t>linac</a:t>
            </a:r>
            <a:endParaRPr lang="en-GB" sz="2000" kern="0" dirty="0" smtClean="0">
              <a:cs typeface="Times New Roman"/>
            </a:endParaRPr>
          </a:p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Times New Roman"/>
              </a:rPr>
              <a:t>Shorter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Times New Roman"/>
              </a:rPr>
              <a:t> drive beam pulse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78994" y="2019908"/>
            <a:ext cx="60799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2.5 km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0646" y="960006"/>
            <a:ext cx="200841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797 klystrons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15 MW, </a:t>
            </a:r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2x29µs=58µs</a:t>
            </a:r>
            <a:endParaRPr lang="en-US" sz="14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pic>
        <p:nvPicPr>
          <p:cNvPr id="11" name="Picture 10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2381" t="4943" r="34554" b="81846"/>
              <a:stretch>
                <a:fillRect/>
              </a:stretch>
            </p:blipFill>
          </mc:Choice>
          <mc:Fallback>
            <p:blipFill>
              <a:blip r:embed="rId5"/>
              <a:srcRect l="52381" t="4943" r="34554" b="81846"/>
              <a:stretch>
                <a:fillRect/>
              </a:stretch>
            </p:blipFill>
          </mc:Fallback>
        </mc:AlternateContent>
        <p:spPr>
          <a:xfrm>
            <a:off x="4823208" y="1221616"/>
            <a:ext cx="1194638" cy="71362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6" name="Donut 15"/>
          <p:cNvSpPr/>
          <p:nvPr/>
        </p:nvSpPr>
        <p:spPr>
          <a:xfrm>
            <a:off x="6243584" y="777606"/>
            <a:ext cx="2779731" cy="997260"/>
          </a:xfrm>
          <a:prstGeom prst="donut">
            <a:avLst>
              <a:gd name="adj" fmla="val 1267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CLIC Parameters Based on 3TeV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6556"/>
            <a:ext cx="9144000" cy="46636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24167" y="5987018"/>
            <a:ext cx="154193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Dalena</a:t>
            </a:r>
            <a:r>
              <a:rPr lang="en-US" dirty="0" smtClean="0"/>
              <a:t>, D.S.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Potential CLIC Parameters Based on 500GeV</a:t>
            </a:r>
            <a:endParaRPr lang="en-US" sz="32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" y="1054435"/>
            <a:ext cx="8470900" cy="539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CLIC Staged Parameters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69076"/>
            <a:ext cx="8215433" cy="55872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66378" y="6403982"/>
            <a:ext cx="3651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stage ML structures are re-used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First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1" name="Picture 10" descr="clic_granada_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681789"/>
            <a:ext cx="9144000" cy="2873557"/>
          </a:xfrm>
          <a:prstGeom prst="rect">
            <a:avLst/>
          </a:prstGeom>
        </p:spPr>
      </p:pic>
      <p:pic>
        <p:nvPicPr>
          <p:cNvPr id="12" name="Picture 11" descr="clic_granada_-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428999"/>
            <a:ext cx="9144000" cy="2873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3200" y="853080"/>
            <a:ext cx="2201745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Concept! Not to scale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Second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1" name="Picture 10" descr="clic_granada_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681789"/>
            <a:ext cx="9144000" cy="2873557"/>
          </a:xfrm>
          <a:prstGeom prst="rect">
            <a:avLst/>
          </a:prstGeom>
        </p:spPr>
      </p:pic>
      <p:pic>
        <p:nvPicPr>
          <p:cNvPr id="8" name="Picture 7" descr="clic_granada_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482793"/>
            <a:ext cx="9144000" cy="2873557"/>
          </a:xfrm>
          <a:prstGeom prst="rect">
            <a:avLst/>
          </a:prstGeom>
        </p:spPr>
      </p:pic>
      <p:sp>
        <p:nvSpPr>
          <p:cNvPr id="9" name="Donut 8"/>
          <p:cNvSpPr/>
          <p:nvPr/>
        </p:nvSpPr>
        <p:spPr>
          <a:xfrm>
            <a:off x="3043992" y="1804740"/>
            <a:ext cx="1233905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1810087" y="4585368"/>
            <a:ext cx="1233905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2003928" y="2899612"/>
            <a:ext cx="2272628" cy="1098884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</a:t>
            </a:r>
            <a:r>
              <a:rPr lang="en-US" smtClean="0"/>
              <a:t>Third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 descr="clic_granada_-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762006"/>
            <a:ext cx="9144000" cy="2873557"/>
          </a:xfrm>
          <a:prstGeom prst="rect">
            <a:avLst/>
          </a:prstGeom>
        </p:spPr>
      </p:pic>
      <p:pic>
        <p:nvPicPr>
          <p:cNvPr id="9" name="Picture 8" descr="clic_granada_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522575"/>
            <a:ext cx="9144000" cy="2873557"/>
          </a:xfrm>
          <a:prstGeom prst="rect">
            <a:avLst/>
          </a:prstGeom>
        </p:spPr>
      </p:pic>
      <p:sp>
        <p:nvSpPr>
          <p:cNvPr id="10" name="Donut 9"/>
          <p:cNvSpPr/>
          <p:nvPr/>
        </p:nvSpPr>
        <p:spPr>
          <a:xfrm>
            <a:off x="1884950" y="1858212"/>
            <a:ext cx="2285997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304803" y="4630817"/>
            <a:ext cx="2285997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905044" y="2953084"/>
            <a:ext cx="2272628" cy="1098884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71562</TotalTime>
  <Words>818</Words>
  <Application>Microsoft Macintosh PowerPoint</Application>
  <PresentationFormat>On-screen Show (4:3)</PresentationFormat>
  <Paragraphs>185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Current CLIC Energy Stages</vt:lpstr>
      <vt:lpstr>Layout at 3 TeV</vt:lpstr>
      <vt:lpstr>Layout for 500 GeV</vt:lpstr>
      <vt:lpstr>Potential CLIC Parameters Based on 3TeV</vt:lpstr>
      <vt:lpstr>Potential CLIC Parameters Based on 500GeV</vt:lpstr>
      <vt:lpstr>Potential CLIC Staged Parameters</vt:lpstr>
      <vt:lpstr>Concept First Stage</vt:lpstr>
      <vt:lpstr>Concept Second Stage</vt:lpstr>
      <vt:lpstr>Concept Third Stage</vt:lpstr>
      <vt:lpstr>Alternative CLIC Staged Parameters</vt:lpstr>
      <vt:lpstr>Workplan for First Stage</vt:lpstr>
      <vt:lpstr>Sub-Stages: 1rst Stage of CLIC</vt:lpstr>
      <vt:lpstr>Sub-stages</vt:lpstr>
      <vt:lpstr>Low Energy Running</vt:lpstr>
      <vt:lpstr>Natural First Stages</vt:lpstr>
      <vt:lpstr>Natural First Stages</vt:lpstr>
      <vt:lpstr>Luminosity at Lower Energies</vt:lpstr>
      <vt:lpstr>Luminosity at Lower Energies II</vt:lpstr>
      <vt:lpstr>Luminosity at Lower Energies</vt:lpstr>
      <vt:lpstr>Luminosity at Lower Energies</vt:lpstr>
      <vt:lpstr>Luminosity at Lower Energies</vt:lpstr>
      <vt:lpstr>Slide 22</vt:lpstr>
      <vt:lpstr>Workplan for Second Stage</vt:lpstr>
      <vt:lpstr>Slide 24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Luminosity and Parameter Drivers</dc:title>
  <dc:creator>Daniel Schulte</dc:creator>
  <cp:lastModifiedBy>Daniel Schulte</cp:lastModifiedBy>
  <cp:revision>68</cp:revision>
  <cp:lastPrinted>2011-12-15T08:00:46Z</cp:lastPrinted>
  <dcterms:created xsi:type="dcterms:W3CDTF">2012-01-13T07:54:04Z</dcterms:created>
  <dcterms:modified xsi:type="dcterms:W3CDTF">2012-01-23T13:18:14Z</dcterms:modified>
</cp:coreProperties>
</file>