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97" r:id="rId2"/>
    <p:sldId id="314" r:id="rId3"/>
    <p:sldId id="331" r:id="rId4"/>
    <p:sldId id="329" r:id="rId5"/>
    <p:sldId id="330" r:id="rId6"/>
    <p:sldId id="333" r:id="rId7"/>
    <p:sldId id="334" r:id="rId8"/>
    <p:sldId id="335" r:id="rId9"/>
    <p:sldId id="337" r:id="rId10"/>
    <p:sldId id="338" r:id="rId11"/>
    <p:sldId id="339" r:id="rId12"/>
    <p:sldId id="340" r:id="rId13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66" autoAdjust="0"/>
    <p:restoredTop sz="94610" autoAdjust="0"/>
  </p:normalViewPr>
  <p:slideViewPr>
    <p:cSldViewPr>
      <p:cViewPr>
        <p:scale>
          <a:sx n="50" d="100"/>
          <a:sy n="50" d="100"/>
        </p:scale>
        <p:origin x="-546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69003-245C-42C0-B40D-0155F3B8D0F6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8E4AA-9554-468C-94E3-1B0C29A5C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5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 bright="50000"/>
          </a:blip>
          <a:srcRect l="9438"/>
          <a:stretch>
            <a:fillRect/>
          </a:stretch>
        </p:blipFill>
        <p:spPr bwMode="auto">
          <a:xfrm>
            <a:off x="827584" y="0"/>
            <a:ext cx="828092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7" descr="banner-bleu"/>
          <p:cNvPicPr>
            <a:picLocks noChangeAspect="1" noChangeArrowheads="1"/>
          </p:cNvPicPr>
          <p:nvPr userDrawn="1"/>
        </p:nvPicPr>
        <p:blipFill>
          <a:blip r:embed="rId2" cstate="print">
            <a:lum/>
          </a:blip>
          <a:srcRect r="90949"/>
          <a:stretch>
            <a:fillRect/>
          </a:stretch>
        </p:blipFill>
        <p:spPr bwMode="auto">
          <a:xfrm>
            <a:off x="0" y="0"/>
            <a:ext cx="827584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250825" y="1052513"/>
            <a:ext cx="8642350" cy="5113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 userDrawn="1"/>
        </p:nvSpPr>
        <p:spPr bwMode="hidden">
          <a:xfrm>
            <a:off x="0" y="457200"/>
            <a:ext cx="47244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 userDrawn="1"/>
        </p:nvSpPr>
        <p:spPr bwMode="hidden">
          <a:xfrm>
            <a:off x="3962400" y="457200"/>
            <a:ext cx="4724400" cy="7620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Freeform 10"/>
          <p:cNvSpPr>
            <a:spLocks noChangeArrowheads="1"/>
          </p:cNvSpPr>
          <p:nvPr userDrawn="1"/>
        </p:nvSpPr>
        <p:spPr bwMode="auto">
          <a:xfrm>
            <a:off x="609600" y="304800"/>
            <a:ext cx="228600" cy="9906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Freeform 11"/>
          <p:cNvSpPr>
            <a:spLocks noChangeArrowheads="1"/>
          </p:cNvSpPr>
          <p:nvPr userDrawn="1"/>
        </p:nvSpPr>
        <p:spPr bwMode="auto">
          <a:xfrm>
            <a:off x="7848600" y="381000"/>
            <a:ext cx="261938" cy="9144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endParaRPr lang="en-US">
              <a:latin typeface="Arial" charset="0"/>
            </a:endParaRPr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752600"/>
            <a:ext cx="8153400" cy="4495800"/>
          </a:xfrm>
        </p:spPr>
        <p:txBody>
          <a:bodyPr/>
          <a:lstStyle>
            <a:lvl1pPr marL="0" indent="0">
              <a:buFont typeface="Arial" pitchFamily="34" charset="0"/>
              <a:buChar char="•"/>
              <a:defRPr sz="2400">
                <a:latin typeface="Verdana" pitchFamily="34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ctrTitle"/>
          </p:nvPr>
        </p:nvSpPr>
        <p:spPr bwMode="auto">
          <a:xfrm>
            <a:off x="808038" y="228600"/>
            <a:ext cx="7086600" cy="1193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3600">
                <a:latin typeface="Verdana" pitchFamily="34" charset="0"/>
              </a:defRPr>
            </a:lvl1pPr>
          </a:lstStyle>
          <a:p>
            <a:r>
              <a:rPr lang="en-US"/>
              <a:t>Status of PSB injection design</a:t>
            </a:r>
          </a:p>
        </p:txBody>
      </p:sp>
      <p:sp>
        <p:nvSpPr>
          <p:cNvPr id="8" name="Date Placeholder 7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553200"/>
            <a:ext cx="1752600" cy="1524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B2C36-40CD-4931-A9E4-3018F933AD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ELENA Powering 24/1/2012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5BD12-1323-4383-BDEF-85E7F637976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5715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00250" y="6400800"/>
            <a:ext cx="5105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ELENA Powering 24/1/2012</a:t>
            </a:r>
            <a:endParaRPr lang="de-DE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0967A4"/>
                </a:solidFill>
                <a:latin typeface="Helvetica" charset="0"/>
              </a:defRPr>
            </a:lvl1pPr>
          </a:lstStyle>
          <a:p>
            <a:pPr>
              <a:defRPr/>
            </a:pPr>
            <a:fld id="{AAE2EC8F-1DAF-443D-84E2-7620489AD6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17" descr="CERNlogo-bleu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cs typeface="ＭＳ Ｐゴシック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81915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kumimoji="1" lang="en-US">
              <a:latin typeface="Helvetica" charset="0"/>
              <a:cs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>
          <a:solidFill>
            <a:schemeClr val="tx2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fug-elektronik.de/webdir/PDF/e/e_datasheet_HCE.pd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123728" y="6381328"/>
            <a:ext cx="5105400" cy="304800"/>
          </a:xfrm>
        </p:spPr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de-DE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395536" y="1628800"/>
            <a:ext cx="849694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0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ISOLDE </a:t>
            </a:r>
            <a:r>
              <a:rPr lang="en-US" sz="4000" kern="0" dirty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Powering and ELENA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868144" y="4972000"/>
            <a:ext cx="3028147" cy="10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4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David </a:t>
            </a:r>
            <a:r>
              <a:rPr lang="en-US" sz="2400" kern="0" dirty="0" smtClean="0">
                <a:solidFill>
                  <a:schemeClr val="hlink"/>
                </a:solidFill>
                <a:latin typeface="+mj-lt"/>
                <a:ea typeface="ＭＳ Ｐゴシック" charset="-128"/>
                <a:cs typeface="ＭＳ Ｐゴシック" charset="-128"/>
              </a:rPr>
              <a:t>Nisbet</a:t>
            </a:r>
            <a:endParaRPr lang="en-US" sz="2400" kern="0" dirty="0" smtClean="0">
              <a:solidFill>
                <a:schemeClr val="hlink"/>
              </a:solidFill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Controls and diagnostics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For DC systems, we currently use PLCs in the ISOLDE complex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Provides a slow control and acquisition solution for general monitoring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Acquisition of output voltage and power system state is generally sufficient</a:t>
            </a:r>
          </a:p>
          <a:p>
            <a:pPr lvl="1">
              <a:buClrTx/>
              <a:buSzTx/>
              <a:defRPr/>
            </a:pPr>
            <a:r>
              <a:rPr lang="en-US" sz="1800" dirty="0"/>
              <a:t>Specification of </a:t>
            </a:r>
            <a:r>
              <a:rPr lang="en-US" sz="1800" dirty="0" err="1" smtClean="0"/>
              <a:t>setpoint</a:t>
            </a:r>
            <a:r>
              <a:rPr lang="en-US" sz="1800" dirty="0" smtClean="0"/>
              <a:t> and measurement performance? </a:t>
            </a:r>
            <a:r>
              <a:rPr lang="en-US" sz="1800" dirty="0"/>
              <a:t>10</a:t>
            </a:r>
            <a:r>
              <a:rPr lang="en-US" sz="1800" baseline="30000" dirty="0"/>
              <a:t>-4</a:t>
            </a:r>
            <a:r>
              <a:rPr lang="en-US" sz="1800" dirty="0"/>
              <a:t> </a:t>
            </a:r>
            <a:r>
              <a:rPr lang="en-US" sz="1800" dirty="0" smtClean="0"/>
              <a:t>resolution and </a:t>
            </a:r>
            <a:r>
              <a:rPr lang="en-US" sz="1800" dirty="0"/>
              <a:t>10</a:t>
            </a:r>
            <a:r>
              <a:rPr lang="en-US" sz="1800" baseline="30000" dirty="0"/>
              <a:t>-4</a:t>
            </a:r>
            <a:r>
              <a:rPr lang="en-US" sz="1800" dirty="0"/>
              <a:t> absolute </a:t>
            </a:r>
            <a:r>
              <a:rPr lang="en-US" sz="1800" dirty="0" smtClean="0"/>
              <a:t>?</a:t>
            </a:r>
          </a:p>
          <a:p>
            <a:pPr>
              <a:buClrTx/>
              <a:buSzTx/>
              <a:defRPr/>
            </a:pPr>
            <a:endParaRPr lang="en-US" sz="2000" dirty="0" smtClean="0"/>
          </a:p>
          <a:p>
            <a:pPr>
              <a:buClrTx/>
              <a:buSzTx/>
              <a:defRPr/>
            </a:pPr>
            <a:r>
              <a:rPr lang="en-US" sz="2000" dirty="0" smtClean="0"/>
              <a:t>Acquisition of Pulsed Systems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In addition to the slow (PLC) control, triggers and fast acquisition are required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Standard solutions available from the CO group would typically be used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Check also synergies with the TE-ABT group</a:t>
            </a:r>
          </a:p>
          <a:p>
            <a:pPr lvl="1">
              <a:buClrTx/>
              <a:buSzTx/>
              <a:defRPr/>
            </a:pPr>
            <a:endParaRPr lang="en-US" sz="1600" dirty="0"/>
          </a:p>
          <a:p>
            <a:pPr lvl="1">
              <a:buClrTx/>
              <a:buSzTx/>
              <a:defRPr/>
            </a:pP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209600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An ELENA TL shopping list for power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endParaRPr lang="en-US" sz="1600" dirty="0" smtClean="0"/>
          </a:p>
          <a:p>
            <a:pPr lvl="1">
              <a:buClrTx/>
              <a:buSzTx/>
              <a:defRPr/>
            </a:pPr>
            <a:endParaRPr lang="en-US" sz="1600" dirty="0"/>
          </a:p>
          <a:p>
            <a:pPr lvl="1">
              <a:buClrTx/>
              <a:buSzTx/>
              <a:defRPr/>
            </a:pPr>
            <a:endParaRPr lang="en-US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360" y="3356992"/>
            <a:ext cx="2193708" cy="29249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2708920"/>
            <a:ext cx="2571750" cy="3429000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503799"/>
              </p:ext>
            </p:extLst>
          </p:nvPr>
        </p:nvGraphicFramePr>
        <p:xfrm>
          <a:off x="395536" y="1340768"/>
          <a:ext cx="585631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915"/>
                <a:gridCol w="1660241"/>
                <a:gridCol w="1245181"/>
                <a:gridCol w="168297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Function</a:t>
                      </a:r>
                      <a:endParaRPr lang="en-GB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Machine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Qty</a:t>
                      </a:r>
                      <a:endParaRPr lang="en-GB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PC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baseline="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Qty</a:t>
                      </a:r>
                      <a:endParaRPr lang="en-GB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</a:rPr>
                        <a:t>19” Racks</a:t>
                      </a:r>
                      <a:endParaRPr lang="en-GB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Quads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~20 – 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~0.25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Steerers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Pulsed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11560" y="4221088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Approx</a:t>
            </a:r>
            <a:r>
              <a:rPr lang="en-US" dirty="0" smtClean="0"/>
              <a:t> budget: 500 </a:t>
            </a:r>
            <a:r>
              <a:rPr lang="en-US" dirty="0" err="1" smtClean="0"/>
              <a:t>kCHF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6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Conclusions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Simple approach is best for the many small DC power sources required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Only a few types need to be considered compared to ISOLDE complex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Straightforward to extend to 35kV for modest cost</a:t>
            </a:r>
          </a:p>
          <a:p>
            <a:pPr lvl="1">
              <a:buClrTx/>
              <a:buSzTx/>
              <a:defRPr/>
            </a:pPr>
            <a:endParaRPr lang="en-US" sz="2000" dirty="0" smtClean="0"/>
          </a:p>
          <a:p>
            <a:pPr>
              <a:buClrTx/>
              <a:buSzTx/>
              <a:defRPr/>
            </a:pPr>
            <a:r>
              <a:rPr lang="en-US" sz="2400" dirty="0" smtClean="0"/>
              <a:t>Pulsed approach needs much more care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Load capacitance, switching times, diagnostics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Possibly the TE-ABT group have a solution ready to go?</a:t>
            </a:r>
          </a:p>
          <a:p>
            <a:pPr lvl="1">
              <a:buClrTx/>
              <a:buSzTx/>
              <a:defRPr/>
            </a:pPr>
            <a:endParaRPr lang="en-US" sz="2000" dirty="0"/>
          </a:p>
          <a:p>
            <a:pPr>
              <a:buClrTx/>
              <a:buSzTx/>
              <a:defRPr/>
            </a:pPr>
            <a:r>
              <a:rPr lang="en-US" sz="2400" dirty="0" smtClean="0"/>
              <a:t>Consideration should be given to diagnostics requirements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Acquisition rate</a:t>
            </a:r>
            <a:r>
              <a:rPr lang="en-US" sz="2000" dirty="0"/>
              <a:t> </a:t>
            </a:r>
            <a:r>
              <a:rPr lang="en-US" sz="2000" dirty="0" smtClean="0"/>
              <a:t>and acquisition performance (</a:t>
            </a:r>
            <a:r>
              <a:rPr lang="en-US" sz="2000" dirty="0" err="1" smtClean="0"/>
              <a:t>eg</a:t>
            </a:r>
            <a:r>
              <a:rPr lang="en-US" sz="2000" dirty="0" smtClean="0"/>
              <a:t> 10</a:t>
            </a:r>
            <a:r>
              <a:rPr lang="en-US" sz="2000" baseline="30000" dirty="0" smtClean="0"/>
              <a:t>-4</a:t>
            </a:r>
            <a:r>
              <a:rPr lang="en-US" sz="2000" dirty="0" smtClean="0"/>
              <a:t> absolute measurement performance required?)</a:t>
            </a:r>
          </a:p>
        </p:txBody>
      </p:sp>
    </p:spTree>
    <p:extLst>
      <p:ext uri="{BB962C8B-B14F-4D97-AF65-F5344CB8AC3E}">
        <p14:creationId xmlns:p14="http://schemas.microsoft.com/office/powerpoint/2010/main" val="344499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E2EC8F-1DAF-443D-84E2-7620489AD61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2051720" y="1412776"/>
            <a:ext cx="6841454" cy="4753074"/>
          </a:xfrm>
        </p:spPr>
        <p:txBody>
          <a:bodyPr/>
          <a:lstStyle/>
          <a:p>
            <a:r>
              <a:rPr lang="en-US" sz="2400" dirty="0"/>
              <a:t>Introduction - powering the ISOLDE complex</a:t>
            </a:r>
          </a:p>
          <a:p>
            <a:r>
              <a:rPr lang="en-US" sz="2400" dirty="0"/>
              <a:t>DC Systems v pulsed systems</a:t>
            </a:r>
          </a:p>
          <a:p>
            <a:r>
              <a:rPr lang="en-US" sz="2400" dirty="0" smtClean="0"/>
              <a:t>Powering Bends, Quads </a:t>
            </a:r>
            <a:r>
              <a:rPr lang="en-US" sz="2400" dirty="0"/>
              <a:t>and </a:t>
            </a:r>
            <a:r>
              <a:rPr lang="en-US" sz="2400" dirty="0" err="1"/>
              <a:t>Steerers</a:t>
            </a:r>
            <a:endParaRPr lang="en-US" sz="2400" dirty="0"/>
          </a:p>
          <a:p>
            <a:r>
              <a:rPr lang="en-US" sz="2400" dirty="0" smtClean="0"/>
              <a:t>Controls </a:t>
            </a:r>
            <a:r>
              <a:rPr lang="en-US" sz="2400" dirty="0"/>
              <a:t>and diagnostics</a:t>
            </a:r>
          </a:p>
          <a:p>
            <a:r>
              <a:rPr lang="en-US" sz="2400" dirty="0" smtClean="0"/>
              <a:t>Estimate of ELENA requirements</a:t>
            </a:r>
            <a:endParaRPr lang="en-US" sz="2400" dirty="0"/>
          </a:p>
          <a:p>
            <a:r>
              <a:rPr lang="en-US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08640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Introduction - powering the ISOLDE complex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Machine layout</a:t>
            </a:r>
          </a:p>
          <a:p>
            <a:pPr marL="0" lvl="0" indent="0">
              <a:buClrTx/>
              <a:buSzTx/>
              <a:buNone/>
              <a:defRPr/>
            </a:pPr>
            <a:endParaRPr lang="en-US" sz="1600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47688"/>
            <a:ext cx="6468797" cy="434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090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Introduction - powering the ISOLDE complex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The ISOLDE complex, with many beam lines, is a diverse user of beams, beam treatment and experiments</a:t>
            </a:r>
          </a:p>
          <a:p>
            <a:pPr>
              <a:buClrTx/>
              <a:buSzTx/>
              <a:defRPr/>
            </a:pPr>
            <a:r>
              <a:rPr lang="en-US" sz="2400" dirty="0" smtClean="0"/>
              <a:t>Currently the entire complex uses &gt;500 systems under the management of TE-EPC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Grouped into &gt;50 different types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Range from [10V to 60kV] and [500uA to 1kA]</a:t>
            </a:r>
          </a:p>
          <a:p>
            <a:pPr>
              <a:buClrTx/>
              <a:buSzTx/>
              <a:defRPr/>
            </a:pPr>
            <a:r>
              <a:rPr lang="en-US" sz="2400" dirty="0" smtClean="0"/>
              <a:t>The many beam treatments in the complex leads to a large diversity of equipment (see Fredrik </a:t>
            </a:r>
            <a:r>
              <a:rPr lang="en-US" sz="2400" dirty="0" err="1" smtClean="0"/>
              <a:t>Wenander</a:t>
            </a:r>
            <a:r>
              <a:rPr lang="en-US" sz="2400" dirty="0" smtClean="0"/>
              <a:t> presentation)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Also due to the historical ‘growth’ of the complex through CERN and non-CERN developments</a:t>
            </a:r>
          </a:p>
          <a:p>
            <a:pPr marL="0" lvl="0" indent="0">
              <a:buClrTx/>
              <a:buSzTx/>
              <a:buNone/>
              <a:defRPr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99707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Introduction - powering the ISOLDE complex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The power converter types at ISOLDE</a:t>
            </a:r>
          </a:p>
          <a:p>
            <a:pPr marL="0" lvl="0" indent="0">
              <a:buClrTx/>
              <a:buSzTx/>
              <a:buNone/>
              <a:defRPr/>
            </a:pPr>
            <a:endParaRPr lang="en-US" sz="1600" dirty="0"/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 rotWithShape="1">
          <a:blip r:embed="rId2"/>
          <a:srcRect t="50000"/>
          <a:stretch/>
        </p:blipFill>
        <p:spPr>
          <a:xfrm>
            <a:off x="5004048" y="1628800"/>
            <a:ext cx="3771453" cy="4593282"/>
          </a:xfrm>
          <a:prstGeom prst="rect">
            <a:avLst/>
          </a:prstGeom>
        </p:spPr>
      </p:pic>
      <p:pic>
        <p:nvPicPr>
          <p:cNvPr id="8" name="table"/>
          <p:cNvPicPr>
            <a:picLocks noChangeAspect="1"/>
          </p:cNvPicPr>
          <p:nvPr/>
        </p:nvPicPr>
        <p:blipFill rotWithShape="1">
          <a:blip r:embed="rId2"/>
          <a:srcRect b="50000"/>
          <a:stretch/>
        </p:blipFill>
        <p:spPr>
          <a:xfrm>
            <a:off x="251520" y="1628800"/>
            <a:ext cx="3672408" cy="447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795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DC electrostatic powering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 smtClean="0"/>
              <a:t>Recommendation</a:t>
            </a:r>
          </a:p>
          <a:p>
            <a:pPr lvl="1">
              <a:buClrTx/>
              <a:buSzTx/>
              <a:defRPr/>
            </a:pPr>
            <a:r>
              <a:rPr lang="en-US" sz="2000" dirty="0" err="1" smtClean="0"/>
              <a:t>Minimise</a:t>
            </a:r>
            <a:r>
              <a:rPr lang="en-US" sz="2000" dirty="0" smtClean="0"/>
              <a:t> the </a:t>
            </a:r>
            <a:r>
              <a:rPr lang="en-US" sz="2000" dirty="0" err="1" smtClean="0"/>
              <a:t>flavours</a:t>
            </a:r>
            <a:r>
              <a:rPr lang="en-US" sz="2000" dirty="0" smtClean="0"/>
              <a:t> found in the accelerator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Cheaper; easier to operate and maintain;</a:t>
            </a:r>
            <a:endParaRPr lang="en-US" sz="2000" dirty="0" smtClean="0"/>
          </a:p>
          <a:p>
            <a:pPr>
              <a:buClrTx/>
              <a:buSzTx/>
              <a:defRPr/>
            </a:pPr>
            <a:r>
              <a:rPr lang="en-US" sz="2400" dirty="0" smtClean="0"/>
              <a:t>As the systems are DC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Very low power is required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Systems are physically small -&gt; up to 30 per rack</a:t>
            </a:r>
          </a:p>
          <a:p>
            <a:pPr lvl="1">
              <a:buClrTx/>
              <a:buSzTx/>
              <a:defRPr/>
            </a:pPr>
            <a:endParaRPr lang="en-US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356992"/>
            <a:ext cx="5253712" cy="2923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8056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DC </a:t>
            </a:r>
            <a:r>
              <a:rPr lang="en-US" sz="2800" dirty="0" smtClean="0"/>
              <a:t>electrostatic </a:t>
            </a:r>
            <a:r>
              <a:rPr lang="en-US" sz="2800" dirty="0"/>
              <a:t>powering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400" dirty="0"/>
              <a:t>The power converter types used </a:t>
            </a:r>
            <a:r>
              <a:rPr lang="en-US" sz="2400" dirty="0" smtClean="0"/>
              <a:t>for ISOLDE </a:t>
            </a:r>
            <a:r>
              <a:rPr lang="en-US" sz="2400" dirty="0"/>
              <a:t>transfer lines and recommended for use on future projects</a:t>
            </a:r>
          </a:p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endParaRPr lang="en-US" sz="2400" dirty="0"/>
          </a:p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endParaRPr lang="en-US" sz="2400" dirty="0"/>
          </a:p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endParaRPr lang="en-US" sz="2400" dirty="0" smtClean="0"/>
          </a:p>
          <a:p>
            <a:pPr>
              <a:buClrTx/>
              <a:buSzTx/>
              <a:defRPr/>
            </a:pPr>
            <a:r>
              <a:rPr lang="en-US" sz="2400" dirty="0" smtClean="0"/>
              <a:t>If the proposals don’t fit with the accelerator needs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Straight forward to extend up to 35kV and 35W</a:t>
            </a:r>
          </a:p>
          <a:p>
            <a:pPr lvl="1">
              <a:buClrTx/>
              <a:buSzTx/>
              <a:defRPr/>
            </a:pPr>
            <a:r>
              <a:rPr lang="en-US" sz="2000" dirty="0" smtClean="0"/>
              <a:t>Try to </a:t>
            </a:r>
            <a:r>
              <a:rPr lang="en-US" sz="2000" dirty="0" err="1" smtClean="0"/>
              <a:t>standardise</a:t>
            </a:r>
            <a:r>
              <a:rPr lang="en-US" sz="2000" dirty="0" smtClean="0"/>
              <a:t>!</a:t>
            </a:r>
            <a:endParaRPr lang="en-US" sz="2400" dirty="0" smtClean="0"/>
          </a:p>
          <a:p>
            <a:pPr>
              <a:buClrTx/>
              <a:buSzTx/>
              <a:defRPr/>
            </a:pPr>
            <a:endParaRPr lang="en-US" sz="1200" dirty="0" smtClean="0">
              <a:hlinkClick r:id="rId2"/>
            </a:endParaRPr>
          </a:p>
          <a:p>
            <a:pPr marL="0" indent="0">
              <a:buClrTx/>
              <a:buSzTx/>
              <a:buNone/>
              <a:defRPr/>
            </a:pPr>
            <a:r>
              <a:rPr lang="en-US" sz="1800" dirty="0" smtClean="0">
                <a:hlinkClick r:id="rId2"/>
              </a:rPr>
              <a:t>http</a:t>
            </a:r>
            <a:r>
              <a:rPr lang="en-US" sz="1800" dirty="0">
                <a:hlinkClick r:id="rId2"/>
              </a:rPr>
              <a:t>://</a:t>
            </a:r>
            <a:r>
              <a:rPr lang="en-US" sz="1800" dirty="0" smtClean="0">
                <a:hlinkClick r:id="rId2"/>
              </a:rPr>
              <a:t>www.fug-elektronik.de/webdir/PDF/e/e_datasheet_HCE.pdf</a:t>
            </a:r>
            <a:r>
              <a:rPr lang="en-US" sz="1800" dirty="0" smtClean="0"/>
              <a:t> </a:t>
            </a:r>
          </a:p>
        </p:txBody>
      </p:sp>
      <p:pic>
        <p:nvPicPr>
          <p:cNvPr id="7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844824"/>
            <a:ext cx="5400600" cy="272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31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Pulsed electrostatic powering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000" dirty="0" smtClean="0"/>
              <a:t>Additional constraints on the choice of power converter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Power source needs to sink and source current quickly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Peak current and power is much higher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The voltage rise and fall time is a critical parameter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Not available ‘off the shelf’ from commercial suppliers</a:t>
            </a:r>
          </a:p>
          <a:p>
            <a:pPr>
              <a:buClrTx/>
              <a:buSzTx/>
              <a:defRPr/>
            </a:pPr>
            <a:endParaRPr lang="en-US" sz="2000" dirty="0"/>
          </a:p>
          <a:p>
            <a:pPr>
              <a:buClrTx/>
              <a:buSzTx/>
              <a:defRPr/>
            </a:pPr>
            <a:r>
              <a:rPr lang="en-US" sz="2000" dirty="0" smtClean="0"/>
              <a:t>EPC currently have very few pulsed systems in the ISOLDE complex </a:t>
            </a:r>
          </a:p>
          <a:p>
            <a:pPr>
              <a:buClrTx/>
              <a:buSzTx/>
              <a:defRPr/>
            </a:pPr>
            <a:r>
              <a:rPr lang="en-US" sz="2000" dirty="0" smtClean="0"/>
              <a:t>Kickers are required for ejection from ring and into experimental areas </a:t>
            </a:r>
          </a:p>
          <a:p>
            <a:pPr>
              <a:buClrTx/>
              <a:buSzTx/>
              <a:defRPr/>
            </a:pPr>
            <a:r>
              <a:rPr lang="en-US" sz="2000" dirty="0" smtClean="0"/>
              <a:t>These are generally the responsibility of the TE-ABT group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Check if the ABT group already have appropriate technology</a:t>
            </a:r>
          </a:p>
          <a:p>
            <a:pPr>
              <a:buClrTx/>
              <a:buSzTx/>
              <a:defRPr/>
            </a:pPr>
            <a:endParaRPr lang="en-US" sz="2200" dirty="0"/>
          </a:p>
          <a:p>
            <a:pPr>
              <a:buClrTx/>
              <a:buSzTx/>
              <a:defRPr/>
            </a:pPr>
            <a:r>
              <a:rPr lang="en-US" sz="2000" dirty="0" smtClean="0"/>
              <a:t>ELENA will probably need pulsed quads to compensate dipole effects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Typical solution would switch rapidly between 2 DC sources using semiconductor switches; other solutions can be envisaged.</a:t>
            </a:r>
          </a:p>
          <a:p>
            <a:pPr lvl="1">
              <a:buClrTx/>
              <a:buSzTx/>
              <a:defRPr/>
            </a:pPr>
            <a:r>
              <a:rPr lang="en-US" sz="1800" dirty="0" smtClean="0"/>
              <a:t>Synergy with kicker technology? Otherwise some development required.</a:t>
            </a:r>
          </a:p>
        </p:txBody>
      </p:sp>
    </p:spTree>
    <p:extLst>
      <p:ext uri="{BB962C8B-B14F-4D97-AF65-F5344CB8AC3E}">
        <p14:creationId xmlns:p14="http://schemas.microsoft.com/office/powerpoint/2010/main" val="36016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Powering 24/1/2012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0B2C36-40CD-4931-A9E4-3018F933ADE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Powering bends, quads and </a:t>
            </a:r>
            <a:r>
              <a:rPr lang="en-US" sz="2800" dirty="0" err="1" smtClean="0"/>
              <a:t>steerers</a:t>
            </a:r>
            <a:endParaRPr lang="en-US" sz="2800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>
              <a:buClrTx/>
              <a:buSzTx/>
              <a:defRPr/>
            </a:pPr>
            <a:r>
              <a:rPr lang="en-US" sz="2000" dirty="0" smtClean="0"/>
              <a:t>Preferred configurations if permitted by optics:</a:t>
            </a:r>
            <a:endParaRPr lang="en-US" sz="1800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66715"/>
            <a:ext cx="2592288" cy="2182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95834"/>
            <a:ext cx="1771650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284797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5815" y="5819775"/>
            <a:ext cx="3718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Quad configurations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12160" y="5939988"/>
            <a:ext cx="256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Steerer</a:t>
            </a:r>
            <a:r>
              <a:rPr lang="en-US" dirty="0" smtClean="0"/>
              <a:t> configuration</a:t>
            </a:r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556792"/>
            <a:ext cx="2478193" cy="2033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819575" y="3573016"/>
            <a:ext cx="256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Bending configuration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098959" y="2996952"/>
            <a:ext cx="1479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4x unipolar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385558" y="2011540"/>
            <a:ext cx="1426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x unipolar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819575" y="5173444"/>
            <a:ext cx="1544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1x negative</a:t>
            </a:r>
          </a:p>
          <a:p>
            <a:r>
              <a:rPr lang="en-US" dirty="0" smtClean="0"/>
              <a:t>1x positive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2047585" y="2011539"/>
            <a:ext cx="1444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x unipolar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1065337" y="2573388"/>
            <a:ext cx="1130399" cy="4235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6385558" y="2380872"/>
            <a:ext cx="418690" cy="4042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6594904" y="3429000"/>
            <a:ext cx="700247" cy="17444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flipH="1" flipV="1">
            <a:off x="2987824" y="5505139"/>
            <a:ext cx="864097" cy="1561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44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7118</TotalTime>
  <Words>646</Words>
  <Application>Microsoft Office PowerPoint</Application>
  <PresentationFormat>On-screen Show (4:3)</PresentationFormat>
  <Paragraphs>135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Bold Stripes</vt:lpstr>
      <vt:lpstr>PowerPoint Presentation</vt:lpstr>
      <vt:lpstr>Intro</vt:lpstr>
      <vt:lpstr>Introduction - powering the ISOLDE complex</vt:lpstr>
      <vt:lpstr>Introduction - powering the ISOLDE complex</vt:lpstr>
      <vt:lpstr>Introduction - powering the ISOLDE complex</vt:lpstr>
      <vt:lpstr>DC electrostatic powering</vt:lpstr>
      <vt:lpstr>DC electrostatic powering</vt:lpstr>
      <vt:lpstr>Pulsed electrostatic powering</vt:lpstr>
      <vt:lpstr>Powering bends, quads and steerers</vt:lpstr>
      <vt:lpstr>Controls and diagnostics</vt:lpstr>
      <vt:lpstr>An ELENA TL shopping list for power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Running Club</dc:title>
  <dc:creator>dnisbet</dc:creator>
  <cp:lastModifiedBy>David Nisbet</cp:lastModifiedBy>
  <cp:revision>411</cp:revision>
  <dcterms:created xsi:type="dcterms:W3CDTF">2010-08-26T05:28:04Z</dcterms:created>
  <dcterms:modified xsi:type="dcterms:W3CDTF">2012-01-25T08:47:54Z</dcterms:modified>
</cp:coreProperties>
</file>