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461" r:id="rId3"/>
    <p:sldId id="469" r:id="rId4"/>
    <p:sldId id="464" r:id="rId5"/>
    <p:sldId id="505" r:id="rId6"/>
    <p:sldId id="493" r:id="rId7"/>
    <p:sldId id="465" r:id="rId8"/>
    <p:sldId id="466" r:id="rId9"/>
    <p:sldId id="496" r:id="rId10"/>
    <p:sldId id="468" r:id="rId11"/>
    <p:sldId id="501" r:id="rId12"/>
    <p:sldId id="500" r:id="rId13"/>
    <p:sldId id="423" r:id="rId14"/>
    <p:sldId id="504" r:id="rId15"/>
    <p:sldId id="479" r:id="rId16"/>
    <p:sldId id="512" r:id="rId17"/>
    <p:sldId id="513" r:id="rId18"/>
    <p:sldId id="507" r:id="rId19"/>
    <p:sldId id="514" r:id="rId20"/>
    <p:sldId id="497" r:id="rId21"/>
    <p:sldId id="494" r:id="rId22"/>
    <p:sldId id="440" r:id="rId23"/>
    <p:sldId id="446" r:id="rId24"/>
    <p:sldId id="483" r:id="rId25"/>
    <p:sldId id="491" r:id="rId26"/>
    <p:sldId id="487" r:id="rId27"/>
    <p:sldId id="488" r:id="rId28"/>
    <p:sldId id="489" r:id="rId29"/>
    <p:sldId id="490" r:id="rId30"/>
    <p:sldId id="495" r:id="rId31"/>
    <p:sldId id="502" r:id="rId32"/>
    <p:sldId id="470" r:id="rId33"/>
    <p:sldId id="503" r:id="rId34"/>
    <p:sldId id="492" r:id="rId35"/>
  </p:sldIdLst>
  <p:sldSz cx="9144000" cy="6858000" type="screen4x3"/>
  <p:notesSz cx="6858000" cy="9144000"/>
  <p:custShowLst>
    <p:custShow name="Custom Show 1" id="0">
      <p:sldLst/>
    </p:custShow>
    <p:custShow name="Custom Show 2" id="1">
      <p:sldLst>
        <p:sld r:id="rId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C45AC1"/>
    <a:srgbClr val="062F67"/>
    <a:srgbClr val="3366FF"/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68" autoAdjust="0"/>
    <p:restoredTop sz="94720" autoAdjust="0"/>
  </p:normalViewPr>
  <p:slideViewPr>
    <p:cSldViewPr>
      <p:cViewPr>
        <p:scale>
          <a:sx n="100" d="100"/>
          <a:sy n="100" d="100"/>
        </p:scale>
        <p:origin x="-1080" y="-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2" d="100"/>
          <a:sy n="72" d="100"/>
        </p:scale>
        <p:origin x="-3144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ableStyles" Target="tableStyle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81AD-5255-DE4E-AD71-FDDABE430AE6}" type="datetimeFigureOut">
              <a:rPr lang="en-US" smtClean="0"/>
              <a:pPr/>
              <a:t>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9F65F-EF9A-8141-9492-4768D7E7A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9579F-4674-41E7-AFE5-CB6ACEC072E3}" type="datetimeFigureOut">
              <a:rPr lang="en-US" smtClean="0"/>
              <a:pPr/>
              <a:t>1/25/12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CC14F-A2BB-47D5-BE81-3CB61BBA9E3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CC14F-A2BB-47D5-BE81-3CB61BBA9E3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Rossano 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609600" y="2438400"/>
            <a:ext cx="8229600" cy="26670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" name="Picture 29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59"/>
          <p:cNvSpPr>
            <a:spLocks noChangeArrowheads="1"/>
          </p:cNvSpPr>
          <p:nvPr userDrawn="1"/>
        </p:nvSpPr>
        <p:spPr bwMode="auto">
          <a:xfrm>
            <a:off x="2590800" y="3048000"/>
            <a:ext cx="5410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aseline="0" dirty="0" smtClean="0">
                <a:solidFill>
                  <a:schemeClr val="bg1"/>
                </a:solidFill>
                <a:latin typeface="Calibri" pitchFamily="34" charset="0"/>
              </a:rPr>
              <a:t>CCC visit point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Date Placeholder 3"/>
          <p:cNvSpPr txBox="1">
            <a:spLocks/>
          </p:cNvSpPr>
          <p:nvPr userDrawn="1"/>
        </p:nvSpPr>
        <p:spPr>
          <a:xfrm>
            <a:off x="6324600" y="3947886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BE/OP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6248400" y="3947886"/>
            <a:ext cx="19812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Date Placeholder 3"/>
          <p:cNvSpPr txBox="1">
            <a:spLocks/>
          </p:cNvSpPr>
          <p:nvPr userDrawn="1"/>
        </p:nvSpPr>
        <p:spPr>
          <a:xfrm>
            <a:off x="2438400" y="3947886"/>
            <a:ext cx="1905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 Giachino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9600" y="4495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Acknowledgement: </a:t>
            </a:r>
            <a:r>
              <a:rPr lang="en-US" dirty="0" err="1" smtClean="0">
                <a:solidFill>
                  <a:schemeClr val="bg1"/>
                </a:solidFill>
              </a:rPr>
              <a:t>R.Landua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E.Sanders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B.Pellequer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M.Poehler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C.Colloca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M.Bajko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C.Noble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A.Mansuy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Normal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86050" y="6553201"/>
            <a:ext cx="3571900" cy="16194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LHC Commissioning Organization - G. Arduini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57158" y="1000108"/>
            <a:ext cx="4143404" cy="5214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4572000" y="1000108"/>
            <a:ext cx="4143404" cy="5214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553200"/>
            <a:ext cx="1905000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5532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D6A7C6D0-F58F-A140-8DA9-A2A347DF4A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17487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6512" y="6525344"/>
            <a:ext cx="2133600" cy="332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December 6th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25344"/>
            <a:ext cx="4000528" cy="332656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 dirty="0" smtClean="0"/>
              <a:t>Paul Collier – BE Departmental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3265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8277224" y="0"/>
            <a:ext cx="866775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17487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6512" y="6525344"/>
            <a:ext cx="2133600" cy="33211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December 6th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25344"/>
            <a:ext cx="4000528" cy="332656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 dirty="0" smtClean="0"/>
              <a:t>Paul Collier – BE Departmental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3265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8277224" y="0"/>
            <a:ext cx="866775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8" name="Text Placeholder 13"/>
          <p:cNvSpPr txBox="1">
            <a:spLocks/>
          </p:cNvSpPr>
          <p:nvPr userDrawn="1"/>
        </p:nvSpPr>
        <p:spPr>
          <a:xfrm>
            <a:off x="0" y="6629400"/>
            <a:ext cx="27432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 Giachino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 Placeholder 15"/>
          <p:cNvSpPr txBox="1">
            <a:spLocks/>
          </p:cNvSpPr>
          <p:nvPr userDrawn="1"/>
        </p:nvSpPr>
        <p:spPr>
          <a:xfrm>
            <a:off x="2743200" y="6629400"/>
            <a:ext cx="36576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7"/>
          <p:cNvSpPr txBox="1">
            <a:spLocks/>
          </p:cNvSpPr>
          <p:nvPr userDrawn="1"/>
        </p:nvSpPr>
        <p:spPr>
          <a:xfrm>
            <a:off x="7924800" y="6629400"/>
            <a:ext cx="1219200" cy="228600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3EB0260E-24E6-4FF4-87B9-7BB1765F0A1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342900" marR="0" lvl="0" indent="-34290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5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5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 18 visit point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809"/>
            <a:ext cx="9144000" cy="58635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0289"/>
            <a:ext cx="9144000" cy="60677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2236"/>
            <a:ext cx="9144000" cy="6155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visit point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2181"/>
            <a:ext cx="9144000" cy="58372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3298"/>
            <a:ext cx="9144000" cy="5834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visit point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0"/>
            <a:ext cx="9144000" cy="3973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Civil engineering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</a:rPr>
              <a:t>Modification needed</a:t>
            </a:r>
          </a:p>
          <a:p>
            <a:pPr>
              <a:buFont typeface="Wingdings" pitchFamily="-65" charset="2"/>
              <a:buChar char="¢"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000000"/>
                </a:solidFill>
              </a:rPr>
              <a:t>The present toilet in the entrance will be dismantled. </a:t>
            </a:r>
            <a:r>
              <a:rPr lang="en-US" dirty="0" smtClean="0"/>
              <a:t>(GS/</a:t>
            </a:r>
            <a:r>
              <a:rPr lang="en-US" dirty="0" err="1" smtClean="0"/>
              <a:t>M.Poehler</a:t>
            </a:r>
            <a:r>
              <a:rPr lang="en-US" dirty="0" smtClean="0"/>
              <a:t>)</a:t>
            </a:r>
          </a:p>
          <a:p>
            <a:pPr>
              <a:buFont typeface="Wingdings" pitchFamily="-65" charset="2"/>
              <a:buChar char="¢"/>
            </a:pPr>
            <a:r>
              <a:rPr lang="en-US" dirty="0" smtClean="0"/>
              <a:t>    The secretary place will be moved into the CCC. (OP) </a:t>
            </a:r>
          </a:p>
          <a:p>
            <a:r>
              <a:rPr lang="en-US" dirty="0" err="1" smtClean="0">
                <a:latin typeface="Wingdings"/>
                <a:ea typeface="Wingdings"/>
                <a:cs typeface="Wingdings"/>
              </a:rPr>
              <a:t>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Handicap toilet will be moved into the corridor </a:t>
            </a:r>
            <a:r>
              <a:rPr lang="en-US" dirty="0" smtClean="0"/>
              <a:t>on the left side. (GS/</a:t>
            </a:r>
            <a:r>
              <a:rPr lang="en-US" dirty="0" err="1" smtClean="0"/>
              <a:t>M.Poehler</a:t>
            </a:r>
            <a:r>
              <a:rPr lang="en-US" dirty="0" smtClean="0"/>
              <a:t>)</a:t>
            </a:r>
          </a:p>
          <a:p>
            <a:pPr>
              <a:buFont typeface="Wingdings" pitchFamily="-65" charset="2"/>
              <a:buChar char="¢"/>
            </a:pPr>
            <a:r>
              <a:rPr lang="en-US" dirty="0" smtClean="0">
                <a:solidFill>
                  <a:srgbClr val="000000"/>
                </a:solidFill>
              </a:rPr>
              <a:t>    The main entrance door will be modified.</a:t>
            </a:r>
            <a:r>
              <a:rPr lang="en-US" dirty="0" smtClean="0"/>
              <a:t> GS/</a:t>
            </a:r>
            <a:r>
              <a:rPr lang="en-US" dirty="0" err="1" smtClean="0"/>
              <a:t>M.Poehler</a:t>
            </a:r>
            <a:r>
              <a:rPr lang="en-US" dirty="0" smtClean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971800"/>
            <a:ext cx="2992723" cy="3558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628" y="2945736"/>
            <a:ext cx="2475572" cy="3501671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10" name="Rectangle 9"/>
          <p:cNvSpPr/>
          <p:nvPr/>
        </p:nvSpPr>
        <p:spPr>
          <a:xfrm>
            <a:off x="914400" y="5257800"/>
            <a:ext cx="381000" cy="457200"/>
          </a:xfrm>
          <a:prstGeom prst="rect">
            <a:avLst/>
          </a:prstGeom>
          <a:solidFill>
            <a:srgbClr val="CCFFCC">
              <a:alpha val="7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733800" y="4343400"/>
            <a:ext cx="533400" cy="914400"/>
          </a:xfrm>
          <a:prstGeom prst="rect">
            <a:avLst/>
          </a:prstGeom>
          <a:solidFill>
            <a:srgbClr val="FF0000">
              <a:alpha val="7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657600" y="3657600"/>
            <a:ext cx="381000" cy="457200"/>
          </a:xfrm>
          <a:prstGeom prst="rect">
            <a:avLst/>
          </a:prstGeom>
          <a:solidFill>
            <a:srgbClr val="FF0000">
              <a:alpha val="7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H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914400" y="3505200"/>
            <a:ext cx="1295400" cy="1752600"/>
          </a:xfrm>
          <a:prstGeom prst="rect">
            <a:avLst/>
          </a:prstGeom>
          <a:solidFill>
            <a:srgbClr val="0000FF">
              <a:alpha val="6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Visitor</a:t>
            </a:r>
          </a:p>
          <a:p>
            <a:pPr algn="ctr"/>
            <a:r>
              <a:rPr lang="en-US" dirty="0" smtClean="0"/>
              <a:t>Centre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34200" y="4800600"/>
            <a:ext cx="533400" cy="1066800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 WC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34200" y="3733800"/>
            <a:ext cx="533400" cy="762000"/>
          </a:xfrm>
          <a:prstGeom prst="rect">
            <a:avLst/>
          </a:prstGeom>
          <a:solidFill>
            <a:srgbClr val="C45AC1">
              <a:alpha val="7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S</a:t>
            </a:r>
            <a:endParaRPr lang="en-US" dirty="0" smtClean="0"/>
          </a:p>
        </p:txBody>
      </p:sp>
      <p:cxnSp>
        <p:nvCxnSpPr>
          <p:cNvPr id="16" name="Straight Connector 15"/>
          <p:cNvCxnSpPr/>
          <p:nvPr/>
        </p:nvCxnSpPr>
        <p:spPr>
          <a:xfrm rot="16200000" flipH="1">
            <a:off x="6667500" y="5067300"/>
            <a:ext cx="10668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6705600" y="5105400"/>
            <a:ext cx="1066800" cy="4572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819900" y="3848100"/>
            <a:ext cx="7620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6819900" y="3848100"/>
            <a:ext cx="7620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209800" y="4343400"/>
            <a:ext cx="1524000" cy="914400"/>
          </a:xfrm>
          <a:prstGeom prst="rect">
            <a:avLst/>
          </a:prstGeom>
          <a:solidFill>
            <a:schemeClr val="bg1">
              <a:lumMod val="75000"/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kitchen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5" grpId="0" animBg="1"/>
      <p:bldP spid="14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4677770" cy="5562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00400" y="5410200"/>
            <a:ext cx="609600" cy="838200"/>
          </a:xfrm>
          <a:prstGeom prst="rect">
            <a:avLst/>
          </a:prstGeom>
          <a:solidFill>
            <a:srgbClr val="CCFFCC">
              <a:alpha val="5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0" y="5410200"/>
            <a:ext cx="1752600" cy="838200"/>
          </a:xfrm>
          <a:prstGeom prst="rect">
            <a:avLst/>
          </a:prstGeom>
          <a:solidFill>
            <a:srgbClr val="3366FF">
              <a:alpha val="5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Entrance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Civil engineering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16952"/>
            <a:ext cx="8633848" cy="48980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Bus parking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05200" y="1828800"/>
            <a:ext cx="457200" cy="304800"/>
          </a:xfrm>
          <a:prstGeom prst="rect">
            <a:avLst/>
          </a:prstGeom>
          <a:solidFill>
            <a:srgbClr val="0000FF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Arial Black"/>
              </a:rPr>
              <a:t>p</a:t>
            </a:r>
            <a:endParaRPr lang="en-US" b="1" dirty="0">
              <a:latin typeface="Arial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70607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Possible solutions </a:t>
            </a:r>
            <a:r>
              <a:rPr lang="en-US" b="1" dirty="0" smtClean="0">
                <a:solidFill>
                  <a:srgbClr val="3366FF"/>
                </a:solidFill>
              </a:rPr>
              <a:t>without additional civil engineer</a:t>
            </a:r>
            <a:r>
              <a:rPr lang="en-US" dirty="0" smtClean="0"/>
              <a:t>. Guided Visit’s will arrive either with private Bus or Cern Bus, both could reach a parking area nearby and be called IN when the visit is finished.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62400" y="5105400"/>
            <a:ext cx="762000" cy="457200"/>
          </a:xfrm>
          <a:prstGeom prst="rect">
            <a:avLst/>
          </a:prstGeom>
          <a:solidFill>
            <a:srgbClr val="FF0000">
              <a:alpha val="4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/>
              </a:rPr>
              <a:t>CCC</a:t>
            </a:r>
            <a:endParaRPr lang="en-US" b="1" dirty="0"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43800" cy="649288"/>
          </a:xfrm>
        </p:spPr>
        <p:txBody>
          <a:bodyPr/>
          <a:lstStyle/>
          <a:p>
            <a:r>
              <a:rPr lang="en-US" dirty="0" smtClean="0"/>
              <a:t>BE is in the Building Business!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Screen Shot 2011-11-15 at 11.04.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908720"/>
            <a:ext cx="9144000" cy="56721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44208" y="5229200"/>
            <a:ext cx="244827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effectLst/>
              </a:rPr>
              <a:t>Bldg</a:t>
            </a:r>
            <a:r>
              <a:rPr lang="en-US" sz="2000" b="1" dirty="0" smtClean="0">
                <a:effectLst/>
              </a:rPr>
              <a:t> 774</a:t>
            </a:r>
          </a:p>
          <a:p>
            <a:pPr algn="ctr"/>
            <a:r>
              <a:rPr lang="en-US" sz="2000" b="1" dirty="0" smtClean="0">
                <a:effectLst/>
              </a:rPr>
              <a:t>Replacing the </a:t>
            </a:r>
            <a:r>
              <a:rPr lang="en-US" sz="2000" b="1" dirty="0" err="1" smtClean="0">
                <a:effectLst/>
              </a:rPr>
              <a:t>Pavillon</a:t>
            </a:r>
            <a:endParaRPr lang="en-US" sz="20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46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543800" cy="649288"/>
          </a:xfrm>
        </p:spPr>
        <p:txBody>
          <a:bodyPr/>
          <a:lstStyle/>
          <a:p>
            <a:r>
              <a:rPr lang="en-US" dirty="0" smtClean="0"/>
              <a:t>Building 774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Screen Shot 2011-11-15 at 11.03.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0320" y="916369"/>
            <a:ext cx="5446080" cy="2481414"/>
          </a:xfrm>
          <a:prstGeom prst="rect">
            <a:avLst/>
          </a:prstGeom>
        </p:spPr>
      </p:pic>
      <p:pic>
        <p:nvPicPr>
          <p:cNvPr id="7" name="Picture 6" descr="Screen Shot 2011-11-01 at 10.39.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211960" y="3933056"/>
            <a:ext cx="4790616" cy="21756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980728"/>
            <a:ext cx="33843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rgbClr val="008000"/>
                </a:solidFill>
                <a:effectLst/>
              </a:rPr>
              <a:t>Will contain: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Cafeteria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Visitors Facilities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Auditorium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All of BE-CO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Parking ‘round the back’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‘Green’ technologies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573016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rgbClr val="008000"/>
                </a:solidFill>
                <a:effectLst/>
              </a:rPr>
              <a:t>Present Status: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Directorate has given the green light for the market survey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FC adjudication in June 2012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Construction starts July 2012!</a:t>
            </a:r>
          </a:p>
          <a:p>
            <a:pPr algn="ctr">
              <a:spcBef>
                <a:spcPts val="600"/>
              </a:spcBef>
            </a:pPr>
            <a:r>
              <a:rPr lang="en-US" sz="2000" b="1" dirty="0" smtClean="0">
                <a:effectLst/>
              </a:rPr>
              <a:t>Completed Nov. 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6165304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effectLst/>
              </a:rPr>
              <a:t>Complimentary to the CCC visitors project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485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62200"/>
            <a:ext cx="9128617" cy="426285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Building 774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47747"/>
            <a:ext cx="9144000" cy="4281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52600"/>
            <a:ext cx="9144000" cy="487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5602069"/>
            <a:ext cx="2513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FF0000"/>
                </a:solidFill>
                <a:latin typeface="Comic Sans MS"/>
                <a:cs typeface="Comic Sans MS"/>
              </a:rPr>
              <a:t>Thank you</a:t>
            </a:r>
            <a:endParaRPr lang="en-US" sz="3600" i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4114800"/>
            <a:ext cx="2513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FF0000"/>
                </a:solidFill>
                <a:latin typeface="Comic Sans MS"/>
                <a:cs typeface="Comic Sans MS"/>
              </a:rPr>
              <a:t>Thank you</a:t>
            </a:r>
            <a:endParaRPr lang="en-US" sz="3600" i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visit points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96827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Universe of Particles exhibition is an excellent starting point for a visit, but the primary motivation for </a:t>
            </a:r>
            <a:r>
              <a:rPr lang="en-US" b="1" dirty="0" smtClean="0"/>
              <a:t>visitors to CERN is to see science in action</a:t>
            </a:r>
            <a:r>
              <a:rPr lang="en-US" dirty="0" smtClean="0"/>
              <a:t>, the reality of CERN’s cutting-edge research. </a:t>
            </a:r>
          </a:p>
          <a:p>
            <a:r>
              <a:rPr lang="en-US" dirty="0" smtClean="0"/>
              <a:t>CERN wishes to apply a </a:t>
            </a:r>
            <a:r>
              <a:rPr lang="en-US" b="1" dirty="0" smtClean="0"/>
              <a:t>similar approach </a:t>
            </a:r>
            <a:r>
              <a:rPr lang="en-US" dirty="0" smtClean="0"/>
              <a:t>to three of its most popular visit sites:</a:t>
            </a:r>
          </a:p>
          <a:p>
            <a:r>
              <a:rPr lang="en-US" dirty="0" smtClean="0"/>
              <a:t>The CERN control centre </a:t>
            </a:r>
            <a:r>
              <a:rPr lang="en-US" b="1" dirty="0" smtClean="0">
                <a:solidFill>
                  <a:srgbClr val="FF0000"/>
                </a:solidFill>
              </a:rPr>
              <a:t>(CCC)</a:t>
            </a:r>
            <a:r>
              <a:rPr lang="en-US" dirty="0" smtClean="0"/>
              <a:t>, the superconducting magnet test facility </a:t>
            </a:r>
            <a:r>
              <a:rPr lang="en-US" b="1" dirty="0" smtClean="0">
                <a:solidFill>
                  <a:srgbClr val="FF0000"/>
                </a:solidFill>
              </a:rPr>
              <a:t>(SM18)</a:t>
            </a:r>
            <a:r>
              <a:rPr lang="en-US" dirty="0" smtClean="0"/>
              <a:t>, and the computer centre </a:t>
            </a:r>
            <a:r>
              <a:rPr lang="en-US" b="1" dirty="0" smtClean="0">
                <a:solidFill>
                  <a:srgbClr val="FF0000"/>
                </a:solidFill>
              </a:rPr>
              <a:t>(CC)</a:t>
            </a:r>
            <a:r>
              <a:rPr lang="en-US" dirty="0" smtClean="0"/>
              <a:t> where all data is recorded and distributed world-wide for processing.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971800"/>
            <a:ext cx="2749550" cy="1835150"/>
          </a:xfrm>
          <a:prstGeom prst="rect">
            <a:avLst/>
          </a:prstGeom>
        </p:spPr>
      </p:pic>
      <p:pic>
        <p:nvPicPr>
          <p:cNvPr id="5" name="Picture 4" descr="::original docs Rolf:CC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581400"/>
            <a:ext cx="2971800" cy="182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:::::::Desktop:Picture 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343400"/>
            <a:ext cx="2971800" cy="185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:::::::Desktop:Picture 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5054585"/>
            <a:ext cx="2971800" cy="180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38200"/>
            <a:ext cx="6422407" cy="419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547747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A cross section view  to illustrate </a:t>
            </a:r>
            <a:r>
              <a:rPr lang="en-US" b="1" dirty="0" smtClean="0">
                <a:solidFill>
                  <a:srgbClr val="339966"/>
                </a:solidFill>
              </a:rPr>
              <a:t>the main  passages </a:t>
            </a:r>
            <a:r>
              <a:rPr lang="en-US" dirty="0" smtClean="0"/>
              <a:t>into the CCC outside visits time, </a:t>
            </a:r>
          </a:p>
          <a:p>
            <a:r>
              <a:rPr lang="en-US" dirty="0" smtClean="0"/>
              <a:t> and the </a:t>
            </a:r>
            <a:r>
              <a:rPr lang="en-US" b="1" dirty="0" smtClean="0">
                <a:solidFill>
                  <a:srgbClr val="FF0000"/>
                </a:solidFill>
              </a:rPr>
              <a:t>alternative passage  </a:t>
            </a:r>
            <a:r>
              <a:rPr lang="en-US" dirty="0" smtClean="0"/>
              <a:t>when </a:t>
            </a:r>
            <a:r>
              <a:rPr lang="en-US" b="1" dirty="0" smtClean="0">
                <a:solidFill>
                  <a:srgbClr val="3366FF"/>
                </a:solidFill>
              </a:rPr>
              <a:t>visit’s occurs</a:t>
            </a:r>
            <a:r>
              <a:rPr lang="en-US" dirty="0" smtClean="0"/>
              <a:t>.       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2600" y="2438400"/>
            <a:ext cx="1676400" cy="1905000"/>
          </a:xfrm>
          <a:prstGeom prst="rect">
            <a:avLst/>
          </a:prstGeom>
          <a:solidFill>
            <a:srgbClr val="CCFFCC">
              <a:alpha val="7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38800" y="2438400"/>
            <a:ext cx="990600" cy="1905000"/>
          </a:xfrm>
          <a:prstGeom prst="rect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2438400"/>
            <a:ext cx="3886200" cy="1905000"/>
          </a:xfrm>
          <a:prstGeom prst="rect">
            <a:avLst/>
          </a:prstGeom>
          <a:solidFill>
            <a:srgbClr val="0000FF">
              <a:alpha val="4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Functional </a:t>
            </a:r>
            <a:r>
              <a:rPr lang="en-US" sz="36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concept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55367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Exhibition spheres integrated into separation wall - they contain real objects that are connected to the CCC (e.g. beam diagnostics, extraction elements, etc). For each of these objects, a short animation exists that guides can show when they talk about it.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66800"/>
            <a:ext cx="6705600" cy="40978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081975"/>
            <a:ext cx="6705600" cy="40996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Accelerator hardware tool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 description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220200" cy="5634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160" y="838200"/>
            <a:ext cx="9183160" cy="548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132" y="685800"/>
            <a:ext cx="9191132" cy="5359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and passage to services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visit points CCC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788075"/>
            <a:ext cx="8839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The Universe of Particles exhibition </a:t>
            </a:r>
            <a:r>
              <a:rPr lang="en-US" dirty="0" smtClean="0"/>
              <a:t>is an excellent starting point for a visit, but the primary motivation for </a:t>
            </a:r>
            <a:r>
              <a:rPr lang="en-US" b="1" dirty="0" smtClean="0"/>
              <a:t>visitors to CERN is to see science in action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CERN wishes to apply a </a:t>
            </a:r>
            <a:r>
              <a:rPr lang="en-US" b="1" dirty="0" smtClean="0"/>
              <a:t>similar approach </a:t>
            </a:r>
            <a:r>
              <a:rPr lang="en-US" dirty="0" smtClean="0"/>
              <a:t>to </a:t>
            </a:r>
            <a:r>
              <a:rPr lang="en-US" b="1" dirty="0" smtClean="0"/>
              <a:t>the CERN control centre </a:t>
            </a:r>
            <a:r>
              <a:rPr lang="en-US" b="1" dirty="0" smtClean="0">
                <a:solidFill>
                  <a:srgbClr val="FF0000"/>
                </a:solidFill>
              </a:rPr>
              <a:t>(CCC)</a:t>
            </a:r>
            <a:r>
              <a:rPr lang="en-US" dirty="0" smtClean="0"/>
              <a:t>, the superconducting magnet test facility </a:t>
            </a:r>
            <a:r>
              <a:rPr lang="en-US" b="1" dirty="0" smtClean="0">
                <a:solidFill>
                  <a:srgbClr val="FF0000"/>
                </a:solidFill>
              </a:rPr>
              <a:t>(SM18)</a:t>
            </a:r>
            <a:r>
              <a:rPr lang="en-US" dirty="0" smtClean="0"/>
              <a:t>, and the computer centre </a:t>
            </a:r>
            <a:r>
              <a:rPr lang="en-US" b="1" dirty="0" smtClean="0">
                <a:solidFill>
                  <a:srgbClr val="FF0000"/>
                </a:solidFill>
              </a:rPr>
              <a:t>(CC)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50" y="1981200"/>
            <a:ext cx="2749550" cy="1835150"/>
          </a:xfrm>
          <a:prstGeom prst="rect">
            <a:avLst/>
          </a:prstGeom>
        </p:spPr>
      </p:pic>
      <p:pic>
        <p:nvPicPr>
          <p:cNvPr id="17" name="Picture 16" descr="::original docs Rolf:CC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38400" y="58028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Empty area not adapted  to visitors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38" y="4038600"/>
            <a:ext cx="4473662" cy="2590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46482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 projection wall  made of intelligent glass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4038600"/>
            <a:ext cx="4361036" cy="2590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2000" y="3512403"/>
            <a:ext cx="7162800" cy="830997"/>
          </a:xfrm>
          <a:prstGeom prst="rect">
            <a:avLst/>
          </a:prstGeom>
          <a:solidFill>
            <a:srgbClr val="CCFFCC">
              <a:alpha val="89000"/>
            </a:srgb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Visit experience shall reinforce the idea that CERN is a                     		centre of excellence.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95400"/>
            <a:ext cx="9165119" cy="5354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915"/>
            <a:ext cx="9144000" cy="5356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95400"/>
            <a:ext cx="9174079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CCC visit point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74724"/>
            <a:ext cx="9165119" cy="5354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2915"/>
            <a:ext cx="9144000" cy="53564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079" y="1295400"/>
            <a:ext cx="9174079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visit points</a:t>
            </a:r>
            <a:endParaRPr lang="en-US" dirty="0"/>
          </a:p>
        </p:txBody>
      </p:sp>
      <p:pic>
        <p:nvPicPr>
          <p:cNvPr id="5" name="Picture 4" descr="::original docs Rolf:CC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2638"/>
            <a:ext cx="3048000" cy="182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:::::::Desktop:Picture 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770161"/>
            <a:ext cx="2971800" cy="185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:::::::Desktop:Picture 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800600"/>
            <a:ext cx="2971800" cy="180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83820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is seeking an </a:t>
            </a:r>
            <a:r>
              <a:rPr lang="en-US" b="1" dirty="0" smtClean="0"/>
              <a:t>innovative exhibition design.</a:t>
            </a:r>
          </a:p>
          <a:p>
            <a:r>
              <a:rPr lang="en-US" dirty="0" smtClean="0"/>
              <a:t>The design team should combine </a:t>
            </a:r>
            <a:r>
              <a:rPr lang="en-US" b="1" dirty="0" smtClean="0"/>
              <a:t>creative excellence with cost consciousness.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-1" y="1526500"/>
            <a:ext cx="914400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smtClean="0"/>
              <a:t>Visit sites are working laboratories and this places </a:t>
            </a:r>
            <a:r>
              <a:rPr lang="en-US" b="1" dirty="0" smtClean="0"/>
              <a:t>constraints on visitor flow.</a:t>
            </a:r>
          </a:p>
          <a:p>
            <a:r>
              <a:rPr lang="en-US" b="1" dirty="0" smtClean="0"/>
              <a:t>Visit flow shall not disrupt the normal work of the site, nor place visitors in a situation of</a:t>
            </a:r>
          </a:p>
          <a:p>
            <a:r>
              <a:rPr lang="en-US" b="1" dirty="0" smtClean="0"/>
              <a:t>danger</a:t>
            </a:r>
            <a:r>
              <a:rPr lang="en-US" dirty="0" smtClean="0"/>
              <a:t> (proximity to high voltage, overhead cranes etc.) </a:t>
            </a:r>
          </a:p>
          <a:p>
            <a:endParaRPr lang="en-US" dirty="0" smtClean="0"/>
          </a:p>
          <a:p>
            <a:r>
              <a:rPr lang="en-US" dirty="0" smtClean="0"/>
              <a:t>New content shall </a:t>
            </a:r>
            <a:r>
              <a:rPr lang="en-US" b="1" dirty="0" smtClean="0"/>
              <a:t>include interactive technology </a:t>
            </a:r>
            <a:r>
              <a:rPr lang="en-US" dirty="0" smtClean="0"/>
              <a:t>and also the display of </a:t>
            </a:r>
            <a:r>
              <a:rPr lang="en-US" b="1" dirty="0" smtClean="0"/>
              <a:t>real objects </a:t>
            </a:r>
            <a:r>
              <a:rPr lang="en-US" dirty="0" smtClean="0"/>
              <a:t>to reveal hidden parts of the equipment on show.</a:t>
            </a:r>
          </a:p>
          <a:p>
            <a:r>
              <a:rPr lang="en-US" b="1" dirty="0" smtClean="0"/>
              <a:t>Audiovisual material shall be used to bring the technical explanations to life.</a:t>
            </a:r>
          </a:p>
          <a:p>
            <a:endParaRPr lang="en-US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4800601"/>
            <a:ext cx="2974086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00600"/>
            <a:ext cx="3048000" cy="182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2199" y="4800601"/>
            <a:ext cx="2925713" cy="1828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9200" y="4419600"/>
            <a:ext cx="55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CCC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91000" y="4419600"/>
            <a:ext cx="729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SM18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467600" y="4419600"/>
            <a:ext cx="429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6576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Visit experience shall reinforce the idea that CERN is a centre of excellence 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200471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Seating area for 15-20 people. Seating the visitors would avoid the well-known </a:t>
            </a:r>
            <a:r>
              <a:rPr lang="en-US" dirty="0" err="1" smtClean="0"/>
              <a:t>ʻby-standerʼeffect</a:t>
            </a:r>
            <a:r>
              <a:rPr lang="en-US" dirty="0" smtClean="0"/>
              <a:t>: in a group of e.g. 25 people, the most interested 3-4 people cluster around the guide and block the sight/sound for the others, who wander off and miss most of the explanations.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086599" cy="413680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Possible ergonomics</a:t>
            </a:r>
            <a:r>
              <a:rPr lang="en-US" sz="36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CCC visitor centre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guideline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62400"/>
            <a:ext cx="2952176" cy="26285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799" y="3962400"/>
            <a:ext cx="2918325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938937"/>
            <a:ext cx="3048000" cy="2690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" y="838200"/>
            <a:ext cx="3221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BRINGING REALITY TO THE FORE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1219200"/>
            <a:ext cx="2640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INTEGRATION OF OBJECTS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1611868"/>
            <a:ext cx="1217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 TECH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90600" y="1981200"/>
            <a:ext cx="2169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TAILORED TO GUIDES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71600" y="2362200"/>
            <a:ext cx="1518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REDUNDANCY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76400" y="2743200"/>
            <a:ext cx="302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INTERACTIVE PRESENTATIONS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057400" y="3124200"/>
            <a:ext cx="2764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ILLUSTRATIONS / GRAPHICS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90800" y="3505200"/>
            <a:ext cx="1091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LIFE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4677770" cy="5562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00600" y="3657600"/>
            <a:ext cx="762000" cy="1752600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5410200"/>
            <a:ext cx="990600" cy="1066800"/>
          </a:xfrm>
          <a:prstGeom prst="rect">
            <a:avLst/>
          </a:prstGeom>
          <a:solidFill>
            <a:srgbClr val="CCFFCC">
              <a:alpha val="5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30" y="838200"/>
            <a:ext cx="4677770" cy="5562600"/>
          </a:xfrm>
          <a:prstGeom prst="rect">
            <a:avLst/>
          </a:prstGeom>
        </p:spPr>
      </p:pic>
      <p:pic>
        <p:nvPicPr>
          <p:cNvPr id="3" name="Picture 2" descr="::original docs Rolf:CC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66700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66671"/>
            <a:ext cx="9144000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dirty="0" smtClean="0"/>
              <a:t>Market Survey                                            July 2011</a:t>
            </a:r>
          </a:p>
          <a:p>
            <a:r>
              <a:rPr lang="en-US" dirty="0" smtClean="0"/>
              <a:t>Invitation to tender                                   September 2011</a:t>
            </a:r>
          </a:p>
          <a:p>
            <a:r>
              <a:rPr lang="en-US" dirty="0" smtClean="0"/>
              <a:t>Evaluation of tender reply	                 October 2011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659082"/>
            <a:ext cx="9144000" cy="3970318"/>
          </a:xfrm>
          <a:prstGeom prst="rect">
            <a:avLst/>
          </a:prstGeom>
          <a:solidFill>
            <a:srgbClr val="FF0000">
              <a:alpha val="6000"/>
            </a:srgb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</a:p>
          <a:p>
            <a:r>
              <a:rPr lang="en-US" dirty="0" smtClean="0"/>
              <a:t>• Assignment:			</a:t>
            </a:r>
            <a:r>
              <a:rPr lang="en-US" b="1" dirty="0" smtClean="0"/>
              <a:t>December 2011</a:t>
            </a:r>
          </a:p>
          <a:p>
            <a:endParaRPr lang="en-US" b="1" dirty="0" smtClean="0"/>
          </a:p>
          <a:p>
            <a:r>
              <a:rPr lang="en-US" dirty="0" smtClean="0"/>
              <a:t>• Delivery of primary content:	January - March 2012</a:t>
            </a:r>
          </a:p>
          <a:p>
            <a:r>
              <a:rPr lang="en-US" dirty="0" smtClean="0"/>
              <a:t>• Schematic Design:		February - March 2012</a:t>
            </a:r>
          </a:p>
          <a:p>
            <a:r>
              <a:rPr lang="en-US" dirty="0" smtClean="0"/>
              <a:t>• Delivery secondary content: 	March -May 2012</a:t>
            </a:r>
          </a:p>
          <a:p>
            <a:r>
              <a:rPr lang="en-US" dirty="0" smtClean="0"/>
              <a:t>• Detailed Design:			April - June 2012</a:t>
            </a:r>
          </a:p>
          <a:p>
            <a:r>
              <a:rPr lang="en-US" dirty="0" smtClean="0"/>
              <a:t>• Base Built Works: 		June - August 2012</a:t>
            </a:r>
          </a:p>
          <a:p>
            <a:r>
              <a:rPr lang="en-US" dirty="0" smtClean="0"/>
              <a:t>• Sign off Detailed Design: 		June - July 2012</a:t>
            </a:r>
          </a:p>
          <a:p>
            <a:r>
              <a:rPr lang="en-US" dirty="0" smtClean="0"/>
              <a:t>• Final Content Delivery: 		June - August 2012</a:t>
            </a:r>
          </a:p>
          <a:p>
            <a:r>
              <a:rPr lang="en-US" dirty="0" smtClean="0"/>
              <a:t>• Production Mock ups:		July - August 2012</a:t>
            </a:r>
          </a:p>
          <a:p>
            <a:r>
              <a:rPr lang="en-US" dirty="0" smtClean="0"/>
              <a:t>• Production off site: 		August - October 2012</a:t>
            </a:r>
          </a:p>
          <a:p>
            <a:r>
              <a:rPr lang="en-US" dirty="0" smtClean="0"/>
              <a:t>• Installation on site: 		</a:t>
            </a:r>
            <a:r>
              <a:rPr lang="en-US" b="1" dirty="0" smtClean="0"/>
              <a:t>Sept.-November 2012</a:t>
            </a:r>
          </a:p>
          <a:p>
            <a:r>
              <a:rPr lang="en-US" dirty="0" smtClean="0"/>
              <a:t>• Hand over / Tests: 		</a:t>
            </a:r>
            <a:r>
              <a:rPr lang="en-US" b="1" dirty="0" smtClean="0"/>
              <a:t>December 2012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762000"/>
            <a:ext cx="9144000" cy="923330"/>
          </a:xfrm>
          <a:prstGeom prst="rect">
            <a:avLst/>
          </a:prstGeom>
          <a:solidFill>
            <a:srgbClr val="CCFFCC">
              <a:alpha val="20000"/>
            </a:srgb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Project study launched                        	2010</a:t>
            </a:r>
          </a:p>
          <a:p>
            <a:r>
              <a:rPr lang="en-US" dirty="0" smtClean="0"/>
              <a:t>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Schedule CERN Visit Points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2017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6019800" y="5431160"/>
            <a:ext cx="3443064" cy="74104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4800" y="1143000"/>
            <a:ext cx="1219200" cy="5486400"/>
          </a:xfrm>
          <a:prstGeom prst="rect">
            <a:avLst/>
          </a:prstGeom>
          <a:solidFill>
            <a:srgbClr val="0000FF">
              <a:alpha val="4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56307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main new features in the modified CCC entrance would be: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err="1" smtClean="0">
                <a:solidFill>
                  <a:srgbClr val="0000FF"/>
                </a:solidFill>
              </a:rPr>
              <a:t>ʻprojection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wallʼ</a:t>
            </a:r>
            <a:r>
              <a:rPr lang="en-US" dirty="0" smtClean="0"/>
              <a:t>  made of </a:t>
            </a:r>
            <a:r>
              <a:rPr lang="en-US" b="1" dirty="0" err="1" smtClean="0">
                <a:solidFill>
                  <a:srgbClr val="0000FF"/>
                </a:solidFill>
              </a:rPr>
              <a:t>ʻintelligent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glassʼ</a:t>
            </a:r>
            <a:r>
              <a:rPr lang="en-US" dirty="0" smtClean="0"/>
              <a:t>, that would replace the wall between the entrance room and the CCC, except for the existing sliding door entrance of the CCC.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838200"/>
            <a:ext cx="6196594" cy="3583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838200"/>
            <a:ext cx="6186889" cy="3581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562987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ʻintelligent</a:t>
            </a:r>
            <a:r>
              <a:rPr lang="en-US" dirty="0" smtClean="0"/>
              <a:t> </a:t>
            </a:r>
            <a:r>
              <a:rPr lang="en-US" dirty="0" err="1" smtClean="0"/>
              <a:t>glassʼ</a:t>
            </a:r>
            <a:r>
              <a:rPr lang="en-US" dirty="0" smtClean="0"/>
              <a:t> can be switched between two states: either opaque (during projection) or transparent (to show the CCC). Its surface is multi-touch sensitive allowing to move/enlarge/shrink objects, start/stop animations or videos, etc.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Projection wall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CCC visit point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1192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CCC visit point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762000"/>
            <a:ext cx="9118600" cy="609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9144000" cy="617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2600" y="2205335"/>
            <a:ext cx="5590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 projection wall  made of intelligent glass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40127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An access corridor to reach the CCC during visits, plus sliding doors (or curtains) to separate and to darken the presentation room during visits.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14400"/>
            <a:ext cx="7162800" cy="417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14399"/>
            <a:ext cx="7162800" cy="417233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Architectural concept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75900</TotalTime>
  <Words>1001</Words>
  <Application>Microsoft Office PowerPoint</Application>
  <PresentationFormat>On-screen Show (4:3)</PresentationFormat>
  <Paragraphs>125</Paragraphs>
  <Slides>34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  <vt:variant>
        <vt:lpstr>Custom Shows</vt:lpstr>
      </vt:variant>
      <vt:variant>
        <vt:i4>2</vt:i4>
      </vt:variant>
    </vt:vector>
  </HeadingPairs>
  <TitlesOfParts>
    <vt:vector size="37" baseType="lpstr">
      <vt:lpstr>Office Theme</vt:lpstr>
      <vt:lpstr>Slide 1</vt:lpstr>
      <vt:lpstr>Cern visit points</vt:lpstr>
      <vt:lpstr>Cern visit points</vt:lpstr>
      <vt:lpstr>Project schedule</vt:lpstr>
      <vt:lpstr>Schedule CERN Visit Points</vt:lpstr>
      <vt:lpstr>Slide 6</vt:lpstr>
      <vt:lpstr>CCC visit point</vt:lpstr>
      <vt:lpstr>CCC visit point</vt:lpstr>
      <vt:lpstr>Slide 9</vt:lpstr>
      <vt:lpstr>SM 18 visit point</vt:lpstr>
      <vt:lpstr>CC visit point</vt:lpstr>
      <vt:lpstr>CC visit point</vt:lpstr>
      <vt:lpstr>Slide 13</vt:lpstr>
      <vt:lpstr>Slide 14</vt:lpstr>
      <vt:lpstr>Slide 15</vt:lpstr>
      <vt:lpstr>BE is in the Building Business!</vt:lpstr>
      <vt:lpstr>Building 774 </vt:lpstr>
      <vt:lpstr>Slide 18</vt:lpstr>
      <vt:lpstr>Slide 19</vt:lpstr>
      <vt:lpstr>Slide 20</vt:lpstr>
      <vt:lpstr>Slide 21</vt:lpstr>
      <vt:lpstr>Hardware  description</vt:lpstr>
      <vt:lpstr> </vt:lpstr>
      <vt:lpstr>Entrance and passage to services </vt:lpstr>
      <vt:lpstr>Cern visit points CCC</vt:lpstr>
      <vt:lpstr>Slide 26</vt:lpstr>
      <vt:lpstr>Slide 27</vt:lpstr>
      <vt:lpstr>Slide 28</vt:lpstr>
      <vt:lpstr>CCC visit point</vt:lpstr>
      <vt:lpstr>Slide 30</vt:lpstr>
      <vt:lpstr>CCC visitor centre</vt:lpstr>
      <vt:lpstr>Key guideline</vt:lpstr>
      <vt:lpstr>Slide 33</vt:lpstr>
      <vt:lpstr>Slide 34</vt:lpstr>
      <vt:lpstr>Custom Show 1</vt:lpstr>
      <vt:lpstr>Custom Show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btodd</dc:creator>
  <cp:lastModifiedBy>rossano giachino</cp:lastModifiedBy>
  <cp:revision>153</cp:revision>
  <cp:lastPrinted>2010-11-09T15:38:13Z</cp:lastPrinted>
  <dcterms:created xsi:type="dcterms:W3CDTF">2012-01-25T08:59:11Z</dcterms:created>
  <dcterms:modified xsi:type="dcterms:W3CDTF">2012-01-26T07:50:58Z</dcterms:modified>
</cp:coreProperties>
</file>