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3"/>
  </p:notesMasterIdLst>
  <p:sldIdLst>
    <p:sldId id="256" r:id="rId3"/>
    <p:sldId id="257" r:id="rId4"/>
    <p:sldId id="279" r:id="rId5"/>
    <p:sldId id="267" r:id="rId6"/>
    <p:sldId id="284" r:id="rId7"/>
    <p:sldId id="289" r:id="rId8"/>
    <p:sldId id="271" r:id="rId9"/>
    <p:sldId id="263" r:id="rId10"/>
    <p:sldId id="258" r:id="rId11"/>
    <p:sldId id="291" r:id="rId12"/>
    <p:sldId id="260" r:id="rId13"/>
    <p:sldId id="262" r:id="rId14"/>
    <p:sldId id="268" r:id="rId15"/>
    <p:sldId id="287" r:id="rId16"/>
    <p:sldId id="285" r:id="rId17"/>
    <p:sldId id="264" r:id="rId18"/>
    <p:sldId id="261" r:id="rId19"/>
    <p:sldId id="275" r:id="rId20"/>
    <p:sldId id="276" r:id="rId21"/>
    <p:sldId id="28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83B43-B757-4326-9F97-0546DDB0D5E8}" type="datetimeFigureOut">
              <a:rPr lang="en-GB" smtClean="0"/>
              <a:pPr/>
              <a:t>26/01/2012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54919-8978-480C-A7E4-6FE0FC470B4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13682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54919-8978-480C-A7E4-6FE0FC470B4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53631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54919-8978-480C-A7E4-6FE0FC470B4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27517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3835AA-4C53-444B-8F3C-64F5A26D004D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2ACBF-F29B-4662-A109-4865B3E4C6C5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65654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C0FEB-7AF4-47E6-9A52-47D1229A04CB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16915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46816-CED2-4AD0-B1AA-5EB69A27C2FE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67642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618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891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03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148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289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59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7320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9896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2B5F5-1FD6-4DB3-B62F-1A7A457BE2B0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240399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0345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5235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0005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DB60-8080-4402-8F4A-94D6A5E31ED5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43532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8673-387B-46DC-B5BD-2C70A4656FDC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57602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7CE49-EE41-44AB-A2D3-763950B01785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540879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5DC04-3FDE-401F-B738-6E76F4C76DD1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29272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50CB-37E8-4D14-88B3-0F89ECFAA6EC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24165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1C23-D9F0-4CBA-BC6E-2DB94EAF262E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71164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41559-8808-438A-88A0-0DFFE8486932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4902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92239-0C1B-4BE0-9F3F-3FC9128B90BB}" type="datetime1">
              <a:rPr lang="en-GB" smtClean="0"/>
              <a:pPr/>
              <a:t>26/01/2012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82E77-1FA7-4967-909F-9F89AF15276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7870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36EF1-7964-413D-BAB5-840E19BBE9B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1/26/2012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8C145-B65F-4467-98FA-CC1E1308E33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122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1470025"/>
          </a:xfrm>
        </p:spPr>
        <p:txBody>
          <a:bodyPr/>
          <a:lstStyle/>
          <a:p>
            <a:r>
              <a:rPr lang="en-GB" dirty="0" smtClean="0"/>
              <a:t>LINAC4 commissioning plans etc.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Alessandra Lombardi </a:t>
            </a:r>
          </a:p>
          <a:p>
            <a:r>
              <a:rPr lang="en-GB" dirty="0" smtClean="0"/>
              <a:t>on behalf of the LINAC4 team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4" name="Picture 2" descr="LogoLina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570" y="188640"/>
            <a:ext cx="11430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6616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5825" y="914400"/>
            <a:ext cx="737235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20/10/2011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J.Coupard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00800" y="1399401"/>
            <a:ext cx="616836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fr-CH" sz="1200" b="1" dirty="0" smtClean="0">
                <a:solidFill>
                  <a:srgbClr val="FF0000"/>
                </a:solidFill>
              </a:rPr>
              <a:t>Feb-14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2800" y="23622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170738" algn="l"/>
              </a:tabLst>
            </a:pPr>
            <a:r>
              <a:rPr lang="fr-CH" sz="1600" b="1" dirty="0" smtClean="0"/>
              <a:t>NO CHANGE</a:t>
            </a:r>
            <a:endParaRPr lang="en-US" sz="1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2867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0"/>
            <a:ext cx="7283152" cy="1143000"/>
          </a:xfrm>
        </p:spPr>
        <p:txBody>
          <a:bodyPr/>
          <a:lstStyle/>
          <a:p>
            <a:r>
              <a:rPr lang="en-GB" dirty="0" smtClean="0"/>
              <a:t>Movable Temporary Benches</a:t>
            </a:r>
            <a:endParaRPr lang="en-GB" dirty="0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283" y="0"/>
            <a:ext cx="1152128" cy="1159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11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2431071"/>
              </p:ext>
            </p:extLst>
          </p:nvPr>
        </p:nvGraphicFramePr>
        <p:xfrm>
          <a:off x="5927245" y="1146056"/>
          <a:ext cx="2965235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5235"/>
              </a:tblGrid>
              <a:tr h="586864">
                <a:tc>
                  <a:txBody>
                    <a:bodyPr/>
                    <a:lstStyle/>
                    <a:p>
                      <a:r>
                        <a:rPr lang="en-GB" dirty="0" smtClean="0"/>
                        <a:t>Low energy bench </a:t>
                      </a:r>
                    </a:p>
                    <a:p>
                      <a:r>
                        <a:rPr lang="en-GB" dirty="0" smtClean="0"/>
                        <a:t>(up to</a:t>
                      </a:r>
                      <a:r>
                        <a:rPr lang="en-GB" baseline="0" dirty="0" smtClean="0"/>
                        <a:t> 12 MeV)</a:t>
                      </a:r>
                      <a:endParaRPr lang="en-GB" dirty="0"/>
                    </a:p>
                  </a:txBody>
                  <a:tcPr/>
                </a:tc>
              </a:tr>
              <a:tr h="58686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Spectrometer (0.2</a:t>
                      </a:r>
                      <a:r>
                        <a:rPr lang="en-GB" baseline="0" dirty="0" smtClean="0"/>
                        <a:t> %)</a:t>
                      </a:r>
                    </a:p>
                    <a:p>
                      <a:r>
                        <a:rPr lang="en-GB" baseline="0" dirty="0" smtClean="0"/>
                        <a:t>Slit and Grid </a:t>
                      </a:r>
                      <a:r>
                        <a:rPr lang="en-GB" baseline="0" dirty="0" err="1" smtClean="0"/>
                        <a:t>Emittance</a:t>
                      </a:r>
                      <a:endParaRPr lang="en-GB" baseline="0" dirty="0" smtClean="0"/>
                    </a:p>
                    <a:p>
                      <a:r>
                        <a:rPr lang="en-GB" baseline="0" dirty="0" err="1" smtClean="0"/>
                        <a:t>ToF</a:t>
                      </a:r>
                      <a:r>
                        <a:rPr lang="en-GB" baseline="0" dirty="0" smtClean="0"/>
                        <a:t> (calibration)</a:t>
                      </a:r>
                    </a:p>
                    <a:p>
                      <a:r>
                        <a:rPr lang="en-GB" baseline="0" dirty="0" smtClean="0"/>
                        <a:t>Bunch Shape Monitor</a:t>
                      </a:r>
                    </a:p>
                    <a:p>
                      <a:r>
                        <a:rPr lang="en-GB" baseline="0" dirty="0" smtClean="0"/>
                        <a:t>Halo Monitor (chopping eff.)</a:t>
                      </a:r>
                    </a:p>
                    <a:p>
                      <a:endParaRPr lang="en-GB" baseline="0" dirty="0" smtClean="0"/>
                    </a:p>
                    <a:p>
                      <a:endParaRPr lang="en-GB" baseline="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50&amp;100MeV skech 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355981"/>
            <a:ext cx="5927245" cy="245583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Object 66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08" t="-2148" r="-2097" b="-142"/>
          <a:stretch>
            <a:fillRect/>
          </a:stretch>
        </p:blipFill>
        <p:spPr bwMode="auto">
          <a:xfrm>
            <a:off x="0" y="1146056"/>
            <a:ext cx="5927245" cy="320992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39928192"/>
              </p:ext>
            </p:extLst>
          </p:nvPr>
        </p:nvGraphicFramePr>
        <p:xfrm>
          <a:off x="5938569" y="4333823"/>
          <a:ext cx="2965235" cy="2479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5235"/>
              </a:tblGrid>
              <a:tr h="609284">
                <a:tc>
                  <a:txBody>
                    <a:bodyPr/>
                    <a:lstStyle/>
                    <a:p>
                      <a:r>
                        <a:rPr lang="en-GB" dirty="0" smtClean="0"/>
                        <a:t>Medium energy bench </a:t>
                      </a:r>
                    </a:p>
                    <a:p>
                      <a:r>
                        <a:rPr lang="en-GB" dirty="0" smtClean="0"/>
                        <a:t>(up to</a:t>
                      </a:r>
                      <a:r>
                        <a:rPr lang="en-GB" baseline="0" dirty="0" smtClean="0"/>
                        <a:t> 100 MeV)</a:t>
                      </a:r>
                      <a:endParaRPr lang="en-GB" dirty="0"/>
                    </a:p>
                  </a:txBody>
                  <a:tcPr/>
                </a:tc>
              </a:tr>
              <a:tr h="1839473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baseline="0" dirty="0" err="1" smtClean="0"/>
                        <a:t>ToF</a:t>
                      </a:r>
                      <a:r>
                        <a:rPr lang="en-GB" baseline="0" dirty="0" smtClean="0"/>
                        <a:t> (0.1 %)</a:t>
                      </a:r>
                    </a:p>
                    <a:p>
                      <a:r>
                        <a:rPr lang="en-GB" baseline="0" dirty="0" err="1" smtClean="0"/>
                        <a:t>Emittance</a:t>
                      </a:r>
                      <a:r>
                        <a:rPr lang="en-GB" baseline="0" dirty="0" smtClean="0"/>
                        <a:t> via Profiles</a:t>
                      </a:r>
                    </a:p>
                    <a:p>
                      <a:r>
                        <a:rPr lang="en-GB" baseline="0" dirty="0" smtClean="0"/>
                        <a:t>Bunch Shape Monitor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76852"/>
            <a:ext cx="5893836" cy="3044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576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Permanent Measurement Line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554" y="1388359"/>
            <a:ext cx="7798838" cy="52320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01554" y="5085184"/>
            <a:ext cx="3406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4 profile monitors (</a:t>
            </a:r>
            <a:r>
              <a:rPr lang="en-GB" dirty="0" err="1" smtClean="0"/>
              <a:t>emittance</a:t>
            </a:r>
            <a:r>
              <a:rPr lang="en-GB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Bunch shape monitor (phase spread)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5092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 160 MeV on the DUMP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1556792"/>
            <a:ext cx="82089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GB" sz="3600" dirty="0" smtClean="0"/>
              <a:t>Fine tuning of the whole LINAC</a:t>
            </a:r>
          </a:p>
          <a:p>
            <a:endParaRPr lang="en-GB" sz="3600" dirty="0"/>
          </a:p>
          <a:p>
            <a:pPr marL="571500" indent="-571500">
              <a:buFont typeface="Arial" pitchFamily="34" charset="0"/>
              <a:buChar char="•"/>
            </a:pPr>
            <a:r>
              <a:rPr lang="en-GB" sz="3600" dirty="0" smtClean="0"/>
              <a:t>Operational beam parameters at the end of the LINAC  to be used as an input to rematch the line and prepare a fast commissioning of the lines. </a:t>
            </a:r>
          </a:p>
          <a:p>
            <a:endParaRPr lang="en-GB" sz="3600" dirty="0"/>
          </a:p>
          <a:p>
            <a:pPr marL="571500" indent="-571500">
              <a:buFont typeface="Arial" pitchFamily="34" charset="0"/>
              <a:buChar char="•"/>
            </a:pPr>
            <a:r>
              <a:rPr lang="en-GB" sz="3600" dirty="0" smtClean="0"/>
              <a:t>Reliability run 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22786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Refurbished LBE LBS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775769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9098" y="3140968"/>
            <a:ext cx="593617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92280" y="3140968"/>
            <a:ext cx="19442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Emittance</a:t>
            </a:r>
            <a:r>
              <a:rPr lang="en-GB" dirty="0" smtClean="0"/>
              <a:t> via Q-scan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smtClean="0">
                <a:solidFill>
                  <a:srgbClr val="C00000"/>
                </a:solidFill>
              </a:rPr>
              <a:t>Energy spread </a:t>
            </a:r>
            <a:r>
              <a:rPr lang="en-GB" dirty="0" smtClean="0"/>
              <a:t>and energy swing</a:t>
            </a:r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319066" y="3429000"/>
            <a:ext cx="24981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Draft ! 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935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371600"/>
            <a:ext cx="6477000" cy="4839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5791200"/>
            <a:ext cx="20574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77000" y="2971800"/>
            <a:ext cx="3048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53200" y="2819400"/>
            <a:ext cx="1600200" cy="1219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prstClr val="white"/>
                </a:solidFill>
              </a:rPr>
              <a:t>Emittance Meter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 rot="1566739">
            <a:off x="6506385" y="2477419"/>
            <a:ext cx="3810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2209800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</a:rPr>
              <a:t>+83mm Drift</a:t>
            </a:r>
            <a:endParaRPr lang="de-DE" dirty="0">
              <a:solidFill>
                <a:prstClr val="black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6248400"/>
            <a:ext cx="9144000" cy="0"/>
          </a:xfrm>
          <a:prstGeom prst="line">
            <a:avLst/>
          </a:prstGeom>
          <a:ln w="63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05200" y="3200400"/>
            <a:ext cx="304800" cy="381000"/>
          </a:xfrm>
          <a:prstGeom prst="rect">
            <a:avLst/>
          </a:pr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43600" y="3200400"/>
            <a:ext cx="304800" cy="381000"/>
          </a:xfrm>
          <a:prstGeom prst="rect">
            <a:avLst/>
          </a:pr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15000" y="3200400"/>
            <a:ext cx="152400" cy="38100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886200" y="3200400"/>
            <a:ext cx="152400" cy="381000"/>
          </a:xfrm>
          <a:prstGeom prst="rect">
            <a:avLst/>
          </a:prstGeom>
          <a:solidFill>
            <a:srgbClr val="FFFF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34000" y="3124200"/>
            <a:ext cx="152400" cy="5334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24400" y="3124200"/>
            <a:ext cx="152400" cy="533400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848600" y="3124200"/>
            <a:ext cx="152400" cy="533400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343400" y="3200400"/>
            <a:ext cx="76200" cy="381000"/>
          </a:xfrm>
          <a:prstGeom prst="rect">
            <a:avLst/>
          </a:prstGeom>
          <a:solidFill>
            <a:srgbClr val="7030A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305800" y="2819400"/>
            <a:ext cx="45719" cy="1219200"/>
          </a:xfrm>
          <a:prstGeom prst="rect">
            <a:avLst/>
          </a:prstGeom>
          <a:solidFill>
            <a:srgbClr val="7030A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705600" y="3124200"/>
            <a:ext cx="152400" cy="22860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05600" y="3429000"/>
            <a:ext cx="152400" cy="228600"/>
          </a:xfrm>
          <a:prstGeom prst="rect">
            <a:avLst/>
          </a:prstGeom>
          <a:solidFill>
            <a:schemeClr val="bg1">
              <a:lumMod val="8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231200" y="3124200"/>
            <a:ext cx="36000" cy="228600"/>
          </a:xfrm>
          <a:prstGeom prst="rect">
            <a:avLst/>
          </a:prstGeom>
          <a:solidFill>
            <a:srgbClr val="FF339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231200" y="3429000"/>
            <a:ext cx="36000" cy="228600"/>
          </a:xfrm>
          <a:prstGeom prst="rect">
            <a:avLst/>
          </a:prstGeom>
          <a:solidFill>
            <a:srgbClr val="FF339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9" name="Equal 28"/>
          <p:cNvSpPr/>
          <p:nvPr/>
        </p:nvSpPr>
        <p:spPr>
          <a:xfrm>
            <a:off x="4419600" y="3048350"/>
            <a:ext cx="288000" cy="720000"/>
          </a:xfrm>
          <a:prstGeom prst="mathEqual">
            <a:avLst/>
          </a:prstGeom>
          <a:solidFill>
            <a:srgbClr val="00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53615" y="3962400"/>
            <a:ext cx="13550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Solenoid</a:t>
            </a:r>
          </a:p>
          <a:p>
            <a:r>
              <a:rPr lang="de-DE" dirty="0" smtClean="0">
                <a:solidFill>
                  <a:srgbClr val="FFC000"/>
                </a:solidFill>
              </a:rPr>
              <a:t>Steerer</a:t>
            </a:r>
          </a:p>
          <a:p>
            <a:r>
              <a:rPr lang="de-DE" dirty="0" smtClean="0">
                <a:solidFill>
                  <a:srgbClr val="FF3399"/>
                </a:solidFill>
              </a:rPr>
              <a:t>Iris</a:t>
            </a:r>
          </a:p>
          <a:p>
            <a:r>
              <a:rPr lang="de-DE" dirty="0" smtClean="0">
                <a:solidFill>
                  <a:srgbClr val="7030A0"/>
                </a:solidFill>
              </a:rPr>
              <a:t>Faraday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smtClean="0">
                <a:solidFill>
                  <a:srgbClr val="7030A0"/>
                </a:solidFill>
              </a:rPr>
              <a:t>Cup</a:t>
            </a:r>
          </a:p>
          <a:p>
            <a:r>
              <a:rPr lang="de-DE" dirty="0" smtClean="0">
                <a:solidFill>
                  <a:srgbClr val="003399"/>
                </a:solidFill>
              </a:rPr>
              <a:t>Pre Chopper</a:t>
            </a:r>
          </a:p>
          <a:p>
            <a:r>
              <a:rPr lang="de-DE" dirty="0" smtClean="0">
                <a:solidFill>
                  <a:srgbClr val="00B050"/>
                </a:solidFill>
              </a:rPr>
              <a:t>SEM-Grid</a:t>
            </a:r>
          </a:p>
          <a:p>
            <a:r>
              <a:rPr lang="de-DE" dirty="0" smtClean="0">
                <a:solidFill>
                  <a:srgbClr val="4F81BD"/>
                </a:solidFill>
              </a:rPr>
              <a:t>BCT</a:t>
            </a:r>
          </a:p>
          <a:p>
            <a:r>
              <a:rPr lang="de-DE" dirty="0" smtClean="0">
                <a:solidFill>
                  <a:prstClr val="white">
                    <a:lumMod val="65000"/>
                  </a:prstClr>
                </a:solidFill>
              </a:rPr>
              <a:t>Slit</a:t>
            </a:r>
            <a:endParaRPr lang="de-DE" dirty="0">
              <a:solidFill>
                <a:prstClr val="white">
                  <a:lumMod val="65000"/>
                </a:prstClr>
              </a:solidFill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have done so far</a:t>
            </a:r>
            <a:endParaRPr lang="en-GB" dirty="0"/>
          </a:p>
        </p:txBody>
      </p:sp>
      <p:pic>
        <p:nvPicPr>
          <p:cNvPr id="26" name="Picture 2" descr="LogoLina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8562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have done so far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6" name="Picture 2" descr="LogoLina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187625" y="1293702"/>
            <a:ext cx="3047619" cy="4395600"/>
            <a:chOff x="432001" y="1728000"/>
            <a:chExt cx="3047619" cy="43956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50000"/>
            <a:stretch/>
          </p:blipFill>
          <p:spPr>
            <a:xfrm>
              <a:off x="432002" y="1728000"/>
              <a:ext cx="3047618" cy="4395238"/>
            </a:xfrm>
            <a:prstGeom prst="rect">
              <a:avLst/>
            </a:prstGeom>
          </p:spPr>
        </p:pic>
        <p:sp>
          <p:nvSpPr>
            <p:cNvPr id="7" name="Rectangle 6"/>
            <p:cNvSpPr>
              <a:spLocks noChangeAspect="1"/>
            </p:cNvSpPr>
            <p:nvPr/>
          </p:nvSpPr>
          <p:spPr>
            <a:xfrm>
              <a:off x="432001" y="1728000"/>
              <a:ext cx="3047619" cy="4395600"/>
            </a:xfrm>
            <a:prstGeom prst="rect">
              <a:avLst/>
            </a:prstGeom>
            <a:blipFill dpi="0" rotWithShape="1">
              <a:blip r:embed="rId5" cstate="print">
                <a:alphaModFix amt="50000"/>
              </a:blip>
              <a:srcRect/>
              <a:stretch>
                <a:fillRect r="-99986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50069" y="1427929"/>
            <a:ext cx="2857500" cy="4124099"/>
            <a:chOff x="609600" y="1673352"/>
            <a:chExt cx="2857500" cy="4124099"/>
          </a:xfrm>
        </p:grpSpPr>
        <p:pic>
          <p:nvPicPr>
            <p:cNvPr id="12" name="Picture 11" descr="Source_Measured.png"/>
            <p:cNvPicPr>
              <a:picLocks noChangeAspect="1"/>
            </p:cNvPicPr>
            <p:nvPr/>
          </p:nvPicPr>
          <p:blipFill rotWithShape="1">
            <a:blip r:embed="rId6" cstate="print">
              <a:grayscl/>
            </a:blip>
            <a:srcRect r="50000"/>
            <a:stretch/>
          </p:blipFill>
          <p:spPr>
            <a:xfrm>
              <a:off x="609600" y="1676400"/>
              <a:ext cx="2857500" cy="4121051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612648" y="1673352"/>
              <a:ext cx="2854452" cy="4123944"/>
            </a:xfrm>
            <a:prstGeom prst="rect">
              <a:avLst/>
            </a:prstGeom>
            <a:blipFill dpi="0" rotWithShape="1">
              <a:blip r:embed="rId7" cstate="print">
                <a:alphaModFix amt="50000"/>
              </a:blip>
              <a:srcRect/>
              <a:stretch>
                <a:fillRect r="-100214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58816932"/>
              </p:ext>
            </p:extLst>
          </p:nvPr>
        </p:nvGraphicFramePr>
        <p:xfrm>
          <a:off x="467542" y="5661248"/>
          <a:ext cx="8424938" cy="1332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9"/>
                <a:gridCol w="4212469"/>
              </a:tblGrid>
              <a:tr h="1332736">
                <a:tc>
                  <a:txBody>
                    <a:bodyPr/>
                    <a:lstStyle/>
                    <a:p>
                      <a:pPr algn="ctr"/>
                      <a:r>
                        <a:rPr lang="de-DE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RFQ acceptance vs.</a:t>
                      </a:r>
                      <a:r>
                        <a:rPr lang="de-DE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</a:t>
                      </a:r>
                      <a:r>
                        <a:rPr lang="de-DE" b="1" dirty="0" smtClean="0">
                          <a:solidFill>
                            <a:schemeClr val="tx2"/>
                          </a:solidFill>
                        </a:rPr>
                        <a:t>Measured emittance </a:t>
                      </a:r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prstClr val="white">
                              <a:lumMod val="75000"/>
                            </a:prstClr>
                          </a:solidFill>
                        </a:rPr>
                        <a:t>Measured after source vs. </a:t>
                      </a:r>
                      <a:r>
                        <a:rPr lang="de-DE" dirty="0" smtClean="0">
                          <a:solidFill>
                            <a:srgbClr val="00B050"/>
                          </a:solidFill>
                        </a:rPr>
                        <a:t>Measured at the RFQ input plane and backtracked to the source</a:t>
                      </a:r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9890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What if…we need 50MeV 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340768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Need DTL + CCDTL module 4 + all the </a:t>
            </a:r>
            <a:r>
              <a:rPr lang="en-US" sz="1800" dirty="0" err="1" smtClean="0"/>
              <a:t>quadrupoles</a:t>
            </a:r>
            <a:r>
              <a:rPr lang="en-US" sz="1800" dirty="0" smtClean="0"/>
              <a:t> – not before end 2014 </a:t>
            </a:r>
          </a:p>
          <a:p>
            <a:r>
              <a:rPr lang="en-US" sz="1800" dirty="0" smtClean="0"/>
              <a:t>Switch the source to P mode and complete installation  new transfer line</a:t>
            </a:r>
          </a:p>
          <a:p>
            <a:r>
              <a:rPr lang="en-US" sz="1800" dirty="0" smtClean="0"/>
              <a:t>Reposition BHZ20 </a:t>
            </a:r>
          </a:p>
          <a:p>
            <a:endParaRPr lang="en-US" dirty="0" smtClean="0"/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6768617" cy="338437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6804248" y="2420888"/>
            <a:ext cx="2339752" cy="28623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 = 0.28 pi </a:t>
            </a:r>
            <a:r>
              <a:rPr lang="en-US" dirty="0" err="1" smtClean="0"/>
              <a:t>rms</a:t>
            </a:r>
            <a:r>
              <a:rPr lang="en-US" dirty="0" smtClean="0"/>
              <a:t> norm</a:t>
            </a:r>
          </a:p>
          <a:p>
            <a:endParaRPr lang="en-US" dirty="0" smtClean="0"/>
          </a:p>
          <a:p>
            <a:r>
              <a:rPr lang="en-US" dirty="0" smtClean="0"/>
              <a:t>DW=100 keV (1rms)  </a:t>
            </a:r>
          </a:p>
          <a:p>
            <a:endParaRPr lang="en-US" dirty="0" smtClean="0"/>
          </a:p>
          <a:p>
            <a:r>
              <a:rPr lang="en-US" dirty="0" smtClean="0"/>
              <a:t>40 mA </a:t>
            </a:r>
          </a:p>
          <a:p>
            <a:endParaRPr lang="en-US" dirty="0" smtClean="0"/>
          </a:p>
          <a:p>
            <a:r>
              <a:rPr lang="en-US" dirty="0" smtClean="0"/>
              <a:t>50MeV</a:t>
            </a:r>
          </a:p>
          <a:p>
            <a:endParaRPr lang="en-US" dirty="0" smtClean="0"/>
          </a:p>
          <a:p>
            <a:r>
              <a:rPr lang="en-US" dirty="0" smtClean="0"/>
              <a:t>400 </a:t>
            </a:r>
            <a:r>
              <a:rPr lang="el-GR" dirty="0" smtClean="0"/>
              <a:t>μ</a:t>
            </a:r>
            <a:r>
              <a:rPr lang="en-US" dirty="0" smtClean="0"/>
              <a:t>sec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261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94196">
            <a:off x="1404571" y="5207448"/>
            <a:ext cx="2406498" cy="10055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    Support from OP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11430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1628800"/>
            <a:ext cx="83529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 smtClean="0"/>
              <a:t>Software</a:t>
            </a:r>
            <a:r>
              <a:rPr lang="en-GB" sz="2800" dirty="0" smtClean="0"/>
              <a:t> – for diagnostics applications – coordinated by Giulia Bellodi</a:t>
            </a:r>
          </a:p>
          <a:p>
            <a:endParaRPr lang="en-GB" sz="2800" dirty="0"/>
          </a:p>
          <a:p>
            <a:r>
              <a:rPr lang="en-GB" sz="2800" dirty="0" smtClean="0"/>
              <a:t>Participation to commissioning of the LINAC ( 3 teams </a:t>
            </a:r>
            <a:r>
              <a:rPr lang="en-GB" sz="2800" dirty="0" smtClean="0"/>
              <a:t>with </a:t>
            </a:r>
            <a:r>
              <a:rPr lang="en-GB" sz="2800" dirty="0" smtClean="0"/>
              <a:t>1 LINAC expert, 1 RF expert , </a:t>
            </a:r>
            <a:r>
              <a:rPr lang="en-GB" sz="2800" u="sng" dirty="0" smtClean="0"/>
              <a:t>1 operator</a:t>
            </a:r>
            <a:r>
              <a:rPr lang="en-GB" sz="2800" dirty="0" smtClean="0"/>
              <a:t>) </a:t>
            </a:r>
            <a:r>
              <a:rPr lang="en-US" sz="2800" dirty="0"/>
              <a:t>, </a:t>
            </a:r>
            <a:r>
              <a:rPr lang="en-US" sz="2800" dirty="0" smtClean="0"/>
              <a:t>work on the basis of 2 shifts/day </a:t>
            </a:r>
            <a:r>
              <a:rPr lang="en-US" sz="2800" dirty="0" smtClean="0"/>
              <a:t>for 6 months during </a:t>
            </a:r>
            <a:r>
              <a:rPr lang="en-US" sz="2800" dirty="0" smtClean="0"/>
              <a:t>2013/2014. </a:t>
            </a:r>
            <a:endParaRPr lang="en-US" sz="2800" dirty="0" smtClean="0"/>
          </a:p>
          <a:p>
            <a:r>
              <a:rPr lang="en-US" sz="1200" dirty="0" smtClean="0"/>
              <a:t>18 </a:t>
            </a:r>
            <a:r>
              <a:rPr lang="en-US" sz="1200" dirty="0" err="1" smtClean="0"/>
              <a:t>man.month</a:t>
            </a:r>
            <a:r>
              <a:rPr lang="en-US" sz="1200" dirty="0" smtClean="0"/>
              <a:t> of experienced operators (=6 months * 3 operators) in 2013/14 available for Linac4 commissioning. To be aligned with commissioning schedule. </a:t>
            </a:r>
            <a:endParaRPr lang="en-GB" sz="2800" dirty="0" smtClean="0"/>
          </a:p>
          <a:p>
            <a:endParaRPr lang="en-GB" dirty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US" sz="2800" b="1" dirty="0" smtClean="0"/>
              <a:t>Who is going to operate LINAC4 and from where?</a:t>
            </a:r>
            <a:endParaRPr lang="en-GB" sz="2800" b="1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21239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    Connection to PSB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11430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8572500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4005064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Need 8 months / LHC stop of 6 months </a:t>
            </a:r>
          </a:p>
          <a:p>
            <a:r>
              <a:rPr lang="en-GB" dirty="0" smtClean="0"/>
              <a:t>Ready from 2015 (Linac4 must be already commissioned)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2437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00396"/>
            <a:ext cx="9144000" cy="5657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14211" y="1988840"/>
            <a:ext cx="1763688" cy="258532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u="sng" dirty="0" err="1" smtClean="0">
                <a:solidFill>
                  <a:srgbClr val="00B050"/>
                </a:solidFill>
              </a:rPr>
              <a:t>Preinjector</a:t>
            </a:r>
            <a:endParaRPr lang="en-GB" u="sng" dirty="0" smtClean="0">
              <a:solidFill>
                <a:srgbClr val="00B050"/>
              </a:solidFill>
            </a:endParaRPr>
          </a:p>
          <a:p>
            <a:r>
              <a:rPr lang="en-GB" u="sng" dirty="0" smtClean="0">
                <a:solidFill>
                  <a:srgbClr val="00B050"/>
                </a:solidFill>
              </a:rPr>
              <a:t>3 MeV</a:t>
            </a:r>
          </a:p>
          <a:p>
            <a:r>
              <a:rPr lang="en-GB" dirty="0" smtClean="0"/>
              <a:t>Source(s)</a:t>
            </a:r>
          </a:p>
          <a:p>
            <a:r>
              <a:rPr lang="en-GB" dirty="0" smtClean="0"/>
              <a:t>2 solenoids</a:t>
            </a:r>
          </a:p>
          <a:p>
            <a:r>
              <a:rPr lang="en-GB" dirty="0" smtClean="0"/>
              <a:t>RFQ</a:t>
            </a:r>
          </a:p>
          <a:p>
            <a:pPr eaLnBrk="0" hangingPunct="0"/>
            <a:r>
              <a:rPr lang="en-US" dirty="0">
                <a:solidFill>
                  <a:prstClr val="black"/>
                </a:solidFill>
                <a:cs typeface="Times New Roman" pitchFamily="18" charset="0"/>
              </a:rPr>
              <a:t>11 EMQ</a:t>
            </a:r>
            <a:endParaRPr lang="en-US" dirty="0">
              <a:solidFill>
                <a:prstClr val="black"/>
              </a:solidFill>
            </a:endParaRPr>
          </a:p>
          <a:p>
            <a:pPr eaLnBrk="0" hangingPunct="0"/>
            <a:r>
              <a:rPr lang="en-US" dirty="0">
                <a:solidFill>
                  <a:prstClr val="black"/>
                </a:solidFill>
                <a:cs typeface="Times New Roman" pitchFamily="18" charset="0"/>
              </a:rPr>
              <a:t>3 Cavities</a:t>
            </a:r>
            <a:endParaRPr lang="en-US" dirty="0">
              <a:solidFill>
                <a:prstClr val="black"/>
              </a:solidFill>
            </a:endParaRPr>
          </a:p>
          <a:p>
            <a:pPr eaLnBrk="0" hangingPunct="0"/>
            <a:r>
              <a:rPr lang="en-US" dirty="0">
                <a:solidFill>
                  <a:prstClr val="black"/>
                </a:solidFill>
                <a:cs typeface="Times New Roman" pitchFamily="18" charset="0"/>
              </a:rPr>
              <a:t>2 Chopper </a:t>
            </a:r>
            <a:r>
              <a:rPr lang="en-US" dirty="0" smtClean="0">
                <a:solidFill>
                  <a:prstClr val="black"/>
                </a:solidFill>
                <a:cs typeface="Times New Roman" pitchFamily="18" charset="0"/>
              </a:rPr>
              <a:t>units</a:t>
            </a:r>
          </a:p>
          <a:p>
            <a:pPr eaLnBrk="0" hangingPunct="0"/>
            <a:r>
              <a:rPr lang="en-US" dirty="0" smtClean="0">
                <a:solidFill>
                  <a:prstClr val="black"/>
                </a:solidFill>
                <a:cs typeface="Times New Roman" pitchFamily="18" charset="0"/>
              </a:rPr>
              <a:t>dump </a:t>
            </a:r>
            <a:endParaRPr lang="en-GB" dirty="0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4139952" y="4867902"/>
            <a:ext cx="1641077" cy="1990097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600" dirty="0">
                <a:solidFill>
                  <a:srgbClr val="00B050"/>
                </a:solidFill>
                <a:cs typeface="Times New Roman" pitchFamily="18" charset="0"/>
              </a:rPr>
              <a:t>Drift Tube </a:t>
            </a:r>
            <a:r>
              <a:rPr lang="en-US" sz="1600" dirty="0" err="1" smtClean="0">
                <a:solidFill>
                  <a:srgbClr val="00B050"/>
                </a:solidFill>
                <a:cs typeface="Times New Roman" pitchFamily="18" charset="0"/>
              </a:rPr>
              <a:t>Linac</a:t>
            </a:r>
            <a:endParaRPr lang="en-US" sz="1600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solidFill>
                  <a:srgbClr val="00B050"/>
                </a:solidFill>
                <a:cs typeface="Times New Roman" pitchFamily="18" charset="0"/>
              </a:rPr>
              <a:t>50 MeV </a:t>
            </a:r>
            <a:endParaRPr lang="en-US" sz="1600" dirty="0">
              <a:solidFill>
                <a:srgbClr val="00B050"/>
              </a:solidFill>
            </a:endParaRPr>
          </a:p>
          <a:p>
            <a:pPr eaLnBrk="0" hangingPunct="0"/>
            <a:r>
              <a:rPr lang="en-US" sz="1600" dirty="0">
                <a:solidFill>
                  <a:prstClr val="black"/>
                </a:solidFill>
                <a:cs typeface="Times New Roman" pitchFamily="18" charset="0"/>
              </a:rPr>
              <a:t>3 </a:t>
            </a:r>
            <a:r>
              <a:rPr lang="en-US" sz="1600" dirty="0" smtClean="0">
                <a:solidFill>
                  <a:prstClr val="black"/>
                </a:solidFill>
                <a:cs typeface="Times New Roman" pitchFamily="18" charset="0"/>
              </a:rPr>
              <a:t>Tanks</a:t>
            </a: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3 Klystrons</a:t>
            </a: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1 </a:t>
            </a:r>
            <a:r>
              <a:rPr lang="en-US" sz="1600" dirty="0">
                <a:solidFill>
                  <a:srgbClr val="C00000"/>
                </a:solidFill>
                <a:cs typeface="Times New Roman" pitchFamily="18" charset="0"/>
              </a:rPr>
              <a:t>EMQ </a:t>
            </a: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2 </a:t>
            </a:r>
            <a:r>
              <a:rPr lang="en-US" sz="1600" dirty="0" err="1" smtClean="0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en-US" sz="1600" dirty="0">
              <a:solidFill>
                <a:srgbClr val="C00000"/>
              </a:solidFill>
            </a:endParaRPr>
          </a:p>
          <a:p>
            <a:pPr eaLnBrk="0" hangingPunct="0"/>
            <a:r>
              <a:rPr lang="en-US" sz="1600" dirty="0" smtClean="0">
                <a:cs typeface="Times New Roman" pitchFamily="18" charset="0"/>
              </a:rPr>
              <a:t>114 PMQ</a:t>
            </a:r>
            <a:endParaRPr lang="en-US" sz="1600" dirty="0"/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cs typeface="Times New Roman" pitchFamily="18" charset="0"/>
              </a:rPr>
              <a:t>19 </a:t>
            </a:r>
            <a:r>
              <a:rPr lang="en-US" sz="1600" dirty="0">
                <a:solidFill>
                  <a:prstClr val="black"/>
                </a:solidFill>
                <a:cs typeface="Times New Roman" pitchFamily="18" charset="0"/>
              </a:rPr>
              <a:t>m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1" name="Text Box 333"/>
          <p:cNvSpPr txBox="1">
            <a:spLocks noChangeArrowheads="1"/>
          </p:cNvSpPr>
          <p:nvPr/>
        </p:nvSpPr>
        <p:spPr bwMode="auto">
          <a:xfrm>
            <a:off x="1947554" y="4060439"/>
            <a:ext cx="1512168" cy="254826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600" dirty="0">
                <a:solidFill>
                  <a:srgbClr val="00B050"/>
                </a:solidFill>
                <a:cs typeface="Times New Roman" pitchFamily="18" charset="0"/>
              </a:rPr>
              <a:t>Cell-Coupled Drift Tube </a:t>
            </a:r>
            <a:r>
              <a:rPr lang="en-US" sz="1600" dirty="0" err="1" smtClean="0">
                <a:solidFill>
                  <a:srgbClr val="00B050"/>
                </a:solidFill>
                <a:cs typeface="Times New Roman" pitchFamily="18" charset="0"/>
              </a:rPr>
              <a:t>Linac</a:t>
            </a:r>
            <a:endParaRPr lang="en-US" sz="1600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solidFill>
                  <a:srgbClr val="00B050"/>
                </a:solidFill>
                <a:cs typeface="Times New Roman" pitchFamily="18" charset="0"/>
              </a:rPr>
              <a:t>100 MeV</a:t>
            </a:r>
            <a:endParaRPr lang="en-US" sz="1600" dirty="0">
              <a:solidFill>
                <a:srgbClr val="00B050"/>
              </a:solidFill>
            </a:endParaRPr>
          </a:p>
          <a:p>
            <a:pPr eaLnBrk="0" hangingPunct="0"/>
            <a:r>
              <a:rPr lang="en-US" sz="1600" dirty="0">
                <a:solidFill>
                  <a:prstClr val="black"/>
                </a:solidFill>
                <a:cs typeface="Times New Roman" pitchFamily="18" charset="0"/>
              </a:rPr>
              <a:t>7 </a:t>
            </a:r>
            <a:r>
              <a:rPr lang="en-US" sz="1600" dirty="0" smtClean="0">
                <a:solidFill>
                  <a:prstClr val="black"/>
                </a:solidFill>
                <a:cs typeface="Times New Roman" pitchFamily="18" charset="0"/>
              </a:rPr>
              <a:t>Modules</a:t>
            </a: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7 Klystrons</a:t>
            </a:r>
            <a:endParaRPr lang="en-US" sz="1600" dirty="0">
              <a:solidFill>
                <a:srgbClr val="C00000"/>
              </a:solidFill>
            </a:endParaRP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7 EMQ</a:t>
            </a: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7 </a:t>
            </a:r>
            <a:r>
              <a:rPr lang="en-US" sz="1600" dirty="0" err="1" smtClean="0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cs typeface="Times New Roman" pitchFamily="18" charset="0"/>
              </a:rPr>
              <a:t>14 PMQ</a:t>
            </a:r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cs typeface="Times New Roman" pitchFamily="18" charset="0"/>
              </a:rPr>
              <a:t>25 </a:t>
            </a:r>
            <a:r>
              <a:rPr lang="en-US" sz="1600" dirty="0">
                <a:solidFill>
                  <a:prstClr val="black"/>
                </a:solidFill>
                <a:cs typeface="Times New Roman" pitchFamily="18" charset="0"/>
              </a:rPr>
              <a:t>m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3" name="Text Box 332"/>
          <p:cNvSpPr txBox="1">
            <a:spLocks noChangeArrowheads="1"/>
          </p:cNvSpPr>
          <p:nvPr/>
        </p:nvSpPr>
        <p:spPr bwMode="auto">
          <a:xfrm>
            <a:off x="179512" y="3219389"/>
            <a:ext cx="1584175" cy="210536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FR" sz="1600" dirty="0">
                <a:solidFill>
                  <a:srgbClr val="00B050"/>
                </a:solidFill>
                <a:cs typeface="Times New Roman" pitchFamily="18" charset="0"/>
              </a:rPr>
              <a:t>-mode </a:t>
            </a:r>
            <a:r>
              <a:rPr lang="fr-FR" sz="1600" dirty="0" smtClean="0">
                <a:solidFill>
                  <a:srgbClr val="00B050"/>
                </a:solidFill>
                <a:cs typeface="Times New Roman" pitchFamily="18" charset="0"/>
              </a:rPr>
              <a:t>Structure </a:t>
            </a:r>
          </a:p>
          <a:p>
            <a:pPr eaLnBrk="0" hangingPunct="0"/>
            <a:r>
              <a:rPr lang="fr-FR" sz="1600" dirty="0" smtClean="0">
                <a:solidFill>
                  <a:srgbClr val="00B050"/>
                </a:solidFill>
                <a:cs typeface="Times New Roman" pitchFamily="18" charset="0"/>
              </a:rPr>
              <a:t>160 MeV</a:t>
            </a:r>
            <a:endParaRPr lang="en-US" sz="1600" dirty="0">
              <a:solidFill>
                <a:srgbClr val="00B050"/>
              </a:solidFill>
            </a:endParaRPr>
          </a:p>
          <a:p>
            <a:pPr eaLnBrk="0" hangingPunct="0"/>
            <a:r>
              <a:rPr lang="fr-FR" sz="1600" dirty="0">
                <a:solidFill>
                  <a:prstClr val="black"/>
                </a:solidFill>
                <a:cs typeface="Times New Roman" pitchFamily="18" charset="0"/>
              </a:rPr>
              <a:t>12 Modules</a:t>
            </a:r>
            <a:endParaRPr lang="en-US" sz="1600" dirty="0">
              <a:solidFill>
                <a:prstClr val="black"/>
              </a:solidFill>
            </a:endParaRPr>
          </a:p>
          <a:p>
            <a:pPr eaLnBrk="0" hangingPunct="0"/>
            <a:r>
              <a:rPr lang="fr-FR" sz="1600" dirty="0" smtClean="0">
                <a:solidFill>
                  <a:srgbClr val="C00000"/>
                </a:solidFill>
                <a:cs typeface="Times New Roman" pitchFamily="18" charset="0"/>
              </a:rPr>
              <a:t>8 Klystrons</a:t>
            </a:r>
          </a:p>
          <a:p>
            <a:pPr eaLnBrk="0" hangingPunct="0"/>
            <a:r>
              <a:rPr lang="fr-FR" sz="1600" dirty="0" smtClean="0">
                <a:solidFill>
                  <a:srgbClr val="C00000"/>
                </a:solidFill>
                <a:cs typeface="Times New Roman" pitchFamily="18" charset="0"/>
              </a:rPr>
              <a:t>12 EMQ</a:t>
            </a:r>
          </a:p>
          <a:p>
            <a:pPr eaLnBrk="0" hangingPunct="0"/>
            <a:r>
              <a:rPr lang="fr-FR" sz="1600" dirty="0" smtClean="0">
                <a:solidFill>
                  <a:srgbClr val="C00000"/>
                </a:solidFill>
                <a:cs typeface="Times New Roman" pitchFamily="18" charset="0"/>
              </a:rPr>
              <a:t>12 </a:t>
            </a:r>
            <a:r>
              <a:rPr lang="fr-FR" sz="1600" dirty="0" err="1" smtClean="0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fr-FR" sz="1600" dirty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cs typeface="Times New Roman" pitchFamily="18" charset="0"/>
              </a:rPr>
              <a:t>23 </a:t>
            </a:r>
            <a:r>
              <a:rPr lang="en-US" sz="1600" dirty="0">
                <a:solidFill>
                  <a:prstClr val="black"/>
                </a:solidFill>
                <a:cs typeface="Times New Roman" pitchFamily="18" charset="0"/>
              </a:rPr>
              <a:t>m</a:t>
            </a:r>
            <a:endParaRPr lang="en-US" sz="1600" dirty="0">
              <a:solidFill>
                <a:prstClr val="black"/>
              </a:solidFill>
            </a:endParaRPr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220072" y="2420888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352 MHz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333677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     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11430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1628800"/>
            <a:ext cx="86409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Plan for commissioning LINAC4 in 5 stages with two temporary measurement benches. We believe that we have sufficient diagnostics to set all the </a:t>
            </a:r>
            <a:r>
              <a:rPr lang="en-GB" sz="2400" dirty="0" err="1" smtClean="0"/>
              <a:t>linac</a:t>
            </a:r>
            <a:r>
              <a:rPr lang="en-GB" sz="2400" dirty="0" smtClean="0"/>
              <a:t> parameters (about 130) . Energy spread can be measured properly only at 12 MeV and in the LBS.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The present schedule foresees end of commissioning + reliability run at the end of 2014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From 2015 LINAC4 can be connected to the PBS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2400" dirty="0" smtClean="0"/>
              <a:t>Need a shutdown of 8 months for the connection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2517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Layout of LINAC4</a:t>
            </a:r>
            <a:endParaRPr lang="en-US" dirty="0"/>
          </a:p>
        </p:txBody>
      </p:sp>
      <p:pic>
        <p:nvPicPr>
          <p:cNvPr id="4" name="Picture 6" descr="CERN144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LogoLina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0"/>
            <a:ext cx="128204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52600" y="6248400"/>
            <a:ext cx="5555704" cy="457200"/>
          </a:xfrm>
        </p:spPr>
        <p:txBody>
          <a:bodyPr/>
          <a:lstStyle/>
          <a:p>
            <a:pPr>
              <a:defRPr/>
            </a:pPr>
            <a:r>
              <a:rPr lang="it-IT" dirty="0" smtClean="0">
                <a:solidFill>
                  <a:prstClr val="black">
                    <a:tint val="75000"/>
                  </a:prstClr>
                </a:solidFill>
              </a:rPr>
              <a:t>A. Lombardi – LINAC4 as BKP for LINAC2  – IEFC workshop -23 march 2011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39552" y="1916832"/>
            <a:ext cx="6980238" cy="2519363"/>
            <a:chOff x="13096875" y="3825875"/>
            <a:chExt cx="6980238" cy="2519363"/>
          </a:xfrm>
        </p:grpSpPr>
        <p:sp>
          <p:nvSpPr>
            <p:cNvPr id="39" name="Text Box 362"/>
            <p:cNvSpPr txBox="1">
              <a:spLocks noChangeArrowheads="1"/>
            </p:cNvSpPr>
            <p:nvPr/>
          </p:nvSpPr>
          <p:spPr bwMode="auto">
            <a:xfrm>
              <a:off x="13096875" y="4929188"/>
              <a:ext cx="636588" cy="14160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 sz="1100" dirty="0">
                <a:solidFill>
                  <a:prstClr val="black"/>
                </a:solidFill>
                <a:cs typeface="Times New Roman" pitchFamily="18" charset="0"/>
              </a:endParaRPr>
            </a:p>
          </p:txBody>
        </p:sp>
        <p:cxnSp>
          <p:nvCxnSpPr>
            <p:cNvPr id="40" name="AutoShape 360"/>
            <p:cNvCxnSpPr>
              <a:cxnSpLocks noChangeShapeType="1"/>
            </p:cNvCxnSpPr>
            <p:nvPr/>
          </p:nvCxnSpPr>
          <p:spPr bwMode="auto">
            <a:xfrm flipH="1">
              <a:off x="13733463" y="4476750"/>
              <a:ext cx="19526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1" name="Text Box 359"/>
            <p:cNvSpPr txBox="1">
              <a:spLocks noChangeArrowheads="1"/>
            </p:cNvSpPr>
            <p:nvPr/>
          </p:nvSpPr>
          <p:spPr bwMode="auto">
            <a:xfrm>
              <a:off x="14379575" y="3825875"/>
              <a:ext cx="73818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 b="1">
                  <a:solidFill>
                    <a:prstClr val="black"/>
                  </a:solidFill>
                  <a:cs typeface="Times New Roman" pitchFamily="18" charset="0"/>
                </a:rPr>
                <a:t>45keV</a:t>
              </a:r>
              <a:endParaRPr lang="en-US" sz="1400" b="1">
                <a:solidFill>
                  <a:prstClr val="black"/>
                </a:solidFill>
              </a:endParaRPr>
            </a:p>
          </p:txBody>
        </p:sp>
        <p:sp>
          <p:nvSpPr>
            <p:cNvPr id="42" name="Text Box 358"/>
            <p:cNvSpPr txBox="1">
              <a:spLocks noChangeArrowheads="1"/>
            </p:cNvSpPr>
            <p:nvPr/>
          </p:nvSpPr>
          <p:spPr bwMode="auto">
            <a:xfrm>
              <a:off x="15243175" y="3825875"/>
              <a:ext cx="73818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 b="1">
                  <a:solidFill>
                    <a:prstClr val="black"/>
                  </a:solidFill>
                  <a:cs typeface="Times New Roman" pitchFamily="18" charset="0"/>
                </a:rPr>
                <a:t>3MeV</a:t>
              </a:r>
              <a:endParaRPr lang="en-US" sz="1400" b="1">
                <a:solidFill>
                  <a:prstClr val="black"/>
                </a:solidFill>
              </a:endParaRPr>
            </a:p>
          </p:txBody>
        </p:sp>
        <p:sp>
          <p:nvSpPr>
            <p:cNvPr id="43" name="Text Box 357"/>
            <p:cNvSpPr txBox="1">
              <a:spLocks noChangeArrowheads="1"/>
            </p:cNvSpPr>
            <p:nvPr/>
          </p:nvSpPr>
          <p:spPr bwMode="auto">
            <a:xfrm>
              <a:off x="16222663" y="3825875"/>
              <a:ext cx="739775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 b="1">
                  <a:solidFill>
                    <a:prstClr val="black"/>
                  </a:solidFill>
                  <a:cs typeface="Times New Roman" pitchFamily="18" charset="0"/>
                </a:rPr>
                <a:t>3MeV</a:t>
              </a:r>
              <a:endParaRPr lang="en-US" sz="1400" b="1">
                <a:solidFill>
                  <a:prstClr val="black"/>
                </a:solidFill>
              </a:endParaRPr>
            </a:p>
          </p:txBody>
        </p:sp>
        <p:sp>
          <p:nvSpPr>
            <p:cNvPr id="44" name="Text Box 356"/>
            <p:cNvSpPr txBox="1">
              <a:spLocks noChangeArrowheads="1"/>
            </p:cNvSpPr>
            <p:nvPr/>
          </p:nvSpPr>
          <p:spPr bwMode="auto">
            <a:xfrm>
              <a:off x="17146588" y="3825875"/>
              <a:ext cx="812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 b="1" dirty="0">
                  <a:solidFill>
                    <a:prstClr val="black"/>
                  </a:solidFill>
                  <a:cs typeface="Times New Roman" pitchFamily="18" charset="0"/>
                </a:rPr>
                <a:t>50MeV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45" name="Text Box 355"/>
            <p:cNvSpPr txBox="1">
              <a:spLocks noChangeArrowheads="1"/>
            </p:cNvSpPr>
            <p:nvPr/>
          </p:nvSpPr>
          <p:spPr bwMode="auto">
            <a:xfrm>
              <a:off x="18227675" y="3825875"/>
              <a:ext cx="8937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 b="1" dirty="0">
                  <a:solidFill>
                    <a:prstClr val="black"/>
                  </a:solidFill>
                  <a:cs typeface="Times New Roman" pitchFamily="18" charset="0"/>
                </a:rPr>
                <a:t>102MeV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cxnSp>
          <p:nvCxnSpPr>
            <p:cNvPr id="46" name="AutoShape 354"/>
            <p:cNvCxnSpPr>
              <a:cxnSpLocks noChangeShapeType="1"/>
            </p:cNvCxnSpPr>
            <p:nvPr/>
          </p:nvCxnSpPr>
          <p:spPr bwMode="auto">
            <a:xfrm>
              <a:off x="14525625" y="4476750"/>
              <a:ext cx="421957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47" name="Text Box 352"/>
            <p:cNvSpPr txBox="1">
              <a:spLocks noChangeArrowheads="1"/>
            </p:cNvSpPr>
            <p:nvPr/>
          </p:nvSpPr>
          <p:spPr bwMode="auto">
            <a:xfrm>
              <a:off x="14805025" y="4313238"/>
              <a:ext cx="722313" cy="339725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 b="1">
                  <a:solidFill>
                    <a:prstClr val="black"/>
                  </a:solidFill>
                  <a:cs typeface="Times New Roman" pitchFamily="18" charset="0"/>
                </a:rPr>
                <a:t>RFQ</a:t>
              </a:r>
              <a:endParaRPr lang="en-US" sz="7200">
                <a:solidFill>
                  <a:prstClr val="black"/>
                </a:solidFill>
              </a:endParaRPr>
            </a:p>
          </p:txBody>
        </p:sp>
        <p:sp>
          <p:nvSpPr>
            <p:cNvPr id="48" name="Text Box 351"/>
            <p:cNvSpPr txBox="1">
              <a:spLocks noChangeArrowheads="1"/>
            </p:cNvSpPr>
            <p:nvPr/>
          </p:nvSpPr>
          <p:spPr bwMode="auto">
            <a:xfrm>
              <a:off x="15697200" y="4313238"/>
              <a:ext cx="804863" cy="339725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 b="1">
                  <a:solidFill>
                    <a:prstClr val="black"/>
                  </a:solidFill>
                  <a:cs typeface="Times New Roman" pitchFamily="18" charset="0"/>
                </a:rPr>
                <a:t>MEBT</a:t>
              </a:r>
              <a:endParaRPr lang="en-US" sz="7200">
                <a:solidFill>
                  <a:prstClr val="black"/>
                </a:solidFill>
              </a:endParaRPr>
            </a:p>
          </p:txBody>
        </p:sp>
        <p:sp>
          <p:nvSpPr>
            <p:cNvPr id="49" name="Text Box 350"/>
            <p:cNvSpPr txBox="1">
              <a:spLocks noChangeArrowheads="1"/>
            </p:cNvSpPr>
            <p:nvPr/>
          </p:nvSpPr>
          <p:spPr bwMode="auto">
            <a:xfrm>
              <a:off x="16675100" y="4313238"/>
              <a:ext cx="806450" cy="339725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 b="1">
                  <a:solidFill>
                    <a:prstClr val="black"/>
                  </a:solidFill>
                  <a:cs typeface="Times New Roman" pitchFamily="18" charset="0"/>
                </a:rPr>
                <a:t>DTL</a:t>
              </a:r>
              <a:endParaRPr lang="en-US" sz="7200">
                <a:solidFill>
                  <a:prstClr val="black"/>
                </a:solidFill>
              </a:endParaRPr>
            </a:p>
          </p:txBody>
        </p:sp>
        <p:sp>
          <p:nvSpPr>
            <p:cNvPr id="50" name="Text Box 349"/>
            <p:cNvSpPr txBox="1">
              <a:spLocks noChangeArrowheads="1"/>
            </p:cNvSpPr>
            <p:nvPr/>
          </p:nvSpPr>
          <p:spPr bwMode="auto">
            <a:xfrm>
              <a:off x="17654588" y="4313238"/>
              <a:ext cx="971550" cy="339725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 b="1">
                  <a:solidFill>
                    <a:prstClr val="black"/>
                  </a:solidFill>
                  <a:cs typeface="Times New Roman" pitchFamily="18" charset="0"/>
                </a:rPr>
                <a:t>CCDTL</a:t>
              </a:r>
              <a:endParaRPr lang="en-US" sz="7200">
                <a:solidFill>
                  <a:prstClr val="black"/>
                </a:solidFill>
              </a:endParaRPr>
            </a:p>
          </p:txBody>
        </p:sp>
        <p:sp>
          <p:nvSpPr>
            <p:cNvPr id="51" name="Text Box 348"/>
            <p:cNvSpPr txBox="1">
              <a:spLocks noChangeArrowheads="1"/>
            </p:cNvSpPr>
            <p:nvPr/>
          </p:nvSpPr>
          <p:spPr bwMode="auto">
            <a:xfrm>
              <a:off x="18762663" y="4313238"/>
              <a:ext cx="1314450" cy="339725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 b="1">
                  <a:solidFill>
                    <a:prstClr val="black"/>
                  </a:solidFill>
                  <a:cs typeface="Times New Roman" pitchFamily="18" charset="0"/>
                </a:rPr>
                <a:t>PIMS</a:t>
              </a:r>
              <a:endParaRPr lang="en-US" sz="7200">
                <a:solidFill>
                  <a:prstClr val="black"/>
                </a:solidFill>
              </a:endParaRPr>
            </a:p>
          </p:txBody>
        </p:sp>
        <p:cxnSp>
          <p:nvCxnSpPr>
            <p:cNvPr id="52" name="AutoShape 347"/>
            <p:cNvCxnSpPr>
              <a:cxnSpLocks noChangeShapeType="1"/>
            </p:cNvCxnSpPr>
            <p:nvPr/>
          </p:nvCxnSpPr>
          <p:spPr bwMode="auto">
            <a:xfrm>
              <a:off x="14698663" y="4192588"/>
              <a:ext cx="0" cy="2349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53" name="AutoShape 346"/>
            <p:cNvCxnSpPr>
              <a:cxnSpLocks noChangeShapeType="1"/>
            </p:cNvCxnSpPr>
            <p:nvPr/>
          </p:nvCxnSpPr>
          <p:spPr bwMode="auto">
            <a:xfrm>
              <a:off x="15592425" y="4146550"/>
              <a:ext cx="0" cy="2349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54" name="AutoShape 345"/>
            <p:cNvCxnSpPr>
              <a:cxnSpLocks noChangeShapeType="1"/>
            </p:cNvCxnSpPr>
            <p:nvPr/>
          </p:nvCxnSpPr>
          <p:spPr bwMode="auto">
            <a:xfrm>
              <a:off x="16570325" y="4146550"/>
              <a:ext cx="0" cy="2349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55" name="AutoShape 344"/>
            <p:cNvCxnSpPr>
              <a:cxnSpLocks noChangeShapeType="1"/>
            </p:cNvCxnSpPr>
            <p:nvPr/>
          </p:nvCxnSpPr>
          <p:spPr bwMode="auto">
            <a:xfrm>
              <a:off x="17546638" y="4146550"/>
              <a:ext cx="0" cy="2349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56" name="AutoShape 343"/>
            <p:cNvCxnSpPr>
              <a:cxnSpLocks noChangeShapeType="1"/>
            </p:cNvCxnSpPr>
            <p:nvPr/>
          </p:nvCxnSpPr>
          <p:spPr bwMode="auto">
            <a:xfrm>
              <a:off x="18670588" y="4114800"/>
              <a:ext cx="0" cy="233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57" name="AutoShape 342"/>
            <p:cNvCxnSpPr>
              <a:cxnSpLocks noChangeShapeType="1"/>
            </p:cNvCxnSpPr>
            <p:nvPr/>
          </p:nvCxnSpPr>
          <p:spPr bwMode="auto">
            <a:xfrm>
              <a:off x="20059650" y="4114800"/>
              <a:ext cx="0" cy="2333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8" name="Text Box 340"/>
            <p:cNvSpPr txBox="1">
              <a:spLocks noChangeArrowheads="1"/>
            </p:cNvSpPr>
            <p:nvPr/>
          </p:nvSpPr>
          <p:spPr bwMode="auto">
            <a:xfrm>
              <a:off x="13495338" y="3825875"/>
              <a:ext cx="738187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400" b="1">
                  <a:solidFill>
                    <a:prstClr val="black"/>
                  </a:solidFill>
                  <a:cs typeface="Times New Roman" pitchFamily="18" charset="0"/>
                </a:rPr>
                <a:t>45keV</a:t>
              </a:r>
              <a:endParaRPr lang="en-US" sz="1400" b="1">
                <a:solidFill>
                  <a:prstClr val="black"/>
                </a:solidFill>
              </a:endParaRPr>
            </a:p>
          </p:txBody>
        </p:sp>
        <p:cxnSp>
          <p:nvCxnSpPr>
            <p:cNvPr id="59" name="AutoShape 339"/>
            <p:cNvCxnSpPr>
              <a:cxnSpLocks noChangeShapeType="1"/>
            </p:cNvCxnSpPr>
            <p:nvPr/>
          </p:nvCxnSpPr>
          <p:spPr bwMode="auto">
            <a:xfrm>
              <a:off x="13831888" y="4192588"/>
              <a:ext cx="0" cy="23495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0" name="Text Box 337"/>
            <p:cNvSpPr txBox="1">
              <a:spLocks noChangeArrowheads="1"/>
            </p:cNvSpPr>
            <p:nvPr/>
          </p:nvSpPr>
          <p:spPr bwMode="auto">
            <a:xfrm>
              <a:off x="14762163" y="4929188"/>
              <a:ext cx="809625" cy="14160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Radio Frequency Quad.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endParaRPr lang="en-US" sz="1100" dirty="0">
                <a:solidFill>
                  <a:prstClr val="black"/>
                </a:solidFill>
                <a:cs typeface="Times New Roman" pitchFamily="18" charset="0"/>
              </a:endParaRPr>
            </a:p>
            <a:p>
              <a:pPr eaLnBrk="0" hangingPunct="0"/>
              <a:endParaRPr lang="en-US" sz="1100" dirty="0">
                <a:solidFill>
                  <a:prstClr val="black"/>
                </a:solidFill>
                <a:cs typeface="Times New Roman" pitchFamily="18" charset="0"/>
              </a:endParaRPr>
            </a:p>
            <a:p>
              <a:pPr eaLnBrk="0" hangingPunct="0"/>
              <a:endParaRPr lang="en-US" sz="1100" dirty="0">
                <a:solidFill>
                  <a:prstClr val="black"/>
                </a:solidFill>
                <a:cs typeface="Times New Roman" pitchFamily="18" charset="0"/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352.2MHz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3 m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  <p:sp>
          <p:nvSpPr>
            <p:cNvPr id="61" name="Text Box 336"/>
            <p:cNvSpPr txBox="1">
              <a:spLocks noChangeArrowheads="1"/>
            </p:cNvSpPr>
            <p:nvPr/>
          </p:nvSpPr>
          <p:spPr bwMode="auto">
            <a:xfrm>
              <a:off x="13862050" y="4929188"/>
              <a:ext cx="809625" cy="14160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Low Energy beam transport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2 solenoid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endParaRPr lang="en-US" sz="1100" dirty="0">
                <a:solidFill>
                  <a:prstClr val="black"/>
                </a:solidFill>
                <a:cs typeface="Times New Roman" pitchFamily="18" charset="0"/>
              </a:endParaRPr>
            </a:p>
            <a:p>
              <a:pPr eaLnBrk="0" hangingPunct="0"/>
              <a:endParaRPr lang="en-US" sz="1100" dirty="0">
                <a:solidFill>
                  <a:prstClr val="black"/>
                </a:solidFill>
                <a:cs typeface="Times New Roman" pitchFamily="18" charset="0"/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1.8 m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  <p:sp>
          <p:nvSpPr>
            <p:cNvPr id="62" name="Text Box 335"/>
            <p:cNvSpPr txBox="1">
              <a:spLocks noChangeArrowheads="1"/>
            </p:cNvSpPr>
            <p:nvPr/>
          </p:nvSpPr>
          <p:spPr bwMode="auto">
            <a:xfrm>
              <a:off x="15697200" y="4929188"/>
              <a:ext cx="804863" cy="14160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MEBT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11 </a:t>
              </a:r>
              <a:r>
                <a:rPr lang="en-US" sz="1100" dirty="0" smtClean="0">
                  <a:solidFill>
                    <a:prstClr val="black"/>
                  </a:solidFill>
                  <a:cs typeface="Times New Roman" pitchFamily="18" charset="0"/>
                </a:rPr>
                <a:t>EMQ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3 Cavities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2 Chopper units. 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endParaRPr lang="en-US" sz="1100" dirty="0">
                <a:solidFill>
                  <a:prstClr val="black"/>
                </a:solidFill>
                <a:cs typeface="Times New Roman" pitchFamily="18" charset="0"/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352.2MHz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3.9 m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  <p:sp>
          <p:nvSpPr>
            <p:cNvPr id="63" name="Text Box 334"/>
            <p:cNvSpPr txBox="1">
              <a:spLocks noChangeArrowheads="1"/>
            </p:cNvSpPr>
            <p:nvPr/>
          </p:nvSpPr>
          <p:spPr bwMode="auto">
            <a:xfrm>
              <a:off x="16678275" y="4929188"/>
              <a:ext cx="804863" cy="14160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Drift Tube Linac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3 Tanks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srgbClr val="C00000"/>
                  </a:solidFill>
                  <a:cs typeface="Times New Roman" pitchFamily="18" charset="0"/>
                </a:rPr>
                <a:t>114 PMQ</a:t>
              </a:r>
              <a:endParaRPr lang="en-US" sz="1100" dirty="0">
                <a:solidFill>
                  <a:srgbClr val="C00000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1 EMQ 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endParaRPr lang="en-US" sz="1100" dirty="0">
                <a:solidFill>
                  <a:prstClr val="black"/>
                </a:solidFill>
                <a:cs typeface="Times New Roman" pitchFamily="18" charset="0"/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352.2MHz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19 m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  <p:sp>
          <p:nvSpPr>
            <p:cNvPr id="64" name="Text Box 333"/>
            <p:cNvSpPr txBox="1">
              <a:spLocks noChangeArrowheads="1"/>
            </p:cNvSpPr>
            <p:nvPr/>
          </p:nvSpPr>
          <p:spPr bwMode="auto">
            <a:xfrm>
              <a:off x="17654588" y="4929188"/>
              <a:ext cx="971550" cy="14160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Cell-Coupled Drift Tube Linac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7 Modules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 smtClean="0">
                  <a:solidFill>
                    <a:prstClr val="black"/>
                  </a:solidFill>
                  <a:cs typeface="Times New Roman" pitchFamily="18" charset="0"/>
                </a:rPr>
                <a:t>7 EMQ</a:t>
              </a:r>
            </a:p>
            <a:p>
              <a:pPr eaLnBrk="0" hangingPunct="0"/>
              <a:r>
                <a:rPr lang="en-US" sz="1100" dirty="0" smtClean="0">
                  <a:solidFill>
                    <a:srgbClr val="C00000"/>
                  </a:solidFill>
                  <a:cs typeface="Times New Roman" pitchFamily="18" charset="0"/>
                </a:rPr>
                <a:t>14 PMQ</a:t>
              </a:r>
            </a:p>
            <a:p>
              <a:pPr eaLnBrk="0" hangingPunct="0"/>
              <a:r>
                <a:rPr lang="en-US" sz="1100" dirty="0" smtClean="0">
                  <a:solidFill>
                    <a:prstClr val="black"/>
                  </a:solidFill>
                  <a:cs typeface="Times New Roman" pitchFamily="18" charset="0"/>
                </a:rPr>
                <a:t>352.2MHz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25 m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  <p:sp>
          <p:nvSpPr>
            <p:cNvPr id="65" name="Text Box 332"/>
            <p:cNvSpPr txBox="1">
              <a:spLocks noChangeArrowheads="1"/>
            </p:cNvSpPr>
            <p:nvPr/>
          </p:nvSpPr>
          <p:spPr bwMode="auto">
            <a:xfrm>
              <a:off x="18762663" y="4929188"/>
              <a:ext cx="1309687" cy="14160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fr-FR" sz="1100" dirty="0">
                  <a:solidFill>
                    <a:prstClr val="black"/>
                  </a:solidFill>
                  <a:cs typeface="Times New Roman" pitchFamily="18" charset="0"/>
                </a:rPr>
                <a:t>-mode Structure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fr-FR" sz="1100" dirty="0">
                  <a:solidFill>
                    <a:prstClr val="black"/>
                  </a:solidFill>
                  <a:cs typeface="Times New Roman" pitchFamily="18" charset="0"/>
                </a:rPr>
                <a:t>12 Modules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fr-FR" sz="1100" dirty="0">
                  <a:solidFill>
                    <a:prstClr val="black"/>
                  </a:solidFill>
                  <a:cs typeface="Times New Roman" pitchFamily="18" charset="0"/>
                </a:rPr>
                <a:t>12 </a:t>
              </a:r>
              <a:r>
                <a:rPr lang="fr-FR" sz="1100" dirty="0" smtClean="0">
                  <a:solidFill>
                    <a:prstClr val="black"/>
                  </a:solidFill>
                  <a:cs typeface="Times New Roman" pitchFamily="18" charset="0"/>
                </a:rPr>
                <a:t>EMQ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endParaRPr lang="en-US" sz="1100" dirty="0">
                <a:solidFill>
                  <a:prstClr val="black"/>
                </a:solidFill>
                <a:cs typeface="Times New Roman" pitchFamily="18" charset="0"/>
              </a:endParaRPr>
            </a:p>
            <a:p>
              <a:pPr eaLnBrk="0" hangingPunct="0"/>
              <a:endParaRPr lang="en-US" sz="1100" dirty="0">
                <a:solidFill>
                  <a:prstClr val="black"/>
                </a:solidFill>
                <a:cs typeface="Times New Roman" pitchFamily="18" charset="0"/>
              </a:endParaRPr>
            </a:p>
            <a:p>
              <a:pPr eaLnBrk="0" hangingPunct="0"/>
              <a:endParaRPr lang="en-US" sz="1100" dirty="0">
                <a:solidFill>
                  <a:prstClr val="black"/>
                </a:solidFill>
                <a:cs typeface="Times New Roman" pitchFamily="18" charset="0"/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352.2MHz</a:t>
              </a:r>
              <a:endParaRPr lang="en-US" sz="1100" dirty="0">
                <a:solidFill>
                  <a:prstClr val="black"/>
                </a:solidFill>
              </a:endParaRPr>
            </a:p>
            <a:p>
              <a:pPr eaLnBrk="0" hangingPunct="0"/>
              <a:r>
                <a:rPr lang="en-US" sz="1100" dirty="0">
                  <a:solidFill>
                    <a:prstClr val="black"/>
                  </a:solidFill>
                  <a:cs typeface="Times New Roman" pitchFamily="18" charset="0"/>
                </a:rPr>
                <a:t>22.9 m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  <p:sp>
          <p:nvSpPr>
            <p:cNvPr id="66" name="Text Box 352"/>
            <p:cNvSpPr txBox="1">
              <a:spLocks noChangeArrowheads="1"/>
            </p:cNvSpPr>
            <p:nvPr/>
          </p:nvSpPr>
          <p:spPr bwMode="auto">
            <a:xfrm>
              <a:off x="13906500" y="4321175"/>
              <a:ext cx="722313" cy="338138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 b="1" dirty="0">
                  <a:solidFill>
                    <a:prstClr val="black"/>
                  </a:solidFill>
                  <a:cs typeface="Times New Roman" pitchFamily="18" charset="0"/>
                </a:rPr>
                <a:t>LEBT</a:t>
              </a:r>
              <a:endParaRPr lang="en-US" sz="7200" dirty="0">
                <a:solidFill>
                  <a:prstClr val="black"/>
                </a:solidFill>
              </a:endParaRPr>
            </a:p>
          </p:txBody>
        </p:sp>
        <p:sp>
          <p:nvSpPr>
            <p:cNvPr id="67" name="Text Box 352"/>
            <p:cNvSpPr txBox="1">
              <a:spLocks noChangeArrowheads="1"/>
            </p:cNvSpPr>
            <p:nvPr/>
          </p:nvSpPr>
          <p:spPr bwMode="auto">
            <a:xfrm>
              <a:off x="13096875" y="4321175"/>
              <a:ext cx="631825" cy="338554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4F81B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 b="1" dirty="0" smtClean="0">
                  <a:solidFill>
                    <a:prstClr val="black"/>
                  </a:solidFill>
                  <a:cs typeface="Times New Roman" pitchFamily="18" charset="0"/>
                </a:rPr>
                <a:t>H- </a:t>
              </a:r>
              <a:endParaRPr lang="en-US" sz="7200" dirty="0">
                <a:solidFill>
                  <a:prstClr val="black"/>
                </a:solidFill>
              </a:endParaRPr>
            </a:p>
          </p:txBody>
        </p:sp>
      </p:grpSp>
      <p:sp>
        <p:nvSpPr>
          <p:cNvPr id="68" name="Text Box 355"/>
          <p:cNvSpPr txBox="1">
            <a:spLocks noChangeArrowheads="1"/>
          </p:cNvSpPr>
          <p:nvPr/>
        </p:nvSpPr>
        <p:spPr bwMode="auto">
          <a:xfrm>
            <a:off x="6732240" y="1916832"/>
            <a:ext cx="893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400" b="1" dirty="0" smtClean="0">
                <a:solidFill>
                  <a:prstClr val="black"/>
                </a:solidFill>
                <a:cs typeface="Times New Roman" pitchFamily="18" charset="0"/>
              </a:rPr>
              <a:t>160MeV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39552" y="4869160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Up to 3 MeV “charge insensitive”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In the MEBT line we have to respect the chopping dynamics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</a:rPr>
              <a:t>We need to match to a permanent focusing channel in the DTL and CCDTL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204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“The source(s)”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896302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0081277"/>
              </p:ext>
            </p:extLst>
          </p:nvPr>
        </p:nvGraphicFramePr>
        <p:xfrm>
          <a:off x="0" y="5286400"/>
          <a:ext cx="89630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824"/>
                <a:gridCol w="1944216"/>
                <a:gridCol w="2016224"/>
                <a:gridCol w="201476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45 </a:t>
                      </a:r>
                      <a:r>
                        <a:rPr lang="en-GB" dirty="0" err="1" smtClean="0"/>
                        <a:t>keV</a:t>
                      </a:r>
                      <a:r>
                        <a:rPr lang="en-GB" dirty="0" smtClean="0"/>
                        <a:t> beam available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aug</a:t>
                      </a:r>
                      <a:r>
                        <a:rPr lang="en-GB" baseline="0" dirty="0" smtClean="0"/>
                        <a:t> 2012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mid 2013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after 2015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0178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00396"/>
            <a:ext cx="9144000" cy="5657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14211" y="1988840"/>
            <a:ext cx="1763688" cy="258532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u="sng" dirty="0" err="1" smtClean="0">
                <a:solidFill>
                  <a:srgbClr val="00B050"/>
                </a:solidFill>
              </a:rPr>
              <a:t>Preinjector</a:t>
            </a:r>
            <a:endParaRPr lang="en-GB" u="sng" dirty="0" smtClean="0">
              <a:solidFill>
                <a:srgbClr val="00B050"/>
              </a:solidFill>
            </a:endParaRPr>
          </a:p>
          <a:p>
            <a:r>
              <a:rPr lang="en-GB" u="sng" dirty="0" smtClean="0">
                <a:solidFill>
                  <a:srgbClr val="00B050"/>
                </a:solidFill>
              </a:rPr>
              <a:t>3 MeV</a:t>
            </a:r>
          </a:p>
          <a:p>
            <a:r>
              <a:rPr lang="en-GB" dirty="0" smtClean="0"/>
              <a:t>Source(s)</a:t>
            </a:r>
          </a:p>
          <a:p>
            <a:r>
              <a:rPr lang="en-GB" dirty="0" smtClean="0"/>
              <a:t>2 solenoids</a:t>
            </a:r>
          </a:p>
          <a:p>
            <a:r>
              <a:rPr lang="en-GB" dirty="0" smtClean="0"/>
              <a:t>RFQ</a:t>
            </a:r>
          </a:p>
          <a:p>
            <a:pPr eaLnBrk="0" hangingPunct="0"/>
            <a:r>
              <a:rPr lang="en-US" dirty="0">
                <a:solidFill>
                  <a:prstClr val="black"/>
                </a:solidFill>
                <a:cs typeface="Times New Roman" pitchFamily="18" charset="0"/>
              </a:rPr>
              <a:t>11 EMQ</a:t>
            </a:r>
            <a:endParaRPr lang="en-US" dirty="0">
              <a:solidFill>
                <a:prstClr val="black"/>
              </a:solidFill>
            </a:endParaRPr>
          </a:p>
          <a:p>
            <a:pPr eaLnBrk="0" hangingPunct="0"/>
            <a:r>
              <a:rPr lang="en-US" dirty="0">
                <a:solidFill>
                  <a:prstClr val="black"/>
                </a:solidFill>
                <a:cs typeface="Times New Roman" pitchFamily="18" charset="0"/>
              </a:rPr>
              <a:t>3 Cavities</a:t>
            </a:r>
            <a:endParaRPr lang="en-US" dirty="0">
              <a:solidFill>
                <a:prstClr val="black"/>
              </a:solidFill>
            </a:endParaRPr>
          </a:p>
          <a:p>
            <a:pPr eaLnBrk="0" hangingPunct="0"/>
            <a:r>
              <a:rPr lang="en-US" dirty="0">
                <a:solidFill>
                  <a:prstClr val="black"/>
                </a:solidFill>
                <a:cs typeface="Times New Roman" pitchFamily="18" charset="0"/>
              </a:rPr>
              <a:t>2 Chopper </a:t>
            </a:r>
            <a:r>
              <a:rPr lang="en-US" dirty="0" smtClean="0">
                <a:solidFill>
                  <a:prstClr val="black"/>
                </a:solidFill>
                <a:cs typeface="Times New Roman" pitchFamily="18" charset="0"/>
              </a:rPr>
              <a:t>units</a:t>
            </a:r>
          </a:p>
          <a:p>
            <a:pPr eaLnBrk="0" hangingPunct="0"/>
            <a:r>
              <a:rPr lang="en-US" dirty="0" smtClean="0">
                <a:solidFill>
                  <a:prstClr val="black"/>
                </a:solidFill>
                <a:cs typeface="Times New Roman" pitchFamily="18" charset="0"/>
              </a:rPr>
              <a:t>dump </a:t>
            </a:r>
            <a:endParaRPr lang="en-GB" dirty="0"/>
          </a:p>
        </p:txBody>
      </p:sp>
      <p:sp>
        <p:nvSpPr>
          <p:cNvPr id="10" name="Text Box 334"/>
          <p:cNvSpPr txBox="1">
            <a:spLocks noChangeArrowheads="1"/>
          </p:cNvSpPr>
          <p:nvPr/>
        </p:nvSpPr>
        <p:spPr bwMode="auto">
          <a:xfrm>
            <a:off x="4139952" y="4867902"/>
            <a:ext cx="1641077" cy="1990097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600" dirty="0">
                <a:solidFill>
                  <a:srgbClr val="00B050"/>
                </a:solidFill>
                <a:cs typeface="Times New Roman" pitchFamily="18" charset="0"/>
              </a:rPr>
              <a:t>Drift Tube </a:t>
            </a:r>
            <a:r>
              <a:rPr lang="en-US" sz="1600" dirty="0" err="1" smtClean="0">
                <a:solidFill>
                  <a:srgbClr val="00B050"/>
                </a:solidFill>
                <a:cs typeface="Times New Roman" pitchFamily="18" charset="0"/>
              </a:rPr>
              <a:t>Linac</a:t>
            </a:r>
            <a:endParaRPr lang="en-US" sz="1600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solidFill>
                  <a:srgbClr val="00B050"/>
                </a:solidFill>
                <a:cs typeface="Times New Roman" pitchFamily="18" charset="0"/>
              </a:rPr>
              <a:t>50 MeV </a:t>
            </a:r>
            <a:endParaRPr lang="en-US" sz="1600" dirty="0">
              <a:solidFill>
                <a:srgbClr val="00B050"/>
              </a:solidFill>
            </a:endParaRPr>
          </a:p>
          <a:p>
            <a:pPr eaLnBrk="0" hangingPunct="0"/>
            <a:r>
              <a:rPr lang="en-US" sz="1600" dirty="0">
                <a:solidFill>
                  <a:prstClr val="black"/>
                </a:solidFill>
                <a:cs typeface="Times New Roman" pitchFamily="18" charset="0"/>
              </a:rPr>
              <a:t>3 </a:t>
            </a:r>
            <a:r>
              <a:rPr lang="en-US" sz="1600" dirty="0" smtClean="0">
                <a:solidFill>
                  <a:prstClr val="black"/>
                </a:solidFill>
                <a:cs typeface="Times New Roman" pitchFamily="18" charset="0"/>
              </a:rPr>
              <a:t>Tanks</a:t>
            </a: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3 Klystrons</a:t>
            </a: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1 </a:t>
            </a:r>
            <a:r>
              <a:rPr lang="en-US" sz="1600" dirty="0">
                <a:solidFill>
                  <a:srgbClr val="C00000"/>
                </a:solidFill>
                <a:cs typeface="Times New Roman" pitchFamily="18" charset="0"/>
              </a:rPr>
              <a:t>EMQ </a:t>
            </a: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2 </a:t>
            </a:r>
            <a:r>
              <a:rPr lang="en-US" sz="1600" dirty="0" err="1" smtClean="0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en-US" sz="1600" dirty="0">
              <a:solidFill>
                <a:srgbClr val="C00000"/>
              </a:solidFill>
            </a:endParaRPr>
          </a:p>
          <a:p>
            <a:pPr eaLnBrk="0" hangingPunct="0"/>
            <a:r>
              <a:rPr lang="en-US" sz="1600" dirty="0" smtClean="0">
                <a:cs typeface="Times New Roman" pitchFamily="18" charset="0"/>
              </a:rPr>
              <a:t>114 PMQ</a:t>
            </a:r>
            <a:endParaRPr lang="en-US" sz="1600" dirty="0"/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cs typeface="Times New Roman" pitchFamily="18" charset="0"/>
              </a:rPr>
              <a:t>19 </a:t>
            </a:r>
            <a:r>
              <a:rPr lang="en-US" sz="1600" dirty="0">
                <a:solidFill>
                  <a:prstClr val="black"/>
                </a:solidFill>
                <a:cs typeface="Times New Roman" pitchFamily="18" charset="0"/>
              </a:rPr>
              <a:t>m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1" name="Text Box 333"/>
          <p:cNvSpPr txBox="1">
            <a:spLocks noChangeArrowheads="1"/>
          </p:cNvSpPr>
          <p:nvPr/>
        </p:nvSpPr>
        <p:spPr bwMode="auto">
          <a:xfrm>
            <a:off x="1947554" y="4060439"/>
            <a:ext cx="1512168" cy="254826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600" dirty="0">
                <a:solidFill>
                  <a:srgbClr val="00B050"/>
                </a:solidFill>
                <a:cs typeface="Times New Roman" pitchFamily="18" charset="0"/>
              </a:rPr>
              <a:t>Cell-Coupled Drift Tube </a:t>
            </a:r>
            <a:r>
              <a:rPr lang="en-US" sz="1600" dirty="0" err="1" smtClean="0">
                <a:solidFill>
                  <a:srgbClr val="00B050"/>
                </a:solidFill>
                <a:cs typeface="Times New Roman" pitchFamily="18" charset="0"/>
              </a:rPr>
              <a:t>Linac</a:t>
            </a:r>
            <a:endParaRPr lang="en-US" sz="1600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solidFill>
                  <a:srgbClr val="00B050"/>
                </a:solidFill>
                <a:cs typeface="Times New Roman" pitchFamily="18" charset="0"/>
              </a:rPr>
              <a:t>100 MeV</a:t>
            </a:r>
            <a:endParaRPr lang="en-US" sz="1600" dirty="0">
              <a:solidFill>
                <a:srgbClr val="00B050"/>
              </a:solidFill>
            </a:endParaRPr>
          </a:p>
          <a:p>
            <a:pPr eaLnBrk="0" hangingPunct="0"/>
            <a:r>
              <a:rPr lang="en-US" sz="1600" dirty="0">
                <a:solidFill>
                  <a:prstClr val="black"/>
                </a:solidFill>
                <a:cs typeface="Times New Roman" pitchFamily="18" charset="0"/>
              </a:rPr>
              <a:t>7 </a:t>
            </a:r>
            <a:r>
              <a:rPr lang="en-US" sz="1600" dirty="0" smtClean="0">
                <a:solidFill>
                  <a:prstClr val="black"/>
                </a:solidFill>
                <a:cs typeface="Times New Roman" pitchFamily="18" charset="0"/>
              </a:rPr>
              <a:t>Modules</a:t>
            </a: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7 Klystrons</a:t>
            </a:r>
            <a:endParaRPr lang="en-US" sz="1600" dirty="0">
              <a:solidFill>
                <a:srgbClr val="C00000"/>
              </a:solidFill>
            </a:endParaRP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7 EMQ</a:t>
            </a:r>
          </a:p>
          <a:p>
            <a:pPr eaLnBrk="0" hangingPunct="0"/>
            <a:r>
              <a:rPr lang="en-US" sz="1600" dirty="0" smtClean="0">
                <a:solidFill>
                  <a:srgbClr val="C00000"/>
                </a:solidFill>
                <a:cs typeface="Times New Roman" pitchFamily="18" charset="0"/>
              </a:rPr>
              <a:t>7 </a:t>
            </a:r>
            <a:r>
              <a:rPr lang="en-US" sz="1600" dirty="0" err="1" smtClean="0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en-US" sz="1600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cs typeface="Times New Roman" pitchFamily="18" charset="0"/>
              </a:rPr>
              <a:t>14 PMQ</a:t>
            </a:r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cs typeface="Times New Roman" pitchFamily="18" charset="0"/>
              </a:rPr>
              <a:t>25 </a:t>
            </a:r>
            <a:r>
              <a:rPr lang="en-US" sz="1600" dirty="0">
                <a:solidFill>
                  <a:prstClr val="black"/>
                </a:solidFill>
                <a:cs typeface="Times New Roman" pitchFamily="18" charset="0"/>
              </a:rPr>
              <a:t>m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3" name="Text Box 332"/>
          <p:cNvSpPr txBox="1">
            <a:spLocks noChangeArrowheads="1"/>
          </p:cNvSpPr>
          <p:nvPr/>
        </p:nvSpPr>
        <p:spPr bwMode="auto">
          <a:xfrm>
            <a:off x="179512" y="3219389"/>
            <a:ext cx="1584175" cy="2105360"/>
          </a:xfrm>
          <a:prstGeom prst="rect">
            <a:avLst/>
          </a:prstGeom>
          <a:solidFill>
            <a:srgbClr val="FFFFFF"/>
          </a:solidFill>
          <a:ln w="2857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US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fr-FR" sz="1600" dirty="0">
                <a:solidFill>
                  <a:srgbClr val="00B050"/>
                </a:solidFill>
                <a:cs typeface="Times New Roman" pitchFamily="18" charset="0"/>
              </a:rPr>
              <a:t>-mode </a:t>
            </a:r>
            <a:r>
              <a:rPr lang="fr-FR" sz="1600" dirty="0" smtClean="0">
                <a:solidFill>
                  <a:srgbClr val="00B050"/>
                </a:solidFill>
                <a:cs typeface="Times New Roman" pitchFamily="18" charset="0"/>
              </a:rPr>
              <a:t>Structure </a:t>
            </a:r>
          </a:p>
          <a:p>
            <a:pPr eaLnBrk="0" hangingPunct="0"/>
            <a:r>
              <a:rPr lang="fr-FR" sz="1600" dirty="0" smtClean="0">
                <a:solidFill>
                  <a:srgbClr val="00B050"/>
                </a:solidFill>
                <a:cs typeface="Times New Roman" pitchFamily="18" charset="0"/>
              </a:rPr>
              <a:t>160 MeV</a:t>
            </a:r>
            <a:endParaRPr lang="en-US" sz="1600" dirty="0">
              <a:solidFill>
                <a:srgbClr val="00B050"/>
              </a:solidFill>
            </a:endParaRPr>
          </a:p>
          <a:p>
            <a:pPr eaLnBrk="0" hangingPunct="0"/>
            <a:r>
              <a:rPr lang="fr-FR" sz="1600" dirty="0">
                <a:solidFill>
                  <a:prstClr val="black"/>
                </a:solidFill>
                <a:cs typeface="Times New Roman" pitchFamily="18" charset="0"/>
              </a:rPr>
              <a:t>12 Modules</a:t>
            </a:r>
            <a:endParaRPr lang="en-US" sz="1600" dirty="0">
              <a:solidFill>
                <a:prstClr val="black"/>
              </a:solidFill>
            </a:endParaRPr>
          </a:p>
          <a:p>
            <a:pPr eaLnBrk="0" hangingPunct="0"/>
            <a:r>
              <a:rPr lang="fr-FR" sz="1600" dirty="0" smtClean="0">
                <a:solidFill>
                  <a:srgbClr val="C00000"/>
                </a:solidFill>
                <a:cs typeface="Times New Roman" pitchFamily="18" charset="0"/>
              </a:rPr>
              <a:t>8 Klystrons</a:t>
            </a:r>
          </a:p>
          <a:p>
            <a:pPr eaLnBrk="0" hangingPunct="0"/>
            <a:r>
              <a:rPr lang="fr-FR" sz="1600" dirty="0" smtClean="0">
                <a:solidFill>
                  <a:srgbClr val="C00000"/>
                </a:solidFill>
                <a:cs typeface="Times New Roman" pitchFamily="18" charset="0"/>
              </a:rPr>
              <a:t>12 EMQ</a:t>
            </a:r>
          </a:p>
          <a:p>
            <a:pPr eaLnBrk="0" hangingPunct="0"/>
            <a:r>
              <a:rPr lang="fr-FR" sz="1600" dirty="0" smtClean="0">
                <a:solidFill>
                  <a:srgbClr val="C00000"/>
                </a:solidFill>
                <a:cs typeface="Times New Roman" pitchFamily="18" charset="0"/>
              </a:rPr>
              <a:t>12 </a:t>
            </a:r>
            <a:r>
              <a:rPr lang="fr-FR" sz="1600" dirty="0" err="1" smtClean="0">
                <a:solidFill>
                  <a:srgbClr val="C00000"/>
                </a:solidFill>
                <a:cs typeface="Times New Roman" pitchFamily="18" charset="0"/>
              </a:rPr>
              <a:t>steerers</a:t>
            </a:r>
            <a:endParaRPr lang="fr-FR" sz="1600" dirty="0">
              <a:solidFill>
                <a:srgbClr val="C00000"/>
              </a:solidFill>
              <a:cs typeface="Times New Roman" pitchFamily="18" charset="0"/>
            </a:endParaRPr>
          </a:p>
          <a:p>
            <a:pPr eaLnBrk="0" hangingPunct="0"/>
            <a:r>
              <a:rPr lang="en-US" sz="1600" dirty="0" smtClean="0">
                <a:solidFill>
                  <a:prstClr val="black"/>
                </a:solidFill>
                <a:cs typeface="Times New Roman" pitchFamily="18" charset="0"/>
              </a:rPr>
              <a:t>23 </a:t>
            </a:r>
            <a:r>
              <a:rPr lang="en-US" sz="1600" dirty="0">
                <a:solidFill>
                  <a:prstClr val="black"/>
                </a:solidFill>
                <a:cs typeface="Times New Roman" pitchFamily="18" charset="0"/>
              </a:rPr>
              <a:t>m</a:t>
            </a:r>
            <a:endParaRPr lang="en-US" sz="1600" dirty="0">
              <a:solidFill>
                <a:prstClr val="black"/>
              </a:solidFill>
            </a:endParaRPr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220072" y="2420888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352 MHz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xmlns="" val="62300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 Line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555" y="1388359"/>
            <a:ext cx="4054422" cy="271998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17806" y="1358761"/>
            <a:ext cx="4142658" cy="277918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853" b="11829"/>
          <a:stretch/>
        </p:blipFill>
        <p:spPr>
          <a:xfrm>
            <a:off x="119663" y="4321036"/>
            <a:ext cx="4798143" cy="211812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986" b="14383"/>
          <a:stretch/>
        </p:blipFill>
        <p:spPr>
          <a:xfrm>
            <a:off x="5016039" y="4318572"/>
            <a:ext cx="4105635" cy="212058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29547" y="3739014"/>
            <a:ext cx="4198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70deg towards LINAC2 or to DUMP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016039" y="6069824"/>
            <a:ext cx="4198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Up 2.5 m step to level with PSB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65282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Nominal Beam at PSB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20192105"/>
              </p:ext>
            </p:extLst>
          </p:nvPr>
        </p:nvGraphicFramePr>
        <p:xfrm>
          <a:off x="467544" y="1628800"/>
          <a:ext cx="8280920" cy="4933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6552728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Intensity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 mA </a:t>
                      </a:r>
                      <a:endParaRPr lang="en-GB" dirty="0"/>
                    </a:p>
                  </a:txBody>
                  <a:tcPr/>
                </a:tc>
              </a:tr>
              <a:tr h="1217518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Transverse</a:t>
                      </a:r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sz="2000" dirty="0" smtClean="0"/>
                        <a:t>Ε</a:t>
                      </a:r>
                      <a:r>
                        <a:rPr lang="en-GB" sz="2000" dirty="0" smtClean="0"/>
                        <a:t>= 0.3-0.4 pi mm </a:t>
                      </a:r>
                      <a:r>
                        <a:rPr lang="en-GB" sz="2000" dirty="0" err="1" smtClean="0"/>
                        <a:t>mrad</a:t>
                      </a:r>
                      <a:r>
                        <a:rPr lang="en-GB" sz="2000" dirty="0" smtClean="0"/>
                        <a:t> norm </a:t>
                      </a:r>
                      <a:r>
                        <a:rPr lang="en-GB" sz="2000" dirty="0" err="1" smtClean="0"/>
                        <a:t>rms</a:t>
                      </a:r>
                      <a:endParaRPr lang="en-GB" sz="2000" dirty="0" smtClean="0"/>
                    </a:p>
                    <a:p>
                      <a:endParaRPr lang="en-GB" sz="2000" dirty="0" smtClean="0"/>
                    </a:p>
                    <a:p>
                      <a:r>
                        <a:rPr lang="en-GB" sz="2000" dirty="0" smtClean="0"/>
                        <a:t>Alpha= 0 </a:t>
                      </a:r>
                    </a:p>
                    <a:p>
                      <a:r>
                        <a:rPr lang="en-GB" sz="2000" dirty="0" smtClean="0"/>
                        <a:t>Beta x = 5,2.5,</a:t>
                      </a:r>
                      <a:r>
                        <a:rPr lang="en-GB" sz="2000" baseline="0" dirty="0" smtClean="0"/>
                        <a:t>10 m</a:t>
                      </a:r>
                    </a:p>
                    <a:p>
                      <a:r>
                        <a:rPr lang="en-GB" sz="2000" baseline="0" dirty="0" smtClean="0"/>
                        <a:t>Beta y = 4,2,8 m</a:t>
                      </a:r>
                    </a:p>
                    <a:p>
                      <a:endParaRPr lang="en-GB" sz="2000" dirty="0" smtClean="0"/>
                    </a:p>
                    <a:p>
                      <a:r>
                        <a:rPr lang="en-GB" sz="2000" dirty="0" smtClean="0"/>
                        <a:t>Dispersion = 0 or 1.2 m </a:t>
                      </a:r>
                    </a:p>
                  </a:txBody>
                  <a:tcPr/>
                </a:tc>
              </a:tr>
              <a:tr h="65261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Longitudinal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±100 </a:t>
                      </a:r>
                      <a:r>
                        <a:rPr lang="en-GB" dirty="0" err="1" smtClean="0"/>
                        <a:t>keV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rms</a:t>
                      </a:r>
                      <a:r>
                        <a:rPr lang="en-GB" dirty="0" smtClean="0"/>
                        <a:t> energy spread  (100-800 </a:t>
                      </a:r>
                      <a:r>
                        <a:rPr lang="en-GB" dirty="0" err="1" smtClean="0"/>
                        <a:t>KeV</a:t>
                      </a:r>
                      <a:r>
                        <a:rPr lang="en-GB" dirty="0" smtClean="0"/>
                        <a:t> possible)</a:t>
                      </a:r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160 MeV ±  1.2 MeV (dynamically over 20 µsec) </a:t>
                      </a:r>
                      <a:endParaRPr lang="en-GB" dirty="0"/>
                    </a:p>
                  </a:txBody>
                  <a:tcPr/>
                </a:tc>
              </a:tr>
              <a:tr h="1217518">
                <a:tc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Chopped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1 µsec for the distri</a:t>
                      </a:r>
                      <a:r>
                        <a:rPr lang="en-GB" baseline="0" dirty="0" smtClean="0"/>
                        <a:t>butor rise time</a:t>
                      </a:r>
                    </a:p>
                    <a:p>
                      <a:r>
                        <a:rPr lang="en-GB" baseline="0" dirty="0" smtClean="0"/>
                        <a:t> 1 MHz  frequency of the PSB</a:t>
                      </a:r>
                    </a:p>
                    <a:p>
                      <a:r>
                        <a:rPr lang="en-GB" baseline="0" dirty="0" smtClean="0"/>
                        <a:t> as low as just letting few µbunches (50 </a:t>
                      </a:r>
                      <a:r>
                        <a:rPr lang="en-GB" baseline="0" dirty="0" err="1" smtClean="0"/>
                        <a:t>nsec</a:t>
                      </a:r>
                      <a:r>
                        <a:rPr lang="en-GB" baseline="0" dirty="0" smtClean="0"/>
                        <a:t>) 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8653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needs to be set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89166986"/>
              </p:ext>
            </p:extLst>
          </p:nvPr>
        </p:nvGraphicFramePr>
        <p:xfrm>
          <a:off x="467543" y="1397000"/>
          <a:ext cx="8208912" cy="5052484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736304"/>
                <a:gridCol w="2736304"/>
                <a:gridCol w="2736304"/>
              </a:tblGrid>
              <a:tr h="62304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EFFECT ON </a:t>
                      </a:r>
                      <a:endParaRPr lang="en-GB" dirty="0"/>
                    </a:p>
                  </a:txBody>
                  <a:tcPr/>
                </a:tc>
              </a:tr>
              <a:tr h="623041">
                <a:tc rowSpan="4">
                  <a:txBody>
                    <a:bodyPr/>
                    <a:lstStyle/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endParaRPr lang="en-GB" dirty="0" smtClean="0"/>
                    </a:p>
                    <a:p>
                      <a:pPr algn="ctr"/>
                      <a:r>
                        <a:rPr lang="en-GB" dirty="0" smtClean="0"/>
                        <a:t>Focusing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LEBT solenoids (2)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Intensity and Transverse </a:t>
                      </a:r>
                      <a:r>
                        <a:rPr lang="en-GB" dirty="0" err="1" smtClean="0"/>
                        <a:t>Emittance</a:t>
                      </a:r>
                      <a:endParaRPr lang="en-GB" dirty="0"/>
                    </a:p>
                  </a:txBody>
                  <a:tcPr/>
                </a:tc>
              </a:tr>
              <a:tr h="62304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MEBT </a:t>
                      </a:r>
                      <a:r>
                        <a:rPr lang="en-GB" dirty="0" err="1" smtClean="0"/>
                        <a:t>quadrupoles</a:t>
                      </a:r>
                      <a:r>
                        <a:rPr lang="en-GB" dirty="0" smtClean="0"/>
                        <a:t> (11)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Chopping efficiency</a:t>
                      </a:r>
                      <a:endParaRPr lang="en-GB" dirty="0"/>
                    </a:p>
                  </a:txBody>
                  <a:tcPr/>
                </a:tc>
              </a:tr>
              <a:tr h="62304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DTL CCDTL PIMS quads (22)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Intensity</a:t>
                      </a:r>
                      <a:endParaRPr lang="en-GB" dirty="0"/>
                    </a:p>
                  </a:txBody>
                  <a:tcPr/>
                </a:tc>
              </a:tr>
              <a:tr h="62304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Transfer Line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quadrupoles</a:t>
                      </a:r>
                      <a:r>
                        <a:rPr lang="en-GB" baseline="0" dirty="0" smtClean="0"/>
                        <a:t> </a:t>
                      </a:r>
                    </a:p>
                    <a:p>
                      <a:r>
                        <a:rPr lang="en-GB" baseline="0" dirty="0" smtClean="0"/>
                        <a:t>(15+18)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Intensity  , Matching and Dispersion </a:t>
                      </a:r>
                      <a:endParaRPr lang="en-GB" dirty="0"/>
                    </a:p>
                  </a:txBody>
                  <a:tcPr/>
                </a:tc>
              </a:tr>
              <a:tr h="62304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Steering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Steerers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hor</a:t>
                      </a:r>
                      <a:r>
                        <a:rPr lang="en-GB" dirty="0" smtClean="0"/>
                        <a:t> and </a:t>
                      </a:r>
                      <a:r>
                        <a:rPr lang="en-GB" dirty="0" err="1" smtClean="0"/>
                        <a:t>vert</a:t>
                      </a:r>
                      <a:r>
                        <a:rPr lang="en-GB" baseline="0" dirty="0" smtClean="0"/>
                        <a:t> (</a:t>
                      </a:r>
                      <a:r>
                        <a:rPr lang="en-GB" dirty="0" smtClean="0"/>
                        <a:t>36)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Intensity </a:t>
                      </a:r>
                      <a:endParaRPr lang="en-GB" dirty="0"/>
                    </a:p>
                  </a:txBody>
                  <a:tcPr/>
                </a:tc>
              </a:tr>
              <a:tr h="623041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Phase and Amplitudes</a:t>
                      </a:r>
                    </a:p>
                    <a:p>
                      <a:r>
                        <a:rPr lang="en-GB" dirty="0" smtClean="0"/>
                        <a:t>(22)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Energy, energy</a:t>
                      </a:r>
                      <a:r>
                        <a:rPr lang="en-GB" baseline="0" dirty="0" smtClean="0"/>
                        <a:t> spread </a:t>
                      </a:r>
                      <a:endParaRPr lang="en-GB" dirty="0"/>
                    </a:p>
                  </a:txBody>
                  <a:tcPr/>
                </a:tc>
              </a:tr>
              <a:tr h="62304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6490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Stages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OP  DAY - 26th January 2012 Archamps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2E77-1FA7-4967-909F-9F89AF152761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Picture 2" descr="LogoLinac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1144317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41575370"/>
              </p:ext>
            </p:extLst>
          </p:nvPr>
        </p:nvGraphicFramePr>
        <p:xfrm>
          <a:off x="395534" y="1556792"/>
          <a:ext cx="8568953" cy="4846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5607"/>
                <a:gridCol w="2631702"/>
                <a:gridCol w="1896113"/>
                <a:gridCol w="229494"/>
                <a:gridCol w="1686037"/>
              </a:tblGrid>
              <a:tr h="53673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Energy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Key issue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Completed</a:t>
                      </a:r>
                      <a:r>
                        <a:rPr lang="en-GB" baseline="0" dirty="0" smtClean="0"/>
                        <a:t> in the tunnel by</a:t>
                      </a:r>
                      <a:endParaRPr lang="en-GB" dirty="0"/>
                    </a:p>
                  </a:txBody>
                  <a:tcPr/>
                </a:tc>
              </a:tr>
              <a:tr h="926417">
                <a:tc rowSpan="5"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LINAC4 stand alone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3MeV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 transmission</a:t>
                      </a:r>
                    </a:p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Chopping 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May 2013</a:t>
                      </a:r>
                      <a:endParaRPr lang="en-GB" dirty="0"/>
                    </a:p>
                  </a:txBody>
                  <a:tcPr/>
                </a:tc>
              </a:tr>
              <a:tr h="53673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 MeV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Matching to DTL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 2013</a:t>
                      </a:r>
                      <a:endParaRPr lang="en-GB" dirty="0"/>
                    </a:p>
                  </a:txBody>
                  <a:tcPr/>
                </a:tc>
              </a:tr>
              <a:tr h="53673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30-50 MeV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Transporting in PMQ channel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Dec 2013</a:t>
                      </a:r>
                      <a:endParaRPr lang="en-GB" dirty="0"/>
                    </a:p>
                  </a:txBody>
                  <a:tcPr/>
                </a:tc>
              </a:tr>
              <a:tr h="53673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 MeV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Setting the RF phases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Mar</a:t>
                      </a:r>
                      <a:r>
                        <a:rPr lang="en-GB" baseline="0" dirty="0" smtClean="0"/>
                        <a:t> 2014</a:t>
                      </a:r>
                      <a:endParaRPr lang="en-GB" dirty="0"/>
                    </a:p>
                  </a:txBody>
                  <a:tcPr/>
                </a:tc>
              </a:tr>
              <a:tr h="536734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160 MeV - DUMP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Reliability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End  2014</a:t>
                      </a:r>
                      <a:endParaRPr lang="en-GB" dirty="0"/>
                    </a:p>
                  </a:txBody>
                  <a:tcPr/>
                </a:tc>
              </a:tr>
              <a:tr h="926417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Connection to PSB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160 MeV –LBE LBS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T0+8months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2376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essandra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INAC4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1874</TotalTime>
  <Words>1069</Words>
  <Application>Microsoft Office PowerPoint</Application>
  <PresentationFormat>On-screen Show (4:3)</PresentationFormat>
  <Paragraphs>332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alessandra2</vt:lpstr>
      <vt:lpstr>LINAC4 </vt:lpstr>
      <vt:lpstr>LINAC4 commissioning plans etc.</vt:lpstr>
      <vt:lpstr>Slide 2</vt:lpstr>
      <vt:lpstr>Layout of LINAC4</vt:lpstr>
      <vt:lpstr>“The source(s)”</vt:lpstr>
      <vt:lpstr>Slide 5</vt:lpstr>
      <vt:lpstr>Transfer Line</vt:lpstr>
      <vt:lpstr>Nominal Beam at PSB</vt:lpstr>
      <vt:lpstr>What needs to be set</vt:lpstr>
      <vt:lpstr>Stages</vt:lpstr>
      <vt:lpstr>Slide 10</vt:lpstr>
      <vt:lpstr>Movable Temporary Benches</vt:lpstr>
      <vt:lpstr>Permanent Measurement Line </vt:lpstr>
      <vt:lpstr>At 160 MeV on the DUMP</vt:lpstr>
      <vt:lpstr>Refurbished LBE LBS </vt:lpstr>
      <vt:lpstr>What have done so far</vt:lpstr>
      <vt:lpstr>What have done so far </vt:lpstr>
      <vt:lpstr>     What if…we need 50MeV p</vt:lpstr>
      <vt:lpstr>     Support from OP</vt:lpstr>
      <vt:lpstr>     Connection to PSB</vt:lpstr>
      <vt:lpstr>     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Alessandra Lombardi</dc:creator>
  <cp:lastModifiedBy>lombarda</cp:lastModifiedBy>
  <cp:revision>78</cp:revision>
  <dcterms:created xsi:type="dcterms:W3CDTF">2012-01-24T08:32:57Z</dcterms:created>
  <dcterms:modified xsi:type="dcterms:W3CDTF">2012-01-26T09:40:31Z</dcterms:modified>
</cp:coreProperties>
</file>