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4" r:id="rId3"/>
    <p:sldId id="266" r:id="rId4"/>
    <p:sldId id="268" r:id="rId5"/>
    <p:sldId id="260" r:id="rId6"/>
    <p:sldId id="278" r:id="rId7"/>
    <p:sldId id="261" r:id="rId8"/>
    <p:sldId id="263" r:id="rId9"/>
    <p:sldId id="259" r:id="rId10"/>
    <p:sldId id="269" r:id="rId11"/>
    <p:sldId id="272" r:id="rId12"/>
    <p:sldId id="271" r:id="rId13"/>
    <p:sldId id="275" r:id="rId14"/>
    <p:sldId id="270" r:id="rId15"/>
    <p:sldId id="273" r:id="rId16"/>
    <p:sldId id="277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9" autoAdjust="0"/>
    <p:restoredTop sz="94590" autoAdjust="0"/>
  </p:normalViewPr>
  <p:slideViewPr>
    <p:cSldViewPr snapToGrid="0" snapToObjects="1">
      <p:cViewPr varScale="1">
        <p:scale>
          <a:sx n="70" d="100"/>
          <a:sy n="70" d="100"/>
        </p:scale>
        <p:origin x="-4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4DF80-11E8-C440-A927-57B727F5FA5C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50412-71EB-2A46-91C8-82905AC06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80579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A9C58-BFD0-2348-903D-E0B38EB503B3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04B81-3436-B44E-A0F7-73E69D982B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25776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permanent workers</a:t>
            </a:r>
            <a:r>
              <a:rPr lang="en-GB" baseline="0" dirty="0" smtClean="0"/>
              <a:t> from external company</a:t>
            </a:r>
          </a:p>
          <a:p>
            <a:r>
              <a:rPr lang="en-GB" baseline="0" dirty="0" smtClean="0"/>
              <a:t>Last week reinforcement from three polish guys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permanent workers</a:t>
            </a:r>
            <a:r>
              <a:rPr lang="en-GB" baseline="0" dirty="0" smtClean="0"/>
              <a:t> from external company</a:t>
            </a:r>
          </a:p>
          <a:p>
            <a:r>
              <a:rPr lang="en-GB" baseline="0" dirty="0" smtClean="0"/>
              <a:t>Last week reinforcement from three polish guys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permanent workers</a:t>
            </a:r>
            <a:r>
              <a:rPr lang="en-GB" baseline="0" dirty="0" smtClean="0"/>
              <a:t> from external company</a:t>
            </a:r>
          </a:p>
          <a:p>
            <a:r>
              <a:rPr lang="en-GB" baseline="0" dirty="0" smtClean="0"/>
              <a:t>Last week reinforcement from three polish guys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permanent workers</a:t>
            </a:r>
            <a:r>
              <a:rPr lang="en-GB" baseline="0" dirty="0" smtClean="0"/>
              <a:t> from external company</a:t>
            </a:r>
          </a:p>
          <a:p>
            <a:r>
              <a:rPr lang="en-GB" baseline="0" dirty="0" smtClean="0"/>
              <a:t>Last week reinforcement from three polish guys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permanent workers</a:t>
            </a:r>
            <a:r>
              <a:rPr lang="en-GB" baseline="0" dirty="0" smtClean="0"/>
              <a:t> from external company</a:t>
            </a:r>
          </a:p>
          <a:p>
            <a:r>
              <a:rPr lang="en-GB" baseline="0" dirty="0" smtClean="0"/>
              <a:t>Last week reinforcement from three polish guys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904B81-3436-B44E-A0F7-73E69D982BC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473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OP DAYS ARCHAMPS 26-01-2012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1/21/11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OP DAYS ARCHAMPS 26-01-2012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B3082-E126-4946-A7B7-7D3E10A17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289" y="1950384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LHC QPS UPDATE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61202"/>
            <a:ext cx="6400800" cy="1752600"/>
          </a:xfrm>
        </p:spPr>
        <p:txBody>
          <a:bodyPr/>
          <a:lstStyle/>
          <a:p>
            <a:r>
              <a:rPr lang="en-US" dirty="0" smtClean="0"/>
              <a:t>OP Participation in QPS work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F3/F4 swap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5279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What is it all about: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everal  beam dumps because of loss of mains power on the QPS system.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Cause: circuit breaker trips due to current peaks in mains current of QPS system.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Test results in: EDMS 1149398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092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F3/F4 swap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is it all about: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384" t="35927" r="10" b="302"/>
          <a:stretch/>
        </p:blipFill>
        <p:spPr>
          <a:xfrm>
            <a:off x="611746" y="2266017"/>
            <a:ext cx="7553459" cy="388148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125014" y="5434885"/>
            <a:ext cx="1841679" cy="1287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546796" y="5962919"/>
            <a:ext cx="1841679" cy="1287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1228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F3/F4 swap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5331705" y="4847345"/>
            <a:ext cx="1012119" cy="5030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Alim. Lineaire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Powerpac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130573" y="2277358"/>
            <a:ext cx="6720742" cy="3789720"/>
            <a:chOff x="1130573" y="2277358"/>
            <a:chExt cx="6720742" cy="3789720"/>
          </a:xfrm>
        </p:grpSpPr>
        <p:sp>
          <p:nvSpPr>
            <p:cNvPr id="10" name="Text Box 52"/>
            <p:cNvSpPr txBox="1">
              <a:spLocks noChangeArrowheads="1"/>
            </p:cNvSpPr>
            <p:nvPr/>
          </p:nvSpPr>
          <p:spPr bwMode="auto">
            <a:xfrm>
              <a:off x="1403830" y="5688488"/>
              <a:ext cx="1144930" cy="378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Crate iQPS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1130573" y="2277358"/>
              <a:ext cx="6227659" cy="3789720"/>
              <a:chOff x="1845" y="9656"/>
              <a:chExt cx="8159" cy="4965"/>
            </a:xfrm>
          </p:grpSpPr>
          <p:sp>
            <p:nvSpPr>
              <p:cNvPr id="24" name="Rectangle 51"/>
              <p:cNvSpPr>
                <a:spLocks noChangeArrowheads="1"/>
              </p:cNvSpPr>
              <p:nvPr/>
            </p:nvSpPr>
            <p:spPr bwMode="auto">
              <a:xfrm>
                <a:off x="1845" y="12834"/>
                <a:ext cx="2213" cy="170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25" name="Group 16"/>
              <p:cNvGrpSpPr>
                <a:grpSpLocks/>
              </p:cNvGrpSpPr>
              <p:nvPr/>
            </p:nvGrpSpPr>
            <p:grpSpPr bwMode="auto">
              <a:xfrm>
                <a:off x="2961" y="9656"/>
                <a:ext cx="7043" cy="4965"/>
                <a:chOff x="2961" y="9656"/>
                <a:chExt cx="7043" cy="4965"/>
              </a:xfrm>
            </p:grpSpPr>
            <p:sp>
              <p:nvSpPr>
                <p:cNvPr id="26" name="Rectangle 50"/>
                <p:cNvSpPr>
                  <a:spLocks noChangeArrowheads="1"/>
                </p:cNvSpPr>
                <p:nvPr/>
              </p:nvSpPr>
              <p:spPr bwMode="auto">
                <a:xfrm>
                  <a:off x="5354" y="12834"/>
                  <a:ext cx="3364" cy="1704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6111" y="14125"/>
                  <a:ext cx="1871" cy="4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Crate New QPS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5395" y="13023"/>
                  <a:ext cx="1326" cy="65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Alim. </a:t>
                  </a:r>
                  <a:r>
                    <a:rPr kumimoji="0" lang="fr-FR" sz="8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Lineaire</a:t>
                  </a:r>
                  <a:endPara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Powerpac</a:t>
                  </a:r>
                  <a:endParaRPr kumimoji="0" lang="fr-FR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AutoShape 47"/>
                <p:cNvSpPr>
                  <a:spLocks noChangeShapeType="1"/>
                </p:cNvSpPr>
                <p:nvPr/>
              </p:nvSpPr>
              <p:spPr bwMode="auto">
                <a:xfrm>
                  <a:off x="8334" y="11666"/>
                  <a:ext cx="167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AutoShape 46"/>
                <p:cNvSpPr>
                  <a:spLocks noChangeShapeType="1"/>
                </p:cNvSpPr>
                <p:nvPr/>
              </p:nvSpPr>
              <p:spPr bwMode="auto">
                <a:xfrm>
                  <a:off x="8885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AutoShape 45"/>
                <p:cNvSpPr>
                  <a:spLocks noChangeShapeType="1"/>
                </p:cNvSpPr>
                <p:nvPr/>
              </p:nvSpPr>
              <p:spPr bwMode="auto">
                <a:xfrm>
                  <a:off x="10004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2" name="AutoShape 44"/>
                <p:cNvSpPr>
                  <a:spLocks noChangeShapeType="1"/>
                </p:cNvSpPr>
                <p:nvPr/>
              </p:nvSpPr>
              <p:spPr bwMode="auto">
                <a:xfrm>
                  <a:off x="4080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448" y="11865"/>
                  <a:ext cx="1284" cy="5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7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Chaufferette 1</a:t>
                  </a:r>
                  <a:endPara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7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DQHDS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AutoShape 42"/>
                <p:cNvSpPr>
                  <a:spLocks noChangeShapeType="1"/>
                </p:cNvSpPr>
                <p:nvPr/>
              </p:nvSpPr>
              <p:spPr bwMode="auto">
                <a:xfrm>
                  <a:off x="5199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AutoShape 41"/>
                <p:cNvSpPr>
                  <a:spLocks noChangeShapeType="1"/>
                </p:cNvSpPr>
                <p:nvPr/>
              </p:nvSpPr>
              <p:spPr bwMode="auto">
                <a:xfrm flipV="1">
                  <a:off x="2961" y="11666"/>
                  <a:ext cx="2798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" name="AutoShape 40"/>
                <p:cNvSpPr>
                  <a:spLocks noChangeShapeType="1"/>
                </p:cNvSpPr>
                <p:nvPr/>
              </p:nvSpPr>
              <p:spPr bwMode="auto">
                <a:xfrm>
                  <a:off x="2961" y="11667"/>
                  <a:ext cx="0" cy="135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grpSp>
              <p:nvGrpSpPr>
                <p:cNvPr id="37" name="Group 17"/>
                <p:cNvGrpSpPr>
                  <a:grpSpLocks/>
                </p:cNvGrpSpPr>
                <p:nvPr/>
              </p:nvGrpSpPr>
              <p:grpSpPr bwMode="auto">
                <a:xfrm>
                  <a:off x="5120" y="9656"/>
                  <a:ext cx="4681" cy="3367"/>
                  <a:chOff x="4509" y="2343"/>
                  <a:chExt cx="4216" cy="2975"/>
                </a:xfrm>
              </p:grpSpPr>
              <p:sp>
                <p:nvSpPr>
                  <p:cNvPr id="38" name="AutoShape 39"/>
                  <p:cNvSpPr>
                    <a:spLocks noChangeShapeType="1"/>
                  </p:cNvSpPr>
                  <p:nvPr/>
                </p:nvSpPr>
                <p:spPr bwMode="auto">
                  <a:xfrm>
                    <a:off x="4647" y="2841"/>
                    <a:ext cx="1590" cy="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39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509" y="2343"/>
                    <a:ext cx="1900" cy="1105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0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41" y="2362"/>
                    <a:ext cx="1279" cy="4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Coffret F3</a:t>
                    </a:r>
                    <a:endParaRPr kumimoji="0" lang="fr-FR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4999" y="2841"/>
                    <a:ext cx="125" cy="552"/>
                    <a:chOff x="2258" y="8168"/>
                    <a:chExt cx="369" cy="1462"/>
                  </a:xfrm>
                </p:grpSpPr>
                <p:sp>
                  <p:nvSpPr>
                    <p:cNvPr id="55" name="AutoShap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8168"/>
                      <a:ext cx="0" cy="472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6" name="AutoShap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7" name="AutoShap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8" name="AutoShap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58" y="8640"/>
                      <a:ext cx="253" cy="403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9" name="AutoShap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9043"/>
                      <a:ext cx="1" cy="58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2" name="AutoShape 30"/>
                  <p:cNvSpPr>
                    <a:spLocks noChangeShapeType="1"/>
                  </p:cNvSpPr>
                  <p:nvPr/>
                </p:nvSpPr>
                <p:spPr bwMode="auto">
                  <a:xfrm>
                    <a:off x="5085" y="3393"/>
                    <a:ext cx="0" cy="192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3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17" y="2845"/>
                    <a:ext cx="999" cy="5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ABB</a:t>
                    </a:r>
                    <a:endPara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S502-C6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" name="AutoShape 28"/>
                  <p:cNvSpPr>
                    <a:spLocks noChangeShapeType="1"/>
                  </p:cNvSpPr>
                  <p:nvPr/>
                </p:nvSpPr>
                <p:spPr bwMode="auto">
                  <a:xfrm>
                    <a:off x="6963" y="2841"/>
                    <a:ext cx="1590" cy="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6825" y="2343"/>
                    <a:ext cx="1900" cy="1105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6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57" y="2362"/>
                    <a:ext cx="1279" cy="4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Coffret F4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7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7315" y="2841"/>
                    <a:ext cx="125" cy="552"/>
                    <a:chOff x="2258" y="8168"/>
                    <a:chExt cx="369" cy="1462"/>
                  </a:xfrm>
                </p:grpSpPr>
                <p:sp>
                  <p:nvSpPr>
                    <p:cNvPr id="50" name="AutoShap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8168"/>
                      <a:ext cx="0" cy="472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1" name="AutoShap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2" name="AutoShape 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3" name="AutoShap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58" y="8640"/>
                      <a:ext cx="253" cy="403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4" name="AutoShap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9043"/>
                      <a:ext cx="1" cy="58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8" name="AutoShape 19"/>
                  <p:cNvSpPr>
                    <a:spLocks noChangeShapeType="1"/>
                  </p:cNvSpPr>
                  <p:nvPr/>
                </p:nvSpPr>
                <p:spPr bwMode="auto">
                  <a:xfrm>
                    <a:off x="7401" y="3393"/>
                    <a:ext cx="0" cy="192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9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33" y="2845"/>
                    <a:ext cx="999" cy="5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MG</a:t>
                    </a:r>
                    <a:endPara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C60N-C10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1318342" y="3963461"/>
              <a:ext cx="6532973" cy="1386893"/>
              <a:chOff x="2091" y="11865"/>
              <a:chExt cx="8559" cy="1817"/>
            </a:xfrm>
          </p:grpSpPr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2091" y="13023"/>
                <a:ext cx="1730" cy="6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Alim. à découpage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SYKO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559" y="11865"/>
                <a:ext cx="1283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</a:t>
                </a:r>
                <a:r>
                  <a:rPr kumimoji="0" lang="fr-FR" sz="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 3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 Box 12"/>
              <p:cNvSpPr txBox="1">
                <a:spLocks noChangeArrowheads="1"/>
              </p:cNvSpPr>
              <p:nvPr/>
            </p:nvSpPr>
            <p:spPr bwMode="auto">
              <a:xfrm>
                <a:off x="8245" y="11865"/>
                <a:ext cx="1284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 2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9366" y="11865"/>
                <a:ext cx="1284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 4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61" name="TextBox 60"/>
          <p:cNvSpPr txBox="1"/>
          <p:nvPr/>
        </p:nvSpPr>
        <p:spPr>
          <a:xfrm>
            <a:off x="423914" y="3227836"/>
            <a:ext cx="193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 Peak Current 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6870228" y="3412502"/>
            <a:ext cx="1886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Low Peak Current 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1293391" y="2599900"/>
            <a:ext cx="2040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6 Amps</a:t>
            </a:r>
          </a:p>
          <a:p>
            <a:r>
              <a:rPr lang="en-GB" sz="1400" dirty="0" smtClean="0"/>
              <a:t>Super fast circuit breaker 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176530" y="3412502"/>
            <a:ext cx="1905386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3" idx="1"/>
          </p:cNvCxnSpPr>
          <p:nvPr/>
        </p:nvCxnSpPr>
        <p:spPr>
          <a:xfrm flipH="1">
            <a:off x="6114282" y="3597168"/>
            <a:ext cx="7559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355684" y="2588633"/>
            <a:ext cx="1788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10 Amps</a:t>
            </a:r>
          </a:p>
          <a:p>
            <a:r>
              <a:rPr lang="en-GB" sz="1400" dirty="0"/>
              <a:t>F</a:t>
            </a:r>
            <a:r>
              <a:rPr lang="en-GB" sz="1400" dirty="0" smtClean="0"/>
              <a:t>ast circuit breaker </a:t>
            </a:r>
            <a:endParaRPr lang="en-GB" sz="1400" dirty="0"/>
          </a:p>
        </p:txBody>
      </p:sp>
      <p:cxnSp>
        <p:nvCxnSpPr>
          <p:cNvPr id="65" name="Straight Arrow Connector 64"/>
          <p:cNvCxnSpPr>
            <a:endCxn id="43" idx="1"/>
          </p:cNvCxnSpPr>
          <p:nvPr/>
        </p:nvCxnSpPr>
        <p:spPr>
          <a:xfrm>
            <a:off x="3252204" y="2957648"/>
            <a:ext cx="80865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6202419" y="2861510"/>
            <a:ext cx="1158866" cy="2271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1984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/>
      <p:bldP spid="64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F3/F4 swap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5331705" y="4847345"/>
            <a:ext cx="1012119" cy="5030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Alim. Lineaire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Powerpac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130573" y="2277358"/>
            <a:ext cx="6720742" cy="3789720"/>
            <a:chOff x="1130573" y="2277358"/>
            <a:chExt cx="6720742" cy="3789720"/>
          </a:xfrm>
        </p:grpSpPr>
        <p:sp>
          <p:nvSpPr>
            <p:cNvPr id="10" name="Text Box 52"/>
            <p:cNvSpPr txBox="1">
              <a:spLocks noChangeArrowheads="1"/>
            </p:cNvSpPr>
            <p:nvPr/>
          </p:nvSpPr>
          <p:spPr bwMode="auto">
            <a:xfrm>
              <a:off x="1403830" y="5688488"/>
              <a:ext cx="1144930" cy="378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Crate iQPS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1130573" y="2277358"/>
              <a:ext cx="6227659" cy="3789720"/>
              <a:chOff x="1845" y="9656"/>
              <a:chExt cx="8159" cy="4965"/>
            </a:xfrm>
          </p:grpSpPr>
          <p:sp>
            <p:nvSpPr>
              <p:cNvPr id="24" name="Rectangle 51"/>
              <p:cNvSpPr>
                <a:spLocks noChangeArrowheads="1"/>
              </p:cNvSpPr>
              <p:nvPr/>
            </p:nvSpPr>
            <p:spPr bwMode="auto">
              <a:xfrm>
                <a:off x="1845" y="12834"/>
                <a:ext cx="2213" cy="170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25" name="Group 16"/>
              <p:cNvGrpSpPr>
                <a:grpSpLocks/>
              </p:cNvGrpSpPr>
              <p:nvPr/>
            </p:nvGrpSpPr>
            <p:grpSpPr bwMode="auto">
              <a:xfrm>
                <a:off x="2961" y="9656"/>
                <a:ext cx="7043" cy="4965"/>
                <a:chOff x="2961" y="9656"/>
                <a:chExt cx="7043" cy="4965"/>
              </a:xfrm>
            </p:grpSpPr>
            <p:sp>
              <p:nvSpPr>
                <p:cNvPr id="26" name="Rectangle 50"/>
                <p:cNvSpPr>
                  <a:spLocks noChangeArrowheads="1"/>
                </p:cNvSpPr>
                <p:nvPr/>
              </p:nvSpPr>
              <p:spPr bwMode="auto">
                <a:xfrm>
                  <a:off x="5354" y="12834"/>
                  <a:ext cx="3364" cy="1704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27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6111" y="14125"/>
                  <a:ext cx="1871" cy="4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Crate New QPS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5395" y="13023"/>
                  <a:ext cx="1326" cy="659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Alim. </a:t>
                  </a:r>
                  <a:r>
                    <a:rPr kumimoji="0" lang="fr-FR" sz="8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Lineaire</a:t>
                  </a:r>
                  <a:endParaRPr kumimoji="0" lang="fr-FR" sz="9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Powerpac</a:t>
                  </a:r>
                  <a:endParaRPr kumimoji="0" lang="fr-FR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AutoShape 47"/>
                <p:cNvSpPr>
                  <a:spLocks noChangeShapeType="1"/>
                </p:cNvSpPr>
                <p:nvPr/>
              </p:nvSpPr>
              <p:spPr bwMode="auto">
                <a:xfrm>
                  <a:off x="8334" y="11666"/>
                  <a:ext cx="167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AutoShape 46"/>
                <p:cNvSpPr>
                  <a:spLocks noChangeShapeType="1"/>
                </p:cNvSpPr>
                <p:nvPr/>
              </p:nvSpPr>
              <p:spPr bwMode="auto">
                <a:xfrm>
                  <a:off x="8885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1" name="AutoShape 45"/>
                <p:cNvSpPr>
                  <a:spLocks noChangeShapeType="1"/>
                </p:cNvSpPr>
                <p:nvPr/>
              </p:nvSpPr>
              <p:spPr bwMode="auto">
                <a:xfrm>
                  <a:off x="10004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2" name="AutoShape 44"/>
                <p:cNvSpPr>
                  <a:spLocks noChangeShapeType="1"/>
                </p:cNvSpPr>
                <p:nvPr/>
              </p:nvSpPr>
              <p:spPr bwMode="auto">
                <a:xfrm>
                  <a:off x="4080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3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448" y="11865"/>
                  <a:ext cx="1284" cy="5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7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Chaufferette 1</a:t>
                  </a:r>
                  <a:endPara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7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DQHDS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AutoShape 42"/>
                <p:cNvSpPr>
                  <a:spLocks noChangeShapeType="1"/>
                </p:cNvSpPr>
                <p:nvPr/>
              </p:nvSpPr>
              <p:spPr bwMode="auto">
                <a:xfrm>
                  <a:off x="5199" y="11666"/>
                  <a:ext cx="0" cy="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AutoShape 41"/>
                <p:cNvSpPr>
                  <a:spLocks noChangeShapeType="1"/>
                </p:cNvSpPr>
                <p:nvPr/>
              </p:nvSpPr>
              <p:spPr bwMode="auto">
                <a:xfrm flipV="1">
                  <a:off x="2961" y="11666"/>
                  <a:ext cx="2798" cy="1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6" name="AutoShape 40"/>
                <p:cNvSpPr>
                  <a:spLocks noChangeShapeType="1"/>
                </p:cNvSpPr>
                <p:nvPr/>
              </p:nvSpPr>
              <p:spPr bwMode="auto">
                <a:xfrm>
                  <a:off x="2961" y="11667"/>
                  <a:ext cx="0" cy="135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grpSp>
              <p:nvGrpSpPr>
                <p:cNvPr id="37" name="Group 17"/>
                <p:cNvGrpSpPr>
                  <a:grpSpLocks/>
                </p:cNvGrpSpPr>
                <p:nvPr/>
              </p:nvGrpSpPr>
              <p:grpSpPr bwMode="auto">
                <a:xfrm>
                  <a:off x="5120" y="9656"/>
                  <a:ext cx="4681" cy="3367"/>
                  <a:chOff x="4509" y="2343"/>
                  <a:chExt cx="4216" cy="2975"/>
                </a:xfrm>
              </p:grpSpPr>
              <p:sp>
                <p:nvSpPr>
                  <p:cNvPr id="38" name="AutoShape 39"/>
                  <p:cNvSpPr>
                    <a:spLocks noChangeShapeType="1"/>
                  </p:cNvSpPr>
                  <p:nvPr/>
                </p:nvSpPr>
                <p:spPr bwMode="auto">
                  <a:xfrm>
                    <a:off x="4647" y="2841"/>
                    <a:ext cx="1590" cy="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39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509" y="2343"/>
                    <a:ext cx="1900" cy="1105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0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41" y="2362"/>
                    <a:ext cx="1279" cy="4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Coffret F3</a:t>
                    </a:r>
                    <a:endParaRPr kumimoji="0" lang="fr-FR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1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4999" y="2841"/>
                    <a:ext cx="125" cy="552"/>
                    <a:chOff x="2258" y="8168"/>
                    <a:chExt cx="369" cy="1462"/>
                  </a:xfrm>
                </p:grpSpPr>
                <p:sp>
                  <p:nvSpPr>
                    <p:cNvPr id="55" name="AutoShap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8168"/>
                      <a:ext cx="0" cy="472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6" name="AutoShap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7" name="AutoShap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8" name="AutoShap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58" y="8640"/>
                      <a:ext cx="253" cy="403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9" name="AutoShap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9043"/>
                      <a:ext cx="1" cy="58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2" name="AutoShape 30"/>
                  <p:cNvSpPr>
                    <a:spLocks noChangeShapeType="1"/>
                  </p:cNvSpPr>
                  <p:nvPr/>
                </p:nvSpPr>
                <p:spPr bwMode="auto">
                  <a:xfrm>
                    <a:off x="5085" y="3393"/>
                    <a:ext cx="0" cy="192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3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17" y="2845"/>
                    <a:ext cx="999" cy="5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ABB</a:t>
                    </a:r>
                    <a:endPara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S502-C6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" name="AutoShape 28"/>
                  <p:cNvSpPr>
                    <a:spLocks noChangeShapeType="1"/>
                  </p:cNvSpPr>
                  <p:nvPr/>
                </p:nvSpPr>
                <p:spPr bwMode="auto">
                  <a:xfrm>
                    <a:off x="6963" y="2841"/>
                    <a:ext cx="1590" cy="0"/>
                  </a:xfrm>
                  <a:prstGeom prst="straightConnector1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5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6825" y="2343"/>
                    <a:ext cx="1900" cy="1105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6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57" y="2362"/>
                    <a:ext cx="1279" cy="4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Coffret F4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7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7315" y="2841"/>
                    <a:ext cx="125" cy="552"/>
                    <a:chOff x="2258" y="8168"/>
                    <a:chExt cx="369" cy="1462"/>
                  </a:xfrm>
                </p:grpSpPr>
                <p:sp>
                  <p:nvSpPr>
                    <p:cNvPr id="50" name="AutoShap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8168"/>
                      <a:ext cx="0" cy="472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1" name="AutoShap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2" name="AutoShape 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83" y="8523"/>
                      <a:ext cx="244" cy="186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3" name="AutoShap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58" y="8640"/>
                      <a:ext cx="253" cy="403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4" name="AutoShap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1" y="9043"/>
                      <a:ext cx="1" cy="58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48" name="AutoShape 19"/>
                  <p:cNvSpPr>
                    <a:spLocks noChangeShapeType="1"/>
                  </p:cNvSpPr>
                  <p:nvPr/>
                </p:nvSpPr>
                <p:spPr bwMode="auto">
                  <a:xfrm>
                    <a:off x="7401" y="3393"/>
                    <a:ext cx="0" cy="192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49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33" y="2845"/>
                    <a:ext cx="999" cy="57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MG</a:t>
                    </a:r>
                    <a:endParaRPr kumimoji="0" lang="fr-FR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imes New Roman" pitchFamily="18" charset="0"/>
                        <a:cs typeface="Tahoma" pitchFamily="34" charset="0"/>
                      </a:rPr>
                      <a:t>C60N-C10</a:t>
                    </a:r>
                    <a:endParaRPr kumimoji="0" lang="fr-FR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</p:grpSp>
        <p:grpSp>
          <p:nvGrpSpPr>
            <p:cNvPr id="12" name="Group 3"/>
            <p:cNvGrpSpPr>
              <a:grpSpLocks/>
            </p:cNvGrpSpPr>
            <p:nvPr/>
          </p:nvGrpSpPr>
          <p:grpSpPr bwMode="auto">
            <a:xfrm>
              <a:off x="1318342" y="3963461"/>
              <a:ext cx="6532973" cy="1386893"/>
              <a:chOff x="2091" y="11865"/>
              <a:chExt cx="8559" cy="1817"/>
            </a:xfrm>
          </p:grpSpPr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2091" y="13023"/>
                <a:ext cx="1730" cy="6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Alim. à découpage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SYKO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4559" y="11865"/>
                <a:ext cx="1283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</a:t>
                </a:r>
                <a:r>
                  <a:rPr kumimoji="0" lang="fr-FR" sz="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 3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 Box 12"/>
              <p:cNvSpPr txBox="1">
                <a:spLocks noChangeArrowheads="1"/>
              </p:cNvSpPr>
              <p:nvPr/>
            </p:nvSpPr>
            <p:spPr bwMode="auto">
              <a:xfrm>
                <a:off x="8245" y="11865"/>
                <a:ext cx="1284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 2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9366" y="11865"/>
                <a:ext cx="1284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 4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3609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F3/F4 swap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is it all about: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4" name="Rectangle 5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 Box 53"/>
          <p:cNvSpPr txBox="1">
            <a:spLocks noChangeArrowheads="1"/>
          </p:cNvSpPr>
          <p:nvPr/>
        </p:nvSpPr>
        <p:spPr bwMode="auto">
          <a:xfrm>
            <a:off x="5331705" y="4847345"/>
            <a:ext cx="1012119" cy="5030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Alim. Lineaire</a:t>
            </a:r>
            <a:endParaRPr kumimoji="0" lang="fr-FR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Powerpac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52"/>
          <p:cNvSpPr txBox="1">
            <a:spLocks noChangeArrowheads="1"/>
          </p:cNvSpPr>
          <p:nvPr/>
        </p:nvSpPr>
        <p:spPr bwMode="auto">
          <a:xfrm>
            <a:off x="1403830" y="5688488"/>
            <a:ext cx="1144930" cy="37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Crate iQPS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5"/>
          <p:cNvGrpSpPr>
            <a:grpSpLocks/>
          </p:cNvGrpSpPr>
          <p:nvPr/>
        </p:nvGrpSpPr>
        <p:grpSpPr bwMode="auto">
          <a:xfrm>
            <a:off x="1130573" y="2277358"/>
            <a:ext cx="6227659" cy="3789720"/>
            <a:chOff x="1845" y="9656"/>
            <a:chExt cx="8159" cy="4965"/>
          </a:xfrm>
        </p:grpSpPr>
        <p:sp>
          <p:nvSpPr>
            <p:cNvPr id="24" name="Rectangle 51"/>
            <p:cNvSpPr>
              <a:spLocks noChangeArrowheads="1"/>
            </p:cNvSpPr>
            <p:nvPr/>
          </p:nvSpPr>
          <p:spPr bwMode="auto">
            <a:xfrm>
              <a:off x="1845" y="12834"/>
              <a:ext cx="2213" cy="17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5" name="Group 16"/>
            <p:cNvGrpSpPr>
              <a:grpSpLocks/>
            </p:cNvGrpSpPr>
            <p:nvPr/>
          </p:nvGrpSpPr>
          <p:grpSpPr bwMode="auto">
            <a:xfrm>
              <a:off x="2961" y="9656"/>
              <a:ext cx="7043" cy="4965"/>
              <a:chOff x="2961" y="9656"/>
              <a:chExt cx="7043" cy="4965"/>
            </a:xfrm>
          </p:grpSpPr>
          <p:sp>
            <p:nvSpPr>
              <p:cNvPr id="26" name="Rectangle 50"/>
              <p:cNvSpPr>
                <a:spLocks noChangeArrowheads="1"/>
              </p:cNvSpPr>
              <p:nvPr/>
            </p:nvSpPr>
            <p:spPr bwMode="auto">
              <a:xfrm>
                <a:off x="5354" y="12834"/>
                <a:ext cx="3364" cy="170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Text Box 49"/>
              <p:cNvSpPr txBox="1">
                <a:spLocks noChangeArrowheads="1"/>
              </p:cNvSpPr>
              <p:nvPr/>
            </p:nvSpPr>
            <p:spPr bwMode="auto">
              <a:xfrm>
                <a:off x="6111" y="14125"/>
                <a:ext cx="1871" cy="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Crate New QPS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 Box 48"/>
              <p:cNvSpPr txBox="1">
                <a:spLocks noChangeArrowheads="1"/>
              </p:cNvSpPr>
              <p:nvPr/>
            </p:nvSpPr>
            <p:spPr bwMode="auto">
              <a:xfrm>
                <a:off x="5395" y="13023"/>
                <a:ext cx="1326" cy="6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Alim. Lineaire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Powerpac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AutoShape 47"/>
              <p:cNvSpPr>
                <a:spLocks noChangeShapeType="1"/>
              </p:cNvSpPr>
              <p:nvPr/>
            </p:nvSpPr>
            <p:spPr bwMode="auto">
              <a:xfrm>
                <a:off x="8334" y="11666"/>
                <a:ext cx="167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AutoShape 46"/>
              <p:cNvSpPr>
                <a:spLocks noChangeShapeType="1"/>
              </p:cNvSpPr>
              <p:nvPr/>
            </p:nvSpPr>
            <p:spPr bwMode="auto">
              <a:xfrm>
                <a:off x="8885" y="11666"/>
                <a:ext cx="0" cy="1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AutoShape 45"/>
              <p:cNvSpPr>
                <a:spLocks noChangeShapeType="1"/>
              </p:cNvSpPr>
              <p:nvPr/>
            </p:nvSpPr>
            <p:spPr bwMode="auto">
              <a:xfrm>
                <a:off x="10004" y="11666"/>
                <a:ext cx="0" cy="1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AutoShape 44"/>
              <p:cNvSpPr>
                <a:spLocks noChangeShapeType="1"/>
              </p:cNvSpPr>
              <p:nvPr/>
            </p:nvSpPr>
            <p:spPr bwMode="auto">
              <a:xfrm>
                <a:off x="4080" y="11666"/>
                <a:ext cx="0" cy="1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Text Box 43"/>
              <p:cNvSpPr txBox="1">
                <a:spLocks noChangeArrowheads="1"/>
              </p:cNvSpPr>
              <p:nvPr/>
            </p:nvSpPr>
            <p:spPr bwMode="auto">
              <a:xfrm>
                <a:off x="3448" y="11865"/>
                <a:ext cx="1284" cy="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Chaufferette 1</a:t>
                </a:r>
                <a:endParaRPr kumimoji="0" lang="fr-F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7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ea typeface="Times New Roman" pitchFamily="18" charset="0"/>
                    <a:cs typeface="Tahoma" pitchFamily="34" charset="0"/>
                  </a:rPr>
                  <a:t>DQHDS</a:t>
                </a: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AutoShape 42"/>
              <p:cNvSpPr>
                <a:spLocks noChangeShapeType="1"/>
              </p:cNvSpPr>
              <p:nvPr/>
            </p:nvSpPr>
            <p:spPr bwMode="auto">
              <a:xfrm>
                <a:off x="5199" y="11666"/>
                <a:ext cx="0" cy="1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AutoShape 41"/>
              <p:cNvSpPr>
                <a:spLocks noChangeShapeType="1"/>
              </p:cNvSpPr>
              <p:nvPr/>
            </p:nvSpPr>
            <p:spPr bwMode="auto">
              <a:xfrm flipV="1">
                <a:off x="2961" y="11666"/>
                <a:ext cx="2798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AutoShape 40"/>
              <p:cNvSpPr>
                <a:spLocks noChangeShapeType="1"/>
              </p:cNvSpPr>
              <p:nvPr/>
            </p:nvSpPr>
            <p:spPr bwMode="auto">
              <a:xfrm>
                <a:off x="2961" y="11667"/>
                <a:ext cx="0" cy="135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37" name="Group 17"/>
              <p:cNvGrpSpPr>
                <a:grpSpLocks/>
              </p:cNvGrpSpPr>
              <p:nvPr/>
            </p:nvGrpSpPr>
            <p:grpSpPr bwMode="auto">
              <a:xfrm>
                <a:off x="5120" y="9656"/>
                <a:ext cx="4681" cy="3367"/>
                <a:chOff x="4509" y="2343"/>
                <a:chExt cx="4216" cy="2975"/>
              </a:xfrm>
            </p:grpSpPr>
            <p:sp>
              <p:nvSpPr>
                <p:cNvPr id="38" name="AutoShape 39"/>
                <p:cNvSpPr>
                  <a:spLocks noChangeShapeType="1"/>
                </p:cNvSpPr>
                <p:nvPr/>
              </p:nvSpPr>
              <p:spPr bwMode="auto">
                <a:xfrm>
                  <a:off x="4647" y="2841"/>
                  <a:ext cx="1590" cy="0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>
                  <a:off x="4509" y="2343"/>
                  <a:ext cx="1900" cy="1105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0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4841" y="2362"/>
                  <a:ext cx="1279" cy="4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Coffret F3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1" name="Group 31"/>
                <p:cNvGrpSpPr>
                  <a:grpSpLocks/>
                </p:cNvGrpSpPr>
                <p:nvPr/>
              </p:nvGrpSpPr>
              <p:grpSpPr bwMode="auto">
                <a:xfrm>
                  <a:off x="4999" y="2841"/>
                  <a:ext cx="125" cy="552"/>
                  <a:chOff x="2258" y="8168"/>
                  <a:chExt cx="369" cy="1462"/>
                </a:xfrm>
              </p:grpSpPr>
              <p:sp>
                <p:nvSpPr>
                  <p:cNvPr id="55" name="AutoShape 36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8168"/>
                    <a:ext cx="0" cy="47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6" name="AutoShape 35"/>
                  <p:cNvSpPr>
                    <a:spLocks noChangeShapeType="1"/>
                  </p:cNvSpPr>
                  <p:nvPr/>
                </p:nvSpPr>
                <p:spPr bwMode="auto">
                  <a:xfrm>
                    <a:off x="2383" y="8523"/>
                    <a:ext cx="244" cy="18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7" name="AutoShap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83" y="8523"/>
                    <a:ext cx="244" cy="18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8" name="AutoShape 33"/>
                  <p:cNvSpPr>
                    <a:spLocks noChangeShapeType="1"/>
                  </p:cNvSpPr>
                  <p:nvPr/>
                </p:nvSpPr>
                <p:spPr bwMode="auto">
                  <a:xfrm>
                    <a:off x="2258" y="8640"/>
                    <a:ext cx="253" cy="40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9" name="AutoShape 32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9043"/>
                    <a:ext cx="1" cy="58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42" name="AutoShape 30"/>
                <p:cNvSpPr>
                  <a:spLocks noChangeShapeType="1"/>
                </p:cNvSpPr>
                <p:nvPr/>
              </p:nvSpPr>
              <p:spPr bwMode="auto">
                <a:xfrm>
                  <a:off x="5083" y="4119"/>
                  <a:ext cx="2" cy="1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3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5017" y="2845"/>
                  <a:ext cx="999" cy="5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ABB</a:t>
                  </a:r>
                  <a:endPara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S502-C6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AutoShape 28"/>
                <p:cNvSpPr>
                  <a:spLocks noChangeShapeType="1"/>
                </p:cNvSpPr>
                <p:nvPr/>
              </p:nvSpPr>
              <p:spPr bwMode="auto">
                <a:xfrm>
                  <a:off x="6963" y="2841"/>
                  <a:ext cx="1590" cy="0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5" name="Rectangle 27"/>
                <p:cNvSpPr>
                  <a:spLocks noChangeArrowheads="1"/>
                </p:cNvSpPr>
                <p:nvPr/>
              </p:nvSpPr>
              <p:spPr bwMode="auto">
                <a:xfrm>
                  <a:off x="6825" y="2343"/>
                  <a:ext cx="1900" cy="1105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7157" y="2362"/>
                  <a:ext cx="1279" cy="4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Coffret F4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7" name="Group 20"/>
                <p:cNvGrpSpPr>
                  <a:grpSpLocks/>
                </p:cNvGrpSpPr>
                <p:nvPr/>
              </p:nvGrpSpPr>
              <p:grpSpPr bwMode="auto">
                <a:xfrm>
                  <a:off x="7315" y="2841"/>
                  <a:ext cx="125" cy="552"/>
                  <a:chOff x="2258" y="8168"/>
                  <a:chExt cx="369" cy="1462"/>
                </a:xfrm>
              </p:grpSpPr>
              <p:sp>
                <p:nvSpPr>
                  <p:cNvPr id="50" name="AutoShape 25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8168"/>
                    <a:ext cx="0" cy="47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1" name="AutoShape 24"/>
                  <p:cNvSpPr>
                    <a:spLocks noChangeShapeType="1"/>
                  </p:cNvSpPr>
                  <p:nvPr/>
                </p:nvSpPr>
                <p:spPr bwMode="auto">
                  <a:xfrm>
                    <a:off x="2383" y="8523"/>
                    <a:ext cx="244" cy="18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2" name="AutoShape 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83" y="8523"/>
                    <a:ext cx="244" cy="18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3" name="AutoShape 22"/>
                  <p:cNvSpPr>
                    <a:spLocks noChangeShapeType="1"/>
                  </p:cNvSpPr>
                  <p:nvPr/>
                </p:nvSpPr>
                <p:spPr bwMode="auto">
                  <a:xfrm>
                    <a:off x="2258" y="8640"/>
                    <a:ext cx="253" cy="40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54" name="AutoShape 21"/>
                  <p:cNvSpPr>
                    <a:spLocks noChangeShapeType="1"/>
                  </p:cNvSpPr>
                  <p:nvPr/>
                </p:nvSpPr>
                <p:spPr bwMode="auto">
                  <a:xfrm>
                    <a:off x="2511" y="9043"/>
                    <a:ext cx="1" cy="58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48" name="AutoShape 19"/>
                <p:cNvSpPr>
                  <a:spLocks noChangeShapeType="1"/>
                </p:cNvSpPr>
                <p:nvPr/>
              </p:nvSpPr>
              <p:spPr bwMode="auto">
                <a:xfrm flipH="1">
                  <a:off x="7401" y="4119"/>
                  <a:ext cx="3" cy="119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49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333" y="2845"/>
                  <a:ext cx="999" cy="5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MG</a:t>
                  </a:r>
                  <a:endParaRPr kumimoji="0" lang="fr-FR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sz="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  <a:ea typeface="Times New Roman" pitchFamily="18" charset="0"/>
                      <a:cs typeface="Tahoma" pitchFamily="34" charset="0"/>
                    </a:rPr>
                    <a:t>C60N-C10</a:t>
                  </a:r>
                  <a:endParaRPr kumimoji="0" lang="fr-FR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AutoShape 19"/>
                <p:cNvSpPr>
                  <a:spLocks noChangeShapeType="1"/>
                </p:cNvSpPr>
                <p:nvPr/>
              </p:nvSpPr>
              <p:spPr bwMode="auto">
                <a:xfrm>
                  <a:off x="5085" y="3416"/>
                  <a:ext cx="2319" cy="703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62" name="AutoShape 19"/>
                <p:cNvSpPr>
                  <a:spLocks noChangeShapeType="1"/>
                </p:cNvSpPr>
                <p:nvPr/>
              </p:nvSpPr>
              <p:spPr bwMode="auto">
                <a:xfrm flipH="1">
                  <a:off x="5085" y="3393"/>
                  <a:ext cx="2319" cy="72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12" name="Group 3"/>
          <p:cNvGrpSpPr>
            <a:grpSpLocks/>
          </p:cNvGrpSpPr>
          <p:nvPr/>
        </p:nvGrpSpPr>
        <p:grpSpPr bwMode="auto">
          <a:xfrm>
            <a:off x="1318342" y="3963461"/>
            <a:ext cx="6532973" cy="1386893"/>
            <a:chOff x="2091" y="11865"/>
            <a:chExt cx="8559" cy="1817"/>
          </a:xfrm>
        </p:grpSpPr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091" y="13023"/>
              <a:ext cx="1730" cy="6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Alim. à découpage</a:t>
              </a:r>
              <a:endPara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SYKO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4559" y="11865"/>
              <a:ext cx="1283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Chaufferette</a:t>
              </a:r>
              <a:r>
                <a:rPr kumimoji="0" lang="fr-FR" sz="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 3</a:t>
              </a:r>
              <a:endPara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DQHDS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8245" y="11865"/>
              <a:ext cx="1284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Chaufferette 2</a:t>
              </a:r>
              <a:endPara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DQHDS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9366" y="11865"/>
              <a:ext cx="1284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Chaufferette 4</a:t>
              </a:r>
              <a:endParaRPr kumimoji="0" lang="fr-F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ea typeface="Times New Roman" pitchFamily="18" charset="0"/>
                  <a:cs typeface="Tahoma" pitchFamily="34" charset="0"/>
                </a:rPr>
                <a:t>DQHDS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9718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Switch replacement: </a:t>
            </a:r>
          </a:p>
          <a:p>
            <a:pPr lvl="1"/>
            <a:r>
              <a:rPr lang="en-GB" dirty="0" smtClean="0"/>
              <a:t>OP team stops on 1</a:t>
            </a:r>
            <a:r>
              <a:rPr lang="en-GB" baseline="30000" dirty="0" smtClean="0"/>
              <a:t>st</a:t>
            </a:r>
            <a:r>
              <a:rPr lang="en-GB" dirty="0" smtClean="0"/>
              <a:t> Feb</a:t>
            </a:r>
          </a:p>
          <a:p>
            <a:pPr lvl="1"/>
            <a:r>
              <a:rPr lang="en-GB" dirty="0" smtClean="0"/>
              <a:t>All switches to be replaced by 21</a:t>
            </a:r>
            <a:r>
              <a:rPr lang="en-GB" baseline="30000" dirty="0" smtClean="0"/>
              <a:t>st</a:t>
            </a:r>
            <a:r>
              <a:rPr lang="en-GB" dirty="0" smtClean="0"/>
              <a:t> Feb</a:t>
            </a:r>
          </a:p>
          <a:p>
            <a:r>
              <a:rPr lang="en-GB" dirty="0" smtClean="0"/>
              <a:t>New work packages ...</a:t>
            </a:r>
          </a:p>
          <a:p>
            <a:pPr lvl="1"/>
            <a:r>
              <a:rPr lang="en-GB" dirty="0" smtClean="0"/>
              <a:t>F3/F4</a:t>
            </a:r>
          </a:p>
          <a:p>
            <a:pPr lvl="2"/>
            <a:r>
              <a:rPr lang="en-GB" dirty="0" smtClean="0"/>
              <a:t>Work package to be defined</a:t>
            </a:r>
          </a:p>
          <a:p>
            <a:pPr lvl="2"/>
            <a:r>
              <a:rPr lang="en-GB" dirty="0" smtClean="0"/>
              <a:t>QPS will probably request OP involvement</a:t>
            </a:r>
          </a:p>
          <a:p>
            <a:pPr lvl="1"/>
            <a:r>
              <a:rPr lang="en-GB" dirty="0" smtClean="0"/>
              <a:t>Extraction Breakers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Strong OP commitment: </a:t>
            </a:r>
            <a:r>
              <a:rPr lang="en-GB" b="1" dirty="0" smtClean="0"/>
              <a:t>27 Volunteers</a:t>
            </a:r>
          </a:p>
          <a:p>
            <a:r>
              <a:rPr lang="en-GB" dirty="0"/>
              <a:t>OP-QPS work packages completed on </a:t>
            </a:r>
            <a:r>
              <a:rPr lang="en-GB" dirty="0" smtClean="0"/>
              <a:t>schedule</a:t>
            </a:r>
            <a:endParaRPr lang="en-GB" b="1" dirty="0" smtClean="0"/>
          </a:p>
          <a:p>
            <a:r>
              <a:rPr lang="en-GB" dirty="0" smtClean="0"/>
              <a:t>High standard of quality control</a:t>
            </a:r>
          </a:p>
          <a:p>
            <a:pPr lvl="1"/>
            <a:r>
              <a:rPr lang="en-GB"/>
              <a:t> </a:t>
            </a:r>
            <a:r>
              <a:rPr lang="en-GB" smtClean="0"/>
              <a:t>On a</a:t>
            </a:r>
            <a:r>
              <a:rPr lang="en-GB" smtClean="0"/>
              <a:t>verage </a:t>
            </a:r>
            <a:r>
              <a:rPr lang="en-GB" dirty="0" smtClean="0"/>
              <a:t>we found 2  faults per day </a:t>
            </a:r>
          </a:p>
          <a:p>
            <a:endParaRPr lang="en-GB" dirty="0" smtClean="0"/>
          </a:p>
          <a:p>
            <a:r>
              <a:rPr lang="en-GB" dirty="0" smtClean="0"/>
              <a:t>Nothing resist the OP Force!!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656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26" t="14020" r="25391" b="37465"/>
          <a:stretch/>
        </p:blipFill>
        <p:spPr>
          <a:xfrm>
            <a:off x="1028699" y="1417638"/>
            <a:ext cx="7069199" cy="4938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even bicycles!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48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Contents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7641771" cy="4525963"/>
          </a:xfrm>
        </p:spPr>
        <p:txBody>
          <a:bodyPr>
            <a:normAutofit/>
          </a:bodyPr>
          <a:lstStyle/>
          <a:p>
            <a:r>
              <a:rPr lang="en-GB" dirty="0"/>
              <a:t>QHDS switch </a:t>
            </a:r>
            <a:r>
              <a:rPr lang="en-GB" dirty="0" smtClean="0"/>
              <a:t>exchange</a:t>
            </a:r>
          </a:p>
          <a:p>
            <a:r>
              <a:rPr lang="en-GB" dirty="0"/>
              <a:t>F3/F4 </a:t>
            </a:r>
            <a:r>
              <a:rPr lang="en-GB" dirty="0" smtClean="0"/>
              <a:t>swap</a:t>
            </a:r>
          </a:p>
          <a:p>
            <a:r>
              <a:rPr lang="en-GB" dirty="0" smtClean="0"/>
              <a:t>Plans </a:t>
            </a:r>
            <a:r>
              <a:rPr lang="en-GB" dirty="0"/>
              <a:t>for 2012 </a:t>
            </a:r>
            <a:endParaRPr lang="en-US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10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82682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was the work again</a:t>
            </a:r>
            <a:r>
              <a:rPr lang="en-US" dirty="0" smtClean="0"/>
              <a:t>?: </a:t>
            </a:r>
          </a:p>
          <a:p>
            <a:pPr marL="400050" lvl="1" indent="0">
              <a:buNone/>
            </a:pPr>
            <a:r>
              <a:rPr lang="en-US" sz="2400" dirty="0" smtClean="0"/>
              <a:t>Continue switch replacement program of QPS heater power supply switches …</a:t>
            </a:r>
          </a:p>
          <a:p>
            <a:pPr marL="400050" lvl="1" indent="0">
              <a:buNone/>
            </a:pP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 smtClean="0"/>
              <a:t>6076 switches in total to exchange</a:t>
            </a:r>
          </a:p>
          <a:p>
            <a:pPr marL="400050" lvl="1" indent="0">
              <a:buNone/>
            </a:pPr>
            <a:r>
              <a:rPr lang="en-US" sz="2400" dirty="0" smtClean="0"/>
              <a:t>1400 already done (1-01-2011)</a:t>
            </a:r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824" y="1247321"/>
            <a:ext cx="7280370" cy="51090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4794" y="5986692"/>
            <a:ext cx="2194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Status as of 01/01/11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247321"/>
            <a:ext cx="8229600" cy="5198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02" b="14590"/>
          <a:stretch/>
        </p:blipFill>
        <p:spPr bwMode="auto">
          <a:xfrm>
            <a:off x="341289" y="1710351"/>
            <a:ext cx="8437049" cy="441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288" y="1275008"/>
            <a:ext cx="8437049" cy="517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QHDS switch </a:t>
            </a:r>
            <a:r>
              <a:rPr lang="en-GB" dirty="0" smtClean="0"/>
              <a:t>exchange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3763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288" y="1275008"/>
            <a:ext cx="8437049" cy="517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QHDS switch </a:t>
            </a:r>
            <a:r>
              <a:rPr lang="en-GB" dirty="0" smtClean="0"/>
              <a:t>exchange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pic>
        <p:nvPicPr>
          <p:cNvPr id="10" name="Picture 9" descr="P1000866.JPG"/>
          <p:cNvPicPr/>
          <p:nvPr/>
        </p:nvPicPr>
        <p:blipFill rotWithShape="1">
          <a:blip r:embed="rId3" cstate="print"/>
          <a:srcRect l="69997" t="10480" r="2446" b="20994"/>
          <a:stretch/>
        </p:blipFill>
        <p:spPr>
          <a:xfrm>
            <a:off x="4780580" y="3139031"/>
            <a:ext cx="1637805" cy="262032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1702740" y="4305711"/>
            <a:ext cx="595744" cy="581891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88885" y="4333340"/>
            <a:ext cx="595745" cy="506696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flipH="1">
            <a:off x="2590801" y="3933159"/>
            <a:ext cx="1589313" cy="61814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9840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OP task: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417638"/>
            <a:ext cx="8077200" cy="457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00" t="9990" r="21259" b="21261"/>
          <a:stretch/>
        </p:blipFill>
        <p:spPr>
          <a:xfrm>
            <a:off x="451538" y="3832773"/>
            <a:ext cx="3078374" cy="2156865"/>
          </a:xfrm>
          <a:prstGeom prst="rect">
            <a:avLst/>
          </a:prstGeom>
          <a:ln w="25400">
            <a:solidFill>
              <a:srgbClr val="FFFF00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2987" y="5066581"/>
            <a:ext cx="3480488" cy="83221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Quality control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Individual system test</a:t>
            </a:r>
          </a:p>
          <a:p>
            <a:endParaRPr lang="en-U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OP task: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51000"/>
            <a:ext cx="8077200" cy="4572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039"/>
          <a:stretch/>
        </p:blipFill>
        <p:spPr>
          <a:xfrm>
            <a:off x="457200" y="2159000"/>
            <a:ext cx="2582970" cy="1720850"/>
          </a:xfrm>
          <a:prstGeom prst="rect">
            <a:avLst/>
          </a:prstGeom>
          <a:ln w="25400">
            <a:solidFill>
              <a:srgbClr val="FFFF00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6875" y="5455528"/>
            <a:ext cx="3057525" cy="534768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Closing up the crate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Harsh conditions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35" r="16484"/>
          <a:stretch/>
        </p:blipFill>
        <p:spPr>
          <a:xfrm>
            <a:off x="5638800" y="2947897"/>
            <a:ext cx="2895600" cy="2386411"/>
          </a:xfrm>
          <a:prstGeom prst="rect">
            <a:avLst/>
          </a:prstGeom>
          <a:ln w="254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0573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Replace 3000+ switches during Christmas stop</a:t>
            </a:r>
          </a:p>
          <a:p>
            <a:pPr lvl="1"/>
            <a:r>
              <a:rPr lang="en-US" dirty="0" smtClean="0"/>
              <a:t>Time slot: 35 working days</a:t>
            </a:r>
          </a:p>
          <a:p>
            <a:pPr lvl="1"/>
            <a:r>
              <a:rPr lang="en-US" dirty="0" smtClean="0"/>
              <a:t>target: 40 switches per day per person</a:t>
            </a:r>
          </a:p>
          <a:p>
            <a:r>
              <a:rPr lang="en-US" dirty="0" smtClean="0"/>
              <a:t>The Team:</a:t>
            </a:r>
          </a:p>
          <a:p>
            <a:pPr lvl="1"/>
            <a:r>
              <a:rPr lang="en-US" dirty="0" smtClean="0"/>
              <a:t>Volunteers from OP (=&gt; 3</a:t>
            </a:r>
            <a:r>
              <a:rPr lang="en-US" baseline="30000" dirty="0" smtClean="0"/>
              <a:t>rd</a:t>
            </a:r>
            <a:r>
              <a:rPr lang="en-US" dirty="0" smtClean="0"/>
              <a:t> Job activity)</a:t>
            </a:r>
          </a:p>
          <a:p>
            <a:pPr lvl="1"/>
            <a:r>
              <a:rPr lang="en-US" dirty="0" smtClean="0"/>
              <a:t>27 team members (from all 4 islands)</a:t>
            </a:r>
          </a:p>
          <a:p>
            <a:pPr lvl="1"/>
            <a:r>
              <a:rPr lang="en-US" dirty="0" smtClean="0"/>
              <a:t>1 OP volunteer per day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7355"/>
            <a:ext cx="7772400" cy="1470025"/>
          </a:xfrm>
        </p:spPr>
        <p:txBody>
          <a:bodyPr/>
          <a:lstStyle/>
          <a:p>
            <a:r>
              <a:rPr lang="en-US" dirty="0" smtClean="0"/>
              <a:t>The OP-QPS team in 2011/2012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98585" y="1524000"/>
            <a:ext cx="8433176" cy="4654062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62500" lnSpcReduction="20000"/>
          </a:bodyPr>
          <a:lstStyle/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TI: 5 pers.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en-US" sz="2400" dirty="0" smtClean="0"/>
              <a:t>	</a:t>
            </a:r>
            <a:r>
              <a:rPr lang="en-US" sz="2900" dirty="0" smtClean="0"/>
              <a:t>Ronan </a:t>
            </a:r>
            <a:r>
              <a:rPr lang="en-US" sz="2900" dirty="0" err="1" smtClean="0"/>
              <a:t>Ledru</a:t>
            </a:r>
            <a:r>
              <a:rPr lang="en-US" sz="2900" dirty="0" smtClean="0"/>
              <a:t>, Richard </a:t>
            </a:r>
            <a:r>
              <a:rPr lang="en-US" sz="2900" dirty="0" err="1" smtClean="0"/>
              <a:t>Luidzen</a:t>
            </a:r>
            <a:r>
              <a:rPr lang="en-US" sz="2900" dirty="0" smtClean="0"/>
              <a:t>, </a:t>
            </a:r>
            <a:r>
              <a:rPr lang="en-US" sz="2900" dirty="0" err="1"/>
              <a:t>Jesper</a:t>
            </a:r>
            <a:r>
              <a:rPr lang="en-US" sz="2900" dirty="0"/>
              <a:t> Nielsen, </a:t>
            </a:r>
            <a:r>
              <a:rPr lang="en-US" sz="2900" dirty="0" err="1" smtClean="0"/>
              <a:t>Julien</a:t>
            </a:r>
            <a:r>
              <a:rPr lang="en-US" sz="2900" dirty="0" smtClean="0"/>
              <a:t> </a:t>
            </a:r>
            <a:r>
              <a:rPr lang="en-US" sz="2900" dirty="0" err="1" smtClean="0"/>
              <a:t>Pache</a:t>
            </a:r>
            <a:r>
              <a:rPr lang="en-US" sz="2900" dirty="0" smtClean="0"/>
              <a:t>, Chris </a:t>
            </a:r>
            <a:r>
              <a:rPr lang="en-US" sz="2900" dirty="0" err="1"/>
              <a:t>Wetton</a:t>
            </a:r>
            <a:endParaRPr lang="en-US" sz="2900" dirty="0"/>
          </a:p>
          <a:p>
            <a:pPr marL="514350" lvl="0" indent="-514350">
              <a:spcBef>
                <a:spcPct val="20000"/>
              </a:spcBef>
              <a:defRPr/>
            </a:pPr>
            <a:endParaRPr lang="en-US" sz="2900" dirty="0"/>
          </a:p>
          <a:p>
            <a:pPr marL="514350" lvl="0" indent="-514350">
              <a:spcBef>
                <a:spcPct val="20000"/>
              </a:spcBef>
              <a:defRPr/>
            </a:pPr>
            <a:r>
              <a:rPr lang="en-US" sz="2900" b="1" dirty="0" smtClean="0"/>
              <a:t>PS/PSB: 7 pers.</a:t>
            </a:r>
            <a:endParaRPr lang="en-US" sz="2900" b="1" dirty="0"/>
          </a:p>
          <a:p>
            <a:pPr marL="971550" lvl="1" indent="-514350">
              <a:spcBef>
                <a:spcPct val="20000"/>
              </a:spcBef>
              <a:defRPr/>
            </a:pPr>
            <a:r>
              <a:rPr lang="en-US" sz="2900" dirty="0" err="1"/>
              <a:t>Abdelouahid</a:t>
            </a:r>
            <a:r>
              <a:rPr lang="en-US" sz="2900" dirty="0"/>
              <a:t> </a:t>
            </a:r>
            <a:r>
              <a:rPr lang="en-US" sz="2900" dirty="0" err="1"/>
              <a:t>Akroh</a:t>
            </a:r>
            <a:r>
              <a:rPr lang="en-US" sz="2900" dirty="0"/>
              <a:t>, </a:t>
            </a:r>
            <a:r>
              <a:rPr lang="en-US" sz="2900" dirty="0" smtClean="0"/>
              <a:t>David </a:t>
            </a:r>
            <a:r>
              <a:rPr lang="en-US" sz="2900" dirty="0"/>
              <a:t>Allen, Denis </a:t>
            </a:r>
            <a:r>
              <a:rPr lang="en-US" sz="2900" dirty="0" err="1"/>
              <a:t>Cotte</a:t>
            </a:r>
            <a:r>
              <a:rPr lang="en-US" sz="2900" dirty="0"/>
              <a:t>, Marc </a:t>
            </a:r>
            <a:r>
              <a:rPr lang="en-US" sz="2900" dirty="0" err="1"/>
              <a:t>Delrieux</a:t>
            </a:r>
            <a:r>
              <a:rPr lang="en-US" sz="2900" dirty="0"/>
              <a:t>, </a:t>
            </a:r>
            <a:r>
              <a:rPr lang="en-US" sz="2900" dirty="0" err="1" smtClean="0"/>
              <a:t>Herve</a:t>
            </a:r>
            <a:r>
              <a:rPr lang="en-US" sz="2900" dirty="0" smtClean="0"/>
              <a:t> </a:t>
            </a:r>
            <a:r>
              <a:rPr lang="en-US" sz="2900" dirty="0" err="1" smtClean="0"/>
              <a:t>Genoud</a:t>
            </a:r>
            <a:r>
              <a:rPr lang="en-US" sz="2900" dirty="0" smtClean="0"/>
              <a:t>, </a:t>
            </a:r>
          </a:p>
          <a:p>
            <a:pPr marL="971550" lvl="1" indent="-514350">
              <a:spcBef>
                <a:spcPct val="20000"/>
              </a:spcBef>
              <a:defRPr/>
            </a:pPr>
            <a:r>
              <a:rPr lang="en-US" sz="2900" dirty="0" smtClean="0"/>
              <a:t>Miguel </a:t>
            </a:r>
            <a:r>
              <a:rPr lang="en-US" sz="2900" dirty="0" err="1" smtClean="0"/>
              <a:t>lozano</a:t>
            </a:r>
            <a:r>
              <a:rPr lang="en-US" sz="2900" dirty="0" smtClean="0"/>
              <a:t>, Frank Peters</a:t>
            </a:r>
          </a:p>
          <a:p>
            <a:pPr marL="514350" lvl="0" indent="-514350">
              <a:spcBef>
                <a:spcPct val="20000"/>
              </a:spcBef>
              <a:defRPr/>
            </a:pPr>
            <a:endParaRPr lang="en-US" sz="2400" dirty="0"/>
          </a:p>
          <a:p>
            <a:pPr marL="514350" lvl="0" indent="-514350">
              <a:spcBef>
                <a:spcPct val="20000"/>
              </a:spcBef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SPS: 6 pers.</a:t>
            </a:r>
          </a:p>
          <a:p>
            <a:pPr marL="971550" lvl="1" indent="-514350">
              <a:spcBef>
                <a:spcPct val="20000"/>
              </a:spcBef>
              <a:defRPr/>
            </a:pPr>
            <a:r>
              <a:rPr lang="en-US" sz="2900" dirty="0"/>
              <a:t>Serge </a:t>
            </a:r>
            <a:r>
              <a:rPr lang="en-US" sz="2900" dirty="0" err="1"/>
              <a:t>Massot</a:t>
            </a:r>
            <a:r>
              <a:rPr lang="en-US" sz="2900" dirty="0"/>
              <a:t> </a:t>
            </a:r>
            <a:r>
              <a:rPr lang="en-US" sz="2900" dirty="0" smtClean="0"/>
              <a:t>, </a:t>
            </a:r>
            <a:r>
              <a:rPr lang="en-US" sz="2900" dirty="0" err="1" smtClean="0"/>
              <a:t>Jeremi</a:t>
            </a:r>
            <a:r>
              <a:rPr lang="en-US" sz="2900" dirty="0" smtClean="0"/>
              <a:t> </a:t>
            </a:r>
            <a:r>
              <a:rPr lang="en-US" sz="2900" dirty="0" err="1" smtClean="0"/>
              <a:t>Fleuret</a:t>
            </a:r>
            <a:r>
              <a:rPr lang="en-US" sz="2900" dirty="0" smtClean="0"/>
              <a:t>, Oscar </a:t>
            </a:r>
            <a:r>
              <a:rPr lang="en-US" sz="2900" dirty="0" err="1" smtClean="0"/>
              <a:t>Andujar</a:t>
            </a:r>
            <a:r>
              <a:rPr lang="en-US" sz="2900" dirty="0" smtClean="0"/>
              <a:t>, Rene </a:t>
            </a:r>
            <a:r>
              <a:rPr lang="en-US" sz="2900" dirty="0" err="1" smtClean="0"/>
              <a:t>Hazelaar</a:t>
            </a:r>
            <a:r>
              <a:rPr lang="en-US" sz="2900" dirty="0" smtClean="0"/>
              <a:t>, Kevin </a:t>
            </a:r>
            <a:r>
              <a:rPr lang="en-US" sz="2900" dirty="0" err="1" smtClean="0"/>
              <a:t>Cunnington</a:t>
            </a:r>
            <a:r>
              <a:rPr lang="en-US" sz="2900" dirty="0" smtClean="0"/>
              <a:t>, </a:t>
            </a:r>
          </a:p>
          <a:p>
            <a:pPr marL="971550" lvl="1" indent="-514350">
              <a:spcBef>
                <a:spcPct val="20000"/>
              </a:spcBef>
              <a:defRPr/>
            </a:pPr>
            <a:r>
              <a:rPr lang="en-US" sz="2900" dirty="0" smtClean="0"/>
              <a:t>Eric </a:t>
            </a:r>
            <a:r>
              <a:rPr lang="en-US" sz="2900" dirty="0" err="1" smtClean="0"/>
              <a:t>Veyrunes</a:t>
            </a:r>
            <a:endParaRPr lang="en-US" sz="2900" dirty="0" smtClean="0"/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900" b="1" dirty="0" smtClean="0"/>
              <a:t>LHC: 10 pers.</a:t>
            </a:r>
          </a:p>
          <a:p>
            <a:pPr marL="971550" lvl="1" indent="-514350">
              <a:spcBef>
                <a:spcPct val="20000"/>
              </a:spcBef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Guy </a:t>
            </a:r>
            <a:r>
              <a:rPr lang="en-US" sz="2900" dirty="0" smtClean="0"/>
              <a:t>C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rockford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George Henry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Hemelsoet</a:t>
            </a:r>
            <a:r>
              <a:rPr lang="en-US" sz="2900" noProof="0" dirty="0" smtClean="0"/>
              <a:t>,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Alick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Macpherson</a:t>
            </a:r>
            <a:r>
              <a:rPr lang="en-US" sz="2900" dirty="0" smtClean="0"/>
              <a:t>, Gabriel Mueller, </a:t>
            </a:r>
          </a:p>
          <a:p>
            <a:pPr marL="971550" lvl="1" indent="-514350">
              <a:spcBef>
                <a:spcPct val="20000"/>
              </a:spcBef>
              <a:defRPr/>
            </a:pP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Lene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Norderhaug</a:t>
            </a:r>
            <a:r>
              <a:rPr lang="en-US" sz="2900" dirty="0" smtClean="0"/>
              <a:t>, Dario </a:t>
            </a:r>
            <a:r>
              <a:rPr lang="en-US" sz="2900" dirty="0"/>
              <a:t>Romano, 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Nick </a:t>
            </a:r>
            <a:r>
              <a:rPr lang="en-US" sz="2900" dirty="0" smtClean="0"/>
              <a:t>R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yckx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, </a:t>
            </a:r>
            <a:r>
              <a:rPr lang="en-US" sz="2900" dirty="0" smtClean="0"/>
              <a:t>Roberto </a:t>
            </a:r>
            <a:r>
              <a:rPr lang="en-US" sz="2900" dirty="0"/>
              <a:t>Sanchez Lopez</a:t>
            </a:r>
            <a:r>
              <a:rPr lang="en-US" sz="2900" dirty="0" smtClean="0"/>
              <a:t>,</a:t>
            </a:r>
            <a:r>
              <a:rPr lang="en-US" sz="2900" dirty="0"/>
              <a:t> </a:t>
            </a:r>
            <a:endParaRPr lang="en-US" sz="2900" dirty="0" smtClean="0"/>
          </a:p>
          <a:p>
            <a:pPr marL="971550" lvl="1" indent="-514350">
              <a:spcBef>
                <a:spcPct val="20000"/>
              </a:spcBef>
              <a:defRPr/>
            </a:pPr>
            <a:r>
              <a:rPr lang="en-US" sz="2900" dirty="0" err="1" smtClean="0"/>
              <a:t>Ronaldus</a:t>
            </a:r>
            <a:r>
              <a:rPr lang="en-US" sz="2900" dirty="0" smtClean="0"/>
              <a:t> </a:t>
            </a:r>
            <a:r>
              <a:rPr lang="en-US" sz="2900" dirty="0" err="1" smtClean="0"/>
              <a:t>Suykerbuyk</a:t>
            </a:r>
            <a:r>
              <a:rPr lang="en-US" sz="2900" dirty="0" smtClean="0"/>
              <a:t>, 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Mario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TerraPinheiro</a:t>
            </a:r>
            <a:endParaRPr kumimoji="0" lang="en-US" sz="2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514350" lvl="0" indent="-514350">
              <a:spcBef>
                <a:spcPct val="20000"/>
              </a:spcBef>
              <a:defRPr/>
            </a:pPr>
            <a:endParaRPr lang="en-US" sz="2400" dirty="0" smtClean="0"/>
          </a:p>
          <a:p>
            <a:pPr marL="514350" lvl="0" indent="-514350">
              <a:spcBef>
                <a:spcPct val="20000"/>
              </a:spcBef>
              <a:defRPr/>
            </a:pP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Coordination: Ron,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Herve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Alick</a:t>
            </a:r>
            <a:endParaRPr kumimoji="0" lang="en-US" sz="29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Switch replacement Status: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B3082-E126-4946-A7B7-7D3E10A17F9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 DAYS ARCHAMPS 26-01-2012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94658" y="1247322"/>
            <a:ext cx="7280364" cy="510902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4628" y="6030506"/>
            <a:ext cx="2194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Status as of 25/01/12</a:t>
            </a:r>
            <a:endParaRPr lang="en-GB" dirty="0"/>
          </a:p>
        </p:txBody>
      </p:sp>
      <p:sp>
        <p:nvSpPr>
          <p:cNvPr id="4" name="Bevel 3"/>
          <p:cNvSpPr/>
          <p:nvPr/>
        </p:nvSpPr>
        <p:spPr>
          <a:xfrm rot="20000404">
            <a:off x="2820474" y="3142445"/>
            <a:ext cx="2962141" cy="837127"/>
          </a:xfrm>
          <a:prstGeom prst="beve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ON SCHEDULE</a:t>
            </a:r>
            <a:endParaRPr lang="en-GB" sz="2800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2720</TotalTime>
  <Words>571</Words>
  <Application>Microsoft Office PowerPoint</Application>
  <PresentationFormat>On-screen Show (4:3)</PresentationFormat>
  <Paragraphs>203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LHC QPS UPDATE</vt:lpstr>
      <vt:lpstr>Contents:</vt:lpstr>
      <vt:lpstr>QHDS switch exchange:</vt:lpstr>
      <vt:lpstr>QHDS switch exchange:</vt:lpstr>
      <vt:lpstr>The OP task:</vt:lpstr>
      <vt:lpstr>The OP task:</vt:lpstr>
      <vt:lpstr>The Challenge</vt:lpstr>
      <vt:lpstr>The OP-QPS team in 2011/2012</vt:lpstr>
      <vt:lpstr>Switch replacement Status:</vt:lpstr>
      <vt:lpstr>F3/F4 swap</vt:lpstr>
      <vt:lpstr>F3/F4 swap</vt:lpstr>
      <vt:lpstr>F3/F4 swap</vt:lpstr>
      <vt:lpstr>F3/F4 swap</vt:lpstr>
      <vt:lpstr>F3/F4 swap</vt:lpstr>
      <vt:lpstr>Plans</vt:lpstr>
      <vt:lpstr>Conclusions</vt:lpstr>
      <vt:lpstr>Not even bicycles!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QPS work by OP</dc:title>
  <dc:creator>Ronaldus Suykerbuyk</dc:creator>
  <cp:lastModifiedBy>localadmin</cp:lastModifiedBy>
  <cp:revision>62</cp:revision>
  <dcterms:created xsi:type="dcterms:W3CDTF">2011-01-21T08:59:16Z</dcterms:created>
  <dcterms:modified xsi:type="dcterms:W3CDTF">2012-01-26T09:40:50Z</dcterms:modified>
</cp:coreProperties>
</file>