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77" r:id="rId2"/>
    <p:sldId id="365" r:id="rId3"/>
    <p:sldId id="367" r:id="rId4"/>
    <p:sldId id="368" r:id="rId5"/>
    <p:sldId id="369" r:id="rId6"/>
    <p:sldId id="371" r:id="rId7"/>
    <p:sldId id="370" r:id="rId8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0033C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6075" autoAdjust="0"/>
  </p:normalViewPr>
  <p:slideViewPr>
    <p:cSldViewPr>
      <p:cViewPr>
        <p:scale>
          <a:sx n="98" d="100"/>
          <a:sy n="98" d="100"/>
        </p:scale>
        <p:origin x="-426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2012/2/2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642918"/>
            <a:ext cx="8034366" cy="2500330"/>
          </a:xfrm>
        </p:spPr>
        <p:txBody>
          <a:bodyPr/>
          <a:lstStyle/>
          <a:p>
            <a:r>
              <a:rPr lang="en-US" altLang="ja-JP" sz="3600" dirty="0"/>
              <a:t>Common production, incl. common issues like event overlay </a:t>
            </a:r>
            <a:endParaRPr lang="en-US" altLang="ja-JP" sz="3600" dirty="0">
              <a:latin typeface="Arial Unicode MS" pitchFamily="50" charset="-128"/>
              <a:ea typeface="Arial Unicode MS" pitchFamily="50" charset="-128"/>
            </a:endParaRPr>
          </a:p>
        </p:txBody>
      </p:sp>
      <p:sp>
        <p:nvSpPr>
          <p:cNvPr id="4331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944216"/>
          </a:xfrm>
        </p:spPr>
        <p:txBody>
          <a:bodyPr/>
          <a:lstStyle/>
          <a:p>
            <a:r>
              <a:rPr kumimoji="0" lang="en-US" altLang="ja-JP" dirty="0" smtClean="0"/>
              <a:t>Akiya Miyamoto</a:t>
            </a:r>
          </a:p>
          <a:p>
            <a:r>
              <a:rPr kumimoji="0" lang="en-US" altLang="ja-JP" dirty="0" smtClean="0"/>
              <a:t>2 February 2012</a:t>
            </a:r>
          </a:p>
          <a:p>
            <a:r>
              <a:rPr kumimoji="0" lang="en-US" altLang="ja-JP" dirty="0" smtClean="0"/>
              <a:t>KEK</a:t>
            </a:r>
          </a:p>
          <a:p>
            <a:endParaRPr kumimoji="0" lang="en-US" altLang="ja-JP" dirty="0" smtClean="0"/>
          </a:p>
          <a:p>
            <a:r>
              <a:rPr kumimoji="0" lang="en-US" altLang="ja-JP" dirty="0" smtClean="0"/>
              <a:t>Linear Collider Software Meeting @ CERN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DBD benchmarking requirements 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kumimoji="1" lang="en-US" altLang="ja-JP" dirty="0" smtClean="0"/>
                  <a:t>ILC PEB Benchmarks Task Force</a:t>
                </a:r>
              </a:p>
              <a:p>
                <a:pPr lvl="1"/>
                <a:r>
                  <a:rPr lang="en-US" altLang="ja-JP" dirty="0"/>
                  <a:t>resources ( human &amp; computing ) limited</a:t>
                </a:r>
              </a:p>
              <a:p>
                <a:pPr lvl="1"/>
                <a:r>
                  <a:rPr lang="en-US" altLang="ja-JP" dirty="0"/>
                  <a:t>c</a:t>
                </a:r>
                <a:r>
                  <a:rPr kumimoji="1" lang="en-US" altLang="ja-JP" dirty="0" smtClean="0"/>
                  <a:t>ooperation between ILD and </a:t>
                </a:r>
                <a:r>
                  <a:rPr kumimoji="1" lang="en-US" altLang="ja-JP" dirty="0" err="1" smtClean="0"/>
                  <a:t>SiD</a:t>
                </a:r>
                <a:r>
                  <a:rPr kumimoji="1" lang="en-US" altLang="ja-JP" dirty="0" smtClean="0"/>
                  <a:t> in physics analysis</a:t>
                </a:r>
              </a:p>
              <a:p>
                <a:pPr lvl="2"/>
                <a:r>
                  <a:rPr kumimoji="1" lang="en-US" altLang="ja-JP" dirty="0" smtClean="0"/>
                  <a:t>same event samples and </a:t>
                </a:r>
                <a:r>
                  <a:rPr kumimoji="1" lang="en-US" altLang="ja-JP" dirty="0" smtClean="0"/>
                  <a:t>same high </a:t>
                </a:r>
                <a:r>
                  <a:rPr kumimoji="1" lang="en-US" altLang="ja-JP" dirty="0" smtClean="0"/>
                  <a:t>level analysis. </a:t>
                </a:r>
              </a:p>
              <a:p>
                <a:r>
                  <a:rPr lang="en-US" altLang="ja-JP" dirty="0"/>
                  <a:t>P</a:t>
                </a:r>
                <a:r>
                  <a:rPr lang="en-US" altLang="ja-JP" dirty="0" smtClean="0"/>
                  <a:t>rocesses</a:t>
                </a:r>
              </a:p>
              <a:p>
                <a:pPr lvl="1"/>
                <a:r>
                  <a:rPr lang="en-US" altLang="ja-JP" dirty="0" smtClean="0"/>
                  <a:t>1 </a:t>
                </a:r>
                <a:r>
                  <a:rPr lang="en-US" altLang="ja-JP" dirty="0" err="1" smtClean="0"/>
                  <a:t>TeV</a:t>
                </a:r>
                <a:r>
                  <a:rPr lang="en-US" altLang="ja-JP" dirty="0" smtClean="0"/>
                  <a:t>: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altLang="ja-JP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ja-JP" altLang="en-US" i="1">
                        <a:latin typeface="Cambria Math"/>
                        <a:ea typeface="Cambria Math"/>
                      </a:rPr>
                      <m:t>𝜈</m:t>
                    </m:r>
                    <m:acc>
                      <m:accPr>
                        <m:chr m:val="̅"/>
                        <m:ctrlPr>
                          <a:rPr lang="ja-JP" alt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ja-JP" altLang="en-US" i="1">
                            <a:latin typeface="Cambria Math"/>
                          </a:rPr>
                          <m:t>𝜈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h</m:t>
                    </m:r>
                    <m:r>
                      <a:rPr lang="en-US" altLang="ja-JP" i="1">
                        <a:latin typeface="Cambria Math"/>
                      </a:rPr>
                      <m:t>  </m:t>
                    </m:r>
                    <m:r>
                      <m:rPr>
                        <m:nor/>
                      </m:rPr>
                      <a:rPr lang="en-US" altLang="ja-JP" b="0" i="0" smtClean="0">
                        <a:latin typeface="Cambria Math"/>
                      </a:rPr>
                      <m:t>for</m:t>
                    </m:r>
                    <m:r>
                      <a:rPr lang="en-US" altLang="ja-JP" b="0" i="1" smtClean="0">
                        <a:latin typeface="Cambria Math"/>
                      </a:rPr>
                      <m:t> </m:t>
                    </m:r>
                    <m:r>
                      <a:rPr lang="en-US" altLang="ja-JP" b="0" i="1" smtClean="0">
                        <a:latin typeface="Cambria Math"/>
                      </a:rPr>
                      <m:t>𝐵𝑟</m:t>
                    </m:r>
                    <m:r>
                      <m:rPr>
                        <m:nor/>
                      </m:rPr>
                      <a:rPr lang="en-US" altLang="ja-JP" b="0" i="0" smtClean="0">
                        <a:latin typeface="Cambria Math"/>
                      </a:rPr>
                      <m:t>s</m:t>
                    </m:r>
                    <m:d>
                      <m:dPr>
                        <m:ctrlPr>
                          <a:rPr lang="en-US" altLang="ja-JP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/>
                          </a:rPr>
                          <m:t>h</m:t>
                        </m:r>
                        <m:r>
                          <a:rPr lang="en-US" altLang="ja-JP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sSup>
                          <m:sSupPr>
                            <m:ctrlP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ja-JP" altLang="en-US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altLang="ja-JP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ja-JP" altLang="en-US" i="1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p>
                            <m: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</m:sup>
                        </m:sSup>
                        <m:r>
                          <a:rPr lang="en-US" altLang="ja-JP" b="0" i="1" smtClean="0">
                            <a:latin typeface="Cambria Math"/>
                            <a:ea typeface="Cambria Math"/>
                          </a:rPr>
                          <m:t>, </m:t>
                        </m:r>
                        <m:r>
                          <a:rPr lang="en-US" altLang="ja-JP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  <m:acc>
                          <m:accPr>
                            <m:chr m:val="̅"/>
                            <m:ctrlP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altLang="ja-JP" b="0" i="1" smtClean="0"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e>
                        </m:acc>
                        <m:r>
                          <a:rPr lang="en-US" altLang="ja-JP" b="0" i="1" smtClean="0">
                            <a:latin typeface="Cambria Math"/>
                          </a:rPr>
                          <m:t>, 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altLang="ja-JP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ja-JP" b="0" i="1" smtClean="0">
                                <a:latin typeface="Cambria Math"/>
                              </a:rPr>
                              <m:t>𝑐</m:t>
                            </m:r>
                          </m:e>
                        </m:acc>
                        <m:r>
                          <a:rPr lang="en-US" altLang="ja-JP" b="0" i="1" smtClean="0">
                            <a:latin typeface="Cambria Math"/>
                          </a:rPr>
                          <m:t>, 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𝑔𝑔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, 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𝑊</m:t>
                        </m:r>
                        <m:sSup>
                          <m:sSupPr>
                            <m:ctrlPr>
                              <a:rPr lang="en-US" altLang="ja-JP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b="0" i="1" smtClean="0">
                                <a:latin typeface="Cambria Math"/>
                              </a:rPr>
                              <m:t>𝑊</m:t>
                            </m:r>
                          </m:e>
                          <m:sup>
                            <m:r>
                              <a:rPr lang="en-US" altLang="ja-JP" b="0" i="1" smtClean="0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altLang="ja-JP" b="0" i="1" smtClean="0">
                        <a:latin typeface="Cambria Math"/>
                      </a:rPr>
                      <m:t> </m:t>
                    </m:r>
                  </m:oMath>
                </a14:m>
                <a:endParaRPr lang="en-US" altLang="ja-JP" dirty="0" smtClean="0"/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altLang="ja-JP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altLang="ja-JP" b="0" i="1" smtClean="0">
                        <a:latin typeface="Cambria Math"/>
                        <a:ea typeface="Cambria Math"/>
                      </a:rPr>
                      <m:t>𝑊</m:t>
                    </m:r>
                    <m:r>
                      <a:rPr lang="en-US" altLang="ja-JP" b="0" i="1" baseline="30000" smtClean="0">
                        <a:latin typeface="Cambria Math"/>
                        <a:ea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  <a:ea typeface="Cambria Math"/>
                      </a:rPr>
                      <m:t>W</m:t>
                    </m:r>
                    <m:r>
                      <a:rPr lang="en-US" altLang="ja-JP" b="0" i="0" baseline="30000" smtClean="0">
                        <a:latin typeface="Cambria Math"/>
                        <a:ea typeface="Cambria Math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  <a:ea typeface="Cambria Math"/>
                      </a:rPr>
                      <m:t>for</m:t>
                    </m:r>
                    <m:r>
                      <a:rPr lang="en-US" altLang="ja-JP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l-GR" altLang="ja-JP" i="1">
                        <a:latin typeface="Cambria Math"/>
                        <a:ea typeface="Cambria Math"/>
                      </a:rPr>
                      <m:t>𝜎</m:t>
                    </m:r>
                    <m:d>
                      <m:dPr>
                        <m:ctrlPr>
                          <a:rPr lang="en-US" altLang="ja-JP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ja-JP" b="0" i="0" smtClean="0">
                            <a:latin typeface="Cambria Math"/>
                            <a:ea typeface="Cambria Math"/>
                          </a:rPr>
                          <m:t>WW</m:t>
                        </m:r>
                      </m:e>
                    </m:d>
                    <m:r>
                      <a:rPr lang="en-US" altLang="ja-JP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  <a:ea typeface="Cambria Math"/>
                      </a:rPr>
                      <m:t>and</m:t>
                    </m:r>
                    <m:r>
                      <a:rPr lang="en-US" altLang="ja-JP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  <a:ea typeface="Cambria Math"/>
                      </a:rPr>
                      <m:t>beam</m:t>
                    </m:r>
                    <m:r>
                      <a:rPr lang="en-US" altLang="ja-JP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  <a:ea typeface="Cambria Math"/>
                      </a:rPr>
                      <m:t>pol</m:t>
                    </m:r>
                    <m:r>
                      <a:rPr lang="en-US" altLang="ja-JP" b="0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altLang="ja-JP" dirty="0" smtClean="0"/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altLang="ja-JP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altLang="ja-JP" i="1">
                        <a:latin typeface="Cambria Math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acc>
                    <m:r>
                      <a:rPr lang="en-US" altLang="ja-JP" i="1">
                        <a:latin typeface="Cambria Math"/>
                      </a:rPr>
                      <m:t>h</m:t>
                    </m:r>
                    <m:r>
                      <a:rPr lang="en-US" altLang="ja-JP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</a:rPr>
                      <m:t>for</m:t>
                    </m:r>
                    <m:r>
                      <a:rPr lang="en-US" altLang="ja-JP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ja-JP" b="0" i="0" smtClean="0">
                        <a:latin typeface="Cambria Math"/>
                      </a:rPr>
                      <m:t>ytop</m:t>
                    </m:r>
                  </m:oMath>
                </a14:m>
                <a:r>
                  <a:rPr lang="en-US" altLang="ja-JP" dirty="0" smtClean="0"/>
                  <a:t> </a:t>
                </a:r>
              </a:p>
              <a:p>
                <a:pPr lvl="1"/>
                <a:r>
                  <a:rPr lang="en-US" altLang="ja-JP" dirty="0" smtClean="0">
                    <a:sym typeface="Wingdings" pitchFamily="2" charset="2"/>
                  </a:rPr>
                  <a:t>one of 500 </a:t>
                </a:r>
                <a:r>
                  <a:rPr lang="en-US" altLang="ja-JP" dirty="0" err="1" smtClean="0">
                    <a:sym typeface="Wingdings" pitchFamily="2" charset="2"/>
                  </a:rPr>
                  <a:t>GeV</a:t>
                </a:r>
                <a:r>
                  <a:rPr lang="en-US" altLang="ja-JP" dirty="0" smtClean="0">
                    <a:sym typeface="Wingdings" pitchFamily="2" charset="2"/>
                  </a:rPr>
                  <a:t> LOI channels</a:t>
                </a:r>
              </a:p>
              <a:p>
                <a:pPr lvl="1"/>
                <a:r>
                  <a:rPr lang="en-US" altLang="ja-JP" dirty="0" smtClean="0">
                    <a:sym typeface="Wingdings" pitchFamily="2" charset="2"/>
                  </a:rPr>
                  <a:t>Others to enrich physics case</a:t>
                </a:r>
              </a:p>
              <a:p>
                <a:r>
                  <a:rPr lang="en-US" altLang="ja-JP" dirty="0" smtClean="0">
                    <a:sym typeface="Wingdings" pitchFamily="2" charset="2"/>
                  </a:rPr>
                  <a:t>Using </a:t>
                </a:r>
                <a:r>
                  <a:rPr lang="en-US" altLang="ja-JP" dirty="0" smtClean="0">
                    <a:sym typeface="Wingdings" pitchFamily="2" charset="2"/>
                  </a:rPr>
                  <a:t>a </a:t>
                </a:r>
                <a:r>
                  <a:rPr lang="en-US" altLang="ja-JP" dirty="0" smtClean="0">
                    <a:sym typeface="Wingdings" pitchFamily="2" charset="2"/>
                  </a:rPr>
                  <a:t>baseline </a:t>
                </a:r>
                <a:r>
                  <a:rPr lang="en-US" altLang="ja-JP" dirty="0" smtClean="0">
                    <a:sym typeface="Wingdings" pitchFamily="2" charset="2"/>
                  </a:rPr>
                  <a:t>detector model </a:t>
                </a:r>
                <a:r>
                  <a:rPr lang="en-US" altLang="ja-JP" dirty="0" smtClean="0">
                    <a:sym typeface="Wingdings" pitchFamily="2" charset="2"/>
                  </a:rPr>
                  <a:t>with </a:t>
                </a:r>
                <a:r>
                  <a:rPr lang="en-US" altLang="ja-JP" dirty="0" smtClean="0">
                    <a:sym typeface="Wingdings" pitchFamily="2" charset="2"/>
                  </a:rPr>
                  <a:t>increased realism </a:t>
                </a:r>
                <a:r>
                  <a:rPr lang="en-US" altLang="ja-JP" dirty="0" smtClean="0">
                    <a:sym typeface="Wingdings" pitchFamily="2" charset="2"/>
                  </a:rPr>
                  <a:t>and improved reconstruction</a:t>
                </a:r>
                <a:endParaRPr lang="en-US" altLang="ja-JP" dirty="0" smtClean="0">
                  <a:sym typeface="Wingdings" pitchFamily="2" charset="2"/>
                </a:endParaRPr>
              </a:p>
              <a:p>
                <a:r>
                  <a:rPr lang="en-US" altLang="ja-JP" dirty="0" smtClean="0">
                    <a:sym typeface="Wingdings" pitchFamily="2" charset="2"/>
                  </a:rPr>
                  <a:t>with</a:t>
                </a:r>
              </a:p>
              <a:p>
                <a:pPr lvl="1"/>
                <a:r>
                  <a:rPr lang="en-US" altLang="ja-JP" dirty="0" smtClean="0">
                    <a:sym typeface="Wingdings" pitchFamily="2" charset="2"/>
                  </a:rPr>
                  <a:t>all relevant SM physics background </a:t>
                </a:r>
              </a:p>
              <a:p>
                <a:pPr lvl="1"/>
                <a:r>
                  <a:rPr lang="en-US" altLang="ja-JP" dirty="0" smtClean="0">
                    <a:sym typeface="Wingdings" pitchFamily="2" charset="2"/>
                  </a:rPr>
                  <a:t>machine related backgrounds</a:t>
                </a:r>
              </a:p>
              <a:p>
                <a:pPr marL="457200" lvl="1" indent="0">
                  <a:buNone/>
                </a:pPr>
                <a:endParaRPr lang="en-US" altLang="ja-JP" dirty="0"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75" t="-115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186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Generator samples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443664" cy="5310352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ILC </a:t>
            </a:r>
            <a:r>
              <a:rPr lang="en-US" altLang="ja-JP" dirty="0" smtClean="0"/>
              <a:t>generator event samples</a:t>
            </a:r>
          </a:p>
          <a:p>
            <a:pPr lvl="1"/>
            <a:r>
              <a:rPr kumimoji="1" lang="en-US" altLang="ja-JP" dirty="0" smtClean="0"/>
              <a:t>ILC 1 </a:t>
            </a:r>
            <a:r>
              <a:rPr kumimoji="1" lang="en-US" altLang="ja-JP" dirty="0" err="1" smtClean="0"/>
              <a:t>TeV</a:t>
            </a:r>
            <a:r>
              <a:rPr kumimoji="1" lang="en-US" altLang="ja-JP" dirty="0" smtClean="0"/>
              <a:t> beam parameter has just fixed and </a:t>
            </a:r>
            <a:r>
              <a:rPr lang="en-US" altLang="ja-JP" dirty="0"/>
              <a:t>c</a:t>
            </a:r>
            <a:r>
              <a:rPr lang="en-US" altLang="ja-JP" dirty="0" smtClean="0"/>
              <a:t>ommon generator samples are about to generate</a:t>
            </a:r>
          </a:p>
          <a:p>
            <a:pPr lvl="1"/>
            <a:r>
              <a:rPr lang="en-US" altLang="ja-JP" dirty="0" smtClean="0"/>
              <a:t>Work sharing ( for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samples ) agreed</a:t>
            </a:r>
          </a:p>
          <a:p>
            <a:pPr lvl="2"/>
            <a:r>
              <a:rPr lang="en-US" altLang="ja-JP" dirty="0" err="1" smtClean="0">
                <a:latin typeface="Symbol" pitchFamily="18" charset="2"/>
              </a:rPr>
              <a:t>nn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 :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4f </a:t>
            </a:r>
            <a:r>
              <a:rPr lang="en-US" altLang="ja-JP" dirty="0" smtClean="0"/>
              <a:t>( WW, ZZ, </a:t>
            </a:r>
            <a:r>
              <a:rPr lang="en-US" altLang="ja-JP" dirty="0" err="1" smtClean="0"/>
              <a:t>singleW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singleZ</a:t>
            </a:r>
            <a:r>
              <a:rPr lang="en-US" altLang="ja-JP" dirty="0" smtClean="0"/>
              <a:t>, … ) </a:t>
            </a:r>
          </a:p>
          <a:p>
            <a:pPr lvl="2"/>
            <a:r>
              <a:rPr lang="en-US" altLang="ja-JP" dirty="0" smtClean="0"/>
              <a:t>2f ( </a:t>
            </a:r>
            <a:r>
              <a:rPr lang="en-US" altLang="ja-JP" dirty="0" smtClean="0">
                <a:latin typeface="Symbol" pitchFamily="18" charset="2"/>
              </a:rPr>
              <a:t>mm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latin typeface="Symbol" pitchFamily="18" charset="2"/>
              </a:rPr>
              <a:t>tt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 with kinematic cuts ) </a:t>
            </a:r>
          </a:p>
          <a:p>
            <a:pPr lvl="2"/>
            <a:r>
              <a:rPr lang="en-US" altLang="ja-JP" dirty="0" smtClean="0"/>
              <a:t>6f </a:t>
            </a:r>
          </a:p>
          <a:p>
            <a:pPr lvl="2"/>
            <a:r>
              <a:rPr lang="en-US" altLang="ja-JP" dirty="0" err="1" smtClean="0"/>
              <a:t>tth</a:t>
            </a:r>
            <a:r>
              <a:rPr lang="en-US" altLang="ja-JP" dirty="0" smtClean="0"/>
              <a:t>, 8f ( </a:t>
            </a:r>
            <a:r>
              <a:rPr lang="en-US" altLang="ja-JP" dirty="0" err="1" smtClean="0"/>
              <a:t>ttZ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ttbb</a:t>
            </a:r>
            <a:r>
              <a:rPr lang="en-US" altLang="ja-JP" dirty="0" smtClean="0"/>
              <a:t>) </a:t>
            </a:r>
            <a:r>
              <a:rPr lang="en-US" altLang="ja-JP" dirty="0" smtClean="0"/>
              <a:t>by </a:t>
            </a:r>
            <a:r>
              <a:rPr lang="en-US" altLang="ja-JP" dirty="0" err="1" smtClean="0"/>
              <a:t>Physsim</a:t>
            </a:r>
            <a:endParaRPr lang="en-US" altLang="ja-JP" dirty="0" smtClean="0"/>
          </a:p>
          <a:p>
            <a:pPr lvl="2"/>
            <a:r>
              <a:rPr lang="en-US" altLang="ja-JP" dirty="0" err="1" smtClean="0">
                <a:latin typeface="Symbol" pitchFamily="18" charset="2"/>
              </a:rPr>
              <a:t>gg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e</a:t>
            </a:r>
            <a:r>
              <a:rPr lang="en-US" altLang="ja-JP" dirty="0" err="1" smtClean="0">
                <a:latin typeface="Symbol" pitchFamily="18" charset="2"/>
              </a:rPr>
              <a:t>g</a:t>
            </a:r>
            <a:r>
              <a:rPr lang="en-US" altLang="ja-JP" dirty="0" smtClean="0"/>
              <a:t>/</a:t>
            </a:r>
            <a:r>
              <a:rPr lang="en-US" altLang="ja-JP" dirty="0" err="1" smtClean="0">
                <a:latin typeface="Symbol" pitchFamily="18" charset="2"/>
              </a:rPr>
              <a:t>g</a:t>
            </a:r>
            <a:r>
              <a:rPr lang="en-US" altLang="ja-JP" dirty="0" err="1" smtClean="0"/>
              <a:t>e</a:t>
            </a:r>
            <a:r>
              <a:rPr lang="en-US" altLang="ja-JP" dirty="0" err="1" smtClean="0">
                <a:sym typeface="Wingdings" pitchFamily="2" charset="2"/>
              </a:rPr>
              <a:t>ff</a:t>
            </a:r>
            <a:r>
              <a:rPr lang="en-US" altLang="ja-JP" dirty="0" smtClean="0">
                <a:sym typeface="Wingdings" pitchFamily="2" charset="2"/>
              </a:rPr>
              <a:t>, hadrons, </a:t>
            </a:r>
            <a:r>
              <a:rPr lang="en-US" altLang="ja-JP" dirty="0" smtClean="0">
                <a:sym typeface="Wingdings" pitchFamily="2" charset="2"/>
              </a:rPr>
              <a:t>mini-jets</a:t>
            </a:r>
            <a:endParaRPr lang="en-US" altLang="ja-JP" dirty="0" smtClean="0">
              <a:sym typeface="Wingdings" pitchFamily="2" charset="2"/>
            </a:endParaRPr>
          </a:p>
          <a:p>
            <a:pPr lvl="2"/>
            <a:r>
              <a:rPr lang="en-US" altLang="ja-JP" dirty="0" smtClean="0">
                <a:sym typeface="Wingdings" pitchFamily="2" charset="2"/>
              </a:rPr>
              <a:t>pairs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Statistic: 1ab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or 10k as a first step. Could be increased if need more. </a:t>
            </a:r>
          </a:p>
          <a:p>
            <a:pPr lvl="1"/>
            <a:r>
              <a:rPr lang="en-US" altLang="ja-JP" dirty="0" smtClean="0"/>
              <a:t>Based on SVN version of </a:t>
            </a:r>
            <a:r>
              <a:rPr lang="en-US" altLang="ja-JP" dirty="0" err="1" smtClean="0"/>
              <a:t>whizard</a:t>
            </a:r>
            <a:r>
              <a:rPr lang="en-US" altLang="ja-JP" dirty="0" smtClean="0"/>
              <a:t> code and inputs</a:t>
            </a:r>
          </a:p>
          <a:p>
            <a:pPr lvl="1"/>
            <a:r>
              <a:rPr lang="en-US" altLang="ja-JP" dirty="0" smtClean="0"/>
              <a:t>Meta files are prepared on a web.</a:t>
            </a:r>
          </a:p>
          <a:p>
            <a:pPr lvl="1"/>
            <a:r>
              <a:rPr lang="en-US" altLang="ja-JP" dirty="0"/>
              <a:t>Common samples are placed in /grid/</a:t>
            </a:r>
            <a:r>
              <a:rPr lang="en-US" altLang="ja-JP" dirty="0" err="1"/>
              <a:t>ilc</a:t>
            </a:r>
            <a:r>
              <a:rPr lang="en-US" altLang="ja-JP" dirty="0"/>
              <a:t>/prod/</a:t>
            </a:r>
            <a:r>
              <a:rPr lang="en-US" altLang="ja-JP" dirty="0" err="1"/>
              <a:t>ilc</a:t>
            </a:r>
            <a:r>
              <a:rPr lang="en-US" altLang="ja-JP" dirty="0"/>
              <a:t>/mc-</a:t>
            </a:r>
            <a:r>
              <a:rPr lang="en-US" altLang="ja-JP" dirty="0" err="1"/>
              <a:t>dbd</a:t>
            </a:r>
            <a:r>
              <a:rPr lang="en-US" altLang="ja-JP" dirty="0"/>
              <a:t> : To be used for simulation inputs</a:t>
            </a:r>
          </a:p>
          <a:p>
            <a:pPr marL="457200" lvl="1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Note: in the case of CLIC </a:t>
            </a:r>
          </a:p>
          <a:p>
            <a:pPr lvl="1"/>
            <a:r>
              <a:rPr lang="en-US" altLang="ja-JP" dirty="0" smtClean="0"/>
              <a:t>The standard binary is provided by Stephan. Generator events are generated as a first step of GRID production. 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93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Simulation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Geant4 </a:t>
            </a:r>
          </a:p>
          <a:p>
            <a:pPr lvl="1"/>
            <a:r>
              <a:rPr lang="en-US" altLang="ja-JP" dirty="0" smtClean="0"/>
              <a:t>Geant4.5 will be used</a:t>
            </a:r>
          </a:p>
          <a:p>
            <a:pPr lvl="1"/>
            <a:r>
              <a:rPr lang="en-US" altLang="ja-JP" dirty="0" smtClean="0"/>
              <a:t>Physics List: </a:t>
            </a:r>
          </a:p>
          <a:p>
            <a:pPr lvl="2"/>
            <a:r>
              <a:rPr lang="en-US" altLang="ja-JP" dirty="0" smtClean="0"/>
              <a:t>CALICE recommends QGSP_BERT_HP.</a:t>
            </a:r>
          </a:p>
          <a:p>
            <a:pPr lvl="2"/>
            <a:r>
              <a:rPr lang="en-US" altLang="ja-JP" dirty="0" smtClean="0"/>
              <a:t>set G4NEUTRONHP_NEGLECT_DOPPLER to reduce CPU time</a:t>
            </a:r>
          </a:p>
          <a:p>
            <a:pPr lvl="2"/>
            <a:r>
              <a:rPr lang="en-US" altLang="ja-JP" dirty="0" smtClean="0"/>
              <a:t>Another candidates</a:t>
            </a:r>
          </a:p>
          <a:p>
            <a:pPr lvl="3"/>
            <a:r>
              <a:rPr lang="en-US" altLang="ja-JP" dirty="0" err="1"/>
              <a:t>PhysicsShielding</a:t>
            </a:r>
            <a:r>
              <a:rPr lang="en-US" altLang="ja-JP" dirty="0"/>
              <a:t> 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FTFP_BERT</a:t>
            </a:r>
          </a:p>
          <a:p>
            <a:pPr marL="1371600" lvl="3" indent="0">
              <a:buNone/>
            </a:pPr>
            <a:r>
              <a:rPr lang="en-US" altLang="ja-JP" dirty="0" smtClean="0">
                <a:sym typeface="Wingdings" pitchFamily="2" charset="2"/>
              </a:rPr>
              <a:t> Study by CALICE is needed</a:t>
            </a:r>
            <a:endParaRPr lang="en-US" altLang="ja-JP" dirty="0" smtClean="0"/>
          </a:p>
          <a:p>
            <a:pPr lvl="2"/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490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Machine 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>
                <a:latin typeface="Symbol" pitchFamily="18" charset="2"/>
              </a:rPr>
              <a:t>gg</a:t>
            </a:r>
            <a:r>
              <a:rPr lang="en-US" altLang="ja-JP" dirty="0" err="1" smtClean="0">
                <a:sym typeface="Wingdings" pitchFamily="2" charset="2"/>
              </a:rPr>
              <a:t>hadrons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At least, one bunch of backgrounds will be overlaid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Bunch separation : 366ns.  Expect O(1) </a:t>
            </a:r>
            <a:r>
              <a:rPr lang="en-US" altLang="ja-JP" dirty="0" err="1" smtClean="0">
                <a:sym typeface="Wingdings" pitchFamily="2" charset="2"/>
              </a:rPr>
              <a:t>bkg</a:t>
            </a:r>
            <a:r>
              <a:rPr lang="en-US" altLang="ja-JP" dirty="0" smtClean="0">
                <a:sym typeface="Wingdings" pitchFamily="2" charset="2"/>
              </a:rPr>
              <a:t> events per bunch Xing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Issue:  IP Z smearing with 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s</a:t>
            </a:r>
            <a:r>
              <a:rPr lang="en-US" altLang="ja-JP" baseline="-25000" dirty="0" err="1" smtClean="0">
                <a:sym typeface="Wingdings" pitchFamily="2" charset="2"/>
              </a:rPr>
              <a:t>Z</a:t>
            </a:r>
            <a:r>
              <a:rPr lang="en-US" altLang="ja-JP" dirty="0" smtClean="0">
                <a:sym typeface="Wingdings" pitchFamily="2" charset="2"/>
              </a:rPr>
              <a:t>=225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dirty="0" smtClean="0">
                <a:sym typeface="Wingdings" pitchFamily="2" charset="2"/>
              </a:rPr>
              <a:t>m.  </a:t>
            </a:r>
            <a:r>
              <a:rPr lang="en-US" altLang="ja-JP" dirty="0" smtClean="0">
                <a:sym typeface="Wingdings" pitchFamily="2" charset="2"/>
              </a:rPr>
              <a:t>Separately for signal event and background </a:t>
            </a:r>
            <a:r>
              <a:rPr lang="en-US" altLang="ja-JP" dirty="0" smtClean="0">
                <a:sym typeface="Wingdings" pitchFamily="2" charset="2"/>
              </a:rPr>
              <a:t>event.  </a:t>
            </a:r>
            <a:r>
              <a:rPr lang="en-US" altLang="ja-JP" dirty="0" smtClean="0">
                <a:sym typeface="Wingdings" pitchFamily="2" charset="2"/>
              </a:rPr>
              <a:t>Can the event reconstruction (</a:t>
            </a:r>
            <a:r>
              <a:rPr lang="en-US" altLang="ja-JP" dirty="0" err="1" smtClean="0">
                <a:sym typeface="Wingdings" pitchFamily="2" charset="2"/>
              </a:rPr>
              <a:t>LCFIVertex</a:t>
            </a:r>
            <a:r>
              <a:rPr lang="en-US" altLang="ja-JP" dirty="0" smtClean="0">
                <a:sym typeface="Wingdings" pitchFamily="2" charset="2"/>
              </a:rPr>
              <a:t>) work properly ?</a:t>
            </a:r>
          </a:p>
          <a:p>
            <a:pPr marL="457200" lvl="1" indent="0">
              <a:buNone/>
            </a:pPr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   </a:t>
            </a:r>
          </a:p>
          <a:p>
            <a:pPr marL="457200" lvl="1" indent="0">
              <a:buNone/>
            </a:pPr>
            <a:endParaRPr lang="en-US" altLang="ja-JP" dirty="0">
              <a:sym typeface="Wingdings" pitchFamily="2" charset="2"/>
            </a:endParaRPr>
          </a:p>
          <a:p>
            <a:r>
              <a:rPr lang="en-US" altLang="ja-JP" dirty="0" err="1" smtClean="0">
                <a:sym typeface="Wingdings" pitchFamily="2" charset="2"/>
              </a:rPr>
              <a:t>e</a:t>
            </a:r>
            <a:r>
              <a:rPr lang="en-US" altLang="ja-JP" baseline="30000" dirty="0" err="1" smtClean="0">
                <a:sym typeface="Wingdings" pitchFamily="2" charset="2"/>
              </a:rPr>
              <a:t>+</a:t>
            </a:r>
            <a:r>
              <a:rPr lang="en-US" altLang="ja-JP" dirty="0" err="1" smtClean="0">
                <a:sym typeface="Wingdings" pitchFamily="2" charset="2"/>
              </a:rPr>
              <a:t>e</a:t>
            </a:r>
            <a:r>
              <a:rPr lang="en-US" altLang="ja-JP" baseline="30000" dirty="0" smtClean="0">
                <a:sym typeface="Wingdings" pitchFamily="2" charset="2"/>
              </a:rPr>
              <a:t>-</a:t>
            </a:r>
            <a:r>
              <a:rPr lang="en-US" altLang="ja-JP" dirty="0" smtClean="0">
                <a:sym typeface="Wingdings" pitchFamily="2" charset="2"/>
              </a:rPr>
              <a:t> pairs 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 few x 10k pairs per bunch crossing at 1 </a:t>
            </a:r>
            <a:r>
              <a:rPr lang="en-US" altLang="ja-JP" dirty="0" err="1" smtClean="0">
                <a:sym typeface="Wingdings" pitchFamily="2" charset="2"/>
              </a:rPr>
              <a:t>TeV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SiD</a:t>
            </a:r>
            <a:r>
              <a:rPr lang="en-US" altLang="ja-JP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: overlay one bunch of pairs with a </a:t>
            </a:r>
            <a:r>
              <a:rPr lang="en-US" altLang="ja-JP" dirty="0" err="1" smtClean="0">
                <a:sym typeface="Wingdings" pitchFamily="2" charset="2"/>
              </a:rPr>
              <a:t>p</a:t>
            </a:r>
            <a:r>
              <a:rPr lang="en-US" altLang="ja-JP" baseline="-25000" dirty="0" err="1" smtClean="0">
                <a:sym typeface="Wingdings" pitchFamily="2" charset="2"/>
              </a:rPr>
              <a:t>t</a:t>
            </a:r>
            <a:r>
              <a:rPr lang="en-US" altLang="ja-JP" dirty="0" smtClean="0">
                <a:sym typeface="Wingdings" pitchFamily="2" charset="2"/>
              </a:rPr>
              <a:t> cut at generator level.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ILD : not considered now.  </a:t>
            </a:r>
            <a:r>
              <a:rPr lang="en-US" altLang="ja-JP" dirty="0" err="1" smtClean="0">
                <a:sym typeface="Wingdings" pitchFamily="2" charset="2"/>
              </a:rPr>
              <a:t>SiD</a:t>
            </a:r>
            <a:r>
              <a:rPr lang="en-US" altLang="ja-JP" dirty="0" smtClean="0">
                <a:sym typeface="Wingdings" pitchFamily="2" charset="2"/>
              </a:rPr>
              <a:t> method may be applicable.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59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Common DST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142984"/>
            <a:ext cx="8587680" cy="5257816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Main topics of the session tomorrow</a:t>
            </a:r>
          </a:p>
          <a:p>
            <a:r>
              <a:rPr lang="en-US" altLang="ja-JP" dirty="0" smtClean="0"/>
              <a:t>LCIO: common IO and data model is the bases for common DST.  But </a:t>
            </a:r>
            <a:r>
              <a:rPr lang="en-US" altLang="ja-JP" dirty="0"/>
              <a:t>e</a:t>
            </a:r>
            <a:r>
              <a:rPr lang="en-US" altLang="ja-JP" dirty="0" smtClean="0"/>
              <a:t>xact information and qualities in objects are not identical between ILD and </a:t>
            </a:r>
            <a:r>
              <a:rPr lang="en-US" altLang="ja-JP" dirty="0" err="1" smtClean="0"/>
              <a:t>SiD</a:t>
            </a:r>
            <a:endParaRPr lang="en-US" altLang="ja-JP" dirty="0"/>
          </a:p>
          <a:p>
            <a:r>
              <a:rPr lang="en-US" altLang="ja-JP" dirty="0" smtClean="0"/>
              <a:t>Required common-ness depend on the purpose of common DST. For the common high level physics analysis, equalities on</a:t>
            </a:r>
          </a:p>
          <a:p>
            <a:pPr lvl="1"/>
            <a:r>
              <a:rPr lang="en-US" altLang="ja-JP" dirty="0" smtClean="0"/>
              <a:t>4 vectors, vertex info. … </a:t>
            </a:r>
          </a:p>
          <a:p>
            <a:pPr lvl="1"/>
            <a:r>
              <a:rPr lang="en-US" altLang="ja-JP" dirty="0" smtClean="0"/>
              <a:t>Particle IDs</a:t>
            </a:r>
          </a:p>
          <a:p>
            <a:pPr lvl="1"/>
            <a:r>
              <a:rPr lang="en-US" altLang="ja-JP" dirty="0" smtClean="0"/>
              <a:t>…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would be desirable.  Need to agree very soon before starting production</a:t>
            </a:r>
            <a:br>
              <a:rPr lang="en-US" altLang="ja-JP" dirty="0" smtClean="0"/>
            </a:br>
            <a:endParaRPr lang="en-US" altLang="ja-JP" dirty="0"/>
          </a:p>
          <a:p>
            <a:r>
              <a:rPr lang="en-US" altLang="ja-JP" dirty="0" smtClean="0"/>
              <a:t>New features of DST for DBD</a:t>
            </a:r>
          </a:p>
          <a:p>
            <a:pPr lvl="1"/>
            <a:r>
              <a:rPr lang="en-US" altLang="ja-JP" dirty="0" smtClean="0"/>
              <a:t>ILD case: </a:t>
            </a:r>
          </a:p>
          <a:p>
            <a:pPr lvl="2"/>
            <a:r>
              <a:rPr lang="en-US" altLang="ja-JP" dirty="0" smtClean="0"/>
              <a:t>LOI: 2,4,6 jet clustering with </a:t>
            </a:r>
            <a:r>
              <a:rPr lang="en-US" altLang="ja-JP" dirty="0" err="1" smtClean="0"/>
              <a:t>LCFIVertexing</a:t>
            </a:r>
            <a:endParaRPr lang="en-US" altLang="ja-JP" dirty="0" smtClean="0"/>
          </a:p>
          <a:p>
            <a:pPr lvl="2"/>
            <a:r>
              <a:rPr lang="en-US" altLang="ja-JP" dirty="0" smtClean="0">
                <a:sym typeface="Wingdings" pitchFamily="2" charset="2"/>
              </a:rPr>
              <a:t>DBD plan: </a:t>
            </a:r>
            <a:r>
              <a:rPr lang="en-US" altLang="ja-JP" dirty="0" err="1" smtClean="0">
                <a:sym typeface="Wingdings" pitchFamily="2" charset="2"/>
              </a:rPr>
              <a:t>Vertexing</a:t>
            </a:r>
            <a:r>
              <a:rPr lang="en-US" altLang="ja-JP" dirty="0" smtClean="0">
                <a:sym typeface="Wingdings" pitchFamily="2" charset="2"/>
              </a:rPr>
              <a:t> in DST, but jet clustering and vertex tagging ( incl. NN training ) should be made in user analysis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5382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GRID production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052736"/>
            <a:ext cx="8280920" cy="5400600"/>
          </a:xfrm>
        </p:spPr>
        <p:txBody>
          <a:bodyPr wrap="square">
            <a:normAutofit fontScale="85000" lnSpcReduction="10000"/>
          </a:bodyPr>
          <a:lstStyle/>
          <a:p>
            <a:r>
              <a:rPr kumimoji="1" lang="en-US" altLang="ja-JP" dirty="0" smtClean="0"/>
              <a:t>Events</a:t>
            </a:r>
          </a:p>
          <a:p>
            <a:pPr lvl="1"/>
            <a:r>
              <a:rPr kumimoji="1" lang="en-US" altLang="ja-JP" dirty="0" smtClean="0"/>
              <a:t>More than O(10M) SM events for 1ab</a:t>
            </a:r>
            <a:r>
              <a:rPr kumimoji="1" lang="en-US" altLang="ja-JP" baseline="30000" dirty="0" smtClean="0"/>
              <a:t>-1 </a:t>
            </a:r>
            <a:r>
              <a:rPr kumimoji="1" lang="en-US" altLang="ja-JP" dirty="0" smtClean="0"/>
              <a:t>1TeV with no cuts</a:t>
            </a:r>
          </a:p>
          <a:p>
            <a:pPr lvl="1"/>
            <a:r>
              <a:rPr lang="en-US" altLang="ja-JP" dirty="0" smtClean="0"/>
              <a:t>10 min/events  x 10M events x 2000 CPUs </a:t>
            </a:r>
            <a:r>
              <a:rPr lang="en-US" altLang="ja-JP" dirty="0" smtClean="0">
                <a:sym typeface="Wingdings" pitchFamily="2" charset="2"/>
              </a:rPr>
              <a:t> 35 days per detector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User specific productions would be required. Ex. ZHH at 500 </a:t>
            </a:r>
            <a:r>
              <a:rPr lang="en-US" altLang="ja-JP" dirty="0" err="1" smtClean="0">
                <a:sym typeface="Wingdings" pitchFamily="2" charset="2"/>
              </a:rPr>
              <a:t>GeV</a:t>
            </a:r>
            <a:endParaRPr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For efficient production,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Generator level cuts are crucial.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consistency between ILD and </a:t>
            </a:r>
            <a:r>
              <a:rPr lang="en-US" altLang="ja-JP" dirty="0" err="1" smtClean="0">
                <a:sym typeface="Wingdings" pitchFamily="2" charset="2"/>
              </a:rPr>
              <a:t>SiD</a:t>
            </a:r>
            <a:r>
              <a:rPr kumimoji="1" lang="en-US" altLang="ja-JP" dirty="0" smtClean="0">
                <a:sym typeface="Wingdings" pitchFamily="2" charset="2"/>
              </a:rPr>
              <a:t>  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Inputs from analysis groups</a:t>
            </a:r>
          </a:p>
          <a:p>
            <a:pPr lvl="3"/>
            <a:r>
              <a:rPr lang="en-US" altLang="ja-JP" dirty="0" smtClean="0">
                <a:sym typeface="Wingdings" pitchFamily="2" charset="2"/>
              </a:rPr>
              <a:t>study </a:t>
            </a:r>
            <a:r>
              <a:rPr lang="en-US" altLang="ja-JP" dirty="0" err="1" smtClean="0">
                <a:sym typeface="Wingdings" pitchFamily="2" charset="2"/>
              </a:rPr>
              <a:t>stdhep</a:t>
            </a:r>
            <a:r>
              <a:rPr lang="en-US" altLang="ja-JP" dirty="0" smtClean="0">
                <a:sym typeface="Wingdings" pitchFamily="2" charset="2"/>
              </a:rPr>
              <a:t> files and samples by pilot production </a:t>
            </a:r>
          </a:p>
          <a:p>
            <a:pPr lvl="3"/>
            <a:r>
              <a:rPr lang="en-US" altLang="ja-JP" dirty="0" smtClean="0">
                <a:sym typeface="Wingdings" pitchFamily="2" charset="2"/>
              </a:rPr>
              <a:t>proposed us exact number of events to simulate for each files.</a:t>
            </a:r>
          </a:p>
          <a:p>
            <a:r>
              <a:rPr kumimoji="1" lang="en-US" altLang="ja-JP" dirty="0" smtClean="0"/>
              <a:t>GRID tools</a:t>
            </a:r>
          </a:p>
          <a:p>
            <a:pPr lvl="1"/>
            <a:r>
              <a:rPr lang="en-US" altLang="ja-JP" dirty="0" err="1" smtClean="0"/>
              <a:t>SiD</a:t>
            </a:r>
            <a:r>
              <a:rPr lang="en-US" altLang="ja-JP" dirty="0" smtClean="0"/>
              <a:t>: ILCDIRAC</a:t>
            </a:r>
          </a:p>
          <a:p>
            <a:pPr lvl="1"/>
            <a:r>
              <a:rPr kumimoji="1" lang="en-US" altLang="ja-JP" dirty="0" smtClean="0"/>
              <a:t>ILD: Tools at DESY&amp;KEK + ILCDIRAC ?</a:t>
            </a:r>
          </a:p>
          <a:p>
            <a:r>
              <a:rPr lang="en-US" altLang="ja-JP" dirty="0"/>
              <a:t>Production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ILC VO.  </a:t>
            </a:r>
            <a:r>
              <a:rPr lang="en-US" altLang="ja-JP" dirty="0" smtClean="0"/>
              <a:t>Focus </a:t>
            </a:r>
            <a:r>
              <a:rPr lang="en-US" altLang="ja-JP" dirty="0"/>
              <a:t>on </a:t>
            </a:r>
            <a:r>
              <a:rPr lang="en-US" altLang="ja-JP" dirty="0" smtClean="0"/>
              <a:t>sites with large resources </a:t>
            </a:r>
          </a:p>
          <a:p>
            <a:pPr lvl="2"/>
            <a:r>
              <a:rPr lang="en-US" altLang="ja-JP" dirty="0" smtClean="0"/>
              <a:t>DESY</a:t>
            </a:r>
            <a:r>
              <a:rPr lang="en-US" altLang="ja-JP" dirty="0"/>
              <a:t>, CERN, IN2P3, KEK (from April), FNAL, …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Resource sharing</a:t>
            </a:r>
          </a:p>
          <a:p>
            <a:pPr lvl="2"/>
            <a:r>
              <a:rPr lang="en-US" altLang="ja-JP" dirty="0" smtClean="0"/>
              <a:t>mechanism </a:t>
            </a:r>
            <a:r>
              <a:rPr lang="en-US" altLang="ja-JP" dirty="0" smtClean="0"/>
              <a:t>?</a:t>
            </a:r>
            <a:endParaRPr lang="en-US" altLang="ja-JP" dirty="0"/>
          </a:p>
          <a:p>
            <a:pPr lvl="2"/>
            <a:r>
              <a:rPr kumimoji="1" lang="en-US" altLang="ja-JP" dirty="0" smtClean="0"/>
              <a:t>Schedule </a:t>
            </a:r>
            <a:r>
              <a:rPr lang="en-US" altLang="ja-JP" dirty="0"/>
              <a:t>?</a:t>
            </a:r>
            <a:endParaRPr kumimoji="1" lang="en-US" altLang="ja-JP" dirty="0" smtClean="0"/>
          </a:p>
          <a:p>
            <a:pPr lvl="3"/>
            <a:r>
              <a:rPr kumimoji="1" lang="en-US" altLang="ja-JP" dirty="0" smtClean="0"/>
              <a:t>Small test production has already started</a:t>
            </a:r>
          </a:p>
          <a:p>
            <a:pPr lvl="3"/>
            <a:r>
              <a:rPr kumimoji="1" lang="en-US" altLang="ja-JP" dirty="0" smtClean="0"/>
              <a:t>Full production. When ? Original ILD plan : 5 months from March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 Feburary 2012</a:t>
            </a:r>
            <a:endParaRPr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LC Software Expert Meeting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6954786"/>
      </p:ext>
    </p:extLst>
  </p:cSld>
  <p:clrMapOvr>
    <a:masterClrMapping/>
  </p:clrMapOvr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白紙2</Template>
  <TotalTime>2342</TotalTime>
  <Words>723</Words>
  <Application>Microsoft Office PowerPoint</Application>
  <PresentationFormat>画面に合わせる (4:3)</PresentationFormat>
  <Paragraphs>115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白紙2</vt:lpstr>
      <vt:lpstr>Common production, incl. common issues like event overlay </vt:lpstr>
      <vt:lpstr>DBD benchmarking requirements </vt:lpstr>
      <vt:lpstr>Generator samples</vt:lpstr>
      <vt:lpstr>Simulation</vt:lpstr>
      <vt:lpstr>Machine backgrounds</vt:lpstr>
      <vt:lpstr>Common DST</vt:lpstr>
      <vt:lpstr>GRID production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138</cp:revision>
  <dcterms:created xsi:type="dcterms:W3CDTF">2009-06-04T06:26:41Z</dcterms:created>
  <dcterms:modified xsi:type="dcterms:W3CDTF">2012-02-02T09:18:54Z</dcterms:modified>
</cp:coreProperties>
</file>