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92" r:id="rId3"/>
    <p:sldId id="291" r:id="rId4"/>
    <p:sldId id="288" r:id="rId5"/>
    <p:sldId id="289" r:id="rId6"/>
    <p:sldId id="290" r:id="rId7"/>
    <p:sldId id="293" r:id="rId8"/>
  </p:sldIdLst>
  <p:sldSz cx="10688638" cy="7562850"/>
  <p:notesSz cx="6858000" cy="9144000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97569" algn="ctr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2pPr>
    <a:lvl3pPr marL="995138" algn="ctr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3pPr>
    <a:lvl4pPr marL="1492707" algn="ctr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4pPr>
    <a:lvl5pPr marL="1990277" algn="ctr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5pPr>
    <a:lvl6pPr marL="2487845" algn="l" defTabSz="497569" rtl="0" eaLnBrk="1" latinLnBrk="0" hangingPunct="1">
      <a:defRPr sz="26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6pPr>
    <a:lvl7pPr marL="2985414" algn="l" defTabSz="497569" rtl="0" eaLnBrk="1" latinLnBrk="0" hangingPunct="1">
      <a:defRPr sz="26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7pPr>
    <a:lvl8pPr marL="3482982" algn="l" defTabSz="497569" rtl="0" eaLnBrk="1" latinLnBrk="0" hangingPunct="1">
      <a:defRPr sz="26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8pPr>
    <a:lvl9pPr marL="3980551" algn="l" defTabSz="497569" rtl="0" eaLnBrk="1" latinLnBrk="0" hangingPunct="1">
      <a:defRPr sz="26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C3C3C"/>
    <a:srgbClr val="FFCC66"/>
    <a:srgbClr val="6EC152"/>
    <a:srgbClr val="FF827F"/>
    <a:srgbClr val="C45050"/>
    <a:srgbClr val="B3B3B3"/>
    <a:srgbClr val="FFFF66"/>
    <a:srgbClr val="FF6666"/>
    <a:srgbClr val="66CCFF"/>
    <a:srgbClr val="606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5" autoAdjust="0"/>
    <p:restoredTop sz="96921" autoAdjust="0"/>
  </p:normalViewPr>
  <p:slideViewPr>
    <p:cSldViewPr>
      <p:cViewPr>
        <p:scale>
          <a:sx n="85" d="100"/>
          <a:sy n="85" d="100"/>
        </p:scale>
        <p:origin x="-904" y="-80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9C931-A011-C949-9C5A-E44F19EE4B75}" type="datetimeFigureOut">
              <a:rPr lang="en-GB" smtClean="0"/>
              <a:pPr/>
              <a:t>1/02/12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D9B9F0-C753-A143-97B3-4C0D7587821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9956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B1D35E-4733-9048-89C1-68D70945BA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64821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97569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95138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492707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990277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487845" algn="l" defTabSz="49756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5414" algn="l" defTabSz="49756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2982" algn="l" defTabSz="49756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0551" algn="l" defTabSz="49756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148E58-8804-0449-A398-F070B626759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6475" y="685800"/>
            <a:ext cx="4845050" cy="3429000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92"/>
            <a:ext cx="9085342" cy="1621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9" y="4285615"/>
            <a:ext cx="7482047" cy="1932728"/>
          </a:xfrm>
        </p:spPr>
        <p:txBody>
          <a:bodyPr/>
          <a:lstStyle>
            <a:lvl1pPr marL="0" indent="0" algn="ctr">
              <a:buNone/>
              <a:defRPr/>
            </a:lvl1pPr>
            <a:lvl2pPr marL="497569" indent="0" algn="ctr">
              <a:buNone/>
              <a:defRPr/>
            </a:lvl2pPr>
            <a:lvl3pPr marL="995138" indent="0" algn="ctr">
              <a:buNone/>
              <a:defRPr/>
            </a:lvl3pPr>
            <a:lvl4pPr marL="1492707" indent="0" algn="ctr">
              <a:buNone/>
              <a:defRPr/>
            </a:lvl4pPr>
            <a:lvl5pPr marL="1990277" indent="0" algn="ctr">
              <a:buNone/>
              <a:defRPr/>
            </a:lvl5pPr>
            <a:lvl6pPr marL="2487845" indent="0" algn="ctr">
              <a:buNone/>
              <a:defRPr/>
            </a:lvl6pPr>
            <a:lvl7pPr marL="2985414" indent="0" algn="ctr">
              <a:buNone/>
              <a:defRPr/>
            </a:lvl7pPr>
            <a:lvl8pPr marL="3482982" indent="0" algn="ctr">
              <a:buNone/>
              <a:defRPr/>
            </a:lvl8pPr>
            <a:lvl9pPr marL="398055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60190" y="7102293"/>
            <a:ext cx="1870512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289" y="7102293"/>
            <a:ext cx="7214831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DAEEC3-6290-5143-9D78-421A1C5BC4DC}" type="slidenum">
              <a:rPr lang="en-GB"/>
              <a:pPr/>
              <a:t>‹#›</a:t>
            </a:fld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27E622-9A86-8C4B-BA25-35261D2339F6}" type="slidenum">
              <a:rPr lang="en-GB"/>
              <a:pPr/>
              <a:t>‹#›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660190" y="7102293"/>
            <a:ext cx="1870512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289" y="7102293"/>
            <a:ext cx="7214831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04316" y="168063"/>
            <a:ext cx="2382676" cy="65544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6289" y="168063"/>
            <a:ext cx="6969883" cy="65544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94DE557-0A14-9C45-87A0-804B4897AFBC}" type="slidenum">
              <a:rPr lang="en-GB"/>
              <a:pPr/>
              <a:t>‹#›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660190" y="7102293"/>
            <a:ext cx="1870512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289" y="7102293"/>
            <a:ext cx="7214831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60190" y="7102293"/>
            <a:ext cx="1870512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289" y="7102293"/>
            <a:ext cx="7214831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200CC60-B2C8-754E-875C-6CA484E40B91}" type="slidenum">
              <a:rPr lang="en-GB"/>
              <a:pPr/>
              <a:t>‹#›</a:t>
            </a:fld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5"/>
            <a:ext cx="9085342" cy="1502066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62"/>
            <a:ext cx="9085342" cy="1654373"/>
          </a:xfrm>
        </p:spPr>
        <p:txBody>
          <a:bodyPr anchor="b"/>
          <a:lstStyle>
            <a:lvl1pPr marL="0" indent="0">
              <a:buNone/>
              <a:defRPr sz="2200"/>
            </a:lvl1pPr>
            <a:lvl2pPr marL="497569" indent="0">
              <a:buNone/>
              <a:defRPr sz="2100"/>
            </a:lvl2pPr>
            <a:lvl3pPr marL="995138" indent="0">
              <a:buNone/>
              <a:defRPr sz="1700"/>
            </a:lvl3pPr>
            <a:lvl4pPr marL="1492707" indent="0">
              <a:buNone/>
              <a:defRPr sz="1500"/>
            </a:lvl4pPr>
            <a:lvl5pPr marL="1990277" indent="0">
              <a:buNone/>
              <a:defRPr sz="1500"/>
            </a:lvl5pPr>
            <a:lvl6pPr marL="2487845" indent="0">
              <a:buNone/>
              <a:defRPr sz="1500"/>
            </a:lvl6pPr>
            <a:lvl7pPr marL="2985414" indent="0">
              <a:buNone/>
              <a:defRPr sz="1500"/>
            </a:lvl7pPr>
            <a:lvl8pPr marL="3482982" indent="0">
              <a:buNone/>
              <a:defRPr sz="1500"/>
            </a:lvl8pPr>
            <a:lvl9pPr marL="3980551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7E12AC9-A592-FE4F-B8D8-9D84940B0A0A}" type="slidenum">
              <a:rPr lang="en-GB"/>
              <a:pPr/>
              <a:t>‹#›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660190" y="7102293"/>
            <a:ext cx="1870512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289" y="7102293"/>
            <a:ext cx="7214831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1648" y="2184823"/>
            <a:ext cx="4453599" cy="453771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2184823"/>
            <a:ext cx="4453599" cy="453771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2521F7C-B071-E345-90CA-2F1679A5E9C6}" type="slidenum">
              <a:rPr lang="en-GB"/>
              <a:pPr/>
              <a:t>‹#›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660190" y="7102293"/>
            <a:ext cx="1870512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289" y="7102293"/>
            <a:ext cx="7214831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2868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92"/>
            <a:ext cx="4722671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569" indent="0">
              <a:buNone/>
              <a:defRPr sz="2200" b="1"/>
            </a:lvl2pPr>
            <a:lvl3pPr marL="995138" indent="0">
              <a:buNone/>
              <a:defRPr sz="2100" b="1"/>
            </a:lvl3pPr>
            <a:lvl4pPr marL="1492707" indent="0">
              <a:buNone/>
              <a:defRPr sz="1700" b="1"/>
            </a:lvl4pPr>
            <a:lvl5pPr marL="1990277" indent="0">
              <a:buNone/>
              <a:defRPr sz="1700" b="1"/>
            </a:lvl5pPr>
            <a:lvl6pPr marL="2487845" indent="0">
              <a:buNone/>
              <a:defRPr sz="1700" b="1"/>
            </a:lvl6pPr>
            <a:lvl7pPr marL="2985414" indent="0">
              <a:buNone/>
              <a:defRPr sz="1700" b="1"/>
            </a:lvl7pPr>
            <a:lvl8pPr marL="3482982" indent="0">
              <a:buNone/>
              <a:defRPr sz="1700" b="1"/>
            </a:lvl8pPr>
            <a:lvl9pPr marL="3980551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7"/>
            <a:ext cx="4722671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5" y="1692892"/>
            <a:ext cx="4724526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569" indent="0">
              <a:buNone/>
              <a:defRPr sz="2200" b="1"/>
            </a:lvl2pPr>
            <a:lvl3pPr marL="995138" indent="0">
              <a:buNone/>
              <a:defRPr sz="2100" b="1"/>
            </a:lvl3pPr>
            <a:lvl4pPr marL="1492707" indent="0">
              <a:buNone/>
              <a:defRPr sz="1700" b="1"/>
            </a:lvl4pPr>
            <a:lvl5pPr marL="1990277" indent="0">
              <a:buNone/>
              <a:defRPr sz="1700" b="1"/>
            </a:lvl5pPr>
            <a:lvl6pPr marL="2487845" indent="0">
              <a:buNone/>
              <a:defRPr sz="1700" b="1"/>
            </a:lvl6pPr>
            <a:lvl7pPr marL="2985414" indent="0">
              <a:buNone/>
              <a:defRPr sz="1700" b="1"/>
            </a:lvl7pPr>
            <a:lvl8pPr marL="3482982" indent="0">
              <a:buNone/>
              <a:defRPr sz="1700" b="1"/>
            </a:lvl8pPr>
            <a:lvl9pPr marL="3980551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5" y="2398407"/>
            <a:ext cx="4724526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8F209D0-7257-154E-AF55-690596114005}" type="slidenum">
              <a:rPr lang="en-GB"/>
              <a:pPr/>
              <a:t>‹#›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660190" y="7102293"/>
            <a:ext cx="1870512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289" y="7102293"/>
            <a:ext cx="7214831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E7B673D-289A-F945-B60B-40AF13B454ED}" type="slidenum">
              <a:rPr lang="en-GB"/>
              <a:pPr/>
              <a:t>‹#›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660190" y="7102293"/>
            <a:ext cx="1870512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289" y="7102293"/>
            <a:ext cx="7214831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C5F1A7A-8F6B-2C42-A185-529CF5EB88C1}" type="slidenum">
              <a:rPr lang="en-GB"/>
              <a:pPr/>
              <a:t>‹#›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660190" y="7102293"/>
            <a:ext cx="1870512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289" y="7102293"/>
            <a:ext cx="7214831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1113"/>
            <a:ext cx="3516489" cy="128148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3" y="301121"/>
            <a:ext cx="5975246" cy="6454683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2" y="1582600"/>
            <a:ext cx="3516489" cy="5173200"/>
          </a:xfrm>
        </p:spPr>
        <p:txBody>
          <a:bodyPr/>
          <a:lstStyle>
            <a:lvl1pPr marL="0" indent="0">
              <a:buNone/>
              <a:defRPr sz="1500"/>
            </a:lvl1pPr>
            <a:lvl2pPr marL="497569" indent="0">
              <a:buNone/>
              <a:defRPr sz="1300"/>
            </a:lvl2pPr>
            <a:lvl3pPr marL="995138" indent="0">
              <a:buNone/>
              <a:defRPr sz="1100"/>
            </a:lvl3pPr>
            <a:lvl4pPr marL="1492707" indent="0">
              <a:buNone/>
              <a:defRPr sz="1000"/>
            </a:lvl4pPr>
            <a:lvl5pPr marL="1990277" indent="0">
              <a:buNone/>
              <a:defRPr sz="1000"/>
            </a:lvl5pPr>
            <a:lvl6pPr marL="2487845" indent="0">
              <a:buNone/>
              <a:defRPr sz="1000"/>
            </a:lvl6pPr>
            <a:lvl7pPr marL="2985414" indent="0">
              <a:buNone/>
              <a:defRPr sz="1000"/>
            </a:lvl7pPr>
            <a:lvl8pPr marL="3482982" indent="0">
              <a:buNone/>
              <a:defRPr sz="1000"/>
            </a:lvl8pPr>
            <a:lvl9pPr marL="398055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55DEAD9-2A25-464C-8E61-D463B3374BEE}" type="slidenum">
              <a:rPr lang="en-GB"/>
              <a:pPr/>
              <a:t>‹#›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660190" y="7102293"/>
            <a:ext cx="1870512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289" y="7102293"/>
            <a:ext cx="7214831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5293995"/>
            <a:ext cx="6413183" cy="62498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675755"/>
            <a:ext cx="6413183" cy="4537710"/>
          </a:xfrm>
        </p:spPr>
        <p:txBody>
          <a:bodyPr/>
          <a:lstStyle>
            <a:lvl1pPr marL="0" indent="0">
              <a:buNone/>
              <a:defRPr sz="3500"/>
            </a:lvl1pPr>
            <a:lvl2pPr marL="497569" indent="0">
              <a:buNone/>
              <a:defRPr sz="3000"/>
            </a:lvl2pPr>
            <a:lvl3pPr marL="995138" indent="0">
              <a:buNone/>
              <a:defRPr sz="2600"/>
            </a:lvl3pPr>
            <a:lvl4pPr marL="1492707" indent="0">
              <a:buNone/>
              <a:defRPr sz="2200"/>
            </a:lvl4pPr>
            <a:lvl5pPr marL="1990277" indent="0">
              <a:buNone/>
              <a:defRPr sz="2200"/>
            </a:lvl5pPr>
            <a:lvl6pPr marL="2487845" indent="0">
              <a:buNone/>
              <a:defRPr sz="2200"/>
            </a:lvl6pPr>
            <a:lvl7pPr marL="2985414" indent="0">
              <a:buNone/>
              <a:defRPr sz="2200"/>
            </a:lvl7pPr>
            <a:lvl8pPr marL="3482982" indent="0">
              <a:buNone/>
              <a:defRPr sz="2200"/>
            </a:lvl8pPr>
            <a:lvl9pPr marL="3980551" indent="0">
              <a:buNone/>
              <a:defRPr sz="22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5918981"/>
            <a:ext cx="6413183" cy="887584"/>
          </a:xfrm>
        </p:spPr>
        <p:txBody>
          <a:bodyPr/>
          <a:lstStyle>
            <a:lvl1pPr marL="0" indent="0">
              <a:buNone/>
              <a:defRPr sz="1500"/>
            </a:lvl1pPr>
            <a:lvl2pPr marL="497569" indent="0">
              <a:buNone/>
              <a:defRPr sz="1300"/>
            </a:lvl2pPr>
            <a:lvl3pPr marL="995138" indent="0">
              <a:buNone/>
              <a:defRPr sz="1100"/>
            </a:lvl3pPr>
            <a:lvl4pPr marL="1492707" indent="0">
              <a:buNone/>
              <a:defRPr sz="1000"/>
            </a:lvl4pPr>
            <a:lvl5pPr marL="1990277" indent="0">
              <a:buNone/>
              <a:defRPr sz="1000"/>
            </a:lvl5pPr>
            <a:lvl6pPr marL="2487845" indent="0">
              <a:buNone/>
              <a:defRPr sz="1000"/>
            </a:lvl6pPr>
            <a:lvl7pPr marL="2985414" indent="0">
              <a:buNone/>
              <a:defRPr sz="1000"/>
            </a:lvl7pPr>
            <a:lvl8pPr marL="3482982" indent="0">
              <a:buNone/>
              <a:defRPr sz="1000"/>
            </a:lvl8pPr>
            <a:lvl9pPr marL="398055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C556FC9-E290-6944-9614-5D317AD4D252}" type="slidenum">
              <a:rPr lang="en-GB"/>
              <a:pPr/>
              <a:t>‹#›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660190" y="7102293"/>
            <a:ext cx="1870512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289" y="7102293"/>
            <a:ext cx="7214831" cy="2924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0688638" cy="1176443"/>
          </a:xfrm>
          <a:prstGeom prst="rect">
            <a:avLst/>
          </a:prstGeom>
          <a:solidFill>
            <a:srgbClr val="003378"/>
          </a:solidFill>
          <a:ln w="9525">
            <a:noFill/>
            <a:miter lim="800000"/>
            <a:headEnd/>
            <a:tailEnd/>
          </a:ln>
        </p:spPr>
        <p:txBody>
          <a:bodyPr wrap="none" lIns="99513" tIns="49755" rIns="99513" bIns="49755" anchor="ctr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974628"/>
            <a:ext cx="10688638" cy="588222"/>
          </a:xfrm>
          <a:prstGeom prst="rect">
            <a:avLst/>
          </a:prstGeom>
          <a:solidFill>
            <a:srgbClr val="003378"/>
          </a:solidFill>
          <a:ln w="9525">
            <a:noFill/>
            <a:miter lim="800000"/>
            <a:headEnd/>
            <a:tailEnd/>
          </a:ln>
        </p:spPr>
        <p:txBody>
          <a:bodyPr wrap="none" lIns="99513" tIns="49755" rIns="99513" bIns="49755" anchor="ctr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6288" y="168063"/>
            <a:ext cx="9085342" cy="84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13" tIns="49755" rIns="99513" bIns="4975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48" y="2184823"/>
            <a:ext cx="9085342" cy="453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13" tIns="49755" rIns="99513" bIns="497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864799" y="7102297"/>
            <a:ext cx="1800000" cy="25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13" tIns="49755" rIns="99513" bIns="49755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 Febuary  2012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288" y="7102293"/>
            <a:ext cx="7560000" cy="292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13" tIns="49755" rIns="99513" bIns="49755" numCol="1" anchor="t" anchorCtr="0" compatLnSpc="1">
            <a:prstTxWarp prst="textNoShape">
              <a:avLst/>
            </a:prstTxWarp>
          </a:bodyPr>
          <a:lstStyle>
            <a:lvl1pPr algn="l">
              <a:defRPr sz="150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Steve Aplin               Goals and Aims for Software Development for ILD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797918" y="7102297"/>
            <a:ext cx="534432" cy="25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13" tIns="49755" rIns="99513" bIns="49755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bg1"/>
                </a:solidFill>
              </a:defRPr>
            </a:lvl1pPr>
          </a:lstStyle>
          <a:p>
            <a:fld id="{6025E978-2C70-2945-A8D6-778902AB42FD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97569"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95138"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492707"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990277" algn="l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73177" indent="-373177" algn="l" rtl="0" fontAlgn="base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08549" indent="-310981" algn="l" rtl="0" fontAlgn="base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  <a:ea typeface="+mn-ea"/>
        </a:defRPr>
      </a:lvl2pPr>
      <a:lvl3pPr marL="1243922" indent="-248784" algn="l" rtl="0" fontAlgn="base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</a:defRPr>
      </a:lvl3pPr>
      <a:lvl4pPr marL="1741492" indent="-248784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4pPr>
      <a:lvl5pPr marL="2239062" indent="-248784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5pPr>
      <a:lvl6pPr marL="2736629" indent="-248784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3234199" indent="-248784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3731766" indent="-248784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4229337" indent="-248784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GB"/>
      </a:defPPr>
      <a:lvl1pPr marL="0" algn="l" defTabSz="497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97569" algn="l" defTabSz="497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95138" algn="l" defTabSz="497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92707" algn="l" defTabSz="497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990277" algn="l" defTabSz="497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487845" algn="l" defTabSz="497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85414" algn="l" defTabSz="497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82982" algn="l" defTabSz="497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980551" algn="l" defTabSz="497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57936" y="1848697"/>
            <a:ext cx="9174414" cy="4117552"/>
          </a:xfrm>
        </p:spPr>
        <p:txBody>
          <a:bodyPr/>
          <a:lstStyle/>
          <a:p>
            <a:r>
              <a:rPr lang="en-US" sz="2600" b="1" dirty="0" smtClean="0">
                <a:solidFill>
                  <a:schemeClr val="tx1"/>
                </a:solidFill>
                <a:latin typeface="Verdana"/>
              </a:rPr>
              <a:t>G</a:t>
            </a:r>
            <a:r>
              <a:rPr lang="en-US" sz="2600" b="1" dirty="0" smtClean="0">
                <a:solidFill>
                  <a:schemeClr val="tx1"/>
                </a:solidFill>
                <a:latin typeface="Verdana"/>
              </a:rPr>
              <a:t>oals and Aims </a:t>
            </a:r>
            <a:r>
              <a:rPr lang="en-US" sz="2600" b="1" dirty="0">
                <a:solidFill>
                  <a:schemeClr val="tx1"/>
                </a:solidFill>
                <a:latin typeface="Verdana"/>
              </a:rPr>
              <a:t>for </a:t>
            </a:r>
            <a:r>
              <a:rPr lang="en-US" sz="2600" b="1" dirty="0" smtClean="0">
                <a:solidFill>
                  <a:schemeClr val="tx1"/>
                </a:solidFill>
                <a:latin typeface="Verdana"/>
              </a:rPr>
              <a:t>Software Development </a:t>
            </a:r>
            <a:r>
              <a:rPr lang="en-US" sz="2600" b="1" dirty="0">
                <a:solidFill>
                  <a:schemeClr val="tx1"/>
                </a:solidFill>
                <a:latin typeface="Verdana"/>
              </a:rPr>
              <a:t>for ILD</a:t>
            </a:r>
            <a:r>
              <a:rPr lang="en-US" sz="2600" b="1" dirty="0" smtClean="0">
                <a:solidFill>
                  <a:schemeClr val="tx1"/>
                </a:solidFill>
                <a:latin typeface="Verdana"/>
              </a:rPr>
              <a:t/>
            </a:r>
            <a:br>
              <a:rPr lang="en-US" sz="2600" b="1" dirty="0" smtClean="0">
                <a:solidFill>
                  <a:schemeClr val="tx1"/>
                </a:solidFill>
                <a:latin typeface="Verdana"/>
              </a:rPr>
            </a:br>
            <a:r>
              <a:rPr lang="en-US" sz="2600" b="1" dirty="0" smtClean="0">
                <a:solidFill>
                  <a:schemeClr val="tx1"/>
                </a:solidFill>
                <a:latin typeface="Verdana"/>
              </a:rPr>
              <a:t/>
            </a:r>
            <a:br>
              <a:rPr lang="en-US" sz="2600" b="1" dirty="0" smtClean="0">
                <a:solidFill>
                  <a:schemeClr val="tx1"/>
                </a:solidFill>
                <a:latin typeface="Verdana"/>
              </a:rPr>
            </a:br>
            <a:r>
              <a:rPr lang="en-US" sz="2900" dirty="0" smtClean="0">
                <a:solidFill>
                  <a:schemeClr val="tx1"/>
                </a:solidFill>
                <a:latin typeface="Verdana"/>
              </a:rPr>
              <a:t>  </a:t>
            </a:r>
            <a:r>
              <a:rPr lang="en-US" sz="2100" dirty="0" smtClean="0">
                <a:solidFill>
                  <a:schemeClr val="tx1"/>
                </a:solidFill>
                <a:latin typeface="Verdana"/>
              </a:rPr>
              <a:t>Steve Aplin</a:t>
            </a:r>
            <a:br>
              <a:rPr lang="en-US" sz="2100" dirty="0" smtClean="0">
                <a:solidFill>
                  <a:schemeClr val="tx1"/>
                </a:solidFill>
                <a:latin typeface="Verdana"/>
              </a:rPr>
            </a:br>
            <a:r>
              <a:rPr lang="en-US" sz="2100" dirty="0" smtClean="0">
                <a:solidFill>
                  <a:schemeClr val="tx1"/>
                </a:solidFill>
                <a:latin typeface="Verdana"/>
              </a:rPr>
              <a:t>    </a:t>
            </a:r>
            <a:r>
              <a:rPr lang="en-US" sz="2200" dirty="0" smtClean="0">
                <a:solidFill>
                  <a:schemeClr val="tx1"/>
                </a:solidFill>
                <a:latin typeface="Verdana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Verdana"/>
              </a:rPr>
            </a:br>
            <a:r>
              <a:rPr lang="en-US" sz="2600" dirty="0" smtClean="0">
                <a:solidFill>
                  <a:schemeClr val="tx1"/>
                </a:solidFill>
                <a:latin typeface="Verdana"/>
              </a:rPr>
              <a:t/>
            </a:r>
            <a:br>
              <a:rPr lang="en-US" sz="2600" dirty="0" smtClean="0">
                <a:solidFill>
                  <a:schemeClr val="tx1"/>
                </a:solidFill>
                <a:latin typeface="Verdana"/>
              </a:rPr>
            </a:br>
            <a:r>
              <a:rPr lang="en-US" sz="2600" dirty="0" smtClean="0">
                <a:solidFill>
                  <a:schemeClr val="tx1"/>
                </a:solidFill>
                <a:latin typeface="Verdana"/>
              </a:rPr>
              <a:t> </a:t>
            </a:r>
            <a:r>
              <a:rPr lang="en-US" sz="1700" dirty="0">
                <a:solidFill>
                  <a:schemeClr val="tx1"/>
                </a:solidFill>
                <a:latin typeface="Verdana"/>
              </a:rPr>
              <a:t>Linear Collider Software Meeting</a:t>
            </a:r>
            <a:r>
              <a:rPr lang="en-US" sz="1700" dirty="0" smtClean="0">
                <a:solidFill>
                  <a:schemeClr val="tx1"/>
                </a:solidFill>
                <a:latin typeface="Verdana"/>
              </a:rPr>
              <a:t/>
            </a:r>
            <a:br>
              <a:rPr lang="en-US" sz="1700" dirty="0" smtClean="0">
                <a:solidFill>
                  <a:schemeClr val="tx1"/>
                </a:solidFill>
                <a:latin typeface="Verdana"/>
              </a:rPr>
            </a:br>
            <a:r>
              <a:rPr lang="en-US" sz="1700" dirty="0" smtClean="0">
                <a:solidFill>
                  <a:schemeClr val="tx1"/>
                </a:solidFill>
                <a:latin typeface="Verdana"/>
              </a:rPr>
              <a:t>  </a:t>
            </a:r>
            <a:r>
              <a:rPr lang="en-US" sz="1700" dirty="0" smtClean="0">
                <a:solidFill>
                  <a:schemeClr val="tx1"/>
                </a:solidFill>
                <a:latin typeface="Verdana"/>
              </a:rPr>
              <a:t>2</a:t>
            </a:r>
            <a:r>
              <a:rPr lang="en-US" sz="1700" baseline="30000" dirty="0" smtClean="0">
                <a:solidFill>
                  <a:schemeClr val="tx1"/>
                </a:solidFill>
                <a:latin typeface="Verdana"/>
              </a:rPr>
              <a:t>nd</a:t>
            </a:r>
            <a:r>
              <a:rPr lang="en-US" sz="1700" baseline="30000" dirty="0" smtClean="0">
                <a:solidFill>
                  <a:schemeClr val="tx1"/>
                </a:solidFill>
                <a:latin typeface="Verdana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Verdana"/>
              </a:rPr>
              <a:t>Febuary</a:t>
            </a:r>
            <a:r>
              <a:rPr lang="en-US" sz="1700" dirty="0" smtClean="0">
                <a:solidFill>
                  <a:schemeClr val="tx1"/>
                </a:solidFill>
                <a:latin typeface="Verdana"/>
              </a:rPr>
              <a:t> 2012</a:t>
            </a:r>
            <a:r>
              <a:rPr lang="en-US" sz="2200" dirty="0" smtClean="0">
                <a:solidFill>
                  <a:schemeClr val="tx1"/>
                </a:solidFill>
                <a:latin typeface="Verdana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Verdana"/>
              </a:rPr>
            </a:b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10688638" cy="1008380"/>
          </a:xfrm>
          <a:prstGeom prst="rect">
            <a:avLst/>
          </a:prstGeom>
          <a:solidFill>
            <a:srgbClr val="003378"/>
          </a:solidFill>
          <a:ln w="9525">
            <a:noFill/>
            <a:miter lim="800000"/>
            <a:headEnd/>
            <a:tailEnd/>
          </a:ln>
        </p:spPr>
        <p:txBody>
          <a:bodyPr wrap="none" lIns="99513" tIns="49755" rIns="99513" bIns="49755" anchor="ctr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6890599"/>
            <a:ext cx="10688638" cy="672253"/>
          </a:xfrm>
          <a:prstGeom prst="rect">
            <a:avLst/>
          </a:prstGeom>
          <a:solidFill>
            <a:srgbClr val="003378"/>
          </a:solidFill>
          <a:ln w="9525">
            <a:noFill/>
            <a:miter lim="800000"/>
            <a:headEnd/>
            <a:tailEnd/>
          </a:ln>
        </p:spPr>
        <p:txBody>
          <a:bodyPr wrap="none" lIns="99513" tIns="49755" rIns="99513" bIns="49755" anchor="ctr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24" name="Picture 23" descr="iLCSoft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99" y="6085681"/>
            <a:ext cx="2104063" cy="564747"/>
          </a:xfrm>
          <a:prstGeom prst="rect">
            <a:avLst/>
          </a:prstGeom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399" y="3297316"/>
            <a:ext cx="4217344" cy="3148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Febuary  2012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Steve Aplin               Goals and Aims for Software Development for ILD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CC60-B2C8-754E-875C-6CA484E40B91}" type="slidenum">
              <a:rPr lang="en-GB" smtClean="0"/>
              <a:pPr/>
              <a:t>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6288" y="168063"/>
            <a:ext cx="9085342" cy="840317"/>
          </a:xfrm>
        </p:spPr>
        <p:txBody>
          <a:bodyPr/>
          <a:lstStyle/>
          <a:p>
            <a:r>
              <a:rPr lang="en-US" sz="3600" dirty="0" smtClean="0"/>
              <a:t>Current Situation</a:t>
            </a:r>
            <a:endParaRPr lang="en-GB" sz="3600" dirty="0"/>
          </a:p>
        </p:txBody>
      </p:sp>
      <p:grpSp>
        <p:nvGrpSpPr>
          <p:cNvPr id="2" name="Group 1"/>
          <p:cNvGrpSpPr/>
          <p:nvPr/>
        </p:nvGrpSpPr>
        <p:grpSpPr>
          <a:xfrm>
            <a:off x="2175966" y="1909217"/>
            <a:ext cx="7115473" cy="4633664"/>
            <a:chOff x="2175966" y="1909217"/>
            <a:chExt cx="7115473" cy="4633664"/>
          </a:xfrm>
        </p:grpSpPr>
        <p:pic>
          <p:nvPicPr>
            <p:cNvPr id="10" name="Picture 9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5966" y="1909217"/>
              <a:ext cx="6696000" cy="4549383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 bwMode="auto">
            <a:xfrm>
              <a:off x="8224639" y="6085681"/>
              <a:ext cx="1066800" cy="457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5468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Febuary  2012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Steve Aplin               Goals and Aims for Software Development for ILD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CC60-B2C8-754E-875C-6CA484E40B91}" type="slidenum">
              <a:rPr lang="en-GB" smtClean="0"/>
              <a:pPr/>
              <a:t>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6288" y="168063"/>
            <a:ext cx="9085342" cy="840317"/>
          </a:xfrm>
        </p:spPr>
        <p:txBody>
          <a:bodyPr/>
          <a:lstStyle/>
          <a:p>
            <a:r>
              <a:rPr lang="en-US" sz="3600" dirty="0" smtClean="0"/>
              <a:t>Current Situation</a:t>
            </a:r>
            <a:endParaRPr lang="en-GB" sz="3600" dirty="0"/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75966" y="1909217"/>
            <a:ext cx="6696000" cy="454938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8224639" y="6085681"/>
            <a:ext cx="10668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 rot="21175567">
            <a:off x="4280034" y="5658469"/>
            <a:ext cx="5964431" cy="625834"/>
          </a:xfrm>
          <a:prstGeom prst="roundRect">
            <a:avLst/>
          </a:prstGeom>
          <a:solidFill>
            <a:srgbClr val="002E7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Increased Realism = Increas</a:t>
            </a:r>
            <a:r>
              <a:rPr lang="en-GB" sz="2000" dirty="0" smtClean="0">
                <a:solidFill>
                  <a:schemeClr val="bg1"/>
                </a:solidFill>
              </a:rPr>
              <a:t>e in Real Work</a:t>
            </a:r>
            <a:endParaRPr lang="en-GB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40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Febuary  2012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Steve Aplin               Goals and Aims for Software Development for ILD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CC60-B2C8-754E-875C-6CA484E40B91}" type="slidenum">
              <a:rPr lang="en-GB" smtClean="0"/>
              <a:pPr/>
              <a:t>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6288" y="168063"/>
            <a:ext cx="9085342" cy="840317"/>
          </a:xfrm>
        </p:spPr>
        <p:txBody>
          <a:bodyPr/>
          <a:lstStyle/>
          <a:p>
            <a:r>
              <a:rPr lang="en-US" sz="3600" dirty="0" smtClean="0"/>
              <a:t>Moving Forwards</a:t>
            </a:r>
            <a:endParaRPr lang="en-GB" sz="36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1648" y="1765201"/>
            <a:ext cx="9085342" cy="4537710"/>
          </a:xfrm>
        </p:spPr>
        <p:txBody>
          <a:bodyPr/>
          <a:lstStyle/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DBD has already brought </a:t>
            </a:r>
            <a:r>
              <a:rPr lang="en-GB" sz="2200" b="1" dirty="0" smtClean="0">
                <a:solidFill>
                  <a:srgbClr val="3C3C3C"/>
                </a:solidFill>
              </a:rPr>
              <a:t>Multiple ILD Detector Variants</a:t>
            </a:r>
            <a:r>
              <a:rPr lang="en-GB" sz="2200" dirty="0" smtClean="0">
                <a:solidFill>
                  <a:srgbClr val="3C3C3C"/>
                </a:solidFill>
              </a:rPr>
              <a:t>, this creates a fair amount of work to maintain consistency and relative parity.</a:t>
            </a:r>
          </a:p>
          <a:p>
            <a:pPr marL="497568" lvl="1" indent="0">
              <a:buNone/>
            </a:pPr>
            <a:endParaRPr lang="en-GB" sz="2200" dirty="0">
              <a:solidFill>
                <a:srgbClr val="3C3C3C"/>
              </a:solidFill>
            </a:endParaRPr>
          </a:p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With the context of ILD, R+D programs often show a desire to demonstrate the validation of hardware proposals in the Full </a:t>
            </a:r>
            <a:r>
              <a:rPr lang="en-GB" sz="2200" dirty="0" err="1" smtClean="0">
                <a:solidFill>
                  <a:srgbClr val="3C3C3C"/>
                </a:solidFill>
              </a:rPr>
              <a:t>Sim</a:t>
            </a:r>
            <a:r>
              <a:rPr lang="en-GB" sz="2200" dirty="0" smtClean="0">
                <a:solidFill>
                  <a:srgbClr val="3C3C3C"/>
                </a:solidFill>
              </a:rPr>
              <a:t> and Reconstruction, </a:t>
            </a:r>
            <a:r>
              <a:rPr lang="en-GB" sz="2200" b="1" dirty="0" smtClean="0">
                <a:solidFill>
                  <a:srgbClr val="3C3C3C"/>
                </a:solidFill>
              </a:rPr>
              <a:t>beyond the scope of Physics Analyses</a:t>
            </a:r>
            <a:r>
              <a:rPr lang="en-GB" sz="2200" dirty="0" smtClean="0">
                <a:solidFill>
                  <a:srgbClr val="3C3C3C"/>
                </a:solidFill>
              </a:rPr>
              <a:t>.</a:t>
            </a:r>
          </a:p>
          <a:p>
            <a:pPr marL="497568" lvl="1" indent="0">
              <a:buNone/>
            </a:pPr>
            <a:endParaRPr lang="en-GB" sz="2200" dirty="0">
              <a:solidFill>
                <a:srgbClr val="3C3C3C"/>
              </a:solidFill>
            </a:endParaRPr>
          </a:p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When talking about the evolution of </a:t>
            </a:r>
            <a:r>
              <a:rPr lang="en-GB" sz="2200" dirty="0" err="1" smtClean="0">
                <a:solidFill>
                  <a:srgbClr val="3C3C3C"/>
                </a:solidFill>
              </a:rPr>
              <a:t>iLCSoft</a:t>
            </a:r>
            <a:r>
              <a:rPr lang="en-GB" sz="2200" dirty="0" smtClean="0">
                <a:solidFill>
                  <a:srgbClr val="3C3C3C"/>
                </a:solidFill>
              </a:rPr>
              <a:t> it is important to remember that at least </a:t>
            </a:r>
            <a:r>
              <a:rPr lang="en-GB" sz="2200" b="1" dirty="0" smtClean="0">
                <a:solidFill>
                  <a:srgbClr val="3C3C3C"/>
                </a:solidFill>
              </a:rPr>
              <a:t>3 Test Beam groups </a:t>
            </a:r>
            <a:r>
              <a:rPr lang="en-GB" sz="2200" dirty="0" smtClean="0">
                <a:solidFill>
                  <a:srgbClr val="3C3C3C"/>
                </a:solidFill>
              </a:rPr>
              <a:t>use components of </a:t>
            </a:r>
            <a:r>
              <a:rPr lang="en-GB" sz="2200" dirty="0" err="1" smtClean="0">
                <a:solidFill>
                  <a:srgbClr val="3C3C3C"/>
                </a:solidFill>
              </a:rPr>
              <a:t>iLCSoft</a:t>
            </a:r>
            <a:r>
              <a:rPr lang="en-GB" sz="2200" dirty="0" smtClean="0">
                <a:solidFill>
                  <a:srgbClr val="3C3C3C"/>
                </a:solidFill>
              </a:rPr>
              <a:t> and require continuity.</a:t>
            </a:r>
          </a:p>
          <a:p>
            <a:pPr marL="497568" lvl="1" indent="0">
              <a:buNone/>
            </a:pPr>
            <a:endParaRPr lang="en-GB" sz="2200" dirty="0" smtClean="0">
              <a:solidFill>
                <a:srgbClr val="3C3C3C"/>
              </a:solidFill>
            </a:endParaRPr>
          </a:p>
          <a:p>
            <a:pPr marL="497568" lvl="1" indent="0">
              <a:buNone/>
            </a:pPr>
            <a:endParaRPr lang="en-GB" sz="2200" dirty="0" smtClean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036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Febuary  2012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Steve Aplin               Goals and Aims for Software Development for ILD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CC60-B2C8-754E-875C-6CA484E40B91}" type="slidenum">
              <a:rPr lang="en-GB" smtClean="0"/>
              <a:pPr/>
              <a:t>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6288" y="168063"/>
            <a:ext cx="9085342" cy="840317"/>
          </a:xfrm>
        </p:spPr>
        <p:txBody>
          <a:bodyPr/>
          <a:lstStyle/>
          <a:p>
            <a:r>
              <a:rPr lang="en-US" sz="3600" dirty="0" smtClean="0"/>
              <a:t>Resource </a:t>
            </a:r>
            <a:r>
              <a:rPr lang="en-US" sz="3600" dirty="0" err="1" smtClean="0"/>
              <a:t>Utilisation</a:t>
            </a:r>
            <a:r>
              <a:rPr lang="en-US" sz="3600" dirty="0" smtClean="0"/>
              <a:t> </a:t>
            </a:r>
            <a:endParaRPr lang="en-GB" sz="36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1648" y="1765201"/>
            <a:ext cx="9085342" cy="4537710"/>
          </a:xfrm>
        </p:spPr>
        <p:txBody>
          <a:bodyPr/>
          <a:lstStyle/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CPU utilisation …</a:t>
            </a:r>
          </a:p>
          <a:p>
            <a:pPr marL="497568" lvl="1" indent="0">
              <a:buNone/>
            </a:pPr>
            <a:endParaRPr lang="en-GB" sz="2200" dirty="0">
              <a:solidFill>
                <a:srgbClr val="3C3C3C"/>
              </a:solidFill>
            </a:endParaRPr>
          </a:p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Grid Resources are moving increasingly to </a:t>
            </a:r>
            <a:r>
              <a:rPr lang="en-GB" sz="2200" b="1" dirty="0" smtClean="0">
                <a:solidFill>
                  <a:srgbClr val="3C3C3C"/>
                </a:solidFill>
              </a:rPr>
              <a:t>Multi-Core. </a:t>
            </a:r>
            <a:r>
              <a:rPr lang="en-GB" sz="2200" dirty="0" smtClean="0">
                <a:solidFill>
                  <a:srgbClr val="3C3C3C"/>
                </a:solidFill>
              </a:rPr>
              <a:t>This needs to be considered, as it can be a real pain having to change </a:t>
            </a:r>
            <a:r>
              <a:rPr lang="en-GB" sz="2200" dirty="0" smtClean="0">
                <a:solidFill>
                  <a:srgbClr val="3C3C3C"/>
                </a:solidFill>
              </a:rPr>
              <a:t>existing procedures or face losing access to resources …</a:t>
            </a:r>
          </a:p>
          <a:p>
            <a:pPr marL="497568" lvl="1" indent="0">
              <a:buNone/>
            </a:pPr>
            <a:endParaRPr lang="en-GB" sz="2200" dirty="0">
              <a:solidFill>
                <a:srgbClr val="3C3C3C"/>
              </a:solidFill>
            </a:endParaRPr>
          </a:p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Processing of </a:t>
            </a:r>
            <a:r>
              <a:rPr lang="en-GB" sz="2200" b="1" dirty="0" smtClean="0">
                <a:solidFill>
                  <a:srgbClr val="3C3C3C"/>
                </a:solidFill>
              </a:rPr>
              <a:t>Background</a:t>
            </a:r>
            <a:r>
              <a:rPr lang="en-GB" sz="2200" dirty="0" smtClean="0">
                <a:solidFill>
                  <a:srgbClr val="3C3C3C"/>
                </a:solidFill>
              </a:rPr>
              <a:t> often places quite some burden on </a:t>
            </a:r>
            <a:r>
              <a:rPr lang="en-GB" sz="2200" b="1" dirty="0" smtClean="0">
                <a:solidFill>
                  <a:srgbClr val="3C3C3C"/>
                </a:solidFill>
              </a:rPr>
              <a:t>smart file handling</a:t>
            </a:r>
            <a:r>
              <a:rPr lang="en-GB" sz="2200" dirty="0" smtClean="0">
                <a:solidFill>
                  <a:srgbClr val="3C3C3C"/>
                </a:solidFill>
              </a:rPr>
              <a:t>, which in the Grid environment only makes </a:t>
            </a:r>
            <a:r>
              <a:rPr lang="en-GB" sz="2200" dirty="0" smtClean="0">
                <a:solidFill>
                  <a:srgbClr val="3C3C3C"/>
                </a:solidFill>
              </a:rPr>
              <a:t>things more complicated. </a:t>
            </a:r>
            <a:endParaRPr lang="en-GB" sz="2200" dirty="0" smtClean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19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Febuary  2012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Steve Aplin               Goals and Aims for Software Development for ILD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CC60-B2C8-754E-875C-6CA484E40B91}" type="slidenum">
              <a:rPr lang="en-GB" smtClean="0"/>
              <a:pPr/>
              <a:t>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6288" y="168063"/>
            <a:ext cx="9085342" cy="840317"/>
          </a:xfrm>
        </p:spPr>
        <p:txBody>
          <a:bodyPr/>
          <a:lstStyle/>
          <a:p>
            <a:r>
              <a:rPr lang="en-US" sz="3600" dirty="0" smtClean="0"/>
              <a:t>Into the “</a:t>
            </a:r>
            <a:r>
              <a:rPr lang="en-US" sz="3600" dirty="0" smtClean="0"/>
              <a:t>Unknown”</a:t>
            </a:r>
            <a:endParaRPr lang="en-GB" sz="36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1648" y="1765201"/>
            <a:ext cx="9085342" cy="4537710"/>
          </a:xfrm>
        </p:spPr>
        <p:txBody>
          <a:bodyPr/>
          <a:lstStyle/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Currently it is difficult to see beyond the </a:t>
            </a:r>
            <a:r>
              <a:rPr lang="en-GB" sz="2200" b="1" dirty="0" smtClean="0">
                <a:solidFill>
                  <a:srgbClr val="3C3C3C"/>
                </a:solidFill>
              </a:rPr>
              <a:t>DBD</a:t>
            </a:r>
            <a:r>
              <a:rPr lang="en-GB" sz="2200" dirty="0" smtClean="0">
                <a:solidFill>
                  <a:srgbClr val="3C3C3C"/>
                </a:solidFill>
              </a:rPr>
              <a:t> at th</a:t>
            </a:r>
            <a:r>
              <a:rPr lang="en-GB" sz="2200" dirty="0" smtClean="0">
                <a:solidFill>
                  <a:srgbClr val="3C3C3C"/>
                </a:solidFill>
              </a:rPr>
              <a:t>e moment, but there are certainly issues that can be identified now which need addressing. </a:t>
            </a:r>
          </a:p>
          <a:p>
            <a:pPr marL="497568" lvl="1" indent="0">
              <a:buNone/>
            </a:pPr>
            <a:endParaRPr lang="en-GB" sz="2200" dirty="0">
              <a:solidFill>
                <a:srgbClr val="3C3C3C"/>
              </a:solidFill>
            </a:endParaRPr>
          </a:p>
          <a:p>
            <a:pPr marL="497568" lvl="1" indent="0">
              <a:buNone/>
            </a:pPr>
            <a:r>
              <a:rPr lang="en-GB" sz="2200" b="1" dirty="0" smtClean="0">
                <a:solidFill>
                  <a:srgbClr val="3C3C3C"/>
                </a:solidFill>
              </a:rPr>
              <a:t>Geometry</a:t>
            </a:r>
            <a:r>
              <a:rPr lang="en-GB" sz="2200" dirty="0" smtClean="0">
                <a:solidFill>
                  <a:srgbClr val="3C3C3C"/>
                </a:solidFill>
              </a:rPr>
              <a:t> with the </a:t>
            </a:r>
            <a:r>
              <a:rPr lang="en-GB" sz="2200" dirty="0" err="1" smtClean="0">
                <a:solidFill>
                  <a:srgbClr val="3C3C3C"/>
                </a:solidFill>
              </a:rPr>
              <a:t>Mokka</a:t>
            </a:r>
            <a:r>
              <a:rPr lang="en-GB" sz="2200" dirty="0" smtClean="0">
                <a:solidFill>
                  <a:srgbClr val="3C3C3C"/>
                </a:solidFill>
              </a:rPr>
              <a:t>/Marlin framework is a major issue.</a:t>
            </a:r>
          </a:p>
          <a:p>
            <a:pPr marL="497568" lvl="1" indent="0">
              <a:buNone/>
            </a:pPr>
            <a:endParaRPr lang="en-GB" sz="2200" dirty="0">
              <a:solidFill>
                <a:srgbClr val="3C3C3C"/>
              </a:solidFill>
            </a:endParaRPr>
          </a:p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The performance of the Track Reconstruction in the face of </a:t>
            </a:r>
            <a:r>
              <a:rPr lang="en-GB" sz="2200" b="1" dirty="0" smtClean="0">
                <a:solidFill>
                  <a:srgbClr val="3C3C3C"/>
                </a:solidFill>
              </a:rPr>
              <a:t>background</a:t>
            </a:r>
            <a:r>
              <a:rPr lang="en-GB" sz="2200" dirty="0" smtClean="0">
                <a:solidFill>
                  <a:srgbClr val="3C3C3C"/>
                </a:solidFill>
              </a:rPr>
              <a:t> remains to be verified, although this will be revealed as we prepare the DBD. </a:t>
            </a:r>
          </a:p>
          <a:p>
            <a:pPr marL="497568" lvl="1" indent="0">
              <a:buNone/>
            </a:pPr>
            <a:endParaRPr lang="en-GB" sz="2200" dirty="0" smtClean="0">
              <a:solidFill>
                <a:srgbClr val="3C3C3C"/>
              </a:solidFill>
            </a:endParaRPr>
          </a:p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It should be remembered that both of these issues form part of the work being addressed with </a:t>
            </a:r>
            <a:r>
              <a:rPr lang="en-GB" sz="2200" b="1" dirty="0" smtClean="0">
                <a:solidFill>
                  <a:srgbClr val="3C3C3C"/>
                </a:solidFill>
              </a:rPr>
              <a:t>AIDA</a:t>
            </a:r>
            <a:r>
              <a:rPr lang="en-GB" sz="2200" dirty="0" smtClean="0">
                <a:solidFill>
                  <a:srgbClr val="3C3C3C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7870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Febuary  2012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Steve Aplin               Goals and Aims for Software Development for ILD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0CC60-B2C8-754E-875C-6CA484E40B91}" type="slidenum">
              <a:rPr lang="en-GB" smtClean="0"/>
              <a:pPr/>
              <a:t>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6288" y="168063"/>
            <a:ext cx="9085342" cy="840317"/>
          </a:xfrm>
        </p:spPr>
        <p:txBody>
          <a:bodyPr/>
          <a:lstStyle/>
          <a:p>
            <a:r>
              <a:rPr lang="en-US" sz="3600" dirty="0" smtClean="0"/>
              <a:t>Into the “</a:t>
            </a:r>
            <a:r>
              <a:rPr lang="en-US" sz="3600" dirty="0" smtClean="0"/>
              <a:t>Unknown”</a:t>
            </a:r>
            <a:endParaRPr lang="en-GB" sz="36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1648" y="1765201"/>
            <a:ext cx="9085342" cy="4537710"/>
          </a:xfrm>
        </p:spPr>
        <p:txBody>
          <a:bodyPr/>
          <a:lstStyle/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Currently it is difficult to see beyond the </a:t>
            </a:r>
            <a:r>
              <a:rPr lang="en-GB" sz="2200" b="1" dirty="0" smtClean="0">
                <a:solidFill>
                  <a:srgbClr val="3C3C3C"/>
                </a:solidFill>
              </a:rPr>
              <a:t>DBD</a:t>
            </a:r>
            <a:r>
              <a:rPr lang="en-GB" sz="2200" dirty="0" smtClean="0">
                <a:solidFill>
                  <a:srgbClr val="3C3C3C"/>
                </a:solidFill>
              </a:rPr>
              <a:t> at th</a:t>
            </a:r>
            <a:r>
              <a:rPr lang="en-GB" sz="2200" dirty="0" smtClean="0">
                <a:solidFill>
                  <a:srgbClr val="3C3C3C"/>
                </a:solidFill>
              </a:rPr>
              <a:t>e moment, but there are certainly issues that can be identified now which need addressing. </a:t>
            </a:r>
          </a:p>
          <a:p>
            <a:pPr marL="497568" lvl="1" indent="0">
              <a:buNone/>
            </a:pPr>
            <a:endParaRPr lang="en-GB" sz="2200" dirty="0">
              <a:solidFill>
                <a:srgbClr val="3C3C3C"/>
              </a:solidFill>
            </a:endParaRPr>
          </a:p>
          <a:p>
            <a:pPr marL="497568" lvl="1" indent="0">
              <a:buNone/>
            </a:pPr>
            <a:r>
              <a:rPr lang="en-GB" sz="2200" b="1" dirty="0" smtClean="0">
                <a:solidFill>
                  <a:srgbClr val="3C3C3C"/>
                </a:solidFill>
              </a:rPr>
              <a:t>Geometry</a:t>
            </a:r>
            <a:r>
              <a:rPr lang="en-GB" sz="2200" dirty="0" smtClean="0">
                <a:solidFill>
                  <a:srgbClr val="3C3C3C"/>
                </a:solidFill>
              </a:rPr>
              <a:t> with the </a:t>
            </a:r>
            <a:r>
              <a:rPr lang="en-GB" sz="2200" dirty="0" err="1" smtClean="0">
                <a:solidFill>
                  <a:srgbClr val="3C3C3C"/>
                </a:solidFill>
              </a:rPr>
              <a:t>Mokka</a:t>
            </a:r>
            <a:r>
              <a:rPr lang="en-GB" sz="2200" dirty="0" smtClean="0">
                <a:solidFill>
                  <a:srgbClr val="3C3C3C"/>
                </a:solidFill>
              </a:rPr>
              <a:t>/Marlin framework is a major issue.</a:t>
            </a:r>
          </a:p>
          <a:p>
            <a:pPr marL="497568" lvl="1" indent="0">
              <a:buNone/>
            </a:pPr>
            <a:endParaRPr lang="en-GB" sz="2200" dirty="0">
              <a:solidFill>
                <a:srgbClr val="3C3C3C"/>
              </a:solidFill>
            </a:endParaRPr>
          </a:p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The performance of the Track Reconstruction in the face of </a:t>
            </a:r>
            <a:r>
              <a:rPr lang="en-GB" sz="2200" b="1" dirty="0" smtClean="0">
                <a:solidFill>
                  <a:srgbClr val="3C3C3C"/>
                </a:solidFill>
              </a:rPr>
              <a:t>background</a:t>
            </a:r>
            <a:r>
              <a:rPr lang="en-GB" sz="2200" dirty="0" smtClean="0">
                <a:solidFill>
                  <a:srgbClr val="3C3C3C"/>
                </a:solidFill>
              </a:rPr>
              <a:t> remains to be verified, although this will be revealed as we prepare the DBD. </a:t>
            </a:r>
          </a:p>
          <a:p>
            <a:pPr marL="497568" lvl="1" indent="0">
              <a:buNone/>
            </a:pPr>
            <a:endParaRPr lang="en-GB" sz="2200" dirty="0" smtClean="0">
              <a:solidFill>
                <a:srgbClr val="3C3C3C"/>
              </a:solidFill>
            </a:endParaRPr>
          </a:p>
          <a:p>
            <a:pPr marL="497568" lvl="1" indent="0">
              <a:buNone/>
            </a:pPr>
            <a:r>
              <a:rPr lang="en-GB" sz="2200" dirty="0" smtClean="0">
                <a:solidFill>
                  <a:srgbClr val="3C3C3C"/>
                </a:solidFill>
              </a:rPr>
              <a:t>It should be remembered that both of these issues form part of the work being addressed with AIDA.</a:t>
            </a:r>
          </a:p>
        </p:txBody>
      </p:sp>
      <p:sp>
        <p:nvSpPr>
          <p:cNvPr id="8" name="Rounded Rectangle 7"/>
          <p:cNvSpPr/>
          <p:nvPr/>
        </p:nvSpPr>
        <p:spPr bwMode="auto">
          <a:xfrm rot="21175567">
            <a:off x="4280034" y="5658469"/>
            <a:ext cx="5964431" cy="625834"/>
          </a:xfrm>
          <a:prstGeom prst="roundRect">
            <a:avLst/>
          </a:prstGeom>
          <a:solidFill>
            <a:srgbClr val="002E7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Consolidation and Evolution, rather than Revolution </a:t>
            </a:r>
            <a:endParaRPr lang="en-GB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738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24716</TotalTime>
  <Words>442</Words>
  <Application>Microsoft Macintosh PowerPoint</Application>
  <PresentationFormat>Custom</PresentationFormat>
  <Paragraphs>52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 Presentation</vt:lpstr>
      <vt:lpstr>Goals and Aims for Software Development for ILD    Steve Aplin        Linear Collider Software Meeting   2nd Febuary 2012 </vt:lpstr>
      <vt:lpstr>Current Situation</vt:lpstr>
      <vt:lpstr>Current Situation</vt:lpstr>
      <vt:lpstr>Moving Forwards</vt:lpstr>
      <vt:lpstr>Resource Utilisation </vt:lpstr>
      <vt:lpstr>Into the “Unknown”</vt:lpstr>
      <vt:lpstr>Into the “Unknown”</vt:lpstr>
    </vt:vector>
  </TitlesOfParts>
  <Company>Steve Aplin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Hits in Mokka and MarlinReco</dc:title>
  <dc:creator>Steve Aplin</dc:creator>
  <cp:lastModifiedBy>Steve Aplin</cp:lastModifiedBy>
  <cp:revision>996</cp:revision>
  <cp:lastPrinted>2010-11-14T09:04:00Z</cp:lastPrinted>
  <dcterms:created xsi:type="dcterms:W3CDTF">2011-03-19T18:56:38Z</dcterms:created>
  <dcterms:modified xsi:type="dcterms:W3CDTF">2012-02-02T07:42:10Z</dcterms:modified>
</cp:coreProperties>
</file>