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60" r:id="rId2"/>
  </p:sldMasterIdLst>
  <p:notesMasterIdLst>
    <p:notesMasterId r:id="rId7"/>
  </p:notesMasterIdLst>
  <p:handoutMasterIdLst>
    <p:handoutMasterId r:id="rId8"/>
  </p:handoutMasterIdLst>
  <p:sldIdLst>
    <p:sldId id="358" r:id="rId3"/>
    <p:sldId id="337" r:id="rId4"/>
    <p:sldId id="360" r:id="rId5"/>
    <p:sldId id="361" r:id="rId6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5050"/>
    <a:srgbClr val="0000FF"/>
    <a:srgbClr val="6699FF"/>
    <a:srgbClr val="33CC33"/>
    <a:srgbClr val="000099"/>
    <a:srgbClr val="996600"/>
    <a:srgbClr val="FF9900"/>
    <a:srgbClr val="9999FF"/>
    <a:srgbClr val="99B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823" autoAdjust="0"/>
    <p:restoredTop sz="94590" autoAdjust="0"/>
  </p:normalViewPr>
  <p:slideViewPr>
    <p:cSldViewPr>
      <p:cViewPr varScale="1">
        <p:scale>
          <a:sx n="48" d="100"/>
          <a:sy n="48" d="100"/>
        </p:scale>
        <p:origin x="-82" y="-25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F2CC8E-3A96-43D8-BCC1-F3FDAC53A75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r>
              <a:rPr lang="en-US"/>
              <a:t>Maryland Physics Department Colloquium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8072C8-4A27-4149-9519-713A221570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131019E-F56A-43B0-AA25-7B792EB49E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52400"/>
            <a:ext cx="220980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47700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B06E1CB-76C7-4B4E-B8C2-78C82A5A8B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1611CD-803B-4BD5-B5BA-7C4A6D13AFE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F98F86-D91E-42CF-9725-9A355620B08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7FFAF-065A-49BD-B8B4-91339225CA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B3AC67-1A7F-4B94-A5A8-041E8B01FEE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17C50-BC60-4794-9897-FE8F8DD2F44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242D8-233F-45C5-8C09-8057E424AAB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CCF99-74B8-44C7-8467-EAE7641B02E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543E4-E956-4847-BC19-88BB78B094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F4C3C0-789A-4D6E-9A6A-AF4FBACE83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282E06-751C-4BB0-815F-3DB352C801E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1C8E8-63B8-4067-AF91-ADB5C597F15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54605-1BB0-434C-AE5C-1A538903115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9AACFD0-07AB-41AA-BA19-A3B27A90CC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447800"/>
            <a:ext cx="43434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3434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39EB9F2-0495-49C4-ACEB-A04FDC46D2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1CF6D26-4588-44B6-8C8C-A16960C6DA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0345F4B-F5D9-415B-9B73-82FDAFD0D0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145EFB3-AB15-4C64-B20B-D38F556849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2C74D1-AC8D-452E-B3F6-CD3D0FEFFA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C60CB98-E157-4AF4-BF8A-DEB97E2F65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6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This is just a test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192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blah blah blah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0387912F-191D-4041-9A72-7CB1F0D38AA3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079" name="Group 55"/>
          <p:cNvGrpSpPr>
            <a:grpSpLocks/>
          </p:cNvGrpSpPr>
          <p:nvPr/>
        </p:nvGrpSpPr>
        <p:grpSpPr bwMode="auto">
          <a:xfrm>
            <a:off x="0" y="685800"/>
            <a:ext cx="9172575" cy="533400"/>
            <a:chOff x="0" y="531"/>
            <a:chExt cx="5778" cy="336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auto">
            <a:xfrm>
              <a:off x="3216" y="531"/>
              <a:ext cx="1440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9" name="Rectangle 25"/>
            <p:cNvSpPr>
              <a:spLocks noChangeArrowheads="1"/>
            </p:cNvSpPr>
            <p:nvPr userDrawn="1"/>
          </p:nvSpPr>
          <p:spPr bwMode="auto">
            <a:xfrm>
              <a:off x="4608" y="531"/>
              <a:ext cx="1152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9" name="Rectangle 35"/>
            <p:cNvSpPr>
              <a:spLocks noChangeArrowheads="1"/>
            </p:cNvSpPr>
            <p:nvPr userDrawn="1"/>
          </p:nvSpPr>
          <p:spPr bwMode="auto">
            <a:xfrm>
              <a:off x="576" y="531"/>
              <a:ext cx="1440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>
              <a:off x="2016" y="531"/>
              <a:ext cx="1440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" name="Oval 17"/>
            <p:cNvSpPr>
              <a:spLocks noChangeArrowheads="1"/>
            </p:cNvSpPr>
            <p:nvPr userDrawn="1"/>
          </p:nvSpPr>
          <p:spPr bwMode="auto">
            <a:xfrm>
              <a:off x="316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50000">
                  <a:schemeClr val="tx1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" name="Oval 18"/>
            <p:cNvSpPr>
              <a:spLocks noChangeArrowheads="1"/>
            </p:cNvSpPr>
            <p:nvPr userDrawn="1"/>
          </p:nvSpPr>
          <p:spPr bwMode="auto">
            <a:xfrm>
              <a:off x="340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3" name="Oval 19"/>
            <p:cNvSpPr>
              <a:spLocks noChangeArrowheads="1"/>
            </p:cNvSpPr>
            <p:nvPr userDrawn="1"/>
          </p:nvSpPr>
          <p:spPr bwMode="auto">
            <a:xfrm>
              <a:off x="364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" name="Oval 20"/>
            <p:cNvSpPr>
              <a:spLocks noChangeArrowheads="1"/>
            </p:cNvSpPr>
            <p:nvPr userDrawn="1"/>
          </p:nvSpPr>
          <p:spPr bwMode="auto">
            <a:xfrm>
              <a:off x="388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" name="Oval 21"/>
            <p:cNvSpPr>
              <a:spLocks noChangeArrowheads="1"/>
            </p:cNvSpPr>
            <p:nvPr userDrawn="1"/>
          </p:nvSpPr>
          <p:spPr bwMode="auto">
            <a:xfrm>
              <a:off x="436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" name="Oval 22"/>
            <p:cNvSpPr>
              <a:spLocks noChangeArrowheads="1"/>
            </p:cNvSpPr>
            <p:nvPr userDrawn="1"/>
          </p:nvSpPr>
          <p:spPr bwMode="auto">
            <a:xfrm>
              <a:off x="412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" name="Rectangle 23"/>
            <p:cNvSpPr>
              <a:spLocks noChangeArrowheads="1"/>
            </p:cNvSpPr>
            <p:nvPr userDrawn="1"/>
          </p:nvSpPr>
          <p:spPr bwMode="auto">
            <a:xfrm>
              <a:off x="3120" y="672"/>
              <a:ext cx="1536" cy="9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FF0000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0" name="Oval 26"/>
            <p:cNvSpPr>
              <a:spLocks noChangeArrowheads="1"/>
            </p:cNvSpPr>
            <p:nvPr userDrawn="1"/>
          </p:nvSpPr>
          <p:spPr bwMode="auto">
            <a:xfrm>
              <a:off x="460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" name="Oval 27"/>
            <p:cNvSpPr>
              <a:spLocks noChangeArrowheads="1"/>
            </p:cNvSpPr>
            <p:nvPr userDrawn="1"/>
          </p:nvSpPr>
          <p:spPr bwMode="auto">
            <a:xfrm>
              <a:off x="484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2" name="Oval 28"/>
            <p:cNvSpPr>
              <a:spLocks noChangeArrowheads="1"/>
            </p:cNvSpPr>
            <p:nvPr userDrawn="1"/>
          </p:nvSpPr>
          <p:spPr bwMode="auto">
            <a:xfrm>
              <a:off x="508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3" name="Oval 29"/>
            <p:cNvSpPr>
              <a:spLocks noChangeArrowheads="1"/>
            </p:cNvSpPr>
            <p:nvPr userDrawn="1"/>
          </p:nvSpPr>
          <p:spPr bwMode="auto">
            <a:xfrm>
              <a:off x="532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" name="Oval 31"/>
            <p:cNvSpPr>
              <a:spLocks noChangeArrowheads="1"/>
            </p:cNvSpPr>
            <p:nvPr userDrawn="1"/>
          </p:nvSpPr>
          <p:spPr bwMode="auto">
            <a:xfrm>
              <a:off x="556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6" name="Rectangle 32"/>
            <p:cNvSpPr>
              <a:spLocks noChangeArrowheads="1"/>
            </p:cNvSpPr>
            <p:nvPr userDrawn="1"/>
          </p:nvSpPr>
          <p:spPr bwMode="auto">
            <a:xfrm>
              <a:off x="4578" y="672"/>
              <a:ext cx="1200" cy="9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FF0000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0" name="Oval 36"/>
            <p:cNvSpPr>
              <a:spLocks noChangeArrowheads="1"/>
            </p:cNvSpPr>
            <p:nvPr userDrawn="1"/>
          </p:nvSpPr>
          <p:spPr bwMode="auto">
            <a:xfrm>
              <a:off x="52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1" name="Oval 37"/>
            <p:cNvSpPr>
              <a:spLocks noChangeArrowheads="1"/>
            </p:cNvSpPr>
            <p:nvPr userDrawn="1"/>
          </p:nvSpPr>
          <p:spPr bwMode="auto">
            <a:xfrm>
              <a:off x="76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2" name="Oval 38"/>
            <p:cNvSpPr>
              <a:spLocks noChangeArrowheads="1"/>
            </p:cNvSpPr>
            <p:nvPr userDrawn="1"/>
          </p:nvSpPr>
          <p:spPr bwMode="auto">
            <a:xfrm>
              <a:off x="100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3" name="Oval 39"/>
            <p:cNvSpPr>
              <a:spLocks noChangeArrowheads="1"/>
            </p:cNvSpPr>
            <p:nvPr userDrawn="1"/>
          </p:nvSpPr>
          <p:spPr bwMode="auto">
            <a:xfrm>
              <a:off x="124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4" name="Oval 40"/>
            <p:cNvSpPr>
              <a:spLocks noChangeArrowheads="1"/>
            </p:cNvSpPr>
            <p:nvPr userDrawn="1"/>
          </p:nvSpPr>
          <p:spPr bwMode="auto">
            <a:xfrm>
              <a:off x="172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5" name="Oval 41"/>
            <p:cNvSpPr>
              <a:spLocks noChangeArrowheads="1"/>
            </p:cNvSpPr>
            <p:nvPr userDrawn="1"/>
          </p:nvSpPr>
          <p:spPr bwMode="auto">
            <a:xfrm>
              <a:off x="148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6" name="Rectangle 42"/>
            <p:cNvSpPr>
              <a:spLocks noChangeArrowheads="1"/>
            </p:cNvSpPr>
            <p:nvPr userDrawn="1"/>
          </p:nvSpPr>
          <p:spPr bwMode="auto">
            <a:xfrm>
              <a:off x="477" y="672"/>
              <a:ext cx="1536" cy="9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FF0000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9" name="Oval 45"/>
            <p:cNvSpPr>
              <a:spLocks noChangeArrowheads="1"/>
            </p:cNvSpPr>
            <p:nvPr userDrawn="1"/>
          </p:nvSpPr>
          <p:spPr bwMode="auto">
            <a:xfrm>
              <a:off x="196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0" name="Oval 46"/>
            <p:cNvSpPr>
              <a:spLocks noChangeArrowheads="1"/>
            </p:cNvSpPr>
            <p:nvPr userDrawn="1"/>
          </p:nvSpPr>
          <p:spPr bwMode="auto">
            <a:xfrm>
              <a:off x="220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1" name="Oval 47"/>
            <p:cNvSpPr>
              <a:spLocks noChangeArrowheads="1"/>
            </p:cNvSpPr>
            <p:nvPr userDrawn="1"/>
          </p:nvSpPr>
          <p:spPr bwMode="auto">
            <a:xfrm>
              <a:off x="244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" name="Oval 48"/>
            <p:cNvSpPr>
              <a:spLocks noChangeArrowheads="1"/>
            </p:cNvSpPr>
            <p:nvPr userDrawn="1"/>
          </p:nvSpPr>
          <p:spPr bwMode="auto">
            <a:xfrm>
              <a:off x="268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3" name="Oval 49"/>
            <p:cNvSpPr>
              <a:spLocks noChangeArrowheads="1"/>
            </p:cNvSpPr>
            <p:nvPr userDrawn="1"/>
          </p:nvSpPr>
          <p:spPr bwMode="auto">
            <a:xfrm>
              <a:off x="316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4" name="Oval 50"/>
            <p:cNvSpPr>
              <a:spLocks noChangeArrowheads="1"/>
            </p:cNvSpPr>
            <p:nvPr userDrawn="1"/>
          </p:nvSpPr>
          <p:spPr bwMode="auto">
            <a:xfrm>
              <a:off x="2928" y="576"/>
              <a:ext cx="192" cy="28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tx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5" name="Rectangle 51"/>
            <p:cNvSpPr>
              <a:spLocks noChangeArrowheads="1"/>
            </p:cNvSpPr>
            <p:nvPr userDrawn="1"/>
          </p:nvSpPr>
          <p:spPr bwMode="auto">
            <a:xfrm>
              <a:off x="1920" y="672"/>
              <a:ext cx="1536" cy="9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FF0000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76" name="Picture 52" descr="logoNoDrop"/>
            <p:cNvPicPr>
              <a:picLocks noChangeAspect="1" noChangeArrowheads="1"/>
            </p:cNvPicPr>
            <p:nvPr userDrawn="1"/>
          </p:nvPicPr>
          <p:blipFill>
            <a:blip r:embed="rId1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75"/>
              <a:ext cx="1152" cy="278"/>
            </a:xfrm>
            <a:prstGeom prst="rect">
              <a:avLst/>
            </a:prstGeom>
            <a:noFill/>
          </p:spPr>
        </p:pic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1" hangingPunct="1"/>
            <a:endParaRPr 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1" hangingPunct="1"/>
            <a:endParaRPr 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1" hangingPunct="1"/>
            <a:fld id="{25597538-3A78-4003-A8B7-86F5F5351879}" type="slidenum">
              <a:rPr lang="en-US" smtClean="0">
                <a:solidFill>
                  <a:srgbClr val="000000"/>
                </a:solidFill>
                <a:latin typeface="Arial" pitchFamily="34" charset="0"/>
              </a:rPr>
              <a:pPr eaLnBrk="1" hangingPunct="1"/>
              <a:t>‹#›</a:t>
            </a:fld>
            <a:endParaRPr 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slic</a:t>
            </a:r>
            <a:r>
              <a:rPr lang="en-US" dirty="0" smtClean="0"/>
              <a:t>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3276600"/>
          </a:xfrm>
        </p:spPr>
        <p:txBody>
          <a:bodyPr>
            <a:normAutofit lnSpcReduction="10000"/>
          </a:bodyPr>
          <a:lstStyle/>
          <a:p>
            <a:pPr marL="342900" lvl="1" indent="-342900">
              <a:buFontTx/>
              <a:buChar char="•"/>
            </a:pPr>
            <a:r>
              <a:rPr lang="en-US" dirty="0" smtClean="0"/>
              <a:t>If requested, store and save calorimeter hit positions within cells to enable more refined hit calculations.</a:t>
            </a:r>
          </a:p>
          <a:p>
            <a:pPr marL="342900" lvl="1" indent="-342900">
              <a:buFontTx/>
              <a:buChar char="•"/>
            </a:pPr>
            <a:r>
              <a:rPr lang="en-US" dirty="0" smtClean="0"/>
              <a:t>Will be used to study RPC charge-sharing code.</a:t>
            </a:r>
          </a:p>
          <a:p>
            <a:pPr marL="342900" lvl="1" indent="-342900">
              <a:buFontTx/>
              <a:buChar char="•"/>
            </a:pPr>
            <a:r>
              <a:rPr lang="en-US" dirty="0" smtClean="0"/>
              <a:t>Can write out each individual calorimeter hit in sensitive layers, but creates large output files, would like to integrate into </a:t>
            </a:r>
            <a:r>
              <a:rPr lang="en-US" dirty="0" err="1" smtClean="0"/>
              <a:t>slic</a:t>
            </a:r>
            <a:r>
              <a:rPr lang="en-US" dirty="0" smtClean="0"/>
              <a:t>.</a:t>
            </a:r>
          </a:p>
          <a:p>
            <a:pPr marL="342900" lvl="1" indent="-342900">
              <a:buFontTx/>
              <a:buChar char="•"/>
            </a:pPr>
            <a:r>
              <a:rPr lang="en-US" dirty="0" smtClean="0"/>
              <a:t>Also working to define efficient time history for cal hits.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4C3C0-789A-4D6E-9A6A-AF4FBACE83F1}" type="slidenum">
              <a:rPr lang="en-US" smtClean="0"/>
              <a:pPr/>
              <a:t>1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390900" y="4495800"/>
            <a:ext cx="2057400" cy="2057400"/>
            <a:chOff x="2971800" y="4038600"/>
            <a:chExt cx="2057400" cy="2057400"/>
          </a:xfrm>
        </p:grpSpPr>
        <p:sp>
          <p:nvSpPr>
            <p:cNvPr id="6" name="Rectangle 5"/>
            <p:cNvSpPr/>
            <p:nvPr/>
          </p:nvSpPr>
          <p:spPr bwMode="auto">
            <a:xfrm>
              <a:off x="3657600" y="40386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4343400" y="40386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657600" y="47244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4343400" y="47244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2971800" y="40386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2971800" y="47244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3657600" y="54102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4343400" y="54102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2971800" y="54102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477000" y="4495800"/>
            <a:ext cx="2057400" cy="2057400"/>
            <a:chOff x="2971800" y="4038600"/>
            <a:chExt cx="2057400" cy="2057400"/>
          </a:xfrm>
        </p:grpSpPr>
        <p:sp>
          <p:nvSpPr>
            <p:cNvPr id="16" name="Rectangle 15"/>
            <p:cNvSpPr/>
            <p:nvPr/>
          </p:nvSpPr>
          <p:spPr bwMode="auto">
            <a:xfrm>
              <a:off x="3657600" y="40386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4343400" y="40386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657600" y="47244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4343400" y="47244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2971800" y="40386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2971800" y="47244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657600" y="54102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4343400" y="54102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2971800" y="54102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581400" y="4648200"/>
            <a:ext cx="1676400" cy="1447800"/>
            <a:chOff x="457200" y="4191000"/>
            <a:chExt cx="1676400" cy="1447800"/>
          </a:xfrm>
        </p:grpSpPr>
        <p:sp>
          <p:nvSpPr>
            <p:cNvPr id="26" name="Explosion 1 25"/>
            <p:cNvSpPr/>
            <p:nvPr/>
          </p:nvSpPr>
          <p:spPr bwMode="auto">
            <a:xfrm>
              <a:off x="457200" y="4191000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7" name="Explosion 1 26"/>
            <p:cNvSpPr/>
            <p:nvPr/>
          </p:nvSpPr>
          <p:spPr bwMode="auto">
            <a:xfrm>
              <a:off x="762000" y="4191000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8" name="Explosion 1 27"/>
            <p:cNvSpPr/>
            <p:nvPr/>
          </p:nvSpPr>
          <p:spPr bwMode="auto">
            <a:xfrm>
              <a:off x="762000" y="4572000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9" name="Explosion 1 28"/>
            <p:cNvSpPr/>
            <p:nvPr/>
          </p:nvSpPr>
          <p:spPr bwMode="auto">
            <a:xfrm>
              <a:off x="1066800" y="4518102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0" name="Explosion 1 29"/>
            <p:cNvSpPr/>
            <p:nvPr/>
          </p:nvSpPr>
          <p:spPr bwMode="auto">
            <a:xfrm>
              <a:off x="1676400" y="5410200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1" name="Explosion 1 30"/>
            <p:cNvSpPr/>
            <p:nvPr/>
          </p:nvSpPr>
          <p:spPr bwMode="auto">
            <a:xfrm>
              <a:off x="1447800" y="5486400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2" name="Explosion 1 31"/>
            <p:cNvSpPr/>
            <p:nvPr/>
          </p:nvSpPr>
          <p:spPr bwMode="auto">
            <a:xfrm>
              <a:off x="1981200" y="5410200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33" name="Left Arrow 32"/>
          <p:cNvSpPr/>
          <p:nvPr/>
        </p:nvSpPr>
        <p:spPr bwMode="auto">
          <a:xfrm>
            <a:off x="2590800" y="5410200"/>
            <a:ext cx="533400" cy="304800"/>
          </a:xfrm>
          <a:prstGeom prst="leftArrow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Explosion 1 33"/>
          <p:cNvSpPr/>
          <p:nvPr/>
        </p:nvSpPr>
        <p:spPr bwMode="auto">
          <a:xfrm>
            <a:off x="6629400" y="4648200"/>
            <a:ext cx="152400" cy="152400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Explosion 1 34"/>
          <p:cNvSpPr/>
          <p:nvPr/>
        </p:nvSpPr>
        <p:spPr bwMode="auto">
          <a:xfrm>
            <a:off x="6934200" y="4648200"/>
            <a:ext cx="152400" cy="152400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Explosion 1 35"/>
          <p:cNvSpPr/>
          <p:nvPr/>
        </p:nvSpPr>
        <p:spPr bwMode="auto">
          <a:xfrm>
            <a:off x="6934200" y="5029200"/>
            <a:ext cx="152400" cy="152400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Explosion 1 36"/>
          <p:cNvSpPr/>
          <p:nvPr/>
        </p:nvSpPr>
        <p:spPr bwMode="auto">
          <a:xfrm>
            <a:off x="7239000" y="4975302"/>
            <a:ext cx="152400" cy="152400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8" name="Explosion 1 37"/>
          <p:cNvSpPr/>
          <p:nvPr/>
        </p:nvSpPr>
        <p:spPr bwMode="auto">
          <a:xfrm>
            <a:off x="7848600" y="5867400"/>
            <a:ext cx="152400" cy="152400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9" name="Explosion 1 38"/>
          <p:cNvSpPr/>
          <p:nvPr/>
        </p:nvSpPr>
        <p:spPr bwMode="auto">
          <a:xfrm>
            <a:off x="7620000" y="5943600"/>
            <a:ext cx="152400" cy="152400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0" name="Explosion 1 39"/>
          <p:cNvSpPr/>
          <p:nvPr/>
        </p:nvSpPr>
        <p:spPr bwMode="auto">
          <a:xfrm>
            <a:off x="8153400" y="5867400"/>
            <a:ext cx="152400" cy="152400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6516138" y="4564884"/>
            <a:ext cx="381000" cy="381000"/>
          </a:xfrm>
          <a:prstGeom prst="ellipse">
            <a:avLst/>
          </a:prstGeom>
          <a:gradFill>
            <a:gsLst>
              <a:gs pos="35000">
                <a:srgbClr val="FF5050"/>
              </a:gs>
              <a:gs pos="63000">
                <a:schemeClr val="accent1">
                  <a:tint val="44500"/>
                  <a:satMod val="160000"/>
                  <a:alpha val="92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7125738" y="4876800"/>
            <a:ext cx="381000" cy="381000"/>
          </a:xfrm>
          <a:prstGeom prst="ellipse">
            <a:avLst/>
          </a:prstGeom>
          <a:gradFill>
            <a:gsLst>
              <a:gs pos="35000">
                <a:srgbClr val="FF5050"/>
              </a:gs>
              <a:gs pos="63000">
                <a:schemeClr val="accent1">
                  <a:tint val="44500"/>
                  <a:satMod val="160000"/>
                  <a:alpha val="92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6811746" y="4557768"/>
            <a:ext cx="381000" cy="381000"/>
          </a:xfrm>
          <a:prstGeom prst="ellipse">
            <a:avLst/>
          </a:prstGeom>
          <a:gradFill>
            <a:gsLst>
              <a:gs pos="35000">
                <a:srgbClr val="FF5050"/>
              </a:gs>
              <a:gs pos="63000">
                <a:schemeClr val="accent1">
                  <a:tint val="44500"/>
                  <a:satMod val="160000"/>
                  <a:alpha val="92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6810264" y="4931652"/>
            <a:ext cx="381000" cy="381000"/>
          </a:xfrm>
          <a:prstGeom prst="ellipse">
            <a:avLst/>
          </a:prstGeom>
          <a:gradFill>
            <a:gsLst>
              <a:gs pos="35000">
                <a:srgbClr val="FF5050"/>
              </a:gs>
              <a:gs pos="63000">
                <a:schemeClr val="accent1">
                  <a:tint val="44500"/>
                  <a:satMod val="160000"/>
                  <a:alpha val="92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5" name="Oval 44"/>
          <p:cNvSpPr/>
          <p:nvPr/>
        </p:nvSpPr>
        <p:spPr bwMode="auto">
          <a:xfrm>
            <a:off x="8036580" y="5764812"/>
            <a:ext cx="381000" cy="381000"/>
          </a:xfrm>
          <a:prstGeom prst="ellipse">
            <a:avLst/>
          </a:prstGeom>
          <a:gradFill>
            <a:gsLst>
              <a:gs pos="35000">
                <a:srgbClr val="FF5050"/>
              </a:gs>
              <a:gs pos="63000">
                <a:schemeClr val="accent1">
                  <a:tint val="44500"/>
                  <a:satMod val="160000"/>
                  <a:alpha val="92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7753128" y="5757696"/>
            <a:ext cx="381000" cy="381000"/>
          </a:xfrm>
          <a:prstGeom prst="ellipse">
            <a:avLst/>
          </a:prstGeom>
          <a:gradFill>
            <a:gsLst>
              <a:gs pos="35000">
                <a:srgbClr val="FF5050"/>
              </a:gs>
              <a:gs pos="63000">
                <a:schemeClr val="accent1">
                  <a:tint val="44500"/>
                  <a:satMod val="160000"/>
                  <a:alpha val="92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7" name="Oval 46"/>
          <p:cNvSpPr/>
          <p:nvPr/>
        </p:nvSpPr>
        <p:spPr bwMode="auto">
          <a:xfrm>
            <a:off x="7503180" y="5808990"/>
            <a:ext cx="381000" cy="381000"/>
          </a:xfrm>
          <a:prstGeom prst="ellipse">
            <a:avLst/>
          </a:prstGeom>
          <a:gradFill>
            <a:gsLst>
              <a:gs pos="35000">
                <a:srgbClr val="FF5050"/>
              </a:gs>
              <a:gs pos="63000">
                <a:schemeClr val="accent1">
                  <a:tint val="44500"/>
                  <a:satMod val="160000"/>
                  <a:alpha val="92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81000" y="4495800"/>
            <a:ext cx="2057400" cy="2057400"/>
            <a:chOff x="2971800" y="4038600"/>
            <a:chExt cx="2057400" cy="2057400"/>
          </a:xfrm>
        </p:grpSpPr>
        <p:sp>
          <p:nvSpPr>
            <p:cNvPr id="49" name="Rectangle 48"/>
            <p:cNvSpPr/>
            <p:nvPr/>
          </p:nvSpPr>
          <p:spPr bwMode="auto">
            <a:xfrm>
              <a:off x="3657600" y="40386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4343400" y="40386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3657600" y="47244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4343400" y="47244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2971800" y="40386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2971800" y="47244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3657600" y="54102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4343400" y="54102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2971800" y="54102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71500" y="4648200"/>
            <a:ext cx="1676400" cy="1447800"/>
            <a:chOff x="457200" y="4191000"/>
            <a:chExt cx="1676400" cy="1447800"/>
          </a:xfrm>
        </p:grpSpPr>
        <p:sp>
          <p:nvSpPr>
            <p:cNvPr id="59" name="Explosion 1 58"/>
            <p:cNvSpPr/>
            <p:nvPr/>
          </p:nvSpPr>
          <p:spPr bwMode="auto">
            <a:xfrm>
              <a:off x="457200" y="4191000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0" name="Explosion 1 59"/>
            <p:cNvSpPr/>
            <p:nvPr/>
          </p:nvSpPr>
          <p:spPr bwMode="auto">
            <a:xfrm>
              <a:off x="762000" y="4191000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1" name="Explosion 1 60"/>
            <p:cNvSpPr/>
            <p:nvPr/>
          </p:nvSpPr>
          <p:spPr bwMode="auto">
            <a:xfrm>
              <a:off x="762000" y="4572000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2" name="Explosion 1 61"/>
            <p:cNvSpPr/>
            <p:nvPr/>
          </p:nvSpPr>
          <p:spPr bwMode="auto">
            <a:xfrm>
              <a:off x="1066800" y="4518102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3" name="Explosion 1 62"/>
            <p:cNvSpPr/>
            <p:nvPr/>
          </p:nvSpPr>
          <p:spPr bwMode="auto">
            <a:xfrm>
              <a:off x="1676400" y="5410200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4" name="Explosion 1 63"/>
            <p:cNvSpPr/>
            <p:nvPr/>
          </p:nvSpPr>
          <p:spPr bwMode="auto">
            <a:xfrm>
              <a:off x="1447800" y="5486400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5" name="Explosion 1 64"/>
            <p:cNvSpPr/>
            <p:nvPr/>
          </p:nvSpPr>
          <p:spPr bwMode="auto">
            <a:xfrm>
              <a:off x="1981200" y="5410200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81000" y="4495800"/>
            <a:ext cx="2057400" cy="2057400"/>
            <a:chOff x="2971800" y="4038600"/>
            <a:chExt cx="2057400" cy="2057400"/>
          </a:xfrm>
        </p:grpSpPr>
        <p:sp>
          <p:nvSpPr>
            <p:cNvPr id="67" name="Rectangle 66"/>
            <p:cNvSpPr/>
            <p:nvPr/>
          </p:nvSpPr>
          <p:spPr bwMode="auto">
            <a:xfrm>
              <a:off x="3657600" y="4038600"/>
              <a:ext cx="685800" cy="685800"/>
            </a:xfrm>
            <a:prstGeom prst="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4343400" y="40386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3657600" y="47244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4343400" y="47244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2971800" y="4038600"/>
              <a:ext cx="685800" cy="685800"/>
            </a:xfrm>
            <a:prstGeom prst="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2971800" y="47244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3657600" y="5410200"/>
              <a:ext cx="685800" cy="685800"/>
            </a:xfrm>
            <a:prstGeom prst="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4343400" y="5410200"/>
              <a:ext cx="685800" cy="685800"/>
            </a:xfrm>
            <a:prstGeom prst="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2971800" y="54102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76" name="Left Arrow 75"/>
          <p:cNvSpPr/>
          <p:nvPr/>
        </p:nvSpPr>
        <p:spPr bwMode="auto">
          <a:xfrm rot="10800000">
            <a:off x="5715000" y="5410200"/>
            <a:ext cx="533400" cy="304800"/>
          </a:xfrm>
          <a:prstGeom prst="leftArrow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6477000" y="4495800"/>
            <a:ext cx="2057400" cy="2057400"/>
            <a:chOff x="2971800" y="4038600"/>
            <a:chExt cx="2057400" cy="2057400"/>
          </a:xfrm>
        </p:grpSpPr>
        <p:sp>
          <p:nvSpPr>
            <p:cNvPr id="78" name="Rectangle 77"/>
            <p:cNvSpPr/>
            <p:nvPr/>
          </p:nvSpPr>
          <p:spPr bwMode="auto">
            <a:xfrm>
              <a:off x="3657600" y="4038600"/>
              <a:ext cx="685800" cy="685800"/>
            </a:xfrm>
            <a:prstGeom prst="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4343400" y="40386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3657600" y="4724400"/>
              <a:ext cx="685800" cy="685800"/>
            </a:xfrm>
            <a:prstGeom prst="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4343400" y="4724400"/>
              <a:ext cx="685800" cy="685800"/>
            </a:xfrm>
            <a:prstGeom prst="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2971800" y="4038600"/>
              <a:ext cx="685800" cy="685800"/>
            </a:xfrm>
            <a:prstGeom prst="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2971800" y="4724400"/>
              <a:ext cx="685800" cy="685800"/>
            </a:xfrm>
            <a:prstGeom prst="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3657600" y="5410200"/>
              <a:ext cx="685800" cy="685800"/>
            </a:xfrm>
            <a:prstGeom prst="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4343400" y="5410200"/>
              <a:ext cx="685800" cy="685800"/>
            </a:xfrm>
            <a:prstGeom prst="rect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2971800" y="5410200"/>
              <a:ext cx="685800" cy="685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7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org.lcsim</a:t>
            </a:r>
            <a:r>
              <a:rPr lang="en-US" dirty="0" smtClean="0"/>
              <a:t> </a:t>
            </a:r>
            <a:r>
              <a:rPr lang="en-US" dirty="0" err="1" smtClean="0"/>
              <a:t>Calorimetry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RPC response will be improved to account for charge sharing across readout pads, electronic noise and inefficiency.</a:t>
            </a:r>
          </a:p>
          <a:p>
            <a:pPr lvl="1"/>
            <a:r>
              <a:rPr lang="en-US" dirty="0" smtClean="0"/>
              <a:t>Algorithms will be implemented in reconstruction software, may be migrated to simulation software if deemed appropriate.</a:t>
            </a:r>
          </a:p>
          <a:p>
            <a:r>
              <a:rPr lang="en-US" dirty="0" smtClean="0"/>
              <a:t>GEM and </a:t>
            </a:r>
            <a:r>
              <a:rPr lang="en-US" dirty="0" err="1" smtClean="0"/>
              <a:t>Micromegas</a:t>
            </a:r>
            <a:r>
              <a:rPr lang="en-US" dirty="0" smtClean="0"/>
              <a:t> responses will also be </a:t>
            </a:r>
            <a:r>
              <a:rPr lang="en-US" dirty="0" err="1" smtClean="0"/>
              <a:t>modelled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Scintillator</a:t>
            </a:r>
            <a:r>
              <a:rPr lang="en-US" dirty="0" smtClean="0"/>
              <a:t> response will still be supported, input from CALICE on uniformity, etc. will be used.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4C3C0-789A-4D6E-9A6A-AF4FBACE83F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63563"/>
          </a:xfrm>
        </p:spPr>
        <p:txBody>
          <a:bodyPr/>
          <a:lstStyle/>
          <a:p>
            <a:r>
              <a:rPr lang="en-US" sz="3200"/>
              <a:t>Charge distribution on pads (I)</a:t>
            </a:r>
          </a:p>
        </p:txBody>
      </p:sp>
      <p:pic>
        <p:nvPicPr>
          <p:cNvPr id="5124" name="Picture 4" descr="t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685800"/>
            <a:ext cx="3352800" cy="2041525"/>
          </a:xfrm>
          <a:prstGeom prst="rect">
            <a:avLst/>
          </a:prstGeom>
          <a:noFill/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429000" y="266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900" b="1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</a:rPr>
              <a:t>D.Underwood et al.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029200" y="1524000"/>
            <a:ext cx="2725738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smtClean="0">
                <a:solidFill>
                  <a:srgbClr val="151515"/>
                </a:solidFill>
                <a:latin typeface="Arial" pitchFamily="34" charset="0"/>
                <a:ea typeface="MS PGothic" pitchFamily="34" charset="-128"/>
              </a:rPr>
              <a:t>Measured charge distribution as</a:t>
            </a:r>
          </a:p>
          <a:p>
            <a:pPr eaLnBrk="1" hangingPunct="1"/>
            <a:r>
              <a:rPr lang="en-US" sz="1400" smtClean="0">
                <a:solidFill>
                  <a:srgbClr val="151515"/>
                </a:solidFill>
                <a:latin typeface="Arial" pitchFamily="34" charset="0"/>
                <a:ea typeface="MS PGothic" pitchFamily="34" charset="-128"/>
              </a:rPr>
              <a:t>function of y in the pick-up plane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301750" y="3062288"/>
            <a:ext cx="1860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800" smtClean="0">
                <a:solidFill>
                  <a:srgbClr val="000000"/>
                </a:solidFill>
                <a:latin typeface="Arial" pitchFamily="34" charset="0"/>
              </a:rPr>
              <a:t>Before re-writing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873750" y="3048000"/>
            <a:ext cx="1670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800" smtClean="0">
                <a:solidFill>
                  <a:srgbClr val="000000"/>
                </a:solidFill>
                <a:latin typeface="Arial" pitchFamily="34" charset="0"/>
              </a:rPr>
              <a:t>After re-writing</a:t>
            </a:r>
          </a:p>
        </p:txBody>
      </p:sp>
      <p:pic>
        <p:nvPicPr>
          <p:cNvPr id="5129" name="Picture 9" descr="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267200"/>
            <a:ext cx="2154238" cy="2209800"/>
          </a:xfrm>
          <a:prstGeom prst="rect">
            <a:avLst/>
          </a:prstGeom>
          <a:noFill/>
        </p:spPr>
      </p:pic>
      <p:pic>
        <p:nvPicPr>
          <p:cNvPr id="5130" name="Picture 10" descr="t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3581400"/>
            <a:ext cx="2544763" cy="2590800"/>
          </a:xfrm>
          <a:prstGeom prst="rect">
            <a:avLst/>
          </a:prstGeom>
          <a:noFill/>
        </p:spPr>
      </p:pic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152400" y="3505200"/>
            <a:ext cx="2867025" cy="730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smtClean="0">
                <a:solidFill>
                  <a:srgbClr val="151515"/>
                </a:solidFill>
                <a:latin typeface="Arial" pitchFamily="34" charset="0"/>
                <a:ea typeface="MS PGothic" pitchFamily="34" charset="-128"/>
              </a:rPr>
              <a:t>Throw 10,000 points in</a:t>
            </a:r>
          </a:p>
          <a:p>
            <a:pPr eaLnBrk="1" hangingPunct="1"/>
            <a:r>
              <a:rPr lang="en-US" sz="1400" smtClean="0">
                <a:solidFill>
                  <a:srgbClr val="151515"/>
                </a:solidFill>
                <a:latin typeface="Arial" pitchFamily="34" charset="0"/>
                <a:ea typeface="MS PGothic" pitchFamily="34" charset="-128"/>
              </a:rPr>
              <a:t> x,y plane, calculate charge Q(r), </a:t>
            </a:r>
          </a:p>
          <a:p>
            <a:pPr eaLnBrk="1" hangingPunct="1"/>
            <a:r>
              <a:rPr lang="en-US" sz="1400" smtClean="0">
                <a:solidFill>
                  <a:srgbClr val="151515"/>
                </a:solidFill>
                <a:latin typeface="Arial" pitchFamily="34" charset="0"/>
                <a:ea typeface="MS PGothic" pitchFamily="34" charset="-128"/>
              </a:rPr>
              <a:t> sum up charge on 1 x 1 cm</a:t>
            </a:r>
            <a:r>
              <a:rPr lang="en-US" sz="1400" baseline="30000" smtClean="0">
                <a:solidFill>
                  <a:srgbClr val="151515"/>
                </a:solidFill>
                <a:latin typeface="Arial" pitchFamily="34" charset="0"/>
                <a:ea typeface="MS PGothic" pitchFamily="34" charset="-128"/>
              </a:rPr>
              <a:t>2</a:t>
            </a:r>
            <a:r>
              <a:rPr lang="en-US" sz="1400" smtClean="0">
                <a:solidFill>
                  <a:srgbClr val="151515"/>
                </a:solidFill>
                <a:latin typeface="Arial" pitchFamily="34" charset="0"/>
                <a:ea typeface="MS PGothic" pitchFamily="34" charset="-128"/>
              </a:rPr>
              <a:t> pads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5486400" y="3657600"/>
            <a:ext cx="35401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FontTx/>
              <a:buChar char="•"/>
            </a:pPr>
            <a:r>
              <a:rPr lang="en-US" sz="1800" smtClean="0">
                <a:solidFill>
                  <a:srgbClr val="000000"/>
                </a:solidFill>
                <a:latin typeface="Arial" pitchFamily="34" charset="0"/>
              </a:rPr>
              <a:t>Using look-up table, much faster</a:t>
            </a:r>
          </a:p>
          <a:p>
            <a:pPr eaLnBrk="1" hangingPunct="1">
              <a:buFontTx/>
              <a:buChar char="•"/>
            </a:pPr>
            <a:r>
              <a:rPr lang="en-US" sz="1800" smtClean="0">
                <a:solidFill>
                  <a:srgbClr val="000000"/>
                </a:solidFill>
                <a:latin typeface="Arial" pitchFamily="34" charset="0"/>
              </a:rPr>
              <a:t>Better accuracy</a:t>
            </a:r>
          </a:p>
          <a:p>
            <a:pPr eaLnBrk="1" hangingPunct="1">
              <a:buFontTx/>
              <a:buChar char="•"/>
            </a:pPr>
            <a:r>
              <a:rPr lang="en-US" sz="1800" smtClean="0">
                <a:solidFill>
                  <a:srgbClr val="000000"/>
                </a:solidFill>
                <a:latin typeface="Arial" pitchFamily="34" charset="0"/>
              </a:rPr>
              <a:t>Distribute charge on 3x3 pads</a:t>
            </a:r>
          </a:p>
          <a:p>
            <a:pPr eaLnBrk="1" hangingPunct="1">
              <a:buFontTx/>
              <a:buChar char="•"/>
            </a:pPr>
            <a:r>
              <a:rPr lang="en-US" sz="1800" smtClean="0">
                <a:solidFill>
                  <a:srgbClr val="000000"/>
                </a:solidFill>
                <a:latin typeface="Arial" pitchFamily="34" charset="0"/>
              </a:rPr>
              <a:t>Ignore charge outside 3x3</a:t>
            </a:r>
          </a:p>
          <a:p>
            <a:pPr eaLnBrk="1" hangingPunct="1">
              <a:buFontTx/>
              <a:buChar char="•"/>
            </a:pPr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  <a:p>
            <a:pPr eaLnBrk="1" hangingPunct="1">
              <a:buFontTx/>
              <a:buChar char="•"/>
            </a:pPr>
            <a:r>
              <a:rPr lang="en-US" sz="1800" smtClean="0">
                <a:solidFill>
                  <a:srgbClr val="0033CC"/>
                </a:solidFill>
                <a:latin typeface="Arial" pitchFamily="34" charset="0"/>
              </a:rPr>
              <a:t>This part of the new algorithm </a:t>
            </a:r>
          </a:p>
          <a:p>
            <a:pPr eaLnBrk="1" hangingPunct="1"/>
            <a:r>
              <a:rPr lang="en-US" sz="1800" smtClean="0">
                <a:solidFill>
                  <a:srgbClr val="0033CC"/>
                </a:solidFill>
                <a:latin typeface="Arial" pitchFamily="34" charset="0"/>
              </a:rPr>
              <a:t>  still need to be verified by old</a:t>
            </a:r>
          </a:p>
          <a:p>
            <a:pPr eaLnBrk="1" hangingPunct="1"/>
            <a:r>
              <a:rPr lang="en-US" sz="1800" smtClean="0">
                <a:solidFill>
                  <a:srgbClr val="0033CC"/>
                </a:solidFill>
                <a:latin typeface="Arial" pitchFamily="34" charset="0"/>
              </a:rPr>
              <a:t>  program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19992" y="6243935"/>
            <a:ext cx="1114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Lei Xia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57200" y="152400"/>
            <a:ext cx="8229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200" smtClean="0">
                <a:solidFill>
                  <a:srgbClr val="000000"/>
                </a:solidFill>
                <a:latin typeface="Arial" pitchFamily="34" charset="0"/>
              </a:rPr>
              <a:t>Charge distribution on pads (II)</a:t>
            </a:r>
          </a:p>
        </p:txBody>
      </p:sp>
      <p:pic>
        <p:nvPicPr>
          <p:cNvPr id="6149" name="Picture 5" descr="test_9pa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06463"/>
            <a:ext cx="5410200" cy="4356100"/>
          </a:xfrm>
          <a:prstGeom prst="rect">
            <a:avLst/>
          </a:prstGeom>
          <a:noFill/>
        </p:spPr>
      </p:pic>
      <p:pic>
        <p:nvPicPr>
          <p:cNvPr id="6150" name="Picture 6" descr="test_outsi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762000"/>
            <a:ext cx="3429000" cy="2297113"/>
          </a:xfrm>
          <a:prstGeom prst="rect">
            <a:avLst/>
          </a:prstGeom>
          <a:noFill/>
        </p:spPr>
      </p:pic>
      <p:pic>
        <p:nvPicPr>
          <p:cNvPr id="6151" name="Picture 7" descr="test_nhit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3657600"/>
            <a:ext cx="3276600" cy="2195513"/>
          </a:xfrm>
          <a:prstGeom prst="rect">
            <a:avLst/>
          </a:prstGeom>
          <a:noFill/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33400" y="5334000"/>
            <a:ext cx="5059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1800" smtClean="0">
                <a:solidFill>
                  <a:srgbClr val="000000"/>
                </a:solidFill>
                <a:latin typeface="Arial" pitchFamily="34" charset="0"/>
              </a:rPr>
              <a:t>Charge distribution [pC] on 3x3 pads</a:t>
            </a:r>
          </a:p>
          <a:p>
            <a:pPr algn="ctr" eaLnBrk="1" hangingPunct="1"/>
            <a:r>
              <a:rPr lang="en-US" sz="1800" smtClean="0">
                <a:solidFill>
                  <a:srgbClr val="000000"/>
                </a:solidFill>
                <a:latin typeface="Arial" pitchFamily="34" charset="0"/>
              </a:rPr>
              <a:t>(6.3kV, E</a:t>
            </a:r>
            <a:r>
              <a:rPr lang="en-US" sz="1800" baseline="-25000" smtClean="0">
                <a:solidFill>
                  <a:srgbClr val="000000"/>
                </a:solidFill>
                <a:latin typeface="Arial" pitchFamily="34" charset="0"/>
              </a:rPr>
              <a:t>dep</a:t>
            </a:r>
            <a:r>
              <a:rPr lang="en-US" sz="1800" smtClean="0">
                <a:solidFill>
                  <a:srgbClr val="000000"/>
                </a:solidFill>
                <a:latin typeface="Arial" pitchFamily="34" charset="0"/>
              </a:rPr>
              <a:t> randomly generated on central pad)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248400" y="2855913"/>
            <a:ext cx="2736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800" smtClean="0">
                <a:solidFill>
                  <a:srgbClr val="000000"/>
                </a:solidFill>
                <a:latin typeface="Arial" pitchFamily="34" charset="0"/>
              </a:rPr>
              <a:t>Total charge [pC] outside</a:t>
            </a:r>
          </a:p>
          <a:p>
            <a:pPr eaLnBrk="1" hangingPunct="1"/>
            <a:r>
              <a:rPr lang="en-US" sz="1800" smtClean="0">
                <a:solidFill>
                  <a:srgbClr val="000000"/>
                </a:solidFill>
                <a:latin typeface="Arial" pitchFamily="34" charset="0"/>
              </a:rPr>
              <a:t>3x3 pads: &lt; 1%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803900" y="5713413"/>
            <a:ext cx="32639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800" smtClean="0">
                <a:solidFill>
                  <a:srgbClr val="000000"/>
                </a:solidFill>
                <a:latin typeface="Arial" pitchFamily="34" charset="0"/>
              </a:rPr>
              <a:t>N(hit) distribution (thr = 0.6pC)</a:t>
            </a:r>
          </a:p>
          <a:p>
            <a:pPr eaLnBrk="1" hangingPunct="1"/>
            <a:r>
              <a:rPr lang="en-US" sz="1800" smtClean="0">
                <a:solidFill>
                  <a:srgbClr val="000000"/>
                </a:solidFill>
                <a:latin typeface="Arial" pitchFamily="34" charset="0"/>
              </a:rPr>
              <a:t>           Efficiency ~ 89%</a:t>
            </a:r>
          </a:p>
          <a:p>
            <a:pPr eaLnBrk="1" hangingPunct="1"/>
            <a:r>
              <a:rPr lang="en-US" sz="1800" smtClean="0">
                <a:solidFill>
                  <a:srgbClr val="000000"/>
                </a:solidFill>
                <a:latin typeface="Arial" pitchFamily="34" charset="0"/>
              </a:rPr>
              <a:t>           Multiplicity ~ 1.33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6243935"/>
            <a:ext cx="1114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Lei Xia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20164&quot;&gt;&lt;property id=&quot;20148&quot; value=&quot;5&quot;/&gt;&lt;property id=&quot;20300&quot; value=&quot;Slide 4&quot;/&gt;&lt;property id=&quot;20307&quot; value=&quot;334&quot;/&gt;&lt;/object&gt;&lt;object type=&quot;3&quot; unique_id=&quot;20266&quot;&gt;&lt;property id=&quot;20148&quot; value=&quot;5&quot;/&gt;&lt;property id=&quot;20300&quot; value=&quot;Slide 6 - &amp;quot;slic updates&amp;quot;&quot;/&gt;&lt;property id=&quot;20307&quot; value=&quot;336&quot;/&gt;&lt;/object&gt;&lt;object type=&quot;3&quot; unique_id=&quot;20323&quot;&gt;&lt;property id=&quot;20148&quot; value=&quot;5&quot;/&gt;&lt;property id=&quot;20300&quot; value=&quot;Slide 8 - &amp;quot;org.lcsim Calorimetry&amp;quot;&quot;/&gt;&lt;property id=&quot;20307&quot; value=&quot;337&quot;/&gt;&lt;/object&gt;&lt;object type=&quot;3&quot; unique_id=&quot;20444&quot;&gt;&lt;property id=&quot;20148&quot; value=&quot;5&quot;/&gt;&lt;property id=&quot;20300&quot; value=&quot;Slide 9 - &amp;quot;org.lcsim Tracking I&amp;quot;&quot;/&gt;&lt;property id=&quot;20307&quot; value=&quot;338&quot;/&gt;&lt;/object&gt;&lt;object type=&quot;3&quot; unique_id=&quot;20445&quot;&gt;&lt;property id=&quot;20148&quot; value=&quot;5&quot;/&gt;&lt;property id=&quot;20300&quot; value=&quot;Slide 10 - &amp;quot;org.lcsim Tracking II&amp;quot;&quot;/&gt;&lt;property id=&quot;20307&quot; value=&quot;339&quot;/&gt;&lt;/object&gt;&lt;object type=&quot;3&quot; unique_id=&quot;20514&quot;&gt;&lt;property id=&quot;20148&quot; value=&quot;5&quot;/&gt;&lt;property id=&quot;20300&quot; value=&quot;Slide 11 - &amp;quot;slicPandora&amp;quot;&quot;/&gt;&lt;property id=&quot;20307&quot; value=&quot;340&quot;/&gt;&lt;/object&gt;&lt;object type=&quot;3&quot; unique_id=&quot;20571&quot;&gt;&lt;property id=&quot;20148&quot; value=&quot;5&quot;/&gt;&lt;property id=&quot;20300&quot; value=&quot;Slide 12 - &amp;quot;Vertexing&amp;quot;&quot;/&gt;&lt;property id=&quot;20307&quot; value=&quot;342&quot;/&gt;&lt;/object&gt;&lt;object type=&quot;3&quot; unique_id=&quot;20678&quot;&gt;&lt;property id=&quot;20148&quot; value=&quot;5&quot;/&gt;&lt;property id=&quot;20300&quot; value=&quot;Slide 16 - &amp;quot;Detector Optimization&amp;quot;&quot;/&gt;&lt;property id=&quot;20307&quot; value=&quot;344&quot;/&gt;&lt;/object&gt;&lt;object type=&quot;3&quot; unique_id=&quot;20679&quot;&gt;&lt;property id=&quot;20148&quot; value=&quot;5&quot;/&gt;&lt;property id=&quot;20300&quot; value=&quot;Slide 20 - &amp;quot;The Grid&amp;quot;&quot;/&gt;&lt;property id=&quot;20307&quot; value=&quot;343&quot;/&gt;&lt;/object&gt;&lt;object type=&quot;3&quot; unique_id=&quot;20821&quot;&gt;&lt;property id=&quot;20148&quot; value=&quot;5&quot;/&gt;&lt;property id=&quot;20300&quot; value=&quot;Slide 14 - &amp;quot;JAS3 &amp;amp; Wired&amp;quot;&quot;/&gt;&lt;property id=&quot;20307&quot; value=&quot;345&quot;/&gt;&lt;/object&gt;&lt;object type=&quot;3&quot; unique_id=&quot;21022&quot;&gt;&lt;property id=&quot;20148&quot; value=&quot;5&quot;/&gt;&lt;property id=&quot;20300&quot; value=&quot;Slide 15 - &amp;quot;JAS/Plotter&amp;quot;&quot;/&gt;&lt;property id=&quot;20307&quot; value=&quot;349&quot;/&gt;&lt;/object&gt;&lt;object type=&quot;3&quot; unique_id=&quot;21312&quot;&gt;&lt;property id=&quot;20148&quot; value=&quot;5&quot;/&gt;&lt;property id=&quot;20300&quot; value=&quot;Slide 3 - &amp;quot;Detector Development Process&amp;quot;&quot;/&gt;&lt;property id=&quot;20307&quot; value=&quot;351&quot;/&gt;&lt;/object&gt;&lt;object type=&quot;3&quot; unique_id=&quot;21313&quot;&gt;&lt;property id=&quot;20148&quot; value=&quot;5&quot;/&gt;&lt;property id=&quot;20300&quot; value=&quot;Slide 5 - &amp;quot;Event Generation&amp;quot;&quot;/&gt;&lt;property id=&quot;20307&quot; value=&quot;353&quot;/&gt;&lt;/object&gt;&lt;object type=&quot;3&quot; unique_id=&quot;21433&quot;&gt;&lt;property id=&quot;20148&quot; value=&quot;5&quot;/&gt;&lt;property id=&quot;20300&quot; value=&quot;Slide 2 - &amp;quot;DBD Goals for 2012&amp;quot;&quot;/&gt;&lt;property id=&quot;20307&quot; value=&quot;354&quot;/&gt;&lt;/object&gt;&lt;object type=&quot;3&quot; unique_id=&quot;21671&quot;&gt;&lt;property id=&quot;20148&quot; value=&quot;5&quot;/&gt;&lt;property id=&quot;20300&quot; value=&quot;Slide 7 - &amp;quot;slic updates&amp;quot;&quot;/&gt;&lt;property id=&quot;20307&quot; value=&quot;358&quot;/&gt;&lt;/object&gt;&lt;object type=&quot;3&quot; unique_id=&quot;21968&quot;&gt;&lt;property id=&quot;20148&quot; value=&quot;5&quot;/&gt;&lt;property id=&quot;20300&quot; value=&quot;Slide 13 - &amp;quot;SLAC Scientific Computing Applications &amp;quot;&quot;/&gt;&lt;property id=&quot;20307&quot; value=&quot;359&quot;/&gt;&lt;/object&gt;&lt;object type=&quot;3&quot; unique_id=&quot;21969&quot;&gt;&lt;property id=&quot;20148&quot; value=&quot;5&quot;/&gt;&lt;property id=&quot;20300&quot; value=&quot;Slide 17 - &amp;quot;Detector Design&amp;quot;&quot;/&gt;&lt;property id=&quot;20307&quot; value=&quot;360&quot;/&gt;&lt;/object&gt;&lt;object type=&quot;3&quot; unique_id=&quot;21970&quot;&gt;&lt;property id=&quot;20148&quot; value=&quot;5&quot;/&gt;&lt;property id=&quot;20300&quot; value=&quot;Slide 18 - &amp;quot;Detector Implementation&amp;quot;&quot;/&gt;&lt;property id=&quot;20307&quot; value=&quot;361&quot;/&gt;&lt;/object&gt;&lt;object type=&quot;3&quot; unique_id=&quot;21971&quot;&gt;&lt;property id=&quot;20148&quot; value=&quot;5&quot;/&gt;&lt;property id=&quot;20300&quot; value=&quot;Slide 19 - &amp;quot;Detector Optimization&amp;quot;&quot;/&gt;&lt;property id=&quot;20307&quot; value=&quot;362&quot;/&gt;&lt;/object&gt;&lt;object type=&quot;3&quot; unique_id=&quot;22108&quot;&gt;&lt;property id=&quot;20148&quot; value=&quot;5&quot;/&gt;&lt;property id=&quot;20300&quot; value=&quot;Slide 21 - &amp;quot;DBD Milestones&amp;quot;&quot;/&gt;&lt;property id=&quot;20307&quot; value=&quot;364&quot;/&gt;&lt;/object&gt;&lt;object type=&quot;3&quot; unique_id=&quot;22205&quot;&gt;&lt;property id=&quot;20148&quot; value=&quot;5&quot;/&gt;&lt;property id=&quot;20300&quot; value=&quot;Slide 22 - &amp;quot;DBD Deliverables&amp;quot;&quot;/&gt;&lt;property id=&quot;20307&quot; value=&quot;365&quot;/&gt;&lt;/object&gt;&lt;object type=&quot;3&quot; unique_id=&quot;22206&quot;&gt;&lt;property id=&quot;20148&quot; value=&quot;5&quot;/&gt;&lt;property id=&quot;20300&quot; value=&quot;Slide 23 - &amp;quot;DBD Concerns&amp;quot;&quot;/&gt;&lt;property id=&quot;20307&quot; value=&quot;366&quot;/&gt;&lt;/object&gt;&lt;object type=&quot;3&quot; unique_id=&quot;22433&quot;&gt;&lt;property id=&quot;20148&quot; value=&quot;5&quot;/&gt;&lt;property id=&quot;20300&quot; value=&quot;Slide 24 - &amp;quot;and beyond…&amp;quot;&quot;/&gt;&lt;property id=&quot;20307&quot; value=&quot;367&quot;/&gt;&lt;/object&gt;&lt;object type=&quot;3&quot; unique_id=&quot;22434&quot;&gt;&lt;property id=&quot;20148&quot; value=&quot;5&quot;/&gt;&lt;property id=&quot;20300&quot; value=&quot;Slide 25 - &amp;quot;Muon Collider Shielding&amp;quot;&quot;/&gt;&lt;property id=&quot;20307&quot; value=&quot;370&quot;/&gt;&lt;/object&gt;&lt;object type=&quot;3&quot; unique_id=&quot;22435&quot;&gt;&lt;property id=&quot;20148&quot; value=&quot;5&quot;/&gt;&lt;property id=&quot;20300&quot; value=&quot;Slide 26 - &amp;quot;Endcaps&amp;quot;&quot;/&gt;&lt;property id=&quot;20307&quot; value=&quot;371&quot;/&gt;&lt;/object&gt;&lt;object type=&quot;3&quot; unique_id=&quot;22436&quot;&gt;&lt;property id=&quot;20148&quot; value=&quot;5&quot;/&gt;&lt;property id=&quot;20300&quot; value=&quot;Slide 27 - &amp;quot;Muon Collider Detector&amp;quot;&quot;/&gt;&lt;property id=&quot;20307&quot; value=&quot;368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Fireball">
  <a:themeElements>
    <a:clrScheme name="Fireball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Fireball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HD:Microsoft Office 98:Templates:Presentation Designs:Fireball</Template>
  <TotalTime>51332391</TotalTime>
  <Words>272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Fireball</vt:lpstr>
      <vt:lpstr>Default Design</vt:lpstr>
      <vt:lpstr>slic updates</vt:lpstr>
      <vt:lpstr>org.lcsim Calorimetry</vt:lpstr>
      <vt:lpstr>Charge distribution on pads (I)</vt:lpstr>
      <vt:lpstr>Slide 4</vt:lpstr>
    </vt:vector>
  </TitlesOfParts>
  <Company>SLAC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Simulating the Silicon Detector</dc:title>
  <dc:creator>Norman Graf</dc:creator>
  <cp:lastModifiedBy>ngraf</cp:lastModifiedBy>
  <cp:revision>902</cp:revision>
  <cp:lastPrinted>2002-05-15T16:27:57Z</cp:lastPrinted>
  <dcterms:created xsi:type="dcterms:W3CDTF">2001-07-11T02:05:52Z</dcterms:created>
  <dcterms:modified xsi:type="dcterms:W3CDTF">2012-02-02T12:53:03Z</dcterms:modified>
</cp:coreProperties>
</file>