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9"/>
  </p:notesMasterIdLst>
  <p:handoutMasterIdLst>
    <p:handoutMasterId r:id="rId20"/>
  </p:handoutMasterIdLst>
  <p:sldIdLst>
    <p:sldId id="256" r:id="rId2"/>
    <p:sldId id="260" r:id="rId3"/>
    <p:sldId id="257" r:id="rId4"/>
    <p:sldId id="258" r:id="rId5"/>
    <p:sldId id="259" r:id="rId6"/>
    <p:sldId id="261" r:id="rId7"/>
    <p:sldId id="262" r:id="rId8"/>
    <p:sldId id="263" r:id="rId9"/>
    <p:sldId id="264" r:id="rId10"/>
    <p:sldId id="265" r:id="rId11"/>
    <p:sldId id="266" r:id="rId12"/>
    <p:sldId id="269" r:id="rId13"/>
    <p:sldId id="271" r:id="rId14"/>
    <p:sldId id="267" r:id="rId15"/>
    <p:sldId id="268" r:id="rId16"/>
    <p:sldId id="270" r:id="rId17"/>
    <p:sldId id="272"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8" d="100"/>
          <a:sy n="78" d="100"/>
        </p:scale>
        <p:origin x="-1832"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handoutMaster" Target="handoutMasters/handout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D2C079A-6FF6-AE41-B327-AC8F9430E172}" type="datetimeFigureOut">
              <a:rPr lang="en-US" smtClean="0"/>
              <a:t>5/21/12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B9BC210-2CF1-B041-91B2-D142C15060AB}" type="slidenum">
              <a:rPr lang="en-US" smtClean="0"/>
              <a:t>‹#›</a:t>
            </a:fld>
            <a:endParaRPr lang="en-US"/>
          </a:p>
        </p:txBody>
      </p:sp>
    </p:spTree>
    <p:extLst>
      <p:ext uri="{BB962C8B-B14F-4D97-AF65-F5344CB8AC3E}">
        <p14:creationId xmlns:p14="http://schemas.microsoft.com/office/powerpoint/2010/main" val="137378859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C11526-8168-174B-B3E2-73F73805EA65}" type="datetimeFigureOut">
              <a:rPr lang="en-US" smtClean="0"/>
              <a:t>5/21/12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D1B4620-43F8-154F-B730-78FDE9EEB2C1}" type="slidenum">
              <a:rPr lang="en-US" smtClean="0"/>
              <a:t>‹#›</a:t>
            </a:fld>
            <a:endParaRPr lang="en-US"/>
          </a:p>
        </p:txBody>
      </p:sp>
    </p:spTree>
    <p:extLst>
      <p:ext uri="{BB962C8B-B14F-4D97-AF65-F5344CB8AC3E}">
        <p14:creationId xmlns:p14="http://schemas.microsoft.com/office/powerpoint/2010/main" val="414668654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E63C837-C311-1E48-A1D5-A5B98255AE36}" type="datetime1">
              <a:rPr lang="en-US" smtClean="0"/>
              <a:t>5/21/12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674A6B-2AD5-8B4E-854B-C76C819261E1}" type="slidenum">
              <a:rPr lang="en-US" smtClean="0"/>
              <a:t>‹#›</a:t>
            </a:fld>
            <a:endParaRPr lang="en-US"/>
          </a:p>
        </p:txBody>
      </p:sp>
    </p:spTree>
    <p:extLst>
      <p:ext uri="{BB962C8B-B14F-4D97-AF65-F5344CB8AC3E}">
        <p14:creationId xmlns:p14="http://schemas.microsoft.com/office/powerpoint/2010/main" val="8083049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2825CB5-8EEE-8745-9E48-532E24C35226}" type="datetime1">
              <a:rPr lang="en-US" smtClean="0"/>
              <a:t>5/21/12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674A6B-2AD5-8B4E-854B-C76C819261E1}" type="slidenum">
              <a:rPr lang="en-US" smtClean="0"/>
              <a:t>‹#›</a:t>
            </a:fld>
            <a:endParaRPr lang="en-US"/>
          </a:p>
        </p:txBody>
      </p:sp>
    </p:spTree>
    <p:extLst>
      <p:ext uri="{BB962C8B-B14F-4D97-AF65-F5344CB8AC3E}">
        <p14:creationId xmlns:p14="http://schemas.microsoft.com/office/powerpoint/2010/main" val="36524400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C21250F-AD57-F348-A301-26CA6F668C8B}" type="datetime1">
              <a:rPr lang="en-US" smtClean="0"/>
              <a:t>5/21/12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674A6B-2AD5-8B4E-854B-C76C819261E1}" type="slidenum">
              <a:rPr lang="en-US" smtClean="0"/>
              <a:t>‹#›</a:t>
            </a:fld>
            <a:endParaRPr lang="en-US"/>
          </a:p>
        </p:txBody>
      </p:sp>
    </p:spTree>
    <p:extLst>
      <p:ext uri="{BB962C8B-B14F-4D97-AF65-F5344CB8AC3E}">
        <p14:creationId xmlns:p14="http://schemas.microsoft.com/office/powerpoint/2010/main" val="1346437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F47F178-3CD1-7B45-A985-4E6D63DC527B}" type="datetime1">
              <a:rPr lang="en-US" smtClean="0"/>
              <a:t>5/21/12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674A6B-2AD5-8B4E-854B-C76C819261E1}" type="slidenum">
              <a:rPr lang="en-US" smtClean="0"/>
              <a:t>‹#›</a:t>
            </a:fld>
            <a:endParaRPr lang="en-US"/>
          </a:p>
        </p:txBody>
      </p:sp>
    </p:spTree>
    <p:extLst>
      <p:ext uri="{BB962C8B-B14F-4D97-AF65-F5344CB8AC3E}">
        <p14:creationId xmlns:p14="http://schemas.microsoft.com/office/powerpoint/2010/main" val="21952044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46E0718-7A3D-4242-B8F7-6667DB8BD19A}" type="datetime1">
              <a:rPr lang="en-US" smtClean="0"/>
              <a:t>5/21/12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674A6B-2AD5-8B4E-854B-C76C819261E1}" type="slidenum">
              <a:rPr lang="en-US" smtClean="0"/>
              <a:t>‹#›</a:t>
            </a:fld>
            <a:endParaRPr lang="en-US"/>
          </a:p>
        </p:txBody>
      </p:sp>
    </p:spTree>
    <p:extLst>
      <p:ext uri="{BB962C8B-B14F-4D97-AF65-F5344CB8AC3E}">
        <p14:creationId xmlns:p14="http://schemas.microsoft.com/office/powerpoint/2010/main" val="37471732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98B9EB5-2BB2-4044-AFF3-506F5F75B917}" type="datetime1">
              <a:rPr lang="en-US" smtClean="0"/>
              <a:t>5/21/12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674A6B-2AD5-8B4E-854B-C76C819261E1}" type="slidenum">
              <a:rPr lang="en-US" smtClean="0"/>
              <a:t>‹#›</a:t>
            </a:fld>
            <a:endParaRPr lang="en-US"/>
          </a:p>
        </p:txBody>
      </p:sp>
    </p:spTree>
    <p:extLst>
      <p:ext uri="{BB962C8B-B14F-4D97-AF65-F5344CB8AC3E}">
        <p14:creationId xmlns:p14="http://schemas.microsoft.com/office/powerpoint/2010/main" val="6658677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953FCCE-F878-1B4C-8022-DA64CABE9B95}" type="datetime1">
              <a:rPr lang="en-US" smtClean="0"/>
              <a:t>5/21/12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D674A6B-2AD5-8B4E-854B-C76C819261E1}" type="slidenum">
              <a:rPr lang="en-US" smtClean="0"/>
              <a:t>‹#›</a:t>
            </a:fld>
            <a:endParaRPr lang="en-US"/>
          </a:p>
        </p:txBody>
      </p:sp>
    </p:spTree>
    <p:extLst>
      <p:ext uri="{BB962C8B-B14F-4D97-AF65-F5344CB8AC3E}">
        <p14:creationId xmlns:p14="http://schemas.microsoft.com/office/powerpoint/2010/main" val="10508267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D10E153-56A2-2C40-9B29-CD4930FF11F6}" type="datetime1">
              <a:rPr lang="en-US" smtClean="0"/>
              <a:t>5/21/12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D674A6B-2AD5-8B4E-854B-C76C819261E1}" type="slidenum">
              <a:rPr lang="en-US" smtClean="0"/>
              <a:t>‹#›</a:t>
            </a:fld>
            <a:endParaRPr lang="en-US"/>
          </a:p>
        </p:txBody>
      </p:sp>
    </p:spTree>
    <p:extLst>
      <p:ext uri="{BB962C8B-B14F-4D97-AF65-F5344CB8AC3E}">
        <p14:creationId xmlns:p14="http://schemas.microsoft.com/office/powerpoint/2010/main" val="36530770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22DF95-0BEB-E74A-ABA2-D72C9FA52D0C}" type="datetime1">
              <a:rPr lang="en-US" smtClean="0"/>
              <a:t>5/21/12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D674A6B-2AD5-8B4E-854B-C76C819261E1}" type="slidenum">
              <a:rPr lang="en-US" smtClean="0"/>
              <a:t>‹#›</a:t>
            </a:fld>
            <a:endParaRPr lang="en-US"/>
          </a:p>
        </p:txBody>
      </p:sp>
    </p:spTree>
    <p:extLst>
      <p:ext uri="{BB962C8B-B14F-4D97-AF65-F5344CB8AC3E}">
        <p14:creationId xmlns:p14="http://schemas.microsoft.com/office/powerpoint/2010/main" val="11828245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9F7A83-A6A0-A74B-B354-5222DB66E849}" type="datetime1">
              <a:rPr lang="en-US" smtClean="0"/>
              <a:t>5/21/12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674A6B-2AD5-8B4E-854B-C76C819261E1}" type="slidenum">
              <a:rPr lang="en-US" smtClean="0"/>
              <a:t>‹#›</a:t>
            </a:fld>
            <a:endParaRPr lang="en-US"/>
          </a:p>
        </p:txBody>
      </p:sp>
    </p:spTree>
    <p:extLst>
      <p:ext uri="{BB962C8B-B14F-4D97-AF65-F5344CB8AC3E}">
        <p14:creationId xmlns:p14="http://schemas.microsoft.com/office/powerpoint/2010/main" val="2231928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C95626-FBCF-5149-A062-AC0132150986}" type="datetime1">
              <a:rPr lang="en-US" smtClean="0"/>
              <a:t>5/21/12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674A6B-2AD5-8B4E-854B-C76C819261E1}" type="slidenum">
              <a:rPr lang="en-US" smtClean="0"/>
              <a:t>‹#›</a:t>
            </a:fld>
            <a:endParaRPr lang="en-US"/>
          </a:p>
        </p:txBody>
      </p:sp>
    </p:spTree>
    <p:extLst>
      <p:ext uri="{BB962C8B-B14F-4D97-AF65-F5344CB8AC3E}">
        <p14:creationId xmlns:p14="http://schemas.microsoft.com/office/powerpoint/2010/main" val="282081133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0DB110-D027-D349-971E-703AF9F5B3D0}" type="datetime1">
              <a:rPr lang="en-US" smtClean="0"/>
              <a:t>5/21/12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674A6B-2AD5-8B4E-854B-C76C819261E1}" type="slidenum">
              <a:rPr lang="en-US" smtClean="0"/>
              <a:t>‹#›</a:t>
            </a:fld>
            <a:endParaRPr lang="en-US"/>
          </a:p>
        </p:txBody>
      </p:sp>
    </p:spTree>
    <p:extLst>
      <p:ext uri="{BB962C8B-B14F-4D97-AF65-F5344CB8AC3E}">
        <p14:creationId xmlns:p14="http://schemas.microsoft.com/office/powerpoint/2010/main" val="3207490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mailto:Jamie.Shiers@cern.ch"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chep2013.or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mailto:Jamie.Shiers@cern.ch"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Funding Opportunities</a:t>
            </a:r>
            <a:endParaRPr lang="en-US" dirty="0"/>
          </a:p>
        </p:txBody>
      </p:sp>
      <p:sp>
        <p:nvSpPr>
          <p:cNvPr id="3" name="Subtitle 2"/>
          <p:cNvSpPr>
            <a:spLocks noGrp="1"/>
          </p:cNvSpPr>
          <p:nvPr>
            <p:ph type="subTitle" idx="1"/>
          </p:nvPr>
        </p:nvSpPr>
        <p:spPr/>
        <p:txBody>
          <a:bodyPr/>
          <a:lstStyle/>
          <a:p>
            <a:r>
              <a:rPr lang="en-US" dirty="0" smtClean="0">
                <a:hlinkClick r:id="rId2"/>
              </a:rPr>
              <a:t>Jamie.Shiers@cern.ch</a:t>
            </a:r>
            <a:endParaRPr lang="en-US" dirty="0" smtClean="0"/>
          </a:p>
          <a:p>
            <a:r>
              <a:rPr lang="en-US" dirty="0" smtClean="0"/>
              <a:t>DPHEP@CHEP, NYC 2012</a:t>
            </a:r>
            <a:endParaRPr lang="en-US" dirty="0"/>
          </a:p>
        </p:txBody>
      </p:sp>
    </p:spTree>
    <p:extLst>
      <p:ext uri="{BB962C8B-B14F-4D97-AF65-F5344CB8AC3E}">
        <p14:creationId xmlns:p14="http://schemas.microsoft.com/office/powerpoint/2010/main" val="394380688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PODDS Use Cases</a:t>
            </a:r>
            <a:endParaRPr lang="en-US" dirty="0"/>
          </a:p>
        </p:txBody>
      </p:sp>
      <p:sp>
        <p:nvSpPr>
          <p:cNvPr id="3" name="Content Placeholder 2"/>
          <p:cNvSpPr>
            <a:spLocks noGrp="1"/>
          </p:cNvSpPr>
          <p:nvPr>
            <p:ph idx="1"/>
          </p:nvPr>
        </p:nvSpPr>
        <p:spPr/>
        <p:txBody>
          <a:bodyPr>
            <a:normAutofit fontScale="85000" lnSpcReduction="10000"/>
          </a:bodyPr>
          <a:lstStyle/>
          <a:p>
            <a:pPr marL="514350" indent="-514350">
              <a:buFont typeface="+mj-lt"/>
              <a:buAutoNum type="arabicPeriod"/>
            </a:pPr>
            <a:r>
              <a:rPr lang="en-US" i="1" dirty="0" smtClean="0"/>
              <a:t>The </a:t>
            </a:r>
            <a:r>
              <a:rPr lang="en-US" i="1" dirty="0"/>
              <a:t>preservation and continued ability to use e-records of all kinds for at least the lifespan of an individual (say 100 years: for some disciplines even longer retention periods are desirable)</a:t>
            </a:r>
            <a:r>
              <a:rPr lang="en-US" i="1" dirty="0" smtClean="0"/>
              <a:t>;</a:t>
            </a:r>
            <a:endParaRPr lang="en-US" dirty="0"/>
          </a:p>
          <a:p>
            <a:pPr marL="514350" indent="-514350">
              <a:buFont typeface="+mj-lt"/>
              <a:buAutoNum type="arabicPeriod"/>
            </a:pPr>
            <a:r>
              <a:rPr lang="en-US" i="1" dirty="0"/>
              <a:t>The preservation and continued ability to re-use (e.g. re-</a:t>
            </a:r>
            <a:r>
              <a:rPr lang="en-US" i="1" dirty="0" err="1"/>
              <a:t>analyse</a:t>
            </a:r>
            <a:r>
              <a:rPr lang="en-US" i="1" dirty="0"/>
              <a:t>) scientific and library data for a small number of decades; </a:t>
            </a:r>
            <a:endParaRPr lang="en-US" dirty="0"/>
          </a:p>
          <a:p>
            <a:pPr marL="514350" indent="-514350">
              <a:buFont typeface="+mj-lt"/>
              <a:buAutoNum type="arabicPeriod"/>
            </a:pPr>
            <a:r>
              <a:rPr lang="en-US" i="1" dirty="0"/>
              <a:t>The preservation of scientific data for educational outreach for a small number of decades. </a:t>
            </a:r>
            <a:endParaRPr lang="en-US" i="1" dirty="0" smtClean="0"/>
          </a:p>
          <a:p>
            <a:endParaRPr lang="en-US" dirty="0" smtClean="0"/>
          </a:p>
          <a:p>
            <a:r>
              <a:rPr lang="en-US" b="1" u="sng" dirty="0" smtClean="0">
                <a:solidFill>
                  <a:srgbClr val="FF0000"/>
                </a:solidFill>
              </a:rPr>
              <a:t>Use Case 1 is fundamental to the Digital Society</a:t>
            </a:r>
            <a:endParaRPr lang="en-US" b="1" u="sng" dirty="0">
              <a:solidFill>
                <a:srgbClr val="FF0000"/>
              </a:solidFill>
            </a:endParaRPr>
          </a:p>
          <a:p>
            <a:endParaRPr lang="en-US" dirty="0"/>
          </a:p>
          <a:p>
            <a:pPr marL="514350" indent="-514350">
              <a:buFont typeface="+mj-lt"/>
              <a:buAutoNum type="arabicPeriod"/>
            </a:pPr>
            <a:endParaRPr lang="en-US" dirty="0"/>
          </a:p>
          <a:p>
            <a:endParaRPr lang="en-US" dirty="0"/>
          </a:p>
        </p:txBody>
      </p:sp>
      <p:sp>
        <p:nvSpPr>
          <p:cNvPr id="4" name="Slide Number Placeholder 3"/>
          <p:cNvSpPr>
            <a:spLocks noGrp="1"/>
          </p:cNvSpPr>
          <p:nvPr>
            <p:ph type="sldNum" sz="quarter" idx="12"/>
          </p:nvPr>
        </p:nvSpPr>
        <p:spPr/>
        <p:txBody>
          <a:bodyPr/>
          <a:lstStyle/>
          <a:p>
            <a:fld id="{310B34EB-2604-C245-8419-9DFCF917A78B}" type="slidenum">
              <a:rPr lang="en-US" smtClean="0"/>
              <a:t>10</a:t>
            </a:fld>
            <a:endParaRPr lang="en-US"/>
          </a:p>
        </p:txBody>
      </p:sp>
    </p:spTree>
    <p:extLst>
      <p:ext uri="{BB962C8B-B14F-4D97-AF65-F5344CB8AC3E}">
        <p14:creationId xmlns:p14="http://schemas.microsoft.com/office/powerpoint/2010/main" val="69347308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34470"/>
            <a:ext cx="8229600" cy="5861539"/>
          </a:xfrm>
        </p:spPr>
        <p:txBody>
          <a:bodyPr>
            <a:noAutofit/>
          </a:bodyPr>
          <a:lstStyle/>
          <a:p>
            <a:r>
              <a:rPr lang="en-US" sz="2800" i="1" dirty="0"/>
              <a:t>What makes </a:t>
            </a:r>
            <a:r>
              <a:rPr lang="en-US" sz="2800" i="1" dirty="0" smtClean="0"/>
              <a:t>[ PODDS ] special </a:t>
            </a:r>
            <a:r>
              <a:rPr lang="en-US" sz="2800" i="1" dirty="0"/>
              <a:t>is the combination of skills and experience that the partners bring: </a:t>
            </a:r>
            <a:endParaRPr lang="en-US" sz="2800" dirty="0"/>
          </a:p>
          <a:p>
            <a:endParaRPr lang="en-US" sz="2800" i="1" dirty="0" smtClean="0"/>
          </a:p>
          <a:p>
            <a:r>
              <a:rPr lang="en-US" sz="2400" i="1" dirty="0" smtClean="0"/>
              <a:t>A </a:t>
            </a:r>
            <a:r>
              <a:rPr lang="en-US" sz="2400" i="1" dirty="0"/>
              <a:t>set of well established international and multi-disciplinary networks that will be essential for all phases of the project; </a:t>
            </a:r>
            <a:endParaRPr lang="en-US" sz="2400" dirty="0"/>
          </a:p>
          <a:p>
            <a:r>
              <a:rPr lang="en-US" sz="2400" i="1" dirty="0" smtClean="0"/>
              <a:t>A </a:t>
            </a:r>
            <a:r>
              <a:rPr lang="en-US" sz="2400" i="1" dirty="0"/>
              <a:t>proven track record of resuscitating long-dead data with clear documentation of the issues involved; </a:t>
            </a:r>
            <a:endParaRPr lang="en-US" sz="2400" dirty="0"/>
          </a:p>
          <a:p>
            <a:r>
              <a:rPr lang="en-US" sz="2400" i="1" dirty="0" smtClean="0"/>
              <a:t>Having </a:t>
            </a:r>
            <a:r>
              <a:rPr lang="en-US" sz="2400" i="1" dirty="0"/>
              <a:t>to address preservation of data for several decades as an integral part of the supported scientific </a:t>
            </a:r>
            <a:r>
              <a:rPr lang="en-US" sz="2400" i="1" dirty="0" err="1"/>
              <a:t>programmes</a:t>
            </a:r>
            <a:r>
              <a:rPr lang="en-US" sz="2400" i="1" dirty="0"/>
              <a:t>; </a:t>
            </a:r>
            <a:endParaRPr lang="en-US" sz="2400" dirty="0"/>
          </a:p>
          <a:p>
            <a:r>
              <a:rPr lang="en-US" sz="2400" i="1" dirty="0" smtClean="0"/>
              <a:t>In </a:t>
            </a:r>
            <a:r>
              <a:rPr lang="en-US" sz="2400" i="1" dirty="0"/>
              <a:t>handling massive data volumes and rates (tens to hundreds of PB stored, sustained data rates of several GB/s) in fully distributed environments; </a:t>
            </a:r>
            <a:endParaRPr lang="en-US" sz="2400" dirty="0"/>
          </a:p>
          <a:p>
            <a:r>
              <a:rPr lang="en-US" sz="2400" i="1" dirty="0" smtClean="0"/>
              <a:t>Having </a:t>
            </a:r>
            <a:r>
              <a:rPr lang="en-US" sz="2400" i="1" dirty="0"/>
              <a:t>direct involvement in a wide range of primarily scientific disciplines with complex software and hardware environments. </a:t>
            </a:r>
            <a:endParaRPr lang="en-US" sz="2400" dirty="0"/>
          </a:p>
        </p:txBody>
      </p:sp>
      <p:sp>
        <p:nvSpPr>
          <p:cNvPr id="4" name="Slide Number Placeholder 3"/>
          <p:cNvSpPr>
            <a:spLocks noGrp="1"/>
          </p:cNvSpPr>
          <p:nvPr>
            <p:ph type="sldNum" sz="quarter" idx="12"/>
          </p:nvPr>
        </p:nvSpPr>
        <p:spPr/>
        <p:txBody>
          <a:bodyPr/>
          <a:lstStyle/>
          <a:p>
            <a:fld id="{AD674A6B-2AD5-8B4E-854B-C76C819261E1}" type="slidenum">
              <a:rPr lang="en-US" smtClean="0"/>
              <a:t>11</a:t>
            </a:fld>
            <a:endParaRPr lang="en-US"/>
          </a:p>
        </p:txBody>
      </p:sp>
    </p:spTree>
    <p:extLst>
      <p:ext uri="{BB962C8B-B14F-4D97-AF65-F5344CB8AC3E}">
        <p14:creationId xmlns:p14="http://schemas.microsoft.com/office/powerpoint/2010/main" val="187446532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PODDS Roadmap</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i="1" dirty="0" smtClean="0"/>
              <a:t>A </a:t>
            </a:r>
            <a:r>
              <a:rPr lang="en-US" i="1" dirty="0"/>
              <a:t>roadmap document would be drafted, widely disseminated and revised, seeking the approval of as many representative bodies and communities, such as the </a:t>
            </a:r>
            <a:r>
              <a:rPr lang="en-US" i="1" dirty="0" err="1"/>
              <a:t>EIROforum</a:t>
            </a:r>
            <a:r>
              <a:rPr lang="en-US" i="1" dirty="0"/>
              <a:t> members. </a:t>
            </a:r>
            <a:endParaRPr lang="en-US" dirty="0"/>
          </a:p>
          <a:p>
            <a:endParaRPr lang="en-US" dirty="0" smtClean="0"/>
          </a:p>
          <a:p>
            <a:r>
              <a:rPr lang="en-US" dirty="0" smtClean="0"/>
              <a:t>D4.1 Establish </a:t>
            </a:r>
            <a:r>
              <a:rPr lang="en-US" dirty="0"/>
              <a:t>an interim roadmap for Digital Preservation </a:t>
            </a:r>
            <a:r>
              <a:rPr lang="en-US" dirty="0" smtClean="0"/>
              <a:t> </a:t>
            </a:r>
            <a:r>
              <a:rPr lang="en-US" dirty="0"/>
              <a:t>(M12) 	</a:t>
            </a:r>
          </a:p>
          <a:p>
            <a:r>
              <a:rPr lang="en-US" dirty="0" smtClean="0"/>
              <a:t>D4.2 Establish </a:t>
            </a:r>
            <a:r>
              <a:rPr lang="en-US" dirty="0"/>
              <a:t>an endorsed roadmap for Digital Preservation </a:t>
            </a:r>
            <a:r>
              <a:rPr lang="en-US" dirty="0" smtClean="0"/>
              <a:t> (</a:t>
            </a:r>
            <a:r>
              <a:rPr lang="en-US" dirty="0"/>
              <a:t>M24) 	</a:t>
            </a:r>
          </a:p>
          <a:p>
            <a:endParaRPr lang="en-US" dirty="0"/>
          </a:p>
        </p:txBody>
      </p:sp>
      <p:sp>
        <p:nvSpPr>
          <p:cNvPr id="4" name="Slide Number Placeholder 3"/>
          <p:cNvSpPr>
            <a:spLocks noGrp="1"/>
          </p:cNvSpPr>
          <p:nvPr>
            <p:ph type="sldNum" sz="quarter" idx="12"/>
          </p:nvPr>
        </p:nvSpPr>
        <p:spPr/>
        <p:txBody>
          <a:bodyPr/>
          <a:lstStyle/>
          <a:p>
            <a:fld id="{AD674A6B-2AD5-8B4E-854B-C76C819261E1}" type="slidenum">
              <a:rPr lang="en-US" smtClean="0"/>
              <a:t>12</a:t>
            </a:fld>
            <a:endParaRPr lang="en-US"/>
          </a:p>
        </p:txBody>
      </p:sp>
    </p:spTree>
    <p:extLst>
      <p:ext uri="{BB962C8B-B14F-4D97-AF65-F5344CB8AC3E}">
        <p14:creationId xmlns:p14="http://schemas.microsoft.com/office/powerpoint/2010/main" val="264677909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PODDS – Beyond HEP</a:t>
            </a:r>
            <a:endParaRPr lang="en-US" dirty="0"/>
          </a:p>
        </p:txBody>
      </p:sp>
      <p:sp>
        <p:nvSpPr>
          <p:cNvPr id="3" name="Content Placeholder 2"/>
          <p:cNvSpPr>
            <a:spLocks noGrp="1"/>
          </p:cNvSpPr>
          <p:nvPr>
            <p:ph idx="1"/>
          </p:nvPr>
        </p:nvSpPr>
        <p:spPr>
          <a:xfrm>
            <a:off x="279863" y="1600200"/>
            <a:ext cx="8632711" cy="4525963"/>
          </a:xfrm>
        </p:spPr>
        <p:txBody>
          <a:bodyPr>
            <a:normAutofit lnSpcReduction="10000"/>
          </a:bodyPr>
          <a:lstStyle/>
          <a:p>
            <a:r>
              <a:rPr lang="en-US" dirty="0" smtClean="0"/>
              <a:t>All PODDS partners will use their multi-disciplinary channels to make sure that the proposed work + roadmap is as widely applicable as possible</a:t>
            </a:r>
          </a:p>
          <a:p>
            <a:endParaRPr lang="en-US" dirty="0" smtClean="0"/>
          </a:p>
          <a:p>
            <a:r>
              <a:rPr lang="en-US" dirty="0" smtClean="0"/>
              <a:t>The HEP-</a:t>
            </a:r>
            <a:r>
              <a:rPr lang="en-US" dirty="0" err="1" smtClean="0"/>
              <a:t>iness</a:t>
            </a:r>
            <a:r>
              <a:rPr lang="en-US" dirty="0" smtClean="0"/>
              <a:t> of the consortium may well be perceived as a weakness</a:t>
            </a:r>
          </a:p>
          <a:p>
            <a:endParaRPr lang="en-US" dirty="0" smtClean="0"/>
          </a:p>
          <a:p>
            <a:r>
              <a:rPr lang="en-US" dirty="0" smtClean="0"/>
              <a:t>It certainly was to an unofficial external review</a:t>
            </a:r>
            <a:endParaRPr lang="en-US" dirty="0"/>
          </a:p>
        </p:txBody>
      </p:sp>
      <p:sp>
        <p:nvSpPr>
          <p:cNvPr id="4" name="Slide Number Placeholder 3"/>
          <p:cNvSpPr>
            <a:spLocks noGrp="1"/>
          </p:cNvSpPr>
          <p:nvPr>
            <p:ph type="sldNum" sz="quarter" idx="12"/>
          </p:nvPr>
        </p:nvSpPr>
        <p:spPr/>
        <p:txBody>
          <a:bodyPr/>
          <a:lstStyle/>
          <a:p>
            <a:fld id="{AD674A6B-2AD5-8B4E-854B-C76C819261E1}" type="slidenum">
              <a:rPr lang="en-US" smtClean="0"/>
              <a:t>13</a:t>
            </a:fld>
            <a:endParaRPr lang="en-US"/>
          </a:p>
        </p:txBody>
      </p:sp>
    </p:spTree>
    <p:extLst>
      <p:ext uri="{BB962C8B-B14F-4D97-AF65-F5344CB8AC3E}">
        <p14:creationId xmlns:p14="http://schemas.microsoft.com/office/powerpoint/2010/main" val="136620667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Funding Requirements</a:t>
            </a:r>
            <a:endParaRPr lang="en-US" dirty="0"/>
          </a:p>
        </p:txBody>
      </p:sp>
      <p:sp>
        <p:nvSpPr>
          <p:cNvPr id="3" name="Content Placeholder 2"/>
          <p:cNvSpPr>
            <a:spLocks noGrp="1"/>
          </p:cNvSpPr>
          <p:nvPr>
            <p:ph idx="1"/>
          </p:nvPr>
        </p:nvSpPr>
        <p:spPr/>
        <p:txBody>
          <a:bodyPr>
            <a:normAutofit lnSpcReduction="10000"/>
          </a:bodyPr>
          <a:lstStyle/>
          <a:p>
            <a:r>
              <a:rPr lang="en-US" dirty="0" smtClean="0"/>
              <a:t>If there is </a:t>
            </a:r>
            <a:r>
              <a:rPr lang="en-US" b="1" dirty="0" smtClean="0">
                <a:solidFill>
                  <a:srgbClr val="FF0000"/>
                </a:solidFill>
              </a:rPr>
              <a:t>one clear message </a:t>
            </a:r>
            <a:r>
              <a:rPr lang="en-US" dirty="0" smtClean="0"/>
              <a:t>that we should listen to it is that a HEP-</a:t>
            </a:r>
            <a:r>
              <a:rPr lang="en-US" dirty="0" err="1" smtClean="0"/>
              <a:t>flavour</a:t>
            </a:r>
            <a:r>
              <a:rPr lang="en-US" dirty="0" smtClean="0"/>
              <a:t> / HEP-dominated project has little chance</a:t>
            </a:r>
          </a:p>
          <a:p>
            <a:r>
              <a:rPr lang="en-US" dirty="0" smtClean="0"/>
              <a:t>This probably means that the </a:t>
            </a:r>
            <a:r>
              <a:rPr lang="en-US" b="1" dirty="0" smtClean="0">
                <a:solidFill>
                  <a:srgbClr val="008000"/>
                </a:solidFill>
              </a:rPr>
              <a:t>lead </a:t>
            </a:r>
            <a:r>
              <a:rPr lang="en-US" b="1" dirty="0" err="1" smtClean="0">
                <a:solidFill>
                  <a:srgbClr val="008000"/>
                </a:solidFill>
              </a:rPr>
              <a:t>organisation</a:t>
            </a:r>
            <a:r>
              <a:rPr lang="en-US" dirty="0" smtClean="0"/>
              <a:t> has to be chosen accordingly</a:t>
            </a:r>
          </a:p>
          <a:p>
            <a:r>
              <a:rPr lang="en-US" dirty="0" smtClean="0"/>
              <a:t>Many other opinions about proposal guidelines – not always </a:t>
            </a:r>
            <a:r>
              <a:rPr lang="en-US" b="1" dirty="0" smtClean="0"/>
              <a:t>consistent</a:t>
            </a:r>
            <a:r>
              <a:rPr lang="en-US" dirty="0" smtClean="0"/>
              <a:t> and sometimes </a:t>
            </a:r>
            <a:r>
              <a:rPr lang="en-US" b="1" dirty="0" smtClean="0">
                <a:solidFill>
                  <a:srgbClr val="660066"/>
                </a:solidFill>
              </a:rPr>
              <a:t>contradictory</a:t>
            </a:r>
          </a:p>
          <a:p>
            <a:r>
              <a:rPr lang="en-US" dirty="0" smtClean="0"/>
              <a:t>“</a:t>
            </a:r>
            <a:r>
              <a:rPr lang="en-US" b="1" dirty="0">
                <a:solidFill>
                  <a:srgbClr val="0000FF"/>
                </a:solidFill>
              </a:rPr>
              <a:t>C</a:t>
            </a:r>
            <a:r>
              <a:rPr lang="en-US" b="1" dirty="0" smtClean="0">
                <a:solidFill>
                  <a:srgbClr val="0000FF"/>
                </a:solidFill>
              </a:rPr>
              <a:t>old proposals</a:t>
            </a:r>
            <a:r>
              <a:rPr lang="en-US" dirty="0" smtClean="0"/>
              <a:t>” probably have little chance</a:t>
            </a:r>
          </a:p>
          <a:p>
            <a:endParaRPr lang="en-US" dirty="0"/>
          </a:p>
        </p:txBody>
      </p:sp>
      <p:sp>
        <p:nvSpPr>
          <p:cNvPr id="4" name="Slide Number Placeholder 3"/>
          <p:cNvSpPr>
            <a:spLocks noGrp="1"/>
          </p:cNvSpPr>
          <p:nvPr>
            <p:ph type="sldNum" sz="quarter" idx="12"/>
          </p:nvPr>
        </p:nvSpPr>
        <p:spPr/>
        <p:txBody>
          <a:bodyPr/>
          <a:lstStyle/>
          <a:p>
            <a:fld id="{AD674A6B-2AD5-8B4E-854B-C76C819261E1}" type="slidenum">
              <a:rPr lang="en-US" smtClean="0"/>
              <a:t>14</a:t>
            </a:fld>
            <a:endParaRPr lang="en-US"/>
          </a:p>
        </p:txBody>
      </p:sp>
    </p:spTree>
    <p:extLst>
      <p:ext uri="{BB962C8B-B14F-4D97-AF65-F5344CB8AC3E}">
        <p14:creationId xmlns:p14="http://schemas.microsoft.com/office/powerpoint/2010/main" val="53787763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Action Plan</a:t>
            </a:r>
            <a:endParaRPr lang="en-US" dirty="0"/>
          </a:p>
        </p:txBody>
      </p:sp>
      <p:sp>
        <p:nvSpPr>
          <p:cNvPr id="3" name="Content Placeholder 2"/>
          <p:cNvSpPr>
            <a:spLocks noGrp="1"/>
          </p:cNvSpPr>
          <p:nvPr>
            <p:ph idx="1"/>
          </p:nvPr>
        </p:nvSpPr>
        <p:spPr/>
        <p:txBody>
          <a:bodyPr>
            <a:normAutofit fontScale="92500" lnSpcReduction="20000"/>
          </a:bodyPr>
          <a:lstStyle/>
          <a:p>
            <a:pPr marL="514350" indent="-514350">
              <a:buFont typeface="+mj-lt"/>
              <a:buAutoNum type="arabicPeriod"/>
            </a:pPr>
            <a:r>
              <a:rPr lang="en-US" dirty="0" smtClean="0">
                <a:solidFill>
                  <a:srgbClr val="0000FF"/>
                </a:solidFill>
              </a:rPr>
              <a:t>Make Data Preservation an integral part of the future Particle Physics strategy (KRK);</a:t>
            </a:r>
          </a:p>
          <a:p>
            <a:pPr marL="514350" indent="-514350">
              <a:buFont typeface="+mj-lt"/>
              <a:buAutoNum type="arabicPeriod"/>
            </a:pPr>
            <a:r>
              <a:rPr lang="en-US" dirty="0" smtClean="0">
                <a:solidFill>
                  <a:srgbClr val="0000FF"/>
                </a:solidFill>
              </a:rPr>
              <a:t>Broaden discussion to as many communities as possible – scientific and otherwise (DPHEP2012);</a:t>
            </a:r>
          </a:p>
          <a:p>
            <a:pPr marL="514350" indent="-514350">
              <a:buFont typeface="+mj-lt"/>
              <a:buAutoNum type="arabicPeriod"/>
            </a:pPr>
            <a:r>
              <a:rPr lang="en-US" dirty="0" smtClean="0">
                <a:solidFill>
                  <a:srgbClr val="FF0000"/>
                </a:solidFill>
              </a:rPr>
              <a:t>Prepare collaboration for a future FP8 project – eventually joining an existing consortium;</a:t>
            </a:r>
          </a:p>
          <a:p>
            <a:pPr marL="514350" indent="-514350">
              <a:buFont typeface="+mj-lt"/>
              <a:buAutoNum type="arabicPeriod"/>
            </a:pPr>
            <a:r>
              <a:rPr lang="en-US" dirty="0" smtClean="0">
                <a:solidFill>
                  <a:srgbClr val="FF0000"/>
                </a:solidFill>
              </a:rPr>
              <a:t>Develop – with or without PODDS – the proposed roadmap;</a:t>
            </a:r>
          </a:p>
          <a:p>
            <a:pPr marL="514350" indent="-514350">
              <a:buFont typeface="+mj-lt"/>
              <a:buAutoNum type="arabicPeriod"/>
            </a:pPr>
            <a:r>
              <a:rPr lang="en-US" dirty="0" smtClean="0">
                <a:solidFill>
                  <a:srgbClr val="008000"/>
                </a:solidFill>
              </a:rPr>
              <a:t>Speak to EU through all available channels;</a:t>
            </a:r>
          </a:p>
          <a:p>
            <a:pPr marL="514350" indent="-514350">
              <a:buFont typeface="+mj-lt"/>
              <a:buAutoNum type="arabicPeriod"/>
            </a:pPr>
            <a:r>
              <a:rPr lang="en-US" dirty="0" smtClean="0"/>
              <a:t>[ Address issues underlined by DPHEP ]</a:t>
            </a:r>
            <a:endParaRPr lang="en-US" dirty="0"/>
          </a:p>
        </p:txBody>
      </p:sp>
      <p:sp>
        <p:nvSpPr>
          <p:cNvPr id="4" name="Slide Number Placeholder 3"/>
          <p:cNvSpPr>
            <a:spLocks noGrp="1"/>
          </p:cNvSpPr>
          <p:nvPr>
            <p:ph type="sldNum" sz="quarter" idx="12"/>
          </p:nvPr>
        </p:nvSpPr>
        <p:spPr/>
        <p:txBody>
          <a:bodyPr/>
          <a:lstStyle/>
          <a:p>
            <a:fld id="{AD674A6B-2AD5-8B4E-854B-C76C819261E1}" type="slidenum">
              <a:rPr lang="en-US" smtClean="0"/>
              <a:t>15</a:t>
            </a:fld>
            <a:endParaRPr lang="en-US"/>
          </a:p>
        </p:txBody>
      </p:sp>
    </p:spTree>
    <p:extLst>
      <p:ext uri="{BB962C8B-B14F-4D97-AF65-F5344CB8AC3E}">
        <p14:creationId xmlns:p14="http://schemas.microsoft.com/office/powerpoint/2010/main" val="1203347008"/>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a:xfrm>
            <a:off x="279863" y="1600200"/>
            <a:ext cx="8611183" cy="4921492"/>
          </a:xfrm>
        </p:spPr>
        <p:txBody>
          <a:bodyPr>
            <a:normAutofit fontScale="85000" lnSpcReduction="20000"/>
          </a:bodyPr>
          <a:lstStyle/>
          <a:p>
            <a:r>
              <a:rPr lang="en-US" dirty="0" smtClean="0"/>
              <a:t>We agree that DP is an issue we need to address</a:t>
            </a:r>
          </a:p>
          <a:p>
            <a:pPr>
              <a:buFont typeface="Wingdings" charset="2"/>
              <a:buChar char="Ø"/>
            </a:pPr>
            <a:r>
              <a:rPr lang="en-US" b="1" dirty="0" smtClean="0">
                <a:solidFill>
                  <a:srgbClr val="FF0000"/>
                </a:solidFill>
              </a:rPr>
              <a:t>There are opportunities whereby we could obtain funding through FP8 / Horizon 2020</a:t>
            </a:r>
          </a:p>
          <a:p>
            <a:r>
              <a:rPr lang="en-US" b="1" dirty="0" smtClean="0">
                <a:solidFill>
                  <a:srgbClr val="660066"/>
                </a:solidFill>
              </a:rPr>
              <a:t>We need to start work on this now – seeking partnerships with other communities, preparing a collaboration and later the proposal itself</a:t>
            </a:r>
          </a:p>
          <a:p>
            <a:r>
              <a:rPr lang="en-US" dirty="0" smtClean="0"/>
              <a:t>Additional funding through non-EC channels may well increase our chances of success</a:t>
            </a:r>
          </a:p>
          <a:p>
            <a:r>
              <a:rPr lang="en-US" b="1" dirty="0" smtClean="0">
                <a:solidFill>
                  <a:srgbClr val="008000"/>
                </a:solidFill>
              </a:rPr>
              <a:t>We probably need to be flexible in some areas, e.g. data formats and access mechanisms / rules</a:t>
            </a:r>
          </a:p>
          <a:p>
            <a:endParaRPr lang="en-US" b="1" dirty="0" smtClean="0">
              <a:solidFill>
                <a:srgbClr val="008000"/>
              </a:solidFill>
            </a:endParaRPr>
          </a:p>
          <a:p>
            <a:r>
              <a:rPr lang="en-US" b="1" u="sng" dirty="0" smtClean="0">
                <a:solidFill>
                  <a:srgbClr val="0000FF"/>
                </a:solidFill>
              </a:rPr>
              <a:t>Who can help and how?</a:t>
            </a:r>
            <a:r>
              <a:rPr lang="en-US" b="1" dirty="0" smtClean="0">
                <a:solidFill>
                  <a:srgbClr val="0000FF"/>
                </a:solidFill>
              </a:rPr>
              <a:t>              </a:t>
            </a:r>
            <a:r>
              <a:rPr lang="en-US" b="1" u="sng" dirty="0" smtClean="0">
                <a:solidFill>
                  <a:srgbClr val="0000FF"/>
                </a:solidFill>
              </a:rPr>
              <a:t>And when?</a:t>
            </a:r>
            <a:endParaRPr lang="en-US" b="1" u="sng" dirty="0">
              <a:solidFill>
                <a:srgbClr val="0000FF"/>
              </a:solidFill>
            </a:endParaRPr>
          </a:p>
        </p:txBody>
      </p:sp>
      <p:sp>
        <p:nvSpPr>
          <p:cNvPr id="4" name="Slide Number Placeholder 3"/>
          <p:cNvSpPr>
            <a:spLocks noGrp="1"/>
          </p:cNvSpPr>
          <p:nvPr>
            <p:ph type="sldNum" sz="quarter" idx="12"/>
          </p:nvPr>
        </p:nvSpPr>
        <p:spPr/>
        <p:txBody>
          <a:bodyPr/>
          <a:lstStyle/>
          <a:p>
            <a:fld id="{AD674A6B-2AD5-8B4E-854B-C76C819261E1}" type="slidenum">
              <a:rPr lang="en-US" smtClean="0"/>
              <a:t>16</a:t>
            </a:fld>
            <a:endParaRPr lang="en-US"/>
          </a:p>
        </p:txBody>
      </p:sp>
    </p:spTree>
    <p:extLst>
      <p:ext uri="{BB962C8B-B14F-4D97-AF65-F5344CB8AC3E}">
        <p14:creationId xmlns:p14="http://schemas.microsoft.com/office/powerpoint/2010/main" val="3329482525"/>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CHEP 2013</a:t>
            </a:r>
            <a:endParaRPr lang="en-US" dirty="0"/>
          </a:p>
        </p:txBody>
      </p:sp>
      <p:sp>
        <p:nvSpPr>
          <p:cNvPr id="3" name="Content Placeholder 2"/>
          <p:cNvSpPr>
            <a:spLocks noGrp="1"/>
          </p:cNvSpPr>
          <p:nvPr>
            <p:ph idx="1"/>
          </p:nvPr>
        </p:nvSpPr>
        <p:spPr/>
        <p:txBody>
          <a:bodyPr/>
          <a:lstStyle/>
          <a:p>
            <a:endParaRPr lang="en-US" dirty="0" smtClean="0"/>
          </a:p>
          <a:p>
            <a:pPr marL="0" indent="0">
              <a:buNone/>
            </a:pPr>
            <a:endParaRPr lang="en-US" dirty="0" smtClean="0"/>
          </a:p>
          <a:p>
            <a:r>
              <a:rPr lang="en-US" dirty="0" smtClean="0"/>
              <a:t>By </a:t>
            </a:r>
            <a:r>
              <a:rPr lang="en-US" dirty="0" smtClean="0">
                <a:hlinkClick r:id="rId2"/>
              </a:rPr>
              <a:t>CHEP 2013</a:t>
            </a:r>
            <a:r>
              <a:rPr lang="en-US" dirty="0" smtClean="0"/>
              <a:t> (October in Amsterdam) it will be too late…</a:t>
            </a:r>
            <a:endParaRPr lang="en-US" dirty="0"/>
          </a:p>
        </p:txBody>
      </p:sp>
      <p:sp>
        <p:nvSpPr>
          <p:cNvPr id="4" name="Slide Number Placeholder 3"/>
          <p:cNvSpPr>
            <a:spLocks noGrp="1"/>
          </p:cNvSpPr>
          <p:nvPr>
            <p:ph type="sldNum" sz="quarter" idx="12"/>
          </p:nvPr>
        </p:nvSpPr>
        <p:spPr/>
        <p:txBody>
          <a:bodyPr/>
          <a:lstStyle/>
          <a:p>
            <a:fld id="{AD674A6B-2AD5-8B4E-854B-C76C819261E1}" type="slidenum">
              <a:rPr lang="en-US" smtClean="0"/>
              <a:t>17</a:t>
            </a:fld>
            <a:endParaRPr lang="en-US"/>
          </a:p>
        </p:txBody>
      </p:sp>
    </p:spTree>
    <p:extLst>
      <p:ext uri="{BB962C8B-B14F-4D97-AF65-F5344CB8AC3E}">
        <p14:creationId xmlns:p14="http://schemas.microsoft.com/office/powerpoint/2010/main" val="260864028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D674A6B-2AD5-8B4E-854B-C76C819261E1}" type="slidenum">
              <a:rPr lang="en-US" smtClean="0"/>
              <a:t>2</a:t>
            </a:fld>
            <a:endParaRPr lang="en-US"/>
          </a:p>
        </p:txBody>
      </p:sp>
    </p:spTree>
    <p:extLst>
      <p:ext uri="{BB962C8B-B14F-4D97-AF65-F5344CB8AC3E}">
        <p14:creationId xmlns:p14="http://schemas.microsoft.com/office/powerpoint/2010/main" val="371937587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Funding Opportunities</a:t>
            </a:r>
            <a:br>
              <a:rPr lang="en-US" dirty="0" smtClean="0"/>
            </a:br>
            <a:r>
              <a:rPr lang="en-US" dirty="0" smtClean="0"/>
              <a:t>for multi-disciplinary projects</a:t>
            </a:r>
            <a:endParaRPr lang="en-US" dirty="0"/>
          </a:p>
        </p:txBody>
      </p:sp>
      <p:sp>
        <p:nvSpPr>
          <p:cNvPr id="3" name="Subtitle 2"/>
          <p:cNvSpPr>
            <a:spLocks noGrp="1"/>
          </p:cNvSpPr>
          <p:nvPr>
            <p:ph type="subTitle" idx="1"/>
          </p:nvPr>
        </p:nvSpPr>
        <p:spPr/>
        <p:txBody>
          <a:bodyPr/>
          <a:lstStyle/>
          <a:p>
            <a:r>
              <a:rPr lang="en-US" dirty="0" smtClean="0">
                <a:hlinkClick r:id="rId2"/>
              </a:rPr>
              <a:t>Jamie.Shiers@cern.ch</a:t>
            </a:r>
            <a:endParaRPr lang="en-US" dirty="0" smtClean="0"/>
          </a:p>
          <a:p>
            <a:r>
              <a:rPr lang="en-US" dirty="0" smtClean="0"/>
              <a:t>DPHEP@CHEP, NYC 2012</a:t>
            </a:r>
            <a:endParaRPr lang="en-US" dirty="0"/>
          </a:p>
        </p:txBody>
      </p:sp>
    </p:spTree>
    <p:extLst>
      <p:ext uri="{BB962C8B-B14F-4D97-AF65-F5344CB8AC3E}">
        <p14:creationId xmlns:p14="http://schemas.microsoft.com/office/powerpoint/2010/main" val="342438748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Funding Opportunities</a:t>
            </a:r>
          </a:p>
          <a:p>
            <a:endParaRPr lang="en-US" dirty="0"/>
          </a:p>
          <a:p>
            <a:r>
              <a:rPr lang="en-US" dirty="0" smtClean="0"/>
              <a:t>Funding Requirements</a:t>
            </a:r>
          </a:p>
          <a:p>
            <a:endParaRPr lang="en-US" dirty="0"/>
          </a:p>
          <a:p>
            <a:r>
              <a:rPr lang="en-US" dirty="0" smtClean="0"/>
              <a:t>Funding Plans</a:t>
            </a:r>
          </a:p>
          <a:p>
            <a:endParaRPr lang="en-US" dirty="0"/>
          </a:p>
          <a:p>
            <a:r>
              <a:rPr lang="en-US" dirty="0" smtClean="0"/>
              <a:t>Action Plan</a:t>
            </a:r>
          </a:p>
          <a:p>
            <a:endParaRPr lang="en-US" dirty="0"/>
          </a:p>
          <a:p>
            <a:r>
              <a:rPr lang="en-US" dirty="0" smtClean="0"/>
              <a:t>Summary</a:t>
            </a:r>
            <a:endParaRPr lang="en-US" dirty="0"/>
          </a:p>
        </p:txBody>
      </p:sp>
      <p:sp>
        <p:nvSpPr>
          <p:cNvPr id="4" name="Slide Number Placeholder 3"/>
          <p:cNvSpPr>
            <a:spLocks noGrp="1"/>
          </p:cNvSpPr>
          <p:nvPr>
            <p:ph type="sldNum" sz="quarter" idx="12"/>
          </p:nvPr>
        </p:nvSpPr>
        <p:spPr/>
        <p:txBody>
          <a:bodyPr/>
          <a:lstStyle/>
          <a:p>
            <a:fld id="{AD674A6B-2AD5-8B4E-854B-C76C819261E1}" type="slidenum">
              <a:rPr lang="en-US" smtClean="0"/>
              <a:t>4</a:t>
            </a:fld>
            <a:endParaRPr lang="en-US"/>
          </a:p>
        </p:txBody>
      </p:sp>
    </p:spTree>
    <p:extLst>
      <p:ext uri="{BB962C8B-B14F-4D97-AF65-F5344CB8AC3E}">
        <p14:creationId xmlns:p14="http://schemas.microsoft.com/office/powerpoint/2010/main" val="311225337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Data Preservation discussions have been going on for many years now:</a:t>
            </a:r>
          </a:p>
          <a:p>
            <a:pPr lvl="1"/>
            <a:endParaRPr lang="en-US" dirty="0" smtClean="0"/>
          </a:p>
          <a:p>
            <a:pPr lvl="1"/>
            <a:r>
              <a:rPr lang="en-US" dirty="0" smtClean="0"/>
              <a:t>In the context of LEP: “DG visit to Jerusalem”;</a:t>
            </a:r>
          </a:p>
          <a:p>
            <a:pPr lvl="1"/>
            <a:endParaRPr lang="en-US" dirty="0"/>
          </a:p>
          <a:p>
            <a:pPr lvl="1"/>
            <a:r>
              <a:rPr lang="en-US" dirty="0" smtClean="0"/>
              <a:t>In the wider context: IEEE MSS </a:t>
            </a:r>
            <a:r>
              <a:rPr lang="en-US" dirty="0" err="1" smtClean="0"/>
              <a:t>etc</a:t>
            </a:r>
            <a:r>
              <a:rPr lang="en-US" dirty="0" smtClean="0"/>
              <a:t>;</a:t>
            </a:r>
          </a:p>
          <a:p>
            <a:pPr lvl="1"/>
            <a:endParaRPr lang="en-US" dirty="0"/>
          </a:p>
          <a:p>
            <a:pPr lvl="1"/>
            <a:r>
              <a:rPr lang="en-US" dirty="0" smtClean="0"/>
              <a:t>In the context of DPHEP.</a:t>
            </a:r>
          </a:p>
          <a:p>
            <a:endParaRPr lang="en-US" dirty="0"/>
          </a:p>
          <a:p>
            <a:r>
              <a:rPr lang="en-US" dirty="0" smtClean="0"/>
              <a:t>First discussions of FP8 (2014 – 2020): a clear opportunity for funding!</a:t>
            </a:r>
            <a:endParaRPr lang="en-US" dirty="0"/>
          </a:p>
        </p:txBody>
      </p:sp>
      <p:sp>
        <p:nvSpPr>
          <p:cNvPr id="4" name="Slide Number Placeholder 3"/>
          <p:cNvSpPr>
            <a:spLocks noGrp="1"/>
          </p:cNvSpPr>
          <p:nvPr>
            <p:ph type="sldNum" sz="quarter" idx="12"/>
          </p:nvPr>
        </p:nvSpPr>
        <p:spPr/>
        <p:txBody>
          <a:bodyPr/>
          <a:lstStyle/>
          <a:p>
            <a:fld id="{AD674A6B-2AD5-8B4E-854B-C76C819261E1}" type="slidenum">
              <a:rPr lang="en-US" smtClean="0"/>
              <a:t>5</a:t>
            </a:fld>
            <a:endParaRPr lang="en-US"/>
          </a:p>
        </p:txBody>
      </p:sp>
    </p:spTree>
    <p:extLst>
      <p:ext uri="{BB962C8B-B14F-4D97-AF65-F5344CB8AC3E}">
        <p14:creationId xmlns:p14="http://schemas.microsoft.com/office/powerpoint/2010/main" val="86372244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FP8 (aka Horizon 2020)</a:t>
            </a:r>
            <a:endParaRPr lang="en-US" dirty="0"/>
          </a:p>
        </p:txBody>
      </p:sp>
      <p:sp>
        <p:nvSpPr>
          <p:cNvPr id="3" name="Content Placeholder 2"/>
          <p:cNvSpPr>
            <a:spLocks noGrp="1"/>
          </p:cNvSpPr>
          <p:nvPr>
            <p:ph idx="1"/>
          </p:nvPr>
        </p:nvSpPr>
        <p:spPr/>
        <p:txBody>
          <a:bodyPr/>
          <a:lstStyle/>
          <a:p>
            <a:r>
              <a:rPr lang="en-US" dirty="0" smtClean="0"/>
              <a:t>First calls for proposals: late 2013</a:t>
            </a:r>
          </a:p>
          <a:p>
            <a:endParaRPr lang="en-US" dirty="0"/>
          </a:p>
          <a:p>
            <a:r>
              <a:rPr lang="en-US" dirty="0" smtClean="0"/>
              <a:t>Now: (still) opportunity to influence areas that early calls will address</a:t>
            </a:r>
          </a:p>
          <a:p>
            <a:endParaRPr lang="en-US" dirty="0"/>
          </a:p>
          <a:p>
            <a:r>
              <a:rPr lang="en-US" dirty="0" smtClean="0"/>
              <a:t>Now: not too early – even late – to start building partnerships for preparing proposals</a:t>
            </a:r>
            <a:endParaRPr lang="en-US" dirty="0"/>
          </a:p>
        </p:txBody>
      </p:sp>
      <p:sp>
        <p:nvSpPr>
          <p:cNvPr id="4" name="Slide Number Placeholder 3"/>
          <p:cNvSpPr>
            <a:spLocks noGrp="1"/>
          </p:cNvSpPr>
          <p:nvPr>
            <p:ph type="sldNum" sz="quarter" idx="12"/>
          </p:nvPr>
        </p:nvSpPr>
        <p:spPr/>
        <p:txBody>
          <a:bodyPr/>
          <a:lstStyle/>
          <a:p>
            <a:fld id="{AD674A6B-2AD5-8B4E-854B-C76C819261E1}" type="slidenum">
              <a:rPr lang="en-US" smtClean="0"/>
              <a:t>6</a:t>
            </a:fld>
            <a:endParaRPr lang="en-US"/>
          </a:p>
        </p:txBody>
      </p:sp>
    </p:spTree>
    <p:extLst>
      <p:ext uri="{BB962C8B-B14F-4D97-AF65-F5344CB8AC3E}">
        <p14:creationId xmlns:p14="http://schemas.microsoft.com/office/powerpoint/2010/main" val="84982806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FP7</a:t>
            </a:r>
            <a:endParaRPr lang="en-US" dirty="0"/>
          </a:p>
        </p:txBody>
      </p:sp>
      <p:sp>
        <p:nvSpPr>
          <p:cNvPr id="3" name="Content Placeholder 2"/>
          <p:cNvSpPr>
            <a:spLocks noGrp="1"/>
          </p:cNvSpPr>
          <p:nvPr>
            <p:ph idx="1"/>
          </p:nvPr>
        </p:nvSpPr>
        <p:spPr/>
        <p:txBody>
          <a:bodyPr>
            <a:normAutofit/>
          </a:bodyPr>
          <a:lstStyle/>
          <a:p>
            <a:r>
              <a:rPr lang="en-US" dirty="0" smtClean="0"/>
              <a:t>Two recent calls to which DP proposals have been submitted:</a:t>
            </a:r>
          </a:p>
          <a:p>
            <a:pPr lvl="1"/>
            <a:r>
              <a:rPr lang="en-US" dirty="0" smtClean="0"/>
              <a:t>ILDAP (CERN, CNRS, DESY) – not funded;</a:t>
            </a:r>
          </a:p>
          <a:p>
            <a:pPr lvl="1"/>
            <a:r>
              <a:rPr lang="en-US" dirty="0" smtClean="0"/>
              <a:t>PODDS (CERN, INFN, MPG) – news in July 2012.</a:t>
            </a:r>
          </a:p>
          <a:p>
            <a:r>
              <a:rPr lang="en-US" dirty="0" smtClean="0"/>
              <a:t>The motivation for writing these proposals has been as part of preparations for FP8</a:t>
            </a:r>
          </a:p>
          <a:p>
            <a:r>
              <a:rPr lang="en-US" dirty="0" smtClean="0"/>
              <a:t>We have learned a lot in the process</a:t>
            </a:r>
          </a:p>
          <a:p>
            <a:r>
              <a:rPr lang="en-US" dirty="0" smtClean="0"/>
              <a:t>We had better listen!</a:t>
            </a:r>
            <a:endParaRPr lang="en-US" dirty="0"/>
          </a:p>
        </p:txBody>
      </p:sp>
      <p:sp>
        <p:nvSpPr>
          <p:cNvPr id="4" name="Slide Number Placeholder 3"/>
          <p:cNvSpPr>
            <a:spLocks noGrp="1"/>
          </p:cNvSpPr>
          <p:nvPr>
            <p:ph type="sldNum" sz="quarter" idx="12"/>
          </p:nvPr>
        </p:nvSpPr>
        <p:spPr/>
        <p:txBody>
          <a:bodyPr/>
          <a:lstStyle/>
          <a:p>
            <a:fld id="{AD674A6B-2AD5-8B4E-854B-C76C819261E1}" type="slidenum">
              <a:rPr lang="en-US" smtClean="0"/>
              <a:t>7</a:t>
            </a:fld>
            <a:endParaRPr lang="en-US"/>
          </a:p>
        </p:txBody>
      </p:sp>
    </p:spTree>
    <p:extLst>
      <p:ext uri="{BB962C8B-B14F-4D97-AF65-F5344CB8AC3E}">
        <p14:creationId xmlns:p14="http://schemas.microsoft.com/office/powerpoint/2010/main" val="291766264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ILDAP (November 2011) </a:t>
            </a:r>
            <a:endParaRPr lang="en-US" dirty="0"/>
          </a:p>
        </p:txBody>
      </p:sp>
      <p:sp>
        <p:nvSpPr>
          <p:cNvPr id="3" name="Content Placeholder 2"/>
          <p:cNvSpPr>
            <a:spLocks noGrp="1"/>
          </p:cNvSpPr>
          <p:nvPr>
            <p:ph idx="1"/>
          </p:nvPr>
        </p:nvSpPr>
        <p:spPr>
          <a:xfrm>
            <a:off x="301625" y="1417638"/>
            <a:ext cx="8699499" cy="5440362"/>
          </a:xfrm>
        </p:spPr>
        <p:txBody>
          <a:bodyPr>
            <a:normAutofit/>
          </a:bodyPr>
          <a:lstStyle/>
          <a:p>
            <a:r>
              <a:rPr lang="en-US" sz="1600" dirty="0" smtClean="0"/>
              <a:t>International </a:t>
            </a:r>
            <a:r>
              <a:rPr lang="en-US" sz="1600" dirty="0"/>
              <a:t>Long-term Data and Analysis </a:t>
            </a:r>
            <a:r>
              <a:rPr lang="en-US" sz="1600" dirty="0" smtClean="0"/>
              <a:t>Preservation: CERN, CNRS, DESY </a:t>
            </a:r>
          </a:p>
          <a:p>
            <a:pPr lvl="1"/>
            <a:r>
              <a:rPr lang="en-US" sz="1400" dirty="0" smtClean="0"/>
              <a:t>INFRA</a:t>
            </a:r>
            <a:r>
              <a:rPr lang="en-US" sz="1400" dirty="0"/>
              <a:t>-201203.2: </a:t>
            </a:r>
            <a:r>
              <a:rPr lang="en-US" sz="1400" i="1" dirty="0"/>
              <a:t>International cooperation with the USA on common e-infrastructure for scientific </a:t>
            </a:r>
            <a:r>
              <a:rPr lang="en-US" sz="1400" i="1" dirty="0" smtClean="0"/>
              <a:t>data</a:t>
            </a:r>
            <a:r>
              <a:rPr lang="en-US" sz="1400" dirty="0" smtClean="0"/>
              <a:t> (CSA-</a:t>
            </a:r>
            <a:r>
              <a:rPr lang="en-US" sz="1400" b="1" dirty="0" smtClean="0">
                <a:solidFill>
                  <a:srgbClr val="008000"/>
                </a:solidFill>
              </a:rPr>
              <a:t>CA</a:t>
            </a:r>
            <a:r>
              <a:rPr lang="en-US" sz="1400" dirty="0" smtClean="0"/>
              <a:t>)</a:t>
            </a:r>
            <a:r>
              <a:rPr lang="en-US" sz="1400" i="1" dirty="0" smtClean="0"/>
              <a:t> </a:t>
            </a:r>
            <a:r>
              <a:rPr lang="en-US" sz="1400" dirty="0" smtClean="0"/>
              <a:t>(coordination)</a:t>
            </a:r>
          </a:p>
          <a:p>
            <a:r>
              <a:rPr lang="en-US" sz="1600" dirty="0" smtClean="0"/>
              <a:t>Objectives:</a:t>
            </a:r>
          </a:p>
          <a:p>
            <a:pPr lvl="1">
              <a:buFont typeface="+mj-lt"/>
              <a:buAutoNum type="arabicPeriod"/>
            </a:pPr>
            <a:r>
              <a:rPr lang="en-US" sz="1200" dirty="0" smtClean="0"/>
              <a:t>Through </a:t>
            </a:r>
            <a:r>
              <a:rPr lang="en-US" sz="1200" dirty="0"/>
              <a:t>collaboration with related projects in the US, take the </a:t>
            </a:r>
            <a:r>
              <a:rPr lang="en-US" sz="1200" dirty="0" smtClean="0"/>
              <a:t>recommendations </a:t>
            </a:r>
            <a:r>
              <a:rPr lang="en-US" sz="1200" dirty="0"/>
              <a:t>of the Data Preservation in HEP for Long-Term Analysis [DPHEP] study group and carry them to a wider scope scientifically and to the LHC scale in terms of volume and duration; </a:t>
            </a:r>
          </a:p>
          <a:p>
            <a:pPr lvl="1">
              <a:buFont typeface="+mj-lt"/>
              <a:buAutoNum type="arabicPeriod"/>
            </a:pPr>
            <a:r>
              <a:rPr lang="en-US" sz="1200" dirty="0" smtClean="0"/>
              <a:t>Establish </a:t>
            </a:r>
            <a:r>
              <a:rPr lang="en-US" sz="1200" dirty="0"/>
              <a:t>the requirements and standards to be used throughout the project and develop first a demonstrator and later a prototype based on these (see associated milestones and deliverables); </a:t>
            </a:r>
          </a:p>
          <a:p>
            <a:pPr lvl="1">
              <a:buFont typeface="+mj-lt"/>
              <a:buAutoNum type="arabicPeriod"/>
            </a:pPr>
            <a:r>
              <a:rPr lang="en-US" sz="1200" dirty="0" smtClean="0"/>
              <a:t>Ensure </a:t>
            </a:r>
            <a:r>
              <a:rPr lang="en-US" sz="1200" dirty="0"/>
              <a:t>the full engagement of the LHC experiments, themselves international collaborations with significant components in both Europe and the US, in data preservation activities for the data that is currently being acquired. </a:t>
            </a:r>
            <a:endParaRPr lang="en-US" sz="1200" dirty="0" smtClean="0"/>
          </a:p>
          <a:p>
            <a:r>
              <a:rPr lang="en-US" sz="1600" dirty="0" smtClean="0"/>
              <a:t>Requested grant: EUR1.3M</a:t>
            </a:r>
          </a:p>
          <a:p>
            <a:r>
              <a:rPr lang="en-US" sz="1600" b="1" dirty="0" smtClean="0">
                <a:solidFill>
                  <a:srgbClr val="0000FF"/>
                </a:solidFill>
              </a:rPr>
              <a:t>Evaluation:  Scientific &amp; Technical Excellence: 2.5/5; Quality and Efficiency of Management: 3/5;  Impact: 4/5; Total: 9.5/15, threshold 10/15</a:t>
            </a:r>
          </a:p>
          <a:p>
            <a:r>
              <a:rPr lang="en-US" sz="1600" i="1" dirty="0"/>
              <a:t>The proposal is </a:t>
            </a:r>
            <a:r>
              <a:rPr lang="en-US" sz="1600" b="1" i="1" dirty="0">
                <a:solidFill>
                  <a:srgbClr val="FF0000"/>
                </a:solidFill>
              </a:rPr>
              <a:t>narrow</a:t>
            </a:r>
            <a:r>
              <a:rPr lang="en-US" sz="1600" i="1" dirty="0"/>
              <a:t>, both in terms </a:t>
            </a:r>
            <a:r>
              <a:rPr lang="en-US" sz="1600" i="1" dirty="0" smtClean="0"/>
              <a:t>of scientific </a:t>
            </a:r>
            <a:r>
              <a:rPr lang="en-US" sz="1600" i="1" dirty="0"/>
              <a:t>discipline (only HEP is covered) and in terms of problem domain (long term preservation), and as such </a:t>
            </a:r>
            <a:r>
              <a:rPr lang="en-US" sz="1600" i="1" dirty="0" smtClean="0"/>
              <a:t>is </a:t>
            </a:r>
            <a:r>
              <a:rPr lang="en-US" sz="1600" b="1" i="1" dirty="0" smtClean="0">
                <a:solidFill>
                  <a:srgbClr val="FF0000"/>
                </a:solidFill>
              </a:rPr>
              <a:t>not </a:t>
            </a:r>
            <a:r>
              <a:rPr lang="en-US" sz="1600" b="1" i="1" dirty="0">
                <a:solidFill>
                  <a:srgbClr val="FF0000"/>
                </a:solidFill>
              </a:rPr>
              <a:t>well aligned </a:t>
            </a:r>
            <a:r>
              <a:rPr lang="en-US" sz="1600" i="1" dirty="0"/>
              <a:t>with the call's objective to establish "a EU-US coordination platform aimed at full interoperability </a:t>
            </a:r>
            <a:r>
              <a:rPr lang="en-US" sz="1600" i="1" dirty="0" smtClean="0"/>
              <a:t>of scientific </a:t>
            </a:r>
            <a:r>
              <a:rPr lang="en-US" sz="1600" i="1" dirty="0"/>
              <a:t>data infrastructure".</a:t>
            </a:r>
          </a:p>
          <a:p>
            <a:r>
              <a:rPr lang="en-US" sz="1600" i="1" dirty="0"/>
              <a:t>The problem is </a:t>
            </a:r>
            <a:r>
              <a:rPr lang="en-US" sz="1600" b="1" i="1" dirty="0">
                <a:solidFill>
                  <a:srgbClr val="008000"/>
                </a:solidFill>
              </a:rPr>
              <a:t>convincingly</a:t>
            </a:r>
            <a:r>
              <a:rPr lang="en-US" sz="1600" i="1" dirty="0"/>
              <a:t> described and the need to address it at an global scale is </a:t>
            </a:r>
            <a:r>
              <a:rPr lang="en-US" sz="1600" b="1" i="1" dirty="0">
                <a:solidFill>
                  <a:srgbClr val="008000"/>
                </a:solidFill>
              </a:rPr>
              <a:t>well</a:t>
            </a:r>
            <a:r>
              <a:rPr lang="en-US" sz="1600" i="1" dirty="0">
                <a:solidFill>
                  <a:srgbClr val="008000"/>
                </a:solidFill>
              </a:rPr>
              <a:t>-</a:t>
            </a:r>
            <a:r>
              <a:rPr lang="en-US" sz="1600" b="1" i="1" dirty="0">
                <a:solidFill>
                  <a:srgbClr val="008000"/>
                </a:solidFill>
              </a:rPr>
              <a:t>motivated</a:t>
            </a:r>
          </a:p>
          <a:p>
            <a:endParaRPr lang="en-US" sz="1600" dirty="0"/>
          </a:p>
        </p:txBody>
      </p:sp>
      <p:sp>
        <p:nvSpPr>
          <p:cNvPr id="4" name="Slide Number Placeholder 3"/>
          <p:cNvSpPr>
            <a:spLocks noGrp="1"/>
          </p:cNvSpPr>
          <p:nvPr>
            <p:ph type="sldNum" sz="quarter" idx="12"/>
          </p:nvPr>
        </p:nvSpPr>
        <p:spPr/>
        <p:txBody>
          <a:bodyPr/>
          <a:lstStyle/>
          <a:p>
            <a:fld id="{310B34EB-2604-C245-8419-9DFCF917A78B}" type="slidenum">
              <a:rPr lang="en-US" smtClean="0"/>
              <a:t>8</a:t>
            </a:fld>
            <a:endParaRPr lang="en-US"/>
          </a:p>
        </p:txBody>
      </p:sp>
    </p:spTree>
    <p:extLst>
      <p:ext uri="{BB962C8B-B14F-4D97-AF65-F5344CB8AC3E}">
        <p14:creationId xmlns:p14="http://schemas.microsoft.com/office/powerpoint/2010/main" val="7318380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PODDS (April 2012)</a:t>
            </a:r>
            <a:endParaRPr lang="en-US" dirty="0"/>
          </a:p>
        </p:txBody>
      </p:sp>
      <p:sp>
        <p:nvSpPr>
          <p:cNvPr id="3" name="Content Placeholder 2"/>
          <p:cNvSpPr>
            <a:spLocks noGrp="1"/>
          </p:cNvSpPr>
          <p:nvPr>
            <p:ph idx="1"/>
          </p:nvPr>
        </p:nvSpPr>
        <p:spPr>
          <a:xfrm>
            <a:off x="457200" y="1600200"/>
            <a:ext cx="8229600" cy="4702175"/>
          </a:xfrm>
        </p:spPr>
        <p:txBody>
          <a:bodyPr>
            <a:normAutofit fontScale="47500" lnSpcReduction="20000"/>
          </a:bodyPr>
          <a:lstStyle/>
          <a:p>
            <a:r>
              <a:rPr lang="en-US" dirty="0" smtClean="0"/>
              <a:t>PRESERVATION OF DATA for the DIGITAL SOCIETY – FP7</a:t>
            </a:r>
            <a:r>
              <a:rPr lang="en-US" dirty="0"/>
              <a:t>-ICT-2011-9 </a:t>
            </a:r>
            <a:r>
              <a:rPr lang="en-US" dirty="0" smtClean="0"/>
              <a:t>(CSA-</a:t>
            </a:r>
            <a:r>
              <a:rPr lang="en-US" b="1" dirty="0" smtClean="0">
                <a:solidFill>
                  <a:srgbClr val="FF0000"/>
                </a:solidFill>
              </a:rPr>
              <a:t>SA</a:t>
            </a:r>
            <a:r>
              <a:rPr lang="en-US" dirty="0" smtClean="0"/>
              <a:t>) (CERN, INFN, MPG)</a:t>
            </a:r>
          </a:p>
          <a:p>
            <a:endParaRPr lang="en-US" dirty="0" smtClean="0"/>
          </a:p>
          <a:p>
            <a:r>
              <a:rPr lang="en-US" b="1" dirty="0" smtClean="0">
                <a:solidFill>
                  <a:srgbClr val="0000FF"/>
                </a:solidFill>
              </a:rPr>
              <a:t>Tried to learn from previous review!</a:t>
            </a:r>
          </a:p>
          <a:p>
            <a:endParaRPr lang="en-US" dirty="0" smtClean="0"/>
          </a:p>
          <a:p>
            <a:r>
              <a:rPr lang="en-US" dirty="0" smtClean="0"/>
              <a:t>This was a </a:t>
            </a:r>
            <a:r>
              <a:rPr lang="en-US" b="1" dirty="0" smtClean="0">
                <a:solidFill>
                  <a:srgbClr val="FF0000"/>
                </a:solidFill>
              </a:rPr>
              <a:t>clean-sheet </a:t>
            </a:r>
            <a:r>
              <a:rPr lang="en-US" dirty="0" smtClean="0"/>
              <a:t>proposal that took call and expanded on it!</a:t>
            </a:r>
            <a:endParaRPr lang="en-US" dirty="0"/>
          </a:p>
          <a:p>
            <a:r>
              <a:rPr lang="en-US" dirty="0"/>
              <a:t> </a:t>
            </a:r>
            <a:r>
              <a:rPr lang="en-US" i="1" dirty="0"/>
              <a:t>ICT-2011.4.3 Digital Preservation </a:t>
            </a:r>
            <a:endParaRPr lang="en-US" i="1" dirty="0" smtClean="0"/>
          </a:p>
          <a:p>
            <a:pPr marL="971550" lvl="1" indent="-514350">
              <a:buFont typeface="+mj-lt"/>
              <a:buAutoNum type="alphaLcParenR"/>
            </a:pPr>
            <a:r>
              <a:rPr lang="en-US" dirty="0" smtClean="0"/>
              <a:t>More reliable and secure preservation technologies and methods</a:t>
            </a:r>
          </a:p>
          <a:p>
            <a:pPr marL="971550" lvl="1" indent="-514350">
              <a:buFont typeface="+mj-lt"/>
              <a:buAutoNum type="alphaLcParenR"/>
            </a:pPr>
            <a:r>
              <a:rPr lang="en-US" dirty="0" smtClean="0"/>
              <a:t>Technologies and systems for intelligent management of preservation</a:t>
            </a:r>
          </a:p>
          <a:p>
            <a:pPr marL="971550" lvl="1" indent="-514350">
              <a:buFont typeface="+mj-lt"/>
              <a:buAutoNum type="alphaLcParenR"/>
            </a:pPr>
            <a:r>
              <a:rPr lang="en-US" dirty="0" smtClean="0"/>
              <a:t>Interdisciplinary research networks</a:t>
            </a:r>
          </a:p>
          <a:p>
            <a:pPr marL="971550" lvl="1" indent="-514350">
              <a:buFont typeface="+mj-lt"/>
              <a:buAutoNum type="alphaLcParenR"/>
            </a:pPr>
            <a:r>
              <a:rPr lang="en-US" b="1" dirty="0" smtClean="0"/>
              <a:t>Promotion </a:t>
            </a:r>
            <a:r>
              <a:rPr lang="en-US" b="1" dirty="0"/>
              <a:t>schemes for the uptake of digital preservation research outcomes </a:t>
            </a:r>
            <a:r>
              <a:rPr lang="en-US" dirty="0" smtClean="0"/>
              <a:t>including outreach </a:t>
            </a:r>
            <a:r>
              <a:rPr lang="en-US" dirty="0"/>
              <a:t>to new stakeholders and </a:t>
            </a:r>
            <a:r>
              <a:rPr lang="en-US" b="1" dirty="0">
                <a:solidFill>
                  <a:srgbClr val="FF0000"/>
                </a:solidFill>
              </a:rPr>
              <a:t>road mapping activities</a:t>
            </a:r>
            <a:r>
              <a:rPr lang="en-US" dirty="0" smtClean="0"/>
              <a:t>.</a:t>
            </a:r>
          </a:p>
          <a:p>
            <a:pPr marL="0" indent="0">
              <a:buNone/>
            </a:pPr>
            <a:endParaRPr lang="en-US" dirty="0" smtClean="0"/>
          </a:p>
          <a:p>
            <a:pPr marL="0" indent="0">
              <a:buNone/>
            </a:pPr>
            <a:r>
              <a:rPr lang="en-US" dirty="0" smtClean="0"/>
              <a:t>Funding </a:t>
            </a:r>
            <a:r>
              <a:rPr lang="en-US" dirty="0"/>
              <a:t>schemes:</a:t>
            </a:r>
          </a:p>
          <a:p>
            <a:pPr marL="0" indent="0">
              <a:buNone/>
            </a:pPr>
            <a:r>
              <a:rPr lang="en-US" dirty="0" smtClean="0"/>
              <a:t>a) STREP</a:t>
            </a:r>
            <a:r>
              <a:rPr lang="en-US" dirty="0"/>
              <a:t>; b) IP; c) </a:t>
            </a:r>
            <a:r>
              <a:rPr lang="en-US" dirty="0" err="1"/>
              <a:t>NoE</a:t>
            </a:r>
            <a:r>
              <a:rPr lang="en-US" dirty="0"/>
              <a:t> </a:t>
            </a:r>
            <a:r>
              <a:rPr lang="en-US" b="1" dirty="0">
                <a:solidFill>
                  <a:srgbClr val="008000"/>
                </a:solidFill>
              </a:rPr>
              <a:t>d) </a:t>
            </a:r>
            <a:r>
              <a:rPr lang="en-US" b="1" dirty="0" smtClean="0">
                <a:solidFill>
                  <a:srgbClr val="008000"/>
                </a:solidFill>
              </a:rPr>
              <a:t>CSA</a:t>
            </a:r>
          </a:p>
          <a:p>
            <a:pPr marL="0" indent="0">
              <a:buNone/>
            </a:pPr>
            <a:endParaRPr lang="en-US" dirty="0"/>
          </a:p>
          <a:p>
            <a:pPr marL="0" indent="0">
              <a:buNone/>
            </a:pPr>
            <a:r>
              <a:rPr lang="en-US" dirty="0" smtClean="0"/>
              <a:t>CERN (road mapping); INFN (digital research outcomes); MPG (outreach)</a:t>
            </a:r>
          </a:p>
          <a:p>
            <a:pPr marL="0" indent="0">
              <a:buNone/>
            </a:pPr>
            <a:endParaRPr lang="en-US" dirty="0"/>
          </a:p>
          <a:p>
            <a:pPr marL="0" indent="0">
              <a:buNone/>
            </a:pPr>
            <a:r>
              <a:rPr lang="en-US" sz="4200" b="1" dirty="0" smtClean="0"/>
              <a:t>Stressed as much as possible multi-disciplinary actions</a:t>
            </a:r>
          </a:p>
          <a:p>
            <a:pPr marL="0" indent="0">
              <a:buNone/>
            </a:pPr>
            <a:endParaRPr lang="en-US" sz="4200" b="1" dirty="0"/>
          </a:p>
          <a:p>
            <a:pPr marL="0" indent="0">
              <a:buNone/>
            </a:pPr>
            <a:r>
              <a:rPr lang="en-US" sz="4200" b="1" dirty="0" smtClean="0"/>
              <a:t>Roadmap to be endorsed by </a:t>
            </a:r>
            <a:r>
              <a:rPr lang="en-US" sz="4200" b="1" dirty="0" err="1" smtClean="0"/>
              <a:t>EiroFORUM</a:t>
            </a:r>
            <a:r>
              <a:rPr lang="en-US" sz="4200" b="1" dirty="0" smtClean="0"/>
              <a:t> members and others</a:t>
            </a:r>
          </a:p>
          <a:p>
            <a:pPr marL="0" indent="0">
              <a:buNone/>
            </a:pPr>
            <a:endParaRPr lang="en-US" dirty="0"/>
          </a:p>
        </p:txBody>
      </p:sp>
      <p:sp>
        <p:nvSpPr>
          <p:cNvPr id="4" name="Slide Number Placeholder 3"/>
          <p:cNvSpPr>
            <a:spLocks noGrp="1"/>
          </p:cNvSpPr>
          <p:nvPr>
            <p:ph type="sldNum" sz="quarter" idx="12"/>
          </p:nvPr>
        </p:nvSpPr>
        <p:spPr/>
        <p:txBody>
          <a:bodyPr/>
          <a:lstStyle/>
          <a:p>
            <a:fld id="{310B34EB-2604-C245-8419-9DFCF917A78B}" type="slidenum">
              <a:rPr lang="en-US" smtClean="0"/>
              <a:t>9</a:t>
            </a:fld>
            <a:endParaRPr lang="en-US"/>
          </a:p>
        </p:txBody>
      </p:sp>
    </p:spTree>
    <p:extLst>
      <p:ext uri="{BB962C8B-B14F-4D97-AF65-F5344CB8AC3E}">
        <p14:creationId xmlns:p14="http://schemas.microsoft.com/office/powerpoint/2010/main" val="405891329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396</TotalTime>
  <Words>1191</Words>
  <Application>Microsoft Macintosh PowerPoint</Application>
  <PresentationFormat>On-screen Show (4:3)</PresentationFormat>
  <Paragraphs>134</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Funding Opportunities</vt:lpstr>
      <vt:lpstr>PowerPoint Presentation</vt:lpstr>
      <vt:lpstr>Funding Opportunities for multi-disciplinary projects</vt:lpstr>
      <vt:lpstr>Outline</vt:lpstr>
      <vt:lpstr>Background</vt:lpstr>
      <vt:lpstr>FP8 (aka Horizon 2020)</vt:lpstr>
      <vt:lpstr>FP7</vt:lpstr>
      <vt:lpstr>ILDAP (November 2011) </vt:lpstr>
      <vt:lpstr>PODDS (April 2012)</vt:lpstr>
      <vt:lpstr>PODDS Use Cases</vt:lpstr>
      <vt:lpstr>PowerPoint Presentation</vt:lpstr>
      <vt:lpstr>PODDS Roadmap</vt:lpstr>
      <vt:lpstr>PODDS – Beyond HEP</vt:lpstr>
      <vt:lpstr>Funding Requirements</vt:lpstr>
      <vt:lpstr>Action Plan</vt:lpstr>
      <vt:lpstr>Summary</vt:lpstr>
      <vt:lpstr>CHEP 2013</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Funding Opportunities</dc:title>
  <dc:creator>Jamie Shiers</dc:creator>
  <cp:lastModifiedBy>Jamie Shiers</cp:lastModifiedBy>
  <cp:revision>19</cp:revision>
  <dcterms:created xsi:type="dcterms:W3CDTF">2012-05-19T18:30:19Z</dcterms:created>
  <dcterms:modified xsi:type="dcterms:W3CDTF">2012-05-21T16:17:32Z</dcterms:modified>
</cp:coreProperties>
</file>