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embeddings/oleObject1.bin" ContentType="application/vnd.openxmlformats-officedocument.oleObject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Default Extension="vml" ContentType="application/vnd.openxmlformats-officedocument.vmlDrawing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2" r:id="rId3"/>
    <p:sldId id="261" r:id="rId4"/>
    <p:sldId id="263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102" d="100"/>
          <a:sy n="102" d="100"/>
        </p:scale>
        <p:origin x="-8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vmlDrawing" Target="../drawings/vmlDrawing1.vml"/><Relationship Id="rId19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9995" y="570757"/>
            <a:ext cx="6521744" cy="9173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F590307-4A14-FC46-9E05-960BDF38C327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53F1562-4371-2B45-AE0C-32163BF6BC0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228600" y="152400"/>
            <a:ext cx="9477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8305800" y="228600"/>
          <a:ext cx="639763" cy="1230313"/>
        </p:xfrm>
        <a:graphic>
          <a:graphicData uri="http://schemas.openxmlformats.org/presentationml/2006/ole">
            <p:oleObj spid="_x0000_s19458" name="Bitmap Image" r:id="rId20" imgW="495369" imgH="952633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ATLAS Data Preservation and Access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Roger Jones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 Data Access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Important to distinguish data preservation and openness of access</a:t>
            </a:r>
            <a:endParaRPr lang="en-US" dirty="0" smtClean="0"/>
          </a:p>
          <a:p>
            <a:r>
              <a:rPr lang="en-US" dirty="0" smtClean="0"/>
              <a:t>Opening d</a:t>
            </a:r>
            <a:r>
              <a:rPr lang="en-US" dirty="0" smtClean="0"/>
              <a:t>ata </a:t>
            </a:r>
            <a:r>
              <a:rPr lang="en-US" dirty="0" smtClean="0"/>
              <a:t>access</a:t>
            </a:r>
          </a:p>
          <a:p>
            <a:pPr lvl="1"/>
            <a:r>
              <a:rPr lang="en-US" dirty="0" smtClean="0"/>
              <a:t>Preparatory discussions within the collaboration</a:t>
            </a:r>
          </a:p>
          <a:p>
            <a:pPr lvl="1"/>
            <a:r>
              <a:rPr lang="en-US" dirty="0" smtClean="0"/>
              <a:t>Has clear implications for authorship/membership rules</a:t>
            </a:r>
          </a:p>
          <a:p>
            <a:pPr lvl="2"/>
            <a:r>
              <a:rPr lang="en-US" dirty="0" smtClean="0"/>
              <a:t>Needs CB-level discussion</a:t>
            </a:r>
          </a:p>
          <a:p>
            <a:pPr lvl="2"/>
            <a:r>
              <a:rPr lang="en-US" dirty="0" smtClean="0"/>
              <a:t>Past experience says these topics provoke long discussion in the CB!</a:t>
            </a:r>
          </a:p>
          <a:p>
            <a:pPr lvl="1"/>
            <a:r>
              <a:rPr lang="en-US" dirty="0" smtClean="0"/>
              <a:t>Hoped to agree a policy along the lines of the Data Policy Harmonization Group straw man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 Data Preservation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Data Preservation</a:t>
            </a:r>
          </a:p>
          <a:p>
            <a:pPr lvl="1"/>
            <a:r>
              <a:rPr lang="en-US" dirty="0" smtClean="0"/>
              <a:t>There are DP policies implied in the Computing </a:t>
            </a:r>
            <a:r>
              <a:rPr lang="en-US" dirty="0" err="1" smtClean="0"/>
              <a:t>TDRs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conserve all raw data during the lifetime of the experiment</a:t>
            </a:r>
          </a:p>
          <a:p>
            <a:pPr lvl="2"/>
            <a:r>
              <a:rPr lang="en-US" dirty="0" smtClean="0"/>
              <a:t>All formats &amp; code used for paper analyses to be archived</a:t>
            </a:r>
          </a:p>
          <a:p>
            <a:pPr lvl="2"/>
            <a:r>
              <a:rPr lang="en-US" dirty="0" smtClean="0"/>
              <a:t>Tier 0/1s responsible for the physical preservation</a:t>
            </a:r>
          </a:p>
          <a:p>
            <a:pPr lvl="1"/>
            <a:r>
              <a:rPr lang="en-US" dirty="0" smtClean="0"/>
              <a:t>Some tacit belief that older sets may be ‘retired’ </a:t>
            </a:r>
          </a:p>
          <a:p>
            <a:pPr lvl="2"/>
            <a:r>
              <a:rPr lang="en-US" dirty="0" smtClean="0"/>
              <a:t>Retired data no longer to be on disk or under active analysis</a:t>
            </a:r>
          </a:p>
          <a:p>
            <a:pPr lvl="2"/>
            <a:r>
              <a:rPr lang="en-US" dirty="0" smtClean="0"/>
              <a:t>This may need to be revised e.g. if external access is then granted</a:t>
            </a:r>
          </a:p>
          <a:p>
            <a:pPr lvl="2"/>
            <a:r>
              <a:rPr lang="en-US" dirty="0" smtClean="0"/>
              <a:t>Obvious resource </a:t>
            </a:r>
            <a:r>
              <a:rPr lang="en-US" dirty="0" smtClean="0"/>
              <a:t>implications</a:t>
            </a:r>
          </a:p>
          <a:p>
            <a:pPr lvl="1"/>
            <a:r>
              <a:rPr lang="en-US" dirty="0" smtClean="0"/>
              <a:t>First priority to to preserve data for active use by the collaboration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 DP Practical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Making sure raw data can be reprocessed long-term (Level 4)</a:t>
            </a:r>
          </a:p>
          <a:p>
            <a:pPr lvl="1"/>
            <a:r>
              <a:rPr lang="en-US" dirty="0" smtClean="0"/>
              <a:t>Identifying key datasets for ‘unique data’ preservation</a:t>
            </a:r>
          </a:p>
          <a:p>
            <a:pPr lvl="1"/>
            <a:r>
              <a:rPr lang="en-US" dirty="0" smtClean="0"/>
              <a:t>Setting up regular reprocessing and validation</a:t>
            </a:r>
          </a:p>
          <a:p>
            <a:r>
              <a:rPr lang="en-US" dirty="0" smtClean="0"/>
              <a:t>Ensuring the capability to run old trigger selections offline</a:t>
            </a:r>
          </a:p>
          <a:p>
            <a:r>
              <a:rPr lang="en-US" dirty="0" err="1" smtClean="0"/>
              <a:t>AODfixing</a:t>
            </a:r>
            <a:r>
              <a:rPr lang="en-US" dirty="0" smtClean="0"/>
              <a:t> may be useful </a:t>
            </a:r>
          </a:p>
          <a:p>
            <a:pPr lvl="1"/>
            <a:r>
              <a:rPr lang="en-US" dirty="0" smtClean="0"/>
              <a:t>This means level 4 operations can be applied to level 3 AOD format</a:t>
            </a:r>
          </a:p>
          <a:p>
            <a:r>
              <a:rPr lang="en-US" dirty="0" smtClean="0"/>
              <a:t>Level 1 data</a:t>
            </a:r>
          </a:p>
          <a:p>
            <a:pPr lvl="1"/>
            <a:r>
              <a:rPr lang="en-US" dirty="0" smtClean="0"/>
              <a:t>Extensive use of Inspire/</a:t>
            </a:r>
            <a:r>
              <a:rPr lang="en-US" dirty="0" err="1" smtClean="0"/>
              <a:t>HEPdata</a:t>
            </a:r>
            <a:r>
              <a:rPr lang="en-US" dirty="0" smtClean="0"/>
              <a:t> for level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Practical steps - RECAST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2574" y="2145092"/>
            <a:ext cx="8752569" cy="1283908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buClrTx/>
              <a:buFont typeface="Wingdings" charset="2"/>
              <a:buChar char="§"/>
              <a:defRPr/>
            </a:pPr>
            <a:r>
              <a:rPr lang="en-AU" b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Framework developed to extend </a:t>
            </a:r>
            <a:r>
              <a:rPr lang="en-AU" b="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</a:t>
            </a:r>
            <a:r>
              <a:rPr lang="en-AU" b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existing </a:t>
            </a:r>
            <a:r>
              <a:rPr lang="en-AU" b="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analyses</a:t>
            </a:r>
          </a:p>
          <a:p>
            <a:pPr eaLnBrk="1" hangingPunct="1">
              <a:buClrTx/>
              <a:buFont typeface="Wingdings" charset="2"/>
              <a:buChar char="§"/>
              <a:defRPr/>
            </a:pPr>
            <a:r>
              <a:rPr lang="en-AU" b="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Candidate for within-experiment and long-term analysis archival, encapsulating the full trigger &amp; event selection, data, backgrounds, systematics</a:t>
            </a:r>
          </a:p>
        </p:txBody>
      </p:sp>
      <p:pic>
        <p:nvPicPr>
          <p:cNvPr id="3" name="Picture 2" descr="reca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042819" y="3346255"/>
            <a:ext cx="3992324" cy="28654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26475" y="1730843"/>
            <a:ext cx="1724851" cy="338554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arXiv:1010.2506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62403" y="3785958"/>
            <a:ext cx="4209597" cy="2425711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buClrTx/>
              <a:buFont typeface="Wingdings" charset="2"/>
              <a:buChar char="§"/>
              <a:defRPr/>
            </a:pPr>
            <a:r>
              <a:rPr lang="en-AU" b="0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Allow an existing analysis to be reinterpreted under an alternate model hypothesis </a:t>
            </a:r>
          </a:p>
          <a:p>
            <a:pPr lvl="1" eaLnBrk="1" hangingPunct="1">
              <a:buClrTx/>
              <a:defRPr/>
            </a:pPr>
            <a:r>
              <a:rPr lang="en-AU" b="0" dirty="0" smtClean="0">
                <a:solidFill>
                  <a:srgbClr val="0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 information from original analysis, including the tacit information, contained in the data</a:t>
            </a:r>
          </a:p>
          <a:p>
            <a:pPr lvl="1" eaLnBrk="1" hangingPunct="1">
              <a:buClrTx/>
              <a:defRPr/>
            </a:pPr>
            <a:r>
              <a:rPr lang="en-AU" b="0" dirty="0" smtClean="0">
                <a:solidFill>
                  <a:srgbClr val="0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optimized for the new </a:t>
            </a:r>
            <a:r>
              <a:rPr lang="en-AU" dirty="0" smtClean="0">
                <a:solidFill>
                  <a:srgbClr val="0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model, but more reliable than a naïve reanalysis? </a:t>
            </a:r>
            <a:endParaRPr lang="en-AU" b="0" dirty="0" smtClean="0">
              <a:solidFill>
                <a:srgbClr val="0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8213" y="6211669"/>
            <a:ext cx="76085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Recast seen as a very promising solution for preserving analyses and useful, cost effective preservation of information – addresses levels ~1-~3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9595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 DMP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Data Preservation now included as part of the upgrade activity planning</a:t>
            </a:r>
          </a:p>
          <a:p>
            <a:pPr lvl="1"/>
            <a:r>
              <a:rPr lang="en-US" dirty="0" smtClean="0"/>
              <a:t>May increase the funding options</a:t>
            </a:r>
          </a:p>
          <a:p>
            <a:pPr lvl="1"/>
            <a:r>
              <a:rPr lang="en-US" dirty="0" smtClean="0"/>
              <a:t>Data Management Planning will be required by some funders for upgrade grants</a:t>
            </a:r>
          </a:p>
          <a:p>
            <a:pPr lvl="1"/>
            <a:r>
              <a:rPr lang="en-US" dirty="0" smtClean="0"/>
              <a:t>Looking at the cost/benefit of various strategies 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esource tensioning with other upgrade activities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90</TotalTime>
  <Words>390</Words>
  <Application>Microsoft Macintosh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Genesis</vt:lpstr>
      <vt:lpstr>Bitmap Image</vt:lpstr>
      <vt:lpstr>ATLAS Data Preservation and Access</vt:lpstr>
      <vt:lpstr>ATLAS Data Access Policies</vt:lpstr>
      <vt:lpstr>ATLAS Data Preservation</vt:lpstr>
      <vt:lpstr>ATLAS DP Practical Steps</vt:lpstr>
      <vt:lpstr>Practical steps - RECAST</vt:lpstr>
      <vt:lpstr>ATLAS DMP Organization</vt:lpstr>
    </vt:vector>
  </TitlesOfParts>
  <Company>Lancaster University/CERN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Data Preservation and Access</dc:title>
  <dc:creator>Roger Jones</dc:creator>
  <cp:lastModifiedBy>Roger Jones</cp:lastModifiedBy>
  <cp:revision>5</cp:revision>
  <dcterms:created xsi:type="dcterms:W3CDTF">2012-05-24T14:57:19Z</dcterms:created>
  <dcterms:modified xsi:type="dcterms:W3CDTF">2012-05-24T15:00:29Z</dcterms:modified>
</cp:coreProperties>
</file>