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doc" ContentType="application/msword"/>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9" r:id="rId1"/>
  </p:sldMasterIdLst>
  <p:notesMasterIdLst>
    <p:notesMasterId r:id="rId27"/>
  </p:notesMasterIdLst>
  <p:handoutMasterIdLst>
    <p:handoutMasterId r:id="rId28"/>
  </p:handoutMasterIdLst>
  <p:sldIdLst>
    <p:sldId id="1516" r:id="rId2"/>
    <p:sldId id="1617" r:id="rId3"/>
    <p:sldId id="1627" r:id="rId4"/>
    <p:sldId id="1661" r:id="rId5"/>
    <p:sldId id="1662" r:id="rId6"/>
    <p:sldId id="1642" r:id="rId7"/>
    <p:sldId id="1654" r:id="rId8"/>
    <p:sldId id="1657" r:id="rId9"/>
    <p:sldId id="1664" r:id="rId10"/>
    <p:sldId id="1665" r:id="rId11"/>
    <p:sldId id="1625" r:id="rId12"/>
    <p:sldId id="1640" r:id="rId13"/>
    <p:sldId id="1658" r:id="rId14"/>
    <p:sldId id="1622" r:id="rId15"/>
    <p:sldId id="1644" r:id="rId16"/>
    <p:sldId id="1646" r:id="rId17"/>
    <p:sldId id="1629" r:id="rId18"/>
    <p:sldId id="1663" r:id="rId19"/>
    <p:sldId id="1619" r:id="rId20"/>
    <p:sldId id="1651" r:id="rId21"/>
    <p:sldId id="1634" r:id="rId22"/>
    <p:sldId id="1635" r:id="rId23"/>
    <p:sldId id="1666" r:id="rId24"/>
    <p:sldId id="1667" r:id="rId25"/>
    <p:sldId id="1632" r:id="rId26"/>
  </p:sldIdLst>
  <p:sldSz cx="9144000" cy="6858000" type="screen4x3"/>
  <p:notesSz cx="6934200" cy="9232900"/>
  <p:defaultTextStyle>
    <a:defPPr>
      <a:defRPr lang="en-US"/>
    </a:defPPr>
    <a:lvl1pPr algn="l" rtl="0" fontAlgn="base">
      <a:spcBef>
        <a:spcPct val="0"/>
      </a:spcBef>
      <a:spcAft>
        <a:spcPct val="0"/>
      </a:spcAft>
      <a:defRPr kern="1200">
        <a:solidFill>
          <a:schemeClr val="tx1"/>
        </a:solidFill>
        <a:latin typeface="Arial Narrow" pitchFamily="34" charset="0"/>
        <a:ea typeface="Osaka"/>
        <a:cs typeface="Osaka"/>
      </a:defRPr>
    </a:lvl1pPr>
    <a:lvl2pPr marL="457200" algn="l" rtl="0" fontAlgn="base">
      <a:spcBef>
        <a:spcPct val="0"/>
      </a:spcBef>
      <a:spcAft>
        <a:spcPct val="0"/>
      </a:spcAft>
      <a:defRPr kern="1200">
        <a:solidFill>
          <a:schemeClr val="tx1"/>
        </a:solidFill>
        <a:latin typeface="Arial Narrow" pitchFamily="34" charset="0"/>
        <a:ea typeface="Osaka"/>
        <a:cs typeface="Osaka"/>
      </a:defRPr>
    </a:lvl2pPr>
    <a:lvl3pPr marL="914400" algn="l" rtl="0" fontAlgn="base">
      <a:spcBef>
        <a:spcPct val="0"/>
      </a:spcBef>
      <a:spcAft>
        <a:spcPct val="0"/>
      </a:spcAft>
      <a:defRPr kern="1200">
        <a:solidFill>
          <a:schemeClr val="tx1"/>
        </a:solidFill>
        <a:latin typeface="Arial Narrow" pitchFamily="34" charset="0"/>
        <a:ea typeface="Osaka"/>
        <a:cs typeface="Osaka"/>
      </a:defRPr>
    </a:lvl3pPr>
    <a:lvl4pPr marL="1371600" algn="l" rtl="0" fontAlgn="base">
      <a:spcBef>
        <a:spcPct val="0"/>
      </a:spcBef>
      <a:spcAft>
        <a:spcPct val="0"/>
      </a:spcAft>
      <a:defRPr kern="1200">
        <a:solidFill>
          <a:schemeClr val="tx1"/>
        </a:solidFill>
        <a:latin typeface="Arial Narrow" pitchFamily="34" charset="0"/>
        <a:ea typeface="Osaka"/>
        <a:cs typeface="Osaka"/>
      </a:defRPr>
    </a:lvl4pPr>
    <a:lvl5pPr marL="1828800" algn="l" rtl="0" fontAlgn="base">
      <a:spcBef>
        <a:spcPct val="0"/>
      </a:spcBef>
      <a:spcAft>
        <a:spcPct val="0"/>
      </a:spcAft>
      <a:defRPr kern="1200">
        <a:solidFill>
          <a:schemeClr val="tx1"/>
        </a:solidFill>
        <a:latin typeface="Arial Narrow" pitchFamily="34" charset="0"/>
        <a:ea typeface="Osaka"/>
        <a:cs typeface="Osaka"/>
      </a:defRPr>
    </a:lvl5pPr>
    <a:lvl6pPr marL="2286000" algn="l" defTabSz="914400" rtl="0" eaLnBrk="1" latinLnBrk="0" hangingPunct="1">
      <a:defRPr kern="1200">
        <a:solidFill>
          <a:schemeClr val="tx1"/>
        </a:solidFill>
        <a:latin typeface="Arial Narrow" pitchFamily="34" charset="0"/>
        <a:ea typeface="Osaka"/>
        <a:cs typeface="Osaka"/>
      </a:defRPr>
    </a:lvl6pPr>
    <a:lvl7pPr marL="2743200" algn="l" defTabSz="914400" rtl="0" eaLnBrk="1" latinLnBrk="0" hangingPunct="1">
      <a:defRPr kern="1200">
        <a:solidFill>
          <a:schemeClr val="tx1"/>
        </a:solidFill>
        <a:latin typeface="Arial Narrow" pitchFamily="34" charset="0"/>
        <a:ea typeface="Osaka"/>
        <a:cs typeface="Osaka"/>
      </a:defRPr>
    </a:lvl7pPr>
    <a:lvl8pPr marL="3200400" algn="l" defTabSz="914400" rtl="0" eaLnBrk="1" latinLnBrk="0" hangingPunct="1">
      <a:defRPr kern="1200">
        <a:solidFill>
          <a:schemeClr val="tx1"/>
        </a:solidFill>
        <a:latin typeface="Arial Narrow" pitchFamily="34" charset="0"/>
        <a:ea typeface="Osaka"/>
        <a:cs typeface="Osaka"/>
      </a:defRPr>
    </a:lvl8pPr>
    <a:lvl9pPr marL="3657600" algn="l" defTabSz="914400" rtl="0" eaLnBrk="1" latinLnBrk="0" hangingPunct="1">
      <a:defRPr kern="1200">
        <a:solidFill>
          <a:schemeClr val="tx1"/>
        </a:solidFill>
        <a:latin typeface="Arial Narrow" pitchFamily="34" charset="0"/>
        <a:ea typeface="Osaka"/>
        <a:cs typeface="Osaka"/>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showPr>
  <p:clrMru>
    <a:srgbClr val="8A6900"/>
    <a:srgbClr val="006600"/>
    <a:srgbClr val="008000"/>
    <a:srgbClr val="EE92B5"/>
    <a:srgbClr val="3A65EE"/>
    <a:srgbClr val="FF8093"/>
    <a:srgbClr val="C6629E"/>
    <a:srgbClr val="C167B4"/>
    <a:srgbClr val="B2769E"/>
    <a:srgbClr val="537BD5"/>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4553" autoAdjust="0"/>
    <p:restoredTop sz="94886" autoAdjust="0"/>
  </p:normalViewPr>
  <p:slideViewPr>
    <p:cSldViewPr snapToGrid="0">
      <p:cViewPr varScale="1">
        <p:scale>
          <a:sx n="55" d="100"/>
          <a:sy n="55" d="100"/>
        </p:scale>
        <p:origin x="-1494" y="-90"/>
      </p:cViewPr>
      <p:guideLst>
        <p:guide orient="horz" pos="2160"/>
        <p:guide pos="2880"/>
      </p:guideLst>
    </p:cSldViewPr>
  </p:slideViewPr>
  <p:outlineViewPr>
    <p:cViewPr>
      <p:scale>
        <a:sx n="25" d="100"/>
        <a:sy n="25" d="100"/>
      </p:scale>
      <p:origin x="0" y="0"/>
    </p:cViewPr>
  </p:outlineViewPr>
  <p:notesTextViewPr>
    <p:cViewPr>
      <p:scale>
        <a:sx n="100" d="100"/>
        <a:sy n="100" d="100"/>
      </p:scale>
      <p:origin x="0" y="0"/>
    </p:cViewPr>
  </p:notesTextViewPr>
  <p:sorterViewPr>
    <p:cViewPr>
      <p:scale>
        <a:sx n="100" d="100"/>
        <a:sy n="100" d="100"/>
      </p:scale>
      <p:origin x="0" y="7710"/>
    </p:cViewPr>
  </p:sorterViewPr>
  <p:notesViewPr>
    <p:cSldViewPr snapToGrid="0">
      <p:cViewPr varScale="1">
        <p:scale>
          <a:sx n="70" d="100"/>
          <a:sy n="70" d="100"/>
        </p:scale>
        <p:origin x="-2016" y="-102"/>
      </p:cViewPr>
      <p:guideLst>
        <p:guide orient="horz" pos="2909"/>
        <p:guide pos="218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Rot="1" noChangeAspect="1" noChangeArrowheads="1" noTextEdit="1"/>
          </p:cNvSpPr>
          <p:nvPr>
            <p:ph type="sldImg" idx="2"/>
          </p:nvPr>
        </p:nvSpPr>
        <p:spPr bwMode="auto">
          <a:xfrm>
            <a:off x="1165225" y="696913"/>
            <a:ext cx="4605338" cy="3454400"/>
          </a:xfrm>
          <a:prstGeom prst="rect">
            <a:avLst/>
          </a:prstGeom>
          <a:noFill/>
          <a:ln w="12700">
            <a:solidFill>
              <a:srgbClr val="000000"/>
            </a:solidFill>
            <a:miter lim="800000"/>
            <a:headEnd/>
            <a:tailEnd/>
          </a:ln>
        </p:spPr>
      </p:sp>
      <p:sp>
        <p:nvSpPr>
          <p:cNvPr id="2051" name="Rectangle 3"/>
          <p:cNvSpPr>
            <a:spLocks noGrp="1" noChangeArrowheads="1"/>
          </p:cNvSpPr>
          <p:nvPr>
            <p:ph type="body" sz="quarter" idx="3"/>
          </p:nvPr>
        </p:nvSpPr>
        <p:spPr bwMode="auto">
          <a:xfrm>
            <a:off x="919163" y="4386263"/>
            <a:ext cx="5095875" cy="4162425"/>
          </a:xfrm>
          <a:prstGeom prst="rect">
            <a:avLst/>
          </a:prstGeom>
          <a:noFill/>
          <a:ln w="12700">
            <a:noFill/>
            <a:miter lim="800000"/>
            <a:headEnd/>
            <a:tailEnd/>
          </a:ln>
          <a:effectLst/>
        </p:spPr>
        <p:txBody>
          <a:bodyPr vert="horz" wrap="square" lIns="90979" tIns="44692" rIns="90979" bIns="44692"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Osaka" charset="-128"/>
        <a:cs typeface="Osaka"/>
      </a:defRPr>
    </a:lvl1pPr>
    <a:lvl2pPr marL="457200" algn="l" rtl="0" eaLnBrk="0" fontAlgn="base" hangingPunct="0">
      <a:spcBef>
        <a:spcPct val="30000"/>
      </a:spcBef>
      <a:spcAft>
        <a:spcPct val="0"/>
      </a:spcAft>
      <a:defRPr sz="1200" kern="1200">
        <a:solidFill>
          <a:schemeClr val="tx1"/>
        </a:solidFill>
        <a:latin typeface="Times New Roman" pitchFamily="18" charset="0"/>
        <a:ea typeface="Osaka" charset="-128"/>
        <a:cs typeface="Osaka"/>
      </a:defRPr>
    </a:lvl2pPr>
    <a:lvl3pPr marL="914400" algn="l" rtl="0" eaLnBrk="0" fontAlgn="base" hangingPunct="0">
      <a:spcBef>
        <a:spcPct val="30000"/>
      </a:spcBef>
      <a:spcAft>
        <a:spcPct val="0"/>
      </a:spcAft>
      <a:defRPr sz="1200" kern="1200">
        <a:solidFill>
          <a:schemeClr val="tx1"/>
        </a:solidFill>
        <a:latin typeface="Times New Roman" pitchFamily="18" charset="0"/>
        <a:ea typeface="Osaka" charset="-128"/>
        <a:cs typeface="Osaka"/>
      </a:defRPr>
    </a:lvl3pPr>
    <a:lvl4pPr marL="1371600" algn="l" rtl="0" eaLnBrk="0" fontAlgn="base" hangingPunct="0">
      <a:spcBef>
        <a:spcPct val="30000"/>
      </a:spcBef>
      <a:spcAft>
        <a:spcPct val="0"/>
      </a:spcAft>
      <a:defRPr sz="1200" kern="1200">
        <a:solidFill>
          <a:schemeClr val="tx1"/>
        </a:solidFill>
        <a:latin typeface="Times New Roman" pitchFamily="18" charset="0"/>
        <a:ea typeface="Osaka" charset="-128"/>
        <a:cs typeface="Osaka"/>
      </a:defRPr>
    </a:lvl4pPr>
    <a:lvl5pPr marL="1828800" algn="l" rtl="0" eaLnBrk="0" fontAlgn="base" hangingPunct="0">
      <a:spcBef>
        <a:spcPct val="30000"/>
      </a:spcBef>
      <a:spcAft>
        <a:spcPct val="0"/>
      </a:spcAft>
      <a:defRPr sz="1200" kern="1200">
        <a:solidFill>
          <a:schemeClr val="tx1"/>
        </a:solidFill>
        <a:latin typeface="Times New Roman" pitchFamily="18" charset="0"/>
        <a:ea typeface="Osaka" charset="-128"/>
        <a:cs typeface="Osaka"/>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Rot="1" noChangeAspect="1" noChangeArrowheads="1" noTextEdit="1"/>
          </p:cNvSpPr>
          <p:nvPr>
            <p:ph type="sldImg"/>
          </p:nvPr>
        </p:nvSpPr>
        <p:spPr>
          <a:ln/>
        </p:spPr>
      </p:sp>
      <p:sp>
        <p:nvSpPr>
          <p:cNvPr id="30723" name="Rectangle 3"/>
          <p:cNvSpPr>
            <a:spLocks noGrp="1" noChangeArrowheads="1"/>
          </p:cNvSpPr>
          <p:nvPr>
            <p:ph type="body" idx="1"/>
          </p:nvPr>
        </p:nvSpPr>
        <p:spPr>
          <a:noFill/>
          <a:ln w="9525"/>
        </p:spPr>
        <p:txBody>
          <a:bodyPr/>
          <a:lstStyle/>
          <a:p>
            <a:endParaRPr lang="en-US" smtClean="0">
              <a:ea typeface="Osaka"/>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Rot="1" noChangeAspect="1" noChangeArrowheads="1" noTextEdit="1"/>
          </p:cNvSpPr>
          <p:nvPr>
            <p:ph type="sldImg"/>
          </p:nvPr>
        </p:nvSpPr>
        <p:spPr>
          <a:solidFill>
            <a:srgbClr val="FFFFFF"/>
          </a:solidFill>
          <a:ln/>
        </p:spPr>
      </p:sp>
      <p:sp>
        <p:nvSpPr>
          <p:cNvPr id="31747" name="Rectangle 3"/>
          <p:cNvSpPr>
            <a:spLocks noGrp="1" noChangeArrowheads="1"/>
          </p:cNvSpPr>
          <p:nvPr>
            <p:ph type="body" idx="1"/>
          </p:nvPr>
        </p:nvSpPr>
        <p:spPr>
          <a:xfrm>
            <a:off x="919163" y="4386263"/>
            <a:ext cx="5095875" cy="4160837"/>
          </a:xfrm>
          <a:noFill/>
          <a:ln>
            <a:solidFill>
              <a:srgbClr val="000000"/>
            </a:solidFill>
          </a:ln>
        </p:spPr>
        <p:txBody>
          <a:bodyPr lIns="91000" tIns="44702" rIns="91000" bIns="44702"/>
          <a:lstStyle/>
          <a:p>
            <a:endParaRPr lang="en-US" smtClean="0">
              <a:ea typeface="Osaka"/>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Rot="1" noChangeAspect="1" noChangeArrowheads="1" noTextEdit="1"/>
          </p:cNvSpPr>
          <p:nvPr>
            <p:ph type="sldImg"/>
          </p:nvPr>
        </p:nvSpPr>
        <p:spPr>
          <a:solidFill>
            <a:srgbClr val="FFFFFF"/>
          </a:solidFill>
          <a:ln/>
        </p:spPr>
      </p:sp>
      <p:sp>
        <p:nvSpPr>
          <p:cNvPr id="25603" name="Rectangle 3"/>
          <p:cNvSpPr>
            <a:spLocks noGrp="1" noChangeArrowheads="1"/>
          </p:cNvSpPr>
          <p:nvPr>
            <p:ph type="body" idx="1"/>
          </p:nvPr>
        </p:nvSpPr>
        <p:spPr>
          <a:xfrm>
            <a:off x="919163" y="4386263"/>
            <a:ext cx="5095875" cy="4160837"/>
          </a:xfrm>
          <a:noFill/>
          <a:ln>
            <a:solidFill>
              <a:srgbClr val="000000"/>
            </a:solidFill>
          </a:ln>
          <a:extLst>
            <a:ext uri="{909E8E84-426E-40DD-AFC4-6F175D3DCCD1}">
              <a14:hiddenFill xmlns="" xmlns:a14="http://schemas.microsoft.com/office/drawing/2010/main">
                <a:solidFill>
                  <a:srgbClr val="FFFFFF"/>
                </a:solidFill>
              </a14:hiddenFill>
            </a:ext>
          </a:extLst>
        </p:spPr>
        <p:txBody>
          <a:bodyPr lIns="91000" tIns="44702" rIns="91000" bIns="44702"/>
          <a:lstStyle/>
          <a:p>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a:ln/>
        </p:spPr>
      </p:sp>
      <p:sp>
        <p:nvSpPr>
          <p:cNvPr id="26627" name="Notes Placeholder 2"/>
          <p:cNvSpPr>
            <a:spLocks noGrp="1"/>
          </p:cNvSpPr>
          <p:nvPr>
            <p:ph type="body" idx="1"/>
          </p:nvPr>
        </p:nvSpPr>
        <p:spPr>
          <a:noFill/>
          <a:ln w="9525"/>
        </p:spPr>
        <p:txBody>
          <a:bodyPr/>
          <a:lstStyle/>
          <a:p>
            <a:endParaRPr lang="en-US" smtClean="0">
              <a:ea typeface="Osaka"/>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Rot="1" noChangeAspect="1" noChangeArrowheads="1" noTextEdit="1"/>
          </p:cNvSpPr>
          <p:nvPr>
            <p:ph type="sldImg"/>
          </p:nvPr>
        </p:nvSpPr>
        <p:spPr>
          <a:ln/>
        </p:spPr>
      </p:sp>
      <p:sp>
        <p:nvSpPr>
          <p:cNvPr id="32771" name="Rectangle 3"/>
          <p:cNvSpPr>
            <a:spLocks noGrp="1" noChangeArrowheads="1"/>
          </p:cNvSpPr>
          <p:nvPr>
            <p:ph type="body" idx="1"/>
          </p:nvPr>
        </p:nvSpPr>
        <p:spPr>
          <a:noFill/>
          <a:ln w="9525"/>
        </p:spPr>
        <p:txBody>
          <a:bodyPr lIns="90996" tIns="44700" rIns="90996" bIns="44700"/>
          <a:lstStyle/>
          <a:p>
            <a:endParaRPr lang="en-US" smtClean="0">
              <a:ea typeface="Osaka"/>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0"/>
            <a:ext cx="2286000" cy="6172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0" y="0"/>
            <a:ext cx="6705600" cy="6172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p:spPr>
        <p:txBody>
          <a:bodyPr/>
          <a:lstStyle/>
          <a:p>
            <a:endParaRPr lang="en-US"/>
          </a:p>
        </p:txBody>
      </p:sp>
      <p:sp>
        <p:nvSpPr>
          <p:cNvPr id="4" name="Date Placeholder 3"/>
          <p:cNvSpPr>
            <a:spLocks noGrp="1"/>
          </p:cNvSpPr>
          <p:nvPr>
            <p:ph type="dt" sz="half" idx="10"/>
          </p:nvPr>
        </p:nvSpPr>
        <p:spPr>
          <a:xfrm>
            <a:off x="457200" y="6245225"/>
            <a:ext cx="2133600" cy="476250"/>
          </a:xfrm>
          <a:prstGeom prst="rect">
            <a:avLst/>
          </a:prstGeom>
        </p:spPr>
        <p:txBody>
          <a:bodyPr/>
          <a:lstStyle>
            <a:lvl1pPr>
              <a:defRPr/>
            </a:lvl1pPr>
          </a:lstStyle>
          <a:p>
            <a:endParaRPr lang="en-US"/>
          </a:p>
        </p:txBody>
      </p:sp>
      <p:sp>
        <p:nvSpPr>
          <p:cNvPr id="5" name="Footer Placeholder 4"/>
          <p:cNvSpPr>
            <a:spLocks noGrp="1"/>
          </p:cNvSpPr>
          <p:nvPr>
            <p:ph type="ftr" sz="quarter" idx="11"/>
          </p:nvPr>
        </p:nvSpPr>
        <p:spPr>
          <a:xfrm>
            <a:off x="3124200" y="6245225"/>
            <a:ext cx="2895600" cy="476250"/>
          </a:xfrm>
          <a:prstGeom prst="rect">
            <a:avLst/>
          </a:prstGeom>
        </p:spPr>
        <p:txBody>
          <a:bodyPr/>
          <a:lstStyle>
            <a:lvl1pPr>
              <a:defRPr/>
            </a:lvl1pPr>
          </a:lstStyle>
          <a:p>
            <a:endParaRPr lang="en-US"/>
          </a:p>
        </p:txBody>
      </p:sp>
      <p:sp>
        <p:nvSpPr>
          <p:cNvPr id="6" name="Slide Number Placeholder 5"/>
          <p:cNvSpPr>
            <a:spLocks noGrp="1"/>
          </p:cNvSpPr>
          <p:nvPr>
            <p:ph type="sldNum" sz="quarter" idx="12"/>
          </p:nvPr>
        </p:nvSpPr>
        <p:spPr>
          <a:xfrm>
            <a:off x="6553200" y="6245225"/>
            <a:ext cx="2133600" cy="476250"/>
          </a:xfrm>
          <a:prstGeom prst="rect">
            <a:avLst/>
          </a:prstGeom>
        </p:spPr>
        <p:txBody>
          <a:bodyPr/>
          <a:lstStyle>
            <a:lvl1pPr>
              <a:defRPr/>
            </a:lvl1pPr>
          </a:lstStyle>
          <a:p>
            <a:fld id="{91B2B7B3-1C35-44A1-B2C9-DEAEC15AF42A}"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98450" y="1436688"/>
            <a:ext cx="4238625" cy="47355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9475" y="1436688"/>
            <a:ext cx="4238625" cy="47355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oleObject" Target="../embeddings/Microsoft_Office_Word_97_-_2003_Document1.doc"/><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vmlDrawing" Target="../drawings/vmlDrawing1.v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chemeClr val="bg1"/>
            </a:gs>
            <a:gs pos="100000">
              <a:schemeClr val="bg1">
                <a:gamma/>
                <a:tint val="0"/>
                <a:invGamma/>
              </a:schemeClr>
            </a:gs>
          </a:gsLst>
          <a:lin ang="2700000" scaled="1"/>
        </a:gradFill>
        <a:effectLst/>
      </p:bgPr>
    </p:bg>
    <p:spTree>
      <p:nvGrpSpPr>
        <p:cNvPr id="1" name=""/>
        <p:cNvGrpSpPr/>
        <p:nvPr/>
      </p:nvGrpSpPr>
      <p:grpSpPr>
        <a:xfrm>
          <a:off x="0" y="0"/>
          <a:ext cx="0" cy="0"/>
          <a:chOff x="0" y="0"/>
          <a:chExt cx="0" cy="0"/>
        </a:xfrm>
      </p:grpSpPr>
      <p:sp>
        <p:nvSpPr>
          <p:cNvPr id="1026" name="Line 2"/>
          <p:cNvSpPr>
            <a:spLocks noChangeShapeType="1"/>
          </p:cNvSpPr>
          <p:nvPr/>
        </p:nvSpPr>
        <p:spPr bwMode="auto">
          <a:xfrm flipH="1">
            <a:off x="115888" y="952500"/>
            <a:ext cx="8837612" cy="0"/>
          </a:xfrm>
          <a:prstGeom prst="line">
            <a:avLst/>
          </a:prstGeom>
          <a:noFill/>
          <a:ln w="76200">
            <a:solidFill>
              <a:srgbClr val="FF0000"/>
            </a:solidFill>
            <a:round/>
            <a:headEnd/>
            <a:tailEnd/>
          </a:ln>
        </p:spPr>
        <p:txBody>
          <a:bodyPr wrap="none" anchor="ctr"/>
          <a:lstStyle/>
          <a:p>
            <a:pPr eaLnBrk="0" hangingPunct="0">
              <a:lnSpc>
                <a:spcPct val="90000"/>
              </a:lnSpc>
              <a:spcBef>
                <a:spcPct val="50000"/>
              </a:spcBef>
              <a:buClr>
                <a:schemeClr val="folHlink"/>
              </a:buClr>
              <a:buSzPct val="135000"/>
              <a:defRPr/>
            </a:pPr>
            <a:endParaRPr lang="en-US"/>
          </a:p>
        </p:txBody>
      </p:sp>
      <p:sp>
        <p:nvSpPr>
          <p:cNvPr id="1029" name="Rectangle 3"/>
          <p:cNvSpPr>
            <a:spLocks noGrp="1" noChangeArrowheads="1"/>
          </p:cNvSpPr>
          <p:nvPr>
            <p:ph type="title"/>
          </p:nvPr>
        </p:nvSpPr>
        <p:spPr bwMode="auto">
          <a:xfrm>
            <a:off x="0" y="0"/>
            <a:ext cx="9144000" cy="908050"/>
          </a:xfrm>
          <a:prstGeom prst="rect">
            <a:avLst/>
          </a:prstGeom>
          <a:noFill/>
          <a:ln w="12700">
            <a:noFill/>
            <a:miter lim="800000"/>
            <a:headEnd/>
            <a:tailEnd/>
          </a:ln>
        </p:spPr>
        <p:txBody>
          <a:bodyPr vert="horz" wrap="square" lIns="90488" tIns="44450" rIns="90488" bIns="44450" numCol="1" anchor="ctr" anchorCtr="1" compatLnSpc="1">
            <a:prstTxWarp prst="textNoShape">
              <a:avLst/>
            </a:prstTxWarp>
          </a:bodyPr>
          <a:lstStyle/>
          <a:p>
            <a:pPr lvl="0"/>
            <a:r>
              <a:rPr lang="en-US" smtClean="0"/>
              <a:t>Click to edit Master title style</a:t>
            </a:r>
          </a:p>
        </p:txBody>
      </p:sp>
      <p:sp>
        <p:nvSpPr>
          <p:cNvPr id="1030" name="Rectangle 4"/>
          <p:cNvSpPr>
            <a:spLocks noGrp="1" noChangeArrowheads="1"/>
          </p:cNvSpPr>
          <p:nvPr>
            <p:ph type="body" idx="1"/>
          </p:nvPr>
        </p:nvSpPr>
        <p:spPr bwMode="auto">
          <a:xfrm>
            <a:off x="298450" y="1436688"/>
            <a:ext cx="8629650" cy="4735512"/>
          </a:xfrm>
          <a:prstGeom prst="rect">
            <a:avLst/>
          </a:prstGeom>
          <a:noFill/>
          <a:ln w="12700">
            <a:noFill/>
            <a:miter lim="800000"/>
            <a:headEnd/>
            <a:tailEnd/>
          </a:ln>
        </p:spPr>
        <p:txBody>
          <a:bodyPr vert="horz" wrap="square" lIns="90488" tIns="44450" rIns="90488" bIns="4445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 name="Text Box 5"/>
          <p:cNvSpPr txBox="1">
            <a:spLocks noChangeArrowheads="1"/>
          </p:cNvSpPr>
          <p:nvPr/>
        </p:nvSpPr>
        <p:spPr bwMode="auto">
          <a:xfrm>
            <a:off x="4027488" y="6284913"/>
            <a:ext cx="1349375" cy="390525"/>
          </a:xfrm>
          <a:prstGeom prst="rect">
            <a:avLst/>
          </a:prstGeom>
          <a:noFill/>
          <a:ln w="12700" algn="ctr">
            <a:noFill/>
            <a:miter lim="800000"/>
            <a:headEnd/>
            <a:tailEnd/>
          </a:ln>
        </p:spPr>
        <p:txBody>
          <a:bodyPr lIns="90488" tIns="44450" rIns="90488" bIns="44450">
            <a:spAutoFit/>
          </a:bodyPr>
          <a:lstStyle/>
          <a:p>
            <a:pPr defTabSz="457200" eaLnBrk="0" hangingPunct="0">
              <a:lnSpc>
                <a:spcPct val="110000"/>
              </a:lnSpc>
              <a:spcBef>
                <a:spcPct val="50000"/>
              </a:spcBef>
              <a:buClr>
                <a:schemeClr val="folHlink"/>
              </a:buClr>
              <a:buSzPct val="135000"/>
              <a:tabLst>
                <a:tab pos="2286000" algn="l"/>
              </a:tabLst>
              <a:defRPr/>
            </a:pPr>
            <a:endParaRPr lang="en-US"/>
          </a:p>
        </p:txBody>
      </p:sp>
      <p:sp>
        <p:nvSpPr>
          <p:cNvPr id="3" name="Text Box 6"/>
          <p:cNvSpPr txBox="1">
            <a:spLocks noChangeArrowheads="1"/>
          </p:cNvSpPr>
          <p:nvPr/>
        </p:nvSpPr>
        <p:spPr bwMode="auto">
          <a:xfrm>
            <a:off x="4475163" y="6553200"/>
            <a:ext cx="388937" cy="304800"/>
          </a:xfrm>
          <a:prstGeom prst="rect">
            <a:avLst/>
          </a:prstGeom>
          <a:noFill/>
          <a:ln w="9525">
            <a:noFill/>
            <a:miter lim="800000"/>
            <a:headEnd type="none" w="sm" len="sm"/>
            <a:tailEnd type="none" w="sm" len="sm"/>
          </a:ln>
        </p:spPr>
        <p:txBody>
          <a:bodyPr lIns="0" tIns="0" rIns="0" bIns="0">
            <a:spAutoFit/>
          </a:bodyPr>
          <a:lstStyle/>
          <a:p>
            <a:pPr eaLnBrk="0" hangingPunct="0">
              <a:spcBef>
                <a:spcPct val="50000"/>
              </a:spcBef>
              <a:defRPr/>
            </a:pPr>
            <a:fld id="{36E9761B-DF2B-4C59-B978-10CDF5303E64}" type="slidenum">
              <a:rPr lang="en-US" sz="2000">
                <a:latin typeface="Times New Roman" pitchFamily="18" charset="0"/>
              </a:rPr>
              <a:pPr eaLnBrk="0" hangingPunct="0">
                <a:spcBef>
                  <a:spcPct val="50000"/>
                </a:spcBef>
                <a:defRPr/>
              </a:pPr>
              <a:t>‹#›</a:t>
            </a:fld>
            <a:endParaRPr lang="en-US" sz="2000">
              <a:latin typeface="Times New Roman" pitchFamily="18" charset="0"/>
            </a:endParaRPr>
          </a:p>
        </p:txBody>
      </p:sp>
      <p:grpSp>
        <p:nvGrpSpPr>
          <p:cNvPr id="1033" name="Group 8"/>
          <p:cNvGrpSpPr>
            <a:grpSpLocks/>
          </p:cNvGrpSpPr>
          <p:nvPr/>
        </p:nvGrpSpPr>
        <p:grpSpPr bwMode="auto">
          <a:xfrm>
            <a:off x="7116763" y="6135688"/>
            <a:ext cx="1943100" cy="722312"/>
            <a:chOff x="3380" y="3865"/>
            <a:chExt cx="1224" cy="455"/>
          </a:xfrm>
        </p:grpSpPr>
        <p:graphicFrame>
          <p:nvGraphicFramePr>
            <p:cNvPr id="4" name="Object 9"/>
            <p:cNvGraphicFramePr>
              <a:graphicFrameLocks noChangeAspect="1"/>
            </p:cNvGraphicFramePr>
            <p:nvPr/>
          </p:nvGraphicFramePr>
          <p:xfrm>
            <a:off x="3380" y="3865"/>
            <a:ext cx="1224" cy="455"/>
          </p:xfrm>
          <a:graphic>
            <a:graphicData uri="http://schemas.openxmlformats.org/presentationml/2006/ole">
              <p:oleObj spid="_x0000_s1026" name="Document" r:id="rId15" imgW="1943640" imgH="723600" progId="Word.Document.8">
                <p:embed/>
              </p:oleObj>
            </a:graphicData>
          </a:graphic>
        </p:graphicFrame>
        <p:sp>
          <p:nvSpPr>
            <p:cNvPr id="5" name="Text Box 10"/>
            <p:cNvSpPr txBox="1">
              <a:spLocks noChangeArrowheads="1"/>
            </p:cNvSpPr>
            <p:nvPr userDrawn="1"/>
          </p:nvSpPr>
          <p:spPr bwMode="auto">
            <a:xfrm>
              <a:off x="3458" y="4174"/>
              <a:ext cx="1105" cy="144"/>
            </a:xfrm>
            <a:prstGeom prst="rect">
              <a:avLst/>
            </a:prstGeom>
            <a:noFill/>
            <a:ln w="9525">
              <a:noFill/>
              <a:miter lim="800000"/>
              <a:headEnd type="none" w="sm" len="sm"/>
              <a:tailEnd type="none" w="sm" len="sm"/>
            </a:ln>
          </p:spPr>
          <p:txBody>
            <a:bodyPr lIns="0" rIns="0">
              <a:spAutoFit/>
            </a:bodyPr>
            <a:lstStyle/>
            <a:p>
              <a:pPr eaLnBrk="0" hangingPunct="0">
                <a:spcBef>
                  <a:spcPct val="50000"/>
                </a:spcBef>
                <a:defRPr/>
              </a:pPr>
              <a:r>
                <a:rPr lang="en-US" sz="900"/>
                <a:t>BROOKHAVEN SCIENCE ASSOCIATES</a:t>
              </a:r>
            </a:p>
          </p:txBody>
        </p:sp>
      </p:grpSp>
      <p:pic>
        <p:nvPicPr>
          <p:cNvPr id="1034" name="Picture 17" descr="New_DOE_Logo_Color_042808.png"/>
          <p:cNvPicPr>
            <a:picLocks noChangeAspect="1"/>
          </p:cNvPicPr>
          <p:nvPr/>
        </p:nvPicPr>
        <p:blipFill>
          <a:blip r:embed="rId16" cstate="print"/>
          <a:srcRect/>
          <a:stretch>
            <a:fillRect/>
          </a:stretch>
        </p:blipFill>
        <p:spPr bwMode="auto">
          <a:xfrm>
            <a:off x="46038" y="6372225"/>
            <a:ext cx="1833562" cy="46037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 id="2147483733" r:id="rId12"/>
  </p:sldLayoutIdLst>
  <p:transition/>
  <p:txStyles>
    <p:titleStyle>
      <a:lvl1pPr algn="ctr" rtl="0" eaLnBrk="0" fontAlgn="base" hangingPunct="0">
        <a:lnSpc>
          <a:spcPct val="90000"/>
        </a:lnSpc>
        <a:spcBef>
          <a:spcPct val="0"/>
        </a:spcBef>
        <a:spcAft>
          <a:spcPct val="0"/>
        </a:spcAft>
        <a:defRPr sz="4000" b="1">
          <a:solidFill>
            <a:schemeClr val="tx2"/>
          </a:solidFill>
          <a:latin typeface="+mj-lt"/>
          <a:ea typeface="+mj-ea"/>
          <a:cs typeface="Osaka"/>
        </a:defRPr>
      </a:lvl1pPr>
      <a:lvl2pPr algn="ctr" rtl="0" eaLnBrk="0" fontAlgn="base" hangingPunct="0">
        <a:lnSpc>
          <a:spcPct val="90000"/>
        </a:lnSpc>
        <a:spcBef>
          <a:spcPct val="0"/>
        </a:spcBef>
        <a:spcAft>
          <a:spcPct val="0"/>
        </a:spcAft>
        <a:defRPr sz="4000" b="1">
          <a:solidFill>
            <a:schemeClr val="tx2"/>
          </a:solidFill>
          <a:latin typeface="Arial Narrow" pitchFamily="34" charset="0"/>
          <a:ea typeface="Osaka" charset="-128"/>
          <a:cs typeface="Osaka"/>
        </a:defRPr>
      </a:lvl2pPr>
      <a:lvl3pPr algn="ctr" rtl="0" eaLnBrk="0" fontAlgn="base" hangingPunct="0">
        <a:lnSpc>
          <a:spcPct val="90000"/>
        </a:lnSpc>
        <a:spcBef>
          <a:spcPct val="0"/>
        </a:spcBef>
        <a:spcAft>
          <a:spcPct val="0"/>
        </a:spcAft>
        <a:defRPr sz="4000" b="1">
          <a:solidFill>
            <a:schemeClr val="tx2"/>
          </a:solidFill>
          <a:latin typeface="Arial Narrow" pitchFamily="34" charset="0"/>
          <a:ea typeface="Osaka" charset="-128"/>
          <a:cs typeface="Osaka"/>
        </a:defRPr>
      </a:lvl3pPr>
      <a:lvl4pPr algn="ctr" rtl="0" eaLnBrk="0" fontAlgn="base" hangingPunct="0">
        <a:lnSpc>
          <a:spcPct val="90000"/>
        </a:lnSpc>
        <a:spcBef>
          <a:spcPct val="0"/>
        </a:spcBef>
        <a:spcAft>
          <a:spcPct val="0"/>
        </a:spcAft>
        <a:defRPr sz="4000" b="1">
          <a:solidFill>
            <a:schemeClr val="tx2"/>
          </a:solidFill>
          <a:latin typeface="Arial Narrow" pitchFamily="34" charset="0"/>
          <a:ea typeface="Osaka" charset="-128"/>
          <a:cs typeface="Osaka"/>
        </a:defRPr>
      </a:lvl4pPr>
      <a:lvl5pPr algn="ctr" rtl="0" eaLnBrk="0" fontAlgn="base" hangingPunct="0">
        <a:lnSpc>
          <a:spcPct val="90000"/>
        </a:lnSpc>
        <a:spcBef>
          <a:spcPct val="0"/>
        </a:spcBef>
        <a:spcAft>
          <a:spcPct val="0"/>
        </a:spcAft>
        <a:defRPr sz="4000" b="1">
          <a:solidFill>
            <a:schemeClr val="tx2"/>
          </a:solidFill>
          <a:latin typeface="Arial Narrow" pitchFamily="34" charset="0"/>
          <a:ea typeface="Osaka" charset="-128"/>
          <a:cs typeface="Osaka"/>
        </a:defRPr>
      </a:lvl5pPr>
      <a:lvl6pPr marL="457200" algn="ctr" rtl="0" fontAlgn="base">
        <a:lnSpc>
          <a:spcPct val="90000"/>
        </a:lnSpc>
        <a:spcBef>
          <a:spcPct val="0"/>
        </a:spcBef>
        <a:spcAft>
          <a:spcPct val="0"/>
        </a:spcAft>
        <a:defRPr sz="4000" b="1">
          <a:solidFill>
            <a:schemeClr val="tx2"/>
          </a:solidFill>
          <a:latin typeface="Arial Narrow" pitchFamily="34" charset="0"/>
          <a:ea typeface="Osaka" charset="-128"/>
        </a:defRPr>
      </a:lvl6pPr>
      <a:lvl7pPr marL="914400" algn="ctr" rtl="0" fontAlgn="base">
        <a:lnSpc>
          <a:spcPct val="90000"/>
        </a:lnSpc>
        <a:spcBef>
          <a:spcPct val="0"/>
        </a:spcBef>
        <a:spcAft>
          <a:spcPct val="0"/>
        </a:spcAft>
        <a:defRPr sz="4000" b="1">
          <a:solidFill>
            <a:schemeClr val="tx2"/>
          </a:solidFill>
          <a:latin typeface="Arial Narrow" pitchFamily="34" charset="0"/>
          <a:ea typeface="Osaka" charset="-128"/>
        </a:defRPr>
      </a:lvl7pPr>
      <a:lvl8pPr marL="1371600" algn="ctr" rtl="0" fontAlgn="base">
        <a:lnSpc>
          <a:spcPct val="90000"/>
        </a:lnSpc>
        <a:spcBef>
          <a:spcPct val="0"/>
        </a:spcBef>
        <a:spcAft>
          <a:spcPct val="0"/>
        </a:spcAft>
        <a:defRPr sz="4000" b="1">
          <a:solidFill>
            <a:schemeClr val="tx2"/>
          </a:solidFill>
          <a:latin typeface="Arial Narrow" pitchFamily="34" charset="0"/>
          <a:ea typeface="Osaka" charset="-128"/>
        </a:defRPr>
      </a:lvl8pPr>
      <a:lvl9pPr marL="1828800" algn="ctr" rtl="0" fontAlgn="base">
        <a:lnSpc>
          <a:spcPct val="90000"/>
        </a:lnSpc>
        <a:spcBef>
          <a:spcPct val="0"/>
        </a:spcBef>
        <a:spcAft>
          <a:spcPct val="0"/>
        </a:spcAft>
        <a:defRPr sz="4000" b="1">
          <a:solidFill>
            <a:schemeClr val="tx2"/>
          </a:solidFill>
          <a:latin typeface="Arial Narrow" pitchFamily="34" charset="0"/>
          <a:ea typeface="Osaka" charset="-128"/>
        </a:defRPr>
      </a:lvl9pPr>
    </p:titleStyle>
    <p:bodyStyle>
      <a:lvl1pPr marL="342900" indent="-342900" algn="l" rtl="0" eaLnBrk="0" fontAlgn="base" hangingPunct="0">
        <a:lnSpc>
          <a:spcPct val="90000"/>
        </a:lnSpc>
        <a:spcBef>
          <a:spcPct val="20000"/>
        </a:spcBef>
        <a:spcAft>
          <a:spcPct val="0"/>
        </a:spcAft>
        <a:buClr>
          <a:schemeClr val="folHlink"/>
        </a:buClr>
        <a:buSzPct val="135000"/>
        <a:buChar char="•"/>
        <a:defRPr sz="3200">
          <a:solidFill>
            <a:schemeClr val="tx1"/>
          </a:solidFill>
          <a:latin typeface="+mn-lt"/>
          <a:ea typeface="+mn-ea"/>
          <a:cs typeface="Osaka"/>
        </a:defRPr>
      </a:lvl1pPr>
      <a:lvl2pPr marL="690563" indent="-233363" algn="l" rtl="0" eaLnBrk="0" fontAlgn="base" hangingPunct="0">
        <a:lnSpc>
          <a:spcPct val="90000"/>
        </a:lnSpc>
        <a:spcBef>
          <a:spcPct val="20000"/>
        </a:spcBef>
        <a:spcAft>
          <a:spcPct val="0"/>
        </a:spcAft>
        <a:buClr>
          <a:schemeClr val="folHlink"/>
        </a:buClr>
        <a:buSzPct val="100000"/>
        <a:buChar char="•"/>
        <a:defRPr sz="2800">
          <a:solidFill>
            <a:schemeClr val="tx1"/>
          </a:solidFill>
          <a:latin typeface="+mn-lt"/>
          <a:ea typeface="+mn-ea"/>
          <a:cs typeface="Osaka"/>
        </a:defRPr>
      </a:lvl2pPr>
      <a:lvl3pPr marL="1085850" indent="-228600" algn="l" rtl="0" eaLnBrk="0" fontAlgn="base" hangingPunct="0">
        <a:lnSpc>
          <a:spcPct val="90000"/>
        </a:lnSpc>
        <a:spcBef>
          <a:spcPct val="20000"/>
        </a:spcBef>
        <a:spcAft>
          <a:spcPct val="0"/>
        </a:spcAft>
        <a:buSzPct val="100000"/>
        <a:buChar char="–"/>
        <a:defRPr sz="2400">
          <a:solidFill>
            <a:schemeClr val="tx1"/>
          </a:solidFill>
          <a:latin typeface="+mn-lt"/>
          <a:ea typeface="+mn-ea"/>
          <a:cs typeface="Osaka"/>
        </a:defRPr>
      </a:lvl3pPr>
      <a:lvl4pPr marL="1428750" indent="-228600" algn="l" rtl="0" eaLnBrk="0" fontAlgn="base" hangingPunct="0">
        <a:lnSpc>
          <a:spcPct val="90000"/>
        </a:lnSpc>
        <a:spcBef>
          <a:spcPct val="20000"/>
        </a:spcBef>
        <a:spcAft>
          <a:spcPct val="0"/>
        </a:spcAft>
        <a:buSzPct val="100000"/>
        <a:buChar char="-"/>
        <a:defRPr sz="2400">
          <a:solidFill>
            <a:schemeClr val="tx1"/>
          </a:solidFill>
          <a:latin typeface="+mn-lt"/>
          <a:ea typeface="+mn-ea"/>
          <a:cs typeface="Osaka"/>
        </a:defRPr>
      </a:lvl4pPr>
      <a:lvl5pPr marL="1771650" indent="-228600" algn="l" rtl="0" eaLnBrk="0" fontAlgn="base" hangingPunct="0">
        <a:lnSpc>
          <a:spcPct val="90000"/>
        </a:lnSpc>
        <a:spcBef>
          <a:spcPct val="20000"/>
        </a:spcBef>
        <a:spcAft>
          <a:spcPct val="0"/>
        </a:spcAft>
        <a:buSzPct val="100000"/>
        <a:buChar char="-"/>
        <a:defRPr sz="2400">
          <a:solidFill>
            <a:schemeClr val="tx1"/>
          </a:solidFill>
          <a:latin typeface="+mn-lt"/>
          <a:ea typeface="+mn-ea"/>
          <a:cs typeface="Osaka"/>
        </a:defRPr>
      </a:lvl5pPr>
      <a:lvl6pPr marL="2228850" indent="-228600" algn="l" rtl="0" fontAlgn="base">
        <a:lnSpc>
          <a:spcPct val="90000"/>
        </a:lnSpc>
        <a:spcBef>
          <a:spcPct val="20000"/>
        </a:spcBef>
        <a:spcAft>
          <a:spcPct val="0"/>
        </a:spcAft>
        <a:buSzPct val="100000"/>
        <a:buChar char="-"/>
        <a:defRPr sz="2400">
          <a:solidFill>
            <a:schemeClr val="tx1"/>
          </a:solidFill>
          <a:latin typeface="+mn-lt"/>
          <a:ea typeface="+mn-ea"/>
        </a:defRPr>
      </a:lvl6pPr>
      <a:lvl7pPr marL="2686050" indent="-228600" algn="l" rtl="0" fontAlgn="base">
        <a:lnSpc>
          <a:spcPct val="90000"/>
        </a:lnSpc>
        <a:spcBef>
          <a:spcPct val="20000"/>
        </a:spcBef>
        <a:spcAft>
          <a:spcPct val="0"/>
        </a:spcAft>
        <a:buSzPct val="100000"/>
        <a:buChar char="-"/>
        <a:defRPr sz="2400">
          <a:solidFill>
            <a:schemeClr val="tx1"/>
          </a:solidFill>
          <a:latin typeface="+mn-lt"/>
          <a:ea typeface="+mn-ea"/>
        </a:defRPr>
      </a:lvl7pPr>
      <a:lvl8pPr marL="3143250" indent="-228600" algn="l" rtl="0" fontAlgn="base">
        <a:lnSpc>
          <a:spcPct val="90000"/>
        </a:lnSpc>
        <a:spcBef>
          <a:spcPct val="20000"/>
        </a:spcBef>
        <a:spcAft>
          <a:spcPct val="0"/>
        </a:spcAft>
        <a:buSzPct val="100000"/>
        <a:buChar char="-"/>
        <a:defRPr sz="2400">
          <a:solidFill>
            <a:schemeClr val="tx1"/>
          </a:solidFill>
          <a:latin typeface="+mn-lt"/>
          <a:ea typeface="+mn-ea"/>
        </a:defRPr>
      </a:lvl8pPr>
      <a:lvl9pPr marL="3600450" indent="-228600" algn="l" rtl="0" fontAlgn="base">
        <a:lnSpc>
          <a:spcPct val="90000"/>
        </a:lnSpc>
        <a:spcBef>
          <a:spcPct val="20000"/>
        </a:spcBef>
        <a:spcAft>
          <a:spcPct val="0"/>
        </a:spcAft>
        <a:buSzPct val="100000"/>
        <a:buChar char="-"/>
        <a:defRPr sz="24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2.xml"/><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jpeg"/><Relationship Id="rId1" Type="http://schemas.openxmlformats.org/officeDocument/2006/relationships/slideLayout" Target="../slideLayouts/slideLayout6.xml"/><Relationship Id="rId4" Type="http://schemas.openxmlformats.org/officeDocument/2006/relationships/image" Target="../media/image36.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idx="4294967295"/>
          </p:nvPr>
        </p:nvSpPr>
        <p:spPr>
          <a:xfrm>
            <a:off x="0" y="0"/>
            <a:ext cx="9144000" cy="960438"/>
          </a:xfrm>
        </p:spPr>
        <p:txBody>
          <a:bodyPr lIns="0" rIns="0"/>
          <a:lstStyle/>
          <a:p>
            <a:pPr defTabSz="457200" eaLnBrk="1" hangingPunct="1">
              <a:tabLst>
                <a:tab pos="2286000" algn="l"/>
              </a:tabLst>
            </a:pPr>
            <a:r>
              <a:rPr lang="en-US" dirty="0" smtClean="0"/>
              <a:t>NSLS-II RF Systems</a:t>
            </a:r>
          </a:p>
        </p:txBody>
      </p:sp>
      <p:sp>
        <p:nvSpPr>
          <p:cNvPr id="4099" name="Text Box 4"/>
          <p:cNvSpPr txBox="1">
            <a:spLocks noChangeArrowheads="1"/>
          </p:cNvSpPr>
          <p:nvPr/>
        </p:nvSpPr>
        <p:spPr bwMode="auto">
          <a:xfrm>
            <a:off x="1217613" y="5427663"/>
            <a:ext cx="6673850" cy="912812"/>
          </a:xfrm>
          <a:prstGeom prst="rect">
            <a:avLst/>
          </a:prstGeom>
          <a:noFill/>
          <a:ln w="12700" algn="ctr">
            <a:noFill/>
            <a:miter lim="800000"/>
            <a:headEnd/>
            <a:tailEnd/>
          </a:ln>
        </p:spPr>
        <p:txBody>
          <a:bodyPr lIns="90488" tIns="44450" rIns="90488" bIns="44450">
            <a:spAutoFit/>
          </a:bodyPr>
          <a:lstStyle/>
          <a:p>
            <a:pPr algn="ctr" defTabSz="457200" eaLnBrk="0" hangingPunct="0">
              <a:lnSpc>
                <a:spcPct val="90000"/>
              </a:lnSpc>
              <a:buClr>
                <a:schemeClr val="folHlink"/>
              </a:buClr>
              <a:buSzPct val="135000"/>
              <a:tabLst>
                <a:tab pos="2286000" algn="l"/>
              </a:tabLst>
            </a:pPr>
            <a:r>
              <a:rPr lang="en-US" sz="2000" b="1" dirty="0"/>
              <a:t>Jim </a:t>
            </a:r>
            <a:r>
              <a:rPr lang="en-US" sz="2000" b="1" dirty="0" smtClean="0"/>
              <a:t>Rose on behalf of the NSLS-II RF group</a:t>
            </a:r>
            <a:endParaRPr lang="en-US" sz="2000" b="1" dirty="0"/>
          </a:p>
          <a:p>
            <a:pPr algn="ctr" defTabSz="457200" eaLnBrk="0" hangingPunct="0">
              <a:lnSpc>
                <a:spcPct val="90000"/>
              </a:lnSpc>
              <a:buClr>
                <a:schemeClr val="folHlink"/>
              </a:buClr>
              <a:buSzPct val="135000"/>
              <a:tabLst>
                <a:tab pos="2286000" algn="l"/>
              </a:tabLst>
            </a:pPr>
            <a:r>
              <a:rPr lang="en-US" sz="2000" b="1" dirty="0" smtClean="0"/>
              <a:t>CWRF2012</a:t>
            </a:r>
            <a:endParaRPr lang="en-US" sz="2000" b="1" dirty="0"/>
          </a:p>
          <a:p>
            <a:pPr algn="ctr" defTabSz="457200" eaLnBrk="0" hangingPunct="0">
              <a:lnSpc>
                <a:spcPct val="90000"/>
              </a:lnSpc>
              <a:buClr>
                <a:schemeClr val="folHlink"/>
              </a:buClr>
              <a:buSzPct val="135000"/>
              <a:tabLst>
                <a:tab pos="2286000" algn="l"/>
              </a:tabLst>
            </a:pPr>
            <a:r>
              <a:rPr lang="en-US" sz="2000" b="1" dirty="0" smtClean="0"/>
              <a:t>May 7-11, </a:t>
            </a:r>
            <a:r>
              <a:rPr lang="en-US" sz="2000" b="1" dirty="0"/>
              <a:t>2012</a:t>
            </a:r>
          </a:p>
        </p:txBody>
      </p:sp>
      <p:pic>
        <p:nvPicPr>
          <p:cNvPr id="4100" name="Picture 5"/>
          <p:cNvPicPr>
            <a:picLocks noChangeAspect="1" noChangeArrowheads="1"/>
          </p:cNvPicPr>
          <p:nvPr/>
        </p:nvPicPr>
        <p:blipFill>
          <a:blip r:embed="rId3" cstate="print"/>
          <a:srcRect/>
          <a:stretch>
            <a:fillRect/>
          </a:stretch>
        </p:blipFill>
        <p:spPr bwMode="auto">
          <a:xfrm>
            <a:off x="242888" y="1089025"/>
            <a:ext cx="8658225" cy="4219575"/>
          </a:xfrm>
          <a:prstGeom prst="rect">
            <a:avLst/>
          </a:prstGeom>
          <a:noFill/>
          <a:ln w="12700">
            <a:noFill/>
            <a:miter lim="800000"/>
            <a:headEnd/>
            <a:tailEnd/>
          </a:ln>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0" y="0"/>
            <a:ext cx="9144000" cy="914400"/>
          </a:xfrm>
        </p:spPr>
        <p:txBody>
          <a:bodyPr/>
          <a:lstStyle/>
          <a:p>
            <a:r>
              <a:rPr lang="en-US" sz="4000" dirty="0" smtClean="0"/>
              <a:t>CESR cavity  coupling optimized  </a:t>
            </a:r>
            <a:r>
              <a:rPr lang="en-US" sz="4000" dirty="0"/>
              <a:t>across all </a:t>
            </a:r>
            <a:r>
              <a:rPr lang="en-US" sz="4000" dirty="0" smtClean="0"/>
              <a:t>NSLS-II operating </a:t>
            </a:r>
            <a:r>
              <a:rPr lang="en-US" sz="4000" dirty="0"/>
              <a:t>scenarios</a:t>
            </a:r>
          </a:p>
        </p:txBody>
      </p:sp>
      <p:sp>
        <p:nvSpPr>
          <p:cNvPr id="5123" name="Text Box 3"/>
          <p:cNvSpPr txBox="1">
            <a:spLocks noChangeArrowheads="1"/>
          </p:cNvSpPr>
          <p:nvPr/>
        </p:nvSpPr>
        <p:spPr bwMode="auto">
          <a:xfrm>
            <a:off x="253999" y="5088467"/>
            <a:ext cx="5232401" cy="954107"/>
          </a:xfrm>
          <a:prstGeom prst="rect">
            <a:avLst/>
          </a:prstGeom>
          <a:noFill/>
          <a:ln w="9525">
            <a:noFill/>
            <a:miter lim="800000"/>
            <a:headEnd/>
            <a:tailEnd/>
          </a:ln>
          <a:effectLst/>
        </p:spPr>
        <p:txBody>
          <a:bodyPr wrap="square">
            <a:spAutoFit/>
          </a:bodyPr>
          <a:lstStyle/>
          <a:p>
            <a:r>
              <a:rPr lang="en-US" sz="2800" dirty="0" err="1"/>
              <a:t>Q</a:t>
            </a:r>
            <a:r>
              <a:rPr lang="en-US" sz="2800" baseline="-25000" dirty="0" err="1"/>
              <a:t>ext</a:t>
            </a:r>
            <a:r>
              <a:rPr lang="en-US" sz="2800" dirty="0"/>
              <a:t> ~ 65000 is optimal for full build-out, meets baseline, interim conditions</a:t>
            </a:r>
          </a:p>
        </p:txBody>
      </p:sp>
      <p:pic>
        <p:nvPicPr>
          <p:cNvPr id="5124" name="Picture 4"/>
          <p:cNvPicPr>
            <a:picLocks noChangeAspect="1" noChangeArrowheads="1"/>
          </p:cNvPicPr>
          <p:nvPr/>
        </p:nvPicPr>
        <p:blipFill>
          <a:blip r:embed="rId2" cstate="print"/>
          <a:srcRect/>
          <a:stretch>
            <a:fillRect/>
          </a:stretch>
        </p:blipFill>
        <p:spPr bwMode="auto">
          <a:xfrm>
            <a:off x="60325" y="1024469"/>
            <a:ext cx="9083675" cy="3979863"/>
          </a:xfrm>
          <a:prstGeom prst="rect">
            <a:avLst/>
          </a:prstGeom>
          <a:noFill/>
          <a:ln w="9525">
            <a:noFill/>
            <a:miter lim="800000"/>
            <a:headEnd/>
            <a:tailEnd/>
          </a:ln>
          <a:effectLst/>
        </p:spPr>
      </p:pic>
      <p:pic>
        <p:nvPicPr>
          <p:cNvPr id="5" name="Picture 20"/>
          <p:cNvPicPr>
            <a:picLocks noChangeAspect="1" noChangeArrowheads="1"/>
          </p:cNvPicPr>
          <p:nvPr/>
        </p:nvPicPr>
        <p:blipFill>
          <a:blip r:embed="rId3" cstate="print"/>
          <a:srcRect/>
          <a:stretch>
            <a:fillRect/>
          </a:stretch>
        </p:blipFill>
        <p:spPr bwMode="auto">
          <a:xfrm>
            <a:off x="7260873" y="5113873"/>
            <a:ext cx="1070979" cy="897468"/>
          </a:xfrm>
          <a:prstGeom prst="rect">
            <a:avLst/>
          </a:prstGeom>
          <a:noFill/>
          <a:ln w="9525">
            <a:noFill/>
            <a:miter lim="800000"/>
            <a:headEnd/>
            <a:tailEnd/>
          </a:ln>
        </p:spPr>
      </p:pic>
      <p:pic>
        <p:nvPicPr>
          <p:cNvPr id="7" name="Picture 22"/>
          <p:cNvPicPr>
            <a:picLocks noChangeAspect="1" noChangeArrowheads="1"/>
          </p:cNvPicPr>
          <p:nvPr/>
        </p:nvPicPr>
        <p:blipFill>
          <a:blip r:embed="rId4" cstate="print"/>
          <a:srcRect/>
          <a:stretch>
            <a:fillRect/>
          </a:stretch>
        </p:blipFill>
        <p:spPr bwMode="auto">
          <a:xfrm>
            <a:off x="5444066" y="5088470"/>
            <a:ext cx="1056341" cy="990600"/>
          </a:xfrm>
          <a:prstGeom prst="rect">
            <a:avLst/>
          </a:prstGeom>
          <a:noFill/>
          <a:ln w="12700" algn="ctr">
            <a:noFill/>
            <a:miter lim="800000"/>
            <a:headEnd/>
            <a:tailEnd/>
          </a:ln>
        </p:spPr>
      </p:pic>
      <p:sp>
        <p:nvSpPr>
          <p:cNvPr id="8" name="Right Arrow 7"/>
          <p:cNvSpPr/>
          <p:nvPr/>
        </p:nvSpPr>
        <p:spPr bwMode="auto">
          <a:xfrm>
            <a:off x="6654799" y="5317071"/>
            <a:ext cx="491067" cy="673544"/>
          </a:xfrm>
          <a:prstGeom prst="rightArrow">
            <a:avLst/>
          </a:prstGeom>
          <a:solidFill>
            <a:schemeClr val="accent1"/>
          </a:solidFill>
          <a:ln w="12700" cap="flat" cmpd="sng" algn="ctr">
            <a:noFill/>
            <a:prstDash val="solid"/>
            <a:round/>
            <a:headEnd type="none" w="med" len="med"/>
            <a:tailEnd type="none" w="med" len="med"/>
          </a:ln>
          <a:effectLst/>
        </p:spPr>
        <p:txBody>
          <a:bodyPr vert="horz" wrap="square" lIns="90488" tIns="44450" rIns="90488" bIns="44450" numCol="1" rtlCol="0" anchor="t" anchorCtr="0" compatLnSpc="1">
            <a:prstTxWarp prst="textNoShape">
              <a:avLst/>
            </a:prstTxWarp>
            <a:spAutoFit/>
          </a:bodyPr>
          <a:lstStyle/>
          <a:p>
            <a:pPr marL="0" marR="0" indent="0" algn="l" defTabSz="914400" rtl="0" eaLnBrk="0" fontAlgn="base" latinLnBrk="0" hangingPunct="0">
              <a:lnSpc>
                <a:spcPct val="90000"/>
              </a:lnSpc>
              <a:spcBef>
                <a:spcPct val="50000"/>
              </a:spcBef>
              <a:spcAft>
                <a:spcPct val="0"/>
              </a:spcAft>
              <a:buClr>
                <a:schemeClr val="folHlink"/>
              </a:buClr>
              <a:buSzPct val="135000"/>
              <a:buFontTx/>
              <a:buNone/>
              <a:tabLst/>
            </a:pPr>
            <a:endParaRPr kumimoji="0" lang="en-US" sz="1800" b="0" i="0" u="none" strike="noStrike" cap="none" normalizeH="0" baseline="0" smtClean="0">
              <a:ln>
                <a:noFill/>
              </a:ln>
              <a:solidFill>
                <a:schemeClr val="tx1"/>
              </a:solidFill>
              <a:effectLst/>
              <a:latin typeface="Arial Narrow" pitchFamily="34" charset="0"/>
              <a:ea typeface="Osaka" charset="-128"/>
            </a:endParaRPr>
          </a:p>
        </p:txBody>
      </p:sp>
      <p:sp>
        <p:nvSpPr>
          <p:cNvPr id="9" name="TextBox 8"/>
          <p:cNvSpPr txBox="1"/>
          <p:nvPr/>
        </p:nvSpPr>
        <p:spPr>
          <a:xfrm>
            <a:off x="5554134" y="5977470"/>
            <a:ext cx="778934" cy="369332"/>
          </a:xfrm>
          <a:prstGeom prst="rect">
            <a:avLst/>
          </a:prstGeom>
          <a:noFill/>
        </p:spPr>
        <p:txBody>
          <a:bodyPr wrap="square" rtlCol="0">
            <a:spAutoFit/>
          </a:bodyPr>
          <a:lstStyle/>
          <a:p>
            <a:r>
              <a:rPr lang="en-US" dirty="0" smtClean="0"/>
              <a:t>Cornell</a:t>
            </a:r>
            <a:endParaRPr lang="en-US" dirty="0"/>
          </a:p>
        </p:txBody>
      </p:sp>
      <p:sp>
        <p:nvSpPr>
          <p:cNvPr id="10" name="TextBox 9"/>
          <p:cNvSpPr txBox="1"/>
          <p:nvPr/>
        </p:nvSpPr>
        <p:spPr>
          <a:xfrm>
            <a:off x="7366000" y="5926667"/>
            <a:ext cx="848309" cy="369332"/>
          </a:xfrm>
          <a:prstGeom prst="rect">
            <a:avLst/>
          </a:prstGeom>
          <a:noFill/>
        </p:spPr>
        <p:txBody>
          <a:bodyPr wrap="none" rtlCol="0">
            <a:spAutoFit/>
          </a:bodyPr>
          <a:lstStyle/>
          <a:p>
            <a:r>
              <a:rPr lang="en-US" dirty="0" smtClean="0"/>
              <a:t>NSLS-II</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sz="4400" b="0" smtClean="0"/>
              <a:t>Storage Ring 500 MHz Cryomodules</a:t>
            </a:r>
          </a:p>
        </p:txBody>
      </p:sp>
      <p:sp>
        <p:nvSpPr>
          <p:cNvPr id="16387" name="Text Box 5"/>
          <p:cNvSpPr txBox="1">
            <a:spLocks noChangeArrowheads="1"/>
          </p:cNvSpPr>
          <p:nvPr/>
        </p:nvSpPr>
        <p:spPr bwMode="auto">
          <a:xfrm>
            <a:off x="268288" y="866775"/>
            <a:ext cx="8875712" cy="3908425"/>
          </a:xfrm>
          <a:prstGeom prst="rect">
            <a:avLst/>
          </a:prstGeom>
          <a:noFill/>
          <a:ln w="9525">
            <a:noFill/>
            <a:miter lim="800000"/>
            <a:headEnd/>
            <a:tailEnd/>
          </a:ln>
        </p:spPr>
        <p:txBody>
          <a:bodyPr>
            <a:spAutoFit/>
          </a:bodyPr>
          <a:lstStyle/>
          <a:p>
            <a:r>
              <a:rPr lang="en-US" sz="2400">
                <a:latin typeface="Arial" pitchFamily="34" charset="0"/>
                <a:cs typeface="Arial" pitchFamily="34" charset="0"/>
              </a:rPr>
              <a:t>Final Design Review to be held on 8 February 2012</a:t>
            </a:r>
          </a:p>
          <a:p>
            <a:pPr>
              <a:buFont typeface="Arial" pitchFamily="34" charset="0"/>
              <a:buChar char="•"/>
            </a:pPr>
            <a:r>
              <a:rPr lang="en-US" sz="2400">
                <a:latin typeface="Arial" pitchFamily="34" charset="0"/>
                <a:cs typeface="Arial" pitchFamily="34" charset="0"/>
              </a:rPr>
              <a:t>Will review design, assembly and test plans, instrumentation and P&amp;ID</a:t>
            </a:r>
          </a:p>
          <a:p>
            <a:pPr>
              <a:buFont typeface="Arial" pitchFamily="34" charset="0"/>
              <a:buChar char="•"/>
            </a:pPr>
            <a:r>
              <a:rPr lang="en-US" sz="2400">
                <a:latin typeface="Arial" pitchFamily="34" charset="0"/>
                <a:cs typeface="Arial" pitchFamily="34" charset="0"/>
              </a:rPr>
              <a:t>Approval to proceed already given for</a:t>
            </a:r>
          </a:p>
          <a:p>
            <a:pPr lvl="1">
              <a:buFont typeface="Arial" pitchFamily="34" charset="0"/>
              <a:buChar char="•"/>
            </a:pPr>
            <a:r>
              <a:rPr lang="en-US" sz="3200"/>
              <a:t> </a:t>
            </a:r>
            <a:r>
              <a:rPr lang="en-US" sz="2400"/>
              <a:t>Production of helium vessel </a:t>
            </a:r>
          </a:p>
          <a:p>
            <a:pPr lvl="1">
              <a:buFont typeface="Arial" pitchFamily="34" charset="0"/>
              <a:buChar char="•"/>
            </a:pPr>
            <a:r>
              <a:rPr lang="en-US" sz="2400"/>
              <a:t> LN2 shield</a:t>
            </a:r>
          </a:p>
          <a:p>
            <a:pPr lvl="1">
              <a:buFont typeface="Arial" pitchFamily="34" charset="0"/>
              <a:buChar char="•"/>
            </a:pPr>
            <a:r>
              <a:rPr lang="en-US" sz="2400"/>
              <a:t> Magnetic shield</a:t>
            </a:r>
          </a:p>
          <a:p>
            <a:pPr lvl="1">
              <a:buFont typeface="Arial" pitchFamily="34" charset="0"/>
              <a:buChar char="•"/>
            </a:pPr>
            <a:r>
              <a:rPr lang="en-US" sz="2400"/>
              <a:t> Insulating vacuum shell</a:t>
            </a:r>
          </a:p>
          <a:p>
            <a:pPr lvl="1">
              <a:buFont typeface="Arial" pitchFamily="34" charset="0"/>
              <a:buChar char="•"/>
            </a:pPr>
            <a:r>
              <a:rPr lang="en-US" sz="2400"/>
              <a:t> Gate valves and vacuum pumps </a:t>
            </a:r>
          </a:p>
          <a:p>
            <a:pPr lvl="1"/>
            <a:r>
              <a:rPr lang="en-US" sz="2400"/>
              <a:t>and controllers</a:t>
            </a:r>
          </a:p>
        </p:txBody>
      </p:sp>
      <p:pic>
        <p:nvPicPr>
          <p:cNvPr id="16388" name="Picture 4"/>
          <p:cNvPicPr>
            <a:picLocks noChangeAspect="1" noChangeArrowheads="1"/>
          </p:cNvPicPr>
          <p:nvPr/>
        </p:nvPicPr>
        <p:blipFill>
          <a:blip r:embed="rId2" cstate="print"/>
          <a:srcRect/>
          <a:stretch>
            <a:fillRect/>
          </a:stretch>
        </p:blipFill>
        <p:spPr bwMode="auto">
          <a:xfrm>
            <a:off x="4789488" y="2343150"/>
            <a:ext cx="4211637" cy="3841750"/>
          </a:xfrm>
          <a:prstGeom prst="rect">
            <a:avLst/>
          </a:prstGeom>
          <a:noFill/>
          <a:ln w="9525">
            <a:noFill/>
            <a:miter lim="800000"/>
            <a:headEnd/>
            <a:tailEnd/>
          </a:ln>
        </p:spPr>
      </p:pic>
      <p:pic>
        <p:nvPicPr>
          <p:cNvPr id="16389" name="Picture 3" descr="C:\Users\vishy\AppData\Roaming\Ansys\v130\preview.png"/>
          <p:cNvPicPr>
            <a:picLocks noChangeAspect="1" noChangeArrowheads="1"/>
          </p:cNvPicPr>
          <p:nvPr/>
        </p:nvPicPr>
        <p:blipFill>
          <a:blip r:embed="rId3" cstate="print"/>
          <a:srcRect/>
          <a:stretch>
            <a:fillRect/>
          </a:stretch>
        </p:blipFill>
        <p:spPr bwMode="auto">
          <a:xfrm>
            <a:off x="250825" y="4829175"/>
            <a:ext cx="2384425" cy="1920875"/>
          </a:xfrm>
          <a:prstGeom prst="rect">
            <a:avLst/>
          </a:prstGeom>
          <a:noFill/>
          <a:ln w="9525">
            <a:noFill/>
            <a:miter lim="800000"/>
            <a:headEnd/>
            <a:tailEnd/>
          </a:ln>
        </p:spPr>
      </p:pic>
      <p:sp>
        <p:nvSpPr>
          <p:cNvPr id="16390" name="TextBox 5"/>
          <p:cNvSpPr txBox="1">
            <a:spLocks noChangeArrowheads="1"/>
          </p:cNvSpPr>
          <p:nvPr/>
        </p:nvSpPr>
        <p:spPr bwMode="auto">
          <a:xfrm>
            <a:off x="1947863" y="4747683"/>
            <a:ext cx="2654300" cy="1200150"/>
          </a:xfrm>
          <a:prstGeom prst="rect">
            <a:avLst/>
          </a:prstGeom>
          <a:solidFill>
            <a:schemeClr val="bg1"/>
          </a:solidFill>
          <a:ln w="9525">
            <a:noFill/>
            <a:miter lim="800000"/>
            <a:headEnd/>
            <a:tailEnd/>
          </a:ln>
        </p:spPr>
        <p:txBody>
          <a:bodyPr>
            <a:spAutoFit/>
          </a:bodyPr>
          <a:lstStyle/>
          <a:p>
            <a:r>
              <a:rPr lang="en-US" dirty="0"/>
              <a:t>Coupler thermo-mechanical analysis complete- this was the last outstanding design task. </a:t>
            </a:r>
          </a:p>
        </p:txBody>
      </p:sp>
      <p:sp>
        <p:nvSpPr>
          <p:cNvPr id="7" name="TextBox 6"/>
          <p:cNvSpPr txBox="1"/>
          <p:nvPr/>
        </p:nvSpPr>
        <p:spPr>
          <a:xfrm>
            <a:off x="1998133" y="5926666"/>
            <a:ext cx="1528239" cy="646331"/>
          </a:xfrm>
          <a:prstGeom prst="rect">
            <a:avLst/>
          </a:prstGeom>
          <a:noFill/>
        </p:spPr>
        <p:txBody>
          <a:bodyPr wrap="none" rtlCol="0">
            <a:spAutoFit/>
          </a:bodyPr>
          <a:lstStyle/>
          <a:p>
            <a:r>
              <a:rPr lang="en-US" dirty="0" smtClean="0"/>
              <a:t>M. Yeddulla, </a:t>
            </a:r>
          </a:p>
          <a:p>
            <a:r>
              <a:rPr lang="en-US" dirty="0" smtClean="0"/>
              <a:t>V. Ravindranath</a:t>
            </a:r>
            <a:endParaRPr lang="en-US" dirty="0"/>
          </a:p>
        </p:txBody>
      </p:sp>
      <p:sp>
        <p:nvSpPr>
          <p:cNvPr id="8" name="TextBox 7"/>
          <p:cNvSpPr txBox="1"/>
          <p:nvPr/>
        </p:nvSpPr>
        <p:spPr>
          <a:xfrm>
            <a:off x="7462129" y="5858934"/>
            <a:ext cx="1681871" cy="369332"/>
          </a:xfrm>
          <a:prstGeom prst="rect">
            <a:avLst/>
          </a:prstGeom>
          <a:noFill/>
        </p:spPr>
        <p:txBody>
          <a:bodyPr wrap="none" rtlCol="0">
            <a:spAutoFit/>
          </a:bodyPr>
          <a:lstStyle/>
          <a:p>
            <a:r>
              <a:rPr lang="en-US" dirty="0" smtClean="0"/>
              <a:t>Courtesy B. Gash</a:t>
            </a:r>
            <a:endParaRPr lang="en-US" dirty="0"/>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Box 3"/>
          <p:cNvSpPr txBox="1">
            <a:spLocks noChangeArrowheads="1"/>
          </p:cNvSpPr>
          <p:nvPr/>
        </p:nvSpPr>
        <p:spPr bwMode="auto">
          <a:xfrm>
            <a:off x="809625" y="228600"/>
            <a:ext cx="7723188" cy="769938"/>
          </a:xfrm>
          <a:prstGeom prst="rect">
            <a:avLst/>
          </a:prstGeom>
          <a:noFill/>
          <a:ln w="9525">
            <a:noFill/>
            <a:miter lim="800000"/>
            <a:headEnd/>
            <a:tailEnd/>
          </a:ln>
        </p:spPr>
        <p:txBody>
          <a:bodyPr wrap="none">
            <a:spAutoFit/>
          </a:bodyPr>
          <a:lstStyle/>
          <a:p>
            <a:r>
              <a:rPr lang="en-US" sz="4400"/>
              <a:t>Storage Ring 500 MHz Cryomodules</a:t>
            </a:r>
          </a:p>
        </p:txBody>
      </p:sp>
      <p:sp>
        <p:nvSpPr>
          <p:cNvPr id="15363" name="TextBox 4"/>
          <p:cNvSpPr txBox="1">
            <a:spLocks noChangeArrowheads="1"/>
          </p:cNvSpPr>
          <p:nvPr/>
        </p:nvSpPr>
        <p:spPr bwMode="auto">
          <a:xfrm>
            <a:off x="0" y="899382"/>
            <a:ext cx="9144000" cy="6494085"/>
          </a:xfrm>
          <a:prstGeom prst="rect">
            <a:avLst/>
          </a:prstGeom>
          <a:noFill/>
          <a:ln w="9525">
            <a:noFill/>
            <a:miter lim="800000"/>
            <a:headEnd/>
            <a:tailEnd/>
          </a:ln>
        </p:spPr>
        <p:txBody>
          <a:bodyPr wrap="square">
            <a:spAutoFit/>
          </a:bodyPr>
          <a:lstStyle/>
          <a:p>
            <a:pPr>
              <a:buFont typeface="Arial" pitchFamily="34" charset="0"/>
              <a:buChar char="•"/>
            </a:pPr>
            <a:r>
              <a:rPr lang="en-US" sz="2800" dirty="0"/>
              <a:t>AES contract </a:t>
            </a:r>
            <a:r>
              <a:rPr lang="en-US" sz="2800" dirty="0" smtClean="0"/>
              <a:t>awarded April 2011. </a:t>
            </a:r>
            <a:endParaRPr lang="en-US" sz="2800" dirty="0"/>
          </a:p>
          <a:p>
            <a:pPr>
              <a:buFont typeface="Arial" pitchFamily="34" charset="0"/>
              <a:buChar char="•"/>
            </a:pPr>
            <a:r>
              <a:rPr lang="en-US" sz="2800" dirty="0"/>
              <a:t>Scope includes </a:t>
            </a:r>
            <a:r>
              <a:rPr lang="en-US" sz="2800" dirty="0" err="1"/>
              <a:t>cryomodules</a:t>
            </a:r>
            <a:r>
              <a:rPr lang="en-US" sz="2800" dirty="0"/>
              <a:t>, cavity interconnect spool piece, </a:t>
            </a:r>
            <a:r>
              <a:rPr lang="en-US" sz="2800" dirty="0" err="1"/>
              <a:t>beamline</a:t>
            </a:r>
            <a:r>
              <a:rPr lang="en-US" sz="2800" dirty="0"/>
              <a:t> tapers, vacuum and instrumentation</a:t>
            </a:r>
          </a:p>
          <a:p>
            <a:pPr lvl="1">
              <a:buFont typeface="Arial" pitchFamily="34" charset="0"/>
              <a:buChar char="•"/>
            </a:pPr>
            <a:r>
              <a:rPr lang="en-US" sz="2400" dirty="0"/>
              <a:t>The niobium was to have been BNL supplied material  and was ordered in February for delivery in May; the first material was received in August and failed incoming inspection and the order was canceled. The contract was amended to have AES provide the </a:t>
            </a:r>
            <a:r>
              <a:rPr lang="en-US" sz="2400" dirty="0" err="1"/>
              <a:t>Nb</a:t>
            </a:r>
            <a:r>
              <a:rPr lang="en-US" sz="2400" dirty="0"/>
              <a:t> and the order was placed in October. </a:t>
            </a:r>
            <a:r>
              <a:rPr lang="en-US" sz="2400" dirty="0" smtClean="0"/>
              <a:t>It was delivered in March and the 13mm and 35 mm material does not meet the tensile strength specifications causing some concern due to the large emphasis the DOE places on the design to meet the ASME pressure vessel codes</a:t>
            </a:r>
            <a:endParaRPr lang="en-US" sz="2800" dirty="0"/>
          </a:p>
          <a:p>
            <a:pPr>
              <a:buFont typeface="Arial" pitchFamily="34" charset="0"/>
              <a:buChar char="•"/>
            </a:pPr>
            <a:r>
              <a:rPr lang="en-US" sz="2800" dirty="0"/>
              <a:t>The first cryomodule is scheduled for delivery in February of 2013.</a:t>
            </a:r>
          </a:p>
          <a:p>
            <a:pPr>
              <a:buFont typeface="Arial" pitchFamily="34" charset="0"/>
              <a:buChar char="•"/>
            </a:pPr>
            <a:r>
              <a:rPr lang="en-US" sz="2800" dirty="0"/>
              <a:t>Tooling for pressing of half cells, beam tube flutes, and beam tubes is complete</a:t>
            </a:r>
          </a:p>
          <a:p>
            <a:endParaRPr lang="en-US" sz="2800" dirty="0"/>
          </a:p>
          <a:p>
            <a:endParaRPr lang="en-US" sz="2800" dirty="0"/>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Box 2"/>
          <p:cNvSpPr txBox="1">
            <a:spLocks noChangeArrowheads="1"/>
          </p:cNvSpPr>
          <p:nvPr/>
        </p:nvSpPr>
        <p:spPr bwMode="auto">
          <a:xfrm>
            <a:off x="304800" y="0"/>
            <a:ext cx="6769100" cy="769938"/>
          </a:xfrm>
          <a:prstGeom prst="rect">
            <a:avLst/>
          </a:prstGeom>
          <a:noFill/>
          <a:ln w="9525">
            <a:noFill/>
            <a:miter lim="800000"/>
            <a:headEnd/>
            <a:tailEnd/>
          </a:ln>
        </p:spPr>
        <p:txBody>
          <a:bodyPr wrap="none">
            <a:spAutoFit/>
          </a:bodyPr>
          <a:lstStyle/>
          <a:p>
            <a:r>
              <a:rPr lang="en-US" sz="4400"/>
              <a:t>500 MHz Cryomodule: Progress</a:t>
            </a:r>
          </a:p>
        </p:txBody>
      </p:sp>
      <p:sp>
        <p:nvSpPr>
          <p:cNvPr id="18435" name="TextBox 3"/>
          <p:cNvSpPr txBox="1">
            <a:spLocks noChangeArrowheads="1"/>
          </p:cNvSpPr>
          <p:nvPr/>
        </p:nvSpPr>
        <p:spPr bwMode="auto">
          <a:xfrm>
            <a:off x="4527550" y="1049338"/>
            <a:ext cx="4316413" cy="1938337"/>
          </a:xfrm>
          <a:prstGeom prst="rect">
            <a:avLst/>
          </a:prstGeom>
          <a:solidFill>
            <a:schemeClr val="bg1"/>
          </a:solidFill>
          <a:ln w="9525">
            <a:noFill/>
            <a:miter lim="800000"/>
            <a:headEnd/>
            <a:tailEnd/>
          </a:ln>
        </p:spPr>
        <p:txBody>
          <a:bodyPr>
            <a:spAutoFit/>
          </a:bodyPr>
          <a:lstStyle/>
          <a:p>
            <a:r>
              <a:rPr lang="en-US" sz="2400"/>
              <a:t>RF window test stand design complete </a:t>
            </a:r>
          </a:p>
          <a:p>
            <a:r>
              <a:rPr lang="en-US" sz="2400"/>
              <a:t>RF window tests with 300 kW klystron amplifier at BNL in the RF blockhouse</a:t>
            </a:r>
          </a:p>
        </p:txBody>
      </p:sp>
      <p:pic>
        <p:nvPicPr>
          <p:cNvPr id="18436" name="Picture 4"/>
          <p:cNvPicPr>
            <a:picLocks noChangeAspect="1" noChangeArrowheads="1"/>
          </p:cNvPicPr>
          <p:nvPr/>
        </p:nvPicPr>
        <p:blipFill>
          <a:blip r:embed="rId2" cstate="print"/>
          <a:srcRect/>
          <a:stretch>
            <a:fillRect/>
          </a:stretch>
        </p:blipFill>
        <p:spPr bwMode="auto">
          <a:xfrm>
            <a:off x="2117725" y="2871788"/>
            <a:ext cx="6823075" cy="3287712"/>
          </a:xfrm>
          <a:prstGeom prst="rect">
            <a:avLst/>
          </a:prstGeom>
          <a:noFill/>
          <a:ln w="9525">
            <a:noFill/>
            <a:miter lim="800000"/>
            <a:headEnd/>
            <a:tailEnd/>
          </a:ln>
        </p:spPr>
      </p:pic>
      <p:pic>
        <p:nvPicPr>
          <p:cNvPr id="18437" name="Picture 3"/>
          <p:cNvPicPr>
            <a:picLocks noChangeAspect="1" noChangeArrowheads="1"/>
          </p:cNvPicPr>
          <p:nvPr/>
        </p:nvPicPr>
        <p:blipFill>
          <a:blip r:embed="rId3" cstate="print"/>
          <a:srcRect/>
          <a:stretch>
            <a:fillRect/>
          </a:stretch>
        </p:blipFill>
        <p:spPr bwMode="auto">
          <a:xfrm>
            <a:off x="382588" y="1092200"/>
            <a:ext cx="3665537" cy="3344863"/>
          </a:xfrm>
          <a:prstGeom prst="rect">
            <a:avLst/>
          </a:prstGeom>
          <a:noFill/>
          <a:ln w="9525">
            <a:noFill/>
            <a:miter lim="800000"/>
            <a:headEnd/>
            <a:tailEnd/>
          </a:ln>
        </p:spPr>
      </p:pic>
      <p:cxnSp>
        <p:nvCxnSpPr>
          <p:cNvPr id="18438" name="Straight Arrow Connector 7"/>
          <p:cNvCxnSpPr>
            <a:cxnSpLocks noChangeShapeType="1"/>
          </p:cNvCxnSpPr>
          <p:nvPr/>
        </p:nvCxnSpPr>
        <p:spPr bwMode="auto">
          <a:xfrm>
            <a:off x="3027363" y="3582988"/>
            <a:ext cx="1139825" cy="1123950"/>
          </a:xfrm>
          <a:prstGeom prst="straightConnector1">
            <a:avLst/>
          </a:prstGeom>
          <a:noFill/>
          <a:ln w="25400" algn="ctr">
            <a:solidFill>
              <a:schemeClr val="tx1"/>
            </a:solidFill>
            <a:round/>
            <a:headEnd type="arrow" w="med" len="med"/>
            <a:tailEnd type="arrow" w="med" len="med"/>
          </a:ln>
        </p:spPr>
      </p:cxn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sz="3600" smtClean="0"/>
              <a:t>Storage Ring Transmitter</a:t>
            </a:r>
          </a:p>
        </p:txBody>
      </p:sp>
      <p:sp>
        <p:nvSpPr>
          <p:cNvPr id="13315" name="Text Box 6"/>
          <p:cNvSpPr txBox="1">
            <a:spLocks noChangeArrowheads="1"/>
          </p:cNvSpPr>
          <p:nvPr/>
        </p:nvSpPr>
        <p:spPr bwMode="auto">
          <a:xfrm>
            <a:off x="669925" y="5894388"/>
            <a:ext cx="184150" cy="366712"/>
          </a:xfrm>
          <a:prstGeom prst="rect">
            <a:avLst/>
          </a:prstGeom>
          <a:noFill/>
          <a:ln w="9525">
            <a:noFill/>
            <a:miter lim="800000"/>
            <a:headEnd/>
            <a:tailEnd/>
          </a:ln>
        </p:spPr>
        <p:txBody>
          <a:bodyPr wrap="none">
            <a:spAutoFit/>
          </a:bodyPr>
          <a:lstStyle/>
          <a:p>
            <a:endParaRPr lang="en-US"/>
          </a:p>
        </p:txBody>
      </p:sp>
      <p:sp>
        <p:nvSpPr>
          <p:cNvPr id="13316" name="Text Box 9"/>
          <p:cNvSpPr txBox="1">
            <a:spLocks noChangeArrowheads="1"/>
          </p:cNvSpPr>
          <p:nvPr/>
        </p:nvSpPr>
        <p:spPr bwMode="auto">
          <a:xfrm>
            <a:off x="0" y="5534025"/>
            <a:ext cx="9144000" cy="830263"/>
          </a:xfrm>
          <a:prstGeom prst="rect">
            <a:avLst/>
          </a:prstGeom>
          <a:noFill/>
          <a:ln w="9525">
            <a:noFill/>
            <a:miter lim="800000"/>
            <a:headEnd/>
            <a:tailEnd/>
          </a:ln>
        </p:spPr>
        <p:txBody>
          <a:bodyPr>
            <a:spAutoFit/>
          </a:bodyPr>
          <a:lstStyle/>
          <a:p>
            <a:r>
              <a:rPr lang="en-US" sz="2400" dirty="0"/>
              <a:t>Installation of both transmitters is complete. Integrated testing is in progress. High power </a:t>
            </a:r>
            <a:r>
              <a:rPr lang="en-US" sz="2400" dirty="0" smtClean="0"/>
              <a:t>tests of klystron 1 to 280kW, system 2 limited by failing crowbar test</a:t>
            </a:r>
            <a:endParaRPr lang="en-US" sz="2400" dirty="0"/>
          </a:p>
        </p:txBody>
      </p:sp>
      <p:pic>
        <p:nvPicPr>
          <p:cNvPr id="13317" name="Picture 10"/>
          <p:cNvPicPr>
            <a:picLocks noChangeAspect="1" noChangeArrowheads="1"/>
          </p:cNvPicPr>
          <p:nvPr/>
        </p:nvPicPr>
        <p:blipFill>
          <a:blip r:embed="rId2" cstate="print"/>
          <a:srcRect/>
          <a:stretch>
            <a:fillRect/>
          </a:stretch>
        </p:blipFill>
        <p:spPr bwMode="auto">
          <a:xfrm>
            <a:off x="228600" y="2136775"/>
            <a:ext cx="4632325" cy="3475038"/>
          </a:xfrm>
          <a:prstGeom prst="rect">
            <a:avLst/>
          </a:prstGeom>
          <a:noFill/>
          <a:ln w="9525">
            <a:noFill/>
            <a:miter lim="800000"/>
            <a:headEnd/>
            <a:tailEnd/>
          </a:ln>
        </p:spPr>
      </p:pic>
      <p:pic>
        <p:nvPicPr>
          <p:cNvPr id="13318" name="Picture 16"/>
          <p:cNvPicPr>
            <a:picLocks noChangeAspect="1" noChangeArrowheads="1"/>
          </p:cNvPicPr>
          <p:nvPr/>
        </p:nvPicPr>
        <p:blipFill>
          <a:blip r:embed="rId3" cstate="print"/>
          <a:srcRect/>
          <a:stretch>
            <a:fillRect/>
          </a:stretch>
        </p:blipFill>
        <p:spPr bwMode="auto">
          <a:xfrm>
            <a:off x="5251450" y="998538"/>
            <a:ext cx="3475038" cy="4632325"/>
          </a:xfrm>
          <a:prstGeom prst="rect">
            <a:avLst/>
          </a:prstGeom>
          <a:noFill/>
          <a:ln w="9525">
            <a:noFill/>
            <a:miter lim="800000"/>
            <a:headEnd/>
            <a:tailEnd/>
          </a:ln>
        </p:spPr>
      </p:pic>
      <p:sp>
        <p:nvSpPr>
          <p:cNvPr id="13319" name="TextBox 6"/>
          <p:cNvSpPr txBox="1">
            <a:spLocks noChangeArrowheads="1"/>
          </p:cNvSpPr>
          <p:nvPr/>
        </p:nvSpPr>
        <p:spPr bwMode="auto">
          <a:xfrm>
            <a:off x="209550" y="1019175"/>
            <a:ext cx="5006975" cy="1200150"/>
          </a:xfrm>
          <a:prstGeom prst="rect">
            <a:avLst/>
          </a:prstGeom>
          <a:noFill/>
          <a:ln w="9525">
            <a:noFill/>
            <a:miter lim="800000"/>
            <a:headEnd/>
            <a:tailEnd/>
          </a:ln>
        </p:spPr>
        <p:txBody>
          <a:bodyPr>
            <a:spAutoFit/>
          </a:bodyPr>
          <a:lstStyle/>
          <a:p>
            <a:r>
              <a:rPr lang="en-US" sz="2400"/>
              <a:t>Turn key 540 kVA klystron solid state switching power supply with mod-anode, filament supplies, interlocks and controls</a:t>
            </a:r>
          </a:p>
        </p:txBody>
      </p:sp>
      <p:sp>
        <p:nvSpPr>
          <p:cNvPr id="13320" name="TextBox 7"/>
          <p:cNvSpPr txBox="1">
            <a:spLocks noChangeArrowheads="1"/>
          </p:cNvSpPr>
          <p:nvPr/>
        </p:nvSpPr>
        <p:spPr bwMode="auto">
          <a:xfrm>
            <a:off x="5516563" y="5021263"/>
            <a:ext cx="3011487" cy="461962"/>
          </a:xfrm>
          <a:prstGeom prst="rect">
            <a:avLst/>
          </a:prstGeom>
          <a:noFill/>
          <a:ln w="9525">
            <a:noFill/>
            <a:miter lim="800000"/>
            <a:headEnd/>
            <a:tailEnd/>
          </a:ln>
        </p:spPr>
        <p:txBody>
          <a:bodyPr wrap="none">
            <a:spAutoFit/>
          </a:bodyPr>
          <a:lstStyle/>
          <a:p>
            <a:r>
              <a:rPr lang="en-US" sz="2400"/>
              <a:t>300 kW klystron amplifier</a:t>
            </a: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2" cstate="print"/>
          <a:srcRect/>
          <a:stretch>
            <a:fillRect/>
          </a:stretch>
        </p:blipFill>
        <p:spPr bwMode="auto">
          <a:xfrm>
            <a:off x="976313" y="666750"/>
            <a:ext cx="7253287" cy="5440363"/>
          </a:xfrm>
          <a:prstGeom prst="rect">
            <a:avLst/>
          </a:prstGeom>
          <a:noFill/>
          <a:ln w="9525">
            <a:noFill/>
            <a:miter lim="800000"/>
            <a:headEnd/>
            <a:tailEnd/>
          </a:ln>
        </p:spPr>
      </p:pic>
      <p:sp>
        <p:nvSpPr>
          <p:cNvPr id="2" name="Title 1"/>
          <p:cNvSpPr>
            <a:spLocks noGrp="1"/>
          </p:cNvSpPr>
          <p:nvPr>
            <p:ph type="title"/>
          </p:nvPr>
        </p:nvSpPr>
        <p:spPr>
          <a:xfrm>
            <a:off x="419100" y="0"/>
            <a:ext cx="8724900" cy="1235075"/>
          </a:xfrm>
        </p:spPr>
        <p:txBody>
          <a:bodyPr/>
          <a:lstStyle/>
          <a:p>
            <a:pPr>
              <a:defRPr/>
            </a:pPr>
            <a:r>
              <a:rPr lang="en-US" sz="3600" dirty="0" smtClean="0"/>
              <a:t>SR Transmitter: </a:t>
            </a:r>
            <a:r>
              <a:rPr lang="en-US" sz="2000" dirty="0" smtClean="0"/>
              <a:t>Transmission line network complete</a:t>
            </a:r>
            <a:endParaRPr lang="en-US" sz="3600" dirty="0"/>
          </a:p>
        </p:txBody>
      </p:sp>
      <p:sp>
        <p:nvSpPr>
          <p:cNvPr id="14340" name="TextBox 4"/>
          <p:cNvSpPr txBox="1">
            <a:spLocks noChangeArrowheads="1"/>
          </p:cNvSpPr>
          <p:nvPr/>
        </p:nvSpPr>
        <p:spPr bwMode="auto">
          <a:xfrm>
            <a:off x="5718175" y="5021263"/>
            <a:ext cx="2152650" cy="523875"/>
          </a:xfrm>
          <a:prstGeom prst="rect">
            <a:avLst/>
          </a:prstGeom>
          <a:solidFill>
            <a:schemeClr val="bg1"/>
          </a:solidFill>
          <a:ln w="9525">
            <a:noFill/>
            <a:miter lim="800000"/>
            <a:headEnd/>
            <a:tailEnd/>
          </a:ln>
        </p:spPr>
        <p:txBody>
          <a:bodyPr wrap="none">
            <a:spAutoFit/>
          </a:bodyPr>
          <a:lstStyle/>
          <a:p>
            <a:r>
              <a:rPr lang="en-US" sz="2800"/>
              <a:t>Water Manifold</a:t>
            </a:r>
          </a:p>
        </p:txBody>
      </p:sp>
      <p:sp>
        <p:nvSpPr>
          <p:cNvPr id="14341" name="TextBox 5"/>
          <p:cNvSpPr txBox="1">
            <a:spLocks noChangeArrowheads="1"/>
          </p:cNvSpPr>
          <p:nvPr/>
        </p:nvSpPr>
        <p:spPr bwMode="auto">
          <a:xfrm>
            <a:off x="2274888" y="3468688"/>
            <a:ext cx="1363662" cy="523875"/>
          </a:xfrm>
          <a:prstGeom prst="rect">
            <a:avLst/>
          </a:prstGeom>
          <a:solidFill>
            <a:schemeClr val="bg1"/>
          </a:solidFill>
          <a:ln w="9525">
            <a:noFill/>
            <a:miter lim="800000"/>
            <a:headEnd/>
            <a:tailEnd/>
          </a:ln>
        </p:spPr>
        <p:txBody>
          <a:bodyPr wrap="none">
            <a:spAutoFit/>
          </a:bodyPr>
          <a:lstStyle/>
          <a:p>
            <a:r>
              <a:rPr lang="en-US" sz="2800"/>
              <a:t>Test load</a:t>
            </a:r>
          </a:p>
        </p:txBody>
      </p:sp>
      <p:sp>
        <p:nvSpPr>
          <p:cNvPr id="14342" name="TextBox 6"/>
          <p:cNvSpPr txBox="1">
            <a:spLocks noChangeArrowheads="1"/>
          </p:cNvSpPr>
          <p:nvPr/>
        </p:nvSpPr>
        <p:spPr bwMode="auto">
          <a:xfrm>
            <a:off x="3636963" y="4597400"/>
            <a:ext cx="2082800" cy="523875"/>
          </a:xfrm>
          <a:prstGeom prst="rect">
            <a:avLst/>
          </a:prstGeom>
          <a:solidFill>
            <a:schemeClr val="bg1"/>
          </a:solidFill>
          <a:ln w="9525">
            <a:noFill/>
            <a:miter lim="800000"/>
            <a:headEnd/>
            <a:tailEnd/>
          </a:ln>
        </p:spPr>
        <p:txBody>
          <a:bodyPr wrap="none">
            <a:spAutoFit/>
          </a:bodyPr>
          <a:lstStyle/>
          <a:p>
            <a:r>
              <a:rPr lang="en-US" sz="2800"/>
              <a:t>Circulator load</a:t>
            </a:r>
          </a:p>
        </p:txBody>
      </p:sp>
      <p:sp>
        <p:nvSpPr>
          <p:cNvPr id="14343" name="TextBox 7"/>
          <p:cNvSpPr txBox="1">
            <a:spLocks noChangeArrowheads="1"/>
          </p:cNvSpPr>
          <p:nvPr/>
        </p:nvSpPr>
        <p:spPr bwMode="auto">
          <a:xfrm>
            <a:off x="1976438" y="1325563"/>
            <a:ext cx="1444625" cy="522287"/>
          </a:xfrm>
          <a:prstGeom prst="rect">
            <a:avLst/>
          </a:prstGeom>
          <a:solidFill>
            <a:schemeClr val="bg1"/>
          </a:solidFill>
          <a:ln w="9525">
            <a:noFill/>
            <a:miter lim="800000"/>
            <a:headEnd/>
            <a:tailEnd/>
          </a:ln>
        </p:spPr>
        <p:txBody>
          <a:bodyPr wrap="none">
            <a:spAutoFit/>
          </a:bodyPr>
          <a:lstStyle/>
          <a:p>
            <a:r>
              <a:rPr lang="en-US" sz="2800"/>
              <a:t>Circulator</a:t>
            </a: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p:cNvPicPr>
            <a:picLocks noChangeAspect="1" noChangeArrowheads="1"/>
          </p:cNvPicPr>
          <p:nvPr/>
        </p:nvPicPr>
        <p:blipFill>
          <a:blip r:embed="rId2" cstate="print"/>
          <a:srcRect/>
          <a:stretch>
            <a:fillRect/>
          </a:stretch>
        </p:blipFill>
        <p:spPr bwMode="auto">
          <a:xfrm>
            <a:off x="0" y="903288"/>
            <a:ext cx="6157913" cy="4619625"/>
          </a:xfrm>
          <a:prstGeom prst="rect">
            <a:avLst/>
          </a:prstGeom>
          <a:noFill/>
          <a:ln w="9525">
            <a:noFill/>
            <a:miter lim="800000"/>
            <a:headEnd/>
            <a:tailEnd/>
          </a:ln>
        </p:spPr>
      </p:pic>
      <p:sp>
        <p:nvSpPr>
          <p:cNvPr id="26627" name="TextBox 3"/>
          <p:cNvSpPr txBox="1">
            <a:spLocks noChangeArrowheads="1"/>
          </p:cNvSpPr>
          <p:nvPr/>
        </p:nvSpPr>
        <p:spPr bwMode="auto">
          <a:xfrm>
            <a:off x="1084263" y="0"/>
            <a:ext cx="6840537" cy="708025"/>
          </a:xfrm>
          <a:prstGeom prst="rect">
            <a:avLst/>
          </a:prstGeom>
          <a:noFill/>
          <a:ln w="9525">
            <a:noFill/>
            <a:miter lim="800000"/>
            <a:headEnd/>
            <a:tailEnd/>
          </a:ln>
        </p:spPr>
        <p:txBody>
          <a:bodyPr wrap="none">
            <a:spAutoFit/>
          </a:bodyPr>
          <a:lstStyle/>
          <a:p>
            <a:r>
              <a:rPr lang="en-US" sz="4000" b="1"/>
              <a:t>RF Blockhouse for cavity testing </a:t>
            </a:r>
          </a:p>
        </p:txBody>
      </p:sp>
      <p:sp>
        <p:nvSpPr>
          <p:cNvPr id="26628" name="TextBox 4"/>
          <p:cNvSpPr txBox="1">
            <a:spLocks noChangeArrowheads="1"/>
          </p:cNvSpPr>
          <p:nvPr/>
        </p:nvSpPr>
        <p:spPr bwMode="auto">
          <a:xfrm>
            <a:off x="5780088" y="1890713"/>
            <a:ext cx="3363912" cy="3786187"/>
          </a:xfrm>
          <a:prstGeom prst="rect">
            <a:avLst/>
          </a:prstGeom>
          <a:noFill/>
          <a:ln w="9525">
            <a:noFill/>
            <a:miter lim="800000"/>
            <a:headEnd/>
            <a:tailEnd/>
          </a:ln>
        </p:spPr>
        <p:txBody>
          <a:bodyPr>
            <a:spAutoFit/>
          </a:bodyPr>
          <a:lstStyle/>
          <a:p>
            <a:r>
              <a:rPr lang="en-US" sz="2400"/>
              <a:t>500 MHz Waveguide run finished to the blockhouse</a:t>
            </a:r>
          </a:p>
          <a:p>
            <a:r>
              <a:rPr lang="en-US" sz="2400"/>
              <a:t>Waiting for PPS system and cable tray/AC power </a:t>
            </a:r>
          </a:p>
          <a:p>
            <a:endParaRPr lang="en-US" sz="2400"/>
          </a:p>
          <a:p>
            <a:r>
              <a:rPr lang="en-US" sz="2400"/>
              <a:t>Required for testing of the booster cavity in late March, dewar test of the harmonic cavity in April</a:t>
            </a:r>
          </a:p>
          <a:p>
            <a:endParaRPr lang="en-US" sz="2400"/>
          </a:p>
        </p:txBody>
      </p:sp>
      <p:sp>
        <p:nvSpPr>
          <p:cNvPr id="26629" name="TextBox 5"/>
          <p:cNvSpPr txBox="1">
            <a:spLocks noChangeArrowheads="1"/>
          </p:cNvSpPr>
          <p:nvPr/>
        </p:nvSpPr>
        <p:spPr bwMode="auto">
          <a:xfrm>
            <a:off x="0" y="5599113"/>
            <a:ext cx="8277225" cy="830262"/>
          </a:xfrm>
          <a:prstGeom prst="rect">
            <a:avLst/>
          </a:prstGeom>
          <a:noFill/>
          <a:ln w="9525">
            <a:noFill/>
            <a:miter lim="800000"/>
            <a:headEnd/>
            <a:tailEnd/>
          </a:ln>
        </p:spPr>
        <p:txBody>
          <a:bodyPr>
            <a:spAutoFit/>
          </a:bodyPr>
          <a:lstStyle/>
          <a:p>
            <a:r>
              <a:rPr lang="en-US" sz="2400"/>
              <a:t>Test of the harmonic cavity is necessary to confirm cryomodule performance before completing cryo interface, tuner and HOM loads</a:t>
            </a: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6" descr="RF1 020.jpg"/>
          <p:cNvPicPr>
            <a:picLocks noChangeAspect="1"/>
          </p:cNvPicPr>
          <p:nvPr/>
        </p:nvPicPr>
        <p:blipFill>
          <a:blip r:embed="rId3" cstate="print"/>
          <a:srcRect/>
          <a:stretch>
            <a:fillRect/>
          </a:stretch>
        </p:blipFill>
        <p:spPr bwMode="auto">
          <a:xfrm>
            <a:off x="5978525" y="927100"/>
            <a:ext cx="2905125" cy="2303463"/>
          </a:xfrm>
          <a:prstGeom prst="rect">
            <a:avLst/>
          </a:prstGeom>
          <a:noFill/>
          <a:ln w="9525">
            <a:noFill/>
            <a:miter lim="800000"/>
            <a:headEnd/>
            <a:tailEnd/>
          </a:ln>
        </p:spPr>
      </p:pic>
      <p:sp>
        <p:nvSpPr>
          <p:cNvPr id="21507" name="Text Box 2"/>
          <p:cNvSpPr txBox="1">
            <a:spLocks noChangeArrowheads="1"/>
          </p:cNvSpPr>
          <p:nvPr/>
        </p:nvSpPr>
        <p:spPr bwMode="auto">
          <a:xfrm>
            <a:off x="152400" y="708025"/>
            <a:ext cx="9144000" cy="366713"/>
          </a:xfrm>
          <a:prstGeom prst="rect">
            <a:avLst/>
          </a:prstGeom>
          <a:noFill/>
          <a:ln w="9525" algn="ctr">
            <a:noFill/>
            <a:miter lim="800000"/>
            <a:headEnd/>
            <a:tailEnd/>
          </a:ln>
        </p:spPr>
        <p:txBody>
          <a:bodyPr>
            <a:spAutoFit/>
          </a:bodyPr>
          <a:lstStyle/>
          <a:p>
            <a:pPr eaLnBrk="0" hangingPunct="0">
              <a:spcBef>
                <a:spcPct val="50000"/>
              </a:spcBef>
            </a:pPr>
            <a:endParaRPr lang="en-US">
              <a:latin typeface="Arial" pitchFamily="34" charset="0"/>
            </a:endParaRPr>
          </a:p>
        </p:txBody>
      </p:sp>
      <p:sp>
        <p:nvSpPr>
          <p:cNvPr id="21508" name="Text Box 3"/>
          <p:cNvSpPr txBox="1">
            <a:spLocks noChangeArrowheads="1"/>
          </p:cNvSpPr>
          <p:nvPr/>
        </p:nvSpPr>
        <p:spPr bwMode="auto">
          <a:xfrm>
            <a:off x="-135465" y="307975"/>
            <a:ext cx="9533467" cy="584775"/>
          </a:xfrm>
          <a:prstGeom prst="rect">
            <a:avLst/>
          </a:prstGeom>
          <a:noFill/>
          <a:ln w="9525" algn="ctr">
            <a:noFill/>
            <a:miter lim="800000"/>
            <a:headEnd/>
            <a:tailEnd/>
          </a:ln>
        </p:spPr>
        <p:txBody>
          <a:bodyPr wrap="square">
            <a:spAutoFit/>
          </a:bodyPr>
          <a:lstStyle/>
          <a:p>
            <a:pPr algn="ctr" eaLnBrk="0" hangingPunct="0">
              <a:spcBef>
                <a:spcPct val="50000"/>
              </a:spcBef>
            </a:pPr>
            <a:r>
              <a:rPr lang="en-US" sz="3200" dirty="0">
                <a:latin typeface="Arial" pitchFamily="34" charset="0"/>
              </a:rPr>
              <a:t>Cavity Controller: </a:t>
            </a:r>
            <a:r>
              <a:rPr lang="en-US" sz="2000" dirty="0">
                <a:latin typeface="Arial" pitchFamily="34" charset="0"/>
              </a:rPr>
              <a:t>Last </a:t>
            </a:r>
            <a:r>
              <a:rPr lang="en-US" sz="2000" dirty="0" smtClean="0">
                <a:latin typeface="Arial" pitchFamily="34" charset="0"/>
              </a:rPr>
              <a:t>workshop </a:t>
            </a:r>
            <a:r>
              <a:rPr lang="en-US" sz="2000" dirty="0">
                <a:latin typeface="Arial" pitchFamily="34" charset="0"/>
              </a:rPr>
              <a:t>reported on successful test at CLS…</a:t>
            </a:r>
          </a:p>
        </p:txBody>
      </p:sp>
      <p:sp>
        <p:nvSpPr>
          <p:cNvPr id="21509" name="Rectangle 4"/>
          <p:cNvSpPr>
            <a:spLocks noChangeArrowheads="1"/>
          </p:cNvSpPr>
          <p:nvPr/>
        </p:nvSpPr>
        <p:spPr bwMode="auto">
          <a:xfrm>
            <a:off x="0" y="965200"/>
            <a:ext cx="3395663" cy="2214563"/>
          </a:xfrm>
          <a:prstGeom prst="rect">
            <a:avLst/>
          </a:prstGeom>
          <a:noFill/>
          <a:ln w="12700">
            <a:noFill/>
            <a:miter lim="800000"/>
            <a:headEnd/>
            <a:tailEnd/>
          </a:ln>
        </p:spPr>
        <p:txBody>
          <a:bodyPr lIns="90488" tIns="44450" rIns="90488" bIns="44450"/>
          <a:lstStyle/>
          <a:p>
            <a:pPr marL="342900" indent="-342900">
              <a:lnSpc>
                <a:spcPct val="90000"/>
              </a:lnSpc>
              <a:spcBef>
                <a:spcPct val="20000"/>
              </a:spcBef>
              <a:buClr>
                <a:schemeClr val="folHlink"/>
              </a:buClr>
              <a:buSzPct val="135000"/>
              <a:buFontTx/>
              <a:buChar char="•"/>
            </a:pPr>
            <a:r>
              <a:rPr lang="en-US" b="1"/>
              <a:t>Digital Field Controller </a:t>
            </a:r>
          </a:p>
          <a:p>
            <a:pPr marL="342900" indent="-342900">
              <a:lnSpc>
                <a:spcPct val="90000"/>
              </a:lnSpc>
              <a:spcBef>
                <a:spcPct val="20000"/>
              </a:spcBef>
              <a:buClr>
                <a:schemeClr val="folHlink"/>
              </a:buClr>
              <a:buSzPct val="135000"/>
              <a:buFontTx/>
              <a:buChar char="•"/>
            </a:pPr>
            <a:r>
              <a:rPr lang="en-US" b="1"/>
              <a:t>50 MHz IF</a:t>
            </a:r>
          </a:p>
          <a:p>
            <a:pPr marL="342900" indent="-342900">
              <a:lnSpc>
                <a:spcPct val="90000"/>
              </a:lnSpc>
              <a:spcBef>
                <a:spcPct val="20000"/>
              </a:spcBef>
              <a:buClr>
                <a:schemeClr val="folHlink"/>
              </a:buClr>
              <a:buSzPct val="135000"/>
              <a:buFontTx/>
              <a:buChar char="•"/>
            </a:pPr>
            <a:r>
              <a:rPr lang="en-US" b="1"/>
              <a:t>Tested at CLS on hardware nearly identical to NSLS-II:     300 kW klystron and CESR-B SRF  cavity</a:t>
            </a:r>
          </a:p>
          <a:p>
            <a:pPr marL="342900" indent="-342900">
              <a:lnSpc>
                <a:spcPct val="90000"/>
              </a:lnSpc>
              <a:spcBef>
                <a:spcPct val="20000"/>
              </a:spcBef>
              <a:buClr>
                <a:schemeClr val="folHlink"/>
              </a:buClr>
              <a:buSzPct val="135000"/>
              <a:buFontTx/>
              <a:buChar char="•"/>
            </a:pPr>
            <a:r>
              <a:rPr lang="en-US" b="1"/>
              <a:t>Meets NSLS-II field spec.  of 0.15 degree and 0.05% </a:t>
            </a:r>
          </a:p>
        </p:txBody>
      </p:sp>
      <p:pic>
        <p:nvPicPr>
          <p:cNvPr id="21510" name="Picture 7" descr="RF1 062.jpg"/>
          <p:cNvPicPr>
            <a:picLocks noChangeAspect="1"/>
          </p:cNvPicPr>
          <p:nvPr/>
        </p:nvPicPr>
        <p:blipFill>
          <a:blip r:embed="rId4" cstate="print"/>
          <a:srcRect/>
          <a:stretch>
            <a:fillRect/>
          </a:stretch>
        </p:blipFill>
        <p:spPr bwMode="auto">
          <a:xfrm>
            <a:off x="3338513" y="968375"/>
            <a:ext cx="3543300" cy="2178050"/>
          </a:xfrm>
          <a:prstGeom prst="rect">
            <a:avLst/>
          </a:prstGeom>
          <a:noFill/>
          <a:ln w="9525">
            <a:noFill/>
            <a:miter lim="800000"/>
            <a:headEnd/>
            <a:tailEnd/>
          </a:ln>
        </p:spPr>
      </p:pic>
      <p:pic>
        <p:nvPicPr>
          <p:cNvPr id="21511" name="Picture 10" descr="CLS250mA.TIF"/>
          <p:cNvPicPr>
            <a:picLocks noChangeAspect="1"/>
          </p:cNvPicPr>
          <p:nvPr/>
        </p:nvPicPr>
        <p:blipFill>
          <a:blip r:embed="rId5" cstate="print"/>
          <a:srcRect/>
          <a:stretch>
            <a:fillRect/>
          </a:stretch>
        </p:blipFill>
        <p:spPr bwMode="auto">
          <a:xfrm>
            <a:off x="134938" y="3259138"/>
            <a:ext cx="3868737" cy="3011487"/>
          </a:xfrm>
          <a:prstGeom prst="rect">
            <a:avLst/>
          </a:prstGeom>
          <a:noFill/>
          <a:ln w="9525">
            <a:noFill/>
            <a:miter lim="800000"/>
            <a:headEnd/>
            <a:tailEnd/>
          </a:ln>
        </p:spPr>
      </p:pic>
      <p:pic>
        <p:nvPicPr>
          <p:cNvPr id="21512" name="Picture 9" descr="RightPhase250mA.TIF"/>
          <p:cNvPicPr>
            <a:picLocks noChangeAspect="1"/>
          </p:cNvPicPr>
          <p:nvPr/>
        </p:nvPicPr>
        <p:blipFill>
          <a:blip r:embed="rId6" cstate="print"/>
          <a:srcRect/>
          <a:stretch>
            <a:fillRect/>
          </a:stretch>
        </p:blipFill>
        <p:spPr bwMode="auto">
          <a:xfrm>
            <a:off x="5991225" y="3279775"/>
            <a:ext cx="3152775" cy="2982913"/>
          </a:xfrm>
          <a:prstGeom prst="rect">
            <a:avLst/>
          </a:prstGeom>
          <a:noFill/>
          <a:ln w="9525">
            <a:noFill/>
            <a:miter lim="800000"/>
            <a:headEnd/>
            <a:tailEnd/>
          </a:ln>
        </p:spPr>
      </p:pic>
      <p:sp>
        <p:nvSpPr>
          <p:cNvPr id="21513" name="AutoShape 9"/>
          <p:cNvSpPr>
            <a:spLocks noChangeArrowheads="1"/>
          </p:cNvSpPr>
          <p:nvPr/>
        </p:nvSpPr>
        <p:spPr bwMode="auto">
          <a:xfrm>
            <a:off x="4130675" y="4633913"/>
            <a:ext cx="1692275" cy="2039937"/>
          </a:xfrm>
          <a:prstGeom prst="rightArrow">
            <a:avLst>
              <a:gd name="adj1" fmla="val 50000"/>
              <a:gd name="adj2" fmla="val 25000"/>
            </a:avLst>
          </a:prstGeom>
          <a:noFill/>
          <a:ln w="25400" algn="ctr">
            <a:solidFill>
              <a:schemeClr val="tx1"/>
            </a:solidFill>
            <a:miter lim="800000"/>
            <a:headEnd/>
            <a:tailEnd/>
          </a:ln>
        </p:spPr>
        <p:txBody>
          <a:bodyPr lIns="90488" tIns="44450" rIns="90488" bIns="44450" anchor="ctr">
            <a:spAutoFit/>
          </a:bodyPr>
          <a:lstStyle/>
          <a:p>
            <a:endParaRPr lang="en-US"/>
          </a:p>
        </p:txBody>
      </p:sp>
      <p:sp>
        <p:nvSpPr>
          <p:cNvPr id="21514" name="AutoShape 10"/>
          <p:cNvSpPr>
            <a:spLocks noChangeArrowheads="1"/>
          </p:cNvSpPr>
          <p:nvPr/>
        </p:nvSpPr>
        <p:spPr bwMode="auto">
          <a:xfrm rot="10800000">
            <a:off x="4052888" y="2954338"/>
            <a:ext cx="1736725" cy="2162175"/>
          </a:xfrm>
          <a:prstGeom prst="rightArrow">
            <a:avLst>
              <a:gd name="adj1" fmla="val 50000"/>
              <a:gd name="adj2" fmla="val 25000"/>
            </a:avLst>
          </a:prstGeom>
          <a:noFill/>
          <a:ln w="25400" algn="ctr">
            <a:solidFill>
              <a:schemeClr val="tx1"/>
            </a:solidFill>
            <a:miter lim="800000"/>
            <a:headEnd/>
            <a:tailEnd/>
          </a:ln>
        </p:spPr>
        <p:txBody>
          <a:bodyPr lIns="90488" tIns="44450" rIns="90488" bIns="44450" anchor="ctr">
            <a:spAutoFit/>
          </a:bodyPr>
          <a:lstStyle/>
          <a:p>
            <a:endParaRPr lang="en-US"/>
          </a:p>
        </p:txBody>
      </p:sp>
      <p:sp>
        <p:nvSpPr>
          <p:cNvPr id="21515" name="Text Box 11"/>
          <p:cNvSpPr txBox="1">
            <a:spLocks noChangeArrowheads="1"/>
          </p:cNvSpPr>
          <p:nvPr/>
        </p:nvSpPr>
        <p:spPr bwMode="auto">
          <a:xfrm>
            <a:off x="4156075" y="3522663"/>
            <a:ext cx="1682750" cy="984250"/>
          </a:xfrm>
          <a:prstGeom prst="rect">
            <a:avLst/>
          </a:prstGeom>
          <a:noFill/>
          <a:ln w="12700" algn="ctr">
            <a:noFill/>
            <a:miter lim="800000"/>
            <a:headEnd/>
            <a:tailEnd/>
          </a:ln>
        </p:spPr>
        <p:txBody>
          <a:bodyPr lIns="90488" tIns="44450" rIns="90488" bIns="44450">
            <a:spAutoFit/>
          </a:bodyPr>
          <a:lstStyle/>
          <a:p>
            <a:pPr eaLnBrk="0" hangingPunct="0">
              <a:lnSpc>
                <a:spcPct val="75000"/>
              </a:lnSpc>
              <a:spcBef>
                <a:spcPct val="50000"/>
              </a:spcBef>
              <a:buClr>
                <a:schemeClr val="folHlink"/>
              </a:buClr>
              <a:buSzPct val="135000"/>
            </a:pPr>
            <a:r>
              <a:rPr lang="en-US" b="1"/>
              <a:t>CLS Analog</a:t>
            </a:r>
          </a:p>
          <a:p>
            <a:pPr eaLnBrk="0" hangingPunct="0">
              <a:lnSpc>
                <a:spcPct val="75000"/>
              </a:lnSpc>
              <a:spcBef>
                <a:spcPct val="50000"/>
              </a:spcBef>
              <a:buClr>
                <a:schemeClr val="folHlink"/>
              </a:buClr>
              <a:buSzPct val="135000"/>
            </a:pPr>
            <a:r>
              <a:rPr lang="en-US" b="1"/>
              <a:t>A=0.073%rms</a:t>
            </a:r>
          </a:p>
          <a:p>
            <a:pPr eaLnBrk="0" hangingPunct="0">
              <a:lnSpc>
                <a:spcPct val="75000"/>
              </a:lnSpc>
              <a:spcBef>
                <a:spcPct val="50000"/>
              </a:spcBef>
              <a:buClr>
                <a:schemeClr val="folHlink"/>
              </a:buClr>
              <a:buSzPct val="135000"/>
            </a:pPr>
            <a:r>
              <a:rPr lang="el-GR" b="1"/>
              <a:t>φ</a:t>
            </a:r>
            <a:r>
              <a:rPr lang="en-US" b="1"/>
              <a:t>=0.12° rms</a:t>
            </a:r>
          </a:p>
        </p:txBody>
      </p:sp>
      <p:sp>
        <p:nvSpPr>
          <p:cNvPr id="21516" name="Text Box 12"/>
          <p:cNvSpPr txBox="1">
            <a:spLocks noChangeArrowheads="1"/>
          </p:cNvSpPr>
          <p:nvPr/>
        </p:nvSpPr>
        <p:spPr bwMode="auto">
          <a:xfrm>
            <a:off x="4156075" y="5157788"/>
            <a:ext cx="1531938" cy="941387"/>
          </a:xfrm>
          <a:prstGeom prst="rect">
            <a:avLst/>
          </a:prstGeom>
          <a:noFill/>
          <a:ln w="12700" algn="ctr">
            <a:noFill/>
            <a:miter lim="800000"/>
            <a:headEnd/>
            <a:tailEnd/>
          </a:ln>
        </p:spPr>
        <p:txBody>
          <a:bodyPr lIns="90488" tIns="44450" rIns="90488" bIns="44450">
            <a:spAutoFit/>
          </a:bodyPr>
          <a:lstStyle/>
          <a:p>
            <a:pPr eaLnBrk="0" hangingPunct="0">
              <a:lnSpc>
                <a:spcPct val="70000"/>
              </a:lnSpc>
              <a:spcBef>
                <a:spcPct val="50000"/>
              </a:spcBef>
              <a:buClr>
                <a:schemeClr val="folHlink"/>
              </a:buClr>
              <a:buSzPct val="135000"/>
            </a:pPr>
            <a:r>
              <a:rPr lang="en-US" b="1"/>
              <a:t>NSLS-II</a:t>
            </a:r>
          </a:p>
          <a:p>
            <a:pPr eaLnBrk="0" hangingPunct="0">
              <a:lnSpc>
                <a:spcPct val="70000"/>
              </a:lnSpc>
              <a:spcBef>
                <a:spcPct val="50000"/>
              </a:spcBef>
              <a:buClr>
                <a:schemeClr val="folHlink"/>
              </a:buClr>
              <a:buSzPct val="135000"/>
            </a:pPr>
            <a:r>
              <a:rPr lang="en-US" b="1"/>
              <a:t>A=0.026%rms</a:t>
            </a:r>
          </a:p>
          <a:p>
            <a:pPr eaLnBrk="0" hangingPunct="0">
              <a:lnSpc>
                <a:spcPct val="70000"/>
              </a:lnSpc>
              <a:spcBef>
                <a:spcPct val="50000"/>
              </a:spcBef>
              <a:buClr>
                <a:schemeClr val="folHlink"/>
              </a:buClr>
              <a:buSzPct val="135000"/>
            </a:pPr>
            <a:r>
              <a:rPr lang="el-GR" b="1"/>
              <a:t>φ</a:t>
            </a:r>
            <a:r>
              <a:rPr lang="en-US" b="1"/>
              <a:t>=0.02°rms</a:t>
            </a:r>
          </a:p>
        </p:txBody>
      </p:sp>
      <p:sp>
        <p:nvSpPr>
          <p:cNvPr id="21517" name="Text Box 13"/>
          <p:cNvSpPr txBox="1">
            <a:spLocks noChangeArrowheads="1"/>
          </p:cNvSpPr>
          <p:nvPr/>
        </p:nvSpPr>
        <p:spPr bwMode="auto">
          <a:xfrm>
            <a:off x="3490913" y="2665413"/>
            <a:ext cx="681037" cy="336550"/>
          </a:xfrm>
          <a:prstGeom prst="rect">
            <a:avLst/>
          </a:prstGeom>
          <a:noFill/>
          <a:ln w="12700" algn="ctr">
            <a:noFill/>
            <a:miter lim="800000"/>
            <a:headEnd/>
            <a:tailEnd/>
          </a:ln>
        </p:spPr>
        <p:txBody>
          <a:bodyPr wrap="none" lIns="90488" tIns="44450" rIns="90488" bIns="44450">
            <a:spAutoFit/>
          </a:bodyPr>
          <a:lstStyle/>
          <a:p>
            <a:pPr eaLnBrk="0" hangingPunct="0">
              <a:lnSpc>
                <a:spcPct val="90000"/>
              </a:lnSpc>
              <a:spcBef>
                <a:spcPct val="50000"/>
              </a:spcBef>
              <a:buClr>
                <a:schemeClr val="folHlink"/>
              </a:buClr>
              <a:buSzPct val="135000"/>
            </a:pPr>
            <a:r>
              <a:rPr lang="en-US" b="1"/>
              <a:t>H. Ma</a:t>
            </a:r>
          </a:p>
        </p:txBody>
      </p:sp>
      <p:sp>
        <p:nvSpPr>
          <p:cNvPr id="21518" name="Text Box 14"/>
          <p:cNvSpPr txBox="1">
            <a:spLocks noChangeArrowheads="1"/>
          </p:cNvSpPr>
          <p:nvPr/>
        </p:nvSpPr>
        <p:spPr bwMode="auto">
          <a:xfrm>
            <a:off x="2279650" y="6324600"/>
            <a:ext cx="2913063" cy="336550"/>
          </a:xfrm>
          <a:prstGeom prst="rect">
            <a:avLst/>
          </a:prstGeom>
          <a:noFill/>
          <a:ln w="12700" algn="ctr">
            <a:noFill/>
            <a:miter lim="800000"/>
            <a:headEnd/>
            <a:tailEnd/>
          </a:ln>
        </p:spPr>
        <p:txBody>
          <a:bodyPr wrap="none" lIns="90488" tIns="44450" rIns="90488" bIns="44450">
            <a:spAutoFit/>
          </a:bodyPr>
          <a:lstStyle/>
          <a:p>
            <a:pPr eaLnBrk="0" hangingPunct="0">
              <a:lnSpc>
                <a:spcPct val="90000"/>
              </a:lnSpc>
              <a:spcBef>
                <a:spcPct val="50000"/>
              </a:spcBef>
              <a:buClr>
                <a:schemeClr val="folHlink"/>
              </a:buClr>
              <a:buSzPct val="135000"/>
            </a:pPr>
            <a:r>
              <a:rPr lang="en-US" b="1" dirty="0"/>
              <a:t>CLS tests courtesy M. de </a:t>
            </a:r>
            <a:r>
              <a:rPr lang="en-US" b="1" dirty="0" err="1"/>
              <a:t>Jong</a:t>
            </a:r>
            <a:endParaRPr lang="en-US" b="1" dirty="0"/>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52347" y="238539"/>
            <a:ext cx="5859296" cy="1323439"/>
          </a:xfrm>
          <a:prstGeom prst="rect">
            <a:avLst/>
          </a:prstGeom>
          <a:noFill/>
        </p:spPr>
        <p:txBody>
          <a:bodyPr wrap="none" rtlCol="0">
            <a:spAutoFit/>
          </a:bodyPr>
          <a:lstStyle/>
          <a:p>
            <a:r>
              <a:rPr lang="en-US" sz="4000" dirty="0" smtClean="0"/>
              <a:t>Digital Controller Functionality</a:t>
            </a:r>
          </a:p>
          <a:p>
            <a:endParaRPr lang="en-US" sz="4000" dirty="0"/>
          </a:p>
        </p:txBody>
      </p:sp>
      <p:sp>
        <p:nvSpPr>
          <p:cNvPr id="6" name="Rectangle 5"/>
          <p:cNvSpPr/>
          <p:nvPr/>
        </p:nvSpPr>
        <p:spPr>
          <a:xfrm>
            <a:off x="0" y="918578"/>
            <a:ext cx="9144000" cy="6247864"/>
          </a:xfrm>
          <a:prstGeom prst="rect">
            <a:avLst/>
          </a:prstGeom>
        </p:spPr>
        <p:txBody>
          <a:bodyPr wrap="square">
            <a:spAutoFit/>
          </a:bodyPr>
          <a:lstStyle/>
          <a:p>
            <a:pPr>
              <a:buFont typeface="Arial" pitchFamily="34" charset="0"/>
              <a:buChar char="•"/>
            </a:pPr>
            <a:r>
              <a:rPr lang="en-US" sz="2000" i="1" dirty="0"/>
              <a:t>Down/up conversion from/to 500 </a:t>
            </a:r>
            <a:r>
              <a:rPr lang="en-US" sz="2000" i="1" dirty="0" smtClean="0"/>
              <a:t>MHz</a:t>
            </a:r>
          </a:p>
          <a:p>
            <a:pPr>
              <a:buFont typeface="Arial" pitchFamily="34" charset="0"/>
              <a:buChar char="•"/>
            </a:pPr>
            <a:r>
              <a:rPr lang="en-US" sz="2000" i="1" dirty="0" smtClean="0"/>
              <a:t> </a:t>
            </a:r>
            <a:r>
              <a:rPr lang="en-US" sz="2000" dirty="0"/>
              <a:t>I/Q-based IF signal processing over the 50 – 56 MHZ frequency </a:t>
            </a:r>
            <a:r>
              <a:rPr lang="en-US" sz="2000" dirty="0" smtClean="0"/>
              <a:t>range</a:t>
            </a:r>
          </a:p>
          <a:p>
            <a:pPr>
              <a:buFont typeface="Arial" pitchFamily="34" charset="0"/>
              <a:buChar char="•"/>
            </a:pPr>
            <a:r>
              <a:rPr lang="en-US" sz="2000" dirty="0" smtClean="0"/>
              <a:t>Open-loop operation</a:t>
            </a:r>
          </a:p>
          <a:p>
            <a:pPr lvl="1">
              <a:buFont typeface="Arial" pitchFamily="34" charset="0"/>
              <a:buChar char="•"/>
            </a:pPr>
            <a:r>
              <a:rPr lang="en-US" sz="2000" dirty="0"/>
              <a:t>Amplitude and phase set points with </a:t>
            </a:r>
            <a:r>
              <a:rPr lang="en-US" sz="2000" dirty="0" err="1" smtClean="0"/>
              <a:t>readback</a:t>
            </a:r>
            <a:endParaRPr lang="en-US" sz="2000" dirty="0" smtClean="0"/>
          </a:p>
          <a:p>
            <a:pPr lvl="1">
              <a:buFont typeface="Arial" pitchFamily="34" charset="0"/>
              <a:buChar char="•"/>
            </a:pPr>
            <a:r>
              <a:rPr lang="en-US" sz="2000" dirty="0"/>
              <a:t>Feed Forward Table with CW, Pulsed, Pulse on CW, Triangular and Ramp </a:t>
            </a:r>
            <a:r>
              <a:rPr lang="en-US" sz="2000" dirty="0" smtClean="0"/>
              <a:t>functions</a:t>
            </a:r>
          </a:p>
          <a:p>
            <a:pPr>
              <a:buFont typeface="Arial" pitchFamily="34" charset="0"/>
              <a:buChar char="•"/>
            </a:pPr>
            <a:r>
              <a:rPr lang="en-US" sz="2000" dirty="0" smtClean="0"/>
              <a:t>Closed-loop operation</a:t>
            </a:r>
          </a:p>
          <a:p>
            <a:pPr lvl="1">
              <a:buFont typeface="Arial" pitchFamily="34" charset="0"/>
              <a:buChar char="•"/>
            </a:pPr>
            <a:r>
              <a:rPr lang="en-US" sz="2000" dirty="0"/>
              <a:t>Programmable amplitude and phase set </a:t>
            </a:r>
            <a:r>
              <a:rPr lang="en-US" sz="2000" dirty="0" smtClean="0"/>
              <a:t>points referenced to a separate </a:t>
            </a:r>
            <a:r>
              <a:rPr lang="en-US" sz="2000" dirty="0" err="1" smtClean="0"/>
              <a:t>rf</a:t>
            </a:r>
            <a:r>
              <a:rPr lang="en-US" sz="2000" dirty="0" smtClean="0"/>
              <a:t> reference signal</a:t>
            </a:r>
          </a:p>
          <a:p>
            <a:pPr lvl="1">
              <a:buFont typeface="Arial" pitchFamily="34" charset="0"/>
              <a:buChar char="•"/>
            </a:pPr>
            <a:r>
              <a:rPr lang="en-US" sz="2000" dirty="0" smtClean="0"/>
              <a:t>Programmable </a:t>
            </a:r>
            <a:r>
              <a:rPr lang="en-US" sz="2000" dirty="0"/>
              <a:t>proportional and integral gain with </a:t>
            </a:r>
            <a:r>
              <a:rPr lang="en-US" sz="2000" dirty="0" err="1" smtClean="0"/>
              <a:t>readbacks</a:t>
            </a:r>
            <a:endParaRPr lang="en-US" sz="2000" dirty="0" smtClean="0"/>
          </a:p>
          <a:p>
            <a:pPr lvl="1">
              <a:buFont typeface="Arial" pitchFamily="34" charset="0"/>
              <a:buChar char="•"/>
            </a:pPr>
            <a:r>
              <a:rPr lang="en-US" sz="2000" dirty="0"/>
              <a:t>Loop Phase Rotation at turn </a:t>
            </a:r>
            <a:r>
              <a:rPr lang="en-US" sz="2000" dirty="0" smtClean="0"/>
              <a:t>on measures open loop phase Fwd vs. Cavity and sets to180</a:t>
            </a:r>
          </a:p>
          <a:p>
            <a:pPr lvl="1">
              <a:buFont typeface="Arial" pitchFamily="34" charset="0"/>
              <a:buChar char="•"/>
            </a:pPr>
            <a:r>
              <a:rPr lang="en-US" sz="2000" dirty="0" smtClean="0">
                <a:solidFill>
                  <a:srgbClr val="FF0000"/>
                </a:solidFill>
              </a:rPr>
              <a:t>Fast </a:t>
            </a:r>
            <a:r>
              <a:rPr lang="en-US" sz="2000" dirty="0">
                <a:solidFill>
                  <a:srgbClr val="FF0000"/>
                </a:solidFill>
              </a:rPr>
              <a:t>ramp down of the closed-loop set points that is triggered by a hardwired interlock fault input (</a:t>
            </a:r>
            <a:r>
              <a:rPr lang="en-US" sz="2000" dirty="0" err="1">
                <a:solidFill>
                  <a:srgbClr val="FF0000"/>
                </a:solidFill>
              </a:rPr>
              <a:t>RFinhiBit</a:t>
            </a:r>
            <a:r>
              <a:rPr lang="en-US" sz="2000" dirty="0" smtClean="0">
                <a:solidFill>
                  <a:srgbClr val="FF0000"/>
                </a:solidFill>
              </a:rPr>
              <a:t>).</a:t>
            </a:r>
          </a:p>
          <a:p>
            <a:pPr lvl="1">
              <a:buFont typeface="Arial" pitchFamily="34" charset="0"/>
              <a:buChar char="•"/>
            </a:pPr>
            <a:r>
              <a:rPr lang="en-US" sz="2000" dirty="0" smtClean="0"/>
              <a:t>External </a:t>
            </a:r>
            <a:r>
              <a:rPr lang="en-US" sz="2000" dirty="0" err="1"/>
              <a:t>fiducial</a:t>
            </a:r>
            <a:r>
              <a:rPr lang="en-US" sz="2000" dirty="0"/>
              <a:t> for synchronization with other </a:t>
            </a:r>
            <a:r>
              <a:rPr lang="en-US" sz="2000" dirty="0" err="1"/>
              <a:t>rf</a:t>
            </a:r>
            <a:r>
              <a:rPr lang="en-US" sz="2000" dirty="0"/>
              <a:t> systems and machine </a:t>
            </a:r>
            <a:r>
              <a:rPr lang="en-US" sz="2000" dirty="0" smtClean="0"/>
              <a:t>events</a:t>
            </a:r>
          </a:p>
          <a:p>
            <a:pPr lvl="1">
              <a:buFont typeface="Arial" pitchFamily="34" charset="0"/>
              <a:buChar char="•"/>
            </a:pPr>
            <a:r>
              <a:rPr lang="en-US" sz="2000" i="1" dirty="0" smtClean="0">
                <a:solidFill>
                  <a:srgbClr val="FF0000"/>
                </a:solidFill>
              </a:rPr>
              <a:t>RF limiter in IF output: real time limiter linear in amplitude and phase</a:t>
            </a:r>
          </a:p>
          <a:p>
            <a:pPr lvl="1">
              <a:buFont typeface="Arial" pitchFamily="34" charset="0"/>
              <a:buChar char="•"/>
            </a:pPr>
            <a:r>
              <a:rPr lang="en-US" sz="2000" i="1" dirty="0" smtClean="0">
                <a:solidFill>
                  <a:srgbClr val="FF0000"/>
                </a:solidFill>
              </a:rPr>
              <a:t>Circular buffer triggered by  internal or external events captures fast RF and beam signals</a:t>
            </a:r>
          </a:p>
          <a:p>
            <a:pPr lvl="1">
              <a:buFont typeface="Arial" pitchFamily="34" charset="0"/>
              <a:buChar char="•"/>
            </a:pPr>
            <a:r>
              <a:rPr lang="en-US" sz="2000" i="1" dirty="0" smtClean="0">
                <a:solidFill>
                  <a:srgbClr val="FF0000"/>
                </a:solidFill>
              </a:rPr>
              <a:t>Eight channel 1024 sample data acquisition in logic “Scope Function”</a:t>
            </a:r>
          </a:p>
          <a:p>
            <a:pPr lvl="1">
              <a:buFont typeface="Arial" pitchFamily="34" charset="0"/>
              <a:buChar char="•"/>
            </a:pPr>
            <a:r>
              <a:rPr lang="en-US" sz="2000" dirty="0"/>
              <a:t>Ability to ramp the closed-loop set points using a programmed ramp table (</a:t>
            </a:r>
            <a:r>
              <a:rPr lang="en-US" sz="2000" dirty="0" smtClean="0"/>
              <a:t>booster)</a:t>
            </a:r>
          </a:p>
          <a:p>
            <a:pPr lvl="1">
              <a:buFont typeface="Arial" pitchFamily="34" charset="0"/>
              <a:buChar char="•"/>
            </a:pPr>
            <a:r>
              <a:rPr lang="en-US" sz="2000" i="1" dirty="0" smtClean="0">
                <a:solidFill>
                  <a:srgbClr val="FF0000"/>
                </a:solidFill>
              </a:rPr>
              <a:t>Future plans include 6-channel vector Network Analyzer  functions (S21, S31, S41, S51…)</a:t>
            </a:r>
          </a:p>
          <a:p>
            <a:pPr lvl="1">
              <a:buFont typeface="Arial" pitchFamily="34" charset="0"/>
              <a:buChar char="•"/>
            </a:pPr>
            <a:endParaRPr lang="en-US" sz="2000" i="1" dirty="0"/>
          </a:p>
          <a:p>
            <a:pPr lvl="1">
              <a:buFont typeface="Arial" pitchFamily="34" charset="0"/>
              <a:buChar char="•"/>
            </a:pPr>
            <a:endParaRPr lang="en-US" sz="2000" i="1" dirty="0" smtClean="0"/>
          </a:p>
          <a:p>
            <a:pPr>
              <a:buFont typeface="Arial" pitchFamily="34" charset="0"/>
              <a:buChar char="•"/>
            </a:pPr>
            <a:endParaRPr lang="en-US" sz="2000" dirty="0"/>
          </a:p>
        </p:txBody>
      </p:sp>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n-US" smtClean="0"/>
              <a:t>Landau Cavity: </a:t>
            </a:r>
            <a:r>
              <a:rPr lang="en-US" b="0" smtClean="0"/>
              <a:t>cryomodule complete last April</a:t>
            </a:r>
          </a:p>
        </p:txBody>
      </p:sp>
      <p:pic>
        <p:nvPicPr>
          <p:cNvPr id="24579" name="Picture 174"/>
          <p:cNvPicPr>
            <a:picLocks noChangeAspect="1" noChangeArrowheads="1"/>
          </p:cNvPicPr>
          <p:nvPr/>
        </p:nvPicPr>
        <p:blipFill>
          <a:blip r:embed="rId2" cstate="print"/>
          <a:srcRect/>
          <a:stretch>
            <a:fillRect/>
          </a:stretch>
        </p:blipFill>
        <p:spPr bwMode="auto">
          <a:xfrm>
            <a:off x="0" y="2816225"/>
            <a:ext cx="5137150" cy="2611438"/>
          </a:xfrm>
          <a:prstGeom prst="rect">
            <a:avLst/>
          </a:prstGeom>
          <a:noFill/>
          <a:ln w="9525">
            <a:noFill/>
            <a:miter lim="800000"/>
            <a:headEnd/>
            <a:tailEnd/>
          </a:ln>
        </p:spPr>
      </p:pic>
      <p:pic>
        <p:nvPicPr>
          <p:cNvPr id="24580" name="Picture 279" descr="IMG_5388"/>
          <p:cNvPicPr>
            <a:picLocks noChangeAspect="1" noChangeArrowheads="1"/>
          </p:cNvPicPr>
          <p:nvPr/>
        </p:nvPicPr>
        <p:blipFill>
          <a:blip r:embed="rId3" cstate="print"/>
          <a:srcRect/>
          <a:stretch>
            <a:fillRect/>
          </a:stretch>
        </p:blipFill>
        <p:spPr bwMode="auto">
          <a:xfrm>
            <a:off x="5105400" y="2820988"/>
            <a:ext cx="4038600" cy="3462337"/>
          </a:xfrm>
          <a:prstGeom prst="rect">
            <a:avLst/>
          </a:prstGeom>
          <a:noFill/>
          <a:ln w="9525">
            <a:noFill/>
            <a:miter lim="800000"/>
            <a:headEnd/>
            <a:tailEnd/>
          </a:ln>
        </p:spPr>
      </p:pic>
      <p:sp>
        <p:nvSpPr>
          <p:cNvPr id="24581" name="Text Box 8"/>
          <p:cNvSpPr txBox="1">
            <a:spLocks noChangeArrowheads="1"/>
          </p:cNvSpPr>
          <p:nvPr/>
        </p:nvSpPr>
        <p:spPr bwMode="auto">
          <a:xfrm>
            <a:off x="246063" y="855663"/>
            <a:ext cx="8345487" cy="2062162"/>
          </a:xfrm>
          <a:prstGeom prst="rect">
            <a:avLst/>
          </a:prstGeom>
          <a:noFill/>
          <a:ln w="9525">
            <a:noFill/>
            <a:miter lim="800000"/>
            <a:headEnd/>
            <a:tailEnd/>
          </a:ln>
        </p:spPr>
        <p:txBody>
          <a:bodyPr>
            <a:spAutoFit/>
          </a:bodyPr>
          <a:lstStyle/>
          <a:p>
            <a:r>
              <a:rPr lang="en-US" sz="3200"/>
              <a:t>First horizontal cold test complete completely validates 0-</a:t>
            </a:r>
            <a:r>
              <a:rPr lang="el-GR" sz="3200"/>
              <a:t>π</a:t>
            </a:r>
            <a:r>
              <a:rPr lang="en-US" sz="3200"/>
              <a:t> mode tuning over 1 MHz bandwidth. Low Q loaded (6e7 vs. 2e8) explained by trapped TE mode when tested without dampers. </a:t>
            </a:r>
            <a:endParaRPr lang="el-GR" sz="3200"/>
          </a:p>
        </p:txBody>
      </p:sp>
      <p:sp>
        <p:nvSpPr>
          <p:cNvPr id="24582" name="Text Box 9"/>
          <p:cNvSpPr txBox="1">
            <a:spLocks noChangeArrowheads="1"/>
          </p:cNvSpPr>
          <p:nvPr/>
        </p:nvSpPr>
        <p:spPr bwMode="auto">
          <a:xfrm>
            <a:off x="501650" y="5740400"/>
            <a:ext cx="184150" cy="366713"/>
          </a:xfrm>
          <a:prstGeom prst="rect">
            <a:avLst/>
          </a:prstGeom>
          <a:noFill/>
          <a:ln w="9525">
            <a:noFill/>
            <a:miter lim="800000"/>
            <a:headEnd/>
            <a:tailEnd/>
          </a:ln>
        </p:spPr>
        <p:txBody>
          <a:bodyPr wrap="none">
            <a:spAutoFit/>
          </a:bodyPr>
          <a:lstStyle/>
          <a:p>
            <a:endParaRPr lang="en-US"/>
          </a:p>
        </p:txBody>
      </p:sp>
      <p:sp>
        <p:nvSpPr>
          <p:cNvPr id="24583" name="Rectangle 10"/>
          <p:cNvSpPr>
            <a:spLocks noChangeArrowheads="1"/>
          </p:cNvSpPr>
          <p:nvPr/>
        </p:nvSpPr>
        <p:spPr bwMode="auto">
          <a:xfrm>
            <a:off x="249238" y="5326063"/>
            <a:ext cx="4803775" cy="946150"/>
          </a:xfrm>
          <a:prstGeom prst="rect">
            <a:avLst/>
          </a:prstGeom>
          <a:noFill/>
          <a:ln w="9525">
            <a:noFill/>
            <a:miter lim="800000"/>
            <a:headEnd/>
            <a:tailEnd/>
          </a:ln>
        </p:spPr>
        <p:txBody>
          <a:bodyPr>
            <a:spAutoFit/>
          </a:bodyPr>
          <a:lstStyle/>
          <a:p>
            <a:r>
              <a:rPr lang="en-US" sz="2800"/>
              <a:t>Need to  design and fabricate ferrite dampers, tuner mechanism</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p:txBody>
          <a:bodyPr/>
          <a:lstStyle/>
          <a:p>
            <a:r>
              <a:rPr lang="en-US" smtClean="0"/>
              <a:t>Outline</a:t>
            </a:r>
          </a:p>
        </p:txBody>
      </p:sp>
      <p:sp>
        <p:nvSpPr>
          <p:cNvPr id="10243" name="Rectangle 3"/>
          <p:cNvSpPr>
            <a:spLocks noGrp="1" noChangeArrowheads="1"/>
          </p:cNvSpPr>
          <p:nvPr>
            <p:ph type="body" idx="4294967295"/>
          </p:nvPr>
        </p:nvSpPr>
        <p:spPr>
          <a:xfrm>
            <a:off x="436808" y="1012703"/>
            <a:ext cx="7978775" cy="5073650"/>
          </a:xfrm>
        </p:spPr>
        <p:txBody>
          <a:bodyPr/>
          <a:lstStyle/>
          <a:p>
            <a:pPr>
              <a:lnSpc>
                <a:spcPct val="80000"/>
              </a:lnSpc>
              <a:defRPr/>
            </a:pPr>
            <a:r>
              <a:rPr lang="en-US" sz="2800" dirty="0" smtClean="0">
                <a:cs typeface="+mn-cs"/>
              </a:rPr>
              <a:t>Introduction to NSLS-II</a:t>
            </a:r>
          </a:p>
          <a:p>
            <a:pPr>
              <a:lnSpc>
                <a:spcPct val="80000"/>
              </a:lnSpc>
              <a:defRPr/>
            </a:pPr>
            <a:r>
              <a:rPr lang="en-US" sz="2800" dirty="0" smtClean="0">
                <a:cs typeface="+mn-cs"/>
              </a:rPr>
              <a:t>RF Systems at the NSLS-II</a:t>
            </a:r>
            <a:endParaRPr lang="en-US" sz="2400" dirty="0" smtClean="0"/>
          </a:p>
          <a:p>
            <a:pPr>
              <a:lnSpc>
                <a:spcPct val="80000"/>
              </a:lnSpc>
              <a:defRPr/>
            </a:pPr>
            <a:endParaRPr lang="en-US" sz="1200" dirty="0" smtClean="0">
              <a:cs typeface="+mn-cs"/>
            </a:endParaRPr>
          </a:p>
          <a:p>
            <a:pPr marL="742950" lvl="1" indent="-285750">
              <a:lnSpc>
                <a:spcPct val="80000"/>
              </a:lnSpc>
              <a:defRPr/>
            </a:pPr>
            <a:r>
              <a:rPr lang="en-US" sz="2400" dirty="0" err="1" smtClean="0"/>
              <a:t>Linac</a:t>
            </a:r>
            <a:endParaRPr lang="en-US" sz="2400" dirty="0" smtClean="0"/>
          </a:p>
          <a:p>
            <a:pPr marL="742950" lvl="1" indent="-285750">
              <a:lnSpc>
                <a:spcPct val="80000"/>
              </a:lnSpc>
              <a:defRPr/>
            </a:pPr>
            <a:r>
              <a:rPr lang="en-US" sz="2400" dirty="0" smtClean="0"/>
              <a:t>Booster cavity and Transmitter</a:t>
            </a:r>
          </a:p>
          <a:p>
            <a:pPr marL="742950" lvl="1" indent="-285750">
              <a:lnSpc>
                <a:spcPct val="80000"/>
              </a:lnSpc>
              <a:defRPr/>
            </a:pPr>
            <a:r>
              <a:rPr lang="en-US" sz="2400" dirty="0" smtClean="0"/>
              <a:t>SR Transmitter</a:t>
            </a:r>
          </a:p>
          <a:p>
            <a:pPr marL="742950" lvl="1" indent="-285750">
              <a:lnSpc>
                <a:spcPct val="80000"/>
              </a:lnSpc>
              <a:defRPr/>
            </a:pPr>
            <a:r>
              <a:rPr lang="en-US" sz="2400" dirty="0" smtClean="0"/>
              <a:t>SR 500 MHz Cryomodule</a:t>
            </a:r>
          </a:p>
          <a:p>
            <a:pPr marL="742950" lvl="1" indent="-285750">
              <a:lnSpc>
                <a:spcPct val="80000"/>
              </a:lnSpc>
              <a:defRPr/>
            </a:pPr>
            <a:r>
              <a:rPr lang="en-US" sz="2400" dirty="0" smtClean="0"/>
              <a:t>LLRF</a:t>
            </a:r>
          </a:p>
          <a:p>
            <a:pPr marL="742950" lvl="1" indent="-285750">
              <a:lnSpc>
                <a:spcPct val="80000"/>
              </a:lnSpc>
              <a:defRPr/>
            </a:pPr>
            <a:r>
              <a:rPr lang="en-US" sz="2400" dirty="0" err="1" smtClean="0"/>
              <a:t>LHe</a:t>
            </a:r>
            <a:r>
              <a:rPr lang="en-US" sz="2400" dirty="0" smtClean="0"/>
              <a:t> Cryogenic System</a:t>
            </a:r>
          </a:p>
          <a:p>
            <a:pPr marL="395287" indent="-285750">
              <a:lnSpc>
                <a:spcPct val="80000"/>
              </a:lnSpc>
              <a:defRPr/>
            </a:pPr>
            <a:r>
              <a:rPr lang="en-US" sz="2800" dirty="0" smtClean="0"/>
              <a:t>Schedule </a:t>
            </a:r>
          </a:p>
          <a:p>
            <a:pPr marL="395287" indent="-285750">
              <a:lnSpc>
                <a:spcPct val="80000"/>
              </a:lnSpc>
              <a:defRPr/>
            </a:pPr>
            <a:r>
              <a:rPr lang="en-US" sz="2800" dirty="0" smtClean="0"/>
              <a:t>Future expansion</a:t>
            </a:r>
          </a:p>
          <a:p>
            <a:pPr>
              <a:lnSpc>
                <a:spcPct val="80000"/>
              </a:lnSpc>
              <a:defRPr/>
            </a:pPr>
            <a:r>
              <a:rPr lang="en-US" sz="2800" dirty="0" smtClean="0">
                <a:cs typeface="+mn-cs"/>
              </a:rPr>
              <a:t>Conclusions</a:t>
            </a:r>
          </a:p>
          <a:p>
            <a:pPr>
              <a:lnSpc>
                <a:spcPct val="80000"/>
              </a:lnSpc>
              <a:defRPr/>
            </a:pPr>
            <a:endParaRPr lang="en-US" sz="2800" dirty="0" smtClean="0">
              <a:cs typeface="+mn-cs"/>
            </a:endParaRP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Box 3"/>
          <p:cNvSpPr txBox="1">
            <a:spLocks noChangeArrowheads="1"/>
          </p:cNvSpPr>
          <p:nvPr/>
        </p:nvSpPr>
        <p:spPr bwMode="auto">
          <a:xfrm>
            <a:off x="249238" y="995363"/>
            <a:ext cx="8639175" cy="2160591"/>
          </a:xfrm>
          <a:prstGeom prst="rect">
            <a:avLst/>
          </a:prstGeom>
          <a:noFill/>
          <a:ln w="9525">
            <a:noFill/>
            <a:miter lim="800000"/>
            <a:headEnd/>
            <a:tailEnd/>
          </a:ln>
        </p:spPr>
        <p:txBody>
          <a:bodyPr>
            <a:spAutoFit/>
          </a:bodyPr>
          <a:lstStyle/>
          <a:p>
            <a:pPr>
              <a:lnSpc>
                <a:spcPct val="80000"/>
              </a:lnSpc>
            </a:pPr>
            <a:r>
              <a:rPr lang="en-US" sz="2800" dirty="0" smtClean="0"/>
              <a:t>Work </a:t>
            </a:r>
            <a:r>
              <a:rPr lang="en-US" sz="2800" dirty="0"/>
              <a:t>still to be done on 3</a:t>
            </a:r>
            <a:r>
              <a:rPr lang="en-US" sz="2800" baseline="30000" dirty="0"/>
              <a:t>rd</a:t>
            </a:r>
            <a:r>
              <a:rPr lang="en-US" sz="2800" dirty="0"/>
              <a:t> HC:</a:t>
            </a:r>
          </a:p>
          <a:p>
            <a:pPr>
              <a:lnSpc>
                <a:spcPct val="80000"/>
              </a:lnSpc>
              <a:buFont typeface="Arial" pitchFamily="34" charset="0"/>
              <a:buChar char="•"/>
            </a:pPr>
            <a:r>
              <a:rPr lang="en-US" sz="2800" dirty="0"/>
              <a:t>Modification of cryogenic </a:t>
            </a:r>
            <a:r>
              <a:rPr lang="en-US" sz="2800" dirty="0" err="1"/>
              <a:t>LHe</a:t>
            </a:r>
            <a:r>
              <a:rPr lang="en-US" sz="2800" dirty="0"/>
              <a:t>, LN2 and cold </a:t>
            </a:r>
            <a:r>
              <a:rPr lang="en-US" sz="2800" dirty="0" err="1"/>
              <a:t>GHe</a:t>
            </a:r>
            <a:r>
              <a:rPr lang="en-US" sz="2800" dirty="0"/>
              <a:t> interconnects to mate with our standard </a:t>
            </a:r>
            <a:r>
              <a:rPr lang="en-US" sz="2800" dirty="0" err="1"/>
              <a:t>cryo</a:t>
            </a:r>
            <a:r>
              <a:rPr lang="en-US" sz="2800" dirty="0"/>
              <a:t>-interface, add instrumentation</a:t>
            </a:r>
          </a:p>
          <a:p>
            <a:pPr>
              <a:lnSpc>
                <a:spcPct val="80000"/>
              </a:lnSpc>
              <a:buFont typeface="Arial" pitchFamily="34" charset="0"/>
              <a:buChar char="•"/>
            </a:pPr>
            <a:r>
              <a:rPr lang="en-US" sz="2800" dirty="0"/>
              <a:t>Fabrication assembly and test of motorized tuner </a:t>
            </a:r>
          </a:p>
          <a:p>
            <a:pPr>
              <a:lnSpc>
                <a:spcPct val="80000"/>
              </a:lnSpc>
              <a:buFont typeface="Arial" pitchFamily="34" charset="0"/>
              <a:buChar char="•"/>
            </a:pPr>
            <a:r>
              <a:rPr lang="en-US" sz="2800" dirty="0"/>
              <a:t>Fabrication of HOM loads </a:t>
            </a:r>
          </a:p>
          <a:p>
            <a:pPr>
              <a:lnSpc>
                <a:spcPct val="80000"/>
              </a:lnSpc>
              <a:buFont typeface="Arial" pitchFamily="34" charset="0"/>
              <a:buChar char="•"/>
            </a:pPr>
            <a:r>
              <a:rPr lang="en-US" sz="2800" dirty="0"/>
              <a:t>Assembly in clean room</a:t>
            </a:r>
          </a:p>
        </p:txBody>
      </p:sp>
      <p:sp>
        <p:nvSpPr>
          <p:cNvPr id="25603" name="TextBox 4"/>
          <p:cNvSpPr txBox="1">
            <a:spLocks noChangeArrowheads="1"/>
          </p:cNvSpPr>
          <p:nvPr/>
        </p:nvSpPr>
        <p:spPr bwMode="auto">
          <a:xfrm>
            <a:off x="1790700" y="201613"/>
            <a:ext cx="4133850" cy="768350"/>
          </a:xfrm>
          <a:prstGeom prst="rect">
            <a:avLst/>
          </a:prstGeom>
          <a:noFill/>
          <a:ln w="9525">
            <a:noFill/>
            <a:miter lim="800000"/>
            <a:headEnd/>
            <a:tailEnd/>
          </a:ln>
        </p:spPr>
        <p:txBody>
          <a:bodyPr wrap="none">
            <a:spAutoFit/>
          </a:bodyPr>
          <a:lstStyle/>
          <a:p>
            <a:r>
              <a:rPr lang="en-US" sz="4400"/>
              <a:t>3</a:t>
            </a:r>
            <a:r>
              <a:rPr lang="en-US" sz="4400" baseline="30000"/>
              <a:t>rd</a:t>
            </a:r>
            <a:r>
              <a:rPr lang="en-US" sz="4400"/>
              <a:t> Harmonic cavity</a:t>
            </a:r>
          </a:p>
        </p:txBody>
      </p:sp>
      <p:sp>
        <p:nvSpPr>
          <p:cNvPr id="25604" name="TextBox 3"/>
          <p:cNvSpPr txBox="1">
            <a:spLocks noChangeArrowheads="1"/>
          </p:cNvSpPr>
          <p:nvPr/>
        </p:nvSpPr>
        <p:spPr bwMode="auto">
          <a:xfrm>
            <a:off x="328613" y="3276600"/>
            <a:ext cx="8442325" cy="3108325"/>
          </a:xfrm>
          <a:prstGeom prst="rect">
            <a:avLst/>
          </a:prstGeom>
          <a:noFill/>
          <a:ln w="9525">
            <a:noFill/>
            <a:miter lim="800000"/>
            <a:headEnd/>
            <a:tailEnd/>
          </a:ln>
        </p:spPr>
        <p:txBody>
          <a:bodyPr>
            <a:spAutoFit/>
          </a:bodyPr>
          <a:lstStyle/>
          <a:p>
            <a:r>
              <a:rPr lang="en-US" sz="2800" b="1" dirty="0"/>
              <a:t>Prior to the start of the above final design tasks we plan to perform  cold tests in house in our RF blockhouse with dewar supplied </a:t>
            </a:r>
            <a:r>
              <a:rPr lang="en-US" sz="2800" b="1" dirty="0" err="1"/>
              <a:t>LHe</a:t>
            </a:r>
            <a:r>
              <a:rPr lang="en-US" sz="2800" b="1" dirty="0"/>
              <a:t>, LN2 to confirm the theory of TE10 mode losses contributing to the lower than expected Q -external</a:t>
            </a:r>
            <a:endParaRPr lang="en-US" sz="3200" b="1" dirty="0"/>
          </a:p>
          <a:p>
            <a:r>
              <a:rPr lang="en-US" sz="2800" dirty="0">
                <a:solidFill>
                  <a:srgbClr val="FF0000"/>
                </a:solidFill>
              </a:rPr>
              <a:t>In addition to reducing the program risk, the training and experience gained is essential for the NSLS-II RF group</a:t>
            </a: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sz="3200" dirty="0" smtClean="0"/>
              <a:t>RF Cryogenic System: </a:t>
            </a:r>
            <a:r>
              <a:rPr lang="en-US" sz="2000" dirty="0" smtClean="0"/>
              <a:t>850 </a:t>
            </a:r>
            <a:r>
              <a:rPr lang="en-US" sz="2000" dirty="0" smtClean="0"/>
              <a:t>W Helium refrigerator and </a:t>
            </a:r>
            <a:r>
              <a:rPr lang="en-US" sz="2000" dirty="0" smtClean="0"/>
              <a:t>LN2</a:t>
            </a:r>
            <a:r>
              <a:rPr lang="en-US" sz="3600" dirty="0" smtClean="0"/>
              <a:t> </a:t>
            </a:r>
            <a:r>
              <a:rPr lang="en-US" sz="2000" dirty="0" smtClean="0"/>
              <a:t>Dedicated </a:t>
            </a:r>
            <a:r>
              <a:rPr lang="en-US" sz="2000" dirty="0" smtClean="0"/>
              <a:t> to RF</a:t>
            </a:r>
            <a:r>
              <a:rPr lang="en-US" sz="3600" dirty="0" smtClean="0"/>
              <a:t> </a:t>
            </a:r>
            <a:endParaRPr lang="en-US" sz="3600" dirty="0" smtClean="0"/>
          </a:p>
        </p:txBody>
      </p:sp>
      <p:sp>
        <p:nvSpPr>
          <p:cNvPr id="19459" name="Rectangle 12"/>
          <p:cNvSpPr>
            <a:spLocks noChangeArrowheads="1"/>
          </p:cNvSpPr>
          <p:nvPr/>
        </p:nvSpPr>
        <p:spPr bwMode="auto">
          <a:xfrm>
            <a:off x="6019800" y="1020763"/>
            <a:ext cx="2895600" cy="182562"/>
          </a:xfrm>
          <a:prstGeom prst="rect">
            <a:avLst/>
          </a:prstGeom>
          <a:solidFill>
            <a:schemeClr val="bg1"/>
          </a:solidFill>
          <a:ln w="12700" algn="ctr">
            <a:noFill/>
            <a:miter lim="800000"/>
            <a:headEnd/>
            <a:tailEnd/>
          </a:ln>
        </p:spPr>
        <p:txBody>
          <a:bodyPr wrap="none" lIns="90488" tIns="44450" rIns="90488" bIns="44450" anchor="ctr">
            <a:spAutoFit/>
          </a:bodyPr>
          <a:lstStyle/>
          <a:p>
            <a:endParaRPr lang="en-US"/>
          </a:p>
        </p:txBody>
      </p:sp>
      <p:pic>
        <p:nvPicPr>
          <p:cNvPr id="19460" name="Picture 13"/>
          <p:cNvPicPr>
            <a:picLocks noChangeAspect="1" noChangeArrowheads="1"/>
          </p:cNvPicPr>
          <p:nvPr/>
        </p:nvPicPr>
        <p:blipFill>
          <a:blip r:embed="rId2" cstate="print"/>
          <a:srcRect/>
          <a:stretch>
            <a:fillRect/>
          </a:stretch>
        </p:blipFill>
        <p:spPr bwMode="auto">
          <a:xfrm>
            <a:off x="1398588" y="1085850"/>
            <a:ext cx="7265987" cy="5057775"/>
          </a:xfrm>
          <a:prstGeom prst="rect">
            <a:avLst/>
          </a:prstGeom>
          <a:noFill/>
          <a:ln w="9525">
            <a:noFill/>
            <a:miter lim="800000"/>
            <a:headEnd/>
            <a:tailEnd/>
          </a:ln>
        </p:spPr>
      </p:pic>
      <p:sp>
        <p:nvSpPr>
          <p:cNvPr id="19461" name="TextBox 13"/>
          <p:cNvSpPr txBox="1">
            <a:spLocks noChangeArrowheads="1"/>
          </p:cNvSpPr>
          <p:nvPr/>
        </p:nvSpPr>
        <p:spPr bwMode="auto">
          <a:xfrm>
            <a:off x="0" y="3581400"/>
            <a:ext cx="4751388" cy="3046988"/>
          </a:xfrm>
          <a:prstGeom prst="rect">
            <a:avLst/>
          </a:prstGeom>
          <a:solidFill>
            <a:schemeClr val="bg1"/>
          </a:solidFill>
          <a:ln w="9525">
            <a:noFill/>
            <a:miter lim="800000"/>
            <a:headEnd/>
            <a:tailEnd/>
          </a:ln>
        </p:spPr>
        <p:txBody>
          <a:bodyPr>
            <a:spAutoFit/>
          </a:bodyPr>
          <a:lstStyle/>
          <a:p>
            <a:r>
              <a:rPr lang="en-US" sz="2400" dirty="0" smtClean="0"/>
              <a:t>Cold box test scheduled for the end of June. </a:t>
            </a:r>
            <a:r>
              <a:rPr lang="en-US" sz="2400" dirty="0" err="1"/>
              <a:t>Kaeser</a:t>
            </a:r>
            <a:r>
              <a:rPr lang="en-US" sz="2400" dirty="0"/>
              <a:t> main (2) and recovery compressor orders placed. Vacuum Jacketed transfer line design in </a:t>
            </a:r>
            <a:r>
              <a:rPr lang="en-US" sz="2400" dirty="0" smtClean="0"/>
              <a:t>progress.</a:t>
            </a:r>
          </a:p>
          <a:p>
            <a:r>
              <a:rPr lang="en-US" sz="2400" dirty="0" smtClean="0"/>
              <a:t>RF group is </a:t>
            </a:r>
            <a:r>
              <a:rPr lang="en-US" sz="2400" dirty="0" err="1" smtClean="0"/>
              <a:t>resposnsible</a:t>
            </a:r>
            <a:r>
              <a:rPr lang="en-US" sz="2400" dirty="0" smtClean="0"/>
              <a:t> for </a:t>
            </a:r>
            <a:r>
              <a:rPr lang="en-US" sz="2400" dirty="0" err="1" smtClean="0"/>
              <a:t>Cryo</a:t>
            </a:r>
            <a:r>
              <a:rPr lang="en-US" sz="2400" dirty="0" smtClean="0"/>
              <a:t> in construction, and will be responsible for valve box control only in operation</a:t>
            </a:r>
            <a:endParaRPr lang="en-US" sz="2400" dirty="0"/>
          </a:p>
        </p:txBody>
      </p:sp>
      <p:pic>
        <p:nvPicPr>
          <p:cNvPr id="19462" name="Picture 14"/>
          <p:cNvPicPr>
            <a:picLocks noChangeAspect="1" noChangeArrowheads="1"/>
          </p:cNvPicPr>
          <p:nvPr/>
        </p:nvPicPr>
        <p:blipFill>
          <a:blip r:embed="rId3" cstate="print"/>
          <a:srcRect/>
          <a:stretch>
            <a:fillRect/>
          </a:stretch>
        </p:blipFill>
        <p:spPr bwMode="auto">
          <a:xfrm>
            <a:off x="0" y="860425"/>
            <a:ext cx="2689225" cy="2703513"/>
          </a:xfrm>
          <a:prstGeom prst="rect">
            <a:avLst/>
          </a:prstGeom>
          <a:noFill/>
          <a:ln w="9525">
            <a:noFill/>
            <a:miter lim="800000"/>
            <a:headEnd/>
            <a:tailEnd/>
          </a:ln>
        </p:spPr>
      </p:pic>
      <p:sp>
        <p:nvSpPr>
          <p:cNvPr id="7" name="TextBox 6"/>
          <p:cNvSpPr txBox="1"/>
          <p:nvPr/>
        </p:nvSpPr>
        <p:spPr>
          <a:xfrm>
            <a:off x="7522234" y="2449902"/>
            <a:ext cx="954107" cy="369332"/>
          </a:xfrm>
          <a:prstGeom prst="rect">
            <a:avLst/>
          </a:prstGeom>
          <a:solidFill>
            <a:schemeClr val="accent3"/>
          </a:solidFill>
        </p:spPr>
        <p:txBody>
          <a:bodyPr wrap="none" rtlCol="0">
            <a:spAutoFit/>
          </a:bodyPr>
          <a:lstStyle/>
          <a:p>
            <a:r>
              <a:rPr lang="en-US" dirty="0" smtClean="0"/>
              <a:t>Cold Box</a:t>
            </a:r>
            <a:endParaRPr lang="en-US" dirty="0"/>
          </a:p>
        </p:txBody>
      </p:sp>
      <p:sp>
        <p:nvSpPr>
          <p:cNvPr id="8" name="TextBox 7"/>
          <p:cNvSpPr txBox="1"/>
          <p:nvPr/>
        </p:nvSpPr>
        <p:spPr>
          <a:xfrm>
            <a:off x="5811328" y="2084717"/>
            <a:ext cx="731290" cy="369332"/>
          </a:xfrm>
          <a:prstGeom prst="rect">
            <a:avLst/>
          </a:prstGeom>
          <a:solidFill>
            <a:schemeClr val="accent3"/>
          </a:solidFill>
        </p:spPr>
        <p:txBody>
          <a:bodyPr wrap="none" rtlCol="0">
            <a:spAutoFit/>
          </a:bodyPr>
          <a:lstStyle/>
          <a:p>
            <a:r>
              <a:rPr lang="en-US" dirty="0" smtClean="0"/>
              <a:t>Dewar</a:t>
            </a:r>
            <a:endParaRPr lang="en-US" dirty="0"/>
          </a:p>
        </p:txBody>
      </p:sp>
      <p:sp>
        <p:nvSpPr>
          <p:cNvPr id="9" name="TextBox 8"/>
          <p:cNvSpPr txBox="1"/>
          <p:nvPr/>
        </p:nvSpPr>
        <p:spPr>
          <a:xfrm>
            <a:off x="4241321" y="1187570"/>
            <a:ext cx="1794658" cy="369332"/>
          </a:xfrm>
          <a:prstGeom prst="rect">
            <a:avLst/>
          </a:prstGeom>
          <a:solidFill>
            <a:schemeClr val="accent3"/>
          </a:solidFill>
        </p:spPr>
        <p:txBody>
          <a:bodyPr wrap="none" rtlCol="0">
            <a:spAutoFit/>
          </a:bodyPr>
          <a:lstStyle/>
          <a:p>
            <a:r>
              <a:rPr lang="en-US" dirty="0" smtClean="0"/>
              <a:t>Manifold Valve Box</a:t>
            </a:r>
            <a:endParaRPr lang="en-US" dirty="0"/>
          </a:p>
        </p:txBody>
      </p:sp>
      <p:sp>
        <p:nvSpPr>
          <p:cNvPr id="10" name="TextBox 9"/>
          <p:cNvSpPr txBox="1"/>
          <p:nvPr/>
        </p:nvSpPr>
        <p:spPr>
          <a:xfrm>
            <a:off x="549215" y="963283"/>
            <a:ext cx="1025217" cy="369332"/>
          </a:xfrm>
          <a:prstGeom prst="rect">
            <a:avLst/>
          </a:prstGeom>
          <a:solidFill>
            <a:schemeClr val="accent3"/>
          </a:solidFill>
        </p:spPr>
        <p:txBody>
          <a:bodyPr wrap="none" rtlCol="0">
            <a:spAutoFit/>
          </a:bodyPr>
          <a:lstStyle/>
          <a:p>
            <a:r>
              <a:rPr lang="en-US" dirty="0" smtClean="0"/>
              <a:t>Valve Box</a:t>
            </a:r>
            <a:endParaRPr lang="en-US" dirty="0"/>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r>
              <a:rPr lang="en-US" smtClean="0"/>
              <a:t>  RF Global Schedule</a:t>
            </a:r>
          </a:p>
        </p:txBody>
      </p:sp>
      <p:pic>
        <p:nvPicPr>
          <p:cNvPr id="27651" name="Picture 5"/>
          <p:cNvPicPr>
            <a:picLocks noChangeAspect="1" noChangeArrowheads="1"/>
          </p:cNvPicPr>
          <p:nvPr/>
        </p:nvPicPr>
        <p:blipFill>
          <a:blip r:embed="rId2" cstate="print"/>
          <a:srcRect/>
          <a:stretch>
            <a:fillRect/>
          </a:stretch>
        </p:blipFill>
        <p:spPr bwMode="auto">
          <a:xfrm>
            <a:off x="71438" y="823913"/>
            <a:ext cx="9001125" cy="521017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5999" y="0"/>
            <a:ext cx="3942105" cy="923330"/>
          </a:xfrm>
          <a:prstGeom prst="rect">
            <a:avLst/>
          </a:prstGeom>
          <a:noFill/>
        </p:spPr>
        <p:txBody>
          <a:bodyPr wrap="none" rtlCol="0">
            <a:spAutoFit/>
          </a:bodyPr>
          <a:lstStyle/>
          <a:p>
            <a:r>
              <a:rPr lang="en-US" sz="5400" dirty="0" smtClean="0"/>
              <a:t>Upgrade Plans</a:t>
            </a:r>
            <a:endParaRPr lang="en-US" sz="5400" dirty="0"/>
          </a:p>
        </p:txBody>
      </p:sp>
      <p:sp>
        <p:nvSpPr>
          <p:cNvPr id="6" name="TextBox 5"/>
          <p:cNvSpPr txBox="1"/>
          <p:nvPr/>
        </p:nvSpPr>
        <p:spPr>
          <a:xfrm>
            <a:off x="353415" y="6016623"/>
            <a:ext cx="3037498" cy="276999"/>
          </a:xfrm>
          <a:prstGeom prst="rect">
            <a:avLst/>
          </a:prstGeom>
          <a:noFill/>
        </p:spPr>
        <p:txBody>
          <a:bodyPr wrap="none" rtlCol="0">
            <a:spAutoFit/>
          </a:bodyPr>
          <a:lstStyle/>
          <a:p>
            <a:r>
              <a:rPr lang="en-US" sz="1200" dirty="0" smtClean="0"/>
              <a:t>Cryomodule and coupler concepts courtesy of AES</a:t>
            </a:r>
            <a:endParaRPr lang="en-US" sz="1200" dirty="0"/>
          </a:p>
        </p:txBody>
      </p:sp>
      <p:sp>
        <p:nvSpPr>
          <p:cNvPr id="7" name="TextBox 6"/>
          <p:cNvSpPr txBox="1"/>
          <p:nvPr/>
        </p:nvSpPr>
        <p:spPr>
          <a:xfrm>
            <a:off x="0" y="858254"/>
            <a:ext cx="9143999" cy="1569660"/>
          </a:xfrm>
          <a:prstGeom prst="rect">
            <a:avLst/>
          </a:prstGeom>
          <a:noFill/>
        </p:spPr>
        <p:txBody>
          <a:bodyPr wrap="square" rtlCol="0">
            <a:spAutoFit/>
          </a:bodyPr>
          <a:lstStyle/>
          <a:p>
            <a:pPr>
              <a:buFont typeface="Arial" pitchFamily="34" charset="0"/>
              <a:buChar char="•"/>
            </a:pPr>
            <a:r>
              <a:rPr lang="en-US" sz="2400" dirty="0" smtClean="0"/>
              <a:t>NSLS-II is installing only half of the required RF power in the baseline project. </a:t>
            </a:r>
          </a:p>
          <a:p>
            <a:r>
              <a:rPr lang="en-US" sz="2400" dirty="0" smtClean="0"/>
              <a:t>We have small scale programs to develop </a:t>
            </a:r>
            <a:r>
              <a:rPr lang="en-US" sz="2400" dirty="0" err="1" smtClean="0"/>
              <a:t>cryo</a:t>
            </a:r>
            <a:r>
              <a:rPr lang="en-US" sz="2400" dirty="0" smtClean="0"/>
              <a:t>-modules, couplers and RF power sources that can provide greater than 400 kW per station for the remaining two RF systems </a:t>
            </a:r>
            <a:endParaRPr lang="en-US" sz="2400" dirty="0"/>
          </a:p>
        </p:txBody>
      </p:sp>
      <p:pic>
        <p:nvPicPr>
          <p:cNvPr id="8" name="Picture 48" descr="tom1"/>
          <p:cNvPicPr>
            <a:picLocks noChangeAspect="1" noChangeArrowheads="1"/>
          </p:cNvPicPr>
          <p:nvPr/>
        </p:nvPicPr>
        <p:blipFill>
          <a:blip r:embed="rId2" cstate="print"/>
          <a:srcRect/>
          <a:stretch>
            <a:fillRect/>
          </a:stretch>
        </p:blipFill>
        <p:spPr bwMode="auto">
          <a:xfrm>
            <a:off x="0" y="2462462"/>
            <a:ext cx="4620175" cy="3570900"/>
          </a:xfrm>
          <a:prstGeom prst="rect">
            <a:avLst/>
          </a:prstGeom>
          <a:noFill/>
        </p:spPr>
      </p:pic>
      <p:sp>
        <p:nvSpPr>
          <p:cNvPr id="9" name="TextBox 8"/>
          <p:cNvSpPr txBox="1"/>
          <p:nvPr/>
        </p:nvSpPr>
        <p:spPr>
          <a:xfrm>
            <a:off x="5571066" y="5587998"/>
            <a:ext cx="3132667" cy="646331"/>
          </a:xfrm>
          <a:prstGeom prst="rect">
            <a:avLst/>
          </a:prstGeom>
          <a:noFill/>
        </p:spPr>
        <p:txBody>
          <a:bodyPr wrap="square" rtlCol="0">
            <a:spAutoFit/>
          </a:bodyPr>
          <a:lstStyle/>
          <a:p>
            <a:r>
              <a:rPr lang="en-US" dirty="0" smtClean="0"/>
              <a:t>Transistor evaluation boards courtesy of </a:t>
            </a:r>
            <a:r>
              <a:rPr lang="en-US" dirty="0" err="1" smtClean="0"/>
              <a:t>Freescale</a:t>
            </a:r>
            <a:r>
              <a:rPr lang="en-US" dirty="0" smtClean="0"/>
              <a:t> and NXP</a:t>
            </a:r>
            <a:endParaRPr lang="en-US" dirty="0"/>
          </a:p>
        </p:txBody>
      </p:sp>
      <p:pic>
        <p:nvPicPr>
          <p:cNvPr id="2053" name="Picture 5"/>
          <p:cNvPicPr>
            <a:picLocks noChangeAspect="1" noChangeArrowheads="1"/>
          </p:cNvPicPr>
          <p:nvPr/>
        </p:nvPicPr>
        <p:blipFill>
          <a:blip r:embed="rId3" cstate="print"/>
          <a:srcRect/>
          <a:stretch>
            <a:fillRect/>
          </a:stretch>
        </p:blipFill>
        <p:spPr bwMode="auto">
          <a:xfrm>
            <a:off x="5726073" y="3456702"/>
            <a:ext cx="3417927" cy="2125250"/>
          </a:xfrm>
          <a:prstGeom prst="rect">
            <a:avLst/>
          </a:prstGeom>
          <a:noFill/>
          <a:ln w="9525">
            <a:noFill/>
            <a:miter lim="800000"/>
            <a:headEnd/>
            <a:tailEnd/>
          </a:ln>
        </p:spPr>
      </p:pic>
      <p:pic>
        <p:nvPicPr>
          <p:cNvPr id="2051" name="Picture 3"/>
          <p:cNvPicPr>
            <a:picLocks noChangeAspect="1" noChangeArrowheads="1"/>
          </p:cNvPicPr>
          <p:nvPr/>
        </p:nvPicPr>
        <p:blipFill>
          <a:blip r:embed="rId4" cstate="print"/>
          <a:srcRect/>
          <a:stretch>
            <a:fillRect/>
          </a:stretch>
        </p:blipFill>
        <p:spPr bwMode="auto">
          <a:xfrm>
            <a:off x="4400551" y="2876550"/>
            <a:ext cx="2863850" cy="1748723"/>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64933" y="0"/>
            <a:ext cx="2613216" cy="923330"/>
          </a:xfrm>
          <a:prstGeom prst="rect">
            <a:avLst/>
          </a:prstGeom>
          <a:noFill/>
        </p:spPr>
        <p:txBody>
          <a:bodyPr wrap="none" rtlCol="0">
            <a:spAutoFit/>
          </a:bodyPr>
          <a:lstStyle/>
          <a:p>
            <a:r>
              <a:rPr lang="en-US" sz="5400" dirty="0" smtClean="0"/>
              <a:t>Summary</a:t>
            </a:r>
            <a:endParaRPr lang="en-US" sz="5400" dirty="0"/>
          </a:p>
        </p:txBody>
      </p:sp>
      <p:sp>
        <p:nvSpPr>
          <p:cNvPr id="3" name="TextBox 2"/>
          <p:cNvSpPr txBox="1"/>
          <p:nvPr/>
        </p:nvSpPr>
        <p:spPr>
          <a:xfrm>
            <a:off x="0" y="993856"/>
            <a:ext cx="9144001" cy="6001643"/>
          </a:xfrm>
          <a:prstGeom prst="rect">
            <a:avLst/>
          </a:prstGeom>
          <a:noFill/>
        </p:spPr>
        <p:txBody>
          <a:bodyPr wrap="square" rtlCol="0">
            <a:spAutoFit/>
          </a:bodyPr>
          <a:lstStyle/>
          <a:p>
            <a:pPr>
              <a:buFont typeface="Arial" pitchFamily="34" charset="0"/>
              <a:buChar char="•"/>
            </a:pPr>
            <a:r>
              <a:rPr lang="en-US" sz="2400" dirty="0" smtClean="0"/>
              <a:t>The NSLS-II construction has passed the halfway mark</a:t>
            </a:r>
          </a:p>
          <a:p>
            <a:pPr>
              <a:buFont typeface="Arial" pitchFamily="34" charset="0"/>
              <a:buChar char="•"/>
            </a:pPr>
            <a:r>
              <a:rPr lang="en-US" sz="2400" dirty="0" smtClean="0"/>
              <a:t>The project has had to balance innovation against schedule and cost risk. In the end we have risks (from </a:t>
            </a:r>
            <a:r>
              <a:rPr lang="en-US" sz="2400" dirty="0" smtClean="0">
                <a:solidFill>
                  <a:srgbClr val="008000"/>
                </a:solidFill>
              </a:rPr>
              <a:t>green</a:t>
            </a:r>
            <a:r>
              <a:rPr lang="en-US" sz="2400" dirty="0" smtClean="0">
                <a:solidFill>
                  <a:srgbClr val="FFC000"/>
                </a:solidFill>
              </a:rPr>
              <a:t> </a:t>
            </a:r>
            <a:r>
              <a:rPr lang="en-US" sz="2400" dirty="0" smtClean="0">
                <a:solidFill>
                  <a:srgbClr val="8A6900"/>
                </a:solidFill>
              </a:rPr>
              <a:t>to</a:t>
            </a:r>
            <a:r>
              <a:rPr lang="en-US" sz="2400" dirty="0" smtClean="0">
                <a:solidFill>
                  <a:srgbClr val="FFC000"/>
                </a:solidFill>
              </a:rPr>
              <a:t> </a:t>
            </a:r>
            <a:r>
              <a:rPr lang="en-US" sz="2400" dirty="0" smtClean="0">
                <a:solidFill>
                  <a:srgbClr val="FF0000"/>
                </a:solidFill>
              </a:rPr>
              <a:t>red</a:t>
            </a:r>
            <a:r>
              <a:rPr lang="en-US" sz="2400" dirty="0" smtClean="0"/>
              <a:t>) in the following systems:</a:t>
            </a:r>
          </a:p>
          <a:p>
            <a:pPr lvl="1">
              <a:buFont typeface="Arial" pitchFamily="34" charset="0"/>
              <a:buChar char="•"/>
            </a:pPr>
            <a:r>
              <a:rPr lang="en-US" sz="2400" dirty="0" smtClean="0">
                <a:solidFill>
                  <a:srgbClr val="8A6900"/>
                </a:solidFill>
              </a:rPr>
              <a:t>SS modulators for the </a:t>
            </a:r>
            <a:r>
              <a:rPr lang="en-US" sz="2400" dirty="0" err="1" smtClean="0">
                <a:solidFill>
                  <a:srgbClr val="8A6900"/>
                </a:solidFill>
              </a:rPr>
              <a:t>linac</a:t>
            </a:r>
            <a:r>
              <a:rPr lang="en-US" sz="2400" dirty="0" smtClean="0">
                <a:solidFill>
                  <a:srgbClr val="8A6900"/>
                </a:solidFill>
              </a:rPr>
              <a:t> klystrons</a:t>
            </a:r>
          </a:p>
          <a:p>
            <a:pPr lvl="1">
              <a:buFont typeface="Arial" pitchFamily="34" charset="0"/>
              <a:buChar char="•"/>
            </a:pPr>
            <a:r>
              <a:rPr lang="en-US" sz="2400" dirty="0" smtClean="0">
                <a:solidFill>
                  <a:srgbClr val="8A6900"/>
                </a:solidFill>
              </a:rPr>
              <a:t>IOT amplifier </a:t>
            </a:r>
            <a:r>
              <a:rPr lang="en-US" sz="2400" dirty="0" smtClean="0"/>
              <a:t>with SS switching HVPS </a:t>
            </a:r>
            <a:r>
              <a:rPr lang="en-US" sz="2400" dirty="0" smtClean="0">
                <a:solidFill>
                  <a:srgbClr val="006600"/>
                </a:solidFill>
              </a:rPr>
              <a:t>powering 7-cell copper cavity  </a:t>
            </a:r>
            <a:r>
              <a:rPr lang="en-US" sz="2400" dirty="0" smtClean="0"/>
              <a:t>in the booster</a:t>
            </a:r>
          </a:p>
          <a:p>
            <a:pPr lvl="1">
              <a:buFont typeface="Arial" pitchFamily="34" charset="0"/>
              <a:buChar char="•"/>
            </a:pPr>
            <a:r>
              <a:rPr lang="en-US" sz="2400" dirty="0" smtClean="0">
                <a:solidFill>
                  <a:srgbClr val="006600"/>
                </a:solidFill>
              </a:rPr>
              <a:t>Klystron amplifier with SS HVPS </a:t>
            </a:r>
            <a:r>
              <a:rPr lang="en-US" sz="2400" dirty="0" smtClean="0"/>
              <a:t>powering SRF cavities </a:t>
            </a:r>
            <a:r>
              <a:rPr lang="en-US" sz="2400" dirty="0" smtClean="0">
                <a:solidFill>
                  <a:srgbClr val="8A6900"/>
                </a:solidFill>
              </a:rPr>
              <a:t>with modified coupler for storage ring</a:t>
            </a:r>
          </a:p>
          <a:p>
            <a:pPr lvl="1">
              <a:buFont typeface="Arial" pitchFamily="34" charset="0"/>
              <a:buChar char="•"/>
            </a:pPr>
            <a:r>
              <a:rPr lang="en-US" sz="2400" dirty="0" smtClean="0">
                <a:solidFill>
                  <a:srgbClr val="FF0000"/>
                </a:solidFill>
              </a:rPr>
              <a:t>Innovative two coupled cell passive SRF cavity</a:t>
            </a:r>
            <a:r>
              <a:rPr lang="en-US" sz="2400" dirty="0" smtClean="0"/>
              <a:t> for bunch length control</a:t>
            </a:r>
          </a:p>
          <a:p>
            <a:pPr lvl="1">
              <a:buFont typeface="Arial" pitchFamily="34" charset="0"/>
              <a:buChar char="•"/>
            </a:pPr>
            <a:r>
              <a:rPr lang="en-US" sz="2400" dirty="0" smtClean="0">
                <a:solidFill>
                  <a:srgbClr val="006600"/>
                </a:solidFill>
              </a:rPr>
              <a:t>All digital (50 MHz IF) cavity controller with high functionality</a:t>
            </a:r>
          </a:p>
          <a:p>
            <a:pPr>
              <a:buFont typeface="Arial" pitchFamily="34" charset="0"/>
              <a:buChar char="•"/>
            </a:pPr>
            <a:r>
              <a:rPr lang="en-US" sz="2400" dirty="0" smtClean="0"/>
              <a:t>The project must decide in the next several years the approach to take for the second half of the NSLS-II installation</a:t>
            </a:r>
          </a:p>
          <a:p>
            <a:pPr>
              <a:buFont typeface="Arial" pitchFamily="34" charset="0"/>
              <a:buChar char="•"/>
            </a:pPr>
            <a:r>
              <a:rPr lang="en-US" sz="2400" b="1" dirty="0" smtClean="0"/>
              <a:t>We appreciate the opportunity this workshop gives us to interact with the worlds experts to help us down this path</a:t>
            </a:r>
          </a:p>
          <a:p>
            <a:pPr lvl="1">
              <a:buFont typeface="Arial" pitchFamily="34" charset="0"/>
              <a:buChar char="•"/>
            </a:pPr>
            <a:endParaRPr lang="en-US" sz="2400" dirty="0" smtClean="0"/>
          </a:p>
          <a:p>
            <a:pPr>
              <a:buFont typeface="Arial" pitchFamily="34" charset="0"/>
              <a:buChar char="•"/>
            </a:pPr>
            <a:endParaRPr lang="en-US" sz="2400" dirty="0"/>
          </a:p>
        </p:txBody>
      </p:sp>
    </p:spTree>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idx="4294967295"/>
          </p:nvPr>
        </p:nvSpPr>
        <p:spPr/>
        <p:txBody>
          <a:bodyPr/>
          <a:lstStyle/>
          <a:p>
            <a:r>
              <a:rPr lang="en-US" smtClean="0"/>
              <a:t>Acknowledgements</a:t>
            </a:r>
          </a:p>
        </p:txBody>
      </p:sp>
      <p:sp>
        <p:nvSpPr>
          <p:cNvPr id="28675" name="Rectangle 3"/>
          <p:cNvSpPr>
            <a:spLocks noGrp="1" noChangeArrowheads="1"/>
          </p:cNvSpPr>
          <p:nvPr>
            <p:ph type="body" idx="4294967295"/>
          </p:nvPr>
        </p:nvSpPr>
        <p:spPr>
          <a:xfrm>
            <a:off x="257175" y="1095375"/>
            <a:ext cx="8659813" cy="4999038"/>
          </a:xfrm>
        </p:spPr>
        <p:txBody>
          <a:bodyPr/>
          <a:lstStyle/>
          <a:p>
            <a:pPr algn="ctr">
              <a:lnSpc>
                <a:spcPct val="70000"/>
              </a:lnSpc>
              <a:buFontTx/>
              <a:buNone/>
            </a:pPr>
            <a:r>
              <a:rPr lang="en-US" sz="2800" dirty="0" smtClean="0"/>
              <a:t>This work was performed by and under the guidance of	</a:t>
            </a:r>
          </a:p>
          <a:p>
            <a:pPr algn="ctr">
              <a:lnSpc>
                <a:spcPct val="70000"/>
              </a:lnSpc>
              <a:buFontTx/>
              <a:buNone/>
            </a:pPr>
            <a:r>
              <a:rPr lang="en-US" sz="2800" dirty="0" smtClean="0"/>
              <a:t>J. Cupolo, R. </a:t>
            </a:r>
            <a:r>
              <a:rPr lang="en-US" sz="2800" dirty="0" err="1" smtClean="0"/>
              <a:t>D’Alsace</a:t>
            </a:r>
            <a:r>
              <a:rPr lang="en-US" sz="2800" dirty="0" smtClean="0"/>
              <a:t>, P. Davila, D. Durfee, R. Fliller, B. Gash, F. Gao, A. Goel, B. </a:t>
            </a:r>
            <a:r>
              <a:rPr lang="en-US" sz="2800" dirty="0" err="1" smtClean="0"/>
              <a:t>Holub,Y</a:t>
            </a:r>
            <a:r>
              <a:rPr lang="en-US" sz="2800" dirty="0" smtClean="0"/>
              <a:t>. Kawashima,  H.  Ma, A. Marone, K. McDonald, P. Mortazavi, J. Oliva, S. Ozaki, J. Papu, K. Pedersen, </a:t>
            </a:r>
            <a:r>
              <a:rPr lang="en-US" sz="2800" dirty="0" err="1" smtClean="0"/>
              <a:t>E.Quimby</a:t>
            </a:r>
            <a:r>
              <a:rPr lang="en-US" sz="2800" dirty="0" smtClean="0"/>
              <a:t>, </a:t>
            </a:r>
            <a:r>
              <a:rPr lang="en-US" sz="2800" dirty="0" err="1" smtClean="0"/>
              <a:t>G.Ramirez</a:t>
            </a:r>
            <a:r>
              <a:rPr lang="en-US" sz="2800" dirty="0" smtClean="0"/>
              <a:t>, J. Rose, T. Shaftan, R. Sikora, C. Sorrentino, </a:t>
            </a:r>
            <a:r>
              <a:rPr lang="en-US" sz="2800" dirty="0" err="1" smtClean="0"/>
              <a:t>N.Towne</a:t>
            </a:r>
            <a:r>
              <a:rPr lang="en-US" sz="2800" dirty="0" smtClean="0"/>
              <a:t> and </a:t>
            </a:r>
            <a:r>
              <a:rPr lang="en-US" sz="2800" dirty="0" err="1" smtClean="0"/>
              <a:t>F.Willeke</a:t>
            </a:r>
            <a:r>
              <a:rPr lang="en-US" sz="2800" dirty="0" smtClean="0"/>
              <a:t> as well as the support of the entire NSLS-II team. </a:t>
            </a:r>
          </a:p>
          <a:p>
            <a:pPr algn="ctr">
              <a:lnSpc>
                <a:spcPct val="70000"/>
              </a:lnSpc>
              <a:buFontTx/>
              <a:buNone/>
            </a:pPr>
            <a:r>
              <a:rPr lang="en-US" sz="2800" dirty="0" smtClean="0"/>
              <a:t>	We would also like to thank the  SCRF groups at Cornell, KEK, CLS, TPS and DLS for their continuing help and encouragement, in particular Hasan Padamsee, </a:t>
            </a:r>
            <a:r>
              <a:rPr lang="en-US" sz="2800" dirty="0" err="1" smtClean="0"/>
              <a:t>Sergie</a:t>
            </a:r>
            <a:r>
              <a:rPr lang="en-US" sz="2800" dirty="0" smtClean="0"/>
              <a:t> Belomestnykh, Valery </a:t>
            </a:r>
            <a:r>
              <a:rPr lang="en-US" sz="2800" dirty="0" err="1" smtClean="0"/>
              <a:t>Shemelin</a:t>
            </a:r>
            <a:r>
              <a:rPr lang="en-US" sz="2800" dirty="0" smtClean="0"/>
              <a:t>, </a:t>
            </a:r>
            <a:r>
              <a:rPr lang="en-US" sz="2800" dirty="0" err="1" smtClean="0"/>
              <a:t>Takaaki</a:t>
            </a:r>
            <a:r>
              <a:rPr lang="en-US" sz="2800" dirty="0" smtClean="0"/>
              <a:t> </a:t>
            </a:r>
            <a:r>
              <a:rPr lang="en-US" sz="2800" dirty="0" err="1" smtClean="0"/>
              <a:t>Furuya</a:t>
            </a:r>
            <a:r>
              <a:rPr lang="en-US" sz="2800" dirty="0" smtClean="0"/>
              <a:t>, Mark de </a:t>
            </a:r>
            <a:r>
              <a:rPr lang="en-US" sz="2800" dirty="0" err="1" smtClean="0"/>
              <a:t>Jong</a:t>
            </a:r>
            <a:r>
              <a:rPr lang="en-US" sz="2800" dirty="0" smtClean="0"/>
              <a:t>, </a:t>
            </a:r>
            <a:r>
              <a:rPr lang="en-US" sz="2800" dirty="0" err="1" smtClean="0"/>
              <a:t>Chaoen</a:t>
            </a:r>
            <a:r>
              <a:rPr lang="en-US" sz="2800" dirty="0" smtClean="0"/>
              <a:t> Wang and </a:t>
            </a:r>
            <a:r>
              <a:rPr lang="en-US" sz="2800" dirty="0" err="1" smtClean="0"/>
              <a:t>Morten</a:t>
            </a:r>
            <a:r>
              <a:rPr lang="en-US" sz="2800" dirty="0" smtClean="0"/>
              <a:t> Jensen</a:t>
            </a:r>
          </a:p>
          <a:p>
            <a:pPr algn="ctr">
              <a:lnSpc>
                <a:spcPct val="70000"/>
              </a:lnSpc>
              <a:buFontTx/>
              <a:buNone/>
            </a:pPr>
            <a:r>
              <a:rPr lang="en-US" sz="2800" dirty="0" smtClean="0"/>
              <a:t>We would like to acknowledge the excellent work by our major vendors: Advanced Energy Systems, </a:t>
            </a:r>
            <a:r>
              <a:rPr lang="en-US" sz="2800" dirty="0" err="1" smtClean="0"/>
              <a:t>Linde</a:t>
            </a:r>
            <a:r>
              <a:rPr lang="en-US" sz="2800" dirty="0" smtClean="0"/>
              <a:t>, L3, </a:t>
            </a:r>
            <a:r>
              <a:rPr lang="en-US" sz="2800" dirty="0" err="1" smtClean="0"/>
              <a:t>Niowave</a:t>
            </a:r>
            <a:r>
              <a:rPr lang="en-US" sz="2800" dirty="0" smtClean="0"/>
              <a:t>, Research Instruments, Thales and Thomson</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46" name="Group 8"/>
          <p:cNvGrpSpPr>
            <a:grpSpLocks/>
          </p:cNvGrpSpPr>
          <p:nvPr/>
        </p:nvGrpSpPr>
        <p:grpSpPr bwMode="auto">
          <a:xfrm>
            <a:off x="1436688" y="992188"/>
            <a:ext cx="6392862" cy="5865812"/>
            <a:chOff x="96" y="1680"/>
            <a:chExt cx="2112" cy="1862"/>
          </a:xfrm>
        </p:grpSpPr>
        <p:pic>
          <p:nvPicPr>
            <p:cNvPr id="6159" name="Picture 25"/>
            <p:cNvPicPr>
              <a:picLocks noChangeAspect="1" noChangeArrowheads="1"/>
            </p:cNvPicPr>
            <p:nvPr/>
          </p:nvPicPr>
          <p:blipFill>
            <a:blip r:embed="rId2" cstate="print"/>
            <a:srcRect/>
            <a:stretch>
              <a:fillRect/>
            </a:stretch>
          </p:blipFill>
          <p:spPr bwMode="auto">
            <a:xfrm>
              <a:off x="192" y="1680"/>
              <a:ext cx="2016" cy="1862"/>
            </a:xfrm>
            <a:prstGeom prst="rect">
              <a:avLst/>
            </a:prstGeom>
            <a:noFill/>
            <a:ln w="12700" algn="ctr">
              <a:noFill/>
              <a:miter lim="800000"/>
              <a:headEnd/>
              <a:tailEnd/>
            </a:ln>
          </p:spPr>
        </p:pic>
        <p:sp>
          <p:nvSpPr>
            <p:cNvPr id="6160" name="Text Box 10"/>
            <p:cNvSpPr txBox="1">
              <a:spLocks noChangeArrowheads="1"/>
            </p:cNvSpPr>
            <p:nvPr/>
          </p:nvSpPr>
          <p:spPr bwMode="auto">
            <a:xfrm>
              <a:off x="96" y="2113"/>
              <a:ext cx="402" cy="164"/>
            </a:xfrm>
            <a:prstGeom prst="rect">
              <a:avLst/>
            </a:prstGeom>
            <a:noFill/>
            <a:ln w="9525">
              <a:noFill/>
              <a:miter lim="800000"/>
              <a:headEnd/>
              <a:tailEnd/>
            </a:ln>
          </p:spPr>
          <p:txBody>
            <a:bodyPr>
              <a:spAutoFit/>
            </a:bodyPr>
            <a:lstStyle/>
            <a:p>
              <a:endParaRPr lang="en-US" sz="1400">
                <a:latin typeface="Arial" pitchFamily="34" charset="0"/>
              </a:endParaRPr>
            </a:p>
            <a:p>
              <a:endParaRPr lang="en-US" sz="1400">
                <a:latin typeface="Arial" pitchFamily="34" charset="0"/>
              </a:endParaRPr>
            </a:p>
          </p:txBody>
        </p:sp>
        <p:sp>
          <p:nvSpPr>
            <p:cNvPr id="6161" name="Text Box 11"/>
            <p:cNvSpPr txBox="1">
              <a:spLocks noChangeArrowheads="1"/>
            </p:cNvSpPr>
            <p:nvPr/>
          </p:nvSpPr>
          <p:spPr bwMode="auto">
            <a:xfrm>
              <a:off x="1045" y="2215"/>
              <a:ext cx="588" cy="97"/>
            </a:xfrm>
            <a:prstGeom prst="rect">
              <a:avLst/>
            </a:prstGeom>
            <a:noFill/>
            <a:ln w="9525">
              <a:noFill/>
              <a:miter lim="800000"/>
              <a:headEnd/>
              <a:tailEnd/>
            </a:ln>
          </p:spPr>
          <p:txBody>
            <a:bodyPr>
              <a:spAutoFit/>
            </a:bodyPr>
            <a:lstStyle/>
            <a:p>
              <a:endParaRPr lang="en-US" sz="1400">
                <a:latin typeface="Arial" pitchFamily="34" charset="0"/>
              </a:endParaRPr>
            </a:p>
          </p:txBody>
        </p:sp>
        <p:sp>
          <p:nvSpPr>
            <p:cNvPr id="6162" name="Text Box 12"/>
            <p:cNvSpPr txBox="1">
              <a:spLocks noChangeArrowheads="1"/>
            </p:cNvSpPr>
            <p:nvPr/>
          </p:nvSpPr>
          <p:spPr bwMode="auto">
            <a:xfrm>
              <a:off x="614" y="2791"/>
              <a:ext cx="60" cy="97"/>
            </a:xfrm>
            <a:prstGeom prst="rect">
              <a:avLst/>
            </a:prstGeom>
            <a:noFill/>
            <a:ln w="9525">
              <a:noFill/>
              <a:miter lim="800000"/>
              <a:headEnd/>
              <a:tailEnd/>
            </a:ln>
          </p:spPr>
          <p:txBody>
            <a:bodyPr wrap="none">
              <a:spAutoFit/>
            </a:bodyPr>
            <a:lstStyle/>
            <a:p>
              <a:endParaRPr lang="en-US" sz="1400">
                <a:latin typeface="Arial" pitchFamily="34" charset="0"/>
              </a:endParaRPr>
            </a:p>
          </p:txBody>
        </p:sp>
      </p:grpSp>
      <p:sp>
        <p:nvSpPr>
          <p:cNvPr id="6147" name="Rectangle 7"/>
          <p:cNvSpPr>
            <a:spLocks noGrp="1" noChangeArrowheads="1"/>
          </p:cNvSpPr>
          <p:nvPr>
            <p:ph type="title"/>
          </p:nvPr>
        </p:nvSpPr>
        <p:spPr/>
        <p:txBody>
          <a:bodyPr/>
          <a:lstStyle/>
          <a:p>
            <a:r>
              <a:rPr lang="en-US" smtClean="0"/>
              <a:t>NSLS-II RF Systems</a:t>
            </a:r>
          </a:p>
        </p:txBody>
      </p:sp>
      <p:sp>
        <p:nvSpPr>
          <p:cNvPr id="6148" name="Text Box 8"/>
          <p:cNvSpPr txBox="1">
            <a:spLocks noChangeArrowheads="1"/>
          </p:cNvSpPr>
          <p:nvPr/>
        </p:nvSpPr>
        <p:spPr bwMode="auto">
          <a:xfrm>
            <a:off x="136525" y="1079500"/>
            <a:ext cx="2354263" cy="2208213"/>
          </a:xfrm>
          <a:prstGeom prst="rect">
            <a:avLst/>
          </a:prstGeom>
          <a:noFill/>
          <a:ln w="12700" algn="ctr">
            <a:noFill/>
            <a:miter lim="800000"/>
            <a:headEnd/>
            <a:tailEnd/>
          </a:ln>
        </p:spPr>
        <p:txBody>
          <a:bodyPr lIns="90488" tIns="44450" rIns="90488" bIns="44450">
            <a:spAutoFit/>
          </a:bodyPr>
          <a:lstStyle/>
          <a:p>
            <a:pPr eaLnBrk="0" hangingPunct="0">
              <a:lnSpc>
                <a:spcPct val="90000"/>
              </a:lnSpc>
              <a:spcBef>
                <a:spcPct val="50000"/>
              </a:spcBef>
              <a:buClr>
                <a:schemeClr val="folHlink"/>
              </a:buClr>
              <a:buSzPct val="135000"/>
            </a:pPr>
            <a:r>
              <a:rPr lang="en-US" b="1"/>
              <a:t>Storage Ring: Two ~9m RF straights each with two 500 MHz SRF cavities and one 1500 MHz passive bunch lengthening cavity</a:t>
            </a:r>
          </a:p>
          <a:p>
            <a:pPr eaLnBrk="0" hangingPunct="0">
              <a:lnSpc>
                <a:spcPct val="90000"/>
              </a:lnSpc>
              <a:spcBef>
                <a:spcPct val="50000"/>
              </a:spcBef>
              <a:buClr>
                <a:schemeClr val="folHlink"/>
              </a:buClr>
              <a:buSzPct val="135000"/>
            </a:pPr>
            <a:r>
              <a:rPr lang="en-US" b="1"/>
              <a:t>Only one RF straight in initial operations</a:t>
            </a:r>
          </a:p>
        </p:txBody>
      </p:sp>
      <p:sp>
        <p:nvSpPr>
          <p:cNvPr id="6149" name="Line 9"/>
          <p:cNvSpPr>
            <a:spLocks noChangeShapeType="1"/>
          </p:cNvSpPr>
          <p:nvPr/>
        </p:nvSpPr>
        <p:spPr bwMode="auto">
          <a:xfrm>
            <a:off x="2422525" y="1387475"/>
            <a:ext cx="717550" cy="944563"/>
          </a:xfrm>
          <a:prstGeom prst="line">
            <a:avLst/>
          </a:prstGeom>
          <a:noFill/>
          <a:ln w="38100">
            <a:solidFill>
              <a:schemeClr val="tx1"/>
            </a:solidFill>
            <a:round/>
            <a:headEnd/>
            <a:tailEnd type="triangle" w="med" len="med"/>
          </a:ln>
        </p:spPr>
        <p:txBody>
          <a:bodyPr lIns="90488" tIns="44450" rIns="90488" bIns="44450">
            <a:spAutoFit/>
          </a:bodyPr>
          <a:lstStyle/>
          <a:p>
            <a:endParaRPr lang="en-US"/>
          </a:p>
        </p:txBody>
      </p:sp>
      <p:sp>
        <p:nvSpPr>
          <p:cNvPr id="6150" name="Line 10"/>
          <p:cNvSpPr>
            <a:spLocks noChangeShapeType="1"/>
          </p:cNvSpPr>
          <p:nvPr/>
        </p:nvSpPr>
        <p:spPr bwMode="auto">
          <a:xfrm>
            <a:off x="2390775" y="1446213"/>
            <a:ext cx="398463" cy="1647825"/>
          </a:xfrm>
          <a:prstGeom prst="line">
            <a:avLst/>
          </a:prstGeom>
          <a:noFill/>
          <a:ln w="38100">
            <a:solidFill>
              <a:schemeClr val="tx1"/>
            </a:solidFill>
            <a:round/>
            <a:headEnd/>
            <a:tailEnd type="triangle" w="med" len="med"/>
          </a:ln>
        </p:spPr>
        <p:txBody>
          <a:bodyPr lIns="90488" tIns="44450" rIns="90488" bIns="44450">
            <a:spAutoFit/>
          </a:bodyPr>
          <a:lstStyle/>
          <a:p>
            <a:endParaRPr lang="en-US"/>
          </a:p>
        </p:txBody>
      </p:sp>
      <p:sp>
        <p:nvSpPr>
          <p:cNvPr id="6151" name="Text Box 11"/>
          <p:cNvSpPr txBox="1">
            <a:spLocks noChangeArrowheads="1"/>
          </p:cNvSpPr>
          <p:nvPr/>
        </p:nvSpPr>
        <p:spPr bwMode="auto">
          <a:xfrm>
            <a:off x="7239000" y="2862263"/>
            <a:ext cx="1905000" cy="1822450"/>
          </a:xfrm>
          <a:prstGeom prst="rect">
            <a:avLst/>
          </a:prstGeom>
          <a:noFill/>
          <a:ln w="12700" algn="ctr">
            <a:noFill/>
            <a:miter lim="800000"/>
            <a:headEnd/>
            <a:tailEnd/>
          </a:ln>
        </p:spPr>
        <p:txBody>
          <a:bodyPr lIns="90488" tIns="44450" rIns="90488" bIns="44450">
            <a:spAutoFit/>
          </a:bodyPr>
          <a:lstStyle/>
          <a:p>
            <a:pPr eaLnBrk="0" hangingPunct="0">
              <a:lnSpc>
                <a:spcPct val="90000"/>
              </a:lnSpc>
              <a:spcBef>
                <a:spcPct val="50000"/>
              </a:spcBef>
              <a:buClr>
                <a:schemeClr val="folHlink"/>
              </a:buClr>
              <a:buSzPct val="135000"/>
            </a:pPr>
            <a:r>
              <a:rPr lang="en-US" b="1"/>
              <a:t>200 MeV linac with four 5.2 m TW structures powered by two 42 MW klystrons with SS modulators and third “hot spare”</a:t>
            </a:r>
          </a:p>
        </p:txBody>
      </p:sp>
      <p:sp>
        <p:nvSpPr>
          <p:cNvPr id="6152" name="Line 12"/>
          <p:cNvSpPr>
            <a:spLocks noChangeShapeType="1"/>
          </p:cNvSpPr>
          <p:nvPr/>
        </p:nvSpPr>
        <p:spPr bwMode="auto">
          <a:xfrm flipH="1" flipV="1">
            <a:off x="5943600" y="2941638"/>
            <a:ext cx="1204913" cy="501650"/>
          </a:xfrm>
          <a:prstGeom prst="line">
            <a:avLst/>
          </a:prstGeom>
          <a:noFill/>
          <a:ln w="38100">
            <a:solidFill>
              <a:schemeClr val="tx1"/>
            </a:solidFill>
            <a:round/>
            <a:headEnd/>
            <a:tailEnd type="triangle" w="med" len="med"/>
          </a:ln>
        </p:spPr>
        <p:txBody>
          <a:bodyPr lIns="90488" tIns="44450" rIns="90488" bIns="44450">
            <a:spAutoFit/>
          </a:bodyPr>
          <a:lstStyle/>
          <a:p>
            <a:endParaRPr lang="en-US"/>
          </a:p>
        </p:txBody>
      </p:sp>
      <p:sp>
        <p:nvSpPr>
          <p:cNvPr id="6153" name="Text Box 13"/>
          <p:cNvSpPr txBox="1">
            <a:spLocks noChangeArrowheads="1"/>
          </p:cNvSpPr>
          <p:nvPr/>
        </p:nvSpPr>
        <p:spPr bwMode="auto">
          <a:xfrm>
            <a:off x="6737350" y="1125538"/>
            <a:ext cx="2068513" cy="1079500"/>
          </a:xfrm>
          <a:prstGeom prst="rect">
            <a:avLst/>
          </a:prstGeom>
          <a:noFill/>
          <a:ln w="12700" algn="ctr">
            <a:noFill/>
            <a:miter lim="800000"/>
            <a:headEnd/>
            <a:tailEnd/>
          </a:ln>
        </p:spPr>
        <p:txBody>
          <a:bodyPr lIns="90488" tIns="44450" rIns="90488" bIns="44450">
            <a:spAutoFit/>
          </a:bodyPr>
          <a:lstStyle/>
          <a:p>
            <a:pPr eaLnBrk="0" hangingPunct="0">
              <a:lnSpc>
                <a:spcPct val="90000"/>
              </a:lnSpc>
              <a:spcBef>
                <a:spcPct val="50000"/>
              </a:spcBef>
              <a:buClr>
                <a:schemeClr val="folHlink"/>
              </a:buClr>
              <a:buSzPct val="135000"/>
            </a:pPr>
            <a:r>
              <a:rPr lang="en-US" b="1"/>
              <a:t>3 GeV booster with one 7-cell cavity powered by 80 kW IOT amplifier</a:t>
            </a:r>
          </a:p>
        </p:txBody>
      </p:sp>
      <p:sp>
        <p:nvSpPr>
          <p:cNvPr id="6154" name="Line 14"/>
          <p:cNvSpPr>
            <a:spLocks noChangeShapeType="1"/>
          </p:cNvSpPr>
          <p:nvPr/>
        </p:nvSpPr>
        <p:spPr bwMode="auto">
          <a:xfrm flipH="1">
            <a:off x="5486400" y="1401763"/>
            <a:ext cx="1279525" cy="914400"/>
          </a:xfrm>
          <a:prstGeom prst="line">
            <a:avLst/>
          </a:prstGeom>
          <a:noFill/>
          <a:ln w="38100">
            <a:solidFill>
              <a:schemeClr val="tx1"/>
            </a:solidFill>
            <a:round/>
            <a:headEnd/>
            <a:tailEnd type="triangle" w="med" len="med"/>
          </a:ln>
        </p:spPr>
        <p:txBody>
          <a:bodyPr wrap="none" lIns="90488" tIns="44450" rIns="90488" bIns="44450">
            <a:spAutoFit/>
          </a:bodyPr>
          <a:lstStyle/>
          <a:p>
            <a:endParaRPr lang="en-US"/>
          </a:p>
        </p:txBody>
      </p:sp>
      <p:sp>
        <p:nvSpPr>
          <p:cNvPr id="6155" name="Text Box 15"/>
          <p:cNvSpPr txBox="1">
            <a:spLocks noChangeArrowheads="1"/>
          </p:cNvSpPr>
          <p:nvPr/>
        </p:nvSpPr>
        <p:spPr bwMode="auto">
          <a:xfrm>
            <a:off x="4087813" y="2968625"/>
            <a:ext cx="1925637" cy="2593975"/>
          </a:xfrm>
          <a:prstGeom prst="rect">
            <a:avLst/>
          </a:prstGeom>
          <a:noFill/>
          <a:ln w="12700" algn="ctr">
            <a:noFill/>
            <a:miter lim="800000"/>
            <a:headEnd/>
            <a:tailEnd/>
          </a:ln>
        </p:spPr>
        <p:txBody>
          <a:bodyPr lIns="90488" tIns="44450" rIns="90488" bIns="44450">
            <a:spAutoFit/>
          </a:bodyPr>
          <a:lstStyle/>
          <a:p>
            <a:pPr eaLnBrk="0" hangingPunct="0">
              <a:lnSpc>
                <a:spcPct val="90000"/>
              </a:lnSpc>
              <a:spcBef>
                <a:spcPct val="50000"/>
              </a:spcBef>
              <a:buClr>
                <a:schemeClr val="folHlink"/>
              </a:buClr>
              <a:buSzPct val="135000"/>
            </a:pPr>
            <a:r>
              <a:rPr lang="en-US" b="1"/>
              <a:t>RF building housing two 300 kW klystron amplifiers </a:t>
            </a:r>
          </a:p>
          <a:p>
            <a:pPr eaLnBrk="0" hangingPunct="0">
              <a:lnSpc>
                <a:spcPct val="90000"/>
              </a:lnSpc>
              <a:spcBef>
                <a:spcPct val="50000"/>
              </a:spcBef>
              <a:buClr>
                <a:schemeClr val="folHlink"/>
              </a:buClr>
              <a:buSzPct val="135000"/>
            </a:pPr>
            <a:r>
              <a:rPr lang="en-US" b="1"/>
              <a:t>Also houses 850 W LHe refrigerator</a:t>
            </a:r>
          </a:p>
          <a:p>
            <a:pPr eaLnBrk="0" hangingPunct="0">
              <a:lnSpc>
                <a:spcPct val="90000"/>
              </a:lnSpc>
              <a:spcBef>
                <a:spcPct val="50000"/>
              </a:spcBef>
              <a:buClr>
                <a:schemeClr val="folHlink"/>
              </a:buClr>
              <a:buSzPct val="135000"/>
            </a:pPr>
            <a:r>
              <a:rPr lang="en-US" b="1"/>
              <a:t>Future expansion for another 2 RF systems</a:t>
            </a:r>
          </a:p>
        </p:txBody>
      </p:sp>
      <p:sp>
        <p:nvSpPr>
          <p:cNvPr id="6156" name="Line 16"/>
          <p:cNvSpPr>
            <a:spLocks noChangeShapeType="1"/>
          </p:cNvSpPr>
          <p:nvPr/>
        </p:nvSpPr>
        <p:spPr bwMode="auto">
          <a:xfrm flipH="1" flipV="1">
            <a:off x="3429000" y="2574925"/>
            <a:ext cx="609600" cy="625475"/>
          </a:xfrm>
          <a:prstGeom prst="line">
            <a:avLst/>
          </a:prstGeom>
          <a:noFill/>
          <a:ln w="38100">
            <a:solidFill>
              <a:schemeClr val="tx1"/>
            </a:solidFill>
            <a:round/>
            <a:headEnd/>
            <a:tailEnd type="triangle" w="med" len="med"/>
          </a:ln>
        </p:spPr>
        <p:txBody>
          <a:bodyPr wrap="none" lIns="90488" tIns="44450" rIns="90488" bIns="44450">
            <a:spAutoFit/>
          </a:bodyPr>
          <a:lstStyle/>
          <a:p>
            <a:endParaRPr lang="en-US"/>
          </a:p>
        </p:txBody>
      </p:sp>
      <p:sp>
        <p:nvSpPr>
          <p:cNvPr id="6157" name="Line 17"/>
          <p:cNvSpPr>
            <a:spLocks noChangeShapeType="1"/>
          </p:cNvSpPr>
          <p:nvPr/>
        </p:nvSpPr>
        <p:spPr bwMode="auto">
          <a:xfrm flipH="1" flipV="1">
            <a:off x="3292475" y="2773363"/>
            <a:ext cx="820738" cy="1493837"/>
          </a:xfrm>
          <a:prstGeom prst="line">
            <a:avLst/>
          </a:prstGeom>
          <a:noFill/>
          <a:ln w="38100">
            <a:solidFill>
              <a:schemeClr val="tx1"/>
            </a:solidFill>
            <a:round/>
            <a:headEnd/>
            <a:tailEnd type="triangle" w="med" len="med"/>
          </a:ln>
        </p:spPr>
        <p:txBody>
          <a:bodyPr lIns="90488" tIns="44450" rIns="90488" bIns="44450">
            <a:spAutoFit/>
          </a:bodyPr>
          <a:lstStyle/>
          <a:p>
            <a:endParaRPr lang="en-US"/>
          </a:p>
        </p:txBody>
      </p:sp>
      <p:sp>
        <p:nvSpPr>
          <p:cNvPr id="6158" name="Line 18"/>
          <p:cNvSpPr>
            <a:spLocks noChangeShapeType="1"/>
          </p:cNvSpPr>
          <p:nvPr/>
        </p:nvSpPr>
        <p:spPr bwMode="auto">
          <a:xfrm flipH="1" flipV="1">
            <a:off x="3049588" y="3230563"/>
            <a:ext cx="1065212" cy="1722437"/>
          </a:xfrm>
          <a:prstGeom prst="line">
            <a:avLst/>
          </a:prstGeom>
          <a:noFill/>
          <a:ln w="38100">
            <a:solidFill>
              <a:schemeClr val="tx1"/>
            </a:solidFill>
            <a:round/>
            <a:headEnd/>
            <a:tailEnd type="triangle" w="med" len="med"/>
          </a:ln>
        </p:spPr>
        <p:txBody>
          <a:bodyPr lIns="90488" tIns="44450" rIns="90488" bIns="44450">
            <a:spAutoFit/>
          </a:bodyPr>
          <a:lstStyle/>
          <a:p>
            <a:endParaRPr lang="en-US"/>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sz="quarter" idx="4294967295"/>
          </p:nvPr>
        </p:nvSpPr>
        <p:spPr/>
        <p:txBody>
          <a:bodyPr/>
          <a:lstStyle/>
          <a:p>
            <a:r>
              <a:rPr lang="en-US" sz="3600" dirty="0" smtClean="0">
                <a:solidFill>
                  <a:schemeClr val="accent1"/>
                </a:solidFill>
              </a:rPr>
              <a:t>NSLS-II Technical Requirements &amp; Specifications</a:t>
            </a:r>
            <a:endParaRPr lang="en-US" sz="2400" dirty="0" smtClean="0">
              <a:solidFill>
                <a:schemeClr val="accent1"/>
              </a:solidFill>
            </a:endParaRPr>
          </a:p>
        </p:txBody>
      </p:sp>
      <p:graphicFrame>
        <p:nvGraphicFramePr>
          <p:cNvPr id="47107" name="Group 3"/>
          <p:cNvGraphicFramePr>
            <a:graphicFrameLocks noGrp="1"/>
          </p:cNvGraphicFramePr>
          <p:nvPr/>
        </p:nvGraphicFramePr>
        <p:xfrm>
          <a:off x="381000" y="1066800"/>
          <a:ext cx="8382000" cy="3048000"/>
        </p:xfrm>
        <a:graphic>
          <a:graphicData uri="http://schemas.openxmlformats.org/drawingml/2006/table">
            <a:tbl>
              <a:tblPr/>
              <a:tblGrid>
                <a:gridCol w="4191000"/>
                <a:gridCol w="4191000"/>
              </a:tblGrid>
              <a:tr h="2897188">
                <a:tc>
                  <a:txBody>
                    <a:bodyPr/>
                    <a:lstStyle/>
                    <a:p>
                      <a:pPr marL="0" marR="0" lvl="0" indent="0" algn="l" defTabSz="914400" rtl="0" eaLnBrk="0" fontAlgn="base" latinLnBrk="0" hangingPunct="0">
                        <a:lnSpc>
                          <a:spcPct val="90000"/>
                        </a:lnSpc>
                        <a:spcBef>
                          <a:spcPct val="20000"/>
                        </a:spcBef>
                        <a:spcAft>
                          <a:spcPct val="0"/>
                        </a:spcAft>
                        <a:buClr>
                          <a:schemeClr val="folHlink"/>
                        </a:buClr>
                        <a:buSzPct val="135000"/>
                        <a:buFontTx/>
                        <a:buNone/>
                        <a:tabLst/>
                      </a:pPr>
                      <a:r>
                        <a:rPr kumimoji="0" lang="en-US" sz="2000" b="1" i="0" u="none" strike="noStrike" cap="none" normalizeH="0" baseline="0" dirty="0" smtClean="0">
                          <a:ln>
                            <a:noFill/>
                          </a:ln>
                          <a:solidFill>
                            <a:schemeClr val="accent1"/>
                          </a:solidFill>
                          <a:effectLst/>
                          <a:latin typeface="Arial Narrow" pitchFamily="34" charset="0"/>
                          <a:ea typeface="Osaka" charset="-128"/>
                        </a:rPr>
                        <a:t>Energy                                        3.0 </a:t>
                      </a:r>
                      <a:r>
                        <a:rPr kumimoji="0" lang="en-US" sz="2000" b="1" i="0" u="none" strike="noStrike" cap="none" normalizeH="0" baseline="0" dirty="0" err="1" smtClean="0">
                          <a:ln>
                            <a:noFill/>
                          </a:ln>
                          <a:solidFill>
                            <a:schemeClr val="accent1"/>
                          </a:solidFill>
                          <a:effectLst/>
                          <a:latin typeface="Arial Narrow" pitchFamily="34" charset="0"/>
                          <a:ea typeface="Osaka" charset="-128"/>
                        </a:rPr>
                        <a:t>GeV</a:t>
                      </a:r>
                      <a:endParaRPr kumimoji="0" lang="en-US" sz="2000" b="1" i="0" u="none" strike="noStrike" cap="none" normalizeH="0" baseline="0" dirty="0" smtClean="0">
                        <a:ln>
                          <a:noFill/>
                        </a:ln>
                        <a:solidFill>
                          <a:schemeClr val="accent1"/>
                        </a:solidFill>
                        <a:effectLst/>
                        <a:latin typeface="Arial Narrow" pitchFamily="34" charset="0"/>
                        <a:ea typeface="Osaka" charset="-128"/>
                      </a:endParaRPr>
                    </a:p>
                    <a:p>
                      <a:pPr marL="0" marR="0" lvl="0" indent="0" algn="l" defTabSz="914400" rtl="0" eaLnBrk="0" fontAlgn="base" latinLnBrk="0" hangingPunct="0">
                        <a:lnSpc>
                          <a:spcPct val="90000"/>
                        </a:lnSpc>
                        <a:spcBef>
                          <a:spcPct val="20000"/>
                        </a:spcBef>
                        <a:spcAft>
                          <a:spcPct val="0"/>
                        </a:spcAft>
                        <a:buClr>
                          <a:schemeClr val="folHlink"/>
                        </a:buClr>
                        <a:buSzPct val="135000"/>
                        <a:buFontTx/>
                        <a:buNone/>
                        <a:tabLst/>
                      </a:pPr>
                      <a:r>
                        <a:rPr kumimoji="0" lang="en-US" sz="2000" b="1" i="0" u="none" strike="noStrike" cap="none" normalizeH="0" baseline="0" dirty="0" smtClean="0">
                          <a:ln>
                            <a:noFill/>
                          </a:ln>
                          <a:solidFill>
                            <a:schemeClr val="accent1"/>
                          </a:solidFill>
                          <a:effectLst/>
                          <a:latin typeface="Arial Narrow" pitchFamily="34" charset="0"/>
                          <a:ea typeface="Osaka" charset="-128"/>
                        </a:rPr>
                        <a:t>Circumference                          792 m</a:t>
                      </a:r>
                    </a:p>
                    <a:p>
                      <a:pPr marL="0" marR="0" lvl="0" indent="0" algn="l" defTabSz="914400" rtl="0" eaLnBrk="0" fontAlgn="base" latinLnBrk="0" hangingPunct="0">
                        <a:lnSpc>
                          <a:spcPct val="90000"/>
                        </a:lnSpc>
                        <a:spcBef>
                          <a:spcPct val="20000"/>
                        </a:spcBef>
                        <a:spcAft>
                          <a:spcPct val="0"/>
                        </a:spcAft>
                        <a:buClr>
                          <a:schemeClr val="folHlink"/>
                        </a:buClr>
                        <a:buSzPct val="135000"/>
                        <a:buFontTx/>
                        <a:buNone/>
                        <a:tabLst/>
                      </a:pPr>
                      <a:r>
                        <a:rPr kumimoji="0" lang="en-US" sz="2000" b="1" i="0" u="none" strike="noStrike" cap="none" normalizeH="0" baseline="0" dirty="0" smtClean="0">
                          <a:ln>
                            <a:noFill/>
                          </a:ln>
                          <a:solidFill>
                            <a:schemeClr val="accent1"/>
                          </a:solidFill>
                          <a:effectLst/>
                          <a:latin typeface="Arial Narrow" pitchFamily="34" charset="0"/>
                          <a:ea typeface="Osaka" charset="-128"/>
                        </a:rPr>
                        <a:t>Number of Periods                    30 DBA</a:t>
                      </a:r>
                    </a:p>
                    <a:p>
                      <a:pPr marL="0" marR="0" lvl="0" indent="0" algn="l" defTabSz="914400" rtl="0" eaLnBrk="0" fontAlgn="base" latinLnBrk="0" hangingPunct="0">
                        <a:lnSpc>
                          <a:spcPct val="90000"/>
                        </a:lnSpc>
                        <a:spcBef>
                          <a:spcPct val="20000"/>
                        </a:spcBef>
                        <a:spcAft>
                          <a:spcPct val="0"/>
                        </a:spcAft>
                        <a:buClr>
                          <a:schemeClr val="folHlink"/>
                        </a:buClr>
                        <a:buSzPct val="135000"/>
                        <a:buFontTx/>
                        <a:buNone/>
                        <a:tabLst/>
                      </a:pPr>
                      <a:r>
                        <a:rPr kumimoji="0" lang="en-US" sz="2000" b="1" i="0" u="none" strike="noStrike" cap="none" normalizeH="0" baseline="0" dirty="0" smtClean="0">
                          <a:ln>
                            <a:noFill/>
                          </a:ln>
                          <a:solidFill>
                            <a:schemeClr val="accent1"/>
                          </a:solidFill>
                          <a:effectLst/>
                          <a:latin typeface="Arial Narrow" pitchFamily="34" charset="0"/>
                          <a:ea typeface="Osaka" charset="-128"/>
                        </a:rPr>
                        <a:t>Length Long Straights             6.6 &amp; </a:t>
                      </a:r>
                      <a:r>
                        <a:rPr kumimoji="0" lang="en-US" sz="2000" b="1" i="0" u="none" strike="noStrike" cap="none" normalizeH="0" baseline="0" dirty="0" smtClean="0">
                          <a:ln>
                            <a:noFill/>
                          </a:ln>
                          <a:solidFill>
                            <a:srgbClr val="FF0000"/>
                          </a:solidFill>
                          <a:effectLst/>
                          <a:latin typeface="Arial Narrow" pitchFamily="34" charset="0"/>
                          <a:ea typeface="Osaka" charset="-128"/>
                        </a:rPr>
                        <a:t>9.3m</a:t>
                      </a:r>
                    </a:p>
                    <a:p>
                      <a:pPr marL="0" marR="0" lvl="0" indent="0" algn="l" defTabSz="914400" rtl="0" eaLnBrk="0" fontAlgn="base" latinLnBrk="0" hangingPunct="0">
                        <a:lnSpc>
                          <a:spcPct val="90000"/>
                        </a:lnSpc>
                        <a:spcBef>
                          <a:spcPct val="20000"/>
                        </a:spcBef>
                        <a:spcAft>
                          <a:spcPct val="0"/>
                        </a:spcAft>
                        <a:buClr>
                          <a:schemeClr val="folHlink"/>
                        </a:buClr>
                        <a:buSzPct val="135000"/>
                        <a:buFontTx/>
                        <a:buNone/>
                        <a:tabLst/>
                      </a:pPr>
                      <a:r>
                        <a:rPr kumimoji="0" lang="en-US" sz="2000" b="1" i="0" u="none" strike="noStrike" cap="none" normalizeH="0" baseline="0" dirty="0" err="1" smtClean="0">
                          <a:ln>
                            <a:noFill/>
                          </a:ln>
                          <a:solidFill>
                            <a:schemeClr val="accent1"/>
                          </a:solidFill>
                          <a:effectLst/>
                          <a:latin typeface="Arial Narrow" pitchFamily="34" charset="0"/>
                          <a:ea typeface="Osaka" charset="-128"/>
                        </a:rPr>
                        <a:t>Emittance</a:t>
                      </a:r>
                      <a:r>
                        <a:rPr kumimoji="0" lang="en-US" sz="2000" b="1" i="0" u="none" strike="noStrike" cap="none" normalizeH="0" baseline="0" dirty="0" smtClean="0">
                          <a:ln>
                            <a:noFill/>
                          </a:ln>
                          <a:solidFill>
                            <a:schemeClr val="accent1"/>
                          </a:solidFill>
                          <a:effectLst/>
                          <a:latin typeface="Arial Narrow" pitchFamily="34" charset="0"/>
                          <a:ea typeface="Osaka" charset="-128"/>
                        </a:rPr>
                        <a:t> (</a:t>
                      </a:r>
                      <a:r>
                        <a:rPr kumimoji="0" lang="en-US" sz="2000" b="1" i="0" u="none" strike="noStrike" cap="none" normalizeH="0" baseline="0" dirty="0" err="1" smtClean="0">
                          <a:ln>
                            <a:noFill/>
                          </a:ln>
                          <a:solidFill>
                            <a:schemeClr val="accent1"/>
                          </a:solidFill>
                          <a:effectLst/>
                          <a:latin typeface="Arial Narrow" pitchFamily="34" charset="0"/>
                          <a:ea typeface="Osaka" charset="-128"/>
                        </a:rPr>
                        <a:t>h,v</a:t>
                      </a:r>
                      <a:r>
                        <a:rPr kumimoji="0" lang="en-US" sz="2000" b="1" i="0" u="none" strike="noStrike" cap="none" normalizeH="0" baseline="0" dirty="0" smtClean="0">
                          <a:ln>
                            <a:noFill/>
                          </a:ln>
                          <a:solidFill>
                            <a:schemeClr val="accent1"/>
                          </a:solidFill>
                          <a:effectLst/>
                          <a:latin typeface="Arial Narrow" pitchFamily="34" charset="0"/>
                          <a:ea typeface="Osaka" charset="-128"/>
                        </a:rPr>
                        <a:t>)                 &lt;1nm, 0.008nm</a:t>
                      </a:r>
                    </a:p>
                    <a:p>
                      <a:pPr marL="0" marR="0" lvl="0" indent="0" algn="l" defTabSz="914400" rtl="0" eaLnBrk="0" fontAlgn="base" latinLnBrk="0" hangingPunct="0">
                        <a:lnSpc>
                          <a:spcPct val="90000"/>
                        </a:lnSpc>
                        <a:spcBef>
                          <a:spcPct val="20000"/>
                        </a:spcBef>
                        <a:spcAft>
                          <a:spcPct val="0"/>
                        </a:spcAft>
                        <a:buClr>
                          <a:schemeClr val="folHlink"/>
                        </a:buClr>
                        <a:buSzPct val="135000"/>
                        <a:buFontTx/>
                        <a:buNone/>
                        <a:tabLst/>
                      </a:pPr>
                      <a:r>
                        <a:rPr kumimoji="0" lang="en-US" sz="2000" b="1" i="0" u="none" strike="noStrike" cap="none" normalizeH="0" baseline="0" dirty="0" smtClean="0">
                          <a:ln>
                            <a:noFill/>
                          </a:ln>
                          <a:solidFill>
                            <a:schemeClr val="accent1"/>
                          </a:solidFill>
                          <a:effectLst/>
                          <a:latin typeface="Arial Narrow" pitchFamily="34" charset="0"/>
                          <a:ea typeface="Osaka" charset="-128"/>
                        </a:rPr>
                        <a:t>Momentum Compaction           .00037</a:t>
                      </a:r>
                    </a:p>
                    <a:p>
                      <a:pPr marL="0" marR="0" lvl="0" indent="0" algn="l" defTabSz="914400" rtl="0" eaLnBrk="0" fontAlgn="base" latinLnBrk="0" hangingPunct="0">
                        <a:lnSpc>
                          <a:spcPct val="90000"/>
                        </a:lnSpc>
                        <a:spcBef>
                          <a:spcPct val="20000"/>
                        </a:spcBef>
                        <a:spcAft>
                          <a:spcPct val="0"/>
                        </a:spcAft>
                        <a:buClr>
                          <a:schemeClr val="folHlink"/>
                        </a:buClr>
                        <a:buSzPct val="135000"/>
                        <a:buFontTx/>
                        <a:buNone/>
                        <a:tabLst/>
                      </a:pPr>
                      <a:r>
                        <a:rPr kumimoji="0" lang="en-US" sz="2000" b="1" i="0" u="none" strike="noStrike" cap="none" normalizeH="0" baseline="0" dirty="0" smtClean="0">
                          <a:ln>
                            <a:noFill/>
                          </a:ln>
                          <a:solidFill>
                            <a:schemeClr val="accent1"/>
                          </a:solidFill>
                          <a:effectLst/>
                          <a:latin typeface="Arial Narrow" pitchFamily="34" charset="0"/>
                          <a:ea typeface="Osaka" charset="-128"/>
                        </a:rPr>
                        <a:t>Dipole Bend Radius                   25m</a:t>
                      </a:r>
                    </a:p>
                    <a:p>
                      <a:pPr marL="0" marR="0" lvl="0" indent="0" algn="l" defTabSz="914400" rtl="0" eaLnBrk="0" fontAlgn="base" latinLnBrk="0" hangingPunct="0">
                        <a:lnSpc>
                          <a:spcPct val="90000"/>
                        </a:lnSpc>
                        <a:spcBef>
                          <a:spcPct val="20000"/>
                        </a:spcBef>
                        <a:spcAft>
                          <a:spcPct val="0"/>
                        </a:spcAft>
                        <a:buClr>
                          <a:schemeClr val="folHlink"/>
                        </a:buClr>
                        <a:buSzPct val="135000"/>
                        <a:buFontTx/>
                        <a:buNone/>
                        <a:tabLst/>
                      </a:pPr>
                      <a:r>
                        <a:rPr kumimoji="0" lang="en-US" sz="2000" b="1" i="0" u="none" strike="noStrike" cap="none" normalizeH="0" baseline="0" dirty="0" smtClean="0">
                          <a:ln>
                            <a:noFill/>
                          </a:ln>
                          <a:solidFill>
                            <a:schemeClr val="accent1"/>
                          </a:solidFill>
                          <a:effectLst/>
                          <a:latin typeface="Arial Narrow" pitchFamily="34" charset="0"/>
                          <a:ea typeface="Osaka" charset="-128"/>
                        </a:rPr>
                        <a:t>Energy Loss per Turn              &lt;2MeV</a:t>
                      </a:r>
                    </a:p>
                    <a:p>
                      <a:pPr marL="0" marR="0" lvl="0" indent="0" algn="l" defTabSz="914400" rtl="0" eaLnBrk="0" fontAlgn="base" latinLnBrk="0" hangingPunct="0">
                        <a:lnSpc>
                          <a:spcPct val="90000"/>
                        </a:lnSpc>
                        <a:spcBef>
                          <a:spcPct val="20000"/>
                        </a:spcBef>
                        <a:spcAft>
                          <a:spcPct val="0"/>
                        </a:spcAft>
                        <a:buClr>
                          <a:schemeClr val="folHlink"/>
                        </a:buClr>
                        <a:buSzPct val="135000"/>
                        <a:buFontTx/>
                        <a:buNone/>
                        <a:tabLst/>
                      </a:pPr>
                      <a:endParaRPr kumimoji="0" lang="en-US" sz="2000" b="1" i="0" u="none" strike="noStrike" cap="none" normalizeH="0" baseline="0" dirty="0" smtClean="0">
                        <a:ln>
                          <a:noFill/>
                        </a:ln>
                        <a:solidFill>
                          <a:schemeClr val="accent1"/>
                        </a:solidFill>
                        <a:effectLst/>
                        <a:latin typeface="Arial Narrow" pitchFamily="34" charset="0"/>
                        <a:ea typeface="Osaka" charset="-12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20000"/>
                        </a:spcBef>
                        <a:spcAft>
                          <a:spcPct val="0"/>
                        </a:spcAft>
                        <a:buClr>
                          <a:schemeClr val="folHlink"/>
                        </a:buClr>
                        <a:buSzPct val="135000"/>
                        <a:buFontTx/>
                        <a:buNone/>
                        <a:tabLst/>
                      </a:pPr>
                      <a:r>
                        <a:rPr kumimoji="0" lang="en-US" sz="2000" b="1" i="0" u="none" strike="noStrike" cap="none" normalizeH="0" baseline="0" dirty="0" smtClean="0">
                          <a:ln>
                            <a:noFill/>
                          </a:ln>
                          <a:solidFill>
                            <a:schemeClr val="accent1"/>
                          </a:solidFill>
                          <a:effectLst/>
                          <a:latin typeface="Arial Narrow" pitchFamily="34" charset="0"/>
                          <a:ea typeface="Osaka" charset="-128"/>
                        </a:rPr>
                        <a:t>Energy Spread                 0.094%</a:t>
                      </a:r>
                    </a:p>
                    <a:p>
                      <a:pPr marL="0" marR="0" lvl="0" indent="0" algn="l" defTabSz="914400" rtl="0" eaLnBrk="0" fontAlgn="base" latinLnBrk="0" hangingPunct="0">
                        <a:lnSpc>
                          <a:spcPct val="90000"/>
                        </a:lnSpc>
                        <a:spcBef>
                          <a:spcPct val="20000"/>
                        </a:spcBef>
                        <a:spcAft>
                          <a:spcPct val="0"/>
                        </a:spcAft>
                        <a:buClr>
                          <a:schemeClr val="folHlink"/>
                        </a:buClr>
                        <a:buSzPct val="135000"/>
                        <a:buFontTx/>
                        <a:buNone/>
                        <a:tabLst/>
                      </a:pPr>
                      <a:r>
                        <a:rPr kumimoji="0" lang="en-US" sz="2000" b="1" i="0" u="none" strike="noStrike" cap="none" normalizeH="0" baseline="0" dirty="0" smtClean="0">
                          <a:ln>
                            <a:noFill/>
                          </a:ln>
                          <a:solidFill>
                            <a:schemeClr val="accent1"/>
                          </a:solidFill>
                          <a:effectLst/>
                          <a:latin typeface="Arial Narrow" pitchFamily="34" charset="0"/>
                          <a:ea typeface="Osaka" charset="-128"/>
                        </a:rPr>
                        <a:t>RF Frequency                   499.68 MHz</a:t>
                      </a:r>
                    </a:p>
                    <a:p>
                      <a:pPr marL="0" marR="0" lvl="0" indent="0" algn="l" defTabSz="914400" rtl="0" eaLnBrk="0" fontAlgn="base" latinLnBrk="0" hangingPunct="0">
                        <a:lnSpc>
                          <a:spcPct val="90000"/>
                        </a:lnSpc>
                        <a:spcBef>
                          <a:spcPct val="20000"/>
                        </a:spcBef>
                        <a:spcAft>
                          <a:spcPct val="0"/>
                        </a:spcAft>
                        <a:buClr>
                          <a:schemeClr val="folHlink"/>
                        </a:buClr>
                        <a:buSzPct val="135000"/>
                        <a:buFontTx/>
                        <a:buNone/>
                        <a:tabLst/>
                      </a:pPr>
                      <a:r>
                        <a:rPr kumimoji="0" lang="en-US" sz="2000" b="1" i="0" u="none" strike="noStrike" cap="none" normalizeH="0" baseline="0" dirty="0" smtClean="0">
                          <a:ln>
                            <a:noFill/>
                          </a:ln>
                          <a:solidFill>
                            <a:schemeClr val="accent1"/>
                          </a:solidFill>
                          <a:effectLst/>
                          <a:latin typeface="Arial Narrow" pitchFamily="34" charset="0"/>
                          <a:ea typeface="Osaka" charset="-128"/>
                        </a:rPr>
                        <a:t>Harmonic Number            1320</a:t>
                      </a:r>
                    </a:p>
                    <a:p>
                      <a:pPr marL="0" marR="0" lvl="0" indent="0" algn="l" defTabSz="914400" rtl="0" eaLnBrk="0" fontAlgn="base" latinLnBrk="0" hangingPunct="0">
                        <a:lnSpc>
                          <a:spcPct val="90000"/>
                        </a:lnSpc>
                        <a:spcBef>
                          <a:spcPct val="20000"/>
                        </a:spcBef>
                        <a:spcAft>
                          <a:spcPct val="0"/>
                        </a:spcAft>
                        <a:buClr>
                          <a:schemeClr val="folHlink"/>
                        </a:buClr>
                        <a:buSzPct val="135000"/>
                        <a:buFontTx/>
                        <a:buNone/>
                        <a:tabLst/>
                      </a:pPr>
                      <a:r>
                        <a:rPr kumimoji="0" lang="en-US" sz="2000" b="1" i="0" u="none" strike="noStrike" cap="none" normalizeH="0" baseline="0" dirty="0" smtClean="0">
                          <a:ln>
                            <a:noFill/>
                          </a:ln>
                          <a:solidFill>
                            <a:schemeClr val="accent1"/>
                          </a:solidFill>
                          <a:effectLst/>
                          <a:latin typeface="Arial Narrow" pitchFamily="34" charset="0"/>
                          <a:ea typeface="Osaka" charset="-128"/>
                        </a:rPr>
                        <a:t>RF Bucket Height              &gt;2.5%</a:t>
                      </a:r>
                    </a:p>
                    <a:p>
                      <a:pPr marL="0" marR="0" lvl="0" indent="0" algn="l" defTabSz="914400" rtl="0" eaLnBrk="0" fontAlgn="base" latinLnBrk="0" hangingPunct="0">
                        <a:lnSpc>
                          <a:spcPct val="90000"/>
                        </a:lnSpc>
                        <a:spcBef>
                          <a:spcPct val="20000"/>
                        </a:spcBef>
                        <a:spcAft>
                          <a:spcPct val="0"/>
                        </a:spcAft>
                        <a:buClr>
                          <a:schemeClr val="folHlink"/>
                        </a:buClr>
                        <a:buSzPct val="135000"/>
                        <a:buFontTx/>
                        <a:buNone/>
                        <a:tabLst/>
                      </a:pPr>
                      <a:r>
                        <a:rPr kumimoji="0" lang="en-US" sz="2000" b="1" i="0" u="none" strike="noStrike" cap="none" normalizeH="0" baseline="0" dirty="0" smtClean="0">
                          <a:ln>
                            <a:noFill/>
                          </a:ln>
                          <a:solidFill>
                            <a:schemeClr val="accent1"/>
                          </a:solidFill>
                          <a:effectLst/>
                          <a:latin typeface="Arial Narrow" pitchFamily="34" charset="0"/>
                          <a:ea typeface="Osaka" charset="-128"/>
                        </a:rPr>
                        <a:t>RMS Bunch Length          15ps-30ps</a:t>
                      </a:r>
                    </a:p>
                    <a:p>
                      <a:pPr marL="0" marR="0" lvl="0" indent="0" algn="l" defTabSz="914400" rtl="0" eaLnBrk="0" fontAlgn="base" latinLnBrk="0" hangingPunct="0">
                        <a:lnSpc>
                          <a:spcPct val="90000"/>
                        </a:lnSpc>
                        <a:spcBef>
                          <a:spcPct val="20000"/>
                        </a:spcBef>
                        <a:spcAft>
                          <a:spcPct val="0"/>
                        </a:spcAft>
                        <a:buClr>
                          <a:schemeClr val="folHlink"/>
                        </a:buClr>
                        <a:buSzPct val="135000"/>
                        <a:buFontTx/>
                        <a:buNone/>
                        <a:tabLst/>
                      </a:pPr>
                      <a:r>
                        <a:rPr kumimoji="0" lang="en-US" sz="2000" b="1" i="0" u="none" strike="noStrike" cap="none" normalizeH="0" baseline="0" dirty="0" smtClean="0">
                          <a:ln>
                            <a:noFill/>
                          </a:ln>
                          <a:solidFill>
                            <a:schemeClr val="accent1"/>
                          </a:solidFill>
                          <a:effectLst/>
                          <a:latin typeface="Arial Narrow" pitchFamily="34" charset="0"/>
                          <a:ea typeface="Osaka" charset="-128"/>
                        </a:rPr>
                        <a:t>Average Current               500ma</a:t>
                      </a:r>
                    </a:p>
                    <a:p>
                      <a:pPr marL="0" marR="0" lvl="0" indent="0" algn="l" defTabSz="914400" rtl="0" eaLnBrk="0" fontAlgn="base" latinLnBrk="0" hangingPunct="0">
                        <a:lnSpc>
                          <a:spcPct val="90000"/>
                        </a:lnSpc>
                        <a:spcBef>
                          <a:spcPct val="20000"/>
                        </a:spcBef>
                        <a:spcAft>
                          <a:spcPct val="0"/>
                        </a:spcAft>
                        <a:buClr>
                          <a:schemeClr val="folHlink"/>
                        </a:buClr>
                        <a:buSzPct val="135000"/>
                        <a:buFontTx/>
                        <a:buNone/>
                        <a:tabLst/>
                      </a:pPr>
                      <a:r>
                        <a:rPr kumimoji="0" lang="en-US" sz="2000" b="1" i="0" u="none" strike="noStrike" cap="none" normalizeH="0" baseline="0" dirty="0" smtClean="0">
                          <a:ln>
                            <a:noFill/>
                          </a:ln>
                          <a:solidFill>
                            <a:schemeClr val="accent1"/>
                          </a:solidFill>
                          <a:effectLst/>
                          <a:latin typeface="Arial Narrow" pitchFamily="34" charset="0"/>
                          <a:ea typeface="Osaka" charset="-128"/>
                        </a:rPr>
                        <a:t>Current per Bunch            0.5ma</a:t>
                      </a:r>
                    </a:p>
                    <a:p>
                      <a:pPr marL="0" marR="0" lvl="0" indent="0" algn="l" defTabSz="914400" rtl="0" eaLnBrk="0" fontAlgn="base" latinLnBrk="0" hangingPunct="0">
                        <a:lnSpc>
                          <a:spcPct val="90000"/>
                        </a:lnSpc>
                        <a:spcBef>
                          <a:spcPct val="20000"/>
                        </a:spcBef>
                        <a:spcAft>
                          <a:spcPct val="0"/>
                        </a:spcAft>
                        <a:buClr>
                          <a:schemeClr val="folHlink"/>
                        </a:buClr>
                        <a:buSzPct val="135000"/>
                        <a:buFontTx/>
                        <a:buNone/>
                        <a:tabLst/>
                      </a:pPr>
                      <a:r>
                        <a:rPr kumimoji="0" lang="en-US" sz="2000" b="1" i="0" u="none" strike="noStrike" cap="none" normalizeH="0" baseline="0" dirty="0" smtClean="0">
                          <a:ln>
                            <a:noFill/>
                          </a:ln>
                          <a:solidFill>
                            <a:schemeClr val="accent1"/>
                          </a:solidFill>
                          <a:effectLst/>
                          <a:latin typeface="Arial Narrow" pitchFamily="34" charset="0"/>
                          <a:ea typeface="Osaka" charset="-128"/>
                        </a:rPr>
                        <a:t>Charge per Bunch             1.2nC</a:t>
                      </a:r>
                    </a:p>
                    <a:p>
                      <a:pPr marL="0" marR="0" lvl="0" indent="0" algn="l" defTabSz="914400" rtl="0" eaLnBrk="0" fontAlgn="base" latinLnBrk="0" hangingPunct="0">
                        <a:lnSpc>
                          <a:spcPct val="90000"/>
                        </a:lnSpc>
                        <a:spcBef>
                          <a:spcPct val="20000"/>
                        </a:spcBef>
                        <a:spcAft>
                          <a:spcPct val="0"/>
                        </a:spcAft>
                        <a:buClr>
                          <a:schemeClr val="folHlink"/>
                        </a:buClr>
                        <a:buSzPct val="135000"/>
                        <a:buFontTx/>
                        <a:buNone/>
                        <a:tabLst/>
                      </a:pPr>
                      <a:r>
                        <a:rPr kumimoji="0" lang="en-US" sz="2000" b="1" i="0" u="none" strike="noStrike" cap="none" normalizeH="0" baseline="0" dirty="0" err="1" smtClean="0">
                          <a:ln>
                            <a:noFill/>
                          </a:ln>
                          <a:solidFill>
                            <a:schemeClr val="accent1"/>
                          </a:solidFill>
                          <a:effectLst/>
                          <a:latin typeface="Arial Narrow" pitchFamily="34" charset="0"/>
                          <a:ea typeface="Osaka" charset="-128"/>
                        </a:rPr>
                        <a:t>Touschek</a:t>
                      </a:r>
                      <a:r>
                        <a:rPr kumimoji="0" lang="en-US" sz="2000" b="1" i="0" u="none" strike="noStrike" cap="none" normalizeH="0" baseline="0" dirty="0" smtClean="0">
                          <a:ln>
                            <a:noFill/>
                          </a:ln>
                          <a:solidFill>
                            <a:schemeClr val="accent1"/>
                          </a:solidFill>
                          <a:effectLst/>
                          <a:latin typeface="Arial Narrow" pitchFamily="34" charset="0"/>
                          <a:ea typeface="Osaka" charset="-128"/>
                        </a:rPr>
                        <a:t> Lifetime             &gt;3hrs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4" name="TextBox 3"/>
          <p:cNvSpPr txBox="1"/>
          <p:nvPr/>
        </p:nvSpPr>
        <p:spPr>
          <a:xfrm>
            <a:off x="244698" y="4536141"/>
            <a:ext cx="8899302" cy="1569660"/>
          </a:xfrm>
          <a:prstGeom prst="rect">
            <a:avLst/>
          </a:prstGeom>
          <a:noFill/>
        </p:spPr>
        <p:txBody>
          <a:bodyPr wrap="square" rtlCol="0">
            <a:spAutoFit/>
          </a:bodyPr>
          <a:lstStyle/>
          <a:p>
            <a:r>
              <a:rPr lang="en-US" sz="2400" dirty="0" smtClean="0"/>
              <a:t>The RF systems uses a single 9.3 m RF straight that contains two 500 MHz Cornell-type superconducting RF </a:t>
            </a:r>
            <a:r>
              <a:rPr lang="en-US" sz="2400" dirty="0" err="1" smtClean="0"/>
              <a:t>cryo</a:t>
            </a:r>
            <a:r>
              <a:rPr lang="en-US" sz="2400" dirty="0" smtClean="0"/>
              <a:t>-modules and a passive 1500 MHz third harmonic cavity for bunch lengthening</a:t>
            </a:r>
          </a:p>
          <a:p>
            <a:r>
              <a:rPr lang="en-US" sz="2400" dirty="0" smtClean="0"/>
              <a:t>A second 9.3m straight is reserved for future RF systems</a:t>
            </a:r>
            <a:endParaRPr lang="en-US" sz="2400" dirty="0"/>
          </a:p>
        </p:txBody>
      </p:sp>
    </p:spTree>
    <p:extLst>
      <p:ext uri="{BB962C8B-B14F-4D97-AF65-F5344CB8AC3E}">
        <p14:creationId xmlns="" xmlns:p14="http://schemas.microsoft.com/office/powerpoint/2010/main" val="125771165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
          <p:cNvPicPr>
            <a:picLocks noChangeAspect="1" noChangeArrowheads="1"/>
          </p:cNvPicPr>
          <p:nvPr/>
        </p:nvPicPr>
        <p:blipFill>
          <a:blip r:embed="rId3" cstate="print"/>
          <a:srcRect l="713" t="3445" r="21301" b="516"/>
          <a:stretch>
            <a:fillRect/>
          </a:stretch>
        </p:blipFill>
        <p:spPr bwMode="auto">
          <a:xfrm>
            <a:off x="421795" y="1157509"/>
            <a:ext cx="5993382" cy="5334948"/>
          </a:xfrm>
          <a:prstGeom prst="rect">
            <a:avLst/>
          </a:prstGeom>
          <a:noFill/>
          <a:ln w="9525">
            <a:noFill/>
            <a:miter lim="800000"/>
            <a:headEnd/>
            <a:tailEnd/>
          </a:ln>
        </p:spPr>
      </p:pic>
      <p:sp>
        <p:nvSpPr>
          <p:cNvPr id="5122" name="Title 1"/>
          <p:cNvSpPr>
            <a:spLocks noGrp="1"/>
          </p:cNvSpPr>
          <p:nvPr>
            <p:ph type="title"/>
          </p:nvPr>
        </p:nvSpPr>
        <p:spPr/>
        <p:txBody>
          <a:bodyPr/>
          <a:lstStyle/>
          <a:p>
            <a:r>
              <a:rPr lang="en-US" dirty="0" smtClean="0"/>
              <a:t>Injector Layout</a:t>
            </a:r>
          </a:p>
        </p:txBody>
      </p:sp>
      <p:pic>
        <p:nvPicPr>
          <p:cNvPr id="5123" name="Picture 2"/>
          <p:cNvPicPr>
            <a:picLocks noChangeAspect="1" noChangeArrowheads="1"/>
          </p:cNvPicPr>
          <p:nvPr/>
        </p:nvPicPr>
        <p:blipFill>
          <a:blip r:embed="rId3" cstate="print"/>
          <a:srcRect l="713" t="3445" r="21301" b="516"/>
          <a:stretch>
            <a:fillRect/>
          </a:stretch>
        </p:blipFill>
        <p:spPr bwMode="auto">
          <a:xfrm>
            <a:off x="269395" y="1005109"/>
            <a:ext cx="5993382" cy="5334948"/>
          </a:xfrm>
          <a:prstGeom prst="rect">
            <a:avLst/>
          </a:prstGeom>
          <a:noFill/>
          <a:ln w="9525">
            <a:noFill/>
            <a:miter lim="800000"/>
            <a:headEnd/>
            <a:tailEnd/>
          </a:ln>
        </p:spPr>
      </p:pic>
      <p:cxnSp>
        <p:nvCxnSpPr>
          <p:cNvPr id="5127" name="Straight Arrow Connector 39"/>
          <p:cNvCxnSpPr>
            <a:cxnSpLocks noChangeShapeType="1"/>
          </p:cNvCxnSpPr>
          <p:nvPr/>
        </p:nvCxnSpPr>
        <p:spPr bwMode="auto">
          <a:xfrm flipH="1">
            <a:off x="5718356" y="5130800"/>
            <a:ext cx="665511" cy="139301"/>
          </a:xfrm>
          <a:prstGeom prst="straightConnector1">
            <a:avLst/>
          </a:prstGeom>
          <a:noFill/>
          <a:ln w="28575" algn="ctr">
            <a:solidFill>
              <a:schemeClr val="tx1"/>
            </a:solidFill>
            <a:round/>
            <a:headEnd/>
            <a:tailEnd type="triangle" w="med" len="med"/>
          </a:ln>
        </p:spPr>
      </p:cxnSp>
      <p:sp>
        <p:nvSpPr>
          <p:cNvPr id="5130" name="Rectangle 4"/>
          <p:cNvSpPr>
            <a:spLocks noChangeArrowheads="1"/>
          </p:cNvSpPr>
          <p:nvPr/>
        </p:nvSpPr>
        <p:spPr bwMode="auto">
          <a:xfrm>
            <a:off x="6434667" y="4350907"/>
            <a:ext cx="2269066" cy="1588127"/>
          </a:xfrm>
          <a:prstGeom prst="rect">
            <a:avLst/>
          </a:prstGeom>
          <a:noFill/>
          <a:ln w="9525">
            <a:noFill/>
            <a:miter lim="800000"/>
            <a:headEnd/>
            <a:tailEnd/>
          </a:ln>
        </p:spPr>
        <p:txBody>
          <a:bodyPr wrap="square">
            <a:spAutoFit/>
          </a:bodyPr>
          <a:lstStyle/>
          <a:p>
            <a:pPr marL="288925" indent="-228600">
              <a:lnSpc>
                <a:spcPct val="80000"/>
              </a:lnSpc>
              <a:spcBef>
                <a:spcPct val="50000"/>
              </a:spcBef>
              <a:buClr>
                <a:schemeClr val="folHlink"/>
              </a:buClr>
              <a:buSzPct val="135000"/>
            </a:pPr>
            <a:r>
              <a:rPr lang="en-US" sz="2400" b="1" dirty="0" err="1" smtClean="0"/>
              <a:t>Linac</a:t>
            </a:r>
            <a:endParaRPr lang="en-US" sz="2400" b="1" dirty="0" smtClean="0"/>
          </a:p>
          <a:p>
            <a:pPr marL="288925" indent="-228600">
              <a:lnSpc>
                <a:spcPct val="80000"/>
              </a:lnSpc>
              <a:spcBef>
                <a:spcPct val="50000"/>
              </a:spcBef>
              <a:buClr>
                <a:schemeClr val="folHlink"/>
              </a:buClr>
              <a:buSzPct val="135000"/>
            </a:pPr>
            <a:r>
              <a:rPr lang="en-US" sz="2000" b="1" dirty="0" smtClean="0"/>
              <a:t> 200 </a:t>
            </a:r>
            <a:r>
              <a:rPr lang="en-US" sz="2000" b="1" dirty="0" err="1" smtClean="0"/>
              <a:t>MeV</a:t>
            </a:r>
            <a:r>
              <a:rPr lang="en-US" sz="2000" b="1" dirty="0" smtClean="0"/>
              <a:t> </a:t>
            </a:r>
          </a:p>
          <a:p>
            <a:pPr marL="288925" indent="-228600">
              <a:lnSpc>
                <a:spcPct val="80000"/>
              </a:lnSpc>
              <a:spcBef>
                <a:spcPct val="50000"/>
              </a:spcBef>
              <a:buClr>
                <a:schemeClr val="folHlink"/>
              </a:buClr>
              <a:buSzPct val="135000"/>
            </a:pPr>
            <a:r>
              <a:rPr lang="en-US" sz="2000" b="1" dirty="0" smtClean="0"/>
              <a:t>15 </a:t>
            </a:r>
            <a:r>
              <a:rPr lang="en-US" sz="2000" b="1" dirty="0" err="1" smtClean="0"/>
              <a:t>nC</a:t>
            </a:r>
            <a:r>
              <a:rPr lang="en-US" sz="2000" b="1" dirty="0" smtClean="0"/>
              <a:t> in 150-300 ns</a:t>
            </a:r>
          </a:p>
          <a:p>
            <a:pPr marL="288925" indent="-228600">
              <a:lnSpc>
                <a:spcPct val="80000"/>
              </a:lnSpc>
              <a:spcBef>
                <a:spcPct val="50000"/>
              </a:spcBef>
              <a:buClr>
                <a:schemeClr val="folHlink"/>
              </a:buClr>
              <a:buSzPct val="135000"/>
            </a:pPr>
            <a:r>
              <a:rPr lang="en-US" sz="2000" b="1" dirty="0" smtClean="0"/>
              <a:t>0.5% </a:t>
            </a:r>
            <a:r>
              <a:rPr lang="en-US" sz="2000" b="1" dirty="0" err="1" smtClean="0"/>
              <a:t>dE</a:t>
            </a:r>
            <a:r>
              <a:rPr lang="en-US" sz="2000" b="1" dirty="0" smtClean="0"/>
              <a:t>/E </a:t>
            </a:r>
            <a:r>
              <a:rPr lang="en-US" sz="2000" b="1" dirty="0" err="1" smtClean="0"/>
              <a:t>rms</a:t>
            </a:r>
            <a:endParaRPr lang="en-US" sz="2000" b="1" dirty="0"/>
          </a:p>
        </p:txBody>
      </p:sp>
      <p:sp>
        <p:nvSpPr>
          <p:cNvPr id="5136" name="TextBox 37"/>
          <p:cNvSpPr txBox="1">
            <a:spLocks noChangeArrowheads="1"/>
          </p:cNvSpPr>
          <p:nvPr/>
        </p:nvSpPr>
        <p:spPr bwMode="auto">
          <a:xfrm>
            <a:off x="6607175" y="1150938"/>
            <a:ext cx="1614488" cy="368300"/>
          </a:xfrm>
          <a:prstGeom prst="rect">
            <a:avLst/>
          </a:prstGeom>
          <a:solidFill>
            <a:schemeClr val="bg1"/>
          </a:solidFill>
          <a:ln w="9525">
            <a:noFill/>
            <a:miter lim="800000"/>
            <a:headEnd/>
            <a:tailEnd/>
          </a:ln>
        </p:spPr>
        <p:txBody>
          <a:bodyPr>
            <a:spAutoFit/>
          </a:bodyPr>
          <a:lstStyle/>
          <a:p>
            <a:endParaRPr lang="en-US"/>
          </a:p>
        </p:txBody>
      </p:sp>
      <p:sp>
        <p:nvSpPr>
          <p:cNvPr id="5137" name="TextBox 38"/>
          <p:cNvSpPr txBox="1">
            <a:spLocks noChangeArrowheads="1"/>
          </p:cNvSpPr>
          <p:nvPr/>
        </p:nvSpPr>
        <p:spPr bwMode="auto">
          <a:xfrm>
            <a:off x="6918325" y="1501775"/>
            <a:ext cx="1463675" cy="368300"/>
          </a:xfrm>
          <a:prstGeom prst="rect">
            <a:avLst/>
          </a:prstGeom>
          <a:solidFill>
            <a:schemeClr val="bg1"/>
          </a:solidFill>
          <a:ln w="9525">
            <a:noFill/>
            <a:miter lim="800000"/>
            <a:headEnd/>
            <a:tailEnd/>
          </a:ln>
        </p:spPr>
        <p:txBody>
          <a:bodyPr>
            <a:spAutoFit/>
          </a:bodyPr>
          <a:lstStyle/>
          <a:p>
            <a:endParaRPr lang="en-US"/>
          </a:p>
        </p:txBody>
      </p:sp>
      <p:sp>
        <p:nvSpPr>
          <p:cNvPr id="21" name="TextBox 20"/>
          <p:cNvSpPr txBox="1"/>
          <p:nvPr/>
        </p:nvSpPr>
        <p:spPr>
          <a:xfrm>
            <a:off x="5124090" y="4088920"/>
            <a:ext cx="1187697" cy="646331"/>
          </a:xfrm>
          <a:prstGeom prst="rect">
            <a:avLst/>
          </a:prstGeom>
          <a:noFill/>
        </p:spPr>
        <p:txBody>
          <a:bodyPr wrap="none" rtlCol="0">
            <a:spAutoFit/>
          </a:bodyPr>
          <a:lstStyle/>
          <a:p>
            <a:pPr algn="ctr"/>
            <a:r>
              <a:rPr lang="en-US" dirty="0" smtClean="0"/>
              <a:t>80 kW IOT</a:t>
            </a:r>
          </a:p>
          <a:p>
            <a:pPr algn="ctr"/>
            <a:r>
              <a:rPr lang="en-US" dirty="0" smtClean="0"/>
              <a:t>Transmitter </a:t>
            </a:r>
            <a:endParaRPr lang="en-US" dirty="0"/>
          </a:p>
        </p:txBody>
      </p:sp>
      <p:sp>
        <p:nvSpPr>
          <p:cNvPr id="23" name="TextBox 22"/>
          <p:cNvSpPr txBox="1"/>
          <p:nvPr/>
        </p:nvSpPr>
        <p:spPr>
          <a:xfrm>
            <a:off x="1915064" y="2794959"/>
            <a:ext cx="1840671" cy="646331"/>
          </a:xfrm>
          <a:prstGeom prst="rect">
            <a:avLst/>
          </a:prstGeom>
          <a:noFill/>
        </p:spPr>
        <p:txBody>
          <a:bodyPr wrap="square" rtlCol="0">
            <a:spAutoFit/>
          </a:bodyPr>
          <a:lstStyle/>
          <a:p>
            <a:pPr algn="ctr"/>
            <a:r>
              <a:rPr lang="en-US" dirty="0" smtClean="0"/>
              <a:t>7 Cell “PETRA” type cavity</a:t>
            </a:r>
            <a:endParaRPr lang="en-US" dirty="0"/>
          </a:p>
        </p:txBody>
      </p:sp>
      <p:cxnSp>
        <p:nvCxnSpPr>
          <p:cNvPr id="26" name="Straight Arrow Connector 25"/>
          <p:cNvCxnSpPr/>
          <p:nvPr/>
        </p:nvCxnSpPr>
        <p:spPr bwMode="auto">
          <a:xfrm flipH="1" flipV="1">
            <a:off x="4761781" y="3692106"/>
            <a:ext cx="638355" cy="258792"/>
          </a:xfrm>
          <a:prstGeom prst="straightConnector1">
            <a:avLst/>
          </a:prstGeom>
          <a:noFill/>
          <a:ln w="28575" cap="flat" cmpd="sng" algn="ctr">
            <a:solidFill>
              <a:schemeClr val="tx1"/>
            </a:solidFill>
            <a:prstDash val="solid"/>
            <a:round/>
            <a:headEnd type="none" w="med" len="med"/>
            <a:tailEnd type="arrow"/>
          </a:ln>
          <a:effectLst/>
        </p:spPr>
      </p:cxnSp>
      <p:cxnSp>
        <p:nvCxnSpPr>
          <p:cNvPr id="27" name="Straight Arrow Connector 26"/>
          <p:cNvCxnSpPr/>
          <p:nvPr/>
        </p:nvCxnSpPr>
        <p:spPr bwMode="auto">
          <a:xfrm>
            <a:off x="3464944" y="3206151"/>
            <a:ext cx="382437" cy="451449"/>
          </a:xfrm>
          <a:prstGeom prst="straightConnector1">
            <a:avLst/>
          </a:prstGeom>
          <a:noFill/>
          <a:ln w="28575" cap="flat" cmpd="sng" algn="ctr">
            <a:solidFill>
              <a:schemeClr val="tx1"/>
            </a:solidFill>
            <a:prstDash val="solid"/>
            <a:round/>
            <a:headEnd type="none" w="med" len="med"/>
            <a:tailEnd type="arrow"/>
          </a:ln>
          <a:effectLst/>
        </p:spPr>
      </p:cxnSp>
      <p:sp>
        <p:nvSpPr>
          <p:cNvPr id="31" name="TextBox 30"/>
          <p:cNvSpPr txBox="1"/>
          <p:nvPr/>
        </p:nvSpPr>
        <p:spPr>
          <a:xfrm>
            <a:off x="6321288" y="1590261"/>
            <a:ext cx="2822712" cy="2308324"/>
          </a:xfrm>
          <a:prstGeom prst="rect">
            <a:avLst/>
          </a:prstGeom>
          <a:noFill/>
        </p:spPr>
        <p:txBody>
          <a:bodyPr wrap="square" rtlCol="0">
            <a:spAutoFit/>
          </a:bodyPr>
          <a:lstStyle/>
          <a:p>
            <a:r>
              <a:rPr lang="en-US" sz="2400" b="1" dirty="0" smtClean="0"/>
              <a:t>Booster Parameters</a:t>
            </a:r>
          </a:p>
          <a:p>
            <a:r>
              <a:rPr lang="en-US" sz="2000" b="1" dirty="0" err="1" smtClean="0"/>
              <a:t>Cicumference</a:t>
            </a:r>
            <a:r>
              <a:rPr lang="en-US" sz="2000" b="1" dirty="0" smtClean="0"/>
              <a:t>: 154m</a:t>
            </a:r>
          </a:p>
          <a:p>
            <a:r>
              <a:rPr lang="en-US" sz="2000" b="1" dirty="0" smtClean="0"/>
              <a:t>Harmonic # 264</a:t>
            </a:r>
          </a:p>
          <a:p>
            <a:r>
              <a:rPr lang="en-US" sz="2000" b="1" dirty="0" smtClean="0"/>
              <a:t>Rep rate 1 (2) Hz)</a:t>
            </a:r>
          </a:p>
          <a:p>
            <a:r>
              <a:rPr lang="en-US" sz="2000" b="1" dirty="0" smtClean="0"/>
              <a:t>Energy 0.2 to 3.0 </a:t>
            </a:r>
            <a:r>
              <a:rPr lang="en-US" sz="2000" b="1" dirty="0" err="1" smtClean="0"/>
              <a:t>GeV</a:t>
            </a:r>
            <a:endParaRPr lang="en-US" sz="2000" b="1" dirty="0" smtClean="0"/>
          </a:p>
          <a:p>
            <a:r>
              <a:rPr lang="en-US" sz="2000" b="1" dirty="0" smtClean="0"/>
              <a:t>RF Voltage 0.2-1.2MV</a:t>
            </a:r>
          </a:p>
          <a:p>
            <a:r>
              <a:rPr lang="en-US" sz="2000" b="1" dirty="0" smtClean="0"/>
              <a:t>1 to 150 bunches</a:t>
            </a:r>
            <a:endParaRPr lang="en-US" sz="2000" b="1" dirty="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4"/>
          <p:cNvPicPr>
            <a:picLocks noChangeAspect="1" noChangeArrowheads="1"/>
          </p:cNvPicPr>
          <p:nvPr/>
        </p:nvPicPr>
        <p:blipFill>
          <a:blip r:embed="rId2" cstate="print"/>
          <a:srcRect/>
          <a:stretch>
            <a:fillRect/>
          </a:stretch>
        </p:blipFill>
        <p:spPr bwMode="auto">
          <a:xfrm>
            <a:off x="152400" y="781591"/>
            <a:ext cx="4419600" cy="3316278"/>
          </a:xfrm>
          <a:prstGeom prst="rect">
            <a:avLst/>
          </a:prstGeom>
          <a:noFill/>
          <a:ln w="9525">
            <a:noFill/>
            <a:miter lim="800000"/>
            <a:headEnd/>
            <a:tailEnd/>
          </a:ln>
          <a:effectLst/>
        </p:spPr>
      </p:pic>
      <p:sp>
        <p:nvSpPr>
          <p:cNvPr id="7171" name="TextBox 3"/>
          <p:cNvSpPr txBox="1">
            <a:spLocks noChangeArrowheads="1"/>
          </p:cNvSpPr>
          <p:nvPr/>
        </p:nvSpPr>
        <p:spPr bwMode="auto">
          <a:xfrm>
            <a:off x="291042" y="0"/>
            <a:ext cx="6845144" cy="707886"/>
          </a:xfrm>
          <a:prstGeom prst="rect">
            <a:avLst/>
          </a:prstGeom>
          <a:noFill/>
          <a:ln w="9525">
            <a:noFill/>
            <a:miter lim="800000"/>
            <a:headEnd/>
            <a:tailEnd/>
          </a:ln>
        </p:spPr>
        <p:txBody>
          <a:bodyPr wrap="none">
            <a:spAutoFit/>
          </a:bodyPr>
          <a:lstStyle/>
          <a:p>
            <a:r>
              <a:rPr lang="en-US" sz="4000" dirty="0" err="1"/>
              <a:t>Linac</a:t>
            </a:r>
            <a:r>
              <a:rPr lang="en-US" sz="4000" dirty="0"/>
              <a:t>:  </a:t>
            </a:r>
            <a:r>
              <a:rPr lang="en-US" sz="4000" dirty="0" smtClean="0"/>
              <a:t>Commissioning in progress</a:t>
            </a:r>
            <a:endParaRPr lang="en-US" sz="4000" dirty="0"/>
          </a:p>
        </p:txBody>
      </p:sp>
      <p:sp>
        <p:nvSpPr>
          <p:cNvPr id="7172" name="TextBox 4"/>
          <p:cNvSpPr txBox="1">
            <a:spLocks noChangeArrowheads="1"/>
          </p:cNvSpPr>
          <p:nvPr/>
        </p:nvSpPr>
        <p:spPr bwMode="auto">
          <a:xfrm>
            <a:off x="5767906" y="1049867"/>
            <a:ext cx="3359146" cy="2677656"/>
          </a:xfrm>
          <a:prstGeom prst="rect">
            <a:avLst/>
          </a:prstGeom>
          <a:solidFill>
            <a:schemeClr val="bg1"/>
          </a:solidFill>
          <a:ln w="9525">
            <a:noFill/>
            <a:miter lim="800000"/>
            <a:headEnd/>
            <a:tailEnd/>
          </a:ln>
        </p:spPr>
        <p:txBody>
          <a:bodyPr wrap="square">
            <a:spAutoFit/>
          </a:bodyPr>
          <a:lstStyle/>
          <a:p>
            <a:pPr>
              <a:buFont typeface="Arial" pitchFamily="34" charset="0"/>
              <a:buChar char="•"/>
            </a:pPr>
            <a:r>
              <a:rPr lang="en-US" sz="2400" dirty="0" smtClean="0"/>
              <a:t>200 </a:t>
            </a:r>
            <a:r>
              <a:rPr lang="en-US" sz="2400" dirty="0" err="1" smtClean="0"/>
              <a:t>MeV</a:t>
            </a:r>
            <a:r>
              <a:rPr lang="en-US" sz="2400" dirty="0" smtClean="0"/>
              <a:t> attained</a:t>
            </a:r>
          </a:p>
          <a:p>
            <a:pPr>
              <a:buFont typeface="Arial" pitchFamily="34" charset="0"/>
              <a:buChar char="•"/>
            </a:pPr>
            <a:r>
              <a:rPr lang="en-US" sz="2400" dirty="0" smtClean="0"/>
              <a:t>15 </a:t>
            </a:r>
            <a:r>
              <a:rPr lang="en-US" sz="2400" dirty="0" err="1" smtClean="0"/>
              <a:t>nC</a:t>
            </a:r>
            <a:r>
              <a:rPr lang="en-US" sz="2400" dirty="0" smtClean="0"/>
              <a:t> in 150 ns bunch train beam-loading compensation reduced </a:t>
            </a:r>
            <a:r>
              <a:rPr lang="en-US" sz="2400" dirty="0" err="1" smtClean="0"/>
              <a:t>dE</a:t>
            </a:r>
            <a:r>
              <a:rPr lang="en-US" sz="2400" dirty="0" smtClean="0"/>
              <a:t>/E from &gt;5% to 0.35% </a:t>
            </a:r>
            <a:r>
              <a:rPr lang="en-US" sz="2400" dirty="0" err="1" smtClean="0"/>
              <a:t>rms</a:t>
            </a:r>
            <a:endParaRPr lang="en-US" sz="2400" dirty="0" smtClean="0"/>
          </a:p>
          <a:p>
            <a:pPr>
              <a:buFont typeface="Arial" pitchFamily="34" charset="0"/>
              <a:buChar char="•"/>
            </a:pPr>
            <a:endParaRPr lang="en-US" sz="2400" dirty="0"/>
          </a:p>
          <a:p>
            <a:pPr>
              <a:buFont typeface="Arial" pitchFamily="34" charset="0"/>
              <a:buChar char="•"/>
            </a:pPr>
            <a:endParaRPr lang="en-US" sz="2400" dirty="0" smtClean="0"/>
          </a:p>
        </p:txBody>
      </p:sp>
      <p:pic>
        <p:nvPicPr>
          <p:cNvPr id="7173" name="Picture 5"/>
          <p:cNvPicPr>
            <a:picLocks noChangeAspect="1" noChangeArrowheads="1"/>
          </p:cNvPicPr>
          <p:nvPr/>
        </p:nvPicPr>
        <p:blipFill>
          <a:blip r:embed="rId3" cstate="print"/>
          <a:srcRect/>
          <a:stretch>
            <a:fillRect/>
          </a:stretch>
        </p:blipFill>
        <p:spPr bwMode="auto">
          <a:xfrm>
            <a:off x="5737865" y="2980267"/>
            <a:ext cx="3406135" cy="2302933"/>
          </a:xfrm>
          <a:prstGeom prst="rect">
            <a:avLst/>
          </a:prstGeom>
          <a:noFill/>
          <a:ln w="9525">
            <a:noFill/>
            <a:miter lim="800000"/>
            <a:headEnd/>
            <a:tailEnd/>
          </a:ln>
        </p:spPr>
      </p:pic>
      <p:sp>
        <p:nvSpPr>
          <p:cNvPr id="7" name="TextBox 6"/>
          <p:cNvSpPr txBox="1"/>
          <p:nvPr/>
        </p:nvSpPr>
        <p:spPr>
          <a:xfrm>
            <a:off x="6129867" y="5317067"/>
            <a:ext cx="2791020" cy="369332"/>
          </a:xfrm>
          <a:prstGeom prst="rect">
            <a:avLst/>
          </a:prstGeom>
          <a:noFill/>
        </p:spPr>
        <p:txBody>
          <a:bodyPr wrap="none" rtlCol="0">
            <a:spAutoFit/>
          </a:bodyPr>
          <a:lstStyle/>
          <a:p>
            <a:r>
              <a:rPr lang="en-US" dirty="0" smtClean="0"/>
              <a:t>Screen shot courtesy of F. Gao</a:t>
            </a:r>
            <a:endParaRPr lang="en-US" dirty="0"/>
          </a:p>
        </p:txBody>
      </p:sp>
      <p:sp>
        <p:nvSpPr>
          <p:cNvPr id="13" name="TextBox 12"/>
          <p:cNvSpPr txBox="1"/>
          <p:nvPr/>
        </p:nvSpPr>
        <p:spPr>
          <a:xfrm>
            <a:off x="6366933" y="4927600"/>
            <a:ext cx="2308645" cy="369332"/>
          </a:xfrm>
          <a:prstGeom prst="rect">
            <a:avLst/>
          </a:prstGeom>
          <a:solidFill>
            <a:schemeClr val="accent2">
              <a:lumMod val="20000"/>
              <a:lumOff val="80000"/>
            </a:schemeClr>
          </a:solidFill>
        </p:spPr>
        <p:txBody>
          <a:bodyPr wrap="none" rtlCol="0">
            <a:spAutoFit/>
          </a:bodyPr>
          <a:lstStyle/>
          <a:p>
            <a:r>
              <a:rPr lang="en-US" dirty="0" smtClean="0"/>
              <a:t>Full width of screen ~ 4%</a:t>
            </a:r>
            <a:endParaRPr lang="en-US" dirty="0"/>
          </a:p>
        </p:txBody>
      </p:sp>
      <p:cxnSp>
        <p:nvCxnSpPr>
          <p:cNvPr id="9" name="Straight Arrow Connector 8"/>
          <p:cNvCxnSpPr/>
          <p:nvPr/>
        </p:nvCxnSpPr>
        <p:spPr bwMode="auto">
          <a:xfrm>
            <a:off x="6011333" y="5266266"/>
            <a:ext cx="2692400" cy="1"/>
          </a:xfrm>
          <a:prstGeom prst="straightConnector1">
            <a:avLst/>
          </a:prstGeom>
          <a:noFill/>
          <a:ln w="25400" cap="flat" cmpd="sng" algn="ctr">
            <a:solidFill>
              <a:schemeClr val="tx1"/>
            </a:solidFill>
            <a:prstDash val="solid"/>
            <a:round/>
            <a:headEnd type="arrow"/>
            <a:tailEnd type="arrow"/>
          </a:ln>
          <a:effectLst/>
        </p:spPr>
      </p:cxnSp>
      <p:sp>
        <p:nvSpPr>
          <p:cNvPr id="15" name="TextBox 14"/>
          <p:cNvSpPr txBox="1"/>
          <p:nvPr/>
        </p:nvSpPr>
        <p:spPr>
          <a:xfrm>
            <a:off x="406402" y="5689599"/>
            <a:ext cx="8517465" cy="646331"/>
          </a:xfrm>
          <a:prstGeom prst="rect">
            <a:avLst/>
          </a:prstGeom>
          <a:noFill/>
        </p:spPr>
        <p:txBody>
          <a:bodyPr wrap="square" rtlCol="0">
            <a:spAutoFit/>
          </a:bodyPr>
          <a:lstStyle/>
          <a:p>
            <a:r>
              <a:rPr lang="en-US" dirty="0" smtClean="0"/>
              <a:t>Feed-forward system programs RF drive to compensate for beam loading of TW structures achieves </a:t>
            </a:r>
          </a:p>
          <a:p>
            <a:r>
              <a:rPr lang="en-US" dirty="0" smtClean="0"/>
              <a:t>repeatable results over a wide range of beam currents. N. Towne </a:t>
            </a:r>
            <a:r>
              <a:rPr lang="en-US" dirty="0" err="1" smtClean="0"/>
              <a:t>PhysRev</a:t>
            </a:r>
            <a:r>
              <a:rPr lang="en-US" dirty="0" smtClean="0"/>
              <a:t>  “Beam Loading…”</a:t>
            </a:r>
            <a:endParaRPr lang="en-US" dirty="0"/>
          </a:p>
        </p:txBody>
      </p:sp>
      <p:pic>
        <p:nvPicPr>
          <p:cNvPr id="10" name="Picture 3"/>
          <p:cNvPicPr>
            <a:picLocks noChangeAspect="1" noChangeArrowheads="1"/>
          </p:cNvPicPr>
          <p:nvPr/>
        </p:nvPicPr>
        <p:blipFill>
          <a:blip r:embed="rId4" cstate="print"/>
          <a:srcRect/>
          <a:stretch>
            <a:fillRect/>
          </a:stretch>
        </p:blipFill>
        <p:spPr bwMode="auto">
          <a:xfrm>
            <a:off x="2743199" y="3272083"/>
            <a:ext cx="3058055" cy="2352959"/>
          </a:xfrm>
          <a:prstGeom prst="rect">
            <a:avLst/>
          </a:prstGeom>
          <a:noFill/>
          <a:ln w="9525">
            <a:noFill/>
            <a:miter lim="800000"/>
            <a:headEnd/>
            <a:tailEnd/>
          </a:ln>
        </p:spPr>
      </p:pic>
      <p:sp>
        <p:nvSpPr>
          <p:cNvPr id="11" name="TextBox 10"/>
          <p:cNvSpPr txBox="1"/>
          <p:nvPr/>
        </p:nvSpPr>
        <p:spPr>
          <a:xfrm>
            <a:off x="2983947" y="5219148"/>
            <a:ext cx="2670924" cy="369332"/>
          </a:xfrm>
          <a:prstGeom prst="rect">
            <a:avLst/>
          </a:prstGeom>
          <a:noFill/>
        </p:spPr>
        <p:txBody>
          <a:bodyPr wrap="none" rtlCol="0">
            <a:spAutoFit/>
          </a:bodyPr>
          <a:lstStyle/>
          <a:p>
            <a:r>
              <a:rPr lang="en-US" dirty="0" smtClean="0"/>
              <a:t>Courtesy  of Christian Piel, RI</a:t>
            </a:r>
            <a:endParaRPr lang="en-US" dirty="0"/>
          </a:p>
        </p:txBody>
      </p:sp>
      <p:pic>
        <p:nvPicPr>
          <p:cNvPr id="16" name="Picture 7"/>
          <p:cNvPicPr>
            <a:picLocks noChangeAspect="1" noChangeArrowheads="1"/>
          </p:cNvPicPr>
          <p:nvPr/>
        </p:nvPicPr>
        <p:blipFill>
          <a:blip r:embed="rId5" cstate="print"/>
          <a:srcRect/>
          <a:stretch>
            <a:fillRect/>
          </a:stretch>
        </p:blipFill>
        <p:spPr bwMode="auto">
          <a:xfrm>
            <a:off x="0" y="3587931"/>
            <a:ext cx="2709333" cy="2010651"/>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12"/>
          <p:cNvPicPr>
            <a:picLocks noChangeAspect="1" noChangeArrowheads="1"/>
          </p:cNvPicPr>
          <p:nvPr/>
        </p:nvPicPr>
        <p:blipFill>
          <a:blip r:embed="rId2" cstate="print"/>
          <a:srcRect/>
          <a:stretch>
            <a:fillRect/>
          </a:stretch>
        </p:blipFill>
        <p:spPr bwMode="auto">
          <a:xfrm>
            <a:off x="5124450" y="1276350"/>
            <a:ext cx="3794125" cy="2544763"/>
          </a:xfrm>
          <a:prstGeom prst="rect">
            <a:avLst/>
          </a:prstGeom>
          <a:noFill/>
          <a:ln w="9525">
            <a:noFill/>
            <a:miter lim="800000"/>
            <a:headEnd/>
            <a:tailEnd/>
          </a:ln>
        </p:spPr>
      </p:pic>
      <p:sp>
        <p:nvSpPr>
          <p:cNvPr id="4" name="Rectangle 2"/>
          <p:cNvSpPr txBox="1">
            <a:spLocks noChangeArrowheads="1"/>
          </p:cNvSpPr>
          <p:nvPr/>
        </p:nvSpPr>
        <p:spPr bwMode="auto">
          <a:xfrm>
            <a:off x="0" y="-53975"/>
            <a:ext cx="9144000" cy="908050"/>
          </a:xfrm>
          <a:prstGeom prst="rect">
            <a:avLst/>
          </a:prstGeom>
          <a:noFill/>
          <a:ln w="12700">
            <a:noFill/>
            <a:miter lim="800000"/>
            <a:headEnd/>
            <a:tailEnd/>
          </a:ln>
        </p:spPr>
        <p:txBody>
          <a:bodyPr lIns="90488" tIns="44450" rIns="90488" bIns="44450" anchorCtr="1"/>
          <a:lstStyle/>
          <a:p>
            <a:pPr algn="ctr" eaLnBrk="0" hangingPunct="0">
              <a:lnSpc>
                <a:spcPct val="90000"/>
              </a:lnSpc>
              <a:defRPr/>
            </a:pPr>
            <a:r>
              <a:rPr lang="en-US" sz="4000" b="1" kern="0" cap="all" dirty="0" err="1">
                <a:solidFill>
                  <a:schemeClr val="tx2"/>
                </a:solidFill>
                <a:latin typeface="+mj-lt"/>
                <a:ea typeface="+mj-ea"/>
              </a:rPr>
              <a:t>Linac</a:t>
            </a:r>
            <a:r>
              <a:rPr lang="en-US" sz="4000" b="1" kern="0" cap="all" dirty="0">
                <a:solidFill>
                  <a:schemeClr val="tx2"/>
                </a:solidFill>
                <a:latin typeface="+mj-lt"/>
                <a:ea typeface="+mj-ea"/>
              </a:rPr>
              <a:t>: </a:t>
            </a:r>
            <a:r>
              <a:rPr lang="en-US" sz="4000" b="1" kern="0" cap="all" dirty="0" err="1">
                <a:solidFill>
                  <a:schemeClr val="tx2"/>
                </a:solidFill>
                <a:latin typeface="+mj-lt"/>
                <a:ea typeface="+mj-ea"/>
              </a:rPr>
              <a:t>Scandinova</a:t>
            </a:r>
            <a:r>
              <a:rPr lang="en-US" sz="4000" b="1" kern="0" cap="all" dirty="0">
                <a:solidFill>
                  <a:schemeClr val="tx2"/>
                </a:solidFill>
                <a:latin typeface="+mj-lt"/>
                <a:ea typeface="+mj-ea"/>
              </a:rPr>
              <a:t> Modulators</a:t>
            </a:r>
          </a:p>
          <a:p>
            <a:pPr algn="ctr" eaLnBrk="0" hangingPunct="0">
              <a:lnSpc>
                <a:spcPct val="90000"/>
              </a:lnSpc>
              <a:defRPr/>
            </a:pPr>
            <a:r>
              <a:rPr lang="en-US" sz="3200" b="1" kern="0" cap="all" dirty="0">
                <a:solidFill>
                  <a:schemeClr val="tx2"/>
                </a:solidFill>
                <a:latin typeface="+mj-lt"/>
                <a:ea typeface="+mj-ea"/>
              </a:rPr>
              <a:t>Site acceptance tests</a:t>
            </a:r>
          </a:p>
        </p:txBody>
      </p:sp>
      <p:pic>
        <p:nvPicPr>
          <p:cNvPr id="11268" name="Picture 2"/>
          <p:cNvPicPr>
            <a:picLocks noChangeAspect="1" noChangeArrowheads="1"/>
          </p:cNvPicPr>
          <p:nvPr/>
        </p:nvPicPr>
        <p:blipFill>
          <a:blip r:embed="rId3" cstate="print"/>
          <a:srcRect/>
          <a:stretch>
            <a:fillRect/>
          </a:stretch>
        </p:blipFill>
        <p:spPr bwMode="auto">
          <a:xfrm>
            <a:off x="130175" y="1022350"/>
            <a:ext cx="6238875" cy="5253038"/>
          </a:xfrm>
          <a:prstGeom prst="rect">
            <a:avLst/>
          </a:prstGeom>
          <a:noFill/>
          <a:ln w="9525">
            <a:noFill/>
            <a:miter lim="800000"/>
            <a:headEnd/>
            <a:tailEnd/>
          </a:ln>
        </p:spPr>
      </p:pic>
      <p:sp>
        <p:nvSpPr>
          <p:cNvPr id="11269" name="TextBox 20"/>
          <p:cNvSpPr txBox="1">
            <a:spLocks noChangeArrowheads="1"/>
          </p:cNvSpPr>
          <p:nvPr/>
        </p:nvSpPr>
        <p:spPr bwMode="auto">
          <a:xfrm>
            <a:off x="412750" y="1828800"/>
            <a:ext cx="949325" cy="369888"/>
          </a:xfrm>
          <a:prstGeom prst="rect">
            <a:avLst/>
          </a:prstGeom>
          <a:noFill/>
          <a:ln w="9525">
            <a:noFill/>
            <a:miter lim="800000"/>
            <a:headEnd/>
            <a:tailEnd/>
          </a:ln>
        </p:spPr>
        <p:txBody>
          <a:bodyPr>
            <a:spAutoFit/>
          </a:bodyPr>
          <a:lstStyle/>
          <a:p>
            <a:r>
              <a:rPr lang="en-US"/>
              <a:t>Trigger</a:t>
            </a:r>
          </a:p>
        </p:txBody>
      </p:sp>
      <p:sp>
        <p:nvSpPr>
          <p:cNvPr id="11270" name="TextBox 21"/>
          <p:cNvSpPr txBox="1">
            <a:spLocks noChangeArrowheads="1"/>
          </p:cNvSpPr>
          <p:nvPr/>
        </p:nvSpPr>
        <p:spPr bwMode="auto">
          <a:xfrm>
            <a:off x="260350" y="2905125"/>
            <a:ext cx="1585913" cy="646113"/>
          </a:xfrm>
          <a:prstGeom prst="rect">
            <a:avLst/>
          </a:prstGeom>
          <a:noFill/>
          <a:ln w="9525">
            <a:noFill/>
            <a:miter lim="800000"/>
            <a:headEnd/>
            <a:tailEnd/>
          </a:ln>
        </p:spPr>
        <p:txBody>
          <a:bodyPr>
            <a:spAutoFit/>
          </a:bodyPr>
          <a:lstStyle/>
          <a:p>
            <a:r>
              <a:rPr lang="en-US"/>
              <a:t>Klystron current ~320Amp</a:t>
            </a:r>
          </a:p>
        </p:txBody>
      </p:sp>
      <p:sp>
        <p:nvSpPr>
          <p:cNvPr id="11271" name="TextBox 22"/>
          <p:cNvSpPr txBox="1">
            <a:spLocks noChangeArrowheads="1"/>
          </p:cNvSpPr>
          <p:nvPr/>
        </p:nvSpPr>
        <p:spPr bwMode="auto">
          <a:xfrm>
            <a:off x="322263" y="5056188"/>
            <a:ext cx="2959100" cy="369887"/>
          </a:xfrm>
          <a:prstGeom prst="rect">
            <a:avLst/>
          </a:prstGeom>
          <a:noFill/>
          <a:ln w="9525">
            <a:noFill/>
            <a:miter lim="800000"/>
            <a:headEnd/>
            <a:tailEnd/>
          </a:ln>
        </p:spPr>
        <p:txBody>
          <a:bodyPr>
            <a:spAutoFit/>
          </a:bodyPr>
          <a:lstStyle/>
          <a:p>
            <a:r>
              <a:rPr lang="en-US"/>
              <a:t>Klystron voltage ~ 300kV</a:t>
            </a:r>
          </a:p>
        </p:txBody>
      </p:sp>
      <p:cxnSp>
        <p:nvCxnSpPr>
          <p:cNvPr id="11272" name="Straight Arrow Connector 25"/>
          <p:cNvCxnSpPr>
            <a:cxnSpLocks noChangeShapeType="1"/>
          </p:cNvCxnSpPr>
          <p:nvPr/>
        </p:nvCxnSpPr>
        <p:spPr bwMode="auto">
          <a:xfrm flipV="1">
            <a:off x="1560513" y="4643438"/>
            <a:ext cx="698500" cy="412750"/>
          </a:xfrm>
          <a:prstGeom prst="straightConnector1">
            <a:avLst/>
          </a:prstGeom>
          <a:noFill/>
          <a:ln w="12700" algn="ctr">
            <a:solidFill>
              <a:schemeClr val="tx1"/>
            </a:solidFill>
            <a:round/>
            <a:headEnd/>
            <a:tailEnd type="arrow" w="med" len="med"/>
          </a:ln>
        </p:spPr>
      </p:cxnSp>
      <p:cxnSp>
        <p:nvCxnSpPr>
          <p:cNvPr id="11273" name="Straight Arrow Connector 27"/>
          <p:cNvCxnSpPr>
            <a:cxnSpLocks noChangeShapeType="1"/>
          </p:cNvCxnSpPr>
          <p:nvPr/>
        </p:nvCxnSpPr>
        <p:spPr bwMode="auto">
          <a:xfrm flipV="1">
            <a:off x="1381125" y="3182938"/>
            <a:ext cx="833438" cy="169862"/>
          </a:xfrm>
          <a:prstGeom prst="straightConnector1">
            <a:avLst/>
          </a:prstGeom>
          <a:noFill/>
          <a:ln w="12700" algn="ctr">
            <a:solidFill>
              <a:schemeClr val="tx1"/>
            </a:solidFill>
            <a:round/>
            <a:headEnd/>
            <a:tailEnd type="arrow" w="med" len="med"/>
          </a:ln>
        </p:spPr>
      </p:cxnSp>
      <p:cxnSp>
        <p:nvCxnSpPr>
          <p:cNvPr id="11274" name="Straight Arrow Connector 29"/>
          <p:cNvCxnSpPr>
            <a:cxnSpLocks noChangeShapeType="1"/>
          </p:cNvCxnSpPr>
          <p:nvPr/>
        </p:nvCxnSpPr>
        <p:spPr bwMode="auto">
          <a:xfrm>
            <a:off x="1111250" y="2187575"/>
            <a:ext cx="358775" cy="34925"/>
          </a:xfrm>
          <a:prstGeom prst="straightConnector1">
            <a:avLst/>
          </a:prstGeom>
          <a:noFill/>
          <a:ln w="12700" algn="ctr">
            <a:solidFill>
              <a:schemeClr val="tx1"/>
            </a:solidFill>
            <a:round/>
            <a:headEnd/>
            <a:tailEnd type="arrow" w="med" len="med"/>
          </a:ln>
        </p:spPr>
      </p:cxnSp>
      <p:sp>
        <p:nvSpPr>
          <p:cNvPr id="11275" name="TextBox 31"/>
          <p:cNvSpPr txBox="1">
            <a:spLocks noChangeArrowheads="1"/>
          </p:cNvSpPr>
          <p:nvPr/>
        </p:nvSpPr>
        <p:spPr bwMode="auto">
          <a:xfrm>
            <a:off x="6138863" y="4316413"/>
            <a:ext cx="3005137" cy="1754187"/>
          </a:xfrm>
          <a:prstGeom prst="rect">
            <a:avLst/>
          </a:prstGeom>
          <a:noFill/>
          <a:ln w="9525">
            <a:noFill/>
            <a:miter lim="800000"/>
            <a:headEnd/>
            <a:tailEnd/>
          </a:ln>
        </p:spPr>
        <p:txBody>
          <a:bodyPr>
            <a:spAutoFit/>
          </a:bodyPr>
          <a:lstStyle/>
          <a:p>
            <a:r>
              <a:rPr lang="en-US"/>
              <a:t>RF Pulse flatness exceeds that achieved by PFN type modulators</a:t>
            </a:r>
          </a:p>
          <a:p>
            <a:r>
              <a:rPr lang="en-US"/>
              <a:t>“out of the box”,  no tuning required on site.</a:t>
            </a:r>
          </a:p>
          <a:p>
            <a:r>
              <a:rPr lang="en-US"/>
              <a:t>No issues during commissioning</a:t>
            </a:r>
          </a:p>
          <a:p>
            <a:r>
              <a:rPr lang="en-US"/>
              <a:t>RF output power 42 MW</a:t>
            </a: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5"/>
          <p:cNvPicPr>
            <a:picLocks noChangeAspect="1" noChangeArrowheads="1"/>
          </p:cNvPicPr>
          <p:nvPr/>
        </p:nvPicPr>
        <p:blipFill>
          <a:blip r:embed="rId2" cstate="print"/>
          <a:srcRect/>
          <a:stretch>
            <a:fillRect/>
          </a:stretch>
        </p:blipFill>
        <p:spPr bwMode="auto">
          <a:xfrm>
            <a:off x="2413000" y="1439863"/>
            <a:ext cx="5276850" cy="5086350"/>
          </a:xfrm>
          <a:prstGeom prst="rect">
            <a:avLst/>
          </a:prstGeom>
          <a:noFill/>
          <a:ln w="9525">
            <a:noFill/>
            <a:miter lim="800000"/>
            <a:headEnd/>
            <a:tailEnd/>
          </a:ln>
        </p:spPr>
      </p:pic>
      <p:pic>
        <p:nvPicPr>
          <p:cNvPr id="12291" name="Picture 3"/>
          <p:cNvPicPr>
            <a:picLocks noChangeAspect="1" noChangeArrowheads="1"/>
          </p:cNvPicPr>
          <p:nvPr/>
        </p:nvPicPr>
        <p:blipFill>
          <a:blip r:embed="rId3" cstate="print"/>
          <a:srcRect/>
          <a:stretch>
            <a:fillRect/>
          </a:stretch>
        </p:blipFill>
        <p:spPr bwMode="auto">
          <a:xfrm>
            <a:off x="0" y="2605088"/>
            <a:ext cx="2251075" cy="2189162"/>
          </a:xfrm>
          <a:prstGeom prst="rect">
            <a:avLst/>
          </a:prstGeom>
          <a:noFill/>
          <a:ln w="9525">
            <a:noFill/>
            <a:miter lim="800000"/>
            <a:headEnd/>
            <a:tailEnd/>
          </a:ln>
        </p:spPr>
      </p:pic>
      <p:sp>
        <p:nvSpPr>
          <p:cNvPr id="12292" name="TextBox 5"/>
          <p:cNvSpPr txBox="1">
            <a:spLocks noChangeArrowheads="1"/>
          </p:cNvSpPr>
          <p:nvPr/>
        </p:nvSpPr>
        <p:spPr bwMode="auto">
          <a:xfrm>
            <a:off x="2209800" y="0"/>
            <a:ext cx="4244975" cy="769938"/>
          </a:xfrm>
          <a:prstGeom prst="rect">
            <a:avLst/>
          </a:prstGeom>
          <a:noFill/>
          <a:ln w="9525">
            <a:noFill/>
            <a:miter lim="800000"/>
            <a:headEnd/>
            <a:tailEnd/>
          </a:ln>
        </p:spPr>
        <p:txBody>
          <a:bodyPr wrap="none">
            <a:spAutoFit/>
          </a:bodyPr>
          <a:lstStyle/>
          <a:p>
            <a:r>
              <a:rPr lang="en-US" sz="4400"/>
              <a:t>Booster RF system </a:t>
            </a:r>
          </a:p>
        </p:txBody>
      </p:sp>
      <p:sp>
        <p:nvSpPr>
          <p:cNvPr id="12293" name="TextBox 6"/>
          <p:cNvSpPr txBox="1">
            <a:spLocks noChangeArrowheads="1"/>
          </p:cNvSpPr>
          <p:nvPr/>
        </p:nvSpPr>
        <p:spPr bwMode="auto">
          <a:xfrm>
            <a:off x="215900" y="931863"/>
            <a:ext cx="3478213" cy="1631216"/>
          </a:xfrm>
          <a:prstGeom prst="rect">
            <a:avLst/>
          </a:prstGeom>
          <a:solidFill>
            <a:schemeClr val="bg1"/>
          </a:solidFill>
          <a:ln w="9525">
            <a:noFill/>
            <a:miter lim="800000"/>
            <a:headEnd/>
            <a:tailEnd/>
          </a:ln>
        </p:spPr>
        <p:txBody>
          <a:bodyPr>
            <a:spAutoFit/>
          </a:bodyPr>
          <a:lstStyle/>
          <a:p>
            <a:r>
              <a:rPr lang="en-US" sz="2000" dirty="0"/>
              <a:t>Booster cavity assembly complete valve to valve and under vacuum</a:t>
            </a:r>
          </a:p>
          <a:p>
            <a:r>
              <a:rPr lang="en-US" sz="2000" dirty="0"/>
              <a:t>Transmitter fabrication complete and </a:t>
            </a:r>
            <a:r>
              <a:rPr lang="en-US" sz="2000" dirty="0" smtClean="0"/>
              <a:t>mechanical installation into injector building is complete</a:t>
            </a:r>
            <a:endParaRPr lang="en-US" sz="2000" dirty="0"/>
          </a:p>
        </p:txBody>
      </p:sp>
      <p:sp>
        <p:nvSpPr>
          <p:cNvPr id="12294" name="TextBox 7"/>
          <p:cNvSpPr txBox="1">
            <a:spLocks noChangeArrowheads="1"/>
          </p:cNvSpPr>
          <p:nvPr/>
        </p:nvSpPr>
        <p:spPr bwMode="auto">
          <a:xfrm>
            <a:off x="6842125" y="1763713"/>
            <a:ext cx="701675" cy="369887"/>
          </a:xfrm>
          <a:prstGeom prst="rect">
            <a:avLst/>
          </a:prstGeom>
          <a:solidFill>
            <a:schemeClr val="bg1"/>
          </a:solidFill>
          <a:ln w="9525">
            <a:noFill/>
            <a:miter lim="800000"/>
            <a:headEnd/>
            <a:tailEnd/>
          </a:ln>
        </p:spPr>
        <p:txBody>
          <a:bodyPr wrap="none">
            <a:spAutoFit/>
          </a:bodyPr>
          <a:lstStyle/>
          <a:p>
            <a:r>
              <a:rPr lang="en-US"/>
              <a:t>HVPS</a:t>
            </a:r>
          </a:p>
        </p:txBody>
      </p:sp>
      <p:sp>
        <p:nvSpPr>
          <p:cNvPr id="12295" name="TextBox 8"/>
          <p:cNvSpPr txBox="1">
            <a:spLocks noChangeArrowheads="1"/>
          </p:cNvSpPr>
          <p:nvPr/>
        </p:nvSpPr>
        <p:spPr bwMode="auto">
          <a:xfrm>
            <a:off x="5235575" y="3819525"/>
            <a:ext cx="2033588" cy="368300"/>
          </a:xfrm>
          <a:prstGeom prst="rect">
            <a:avLst/>
          </a:prstGeom>
          <a:solidFill>
            <a:schemeClr val="bg1"/>
          </a:solidFill>
          <a:ln w="9525">
            <a:noFill/>
            <a:miter lim="800000"/>
            <a:headEnd/>
            <a:tailEnd/>
          </a:ln>
        </p:spPr>
        <p:txBody>
          <a:bodyPr wrap="none">
            <a:spAutoFit/>
          </a:bodyPr>
          <a:lstStyle/>
          <a:p>
            <a:r>
              <a:rPr lang="en-US"/>
              <a:t>90 kW IOT transmitter</a:t>
            </a:r>
          </a:p>
        </p:txBody>
      </p:sp>
      <p:sp>
        <p:nvSpPr>
          <p:cNvPr id="12296" name="TextBox 9"/>
          <p:cNvSpPr txBox="1">
            <a:spLocks noChangeArrowheads="1"/>
          </p:cNvSpPr>
          <p:nvPr/>
        </p:nvSpPr>
        <p:spPr bwMode="auto">
          <a:xfrm>
            <a:off x="3922713" y="4200525"/>
            <a:ext cx="952500" cy="369888"/>
          </a:xfrm>
          <a:prstGeom prst="rect">
            <a:avLst/>
          </a:prstGeom>
          <a:solidFill>
            <a:schemeClr val="bg1"/>
          </a:solidFill>
          <a:ln w="9525">
            <a:noFill/>
            <a:miter lim="800000"/>
            <a:headEnd/>
            <a:tailEnd/>
          </a:ln>
        </p:spPr>
        <p:txBody>
          <a:bodyPr wrap="none">
            <a:spAutoFit/>
          </a:bodyPr>
          <a:lstStyle/>
          <a:p>
            <a:r>
              <a:rPr lang="en-US"/>
              <a:t>circulator</a:t>
            </a:r>
          </a:p>
        </p:txBody>
      </p:sp>
      <p:sp>
        <p:nvSpPr>
          <p:cNvPr id="11" name="TextBox 10"/>
          <p:cNvSpPr txBox="1"/>
          <p:nvPr/>
        </p:nvSpPr>
        <p:spPr>
          <a:xfrm>
            <a:off x="4757738" y="1157288"/>
            <a:ext cx="2635250" cy="647700"/>
          </a:xfrm>
          <a:prstGeom prst="rect">
            <a:avLst/>
          </a:prstGeom>
          <a:solidFill>
            <a:schemeClr val="accent5">
              <a:lumMod val="20000"/>
              <a:lumOff val="80000"/>
            </a:schemeClr>
          </a:solidFill>
        </p:spPr>
        <p:txBody>
          <a:bodyPr>
            <a:spAutoFit/>
          </a:bodyPr>
          <a:lstStyle/>
          <a:p>
            <a:pPr>
              <a:defRPr/>
            </a:pPr>
            <a:r>
              <a:rPr lang="en-US" dirty="0"/>
              <a:t>RF cavity controller, master oscillator distribution racks</a:t>
            </a:r>
          </a:p>
        </p:txBody>
      </p:sp>
      <p:sp>
        <p:nvSpPr>
          <p:cNvPr id="12298" name="TextBox 11"/>
          <p:cNvSpPr txBox="1">
            <a:spLocks noChangeArrowheads="1"/>
          </p:cNvSpPr>
          <p:nvPr/>
        </p:nvSpPr>
        <p:spPr bwMode="auto">
          <a:xfrm>
            <a:off x="3511550" y="5595938"/>
            <a:ext cx="1008063" cy="368300"/>
          </a:xfrm>
          <a:prstGeom prst="rect">
            <a:avLst/>
          </a:prstGeom>
          <a:solidFill>
            <a:schemeClr val="bg1"/>
          </a:solidFill>
          <a:ln w="9525">
            <a:noFill/>
            <a:miter lim="800000"/>
            <a:headEnd/>
            <a:tailEnd/>
          </a:ln>
        </p:spPr>
        <p:txBody>
          <a:bodyPr wrap="none">
            <a:spAutoFit/>
          </a:bodyPr>
          <a:lstStyle/>
          <a:p>
            <a:r>
              <a:rPr lang="en-US"/>
              <a:t>Test Load</a:t>
            </a:r>
          </a:p>
        </p:txBody>
      </p:sp>
      <p:sp>
        <p:nvSpPr>
          <p:cNvPr id="12299" name="TextBox 14"/>
          <p:cNvSpPr txBox="1">
            <a:spLocks noChangeArrowheads="1"/>
          </p:cNvSpPr>
          <p:nvPr/>
        </p:nvSpPr>
        <p:spPr bwMode="auto">
          <a:xfrm>
            <a:off x="5051425" y="3192463"/>
            <a:ext cx="608013" cy="369887"/>
          </a:xfrm>
          <a:prstGeom prst="rect">
            <a:avLst/>
          </a:prstGeom>
          <a:solidFill>
            <a:schemeClr val="bg1"/>
          </a:solidFill>
          <a:ln w="9525">
            <a:noFill/>
            <a:miter lim="800000"/>
            <a:headEnd/>
            <a:tailEnd/>
          </a:ln>
        </p:spPr>
        <p:txBody>
          <a:bodyPr wrap="none">
            <a:spAutoFit/>
          </a:bodyPr>
          <a:lstStyle/>
          <a:p>
            <a:r>
              <a:rPr lang="en-US"/>
              <a:t>Load</a:t>
            </a: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76200" y="990600"/>
            <a:ext cx="8712200" cy="1708150"/>
            <a:chOff x="48" y="720"/>
            <a:chExt cx="5488" cy="1076"/>
          </a:xfrm>
        </p:grpSpPr>
        <p:sp>
          <p:nvSpPr>
            <p:cNvPr id="114691" name="Line 3"/>
            <p:cNvSpPr>
              <a:spLocks noChangeShapeType="1"/>
            </p:cNvSpPr>
            <p:nvPr/>
          </p:nvSpPr>
          <p:spPr bwMode="auto">
            <a:xfrm>
              <a:off x="538" y="1680"/>
              <a:ext cx="4656" cy="0"/>
            </a:xfrm>
            <a:prstGeom prst="line">
              <a:avLst/>
            </a:prstGeom>
            <a:noFill/>
            <a:ln w="9525">
              <a:solidFill>
                <a:schemeClr val="tx1"/>
              </a:solidFill>
              <a:round/>
              <a:headEnd/>
              <a:tailEnd/>
            </a:ln>
            <a:effectLst/>
          </p:spPr>
          <p:txBody>
            <a:bodyPr/>
            <a:lstStyle/>
            <a:p>
              <a:endParaRPr lang="en-US"/>
            </a:p>
          </p:txBody>
        </p:sp>
        <p:sp>
          <p:nvSpPr>
            <p:cNvPr id="114692" name="Line 4"/>
            <p:cNvSpPr>
              <a:spLocks noChangeShapeType="1"/>
            </p:cNvSpPr>
            <p:nvPr/>
          </p:nvSpPr>
          <p:spPr bwMode="auto">
            <a:xfrm flipV="1">
              <a:off x="2698" y="768"/>
              <a:ext cx="0" cy="912"/>
            </a:xfrm>
            <a:prstGeom prst="line">
              <a:avLst/>
            </a:prstGeom>
            <a:noFill/>
            <a:ln w="28575">
              <a:solidFill>
                <a:schemeClr val="tx1"/>
              </a:solidFill>
              <a:round/>
              <a:headEnd/>
              <a:tailEnd type="triangle" w="med" len="med"/>
            </a:ln>
            <a:effectLst/>
          </p:spPr>
          <p:txBody>
            <a:bodyPr/>
            <a:lstStyle/>
            <a:p>
              <a:endParaRPr lang="en-US"/>
            </a:p>
          </p:txBody>
        </p:sp>
        <p:sp>
          <p:nvSpPr>
            <p:cNvPr id="114693" name="Line 5"/>
            <p:cNvSpPr>
              <a:spLocks noChangeShapeType="1"/>
            </p:cNvSpPr>
            <p:nvPr/>
          </p:nvSpPr>
          <p:spPr bwMode="auto">
            <a:xfrm flipV="1">
              <a:off x="2890" y="1296"/>
              <a:ext cx="0" cy="384"/>
            </a:xfrm>
            <a:prstGeom prst="line">
              <a:avLst/>
            </a:prstGeom>
            <a:noFill/>
            <a:ln w="9525">
              <a:solidFill>
                <a:schemeClr val="tx1"/>
              </a:solidFill>
              <a:round/>
              <a:headEnd/>
              <a:tailEnd type="triangle" w="med" len="med"/>
            </a:ln>
            <a:effectLst/>
          </p:spPr>
          <p:txBody>
            <a:bodyPr/>
            <a:lstStyle/>
            <a:p>
              <a:endParaRPr lang="en-US"/>
            </a:p>
          </p:txBody>
        </p:sp>
        <p:sp>
          <p:nvSpPr>
            <p:cNvPr id="114694" name="Line 6"/>
            <p:cNvSpPr>
              <a:spLocks noChangeShapeType="1"/>
            </p:cNvSpPr>
            <p:nvPr/>
          </p:nvSpPr>
          <p:spPr bwMode="auto">
            <a:xfrm flipV="1">
              <a:off x="2506" y="1296"/>
              <a:ext cx="0" cy="384"/>
            </a:xfrm>
            <a:prstGeom prst="line">
              <a:avLst/>
            </a:prstGeom>
            <a:noFill/>
            <a:ln w="9525">
              <a:solidFill>
                <a:schemeClr val="tx1"/>
              </a:solidFill>
              <a:round/>
              <a:headEnd/>
              <a:tailEnd type="triangle" w="med" len="med"/>
            </a:ln>
            <a:effectLst/>
          </p:spPr>
          <p:txBody>
            <a:bodyPr/>
            <a:lstStyle/>
            <a:p>
              <a:endParaRPr lang="en-US"/>
            </a:p>
          </p:txBody>
        </p:sp>
        <p:sp>
          <p:nvSpPr>
            <p:cNvPr id="114695" name="Line 7"/>
            <p:cNvSpPr>
              <a:spLocks noChangeShapeType="1"/>
            </p:cNvSpPr>
            <p:nvPr/>
          </p:nvSpPr>
          <p:spPr bwMode="auto">
            <a:xfrm flipV="1">
              <a:off x="730" y="1104"/>
              <a:ext cx="0" cy="576"/>
            </a:xfrm>
            <a:prstGeom prst="line">
              <a:avLst/>
            </a:prstGeom>
            <a:noFill/>
            <a:ln w="9525">
              <a:solidFill>
                <a:schemeClr val="tx1"/>
              </a:solidFill>
              <a:round/>
              <a:headEnd/>
              <a:tailEnd type="triangle" w="med" len="med"/>
            </a:ln>
            <a:effectLst/>
          </p:spPr>
          <p:txBody>
            <a:bodyPr/>
            <a:lstStyle/>
            <a:p>
              <a:endParaRPr lang="en-US"/>
            </a:p>
          </p:txBody>
        </p:sp>
        <p:sp>
          <p:nvSpPr>
            <p:cNvPr id="114696" name="Line 8"/>
            <p:cNvSpPr>
              <a:spLocks noChangeShapeType="1"/>
            </p:cNvSpPr>
            <p:nvPr/>
          </p:nvSpPr>
          <p:spPr bwMode="auto">
            <a:xfrm flipV="1">
              <a:off x="4810" y="1056"/>
              <a:ext cx="0" cy="624"/>
            </a:xfrm>
            <a:prstGeom prst="line">
              <a:avLst/>
            </a:prstGeom>
            <a:noFill/>
            <a:ln w="9525">
              <a:solidFill>
                <a:schemeClr val="tx1"/>
              </a:solidFill>
              <a:round/>
              <a:headEnd/>
              <a:tailEnd type="triangle" w="med" len="med"/>
            </a:ln>
            <a:effectLst/>
          </p:spPr>
          <p:txBody>
            <a:bodyPr/>
            <a:lstStyle/>
            <a:p>
              <a:endParaRPr lang="en-US"/>
            </a:p>
          </p:txBody>
        </p:sp>
        <p:sp>
          <p:nvSpPr>
            <p:cNvPr id="114697" name="Text Box 9"/>
            <p:cNvSpPr txBox="1">
              <a:spLocks noChangeArrowheads="1"/>
            </p:cNvSpPr>
            <p:nvPr/>
          </p:nvSpPr>
          <p:spPr bwMode="auto">
            <a:xfrm>
              <a:off x="48" y="1392"/>
              <a:ext cx="652" cy="404"/>
            </a:xfrm>
            <a:prstGeom prst="rect">
              <a:avLst/>
            </a:prstGeom>
            <a:noFill/>
            <a:ln w="9525">
              <a:noFill/>
              <a:miter lim="800000"/>
              <a:headEnd/>
              <a:tailEnd/>
            </a:ln>
            <a:effectLst/>
          </p:spPr>
          <p:txBody>
            <a:bodyPr wrap="none">
              <a:spAutoFit/>
            </a:bodyPr>
            <a:lstStyle/>
            <a:p>
              <a:pPr eaLnBrk="1" hangingPunct="1">
                <a:lnSpc>
                  <a:spcPct val="100000"/>
                </a:lnSpc>
                <a:spcBef>
                  <a:spcPct val="0"/>
                </a:spcBef>
                <a:buClrTx/>
                <a:buSzTx/>
              </a:pPr>
              <a:r>
                <a:rPr lang="en-US" b="0">
                  <a:latin typeface="Arial" pitchFamily="34" charset="0"/>
                </a:rPr>
                <a:t>-384kHz</a:t>
              </a:r>
            </a:p>
            <a:p>
              <a:pPr eaLnBrk="1" hangingPunct="1">
                <a:lnSpc>
                  <a:spcPct val="100000"/>
                </a:lnSpc>
                <a:spcBef>
                  <a:spcPct val="0"/>
                </a:spcBef>
                <a:buClrTx/>
                <a:buSzTx/>
              </a:pPr>
              <a:endParaRPr lang="en-US" b="0">
                <a:latin typeface="Arial" pitchFamily="34" charset="0"/>
              </a:endParaRPr>
            </a:p>
          </p:txBody>
        </p:sp>
        <p:sp>
          <p:nvSpPr>
            <p:cNvPr id="114698" name="Text Box 10"/>
            <p:cNvSpPr txBox="1">
              <a:spLocks noChangeArrowheads="1"/>
            </p:cNvSpPr>
            <p:nvPr/>
          </p:nvSpPr>
          <p:spPr bwMode="auto">
            <a:xfrm>
              <a:off x="2688" y="720"/>
              <a:ext cx="652" cy="231"/>
            </a:xfrm>
            <a:prstGeom prst="rect">
              <a:avLst/>
            </a:prstGeom>
            <a:noFill/>
            <a:ln w="9525">
              <a:noFill/>
              <a:miter lim="800000"/>
              <a:headEnd/>
              <a:tailEnd/>
            </a:ln>
            <a:effectLst/>
          </p:spPr>
          <p:txBody>
            <a:bodyPr>
              <a:spAutoFit/>
            </a:bodyPr>
            <a:lstStyle/>
            <a:p>
              <a:pPr eaLnBrk="1" hangingPunct="1">
                <a:lnSpc>
                  <a:spcPct val="100000"/>
                </a:lnSpc>
                <a:spcBef>
                  <a:spcPct val="0"/>
                </a:spcBef>
                <a:buClrTx/>
                <a:buSzTx/>
              </a:pPr>
              <a:r>
                <a:rPr lang="en-US" b="0">
                  <a:latin typeface="Arial" pitchFamily="34" charset="0"/>
                </a:rPr>
                <a:t>500MHz</a:t>
              </a:r>
            </a:p>
          </p:txBody>
        </p:sp>
        <p:sp>
          <p:nvSpPr>
            <p:cNvPr id="114699" name="Rectangle 11"/>
            <p:cNvSpPr>
              <a:spLocks noChangeArrowheads="1"/>
            </p:cNvSpPr>
            <p:nvPr/>
          </p:nvSpPr>
          <p:spPr bwMode="auto">
            <a:xfrm>
              <a:off x="4848" y="1440"/>
              <a:ext cx="688" cy="231"/>
            </a:xfrm>
            <a:prstGeom prst="rect">
              <a:avLst/>
            </a:prstGeom>
            <a:noFill/>
            <a:ln w="9525">
              <a:noFill/>
              <a:miter lim="800000"/>
              <a:headEnd/>
              <a:tailEnd/>
            </a:ln>
            <a:effectLst/>
          </p:spPr>
          <p:txBody>
            <a:bodyPr wrap="none">
              <a:spAutoFit/>
            </a:bodyPr>
            <a:lstStyle/>
            <a:p>
              <a:pPr eaLnBrk="1" hangingPunct="1">
                <a:lnSpc>
                  <a:spcPct val="100000"/>
                </a:lnSpc>
                <a:spcBef>
                  <a:spcPct val="0"/>
                </a:spcBef>
                <a:buClrTx/>
                <a:buSzTx/>
              </a:pPr>
              <a:r>
                <a:rPr lang="en-US" b="0">
                  <a:latin typeface="Arial" pitchFamily="34" charset="0"/>
                </a:rPr>
                <a:t>+384kHz</a:t>
              </a:r>
            </a:p>
          </p:txBody>
        </p:sp>
        <p:sp>
          <p:nvSpPr>
            <p:cNvPr id="114700" name="Text Box 12"/>
            <p:cNvSpPr txBox="1">
              <a:spLocks noChangeArrowheads="1"/>
            </p:cNvSpPr>
            <p:nvPr/>
          </p:nvSpPr>
          <p:spPr bwMode="auto">
            <a:xfrm>
              <a:off x="2976" y="1175"/>
              <a:ext cx="784" cy="231"/>
            </a:xfrm>
            <a:prstGeom prst="rect">
              <a:avLst/>
            </a:prstGeom>
            <a:noFill/>
            <a:ln w="9525">
              <a:noFill/>
              <a:miter lim="800000"/>
              <a:headEnd/>
              <a:tailEnd/>
            </a:ln>
            <a:effectLst/>
          </p:spPr>
          <p:txBody>
            <a:bodyPr>
              <a:spAutoFit/>
            </a:bodyPr>
            <a:lstStyle/>
            <a:p>
              <a:pPr eaLnBrk="1" hangingPunct="1">
                <a:lnSpc>
                  <a:spcPct val="100000"/>
                </a:lnSpc>
                <a:spcBef>
                  <a:spcPct val="0"/>
                </a:spcBef>
                <a:buClrTx/>
                <a:buSzTx/>
              </a:pPr>
              <a:r>
                <a:rPr lang="en-US" b="0">
                  <a:latin typeface="Arial" pitchFamily="34" charset="0"/>
                </a:rPr>
                <a:t>f</a:t>
              </a:r>
              <a:r>
                <a:rPr lang="en-US" b="0" baseline="-25000">
                  <a:latin typeface="Arial" pitchFamily="34" charset="0"/>
                </a:rPr>
                <a:t>s</a:t>
              </a:r>
              <a:r>
                <a:rPr lang="en-US" b="0">
                  <a:latin typeface="Arial" pitchFamily="34" charset="0"/>
                </a:rPr>
                <a:t> ~ 4kHz</a:t>
              </a:r>
            </a:p>
          </p:txBody>
        </p:sp>
        <p:sp>
          <p:nvSpPr>
            <p:cNvPr id="114701" name="Line 13"/>
            <p:cNvSpPr>
              <a:spLocks noChangeShapeType="1"/>
            </p:cNvSpPr>
            <p:nvPr/>
          </p:nvSpPr>
          <p:spPr bwMode="auto">
            <a:xfrm flipV="1">
              <a:off x="2362" y="1056"/>
              <a:ext cx="0" cy="624"/>
            </a:xfrm>
            <a:prstGeom prst="line">
              <a:avLst/>
            </a:prstGeom>
            <a:noFill/>
            <a:ln w="9525">
              <a:solidFill>
                <a:schemeClr val="tx1"/>
              </a:solidFill>
              <a:round/>
              <a:headEnd/>
              <a:tailEnd type="triangle" w="med" len="med"/>
            </a:ln>
            <a:effectLst/>
          </p:spPr>
          <p:txBody>
            <a:bodyPr/>
            <a:lstStyle/>
            <a:p>
              <a:endParaRPr lang="en-US"/>
            </a:p>
          </p:txBody>
        </p:sp>
        <p:sp>
          <p:nvSpPr>
            <p:cNvPr id="114702" name="Text Box 14"/>
            <p:cNvSpPr txBox="1">
              <a:spLocks noChangeArrowheads="1"/>
            </p:cNvSpPr>
            <p:nvPr/>
          </p:nvSpPr>
          <p:spPr bwMode="auto">
            <a:xfrm>
              <a:off x="1642" y="720"/>
              <a:ext cx="668" cy="577"/>
            </a:xfrm>
            <a:prstGeom prst="rect">
              <a:avLst/>
            </a:prstGeom>
            <a:noFill/>
            <a:ln w="9525">
              <a:noFill/>
              <a:miter lim="800000"/>
              <a:headEnd/>
              <a:tailEnd/>
            </a:ln>
            <a:effectLst/>
          </p:spPr>
          <p:txBody>
            <a:bodyPr wrap="none">
              <a:spAutoFit/>
            </a:bodyPr>
            <a:lstStyle/>
            <a:p>
              <a:pPr eaLnBrk="1" hangingPunct="1">
                <a:lnSpc>
                  <a:spcPct val="100000"/>
                </a:lnSpc>
                <a:spcBef>
                  <a:spcPct val="0"/>
                </a:spcBef>
                <a:buClrTx/>
                <a:buSzTx/>
              </a:pPr>
              <a:r>
                <a:rPr lang="en-US" b="0">
                  <a:latin typeface="Arial" pitchFamily="34" charset="0"/>
                </a:rPr>
                <a:t>Cavity </a:t>
              </a:r>
            </a:p>
            <a:p>
              <a:pPr eaLnBrk="1" hangingPunct="1">
                <a:lnSpc>
                  <a:spcPct val="100000"/>
                </a:lnSpc>
                <a:spcBef>
                  <a:spcPct val="0"/>
                </a:spcBef>
                <a:buClrTx/>
                <a:buSzTx/>
              </a:pPr>
              <a:r>
                <a:rPr lang="en-US" b="0">
                  <a:latin typeface="Arial" pitchFamily="34" charset="0"/>
                </a:rPr>
                <a:t>detuning</a:t>
              </a:r>
            </a:p>
            <a:p>
              <a:pPr eaLnBrk="1" hangingPunct="1">
                <a:lnSpc>
                  <a:spcPct val="100000"/>
                </a:lnSpc>
                <a:spcBef>
                  <a:spcPct val="0"/>
                </a:spcBef>
                <a:buClrTx/>
                <a:buSzTx/>
              </a:pPr>
              <a:r>
                <a:rPr lang="en-US" b="0">
                  <a:latin typeface="Arial" pitchFamily="34" charset="0"/>
                </a:rPr>
                <a:t>-8.3kHz</a:t>
              </a:r>
            </a:p>
          </p:txBody>
        </p:sp>
        <p:sp>
          <p:nvSpPr>
            <p:cNvPr id="114703" name="Freeform 15"/>
            <p:cNvSpPr>
              <a:spLocks/>
            </p:cNvSpPr>
            <p:nvPr/>
          </p:nvSpPr>
          <p:spPr bwMode="auto">
            <a:xfrm>
              <a:off x="1210" y="1488"/>
              <a:ext cx="152" cy="288"/>
            </a:xfrm>
            <a:custGeom>
              <a:avLst/>
              <a:gdLst/>
              <a:ahLst/>
              <a:cxnLst>
                <a:cxn ang="0">
                  <a:pos x="144" y="0"/>
                </a:cxn>
                <a:cxn ang="0">
                  <a:pos x="48" y="96"/>
                </a:cxn>
                <a:cxn ang="0">
                  <a:pos x="144" y="144"/>
                </a:cxn>
                <a:cxn ang="0">
                  <a:pos x="0" y="288"/>
                </a:cxn>
              </a:cxnLst>
              <a:rect l="0" t="0" r="r" b="b"/>
              <a:pathLst>
                <a:path w="152" h="288">
                  <a:moveTo>
                    <a:pt x="144" y="0"/>
                  </a:moveTo>
                  <a:cubicBezTo>
                    <a:pt x="96" y="36"/>
                    <a:pt x="48" y="72"/>
                    <a:pt x="48" y="96"/>
                  </a:cubicBezTo>
                  <a:cubicBezTo>
                    <a:pt x="48" y="120"/>
                    <a:pt x="152" y="112"/>
                    <a:pt x="144" y="144"/>
                  </a:cubicBezTo>
                  <a:cubicBezTo>
                    <a:pt x="136" y="176"/>
                    <a:pt x="24" y="264"/>
                    <a:pt x="0" y="288"/>
                  </a:cubicBezTo>
                </a:path>
              </a:pathLst>
            </a:custGeom>
            <a:noFill/>
            <a:ln w="9525">
              <a:solidFill>
                <a:schemeClr val="tx1"/>
              </a:solidFill>
              <a:round/>
              <a:headEnd/>
              <a:tailEnd/>
            </a:ln>
            <a:effectLst/>
          </p:spPr>
          <p:txBody>
            <a:bodyPr/>
            <a:lstStyle/>
            <a:p>
              <a:endParaRPr lang="en-US"/>
            </a:p>
          </p:txBody>
        </p:sp>
        <p:sp>
          <p:nvSpPr>
            <p:cNvPr id="114704" name="Freeform 16"/>
            <p:cNvSpPr>
              <a:spLocks/>
            </p:cNvSpPr>
            <p:nvPr/>
          </p:nvSpPr>
          <p:spPr bwMode="auto">
            <a:xfrm>
              <a:off x="1306" y="1488"/>
              <a:ext cx="144" cy="288"/>
            </a:xfrm>
            <a:custGeom>
              <a:avLst/>
              <a:gdLst/>
              <a:ahLst/>
              <a:cxnLst>
                <a:cxn ang="0">
                  <a:pos x="144" y="0"/>
                </a:cxn>
                <a:cxn ang="0">
                  <a:pos x="48" y="96"/>
                </a:cxn>
                <a:cxn ang="0">
                  <a:pos x="144" y="144"/>
                </a:cxn>
                <a:cxn ang="0">
                  <a:pos x="0" y="288"/>
                </a:cxn>
              </a:cxnLst>
              <a:rect l="0" t="0" r="r" b="b"/>
              <a:pathLst>
                <a:path w="152" h="288">
                  <a:moveTo>
                    <a:pt x="144" y="0"/>
                  </a:moveTo>
                  <a:cubicBezTo>
                    <a:pt x="96" y="36"/>
                    <a:pt x="48" y="72"/>
                    <a:pt x="48" y="96"/>
                  </a:cubicBezTo>
                  <a:cubicBezTo>
                    <a:pt x="48" y="120"/>
                    <a:pt x="152" y="112"/>
                    <a:pt x="144" y="144"/>
                  </a:cubicBezTo>
                  <a:cubicBezTo>
                    <a:pt x="136" y="176"/>
                    <a:pt x="24" y="264"/>
                    <a:pt x="0" y="288"/>
                  </a:cubicBezTo>
                </a:path>
              </a:pathLst>
            </a:custGeom>
            <a:noFill/>
            <a:ln w="9525">
              <a:solidFill>
                <a:schemeClr val="tx1"/>
              </a:solidFill>
              <a:round/>
              <a:headEnd/>
              <a:tailEnd/>
            </a:ln>
            <a:effectLst/>
          </p:spPr>
          <p:txBody>
            <a:bodyPr/>
            <a:lstStyle/>
            <a:p>
              <a:endParaRPr lang="en-US"/>
            </a:p>
          </p:txBody>
        </p:sp>
        <p:sp>
          <p:nvSpPr>
            <p:cNvPr id="114705" name="Freeform 17"/>
            <p:cNvSpPr>
              <a:spLocks/>
            </p:cNvSpPr>
            <p:nvPr/>
          </p:nvSpPr>
          <p:spPr bwMode="auto">
            <a:xfrm>
              <a:off x="4138" y="1488"/>
              <a:ext cx="144" cy="288"/>
            </a:xfrm>
            <a:custGeom>
              <a:avLst/>
              <a:gdLst/>
              <a:ahLst/>
              <a:cxnLst>
                <a:cxn ang="0">
                  <a:pos x="144" y="0"/>
                </a:cxn>
                <a:cxn ang="0">
                  <a:pos x="48" y="96"/>
                </a:cxn>
                <a:cxn ang="0">
                  <a:pos x="144" y="144"/>
                </a:cxn>
                <a:cxn ang="0">
                  <a:pos x="0" y="288"/>
                </a:cxn>
              </a:cxnLst>
              <a:rect l="0" t="0" r="r" b="b"/>
              <a:pathLst>
                <a:path w="152" h="288">
                  <a:moveTo>
                    <a:pt x="144" y="0"/>
                  </a:moveTo>
                  <a:cubicBezTo>
                    <a:pt x="96" y="36"/>
                    <a:pt x="48" y="72"/>
                    <a:pt x="48" y="96"/>
                  </a:cubicBezTo>
                  <a:cubicBezTo>
                    <a:pt x="48" y="120"/>
                    <a:pt x="152" y="112"/>
                    <a:pt x="144" y="144"/>
                  </a:cubicBezTo>
                  <a:cubicBezTo>
                    <a:pt x="136" y="176"/>
                    <a:pt x="24" y="264"/>
                    <a:pt x="0" y="288"/>
                  </a:cubicBezTo>
                </a:path>
              </a:pathLst>
            </a:custGeom>
            <a:noFill/>
            <a:ln w="9525">
              <a:solidFill>
                <a:schemeClr val="tx1"/>
              </a:solidFill>
              <a:round/>
              <a:headEnd/>
              <a:tailEnd/>
            </a:ln>
            <a:effectLst/>
          </p:spPr>
          <p:txBody>
            <a:bodyPr/>
            <a:lstStyle/>
            <a:p>
              <a:endParaRPr lang="en-US"/>
            </a:p>
          </p:txBody>
        </p:sp>
        <p:sp>
          <p:nvSpPr>
            <p:cNvPr id="114706" name="Freeform 18"/>
            <p:cNvSpPr>
              <a:spLocks/>
            </p:cNvSpPr>
            <p:nvPr/>
          </p:nvSpPr>
          <p:spPr bwMode="auto">
            <a:xfrm>
              <a:off x="4042" y="1488"/>
              <a:ext cx="152" cy="288"/>
            </a:xfrm>
            <a:custGeom>
              <a:avLst/>
              <a:gdLst/>
              <a:ahLst/>
              <a:cxnLst>
                <a:cxn ang="0">
                  <a:pos x="144" y="0"/>
                </a:cxn>
                <a:cxn ang="0">
                  <a:pos x="48" y="96"/>
                </a:cxn>
                <a:cxn ang="0">
                  <a:pos x="144" y="144"/>
                </a:cxn>
                <a:cxn ang="0">
                  <a:pos x="0" y="288"/>
                </a:cxn>
              </a:cxnLst>
              <a:rect l="0" t="0" r="r" b="b"/>
              <a:pathLst>
                <a:path w="152" h="288">
                  <a:moveTo>
                    <a:pt x="144" y="0"/>
                  </a:moveTo>
                  <a:cubicBezTo>
                    <a:pt x="96" y="36"/>
                    <a:pt x="48" y="72"/>
                    <a:pt x="48" y="96"/>
                  </a:cubicBezTo>
                  <a:cubicBezTo>
                    <a:pt x="48" y="120"/>
                    <a:pt x="152" y="112"/>
                    <a:pt x="144" y="144"/>
                  </a:cubicBezTo>
                  <a:cubicBezTo>
                    <a:pt x="136" y="176"/>
                    <a:pt x="24" y="264"/>
                    <a:pt x="0" y="288"/>
                  </a:cubicBezTo>
                </a:path>
              </a:pathLst>
            </a:custGeom>
            <a:noFill/>
            <a:ln w="9525">
              <a:solidFill>
                <a:schemeClr val="tx1"/>
              </a:solidFill>
              <a:round/>
              <a:headEnd/>
              <a:tailEnd/>
            </a:ln>
            <a:effectLst/>
          </p:spPr>
          <p:txBody>
            <a:bodyPr/>
            <a:lstStyle/>
            <a:p>
              <a:endParaRPr lang="en-US"/>
            </a:p>
          </p:txBody>
        </p:sp>
        <p:sp>
          <p:nvSpPr>
            <p:cNvPr id="114707" name="Text Box 19"/>
            <p:cNvSpPr txBox="1">
              <a:spLocks noChangeArrowheads="1"/>
            </p:cNvSpPr>
            <p:nvPr/>
          </p:nvSpPr>
          <p:spPr bwMode="auto">
            <a:xfrm>
              <a:off x="4906" y="1248"/>
              <a:ext cx="289" cy="231"/>
            </a:xfrm>
            <a:prstGeom prst="rect">
              <a:avLst/>
            </a:prstGeom>
            <a:noFill/>
            <a:ln w="9525">
              <a:noFill/>
              <a:miter lim="800000"/>
              <a:headEnd/>
              <a:tailEnd/>
            </a:ln>
            <a:effectLst/>
          </p:spPr>
          <p:txBody>
            <a:bodyPr wrap="none">
              <a:spAutoFit/>
            </a:bodyPr>
            <a:lstStyle/>
            <a:p>
              <a:pPr eaLnBrk="1" hangingPunct="1">
                <a:lnSpc>
                  <a:spcPct val="100000"/>
                </a:lnSpc>
                <a:spcBef>
                  <a:spcPct val="0"/>
                </a:spcBef>
                <a:buClrTx/>
                <a:buSzTx/>
              </a:pPr>
              <a:r>
                <a:rPr lang="en-US" b="0">
                  <a:latin typeface="Arial" pitchFamily="34" charset="0"/>
                </a:rPr>
                <a:t>f</a:t>
              </a:r>
              <a:r>
                <a:rPr lang="en-US" b="0" baseline="-25000">
                  <a:latin typeface="Arial" pitchFamily="34" charset="0"/>
                </a:rPr>
                <a:t>rev</a:t>
              </a:r>
            </a:p>
          </p:txBody>
        </p:sp>
        <p:sp>
          <p:nvSpPr>
            <p:cNvPr id="114708" name="Text Box 20"/>
            <p:cNvSpPr txBox="1">
              <a:spLocks noChangeArrowheads="1"/>
            </p:cNvSpPr>
            <p:nvPr/>
          </p:nvSpPr>
          <p:spPr bwMode="auto">
            <a:xfrm>
              <a:off x="394" y="1200"/>
              <a:ext cx="289" cy="231"/>
            </a:xfrm>
            <a:prstGeom prst="rect">
              <a:avLst/>
            </a:prstGeom>
            <a:noFill/>
            <a:ln w="9525">
              <a:noFill/>
              <a:miter lim="800000"/>
              <a:headEnd/>
              <a:tailEnd/>
            </a:ln>
            <a:effectLst/>
          </p:spPr>
          <p:txBody>
            <a:bodyPr wrap="none">
              <a:spAutoFit/>
            </a:bodyPr>
            <a:lstStyle/>
            <a:p>
              <a:pPr eaLnBrk="1" hangingPunct="1">
                <a:lnSpc>
                  <a:spcPct val="100000"/>
                </a:lnSpc>
                <a:spcBef>
                  <a:spcPct val="0"/>
                </a:spcBef>
                <a:buClrTx/>
                <a:buSzTx/>
              </a:pPr>
              <a:r>
                <a:rPr lang="en-US" b="0">
                  <a:latin typeface="Arial" pitchFamily="34" charset="0"/>
                </a:rPr>
                <a:t>f</a:t>
              </a:r>
              <a:r>
                <a:rPr lang="en-US" b="0" baseline="-25000">
                  <a:latin typeface="Arial" pitchFamily="34" charset="0"/>
                </a:rPr>
                <a:t>rev</a:t>
              </a:r>
            </a:p>
          </p:txBody>
        </p:sp>
        <p:sp>
          <p:nvSpPr>
            <p:cNvPr id="114709" name="Freeform 21"/>
            <p:cNvSpPr>
              <a:spLocks/>
            </p:cNvSpPr>
            <p:nvPr/>
          </p:nvSpPr>
          <p:spPr bwMode="auto">
            <a:xfrm>
              <a:off x="1978" y="1008"/>
              <a:ext cx="816" cy="680"/>
            </a:xfrm>
            <a:custGeom>
              <a:avLst/>
              <a:gdLst/>
              <a:ahLst/>
              <a:cxnLst>
                <a:cxn ang="0">
                  <a:pos x="816" y="624"/>
                </a:cxn>
                <a:cxn ang="0">
                  <a:pos x="624" y="576"/>
                </a:cxn>
                <a:cxn ang="0">
                  <a:pos x="384" y="0"/>
                </a:cxn>
                <a:cxn ang="0">
                  <a:pos x="192" y="576"/>
                </a:cxn>
                <a:cxn ang="0">
                  <a:pos x="0" y="624"/>
                </a:cxn>
              </a:cxnLst>
              <a:rect l="0" t="0" r="r" b="b"/>
              <a:pathLst>
                <a:path w="816" h="680">
                  <a:moveTo>
                    <a:pt x="816" y="624"/>
                  </a:moveTo>
                  <a:cubicBezTo>
                    <a:pt x="756" y="652"/>
                    <a:pt x="696" y="680"/>
                    <a:pt x="624" y="576"/>
                  </a:cubicBezTo>
                  <a:cubicBezTo>
                    <a:pt x="552" y="472"/>
                    <a:pt x="456" y="0"/>
                    <a:pt x="384" y="0"/>
                  </a:cubicBezTo>
                  <a:cubicBezTo>
                    <a:pt x="312" y="0"/>
                    <a:pt x="256" y="472"/>
                    <a:pt x="192" y="576"/>
                  </a:cubicBezTo>
                  <a:cubicBezTo>
                    <a:pt x="128" y="680"/>
                    <a:pt x="32" y="616"/>
                    <a:pt x="0" y="624"/>
                  </a:cubicBezTo>
                </a:path>
              </a:pathLst>
            </a:custGeom>
            <a:noFill/>
            <a:ln w="9525">
              <a:solidFill>
                <a:schemeClr val="tx1"/>
              </a:solidFill>
              <a:round/>
              <a:headEnd/>
              <a:tailEnd/>
            </a:ln>
            <a:effectLst/>
          </p:spPr>
          <p:txBody>
            <a:bodyPr/>
            <a:lstStyle/>
            <a:p>
              <a:endParaRPr lang="en-US"/>
            </a:p>
          </p:txBody>
        </p:sp>
      </p:grpSp>
      <p:sp>
        <p:nvSpPr>
          <p:cNvPr id="114710" name="Text Box 22"/>
          <p:cNvSpPr txBox="1">
            <a:spLocks noChangeArrowheads="1"/>
          </p:cNvSpPr>
          <p:nvPr/>
        </p:nvSpPr>
        <p:spPr bwMode="auto">
          <a:xfrm>
            <a:off x="1447800" y="152400"/>
            <a:ext cx="6170613" cy="638175"/>
          </a:xfrm>
          <a:prstGeom prst="rect">
            <a:avLst/>
          </a:prstGeom>
          <a:noFill/>
          <a:ln w="12700">
            <a:noFill/>
            <a:miter lim="800000"/>
            <a:headEnd/>
            <a:tailEnd/>
          </a:ln>
          <a:effectLst/>
        </p:spPr>
        <p:txBody>
          <a:bodyPr wrap="none" lIns="90488" tIns="44450" rIns="90488" bIns="44450">
            <a:spAutoFit/>
          </a:bodyPr>
          <a:lstStyle/>
          <a:p>
            <a:r>
              <a:rPr lang="en-US" sz="4000" b="0">
                <a:latin typeface="Arial" pitchFamily="34" charset="0"/>
              </a:rPr>
              <a:t>Beam Loading parameters</a:t>
            </a:r>
          </a:p>
        </p:txBody>
      </p:sp>
      <p:graphicFrame>
        <p:nvGraphicFramePr>
          <p:cNvPr id="114759" name="Group 71"/>
          <p:cNvGraphicFramePr>
            <a:graphicFrameLocks noGrp="1"/>
          </p:cNvGraphicFramePr>
          <p:nvPr/>
        </p:nvGraphicFramePr>
        <p:xfrm>
          <a:off x="914400" y="2609850"/>
          <a:ext cx="7391400" cy="3642806"/>
        </p:xfrm>
        <a:graphic>
          <a:graphicData uri="http://schemas.openxmlformats.org/drawingml/2006/table">
            <a:tbl>
              <a:tblPr/>
              <a:tblGrid>
                <a:gridCol w="2463800"/>
                <a:gridCol w="2463800"/>
                <a:gridCol w="2463800"/>
              </a:tblGrid>
              <a:tr h="295275">
                <a:tc>
                  <a:txBody>
                    <a:bodyPr/>
                    <a:lstStyle/>
                    <a:p>
                      <a:pPr marL="0" marR="0" lvl="0" indent="0" algn="l" defTabSz="914400" rtl="0" eaLnBrk="0" fontAlgn="base" latinLnBrk="0" hangingPunct="0">
                        <a:lnSpc>
                          <a:spcPct val="90000"/>
                        </a:lnSpc>
                        <a:spcBef>
                          <a:spcPct val="20000"/>
                        </a:spcBef>
                        <a:spcAft>
                          <a:spcPct val="0"/>
                        </a:spcAft>
                        <a:buClr>
                          <a:schemeClr val="folHlink"/>
                        </a:buClr>
                        <a:buSzPct val="135000"/>
                        <a:buFontTx/>
                        <a:buNone/>
                        <a:tabLst/>
                      </a:pPr>
                      <a:endParaRPr kumimoji="0" lang="en-US" sz="1600" b="1" i="0" u="none" strike="noStrike" cap="none" normalizeH="0" baseline="0" smtClean="0">
                        <a:ln>
                          <a:noFill/>
                        </a:ln>
                        <a:solidFill>
                          <a:schemeClr val="tx1"/>
                        </a:solidFill>
                        <a:effectLst/>
                        <a:latin typeface="Arial Narrow" pitchFamily="34" charset="0"/>
                        <a:ea typeface="Osaka"/>
                        <a:cs typeface="Osaka"/>
                      </a:endParaRPr>
                    </a:p>
                  </a:txBody>
                  <a:tcPr marL="90488" marR="90488" marT="44450" marB="4445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20000"/>
                        </a:spcBef>
                        <a:spcAft>
                          <a:spcPct val="0"/>
                        </a:spcAft>
                        <a:buClr>
                          <a:schemeClr val="folHlink"/>
                        </a:buClr>
                        <a:buSzPct val="135000"/>
                        <a:buFontTx/>
                        <a:buNone/>
                        <a:tabLst/>
                      </a:pPr>
                      <a:r>
                        <a:rPr kumimoji="0" lang="en-US" sz="1600" b="1" i="0" u="none" strike="noStrike" cap="none" normalizeH="0" baseline="0" smtClean="0">
                          <a:ln>
                            <a:noFill/>
                          </a:ln>
                          <a:solidFill>
                            <a:schemeClr val="folHlink"/>
                          </a:solidFill>
                          <a:effectLst/>
                          <a:latin typeface="Arial Narrow" pitchFamily="34" charset="0"/>
                          <a:ea typeface="Osaka"/>
                          <a:cs typeface="Osaka"/>
                        </a:rPr>
                        <a:t>Baseline</a:t>
                      </a:r>
                    </a:p>
                  </a:txBody>
                  <a:tcPr marL="90488" marR="90488" marT="44450" marB="4445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20000"/>
                        </a:spcBef>
                        <a:spcAft>
                          <a:spcPct val="0"/>
                        </a:spcAft>
                        <a:buClr>
                          <a:schemeClr val="folHlink"/>
                        </a:buClr>
                        <a:buSzPct val="135000"/>
                        <a:buFontTx/>
                        <a:buNone/>
                        <a:tabLst/>
                      </a:pPr>
                      <a:r>
                        <a:rPr kumimoji="0" lang="en-US" sz="1600" b="1" i="0" u="none" strike="noStrike" cap="none" normalizeH="0" baseline="0" smtClean="0">
                          <a:ln>
                            <a:noFill/>
                          </a:ln>
                          <a:solidFill>
                            <a:schemeClr val="folHlink"/>
                          </a:solidFill>
                          <a:effectLst/>
                          <a:latin typeface="Arial Narrow" pitchFamily="34" charset="0"/>
                          <a:ea typeface="Osaka"/>
                          <a:cs typeface="Osaka"/>
                        </a:rPr>
                        <a:t>Fully Built Out</a:t>
                      </a:r>
                    </a:p>
                  </a:txBody>
                  <a:tcPr marL="90488" marR="90488" marT="44450" marB="4445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12738">
                <a:tc>
                  <a:txBody>
                    <a:bodyPr/>
                    <a:lstStyle/>
                    <a:p>
                      <a:pPr marL="0" marR="0" lvl="0" indent="0" algn="l" defTabSz="914400" rtl="0" eaLnBrk="0" fontAlgn="base" latinLnBrk="0" hangingPunct="0">
                        <a:lnSpc>
                          <a:spcPct val="90000"/>
                        </a:lnSpc>
                        <a:spcBef>
                          <a:spcPct val="20000"/>
                        </a:spcBef>
                        <a:spcAft>
                          <a:spcPct val="0"/>
                        </a:spcAft>
                        <a:buClr>
                          <a:schemeClr val="folHlink"/>
                        </a:buClr>
                        <a:buSzPct val="135000"/>
                        <a:buFontTx/>
                        <a:buNone/>
                        <a:tabLst/>
                      </a:pPr>
                      <a:r>
                        <a:rPr kumimoji="0" lang="en-US" sz="1600" b="1" i="0" u="none" strike="noStrike" cap="none" normalizeH="0" baseline="0" smtClean="0">
                          <a:ln>
                            <a:noFill/>
                          </a:ln>
                          <a:solidFill>
                            <a:schemeClr val="tx1"/>
                          </a:solidFill>
                          <a:effectLst/>
                          <a:latin typeface="Arial Narrow" pitchFamily="34" charset="0"/>
                          <a:ea typeface="Osaka"/>
                          <a:cs typeface="Osaka"/>
                        </a:rPr>
                        <a:t>R/Q</a:t>
                      </a:r>
                    </a:p>
                  </a:txBody>
                  <a:tcPr marL="90488" marR="90488" marT="44450" marB="4445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20000"/>
                        </a:spcBef>
                        <a:spcAft>
                          <a:spcPct val="0"/>
                        </a:spcAft>
                        <a:buClr>
                          <a:schemeClr val="folHlink"/>
                        </a:buClr>
                        <a:buSzPct val="135000"/>
                        <a:buFontTx/>
                        <a:buNone/>
                        <a:tabLst/>
                      </a:pPr>
                      <a:r>
                        <a:rPr kumimoji="0" lang="en-US" sz="1600" b="1" i="0" u="none" strike="noStrike" cap="none" normalizeH="0" baseline="0" smtClean="0">
                          <a:ln>
                            <a:noFill/>
                          </a:ln>
                          <a:solidFill>
                            <a:schemeClr val="tx1"/>
                          </a:solidFill>
                          <a:effectLst/>
                          <a:latin typeface="Arial Narrow" pitchFamily="34" charset="0"/>
                          <a:ea typeface="Osaka"/>
                          <a:cs typeface="Osaka"/>
                        </a:rPr>
                        <a:t>44.5</a:t>
                      </a:r>
                    </a:p>
                  </a:txBody>
                  <a:tcPr marL="90488" marR="90488" marT="44450" marB="4445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20000"/>
                        </a:spcBef>
                        <a:spcAft>
                          <a:spcPct val="0"/>
                        </a:spcAft>
                        <a:buClr>
                          <a:schemeClr val="folHlink"/>
                        </a:buClr>
                        <a:buSzPct val="135000"/>
                        <a:buFontTx/>
                        <a:buNone/>
                        <a:tabLst/>
                      </a:pPr>
                      <a:r>
                        <a:rPr kumimoji="0" lang="en-US" sz="1600" b="1" i="0" u="none" strike="noStrike" cap="none" normalizeH="0" baseline="0" smtClean="0">
                          <a:ln>
                            <a:noFill/>
                          </a:ln>
                          <a:solidFill>
                            <a:schemeClr val="tx1"/>
                          </a:solidFill>
                          <a:effectLst/>
                          <a:latin typeface="Arial Narrow" pitchFamily="34" charset="0"/>
                          <a:ea typeface="Osaka"/>
                          <a:cs typeface="Osaka"/>
                        </a:rPr>
                        <a:t>44.5</a:t>
                      </a:r>
                    </a:p>
                  </a:txBody>
                  <a:tcPr marL="90488" marR="90488" marT="44450" marB="4445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15913">
                <a:tc>
                  <a:txBody>
                    <a:bodyPr/>
                    <a:lstStyle/>
                    <a:p>
                      <a:pPr marL="0" marR="0" lvl="0" indent="0" algn="l" defTabSz="914400" rtl="0" eaLnBrk="0" fontAlgn="base" latinLnBrk="0" hangingPunct="0">
                        <a:lnSpc>
                          <a:spcPct val="90000"/>
                        </a:lnSpc>
                        <a:spcBef>
                          <a:spcPct val="20000"/>
                        </a:spcBef>
                        <a:spcAft>
                          <a:spcPct val="0"/>
                        </a:spcAft>
                        <a:buClr>
                          <a:schemeClr val="folHlink"/>
                        </a:buClr>
                        <a:buSzPct val="135000"/>
                        <a:buFontTx/>
                        <a:buNone/>
                        <a:tabLst/>
                      </a:pPr>
                      <a:r>
                        <a:rPr kumimoji="0" lang="en-US" sz="1600" b="1" i="0" u="none" strike="noStrike" cap="none" normalizeH="0" baseline="0" smtClean="0">
                          <a:ln>
                            <a:noFill/>
                          </a:ln>
                          <a:solidFill>
                            <a:schemeClr val="tx1"/>
                          </a:solidFill>
                          <a:effectLst/>
                          <a:latin typeface="Arial Narrow" pitchFamily="34" charset="0"/>
                          <a:ea typeface="Osaka"/>
                          <a:cs typeface="Osaka"/>
                        </a:rPr>
                        <a:t>Q</a:t>
                      </a:r>
                      <a:r>
                        <a:rPr kumimoji="0" lang="en-US" sz="1600" b="1" i="0" u="none" strike="noStrike" cap="none" normalizeH="0" baseline="-25000" smtClean="0">
                          <a:ln>
                            <a:noFill/>
                          </a:ln>
                          <a:solidFill>
                            <a:schemeClr val="tx1"/>
                          </a:solidFill>
                          <a:effectLst/>
                          <a:latin typeface="Arial Narrow" pitchFamily="34" charset="0"/>
                          <a:ea typeface="Osaka"/>
                          <a:cs typeface="Osaka"/>
                        </a:rPr>
                        <a:t>0</a:t>
                      </a:r>
                    </a:p>
                  </a:txBody>
                  <a:tcPr marL="90488" marR="90488" marT="44450" marB="4445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20000"/>
                        </a:spcBef>
                        <a:spcAft>
                          <a:spcPct val="0"/>
                        </a:spcAft>
                        <a:buClr>
                          <a:schemeClr val="folHlink"/>
                        </a:buClr>
                        <a:buSzPct val="135000"/>
                        <a:buFontTx/>
                        <a:buNone/>
                        <a:tabLst/>
                      </a:pPr>
                      <a:r>
                        <a:rPr kumimoji="0" lang="en-US" sz="1600" b="1" i="0" u="none" strike="noStrike" cap="none" normalizeH="0" baseline="0" smtClean="0">
                          <a:ln>
                            <a:noFill/>
                          </a:ln>
                          <a:solidFill>
                            <a:schemeClr val="tx1"/>
                          </a:solidFill>
                          <a:effectLst/>
                          <a:latin typeface="Arial Narrow" pitchFamily="34" charset="0"/>
                          <a:ea typeface="Osaka"/>
                          <a:cs typeface="Osaka"/>
                        </a:rPr>
                        <a:t>7.5*10</a:t>
                      </a:r>
                      <a:r>
                        <a:rPr kumimoji="0" lang="en-US" sz="1600" b="1" i="0" u="none" strike="noStrike" cap="none" normalizeH="0" baseline="30000" smtClean="0">
                          <a:ln>
                            <a:noFill/>
                          </a:ln>
                          <a:solidFill>
                            <a:schemeClr val="tx1"/>
                          </a:solidFill>
                          <a:effectLst/>
                          <a:latin typeface="Arial Narrow" pitchFamily="34" charset="0"/>
                          <a:ea typeface="Osaka"/>
                          <a:cs typeface="Osaka"/>
                        </a:rPr>
                        <a:t>8</a:t>
                      </a:r>
                      <a:endParaRPr kumimoji="0" lang="en-US" sz="1600" b="1" i="0" u="none" strike="noStrike" cap="none" normalizeH="0" baseline="0" smtClean="0">
                        <a:ln>
                          <a:noFill/>
                        </a:ln>
                        <a:solidFill>
                          <a:schemeClr val="tx1"/>
                        </a:solidFill>
                        <a:effectLst/>
                        <a:latin typeface="Arial Narrow" pitchFamily="34" charset="0"/>
                        <a:ea typeface="Osaka"/>
                        <a:cs typeface="Osaka"/>
                      </a:endParaRPr>
                    </a:p>
                  </a:txBody>
                  <a:tcPr marL="90488" marR="90488" marT="44450" marB="4445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20000"/>
                        </a:spcBef>
                        <a:spcAft>
                          <a:spcPct val="0"/>
                        </a:spcAft>
                        <a:buClr>
                          <a:schemeClr val="folHlink"/>
                        </a:buClr>
                        <a:buSzPct val="135000"/>
                        <a:buFontTx/>
                        <a:buNone/>
                        <a:tabLst/>
                      </a:pPr>
                      <a:r>
                        <a:rPr kumimoji="0" lang="en-US" sz="1600" b="1" i="0" u="none" strike="noStrike" cap="none" normalizeH="0" baseline="0" smtClean="0">
                          <a:ln>
                            <a:noFill/>
                          </a:ln>
                          <a:solidFill>
                            <a:schemeClr val="tx1"/>
                          </a:solidFill>
                          <a:effectLst/>
                          <a:latin typeface="Arial Narrow" pitchFamily="34" charset="0"/>
                          <a:ea typeface="Osaka"/>
                          <a:cs typeface="Osaka"/>
                        </a:rPr>
                        <a:t>7.5*10</a:t>
                      </a:r>
                      <a:r>
                        <a:rPr kumimoji="0" lang="en-US" sz="1600" b="1" i="0" u="none" strike="noStrike" cap="none" normalizeH="0" baseline="30000" smtClean="0">
                          <a:ln>
                            <a:noFill/>
                          </a:ln>
                          <a:solidFill>
                            <a:schemeClr val="tx1"/>
                          </a:solidFill>
                          <a:effectLst/>
                          <a:latin typeface="Arial Narrow" pitchFamily="34" charset="0"/>
                          <a:ea typeface="Osaka"/>
                          <a:cs typeface="Osaka"/>
                        </a:rPr>
                        <a:t>8</a:t>
                      </a:r>
                      <a:endParaRPr kumimoji="0" lang="en-US" sz="1600" b="1" i="0" u="none" strike="noStrike" cap="none" normalizeH="0" baseline="0" smtClean="0">
                        <a:ln>
                          <a:noFill/>
                        </a:ln>
                        <a:solidFill>
                          <a:schemeClr val="tx1"/>
                        </a:solidFill>
                        <a:effectLst/>
                        <a:latin typeface="Arial Narrow" pitchFamily="34" charset="0"/>
                        <a:ea typeface="Osaka"/>
                        <a:cs typeface="Osaka"/>
                      </a:endParaRPr>
                    </a:p>
                  </a:txBody>
                  <a:tcPr marL="90488" marR="90488" marT="44450" marB="4445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1625">
                <a:tc>
                  <a:txBody>
                    <a:bodyPr/>
                    <a:lstStyle/>
                    <a:p>
                      <a:pPr marL="0" marR="0" lvl="0" indent="0" algn="l" defTabSz="914400" rtl="0" eaLnBrk="0" fontAlgn="base" latinLnBrk="0" hangingPunct="0">
                        <a:lnSpc>
                          <a:spcPct val="90000"/>
                        </a:lnSpc>
                        <a:spcBef>
                          <a:spcPct val="20000"/>
                        </a:spcBef>
                        <a:spcAft>
                          <a:spcPct val="0"/>
                        </a:spcAft>
                        <a:buClr>
                          <a:schemeClr val="folHlink"/>
                        </a:buClr>
                        <a:buSzPct val="135000"/>
                        <a:buFontTx/>
                        <a:buNone/>
                        <a:tabLst/>
                      </a:pPr>
                      <a:r>
                        <a:rPr kumimoji="0" lang="en-US" sz="1600" b="1" i="0" u="none" strike="noStrike" cap="none" normalizeH="0" baseline="0" smtClean="0">
                          <a:ln>
                            <a:noFill/>
                          </a:ln>
                          <a:solidFill>
                            <a:schemeClr val="tx1"/>
                          </a:solidFill>
                          <a:effectLst/>
                          <a:latin typeface="Arial Narrow" pitchFamily="34" charset="0"/>
                          <a:ea typeface="Osaka"/>
                          <a:cs typeface="Osaka"/>
                        </a:rPr>
                        <a:t>Revolution Frequency </a:t>
                      </a:r>
                    </a:p>
                  </a:txBody>
                  <a:tcPr marL="90488" marR="90488" marT="44450" marB="4445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20000"/>
                        </a:spcBef>
                        <a:spcAft>
                          <a:spcPct val="0"/>
                        </a:spcAft>
                        <a:buClr>
                          <a:schemeClr val="folHlink"/>
                        </a:buClr>
                        <a:buSzPct val="135000"/>
                        <a:buFontTx/>
                        <a:buNone/>
                        <a:tabLst/>
                      </a:pPr>
                      <a:r>
                        <a:rPr kumimoji="0" lang="en-US" sz="1600" b="1" i="0" u="none" strike="noStrike" cap="none" normalizeH="0" baseline="0" smtClean="0">
                          <a:ln>
                            <a:noFill/>
                          </a:ln>
                          <a:solidFill>
                            <a:schemeClr val="tx1"/>
                          </a:solidFill>
                          <a:effectLst/>
                          <a:latin typeface="Arial Narrow" pitchFamily="34" charset="0"/>
                          <a:ea typeface="Osaka"/>
                          <a:cs typeface="Osaka"/>
                        </a:rPr>
                        <a:t>384 kHz</a:t>
                      </a:r>
                    </a:p>
                  </a:txBody>
                  <a:tcPr marL="90488" marR="90488" marT="44450" marB="4445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20000"/>
                        </a:spcBef>
                        <a:spcAft>
                          <a:spcPct val="0"/>
                        </a:spcAft>
                        <a:buClr>
                          <a:schemeClr val="folHlink"/>
                        </a:buClr>
                        <a:buSzPct val="135000"/>
                        <a:buFontTx/>
                        <a:buNone/>
                        <a:tabLst/>
                      </a:pPr>
                      <a:r>
                        <a:rPr kumimoji="0" lang="en-US" sz="1600" b="1" i="0" u="none" strike="noStrike" cap="none" normalizeH="0" baseline="0" smtClean="0">
                          <a:ln>
                            <a:noFill/>
                          </a:ln>
                          <a:solidFill>
                            <a:schemeClr val="tx1"/>
                          </a:solidFill>
                          <a:effectLst/>
                          <a:latin typeface="Arial Narrow" pitchFamily="34" charset="0"/>
                          <a:ea typeface="Osaka"/>
                          <a:cs typeface="Osaka"/>
                        </a:rPr>
                        <a:t>384 kHz</a:t>
                      </a:r>
                    </a:p>
                  </a:txBody>
                  <a:tcPr marL="90488" marR="90488" marT="44450" marB="4445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47663">
                <a:tc>
                  <a:txBody>
                    <a:bodyPr/>
                    <a:lstStyle/>
                    <a:p>
                      <a:pPr marL="0" marR="0" lvl="0" indent="0" algn="l" defTabSz="914400" rtl="0" eaLnBrk="0" fontAlgn="base" latinLnBrk="0" hangingPunct="0">
                        <a:lnSpc>
                          <a:spcPct val="90000"/>
                        </a:lnSpc>
                        <a:spcBef>
                          <a:spcPct val="20000"/>
                        </a:spcBef>
                        <a:spcAft>
                          <a:spcPct val="0"/>
                        </a:spcAft>
                        <a:buClr>
                          <a:schemeClr val="folHlink"/>
                        </a:buClr>
                        <a:buSzPct val="135000"/>
                        <a:buFontTx/>
                        <a:buNone/>
                        <a:tabLst/>
                      </a:pPr>
                      <a:r>
                        <a:rPr kumimoji="0" lang="en-US" sz="1600" b="1" i="0" u="none" strike="noStrike" cap="none" normalizeH="0" baseline="0" smtClean="0">
                          <a:ln>
                            <a:noFill/>
                          </a:ln>
                          <a:solidFill>
                            <a:schemeClr val="tx1"/>
                          </a:solidFill>
                          <a:effectLst/>
                          <a:latin typeface="Arial Narrow" pitchFamily="34" charset="0"/>
                          <a:ea typeface="Osaka"/>
                          <a:cs typeface="Osaka"/>
                        </a:rPr>
                        <a:t>Total V</a:t>
                      </a:r>
                    </a:p>
                  </a:txBody>
                  <a:tcPr marL="90488" marR="90488" marT="44450" marB="4445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20000"/>
                        </a:spcBef>
                        <a:spcAft>
                          <a:spcPct val="0"/>
                        </a:spcAft>
                        <a:buClr>
                          <a:schemeClr val="folHlink"/>
                        </a:buClr>
                        <a:buSzPct val="135000"/>
                        <a:buFontTx/>
                        <a:buNone/>
                        <a:tabLst/>
                      </a:pPr>
                      <a:r>
                        <a:rPr kumimoji="0" lang="en-US" sz="1600" b="1" i="0" u="none" strike="noStrike" cap="none" normalizeH="0" baseline="0" smtClean="0">
                          <a:ln>
                            <a:noFill/>
                          </a:ln>
                          <a:solidFill>
                            <a:schemeClr val="folHlink"/>
                          </a:solidFill>
                          <a:effectLst/>
                          <a:latin typeface="Arial Narrow" pitchFamily="34" charset="0"/>
                          <a:ea typeface="Osaka"/>
                          <a:cs typeface="Osaka"/>
                        </a:rPr>
                        <a:t>3.3 M</a:t>
                      </a:r>
                    </a:p>
                  </a:txBody>
                  <a:tcPr marL="90488" marR="90488" marT="44450" marB="4445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20000"/>
                        </a:spcBef>
                        <a:spcAft>
                          <a:spcPct val="0"/>
                        </a:spcAft>
                        <a:buClr>
                          <a:schemeClr val="folHlink"/>
                        </a:buClr>
                        <a:buSzPct val="135000"/>
                        <a:buFontTx/>
                        <a:buNone/>
                        <a:tabLst/>
                      </a:pPr>
                      <a:r>
                        <a:rPr kumimoji="0" lang="en-US" sz="1600" b="1" i="0" u="none" strike="noStrike" cap="none" normalizeH="0" baseline="0" smtClean="0">
                          <a:ln>
                            <a:noFill/>
                          </a:ln>
                          <a:solidFill>
                            <a:schemeClr val="folHlink"/>
                          </a:solidFill>
                          <a:effectLst/>
                          <a:latin typeface="Arial Narrow" pitchFamily="34" charset="0"/>
                          <a:ea typeface="Osaka"/>
                          <a:cs typeface="Osaka"/>
                        </a:rPr>
                        <a:t>4.9 MV</a:t>
                      </a:r>
                    </a:p>
                  </a:txBody>
                  <a:tcPr marL="90488" marR="90488" marT="44450" marB="4445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8000">
                <a:tc>
                  <a:txBody>
                    <a:bodyPr/>
                    <a:lstStyle/>
                    <a:p>
                      <a:pPr marL="0" marR="0" lvl="0" indent="0" algn="l" defTabSz="914400" rtl="0" eaLnBrk="0" fontAlgn="base" latinLnBrk="0" hangingPunct="0">
                        <a:lnSpc>
                          <a:spcPct val="90000"/>
                        </a:lnSpc>
                        <a:spcBef>
                          <a:spcPct val="20000"/>
                        </a:spcBef>
                        <a:spcAft>
                          <a:spcPct val="0"/>
                        </a:spcAft>
                        <a:buClr>
                          <a:schemeClr val="folHlink"/>
                        </a:buClr>
                        <a:buSzPct val="135000"/>
                        <a:buFontTx/>
                        <a:buNone/>
                        <a:tabLst/>
                      </a:pPr>
                      <a:r>
                        <a:rPr kumimoji="0" lang="en-US" sz="1600" b="1" i="0" u="none" strike="noStrike" cap="none" normalizeH="0" baseline="0" smtClean="0">
                          <a:ln>
                            <a:noFill/>
                          </a:ln>
                          <a:solidFill>
                            <a:schemeClr val="tx1"/>
                          </a:solidFill>
                          <a:effectLst/>
                          <a:latin typeface="Arial Narrow" pitchFamily="34" charset="0"/>
                          <a:ea typeface="Osaka"/>
                          <a:cs typeface="Osaka"/>
                        </a:rPr>
                        <a:t>Synchrotron Frequency</a:t>
                      </a:r>
                    </a:p>
                  </a:txBody>
                  <a:tcPr marL="90488" marR="90488" marT="44450" marB="4445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20000"/>
                        </a:spcBef>
                        <a:spcAft>
                          <a:spcPct val="0"/>
                        </a:spcAft>
                        <a:buClr>
                          <a:schemeClr val="folHlink"/>
                        </a:buClr>
                        <a:buSzPct val="135000"/>
                        <a:buFontTx/>
                        <a:buNone/>
                        <a:tabLst/>
                      </a:pPr>
                      <a:r>
                        <a:rPr kumimoji="0" lang="en-US" sz="1600" b="1" i="0" u="none" strike="noStrike" cap="none" normalizeH="0" baseline="0" smtClean="0">
                          <a:ln>
                            <a:noFill/>
                          </a:ln>
                          <a:solidFill>
                            <a:schemeClr val="tx1"/>
                          </a:solidFill>
                          <a:effectLst/>
                          <a:latin typeface="Arial Narrow" pitchFamily="34" charset="0"/>
                          <a:ea typeface="Osaka"/>
                          <a:cs typeface="Osaka"/>
                        </a:rPr>
                        <a:t>3 kHz</a:t>
                      </a:r>
                    </a:p>
                  </a:txBody>
                  <a:tcPr marL="90488" marR="90488" marT="44450" marB="4445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20000"/>
                        </a:spcBef>
                        <a:spcAft>
                          <a:spcPct val="0"/>
                        </a:spcAft>
                        <a:buClr>
                          <a:schemeClr val="folHlink"/>
                        </a:buClr>
                        <a:buSzPct val="135000"/>
                        <a:buFontTx/>
                        <a:buNone/>
                        <a:tabLst/>
                      </a:pPr>
                      <a:r>
                        <a:rPr kumimoji="0" lang="en-US" sz="1600" b="1" i="0" u="none" strike="noStrike" cap="none" normalizeH="0" baseline="0" smtClean="0">
                          <a:ln>
                            <a:noFill/>
                          </a:ln>
                          <a:solidFill>
                            <a:schemeClr val="tx1"/>
                          </a:solidFill>
                          <a:effectLst/>
                          <a:latin typeface="Arial Narrow" pitchFamily="34" charset="0"/>
                          <a:ea typeface="Osaka"/>
                          <a:cs typeface="Osaka"/>
                        </a:rPr>
                        <a:t>4 kHz</a:t>
                      </a:r>
                    </a:p>
                  </a:txBody>
                  <a:tcPr marL="90488" marR="90488" marT="44450" marB="4445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1625">
                <a:tc>
                  <a:txBody>
                    <a:bodyPr/>
                    <a:lstStyle/>
                    <a:p>
                      <a:pPr marL="0" marR="0" lvl="0" indent="0" algn="l" defTabSz="914400" rtl="0" eaLnBrk="0" fontAlgn="base" latinLnBrk="0" hangingPunct="0">
                        <a:lnSpc>
                          <a:spcPct val="90000"/>
                        </a:lnSpc>
                        <a:spcBef>
                          <a:spcPct val="20000"/>
                        </a:spcBef>
                        <a:spcAft>
                          <a:spcPct val="0"/>
                        </a:spcAft>
                        <a:buClr>
                          <a:schemeClr val="folHlink"/>
                        </a:buClr>
                        <a:buSzPct val="135000"/>
                        <a:buFontTx/>
                        <a:buNone/>
                        <a:tabLst/>
                      </a:pPr>
                      <a:r>
                        <a:rPr kumimoji="0" lang="en-US" sz="1600" b="1" i="0" u="none" strike="noStrike" cap="none" normalizeH="0" baseline="0" smtClean="0">
                          <a:ln>
                            <a:noFill/>
                          </a:ln>
                          <a:solidFill>
                            <a:schemeClr val="tx1"/>
                          </a:solidFill>
                          <a:effectLst/>
                          <a:latin typeface="Arial Narrow" pitchFamily="34" charset="0"/>
                          <a:ea typeface="Osaka"/>
                          <a:cs typeface="Osaka"/>
                        </a:rPr>
                        <a:t>Number of cavities </a:t>
                      </a:r>
                    </a:p>
                  </a:txBody>
                  <a:tcPr marL="90488" marR="90488" marT="44450" marB="4445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20000"/>
                        </a:spcBef>
                        <a:spcAft>
                          <a:spcPct val="0"/>
                        </a:spcAft>
                        <a:buClr>
                          <a:schemeClr val="folHlink"/>
                        </a:buClr>
                        <a:buSzPct val="135000"/>
                        <a:buFontTx/>
                        <a:buNone/>
                        <a:tabLst/>
                      </a:pPr>
                      <a:r>
                        <a:rPr kumimoji="0" lang="en-US" sz="1600" b="1" i="0" u="none" strike="noStrike" cap="none" normalizeH="0" baseline="0" smtClean="0">
                          <a:ln>
                            <a:noFill/>
                          </a:ln>
                          <a:solidFill>
                            <a:schemeClr val="tx1"/>
                          </a:solidFill>
                          <a:effectLst/>
                          <a:latin typeface="Arial Narrow" pitchFamily="34" charset="0"/>
                          <a:ea typeface="Osaka"/>
                          <a:cs typeface="Osaka"/>
                        </a:rPr>
                        <a:t>2 </a:t>
                      </a:r>
                    </a:p>
                  </a:txBody>
                  <a:tcPr marL="90488" marR="90488" marT="44450" marB="4445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20000"/>
                        </a:spcBef>
                        <a:spcAft>
                          <a:spcPct val="0"/>
                        </a:spcAft>
                        <a:buClr>
                          <a:schemeClr val="folHlink"/>
                        </a:buClr>
                        <a:buSzPct val="135000"/>
                        <a:buFontTx/>
                        <a:buNone/>
                        <a:tabLst/>
                      </a:pPr>
                      <a:r>
                        <a:rPr kumimoji="0" lang="en-US" sz="1600" b="1" i="0" u="none" strike="noStrike" cap="none" normalizeH="0" baseline="0" smtClean="0">
                          <a:ln>
                            <a:noFill/>
                          </a:ln>
                          <a:solidFill>
                            <a:schemeClr val="tx1"/>
                          </a:solidFill>
                          <a:effectLst/>
                          <a:latin typeface="Arial Narrow" pitchFamily="34" charset="0"/>
                          <a:ea typeface="Osaka"/>
                          <a:cs typeface="Osaka"/>
                        </a:rPr>
                        <a:t>4</a:t>
                      </a:r>
                    </a:p>
                  </a:txBody>
                  <a:tcPr marL="90488" marR="90488" marT="44450" marB="4445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1625">
                <a:tc>
                  <a:txBody>
                    <a:bodyPr/>
                    <a:lstStyle/>
                    <a:p>
                      <a:pPr marL="0" marR="0" lvl="0" indent="0" algn="l" defTabSz="914400" rtl="0" eaLnBrk="0" fontAlgn="base" latinLnBrk="0" hangingPunct="0">
                        <a:lnSpc>
                          <a:spcPct val="90000"/>
                        </a:lnSpc>
                        <a:spcBef>
                          <a:spcPct val="20000"/>
                        </a:spcBef>
                        <a:spcAft>
                          <a:spcPct val="0"/>
                        </a:spcAft>
                        <a:buClr>
                          <a:schemeClr val="folHlink"/>
                        </a:buClr>
                        <a:buSzPct val="135000"/>
                        <a:buFontTx/>
                        <a:buNone/>
                        <a:tabLst/>
                      </a:pPr>
                      <a:r>
                        <a:rPr kumimoji="0" lang="en-US" sz="1600" b="1" i="0" u="none" strike="noStrike" cap="none" normalizeH="0" baseline="0" smtClean="0">
                          <a:ln>
                            <a:noFill/>
                          </a:ln>
                          <a:solidFill>
                            <a:schemeClr val="tx1"/>
                          </a:solidFill>
                          <a:effectLst/>
                          <a:latin typeface="Arial Narrow" pitchFamily="34" charset="0"/>
                          <a:ea typeface="Osaka"/>
                          <a:cs typeface="Osaka"/>
                        </a:rPr>
                        <a:t>Q</a:t>
                      </a:r>
                      <a:r>
                        <a:rPr kumimoji="0" lang="en-US" sz="1600" b="1" i="0" u="none" strike="noStrike" cap="none" normalizeH="0" baseline="-25000" smtClean="0">
                          <a:ln>
                            <a:noFill/>
                          </a:ln>
                          <a:solidFill>
                            <a:schemeClr val="tx1"/>
                          </a:solidFill>
                          <a:effectLst/>
                          <a:latin typeface="Arial Narrow" pitchFamily="34" charset="0"/>
                          <a:ea typeface="Osaka"/>
                          <a:cs typeface="Osaka"/>
                        </a:rPr>
                        <a:t>L</a:t>
                      </a:r>
                      <a:r>
                        <a:rPr kumimoji="0" lang="en-US" sz="1600" b="1" i="0" u="none" strike="noStrike" cap="none" normalizeH="0" baseline="0" smtClean="0">
                          <a:ln>
                            <a:noFill/>
                          </a:ln>
                          <a:solidFill>
                            <a:schemeClr val="tx1"/>
                          </a:solidFill>
                          <a:effectLst/>
                          <a:latin typeface="Arial Narrow" pitchFamily="34" charset="0"/>
                          <a:ea typeface="Osaka"/>
                          <a:cs typeface="Osaka"/>
                        </a:rPr>
                        <a:t>*</a:t>
                      </a:r>
                      <a:endParaRPr kumimoji="0" lang="en-US" sz="1600" b="1" i="0" u="none" strike="noStrike" cap="none" normalizeH="0" baseline="-25000" smtClean="0">
                        <a:ln>
                          <a:noFill/>
                        </a:ln>
                        <a:solidFill>
                          <a:schemeClr val="tx1"/>
                        </a:solidFill>
                        <a:effectLst/>
                        <a:latin typeface="Arial Narrow" pitchFamily="34" charset="0"/>
                        <a:ea typeface="Osaka"/>
                        <a:cs typeface="Osaka"/>
                      </a:endParaRPr>
                    </a:p>
                  </a:txBody>
                  <a:tcPr marL="90488" marR="90488" marT="44450" marB="4445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20000"/>
                        </a:spcBef>
                        <a:spcAft>
                          <a:spcPct val="0"/>
                        </a:spcAft>
                        <a:buClr>
                          <a:schemeClr val="folHlink"/>
                        </a:buClr>
                        <a:buSzPct val="135000"/>
                        <a:buFontTx/>
                        <a:buNone/>
                        <a:tabLst/>
                      </a:pPr>
                      <a:r>
                        <a:rPr kumimoji="0" lang="en-US" sz="1600" b="1" i="0" u="none" strike="noStrike" cap="none" normalizeH="0" baseline="0" smtClean="0">
                          <a:ln>
                            <a:noFill/>
                          </a:ln>
                          <a:solidFill>
                            <a:schemeClr val="tx1"/>
                          </a:solidFill>
                          <a:effectLst/>
                          <a:latin typeface="Arial Narrow" pitchFamily="34" charset="0"/>
                          <a:ea typeface="Osaka"/>
                          <a:cs typeface="Osaka"/>
                        </a:rPr>
                        <a:t>1.2*10</a:t>
                      </a:r>
                      <a:r>
                        <a:rPr kumimoji="0" lang="en-US" sz="1600" b="1" i="0" u="none" strike="noStrike" cap="none" normalizeH="0" baseline="30000" smtClean="0">
                          <a:ln>
                            <a:noFill/>
                          </a:ln>
                          <a:solidFill>
                            <a:schemeClr val="tx1"/>
                          </a:solidFill>
                          <a:effectLst/>
                          <a:latin typeface="Arial Narrow" pitchFamily="34" charset="0"/>
                          <a:ea typeface="Osaka"/>
                          <a:cs typeface="Osaka"/>
                        </a:rPr>
                        <a:t>5 </a:t>
                      </a:r>
                      <a:r>
                        <a:rPr kumimoji="0" lang="en-US" sz="1600" b="1" i="0" u="none" strike="noStrike" cap="none" normalizeH="0" baseline="0" smtClean="0">
                          <a:ln>
                            <a:noFill/>
                          </a:ln>
                          <a:solidFill>
                            <a:schemeClr val="tx1"/>
                          </a:solidFill>
                          <a:effectLst/>
                          <a:latin typeface="Arial Narrow" pitchFamily="34" charset="0"/>
                          <a:ea typeface="Osaka"/>
                          <a:cs typeface="Osaka"/>
                        </a:rPr>
                        <a:t> </a:t>
                      </a:r>
                    </a:p>
                  </a:txBody>
                  <a:tcPr marL="90488" marR="90488" marT="44450" marB="4445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20000"/>
                        </a:spcBef>
                        <a:spcAft>
                          <a:spcPct val="0"/>
                        </a:spcAft>
                        <a:buClr>
                          <a:schemeClr val="folHlink"/>
                        </a:buClr>
                        <a:buSzPct val="135000"/>
                        <a:buFontTx/>
                        <a:buNone/>
                        <a:tabLst/>
                      </a:pPr>
                      <a:r>
                        <a:rPr kumimoji="0" lang="en-US" sz="1600" b="1" i="0" u="none" strike="noStrike" cap="none" normalizeH="0" baseline="0" smtClean="0">
                          <a:ln>
                            <a:noFill/>
                          </a:ln>
                          <a:solidFill>
                            <a:schemeClr val="tx1"/>
                          </a:solidFill>
                          <a:effectLst/>
                          <a:latin typeface="Arial Narrow" pitchFamily="34" charset="0"/>
                          <a:ea typeface="Osaka"/>
                          <a:cs typeface="Osaka"/>
                        </a:rPr>
                        <a:t>6.7*10</a:t>
                      </a:r>
                      <a:r>
                        <a:rPr kumimoji="0" lang="en-US" sz="1600" b="1" i="0" u="none" strike="noStrike" cap="none" normalizeH="0" baseline="30000" smtClean="0">
                          <a:ln>
                            <a:noFill/>
                          </a:ln>
                          <a:solidFill>
                            <a:schemeClr val="tx1"/>
                          </a:solidFill>
                          <a:effectLst/>
                          <a:latin typeface="Arial Narrow" pitchFamily="34" charset="0"/>
                          <a:ea typeface="Osaka"/>
                          <a:cs typeface="Osaka"/>
                        </a:rPr>
                        <a:t>4   </a:t>
                      </a:r>
                      <a:endParaRPr kumimoji="0" lang="en-US" sz="1600" b="1" i="0" u="none" strike="noStrike" cap="none" normalizeH="0" baseline="0" smtClean="0">
                        <a:ln>
                          <a:noFill/>
                        </a:ln>
                        <a:solidFill>
                          <a:schemeClr val="tx1"/>
                        </a:solidFill>
                        <a:effectLst/>
                        <a:latin typeface="Arial Narrow" pitchFamily="34" charset="0"/>
                        <a:ea typeface="Osaka"/>
                        <a:cs typeface="Osaka"/>
                      </a:endParaRPr>
                    </a:p>
                  </a:txBody>
                  <a:tcPr marL="90488" marR="90488" marT="44450" marB="4445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1625">
                <a:tc>
                  <a:txBody>
                    <a:bodyPr/>
                    <a:lstStyle/>
                    <a:p>
                      <a:pPr marL="0" marR="0" lvl="0" indent="0" algn="l" defTabSz="914400" rtl="0" eaLnBrk="0" fontAlgn="base" latinLnBrk="0" hangingPunct="0">
                        <a:lnSpc>
                          <a:spcPct val="90000"/>
                        </a:lnSpc>
                        <a:spcBef>
                          <a:spcPct val="20000"/>
                        </a:spcBef>
                        <a:spcAft>
                          <a:spcPct val="0"/>
                        </a:spcAft>
                        <a:buClr>
                          <a:schemeClr val="folHlink"/>
                        </a:buClr>
                        <a:buSzPct val="135000"/>
                        <a:buFontTx/>
                        <a:buNone/>
                        <a:tabLst/>
                      </a:pPr>
                      <a:r>
                        <a:rPr kumimoji="0" lang="en-US" sz="1600" b="1" i="0" u="none" strike="noStrike" cap="none" normalizeH="0" baseline="0" smtClean="0">
                          <a:ln>
                            <a:noFill/>
                          </a:ln>
                          <a:solidFill>
                            <a:schemeClr val="tx1"/>
                          </a:solidFill>
                          <a:effectLst/>
                          <a:latin typeface="Arial Narrow" pitchFamily="34" charset="0"/>
                          <a:ea typeface="Osaka"/>
                          <a:cs typeface="Osaka"/>
                        </a:rPr>
                        <a:t> Bandwidth (FWHM)</a:t>
                      </a:r>
                      <a:endParaRPr kumimoji="0" lang="en-US" sz="1600" b="1" i="0" u="none" strike="noStrike" cap="none" normalizeH="0" baseline="-25000" smtClean="0">
                        <a:ln>
                          <a:noFill/>
                        </a:ln>
                        <a:solidFill>
                          <a:schemeClr val="tx1"/>
                        </a:solidFill>
                        <a:effectLst/>
                        <a:latin typeface="Arial Narrow" pitchFamily="34" charset="0"/>
                        <a:ea typeface="Osaka"/>
                        <a:cs typeface="Osaka"/>
                      </a:endParaRPr>
                    </a:p>
                  </a:txBody>
                  <a:tcPr marL="90488" marR="90488" marT="44450" marB="4445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20000"/>
                        </a:spcBef>
                        <a:spcAft>
                          <a:spcPct val="0"/>
                        </a:spcAft>
                        <a:buClr>
                          <a:schemeClr val="folHlink"/>
                        </a:buClr>
                        <a:buSzPct val="135000"/>
                        <a:buFontTx/>
                        <a:buNone/>
                        <a:tabLst/>
                      </a:pPr>
                      <a:r>
                        <a:rPr kumimoji="0" lang="en-US" sz="1600" b="1" i="0" u="none" strike="noStrike" cap="none" normalizeH="0" baseline="0" smtClean="0">
                          <a:ln>
                            <a:noFill/>
                          </a:ln>
                          <a:solidFill>
                            <a:schemeClr val="tx1"/>
                          </a:solidFill>
                          <a:effectLst/>
                          <a:latin typeface="Arial Narrow" pitchFamily="34" charset="0"/>
                          <a:ea typeface="Osaka"/>
                          <a:cs typeface="Osaka"/>
                        </a:rPr>
                        <a:t>4 kHz</a:t>
                      </a:r>
                    </a:p>
                  </a:txBody>
                  <a:tcPr marL="90488" marR="90488" marT="44450" marB="4445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20000"/>
                        </a:spcBef>
                        <a:spcAft>
                          <a:spcPct val="0"/>
                        </a:spcAft>
                        <a:buClr>
                          <a:schemeClr val="folHlink"/>
                        </a:buClr>
                        <a:buSzPct val="135000"/>
                        <a:buFontTx/>
                        <a:buNone/>
                        <a:tabLst/>
                      </a:pPr>
                      <a:r>
                        <a:rPr kumimoji="0" lang="en-US" sz="1600" b="1" i="0" u="none" strike="noStrike" cap="none" normalizeH="0" baseline="0" smtClean="0">
                          <a:ln>
                            <a:noFill/>
                          </a:ln>
                          <a:solidFill>
                            <a:schemeClr val="tx1"/>
                          </a:solidFill>
                          <a:effectLst/>
                          <a:latin typeface="Arial Narrow" pitchFamily="34" charset="0"/>
                          <a:ea typeface="Osaka"/>
                          <a:cs typeface="Osaka"/>
                        </a:rPr>
                        <a:t>7.4 kHz</a:t>
                      </a:r>
                    </a:p>
                  </a:txBody>
                  <a:tcPr marL="90488" marR="90488" marT="44450" marB="4445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1625">
                <a:tc>
                  <a:txBody>
                    <a:bodyPr/>
                    <a:lstStyle/>
                    <a:p>
                      <a:pPr marL="0" marR="0" lvl="0" indent="0" algn="l" defTabSz="914400" rtl="0" eaLnBrk="0" fontAlgn="base" latinLnBrk="0" hangingPunct="0">
                        <a:lnSpc>
                          <a:spcPct val="90000"/>
                        </a:lnSpc>
                        <a:spcBef>
                          <a:spcPct val="20000"/>
                        </a:spcBef>
                        <a:spcAft>
                          <a:spcPct val="0"/>
                        </a:spcAft>
                        <a:buClr>
                          <a:schemeClr val="folHlink"/>
                        </a:buClr>
                        <a:buSzPct val="135000"/>
                        <a:buFontTx/>
                        <a:buNone/>
                        <a:tabLst/>
                      </a:pPr>
                      <a:r>
                        <a:rPr kumimoji="0" lang="en-US" sz="1600" b="1" i="0" u="none" strike="noStrike" cap="none" normalizeH="0" baseline="0" smtClean="0">
                          <a:ln>
                            <a:noFill/>
                          </a:ln>
                          <a:solidFill>
                            <a:schemeClr val="tx1"/>
                          </a:solidFill>
                          <a:effectLst/>
                          <a:latin typeface="Arial Narrow" pitchFamily="34" charset="0"/>
                          <a:ea typeface="Osaka"/>
                          <a:cs typeface="Osaka"/>
                        </a:rPr>
                        <a:t>Frequency detuning</a:t>
                      </a:r>
                    </a:p>
                  </a:txBody>
                  <a:tcPr marL="90488" marR="90488" marT="44450" marB="4445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20000"/>
                        </a:spcBef>
                        <a:spcAft>
                          <a:spcPct val="0"/>
                        </a:spcAft>
                        <a:buClr>
                          <a:schemeClr val="folHlink"/>
                        </a:buClr>
                        <a:buSzPct val="135000"/>
                        <a:buFontTx/>
                        <a:buNone/>
                        <a:tabLst/>
                      </a:pPr>
                      <a:r>
                        <a:rPr kumimoji="0" lang="en-US" sz="1600" b="1" i="0" u="none" strike="noStrike" cap="none" normalizeH="0" baseline="0" smtClean="0">
                          <a:ln>
                            <a:noFill/>
                          </a:ln>
                          <a:solidFill>
                            <a:schemeClr val="tx1"/>
                          </a:solidFill>
                          <a:effectLst/>
                          <a:latin typeface="Arial Narrow" pitchFamily="34" charset="0"/>
                          <a:ea typeface="Osaka"/>
                          <a:cs typeface="Osaka"/>
                        </a:rPr>
                        <a:t>-6.4 kHz</a:t>
                      </a:r>
                    </a:p>
                  </a:txBody>
                  <a:tcPr marL="90488" marR="90488" marT="44450" marB="4445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20000"/>
                        </a:spcBef>
                        <a:spcAft>
                          <a:spcPct val="0"/>
                        </a:spcAft>
                        <a:buClr>
                          <a:schemeClr val="folHlink"/>
                        </a:buClr>
                        <a:buSzPct val="135000"/>
                        <a:buFontTx/>
                        <a:buNone/>
                        <a:tabLst/>
                      </a:pPr>
                      <a:r>
                        <a:rPr kumimoji="0" lang="en-US" sz="1600" b="1" i="0" u="none" strike="noStrike" cap="none" normalizeH="0" baseline="0" smtClean="0">
                          <a:ln>
                            <a:noFill/>
                          </a:ln>
                          <a:solidFill>
                            <a:schemeClr val="tx1"/>
                          </a:solidFill>
                          <a:effectLst/>
                          <a:latin typeface="Arial Narrow" pitchFamily="34" charset="0"/>
                          <a:ea typeface="Osaka"/>
                          <a:cs typeface="Osaka"/>
                        </a:rPr>
                        <a:t>-8.3 kHz</a:t>
                      </a:r>
                    </a:p>
                  </a:txBody>
                  <a:tcPr marL="90488" marR="90488" marT="44450" marB="4445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1625">
                <a:tc gridSpan="3">
                  <a:txBody>
                    <a:bodyPr/>
                    <a:lstStyle/>
                    <a:p>
                      <a:pPr marL="0" marR="0" lvl="0" indent="0" algn="l" defTabSz="914400" rtl="0" eaLnBrk="0" fontAlgn="base" latinLnBrk="0" hangingPunct="0">
                        <a:lnSpc>
                          <a:spcPct val="90000"/>
                        </a:lnSpc>
                        <a:spcBef>
                          <a:spcPct val="20000"/>
                        </a:spcBef>
                        <a:spcAft>
                          <a:spcPct val="0"/>
                        </a:spcAft>
                        <a:buClr>
                          <a:schemeClr val="folHlink"/>
                        </a:buClr>
                        <a:buSzPct val="135000"/>
                        <a:buFontTx/>
                        <a:buNone/>
                        <a:tabLst/>
                      </a:pPr>
                      <a:r>
                        <a:rPr kumimoji="0" lang="en-US" sz="1600" b="1" i="0" u="none" strike="noStrike" cap="none" normalizeH="0" baseline="0" smtClean="0">
                          <a:ln>
                            <a:noFill/>
                          </a:ln>
                          <a:solidFill>
                            <a:schemeClr val="tx1"/>
                          </a:solidFill>
                          <a:effectLst/>
                          <a:latin typeface="Arial Narrow" pitchFamily="34" charset="0"/>
                          <a:ea typeface="Osaka"/>
                          <a:cs typeface="Osaka"/>
                        </a:rPr>
                        <a:t>*   </a:t>
                      </a:r>
                      <a:r>
                        <a:rPr kumimoji="0" lang="en-US" sz="1600" b="1" i="0" u="none" strike="noStrike" cap="none" normalizeH="0" baseline="0" smtClean="0">
                          <a:ln>
                            <a:noFill/>
                          </a:ln>
                          <a:solidFill>
                            <a:schemeClr val="folHlink"/>
                          </a:solidFill>
                          <a:effectLst/>
                          <a:latin typeface="Arial Narrow" pitchFamily="34" charset="0"/>
                          <a:ea typeface="Osaka"/>
                          <a:cs typeface="Osaka"/>
                        </a:rPr>
                        <a:t>Q</a:t>
                      </a:r>
                      <a:r>
                        <a:rPr kumimoji="0" lang="en-US" sz="1600" b="1" i="0" u="none" strike="noStrike" cap="none" normalizeH="0" baseline="-25000" smtClean="0">
                          <a:ln>
                            <a:noFill/>
                          </a:ln>
                          <a:solidFill>
                            <a:schemeClr val="folHlink"/>
                          </a:solidFill>
                          <a:effectLst/>
                          <a:latin typeface="Arial Narrow" pitchFamily="34" charset="0"/>
                          <a:ea typeface="Osaka"/>
                          <a:cs typeface="Osaka"/>
                        </a:rPr>
                        <a:t>L</a:t>
                      </a:r>
                      <a:r>
                        <a:rPr kumimoji="0" lang="en-US" sz="1600" b="1" i="0" u="none" strike="noStrike" cap="none" normalizeH="0" baseline="0" smtClean="0">
                          <a:ln>
                            <a:noFill/>
                          </a:ln>
                          <a:solidFill>
                            <a:schemeClr val="folHlink"/>
                          </a:solidFill>
                          <a:effectLst/>
                          <a:latin typeface="Arial Narrow" pitchFamily="34" charset="0"/>
                          <a:ea typeface="Osaka"/>
                          <a:cs typeface="Osaka"/>
                        </a:rPr>
                        <a:t> ~ 86k  for minimum reflected power over all phases (preliminary) </a:t>
                      </a:r>
                    </a:p>
                  </a:txBody>
                  <a:tcPr marL="90488" marR="90488" marT="44450" marB="4445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r>
            </a:tbl>
          </a:graphicData>
        </a:graphic>
      </p:graphicFrame>
    </p:spTree>
  </p:cSld>
  <p:clrMapOvr>
    <a:masterClrMapping/>
  </p:clrMapOvr>
</p:sld>
</file>

<file path=ppt/theme/theme1.xml><?xml version="1.0" encoding="utf-8"?>
<a:theme xmlns:a="http://schemas.openxmlformats.org/drawingml/2006/main" name="1_Blank">
  <a:themeElements>
    <a:clrScheme name="">
      <a:dk1>
        <a:srgbClr val="000000"/>
      </a:dk1>
      <a:lt1>
        <a:srgbClr val="FFFFFF"/>
      </a:lt1>
      <a:dk2>
        <a:srgbClr val="000000"/>
      </a:dk2>
      <a:lt2>
        <a:srgbClr val="777777"/>
      </a:lt2>
      <a:accent1>
        <a:srgbClr val="000099"/>
      </a:accent1>
      <a:accent2>
        <a:srgbClr val="00AFAF"/>
      </a:accent2>
      <a:accent3>
        <a:srgbClr val="FFFFFF"/>
      </a:accent3>
      <a:accent4>
        <a:srgbClr val="000000"/>
      </a:accent4>
      <a:accent5>
        <a:srgbClr val="AAAACA"/>
      </a:accent5>
      <a:accent6>
        <a:srgbClr val="009E9E"/>
      </a:accent6>
      <a:hlink>
        <a:srgbClr val="FFCC66"/>
      </a:hlink>
      <a:folHlink>
        <a:srgbClr val="FF0000"/>
      </a:folHlink>
    </a:clrScheme>
    <a:fontScheme name="1_Blank">
      <a:majorFont>
        <a:latin typeface="Arial Narrow"/>
        <a:ea typeface="Osaka"/>
        <a:cs typeface=""/>
      </a:majorFont>
      <a:minorFont>
        <a:latin typeface="Arial Narrow"/>
        <a:ea typeface="Osaka"/>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2700" cap="flat" cmpd="sng" algn="ctr">
          <a:noFill/>
          <a:prstDash val="solid"/>
          <a:round/>
          <a:headEnd type="none" w="med" len="med"/>
          <a:tailEnd type="none" w="med" len="med"/>
        </a:ln>
        <a:effectLst/>
      </a:spPr>
      <a:bodyPr vert="horz" wrap="square" lIns="90488" tIns="44450" rIns="90488" bIns="44450" numCol="1" anchor="t" anchorCtr="0" compatLnSpc="1">
        <a:prstTxWarp prst="textNoShape">
          <a:avLst/>
        </a:prstTxWarp>
        <a:spAutoFit/>
      </a:bodyPr>
      <a:lstStyle>
        <a:defPPr marL="0" marR="0" indent="0" algn="l" defTabSz="914400" rtl="0" eaLnBrk="0" fontAlgn="base" latinLnBrk="0" hangingPunct="0">
          <a:lnSpc>
            <a:spcPct val="90000"/>
          </a:lnSpc>
          <a:spcBef>
            <a:spcPct val="50000"/>
          </a:spcBef>
          <a:spcAft>
            <a:spcPct val="0"/>
          </a:spcAft>
          <a:buClr>
            <a:schemeClr val="folHlink"/>
          </a:buClr>
          <a:buSzPct val="135000"/>
          <a:buFontTx/>
          <a:buNone/>
          <a:tabLst/>
          <a:defRPr kumimoji="0" lang="en-US" sz="1800" b="0" i="0" u="none" strike="noStrike" cap="none" normalizeH="0" baseline="0" smtClean="0">
            <a:ln>
              <a:noFill/>
            </a:ln>
            <a:solidFill>
              <a:schemeClr val="tx1"/>
            </a:solidFill>
            <a:effectLst/>
            <a:latin typeface="Arial Narrow" pitchFamily="34" charset="0"/>
            <a:ea typeface="Osaka" charset="-128"/>
          </a:defRPr>
        </a:defPPr>
      </a:lstStyle>
    </a:spDef>
    <a:lnDef>
      <a:spPr bwMode="auto">
        <a:xfrm>
          <a:off x="0" y="0"/>
          <a:ext cx="1" cy="1"/>
        </a:xfrm>
        <a:custGeom>
          <a:avLst/>
          <a:gdLst/>
          <a:ahLst/>
          <a:cxnLst/>
          <a:rect l="0" t="0" r="0" b="0"/>
          <a:pathLst/>
        </a:custGeom>
        <a:noFill/>
        <a:ln w="12700" cap="flat" cmpd="sng" algn="ctr">
          <a:noFill/>
          <a:prstDash val="solid"/>
          <a:round/>
          <a:headEnd type="none" w="med" len="med"/>
          <a:tailEnd type="none" w="med" len="med"/>
        </a:ln>
        <a:effectLst/>
      </a:spPr>
      <a:bodyPr vert="horz" wrap="square" lIns="90488" tIns="44450" rIns="90488" bIns="44450" numCol="1" anchor="t" anchorCtr="0" compatLnSpc="1">
        <a:prstTxWarp prst="textNoShape">
          <a:avLst/>
        </a:prstTxWarp>
        <a:spAutoFit/>
      </a:bodyPr>
      <a:lstStyle>
        <a:defPPr marL="0" marR="0" indent="0" algn="l" defTabSz="914400" rtl="0" eaLnBrk="0" fontAlgn="base" latinLnBrk="0" hangingPunct="0">
          <a:lnSpc>
            <a:spcPct val="90000"/>
          </a:lnSpc>
          <a:spcBef>
            <a:spcPct val="50000"/>
          </a:spcBef>
          <a:spcAft>
            <a:spcPct val="0"/>
          </a:spcAft>
          <a:buClr>
            <a:schemeClr val="folHlink"/>
          </a:buClr>
          <a:buSzPct val="135000"/>
          <a:buFontTx/>
          <a:buNone/>
          <a:tabLst/>
          <a:defRPr kumimoji="0" lang="en-US" sz="1800" b="0" i="0" u="none" strike="noStrike" cap="none" normalizeH="0" baseline="0" smtClean="0">
            <a:ln>
              <a:noFill/>
            </a:ln>
            <a:solidFill>
              <a:schemeClr val="tx1"/>
            </a:solidFill>
            <a:effectLst/>
            <a:latin typeface="Arial Narrow" pitchFamily="34" charset="0"/>
            <a:ea typeface="Osaka" charset="-128"/>
          </a:defRPr>
        </a:defPPr>
      </a:lstStyle>
    </a:lnDef>
  </a:objectDefaults>
  <a:extraClrSchemeLst>
    <a:extraClrScheme>
      <a:clrScheme name="1_Blank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Blank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1_Blank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_Blank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_Blank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_Blank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1_Blank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34636</TotalTime>
  <Words>1668</Words>
  <Application>Microsoft Office PowerPoint</Application>
  <PresentationFormat>On-screen Show (4:3)</PresentationFormat>
  <Paragraphs>238</Paragraphs>
  <Slides>25</Slides>
  <Notes>5</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25</vt:i4>
      </vt:variant>
    </vt:vector>
  </HeadingPairs>
  <TitlesOfParts>
    <vt:vector size="27" baseType="lpstr">
      <vt:lpstr>1_Blank</vt:lpstr>
      <vt:lpstr>Document</vt:lpstr>
      <vt:lpstr>NSLS-II RF Systems</vt:lpstr>
      <vt:lpstr>Outline</vt:lpstr>
      <vt:lpstr>NSLS-II RF Systems</vt:lpstr>
      <vt:lpstr>NSLS-II Technical Requirements &amp; Specifications</vt:lpstr>
      <vt:lpstr>Injector Layout</vt:lpstr>
      <vt:lpstr>Slide 6</vt:lpstr>
      <vt:lpstr>Slide 7</vt:lpstr>
      <vt:lpstr>Slide 8</vt:lpstr>
      <vt:lpstr>Slide 9</vt:lpstr>
      <vt:lpstr>CESR cavity  coupling optimized  across all NSLS-II operating scenarios</vt:lpstr>
      <vt:lpstr>Storage Ring 500 MHz Cryomodules</vt:lpstr>
      <vt:lpstr>Slide 12</vt:lpstr>
      <vt:lpstr>Slide 13</vt:lpstr>
      <vt:lpstr>Storage Ring Transmitter</vt:lpstr>
      <vt:lpstr>SR Transmitter: Transmission line network complete</vt:lpstr>
      <vt:lpstr>Slide 16</vt:lpstr>
      <vt:lpstr>Slide 17</vt:lpstr>
      <vt:lpstr>Slide 18</vt:lpstr>
      <vt:lpstr>Landau Cavity: cryomodule complete last April</vt:lpstr>
      <vt:lpstr>Slide 20</vt:lpstr>
      <vt:lpstr>RF Cryogenic System: 850 W Helium refrigerator and LN2 Dedicated  to RF </vt:lpstr>
      <vt:lpstr>  RF Global Schedule</vt:lpstr>
      <vt:lpstr>Slide 23</vt:lpstr>
      <vt:lpstr>Slide 24</vt:lpstr>
      <vt:lpstr>Acknowledgements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Performance-Risk Management</dc:title>
  <dc:creator>me</dc:creator>
  <cp:lastModifiedBy>rose</cp:lastModifiedBy>
  <cp:revision>1389</cp:revision>
  <cp:lastPrinted>2001-06-19T16:13:41Z</cp:lastPrinted>
  <dcterms:modified xsi:type="dcterms:W3CDTF">2012-05-08T10:54:12Z</dcterms:modified>
</cp:coreProperties>
</file>