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6"/>
  </p:notesMasterIdLst>
  <p:handoutMasterIdLst>
    <p:handoutMasterId r:id="rId7"/>
  </p:handoutMasterIdLst>
  <p:sldIdLst>
    <p:sldId id="330" r:id="rId2"/>
    <p:sldId id="301" r:id="rId3"/>
    <p:sldId id="299" r:id="rId4"/>
    <p:sldId id="30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8"/>
    <a:srgbClr val="0055A0"/>
    <a:srgbClr val="6E0A49"/>
    <a:srgbClr val="3F062A"/>
    <a:srgbClr val="FFB2EB"/>
    <a:srgbClr val="163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49" autoAdjust="0"/>
    <p:restoredTop sz="94660"/>
  </p:normalViewPr>
  <p:slideViewPr>
    <p:cSldViewPr snapToGrid="0" snapToObjects="1">
      <p:cViewPr varScale="1">
        <p:scale>
          <a:sx n="135" d="100"/>
          <a:sy n="135" d="100"/>
        </p:scale>
        <p:origin x="-6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916"/>
    </p:cViewPr>
  </p:sorter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iu_ppt-0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6" name="TextBox 4"/>
          <p:cNvSpPr txBox="1"/>
          <p:nvPr userDrawn="1"/>
        </p:nvSpPr>
        <p:spPr>
          <a:xfrm>
            <a:off x="0" y="6547239"/>
            <a:ext cx="1727650" cy="3079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1" kern="0" dirty="0" smtClean="0">
                <a:solidFill>
                  <a:srgbClr val="000000"/>
                </a:solidFill>
                <a:latin typeface="Arial" pitchFamily="34"/>
                <a:ea typeface="ＭＳ Ｐゴシック"/>
                <a:cs typeface="+mn-cs"/>
              </a:rPr>
              <a:t>R.G.</a:t>
            </a:r>
            <a:endParaRPr lang="en-US" sz="1400" b="1" kern="0" dirty="0">
              <a:solidFill>
                <a:srgbClr val="000000"/>
              </a:solidFill>
              <a:latin typeface="Arial" pitchFamily="34"/>
              <a:ea typeface="ＭＳ Ｐゴシック"/>
              <a:cs typeface="+mn-cs"/>
            </a:endParaRPr>
          </a:p>
        </p:txBody>
      </p:sp>
      <p:sp>
        <p:nvSpPr>
          <p:cNvPr id="7" name="TextBox 5"/>
          <p:cNvSpPr txBox="1"/>
          <p:nvPr userDrawn="1"/>
        </p:nvSpPr>
        <p:spPr>
          <a:xfrm>
            <a:off x="4092575" y="6553200"/>
            <a:ext cx="403225" cy="3079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2A8C299-C7D2-4AF7-9BF8-A064B3FD0D2C}" type="slidenum">
              <a:rPr lang="en-US" sz="1400" b="1" kern="0">
                <a:solidFill>
                  <a:srgbClr val="000000"/>
                </a:solidFill>
                <a:latin typeface="Arial" pitchFamily="34"/>
                <a:ea typeface="ＭＳ Ｐゴシック"/>
                <a:cs typeface="+mn-cs"/>
              </a:rPr>
              <a:pPr fontAlgn="auto" hangingPunct="0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‹#›</a:t>
            </a:fld>
            <a:endParaRPr lang="en-US" sz="1400" b="1" kern="0" dirty="0">
              <a:solidFill>
                <a:srgbClr val="000000"/>
              </a:solidFill>
              <a:latin typeface="Arial" pitchFamily="34"/>
              <a:ea typeface="ＭＳ Ｐゴシック"/>
              <a:cs typeface="+mn-cs"/>
            </a:endParaRPr>
          </a:p>
        </p:txBody>
      </p:sp>
      <p:sp>
        <p:nvSpPr>
          <p:cNvPr id="8" name="TextBox 4"/>
          <p:cNvSpPr txBox="1"/>
          <p:nvPr userDrawn="1"/>
        </p:nvSpPr>
        <p:spPr>
          <a:xfrm>
            <a:off x="7175597" y="6547239"/>
            <a:ext cx="1968403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1" kern="0" dirty="0" smtClean="0">
                <a:solidFill>
                  <a:srgbClr val="000000"/>
                </a:solidFill>
                <a:latin typeface="Arial" pitchFamily="34"/>
                <a:ea typeface="ＭＳ Ｐゴシック"/>
                <a:cs typeface="+mn-cs"/>
              </a:rPr>
              <a:t>IEFC – 13/01/2012</a:t>
            </a:r>
            <a:endParaRPr lang="en-US" sz="1400" b="1" kern="0" dirty="0">
              <a:solidFill>
                <a:srgbClr val="000000"/>
              </a:solidFill>
              <a:latin typeface="Arial" pitchFamily="34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2275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414463" y="274638"/>
            <a:ext cx="7551770" cy="747654"/>
          </a:xfrm>
        </p:spPr>
        <p:txBody>
          <a:bodyPr anchor="t">
            <a:normAutofit/>
          </a:bodyPr>
          <a:lstStyle>
            <a:lvl1pPr algn="l">
              <a:defRPr sz="2800" b="1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52993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2" y="330"/>
            <a:ext cx="1415415" cy="1079500"/>
          </a:xfrm>
          <a:prstGeom prst="rect">
            <a:avLst/>
          </a:prstGeom>
          <a:extLst>
            <a:ext uri="{FAA26D3D-D897-4be2-8F04-BA451C77F1D7}">
              <ma14:placeholderFlag xmlns="" xmlns:wpc="http://schemas.microsoft.com/office/word/2010/wordprocessingCanvas" xmlns:mo="http://schemas.microsoft.com/office/mac/office/2008/main" xmlns:mc="http://schemas.openxmlformats.org/markup-compatibility/2006" xmlns:mv="urn:schemas-microsoft-com:mac:vml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ma14="http://schemas.microsoft.com/office/mac/drawingml/2011/main" xmlns:lc="http://schemas.openxmlformats.org/drawingml/2006/lockedCanvas"/>
            </a:ext>
          </a:extLst>
        </p:spPr>
      </p:pic>
    </p:spTree>
    <p:extLst>
      <p:ext uri="{BB962C8B-B14F-4D97-AF65-F5344CB8AC3E}">
        <p14:creationId xmlns:p14="http://schemas.microsoft.com/office/powerpoint/2010/main" val="1175840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414463" y="274638"/>
            <a:ext cx="7551770" cy="747654"/>
          </a:xfrm>
        </p:spPr>
        <p:txBody>
          <a:bodyPr anchor="t">
            <a:normAutofit/>
          </a:bodyPr>
          <a:lstStyle>
            <a:lvl1pPr algn="l">
              <a:defRPr sz="2800" b="1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52993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32"/>
            <a:ext cx="1414463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747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414463" y="274638"/>
            <a:ext cx="7551770" cy="747654"/>
          </a:xfrm>
        </p:spPr>
        <p:txBody>
          <a:bodyPr anchor="t">
            <a:normAutofit/>
          </a:bodyPr>
          <a:lstStyle>
            <a:lvl1pPr algn="l">
              <a:defRPr sz="2800" b="1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52993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9"/>
            <a:ext cx="1415415" cy="1079500"/>
          </a:xfrm>
          <a:prstGeom prst="rect">
            <a:avLst/>
          </a:prstGeom>
          <a:extLst>
            <a:ext uri="{FAA26D3D-D897-4be2-8F04-BA451C77F1D7}">
              <ma14:placeholderFlag xmlns="" xmlns:wpc="http://schemas.microsoft.com/office/word/2010/wordprocessingCanvas" xmlns:mo="http://schemas.microsoft.com/office/mac/office/2008/main" xmlns:mc="http://schemas.openxmlformats.org/markup-compatibility/2006" xmlns:mv="urn:schemas-microsoft-com:mac:vml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ma14="http://schemas.microsoft.com/office/mac/drawingml/2011/main" xmlns:lc="http://schemas.openxmlformats.org/drawingml/2006/lockedCanvas"/>
            </a:ext>
          </a:extLst>
        </p:spPr>
      </p:pic>
    </p:spTree>
    <p:extLst>
      <p:ext uri="{BB962C8B-B14F-4D97-AF65-F5344CB8AC3E}">
        <p14:creationId xmlns:p14="http://schemas.microsoft.com/office/powerpoint/2010/main" val="740734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4" r:id="rId4"/>
    <p:sldLayoutId id="2147483697" r:id="rId5"/>
    <p:sldLayoutId id="2147483698" r:id="rId6"/>
    <p:sldLayoutId id="2147483699" r:id="rId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fr-CH" sz="4000" b="1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Anticipated</a:t>
            </a:r>
            <a:r>
              <a:rPr lang="fr-CH" sz="4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 Performance</a:t>
            </a:r>
            <a:endParaRPr lang="fr-CH" sz="40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64438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Basic </a:t>
            </a:r>
            <a:r>
              <a:rPr lang="fr-CH" dirty="0" err="1" smtClean="0"/>
              <a:t>assumptions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5161372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fr-CH" sz="2000" dirty="0" err="1" smtClean="0"/>
              <a:t>Beam</a:t>
            </a:r>
            <a:r>
              <a:rPr lang="fr-CH" sz="2000" dirty="0" smtClean="0"/>
              <a:t> </a:t>
            </a:r>
            <a:r>
              <a:rPr lang="fr-CH" sz="2000" dirty="0" err="1" smtClean="0"/>
              <a:t>parameters</a:t>
            </a:r>
            <a:r>
              <a:rPr lang="fr-CH" sz="2000" dirty="0" smtClean="0"/>
              <a:t> are </a:t>
            </a:r>
            <a:r>
              <a:rPr lang="fr-CH" sz="2000" dirty="0" err="1" smtClean="0"/>
              <a:t>given</a:t>
            </a:r>
            <a:r>
              <a:rPr lang="fr-CH" sz="2000" dirty="0" smtClean="0"/>
              <a:t> </a:t>
            </a:r>
            <a:r>
              <a:rPr lang="fr-CH" sz="2000" dirty="0" err="1" smtClean="0"/>
              <a:t>at</a:t>
            </a:r>
            <a:r>
              <a:rPr lang="fr-CH" sz="2000" dirty="0" smtClean="0"/>
              <a:t> injection in LHC: </a:t>
            </a:r>
            <a:r>
              <a:rPr lang="fr-CH" sz="2000" dirty="0" err="1" smtClean="0"/>
              <a:t>beam</a:t>
            </a:r>
            <a:r>
              <a:rPr lang="fr-CH" sz="2000" dirty="0" smtClean="0"/>
              <a:t> </a:t>
            </a:r>
            <a:r>
              <a:rPr lang="fr-CH" sz="2000" dirty="0" err="1" smtClean="0"/>
              <a:t>loss</a:t>
            </a:r>
            <a:r>
              <a:rPr lang="fr-CH" sz="2000" dirty="0" smtClean="0"/>
              <a:t> and </a:t>
            </a:r>
            <a:r>
              <a:rPr lang="fr-CH" sz="2000" dirty="0" err="1" smtClean="0"/>
              <a:t>blow</a:t>
            </a:r>
            <a:r>
              <a:rPr lang="fr-CH" sz="2000" dirty="0" smtClean="0"/>
              <a:t>-up </a:t>
            </a:r>
            <a:r>
              <a:rPr lang="fr-CH" sz="2000" dirty="0" err="1" smtClean="0"/>
              <a:t>inside</a:t>
            </a:r>
            <a:r>
              <a:rPr lang="fr-CH" sz="2000" dirty="0" smtClean="0"/>
              <a:t> the LHC are not </a:t>
            </a:r>
            <a:r>
              <a:rPr lang="fr-CH" sz="2000" dirty="0" err="1" smtClean="0"/>
              <a:t>accounted</a:t>
            </a:r>
            <a:r>
              <a:rPr lang="fr-CH" sz="2000" dirty="0" smtClean="0"/>
              <a:t> for.</a:t>
            </a:r>
          </a:p>
          <a:p>
            <a:pPr lvl="1">
              <a:buFont typeface="Wingdings" pitchFamily="2" charset="2"/>
              <a:buChar char="Ø"/>
            </a:pPr>
            <a:endParaRPr lang="fr-CH" sz="16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fr-CH" sz="2000" dirty="0" smtClean="0"/>
              <a:t>All </a:t>
            </a:r>
            <a:r>
              <a:rPr lang="fr-CH" sz="2000" dirty="0" err="1" smtClean="0"/>
              <a:t>necessary</a:t>
            </a:r>
            <a:r>
              <a:rPr lang="fr-CH" sz="2000" dirty="0" smtClean="0"/>
              <a:t> </a:t>
            </a:r>
            <a:r>
              <a:rPr lang="fr-CH" sz="2000" dirty="0" err="1" smtClean="0"/>
              <a:t>improvements</a:t>
            </a:r>
            <a:r>
              <a:rPr lang="fr-CH" sz="2000" dirty="0" smtClean="0"/>
              <a:t> are </a:t>
            </a:r>
            <a:r>
              <a:rPr lang="fr-CH" sz="2000" dirty="0" err="1" smtClean="0"/>
              <a:t>implemented</a:t>
            </a:r>
            <a:r>
              <a:rPr lang="fr-CH" sz="2000" dirty="0" smtClean="0"/>
              <a:t> in the </a:t>
            </a:r>
            <a:r>
              <a:rPr lang="fr-CH" sz="2000" dirty="0" err="1" smtClean="0"/>
              <a:t>injectors</a:t>
            </a:r>
            <a:r>
              <a:rPr lang="fr-CH" sz="2000" dirty="0" smtClean="0"/>
              <a:t> (Linac4, PSB to PS </a:t>
            </a:r>
            <a:r>
              <a:rPr lang="fr-CH" sz="2000" dirty="0" err="1" smtClean="0"/>
              <a:t>transfer</a:t>
            </a:r>
            <a:r>
              <a:rPr lang="fr-CH" sz="2000" dirty="0" smtClean="0"/>
              <a:t> </a:t>
            </a:r>
            <a:r>
              <a:rPr lang="fr-CH" sz="2000" dirty="0" err="1" smtClean="0"/>
              <a:t>at</a:t>
            </a:r>
            <a:r>
              <a:rPr lang="fr-CH" sz="2000" dirty="0" smtClean="0"/>
              <a:t> 2 GeV, </a:t>
            </a:r>
            <a:r>
              <a:rPr lang="fr-CH" sz="2000" dirty="0" err="1" smtClean="0"/>
              <a:t>coupled</a:t>
            </a:r>
            <a:r>
              <a:rPr lang="fr-CH" sz="2000" dirty="0" smtClean="0"/>
              <a:t> </a:t>
            </a:r>
            <a:r>
              <a:rPr lang="fr-CH" sz="2000" dirty="0" err="1" smtClean="0"/>
              <a:t>bunch</a:t>
            </a:r>
            <a:r>
              <a:rPr lang="fr-CH" sz="2000" dirty="0" smtClean="0"/>
              <a:t> </a:t>
            </a:r>
            <a:r>
              <a:rPr lang="fr-CH" sz="2000" dirty="0" err="1" smtClean="0"/>
              <a:t>instabilities</a:t>
            </a:r>
            <a:r>
              <a:rPr lang="fr-CH" sz="2000" dirty="0" smtClean="0"/>
              <a:t> </a:t>
            </a:r>
            <a:r>
              <a:rPr lang="fr-CH" sz="2000" dirty="0" err="1" smtClean="0"/>
              <a:t>suppressed</a:t>
            </a:r>
            <a:r>
              <a:rPr lang="fr-CH" dirty="0"/>
              <a:t>, e-</a:t>
            </a:r>
            <a:r>
              <a:rPr lang="fr-CH" dirty="0" err="1"/>
              <a:t>cloud</a:t>
            </a:r>
            <a:r>
              <a:rPr lang="fr-CH" dirty="0"/>
              <a:t> </a:t>
            </a:r>
            <a:r>
              <a:rPr lang="fr-CH" dirty="0" err="1"/>
              <a:t>suppressed</a:t>
            </a:r>
            <a:r>
              <a:rPr lang="fr-CH" dirty="0"/>
              <a:t>, </a:t>
            </a:r>
            <a:r>
              <a:rPr lang="fr-CH" dirty="0" smtClean="0"/>
              <a:t>hardware </a:t>
            </a:r>
            <a:r>
              <a:rPr lang="fr-CH" dirty="0" err="1" smtClean="0"/>
              <a:t>upgraded</a:t>
            </a:r>
            <a:r>
              <a:rPr lang="fr-CH" dirty="0" smtClean="0"/>
              <a:t>…)</a:t>
            </a:r>
            <a:endParaRPr lang="fr-CH" sz="2000" dirty="0" smtClean="0"/>
          </a:p>
          <a:p>
            <a:pPr lvl="1">
              <a:buFont typeface="Wingdings" pitchFamily="2" charset="2"/>
              <a:buChar char="Ø"/>
            </a:pPr>
            <a:endParaRPr lang="fr-CH" sz="16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fr-CH" dirty="0" err="1" smtClean="0"/>
              <a:t>Estimated</a:t>
            </a:r>
            <a:r>
              <a:rPr lang="fr-CH" dirty="0" smtClean="0"/>
              <a:t> </a:t>
            </a:r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degradation</a:t>
            </a:r>
            <a:r>
              <a:rPr lang="fr-CH" dirty="0" smtClean="0"/>
              <a:t> </a:t>
            </a:r>
            <a:r>
              <a:rPr lang="fr-CH" sz="2000" dirty="0" smtClean="0"/>
              <a:t>in the </a:t>
            </a:r>
            <a:r>
              <a:rPr lang="fr-CH" sz="2000" dirty="0" err="1" smtClean="0"/>
              <a:t>accelerator</a:t>
            </a:r>
            <a:r>
              <a:rPr lang="fr-CH" sz="2000" dirty="0" smtClean="0"/>
              <a:t> </a:t>
            </a:r>
            <a:r>
              <a:rPr lang="fr-CH" dirty="0" err="1" smtClean="0"/>
              <a:t>chain</a:t>
            </a:r>
            <a:r>
              <a:rPr lang="fr-CH" dirty="0" smtClean="0"/>
              <a:t> (</a:t>
            </a:r>
            <a:r>
              <a:rPr lang="fr-CH" dirty="0" err="1" smtClean="0"/>
              <a:t>based</a:t>
            </a:r>
            <a:r>
              <a:rPr lang="fr-CH" dirty="0" smtClean="0"/>
              <a:t> </a:t>
            </a:r>
            <a:r>
              <a:rPr lang="fr-CH" dirty="0"/>
              <a:t>on observations in </a:t>
            </a:r>
            <a:r>
              <a:rPr lang="fr-CH" dirty="0" smtClean="0"/>
              <a:t>2010):</a:t>
            </a:r>
            <a:endParaRPr lang="fr-CH" sz="2000" dirty="0" smtClean="0"/>
          </a:p>
          <a:p>
            <a:pPr lvl="1">
              <a:buFont typeface="Wingdings" pitchFamily="2" charset="2"/>
              <a:buChar char="ü"/>
            </a:pPr>
            <a:r>
              <a:rPr lang="fr-CH" sz="1600" dirty="0" smtClean="0"/>
              <a:t>PS: 5 % </a:t>
            </a:r>
            <a:r>
              <a:rPr lang="fr-CH" sz="1600" dirty="0" err="1" smtClean="0"/>
              <a:t>beam</a:t>
            </a:r>
            <a:r>
              <a:rPr lang="fr-CH" sz="1600" dirty="0" smtClean="0"/>
              <a:t> </a:t>
            </a:r>
            <a:r>
              <a:rPr lang="fr-CH" sz="1600" dirty="0" err="1" smtClean="0"/>
              <a:t>loss</a:t>
            </a:r>
            <a:r>
              <a:rPr lang="fr-CH" sz="1600" dirty="0" smtClean="0"/>
              <a:t>, 5 % transverse </a:t>
            </a:r>
            <a:r>
              <a:rPr lang="fr-CH" sz="1600" dirty="0" err="1" smtClean="0"/>
              <a:t>blow</a:t>
            </a:r>
            <a:r>
              <a:rPr lang="fr-CH" sz="1600" dirty="0" smtClean="0"/>
              <a:t>-up</a:t>
            </a:r>
          </a:p>
          <a:p>
            <a:pPr lvl="1">
              <a:buFont typeface="Wingdings" pitchFamily="2" charset="2"/>
              <a:buChar char="ü"/>
            </a:pPr>
            <a:r>
              <a:rPr lang="fr-CH" sz="1600" dirty="0" smtClean="0"/>
              <a:t>SPS: 10 % </a:t>
            </a:r>
            <a:r>
              <a:rPr lang="fr-CH" sz="1600" dirty="0" err="1" smtClean="0"/>
              <a:t>beam</a:t>
            </a:r>
            <a:r>
              <a:rPr lang="fr-CH" sz="1600" dirty="0" smtClean="0"/>
              <a:t> </a:t>
            </a:r>
            <a:r>
              <a:rPr lang="fr-CH" sz="1600" dirty="0" err="1" smtClean="0"/>
              <a:t>loss</a:t>
            </a:r>
            <a:r>
              <a:rPr lang="fr-CH" sz="1600" dirty="0" smtClean="0"/>
              <a:t>, 5 % transverse </a:t>
            </a:r>
            <a:r>
              <a:rPr lang="fr-CH" sz="1600" dirty="0" err="1" smtClean="0"/>
              <a:t>blow</a:t>
            </a:r>
            <a:r>
              <a:rPr lang="fr-CH" sz="1600" dirty="0" smtClean="0"/>
              <a:t>-up.</a:t>
            </a:r>
          </a:p>
          <a:p>
            <a:pPr lvl="1">
              <a:buFont typeface="Wingdings" pitchFamily="2" charset="2"/>
              <a:buChar char="Ø"/>
            </a:pPr>
            <a:endParaRPr lang="fr-CH" sz="16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fr-CH" sz="2000" dirty="0" smtClean="0"/>
              <a:t>RF </a:t>
            </a:r>
            <a:r>
              <a:rPr lang="fr-CH" sz="2000" dirty="0" err="1" smtClean="0"/>
              <a:t>gymnastics</a:t>
            </a:r>
            <a:r>
              <a:rPr lang="fr-CH" sz="2000" dirty="0" smtClean="0"/>
              <a:t> </a:t>
            </a:r>
            <a:r>
              <a:rPr lang="fr-CH" sz="2000" dirty="0" err="1" smtClean="0"/>
              <a:t>being</a:t>
            </a:r>
            <a:r>
              <a:rPr lang="fr-CH" sz="2000" dirty="0" smtClean="0"/>
              <a:t> </a:t>
            </a:r>
            <a:r>
              <a:rPr lang="fr-CH" sz="2000" dirty="0" err="1" smtClean="0"/>
              <a:t>kept</a:t>
            </a:r>
            <a:r>
              <a:rPr lang="fr-CH" sz="2000" dirty="0" smtClean="0"/>
              <a:t>, imperfections are </a:t>
            </a:r>
            <a:r>
              <a:rPr lang="fr-CH" sz="2000" dirty="0" err="1" smtClean="0"/>
              <a:t>unchanged</a:t>
            </a:r>
            <a:r>
              <a:rPr lang="fr-CH" sz="2000" dirty="0" smtClean="0"/>
              <a:t>:</a:t>
            </a:r>
          </a:p>
          <a:p>
            <a:pPr marL="447675" lvl="1" indent="-268288">
              <a:buFont typeface="Wingdings" pitchFamily="2" charset="2"/>
              <a:buChar char="ü"/>
            </a:pPr>
            <a:r>
              <a:rPr lang="fr-CH" sz="1600" dirty="0" smtClean="0"/>
              <a:t>+-10 % fluctuation of all </a:t>
            </a:r>
            <a:r>
              <a:rPr lang="fr-CH" sz="1600" dirty="0" err="1" smtClean="0"/>
              <a:t>bunch</a:t>
            </a:r>
            <a:r>
              <a:rPr lang="fr-CH" sz="1600" dirty="0" smtClean="0"/>
              <a:t> </a:t>
            </a:r>
            <a:r>
              <a:rPr lang="fr-CH" sz="1600" dirty="0" err="1" smtClean="0"/>
              <a:t>parameters</a:t>
            </a:r>
            <a:r>
              <a:rPr lang="fr-CH" sz="1600" dirty="0" smtClean="0"/>
              <a:t> </a:t>
            </a:r>
            <a:r>
              <a:rPr lang="fr-CH" sz="1600" dirty="0" err="1" smtClean="0"/>
              <a:t>within</a:t>
            </a:r>
            <a:r>
              <a:rPr lang="fr-CH" sz="1600" dirty="0" smtClean="0"/>
              <a:t> a </a:t>
            </a:r>
            <a:r>
              <a:rPr lang="fr-CH" sz="1600" dirty="0" err="1" smtClean="0"/>
              <a:t>given</a:t>
            </a:r>
            <a:r>
              <a:rPr lang="fr-CH" sz="1600" dirty="0" smtClean="0"/>
              <a:t> PS </a:t>
            </a:r>
            <a:r>
              <a:rPr lang="fr-CH" sz="1600" dirty="0" err="1" smtClean="0"/>
              <a:t>bunch</a:t>
            </a:r>
            <a:r>
              <a:rPr lang="fr-CH" sz="1600" dirty="0" smtClean="0"/>
              <a:t> train.</a:t>
            </a:r>
            <a:endParaRPr lang="en-US" sz="1600" dirty="0"/>
          </a:p>
          <a:p>
            <a:pPr marL="447675" lvl="1" indent="-268288">
              <a:buFont typeface="Wingdings" pitchFamily="2" charset="2"/>
              <a:buChar char="ü"/>
            </a:pPr>
            <a:r>
              <a:rPr lang="en-US" sz="1600" dirty="0" smtClean="0"/>
              <a:t>Traces of ghost/satellite bunches.</a:t>
            </a:r>
            <a:endParaRPr lang="fr-CH" sz="1600" dirty="0" smtClean="0"/>
          </a:p>
        </p:txBody>
      </p:sp>
    </p:spTree>
    <p:extLst>
      <p:ext uri="{BB962C8B-B14F-4D97-AF65-F5344CB8AC3E}">
        <p14:creationId xmlns:p14="http://schemas.microsoft.com/office/powerpoint/2010/main" val="17951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8" r="847" b="8311"/>
          <a:stretch/>
        </p:blipFill>
        <p:spPr>
          <a:xfrm>
            <a:off x="446038" y="1327243"/>
            <a:ext cx="8620590" cy="488608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 rot="16200000">
            <a:off x="-1196240" y="3957065"/>
            <a:ext cx="297677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 smtClean="0"/>
              <a:t>H/V transverse emittances [mm.mrad]</a:t>
            </a:r>
            <a:endParaRPr lang="en-GB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705254" y="6221229"/>
            <a:ext cx="506779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 err="1" smtClean="0"/>
              <a:t>Bunch</a:t>
            </a:r>
            <a:r>
              <a:rPr lang="fr-CH" sz="1400" dirty="0" smtClean="0"/>
              <a:t> </a:t>
            </a:r>
            <a:r>
              <a:rPr lang="fr-CH" sz="1400" dirty="0" err="1" smtClean="0"/>
              <a:t>intensity</a:t>
            </a:r>
            <a:r>
              <a:rPr lang="fr-CH" sz="1400" dirty="0" smtClean="0"/>
              <a:t> </a:t>
            </a:r>
            <a:r>
              <a:rPr lang="fr-CH" sz="1400" dirty="0" err="1" smtClean="0"/>
              <a:t>within</a:t>
            </a:r>
            <a:r>
              <a:rPr lang="fr-CH" sz="1400" dirty="0" smtClean="0"/>
              <a:t> constant longitudinal emittance [x10</a:t>
            </a:r>
            <a:r>
              <a:rPr lang="fr-CH" sz="1400" baseline="30000" dirty="0" smtClean="0"/>
              <a:t>11</a:t>
            </a:r>
            <a:r>
              <a:rPr lang="fr-CH" sz="1400" dirty="0" smtClean="0"/>
              <a:t> p/b]</a:t>
            </a:r>
            <a:endParaRPr lang="en-GB" sz="1400" dirty="0"/>
          </a:p>
        </p:txBody>
      </p:sp>
      <p:sp>
        <p:nvSpPr>
          <p:cNvPr id="15" name="TextBox 14"/>
          <p:cNvSpPr txBox="1"/>
          <p:nvPr/>
        </p:nvSpPr>
        <p:spPr>
          <a:xfrm rot="19380000">
            <a:off x="758769" y="4503595"/>
            <a:ext cx="2248116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1400" b="1" dirty="0" smtClean="0"/>
              <a:t>Constant transverse </a:t>
            </a:r>
            <a:r>
              <a:rPr lang="fr-CH" sz="1400" b="1" dirty="0" err="1" smtClean="0"/>
              <a:t>density</a:t>
            </a:r>
            <a:endParaRPr lang="fr-CH" sz="1400" b="1" dirty="0"/>
          </a:p>
          <a:p>
            <a:pPr algn="ctr"/>
            <a:r>
              <a:rPr lang="fr-CH" sz="1400" b="1" dirty="0" smtClean="0"/>
              <a:t>(</a:t>
            </a:r>
            <a:r>
              <a:rPr lang="fr-CH" sz="1400" b="1" dirty="0" err="1" smtClean="0"/>
              <a:t>Space</a:t>
            </a:r>
            <a:r>
              <a:rPr lang="fr-CH" sz="1400" b="1" dirty="0" smtClean="0"/>
              <a:t> charge)</a:t>
            </a:r>
            <a:endParaRPr lang="en-GB" sz="1400" b="1" dirty="0"/>
          </a:p>
        </p:txBody>
      </p:sp>
      <p:sp>
        <p:nvSpPr>
          <p:cNvPr id="20" name="Rounded Rectangular Callout 19"/>
          <p:cNvSpPr/>
          <p:nvPr/>
        </p:nvSpPr>
        <p:spPr>
          <a:xfrm>
            <a:off x="1001058" y="2042377"/>
            <a:ext cx="1390450" cy="580188"/>
          </a:xfrm>
          <a:prstGeom prst="wedgeRoundRectCallout">
            <a:avLst>
              <a:gd name="adj1" fmla="val 43898"/>
              <a:gd name="adj2" fmla="val -142026"/>
              <a:gd name="adj3" fmla="val 16667"/>
            </a:avLst>
          </a:prstGeom>
          <a:solidFill>
            <a:srgbClr val="FFFFC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b="1" dirty="0" smtClean="0">
                <a:solidFill>
                  <a:srgbClr val="0070C0"/>
                </a:solidFill>
              </a:rPr>
              <a:t>Nominal performance</a:t>
            </a:r>
            <a:endParaRPr lang="en-GB" sz="1600" b="1" dirty="0">
              <a:solidFill>
                <a:srgbClr val="0070C0"/>
              </a:solidFill>
            </a:endParaRPr>
          </a:p>
        </p:txBody>
      </p:sp>
      <p:sp>
        <p:nvSpPr>
          <p:cNvPr id="24" name="Rounded Rectangular Callout 23"/>
          <p:cNvSpPr/>
          <p:nvPr/>
        </p:nvSpPr>
        <p:spPr>
          <a:xfrm>
            <a:off x="1001058" y="2919042"/>
            <a:ext cx="1482709" cy="461902"/>
          </a:xfrm>
          <a:prstGeom prst="wedgeRoundRectCallout">
            <a:avLst>
              <a:gd name="adj1" fmla="val 82474"/>
              <a:gd name="adj2" fmla="val 51165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b="1" dirty="0" err="1" smtClean="0">
                <a:solidFill>
                  <a:srgbClr val="FFFF00"/>
                </a:solidFill>
              </a:rPr>
              <a:t>Today</a:t>
            </a:r>
            <a:r>
              <a:rPr lang="fr-CH" sz="1600" b="1" dirty="0" smtClean="0">
                <a:solidFill>
                  <a:srgbClr val="FFFF00"/>
                </a:solidFill>
              </a:rPr>
              <a:t> (2011)</a:t>
            </a:r>
            <a:endParaRPr lang="en-GB" sz="1600" b="1" dirty="0">
              <a:solidFill>
                <a:srgbClr val="FFFF00"/>
              </a:solidFill>
            </a:endParaRPr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747654"/>
          </a:xfrm>
        </p:spPr>
        <p:txBody>
          <a:bodyPr>
            <a:normAutofit/>
          </a:bodyPr>
          <a:lstStyle/>
          <a:p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parameters</a:t>
            </a:r>
            <a:r>
              <a:rPr lang="fr-CH" dirty="0" smtClean="0"/>
              <a:t> </a:t>
            </a:r>
            <a:r>
              <a:rPr lang="fr-CH" dirty="0" err="1" smtClean="0"/>
              <a:t>at</a:t>
            </a:r>
            <a:r>
              <a:rPr lang="fr-CH" dirty="0" smtClean="0"/>
              <a:t> LHC injection [50 ns]</a:t>
            </a:r>
            <a:endParaRPr lang="en-US" dirty="0"/>
          </a:p>
        </p:txBody>
      </p:sp>
      <p:sp>
        <p:nvSpPr>
          <p:cNvPr id="27" name="Action Button: Information 2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325446" y="3390217"/>
            <a:ext cx="416966" cy="416966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Oval 2"/>
          <p:cNvSpPr/>
          <p:nvPr/>
        </p:nvSpPr>
        <p:spPr>
          <a:xfrm rot="20259895">
            <a:off x="5228678" y="2076399"/>
            <a:ext cx="400929" cy="338752"/>
          </a:xfrm>
          <a:prstGeom prst="ellipse">
            <a:avLst/>
          </a:prstGeom>
          <a:gradFill flip="none" rotWithShape="1">
            <a:gsLst>
              <a:gs pos="0">
                <a:srgbClr val="DDEBCF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reeform 4"/>
          <p:cNvSpPr/>
          <p:nvPr/>
        </p:nvSpPr>
        <p:spPr>
          <a:xfrm>
            <a:off x="752622" y="1733521"/>
            <a:ext cx="5613009" cy="4248443"/>
          </a:xfrm>
          <a:custGeom>
            <a:avLst/>
            <a:gdLst>
              <a:gd name="connsiteX0" fmla="*/ 0 w 5613009"/>
              <a:gd name="connsiteY0" fmla="*/ 4248443 h 4248443"/>
              <a:gd name="connsiteX1" fmla="*/ 4895556 w 5613009"/>
              <a:gd name="connsiteY1" fmla="*/ 541606 h 4248443"/>
              <a:gd name="connsiteX2" fmla="*/ 5613009 w 5613009"/>
              <a:gd name="connsiteY2" fmla="*/ 0 h 4248443"/>
              <a:gd name="connsiteX3" fmla="*/ 5613009 w 5613009"/>
              <a:gd name="connsiteY3" fmla="*/ 4248443 h 4248443"/>
              <a:gd name="connsiteX4" fmla="*/ 0 w 5613009"/>
              <a:gd name="connsiteY4" fmla="*/ 4248443 h 4248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13009" h="4248443">
                <a:moveTo>
                  <a:pt x="0" y="4248443"/>
                </a:moveTo>
                <a:lnTo>
                  <a:pt x="4895556" y="541606"/>
                </a:lnTo>
                <a:lnTo>
                  <a:pt x="5613009" y="0"/>
                </a:lnTo>
                <a:lnTo>
                  <a:pt x="5613009" y="4248443"/>
                </a:lnTo>
                <a:lnTo>
                  <a:pt x="0" y="4248443"/>
                </a:lnTo>
                <a:close/>
              </a:path>
            </a:pathLst>
          </a:custGeom>
          <a:pattFill prst="wdUpDiag">
            <a:fgClr>
              <a:schemeClr val="accent1"/>
            </a:fgClr>
            <a:bgClr>
              <a:schemeClr val="bg1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184354" y="4467173"/>
            <a:ext cx="2959465" cy="461665"/>
          </a:xfrm>
          <a:prstGeom prst="rect">
            <a:avLst/>
          </a:prstGeom>
          <a:solidFill>
            <a:schemeClr val="tx2">
              <a:lumMod val="60000"/>
              <a:lumOff val="40000"/>
              <a:alpha val="74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400" b="1" dirty="0" smtClean="0"/>
              <a:t>SPS single </a:t>
            </a:r>
            <a:r>
              <a:rPr lang="fr-CH" sz="2400" b="1" dirty="0" err="1" smtClean="0"/>
              <a:t>bunch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limit</a:t>
            </a:r>
            <a:endParaRPr lang="en-GB" sz="2400" b="1" dirty="0"/>
          </a:p>
        </p:txBody>
      </p:sp>
      <p:sp>
        <p:nvSpPr>
          <p:cNvPr id="26" name="Rounded Rectangular Callout 25"/>
          <p:cNvSpPr/>
          <p:nvPr/>
        </p:nvSpPr>
        <p:spPr>
          <a:xfrm>
            <a:off x="3559125" y="921434"/>
            <a:ext cx="1363049" cy="853434"/>
          </a:xfrm>
          <a:prstGeom prst="wedgeRoundRectCallout">
            <a:avLst>
              <a:gd name="adj1" fmla="val 73765"/>
              <a:gd name="adj2" fmla="val 97184"/>
              <a:gd name="adj3" fmla="val 16667"/>
            </a:avLst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b="1" dirty="0" smtClean="0">
                <a:solidFill>
                  <a:schemeClr val="accent3">
                    <a:lumMod val="75000"/>
                  </a:schemeClr>
                </a:solidFill>
              </a:rPr>
              <a:t>HL-LHC </a:t>
            </a:r>
            <a:r>
              <a:rPr lang="fr-CH" sz="1600" b="1" dirty="0" err="1" smtClean="0">
                <a:solidFill>
                  <a:schemeClr val="accent3">
                    <a:lumMod val="75000"/>
                  </a:schemeClr>
                </a:solidFill>
              </a:rPr>
              <a:t>requirement</a:t>
            </a:r>
            <a:r>
              <a:rPr lang="fr-CH" sz="1600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CH" sz="1600" b="1" u="sng" dirty="0" err="1" smtClean="0">
                <a:solidFill>
                  <a:schemeClr val="accent3">
                    <a:lumMod val="75000"/>
                  </a:schemeClr>
                </a:solidFill>
              </a:rPr>
              <a:t>at</a:t>
            </a:r>
            <a:r>
              <a:rPr lang="fr-CH" sz="1600" b="1" u="sng" dirty="0" smtClean="0">
                <a:solidFill>
                  <a:schemeClr val="accent3">
                    <a:lumMod val="75000"/>
                  </a:schemeClr>
                </a:solidFill>
              </a:rPr>
              <a:t> 7 </a:t>
            </a:r>
            <a:r>
              <a:rPr lang="fr-CH" sz="1600" b="1" u="sng" dirty="0" err="1" smtClean="0">
                <a:solidFill>
                  <a:schemeClr val="accent3">
                    <a:lumMod val="75000"/>
                  </a:schemeClr>
                </a:solidFill>
              </a:rPr>
              <a:t>TeV</a:t>
            </a:r>
            <a:endParaRPr lang="en-US" sz="1600" b="1" u="sng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8" name="Cloud Callout 7"/>
          <p:cNvSpPr/>
          <p:nvPr/>
        </p:nvSpPr>
        <p:spPr>
          <a:xfrm>
            <a:off x="2700998" y="2012926"/>
            <a:ext cx="1765494" cy="932194"/>
          </a:xfrm>
          <a:prstGeom prst="cloudCallout">
            <a:avLst>
              <a:gd name="adj1" fmla="val 52427"/>
              <a:gd name="adj2" fmla="val 40618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b="1" dirty="0" err="1" smtClean="0">
                <a:solidFill>
                  <a:srgbClr val="FF0000"/>
                </a:solidFill>
              </a:rPr>
              <a:t>Anticipated</a:t>
            </a:r>
            <a:r>
              <a:rPr lang="fr-CH" sz="1400" b="1" dirty="0" smtClean="0">
                <a:solidFill>
                  <a:srgbClr val="FF0000"/>
                </a:solidFill>
              </a:rPr>
              <a:t> </a:t>
            </a:r>
            <a:r>
              <a:rPr lang="fr-CH" sz="1400" b="1" dirty="0" err="1" smtClean="0">
                <a:solidFill>
                  <a:srgbClr val="FF0000"/>
                </a:solidFill>
              </a:rPr>
              <a:t>performanceafter</a:t>
            </a:r>
            <a:r>
              <a:rPr lang="fr-CH" sz="1400" b="1" dirty="0" smtClean="0">
                <a:solidFill>
                  <a:srgbClr val="FF0000"/>
                </a:solidFill>
              </a:rPr>
              <a:t> LIU</a:t>
            </a:r>
            <a:endParaRPr lang="en-GB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036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0" grpId="0" animBg="1"/>
      <p:bldP spid="24" grpId="0" animBg="1"/>
      <p:bldP spid="27" grpId="0" animBg="1"/>
      <p:bldP spid="3" grpId="0" animBg="1"/>
      <p:bldP spid="5" grpId="0" animBg="1"/>
      <p:bldP spid="6" grpId="0" animBg="1"/>
      <p:bldP spid="26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5" r="1095" b="6530"/>
          <a:stretch/>
        </p:blipFill>
        <p:spPr>
          <a:xfrm>
            <a:off x="478304" y="1049443"/>
            <a:ext cx="8642790" cy="501373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 rot="16200000">
            <a:off x="-1196240" y="3749889"/>
            <a:ext cx="297677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 smtClean="0"/>
              <a:t>H/V transverse emittances [mm.mrad]</a:t>
            </a:r>
            <a:endParaRPr lang="en-GB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705254" y="6128357"/>
            <a:ext cx="506779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 err="1" smtClean="0"/>
              <a:t>Bunch</a:t>
            </a:r>
            <a:r>
              <a:rPr lang="fr-CH" sz="1400" dirty="0" smtClean="0"/>
              <a:t> </a:t>
            </a:r>
            <a:r>
              <a:rPr lang="fr-CH" sz="1400" dirty="0" err="1" smtClean="0"/>
              <a:t>intensity</a:t>
            </a:r>
            <a:r>
              <a:rPr lang="fr-CH" sz="1400" dirty="0" smtClean="0"/>
              <a:t> </a:t>
            </a:r>
            <a:r>
              <a:rPr lang="fr-CH" sz="1400" dirty="0" err="1" smtClean="0"/>
              <a:t>within</a:t>
            </a:r>
            <a:r>
              <a:rPr lang="fr-CH" sz="1400" dirty="0" smtClean="0"/>
              <a:t> constant longitudinal emittance [x10</a:t>
            </a:r>
            <a:r>
              <a:rPr lang="fr-CH" sz="1400" baseline="30000" dirty="0" smtClean="0"/>
              <a:t>11</a:t>
            </a:r>
            <a:r>
              <a:rPr lang="fr-CH" sz="1400" dirty="0" smtClean="0"/>
              <a:t> p/b]</a:t>
            </a:r>
            <a:endParaRPr lang="en-GB" sz="1400" dirty="0"/>
          </a:p>
        </p:txBody>
      </p:sp>
      <p:sp>
        <p:nvSpPr>
          <p:cNvPr id="15" name="TextBox 14"/>
          <p:cNvSpPr txBox="1"/>
          <p:nvPr/>
        </p:nvSpPr>
        <p:spPr>
          <a:xfrm rot="19980000">
            <a:off x="1440059" y="4258605"/>
            <a:ext cx="2543966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1600" b="1" dirty="0" smtClean="0"/>
              <a:t>Constant transverse </a:t>
            </a:r>
            <a:r>
              <a:rPr lang="fr-CH" sz="1600" b="1" dirty="0" err="1" smtClean="0"/>
              <a:t>density</a:t>
            </a:r>
            <a:endParaRPr lang="fr-CH" sz="1600" b="1" dirty="0"/>
          </a:p>
          <a:p>
            <a:pPr algn="ctr"/>
            <a:r>
              <a:rPr lang="fr-CH" sz="1600" b="1" dirty="0" smtClean="0"/>
              <a:t>(</a:t>
            </a:r>
            <a:r>
              <a:rPr lang="fr-CH" sz="1600" b="1" dirty="0" err="1" smtClean="0"/>
              <a:t>Space</a:t>
            </a:r>
            <a:r>
              <a:rPr lang="fr-CH" sz="1600" b="1" dirty="0" smtClean="0"/>
              <a:t> charge)</a:t>
            </a:r>
            <a:endParaRPr lang="en-GB" sz="1600" b="1" dirty="0"/>
          </a:p>
        </p:txBody>
      </p:sp>
      <p:sp>
        <p:nvSpPr>
          <p:cNvPr id="20" name="Rounded Rectangular Callout 19"/>
          <p:cNvSpPr/>
          <p:nvPr/>
        </p:nvSpPr>
        <p:spPr>
          <a:xfrm>
            <a:off x="1215396" y="1435170"/>
            <a:ext cx="1602154" cy="580188"/>
          </a:xfrm>
          <a:prstGeom prst="wedgeRoundRectCallout">
            <a:avLst>
              <a:gd name="adj1" fmla="val 74448"/>
              <a:gd name="adj2" fmla="val -85046"/>
              <a:gd name="adj3" fmla="val 16667"/>
            </a:avLst>
          </a:prstGeom>
          <a:solidFill>
            <a:srgbClr val="FFFFC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smtClean="0">
                <a:solidFill>
                  <a:srgbClr val="0070C0"/>
                </a:solidFill>
              </a:rPr>
              <a:t>Nominal performance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24" name="Rounded Rectangular Callout 23"/>
          <p:cNvSpPr/>
          <p:nvPr/>
        </p:nvSpPr>
        <p:spPr>
          <a:xfrm>
            <a:off x="2829854" y="2407513"/>
            <a:ext cx="1482709" cy="595993"/>
          </a:xfrm>
          <a:prstGeom prst="wedgeRoundRectCallout">
            <a:avLst>
              <a:gd name="adj1" fmla="val -10032"/>
              <a:gd name="adj2" fmla="val -141168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err="1" smtClean="0">
                <a:solidFill>
                  <a:srgbClr val="FFFF00"/>
                </a:solidFill>
              </a:rPr>
              <a:t>Today</a:t>
            </a:r>
            <a:r>
              <a:rPr lang="fr-CH" b="1" dirty="0" smtClean="0">
                <a:solidFill>
                  <a:srgbClr val="FFFF00"/>
                </a:solidFill>
              </a:rPr>
              <a:t> (2011)</a:t>
            </a:r>
            <a:endParaRPr lang="en-GB" b="1" dirty="0">
              <a:solidFill>
                <a:srgbClr val="FFFF00"/>
              </a:solidFill>
            </a:endParaRPr>
          </a:p>
        </p:txBody>
      </p:sp>
      <p:sp>
        <p:nvSpPr>
          <p:cNvPr id="27" name="Action Button: Information 2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886956" y="3003506"/>
            <a:ext cx="416966" cy="416966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itle 1"/>
          <p:cNvSpPr txBox="1">
            <a:spLocks/>
          </p:cNvSpPr>
          <p:nvPr/>
        </p:nvSpPr>
        <p:spPr bwMode="auto">
          <a:xfrm>
            <a:off x="1124791" y="356050"/>
            <a:ext cx="7897827" cy="62308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Bef>
                <a:spcPct val="0"/>
              </a:spcBef>
              <a:buNone/>
              <a:defRPr sz="2800" b="1">
                <a:solidFill>
                  <a:srgbClr val="0055A0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fr-CH" dirty="0" err="1"/>
              <a:t>Beam</a:t>
            </a:r>
            <a:r>
              <a:rPr lang="fr-CH" dirty="0"/>
              <a:t> </a:t>
            </a:r>
            <a:r>
              <a:rPr lang="fr-CH" dirty="0" err="1"/>
              <a:t>parameters</a:t>
            </a:r>
            <a:r>
              <a:rPr lang="fr-CH" dirty="0"/>
              <a:t> </a:t>
            </a:r>
            <a:r>
              <a:rPr lang="fr-CH" dirty="0" err="1"/>
              <a:t>at</a:t>
            </a:r>
            <a:r>
              <a:rPr lang="fr-CH" dirty="0"/>
              <a:t> LHC injection [25 ns]</a:t>
            </a:r>
            <a:endParaRPr lang="en-US" dirty="0"/>
          </a:p>
        </p:txBody>
      </p:sp>
      <p:sp>
        <p:nvSpPr>
          <p:cNvPr id="26" name="Rounded Rectangular Callout 25"/>
          <p:cNvSpPr/>
          <p:nvPr/>
        </p:nvSpPr>
        <p:spPr>
          <a:xfrm>
            <a:off x="6899104" y="1725264"/>
            <a:ext cx="1485242" cy="905393"/>
          </a:xfrm>
          <a:prstGeom prst="wedgeRoundRectCallout">
            <a:avLst>
              <a:gd name="adj1" fmla="val -158351"/>
              <a:gd name="adj2" fmla="val 94695"/>
              <a:gd name="adj3" fmla="val 16667"/>
            </a:avLst>
          </a:prstGeom>
          <a:solidFill>
            <a:schemeClr val="bg1">
              <a:lumMod val="95000"/>
              <a:alpha val="1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smtClean="0">
                <a:solidFill>
                  <a:schemeClr val="accent3">
                    <a:lumMod val="75000"/>
                  </a:schemeClr>
                </a:solidFill>
              </a:rPr>
              <a:t>HL-LHC </a:t>
            </a:r>
            <a:r>
              <a:rPr lang="fr-CH" b="1" dirty="0" err="1" smtClean="0">
                <a:solidFill>
                  <a:schemeClr val="accent3">
                    <a:lumMod val="75000"/>
                  </a:schemeClr>
                </a:solidFill>
              </a:rPr>
              <a:t>requirement</a:t>
            </a:r>
            <a:r>
              <a:rPr lang="fr-CH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CH" b="1" u="sng" dirty="0" err="1" smtClean="0">
                <a:solidFill>
                  <a:schemeClr val="accent3">
                    <a:lumMod val="75000"/>
                  </a:schemeClr>
                </a:solidFill>
              </a:rPr>
              <a:t>at</a:t>
            </a:r>
            <a:r>
              <a:rPr lang="fr-CH" b="1" u="sng" dirty="0" smtClean="0">
                <a:solidFill>
                  <a:schemeClr val="accent3">
                    <a:lumMod val="75000"/>
                  </a:schemeClr>
                </a:solidFill>
              </a:rPr>
              <a:t> 7 </a:t>
            </a:r>
            <a:r>
              <a:rPr lang="fr-CH" b="1" u="sng" dirty="0" err="1" smtClean="0">
                <a:solidFill>
                  <a:schemeClr val="accent3">
                    <a:lumMod val="75000"/>
                  </a:schemeClr>
                </a:solidFill>
              </a:rPr>
              <a:t>TeV</a:t>
            </a:r>
            <a:endParaRPr lang="en-US" b="1" u="sng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789662" y="3059723"/>
            <a:ext cx="5533766" cy="2763435"/>
          </a:xfrm>
          <a:custGeom>
            <a:avLst/>
            <a:gdLst>
              <a:gd name="connsiteX0" fmla="*/ 0 w 5613009"/>
              <a:gd name="connsiteY0" fmla="*/ 4248443 h 4248443"/>
              <a:gd name="connsiteX1" fmla="*/ 4895556 w 5613009"/>
              <a:gd name="connsiteY1" fmla="*/ 541606 h 4248443"/>
              <a:gd name="connsiteX2" fmla="*/ 5613009 w 5613009"/>
              <a:gd name="connsiteY2" fmla="*/ 0 h 4248443"/>
              <a:gd name="connsiteX3" fmla="*/ 5613009 w 5613009"/>
              <a:gd name="connsiteY3" fmla="*/ 4248443 h 4248443"/>
              <a:gd name="connsiteX4" fmla="*/ 0 w 5613009"/>
              <a:gd name="connsiteY4" fmla="*/ 4248443 h 4248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13009" h="4248443">
                <a:moveTo>
                  <a:pt x="0" y="4248443"/>
                </a:moveTo>
                <a:lnTo>
                  <a:pt x="4895556" y="541606"/>
                </a:lnTo>
                <a:lnTo>
                  <a:pt x="5613009" y="0"/>
                </a:lnTo>
                <a:lnTo>
                  <a:pt x="5613009" y="4248443"/>
                </a:lnTo>
                <a:lnTo>
                  <a:pt x="0" y="4248443"/>
                </a:lnTo>
                <a:close/>
              </a:path>
            </a:pathLst>
          </a:custGeom>
          <a:pattFill prst="wdUpDiag">
            <a:fgClr>
              <a:schemeClr val="accent1"/>
            </a:fgClr>
            <a:bgClr>
              <a:schemeClr val="bg1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3239153" y="4947983"/>
            <a:ext cx="2959465" cy="461665"/>
          </a:xfrm>
          <a:prstGeom prst="rect">
            <a:avLst/>
          </a:prstGeom>
          <a:solidFill>
            <a:schemeClr val="tx2">
              <a:lumMod val="60000"/>
              <a:lumOff val="40000"/>
              <a:alpha val="74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400" b="1" dirty="0" smtClean="0"/>
              <a:t>SPS single </a:t>
            </a:r>
            <a:r>
              <a:rPr lang="fr-CH" sz="2400" b="1" dirty="0" err="1" smtClean="0"/>
              <a:t>bunch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limit</a:t>
            </a:r>
            <a:endParaRPr lang="en-GB" sz="2400" b="1" dirty="0"/>
          </a:p>
        </p:txBody>
      </p:sp>
      <p:sp>
        <p:nvSpPr>
          <p:cNvPr id="3" name="Freeform 2"/>
          <p:cNvSpPr/>
          <p:nvPr/>
        </p:nvSpPr>
        <p:spPr>
          <a:xfrm>
            <a:off x="4698609" y="2574388"/>
            <a:ext cx="801859" cy="1273126"/>
          </a:xfrm>
          <a:custGeom>
            <a:avLst/>
            <a:gdLst>
              <a:gd name="connsiteX0" fmla="*/ 485336 w 801859"/>
              <a:gd name="connsiteY0" fmla="*/ 0 h 1273126"/>
              <a:gd name="connsiteX1" fmla="*/ 801859 w 801859"/>
              <a:gd name="connsiteY1" fmla="*/ 893298 h 1273126"/>
              <a:gd name="connsiteX2" fmla="*/ 0 w 801859"/>
              <a:gd name="connsiteY2" fmla="*/ 1273126 h 1273126"/>
              <a:gd name="connsiteX3" fmla="*/ 485336 w 801859"/>
              <a:gd name="connsiteY3" fmla="*/ 0 h 1273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859" h="1273126">
                <a:moveTo>
                  <a:pt x="485336" y="0"/>
                </a:moveTo>
                <a:lnTo>
                  <a:pt x="801859" y="893298"/>
                </a:lnTo>
                <a:lnTo>
                  <a:pt x="0" y="1273126"/>
                </a:lnTo>
                <a:lnTo>
                  <a:pt x="485336" y="0"/>
                </a:ln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Cloud Callout 17"/>
          <p:cNvSpPr/>
          <p:nvPr/>
        </p:nvSpPr>
        <p:spPr>
          <a:xfrm>
            <a:off x="4761914" y="1083164"/>
            <a:ext cx="1765494" cy="932194"/>
          </a:xfrm>
          <a:prstGeom prst="cloudCallout">
            <a:avLst>
              <a:gd name="adj1" fmla="val -26059"/>
              <a:gd name="adj2" fmla="val 102491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b="1" dirty="0" err="1" smtClean="0">
                <a:solidFill>
                  <a:srgbClr val="FF0000"/>
                </a:solidFill>
              </a:rPr>
              <a:t>Anticipated</a:t>
            </a:r>
            <a:r>
              <a:rPr lang="fr-CH" sz="1400" b="1" dirty="0" smtClean="0">
                <a:solidFill>
                  <a:srgbClr val="FF0000"/>
                </a:solidFill>
              </a:rPr>
              <a:t> </a:t>
            </a:r>
            <a:r>
              <a:rPr lang="fr-CH" sz="1400" b="1" dirty="0" err="1" smtClean="0">
                <a:solidFill>
                  <a:srgbClr val="FF0000"/>
                </a:solidFill>
              </a:rPr>
              <a:t>performanceafter</a:t>
            </a:r>
            <a:r>
              <a:rPr lang="fr-CH" sz="1400" b="1" dirty="0" smtClean="0">
                <a:solidFill>
                  <a:srgbClr val="FF0000"/>
                </a:solidFill>
              </a:rPr>
              <a:t> LIU</a:t>
            </a:r>
            <a:endParaRPr lang="en-GB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711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0" grpId="0" animBg="1"/>
      <p:bldP spid="24" grpId="0" animBg="1"/>
      <p:bldP spid="27" grpId="0" animBg="1"/>
      <p:bldP spid="26" grpId="0" animBg="1"/>
      <p:bldP spid="14" grpId="0" animBg="1"/>
      <p:bldP spid="17" grpId="0" animBg="1"/>
      <p:bldP spid="3" grpId="0" animBg="1"/>
      <p:bldP spid="18" grpId="0" animBg="1"/>
    </p:bld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1266</TotalTime>
  <Words>221</Words>
  <Application>Microsoft Office PowerPoint</Application>
  <PresentationFormat>On-screen Show (4:3)</PresentationFormat>
  <Paragraphs>33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LIU_PowerPoint_Template</vt:lpstr>
      <vt:lpstr>PowerPoint Presentation</vt:lpstr>
      <vt:lpstr>Basic assumptions</vt:lpstr>
      <vt:lpstr>Beam parameters at LHC injection [50 ns]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Garoby</cp:lastModifiedBy>
  <cp:revision>55</cp:revision>
  <dcterms:created xsi:type="dcterms:W3CDTF">2011-05-16T09:28:26Z</dcterms:created>
  <dcterms:modified xsi:type="dcterms:W3CDTF">2012-01-17T13:37:42Z</dcterms:modified>
</cp:coreProperties>
</file>