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</p:sldIdLst>
  <p:sldSz cx="6243638" cy="4679950"/>
  <p:notesSz cx="6858000" cy="9144000"/>
  <p:defaultTextStyle>
    <a:defPPr>
      <a:defRPr lang="de-DE"/>
    </a:defPPr>
    <a:lvl1pPr marL="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65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304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7956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0607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3260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591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8563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1215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68" autoAdjust="0"/>
  </p:normalViewPr>
  <p:slideViewPr>
    <p:cSldViewPr>
      <p:cViewPr>
        <p:scale>
          <a:sx n="100" d="100"/>
          <a:sy n="100" d="100"/>
        </p:scale>
        <p:origin x="-1542" y="-162"/>
      </p:cViewPr>
      <p:guideLst>
        <p:guide orient="horz" pos="1474"/>
        <p:guide pos="19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2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97278-9916-4BC9-9653-6DEB43F1F98A}" type="datetimeFigureOut">
              <a:rPr lang="de-DE" smtClean="0"/>
              <a:pPr/>
              <a:t>27.02.2012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C578D-F708-4C58-839D-BA399D14961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16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4596-6CCC-254B-AADA-7E1CB1B3CEB6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BB9E-6689-B541-984D-AA12D2D2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98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D:\Aufträge-JSC\Projekt-EMI\EMI-PPT-Template\2. Runde\gitte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71823"/>
            <a:ext cx="6243638" cy="3719665"/>
          </a:xfrm>
          <a:prstGeom prst="rect">
            <a:avLst/>
          </a:prstGeom>
          <a:noFill/>
        </p:spPr>
      </p:pic>
      <p:sp>
        <p:nvSpPr>
          <p:cNvPr id="2" name="Rechteck 1"/>
          <p:cNvSpPr/>
          <p:nvPr userDrawn="1"/>
        </p:nvSpPr>
        <p:spPr>
          <a:xfrm>
            <a:off x="2185715" y="4140175"/>
            <a:ext cx="3831498" cy="21544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EMI is partially funded by the European</a:t>
            </a:r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 Commission under Grant Agreement RI-261611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97200" y="107727"/>
            <a:ext cx="4320479" cy="399600"/>
          </a:xfrm>
          <a:prstGeom prst="rect">
            <a:avLst/>
          </a:prstGeom>
        </p:spPr>
        <p:txBody>
          <a:bodyPr vert="horz" wrap="none" tIns="0" rIns="0" bIns="46800" anchor="ctr" anchorCtr="0">
            <a:noAutofit/>
          </a:bodyPr>
          <a:lstStyle>
            <a:lvl1pPr algn="l"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title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7483" y="611783"/>
            <a:ext cx="352826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i="0" baseline="0">
                <a:solidFill>
                  <a:schemeClr val="tx2">
                    <a:lumMod val="75000"/>
                  </a:schemeClr>
                </a:solidFill>
              </a:defRPr>
            </a:lvl1pPr>
            <a:lvl2pPr marL="226520" indent="0">
              <a:buNone/>
              <a:defRPr/>
            </a:lvl2pPr>
            <a:lvl3pPr marL="453039" indent="0">
              <a:buNone/>
              <a:defRPr/>
            </a:lvl3pPr>
            <a:lvl4pPr marL="679560" indent="0">
              <a:buNone/>
              <a:defRPr/>
            </a:lvl4pPr>
            <a:lvl5pPr marL="906079" indent="0">
              <a:buNone/>
              <a:defRPr/>
            </a:lvl5pPr>
          </a:lstStyle>
          <a:p>
            <a:pPr lvl="0"/>
            <a:r>
              <a:rPr lang="en-US" dirty="0" smtClean="0"/>
              <a:t>Author, Institute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 hasCustomPrompt="1"/>
          </p:nvPr>
        </p:nvSpPr>
        <p:spPr>
          <a:xfrm>
            <a:off x="97483" y="1187847"/>
            <a:ext cx="273630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i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Location, 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41499" y="4356199"/>
            <a:ext cx="5688632" cy="28803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n.lamla\Desktop\balk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" y="35719"/>
            <a:ext cx="516240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41500" y="620120"/>
            <a:ext cx="5688632" cy="3636270"/>
          </a:xfrm>
          <a:prstGeom prst="rect">
            <a:avLst/>
          </a:prstGeom>
        </p:spPr>
        <p:txBody>
          <a:bodyPr lIns="45303" tIns="22652" rIns="45303" bIns="22652"/>
          <a:lstStyle>
            <a:lvl1pPr>
              <a:defRPr sz="24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2pPr>
            <a:lvl3pPr>
              <a:defRPr sz="18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4pPr>
            <a:lvl5pPr>
              <a:defRPr sz="15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</a:t>
            </a:r>
          </a:p>
          <a:p>
            <a:pPr lvl="1"/>
            <a:r>
              <a:rPr lang="de-DE" dirty="0" smtClean="0"/>
              <a:t> Zweite Ebene</a:t>
            </a:r>
          </a:p>
          <a:p>
            <a:pPr lvl="2"/>
            <a:r>
              <a:rPr lang="de-DE" dirty="0" smtClean="0"/>
              <a:t> 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 rot="16200000">
            <a:off x="5642220" y="4068047"/>
            <a:ext cx="936104" cy="21626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lvl="4"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EMI INFSO-RI-261611</a:t>
            </a:r>
            <a:endParaRPr lang="en-GB" sz="7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008" y="35719"/>
            <a:ext cx="5138043" cy="43204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149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080770" y="4356198"/>
            <a:ext cx="1977153" cy="230589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47460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F5B577DC-976E-2D49-A96F-338E7AE475A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Aufträge-JSC\Projekt-EMI\EMI-PPT-Template\2. Runde\EMI_Logo_newest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2059" y="107727"/>
            <a:ext cx="916457" cy="398292"/>
          </a:xfrm>
          <a:prstGeom prst="rect">
            <a:avLst/>
          </a:prstGeom>
          <a:noFill/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40834" y="4337624"/>
            <a:ext cx="1456849" cy="249164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14A803-2AB9-424E-BA66-E0031698D423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33244" y="4337624"/>
            <a:ext cx="1977153" cy="249164"/>
          </a:xfrm>
          <a:prstGeom prst="rect">
            <a:avLst/>
          </a:prstGeom>
        </p:spPr>
        <p:txBody>
          <a:bodyPr/>
          <a:lstStyle>
            <a:lvl1pPr algn="ct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CERN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474609" y="4337624"/>
            <a:ext cx="1456849" cy="249164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A60838D-EE03-4405-A687-6A316259901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5304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890" indent="-169890" algn="l" defTabSz="45304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8095" indent="-141575" algn="l" defTabSz="45304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662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92820" indent="-113260" algn="l" defTabSz="453040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9339" indent="-113260" algn="l" defTabSz="453040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585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7237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988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25418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5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304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7956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0607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260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91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563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215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ourceforge.net/apps/trac/nfs-ganesha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Access - NFS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Ricardo Rocha</a:t>
            </a:r>
          </a:p>
          <a:p>
            <a:r>
              <a:rPr lang="en-US" dirty="0" smtClean="0"/>
              <a:t>( on behalf of the DPM team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3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X509 support is still not clear</a:t>
            </a:r>
          </a:p>
          <a:p>
            <a:pPr lvl="1"/>
            <a:r>
              <a:rPr lang="en-US" dirty="0" smtClean="0"/>
              <a:t>Work ongoing at a GSSAPI plugin</a:t>
            </a:r>
          </a:p>
          <a:p>
            <a:pPr lvl="1"/>
            <a:r>
              <a:rPr lang="en-US" dirty="0" smtClean="0"/>
              <a:t>Much like it was done for </a:t>
            </a:r>
            <a:r>
              <a:rPr lang="en-US" dirty="0" err="1" smtClean="0"/>
              <a:t>OpenSSH</a:t>
            </a:r>
            <a:r>
              <a:rPr lang="en-US" dirty="0" smtClean="0"/>
              <a:t> (GSISSH)</a:t>
            </a:r>
          </a:p>
          <a:p>
            <a:r>
              <a:rPr lang="en-US" dirty="0" smtClean="0"/>
              <a:t>Looks possible… but it’s not there yet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will that be it?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14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NFS 4.1 / </a:t>
            </a:r>
            <a:r>
              <a:rPr lang="en-US" dirty="0" err="1" smtClean="0"/>
              <a:t>pNFS</a:t>
            </a:r>
            <a:r>
              <a:rPr lang="en-US" dirty="0" smtClean="0"/>
              <a:t> gives us what we need</a:t>
            </a:r>
          </a:p>
          <a:p>
            <a:pPr lvl="1"/>
            <a:r>
              <a:rPr lang="en-US" dirty="0" smtClean="0"/>
              <a:t>Both in functionality and performance</a:t>
            </a:r>
          </a:p>
          <a:p>
            <a:r>
              <a:rPr lang="en-US" dirty="0" smtClean="0"/>
              <a:t>But it has some drawbacks</a:t>
            </a:r>
          </a:p>
          <a:p>
            <a:pPr lvl="1"/>
            <a:r>
              <a:rPr lang="en-US" dirty="0" smtClean="0"/>
              <a:t>Complexity (some of which we do not need)</a:t>
            </a:r>
          </a:p>
          <a:p>
            <a:pPr lvl="1"/>
            <a:r>
              <a:rPr lang="en-US" dirty="0" smtClean="0"/>
              <a:t>Ongoing development (both client and servers)</a:t>
            </a:r>
          </a:p>
          <a:p>
            <a:pPr lvl="1"/>
            <a:r>
              <a:rPr lang="en-US" dirty="0" smtClean="0"/>
              <a:t>It makes me </a:t>
            </a:r>
            <a:r>
              <a:rPr lang="en-US" dirty="0" err="1" smtClean="0"/>
              <a:t>jealows</a:t>
            </a:r>
            <a:r>
              <a:rPr lang="en-US" dirty="0" smtClean="0"/>
              <a:t> of HTTP</a:t>
            </a:r>
          </a:p>
          <a:p>
            <a:r>
              <a:rPr lang="en-US" dirty="0" smtClean="0"/>
              <a:t>Still… it’s our best shot at a standard based remote POSIX access</a:t>
            </a:r>
          </a:p>
          <a:p>
            <a:pPr lvl="1"/>
            <a:r>
              <a:rPr lang="en-US" dirty="0" smtClean="0"/>
              <a:t>And we are very close to production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0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Industry standard (IBM, </a:t>
            </a:r>
            <a:r>
              <a:rPr lang="en-US" sz="2000" dirty="0" err="1"/>
              <a:t>NetApp</a:t>
            </a:r>
            <a:r>
              <a:rPr lang="en-US" sz="2000" dirty="0"/>
              <a:t>, EMC, …)</a:t>
            </a:r>
          </a:p>
          <a:p>
            <a:r>
              <a:rPr lang="en-US" sz="2000" dirty="0"/>
              <a:t>No vendor lock-in</a:t>
            </a:r>
          </a:p>
          <a:p>
            <a:r>
              <a:rPr lang="en-US" sz="2000" dirty="0"/>
              <a:t>Free clients (with free caching)</a:t>
            </a:r>
          </a:p>
          <a:p>
            <a:r>
              <a:rPr lang="en-US" sz="2000" dirty="0"/>
              <a:t>Strong security (GSSAPI)</a:t>
            </a:r>
          </a:p>
          <a:p>
            <a:r>
              <a:rPr lang="en-US" sz="2000" dirty="0"/>
              <a:t>Parallel data access</a:t>
            </a:r>
          </a:p>
          <a:p>
            <a:r>
              <a:rPr lang="en-US" sz="2000" dirty="0"/>
              <a:t>Easier maintenance</a:t>
            </a:r>
          </a:p>
          <a:p>
            <a:r>
              <a:rPr lang="en-US" sz="2000" dirty="0"/>
              <a:t>…</a:t>
            </a:r>
          </a:p>
          <a:p>
            <a:r>
              <a:rPr lang="en-US" sz="2000" dirty="0"/>
              <a:t>But you know all this by now…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pNFS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3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Rounded Rectangle 6"/>
          <p:cNvSpPr/>
          <p:nvPr/>
        </p:nvSpPr>
        <p:spPr>
          <a:xfrm>
            <a:off x="673547" y="2411983"/>
            <a:ext cx="935732" cy="496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CLIENT</a:t>
            </a:r>
            <a:endParaRPr lang="en-US" sz="12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985915" y="1628279"/>
            <a:ext cx="1143744" cy="4236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METADATA SERVER</a:t>
            </a:r>
            <a:endParaRPr lang="en-US" sz="12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066307" y="3140447"/>
            <a:ext cx="1143744" cy="4236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DATA SERVER</a:t>
            </a:r>
            <a:endParaRPr lang="en-US" sz="12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01739" y="1259855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41699" y="111583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83751" y="998245"/>
            <a:ext cx="5100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OPEN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2535894" y="1358285"/>
            <a:ext cx="8739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LAYOUTGET</a:t>
            </a:r>
            <a:endParaRPr lang="en-US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2401739" y="1691903"/>
            <a:ext cx="1111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GETDEVICEINFO</a:t>
            </a:r>
            <a:endParaRPr lang="en-US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2689771" y="2051943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CLOSE</a:t>
            </a:r>
            <a:endParaRPr lang="en-US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2041699" y="147587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41699" y="183591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41699" y="219595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7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401739" y="1619895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401739" y="1979935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401739" y="2339975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01739" y="2916039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401739" y="3348087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401739" y="3780135"/>
            <a:ext cx="115212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689771" y="2654429"/>
            <a:ext cx="4956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OPEN</a:t>
            </a:r>
            <a:endParaRPr lang="en-US" sz="1050" dirty="0"/>
          </a:p>
        </p:txBody>
      </p:sp>
      <p:sp>
        <p:nvSpPr>
          <p:cNvPr id="34" name="TextBox 33"/>
          <p:cNvSpPr txBox="1"/>
          <p:nvPr/>
        </p:nvSpPr>
        <p:spPr>
          <a:xfrm>
            <a:off x="2513452" y="3094171"/>
            <a:ext cx="8963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READ/WRITE</a:t>
            </a:r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2689771" y="3526219"/>
            <a:ext cx="5309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CLOSE</a:t>
            </a:r>
            <a:endParaRPr lang="en-US" sz="1050" dirty="0"/>
          </a:p>
        </p:txBody>
      </p:sp>
      <p:sp>
        <p:nvSpPr>
          <p:cNvPr id="36" name="TextBox 35"/>
          <p:cNvSpPr txBox="1"/>
          <p:nvPr/>
        </p:nvSpPr>
        <p:spPr>
          <a:xfrm>
            <a:off x="2041699" y="278305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041699" y="321510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41699" y="364715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715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pNFS</a:t>
            </a:r>
            <a:r>
              <a:rPr lang="en-US" sz="2000" dirty="0"/>
              <a:t> support in </a:t>
            </a:r>
            <a:r>
              <a:rPr lang="en-US" sz="2000" dirty="0" err="1"/>
              <a:t>linux</a:t>
            </a:r>
            <a:r>
              <a:rPr lang="en-US" sz="2000" dirty="0"/>
              <a:t> kernel from &gt;= </a:t>
            </a:r>
            <a:r>
              <a:rPr lang="en-US" sz="2000" dirty="0" smtClean="0"/>
              <a:t>2.6.38</a:t>
            </a:r>
          </a:p>
          <a:p>
            <a:pPr lvl="1"/>
            <a:r>
              <a:rPr lang="en-US" sz="1600" dirty="0" smtClean="0"/>
              <a:t>Your Fedora / </a:t>
            </a:r>
            <a:r>
              <a:rPr lang="en-US" sz="1600" dirty="0" err="1" smtClean="0"/>
              <a:t>Debian</a:t>
            </a:r>
            <a:r>
              <a:rPr lang="en-US" sz="1600" dirty="0" smtClean="0"/>
              <a:t> has it… seriously</a:t>
            </a:r>
            <a:endParaRPr lang="en-US" sz="1600" dirty="0"/>
          </a:p>
          <a:p>
            <a:r>
              <a:rPr lang="en-US" sz="2000" dirty="0" err="1"/>
              <a:t>nfs-utils</a:t>
            </a:r>
            <a:r>
              <a:rPr lang="en-US" sz="2000" dirty="0"/>
              <a:t> &gt;= 1.2.3</a:t>
            </a:r>
          </a:p>
          <a:p>
            <a:r>
              <a:rPr lang="en-US" sz="2000" dirty="0" smtClean="0"/>
              <a:t>But </a:t>
            </a:r>
            <a:r>
              <a:rPr lang="en-US" sz="2000" dirty="0"/>
              <a:t>the ones we </a:t>
            </a:r>
            <a:r>
              <a:rPr lang="en-US" sz="2000" dirty="0" smtClean="0"/>
              <a:t>currently support </a:t>
            </a:r>
            <a:r>
              <a:rPr lang="en-US" sz="2000" dirty="0"/>
              <a:t>do not</a:t>
            </a:r>
          </a:p>
          <a:p>
            <a:pPr lvl="1"/>
            <a:r>
              <a:rPr lang="en-US" sz="1800" dirty="0" smtClean="0"/>
              <a:t>RHEL5: 2.6.18</a:t>
            </a:r>
            <a:endParaRPr lang="en-US" sz="1800" dirty="0"/>
          </a:p>
          <a:p>
            <a:pPr lvl="1"/>
            <a:r>
              <a:rPr lang="en-US" sz="1800" dirty="0" err="1"/>
              <a:t>Debian</a:t>
            </a:r>
            <a:r>
              <a:rPr lang="en-US" sz="1800" dirty="0"/>
              <a:t> 6/Squeeze: </a:t>
            </a:r>
            <a:r>
              <a:rPr lang="en-US" sz="1800" dirty="0" smtClean="0"/>
              <a:t>2.6.32</a:t>
            </a:r>
          </a:p>
          <a:p>
            <a:r>
              <a:rPr lang="en-US" sz="2000" dirty="0" smtClean="0"/>
              <a:t>RHEL 6.2 will have a </a:t>
            </a:r>
            <a:r>
              <a:rPr lang="en-US" sz="2000" dirty="0" err="1" smtClean="0"/>
              <a:t>pNFS</a:t>
            </a:r>
            <a:r>
              <a:rPr lang="en-US" sz="2000" dirty="0" smtClean="0"/>
              <a:t> aware kernel</a:t>
            </a:r>
            <a:endParaRPr lang="en-US" sz="2000" dirty="0"/>
          </a:p>
          <a:p>
            <a:r>
              <a:rPr lang="en-US" sz="2000" dirty="0"/>
              <a:t>We provide packages for RHEL5 / RHEL6</a:t>
            </a:r>
          </a:p>
          <a:p>
            <a:pPr lvl="1"/>
            <a:r>
              <a:rPr lang="en-US" sz="1800" dirty="0"/>
              <a:t>Enabled </a:t>
            </a:r>
            <a:r>
              <a:rPr lang="en-US" sz="1800" dirty="0" err="1"/>
              <a:t>pNFS</a:t>
            </a:r>
            <a:r>
              <a:rPr lang="en-US" sz="1800" dirty="0"/>
              <a:t> in the </a:t>
            </a:r>
            <a:r>
              <a:rPr lang="en-US" sz="1800" dirty="0" err="1"/>
              <a:t>elrepo</a:t>
            </a:r>
            <a:r>
              <a:rPr lang="en-US" sz="1800" dirty="0"/>
              <a:t> mainline kernel</a:t>
            </a:r>
          </a:p>
          <a:p>
            <a:pPr lvl="1"/>
            <a:r>
              <a:rPr lang="en-US" sz="1800" dirty="0" err="1"/>
              <a:t>nfs-utils</a:t>
            </a:r>
            <a:r>
              <a:rPr lang="en-US" sz="1800" dirty="0"/>
              <a:t> and AFS module we package ourselves</a:t>
            </a:r>
          </a:p>
          <a:p>
            <a:endParaRPr lang="en-US" sz="2000" dirty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Availability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45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Fully functional</a:t>
            </a:r>
          </a:p>
          <a:p>
            <a:r>
              <a:rPr lang="en-US" sz="2000" dirty="0"/>
              <a:t>Deployed at a few sites as a beta </a:t>
            </a:r>
          </a:p>
          <a:p>
            <a:pPr lvl="1"/>
            <a:r>
              <a:rPr lang="en-US" sz="1800" dirty="0"/>
              <a:t>ASGC, UK </a:t>
            </a:r>
            <a:r>
              <a:rPr lang="en-US" sz="1800" dirty="0" err="1"/>
              <a:t>GridPP</a:t>
            </a:r>
            <a:r>
              <a:rPr lang="en-US" sz="1800" dirty="0"/>
              <a:t>, …</a:t>
            </a:r>
          </a:p>
          <a:p>
            <a:r>
              <a:rPr lang="en-US" sz="2000" dirty="0"/>
              <a:t>New beta release every month</a:t>
            </a:r>
          </a:p>
          <a:p>
            <a:pPr lvl="1"/>
            <a:r>
              <a:rPr lang="en-US" sz="1800" dirty="0"/>
              <a:t>Announced at the DPM users forum</a:t>
            </a:r>
          </a:p>
          <a:p>
            <a:r>
              <a:rPr lang="en-US" sz="2000" dirty="0" smtClean="0"/>
              <a:t>This </a:t>
            </a:r>
            <a:r>
              <a:rPr lang="en-US" sz="2000" dirty="0"/>
              <a:t>will evolve into a production state soon</a:t>
            </a:r>
          </a:p>
          <a:p>
            <a:pPr lvl="1"/>
            <a:r>
              <a:rPr lang="en-US" sz="1800" dirty="0" smtClean="0"/>
              <a:t>Read only, write after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2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Performance: IOZONE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99" y="827807"/>
            <a:ext cx="4152834" cy="311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346798" y="1259855"/>
            <a:ext cx="3311525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1800" dirty="0"/>
              <a:t>Server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Xeon 4 Cores 2.27GHz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12 GB RAM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1 </a:t>
            </a:r>
            <a:r>
              <a:rPr lang="en-US" sz="1200" dirty="0" err="1"/>
              <a:t>Gbit</a:t>
            </a:r>
            <a:r>
              <a:rPr lang="en-US" sz="1200" dirty="0"/>
              <a:t>/s links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1800" dirty="0"/>
              <a:t>Client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Dual core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2 GB RAM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100 Mbit/s link</a:t>
            </a:r>
          </a:p>
        </p:txBody>
      </p:sp>
    </p:spTree>
    <p:extLst>
      <p:ext uri="{BB962C8B-B14F-4D97-AF65-F5344CB8AC3E}">
        <p14:creationId xmlns:p14="http://schemas.microsoft.com/office/powerpoint/2010/main" val="390122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Performance: NFS </a:t>
            </a:r>
            <a:r>
              <a:rPr lang="en-US" dirty="0" err="1" smtClean="0"/>
              <a:t>vs</a:t>
            </a:r>
            <a:r>
              <a:rPr lang="en-US" dirty="0" smtClean="0"/>
              <a:t> RFIO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91" y="827807"/>
            <a:ext cx="4223671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17963" y="1259855"/>
            <a:ext cx="3311525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1800" dirty="0"/>
              <a:t>Server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Xeon 4 Cores 2.27GHz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12 GB RAM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1 </a:t>
            </a:r>
            <a:r>
              <a:rPr lang="en-US" sz="1200" dirty="0" err="1"/>
              <a:t>Gbit</a:t>
            </a:r>
            <a:r>
              <a:rPr lang="en-US" sz="1200" dirty="0"/>
              <a:t>/s links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1800" dirty="0"/>
              <a:t>Client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Dual core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2 GB RAM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200" dirty="0"/>
              <a:t>100 Mbit/s link</a:t>
            </a:r>
          </a:p>
        </p:txBody>
      </p:sp>
    </p:spTree>
    <p:extLst>
      <p:ext uri="{BB962C8B-B14F-4D97-AF65-F5344CB8AC3E}">
        <p14:creationId xmlns:p14="http://schemas.microsoft.com/office/powerpoint/2010/main" val="177343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Our implementation is based on </a:t>
            </a:r>
            <a:r>
              <a:rPr lang="en-US" sz="2000" dirty="0" err="1" smtClean="0"/>
              <a:t>Ganesha</a:t>
            </a:r>
            <a:endParaRPr lang="en-US" sz="2000" dirty="0" smtClean="0"/>
          </a:p>
          <a:p>
            <a:pPr lvl="1"/>
            <a:r>
              <a:rPr lang="en-US" sz="1800" dirty="0" smtClean="0"/>
              <a:t>A </a:t>
            </a:r>
            <a:r>
              <a:rPr lang="en-US" sz="1800" dirty="0" err="1" smtClean="0"/>
              <a:t>userspace</a:t>
            </a:r>
            <a:r>
              <a:rPr lang="en-US" sz="1800" dirty="0" smtClean="0"/>
              <a:t> NFS daemon</a:t>
            </a:r>
          </a:p>
          <a:p>
            <a:pPr lvl="1"/>
            <a:r>
              <a:rPr lang="en-US" sz="1800" dirty="0">
                <a:hlinkClick r:id="rId2"/>
              </a:rPr>
              <a:t>http://sourceforge.net/apps/trac/nfs-ganesha</a:t>
            </a:r>
            <a:r>
              <a:rPr lang="en-US" sz="1800" dirty="0" smtClean="0">
                <a:hlinkClick r:id="rId2"/>
              </a:rPr>
              <a:t>/</a:t>
            </a:r>
            <a:endParaRPr lang="en-US" sz="1800" dirty="0" smtClean="0"/>
          </a:p>
          <a:p>
            <a:r>
              <a:rPr lang="en-US" sz="2000" dirty="0" smtClean="0"/>
              <a:t>Recently it has gained a lot of momentum</a:t>
            </a:r>
          </a:p>
          <a:p>
            <a:pPr lvl="1"/>
            <a:r>
              <a:rPr lang="en-US" sz="1800" dirty="0" smtClean="0"/>
              <a:t>Contributions from IBM (several developers), </a:t>
            </a:r>
            <a:r>
              <a:rPr lang="en-US" sz="1800" dirty="0" err="1" smtClean="0"/>
              <a:t>Panasas</a:t>
            </a:r>
            <a:r>
              <a:rPr lang="en-US" sz="1800" dirty="0" smtClean="0"/>
              <a:t> (idem), </a:t>
            </a:r>
            <a:r>
              <a:rPr lang="en-US" sz="1800" dirty="0" err="1" smtClean="0"/>
              <a:t>LinuxBox</a:t>
            </a:r>
            <a:endParaRPr lang="en-US" sz="1800" dirty="0" smtClean="0"/>
          </a:p>
          <a:p>
            <a:r>
              <a:rPr lang="en-US" sz="2000" dirty="0" smtClean="0"/>
              <a:t>But it also means significant </a:t>
            </a:r>
            <a:r>
              <a:rPr lang="en-US" sz="2000" dirty="0" smtClean="0"/>
              <a:t>refactoring is ongoing</a:t>
            </a:r>
          </a:p>
          <a:p>
            <a:pPr lvl="1"/>
            <a:r>
              <a:rPr lang="en-US" sz="1800" dirty="0" smtClean="0"/>
              <a:t>Especially in the </a:t>
            </a:r>
            <a:r>
              <a:rPr lang="en-US" sz="1800" dirty="0" err="1" smtClean="0"/>
              <a:t>pNFS</a:t>
            </a:r>
            <a:r>
              <a:rPr lang="en-US" sz="1800" dirty="0" smtClean="0"/>
              <a:t> API, where we had put most effort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83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NFS 4.1 / </a:t>
            </a:r>
            <a:r>
              <a:rPr lang="en-US" dirty="0" err="1" smtClean="0"/>
              <a:t>pNFS</a:t>
            </a:r>
            <a:r>
              <a:rPr lang="en-US" dirty="0" smtClean="0"/>
              <a:t> is a complex specification</a:t>
            </a:r>
          </a:p>
          <a:p>
            <a:pPr lvl="1"/>
            <a:r>
              <a:rPr lang="en-US" dirty="0" smtClean="0"/>
              <a:t>And we only use a subset of the functionality</a:t>
            </a:r>
          </a:p>
          <a:p>
            <a:r>
              <a:rPr lang="en-US" dirty="0" smtClean="0"/>
              <a:t>Client is evolving at the same time</a:t>
            </a:r>
          </a:p>
          <a:p>
            <a:r>
              <a:rPr lang="en-US" dirty="0" smtClean="0"/>
              <a:t>Our implementation relied on our own implementation of </a:t>
            </a:r>
            <a:r>
              <a:rPr lang="en-US" dirty="0" err="1" smtClean="0"/>
              <a:t>pNFS</a:t>
            </a:r>
            <a:r>
              <a:rPr lang="en-US" dirty="0" smtClean="0"/>
              <a:t> in </a:t>
            </a:r>
            <a:r>
              <a:rPr lang="en-US" dirty="0" err="1" smtClean="0"/>
              <a:t>Ganesha</a:t>
            </a:r>
            <a:endParaRPr lang="en-US" dirty="0" smtClean="0"/>
          </a:p>
          <a:p>
            <a:pPr lvl="1"/>
            <a:r>
              <a:rPr lang="en-US" dirty="0" smtClean="0"/>
              <a:t>But in the meantime IBM has thrown their army of developers on it…</a:t>
            </a:r>
          </a:p>
          <a:p>
            <a:pPr lvl="1"/>
            <a:r>
              <a:rPr lang="en-US" dirty="0" smtClean="0"/>
              <a:t>A new internal API, to each we’re adapting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don’t I have it already?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3701-8B53-0049-AEC8-9749E7BAD835}" type="datetime1">
              <a:rPr lang="it-IT" smtClean="0"/>
              <a:t>27/02/2012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16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486</Words>
  <Application>Microsoft Office PowerPoint</Application>
  <PresentationFormat>Custom</PresentationFormat>
  <Paragraphs>122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Larissa-Design</vt:lpstr>
      <vt:lpstr>Data Access - NFS</vt:lpstr>
      <vt:lpstr>Why pNFS?</vt:lpstr>
      <vt:lpstr>Overview</vt:lpstr>
      <vt:lpstr>Client Availability</vt:lpstr>
      <vt:lpstr>Implementation Status</vt:lpstr>
      <vt:lpstr>Performance: IOZONE</vt:lpstr>
      <vt:lpstr>Performance: NFS vs RFIO</vt:lpstr>
      <vt:lpstr>Ongoing work</vt:lpstr>
      <vt:lpstr>Why don’t I have it already?</vt:lpstr>
      <vt:lpstr>And will that be it?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n.lamla</dc:creator>
  <cp:lastModifiedBy>Ricardo Rocha</cp:lastModifiedBy>
  <cp:revision>59</cp:revision>
  <dcterms:created xsi:type="dcterms:W3CDTF">2011-10-04T06:09:25Z</dcterms:created>
  <dcterms:modified xsi:type="dcterms:W3CDTF">2012-02-27T12:38:34Z</dcterms:modified>
</cp:coreProperties>
</file>