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4" r:id="rId2"/>
    <p:sldId id="266" r:id="rId3"/>
    <p:sldId id="260" r:id="rId4"/>
    <p:sldId id="265" r:id="rId5"/>
    <p:sldId id="267" r:id="rId6"/>
    <p:sldId id="261" r:id="rId7"/>
    <p:sldId id="268" r:id="rId8"/>
    <p:sldId id="269" r:id="rId9"/>
    <p:sldId id="270" r:id="rId10"/>
  </p:sldIdLst>
  <p:sldSz cx="6243638" cy="4679950"/>
  <p:notesSz cx="6858000" cy="9144000"/>
  <p:defaultTextStyle>
    <a:defPPr>
      <a:defRPr lang="de-DE"/>
    </a:defPPr>
    <a:lvl1pPr marL="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65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304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7956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0607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3260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591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8563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1215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8" autoAdjust="0"/>
  </p:normalViewPr>
  <p:slideViewPr>
    <p:cSldViewPr>
      <p:cViewPr varScale="1">
        <p:scale>
          <a:sx n="105" d="100"/>
          <a:sy n="105" d="100"/>
        </p:scale>
        <p:origin x="-1440" y="-84"/>
      </p:cViewPr>
      <p:guideLst>
        <p:guide orient="horz" pos="1474"/>
        <p:guide pos="19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2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7278-9916-4BC9-9653-6DEB43F1F98A}" type="datetimeFigureOut">
              <a:rPr lang="de-DE" smtClean="0"/>
              <a:pPr/>
              <a:t>26.02.2012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C578D-F708-4C58-839D-BA399D14961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16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4596-6CCC-254B-AADA-7E1CB1B3CE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BB9E-6689-B541-984D-AA12D2D2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98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D:\Aufträge-JSC\Projekt-EMI\EMI-PPT-Template\2. Runde\gitt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71823"/>
            <a:ext cx="6243638" cy="3719665"/>
          </a:xfrm>
          <a:prstGeom prst="rect">
            <a:avLst/>
          </a:prstGeom>
          <a:noFill/>
        </p:spPr>
      </p:pic>
      <p:sp>
        <p:nvSpPr>
          <p:cNvPr id="2" name="Rechteck 1"/>
          <p:cNvSpPr/>
          <p:nvPr userDrawn="1"/>
        </p:nvSpPr>
        <p:spPr>
          <a:xfrm>
            <a:off x="2185715" y="4140175"/>
            <a:ext cx="3831498" cy="21544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EMI is partially funded by the European</a:t>
            </a:r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 Commission under Grant Agreement RI-261611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97200" y="107727"/>
            <a:ext cx="4320479" cy="399600"/>
          </a:xfrm>
          <a:prstGeom prst="rect">
            <a:avLst/>
          </a:prstGeom>
        </p:spPr>
        <p:txBody>
          <a:bodyPr vert="horz" wrap="none" tIns="0" rIns="0" bIns="46800" anchor="ctr" anchorCtr="0">
            <a:noAutofit/>
          </a:bodyPr>
          <a:lstStyle>
            <a:lvl1pPr algn="l"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title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7483" y="611783"/>
            <a:ext cx="352826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i="0" baseline="0">
                <a:solidFill>
                  <a:schemeClr val="tx2">
                    <a:lumMod val="75000"/>
                  </a:schemeClr>
                </a:solidFill>
              </a:defRPr>
            </a:lvl1pPr>
            <a:lvl2pPr marL="226520" indent="0">
              <a:buNone/>
              <a:defRPr/>
            </a:lvl2pPr>
            <a:lvl3pPr marL="453039" indent="0">
              <a:buNone/>
              <a:defRPr/>
            </a:lvl3pPr>
            <a:lvl4pPr marL="679560" indent="0">
              <a:buNone/>
              <a:defRPr/>
            </a:lvl4pPr>
            <a:lvl5pPr marL="906079" indent="0">
              <a:buNone/>
              <a:defRPr/>
            </a:lvl5pPr>
          </a:lstStyle>
          <a:p>
            <a:pPr lvl="0"/>
            <a:r>
              <a:rPr lang="en-US" dirty="0" smtClean="0"/>
              <a:t>Author, Institute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 hasCustomPrompt="1"/>
          </p:nvPr>
        </p:nvSpPr>
        <p:spPr>
          <a:xfrm>
            <a:off x="97483" y="1187847"/>
            <a:ext cx="273630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i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Location, 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41499" y="4356199"/>
            <a:ext cx="5688632" cy="28803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n.lamla\Desktop\balk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" y="35719"/>
            <a:ext cx="516240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41500" y="620120"/>
            <a:ext cx="5688632" cy="3636270"/>
          </a:xfrm>
          <a:prstGeom prst="rect">
            <a:avLst/>
          </a:prstGeom>
        </p:spPr>
        <p:txBody>
          <a:bodyPr lIns="45303" tIns="22652" rIns="45303" bIns="22652"/>
          <a:lstStyle>
            <a:lvl1pPr>
              <a:defRPr sz="24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2pPr>
            <a:lvl3pPr>
              <a:defRPr sz="18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4pPr>
            <a:lvl5pPr>
              <a:defRPr sz="15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 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 rot="16200000">
            <a:off x="5642220" y="4068047"/>
            <a:ext cx="936104" cy="21626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lvl="4"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EMI INFSO-RI-261611</a:t>
            </a:r>
            <a:endParaRPr lang="en-GB" sz="7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008" y="35719"/>
            <a:ext cx="5138043" cy="43204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149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62DC3701-8B53-0049-AEC8-9749E7BAD835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080770" y="4356198"/>
            <a:ext cx="1977153" cy="230589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47460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F5B577DC-976E-2D49-A96F-338E7AE475A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Aufträge-JSC\Projekt-EMI\EMI-PPT-Template\2. Runde\EMI_Logo_newest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2059" y="107727"/>
            <a:ext cx="916457" cy="398292"/>
          </a:xfrm>
          <a:prstGeom prst="rect">
            <a:avLst/>
          </a:prstGeom>
          <a:noFill/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40834" y="4337624"/>
            <a:ext cx="1456849" cy="249164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14A803-2AB9-424E-BA66-E0031698D423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33244" y="4337624"/>
            <a:ext cx="1977153" cy="249164"/>
          </a:xfrm>
          <a:prstGeom prst="rect">
            <a:avLst/>
          </a:prstGeom>
        </p:spPr>
        <p:txBody>
          <a:bodyPr/>
          <a:lstStyle>
            <a:lvl1pPr algn="ct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CERN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474609" y="4337624"/>
            <a:ext cx="1456849" cy="249164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A60838D-EE03-4405-A687-6A316259901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304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90" indent="-169890" algn="l" defTabSz="45304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095" indent="-141575" algn="l" defTabSz="45304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662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92820" indent="-113260" algn="l" defTabSz="453040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339" indent="-113260" algn="l" defTabSz="45304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585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7237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988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25418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5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304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7956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0607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260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91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563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215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Roadmap &amp; 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Ricardo Rocha</a:t>
            </a:r>
          </a:p>
          <a:p>
            <a:r>
              <a:rPr lang="en-US" dirty="0" smtClean="0"/>
              <a:t>( on behalf of the DPM team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0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Our system works</a:t>
            </a:r>
          </a:p>
          <a:p>
            <a:pPr lvl="1"/>
            <a:r>
              <a:rPr lang="en-US" sz="1800" dirty="0" smtClean="0"/>
              <a:t>We should make sure it stays like this</a:t>
            </a:r>
          </a:p>
          <a:p>
            <a:pPr lvl="1"/>
            <a:r>
              <a:rPr lang="en-US" sz="1800" dirty="0" smtClean="0"/>
              <a:t>Major changes increase the risk</a:t>
            </a:r>
          </a:p>
          <a:p>
            <a:r>
              <a:rPr lang="en-US" sz="2000" dirty="0" smtClean="0"/>
              <a:t>Some small changes make big impacts</a:t>
            </a:r>
          </a:p>
          <a:p>
            <a:pPr lvl="1"/>
            <a:r>
              <a:rPr lang="en-US" sz="1800" dirty="0" smtClean="0"/>
              <a:t>Synchronous GET requests, improved load balancing, …</a:t>
            </a:r>
          </a:p>
          <a:p>
            <a:pPr lvl="1"/>
            <a:r>
              <a:rPr lang="en-US" sz="1800" dirty="0" smtClean="0"/>
              <a:t>We are doing these first</a:t>
            </a:r>
          </a:p>
          <a:p>
            <a:r>
              <a:rPr lang="en-US" sz="2000" dirty="0" smtClean="0"/>
              <a:t>But there’s a future beyond those…</a:t>
            </a:r>
          </a:p>
          <a:p>
            <a:pPr lvl="1"/>
            <a:r>
              <a:rPr lang="en-US" sz="1800" dirty="0" smtClean="0"/>
              <a:t>It’s a BIG DATA world out there</a:t>
            </a:r>
          </a:p>
          <a:p>
            <a:pPr lvl="1"/>
            <a:r>
              <a:rPr lang="en-US" sz="1800" dirty="0" smtClean="0"/>
              <a:t>There are now building blocks we can make use of</a:t>
            </a:r>
          </a:p>
          <a:p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is three-fold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996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Roadmap: Core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148803" y="611783"/>
            <a:ext cx="5925344" cy="5069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Package consolidation: EPEL compliance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Fixes in multi-threaded clients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Synchronous GET requests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Replace 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httpg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with https on the SRM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Improve 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dpm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-replicate (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dirs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and FSs)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GUIDs in DPM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Reports on usage information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Quotas?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Accounting metrics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HOT file replication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5218077" y="82780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1.8.3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930045" y="683791"/>
            <a:ext cx="0" cy="7920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8"/>
          <p:cNvSpPr txBox="1"/>
          <p:nvPr/>
        </p:nvSpPr>
        <p:spPr>
          <a:xfrm>
            <a:off x="5215280" y="210478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1.8.4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932842" y="1763911"/>
            <a:ext cx="0" cy="108012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927248" y="2988047"/>
            <a:ext cx="5594" cy="1224136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5218077" y="334808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1.8.5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Roadmap: More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148803" y="611783"/>
            <a:ext cx="5925344" cy="5069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HTTP / DAV ( read only )</a:t>
            </a:r>
          </a:p>
          <a:p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</a:rPr>
              <a:t>GridPP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Admin Toolkit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NFS 4.1 / 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pNFS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( read only )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DMLITE ( MySQL, read only )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New XROOTD plugin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Experimental DMLITE plugins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5218077" y="755799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1.8.3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930045" y="683791"/>
            <a:ext cx="2797" cy="576064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8"/>
          <p:cNvSpPr txBox="1"/>
          <p:nvPr/>
        </p:nvSpPr>
        <p:spPr>
          <a:xfrm>
            <a:off x="5215280" y="154788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1.8.4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927248" y="1393999"/>
            <a:ext cx="5594" cy="7107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927249" y="2195959"/>
            <a:ext cx="5593" cy="648072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5218077" y="2339975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1.8.5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1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What’s next?</a:t>
            </a:r>
          </a:p>
          <a:p>
            <a:r>
              <a:rPr lang="en-US" sz="2000" dirty="0" smtClean="0"/>
              <a:t>S3, </a:t>
            </a:r>
            <a:r>
              <a:rPr lang="en-US" sz="2000" dirty="0" err="1" smtClean="0"/>
              <a:t>Hadoop</a:t>
            </a:r>
            <a:r>
              <a:rPr lang="en-US" sz="2000" dirty="0" smtClean="0"/>
              <a:t>, CEPH, ZFS, …</a:t>
            </a:r>
          </a:p>
          <a:p>
            <a:pPr lvl="1"/>
            <a:r>
              <a:rPr lang="en-US" sz="1800" dirty="0" smtClean="0"/>
              <a:t>Lots of new things getting to production state</a:t>
            </a:r>
          </a:p>
          <a:p>
            <a:r>
              <a:rPr lang="en-US" sz="2000" dirty="0" smtClean="0"/>
              <a:t>Can we make use of them?</a:t>
            </a:r>
          </a:p>
          <a:p>
            <a:pPr lvl="1"/>
            <a:r>
              <a:rPr lang="en-US" sz="1800" dirty="0" smtClean="0"/>
              <a:t>DPM as it is does not ease life in this respect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the 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0770" y="4356198"/>
            <a:ext cx="1977153" cy="23058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224786" y="4134032"/>
            <a:ext cx="1977153" cy="23058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ctr" defTabSz="45304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226519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3040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79560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6079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32600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9119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5639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12159" algn="l" defTabSz="45304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8" name="Rounded Rectangle 7"/>
          <p:cNvSpPr/>
          <p:nvPr/>
        </p:nvSpPr>
        <p:spPr>
          <a:xfrm>
            <a:off x="1249611" y="2483991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WEBDAV</a:t>
            </a:r>
            <a:endParaRPr lang="en-US" sz="12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249983" y="2900981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 smtClean="0"/>
              <a:t>pNFS</a:t>
            </a:r>
            <a:endParaRPr lang="en-US" sz="12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249983" y="3301603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XROOT</a:t>
            </a:r>
            <a:endParaRPr lang="en-US" sz="12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2762151" y="4021683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DPM</a:t>
            </a:r>
            <a:endParaRPr lang="en-US" sz="12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761125" y="3621061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DPNS</a:t>
            </a:r>
            <a:endParaRPr lang="en-US" sz="1200" b="1" dirty="0"/>
          </a:p>
        </p:txBody>
      </p:sp>
      <p:sp>
        <p:nvSpPr>
          <p:cNvPr id="13" name="Can 12"/>
          <p:cNvSpPr/>
          <p:nvPr/>
        </p:nvSpPr>
        <p:spPr>
          <a:xfrm>
            <a:off x="4922019" y="3583918"/>
            <a:ext cx="576064" cy="62826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29531" y="2621387"/>
            <a:ext cx="43204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531" y="3029985"/>
            <a:ext cx="43204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9531" y="3426237"/>
            <a:ext cx="43204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57923" y="3759166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9531" y="3776271"/>
            <a:ext cx="1918306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29531" y="4140175"/>
            <a:ext cx="1918306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058756" y="4140175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Arc 47"/>
          <p:cNvSpPr/>
          <p:nvPr/>
        </p:nvSpPr>
        <p:spPr>
          <a:xfrm>
            <a:off x="1969691" y="2988047"/>
            <a:ext cx="1296144" cy="851334"/>
          </a:xfrm>
          <a:prstGeom prst="arc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Significant </a:t>
            </a:r>
            <a:r>
              <a:rPr lang="en-US" sz="2000" dirty="0"/>
              <a:t>code refactoring almost </a:t>
            </a:r>
            <a:r>
              <a:rPr lang="en-US" sz="2000" dirty="0" smtClean="0"/>
              <a:t>finished</a:t>
            </a:r>
          </a:p>
          <a:p>
            <a:pPr lvl="1"/>
            <a:r>
              <a:rPr lang="en-US" sz="1800" dirty="0" smtClean="0"/>
              <a:t>Making DPM plugin friendly</a:t>
            </a:r>
            <a:endParaRPr lang="en-US" sz="1800" dirty="0"/>
          </a:p>
          <a:p>
            <a:r>
              <a:rPr lang="en-US" sz="2000" dirty="0"/>
              <a:t>Separation between namespace and pool management</a:t>
            </a:r>
          </a:p>
          <a:p>
            <a:pPr lvl="1"/>
            <a:r>
              <a:rPr lang="en-US" sz="1800" dirty="0"/>
              <a:t>DMLITE </a:t>
            </a:r>
            <a:r>
              <a:rPr lang="en-US" sz="1800" dirty="0" smtClean="0"/>
              <a:t>is a </a:t>
            </a:r>
            <a:r>
              <a:rPr lang="en-US" sz="1800" dirty="0"/>
              <a:t>plugin stack</a:t>
            </a:r>
          </a:p>
          <a:p>
            <a:pPr lvl="2"/>
            <a:r>
              <a:rPr lang="en-US" sz="1600" dirty="0"/>
              <a:t>NS: MySQL, Oracle, </a:t>
            </a:r>
            <a:r>
              <a:rPr lang="en-US" sz="1600" dirty="0" err="1"/>
              <a:t>memcache</a:t>
            </a:r>
            <a:r>
              <a:rPr lang="en-US" sz="1600" dirty="0"/>
              <a:t>, </a:t>
            </a:r>
            <a:r>
              <a:rPr lang="en-US" sz="1600" dirty="0" err="1"/>
              <a:t>DynFederation</a:t>
            </a:r>
            <a:r>
              <a:rPr lang="en-US" sz="1600" dirty="0"/>
              <a:t>, …</a:t>
            </a:r>
          </a:p>
          <a:p>
            <a:pPr lvl="2"/>
            <a:r>
              <a:rPr lang="en-US" sz="1600" dirty="0"/>
              <a:t>POOL: Native DPM, HADOOP, S3, CEPH, </a:t>
            </a:r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DMLITE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0770" y="4341634"/>
            <a:ext cx="1977153" cy="23058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0" name="Rounded Rectangle 19"/>
          <p:cNvSpPr/>
          <p:nvPr/>
        </p:nvSpPr>
        <p:spPr>
          <a:xfrm>
            <a:off x="601539" y="3060055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WEBDAV</a:t>
            </a:r>
            <a:endParaRPr lang="en-US" sz="12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601539" y="3492103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 smtClean="0"/>
              <a:t>pNFS</a:t>
            </a:r>
            <a:endParaRPr lang="en-US" sz="12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601539" y="3924151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XROOTD</a:t>
            </a:r>
            <a:endParaRPr lang="en-US" sz="12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2185715" y="3454003"/>
            <a:ext cx="1117848" cy="338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D</a:t>
            </a:r>
            <a:r>
              <a:rPr lang="en-US" sz="1600" b="1" dirty="0" smtClean="0"/>
              <a:t>MLITE</a:t>
            </a:r>
            <a:endParaRPr lang="en-US" sz="16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243257" y="3229595"/>
            <a:ext cx="742658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NS</a:t>
            </a:r>
            <a:endParaRPr lang="en-US" sz="12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3274067" y="3756582"/>
            <a:ext cx="711848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POOL</a:t>
            </a:r>
            <a:endParaRPr lang="en-US" sz="1200" b="1" dirty="0"/>
          </a:p>
        </p:txBody>
      </p:sp>
      <p:sp>
        <p:nvSpPr>
          <p:cNvPr id="27" name="Can 26"/>
          <p:cNvSpPr/>
          <p:nvPr/>
        </p:nvSpPr>
        <p:spPr>
          <a:xfrm>
            <a:off x="5066035" y="3132541"/>
            <a:ext cx="576064" cy="45661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263935" y="3360849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81659" y="3237384"/>
            <a:ext cx="288032" cy="18271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690043" y="3869833"/>
            <a:ext cx="288032" cy="16018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99096" y="3650516"/>
            <a:ext cx="288032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56534" y="3773219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NATIVE DPM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956533" y="394196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CLOUD (S3, …)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956532" y="4125367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HADOOP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265727" y="3924151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11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MySQL</a:t>
            </a:r>
          </a:p>
          <a:p>
            <a:pPr lvl="1"/>
            <a:r>
              <a:rPr lang="en-US" sz="1600" dirty="0" smtClean="0"/>
              <a:t>Our first new plugin, first version finished</a:t>
            </a:r>
          </a:p>
          <a:p>
            <a:r>
              <a:rPr lang="en-US" sz="2000" dirty="0" err="1" smtClean="0"/>
              <a:t>Memcached</a:t>
            </a:r>
            <a:endParaRPr lang="en-US" sz="2000" dirty="0" smtClean="0"/>
          </a:p>
          <a:p>
            <a:pPr lvl="1"/>
            <a:r>
              <a:rPr lang="en-US" sz="1600" dirty="0" smtClean="0"/>
              <a:t>Ongoing work</a:t>
            </a:r>
          </a:p>
          <a:p>
            <a:pPr lvl="1"/>
            <a:r>
              <a:rPr lang="en-US" sz="1600" dirty="0" smtClean="0"/>
              <a:t>For improved </a:t>
            </a:r>
            <a:r>
              <a:rPr lang="en-US" sz="1600" dirty="0" err="1" smtClean="0"/>
              <a:t>nameserver</a:t>
            </a:r>
            <a:r>
              <a:rPr lang="en-US" sz="1600" dirty="0" smtClean="0"/>
              <a:t> performance</a:t>
            </a:r>
          </a:p>
          <a:p>
            <a:r>
              <a:rPr lang="en-US" sz="2000" dirty="0" smtClean="0"/>
              <a:t>Cloud / S3</a:t>
            </a:r>
          </a:p>
          <a:p>
            <a:pPr lvl="1"/>
            <a:r>
              <a:rPr lang="en-US" sz="1600" dirty="0" smtClean="0"/>
              <a:t>What do we need in addition to HTTP?</a:t>
            </a:r>
          </a:p>
          <a:p>
            <a:pPr lvl="1"/>
            <a:r>
              <a:rPr lang="en-US" sz="1600" dirty="0" smtClean="0"/>
              <a:t>How hard is it to have one additional pool in the cloud?</a:t>
            </a:r>
          </a:p>
          <a:p>
            <a:r>
              <a:rPr lang="en-US" sz="2000" dirty="0" err="1" smtClean="0"/>
              <a:t>Hadoop</a:t>
            </a:r>
            <a:r>
              <a:rPr lang="en-US" sz="2000" dirty="0" smtClean="0"/>
              <a:t> (or CEPH, or ZFS, …)</a:t>
            </a:r>
          </a:p>
          <a:p>
            <a:pPr lvl="1"/>
            <a:r>
              <a:rPr lang="en-US" sz="1600" dirty="0" smtClean="0"/>
              <a:t>And how hard is it to have one additional pool with a different backend, sharing the same namespace?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DMLITE Plugins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0770" y="4341634"/>
            <a:ext cx="1977153" cy="23058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WebDAV </a:t>
            </a:r>
            <a:r>
              <a:rPr lang="en-US" dirty="0" err="1" smtClean="0"/>
              <a:t>vs</a:t>
            </a:r>
            <a:r>
              <a:rPr lang="en-US" dirty="0" smtClean="0"/>
              <a:t> DPNS</a:t>
            </a:r>
          </a:p>
          <a:p>
            <a:pPr lvl="1"/>
            <a:r>
              <a:rPr lang="en-US" dirty="0" smtClean="0"/>
              <a:t>What’s missing in the DAV standard?</a:t>
            </a:r>
          </a:p>
          <a:p>
            <a:pPr lvl="1"/>
            <a:r>
              <a:rPr lang="en-US" dirty="0" smtClean="0"/>
              <a:t>Transition / evaluation: we are working on a DAV enabled DPNS client</a:t>
            </a:r>
          </a:p>
          <a:p>
            <a:r>
              <a:rPr lang="en-US" dirty="0" smtClean="0"/>
              <a:t>HTTP is gaining traction</a:t>
            </a:r>
          </a:p>
          <a:p>
            <a:pPr lvl="1"/>
            <a:r>
              <a:rPr lang="en-US" dirty="0" smtClean="0"/>
              <a:t>GET / PUT only? Or can we use it for random </a:t>
            </a:r>
            <a:r>
              <a:rPr lang="en-US" dirty="0" err="1" smtClean="0"/>
              <a:t>i</a:t>
            </a:r>
            <a:r>
              <a:rPr lang="en-US" dirty="0" smtClean="0"/>
              <a:t>/o?</a:t>
            </a:r>
          </a:p>
          <a:p>
            <a:pPr lvl="1"/>
            <a:r>
              <a:rPr lang="en-US" dirty="0" smtClean="0"/>
              <a:t>So easy to use it’s tempting…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3707" y="4356198"/>
            <a:ext cx="1977153" cy="23058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44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DPM is a grid-aware lightweight, easy to configure storage system</a:t>
            </a:r>
          </a:p>
          <a:p>
            <a:pPr lvl="1"/>
            <a:r>
              <a:rPr lang="en-US" sz="1800" dirty="0" smtClean="0"/>
              <a:t>And it will always stay like that</a:t>
            </a:r>
          </a:p>
          <a:p>
            <a:r>
              <a:rPr lang="en-US" sz="2000" dirty="0" smtClean="0"/>
              <a:t>Some coming changes will greatly improve performance</a:t>
            </a:r>
          </a:p>
          <a:p>
            <a:r>
              <a:rPr lang="en-US" sz="2000" dirty="0" smtClean="0"/>
              <a:t>Refactoring gives us access to what others are doing</a:t>
            </a:r>
          </a:p>
          <a:p>
            <a:pPr lvl="1"/>
            <a:r>
              <a:rPr lang="en-US" sz="1800" dirty="0" smtClean="0"/>
              <a:t>Standard building blocks, standard clients</a:t>
            </a:r>
          </a:p>
          <a:p>
            <a:r>
              <a:rPr lang="en-US" sz="2000" dirty="0" smtClean="0"/>
              <a:t>Lots of new things ready to be used</a:t>
            </a:r>
          </a:p>
          <a:p>
            <a:pPr lvl="1"/>
            <a:r>
              <a:rPr lang="en-US" sz="1800" dirty="0" smtClean="0"/>
              <a:t>But we need to improve our testing process</a:t>
            </a:r>
          </a:p>
          <a:p>
            <a:pPr lvl="1"/>
            <a:r>
              <a:rPr lang="en-US" sz="1800" dirty="0" smtClean="0"/>
              <a:t>And faster release cycles</a:t>
            </a:r>
          </a:p>
          <a:p>
            <a:pPr lvl="1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47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460</Words>
  <Application>Microsoft Office PowerPoint</Application>
  <PresentationFormat>Custom</PresentationFormat>
  <Paragraphs>100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Larissa-Design</vt:lpstr>
      <vt:lpstr>Roadmap &amp; Future Work</vt:lpstr>
      <vt:lpstr>Future is three-fold</vt:lpstr>
      <vt:lpstr>Current Roadmap: Core</vt:lpstr>
      <vt:lpstr>Current Roadmap: More</vt:lpstr>
      <vt:lpstr>Preparing the future</vt:lpstr>
      <vt:lpstr>Meet DMLITE</vt:lpstr>
      <vt:lpstr>DMLITE Plugins</vt:lpstr>
      <vt:lpstr>Open Questions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n.lamla</dc:creator>
  <cp:lastModifiedBy>Ricardo Rocha</cp:lastModifiedBy>
  <cp:revision>66</cp:revision>
  <dcterms:created xsi:type="dcterms:W3CDTF">2011-10-04T06:09:25Z</dcterms:created>
  <dcterms:modified xsi:type="dcterms:W3CDTF">2012-02-26T21:08:59Z</dcterms:modified>
</cp:coreProperties>
</file>