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0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0F5BA84-13FC-864F-A3E6-871B6807BF02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2FC8FAB-C524-494E-9523-B3C640CAA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hyperlink" Target="http://www2.ph.ed.ac.uk/~wbhimji/SRMMonitorin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.do?egroupName=dpm-users-forum" TargetMode="External"/><Relationship Id="rId4" Type="http://schemas.openxmlformats.org/officeDocument/2006/relationships/hyperlink" Target="https://www.gridpp.ac.uk/wiki/DPM-admin-tools" TargetMode="External"/><Relationship Id="rId5" Type="http://schemas.openxmlformats.org/officeDocument/2006/relationships/hyperlink" Target="https://www.jiscmail.ac.uk/cgi-bin/webadmin?A0=GRIDPP-STORAGE" TargetMode="External"/><Relationship Id="rId6" Type="http://schemas.openxmlformats.org/officeDocument/2006/relationships/hyperlink" Target="http://gridpp-storage.blogspot.com/" TargetMode="External"/><Relationship Id="rId7" Type="http://schemas.openxmlformats.org/officeDocument/2006/relationships/hyperlink" Target="https://www.gridpp.ac.uk/wiki/Disk_Pool_Manager" TargetMode="External"/><Relationship Id="rId8" Type="http://schemas.openxmlformats.org/officeDocument/2006/relationships/hyperlink" Target="http://storage.esc.rl.ac.uk/weekly/" TargetMode="External"/><Relationship Id="rId9" Type="http://schemas.openxmlformats.org/officeDocument/2006/relationships/hyperlink" Target="http://scotgrid.blogspot.com/" TargetMode="External"/><Relationship Id="rId10" Type="http://schemas.openxmlformats.org/officeDocument/2006/relationships/hyperlink" Target="http://northgrid-tech.blogspot.com/" TargetMode="External"/><Relationship Id="rId11" Type="http://schemas.openxmlformats.org/officeDocument/2006/relationships/hyperlink" Target="https://svnweb.cern.ch/trac/lcgdm/wiki/Dpm%23Webinar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vnweb.cern.ch/trac/lcgdm/wiki/Dpm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vnweb.cern.ch/trac/lcgdm/wiki/Dpm/Dev/Component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vukotic.web.cern.ch/ivukotic/HC/index.asp" TargetMode="External"/><Relationship Id="rId4" Type="http://schemas.openxmlformats.org/officeDocument/2006/relationships/hyperlink" Target="http://www2.ph.ed.ac.uk/~wbhimji/SRMLocalAccessTestSuite/HCInaBoxLocal.tar.gz" TargetMode="External"/><Relationship Id="rId5" Type="http://schemas.openxmlformats.org/officeDocument/2006/relationships/hyperlink" Target="https://svnweb.cern.ch/trac/lcgdm/wiki/Dpm/Admin/Performanc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ammercloud.cern.ch/hc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://ivukotic.web.cern.ch/ivukotic/HC/index.asp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ell.com/LH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Testing Infrastructure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23433"/>
            <a:ext cx="7086600" cy="1752600"/>
          </a:xfrm>
        </p:spPr>
        <p:txBody>
          <a:bodyPr/>
          <a:lstStyle/>
          <a:p>
            <a:r>
              <a:rPr lang="en-US" dirty="0" smtClean="0"/>
              <a:t>Wahid </a:t>
            </a:r>
            <a:r>
              <a:rPr lang="en-US" dirty="0" err="1" smtClean="0"/>
              <a:t>Bhimji</a:t>
            </a:r>
            <a:r>
              <a:rPr lang="en-US" dirty="0" smtClean="0"/>
              <a:t> </a:t>
            </a:r>
          </a:p>
          <a:p>
            <a:r>
              <a:rPr lang="en-US" dirty="0" smtClean="0"/>
              <a:t>Sam </a:t>
            </a:r>
            <a:r>
              <a:rPr lang="en-US" dirty="0" err="1" smtClean="0"/>
              <a:t>Skipsey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 Intro: what to test 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 Existing testing frameworks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 A proposal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to mention: different purposes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lot of the above created for different purposes to that needed here. E.g. for  </a:t>
            </a:r>
          </a:p>
          <a:p>
            <a:r>
              <a:rPr lang="en-US" dirty="0" smtClean="0"/>
              <a:t>Site tuning</a:t>
            </a:r>
          </a:p>
          <a:p>
            <a:r>
              <a:rPr lang="en-US" dirty="0" smtClean="0"/>
              <a:t>Experiment applications and data models</a:t>
            </a:r>
          </a:p>
          <a:p>
            <a:r>
              <a:rPr lang="en-US" dirty="0" smtClean="0"/>
              <a:t>Vendor supplied storage</a:t>
            </a:r>
          </a:p>
          <a:p>
            <a:r>
              <a:rPr lang="en-US" dirty="0" smtClean="0"/>
              <a:t>Middleware, protocol comparisons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But still can be useful….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proposal: Volunteer sites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17638"/>
            <a:ext cx="8432485" cy="4525963"/>
          </a:xfrm>
        </p:spPr>
        <p:txBody>
          <a:bodyPr/>
          <a:lstStyle/>
          <a:p>
            <a:r>
              <a:rPr lang="en-US" dirty="0" smtClean="0">
                <a:solidFill>
                  <a:srgbClr val="1F497D"/>
                </a:solidFill>
              </a:rPr>
              <a:t>Install a test DPM </a:t>
            </a:r>
            <a:r>
              <a:rPr lang="en-US" dirty="0" err="1" smtClean="0">
                <a:solidFill>
                  <a:srgbClr val="1F497D"/>
                </a:solidFill>
              </a:rPr>
              <a:t>headnode</a:t>
            </a:r>
            <a:r>
              <a:rPr lang="en-US" dirty="0" smtClean="0">
                <a:solidFill>
                  <a:srgbClr val="1F497D"/>
                </a:solidFill>
              </a:rPr>
              <a:t> and disk server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Auto-update from a test repo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Runs DPM </a:t>
            </a:r>
            <a:r>
              <a:rPr lang="en-US" dirty="0" err="1" smtClean="0">
                <a:solidFill>
                  <a:srgbClr val="1F497D"/>
                </a:solidFill>
              </a:rPr>
              <a:t>nagios</a:t>
            </a:r>
            <a:r>
              <a:rPr lang="en-US" dirty="0" smtClean="0">
                <a:solidFill>
                  <a:srgbClr val="1F497D"/>
                </a:solidFill>
              </a:rPr>
              <a:t> / </a:t>
            </a:r>
            <a:r>
              <a:rPr lang="en-US" dirty="0" err="1" smtClean="0">
                <a:solidFill>
                  <a:srgbClr val="1F497D"/>
                </a:solidFill>
              </a:rPr>
              <a:t>perfsuite</a:t>
            </a:r>
            <a:r>
              <a:rPr lang="en-US" dirty="0" smtClean="0">
                <a:solidFill>
                  <a:srgbClr val="1F497D"/>
                </a:solidFill>
              </a:rPr>
              <a:t> tests </a:t>
            </a:r>
          </a:p>
          <a:p>
            <a:r>
              <a:rPr lang="en-US" dirty="0" smtClean="0"/>
              <a:t>Regular job running using the HC IO system:</a:t>
            </a:r>
          </a:p>
          <a:p>
            <a:pPr lvl="1"/>
            <a:r>
              <a:rPr lang="en-US" dirty="0" smtClean="0"/>
              <a:t>Test runs on production cluster /read from test </a:t>
            </a:r>
            <a:r>
              <a:rPr lang="en-US" dirty="0" err="1" smtClean="0"/>
              <a:t>dpm</a:t>
            </a:r>
            <a:endParaRPr lang="en-US" dirty="0" smtClean="0"/>
          </a:p>
          <a:p>
            <a:pPr lvl="1"/>
            <a:r>
              <a:rPr lang="en-US" dirty="0" smtClean="0"/>
              <a:t>Easy (</a:t>
            </a:r>
            <a:r>
              <a:rPr lang="en-US" dirty="0" err="1" smtClean="0"/>
              <a:t>ish</a:t>
            </a:r>
            <a:r>
              <a:rPr lang="en-US" dirty="0" smtClean="0"/>
              <a:t>) for atlas sites/ not sure about others </a:t>
            </a:r>
          </a:p>
          <a:p>
            <a:pPr lvl="1"/>
            <a:r>
              <a:rPr lang="en-US" dirty="0" smtClean="0"/>
              <a:t>Some </a:t>
            </a:r>
            <a:r>
              <a:rPr lang="en-US" dirty="0" err="1" smtClean="0"/>
              <a:t>config</a:t>
            </a:r>
            <a:r>
              <a:rPr lang="en-US" dirty="0" smtClean="0"/>
              <a:t>. work: test “site” in atlas or hacks in job script</a:t>
            </a:r>
          </a:p>
          <a:p>
            <a:r>
              <a:rPr lang="en-US" dirty="0" smtClean="0"/>
              <a:t>Can be augmented by special stress tests submitted locally or via </a:t>
            </a:r>
            <a:r>
              <a:rPr lang="en-US" dirty="0" err="1" smtClean="0"/>
              <a:t>hammercloud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DPM Knowledge Base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Wahid </a:t>
            </a:r>
            <a:r>
              <a:rPr lang="en-US" dirty="0" err="1" smtClean="0"/>
              <a:t>Bhimji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0" y="0"/>
            <a:ext cx="7294996" cy="41795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36702"/>
            <a:ext cx="5153800" cy="1752176"/>
          </a:xfrm>
        </p:spPr>
        <p:txBody>
          <a:bodyPr/>
          <a:lstStyle/>
          <a:p>
            <a:r>
              <a:rPr lang="en-US" dirty="0" smtClean="0"/>
              <a:t>A large community to tap into….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36418" y="3931920"/>
          <a:ext cx="2807582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791"/>
                <a:gridCol w="1403791"/>
              </a:tblGrid>
              <a:tr h="302400">
                <a:tc>
                  <a:txBody>
                    <a:bodyPr/>
                    <a:lstStyle/>
                    <a:p>
                      <a:r>
                        <a:rPr lang="en-US" dirty="0" smtClean="0"/>
                        <a:t>SRM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/>
                </a:tc>
              </a:tr>
              <a:tr h="302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Bestman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</a:tr>
              <a:tr h="302400">
                <a:tc>
                  <a:txBody>
                    <a:bodyPr/>
                    <a:lstStyle/>
                    <a:p>
                      <a:r>
                        <a:rPr lang="en-US" dirty="0" smtClean="0"/>
                        <a:t>Castor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  <a:tr h="302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dCache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02400">
                <a:tc>
                  <a:txBody>
                    <a:bodyPr/>
                    <a:lstStyle/>
                    <a:p>
                      <a:r>
                        <a:rPr lang="en-US" dirty="0" smtClean="0"/>
                        <a:t>DPM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  <a:tr h="302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hdfs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02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xrootd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02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73972" y="920015"/>
            <a:ext cx="254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SRM endpoints from BDII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312526" y="1289347"/>
            <a:ext cx="199847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SRC:</a:t>
            </a:r>
          </a:p>
          <a:p>
            <a:r>
              <a:rPr lang="en-US" dirty="0" smtClean="0">
                <a:hlinkClick r:id="rId3"/>
              </a:rPr>
              <a:t>http://www2.ph.ed.ac.uk/~wbhimji/SRMMonitoring/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existing lists; wikis;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hlinkClick r:id="rId2"/>
              </a:rPr>
              <a:t>DPM Trac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dpm-users-forum 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Dpm-contrib</a:t>
            </a:r>
            <a:r>
              <a:rPr lang="en-US" dirty="0" smtClean="0"/>
              <a:t>: currently only contains toolkit (see talk by Sam earlier)</a:t>
            </a:r>
          </a:p>
          <a:p>
            <a:r>
              <a:rPr lang="en-US" dirty="0" err="1" smtClean="0"/>
              <a:t>GridPP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hlinkClick r:id="rId5"/>
              </a:rPr>
              <a:t>Storage list</a:t>
            </a:r>
            <a:r>
              <a:rPr lang="en-US" dirty="0" smtClean="0"/>
              <a:t>; </a:t>
            </a:r>
            <a:r>
              <a:rPr lang="en-US" dirty="0" smtClean="0">
                <a:hlinkClick r:id="rId6"/>
              </a:rPr>
              <a:t>blog</a:t>
            </a:r>
            <a:r>
              <a:rPr lang="en-US" dirty="0" smtClean="0"/>
              <a:t>; </a:t>
            </a:r>
            <a:r>
              <a:rPr lang="en-US" dirty="0" smtClean="0">
                <a:hlinkClick r:id="rId7"/>
              </a:rPr>
              <a:t>wiki </a:t>
            </a:r>
            <a:r>
              <a:rPr lang="en-US" dirty="0" smtClean="0"/>
              <a:t>and </a:t>
            </a:r>
            <a:r>
              <a:rPr lang="en-US" dirty="0" smtClean="0">
                <a:hlinkClick r:id="rId8"/>
              </a:rPr>
              <a:t>weekly meeting</a:t>
            </a:r>
            <a:endParaRPr lang="en-US" dirty="0" smtClean="0"/>
          </a:p>
          <a:p>
            <a:pPr lvl="1" algn="just"/>
            <a:r>
              <a:rPr lang="en-US" dirty="0" smtClean="0"/>
              <a:t>Individual site blogs: e.g. </a:t>
            </a:r>
            <a:r>
              <a:rPr lang="en-US" dirty="0" err="1" smtClean="0">
                <a:hlinkClick r:id="rId9"/>
              </a:rPr>
              <a:t>Scotgrid</a:t>
            </a:r>
            <a:r>
              <a:rPr lang="en-US" dirty="0" smtClean="0">
                <a:hlinkClick r:id="rId9"/>
              </a:rPr>
              <a:t> </a:t>
            </a:r>
            <a:r>
              <a:rPr lang="en-US" dirty="0" smtClean="0"/>
              <a:t>and </a:t>
            </a:r>
            <a:r>
              <a:rPr lang="en-US" dirty="0" err="1" smtClean="0">
                <a:hlinkClick r:id="rId10"/>
              </a:rPr>
              <a:t>Northgrid</a:t>
            </a:r>
            <a:endParaRPr lang="en-US" dirty="0" smtClean="0"/>
          </a:p>
          <a:p>
            <a:r>
              <a:rPr lang="en-US" dirty="0" smtClean="0"/>
              <a:t>Recently DPM </a:t>
            </a:r>
            <a:r>
              <a:rPr lang="en-US" dirty="0" smtClean="0">
                <a:hlinkClick r:id="rId11"/>
              </a:rPr>
              <a:t>webinars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proposals…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175" y="1600200"/>
            <a:ext cx="8884826" cy="4525963"/>
          </a:xfrm>
        </p:spPr>
        <p:txBody>
          <a:bodyPr/>
          <a:lstStyle/>
          <a:p>
            <a:r>
              <a:rPr lang="en-US" dirty="0" smtClean="0"/>
              <a:t>Aggregating blog articles ; observations ; wikis: </a:t>
            </a:r>
          </a:p>
          <a:p>
            <a:pPr lvl="1"/>
            <a:r>
              <a:rPr lang="en-US" dirty="0" smtClean="0"/>
              <a:t>I’m not the best person to do this (!) </a:t>
            </a:r>
          </a:p>
          <a:p>
            <a:r>
              <a:rPr lang="en-US" dirty="0" smtClean="0"/>
              <a:t>Host code snippets, poorly tested tools etc. </a:t>
            </a:r>
          </a:p>
          <a:p>
            <a:r>
              <a:rPr lang="en-US" dirty="0" smtClean="0"/>
              <a:t>Contributions from community into core DPM</a:t>
            </a:r>
          </a:p>
          <a:p>
            <a:pPr lvl="1"/>
            <a:r>
              <a:rPr lang="en-US" dirty="0" smtClean="0"/>
              <a:t>Developers visiting CERN or working at “home”</a:t>
            </a:r>
          </a:p>
          <a:p>
            <a:r>
              <a:rPr lang="en-US" dirty="0" smtClean="0"/>
              <a:t>More of these workshops (!) at other locations (?)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75" y="5116405"/>
            <a:ext cx="8560803" cy="15333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What to test?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DPM core release as well as any new features.</a:t>
            </a:r>
          </a:p>
          <a:p>
            <a:pPr>
              <a:buNone/>
            </a:pPr>
            <a:r>
              <a:rPr lang="en-US" dirty="0" smtClean="0"/>
              <a:t>Should be : </a:t>
            </a:r>
          </a:p>
          <a:p>
            <a:r>
              <a:rPr lang="en-US" dirty="0" smtClean="0"/>
              <a:t>Automatic</a:t>
            </a:r>
          </a:p>
          <a:p>
            <a:r>
              <a:rPr lang="en-US" dirty="0" smtClean="0"/>
              <a:t>Use production environments</a:t>
            </a:r>
          </a:p>
          <a:p>
            <a:r>
              <a:rPr lang="en-US" dirty="0" smtClean="0"/>
              <a:t>Use real workloads</a:t>
            </a:r>
          </a:p>
          <a:p>
            <a:r>
              <a:rPr lang="en-US" dirty="0" smtClean="0"/>
              <a:t>Allow for stress testing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to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WebDav</a:t>
            </a:r>
            <a:endParaRPr lang="en-US" dirty="0" smtClean="0"/>
          </a:p>
          <a:p>
            <a:pPr lvl="1"/>
            <a:r>
              <a:rPr lang="en-US" dirty="0" smtClean="0"/>
              <a:t>As local access protocol </a:t>
            </a:r>
          </a:p>
          <a:p>
            <a:pPr lvl="1"/>
            <a:r>
              <a:rPr lang="en-US" dirty="0" smtClean="0"/>
              <a:t>For WAN transfers</a:t>
            </a:r>
          </a:p>
          <a:p>
            <a:r>
              <a:rPr lang="en-US" dirty="0" smtClean="0"/>
              <a:t>NFS v4.1</a:t>
            </a:r>
          </a:p>
          <a:p>
            <a:r>
              <a:rPr lang="en-US" dirty="0" err="1" smtClean="0"/>
              <a:t>Xrootd</a:t>
            </a:r>
            <a:r>
              <a:rPr lang="en-US" dirty="0" smtClean="0"/>
              <a:t> – including redirection</a:t>
            </a:r>
          </a:p>
          <a:p>
            <a:pPr algn="just"/>
            <a:r>
              <a:rPr lang="en-US" dirty="0" smtClean="0"/>
              <a:t>Everything else in </a:t>
            </a:r>
            <a:r>
              <a:rPr lang="en-US" dirty="0" smtClean="0">
                <a:hlinkClick r:id="rId2"/>
              </a:rPr>
              <a:t>Beta </a:t>
            </a:r>
            <a:endParaRPr lang="en-US" dirty="0" smtClean="0"/>
          </a:p>
          <a:p>
            <a:pPr lvl="1"/>
            <a:r>
              <a:rPr lang="en-US" dirty="0" smtClean="0"/>
              <a:t>E.g. DPM </a:t>
            </a:r>
            <a:r>
              <a:rPr lang="en-US" dirty="0" err="1" smtClean="0"/>
              <a:t>Nagios</a:t>
            </a:r>
            <a:r>
              <a:rPr lang="en-US" dirty="0" smtClean="0"/>
              <a:t> and </a:t>
            </a:r>
            <a:r>
              <a:rPr lang="en-US" dirty="0" err="1" smtClean="0"/>
              <a:t>testsuites</a:t>
            </a:r>
            <a:r>
              <a:rPr lang="en-US" dirty="0" smtClean="0"/>
              <a:t> themselves</a:t>
            </a:r>
          </a:p>
          <a:p>
            <a:r>
              <a:rPr lang="en-US" dirty="0" smtClean="0"/>
              <a:t>The “basics” – i.e. what currently works /used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already available tools / tests/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hlinkClick r:id="rId2"/>
              </a:rPr>
              <a:t>Hammercloud</a:t>
            </a:r>
            <a:endParaRPr lang="en-US" sz="2400" dirty="0" smtClean="0"/>
          </a:p>
          <a:p>
            <a:pPr lvl="1"/>
            <a:r>
              <a:rPr lang="en-US" sz="2000" dirty="0" smtClean="0"/>
              <a:t>Used now for both stress testing site and blacklisting </a:t>
            </a:r>
          </a:p>
          <a:p>
            <a:pPr lvl="1"/>
            <a:r>
              <a:rPr lang="en-US" sz="2000" dirty="0" smtClean="0"/>
              <a:t>Range of realistic user workflows + stats such as </a:t>
            </a:r>
            <a:r>
              <a:rPr lang="en-US" sz="2000" dirty="0" err="1" smtClean="0"/>
              <a:t>cpu</a:t>
            </a:r>
            <a:r>
              <a:rPr lang="en-US" sz="2000" dirty="0" smtClean="0"/>
              <a:t> </a:t>
            </a:r>
            <a:r>
              <a:rPr lang="en-US" sz="2000" dirty="0" err="1" smtClean="0"/>
              <a:t>eff</a:t>
            </a:r>
            <a:r>
              <a:rPr lang="en-US" sz="2000" dirty="0" smtClean="0"/>
              <a:t> and </a:t>
            </a:r>
            <a:r>
              <a:rPr lang="en-US" sz="2000" dirty="0" err="1" smtClean="0"/>
              <a:t>ev</a:t>
            </a:r>
            <a:r>
              <a:rPr lang="en-US" sz="2000" dirty="0" smtClean="0"/>
              <a:t> rate</a:t>
            </a:r>
          </a:p>
          <a:p>
            <a:pPr lvl="1"/>
            <a:r>
              <a:rPr lang="en-US" sz="2000" dirty="0" smtClean="0"/>
              <a:t>Generally requires experiment software  </a:t>
            </a:r>
            <a:endParaRPr lang="en-US" sz="1200" dirty="0" smtClean="0"/>
          </a:p>
          <a:p>
            <a:r>
              <a:rPr lang="en-US" sz="2400" dirty="0" smtClean="0">
                <a:hlinkClick r:id="rId3"/>
              </a:rPr>
              <a:t>ATLAS HC IO tests </a:t>
            </a:r>
            <a:r>
              <a:rPr lang="en-US" sz="2400" dirty="0" smtClean="0"/>
              <a:t>: (more info later)</a:t>
            </a:r>
          </a:p>
          <a:p>
            <a:pPr lvl="1"/>
            <a:r>
              <a:rPr lang="en-US" sz="2000" dirty="0" smtClean="0"/>
              <a:t>Uses HC framework to submit arbitrary tests and collect more stats </a:t>
            </a:r>
          </a:p>
          <a:p>
            <a:r>
              <a:rPr lang="en-US" sz="2400" dirty="0" smtClean="0">
                <a:hlinkClick r:id="rId4"/>
              </a:rPr>
              <a:t>HCInABox 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My own tar ball of similar tests – not supported in any way </a:t>
            </a:r>
          </a:p>
          <a:p>
            <a:r>
              <a:rPr lang="en-US" sz="2400" dirty="0" smtClean="0">
                <a:hlinkClick r:id="rId5"/>
              </a:rPr>
              <a:t>Perfsuite / nagios tests</a:t>
            </a:r>
            <a:endParaRPr lang="en-US" sz="2400" dirty="0" smtClean="0"/>
          </a:p>
          <a:p>
            <a:pPr lvl="1"/>
            <a:r>
              <a:rPr lang="en-US" sz="2000" dirty="0" smtClean="0"/>
              <a:t>Contains low level test of all required operations </a:t>
            </a:r>
          </a:p>
          <a:p>
            <a:pPr lvl="1"/>
            <a:r>
              <a:rPr lang="en-US" sz="2000" dirty="0" smtClean="0"/>
              <a:t>Also has a version of a root read test put in by Martin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Virage 97"/>
          <p:cNvSpPr/>
          <p:nvPr/>
        </p:nvSpPr>
        <p:spPr>
          <a:xfrm rot="10800000">
            <a:off x="6707188" y="2195513"/>
            <a:ext cx="1268412" cy="3052762"/>
          </a:xfrm>
          <a:prstGeom prst="bentArrow">
            <a:avLst>
              <a:gd name="adj1" fmla="val 13704"/>
              <a:gd name="adj2" fmla="val 14705"/>
              <a:gd name="adj3" fmla="val 12037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6223000" y="22225"/>
            <a:ext cx="2919413" cy="825500"/>
          </a:xfrm>
        </p:spPr>
        <p:txBody>
          <a:bodyPr/>
          <a:lstStyle/>
          <a:p>
            <a:r>
              <a:rPr lang="en-US"/>
              <a:t>Structure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551089-8CF4-DC42-A84E-7A6402475307}" type="slidenum">
              <a:rPr lang="en-US">
                <a:ea typeface="ＭＳ Ｐゴシック" charset="-128"/>
                <a:cs typeface="ＭＳ Ｐゴシック" charset="-128"/>
              </a:rPr>
              <a:pPr/>
              <a:t>5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49775" y="903288"/>
            <a:ext cx="2016125" cy="13779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/>
              <a:t>Hammercloud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04925" y="4981575"/>
            <a:ext cx="1201738" cy="728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Oracle Db</a:t>
            </a:r>
          </a:p>
        </p:txBody>
      </p:sp>
      <p:sp>
        <p:nvSpPr>
          <p:cNvPr id="20" name="Hexagon 19"/>
          <p:cNvSpPr/>
          <p:nvPr/>
        </p:nvSpPr>
        <p:spPr>
          <a:xfrm>
            <a:off x="1905000" y="2290763"/>
            <a:ext cx="1917700" cy="1638300"/>
          </a:xfrm>
          <a:prstGeom prst="hexagon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dirty="0"/>
              <a:t>SVN</a:t>
            </a:r>
          </a:p>
          <a:p>
            <a:pPr>
              <a:defRPr/>
            </a:pPr>
            <a:r>
              <a:rPr lang="en-US" sz="1400" dirty="0"/>
              <a:t>Test code script</a:t>
            </a:r>
          </a:p>
          <a:p>
            <a:pPr>
              <a:defRPr/>
            </a:pPr>
            <a:r>
              <a:rPr lang="en-US" sz="1400" dirty="0"/>
              <a:t>Set release</a:t>
            </a:r>
          </a:p>
          <a:p>
            <a:pPr>
              <a:defRPr/>
            </a:pPr>
            <a:r>
              <a:rPr lang="en-US" sz="1400" dirty="0"/>
              <a:t>Datasets,…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7416" name="TextBox 26"/>
          <p:cNvSpPr txBox="1">
            <a:spLocks noChangeArrowheads="1"/>
          </p:cNvSpPr>
          <p:nvPr/>
        </p:nvSpPr>
        <p:spPr bwMode="auto">
          <a:xfrm>
            <a:off x="2771775" y="5370513"/>
            <a:ext cx="14287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Uploads stats</a:t>
            </a:r>
          </a:p>
        </p:txBody>
      </p:sp>
      <p:sp>
        <p:nvSpPr>
          <p:cNvPr id="17417" name="Content Placeholder 2"/>
          <p:cNvSpPr>
            <a:spLocks noGrp="1"/>
          </p:cNvSpPr>
          <p:nvPr>
            <p:ph idx="1"/>
          </p:nvPr>
        </p:nvSpPr>
        <p:spPr>
          <a:xfrm>
            <a:off x="23813" y="487363"/>
            <a:ext cx="4176712" cy="11477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1600" b="1" smtClean="0"/>
              <a:t>Currently</a:t>
            </a:r>
          </a:p>
          <a:p>
            <a:pPr>
              <a:buFont typeface="Arial" charset="0"/>
              <a:buNone/>
            </a:pPr>
            <a:r>
              <a:rPr lang="en-US" sz="1600" smtClean="0"/>
              <a:t>A standard Atlas dataset (DPD/AOD/ESD) “preloaded” to sites</a:t>
            </a:r>
          </a:p>
          <a:p>
            <a:pPr>
              <a:buFont typeface="Arial" charset="0"/>
              <a:buNone/>
            </a:pPr>
            <a:r>
              <a:rPr lang="en-US" sz="1600" smtClean="0"/>
              <a:t>Use both ROOT from ATLAS release and HEAD</a:t>
            </a:r>
          </a:p>
        </p:txBody>
      </p:sp>
      <p:sp>
        <p:nvSpPr>
          <p:cNvPr id="17418" name="TextBox 62"/>
          <p:cNvSpPr txBox="1">
            <a:spLocks noChangeArrowheads="1"/>
          </p:cNvSpPr>
          <p:nvPr/>
        </p:nvSpPr>
        <p:spPr bwMode="auto">
          <a:xfrm>
            <a:off x="5703888" y="2524125"/>
            <a:ext cx="13382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Regularly </a:t>
            </a:r>
          </a:p>
          <a:p>
            <a:r>
              <a:rPr lang="en-US" sz="1800"/>
              <a:t>submitting </a:t>
            </a:r>
          </a:p>
          <a:p>
            <a:r>
              <a:rPr lang="en-US" sz="1800"/>
              <a:t>single tests</a:t>
            </a:r>
          </a:p>
        </p:txBody>
      </p:sp>
      <p:sp>
        <p:nvSpPr>
          <p:cNvPr id="30" name="Multidocument 29"/>
          <p:cNvSpPr/>
          <p:nvPr/>
        </p:nvSpPr>
        <p:spPr>
          <a:xfrm>
            <a:off x="4316413" y="4397375"/>
            <a:ext cx="2249487" cy="1549400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Sites</a:t>
            </a:r>
          </a:p>
        </p:txBody>
      </p:sp>
      <p:sp>
        <p:nvSpPr>
          <p:cNvPr id="44" name="Flèche vers le bas 43"/>
          <p:cNvSpPr/>
          <p:nvPr/>
        </p:nvSpPr>
        <p:spPr>
          <a:xfrm>
            <a:off x="5264150" y="2397125"/>
            <a:ext cx="439738" cy="18764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Virage 47"/>
          <p:cNvSpPr/>
          <p:nvPr/>
        </p:nvSpPr>
        <p:spPr>
          <a:xfrm rot="5400000">
            <a:off x="4164013" y="2733675"/>
            <a:ext cx="1287462" cy="1792288"/>
          </a:xfrm>
          <a:prstGeom prst="bentArrow">
            <a:avLst>
              <a:gd name="adj1" fmla="val 18546"/>
              <a:gd name="adj2" fmla="val 16243"/>
              <a:gd name="adj3" fmla="val 18547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Flèche vers la gauche 56"/>
          <p:cNvSpPr/>
          <p:nvPr/>
        </p:nvSpPr>
        <p:spPr>
          <a:xfrm>
            <a:off x="2665413" y="5248275"/>
            <a:ext cx="1520825" cy="20478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" name="Rectangle avec flèche vers le haut 62"/>
          <p:cNvSpPr/>
          <p:nvPr/>
        </p:nvSpPr>
        <p:spPr>
          <a:xfrm>
            <a:off x="23813" y="5803900"/>
            <a:ext cx="3798887" cy="1054100"/>
          </a:xfrm>
          <a:prstGeom prst="upArrowCallout">
            <a:avLst>
              <a:gd name="adj1" fmla="val 39479"/>
              <a:gd name="adj2" fmla="val 19829"/>
              <a:gd name="adj3" fmla="val 17760"/>
              <a:gd name="adj4" fmla="val 691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Data mining tools</a:t>
            </a:r>
          </a:p>
          <a:p>
            <a:pPr algn="ctr">
              <a:defRPr/>
            </a:pPr>
            <a:r>
              <a:rPr lang="en-US" sz="160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Command line, Web interface, Root scripts</a:t>
            </a:r>
          </a:p>
        </p:txBody>
      </p:sp>
      <p:sp>
        <p:nvSpPr>
          <p:cNvPr id="96" name="Disque magnétique 95"/>
          <p:cNvSpPr/>
          <p:nvPr/>
        </p:nvSpPr>
        <p:spPr>
          <a:xfrm>
            <a:off x="7146925" y="3306763"/>
            <a:ext cx="1616075" cy="1036637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/>
              <a:t>ROOT source (via curl)</a:t>
            </a:r>
          </a:p>
        </p:txBody>
      </p:sp>
      <p:sp>
        <p:nvSpPr>
          <p:cNvPr id="97" name="Stockage à accès séquentiel 96"/>
          <p:cNvSpPr/>
          <p:nvPr/>
        </p:nvSpPr>
        <p:spPr>
          <a:xfrm>
            <a:off x="7218363" y="1993900"/>
            <a:ext cx="1255712" cy="1060450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800" dirty="0"/>
              <a:t>New dataset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985705" y="118030"/>
            <a:ext cx="37214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libri (Body)"/>
                <a:cs typeface="Calibri (Body)"/>
              </a:rPr>
              <a:t>ATLAS HC IO Tests</a:t>
            </a:r>
            <a:endParaRPr lang="en-US" sz="2800" dirty="0">
              <a:latin typeface="Calibri (Body)"/>
              <a:cs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Atlas HC IO Tests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0" y="1208185"/>
            <a:ext cx="9144000" cy="4525963"/>
          </a:xfrm>
        </p:spPr>
        <p:txBody>
          <a:bodyPr/>
          <a:lstStyle/>
          <a:p>
            <a:pPr marL="514350" indent="-514350">
              <a:buFont typeface="Calibri" charset="0"/>
              <a:buAutoNum type="arabicPeriod"/>
            </a:pPr>
            <a:r>
              <a:rPr lang="en-US" dirty="0">
                <a:solidFill>
                  <a:srgbClr val="1F497D"/>
                </a:solidFill>
              </a:rPr>
              <a:t>ROOT based reading of DPD (or AOD)</a:t>
            </a:r>
            <a:r>
              <a:rPr lang="en-US" dirty="0"/>
              <a:t>:</a:t>
            </a:r>
            <a:endParaRPr lang="en-US" dirty="0" smtClean="0"/>
          </a:p>
          <a:p>
            <a:pPr marL="914400" lvl="1" indent="-514350"/>
            <a:r>
              <a:rPr lang="en-US" dirty="0" smtClean="0"/>
              <a:t> Somewhat like an ATLAS DPD analysis </a:t>
            </a:r>
          </a:p>
          <a:p>
            <a:pPr marL="914400" lvl="1" indent="-514350"/>
            <a:r>
              <a:rPr lang="en-US" dirty="0" smtClean="0"/>
              <a:t>Provides </a:t>
            </a:r>
            <a:r>
              <a:rPr lang="en-US" dirty="0"/>
              <a:t>metrics from ROOT (no. of </a:t>
            </a:r>
            <a:r>
              <a:rPr lang="en-US" dirty="0" smtClean="0"/>
              <a:t>reads</a:t>
            </a:r>
            <a:r>
              <a:rPr lang="en-US" dirty="0"/>
              <a:t>/ speed</a:t>
            </a:r>
            <a:r>
              <a:rPr lang="en-US" dirty="0" smtClean="0"/>
              <a:t>)</a:t>
            </a:r>
          </a:p>
          <a:p>
            <a:pPr marL="914400" lvl="1" indent="-514350"/>
            <a:r>
              <a:rPr lang="en-US" dirty="0" smtClean="0">
                <a:solidFill>
                  <a:schemeClr val="tx2"/>
                </a:solidFill>
              </a:rPr>
              <a:t>Happy to add detailed DPM metrics (e.g. parsing text file that comes from client when RFIO_TRACE set)</a:t>
            </a:r>
          </a:p>
          <a:p>
            <a:pPr marL="514350" indent="-514350">
              <a:buFont typeface="Calibri" charset="0"/>
              <a:buAutoNum type="arabicPeriod"/>
            </a:pPr>
            <a:r>
              <a:rPr lang="en-US" dirty="0" smtClean="0">
                <a:solidFill>
                  <a:srgbClr val="1F497D"/>
                </a:solidFill>
              </a:rPr>
              <a:t>Download </a:t>
            </a:r>
            <a:r>
              <a:rPr lang="en-US" dirty="0">
                <a:solidFill>
                  <a:srgbClr val="1F497D"/>
                </a:solidFill>
              </a:rPr>
              <a:t>latest ROOT version and use </a:t>
            </a:r>
            <a:endParaRPr lang="en-US" dirty="0"/>
          </a:p>
          <a:p>
            <a:pPr marL="914400" lvl="1" indent="-514350"/>
            <a:r>
              <a:rPr lang="en-US" dirty="0"/>
              <a:t>Write a new file and then read it back</a:t>
            </a:r>
          </a:p>
          <a:p>
            <a:pPr marL="514350" indent="-514350">
              <a:buFont typeface="Calibri" charset="0"/>
              <a:buAutoNum type="arabicPeriod"/>
            </a:pPr>
            <a:r>
              <a:rPr lang="en-US" dirty="0">
                <a:solidFill>
                  <a:srgbClr val="1F497D"/>
                </a:solidFill>
              </a:rPr>
              <a:t>Athena</a:t>
            </a:r>
            <a:r>
              <a:rPr lang="en-US" dirty="0" smtClean="0">
                <a:solidFill>
                  <a:srgbClr val="1F497D"/>
                </a:solidFill>
              </a:rPr>
              <a:t> (Atlas framework) D3PD making</a:t>
            </a:r>
          </a:p>
          <a:p>
            <a:pPr marL="514350" indent="-514350">
              <a:buFont typeface="Calibri" charset="0"/>
              <a:buAutoNum type="arabicPeriod"/>
            </a:pPr>
            <a:r>
              <a:rPr lang="en-US" dirty="0" smtClean="0">
                <a:solidFill>
                  <a:srgbClr val="1F497D"/>
                </a:solidFill>
              </a:rPr>
              <a:t>“Realistic analysis” test</a:t>
            </a:r>
          </a:p>
          <a:p>
            <a:pPr marL="914400" lvl="1" indent="-514350"/>
            <a:r>
              <a:rPr lang="en-US" dirty="0" smtClean="0"/>
              <a:t>Example physics code from a “workbook”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DBB0C4-2DDD-4E48-A1B8-947AFFF91A7F}" type="slidenum">
              <a:rPr lang="en-US">
                <a:ea typeface="ＭＳ Ｐゴシック" charset="-128"/>
                <a:cs typeface="ＭＳ Ｐゴシック" charset="-128"/>
              </a:rPr>
              <a:pPr/>
              <a:t>6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47" y="1417638"/>
            <a:ext cx="8115953" cy="51118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09968" y="1094472"/>
            <a:ext cx="6534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http://ivukotic.web.cern.ch/ivukotic/HC/index.asp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otReads2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3367" r="1143" b="56390"/>
              <a:stretch>
                <a:fillRect/>
              </a:stretch>
            </p:blipFill>
          </mc:Choice>
          <mc:Fallback>
            <p:blipFill>
              <a:blip r:embed="rId3"/>
              <a:srcRect t="3367" r="1143" b="56390"/>
              <a:stretch>
                <a:fillRect/>
              </a:stretch>
            </p:blipFill>
          </mc:Fallback>
        </mc:AlternateContent>
        <p:spPr>
          <a:xfrm>
            <a:off x="-986043" y="294648"/>
            <a:ext cx="11023280" cy="635037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12"/>
            <a:ext cx="8229600" cy="906483"/>
          </a:xfrm>
        </p:spPr>
        <p:txBody>
          <a:bodyPr/>
          <a:lstStyle/>
          <a:p>
            <a:r>
              <a:rPr lang="en-US" dirty="0" smtClean="0"/>
              <a:t>“ROOT reads”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HCInABox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8048"/>
            <a:ext cx="8686800" cy="4525963"/>
          </a:xfrm>
        </p:spPr>
        <p:txBody>
          <a:bodyPr/>
          <a:lstStyle/>
          <a:p>
            <a:r>
              <a:rPr lang="en-US" dirty="0" smtClean="0"/>
              <a:t>Same test as (1) </a:t>
            </a:r>
          </a:p>
          <a:p>
            <a:r>
              <a:rPr lang="en-US" dirty="0" smtClean="0"/>
              <a:t>Here run locally on a test disk server (from </a:t>
            </a:r>
            <a:r>
              <a:rPr lang="en-US" dirty="0" smtClean="0">
                <a:hlinkClick r:id="rId2"/>
              </a:rPr>
              <a:t>Dell</a:t>
            </a:r>
            <a:r>
              <a:rPr lang="en-US" dirty="0" smtClean="0"/>
              <a:t>).</a:t>
            </a:r>
          </a:p>
          <a:p>
            <a:r>
              <a:rPr lang="en-US" dirty="0" smtClean="0"/>
              <a:t>Can artificially create load seen in production</a:t>
            </a:r>
          </a:p>
          <a:p>
            <a:pPr marL="342900" lvl="1" indent="-342900">
              <a:buNone/>
            </a:pPr>
            <a:r>
              <a:rPr lang="en-US" dirty="0" smtClean="0"/>
              <a:t>	E.g. submit to batch 100 simultaneous jobs direct </a:t>
            </a:r>
            <a:r>
              <a:rPr lang="en-US" dirty="0" err="1" smtClean="0"/>
              <a:t>rfio</a:t>
            </a:r>
            <a:r>
              <a:rPr lang="en-US" dirty="0" smtClean="0"/>
              <a:t> reads against 1 </a:t>
            </a:r>
            <a:r>
              <a:rPr lang="en-US" dirty="0" err="1" smtClean="0"/>
              <a:t>filesystem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831" y="3882721"/>
            <a:ext cx="3523334" cy="184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6165" y="3895679"/>
            <a:ext cx="3515881" cy="184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59025" y="4337661"/>
            <a:ext cx="2021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128k </a:t>
            </a:r>
            <a:r>
              <a:rPr lang="en-US" dirty="0" err="1" smtClean="0"/>
              <a:t>Rfio</a:t>
            </a:r>
            <a:r>
              <a:rPr lang="en-US" dirty="0" smtClean="0"/>
              <a:t> </a:t>
            </a:r>
            <a:r>
              <a:rPr lang="en-US" dirty="0" err="1" smtClean="0"/>
              <a:t>buffersize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78732" y="4337661"/>
            <a:ext cx="2021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512k </a:t>
            </a:r>
            <a:r>
              <a:rPr lang="en-US" dirty="0" err="1" smtClean="0"/>
              <a:t>Rfio</a:t>
            </a:r>
            <a:r>
              <a:rPr lang="en-US" dirty="0" smtClean="0"/>
              <a:t> </a:t>
            </a:r>
            <a:r>
              <a:rPr lang="en-US" dirty="0" err="1" smtClean="0"/>
              <a:t>buffersize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74955" y="6064325"/>
            <a:ext cx="35012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/>
            <a:r>
              <a:rPr lang="en-US" sz="2400" dirty="0" smtClean="0"/>
              <a:t>Test also in DPM </a:t>
            </a:r>
            <a:r>
              <a:rPr lang="en-US" sz="2400" dirty="0" err="1" smtClean="0"/>
              <a:t>Perfsuite</a:t>
            </a:r>
            <a:endParaRPr lang="en-US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CDF-HEP-WB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ECDF-HEP-WB-1.thmx</Template>
  <TotalTime>5747</TotalTime>
  <Words>708</Words>
  <Application>Microsoft Macintosh PowerPoint</Application>
  <PresentationFormat>On-screen Show (4:3)</PresentationFormat>
  <Paragraphs>133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ECDF-HEP-WB-1</vt:lpstr>
      <vt:lpstr>Testing Infrastructure</vt:lpstr>
      <vt:lpstr>Introduction: What to test?</vt:lpstr>
      <vt:lpstr>Features to test</vt:lpstr>
      <vt:lpstr>Some already available tools / tests/ frameworks</vt:lpstr>
      <vt:lpstr>Structure</vt:lpstr>
      <vt:lpstr> Atlas HC IO Tests</vt:lpstr>
      <vt:lpstr>A few plots</vt:lpstr>
      <vt:lpstr>“ROOT reads”</vt:lpstr>
      <vt:lpstr>HCInABox example</vt:lpstr>
      <vt:lpstr>Just to mention: different purposes</vt:lpstr>
      <vt:lpstr>A proposal: Volunteer sites </vt:lpstr>
      <vt:lpstr>DPM Knowledge Base</vt:lpstr>
      <vt:lpstr>A large community to tap into….</vt:lpstr>
      <vt:lpstr>Various existing lists; wikis; blogs</vt:lpstr>
      <vt:lpstr>Some proposals…</vt:lpstr>
    </vt:vector>
  </TitlesOfParts>
  <Company>Edinburgh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Wahid Bhimji</dc:creator>
  <cp:lastModifiedBy>Wahid Bhimji</cp:lastModifiedBy>
  <cp:revision>11</cp:revision>
  <dcterms:created xsi:type="dcterms:W3CDTF">2012-02-26T21:04:31Z</dcterms:created>
  <dcterms:modified xsi:type="dcterms:W3CDTF">2012-02-26T21:10:33Z</dcterms:modified>
</cp:coreProperties>
</file>