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62" r:id="rId3"/>
    <p:sldId id="260" r:id="rId4"/>
    <p:sldId id="270" r:id="rId5"/>
    <p:sldId id="266" r:id="rId6"/>
    <p:sldId id="267" r:id="rId7"/>
    <p:sldId id="265" r:id="rId8"/>
    <p:sldId id="272" r:id="rId9"/>
    <p:sldId id="271" r:id="rId10"/>
  </p:sldIdLst>
  <p:sldSz cx="6243638" cy="4679950"/>
  <p:notesSz cx="6858000" cy="9144000"/>
  <p:defaultTextStyle>
    <a:defPPr>
      <a:defRPr lang="de-DE"/>
    </a:defPPr>
    <a:lvl1pPr marL="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651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304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7956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0607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3260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5911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8563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1215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68" autoAdjust="0"/>
  </p:normalViewPr>
  <p:slideViewPr>
    <p:cSldViewPr>
      <p:cViewPr>
        <p:scale>
          <a:sx n="115" d="100"/>
          <a:sy n="115" d="100"/>
        </p:scale>
        <p:origin x="-1260" y="72"/>
      </p:cViewPr>
      <p:guideLst>
        <p:guide orient="horz" pos="1474"/>
        <p:guide pos="19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22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97278-9916-4BC9-9653-6DEB43F1F98A}" type="datetimeFigureOut">
              <a:rPr lang="de-DE" smtClean="0"/>
              <a:pPr/>
              <a:t>26.02.2012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C578D-F708-4C58-839D-BA399D14961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5916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F4596-6CCC-254B-AADA-7E1CB1B3CE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DBB9E-6689-B541-984D-AA12D2D2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98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D:\Aufträge-JSC\Projekt-EMI\EMI-PPT-Template\2. Runde\gitter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71823"/>
            <a:ext cx="6243638" cy="3719665"/>
          </a:xfrm>
          <a:prstGeom prst="rect">
            <a:avLst/>
          </a:prstGeom>
          <a:noFill/>
        </p:spPr>
      </p:pic>
      <p:sp>
        <p:nvSpPr>
          <p:cNvPr id="2" name="Rechteck 1"/>
          <p:cNvSpPr/>
          <p:nvPr userDrawn="1"/>
        </p:nvSpPr>
        <p:spPr>
          <a:xfrm>
            <a:off x="2185715" y="4140175"/>
            <a:ext cx="3831498" cy="21544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EMI is partially funded by the European</a:t>
            </a:r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 Commission under Grant Agreement RI-261611</a:t>
            </a:r>
            <a:endParaRPr lang="de-DE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97200" y="107727"/>
            <a:ext cx="4320479" cy="399600"/>
          </a:xfrm>
          <a:prstGeom prst="rect">
            <a:avLst/>
          </a:prstGeom>
        </p:spPr>
        <p:txBody>
          <a:bodyPr vert="horz" wrap="none" tIns="0" rIns="0" bIns="46800" anchor="ctr" anchorCtr="0">
            <a:noAutofit/>
          </a:bodyPr>
          <a:lstStyle>
            <a:lvl1pPr algn="l">
              <a:defRPr sz="3200" b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title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7483" y="611783"/>
            <a:ext cx="352826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i="0" baseline="0">
                <a:solidFill>
                  <a:schemeClr val="tx2">
                    <a:lumMod val="75000"/>
                  </a:schemeClr>
                </a:solidFill>
              </a:defRPr>
            </a:lvl1pPr>
            <a:lvl2pPr marL="226520" indent="0">
              <a:buNone/>
              <a:defRPr/>
            </a:lvl2pPr>
            <a:lvl3pPr marL="453039" indent="0">
              <a:buNone/>
              <a:defRPr/>
            </a:lvl3pPr>
            <a:lvl4pPr marL="679560" indent="0">
              <a:buNone/>
              <a:defRPr/>
            </a:lvl4pPr>
            <a:lvl5pPr marL="906079" indent="0">
              <a:buNone/>
              <a:defRPr/>
            </a:lvl5pPr>
          </a:lstStyle>
          <a:p>
            <a:pPr lvl="0"/>
            <a:r>
              <a:rPr lang="en-US" dirty="0" smtClean="0"/>
              <a:t>Author, Institute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 hasCustomPrompt="1"/>
          </p:nvPr>
        </p:nvSpPr>
        <p:spPr>
          <a:xfrm>
            <a:off x="97483" y="1187847"/>
            <a:ext cx="273630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i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Location, Date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241499" y="4356199"/>
            <a:ext cx="5688632" cy="288032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n.lamla\Desktop\balke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" y="35719"/>
            <a:ext cx="5162400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41500" y="620120"/>
            <a:ext cx="5688632" cy="3636270"/>
          </a:xfrm>
          <a:prstGeom prst="rect">
            <a:avLst/>
          </a:prstGeom>
        </p:spPr>
        <p:txBody>
          <a:bodyPr lIns="45303" tIns="22652" rIns="45303" bIns="22652"/>
          <a:lstStyle>
            <a:lvl1pPr>
              <a:defRPr sz="24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2pPr>
            <a:lvl3pPr>
              <a:defRPr sz="1800" i="1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4pPr>
            <a:lvl5pPr>
              <a:defRPr sz="1500" i="1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</a:t>
            </a:r>
          </a:p>
          <a:p>
            <a:pPr lvl="1"/>
            <a:r>
              <a:rPr lang="de-DE" dirty="0" smtClean="0"/>
              <a:t> Zweite Ebene</a:t>
            </a:r>
          </a:p>
          <a:p>
            <a:pPr lvl="2"/>
            <a:r>
              <a:rPr lang="de-DE" dirty="0" smtClean="0"/>
              <a:t> 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>
          <a:xfrm rot="16200000">
            <a:off x="5642220" y="4068047"/>
            <a:ext cx="936104" cy="216266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marL="0" lvl="4"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EMI INFSO-RI-261611</a:t>
            </a:r>
            <a:endParaRPr lang="en-GB" sz="7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2008" y="35719"/>
            <a:ext cx="5138043" cy="432049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1499" y="4356198"/>
            <a:ext cx="1456849" cy="230589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  <a:latin typeface="+mn-lt"/>
              </a:defRPr>
            </a:lvl1pPr>
          </a:lstStyle>
          <a:p>
            <a:fld id="{62DC3701-8B53-0049-AEC8-9749E7BAD835}" type="datetime1">
              <a:rPr lang="it-IT" smtClean="0"/>
              <a:t>26/02/2012</a:t>
            </a:fld>
            <a:endParaRPr lang="de-D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080770" y="4356198"/>
            <a:ext cx="1977153" cy="230589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de-D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474609" y="4356198"/>
            <a:ext cx="1456849" cy="230589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  <a:latin typeface="+mn-lt"/>
              </a:defRPr>
            </a:lvl1pPr>
          </a:lstStyle>
          <a:p>
            <a:fld id="{F5B577DC-976E-2D49-A96F-338E7AE475A2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Aufträge-JSC\Projekt-EMI\EMI-PPT-Template\2. Runde\EMI_Logo_newest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2059" y="107727"/>
            <a:ext cx="916457" cy="398292"/>
          </a:xfrm>
          <a:prstGeom prst="rect">
            <a:avLst/>
          </a:prstGeom>
          <a:noFill/>
        </p:spPr>
      </p:pic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40834" y="4337624"/>
            <a:ext cx="1456849" cy="249164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14A803-2AB9-424E-BA66-E0031698D423}" type="datetime1">
              <a:rPr lang="it-IT" smtClean="0"/>
              <a:t>26/02/2012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33244" y="4337624"/>
            <a:ext cx="1977153" cy="249164"/>
          </a:xfrm>
          <a:prstGeom prst="rect">
            <a:avLst/>
          </a:prstGeom>
        </p:spPr>
        <p:txBody>
          <a:bodyPr/>
          <a:lstStyle>
            <a:lvl1pPr algn="ctr"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CERN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474609" y="4337624"/>
            <a:ext cx="1456849" cy="249164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A60838D-EE03-4405-A687-6A3162599014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53040" rtl="0" eaLnBrk="1" latinLnBrk="0" hangingPunct="1"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890" indent="-169890" algn="l" defTabSz="45304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8095" indent="-141575" algn="l" defTabSz="45304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6629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92820" indent="-113260" algn="l" defTabSz="453040" rtl="0" eaLnBrk="1" latinLnBrk="0" hangingPunct="1">
        <a:spcBef>
          <a:spcPct val="20000"/>
        </a:spcBef>
        <a:buFont typeface="Arial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19339" indent="-113260" algn="l" defTabSz="453040" rtl="0" eaLnBrk="1" latinLnBrk="0" hangingPunct="1">
        <a:spcBef>
          <a:spcPct val="20000"/>
        </a:spcBef>
        <a:buFont typeface="Arial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4585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7237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69889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25418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51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304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7956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0607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260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911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563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215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vnweb.cern.ch/trac/lcgdm/wiki/Dpm/Dev/Component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Overview &amp; News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Ricardo Rocha</a:t>
            </a:r>
          </a:p>
          <a:p>
            <a:r>
              <a:rPr lang="en-US" dirty="0" smtClean="0"/>
              <a:t>( on behalf of the DPM team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93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Simplify </a:t>
            </a:r>
            <a:r>
              <a:rPr lang="en-US" sz="2000" dirty="0"/>
              <a:t>life of users</a:t>
            </a:r>
          </a:p>
          <a:p>
            <a:r>
              <a:rPr lang="en-US" sz="2000" dirty="0"/>
              <a:t>Simplify life of administrators</a:t>
            </a:r>
          </a:p>
          <a:p>
            <a:r>
              <a:rPr lang="en-US" sz="2000" dirty="0"/>
              <a:t>Improve feature set and performance</a:t>
            </a:r>
          </a:p>
          <a:p>
            <a:endParaRPr lang="en-US" sz="2000" dirty="0"/>
          </a:p>
          <a:p>
            <a:r>
              <a:rPr lang="en-US" sz="2000" dirty="0"/>
              <a:t>Standard protocols ( HTTP / WebDAV, </a:t>
            </a:r>
            <a:r>
              <a:rPr lang="en-US" sz="2000" dirty="0" err="1"/>
              <a:t>pNFS</a:t>
            </a:r>
            <a:r>
              <a:rPr lang="en-US" sz="2000" dirty="0"/>
              <a:t> )</a:t>
            </a:r>
          </a:p>
          <a:p>
            <a:r>
              <a:rPr lang="en-US" sz="2000" dirty="0"/>
              <a:t>Standard building blocks </a:t>
            </a:r>
          </a:p>
          <a:p>
            <a:r>
              <a:rPr lang="en-US" sz="2000" dirty="0"/>
              <a:t>Prepare for what is coming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658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DPM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0798" y="4098769"/>
            <a:ext cx="1456849" cy="230589"/>
          </a:xfrm>
        </p:spPr>
        <p:txBody>
          <a:bodyPr/>
          <a:lstStyle/>
          <a:p>
            <a:fld id="{62DC3701-8B53-0049-AEC8-9749E7BAD835}" type="datetime1">
              <a:rPr lang="it-IT" smtClean="0"/>
              <a:t>26/02/2012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00069" y="4098769"/>
            <a:ext cx="1977153" cy="230589"/>
          </a:xfrm>
        </p:spPr>
        <p:txBody>
          <a:bodyPr/>
          <a:lstStyle/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93908" y="4098769"/>
            <a:ext cx="1456849" cy="230589"/>
          </a:xfrm>
        </p:spPr>
        <p:txBody>
          <a:bodyPr/>
          <a:lstStyle/>
          <a:p>
            <a:fld id="{F5B577DC-976E-2D49-A96F-338E7AE475A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Rounded Rectangle 6"/>
          <p:cNvSpPr/>
          <p:nvPr/>
        </p:nvSpPr>
        <p:spPr>
          <a:xfrm>
            <a:off x="1272735" y="1050631"/>
            <a:ext cx="4523453" cy="737082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91040" y="2279101"/>
            <a:ext cx="885023" cy="343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r>
              <a:rPr lang="en-US" b="1" dirty="0" smtClean="0"/>
              <a:t>CLIENT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>
            <a:off x="1579515" y="1247186"/>
            <a:ext cx="614946" cy="343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r>
              <a:rPr lang="en-US" b="1" dirty="0" smtClean="0"/>
              <a:t>DPNS</a:t>
            </a:r>
            <a:endParaRPr lang="en-US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2415370" y="1247186"/>
            <a:ext cx="614946" cy="343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r>
              <a:rPr lang="en-US" b="1" dirty="0" smtClean="0"/>
              <a:t>DPM</a:t>
            </a:r>
            <a:endParaRPr lang="en-US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3251226" y="1247186"/>
            <a:ext cx="614946" cy="343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r>
              <a:rPr lang="en-US" b="1" dirty="0" smtClean="0"/>
              <a:t>SRM</a:t>
            </a:r>
            <a:endParaRPr lang="en-US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4087081" y="1247186"/>
            <a:ext cx="690922" cy="343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r>
              <a:rPr lang="en-US" b="1" dirty="0" smtClean="0"/>
              <a:t>HTTP/DAV</a:t>
            </a:r>
            <a:endParaRPr lang="en-US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4947868" y="1247186"/>
            <a:ext cx="614946" cy="343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r>
              <a:rPr lang="en-US" b="1" dirty="0" smtClean="0"/>
              <a:t>NFS</a:t>
            </a:r>
            <a:endParaRPr lang="en-US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1555278" y="3261877"/>
            <a:ext cx="614946" cy="343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r>
              <a:rPr lang="en-US" sz="1000" b="1" dirty="0"/>
              <a:t>GRIDFTP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391133" y="3261877"/>
            <a:ext cx="614946" cy="343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r>
              <a:rPr lang="en-US" b="1" dirty="0" smtClean="0"/>
              <a:t>RFIO</a:t>
            </a:r>
            <a:endParaRPr lang="en-US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3193828" y="3261877"/>
            <a:ext cx="672344" cy="343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r>
              <a:rPr lang="en-US" b="1" dirty="0" smtClean="0"/>
              <a:t>HTTP/DAV</a:t>
            </a:r>
            <a:endParaRPr lang="en-US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4062844" y="3261877"/>
            <a:ext cx="614946" cy="343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r>
              <a:rPr lang="en-US" b="1" dirty="0" smtClean="0"/>
              <a:t>NFS</a:t>
            </a:r>
            <a:endParaRPr lang="en-US" b="1" dirty="0"/>
          </a:p>
        </p:txBody>
      </p:sp>
      <p:sp>
        <p:nvSpPr>
          <p:cNvPr id="18" name="Rounded Rectangle 17"/>
          <p:cNvSpPr/>
          <p:nvPr/>
        </p:nvSpPr>
        <p:spPr>
          <a:xfrm>
            <a:off x="4923630" y="3261877"/>
            <a:ext cx="614946" cy="3439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r>
              <a:rPr lang="en-US" b="1" dirty="0" smtClean="0"/>
              <a:t>XROOT</a:t>
            </a:r>
            <a:endParaRPr lang="en-US" b="1" dirty="0"/>
          </a:p>
        </p:txBody>
      </p:sp>
      <p:sp>
        <p:nvSpPr>
          <p:cNvPr id="19" name="Rounded Rectangle 18"/>
          <p:cNvSpPr/>
          <p:nvPr/>
        </p:nvSpPr>
        <p:spPr>
          <a:xfrm>
            <a:off x="1272735" y="3065322"/>
            <a:ext cx="4523453" cy="737082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417" tIns="31208" rIns="62417" bIns="31208"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731888" y="1689435"/>
            <a:ext cx="344176" cy="3439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82720" y="2819628"/>
            <a:ext cx="344176" cy="3439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071194" y="2279101"/>
            <a:ext cx="344176" cy="3439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4714493" y="2279101"/>
            <a:ext cx="344176" cy="3439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558699" y="2233378"/>
            <a:ext cx="0" cy="4479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33787" y="662576"/>
            <a:ext cx="1157489" cy="309247"/>
          </a:xfrm>
          <a:prstGeom prst="rect">
            <a:avLst/>
          </a:prstGeom>
          <a:noFill/>
        </p:spPr>
        <p:txBody>
          <a:bodyPr wrap="none" lIns="62417" tIns="31208" rIns="62417" bIns="31208" rtlCol="0">
            <a:spAutoFit/>
          </a:bodyPr>
          <a:lstStyle/>
          <a:p>
            <a:r>
              <a:rPr lang="en-US" sz="1600" b="1" dirty="0" smtClean="0"/>
              <a:t>HEAD NODE</a:t>
            </a:r>
            <a:endParaRPr lang="en-US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905795" y="3861706"/>
            <a:ext cx="1280215" cy="309247"/>
          </a:xfrm>
          <a:prstGeom prst="rect">
            <a:avLst/>
          </a:prstGeom>
          <a:noFill/>
        </p:spPr>
        <p:txBody>
          <a:bodyPr wrap="none" lIns="62417" tIns="31208" rIns="62417" bIns="31208" rtlCol="0">
            <a:spAutoFit/>
          </a:bodyPr>
          <a:lstStyle/>
          <a:p>
            <a:r>
              <a:rPr lang="en-US" sz="1600" b="1" dirty="0" smtClean="0"/>
              <a:t>DISK NODE(s)</a:t>
            </a:r>
            <a:endParaRPr lang="en-US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59873" y="1492881"/>
            <a:ext cx="1007706" cy="370802"/>
          </a:xfrm>
          <a:prstGeom prst="rect">
            <a:avLst/>
          </a:prstGeom>
          <a:noFill/>
          <a:ln w="38100">
            <a:noFill/>
          </a:ln>
        </p:spPr>
        <p:txBody>
          <a:bodyPr wrap="none" lIns="62417" tIns="31208" rIns="62417" bIns="31208" rtlCol="0">
            <a:spAutoFit/>
          </a:bodyPr>
          <a:lstStyle/>
          <a:p>
            <a:pPr algn="ctr"/>
            <a:r>
              <a:rPr lang="en-US" sz="1000" b="1" dirty="0"/>
              <a:t>FILE METADATA </a:t>
            </a:r>
          </a:p>
          <a:p>
            <a:pPr algn="ctr"/>
            <a:r>
              <a:rPr lang="en-US" sz="1000" b="1" dirty="0"/>
              <a:t>OPS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85710" y="3150522"/>
            <a:ext cx="756034" cy="370802"/>
          </a:xfrm>
          <a:prstGeom prst="rect">
            <a:avLst/>
          </a:prstGeom>
          <a:noFill/>
        </p:spPr>
        <p:txBody>
          <a:bodyPr wrap="none" lIns="62417" tIns="31208" rIns="62417" bIns="31208" rtlCol="0">
            <a:spAutoFit/>
          </a:bodyPr>
          <a:lstStyle/>
          <a:p>
            <a:pPr algn="ctr"/>
            <a:r>
              <a:rPr lang="en-US" sz="1000" b="1" dirty="0"/>
              <a:t>FILE ACCESS</a:t>
            </a:r>
          </a:p>
          <a:p>
            <a:pPr algn="ctr"/>
            <a:r>
              <a:rPr lang="en-US" sz="1000" b="1" dirty="0"/>
              <a:t>OPS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60117" y="2119400"/>
            <a:ext cx="505965" cy="678579"/>
          </a:xfrm>
          <a:prstGeom prst="rect">
            <a:avLst/>
          </a:prstGeom>
          <a:noFill/>
          <a:ln w="38100">
            <a:noFill/>
          </a:ln>
        </p:spPr>
        <p:txBody>
          <a:bodyPr wrap="none" lIns="62417" tIns="31208" rIns="62417" bIns="31208" rtlCol="0">
            <a:spAutoFit/>
          </a:bodyPr>
          <a:lstStyle/>
          <a:p>
            <a:pPr algn="ctr"/>
            <a:r>
              <a:rPr lang="en-US" sz="1000" b="1" dirty="0"/>
              <a:t>RFIO</a:t>
            </a:r>
          </a:p>
          <a:p>
            <a:pPr algn="ctr"/>
            <a:r>
              <a:rPr lang="en-US" sz="1000" b="1" dirty="0"/>
              <a:t>HTTP</a:t>
            </a:r>
          </a:p>
          <a:p>
            <a:pPr algn="ctr"/>
            <a:r>
              <a:rPr lang="en-US" sz="1000" b="1" dirty="0"/>
              <a:t>NFS</a:t>
            </a:r>
          </a:p>
          <a:p>
            <a:pPr algn="ctr"/>
            <a:r>
              <a:rPr lang="en-US" sz="1000" b="1" dirty="0"/>
              <a:t>XROOT</a:t>
            </a:r>
          </a:p>
        </p:txBody>
      </p:sp>
    </p:spTree>
    <p:extLst>
      <p:ext uri="{BB962C8B-B14F-4D97-AF65-F5344CB8AC3E}">
        <p14:creationId xmlns:p14="http://schemas.microsoft.com/office/powerpoint/2010/main" val="129133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production:</a:t>
            </a:r>
          </a:p>
          <a:p>
            <a:pPr lvl="1"/>
            <a:r>
              <a:rPr lang="en-US" sz="1600" dirty="0" smtClean="0"/>
              <a:t>DPM 1.8.2 is now widely deployed</a:t>
            </a:r>
          </a:p>
          <a:p>
            <a:pPr lvl="1"/>
            <a:r>
              <a:rPr lang="en-US" sz="1600" dirty="0" err="1" smtClean="0"/>
              <a:t>Nagios</a:t>
            </a:r>
            <a:r>
              <a:rPr lang="en-US" sz="1600" dirty="0" smtClean="0"/>
              <a:t> plugins for DPM / LFC ( in EPEL, see </a:t>
            </a:r>
            <a:r>
              <a:rPr lang="en-US" sz="1600" dirty="0" err="1" smtClean="0"/>
              <a:t>Alexandre’s</a:t>
            </a:r>
            <a:r>
              <a:rPr lang="en-US" sz="1600" dirty="0" smtClean="0"/>
              <a:t> talk )</a:t>
            </a:r>
          </a:p>
          <a:p>
            <a:r>
              <a:rPr lang="en-US" sz="2200" dirty="0" smtClean="0"/>
              <a:t> 1.8.3 is being certified</a:t>
            </a:r>
          </a:p>
          <a:p>
            <a:pPr lvl="1"/>
            <a:r>
              <a:rPr lang="en-US" sz="1600" dirty="0" smtClean="0"/>
              <a:t>EPEL compliant packaging (with source rpms)</a:t>
            </a:r>
          </a:p>
          <a:p>
            <a:pPr lvl="1"/>
            <a:r>
              <a:rPr lang="en-US" sz="1600" dirty="0" smtClean="0"/>
              <a:t>Synchronous GET requests (</a:t>
            </a:r>
            <a:r>
              <a:rPr lang="en-US" sz="1600" dirty="0" err="1" smtClean="0"/>
              <a:t>dpm_get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Thread safe client </a:t>
            </a:r>
            <a:r>
              <a:rPr lang="en-US" sz="1600" dirty="0" err="1" smtClean="0"/>
              <a:t>authz</a:t>
            </a:r>
            <a:r>
              <a:rPr lang="en-US" sz="1600" dirty="0" smtClean="0"/>
              <a:t> choice (CSEC_MECH)</a:t>
            </a:r>
          </a:p>
          <a:p>
            <a:pPr lvl="1"/>
            <a:r>
              <a:rPr lang="en-US" sz="1600" dirty="0" smtClean="0"/>
              <a:t>Improved DNS load balancing</a:t>
            </a:r>
          </a:p>
          <a:p>
            <a:pPr lvl="1"/>
            <a:r>
              <a:rPr lang="en-US" sz="1600" dirty="0" smtClean="0"/>
              <a:t>Initial SL6 support</a:t>
            </a:r>
          </a:p>
          <a:p>
            <a:pPr lvl="1"/>
            <a:r>
              <a:rPr lang="en-US" sz="1600" dirty="0" smtClean="0"/>
              <a:t>HTTP / DAV interface ( see Alejandro’s talk )</a:t>
            </a:r>
          </a:p>
          <a:p>
            <a:pPr lvl="2"/>
            <a:r>
              <a:rPr lang="en-US" sz="1400" dirty="0" smtClean="0"/>
              <a:t>Default is read only mode, but configurable</a:t>
            </a:r>
          </a:p>
          <a:p>
            <a:pPr lvl="1"/>
            <a:r>
              <a:rPr lang="en-US" sz="1800" dirty="0" err="1" smtClean="0"/>
              <a:t>GridPP</a:t>
            </a:r>
            <a:r>
              <a:rPr lang="en-US" sz="1800" dirty="0" smtClean="0"/>
              <a:t> </a:t>
            </a:r>
            <a:r>
              <a:rPr lang="en-US" sz="1800" dirty="0" err="1" smtClean="0"/>
              <a:t>Contrib</a:t>
            </a:r>
            <a:r>
              <a:rPr lang="en-US" sz="1800" dirty="0" smtClean="0"/>
              <a:t> Admin Tools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new? Releases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257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NFS 4.1 / </a:t>
            </a:r>
            <a:r>
              <a:rPr lang="en-US" dirty="0" err="1" smtClean="0"/>
              <a:t>pNFS</a:t>
            </a:r>
            <a:r>
              <a:rPr lang="en-US" dirty="0" smtClean="0"/>
              <a:t> (talk later)</a:t>
            </a:r>
          </a:p>
          <a:p>
            <a:r>
              <a:rPr lang="en-US" dirty="0" smtClean="0"/>
              <a:t>EMI Catalog Synchronization (</a:t>
            </a:r>
            <a:r>
              <a:rPr lang="en-US" dirty="0" err="1" smtClean="0"/>
              <a:t>CatSync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Specification finished</a:t>
            </a:r>
          </a:p>
          <a:p>
            <a:pPr lvl="1"/>
            <a:r>
              <a:rPr lang="en-US" dirty="0" smtClean="0"/>
              <a:t>Fully implemented in DPM / LFC</a:t>
            </a:r>
          </a:p>
          <a:p>
            <a:pPr lvl="1"/>
            <a:r>
              <a:rPr lang="en-US" dirty="0" err="1" smtClean="0"/>
              <a:t>dCache</a:t>
            </a:r>
            <a:r>
              <a:rPr lang="en-US" dirty="0" smtClean="0"/>
              <a:t> / STORM implementations ongoing</a:t>
            </a:r>
          </a:p>
          <a:p>
            <a:pPr lvl="1"/>
            <a:r>
              <a:rPr lang="en-US" dirty="0" smtClean="0"/>
              <a:t>Initial talks with some experiments</a:t>
            </a:r>
          </a:p>
          <a:p>
            <a:r>
              <a:rPr lang="en-US" dirty="0" smtClean="0"/>
              <a:t>Puppet configuration management</a:t>
            </a:r>
          </a:p>
          <a:p>
            <a:r>
              <a:rPr lang="en-US" dirty="0" err="1" smtClean="0"/>
              <a:t>PerfSuite</a:t>
            </a:r>
            <a:r>
              <a:rPr lang="en-US" dirty="0" smtClean="0"/>
              <a:t> (performance test suite)</a:t>
            </a:r>
          </a:p>
          <a:p>
            <a:pPr marL="226520" lvl="1" indent="0" algn="ctr">
              <a:buNone/>
            </a:pPr>
            <a:endParaRPr lang="en-US" sz="1400" dirty="0" smtClean="0">
              <a:hlinkClick r:id="rId2"/>
            </a:endParaRPr>
          </a:p>
          <a:p>
            <a:pPr marL="226520" lvl="1" indent="0" algn="ctr">
              <a:buNone/>
            </a:pPr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svnweb.cern.ch/trac/lcgdm/wiki/Dpm/Dev/Components</a:t>
            </a:r>
            <a:endParaRPr lang="en-US" sz="1400" dirty="0" smtClean="0"/>
          </a:p>
          <a:p>
            <a:pPr marL="22652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beta?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20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/>
              <a:t>XROOTD </a:t>
            </a:r>
            <a:r>
              <a:rPr lang="en-US" dirty="0" smtClean="0"/>
              <a:t>plugin ( see </a:t>
            </a:r>
            <a:r>
              <a:rPr lang="en-US" dirty="0" err="1" smtClean="0"/>
              <a:t>Fabrizio’s</a:t>
            </a:r>
            <a:r>
              <a:rPr lang="en-US" dirty="0" smtClean="0"/>
              <a:t> talk )</a:t>
            </a:r>
            <a:endParaRPr lang="en-US" dirty="0"/>
          </a:p>
          <a:p>
            <a:pPr lvl="1"/>
            <a:r>
              <a:rPr lang="en-US" dirty="0"/>
              <a:t>Faster, more secure, redirector aware</a:t>
            </a:r>
          </a:p>
          <a:p>
            <a:r>
              <a:rPr lang="en-US" dirty="0"/>
              <a:t>Lots of consolidation work </a:t>
            </a:r>
            <a:r>
              <a:rPr lang="en-US" dirty="0" smtClean="0"/>
              <a:t>ongoing</a:t>
            </a:r>
          </a:p>
          <a:p>
            <a:pPr lvl="1"/>
            <a:r>
              <a:rPr lang="en-US" dirty="0" smtClean="0"/>
              <a:t>Refactoring done for greater flexibility</a:t>
            </a:r>
            <a:endParaRPr lang="en-US" dirty="0"/>
          </a:p>
          <a:p>
            <a:pPr lvl="1"/>
            <a:r>
              <a:rPr lang="en-US" dirty="0"/>
              <a:t>DMLITE, you’ll be hearing more about it…</a:t>
            </a:r>
          </a:p>
          <a:p>
            <a:r>
              <a:rPr lang="en-US" dirty="0" smtClean="0"/>
              <a:t>DPM is becoming more ‘pluggable’</a:t>
            </a:r>
          </a:p>
          <a:p>
            <a:pPr lvl="1"/>
            <a:r>
              <a:rPr lang="en-US" dirty="0" smtClean="0"/>
              <a:t>Nice and blue </a:t>
            </a:r>
            <a:r>
              <a:rPr lang="en-US" dirty="0"/>
              <a:t>skies…</a:t>
            </a:r>
          </a:p>
          <a:p>
            <a:pPr lvl="1"/>
            <a:r>
              <a:rPr lang="en-US" dirty="0" err="1" smtClean="0"/>
              <a:t>memcached</a:t>
            </a:r>
            <a:r>
              <a:rPr lang="en-US" dirty="0" smtClean="0"/>
              <a:t>, </a:t>
            </a:r>
            <a:r>
              <a:rPr lang="en-US" dirty="0" err="1" smtClean="0"/>
              <a:t>hadoop</a:t>
            </a:r>
            <a:r>
              <a:rPr lang="en-US" dirty="0" smtClean="0"/>
              <a:t>, S3, and lots of other ideas…</a:t>
            </a:r>
          </a:p>
          <a:p>
            <a:r>
              <a:rPr lang="en-US" dirty="0" smtClean="0"/>
              <a:t>Global Access Service ( see Alejandro’s talk 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coming next?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Mostly the release process</a:t>
            </a:r>
          </a:p>
          <a:p>
            <a:pPr lvl="1"/>
            <a:r>
              <a:rPr lang="en-US" sz="1800" dirty="0" smtClean="0"/>
              <a:t>Up for discussion…</a:t>
            </a:r>
          </a:p>
          <a:p>
            <a:r>
              <a:rPr lang="en-US" sz="2000" dirty="0" smtClean="0"/>
              <a:t>With 1.8.3 all DPM components are in EPEL</a:t>
            </a:r>
          </a:p>
          <a:p>
            <a:r>
              <a:rPr lang="en-US" sz="2000" dirty="0" smtClean="0"/>
              <a:t>What’s the best installation path?</a:t>
            </a:r>
          </a:p>
          <a:p>
            <a:pPr lvl="1"/>
            <a:r>
              <a:rPr lang="en-US" sz="1800" dirty="0" smtClean="0"/>
              <a:t>Which repo? Which packaging? Where do you get it from today?</a:t>
            </a:r>
          </a:p>
          <a:p>
            <a:r>
              <a:rPr lang="en-US" sz="2000" dirty="0" smtClean="0"/>
              <a:t>Shall we split ‘core’ and ‘additional’ components?</a:t>
            </a:r>
          </a:p>
          <a:p>
            <a:pPr lvl="1"/>
            <a:r>
              <a:rPr lang="en-US" dirty="0" smtClean="0"/>
              <a:t>Core: </a:t>
            </a:r>
            <a:r>
              <a:rPr lang="en-US" sz="1800" dirty="0" smtClean="0"/>
              <a:t>DPNS, DPM, SRM (1/2/2.2), RFIO</a:t>
            </a:r>
          </a:p>
          <a:p>
            <a:pPr lvl="1"/>
            <a:r>
              <a:rPr lang="en-US" sz="1800" dirty="0" smtClean="0"/>
              <a:t>More: XROOT, HTTP/DAV, NFS, </a:t>
            </a:r>
            <a:r>
              <a:rPr lang="en-US" sz="1800" dirty="0" err="1" smtClean="0"/>
              <a:t>Nagios</a:t>
            </a:r>
            <a:r>
              <a:rPr lang="en-US" sz="1800" dirty="0" smtClean="0"/>
              <a:t>, </a:t>
            </a:r>
            <a:r>
              <a:rPr lang="en-US" sz="1800" dirty="0" err="1" smtClean="0"/>
              <a:t>Contrib</a:t>
            </a:r>
            <a:r>
              <a:rPr lang="en-US" sz="1800" dirty="0" smtClean="0"/>
              <a:t>, …</a:t>
            </a:r>
          </a:p>
          <a:p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new?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635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Significant </a:t>
            </a:r>
            <a:r>
              <a:rPr lang="en-US" sz="2000" dirty="0"/>
              <a:t>code refactoring almost </a:t>
            </a:r>
            <a:r>
              <a:rPr lang="en-US" sz="2000" dirty="0" smtClean="0"/>
              <a:t>finished</a:t>
            </a:r>
          </a:p>
          <a:p>
            <a:pPr lvl="1"/>
            <a:r>
              <a:rPr lang="en-US" sz="1800" dirty="0" smtClean="0"/>
              <a:t>Making DPM plugin friendly</a:t>
            </a:r>
            <a:endParaRPr lang="en-US" sz="1800" dirty="0"/>
          </a:p>
          <a:p>
            <a:r>
              <a:rPr lang="en-US" sz="2000" dirty="0"/>
              <a:t>Separation between namespace and pool management</a:t>
            </a:r>
          </a:p>
          <a:p>
            <a:pPr lvl="1"/>
            <a:r>
              <a:rPr lang="en-US" sz="1800" dirty="0"/>
              <a:t>DMLITE based on a plugin stack</a:t>
            </a:r>
          </a:p>
          <a:p>
            <a:pPr lvl="2"/>
            <a:r>
              <a:rPr lang="en-US" sz="1600" dirty="0"/>
              <a:t>NS: MySQL, Oracle, </a:t>
            </a:r>
            <a:r>
              <a:rPr lang="en-US" sz="1600" dirty="0" err="1"/>
              <a:t>memcache</a:t>
            </a:r>
            <a:r>
              <a:rPr lang="en-US" sz="1600" dirty="0"/>
              <a:t>, </a:t>
            </a:r>
            <a:r>
              <a:rPr lang="en-US" sz="1600" dirty="0" err="1"/>
              <a:t>DynFederation</a:t>
            </a:r>
            <a:r>
              <a:rPr lang="en-US" sz="1600" dirty="0"/>
              <a:t>, …</a:t>
            </a:r>
          </a:p>
          <a:p>
            <a:pPr lvl="2"/>
            <a:r>
              <a:rPr lang="en-US" sz="1600" dirty="0"/>
              <a:t>POOL: Native DPM, HADOOP, S3, CEPH, </a:t>
            </a:r>
            <a:r>
              <a:rPr lang="en-US" sz="1600" dirty="0" smtClean="0"/>
              <a:t>…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DMLITE (Quick Teaser)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80770" y="4341634"/>
            <a:ext cx="1977153" cy="23058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0" name="Rounded Rectangle 19"/>
          <p:cNvSpPr/>
          <p:nvPr/>
        </p:nvSpPr>
        <p:spPr>
          <a:xfrm>
            <a:off x="601539" y="3060055"/>
            <a:ext cx="935732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WEBDAV</a:t>
            </a:r>
            <a:endParaRPr lang="en-US" sz="1200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601539" y="3492103"/>
            <a:ext cx="935732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err="1" smtClean="0"/>
              <a:t>pNFS</a:t>
            </a:r>
            <a:endParaRPr lang="en-US" sz="1200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601539" y="3924151"/>
            <a:ext cx="935732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XROOTD</a:t>
            </a:r>
            <a:endParaRPr lang="en-US" sz="1200" b="1" dirty="0"/>
          </a:p>
        </p:txBody>
      </p:sp>
      <p:sp>
        <p:nvSpPr>
          <p:cNvPr id="23" name="Rounded Rectangle 22"/>
          <p:cNvSpPr/>
          <p:nvPr/>
        </p:nvSpPr>
        <p:spPr>
          <a:xfrm>
            <a:off x="2185715" y="3454003"/>
            <a:ext cx="1117848" cy="338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/>
              <a:t>D</a:t>
            </a:r>
            <a:r>
              <a:rPr lang="en-US" sz="1600" b="1" dirty="0" smtClean="0"/>
              <a:t>MLITE</a:t>
            </a:r>
            <a:endParaRPr lang="en-US" sz="1600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3243257" y="3229595"/>
            <a:ext cx="742658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NS</a:t>
            </a:r>
            <a:endParaRPr lang="en-US" sz="1200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3274067" y="3756582"/>
            <a:ext cx="711848" cy="26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POOL</a:t>
            </a:r>
            <a:endParaRPr lang="en-US" sz="1200" b="1" dirty="0"/>
          </a:p>
        </p:txBody>
      </p:sp>
      <p:sp>
        <p:nvSpPr>
          <p:cNvPr id="27" name="Can 26"/>
          <p:cNvSpPr/>
          <p:nvPr/>
        </p:nvSpPr>
        <p:spPr>
          <a:xfrm>
            <a:off x="5066035" y="3132541"/>
            <a:ext cx="576064" cy="45661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263935" y="3360849"/>
            <a:ext cx="529966" cy="0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81659" y="3237384"/>
            <a:ext cx="288032" cy="182711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690043" y="3869833"/>
            <a:ext cx="288032" cy="16018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699096" y="3650516"/>
            <a:ext cx="288032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956534" y="3773219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NATIVE DPM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956533" y="3941960"/>
            <a:ext cx="8563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CLOUD (S3, …)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956532" y="4125367"/>
            <a:ext cx="6078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HADOOP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4265727" y="3924151"/>
            <a:ext cx="529966" cy="0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65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workshop format covers</a:t>
            </a:r>
          </a:p>
          <a:p>
            <a:pPr lvl="1"/>
            <a:r>
              <a:rPr lang="en-US" dirty="0" smtClean="0"/>
              <a:t>Experiences, components (new and less new), user views, community activities</a:t>
            </a:r>
          </a:p>
          <a:p>
            <a:r>
              <a:rPr lang="en-US" dirty="0" smtClean="0"/>
              <a:t>Our goals should be</a:t>
            </a:r>
          </a:p>
          <a:p>
            <a:pPr lvl="1"/>
            <a:r>
              <a:rPr lang="en-US" dirty="0" smtClean="0"/>
              <a:t>Gather admin and user experiences</a:t>
            </a:r>
          </a:p>
          <a:p>
            <a:pPr lvl="1"/>
            <a:r>
              <a:rPr lang="en-US" dirty="0" smtClean="0"/>
              <a:t>Review ongoing developments, prioritize</a:t>
            </a:r>
          </a:p>
          <a:p>
            <a:pPr lvl="1"/>
            <a:r>
              <a:rPr lang="en-US" dirty="0" smtClean="0"/>
              <a:t>Prepare the future (where should we head to?)</a:t>
            </a:r>
          </a:p>
          <a:p>
            <a:pPr lvl="1"/>
            <a:r>
              <a:rPr lang="en-US" dirty="0" smtClean="0"/>
              <a:t>Improve our community (knowledge spread, testing participation, release latency, …)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209348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483</Words>
  <Application>Microsoft Office PowerPoint</Application>
  <PresentationFormat>Custom</PresentationFormat>
  <Paragraphs>110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Larissa-Design</vt:lpstr>
      <vt:lpstr>Project Overview &amp; News</vt:lpstr>
      <vt:lpstr>Goals</vt:lpstr>
      <vt:lpstr>Reminder: DPM Architecture</vt:lpstr>
      <vt:lpstr>What’s new? Releases</vt:lpstr>
      <vt:lpstr>What’s in beta?</vt:lpstr>
      <vt:lpstr>What’s coming next?</vt:lpstr>
      <vt:lpstr>What’s new? Process</vt:lpstr>
      <vt:lpstr>Meet DMLITE (Quick Teaser)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n.lamla</dc:creator>
  <cp:lastModifiedBy>Ricardo Rocha</cp:lastModifiedBy>
  <cp:revision>76</cp:revision>
  <dcterms:created xsi:type="dcterms:W3CDTF">2011-10-04T06:09:25Z</dcterms:created>
  <dcterms:modified xsi:type="dcterms:W3CDTF">2012-02-26T21:07:57Z</dcterms:modified>
</cp:coreProperties>
</file>