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</p:sldIdLst>
  <p:sldSz cx="6243638" cy="4679950"/>
  <p:notesSz cx="6858000" cy="9144000"/>
  <p:defaultTextStyle>
    <a:defPPr>
      <a:defRPr lang="de-DE"/>
    </a:defPPr>
    <a:lvl1pPr marL="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651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5304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7956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0607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32600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5911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8563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12159" algn="l" defTabSz="45304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68" autoAdjust="0"/>
  </p:normalViewPr>
  <p:slideViewPr>
    <p:cSldViewPr>
      <p:cViewPr>
        <p:scale>
          <a:sx n="115" d="100"/>
          <a:sy n="115" d="100"/>
        </p:scale>
        <p:origin x="-1260" y="72"/>
      </p:cViewPr>
      <p:guideLst>
        <p:guide orient="horz" pos="1474"/>
        <p:guide pos="19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22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97278-9916-4BC9-9653-6DEB43F1F98A}" type="datetimeFigureOut">
              <a:rPr lang="de-DE" smtClean="0"/>
              <a:pPr/>
              <a:t>26.02.2012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C578D-F708-4C58-839D-BA399D14961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59162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F4596-6CCC-254B-AADA-7E1CB1B3CEB6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DBB9E-6689-B541-984D-AA12D2D2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986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D:\Aufträge-JSC\Projekt-EMI\EMI-PPT-Template\2. Runde\gitter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71823"/>
            <a:ext cx="6243638" cy="3719665"/>
          </a:xfrm>
          <a:prstGeom prst="rect">
            <a:avLst/>
          </a:prstGeom>
          <a:noFill/>
        </p:spPr>
      </p:pic>
      <p:sp>
        <p:nvSpPr>
          <p:cNvPr id="2" name="Rechteck 1"/>
          <p:cNvSpPr/>
          <p:nvPr userDrawn="1"/>
        </p:nvSpPr>
        <p:spPr>
          <a:xfrm>
            <a:off x="2185715" y="4140175"/>
            <a:ext cx="3831498" cy="21544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EMI is partially funded by the European</a:t>
            </a:r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 Commission under Grant Agreement RI-261611</a:t>
            </a:r>
            <a:endParaRPr lang="de-DE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97200" y="107727"/>
            <a:ext cx="4320479" cy="399600"/>
          </a:xfrm>
          <a:prstGeom prst="rect">
            <a:avLst/>
          </a:prstGeom>
        </p:spPr>
        <p:txBody>
          <a:bodyPr vert="horz" wrap="none" tIns="0" rIns="0" bIns="46800" anchor="ctr" anchorCtr="0">
            <a:noAutofit/>
          </a:bodyPr>
          <a:lstStyle>
            <a:lvl1pPr algn="l">
              <a:defRPr sz="3200" b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title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7483" y="611783"/>
            <a:ext cx="3528268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i="0" baseline="0">
                <a:solidFill>
                  <a:schemeClr val="tx2">
                    <a:lumMod val="75000"/>
                  </a:schemeClr>
                </a:solidFill>
              </a:defRPr>
            </a:lvl1pPr>
            <a:lvl2pPr marL="226520" indent="0">
              <a:buNone/>
              <a:defRPr/>
            </a:lvl2pPr>
            <a:lvl3pPr marL="453039" indent="0">
              <a:buNone/>
              <a:defRPr/>
            </a:lvl3pPr>
            <a:lvl4pPr marL="679560" indent="0">
              <a:buNone/>
              <a:defRPr/>
            </a:lvl4pPr>
            <a:lvl5pPr marL="906079" indent="0">
              <a:buNone/>
              <a:defRPr/>
            </a:lvl5pPr>
          </a:lstStyle>
          <a:p>
            <a:pPr lvl="0"/>
            <a:r>
              <a:rPr lang="en-US" dirty="0" smtClean="0"/>
              <a:t>Author, Institute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1" hasCustomPrompt="1"/>
          </p:nvPr>
        </p:nvSpPr>
        <p:spPr>
          <a:xfrm>
            <a:off x="97483" y="1187847"/>
            <a:ext cx="2736304" cy="43204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i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Location, Date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241499" y="4356199"/>
            <a:ext cx="5688632" cy="288032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n.lamla\Desktop\balke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" y="35719"/>
            <a:ext cx="5162400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41500" y="620120"/>
            <a:ext cx="5688632" cy="3636270"/>
          </a:xfrm>
          <a:prstGeom prst="rect">
            <a:avLst/>
          </a:prstGeom>
        </p:spPr>
        <p:txBody>
          <a:bodyPr lIns="45303" tIns="22652" rIns="45303" bIns="22652"/>
          <a:lstStyle>
            <a:lvl1pPr>
              <a:defRPr sz="24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2pPr>
            <a:lvl3pPr>
              <a:defRPr sz="1800" i="1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4pPr>
            <a:lvl5pPr>
              <a:defRPr sz="1500" i="1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</a:t>
            </a:r>
          </a:p>
          <a:p>
            <a:pPr lvl="1"/>
            <a:r>
              <a:rPr lang="de-DE" dirty="0" smtClean="0"/>
              <a:t> Zweite Ebene</a:t>
            </a:r>
          </a:p>
          <a:p>
            <a:pPr lvl="2"/>
            <a:r>
              <a:rPr lang="de-DE" dirty="0" smtClean="0"/>
              <a:t> 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Rechteck 9"/>
          <p:cNvSpPr/>
          <p:nvPr userDrawn="1"/>
        </p:nvSpPr>
        <p:spPr>
          <a:xfrm rot="16200000">
            <a:off x="5642220" y="4068047"/>
            <a:ext cx="936104" cy="216266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marL="0" lvl="4"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EMI INFSO-RI-261611</a:t>
            </a:r>
            <a:endParaRPr lang="en-GB" sz="7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2008" y="35719"/>
            <a:ext cx="5138043" cy="432049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1499" y="4356198"/>
            <a:ext cx="1456849" cy="230589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  <a:latin typeface="+mn-lt"/>
              </a:defRPr>
            </a:lvl1pPr>
          </a:lstStyle>
          <a:p>
            <a:fld id="{62DC3701-8B53-0049-AEC8-9749E7BAD835}" type="datetime1">
              <a:rPr lang="it-IT" smtClean="0"/>
              <a:t>26/02/2012</a:t>
            </a:fld>
            <a:endParaRPr lang="de-D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080770" y="4356198"/>
            <a:ext cx="1977153" cy="230589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smtClean="0"/>
              <a:t>Change Me</a:t>
            </a:r>
            <a:endParaRPr lang="de-D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4474609" y="4356198"/>
            <a:ext cx="1456849" cy="230589"/>
          </a:xfrm>
        </p:spPr>
        <p:txBody>
          <a:bodyPr/>
          <a:lstStyle>
            <a:lvl1pPr>
              <a:defRPr sz="1000">
                <a:solidFill>
                  <a:srgbClr val="FFFFFF"/>
                </a:solidFill>
                <a:latin typeface="+mn-lt"/>
              </a:defRPr>
            </a:lvl1pPr>
          </a:lstStyle>
          <a:p>
            <a:fld id="{F5B577DC-976E-2D49-A96F-338E7AE475A2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Aufträge-JSC\Projekt-EMI\EMI-PPT-Template\2. Runde\EMI_Logo_newest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2059" y="107727"/>
            <a:ext cx="916457" cy="398292"/>
          </a:xfrm>
          <a:prstGeom prst="rect">
            <a:avLst/>
          </a:prstGeom>
          <a:noFill/>
        </p:spPr>
      </p:pic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40834" y="4337624"/>
            <a:ext cx="1456849" cy="249164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14A803-2AB9-424E-BA66-E0031698D423}" type="datetime1">
              <a:rPr lang="it-IT" smtClean="0"/>
              <a:t>26/02/2012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33244" y="4337624"/>
            <a:ext cx="1977153" cy="249164"/>
          </a:xfrm>
          <a:prstGeom prst="rect">
            <a:avLst/>
          </a:prstGeom>
        </p:spPr>
        <p:txBody>
          <a:bodyPr/>
          <a:lstStyle>
            <a:lvl1pPr algn="ctr"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CERN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474609" y="4337624"/>
            <a:ext cx="1456849" cy="249164"/>
          </a:xfrm>
          <a:prstGeom prst="rect">
            <a:avLst/>
          </a:prstGeom>
        </p:spPr>
        <p:txBody>
          <a:bodyPr/>
          <a:lstStyle>
            <a:lvl1pPr algn="r">
              <a:defRPr sz="60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A60838D-EE03-4405-A687-6A3162599014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453040" rtl="0" eaLnBrk="1" latinLnBrk="0" hangingPunct="1"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890" indent="-169890" algn="l" defTabSz="45304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8095" indent="-141575" algn="l" defTabSz="45304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6629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92820" indent="-113260" algn="l" defTabSz="453040" rtl="0" eaLnBrk="1" latinLnBrk="0" hangingPunct="1">
        <a:spcBef>
          <a:spcPct val="20000"/>
        </a:spcBef>
        <a:buFont typeface="Arial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19339" indent="-113260" algn="l" defTabSz="453040" rtl="0" eaLnBrk="1" latinLnBrk="0" hangingPunct="1">
        <a:spcBef>
          <a:spcPct val="20000"/>
        </a:spcBef>
        <a:buFont typeface="Arial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4585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7237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698899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25418" indent="-113260" algn="l" defTabSz="453040" rtl="0" eaLnBrk="1" latinLnBrk="0" hangingPunct="1">
        <a:spcBef>
          <a:spcPct val="20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651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304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7956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0607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2600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911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8563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12159" algn="l" defTabSz="45304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svnweb.cern.ch/trac/lcgdm/wiki/Dpm/Admin/Puppe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vnweb.cern.ch/trac/lcgdm/wiki/Dpm/Admin/Puppe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forge.puppetlabs.com/users/roch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Managing DPM with Puppet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Ricardo Rocha</a:t>
            </a:r>
          </a:p>
          <a:p>
            <a:r>
              <a:rPr lang="en-US" dirty="0" smtClean="0"/>
              <a:t>( on behalf of the DPM team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93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1500" y="647921"/>
            <a:ext cx="5688632" cy="3636270"/>
          </a:xfrm>
        </p:spPr>
        <p:txBody>
          <a:bodyPr/>
          <a:lstStyle/>
          <a:p>
            <a:pPr marL="0" indent="0" algn="ctr">
              <a:buNone/>
            </a:pPr>
            <a:endParaRPr lang="fr-FR" sz="1600" dirty="0" smtClean="0">
              <a:hlinkClick r:id="rId2"/>
            </a:endParaRPr>
          </a:p>
          <a:p>
            <a:pPr marL="0" indent="0" algn="ctr">
              <a:buNone/>
            </a:pPr>
            <a:endParaRPr lang="fr-FR" sz="1600" dirty="0">
              <a:hlinkClick r:id="rId2"/>
            </a:endParaRPr>
          </a:p>
          <a:p>
            <a:pPr marL="0" indent="0" algn="ctr">
              <a:buNone/>
            </a:pPr>
            <a:endParaRPr lang="fr-FR" sz="1600" dirty="0" smtClean="0">
              <a:hlinkClick r:id="rId2"/>
            </a:endParaRPr>
          </a:p>
          <a:p>
            <a:pPr marL="0" indent="0" algn="ctr">
              <a:buNone/>
            </a:pPr>
            <a:r>
              <a:rPr lang="fr-FR" sz="1600" dirty="0" smtClean="0">
                <a:hlinkClick r:id="rId2"/>
              </a:rPr>
              <a:t>https</a:t>
            </a:r>
            <a:r>
              <a:rPr lang="fr-FR" sz="1600" dirty="0">
                <a:hlinkClick r:id="rId2"/>
              </a:rPr>
              <a:t>://svnweb.cern.ch/trac/lcgdm/wiki/Dpm/Admin/Puppet</a:t>
            </a:r>
            <a:endParaRPr lang="fr-BE" sz="1600" dirty="0"/>
          </a:p>
          <a:p>
            <a:pPr marL="0" indent="0" algn="ctr">
              <a:buNone/>
            </a:pPr>
            <a:endParaRPr lang="fr-FR" sz="1600" dirty="0" smtClean="0">
              <a:hlinkClick r:id="rId2"/>
            </a:endParaRPr>
          </a:p>
          <a:p>
            <a:pPr marL="0" indent="0" algn="ctr">
              <a:buNone/>
            </a:pPr>
            <a:r>
              <a:rPr lang="fr-FR" sz="1600" dirty="0">
                <a:hlinkClick r:id="rId2"/>
              </a:rPr>
              <a:t>http://puppetlabs.com</a:t>
            </a:r>
            <a:r>
              <a:rPr lang="fr-FR" sz="1600" dirty="0" smtClean="0">
                <a:hlinkClick r:id="rId2"/>
              </a:rPr>
              <a:t>/</a:t>
            </a:r>
          </a:p>
          <a:p>
            <a:pPr marL="0" indent="0" algn="ctr">
              <a:buNone/>
            </a:pPr>
            <a:endParaRPr lang="fr-FR" sz="1600" dirty="0">
              <a:hlinkClick r:id="rId2"/>
            </a:endParaRPr>
          </a:p>
          <a:p>
            <a:pPr marL="0" indent="0" algn="ctr">
              <a:buNone/>
            </a:pPr>
            <a:r>
              <a:rPr lang="fr-FR" sz="1600" dirty="0" smtClean="0">
                <a:hlinkClick r:id="rId2"/>
              </a:rPr>
              <a:t>CERN Agile Infrastructure: Configuration Management</a:t>
            </a:r>
            <a:endParaRPr lang="fr-FR" sz="1600" dirty="0">
              <a:hlinkClick r:id="rId2"/>
            </a:endParaRPr>
          </a:p>
          <a:p>
            <a:pPr algn="ctr"/>
            <a:endParaRPr lang="en-US" sz="1600" dirty="0" smtClean="0"/>
          </a:p>
          <a:p>
            <a:pPr algn="ctr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5968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1600" dirty="0" err="1"/>
              <a:t>Why</a:t>
            </a:r>
            <a:r>
              <a:rPr lang="fr-BE" sz="1600" dirty="0"/>
              <a:t>?</a:t>
            </a:r>
          </a:p>
          <a:p>
            <a:pPr lvl="1"/>
            <a:r>
              <a:rPr lang="fr-BE" sz="1400" dirty="0" err="1"/>
              <a:t>Looked</a:t>
            </a:r>
            <a:r>
              <a:rPr lang="fr-BE" sz="1400" dirty="0"/>
              <a:t> for a </a:t>
            </a:r>
            <a:r>
              <a:rPr lang="fr-BE" sz="1400" dirty="0" err="1"/>
              <a:t>strong</a:t>
            </a:r>
            <a:r>
              <a:rPr lang="fr-BE" sz="1400" dirty="0"/>
              <a:t> configuration management solution</a:t>
            </a:r>
          </a:p>
          <a:p>
            <a:pPr lvl="2"/>
            <a:r>
              <a:rPr lang="fr-BE" sz="1200" dirty="0"/>
              <a:t>For </a:t>
            </a:r>
            <a:r>
              <a:rPr lang="fr-BE" sz="1200" dirty="0" err="1"/>
              <a:t>our</a:t>
            </a:r>
            <a:r>
              <a:rPr lang="fr-BE" sz="1200" dirty="0"/>
              <a:t> </a:t>
            </a:r>
            <a:r>
              <a:rPr lang="fr-BE" sz="1200" dirty="0" err="1"/>
              <a:t>internal</a:t>
            </a:r>
            <a:r>
              <a:rPr lang="fr-BE" sz="1200" dirty="0"/>
              <a:t> </a:t>
            </a:r>
            <a:r>
              <a:rPr lang="fr-BE" sz="1200" dirty="0" err="1"/>
              <a:t>testbed</a:t>
            </a:r>
            <a:r>
              <a:rPr lang="fr-BE" sz="1200" dirty="0"/>
              <a:t>(s), but </a:t>
            </a:r>
            <a:r>
              <a:rPr lang="fr-BE" sz="1200" dirty="0" err="1"/>
              <a:t>reusable</a:t>
            </a:r>
            <a:r>
              <a:rPr lang="fr-BE" sz="1200" dirty="0"/>
              <a:t> </a:t>
            </a:r>
            <a:r>
              <a:rPr lang="fr-BE" sz="1200" dirty="0" err="1"/>
              <a:t>at</a:t>
            </a:r>
            <a:r>
              <a:rPr lang="fr-BE" sz="1200" dirty="0"/>
              <a:t> DPM sites</a:t>
            </a:r>
          </a:p>
          <a:p>
            <a:pPr lvl="1"/>
            <a:r>
              <a:rPr lang="fr-BE" sz="1400" dirty="0" err="1"/>
              <a:t>Strong</a:t>
            </a:r>
            <a:r>
              <a:rPr lang="fr-BE" sz="1400" dirty="0"/>
              <a:t> </a:t>
            </a:r>
            <a:r>
              <a:rPr lang="fr-BE" sz="1400" dirty="0" err="1"/>
              <a:t>momentum</a:t>
            </a:r>
            <a:r>
              <a:rPr lang="fr-BE" sz="1400" dirty="0"/>
              <a:t>, </a:t>
            </a:r>
            <a:r>
              <a:rPr lang="fr-BE" sz="1400" dirty="0" err="1"/>
              <a:t>community</a:t>
            </a:r>
            <a:r>
              <a:rPr lang="fr-BE" sz="1400" dirty="0"/>
              <a:t> and commercial support</a:t>
            </a:r>
          </a:p>
          <a:p>
            <a:pPr lvl="2"/>
            <a:r>
              <a:rPr lang="fr-BE" sz="1200" dirty="0" err="1"/>
              <a:t>twitter</a:t>
            </a:r>
            <a:r>
              <a:rPr lang="fr-BE" sz="1200" dirty="0"/>
              <a:t>, </a:t>
            </a:r>
            <a:r>
              <a:rPr lang="fr-BE" sz="1200" dirty="0" err="1"/>
              <a:t>sun</a:t>
            </a:r>
            <a:r>
              <a:rPr lang="fr-BE" sz="1200" dirty="0"/>
              <a:t> / oracle, </a:t>
            </a:r>
            <a:r>
              <a:rPr lang="fr-BE" sz="1200" dirty="0" err="1"/>
              <a:t>rackspace</a:t>
            </a:r>
            <a:r>
              <a:rPr lang="fr-BE" sz="1200" dirty="0"/>
              <a:t>, …</a:t>
            </a:r>
          </a:p>
          <a:p>
            <a:pPr lvl="1"/>
            <a:r>
              <a:rPr lang="fr-BE" sz="1400" dirty="0"/>
              <a:t>(</a:t>
            </a:r>
            <a:r>
              <a:rPr lang="fr-BE" sz="1400" dirty="0" err="1"/>
              <a:t>very</a:t>
            </a:r>
            <a:r>
              <a:rPr lang="fr-BE" sz="1400" dirty="0"/>
              <a:t>) Extensive documentation</a:t>
            </a:r>
          </a:p>
          <a:p>
            <a:r>
              <a:rPr lang="fr-BE" sz="1600" dirty="0"/>
              <a:t>How?</a:t>
            </a:r>
          </a:p>
          <a:p>
            <a:pPr lvl="1"/>
            <a:r>
              <a:rPr lang="fr-BE" sz="1400" dirty="0"/>
              <a:t>Set of </a:t>
            </a:r>
            <a:r>
              <a:rPr lang="fr-BE" sz="1400" dirty="0" err="1"/>
              <a:t>specific</a:t>
            </a:r>
            <a:r>
              <a:rPr lang="fr-BE" sz="1400" dirty="0"/>
              <a:t> modules + </a:t>
            </a:r>
            <a:r>
              <a:rPr lang="fr-BE" sz="1400" dirty="0" err="1"/>
              <a:t>generic</a:t>
            </a:r>
            <a:r>
              <a:rPr lang="fr-BE" sz="1400" dirty="0"/>
              <a:t> </a:t>
            </a:r>
            <a:r>
              <a:rPr lang="fr-BE" sz="1400" dirty="0" err="1"/>
              <a:t>ones</a:t>
            </a:r>
            <a:endParaRPr lang="fr-BE" sz="1400" dirty="0"/>
          </a:p>
          <a:p>
            <a:pPr lvl="1"/>
            <a:r>
              <a:rPr lang="fr-BE" sz="1400" dirty="0" err="1"/>
              <a:t>Available</a:t>
            </a:r>
            <a:r>
              <a:rPr lang="fr-BE" sz="1400" dirty="0"/>
              <a:t> via </a:t>
            </a:r>
            <a:r>
              <a:rPr lang="fr-BE" sz="1400" dirty="0" err="1"/>
              <a:t>puppet</a:t>
            </a:r>
            <a:r>
              <a:rPr lang="fr-BE" sz="1400" dirty="0"/>
              <a:t> forge or </a:t>
            </a:r>
            <a:r>
              <a:rPr lang="fr-BE" sz="1400" dirty="0" err="1"/>
              <a:t>github</a:t>
            </a:r>
            <a:endParaRPr lang="fr-BE" sz="1400" dirty="0"/>
          </a:p>
          <a:p>
            <a:pPr lvl="1"/>
            <a:r>
              <a:rPr lang="fr-BE" sz="1400" dirty="0"/>
              <a:t>An alternative… not a replacement for YAIM</a:t>
            </a:r>
          </a:p>
          <a:p>
            <a:pPr lvl="1"/>
            <a:r>
              <a:rPr lang="fr-BE" sz="1400" dirty="0" err="1"/>
              <a:t>Current</a:t>
            </a:r>
            <a:r>
              <a:rPr lang="fr-BE" sz="1400" dirty="0"/>
              <a:t> support </a:t>
            </a:r>
            <a:r>
              <a:rPr lang="fr-BE" sz="1400" dirty="0" err="1"/>
              <a:t>level</a:t>
            </a:r>
            <a:r>
              <a:rPr lang="fr-BE" sz="1400" dirty="0"/>
              <a:t> </a:t>
            </a:r>
            <a:r>
              <a:rPr lang="fr-BE" sz="1400" dirty="0" err="1"/>
              <a:t>is</a:t>
            </a:r>
            <a:r>
              <a:rPr lang="fr-BE" sz="1400" dirty="0"/>
              <a:t> « best effort »</a:t>
            </a:r>
          </a:p>
          <a:p>
            <a:endParaRPr lang="fr-BE" sz="1600" dirty="0"/>
          </a:p>
          <a:p>
            <a:pPr marL="0" indent="0" algn="ctr">
              <a:buNone/>
            </a:pPr>
            <a:r>
              <a:rPr lang="fr-FR" sz="1600" dirty="0">
                <a:hlinkClick r:id="rId2"/>
              </a:rPr>
              <a:t>https://svnweb.cern.ch/trac/lcgdm/wiki/Dpm/Admin/Puppet</a:t>
            </a:r>
            <a:endParaRPr lang="fr-BE" sz="1600" dirty="0"/>
          </a:p>
          <a:p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Puppet</a:t>
            </a:r>
            <a:r>
              <a:rPr lang="fr-BE" dirty="0"/>
              <a:t> in DPM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2571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1600" dirty="0"/>
              <a:t>All DPM </a:t>
            </a:r>
            <a:r>
              <a:rPr lang="fr-BE" sz="1600" dirty="0" err="1"/>
              <a:t>required</a:t>
            </a:r>
            <a:r>
              <a:rPr lang="fr-BE" sz="1600" dirty="0"/>
              <a:t> areas are </a:t>
            </a:r>
            <a:r>
              <a:rPr lang="fr-BE" sz="1600" dirty="0" err="1"/>
              <a:t>covered</a:t>
            </a:r>
            <a:endParaRPr lang="fr-BE" sz="1600" dirty="0"/>
          </a:p>
          <a:p>
            <a:r>
              <a:rPr lang="fr-BE" sz="1600" dirty="0"/>
              <a:t>As </a:t>
            </a:r>
            <a:r>
              <a:rPr lang="fr-BE" sz="1600" dirty="0" err="1"/>
              <a:t>generic</a:t>
            </a:r>
            <a:r>
              <a:rPr lang="fr-BE" sz="1600" dirty="0"/>
              <a:t> and </a:t>
            </a:r>
            <a:r>
              <a:rPr lang="fr-BE" sz="1600" dirty="0" err="1"/>
              <a:t>reusable</a:t>
            </a:r>
            <a:r>
              <a:rPr lang="fr-BE" sz="1600" dirty="0"/>
              <a:t> as possible</a:t>
            </a:r>
          </a:p>
          <a:p>
            <a:pPr lvl="1"/>
            <a:r>
              <a:rPr lang="fr-BE" sz="1400" dirty="0"/>
              <a:t>Go </a:t>
            </a:r>
            <a:r>
              <a:rPr lang="fr-BE" sz="1400" dirty="0" err="1"/>
              <a:t>ahead</a:t>
            </a:r>
            <a:r>
              <a:rPr lang="fr-BE" sz="1400" dirty="0"/>
              <a:t> and </a:t>
            </a:r>
            <a:r>
              <a:rPr lang="fr-BE" sz="1400" dirty="0" err="1"/>
              <a:t>try</a:t>
            </a:r>
            <a:r>
              <a:rPr lang="fr-BE" sz="1400" dirty="0"/>
              <a:t> </a:t>
            </a:r>
            <a:r>
              <a:rPr lang="fr-BE" sz="1400" dirty="0" err="1"/>
              <a:t>them</a:t>
            </a:r>
            <a:r>
              <a:rPr lang="fr-BE" sz="1400" dirty="0"/>
              <a:t> for </a:t>
            </a:r>
            <a:r>
              <a:rPr lang="fr-BE" sz="1400" dirty="0" err="1"/>
              <a:t>your</a:t>
            </a:r>
            <a:r>
              <a:rPr lang="fr-BE" sz="1400" dirty="0"/>
              <a:t> service</a:t>
            </a:r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pPr marL="457200" lvl="1" indent="0">
              <a:buNone/>
            </a:pPr>
            <a:endParaRPr lang="en-US" sz="1600" dirty="0">
              <a:hlinkClick r:id="rId2"/>
            </a:endParaRPr>
          </a:p>
          <a:p>
            <a:pPr marL="457200" lvl="1" indent="0">
              <a:buNone/>
            </a:pPr>
            <a:r>
              <a:rPr lang="fr-FR" sz="1600" dirty="0" smtClean="0">
                <a:hlinkClick r:id="rId2"/>
              </a:rPr>
              <a:t>https</a:t>
            </a:r>
            <a:r>
              <a:rPr lang="fr-FR" sz="1600" dirty="0">
                <a:hlinkClick r:id="rId2"/>
              </a:rPr>
              <a:t>://forge.puppetlabs.com/users/rocha</a:t>
            </a:r>
            <a:endParaRPr lang="fr-BE" sz="1600" dirty="0"/>
          </a:p>
          <a:p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Reusable</a:t>
            </a:r>
            <a:r>
              <a:rPr lang="fr-BE" dirty="0"/>
              <a:t> Modules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963" y="683791"/>
            <a:ext cx="1512496" cy="3804689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219691" y="1872155"/>
            <a:ext cx="609600" cy="467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800" dirty="0" smtClean="0"/>
              <a:t>CERN</a:t>
            </a:r>
            <a:endParaRPr lang="fr-BE" sz="800" dirty="0"/>
          </a:p>
        </p:txBody>
      </p:sp>
      <p:sp>
        <p:nvSpPr>
          <p:cNvPr id="32" name="Oval 31"/>
          <p:cNvSpPr/>
          <p:nvPr/>
        </p:nvSpPr>
        <p:spPr>
          <a:xfrm>
            <a:off x="673547" y="2586135"/>
            <a:ext cx="609600" cy="467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800" dirty="0" smtClean="0"/>
              <a:t>DMS</a:t>
            </a:r>
            <a:endParaRPr lang="fr-BE" sz="800" dirty="0"/>
          </a:p>
        </p:txBody>
      </p:sp>
      <p:sp>
        <p:nvSpPr>
          <p:cNvPr id="33" name="Oval 32"/>
          <p:cNvSpPr/>
          <p:nvPr/>
        </p:nvSpPr>
        <p:spPr>
          <a:xfrm>
            <a:off x="1161873" y="1872155"/>
            <a:ext cx="609600" cy="467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800" dirty="0" smtClean="0"/>
              <a:t>DPM</a:t>
            </a:r>
            <a:endParaRPr lang="fr-BE" sz="800" dirty="0"/>
          </a:p>
        </p:txBody>
      </p:sp>
      <p:sp>
        <p:nvSpPr>
          <p:cNvPr id="34" name="Oval 33"/>
          <p:cNvSpPr/>
          <p:nvPr/>
        </p:nvSpPr>
        <p:spPr>
          <a:xfrm>
            <a:off x="1613100" y="2628007"/>
            <a:ext cx="609600" cy="467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800" dirty="0" smtClean="0"/>
              <a:t>GLITE</a:t>
            </a:r>
            <a:endParaRPr lang="fr-BE" sz="800" dirty="0"/>
          </a:p>
        </p:txBody>
      </p:sp>
      <p:sp>
        <p:nvSpPr>
          <p:cNvPr id="35" name="Oval 34"/>
          <p:cNvSpPr/>
          <p:nvPr/>
        </p:nvSpPr>
        <p:spPr>
          <a:xfrm>
            <a:off x="2113707" y="1872155"/>
            <a:ext cx="609600" cy="467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BE" sz="700" dirty="0" smtClean="0"/>
              <a:t>LCGUTIL</a:t>
            </a:r>
            <a:endParaRPr lang="fr-BE" sz="700" dirty="0"/>
          </a:p>
        </p:txBody>
      </p:sp>
      <p:sp>
        <p:nvSpPr>
          <p:cNvPr id="36" name="Oval 35"/>
          <p:cNvSpPr/>
          <p:nvPr/>
        </p:nvSpPr>
        <p:spPr>
          <a:xfrm>
            <a:off x="2617763" y="2628007"/>
            <a:ext cx="609600" cy="467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BE" sz="800" dirty="0" smtClean="0"/>
              <a:t>MYSQL</a:t>
            </a:r>
            <a:endParaRPr lang="fr-BE" sz="800" dirty="0"/>
          </a:p>
        </p:txBody>
      </p:sp>
      <p:sp>
        <p:nvSpPr>
          <p:cNvPr id="37" name="Oval 36"/>
          <p:cNvSpPr/>
          <p:nvPr/>
        </p:nvSpPr>
        <p:spPr>
          <a:xfrm>
            <a:off x="3121819" y="1872155"/>
            <a:ext cx="609600" cy="467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BE" sz="800" dirty="0" smtClean="0"/>
              <a:t>VOMS</a:t>
            </a:r>
            <a:endParaRPr lang="fr-BE" sz="800" dirty="0"/>
          </a:p>
        </p:txBody>
      </p:sp>
      <p:sp>
        <p:nvSpPr>
          <p:cNvPr id="38" name="Oval 37"/>
          <p:cNvSpPr/>
          <p:nvPr/>
        </p:nvSpPr>
        <p:spPr>
          <a:xfrm>
            <a:off x="3625875" y="2628007"/>
            <a:ext cx="609600" cy="4678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BE" sz="800" dirty="0" smtClean="0"/>
              <a:t>…</a:t>
            </a:r>
            <a:endParaRPr lang="fr-BE" sz="800" dirty="0"/>
          </a:p>
        </p:txBody>
      </p:sp>
      <p:sp>
        <p:nvSpPr>
          <p:cNvPr id="39" name="Oval 38"/>
          <p:cNvSpPr/>
          <p:nvPr/>
        </p:nvSpPr>
        <p:spPr>
          <a:xfrm>
            <a:off x="5282059" y="3578474"/>
            <a:ext cx="600397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40" name="Oval 39"/>
          <p:cNvSpPr/>
          <p:nvPr/>
        </p:nvSpPr>
        <p:spPr>
          <a:xfrm>
            <a:off x="5134260" y="2051943"/>
            <a:ext cx="600397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41" name="Oval 40"/>
          <p:cNvSpPr/>
          <p:nvPr/>
        </p:nvSpPr>
        <p:spPr>
          <a:xfrm>
            <a:off x="4981860" y="2676029"/>
            <a:ext cx="600397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03685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Cluster Configuration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47" y="670419"/>
            <a:ext cx="5700613" cy="15028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47" y="2339975"/>
            <a:ext cx="4427661" cy="102120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47" y="3564111"/>
            <a:ext cx="2601251" cy="6595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225487" y="671990"/>
            <a:ext cx="1631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HEAD NODE</a:t>
            </a:r>
            <a:endParaRPr lang="fr-BE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5474" y="2322009"/>
            <a:ext cx="1641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DISK NODES</a:t>
            </a:r>
            <a:endParaRPr lang="fr-BE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4012" y="3595908"/>
            <a:ext cx="1924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CLIENT NODES</a:t>
            </a:r>
            <a:endParaRPr lang="fr-BE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61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Cluster Configuration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47" y="670419"/>
            <a:ext cx="5700613" cy="15028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47" y="2339975"/>
            <a:ext cx="4427661" cy="102120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47" y="3564111"/>
            <a:ext cx="2601251" cy="6595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225487" y="671990"/>
            <a:ext cx="1631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HEAD NODE</a:t>
            </a:r>
            <a:endParaRPr lang="fr-BE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5474" y="2322009"/>
            <a:ext cx="1641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DISK NODES</a:t>
            </a:r>
            <a:endParaRPr lang="fr-BE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4012" y="3595908"/>
            <a:ext cx="1924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CLIENT NODES</a:t>
            </a:r>
            <a:endParaRPr lang="fr-BE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8577" y="977891"/>
            <a:ext cx="4613546" cy="283933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80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770" y="1421830"/>
            <a:ext cx="4430165" cy="218514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257723" y="1011392"/>
            <a:ext cx="2301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GENERIC NODE</a:t>
            </a:r>
            <a:endParaRPr lang="fr-BE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689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Puppet</a:t>
            </a:r>
            <a:r>
              <a:rPr lang="fr-BE" dirty="0"/>
              <a:t> Dashboard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09" y="683791"/>
            <a:ext cx="5547025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107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We don’t use it yet</a:t>
            </a:r>
          </a:p>
          <a:p>
            <a:pPr lvl="1"/>
            <a:r>
              <a:rPr lang="en-US" sz="1600" dirty="0" smtClean="0"/>
              <a:t>But CERN ‘Agile’ does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Better: Foreman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71" y="1315237"/>
            <a:ext cx="4435122" cy="303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74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1800" dirty="0"/>
              <a:t>The « cherry on top »</a:t>
            </a:r>
          </a:p>
          <a:p>
            <a:r>
              <a:rPr lang="fr-BE" sz="1800" dirty="0" err="1"/>
              <a:t>Puppet</a:t>
            </a:r>
            <a:r>
              <a:rPr lang="fr-BE" sz="1800" dirty="0"/>
              <a:t> has </a:t>
            </a:r>
            <a:r>
              <a:rPr lang="fr-BE" sz="1800" dirty="0" err="1"/>
              <a:t>built</a:t>
            </a:r>
            <a:r>
              <a:rPr lang="fr-BE" sz="1800" dirty="0"/>
              <a:t>-in </a:t>
            </a:r>
            <a:r>
              <a:rPr lang="fr-BE" sz="1800" dirty="0" err="1"/>
              <a:t>resource</a:t>
            </a:r>
            <a:r>
              <a:rPr lang="fr-BE" sz="1800" dirty="0"/>
              <a:t> types for </a:t>
            </a:r>
            <a:r>
              <a:rPr lang="fr-BE" sz="1800" dirty="0" err="1"/>
              <a:t>nagios</a:t>
            </a:r>
            <a:endParaRPr lang="fr-BE" sz="1800" dirty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Puppet</a:t>
            </a:r>
            <a:r>
              <a:rPr lang="fr-BE" dirty="0"/>
              <a:t> &amp; </a:t>
            </a:r>
            <a:r>
              <a:rPr lang="fr-BE" dirty="0" err="1"/>
              <a:t>Nagios</a:t>
            </a:r>
            <a:r>
              <a:rPr lang="fr-BE" dirty="0"/>
              <a:t> </a:t>
            </a:r>
            <a:r>
              <a:rPr lang="fr-BE" dirty="0" err="1"/>
              <a:t>Integration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571" y="1475879"/>
            <a:ext cx="4638005" cy="267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591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000" dirty="0" err="1" smtClean="0"/>
              <a:t>Puppet</a:t>
            </a:r>
            <a:r>
              <a:rPr lang="fr-BE" sz="2000" dirty="0" smtClean="0"/>
              <a:t> </a:t>
            </a:r>
            <a:r>
              <a:rPr lang="fr-BE" sz="2000" dirty="0" err="1" smtClean="0"/>
              <a:t>is</a:t>
            </a:r>
            <a:r>
              <a:rPr lang="fr-BE" sz="2000" dirty="0" smtClean="0"/>
              <a:t> </a:t>
            </a:r>
            <a:r>
              <a:rPr lang="fr-BE" sz="2000" dirty="0" err="1" smtClean="0"/>
              <a:t>widely</a:t>
            </a:r>
            <a:r>
              <a:rPr lang="fr-BE" sz="2000" dirty="0" smtClean="0"/>
              <a:t> </a:t>
            </a:r>
            <a:r>
              <a:rPr lang="fr-BE" sz="2000" dirty="0" err="1" smtClean="0"/>
              <a:t>used</a:t>
            </a:r>
            <a:r>
              <a:rPr lang="fr-BE" sz="2000" dirty="0" smtClean="0"/>
              <a:t> for configuration management</a:t>
            </a:r>
          </a:p>
          <a:p>
            <a:pPr lvl="1"/>
            <a:r>
              <a:rPr lang="fr-BE" sz="1600" dirty="0" err="1" smtClean="0"/>
              <a:t>Including</a:t>
            </a:r>
            <a:r>
              <a:rPr lang="fr-BE" sz="1600" dirty="0" smtClean="0"/>
              <a:t> WLCG sites (PIC, CERN </a:t>
            </a:r>
            <a:r>
              <a:rPr lang="fr-BE" sz="1600" dirty="0" err="1" smtClean="0"/>
              <a:t>coming</a:t>
            </a:r>
            <a:r>
              <a:rPr lang="fr-BE" sz="1600" dirty="0" smtClean="0"/>
              <a:t>, …)</a:t>
            </a:r>
          </a:p>
          <a:p>
            <a:r>
              <a:rPr lang="fr-BE" sz="2000" dirty="0" err="1" smtClean="0"/>
              <a:t>Puppet</a:t>
            </a:r>
            <a:r>
              <a:rPr lang="fr-BE" sz="2000" dirty="0" smtClean="0"/>
              <a:t> in DPM </a:t>
            </a:r>
            <a:r>
              <a:rPr lang="fr-BE" sz="2000" dirty="0" err="1" smtClean="0"/>
              <a:t>stays</a:t>
            </a:r>
            <a:r>
              <a:rPr lang="fr-BE" sz="2000" dirty="0" smtClean="0"/>
              <a:t> as an option, not the default</a:t>
            </a:r>
          </a:p>
          <a:p>
            <a:pPr lvl="1"/>
            <a:r>
              <a:rPr lang="fr-BE" sz="1600" dirty="0" err="1" smtClean="0"/>
              <a:t>We</a:t>
            </a:r>
            <a:r>
              <a:rPr lang="fr-BE" sz="1600" dirty="0" smtClean="0"/>
              <a:t> </a:t>
            </a:r>
            <a:r>
              <a:rPr lang="fr-BE" sz="1600" dirty="0" err="1" smtClean="0"/>
              <a:t>will</a:t>
            </a:r>
            <a:r>
              <a:rPr lang="fr-BE" sz="1600" dirty="0" smtClean="0"/>
              <a:t> not impose a configuration system of course</a:t>
            </a:r>
          </a:p>
          <a:p>
            <a:r>
              <a:rPr lang="fr-BE" sz="2000" dirty="0" err="1" smtClean="0"/>
              <a:t>Community</a:t>
            </a:r>
            <a:r>
              <a:rPr lang="fr-BE" sz="2000" dirty="0" smtClean="0"/>
              <a:t> </a:t>
            </a:r>
            <a:r>
              <a:rPr lang="fr-BE" sz="2000" dirty="0" err="1" smtClean="0"/>
              <a:t>interest</a:t>
            </a:r>
            <a:r>
              <a:rPr lang="fr-BE" sz="2000" dirty="0" smtClean="0"/>
              <a:t>?</a:t>
            </a:r>
          </a:p>
          <a:p>
            <a:pPr lvl="1"/>
            <a:r>
              <a:rPr lang="fr-BE" sz="1600" dirty="0" smtClean="0"/>
              <a:t>If more sites are </a:t>
            </a:r>
            <a:r>
              <a:rPr lang="fr-BE" sz="1600" dirty="0" err="1" smtClean="0"/>
              <a:t>interested</a:t>
            </a:r>
            <a:r>
              <a:rPr lang="fr-BE" sz="1600" dirty="0" smtClean="0"/>
              <a:t>, </a:t>
            </a:r>
            <a:r>
              <a:rPr lang="fr-BE" sz="1600" dirty="0" err="1" smtClean="0"/>
              <a:t>we</a:t>
            </a:r>
            <a:r>
              <a:rPr lang="fr-BE" sz="1600" dirty="0" smtClean="0"/>
              <a:t> </a:t>
            </a:r>
            <a:r>
              <a:rPr lang="fr-BE" sz="1600" dirty="0" err="1" smtClean="0"/>
              <a:t>can</a:t>
            </a:r>
            <a:r>
              <a:rPr lang="fr-BE" sz="1600" dirty="0" smtClean="0"/>
              <a:t> </a:t>
            </a:r>
            <a:r>
              <a:rPr lang="fr-BE" sz="1600" dirty="0" err="1" smtClean="0"/>
              <a:t>start</a:t>
            </a:r>
            <a:r>
              <a:rPr lang="fr-BE" sz="1600" dirty="0" smtClean="0"/>
              <a:t> one</a:t>
            </a:r>
          </a:p>
          <a:p>
            <a:r>
              <a:rPr lang="fr-BE" sz="2000" dirty="0" err="1" smtClean="0"/>
              <a:t>Benefits</a:t>
            </a:r>
            <a:r>
              <a:rPr lang="fr-BE" sz="2000" dirty="0" smtClean="0"/>
              <a:t> are </a:t>
            </a:r>
            <a:r>
              <a:rPr lang="fr-BE" sz="2000" dirty="0" err="1" smtClean="0"/>
              <a:t>already</a:t>
            </a:r>
            <a:r>
              <a:rPr lang="fr-BE" sz="2000" dirty="0" smtClean="0"/>
              <a:t> out </a:t>
            </a:r>
            <a:r>
              <a:rPr lang="fr-BE" sz="2000" dirty="0" err="1" smtClean="0"/>
              <a:t>there</a:t>
            </a:r>
            <a:endParaRPr lang="fr-BE" sz="2000" dirty="0" smtClean="0"/>
          </a:p>
          <a:p>
            <a:pPr lvl="1"/>
            <a:r>
              <a:rPr lang="fr-BE" sz="1600" dirty="0" err="1" smtClean="0"/>
              <a:t>We</a:t>
            </a:r>
            <a:r>
              <a:rPr lang="fr-BE" sz="1600" dirty="0" smtClean="0"/>
              <a:t> gave CERN ‘Agile’ a set of modules (</a:t>
            </a:r>
            <a:r>
              <a:rPr lang="fr-BE" sz="1600" dirty="0" err="1" smtClean="0"/>
              <a:t>voms</a:t>
            </a:r>
            <a:r>
              <a:rPr lang="fr-BE" sz="1600" dirty="0" smtClean="0"/>
              <a:t>, </a:t>
            </a:r>
            <a:r>
              <a:rPr lang="fr-BE" sz="1600" dirty="0" err="1" smtClean="0"/>
              <a:t>gridmap</a:t>
            </a:r>
            <a:r>
              <a:rPr lang="fr-BE" sz="1600" dirty="0" smtClean="0"/>
              <a:t>, …)</a:t>
            </a:r>
          </a:p>
          <a:p>
            <a:pPr lvl="1"/>
            <a:r>
              <a:rPr lang="fr-BE" sz="1600" dirty="0" err="1" smtClean="0"/>
              <a:t>We</a:t>
            </a:r>
            <a:r>
              <a:rPr lang="fr-BE" sz="1600" dirty="0" smtClean="0"/>
              <a:t> </a:t>
            </a:r>
            <a:r>
              <a:rPr lang="fr-BE" sz="1600" dirty="0" err="1" smtClean="0"/>
              <a:t>got</a:t>
            </a:r>
            <a:r>
              <a:rPr lang="fr-BE" sz="1600" dirty="0" smtClean="0"/>
              <a:t> </a:t>
            </a:r>
            <a:r>
              <a:rPr lang="fr-BE" sz="1600" dirty="0" err="1" smtClean="0"/>
              <a:t>others</a:t>
            </a:r>
            <a:r>
              <a:rPr lang="fr-BE" sz="1600" dirty="0" smtClean="0"/>
              <a:t> back…</a:t>
            </a:r>
          </a:p>
          <a:p>
            <a:endParaRPr lang="fr-BE" sz="2000" dirty="0" smtClean="0"/>
          </a:p>
          <a:p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Conclusion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577DC-976E-2D49-A96F-338E7AE475A2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277685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258</Words>
  <Application>Microsoft Office PowerPoint</Application>
  <PresentationFormat>Custom</PresentationFormat>
  <Paragraphs>81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Larissa-Design</vt:lpstr>
      <vt:lpstr>Managing DPM with Puppet</vt:lpstr>
      <vt:lpstr>Puppet in DPM</vt:lpstr>
      <vt:lpstr>Reusable Modules</vt:lpstr>
      <vt:lpstr>Cluster Configuration</vt:lpstr>
      <vt:lpstr>Cluster Configuration</vt:lpstr>
      <vt:lpstr>Puppet Dashboard</vt:lpstr>
      <vt:lpstr>Better: Foreman</vt:lpstr>
      <vt:lpstr>Puppet &amp; Nagios Integration</vt:lpstr>
      <vt:lpstr>Conclusion</vt:lpstr>
      <vt:lpstr>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n.lamla</dc:creator>
  <cp:lastModifiedBy>Ricardo Rocha</cp:lastModifiedBy>
  <cp:revision>63</cp:revision>
  <dcterms:created xsi:type="dcterms:W3CDTF">2011-10-04T06:09:25Z</dcterms:created>
  <dcterms:modified xsi:type="dcterms:W3CDTF">2012-02-26T21:10:24Z</dcterms:modified>
</cp:coreProperties>
</file>