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45" r:id="rId2"/>
    <p:sldId id="352" r:id="rId3"/>
    <p:sldId id="356" r:id="rId4"/>
    <p:sldId id="354" r:id="rId5"/>
    <p:sldId id="348" r:id="rId6"/>
    <p:sldId id="353" r:id="rId7"/>
    <p:sldId id="350" r:id="rId8"/>
    <p:sldId id="346" r:id="rId9"/>
    <p:sldId id="355" r:id="rId10"/>
    <p:sldId id="349" r:id="rId11"/>
    <p:sldId id="347" r:id="rId1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FF8000"/>
    <a:srgbClr val="00FF00"/>
    <a:srgbClr val="FFFF00"/>
    <a:srgbClr val="FFCC00"/>
    <a:srgbClr val="9999FF"/>
    <a:srgbClr val="CCFFFF"/>
    <a:srgbClr val="99FFCC"/>
    <a:srgbClr val="66FFF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2" autoAdjust="0"/>
    <p:restoredTop sz="94781" autoAdjust="0"/>
  </p:normalViewPr>
  <p:slideViewPr>
    <p:cSldViewPr>
      <p:cViewPr>
        <p:scale>
          <a:sx n="100" d="100"/>
          <a:sy n="100" d="100"/>
        </p:scale>
        <p:origin x="-1112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63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61136C-9008-4E68-A962-F9B5CC529AEE}" type="datetimeFigureOut">
              <a:rPr lang="en-US" smtClean="0"/>
              <a:pPr/>
              <a:t>10/28/12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8CB20C-14BD-4DA6-9F97-6EF3A2C6D6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5370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5F4D0C-50F1-41F1-B9D7-FC1B49A79CF8}" type="datetimeFigureOut">
              <a:rPr lang="en-US" smtClean="0"/>
              <a:pPr/>
              <a:t>10/28/12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A68CB8-7F79-40C4-94BD-5C974A4D4A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554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68CB8-7F79-40C4-94BD-5C974A4D4AD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4323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68CB8-7F79-40C4-94BD-5C974A4D4AD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4323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68CB8-7F79-40C4-94BD-5C974A4D4AD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4323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68CB8-7F79-40C4-94BD-5C974A4D4AD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3065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68CB8-7F79-40C4-94BD-5C974A4D4AD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3065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68CB8-7F79-40C4-94BD-5C974A4D4AD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4323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919A2-9CF6-48BD-89F5-AFF64EA0E31F}" type="datetime1">
              <a:rPr lang="en-US" smtClean="0"/>
              <a:pPr/>
              <a:t>10/28/12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Bailey, CAS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8D460-B85E-475F-9F8F-478C8A497F76}" type="datetime1">
              <a:rPr lang="en-US" smtClean="0"/>
              <a:pPr/>
              <a:t>10/28/12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FAE94-170B-40A7-9D1B-1F4C31A6F96D}" type="datetime1">
              <a:rPr lang="en-US" smtClean="0"/>
              <a:pPr/>
              <a:t>10/28/12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5FBFA-7B31-4126-9800-31024AF81B8A}" type="datetime1">
              <a:rPr lang="en-US" smtClean="0"/>
              <a:pPr/>
              <a:t>10/28/12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Bailey, CAS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D802E-49E4-4350-8662-C71B49E51246}" type="datetime1">
              <a:rPr lang="en-US" smtClean="0"/>
              <a:pPr/>
              <a:t>10/28/12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Bailey, CAS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A35D5-A42E-47FF-824C-C3C91110692A}" type="datetime1">
              <a:rPr lang="en-US" smtClean="0"/>
              <a:pPr/>
              <a:t>10/28/12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Bailey, CAS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F3CF7-C596-43A9-9BC5-4D64DAEC8733}" type="datetime1">
              <a:rPr lang="en-US" smtClean="0"/>
              <a:pPr/>
              <a:t>10/28/12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Bailey, CAS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CB40-A893-4948-B858-2CB3C6F12D87}" type="datetime1">
              <a:rPr lang="en-US" smtClean="0"/>
              <a:pPr/>
              <a:t>10/28/12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Bailey, CAS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DB910-41F0-4DAF-B119-D0D4A5FE2483}" type="datetime1">
              <a:rPr lang="en-US" smtClean="0"/>
              <a:pPr/>
              <a:t>10/28/12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1C8A2-7211-46C0-B3C1-5A7E1B70A40A}" type="datetime1">
              <a:rPr lang="en-US" smtClean="0"/>
              <a:pPr/>
              <a:t>10/28/12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B5843-CB70-4032-96A6-E6E715570F1C}" type="datetime1">
              <a:rPr lang="en-US" smtClean="0"/>
              <a:pPr/>
              <a:t>10/28/12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2296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703D02-9A24-43CD-A99F-FB08490CED3F}" type="datetime1">
              <a:rPr lang="en-US" smtClean="0"/>
              <a:pPr/>
              <a:t>10/28/12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R. Bailey, CAS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B4EDF-7DE6-4369-B527-B79B2EF0026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parqueciencias.com/parqueciencias/" TargetMode="External"/><Relationship Id="rId3" Type="http://schemas.openxmlformats.org/officeDocument/2006/relationships/hyperlink" Target="http://www.panoramic360.es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iap@invitados.ugr.es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iap@invitados.ugr.es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1" y="232177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Introduction to Accelerator Physics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1" y="1600200"/>
            <a:ext cx="6400800" cy="1060048"/>
          </a:xfrm>
        </p:spPr>
        <p:txBody>
          <a:bodyPr/>
          <a:lstStyle/>
          <a:p>
            <a:r>
              <a:rPr lang="en-US" dirty="0" smtClean="0"/>
              <a:t>Granada</a:t>
            </a:r>
            <a:br>
              <a:rPr lang="en-US" dirty="0" smtClean="0"/>
            </a:br>
            <a:r>
              <a:rPr lang="en-US" dirty="0" smtClean="0"/>
              <a:t>October 28 to November 9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11995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CB40-A893-4948-B858-2CB3C6F12D87}" type="datetime1">
              <a:rPr lang="en-US" smtClean="0"/>
              <a:pPr/>
              <a:t>10/28/12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Bailey, CAS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8600"/>
            <a:ext cx="9144000" cy="6436770"/>
          </a:xfrm>
          <a:prstGeom prst="rect">
            <a:avLst/>
          </a:prstGeom>
        </p:spPr>
      </p:pic>
      <p:sp>
        <p:nvSpPr>
          <p:cNvPr id="7" name="Oval 6"/>
          <p:cNvSpPr>
            <a:spLocks noChangeAspect="1"/>
          </p:cNvSpPr>
          <p:nvPr/>
        </p:nvSpPr>
        <p:spPr>
          <a:xfrm>
            <a:off x="2286000" y="5867400"/>
            <a:ext cx="990600" cy="6096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7772400" y="5029200"/>
            <a:ext cx="1066800" cy="16002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04800" y="4763869"/>
            <a:ext cx="2800767" cy="646331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Short presentation on </a:t>
            </a:r>
            <a:r>
              <a:rPr lang="en-US" dirty="0" err="1" smtClean="0">
                <a:solidFill>
                  <a:srgbClr val="FF0000"/>
                </a:solidFill>
              </a:rPr>
              <a:t>oPAC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/>
              <a:t>Oliver </a:t>
            </a:r>
            <a:r>
              <a:rPr lang="en-US" dirty="0" err="1" smtClean="0"/>
              <a:t>Bruning</a:t>
            </a:r>
            <a:endParaRPr lang="en-US" dirty="0"/>
          </a:p>
        </p:txBody>
      </p:sp>
      <p:cxnSp>
        <p:nvCxnSpPr>
          <p:cNvPr id="11" name="Straight Connector 10"/>
          <p:cNvCxnSpPr>
            <a:stCxn id="7" idx="1"/>
          </p:cNvCxnSpPr>
          <p:nvPr/>
        </p:nvCxnSpPr>
        <p:spPr>
          <a:xfrm flipH="1" flipV="1">
            <a:off x="1897670" y="5410200"/>
            <a:ext cx="533400" cy="54647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581400" y="3810000"/>
            <a:ext cx="3967811" cy="1200329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Seminar by the CERN DG</a:t>
            </a:r>
          </a:p>
          <a:p>
            <a:pPr algn="ctr"/>
            <a:r>
              <a:rPr lang="en-US" dirty="0" smtClean="0"/>
              <a:t>Start at 19.00</a:t>
            </a:r>
            <a:endParaRPr lang="en-US" dirty="0"/>
          </a:p>
          <a:p>
            <a:pPr algn="ctr"/>
            <a:r>
              <a:rPr lang="en-US" dirty="0" err="1"/>
              <a:t>Parque</a:t>
            </a:r>
            <a:r>
              <a:rPr lang="en-US" dirty="0"/>
              <a:t> de </a:t>
            </a:r>
            <a:r>
              <a:rPr lang="en-US" dirty="0" err="1"/>
              <a:t>las</a:t>
            </a:r>
            <a:r>
              <a:rPr lang="en-US" dirty="0"/>
              <a:t> </a:t>
            </a:r>
            <a:r>
              <a:rPr lang="en-US" dirty="0" err="1" smtClean="0"/>
              <a:t>Ciencias</a:t>
            </a:r>
            <a:r>
              <a:rPr lang="en-US" dirty="0" smtClean="0"/>
              <a:t> (30 minute walk) </a:t>
            </a:r>
          </a:p>
          <a:p>
            <a:pPr algn="ctr"/>
            <a:r>
              <a:rPr lang="en-US" dirty="0"/>
              <a:t>Dinner at Panoramic </a:t>
            </a:r>
            <a:r>
              <a:rPr lang="en-US" dirty="0" smtClean="0"/>
              <a:t>360 (near to above) </a:t>
            </a:r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7551130" y="4939926"/>
            <a:ext cx="449870" cy="24167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>
            <a:spLocks noChangeAspect="1"/>
          </p:cNvSpPr>
          <p:nvPr/>
        </p:nvSpPr>
        <p:spPr>
          <a:xfrm>
            <a:off x="2286000" y="3276600"/>
            <a:ext cx="990600" cy="6096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999147" y="2325469"/>
            <a:ext cx="1564476" cy="646331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Photo at 13.00</a:t>
            </a:r>
          </a:p>
          <a:p>
            <a:pPr algn="ctr"/>
            <a:r>
              <a:rPr lang="en-US" dirty="0" smtClean="0"/>
              <a:t>Place?</a:t>
            </a:r>
            <a:endParaRPr lang="en-US" dirty="0"/>
          </a:p>
        </p:txBody>
      </p:sp>
      <p:cxnSp>
        <p:nvCxnSpPr>
          <p:cNvPr id="16" name="Straight Connector 15"/>
          <p:cNvCxnSpPr>
            <a:stCxn id="12" idx="1"/>
          </p:cNvCxnSpPr>
          <p:nvPr/>
        </p:nvCxnSpPr>
        <p:spPr>
          <a:xfrm flipH="1" flipV="1">
            <a:off x="1828800" y="2971800"/>
            <a:ext cx="602270" cy="39407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3505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Seminar at 19.00 to allow 30mins to walk there</a:t>
            </a:r>
          </a:p>
          <a:p>
            <a:pPr lvl="1"/>
            <a:r>
              <a:rPr lang="en-US" dirty="0" err="1"/>
              <a:t>Parque</a:t>
            </a:r>
            <a:r>
              <a:rPr lang="en-US" dirty="0"/>
              <a:t> de les </a:t>
            </a:r>
            <a:r>
              <a:rPr lang="en-US" dirty="0" err="1"/>
              <a:t>Ciencias</a:t>
            </a:r>
            <a:endParaRPr lang="en-US" dirty="0"/>
          </a:p>
          <a:p>
            <a:pPr lvl="1"/>
            <a:r>
              <a:rPr lang="en-US" u="sng" dirty="0">
                <a:hlinkClick r:id="rId2"/>
              </a:rPr>
              <a:t>http://www.parqueciencias.com/parqueciencias/</a:t>
            </a:r>
          </a:p>
          <a:p>
            <a:endParaRPr lang="en-US" dirty="0" smtClean="0"/>
          </a:p>
          <a:p>
            <a:r>
              <a:rPr lang="en-US" dirty="0" smtClean="0"/>
              <a:t>Special dinner nearby afterwards</a:t>
            </a:r>
          </a:p>
          <a:p>
            <a:pPr lvl="1"/>
            <a:r>
              <a:rPr lang="en-US" dirty="0" err="1"/>
              <a:t>Restaurante</a:t>
            </a:r>
            <a:r>
              <a:rPr lang="en-US" dirty="0"/>
              <a:t> 360</a:t>
            </a:r>
          </a:p>
          <a:p>
            <a:pPr lvl="1"/>
            <a:r>
              <a:rPr lang="en-US" u="sng" dirty="0">
                <a:hlinkClick r:id="rId3"/>
              </a:rPr>
              <a:t>http://www.panoramic360.es/</a:t>
            </a:r>
          </a:p>
          <a:p>
            <a:endParaRPr lang="en-US" dirty="0" smtClean="0"/>
          </a:p>
          <a:p>
            <a:r>
              <a:rPr lang="en-US" dirty="0" smtClean="0"/>
              <a:t>Maps 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5FBFA-7B31-4126-9800-31024AF81B8A}" type="datetime1">
              <a:rPr lang="en-US" smtClean="0"/>
              <a:pPr/>
              <a:t>10/28/12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Bailey, CAS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Seminar by CERN DG and special dinner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5517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Welcome!</a:t>
            </a:r>
          </a:p>
          <a:p>
            <a:endParaRPr lang="en-US" dirty="0" smtClean="0"/>
          </a:p>
          <a:p>
            <a:r>
              <a:rPr lang="en-US" dirty="0" smtClean="0"/>
              <a:t>All lectures in Aula Magna</a:t>
            </a:r>
          </a:p>
          <a:p>
            <a:r>
              <a:rPr lang="en-US" dirty="0" smtClean="0"/>
              <a:t>Coffee, tea and poster session outside Aula Magna</a:t>
            </a:r>
          </a:p>
          <a:p>
            <a:r>
              <a:rPr lang="en-US" dirty="0" smtClean="0"/>
              <a:t>Lunch back at the hotel</a:t>
            </a:r>
          </a:p>
          <a:p>
            <a:endParaRPr lang="en-US" dirty="0" smtClean="0"/>
          </a:p>
          <a:p>
            <a:r>
              <a:rPr lang="en-US" dirty="0"/>
              <a:t>Secretariat about 50m </a:t>
            </a:r>
            <a:r>
              <a:rPr lang="en-US" dirty="0" smtClean="0"/>
              <a:t>away from Aula Magna</a:t>
            </a:r>
            <a:endParaRPr lang="en-US" dirty="0"/>
          </a:p>
          <a:p>
            <a:r>
              <a:rPr lang="en-US" dirty="0"/>
              <a:t>Computers available in </a:t>
            </a:r>
            <a:r>
              <a:rPr lang="en-US" dirty="0" err="1"/>
              <a:t>Biblioteca</a:t>
            </a:r>
            <a:r>
              <a:rPr lang="en-US" dirty="0"/>
              <a:t> for web, email</a:t>
            </a:r>
          </a:p>
          <a:p>
            <a:r>
              <a:rPr lang="en-US" dirty="0"/>
              <a:t>Study rooms available (</a:t>
            </a:r>
            <a:r>
              <a:rPr lang="en-US" dirty="0" err="1"/>
              <a:t>Sala</a:t>
            </a:r>
            <a:r>
              <a:rPr lang="en-US" dirty="0"/>
              <a:t> de </a:t>
            </a:r>
            <a:r>
              <a:rPr lang="en-US" dirty="0" err="1"/>
              <a:t>Estudio</a:t>
            </a:r>
            <a:r>
              <a:rPr lang="en-US" dirty="0"/>
              <a:t> 1 and </a:t>
            </a:r>
            <a:r>
              <a:rPr lang="en-US" dirty="0" smtClean="0"/>
              <a:t>2)</a:t>
            </a:r>
          </a:p>
          <a:p>
            <a:endParaRPr lang="en-US" dirty="0" smtClean="0"/>
          </a:p>
          <a:p>
            <a:r>
              <a:rPr lang="en-US" dirty="0" smtClean="0"/>
              <a:t>Handouts provided each morning outside Aula Magna</a:t>
            </a:r>
          </a:p>
          <a:p>
            <a:r>
              <a:rPr lang="en-US" dirty="0" smtClean="0"/>
              <a:t>Please, please, please </a:t>
            </a:r>
            <a:r>
              <a:rPr lang="en-US" dirty="0" smtClean="0">
                <a:solidFill>
                  <a:srgbClr val="FF0000"/>
                </a:solidFill>
              </a:rPr>
              <a:t>give us feedback on the lectures</a:t>
            </a:r>
          </a:p>
          <a:p>
            <a:endParaRPr lang="en-US" dirty="0"/>
          </a:p>
          <a:p>
            <a:r>
              <a:rPr lang="en-US" dirty="0" err="1" smtClean="0"/>
              <a:t>WiFi</a:t>
            </a:r>
            <a:r>
              <a:rPr lang="en-US" dirty="0" smtClean="0"/>
              <a:t> in the university</a:t>
            </a:r>
          </a:p>
          <a:p>
            <a:pPr lvl="1"/>
            <a:r>
              <a:rPr lang="en-US" dirty="0"/>
              <a:t>Network:  </a:t>
            </a:r>
            <a:r>
              <a:rPr lang="en-US" dirty="0" err="1"/>
              <a:t>cviugr</a:t>
            </a:r>
            <a:endParaRPr lang="en-US" dirty="0"/>
          </a:p>
          <a:p>
            <a:pPr lvl="1"/>
            <a:r>
              <a:rPr lang="en-US" dirty="0"/>
              <a:t>username: </a:t>
            </a:r>
            <a:r>
              <a:rPr lang="en-US" u="sng" dirty="0">
                <a:hlinkClick r:id="rId2"/>
              </a:rPr>
              <a:t>iap@invitados.ugr.es</a:t>
            </a:r>
          </a:p>
          <a:p>
            <a:pPr lvl="1"/>
            <a:r>
              <a:rPr lang="en-US" dirty="0"/>
              <a:t>password: CERN++UGR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5FBFA-7B31-4126-9800-31024AF81B8A}" type="datetime1">
              <a:rPr lang="en-US" smtClean="0"/>
              <a:pPr/>
              <a:t>10/28/12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Bailey, CAS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117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Network</a:t>
            </a:r>
            <a:r>
              <a:rPr lang="en-US" dirty="0"/>
              <a:t>:  </a:t>
            </a:r>
            <a:r>
              <a:rPr lang="en-US" dirty="0" smtClean="0"/>
              <a:t>	</a:t>
            </a:r>
            <a:r>
              <a:rPr lang="en-US" dirty="0" err="1" smtClean="0"/>
              <a:t>cviugr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username: </a:t>
            </a:r>
            <a:r>
              <a:rPr lang="en-US" dirty="0" smtClean="0"/>
              <a:t>	</a:t>
            </a:r>
            <a:r>
              <a:rPr lang="en-US" u="sng" dirty="0" smtClean="0">
                <a:hlinkClick r:id="rId2"/>
              </a:rPr>
              <a:t>iap</a:t>
            </a:r>
            <a:r>
              <a:rPr lang="en-US" u="sng" dirty="0">
                <a:hlinkClick r:id="rId2"/>
              </a:rPr>
              <a:t>@invitados.ugr.es</a:t>
            </a:r>
          </a:p>
          <a:p>
            <a:pPr marL="0" indent="0">
              <a:buNone/>
            </a:pPr>
            <a:r>
              <a:rPr lang="en-US" dirty="0"/>
              <a:t>password: </a:t>
            </a:r>
            <a:r>
              <a:rPr lang="en-US" dirty="0" smtClean="0"/>
              <a:t>	CERN</a:t>
            </a:r>
            <a:r>
              <a:rPr lang="en-US" dirty="0"/>
              <a:t>++UGR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5FBFA-7B31-4126-9800-31024AF81B8A}" type="datetime1">
              <a:rPr lang="en-US" smtClean="0"/>
              <a:pPr/>
              <a:t>10/28/12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Bailey, CAS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WiFi</a:t>
            </a:r>
            <a:r>
              <a:rPr lang="en-US" dirty="0"/>
              <a:t> in the university</a:t>
            </a:r>
          </a:p>
        </p:txBody>
      </p:sp>
    </p:spTree>
    <p:extLst>
      <p:ext uri="{BB962C8B-B14F-4D97-AF65-F5344CB8AC3E}">
        <p14:creationId xmlns:p14="http://schemas.microsoft.com/office/powerpoint/2010/main" val="401282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8600"/>
            <a:ext cx="9144000" cy="6436770"/>
          </a:xfrm>
          <a:prstGeom prst="rect">
            <a:avLst/>
          </a:prstGeom>
        </p:spPr>
      </p:pic>
      <p:sp>
        <p:nvSpPr>
          <p:cNvPr id="24" name="Oval 23"/>
          <p:cNvSpPr>
            <a:spLocks noChangeAspect="1"/>
          </p:cNvSpPr>
          <p:nvPr/>
        </p:nvSpPr>
        <p:spPr>
          <a:xfrm>
            <a:off x="7143750" y="990600"/>
            <a:ext cx="933450" cy="10668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>
            <a:spLocks noChangeAspect="1"/>
          </p:cNvSpPr>
          <p:nvPr/>
        </p:nvSpPr>
        <p:spPr>
          <a:xfrm>
            <a:off x="7829550" y="1752600"/>
            <a:ext cx="933450" cy="10668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>
            <a:spLocks noChangeAspect="1"/>
          </p:cNvSpPr>
          <p:nvPr/>
        </p:nvSpPr>
        <p:spPr>
          <a:xfrm>
            <a:off x="7143750" y="3505200"/>
            <a:ext cx="933450" cy="10668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31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CB40-A893-4948-B858-2CB3C6F12D87}" type="datetime1">
              <a:rPr lang="en-US" smtClean="0"/>
              <a:pPr/>
              <a:t>10/28/12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8600"/>
            <a:ext cx="9144000" cy="643677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066800" y="2819400"/>
            <a:ext cx="685800" cy="762000"/>
          </a:xfrm>
          <a:prstGeom prst="rect">
            <a:avLst/>
          </a:prstGeom>
          <a:solidFill>
            <a:srgbClr val="FFFF00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1752600" y="1905000"/>
            <a:ext cx="685800" cy="762000"/>
          </a:xfrm>
          <a:prstGeom prst="rect">
            <a:avLst/>
          </a:prstGeom>
          <a:solidFill>
            <a:srgbClr val="FFFF00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438400" y="1905000"/>
            <a:ext cx="685800" cy="762000"/>
          </a:xfrm>
          <a:prstGeom prst="rect">
            <a:avLst/>
          </a:prstGeom>
          <a:solidFill>
            <a:srgbClr val="FFFF00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1066800" y="5334000"/>
            <a:ext cx="685800" cy="762000"/>
          </a:xfrm>
          <a:prstGeom prst="rect">
            <a:avLst/>
          </a:prstGeom>
          <a:solidFill>
            <a:srgbClr val="00FF00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2438400" y="4419600"/>
            <a:ext cx="685800" cy="762000"/>
          </a:xfrm>
          <a:prstGeom prst="rect">
            <a:avLst/>
          </a:prstGeom>
          <a:solidFill>
            <a:srgbClr val="00FF00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3886200" y="1905000"/>
            <a:ext cx="762000" cy="762000"/>
          </a:xfrm>
          <a:prstGeom prst="rect">
            <a:avLst/>
          </a:prstGeom>
          <a:solidFill>
            <a:srgbClr val="00FF00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752600" y="1143000"/>
            <a:ext cx="685800" cy="762000"/>
          </a:xfrm>
          <a:prstGeom prst="rect">
            <a:avLst/>
          </a:prstGeom>
          <a:solidFill>
            <a:srgbClr val="00FF00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1752600" y="3657600"/>
            <a:ext cx="685800" cy="762000"/>
          </a:xfrm>
          <a:prstGeom prst="rect">
            <a:avLst/>
          </a:prstGeom>
          <a:solidFill>
            <a:srgbClr val="00FF00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1752600" y="2819400"/>
            <a:ext cx="685800" cy="762000"/>
          </a:xfrm>
          <a:prstGeom prst="rect">
            <a:avLst/>
          </a:prstGeom>
          <a:solidFill>
            <a:srgbClr val="FF8000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752600" y="4419600"/>
            <a:ext cx="685800" cy="762000"/>
          </a:xfrm>
          <a:prstGeom prst="rect">
            <a:avLst/>
          </a:prstGeom>
          <a:solidFill>
            <a:srgbClr val="FF8000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2438400" y="3657600"/>
            <a:ext cx="685800" cy="762000"/>
          </a:xfrm>
          <a:prstGeom prst="rect">
            <a:avLst/>
          </a:prstGeom>
          <a:solidFill>
            <a:srgbClr val="FF8000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3124200" y="1905000"/>
            <a:ext cx="685800" cy="762000"/>
          </a:xfrm>
          <a:prstGeom prst="rect">
            <a:avLst/>
          </a:prstGeom>
          <a:solidFill>
            <a:srgbClr val="FF8000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4724400" y="1905000"/>
            <a:ext cx="685800" cy="762000"/>
          </a:xfrm>
          <a:prstGeom prst="rect">
            <a:avLst/>
          </a:prstGeom>
          <a:solidFill>
            <a:srgbClr val="FF8000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5867400" y="2819400"/>
            <a:ext cx="685800" cy="762000"/>
          </a:xfrm>
          <a:prstGeom prst="rect">
            <a:avLst/>
          </a:prstGeom>
          <a:solidFill>
            <a:srgbClr val="3366FF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5867400" y="3657600"/>
            <a:ext cx="685800" cy="762000"/>
          </a:xfrm>
          <a:prstGeom prst="rect">
            <a:avLst/>
          </a:prstGeom>
          <a:solidFill>
            <a:srgbClr val="3366FF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6553200" y="1905000"/>
            <a:ext cx="685800" cy="762000"/>
          </a:xfrm>
          <a:prstGeom prst="rect">
            <a:avLst/>
          </a:prstGeom>
          <a:solidFill>
            <a:srgbClr val="3366FF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7239000" y="1905000"/>
            <a:ext cx="685800" cy="762000"/>
          </a:xfrm>
          <a:prstGeom prst="rect">
            <a:avLst/>
          </a:prstGeom>
          <a:solidFill>
            <a:srgbClr val="3366FF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>
            <a:spLocks noChangeAspect="1"/>
          </p:cNvSpPr>
          <p:nvPr/>
        </p:nvSpPr>
        <p:spPr>
          <a:xfrm>
            <a:off x="2286000" y="1752600"/>
            <a:ext cx="1066800" cy="10668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>
            <a:spLocks noChangeAspect="1"/>
          </p:cNvSpPr>
          <p:nvPr/>
        </p:nvSpPr>
        <p:spPr>
          <a:xfrm>
            <a:off x="3733800" y="1752600"/>
            <a:ext cx="1066800" cy="10668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>
            <a:spLocks noChangeAspect="1"/>
          </p:cNvSpPr>
          <p:nvPr/>
        </p:nvSpPr>
        <p:spPr>
          <a:xfrm>
            <a:off x="4495800" y="1752600"/>
            <a:ext cx="1066800" cy="10668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>
            <a:spLocks noChangeAspect="1"/>
          </p:cNvSpPr>
          <p:nvPr/>
        </p:nvSpPr>
        <p:spPr>
          <a:xfrm>
            <a:off x="7086600" y="1752600"/>
            <a:ext cx="1066800" cy="10668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>
            <a:spLocks noChangeAspect="1"/>
          </p:cNvSpPr>
          <p:nvPr/>
        </p:nvSpPr>
        <p:spPr>
          <a:xfrm>
            <a:off x="1600200" y="5181600"/>
            <a:ext cx="990600" cy="10668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>
            <a:spLocks noChangeAspect="1"/>
          </p:cNvSpPr>
          <p:nvPr/>
        </p:nvSpPr>
        <p:spPr>
          <a:xfrm>
            <a:off x="4572000" y="5181600"/>
            <a:ext cx="914400" cy="10668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>
            <a:spLocks noChangeAspect="1"/>
          </p:cNvSpPr>
          <p:nvPr/>
        </p:nvSpPr>
        <p:spPr>
          <a:xfrm>
            <a:off x="2362200" y="2667000"/>
            <a:ext cx="914400" cy="10668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9202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3505200"/>
          </a:xfrm>
        </p:spPr>
        <p:txBody>
          <a:bodyPr/>
          <a:lstStyle/>
          <a:p>
            <a:r>
              <a:rPr lang="en-US" dirty="0" smtClean="0"/>
              <a:t>Exercises set by the 4 lecturers mentioned</a:t>
            </a:r>
          </a:p>
          <a:p>
            <a:pPr lvl="1"/>
            <a:r>
              <a:rPr lang="en-US" dirty="0" smtClean="0"/>
              <a:t>Guided Study session for each, in Aula Magna</a:t>
            </a:r>
          </a:p>
          <a:p>
            <a:pPr lvl="1"/>
            <a:r>
              <a:rPr lang="en-US" dirty="0" smtClean="0"/>
              <a:t>Tutorial for each in 4 roughly equal groups</a:t>
            </a:r>
          </a:p>
          <a:p>
            <a:pPr lvl="3"/>
            <a:r>
              <a:rPr lang="en-US" dirty="0"/>
              <a:t>TG1 </a:t>
            </a:r>
            <a:r>
              <a:rPr lang="en-US" dirty="0" smtClean="0"/>
              <a:t>Aula </a:t>
            </a:r>
            <a:r>
              <a:rPr lang="en-US" dirty="0" err="1" smtClean="0"/>
              <a:t>Seminario</a:t>
            </a:r>
            <a:r>
              <a:rPr lang="en-US" dirty="0" smtClean="0"/>
              <a:t> (second floor) 	Surnames A </a:t>
            </a:r>
            <a:r>
              <a:rPr lang="en-US" dirty="0"/>
              <a:t>to F</a:t>
            </a:r>
            <a:endParaRPr lang="en-GB" dirty="0"/>
          </a:p>
          <a:p>
            <a:pPr lvl="3"/>
            <a:r>
              <a:rPr lang="en-US" dirty="0"/>
              <a:t>TG2 </a:t>
            </a:r>
            <a:r>
              <a:rPr lang="en-US" dirty="0" smtClean="0"/>
              <a:t>Aula 24 (second floor)		Surnames G </a:t>
            </a:r>
            <a:r>
              <a:rPr lang="en-US" dirty="0"/>
              <a:t>to </a:t>
            </a:r>
            <a:r>
              <a:rPr lang="en-US" dirty="0" smtClean="0"/>
              <a:t>K</a:t>
            </a:r>
            <a:endParaRPr lang="en-GB" dirty="0"/>
          </a:p>
          <a:p>
            <a:pPr lvl="3"/>
            <a:r>
              <a:rPr lang="en-US" dirty="0"/>
              <a:t>TG3 </a:t>
            </a:r>
            <a:r>
              <a:rPr lang="en-US" dirty="0" smtClean="0"/>
              <a:t>Aula 25 (second floor)		Surnames L </a:t>
            </a:r>
            <a:r>
              <a:rPr lang="en-US" dirty="0"/>
              <a:t>to </a:t>
            </a:r>
            <a:r>
              <a:rPr lang="en-US" dirty="0" smtClean="0"/>
              <a:t>P</a:t>
            </a:r>
            <a:endParaRPr lang="en-GB" dirty="0"/>
          </a:p>
          <a:p>
            <a:pPr lvl="3"/>
            <a:r>
              <a:rPr lang="en-US" dirty="0"/>
              <a:t>TG4 </a:t>
            </a:r>
            <a:r>
              <a:rPr lang="en-US" dirty="0" smtClean="0"/>
              <a:t>Aula Magna			Surnames Q </a:t>
            </a:r>
            <a:r>
              <a:rPr lang="en-US" dirty="0"/>
              <a:t>to </a:t>
            </a:r>
            <a:r>
              <a:rPr lang="en-US" dirty="0" smtClean="0"/>
              <a:t>Z</a:t>
            </a:r>
            <a:endParaRPr lang="en-GB" dirty="0"/>
          </a:p>
          <a:p>
            <a:pPr lvl="2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5CB40-A893-4948-B858-2CB3C6F12D87}" type="datetime1">
              <a:rPr lang="en-US" smtClean="0"/>
              <a:pPr/>
              <a:t>10/28/12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Bailey, CAS</a:t>
            </a:r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Tutorials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6954634"/>
              </p:ext>
            </p:extLst>
          </p:nvPr>
        </p:nvGraphicFramePr>
        <p:xfrm>
          <a:off x="457201" y="3733800"/>
          <a:ext cx="8229599" cy="293116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874067"/>
                <a:gridCol w="1629623"/>
                <a:gridCol w="1466662"/>
                <a:gridCol w="1385180"/>
                <a:gridCol w="187406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Tutorial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TG4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TG3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TG2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TG1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T1</a:t>
                      </a:r>
                    </a:p>
                    <a:p>
                      <a:r>
                        <a:rPr lang="en-US" dirty="0" smtClean="0"/>
                        <a:t>Relativity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Aula Magna</a:t>
                      </a:r>
                    </a:p>
                    <a:p>
                      <a:r>
                        <a:rPr lang="en-US" dirty="0" smtClean="0"/>
                        <a:t>C. Prior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Aula 25</a:t>
                      </a:r>
                    </a:p>
                    <a:p>
                      <a:r>
                        <a:rPr lang="en-US" dirty="0" smtClean="0"/>
                        <a:t>P. Bryant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Aula 24</a:t>
                      </a:r>
                    </a:p>
                    <a:p>
                      <a:r>
                        <a:rPr lang="en-US" dirty="0" smtClean="0"/>
                        <a:t>W. Herr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Aula </a:t>
                      </a:r>
                      <a:r>
                        <a:rPr lang="en-US" dirty="0" err="1" smtClean="0"/>
                        <a:t>Seminario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B. </a:t>
                      </a:r>
                      <a:r>
                        <a:rPr lang="en-US" dirty="0" err="1" smtClean="0"/>
                        <a:t>Holzer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T2</a:t>
                      </a:r>
                    </a:p>
                    <a:p>
                      <a:r>
                        <a:rPr lang="en-US" dirty="0" smtClean="0"/>
                        <a:t>Trans. Dynamics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Aula Magna</a:t>
                      </a:r>
                    </a:p>
                    <a:p>
                      <a:r>
                        <a:rPr lang="en-US" dirty="0" smtClean="0"/>
                        <a:t>B. </a:t>
                      </a:r>
                      <a:r>
                        <a:rPr lang="en-US" dirty="0" err="1" smtClean="0"/>
                        <a:t>Holzer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Aula 25</a:t>
                      </a:r>
                    </a:p>
                    <a:p>
                      <a:r>
                        <a:rPr lang="en-US" dirty="0" smtClean="0"/>
                        <a:t>W.</a:t>
                      </a:r>
                      <a:r>
                        <a:rPr lang="en-US" baseline="0" dirty="0" smtClean="0"/>
                        <a:t> Herr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Aula 24</a:t>
                      </a:r>
                    </a:p>
                    <a:p>
                      <a:r>
                        <a:rPr lang="en-US" dirty="0" smtClean="0"/>
                        <a:t>O. </a:t>
                      </a:r>
                      <a:r>
                        <a:rPr lang="en-US" dirty="0" err="1" smtClean="0"/>
                        <a:t>Bruning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Aula </a:t>
                      </a:r>
                      <a:r>
                        <a:rPr lang="en-US" dirty="0" err="1" smtClean="0"/>
                        <a:t>Seminario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P. Bryant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T3</a:t>
                      </a:r>
                    </a:p>
                    <a:p>
                      <a:r>
                        <a:rPr lang="en-US" dirty="0" smtClean="0"/>
                        <a:t>Long. Dynamics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0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Aula Magna</a:t>
                      </a:r>
                    </a:p>
                    <a:p>
                      <a:r>
                        <a:rPr lang="en-US" dirty="0" smtClean="0"/>
                        <a:t>F. </a:t>
                      </a:r>
                      <a:r>
                        <a:rPr lang="en-US" dirty="0" err="1" smtClean="0"/>
                        <a:t>Tecker</a:t>
                      </a:r>
                      <a:endParaRPr lang="en-US" dirty="0" smtClean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Aula Magna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F. </a:t>
                      </a:r>
                      <a:r>
                        <a:rPr lang="en-US" dirty="0" err="1" smtClean="0"/>
                        <a:t>Tecker</a:t>
                      </a:r>
                      <a:endParaRPr lang="en-US" dirty="0" smtClean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Aula 24</a:t>
                      </a:r>
                    </a:p>
                    <a:p>
                      <a:r>
                        <a:rPr lang="en-US" dirty="0" smtClean="0"/>
                        <a:t>E. Jensen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Aula </a:t>
                      </a:r>
                      <a:r>
                        <a:rPr lang="en-US" dirty="0" err="1" smtClean="0"/>
                        <a:t>Seminario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W. Herr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T4</a:t>
                      </a:r>
                    </a:p>
                    <a:p>
                      <a:r>
                        <a:rPr lang="en-US" dirty="0" smtClean="0"/>
                        <a:t>Elect. Dynamics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Aula Magna</a:t>
                      </a:r>
                    </a:p>
                    <a:p>
                      <a:r>
                        <a:rPr lang="en-US" dirty="0" smtClean="0"/>
                        <a:t>M.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err="1" smtClean="0"/>
                        <a:t>Siedel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Aula 25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</a:t>
                      </a:r>
                      <a:r>
                        <a:rPr lang="en-US" smtClean="0"/>
                        <a:t>. Herr</a:t>
                      </a:r>
                      <a:endParaRPr lang="en-US" dirty="0" smtClean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Aula 24</a:t>
                      </a:r>
                    </a:p>
                    <a:p>
                      <a:r>
                        <a:rPr lang="en-US" dirty="0" smtClean="0"/>
                        <a:t>A. </a:t>
                      </a:r>
                      <a:r>
                        <a:rPr lang="en-US" dirty="0" err="1" smtClean="0"/>
                        <a:t>Wolski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Aula </a:t>
                      </a:r>
                      <a:r>
                        <a:rPr lang="en-US" dirty="0" err="1" smtClean="0"/>
                        <a:t>Seminario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D. Brandt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0604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8600"/>
            <a:ext cx="9144000" cy="6436770"/>
          </a:xfrm>
          <a:prstGeom prst="rect">
            <a:avLst/>
          </a:prstGeom>
        </p:spPr>
      </p:pic>
      <p:sp>
        <p:nvSpPr>
          <p:cNvPr id="24" name="Oval 23"/>
          <p:cNvSpPr>
            <a:spLocks noChangeAspect="1"/>
          </p:cNvSpPr>
          <p:nvPr/>
        </p:nvSpPr>
        <p:spPr>
          <a:xfrm>
            <a:off x="5181600" y="914400"/>
            <a:ext cx="857250" cy="55626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>
            <a:spLocks noChangeAspect="1"/>
          </p:cNvSpPr>
          <p:nvPr/>
        </p:nvSpPr>
        <p:spPr>
          <a:xfrm>
            <a:off x="6477000" y="3505200"/>
            <a:ext cx="933450" cy="26670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>
            <a:spLocks noChangeAspect="1"/>
          </p:cNvSpPr>
          <p:nvPr/>
        </p:nvSpPr>
        <p:spPr>
          <a:xfrm>
            <a:off x="3048000" y="3505200"/>
            <a:ext cx="914400" cy="26670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08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Sunday November 4, all day</a:t>
            </a:r>
          </a:p>
          <a:p>
            <a:pPr lvl="1"/>
            <a:r>
              <a:rPr lang="en-US" dirty="0" smtClean="0"/>
              <a:t>Departs 09.00 sharp (bus from 08.30)</a:t>
            </a:r>
          </a:p>
          <a:p>
            <a:pPr lvl="1"/>
            <a:r>
              <a:rPr lang="en-US" dirty="0" smtClean="0"/>
              <a:t>Visit the </a:t>
            </a:r>
            <a:r>
              <a:rPr lang="en-US" dirty="0" err="1" smtClean="0"/>
              <a:t>Nerja</a:t>
            </a:r>
            <a:r>
              <a:rPr lang="en-US" dirty="0" smtClean="0"/>
              <a:t> caves from 11.00</a:t>
            </a:r>
          </a:p>
          <a:p>
            <a:pPr lvl="1"/>
            <a:r>
              <a:rPr lang="en-US" dirty="0" smtClean="0"/>
              <a:t>Lunch on the coast from 13.30</a:t>
            </a:r>
          </a:p>
          <a:p>
            <a:pPr lvl="1"/>
            <a:r>
              <a:rPr lang="en-US" dirty="0" smtClean="0"/>
              <a:t>Return journey departs 17.30</a:t>
            </a:r>
          </a:p>
          <a:p>
            <a:pPr lvl="1"/>
            <a:r>
              <a:rPr lang="en-US" dirty="0" smtClean="0"/>
              <a:t>Dinner at the hotel as usual</a:t>
            </a:r>
          </a:p>
          <a:p>
            <a:r>
              <a:rPr lang="en-US" dirty="0" smtClean="0"/>
              <a:t>We have reserved for everyone !</a:t>
            </a:r>
          </a:p>
          <a:p>
            <a:pPr lvl="1"/>
            <a:r>
              <a:rPr lang="en-US" dirty="0" smtClean="0"/>
              <a:t>We </a:t>
            </a:r>
            <a:r>
              <a:rPr lang="en-US" dirty="0"/>
              <a:t>need to know if you </a:t>
            </a:r>
            <a:r>
              <a:rPr lang="en-US" dirty="0" smtClean="0"/>
              <a:t>will come or not</a:t>
            </a:r>
            <a:endParaRPr lang="en-US" dirty="0"/>
          </a:p>
          <a:p>
            <a:pPr lvl="1"/>
            <a:r>
              <a:rPr lang="en-US" dirty="0" smtClean="0"/>
              <a:t>Please </a:t>
            </a:r>
            <a:r>
              <a:rPr lang="en-US" dirty="0" smtClean="0">
                <a:solidFill>
                  <a:srgbClr val="FF0000"/>
                </a:solidFill>
              </a:rPr>
              <a:t>tell Barbara YES or NO by Tuesday evening</a:t>
            </a:r>
          </a:p>
          <a:p>
            <a:pPr lvl="1"/>
            <a:endParaRPr lang="en-US" dirty="0"/>
          </a:p>
          <a:p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5FBFA-7B31-4126-9800-31024AF81B8A}" type="datetime1">
              <a:rPr lang="en-US" smtClean="0"/>
              <a:pPr/>
              <a:t>10/28/12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Bailey, CAS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Excursion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27056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They are exactly that</a:t>
            </a:r>
          </a:p>
          <a:p>
            <a:r>
              <a:rPr lang="en-US" dirty="0" smtClean="0"/>
              <a:t>If you want to go to the Alhambra, pre-book</a:t>
            </a:r>
          </a:p>
          <a:p>
            <a:r>
              <a:rPr lang="en-US" dirty="0" smtClean="0"/>
              <a:t>If you decide </a:t>
            </a:r>
            <a:r>
              <a:rPr lang="en-US" dirty="0" smtClean="0">
                <a:solidFill>
                  <a:srgbClr val="FF0000"/>
                </a:solidFill>
              </a:rPr>
              <a:t>not to take dinner at the hotel </a:t>
            </a:r>
            <a:r>
              <a:rPr lang="en-US" dirty="0" smtClean="0"/>
              <a:t>(after a free afternoon or otherwise) </a:t>
            </a:r>
            <a:r>
              <a:rPr lang="en-US" dirty="0" smtClean="0">
                <a:solidFill>
                  <a:srgbClr val="FF0000"/>
                </a:solidFill>
              </a:rPr>
              <a:t>please let Barbara know </a:t>
            </a:r>
            <a:r>
              <a:rPr lang="en-US" dirty="0" smtClean="0"/>
              <a:t>the day before so that we can inform the hotel</a:t>
            </a:r>
          </a:p>
          <a:p>
            <a:pPr lvl="1"/>
            <a:endParaRPr lang="en-US" dirty="0"/>
          </a:p>
          <a:p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5FBFA-7B31-4126-9800-31024AF81B8A}" type="datetime1">
              <a:rPr lang="en-US" smtClean="0"/>
              <a:pPr/>
              <a:t>10/28/12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Bailey, CAS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B4EDF-7DE6-4369-B527-B79B2EF0026D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 afternoons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3675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11399</TotalTime>
  <Words>463</Words>
  <Application>Microsoft Macintosh PowerPoint</Application>
  <PresentationFormat>On-screen Show (4:3)</PresentationFormat>
  <Paragraphs>139</Paragraphs>
  <Slides>11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Introduction to Accelerator Physics</vt:lpstr>
      <vt:lpstr>Generalities</vt:lpstr>
      <vt:lpstr>WiFi in the university</vt:lpstr>
      <vt:lpstr>PowerPoint Presentation</vt:lpstr>
      <vt:lpstr>PowerPoint Presentation</vt:lpstr>
      <vt:lpstr>Tutorials</vt:lpstr>
      <vt:lpstr>PowerPoint Presentation</vt:lpstr>
      <vt:lpstr>Excursion</vt:lpstr>
      <vt:lpstr>Free afternoons</vt:lpstr>
      <vt:lpstr>PowerPoint Presentation</vt:lpstr>
      <vt:lpstr>Seminar by CERN DG and special dinner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roger bailey</dc:creator>
  <cp:lastModifiedBy>roger bailey</cp:lastModifiedBy>
  <cp:revision>637</cp:revision>
  <cp:lastPrinted>2012-05-23T10:10:15Z</cp:lastPrinted>
  <dcterms:created xsi:type="dcterms:W3CDTF">2009-09-22T11:39:58Z</dcterms:created>
  <dcterms:modified xsi:type="dcterms:W3CDTF">2012-10-28T18:23:42Z</dcterms:modified>
</cp:coreProperties>
</file>